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b" ContentType="application/vnd.ms-excel.sheet.binary.macroEnabled.12"/>
  <Default Extension="xlsx" ContentType="application/vnd.openxmlformats-officedocument.spreadsheetml.sheet"/>
  <Default Extension="bin" ContentType="application/vnd.openxmlformats-officedocument.oleObjec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37.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6"/>
  </p:handoutMasterIdLst>
  <p:sldIdLst>
    <p:sldId id="256" r:id="rId3"/>
    <p:sldId id="288" r:id="rId4"/>
    <p:sldId id="289" r:id="rId5"/>
    <p:sldId id="290" r:id="rId7"/>
    <p:sldId id="291" r:id="rId8"/>
    <p:sldId id="292" r:id="rId9"/>
    <p:sldId id="293" r:id="rId10"/>
    <p:sldId id="294" r:id="rId11"/>
    <p:sldId id="295" r:id="rId12"/>
    <p:sldId id="296" r:id="rId13"/>
    <p:sldId id="276" r:id="rId14"/>
    <p:sldId id="297"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9B7"/>
    <a:srgbClr val="4A66AC"/>
    <a:srgbClr val="F0F0F0"/>
    <a:srgbClr val="6A84BF"/>
    <a:srgbClr val="056AB8"/>
    <a:srgbClr val="0168B7"/>
    <a:srgbClr val="E6F0FA"/>
    <a:srgbClr val="0469B8"/>
    <a:srgbClr val="0068B7"/>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6CA9E9C-59C2-400D-9E91-42C682062E99}" styleName="表样式 1 9">
    <a:wholeTbl>
      <a:tcTxStyle>
        <a:fontRef idx="none">
          <a:srgbClr val="000000"/>
        </a:fontRef>
      </a:tcTxStyle>
      <a:tcStyle>
        <a:tcBdr>
          <a:left>
            <a:ln>
              <a:noFill/>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FFFFFF"/>
          </a:solidFill>
        </a:fill>
      </a:tcStyle>
    </a:wholeTbl>
    <a:band2H>
      <a:tcStyle>
        <a:tcBdr/>
        <a:fill>
          <a:solidFill>
            <a:srgbClr val="F2F2F2"/>
          </a:solidFill>
        </a:fill>
      </a:tcStyle>
    </a:band2H>
    <a:band1V>
      <a:tcStyle>
        <a:tcBdr>
          <a:left>
            <a:ln>
              <a:noFill/>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F2F2F2"/>
          </a:solidFill>
        </a:fill>
      </a:tcStyle>
    </a:band1V>
    <a:lastCol>
      <a:tcTxStyle b="on">
        <a:fontRef idx="none">
          <a:srgbClr val="08090C"/>
        </a:fontRef>
      </a:tcTxStyle>
      <a:tcStyle>
        <a:tcBdr>
          <a:left>
            <a:ln>
              <a:noFill/>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E7E6E6"/>
          </a:solidFill>
        </a:fill>
      </a:tcStyle>
    </a:lastCol>
    <a:firstCol>
      <a:tcTxStyle b="on">
        <a:fontRef idx="none">
          <a:srgbClr val="08090C"/>
        </a:fontRef>
      </a:tcTxStyle>
      <a:tcStyle>
        <a:tcBdr>
          <a:left>
            <a:ln>
              <a:noFill/>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E7E6E6"/>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rgbClr val="FFFFFF"/>
          </a:solidFill>
        </a:fill>
      </a:tcStyle>
    </a:lastRow>
    <a:seCell>
      <a:tcTxStyle b="on">
        <a:fontRef idx="none">
          <a:schemeClr val="accent1"/>
        </a:fontRef>
      </a:tcTxStyle>
      <a:tcStyle>
        <a:tcBdr>
          <a:left>
            <a:ln>
              <a:noFill/>
            </a:ln>
          </a:left>
          <a:right>
            <a:ln>
              <a:noFill/>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a:noFill/>
            </a:ln>
          </a:left>
          <a:right>
            <a:ln>
              <a:noFill/>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accent1"/>
        </a:fontRef>
      </a:tcTxStyle>
      <a:tcStyle>
        <a:tcBdr>
          <a:left>
            <a:ln>
              <a:noFill/>
            </a:ln>
          </a:left>
          <a:right>
            <a:ln>
              <a:noFill/>
            </a:ln>
          </a:right>
          <a:top>
            <a:ln>
              <a:noFill/>
            </a:ln>
          </a:top>
          <a:bottom>
            <a:ln w="12700" cmpd="sng">
              <a:solidFill>
                <a:schemeClr val="accent1"/>
              </a:solidFill>
              <a:prstDash val="solid"/>
            </a:ln>
          </a:bottom>
          <a:insideH>
            <a:ln>
              <a:noFill/>
            </a:ln>
          </a:insideH>
          <a:insideV>
            <a:ln>
              <a:noFill/>
            </a:ln>
          </a:insideV>
        </a:tcBdr>
        <a:fill>
          <a:solidFill>
            <a:srgbClr val="FFFFFF"/>
          </a:solidFill>
        </a:fill>
      </a:tcStyle>
    </a:firstRow>
    <a:neCell>
      <a:tcTxStyle b="on">
        <a:fontRef idx="none">
          <a:schemeClr val="accent1"/>
        </a:fontRef>
      </a:tcTxStyle>
      <a:tcStyle>
        <a:tcBdr>
          <a:left>
            <a:ln>
              <a:noFill/>
            </a:ln>
          </a:left>
          <a:right>
            <a:ln>
              <a:noFill/>
            </a:ln>
          </a:right>
          <a:top>
            <a:ln>
              <a:noFill/>
            </a:ln>
          </a:top>
          <a:bottom>
            <a:ln w="12700" cmpd="sng">
              <a:solidFill>
                <a:schemeClr val="accent1"/>
              </a:solidFill>
              <a:prstDash val="solid"/>
            </a:ln>
          </a:bottom>
          <a:insideH>
            <a:ln>
              <a:noFill/>
            </a:ln>
          </a:insideH>
          <a:insideV>
            <a:ln>
              <a:noFill/>
            </a:ln>
          </a:insideV>
        </a:tcBdr>
        <a:fill>
          <a:solidFill>
            <a:srgbClr val="FFFFFF"/>
          </a:solidFill>
        </a:fill>
      </a:tcStyle>
    </a:neCell>
    <a:nwCell>
      <a:tcTxStyle b="on">
        <a:fontRef idx="none">
          <a:schemeClr val="accent1"/>
        </a:fontRef>
      </a:tcTxStyle>
      <a:tcStyle>
        <a:tcBdr>
          <a:left>
            <a:ln>
              <a:noFill/>
            </a:ln>
          </a:left>
          <a:right>
            <a:ln>
              <a:noFill/>
            </a:ln>
          </a:right>
          <a:top>
            <a:ln>
              <a:noFill/>
            </a:ln>
          </a:top>
          <a:bottom>
            <a:ln w="12700" cmpd="sng">
              <a:solidFill>
                <a:schemeClr val="accent1"/>
              </a:solidFill>
              <a:prstDash val="solid"/>
            </a:ln>
          </a:bottom>
          <a:insideH>
            <a:ln>
              <a:noFill/>
            </a:ln>
          </a:insideH>
          <a:insideV>
            <a:ln>
              <a:noFill/>
            </a:ln>
          </a:insideV>
        </a:tcBdr>
        <a:fill>
          <a:solidFill>
            <a:srgbClr val="FFFFFF"/>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3938" autoAdjust="0"/>
  </p:normalViewPr>
  <p:slideViewPr>
    <p:cSldViewPr snapToGrid="0" showGuides="1">
      <p:cViewPr varScale="1">
        <p:scale>
          <a:sx n="79" d="100"/>
          <a:sy n="79" d="100"/>
        </p:scale>
        <p:origin x="566" y="62"/>
      </p:cViewPr>
      <p:guideLst>
        <p:guide orient="horz" pos="2148"/>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3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b"/></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b"/></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b"/></Relationships>
</file>

<file path=ppt/charts/_rels/chart4.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b"/></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b"/></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b"/></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7343453510436"/>
          <c:y val="0.219069239500568"/>
          <c:w val="0.960531309297913"/>
          <c:h val="0.561861520998865"/>
        </c:manualLayout>
      </c:layout>
      <c:barChart>
        <c:barDir val="bar"/>
        <c:grouping val="stacked"/>
        <c:varyColors val="0"/>
        <c:ser>
          <c:idx val="0"/>
          <c:order val="0"/>
          <c:spPr>
            <a:solidFill>
              <a:schemeClr val="accent3"/>
            </a:solidFill>
            <a:ln>
              <a:noFill/>
            </a:ln>
          </c:spPr>
          <c:invertIfNegative val="0"/>
          <c:dLbls>
            <c:dLbl>
              <c:idx val="0"/>
              <c:layout>
                <c:manualLayout>
                  <c:x val="0"/>
                  <c:y val="0.00340522133938706"/>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Sheet1!$A$1</c:f>
              <c:numCache>
                <c:formatCode>General</c:formatCode>
                <c:ptCount val="1"/>
                <c:pt idx="0">
                  <c:v>83</c:v>
                </c:pt>
              </c:numCache>
            </c:numRef>
          </c:val>
        </c:ser>
        <c:ser>
          <c:idx val="1"/>
          <c:order val="1"/>
          <c:spPr>
            <a:solidFill>
              <a:schemeClr val="accent2"/>
            </a:solidFill>
            <a:ln>
              <a:noFill/>
            </a:ln>
          </c:spPr>
          <c:invertIfNegative val="0"/>
          <c:dLbls>
            <c:dLbl>
              <c:idx val="0"/>
              <c:layout>
                <c:manualLayout>
                  <c:x val="0"/>
                  <c:y val="0.00340522133938706"/>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Sheet1!$A$2</c:f>
              <c:numCache>
                <c:formatCode>General</c:formatCode>
                <c:ptCount val="1"/>
                <c:pt idx="0">
                  <c:v>11</c:v>
                </c:pt>
              </c:numCache>
            </c:numRef>
          </c:val>
        </c:ser>
        <c:ser>
          <c:idx val="2"/>
          <c:order val="2"/>
          <c:spPr>
            <a:solidFill>
              <a:schemeClr val="accent1"/>
            </a:solidFill>
            <a:ln>
              <a:noFill/>
            </a:ln>
          </c:spPr>
          <c:invertIfNegative val="0"/>
          <c:dLbls>
            <c:dLbl>
              <c:idx val="0"/>
              <c:layout>
                <c:manualLayout>
                  <c:x val="0"/>
                  <c:y val="0.00340522133938706"/>
                </c:manualLayout>
              </c:layout>
              <c:numFmt formatCode="#,##0;&quot;-&quot;#,##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Sheet1!$A$3</c:f>
              <c:numCache>
                <c:formatCode>General</c:formatCode>
                <c:ptCount val="1"/>
                <c:pt idx="0">
                  <c:v>6</c:v>
                </c:pt>
              </c:numCache>
            </c:numRef>
          </c:val>
        </c:ser>
        <c:dLbls>
          <c:showLegendKey val="0"/>
          <c:showVal val="0"/>
          <c:showCatName val="0"/>
          <c:showSerName val="0"/>
          <c:showPercent val="0"/>
          <c:showBubbleSize val="0"/>
        </c:dLbls>
        <c:gapWidth val="80"/>
        <c:overlap val="100"/>
        <c:axId val="1564376512"/>
        <c:axId val="1"/>
      </c:barChart>
      <c:catAx>
        <c:axId val="1564376512"/>
        <c:scaling>
          <c:orientation val="maxMin"/>
        </c:scaling>
        <c:delete val="0"/>
        <c:axPos val="l"/>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min"/>
        <c:auto val="0"/>
        <c:lblAlgn val="ctr"/>
        <c:lblOffset val="100"/>
        <c:noMultiLvlLbl val="0"/>
      </c:catAx>
      <c:valAx>
        <c:axId val="1"/>
        <c:scaling>
          <c:orientation val="minMax"/>
          <c:max val="100"/>
          <c:min val="0"/>
        </c:scaling>
        <c:delete val="0"/>
        <c:axPos val="t"/>
        <c:majorGridlines>
          <c:spPr>
            <a:ln w="6350" cap="flat" cmpd="sng" algn="ctr">
              <a:noFill/>
              <a:prstDash val="solid"/>
              <a:round/>
            </a:ln>
          </c:spPr>
        </c:majorGridlines>
        <c:numFmt formatCode="General"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64376512"/>
        <c:crosses val="min"/>
        <c:crossBetween val="between"/>
      </c:valAx>
    </c:plotArea>
    <c:plotVisOnly val="0"/>
    <c:dispBlanksAs val="gap"/>
    <c:showDLblsOverMax val="1"/>
    <c:extLst>
      <c:ext uri="{0b15fc19-7d7d-44ad-8c2d-2c3a37ce22c3}">
        <chartProps xmlns="https://web.wps.cn/et/2018/main" chartId="{20f1be78-d89a-457e-9ca4-6e8eaed7663c}"/>
      </c:ext>
    </c:extLst>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9765395894"/>
          <c:y val="0.085436033643205"/>
          <c:w val="0.731378299120235"/>
          <c:h val="0.82912793271359"/>
        </c:manualLayout>
      </c:layout>
      <c:barChart>
        <c:barDir val="bar"/>
        <c:grouping val="stacked"/>
        <c:varyColors val="0"/>
        <c:ser>
          <c:idx val="0"/>
          <c:order val="0"/>
          <c:spPr>
            <a:solidFill>
              <a:srgbClr val="BEBEBE"/>
            </a:solidFill>
            <a:ln>
              <a:noFill/>
            </a:ln>
          </c:spPr>
          <c:invertIfNegative val="0"/>
          <c:dPt>
            <c:idx val="0"/>
            <c:invertIfNegative val="0"/>
            <c:bubble3D val="0"/>
            <c:spPr>
              <a:solidFill>
                <a:schemeClr val="accent1"/>
              </a:solidFill>
              <a:ln>
                <a:noFill/>
              </a:ln>
            </c:spPr>
          </c:dPt>
          <c:dPt>
            <c:idx val="1"/>
            <c:invertIfNegative val="0"/>
            <c:bubble3D val="0"/>
            <c:spPr>
              <a:solidFill>
                <a:schemeClr val="accent1"/>
              </a:solidFill>
              <a:ln>
                <a:noFill/>
              </a:ln>
            </c:spPr>
          </c:dPt>
          <c:dLbls>
            <c:dLbl>
              <c:idx val="0"/>
              <c:layout>
                <c:manualLayout>
                  <c:x val="0.363636363636364"/>
                  <c:y val="0.00132802124833997"/>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449853372434018"/>
                  <c:y val="0.00132802124833997"/>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340175953079179"/>
                  <c:y val="0.00132802124833997"/>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349560117302053"/>
                  <c:y val="0.00132802124833997"/>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Sheet1!$A$1:$D$1</c:f>
              <c:numCache>
                <c:formatCode>General</c:formatCode>
                <c:ptCount val="4"/>
                <c:pt idx="0">
                  <c:v>68.5</c:v>
                </c:pt>
                <c:pt idx="1">
                  <c:v>89.7</c:v>
                </c:pt>
                <c:pt idx="2">
                  <c:v>62.8</c:v>
                </c:pt>
                <c:pt idx="3">
                  <c:v>65</c:v>
                </c:pt>
              </c:numCache>
            </c:numRef>
          </c:val>
        </c:ser>
        <c:dLbls>
          <c:showLegendKey val="0"/>
          <c:showVal val="0"/>
          <c:showCatName val="0"/>
          <c:showSerName val="0"/>
          <c:showPercent val="0"/>
          <c:showBubbleSize val="0"/>
        </c:dLbls>
        <c:gapWidth val="80"/>
        <c:overlap val="100"/>
        <c:axId val="1701558496"/>
        <c:axId val="1"/>
      </c:barChart>
      <c:catAx>
        <c:axId val="1701558496"/>
        <c:scaling>
          <c:orientation val="maxMin"/>
        </c:scaling>
        <c:delete val="0"/>
        <c:axPos val="l"/>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min"/>
        <c:auto val="0"/>
        <c:lblAlgn val="ctr"/>
        <c:lblOffset val="100"/>
        <c:noMultiLvlLbl val="0"/>
      </c:catAx>
      <c:valAx>
        <c:axId val="1"/>
        <c:scaling>
          <c:orientation val="minMax"/>
          <c:max val="89.7"/>
          <c:min val="0"/>
        </c:scaling>
        <c:delete val="0"/>
        <c:axPos val="t"/>
        <c:majorGridlines>
          <c:spPr>
            <a:ln w="6350" cap="flat" cmpd="sng" algn="ctr">
              <a:noFill/>
              <a:prstDash val="solid"/>
              <a:round/>
            </a:ln>
          </c:spPr>
        </c:majorGridlines>
        <c:numFmt formatCode="General"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701558496"/>
        <c:crosses val="min"/>
        <c:crossBetween val="between"/>
      </c:valAx>
    </c:plotArea>
    <c:plotVisOnly val="0"/>
    <c:dispBlanksAs val="gap"/>
    <c:showDLblsOverMax val="1"/>
    <c:extLst>
      <c:ext uri="{0b15fc19-7d7d-44ad-8c2d-2c3a37ce22c3}">
        <chartProps xmlns="https://web.wps.cn/et/2018/main" chartId="{995b8534-84f6-4e81-a170-e502501b9857}"/>
      </c:ext>
    </c:extLst>
  </c:chart>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3122886133033"/>
          <c:y val="0.0293122886133033"/>
          <c:w val="0.941375422773393"/>
          <c:h val="0.941375422773393"/>
        </c:manualLayout>
      </c:layout>
      <c:doughnutChart>
        <c:varyColors val="0"/>
        <c:ser>
          <c:idx val="0"/>
          <c:order val="0"/>
          <c:explosion val="0"/>
          <c:dPt>
            <c:idx val="0"/>
            <c:bubble3D val="0"/>
            <c:spPr>
              <a:solidFill>
                <a:schemeClr val="accent1"/>
              </a:solidFill>
              <a:ln>
                <a:noFill/>
              </a:ln>
            </c:spPr>
          </c:dPt>
          <c:dPt>
            <c:idx val="1"/>
            <c:bubble3D val="0"/>
            <c:spPr>
              <a:solidFill>
                <a:srgbClr val="599EFF"/>
              </a:solidFill>
              <a:ln>
                <a:noFill/>
              </a:ln>
            </c:spPr>
          </c:dPt>
          <c:dPt>
            <c:idx val="2"/>
            <c:bubble3D val="0"/>
            <c:spPr>
              <a:solidFill>
                <a:schemeClr val="accent3"/>
              </a:solidFill>
              <a:ln>
                <a:noFill/>
              </a:ln>
            </c:spPr>
          </c:dPt>
          <c:dLbls>
            <c:delete val="1"/>
          </c:dLbls>
          <c:val>
            <c:numRef>
              <c:f>Sheet1!$A$1:$A$3</c:f>
              <c:numCache>
                <c:formatCode>General</c:formatCode>
                <c:ptCount val="3"/>
                <c:pt idx="0">
                  <c:v>68.5</c:v>
                </c:pt>
                <c:pt idx="1">
                  <c:v>16.7</c:v>
                </c:pt>
                <c:pt idx="2">
                  <c:v>14.8</c:v>
                </c:pt>
              </c:numCache>
            </c:numRef>
          </c:val>
        </c:ser>
        <c:dLbls>
          <c:showLegendKey val="0"/>
          <c:showVal val="0"/>
          <c:showCatName val="0"/>
          <c:showSerName val="0"/>
          <c:showPercent val="0"/>
          <c:showBubbleSize val="0"/>
          <c:showLeaderLines val="1"/>
        </c:dLbls>
        <c:firstSliceAng val="0"/>
        <c:holeSize val="50"/>
      </c:doughnutChart>
    </c:plotArea>
    <c:plotVisOnly val="0"/>
    <c:dispBlanksAs val="gap"/>
    <c:showDLblsOverMax val="1"/>
    <c:extLst>
      <c:ext uri="{0b15fc19-7d7d-44ad-8c2d-2c3a37ce22c3}">
        <chartProps xmlns="https://web.wps.cn/et/2018/main" chartId="{27b1f953-d446-490c-9b83-8ba111812307}"/>
      </c:ext>
    </c:extLst>
  </c:chart>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a:t>mOS</a:t>
            </a:r>
            <a:r>
              <a:rPr lang="en-US" altLang="en-US"/>
              <a:t>（</a:t>
            </a:r>
            <a:r>
              <a:rPr lang="zh-CN" altLang="en-US"/>
              <a:t>月）</a:t>
            </a:r>
            <a:endParaRPr lang="zh-CN" altLang="en-US"/>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50800" dist="25400" dir="2700000" algn="tl" rotWithShape="0">
                <a:schemeClr val="accent1">
                  <a:lumMod val="75000"/>
                  <a:alpha val="30000"/>
                </a:schemeClr>
              </a:outerShdw>
            </a:effectLst>
          </c:spPr>
          <c:invertIfNegative val="0"/>
          <c:dPt>
            <c:idx val="0"/>
            <c:invertIfNegative val="0"/>
            <c:bubble3D val="0"/>
            <c:spPr>
              <a:solidFill>
                <a:srgbClr val="0169B7"/>
              </a:solidFill>
              <a:ln>
                <a:noFill/>
              </a:ln>
              <a:effectLst>
                <a:outerShdw blurRad="50800" dist="25400" dir="2700000" algn="tl" rotWithShape="0">
                  <a:schemeClr val="accent1">
                    <a:lumMod val="75000"/>
                    <a:alpha val="30000"/>
                  </a:schemeClr>
                </a:outerShdw>
              </a:effectLst>
            </c:spPr>
          </c:dPt>
          <c:dPt>
            <c:idx val="1"/>
            <c:invertIfNegative val="0"/>
            <c:bubble3D val="0"/>
            <c:spPr>
              <a:solidFill>
                <a:sysClr val="window" lastClr="FFFFFF">
                  <a:lumMod val="65000"/>
                </a:sysClr>
              </a:solidFill>
              <a:ln>
                <a:noFill/>
              </a:ln>
              <a:effectLst>
                <a:outerShdw blurRad="50800" dist="25400" dir="2700000" algn="tl" rotWithShape="0">
                  <a:schemeClr val="accent1">
                    <a:lumMod val="75000"/>
                    <a:alpha val="30000"/>
                  </a:schemeClr>
                </a:outerShdw>
              </a:effectLst>
            </c:spPr>
          </c:dPt>
          <c:dLbls>
            <c:dLbl>
              <c:idx val="0"/>
              <c:layout/>
              <c:dLblPos val="outEnd"/>
              <c:showLegendKey val="0"/>
              <c:showVal val="1"/>
              <c:showCatName val="0"/>
              <c:showSerName val="0"/>
              <c:showPercent val="0"/>
              <c:showBubbleSize val="0"/>
              <c:extLst>
                <c:ext xmlns:c15="http://schemas.microsoft.com/office/drawing/2012/chart" uri="{CE6537A1-D6FC-4f65-9D91-7224C49458BB}">
                  <c15:layout>
                    <c:manualLayout>
                      <c:w val="0.260244465814675"/>
                      <c:h val="0.0955721336683279"/>
                    </c:manualLayout>
                  </c15:layout>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manualLayout>
                      <c:w val="0.268098540811815"/>
                      <c:h val="0.0992046739065768"/>
                    </c:manualLayout>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安瑞曲替尼</c:v>
                </c:pt>
                <c:pt idx="1">
                  <c:v>恩曲替尼</c:v>
                </c:pt>
              </c:strCache>
            </c:strRef>
          </c:cat>
          <c:val>
            <c:numRef>
              <c:f>Sheet1!$B$2:$B$3</c:f>
              <c:numCache>
                <c:formatCode>General</c:formatCode>
                <c:ptCount val="2"/>
                <c:pt idx="0">
                  <c:v>40.7</c:v>
                </c:pt>
                <c:pt idx="1">
                  <c:v>37.1</c:v>
                </c:pt>
              </c:numCache>
            </c:numRef>
          </c:val>
        </c:ser>
        <c:dLbls>
          <c:showLegendKey val="0"/>
          <c:showVal val="0"/>
          <c:showCatName val="0"/>
          <c:showSerName val="0"/>
          <c:showPercent val="0"/>
          <c:showBubbleSize val="0"/>
        </c:dLbls>
        <c:gapWidth val="60"/>
        <c:overlap val="-74"/>
        <c:axId val="350389220"/>
        <c:axId val="209842207"/>
      </c:barChart>
      <c:catAx>
        <c:axId val="350389220"/>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09842207"/>
        <c:crosses val="autoZero"/>
        <c:auto val="1"/>
        <c:lblAlgn val="ctr"/>
        <c:lblOffset val="100"/>
        <c:noMultiLvlLbl val="0"/>
      </c:catAx>
      <c:valAx>
        <c:axId val="209842207"/>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50389220"/>
        <c:crosses val="autoZero"/>
        <c:crossBetween val="between"/>
      </c:valAx>
      <c:spPr>
        <a:noFill/>
        <a:ln>
          <a:noFill/>
        </a:ln>
        <a:effectLst/>
      </c:spPr>
    </c:plotArea>
    <c:plotVisOnly val="1"/>
    <c:dispBlanksAs val="gap"/>
    <c:showDLblsOverMax val="0"/>
    <c:extLst>
      <c:ext uri="{0b15fc19-7d7d-44ad-8c2d-2c3a37ce22c3}">
        <chartProps xmlns="https://web.wps.cn/et/2018/main" chartId="{f8e279ad-63fc-4550-a8a5-76791e948383}"/>
      </c:ext>
    </c:extLst>
  </c:chart>
  <c:spPr>
    <a:solidFill>
      <a:schemeClr val="bg1"/>
    </a:solidFill>
    <a:ln w="6350" cap="flat" cmpd="sng" algn="ctr">
      <a:noFill/>
      <a:round/>
    </a:ln>
    <a:effectLst/>
  </c:spPr>
  <c:txPr>
    <a:bodyPr/>
    <a:lstStyle/>
    <a:p>
      <a:pPr>
        <a:defRPr lang="zh-C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a:t>1</a:t>
            </a:r>
            <a:r>
              <a:rPr lang="zh-CN" altLang="en-US"/>
              <a:t>年</a:t>
            </a:r>
            <a:r>
              <a:rPr lang="en-US" altLang="zh-CN"/>
              <a:t>OS</a:t>
            </a:r>
            <a:r>
              <a:rPr lang="en-US" altLang="en-US"/>
              <a:t>（</a:t>
            </a:r>
            <a:r>
              <a:rPr lang="en-US" altLang="zh-CN"/>
              <a:t>%</a:t>
            </a:r>
            <a:r>
              <a:rPr lang="en-US" altLang="en-US"/>
              <a:t>）</a:t>
            </a:r>
            <a:endParaRPr lang="en-US" altLang="en-US"/>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50800" dist="25400" dir="2700000" algn="tl" rotWithShape="0">
                <a:schemeClr val="accent1">
                  <a:lumMod val="75000"/>
                  <a:alpha val="30000"/>
                </a:schemeClr>
              </a:outerShdw>
            </a:effectLst>
          </c:spPr>
          <c:invertIfNegative val="0"/>
          <c:dPt>
            <c:idx val="0"/>
            <c:invertIfNegative val="0"/>
            <c:bubble3D val="0"/>
            <c:spPr>
              <a:solidFill>
                <a:srgbClr val="0169B7"/>
              </a:solidFill>
              <a:ln>
                <a:noFill/>
              </a:ln>
              <a:effectLst>
                <a:outerShdw blurRad="50800" dist="25400" dir="2700000" algn="tl" rotWithShape="0">
                  <a:schemeClr val="accent1">
                    <a:lumMod val="75000"/>
                    <a:alpha val="30000"/>
                  </a:schemeClr>
                </a:outerShdw>
              </a:effectLst>
            </c:spPr>
          </c:dPt>
          <c:dPt>
            <c:idx val="1"/>
            <c:invertIfNegative val="0"/>
            <c:bubble3D val="0"/>
            <c:spPr>
              <a:solidFill>
                <a:sysClr val="window" lastClr="FFFFFF">
                  <a:lumMod val="65000"/>
                </a:sysClr>
              </a:solidFill>
              <a:ln>
                <a:noFill/>
              </a:ln>
              <a:effectLst>
                <a:outerShdw blurRad="50800" dist="25400" dir="2700000" algn="tl" rotWithShape="0">
                  <a:schemeClr val="accent1">
                    <a:lumMod val="75000"/>
                    <a:alpha val="30000"/>
                  </a:schemeClr>
                </a:outerShdw>
              </a:effectLst>
            </c:spPr>
          </c:dPt>
          <c:dLbls>
            <c:dLbl>
              <c:idx val="0"/>
              <c:layout/>
              <c:dLblPos val="outEnd"/>
              <c:showLegendKey val="0"/>
              <c:showVal val="1"/>
              <c:showCatName val="0"/>
              <c:showSerName val="0"/>
              <c:showPercent val="0"/>
              <c:showBubbleSize val="0"/>
              <c:extLst>
                <c:ext xmlns:c15="http://schemas.microsoft.com/office/drawing/2012/chart" uri="{CE6537A1-D6FC-4f65-9D91-7224C49458BB}">
                  <c15:layout>
                    <c:manualLayout>
                      <c:w val="0.255531318167653"/>
                      <c:h val="0.104099424256533"/>
                    </c:manualLayout>
                  </c15:layout>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manualLayout>
                      <c:w val="0.218136491118729"/>
                      <c:h val="0.11125816914254"/>
                    </c:manualLayout>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安瑞曲替尼</c:v>
                </c:pt>
                <c:pt idx="1">
                  <c:v>恩曲替尼</c:v>
                </c:pt>
              </c:strCache>
            </c:strRef>
          </c:cat>
          <c:val>
            <c:numRef>
              <c:f>Sheet1!$B$2:$B$3</c:f>
              <c:numCache>
                <c:formatCode>0.0%</c:formatCode>
                <c:ptCount val="2"/>
                <c:pt idx="0">
                  <c:v>0.863</c:v>
                </c:pt>
                <c:pt idx="1">
                  <c:v>0.813</c:v>
                </c:pt>
              </c:numCache>
            </c:numRef>
          </c:val>
        </c:ser>
        <c:dLbls>
          <c:showLegendKey val="0"/>
          <c:showVal val="0"/>
          <c:showCatName val="0"/>
          <c:showSerName val="0"/>
          <c:showPercent val="0"/>
          <c:showBubbleSize val="0"/>
        </c:dLbls>
        <c:gapWidth val="60"/>
        <c:overlap val="-28"/>
        <c:axId val="350389220"/>
        <c:axId val="209842207"/>
      </c:barChart>
      <c:catAx>
        <c:axId val="350389220"/>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09842207"/>
        <c:crosses val="autoZero"/>
        <c:auto val="1"/>
        <c:lblAlgn val="ctr"/>
        <c:lblOffset val="100"/>
        <c:noMultiLvlLbl val="0"/>
      </c:catAx>
      <c:valAx>
        <c:axId val="209842207"/>
        <c:scaling>
          <c:orientation val="minMax"/>
        </c:scaling>
        <c:delete val="1"/>
        <c:axPos val="l"/>
        <c:numFmt formatCode="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50389220"/>
        <c:crosses val="autoZero"/>
        <c:crossBetween val="between"/>
      </c:valAx>
      <c:spPr>
        <a:noFill/>
        <a:ln>
          <a:noFill/>
        </a:ln>
        <a:effectLst/>
      </c:spPr>
    </c:plotArea>
    <c:plotVisOnly val="1"/>
    <c:dispBlanksAs val="gap"/>
    <c:showDLblsOverMax val="0"/>
    <c:extLst>
      <c:ext uri="{0b15fc19-7d7d-44ad-8c2d-2c3a37ce22c3}">
        <chartProps xmlns="https://web.wps.cn/et/2018/main" chartId="{b1d49e19-1f69-4760-80e4-c5c4823ada12}"/>
      </c:ext>
    </c:extLst>
  </c:chart>
  <c:spPr>
    <a:solidFill>
      <a:schemeClr val="bg1"/>
    </a:solidFill>
    <a:ln w="6350" cap="flat" cmpd="sng" algn="ctr">
      <a:noFill/>
      <a:round/>
    </a:ln>
    <a:effectLst/>
  </c:spPr>
  <c:txPr>
    <a:bodyPr/>
    <a:lstStyle/>
    <a:p>
      <a:pPr>
        <a:defRPr lang="zh-C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1554109031733"/>
          <c:y val="0.0273109243697479"/>
          <c:w val="0.957689178193653"/>
          <c:h val="0.945378151260504"/>
        </c:manualLayout>
      </c:layout>
      <c:barChart>
        <c:barDir val="col"/>
        <c:grouping val="stacked"/>
        <c:varyColors val="0"/>
        <c:ser>
          <c:idx val="0"/>
          <c:order val="0"/>
          <c:spPr>
            <a:solidFill>
              <a:srgbClr val="0168B7"/>
            </a:solidFill>
            <a:ln>
              <a:noFill/>
            </a:ln>
          </c:spPr>
          <c:invertIfNegative val="0"/>
          <c:dPt>
            <c:idx val="1"/>
            <c:invertIfNegative val="0"/>
            <c:bubble3D val="0"/>
            <c:spPr>
              <a:solidFill>
                <a:schemeClr val="accent2"/>
              </a:solidFill>
              <a:ln>
                <a:noFill/>
              </a:ln>
            </c:spPr>
          </c:dPt>
          <c:dPt>
            <c:idx val="2"/>
            <c:invertIfNegative val="0"/>
            <c:bubble3D val="0"/>
            <c:spPr>
              <a:solidFill>
                <a:srgbClr val="BEBEBE"/>
              </a:solidFill>
              <a:ln>
                <a:noFill/>
              </a:ln>
            </c:spPr>
          </c:dPt>
          <c:dLbls>
            <c:delete val="1"/>
          </c:dLbls>
          <c:val>
            <c:numRef>
              <c:f>Sheet1!$A$1:$C$1</c:f>
              <c:numCache>
                <c:formatCode>General</c:formatCode>
                <c:ptCount val="3"/>
                <c:pt idx="0">
                  <c:v>13.6616541353384</c:v>
                </c:pt>
                <c:pt idx="1">
                  <c:v>6.26165413533835</c:v>
                </c:pt>
                <c:pt idx="2">
                  <c:v>1.66165413533835</c:v>
                </c:pt>
              </c:numCache>
            </c:numRef>
          </c:val>
        </c:ser>
        <c:dLbls>
          <c:showLegendKey val="0"/>
          <c:showVal val="0"/>
          <c:showCatName val="0"/>
          <c:showSerName val="0"/>
          <c:showPercent val="0"/>
          <c:showBubbleSize val="0"/>
        </c:dLbls>
        <c:gapWidth val="80"/>
        <c:overlap val="100"/>
        <c:axId val="518232464"/>
        <c:axId val="1"/>
      </c:barChart>
      <c:catAx>
        <c:axId val="518232464"/>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min"/>
        <c:auto val="0"/>
        <c:lblAlgn val="ctr"/>
        <c:lblOffset val="100"/>
        <c:noMultiLvlLbl val="0"/>
      </c:catAx>
      <c:valAx>
        <c:axId val="1"/>
        <c:scaling>
          <c:orientation val="minMax"/>
          <c:max val="14.6616541353384"/>
          <c:min val="0"/>
        </c:scaling>
        <c:delete val="0"/>
        <c:axPos val="l"/>
        <c:majorGridlines>
          <c:spPr>
            <a:ln w="6350" cap="flat" cmpd="sng" algn="ctr">
              <a:noFill/>
              <a:prstDash val="solid"/>
              <a:round/>
            </a:ln>
          </c:spPr>
        </c:majorGridlines>
        <c:numFmt formatCode="General" sourceLinked="1"/>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18232464"/>
        <c:crosses val="min"/>
        <c:crossBetween val="between"/>
      </c:valAx>
    </c:plotArea>
    <c:plotVisOnly val="0"/>
    <c:dispBlanksAs val="gap"/>
    <c:showDLblsOverMax val="1"/>
    <c:extLst>
      <c:ext uri="{0b15fc19-7d7d-44ad-8c2d-2c3a37ce22c3}">
        <chartProps xmlns="https://web.wps.cn/et/2018/main" chartId="{f961c02a-99a8-4e01-9ab6-59bc57429433}"/>
      </c:ext>
    </c:extLst>
  </c:chart>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6756982075865"/>
          <c:y val="0.0262096774193548"/>
          <c:w val="0.956648603584827"/>
          <c:h val="0.94758064516129"/>
        </c:manualLayout>
      </c:layout>
      <c:barChart>
        <c:barDir val="col"/>
        <c:grouping val="stacked"/>
        <c:varyColors val="0"/>
        <c:ser>
          <c:idx val="0"/>
          <c:order val="0"/>
          <c:spPr>
            <a:solidFill>
              <a:srgbClr val="0168B7"/>
            </a:solidFill>
            <a:ln>
              <a:noFill/>
            </a:ln>
          </c:spPr>
          <c:invertIfNegative val="0"/>
          <c:dPt>
            <c:idx val="1"/>
            <c:invertIfNegative val="0"/>
            <c:bubble3D val="0"/>
            <c:spPr>
              <a:solidFill>
                <a:schemeClr val="accent2"/>
              </a:solidFill>
              <a:ln>
                <a:noFill/>
              </a:ln>
            </c:spPr>
          </c:dPt>
          <c:dPt>
            <c:idx val="2"/>
            <c:invertIfNegative val="0"/>
            <c:bubble3D val="0"/>
            <c:spPr>
              <a:solidFill>
                <a:srgbClr val="BEBEBE"/>
              </a:solidFill>
              <a:ln>
                <a:noFill/>
              </a:ln>
            </c:spPr>
          </c:dPt>
          <c:dLbls>
            <c:delete val="1"/>
          </c:dLbls>
          <c:val>
            <c:numRef>
              <c:f>Sheet1!$A$1:$C$1</c:f>
              <c:numCache>
                <c:formatCode>General</c:formatCode>
                <c:ptCount val="3"/>
                <c:pt idx="0">
                  <c:v>46.2747899159664</c:v>
                </c:pt>
                <c:pt idx="1">
                  <c:v>17.9747899159664</c:v>
                </c:pt>
                <c:pt idx="2">
                  <c:v>28.9747899159664</c:v>
                </c:pt>
              </c:numCache>
            </c:numRef>
          </c:val>
        </c:ser>
        <c:dLbls>
          <c:showLegendKey val="0"/>
          <c:showVal val="0"/>
          <c:showCatName val="0"/>
          <c:showSerName val="0"/>
          <c:showPercent val="0"/>
          <c:showBubbleSize val="0"/>
        </c:dLbls>
        <c:gapWidth val="80"/>
        <c:overlap val="100"/>
        <c:axId val="1687007199"/>
        <c:axId val="1"/>
      </c:barChart>
      <c:catAx>
        <c:axId val="1687007199"/>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min"/>
        <c:auto val="0"/>
        <c:lblAlgn val="ctr"/>
        <c:lblOffset val="100"/>
        <c:noMultiLvlLbl val="0"/>
      </c:catAx>
      <c:valAx>
        <c:axId val="1"/>
        <c:scaling>
          <c:orientation val="minMax"/>
          <c:max val="48.9747899159664"/>
          <c:min val="0"/>
        </c:scaling>
        <c:delete val="0"/>
        <c:axPos val="l"/>
        <c:majorGridlines>
          <c:spPr>
            <a:ln w="6350" cap="flat" cmpd="sng" algn="ctr">
              <a:noFill/>
              <a:prstDash val="solid"/>
              <a:round/>
            </a:ln>
          </c:spPr>
        </c:majorGridlines>
        <c:numFmt formatCode="General" sourceLinked="1"/>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687007199"/>
        <c:crosses val="min"/>
        <c:crossBetween val="between"/>
      </c:valAx>
    </c:plotArea>
    <c:plotVisOnly val="0"/>
    <c:dispBlanksAs val="gap"/>
    <c:showDLblsOverMax val="1"/>
    <c:extLst>
      <c:ext uri="{0b15fc19-7d7d-44ad-8c2d-2c3a37ce22c3}">
        <chartProps xmlns="https://web.wps.cn/et/2018/main" chartId="{a14a22a0-5636-4225-80a7-eaada981a6ee}"/>
      </c:ext>
    </c:extLst>
  </c:chart>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7937411095306"/>
          <c:y val="0.111020740138268"/>
          <c:w val="0.970412517780939"/>
          <c:h val="0.810492069947133"/>
        </c:manualLayout>
      </c:layout>
      <c:barChart>
        <c:barDir val="col"/>
        <c:grouping val="clustered"/>
        <c:varyColors val="0"/>
        <c:ser>
          <c:idx val="0"/>
          <c:order val="0"/>
          <c:spPr>
            <a:solidFill>
              <a:srgbClr val="0168B7"/>
            </a:solidFill>
            <a:ln>
              <a:noFill/>
            </a:ln>
          </c:spPr>
          <c:invertIfNegative val="0"/>
          <c:dLbls>
            <c:dLbl>
              <c:idx val="0"/>
              <c:layout>
                <c:manualLayout>
                  <c:x val="0"/>
                  <c:y val="-0.21960146400976"/>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75681171207808"/>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683204554697031"/>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195201301342009"/>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Sheet1!$A$1:$D$1</c:f>
              <c:numCache>
                <c:formatCode>General</c:formatCode>
                <c:ptCount val="4"/>
                <c:pt idx="0">
                  <c:v>27.7</c:v>
                </c:pt>
                <c:pt idx="1">
                  <c:v>21.2</c:v>
                </c:pt>
                <c:pt idx="2">
                  <c:v>5.8</c:v>
                </c:pt>
                <c:pt idx="3">
                  <c:v>2.2</c:v>
                </c:pt>
              </c:numCache>
            </c:numRef>
          </c:val>
        </c:ser>
        <c:ser>
          <c:idx val="1"/>
          <c:order val="1"/>
          <c:spPr>
            <a:solidFill>
              <a:schemeClr val="accent2"/>
            </a:solidFill>
            <a:ln>
              <a:noFill/>
            </a:ln>
          </c:spPr>
          <c:invertIfNegative val="0"/>
          <c:dLbls>
            <c:dLbl>
              <c:idx val="0"/>
              <c:layout>
                <c:manualLayout>
                  <c:x val="0"/>
                  <c:y val="-0.437982919886133"/>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343228954859699"/>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228141520943473"/>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093533956893046"/>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Sheet1!$A$2:$D$2</c:f>
              <c:numCache>
                <c:formatCode>General</c:formatCode>
                <c:ptCount val="4"/>
                <c:pt idx="0">
                  <c:v>60</c:v>
                </c:pt>
                <c:pt idx="1">
                  <c:v>46</c:v>
                </c:pt>
                <c:pt idx="2">
                  <c:v>29</c:v>
                </c:pt>
                <c:pt idx="3">
                  <c:v>9</c:v>
                </c:pt>
              </c:numCache>
            </c:numRef>
          </c:val>
        </c:ser>
        <c:ser>
          <c:idx val="2"/>
          <c:order val="2"/>
          <c:spPr>
            <a:solidFill>
              <a:srgbClr val="BEBEBE"/>
            </a:solidFill>
            <a:ln>
              <a:noFill/>
            </a:ln>
          </c:spPr>
          <c:invertIfNegative val="0"/>
          <c:dLbls>
            <c:dLbl>
              <c:idx val="0"/>
              <c:layout>
                <c:manualLayout>
                  <c:x val="0"/>
                  <c:y val="-0.437982919886133"/>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336722244814965"/>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06547376982513"/>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113867425782839"/>
                </c:manualLayout>
              </c:layout>
              <c:numFmt formatCode="#,##0.0;&quot;-&quot;#,##0.0" sourceLinked="0"/>
              <c:spPr>
                <a:noFill/>
                <a:ln>
                  <a:noFill/>
                </a:ln>
                <a:effectLst/>
              </c:spPr>
              <c:txPr>
                <a:bodyPr rot="0" spcFirstLastPara="0" vertOverflow="ellipsis" vert="horz" wrap="none" lIns="38100" tIns="19050" rIns="38100" bIns="19050" anchor="ctr" anchorCtr="1"/>
                <a:lstStyle/>
                <a:p>
                  <a:pPr>
                    <a:defRPr lang="zh-CN" sz="1400" b="0" i="0" u="none" strike="noStrike" kern="1200" baseline="0">
                      <a:solidFill>
                        <a:schemeClr val="tx1"/>
                      </a:solidFill>
                      <a:latin typeface="+mn-lt"/>
                      <a:ea typeface="等线" panose="02010600030101010101" charset="-122"/>
                      <a:cs typeface="+mn-cs"/>
                    </a:defRPr>
                  </a:pP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Sheet1!$A$3:$D$3</c:f>
              <c:numCache>
                <c:formatCode>General</c:formatCode>
                <c:ptCount val="4"/>
                <c:pt idx="0">
                  <c:v>60</c:v>
                </c:pt>
                <c:pt idx="1">
                  <c:v>45</c:v>
                </c:pt>
                <c:pt idx="2">
                  <c:v>11</c:v>
                </c:pt>
                <c:pt idx="3">
                  <c:v>12</c:v>
                </c:pt>
              </c:numCache>
            </c:numRef>
          </c:val>
        </c:ser>
        <c:dLbls>
          <c:showLegendKey val="0"/>
          <c:showVal val="0"/>
          <c:showCatName val="0"/>
          <c:showSerName val="0"/>
          <c:showPercent val="0"/>
          <c:showBubbleSize val="0"/>
        </c:dLbls>
        <c:gapWidth val="80"/>
        <c:axId val="2000920752"/>
        <c:axId val="1"/>
      </c:barChart>
      <c:catAx>
        <c:axId val="2000920752"/>
        <c:scaling>
          <c:orientation val="minMax"/>
        </c:scaling>
        <c:delete val="0"/>
        <c:axPos val="b"/>
        <c:majorGridlines>
          <c:spPr>
            <a:ln w="6350" cap="flat" cmpd="sng" algn="ctr">
              <a:noFill/>
              <a:prstDash val="solid"/>
              <a:round/>
            </a:ln>
          </c:spPr>
        </c:majorGridlines>
        <c:majorTickMark val="none"/>
        <c:minorTickMark val="none"/>
        <c:tickLblPos val="none"/>
        <c:spPr>
          <a:ln w="9525" cap="flat" cmpd="sng" algn="ctr">
            <a:solidFill>
              <a:schemeClr val="tx1"/>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min"/>
        <c:auto val="0"/>
        <c:lblAlgn val="ctr"/>
        <c:lblOffset val="100"/>
        <c:noMultiLvlLbl val="0"/>
      </c:catAx>
      <c:valAx>
        <c:axId val="1"/>
        <c:scaling>
          <c:orientation val="minMax"/>
          <c:max val="60"/>
          <c:min val="0"/>
        </c:scaling>
        <c:delete val="0"/>
        <c:axPos val="l"/>
        <c:majorGridlines>
          <c:spPr>
            <a:ln w="6350" cap="flat" cmpd="sng" algn="ctr">
              <a:noFill/>
              <a:prstDash val="solid"/>
              <a:round/>
            </a:ln>
          </c:spPr>
        </c:majorGridlines>
        <c:numFmt formatCode="General"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000920752"/>
        <c:crosses val="min"/>
        <c:crossBetween val="between"/>
      </c:valAx>
    </c:plotArea>
    <c:plotVisOnly val="0"/>
    <c:dispBlanksAs val="gap"/>
    <c:showDLblsOverMax val="1"/>
    <c:extLst>
      <c:ext uri="{0b15fc19-7d7d-44ad-8c2d-2c3a37ce22c3}">
        <chartProps xmlns="https://web.wps.cn/et/2018/main" chartId="{d78bdd86-f5dd-4590-9f22-e651483715a0}"/>
      </c:ext>
    </c:extLst>
  </c:chart>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0BD1-4B41-479B-928C-E3E945D5A8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C3E3F-6214-4614-AEC4-808A8D458E6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4C3E3F-6214-4614-AEC4-808A8D458E6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4C3E3F-6214-4614-AEC4-808A8D458E6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4C3E3F-6214-4614-AEC4-808A8D458E6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4C3E3F-6214-4614-AEC4-808A8D458E6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4C3E3F-6214-4614-AEC4-808A8D458E6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208425-2767-4ABB-AC5D-72897EF6EFE4}"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0203" y="144476"/>
            <a:ext cx="1852797" cy="604299"/>
          </a:xfrm>
          <a:prstGeom prst="rect">
            <a:avLst/>
          </a:prstGeom>
        </p:spPr>
      </p:pic>
      <p:sp>
        <p:nvSpPr>
          <p:cNvPr id="7" name="文本框 6"/>
          <p:cNvSpPr txBox="1"/>
          <p:nvPr userDrawn="1"/>
        </p:nvSpPr>
        <p:spPr>
          <a:xfrm>
            <a:off x="8520430" y="6598285"/>
            <a:ext cx="3669030" cy="245110"/>
          </a:xfrm>
          <a:prstGeom prst="rect">
            <a:avLst/>
          </a:prstGeom>
          <a:noFill/>
        </p:spPr>
        <p:txBody>
          <a:bodyPr wrap="square" rtlCol="0">
            <a:spAutoFit/>
          </a:bodyPr>
          <a:p>
            <a:pPr algn="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此资料仅用于“2026年国家医保目录调整”申报工作</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1D68F5-7F10-49C4-BFCB-8EE430654F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927563-B1E9-4D30-9604-67F655C4070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1D68F5-7F10-49C4-BFCB-8EE430654F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927563-B1E9-4D30-9604-67F655C4070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D89B683-CDA7-4A26-98F7-747B91C41E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7F47D9-1E1E-447A-96C1-F346921672F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D89B683-CDA7-4A26-98F7-747B91C41E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7F47D9-1E1E-447A-96C1-F346921672F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92998" y="514260"/>
            <a:ext cx="11060802" cy="765585"/>
          </a:xfrm>
        </p:spPr>
        <p:txBody>
          <a:bodyPr>
            <a:normAutofit/>
          </a:bodyPr>
          <a:lstStyle>
            <a:lvl1pPr>
              <a:defRPr sz="3200"/>
            </a:lvl1pPr>
          </a:lstStyle>
          <a:p>
            <a:r>
              <a:rPr lang="zh-CN" altLang="en-US" dirty="0"/>
              <a:t>单击此处编辑母版标题样式</a:t>
            </a:r>
            <a:endParaRPr lang="zh-CN" alt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998" y="6711"/>
            <a:ext cx="1267384" cy="413364"/>
          </a:xfrm>
          <a:prstGeom prst="rect">
            <a:avLst/>
          </a:prstGeom>
        </p:spPr>
      </p:pic>
      <p:sp>
        <p:nvSpPr>
          <p:cNvPr id="8" name="矩形 7"/>
          <p:cNvSpPr/>
          <p:nvPr userDrawn="1"/>
        </p:nvSpPr>
        <p:spPr>
          <a:xfrm>
            <a:off x="1750142" y="0"/>
            <a:ext cx="10441857" cy="408406"/>
          </a:xfrm>
          <a:prstGeom prst="rect">
            <a:avLst/>
          </a:prstGeom>
          <a:gradFill flip="none" rotWithShape="1">
            <a:gsLst>
              <a:gs pos="0">
                <a:schemeClr val="bg1"/>
              </a:gs>
              <a:gs pos="30000">
                <a:srgbClr val="6DC0FF"/>
              </a:gs>
              <a:gs pos="66000">
                <a:srgbClr val="7193D1"/>
              </a:gs>
              <a:gs pos="100000">
                <a:srgbClr val="0068B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756355" y="136525"/>
            <a:ext cx="5685503" cy="153736"/>
          </a:xfrm>
          <a:prstGeom prst="rect">
            <a:avLst/>
          </a:prstGeom>
          <a:gradFill>
            <a:gsLst>
              <a:gs pos="0">
                <a:srgbClr val="6DBFFE"/>
              </a:gs>
              <a:gs pos="30000">
                <a:srgbClr val="57B7FF"/>
              </a:gs>
              <a:gs pos="66000">
                <a:srgbClr val="9DB5DF"/>
              </a:gs>
              <a:gs pos="100000">
                <a:srgbClr val="79C6FF"/>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8520430" y="6598285"/>
            <a:ext cx="3669030" cy="245110"/>
          </a:xfrm>
          <a:prstGeom prst="rect">
            <a:avLst/>
          </a:prstGeom>
          <a:noFill/>
        </p:spPr>
        <p:txBody>
          <a:bodyPr wrap="square" rtlCol="0">
            <a:spAutoFit/>
          </a:bodyPr>
          <a:p>
            <a:pPr algn="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此资料仅用于“2026年国家医保目录调整”申报工作</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6F5143-60B8-431B-B1DF-E066BC03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208425-2767-4ABB-AC5D-72897EF6EFE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vmlDrawing" Target="../drawings/vmlDrawing1.vml"/><Relationship Id="rId18" Type="http://schemas.openxmlformats.org/officeDocument/2006/relationships/image" Target="../media/image3.emf"/><Relationship Id="rId17" Type="http://schemas.openxmlformats.org/officeDocument/2006/relationships/oleObject" Target="../embeddings/oleObject1.bin"/><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17" imgW="5715" imgH="5715" progId="TCLayout.ActiveDocument.1">
                  <p:embed/>
                </p:oleObj>
              </mc:Choice>
              <mc:Fallback>
                <p:oleObj name="think-cell 幻灯片" r:id="rId17" imgW="5715" imgH="5715" progId="TCLayout.ActiveDocument.1">
                  <p:embed/>
                  <p:pic>
                    <p:nvPicPr>
                      <p:cNvPr id="0" name="图片 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4" name="文本占位符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F5143-60B8-431B-B1DF-E066BC035A9B}" type="datetimeFigureOut">
              <a:rPr lang="zh-CN" altLang="en-US" smtClean="0"/>
            </a:fld>
            <a:endParaRPr lang="zh-CN" altLang="en-US"/>
          </a:p>
        </p:txBody>
      </p:sp>
      <p:sp>
        <p:nvSpPr>
          <p:cNvPr id="6"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7"/>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08425-2767-4ABB-AC5D-72897EF6EF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126.xml"/><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tags" Target="../tags/tag125.xml"/><Relationship Id="rId4" Type="http://schemas.openxmlformats.org/officeDocument/2006/relationships/image" Target="../media/image15.png"/><Relationship Id="rId3" Type="http://schemas.openxmlformats.org/officeDocument/2006/relationships/image" Target="../media/image3.emf"/><Relationship Id="rId20" Type="http://schemas.openxmlformats.org/officeDocument/2006/relationships/notesSlide" Target="../notesSlides/notesSlide8.xml"/><Relationship Id="rId2" Type="http://schemas.openxmlformats.org/officeDocument/2006/relationships/oleObject" Target="../embeddings/oleObject8.bin"/><Relationship Id="rId19" Type="http://schemas.openxmlformats.org/officeDocument/2006/relationships/vmlDrawing" Target="../drawings/vmlDrawing8.vml"/><Relationship Id="rId18" Type="http://schemas.openxmlformats.org/officeDocument/2006/relationships/slideLayout" Target="../slideLayouts/slideLayout2.xml"/><Relationship Id="rId17" Type="http://schemas.openxmlformats.org/officeDocument/2006/relationships/image" Target="../media/image33.png"/><Relationship Id="rId16" Type="http://schemas.openxmlformats.org/officeDocument/2006/relationships/image" Target="../media/image32.png"/><Relationship Id="rId15" Type="http://schemas.openxmlformats.org/officeDocument/2006/relationships/tags" Target="../tags/tag127.xml"/><Relationship Id="rId14" Type="http://schemas.openxmlformats.org/officeDocument/2006/relationships/image" Target="../media/image31.jpeg"/><Relationship Id="rId13" Type="http://schemas.openxmlformats.org/officeDocument/2006/relationships/image" Target="../media/image30.jpeg"/><Relationship Id="rId12" Type="http://schemas.openxmlformats.org/officeDocument/2006/relationships/image" Target="../media/image29.jpeg"/><Relationship Id="rId11" Type="http://schemas.openxmlformats.org/officeDocument/2006/relationships/image" Target="../media/image28.jpeg"/><Relationship Id="rId10" Type="http://schemas.openxmlformats.org/officeDocument/2006/relationships/image" Target="../media/image27.svg"/><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37.svg"/><Relationship Id="rId4" Type="http://schemas.openxmlformats.org/officeDocument/2006/relationships/image" Target="../media/image36.png"/><Relationship Id="rId3" Type="http://schemas.openxmlformats.org/officeDocument/2006/relationships/tags" Target="../tags/tag128.xml"/><Relationship Id="rId2" Type="http://schemas.microsoft.com/office/2007/relationships/hdphoto" Target="../media/image35.wdp"/><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9.vml"/><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oleObject" Target="../embeddings/oleObject9.bin"/><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1.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3.emf"/><Relationship Id="rId3" Type="http://schemas.openxmlformats.org/officeDocument/2006/relationships/oleObject" Target="../embeddings/oleObject2.bin"/><Relationship Id="rId2" Type="http://schemas.openxmlformats.org/officeDocument/2006/relationships/tags" Target="../tags/tag17.xml"/><Relationship Id="rId18" Type="http://schemas.openxmlformats.org/officeDocument/2006/relationships/notesSlide" Target="../notesSlides/notesSlide2.xml"/><Relationship Id="rId17" Type="http://schemas.openxmlformats.org/officeDocument/2006/relationships/vmlDrawing" Target="../drawings/vmlDrawing2.vml"/><Relationship Id="rId16" Type="http://schemas.openxmlformats.org/officeDocument/2006/relationships/slideLayout" Target="../slideLayouts/slideLayout2.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3.bin"/><Relationship Id="rId3" Type="http://schemas.openxmlformats.org/officeDocument/2006/relationships/tags" Target="../tags/tag27.xml"/><Relationship Id="rId2" Type="http://schemas.openxmlformats.org/officeDocument/2006/relationships/chart" Target="../charts/chart3.xml"/><Relationship Id="rId18" Type="http://schemas.openxmlformats.org/officeDocument/2006/relationships/notesSlide" Target="../notesSlides/notesSlide3.xml"/><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chart" Target="../charts/chart2.xml"/></Relationships>
</file>

<file path=ppt/slides/_rels/slide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8.pn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3.emf"/><Relationship Id="rId4" Type="http://schemas.openxmlformats.org/officeDocument/2006/relationships/oleObject" Target="../embeddings/oleObject4.bin"/><Relationship Id="rId3" Type="http://schemas.openxmlformats.org/officeDocument/2006/relationships/tags" Target="../tags/tag38.xml"/><Relationship Id="rId25" Type="http://schemas.openxmlformats.org/officeDocument/2006/relationships/notesSlide" Target="../notesSlides/notesSlide4.xml"/><Relationship Id="rId24" Type="http://schemas.openxmlformats.org/officeDocument/2006/relationships/vmlDrawing" Target="../drawings/vmlDrawing4.vml"/><Relationship Id="rId23" Type="http://schemas.openxmlformats.org/officeDocument/2006/relationships/slideLayout" Target="../slideLayouts/slideLayout2.xml"/><Relationship Id="rId22" Type="http://schemas.openxmlformats.org/officeDocument/2006/relationships/image" Target="../media/image14.jpeg"/><Relationship Id="rId21" Type="http://schemas.openxmlformats.org/officeDocument/2006/relationships/tags" Target="../tags/tag48.xml"/><Relationship Id="rId20" Type="http://schemas.openxmlformats.org/officeDocument/2006/relationships/tags" Target="../tags/tag47.xml"/><Relationship Id="rId2" Type="http://schemas.openxmlformats.org/officeDocument/2006/relationships/chart" Target="../charts/chart5.xml"/><Relationship Id="rId19" Type="http://schemas.openxmlformats.org/officeDocument/2006/relationships/tags" Target="../tags/tag46.xml"/><Relationship Id="rId18" Type="http://schemas.openxmlformats.org/officeDocument/2006/relationships/image" Target="../media/image13.png"/><Relationship Id="rId17" Type="http://schemas.openxmlformats.org/officeDocument/2006/relationships/tags" Target="../tags/tag45.xml"/><Relationship Id="rId16" Type="http://schemas.openxmlformats.org/officeDocument/2006/relationships/image" Target="../media/image12.png"/><Relationship Id="rId15" Type="http://schemas.openxmlformats.org/officeDocument/2006/relationships/tags" Target="../tags/tag44.xml"/><Relationship Id="rId14" Type="http://schemas.openxmlformats.org/officeDocument/2006/relationships/image" Target="../media/image11.png"/><Relationship Id="rId13" Type="http://schemas.openxmlformats.org/officeDocument/2006/relationships/tags" Target="../tags/tag43.xml"/><Relationship Id="rId12" Type="http://schemas.openxmlformats.org/officeDocument/2006/relationships/image" Target="../media/image10.png"/><Relationship Id="rId11" Type="http://schemas.openxmlformats.org/officeDocument/2006/relationships/tags" Target="../tags/tag42.xml"/><Relationship Id="rId10" Type="http://schemas.openxmlformats.org/officeDocument/2006/relationships/image" Target="../media/image9.png"/><Relationship Id="rId1" Type="http://schemas.openxmlformats.org/officeDocument/2006/relationships/chart" Target="../charts/chart4.xml"/></Relationships>
</file>

<file path=ppt/slides/_rels/slide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5" Type="http://schemas.openxmlformats.org/officeDocument/2006/relationships/notesSlide" Target="../notesSlides/notesSlide5.xml"/><Relationship Id="rId64" Type="http://schemas.openxmlformats.org/officeDocument/2006/relationships/vmlDrawing" Target="../drawings/vmlDrawing5.vml"/><Relationship Id="rId63" Type="http://schemas.openxmlformats.org/officeDocument/2006/relationships/slideLayout" Target="../slideLayouts/slideLayout2.xml"/><Relationship Id="rId62" Type="http://schemas.openxmlformats.org/officeDocument/2006/relationships/tags" Target="../tags/tag105.xml"/><Relationship Id="rId61" Type="http://schemas.openxmlformats.org/officeDocument/2006/relationships/tags" Target="../tags/tag104.xml"/><Relationship Id="rId60" Type="http://schemas.openxmlformats.org/officeDocument/2006/relationships/tags" Target="../tags/tag103.xml"/><Relationship Id="rId6" Type="http://schemas.openxmlformats.org/officeDocument/2006/relationships/image" Target="../media/image15.png"/><Relationship Id="rId59" Type="http://schemas.openxmlformats.org/officeDocument/2006/relationships/tags" Target="../tags/tag102.xml"/><Relationship Id="rId58" Type="http://schemas.openxmlformats.org/officeDocument/2006/relationships/tags" Target="../tags/tag101.xml"/><Relationship Id="rId57" Type="http://schemas.openxmlformats.org/officeDocument/2006/relationships/tags" Target="../tags/tag100.xml"/><Relationship Id="rId56" Type="http://schemas.openxmlformats.org/officeDocument/2006/relationships/tags" Target="../tags/tag99.xml"/><Relationship Id="rId55" Type="http://schemas.openxmlformats.org/officeDocument/2006/relationships/tags" Target="../tags/tag98.xml"/><Relationship Id="rId54" Type="http://schemas.openxmlformats.org/officeDocument/2006/relationships/tags" Target="../tags/tag97.xml"/><Relationship Id="rId53" Type="http://schemas.openxmlformats.org/officeDocument/2006/relationships/tags" Target="../tags/tag96.xml"/><Relationship Id="rId52" Type="http://schemas.openxmlformats.org/officeDocument/2006/relationships/tags" Target="../tags/tag95.xml"/><Relationship Id="rId51" Type="http://schemas.openxmlformats.org/officeDocument/2006/relationships/tags" Target="../tags/tag94.xml"/><Relationship Id="rId50" Type="http://schemas.openxmlformats.org/officeDocument/2006/relationships/tags" Target="../tags/tag93.xml"/><Relationship Id="rId5" Type="http://schemas.openxmlformats.org/officeDocument/2006/relationships/image" Target="../media/image3.emf"/><Relationship Id="rId49" Type="http://schemas.openxmlformats.org/officeDocument/2006/relationships/tags" Target="../tags/tag92.xml"/><Relationship Id="rId48" Type="http://schemas.openxmlformats.org/officeDocument/2006/relationships/tags" Target="../tags/tag91.xml"/><Relationship Id="rId47" Type="http://schemas.openxmlformats.org/officeDocument/2006/relationships/tags" Target="../tags/tag90.xml"/><Relationship Id="rId46" Type="http://schemas.openxmlformats.org/officeDocument/2006/relationships/tags" Target="../tags/tag89.xml"/><Relationship Id="rId45" Type="http://schemas.openxmlformats.org/officeDocument/2006/relationships/tags" Target="../tags/tag88.xml"/><Relationship Id="rId44" Type="http://schemas.openxmlformats.org/officeDocument/2006/relationships/tags" Target="../tags/tag87.xml"/><Relationship Id="rId43" Type="http://schemas.openxmlformats.org/officeDocument/2006/relationships/tags" Target="../tags/tag86.xml"/><Relationship Id="rId42" Type="http://schemas.openxmlformats.org/officeDocument/2006/relationships/tags" Target="../tags/tag85.xml"/><Relationship Id="rId41" Type="http://schemas.openxmlformats.org/officeDocument/2006/relationships/tags" Target="../tags/tag84.xml"/><Relationship Id="rId40" Type="http://schemas.openxmlformats.org/officeDocument/2006/relationships/tags" Target="../tags/tag83.xml"/><Relationship Id="rId4" Type="http://schemas.openxmlformats.org/officeDocument/2006/relationships/oleObject" Target="../embeddings/oleObject5.bin"/><Relationship Id="rId39" Type="http://schemas.openxmlformats.org/officeDocument/2006/relationships/tags" Target="../tags/tag82.xml"/><Relationship Id="rId38" Type="http://schemas.openxmlformats.org/officeDocument/2006/relationships/tags" Target="../tags/tag81.xml"/><Relationship Id="rId37" Type="http://schemas.openxmlformats.org/officeDocument/2006/relationships/tags" Target="../tags/tag80.xml"/><Relationship Id="rId36" Type="http://schemas.openxmlformats.org/officeDocument/2006/relationships/tags" Target="../tags/tag79.xml"/><Relationship Id="rId35" Type="http://schemas.openxmlformats.org/officeDocument/2006/relationships/tags" Target="../tags/tag78.xml"/><Relationship Id="rId34" Type="http://schemas.openxmlformats.org/officeDocument/2006/relationships/tags" Target="../tags/tag77.xml"/><Relationship Id="rId33" Type="http://schemas.openxmlformats.org/officeDocument/2006/relationships/tags" Target="../tags/tag76.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9.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chart" Target="../charts/chart7.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chart" Target="../charts/chart6.xml"/></Relationships>
</file>

<file path=ppt/slides/_rels/slide8.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18.png"/><Relationship Id="rId7" Type="http://schemas.openxmlformats.org/officeDocument/2006/relationships/tags" Target="../tags/tag10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ags" Target="../tags/tag107.xml"/><Relationship Id="rId3" Type="http://schemas.openxmlformats.org/officeDocument/2006/relationships/image" Target="../media/image3.emf"/><Relationship Id="rId2" Type="http://schemas.openxmlformats.org/officeDocument/2006/relationships/oleObject" Target="../embeddings/oleObject6.bin"/><Relationship Id="rId13" Type="http://schemas.openxmlformats.org/officeDocument/2006/relationships/notesSlide" Target="../notesSlides/notesSlide6.xml"/><Relationship Id="rId12" Type="http://schemas.openxmlformats.org/officeDocument/2006/relationships/vmlDrawing" Target="../drawings/vmlDrawing6.vml"/><Relationship Id="rId11" Type="http://schemas.openxmlformats.org/officeDocument/2006/relationships/slideLayout" Target="../slideLayouts/slideLayout2.xml"/><Relationship Id="rId10" Type="http://schemas.openxmlformats.org/officeDocument/2006/relationships/tags" Target="../tags/tag109.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3.emf"/><Relationship Id="rId3" Type="http://schemas.openxmlformats.org/officeDocument/2006/relationships/oleObject" Target="../embeddings/oleObject7.bin"/><Relationship Id="rId24" Type="http://schemas.openxmlformats.org/officeDocument/2006/relationships/notesSlide" Target="../notesSlides/notesSlide7.xml"/><Relationship Id="rId23" Type="http://schemas.openxmlformats.org/officeDocument/2006/relationships/vmlDrawing" Target="../drawings/vmlDrawing7.vml"/><Relationship Id="rId22" Type="http://schemas.openxmlformats.org/officeDocument/2006/relationships/slideLayout" Target="../slideLayouts/slideLayout2.xml"/><Relationship Id="rId21" Type="http://schemas.openxmlformats.org/officeDocument/2006/relationships/image" Target="../media/image23.svg"/><Relationship Id="rId20" Type="http://schemas.openxmlformats.org/officeDocument/2006/relationships/image" Target="../media/image22.png"/><Relationship Id="rId2" Type="http://schemas.openxmlformats.org/officeDocument/2006/relationships/tags" Target="../tags/tag110.xml"/><Relationship Id="rId19" Type="http://schemas.openxmlformats.org/officeDocument/2006/relationships/tags" Target="../tags/tag123.xml"/><Relationship Id="rId18" Type="http://schemas.openxmlformats.org/officeDocument/2006/relationships/image" Target="../media/image21.svg"/><Relationship Id="rId17" Type="http://schemas.openxmlformats.org/officeDocument/2006/relationships/image" Target="../media/image20.png"/><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0" y="1707292"/>
            <a:ext cx="12192000" cy="1721708"/>
          </a:xfrm>
          <a:prstGeom prst="rect">
            <a:avLst/>
          </a:prstGeom>
          <a:solidFill>
            <a:schemeClr val="bg1">
              <a:lumMod val="95000"/>
            </a:schemeClr>
          </a:solidFill>
        </p:spPr>
        <p:txBody>
          <a:bodyPr vert="horz" lIns="90000" tIns="46800" rIns="90000" bIns="46800" rtlCol="0" anchor="ctr" anchorCtr="0">
            <a:normAutofit/>
          </a:bodyPr>
          <a:lstStyle>
            <a:lvl1pPr algn="ctr" defTabSz="914400" rtl="0" eaLnBrk="1" fontAlgn="auto" latinLnBrk="0" hangingPunct="1">
              <a:lnSpc>
                <a:spcPct val="100000"/>
              </a:lnSpc>
              <a:spcBef>
                <a:spcPct val="0"/>
              </a:spcBef>
              <a:buNone/>
              <a:defRPr sz="60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zh-CN" b="1" dirty="0">
                <a:solidFill>
                  <a:srgbClr val="0068B7"/>
                </a:solidFill>
                <a:latin typeface="微软雅黑" panose="020B0503020204020204" pitchFamily="34" charset="-122"/>
                <a:ea typeface="微软雅黑" panose="020B0503020204020204" pitchFamily="34" charset="-122"/>
              </a:rPr>
              <a:t>安瑞曲替尼胶囊（维迈妥</a:t>
            </a:r>
            <a:r>
              <a:rPr lang="en-US" altLang="zh-CN" b="1" baseline="30000" dirty="0">
                <a:solidFill>
                  <a:srgbClr val="0068B7"/>
                </a:solidFill>
                <a:latin typeface="微软雅黑" panose="020B0503020204020204" pitchFamily="34" charset="-122"/>
                <a:ea typeface="微软雅黑" panose="020B0503020204020204" pitchFamily="34" charset="-122"/>
              </a:rPr>
              <a:t>®</a:t>
            </a:r>
            <a:r>
              <a:rPr lang="zh-CN" altLang="en-US" b="1" dirty="0">
                <a:solidFill>
                  <a:srgbClr val="0068B7"/>
                </a:solidFill>
                <a:latin typeface="微软雅黑" panose="020B0503020204020204" pitchFamily="34" charset="-122"/>
                <a:ea typeface="微软雅黑" panose="020B0503020204020204" pitchFamily="34" charset="-122"/>
              </a:rPr>
              <a:t>）</a:t>
            </a:r>
            <a:endParaRPr lang="zh-CN" altLang="en-US" b="1" dirty="0">
              <a:solidFill>
                <a:srgbClr val="0068B7"/>
              </a:solidFill>
              <a:latin typeface="微软雅黑" panose="020B0503020204020204" pitchFamily="34" charset="-122"/>
              <a:ea typeface="微软雅黑" panose="020B0503020204020204" pitchFamily="34" charset="-122"/>
            </a:endParaRPr>
          </a:p>
        </p:txBody>
      </p:sp>
      <p:sp>
        <p:nvSpPr>
          <p:cNvPr id="5" name="矩形 4"/>
          <p:cNvSpPr/>
          <p:nvPr/>
        </p:nvSpPr>
        <p:spPr>
          <a:xfrm>
            <a:off x="0" y="3429000"/>
            <a:ext cx="12192000" cy="3429000"/>
          </a:xfrm>
          <a:prstGeom prst="rect">
            <a:avLst/>
          </a:prstGeom>
          <a:solidFill>
            <a:srgbClr val="00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altLang="zh-CN" sz="1400" b="1" dirty="0">
              <a:latin typeface="微软雅黑" panose="020B0503020204020204" pitchFamily="34" charset="-122"/>
              <a:ea typeface="微软雅黑" panose="020B0503020204020204" pitchFamily="34" charset="-122"/>
            </a:endParaRPr>
          </a:p>
          <a:p>
            <a:pPr algn="ctr">
              <a:lnSpc>
                <a:spcPct val="150000"/>
              </a:lnSpc>
            </a:pPr>
            <a:r>
              <a:rPr lang="en-US" altLang="zh-CN" sz="3600" b="1" dirty="0">
                <a:latin typeface="微软雅黑" panose="020B0503020204020204" pitchFamily="34" charset="-122"/>
                <a:ea typeface="微软雅黑" panose="020B0503020204020204" pitchFamily="34" charset="-122"/>
                <a:sym typeface="+mn-ea"/>
              </a:rPr>
              <a:t>1</a:t>
            </a:r>
            <a:r>
              <a:rPr lang="zh-CN" altLang="en-US" sz="3600" b="1" dirty="0">
                <a:latin typeface="微软雅黑" panose="020B0503020204020204" pitchFamily="34" charset="-122"/>
                <a:ea typeface="微软雅黑" panose="020B0503020204020204" pitchFamily="34" charset="-122"/>
                <a:sym typeface="+mn-ea"/>
              </a:rPr>
              <a:t>类新药、</a:t>
            </a:r>
            <a:r>
              <a:rPr lang="zh-CN" altLang="en-US" sz="3600" b="1" dirty="0">
                <a:latin typeface="微软雅黑" panose="020B0503020204020204" pitchFamily="34" charset="-122"/>
                <a:ea typeface="微软雅黑" panose="020B0503020204020204" pitchFamily="34" charset="-122"/>
              </a:rPr>
              <a:t>中国自主研发新一代</a:t>
            </a:r>
            <a:r>
              <a:rPr lang="en-US" altLang="zh-CN" sz="3600" b="1" dirty="0">
                <a:latin typeface="微软雅黑" panose="020B0503020204020204" pitchFamily="34" charset="-122"/>
                <a:ea typeface="微软雅黑" panose="020B0503020204020204" pitchFamily="34" charset="-122"/>
              </a:rPr>
              <a:t>TRK</a:t>
            </a:r>
            <a:r>
              <a:rPr lang="zh-CN" altLang="en-US" sz="3600" b="1" dirty="0">
                <a:latin typeface="微软雅黑" panose="020B0503020204020204" pitchFamily="34" charset="-122"/>
                <a:ea typeface="微软雅黑" panose="020B0503020204020204" pitchFamily="34" charset="-122"/>
              </a:rPr>
              <a:t>抑制剂</a:t>
            </a:r>
            <a:endParaRPr lang="en-US" altLang="zh-CN" sz="3600" b="1" dirty="0">
              <a:latin typeface="微软雅黑" panose="020B0503020204020204" pitchFamily="34" charset="-122"/>
              <a:ea typeface="微软雅黑" panose="020B0503020204020204" pitchFamily="34" charset="-122"/>
            </a:endParaRPr>
          </a:p>
          <a:p>
            <a:pPr algn="ctr"/>
            <a:endParaRPr lang="en-US" altLang="zh-CN" sz="3600" b="1"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江苏威凯尔医药科技股份有限公司</a:t>
            </a:r>
            <a:endParaRPr lang="zh-CN" altLang="en-US" dirty="0">
              <a:latin typeface="微软雅黑" panose="020B0503020204020204" pitchFamily="34" charset="-122"/>
              <a:ea typeface="微软雅黑" panose="020B0503020204020204" pitchFamily="34" charset="-122"/>
            </a:endParaRPr>
          </a:p>
        </p:txBody>
      </p:sp>
      <p:grpSp>
        <p:nvGrpSpPr>
          <p:cNvPr id="177" name="成组"/>
          <p:cNvGrpSpPr>
            <a:grpSpLocks noChangeAspect="1"/>
          </p:cNvGrpSpPr>
          <p:nvPr/>
        </p:nvGrpSpPr>
        <p:grpSpPr>
          <a:xfrm>
            <a:off x="93345" y="172720"/>
            <a:ext cx="1609090" cy="573405"/>
            <a:chOff x="0" y="0"/>
            <a:chExt cx="8018808" cy="2858206"/>
          </a:xfrm>
        </p:grpSpPr>
        <p:pic>
          <p:nvPicPr>
            <p:cNvPr id="175" name="图像" descr="图像"/>
            <p:cNvPicPr>
              <a:picLocks noChangeAspect="1"/>
            </p:cNvPicPr>
            <p:nvPr/>
          </p:nvPicPr>
          <p:blipFill>
            <a:blip r:embed="rId1"/>
            <a:stretch>
              <a:fillRect/>
            </a:stretch>
          </p:blipFill>
          <p:spPr>
            <a:xfrm>
              <a:off x="3539517" y="755451"/>
              <a:ext cx="4479292" cy="2102756"/>
            </a:xfrm>
            <a:prstGeom prst="rect">
              <a:avLst/>
            </a:prstGeom>
            <a:ln w="12700" cap="flat">
              <a:noFill/>
              <a:miter lim="400000"/>
              <a:headEnd/>
              <a:tailEnd/>
            </a:ln>
            <a:effectLst/>
          </p:spPr>
        </p:pic>
        <p:pic>
          <p:nvPicPr>
            <p:cNvPr id="176" name="图像" descr="图像"/>
            <p:cNvPicPr>
              <a:picLocks noChangeAspect="1"/>
            </p:cNvPicPr>
            <p:nvPr/>
          </p:nvPicPr>
          <p:blipFill>
            <a:blip r:embed="rId2"/>
            <a:stretch>
              <a:fillRect/>
            </a:stretch>
          </p:blipFill>
          <p:spPr>
            <a:xfrm>
              <a:off x="0" y="0"/>
              <a:ext cx="3375597" cy="2579036"/>
            </a:xfrm>
            <a:prstGeom prst="rect">
              <a:avLst/>
            </a:prstGeom>
            <a:ln w="12700" cap="flat">
              <a:noFill/>
              <a:miter lim="400000"/>
              <a:headEnd/>
              <a:tailEnd/>
            </a:ln>
            <a:effectLst/>
          </p:spPr>
        </p:pic>
      </p:grpSp>
      <p:sp>
        <p:nvSpPr>
          <p:cNvPr id="3" name="文本框 2"/>
          <p:cNvSpPr txBox="1"/>
          <p:nvPr userDrawn="1"/>
        </p:nvSpPr>
        <p:spPr>
          <a:xfrm>
            <a:off x="8520430" y="6598285"/>
            <a:ext cx="3669030" cy="245110"/>
          </a:xfrm>
          <a:prstGeom prst="rect">
            <a:avLst/>
          </a:prstGeom>
          <a:noFill/>
        </p:spPr>
        <p:txBody>
          <a:bodyPr wrap="square" rtlCol="0">
            <a:spAutoFit/>
          </a:bodyPr>
          <a:p>
            <a:pPr algn="r"/>
            <a:r>
              <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此资料仅用于“2026年国家医保目录调整”申报工作</a:t>
            </a:r>
            <a:endPar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pic>
        <p:nvPicPr>
          <p:cNvPr id="5" name="图片 4" descr="背景图案"/>
          <p:cNvPicPr>
            <a:picLocks noChangeAspect="1"/>
          </p:cNvPicPr>
          <p:nvPr/>
        </p:nvPicPr>
        <p:blipFill>
          <a:blip r:embed="rId4">
            <a:alphaModFix amt="31000"/>
            <a:duotone>
              <a:schemeClr val="accent2">
                <a:shade val="45000"/>
                <a:satMod val="135000"/>
              </a:schemeClr>
              <a:prstClr val="white"/>
            </a:duotone>
            <a:extLst>
              <a:ext uri="{28A0092B-C50C-407E-A947-70E740481C1C}">
                <a14:useLocalDpi xmlns:a14="http://schemas.microsoft.com/office/drawing/2010/main" val="0"/>
              </a:ext>
            </a:extLst>
          </a:blip>
          <a:srcRect l="9184" r="9184" b="3745"/>
          <a:stretch>
            <a:fillRect/>
          </a:stretch>
        </p:blipFill>
        <p:spPr>
          <a:xfrm>
            <a:off x="0" y="381720"/>
            <a:ext cx="12192000" cy="647628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4" name="矩形: 圆角 13"/>
          <p:cNvSpPr/>
          <p:nvPr/>
        </p:nvSpPr>
        <p:spPr>
          <a:xfrm>
            <a:off x="979170" y="2005965"/>
            <a:ext cx="9900285" cy="1934210"/>
          </a:xfrm>
          <a:prstGeom prst="roundRect">
            <a:avLst>
              <a:gd name="adj" fmla="val 10878"/>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10441858" y="12388"/>
            <a:ext cx="175014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创新性（</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标题 1"/>
          <p:cNvSpPr>
            <a:spLocks noGrp="1"/>
          </p:cNvSpPr>
          <p:nvPr>
            <p:ph type="title"/>
          </p:nvPr>
        </p:nvSpPr>
        <p:spPr>
          <a:xfrm>
            <a:off x="292998" y="514260"/>
            <a:ext cx="11060802" cy="765585"/>
          </a:xfrm>
        </p:spPr>
        <p:txBody>
          <a:bodyPr vert="horz" rIns="91440">
            <a:noAutofit/>
          </a:bodyPr>
          <a:lstStyle/>
          <a:p>
            <a:pPr algn="l">
              <a:buClrTx/>
              <a:buSzTx/>
              <a:buFontTx/>
            </a:pPr>
            <a:r>
              <a:rPr lang="zh-CN" sz="2400" b="1" dirty="0">
                <a:latin typeface="微软雅黑" panose="020B0503020204020204" pitchFamily="34" charset="-122"/>
                <a:ea typeface="微软雅黑" panose="020B0503020204020204" pitchFamily="34" charset="-122"/>
                <a:sym typeface="+mn-ea"/>
              </a:rPr>
              <a:t>安瑞曲替尼是</a:t>
            </a:r>
            <a:r>
              <a:rPr lang="zh-CN" altLang="en-US" sz="2400" b="1" dirty="0">
                <a:solidFill>
                  <a:srgbClr val="0168B7"/>
                </a:solidFill>
                <a:latin typeface="微软雅黑" panose="020B0503020204020204" pitchFamily="34" charset="-122"/>
                <a:ea typeface="微软雅黑" panose="020B0503020204020204" pitchFamily="34" charset="-122"/>
                <a:sym typeface="+mn-ea"/>
              </a:rPr>
              <a:t>中国首批自主创新的新一代TRK抑制剂</a:t>
            </a:r>
            <a:r>
              <a:rPr lang="zh-CN" altLang="en-US" sz="2400" b="1" dirty="0">
                <a:latin typeface="微软雅黑" panose="020B0503020204020204" pitchFamily="34" charset="-122"/>
                <a:ea typeface="微软雅黑" panose="020B0503020204020204" pitchFamily="34" charset="-122"/>
                <a:sym typeface="+mn-ea"/>
              </a:rPr>
              <a:t>，</a:t>
            </a:r>
            <a:r>
              <a:rPr lang="zh-CN" altLang="en-US" sz="2400" b="1" dirty="0">
                <a:solidFill>
                  <a:srgbClr val="0168B7"/>
                </a:solidFill>
                <a:latin typeface="微软雅黑" panose="020B0503020204020204" pitchFamily="34" charset="-122"/>
                <a:ea typeface="微软雅黑" panose="020B0503020204020204" pitchFamily="34" charset="-122"/>
                <a:sym typeface="+mn-ea"/>
              </a:rPr>
              <a:t>有效性及安全性更优</a:t>
            </a:r>
            <a:r>
              <a:rPr lang="zh-CN" altLang="en-US" sz="2400" b="1" dirty="0">
                <a:latin typeface="微软雅黑" panose="020B0503020204020204" pitchFamily="34" charset="-122"/>
                <a:ea typeface="微软雅黑" panose="020B0503020204020204" pitchFamily="34" charset="-122"/>
                <a:sym typeface="+mn-ea"/>
              </a:rPr>
              <a:t>，并</a:t>
            </a:r>
            <a:r>
              <a:rPr lang="zh-CN" sz="2400" b="1" dirty="0">
                <a:latin typeface="微软雅黑" panose="020B0503020204020204" pitchFamily="34" charset="-122"/>
                <a:ea typeface="微软雅黑" panose="020B0503020204020204" pitchFamily="34" charset="-122"/>
                <a:sym typeface="+mn-ea"/>
              </a:rPr>
              <a:t>纳入</a:t>
            </a:r>
            <a:r>
              <a:rPr lang="en-US" altLang="zh-CN" sz="2400" b="1" dirty="0">
                <a:latin typeface="微软雅黑" panose="020B0503020204020204" pitchFamily="34" charset="-122"/>
                <a:ea typeface="微软雅黑" panose="020B0503020204020204" pitchFamily="34" charset="-122"/>
                <a:sym typeface="+mn-ea"/>
              </a:rPr>
              <a:t>CDE</a:t>
            </a:r>
            <a:r>
              <a:rPr lang="zh-CN" altLang="en-US" sz="2400" b="1" dirty="0">
                <a:solidFill>
                  <a:srgbClr val="0168B7"/>
                </a:solidFill>
                <a:latin typeface="微软雅黑" panose="020B0503020204020204" pitchFamily="34" charset="-122"/>
                <a:ea typeface="微软雅黑" panose="020B0503020204020204" pitchFamily="34" charset="-122"/>
                <a:sym typeface="+mn-ea"/>
              </a:rPr>
              <a:t>儿童星光计划</a:t>
            </a:r>
            <a:endParaRPr lang="zh-CN" altLang="en-US" sz="2400" b="1" dirty="0">
              <a:solidFill>
                <a:srgbClr val="0168B7"/>
              </a:solidFill>
              <a:latin typeface="微软雅黑" panose="020B0503020204020204" pitchFamily="34" charset="-122"/>
              <a:ea typeface="微软雅黑" panose="020B0503020204020204" pitchFamily="34" charset="-122"/>
              <a:sym typeface="+mn-ea"/>
            </a:endParaRPr>
          </a:p>
        </p:txBody>
      </p:sp>
      <p:sp>
        <p:nvSpPr>
          <p:cNvPr id="31" name="矩形: 圆角 30"/>
          <p:cNvSpPr/>
          <p:nvPr/>
        </p:nvSpPr>
        <p:spPr>
          <a:xfrm>
            <a:off x="979167" y="4235306"/>
            <a:ext cx="9900326" cy="464400"/>
          </a:xfrm>
          <a:prstGeom prst="roundRect">
            <a:avLst>
              <a:gd name="adj" fmla="val 27843"/>
            </a:avLst>
          </a:prstGeom>
          <a:solidFill>
            <a:srgbClr val="0068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类新药，获得多个国家专利，纳入优先审评名单、儿童星光计划品种</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8" name="图形 7"/>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085195" y="5526019"/>
            <a:ext cx="453600" cy="453600"/>
          </a:xfrm>
          <a:prstGeom prst="rect">
            <a:avLst/>
          </a:prstGeom>
        </p:spPr>
      </p:pic>
      <p:sp>
        <p:nvSpPr>
          <p:cNvPr id="9" name="矩形: 圆角 6"/>
          <p:cNvSpPr/>
          <p:nvPr/>
        </p:nvSpPr>
        <p:spPr>
          <a:xfrm>
            <a:off x="979166" y="1407717"/>
            <a:ext cx="9900327" cy="465960"/>
          </a:xfrm>
          <a:prstGeom prst="roundRect">
            <a:avLst>
              <a:gd name="adj" fmla="val 35983"/>
            </a:avLst>
          </a:prstGeom>
          <a:solidFill>
            <a:srgbClr val="0068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首批自主创新的</a:t>
            </a:r>
            <a:r>
              <a:rPr kumimoji="0" 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新一代</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TRK</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抑制剂；大环状创新结构助力高亲和力、高活性、高选择性</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7992580" y="2222881"/>
            <a:ext cx="16149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rPr>
              <a:t>恩曲替尼</a:t>
            </a:r>
            <a:endParaRPr kumimoji="0" lang="en-US" altLang="zh-CN"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rPr>
              <a:t>线性结构</a:t>
            </a:r>
            <a:endPar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endParaRPr>
          </a:p>
        </p:txBody>
      </p:sp>
      <p:pic>
        <p:nvPicPr>
          <p:cNvPr id="13" name="图形 1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rot="16200000">
            <a:off x="9851160" y="1496216"/>
            <a:ext cx="288000" cy="288000"/>
          </a:xfrm>
          <a:prstGeom prst="rect">
            <a:avLst/>
          </a:prstGeom>
        </p:spPr>
      </p:pic>
      <p:sp>
        <p:nvSpPr>
          <p:cNvPr id="12" name="文本框 11"/>
          <p:cNvSpPr txBox="1"/>
          <p:nvPr/>
        </p:nvSpPr>
        <p:spPr>
          <a:xfrm>
            <a:off x="7797673" y="3097391"/>
            <a:ext cx="2004766"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rPr>
              <a:t>安瑞曲替尼</a:t>
            </a:r>
            <a:endParaRPr kumimoji="0" lang="en-US" altLang="zh-CN"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rPr>
              <a:t>大环类结构</a:t>
            </a:r>
            <a:endParaRPr kumimoji="0" lang="zh-CN" altLang="en-US" sz="1400" b="0" i="0" u="none" strike="noStrike" kern="1200" cap="none" spc="0" normalizeH="0" baseline="0" noProof="0" dirty="0">
              <a:ln>
                <a:noFill/>
              </a:ln>
              <a:solidFill>
                <a:srgbClr val="056AB8"/>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412213" y="1416977"/>
            <a:ext cx="464400" cy="464400"/>
          </a:xfrm>
          <a:prstGeom prst="ellipse">
            <a:avLst/>
          </a:prstGeom>
          <a:solidFill>
            <a:srgbClr val="056AB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1141420" y="1986325"/>
            <a:ext cx="7086295" cy="2011045"/>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rPr>
              <a:t>更优的激酶活性、更高的抗耐药性，</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rPr>
              <a:t>对初治、经治患者均展现明确疗效</a:t>
            </a:r>
            <a:r>
              <a:rPr kumimoji="0" lang="en-US" altLang="zh-CN" sz="1600" b="0" i="0" u="none" strike="noStrike" kern="1200" cap="none" spc="0" normalizeH="0" baseline="30000" noProof="0" dirty="0">
                <a:ln>
                  <a:noFill/>
                </a:ln>
                <a:solidFill>
                  <a:srgbClr val="0169B7"/>
                </a:solidFill>
                <a:effectLst/>
                <a:uLnTx/>
                <a:uFillTx/>
                <a:latin typeface="微软雅黑" panose="020B0503020204020204" pitchFamily="34" charset="-122"/>
                <a:ea typeface="微软雅黑" panose="020B0503020204020204" pitchFamily="34" charset="-122"/>
                <a:cs typeface="+mn-cs"/>
              </a:rPr>
              <a:t>8,11</a:t>
            </a:r>
            <a:endParaRPr kumimoji="0" lang="en-US" altLang="zh-CN" sz="1600" b="0" i="0" u="none" strike="noStrike" kern="1200" cap="none" spc="0" normalizeH="0" baseline="30000" noProof="0" dirty="0">
              <a:ln>
                <a:noFill/>
              </a:ln>
              <a:solidFill>
                <a:srgbClr val="0169B7"/>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卓越疗效：</a:t>
            </a:r>
            <a:r>
              <a:rPr kumimoji="0" lang="zh-CN" altLang="en-US" sz="160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初治</a:t>
            </a:r>
            <a:r>
              <a:rPr kumimoji="0" lang="en-US" altLang="zh-CN" sz="160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ORR</a:t>
            </a:r>
            <a:r>
              <a:rPr kumimoji="0" lang="zh-CN" altLang="en-US" sz="160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达</a:t>
            </a:r>
            <a:r>
              <a:rPr kumimoji="0" lang="en-US" altLang="zh-CN" sz="160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68.5%</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随访</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6</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个月以上初治</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ORR</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达</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89.7%</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，同类最优；基线伴脑转移患者</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ORR</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达</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87.5%</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，高于</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I</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代</a:t>
            </a:r>
            <a:r>
              <a:rPr kumimoji="0" lang="en-US" altLang="zh-CN" sz="1600" b="0" i="0" u="none" strike="noStrike" kern="1200" cap="none" spc="0" normalizeH="0" baseline="0" noProof="0" dirty="0" err="1">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TRKi</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NTRK1/2/3</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均有效，其中甲状腺癌、涎腺肿瘤</a:t>
            </a:r>
            <a:r>
              <a:rPr kumimoji="0" lang="en-US" altLang="zh-CN"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ORR</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达</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100%</a:t>
            </a:r>
            <a:r>
              <a:rPr kumimoji="0" lang="en-US" altLang="zh-CN" sz="1600" b="0" i="0" u="none" strike="noStrike" kern="1200" cap="none" spc="0" normalizeH="0" baseline="3000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7</a:t>
            </a:r>
            <a:endPar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rPr>
              <a:t>安全性更优：</a:t>
            </a:r>
            <a:r>
              <a:rPr kumimoji="0" lang="zh-CN" altLang="en-US" sz="1600" b="0"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rPr>
              <a:t>仅</a:t>
            </a:r>
            <a:r>
              <a:rPr kumimoji="0" lang="zh-CN" altLang="en-US" sz="1600" b="1" i="0" u="none" strike="noStrike" kern="12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rPr>
              <a:t>2.2%</a:t>
            </a:r>
            <a:r>
              <a:rPr kumimoji="0" lang="zh-CN" altLang="en-US" sz="1600" b="0" i="0" u="none" strike="noStrike" kern="100" cap="none" spc="0" normalizeH="0" baseline="0" noProof="0" dirty="0">
                <a:ln>
                  <a:noFill/>
                </a:ln>
                <a:solidFill>
                  <a:srgbClr val="0169B7"/>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的患者因不良反应永久停用本品，优于恩曲替尼及拉罗替尼。同时特殊患者（如青少年、老年等）无需调整剂量，耐受性良好。</a:t>
            </a:r>
            <a:endParaRPr kumimoji="0" lang="en-US" altLang="zh-CN" sz="1600" b="0" i="0" u="none" strike="noStrike" kern="1200" cap="none" spc="0" normalizeH="0" baseline="30000" noProof="0" dirty="0">
              <a:ln>
                <a:noFill/>
              </a:ln>
              <a:solidFill>
                <a:srgbClr val="0169B7"/>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3" name="椭圆 22"/>
          <p:cNvSpPr/>
          <p:nvPr/>
        </p:nvSpPr>
        <p:spPr>
          <a:xfrm>
            <a:off x="412214" y="4235306"/>
            <a:ext cx="464400" cy="464400"/>
          </a:xfrm>
          <a:prstGeom prst="ellipse">
            <a:avLst/>
          </a:prstGeom>
          <a:solidFill>
            <a:srgbClr val="056AB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24" name="矩形: 圆角 23"/>
          <p:cNvSpPr/>
          <p:nvPr/>
        </p:nvSpPr>
        <p:spPr>
          <a:xfrm>
            <a:off x="979165" y="4899520"/>
            <a:ext cx="9900327" cy="1688840"/>
          </a:xfrm>
          <a:prstGeom prst="roundRect">
            <a:avLst>
              <a:gd name="adj" fmla="val 10878"/>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8194" name="Picture 2" descr="原创美国国旗用五角星,是寡居妇女的建议?它为何能见证美国扩张史?"/>
          <p:cNvPicPr>
            <a:picLocks noChangeArrowheads="1"/>
          </p:cNvPicPr>
          <p:nvPr/>
        </p:nvPicPr>
        <p:blipFill rotWithShape="1">
          <a:blip r:embed="rId11" cstate="print">
            <a:extLst>
              <a:ext uri="{28A0092B-C50C-407E-A947-70E740481C1C}">
                <a14:useLocalDpi xmlns:a14="http://schemas.microsoft.com/office/drawing/2010/main" val="0"/>
              </a:ext>
            </a:extLst>
          </a:blip>
          <a:srcRect l="21442" r="21442"/>
          <a:stretch>
            <a:fillRect/>
          </a:stretch>
        </p:blipFill>
        <p:spPr bwMode="auto">
          <a:xfrm>
            <a:off x="2578676" y="5048429"/>
            <a:ext cx="861132" cy="844724"/>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6" name="Picture 4"/>
          <p:cNvPicPr>
            <a:picLocks noChangeArrowheads="1"/>
          </p:cNvPicPr>
          <p:nvPr/>
        </p:nvPicPr>
        <p:blipFill rotWithShape="1">
          <a:blip r:embed="rId12" cstate="print">
            <a:extLst>
              <a:ext uri="{28A0092B-C50C-407E-A947-70E740481C1C}">
                <a14:useLocalDpi xmlns:a14="http://schemas.microsoft.com/office/drawing/2010/main" val="0"/>
              </a:ext>
            </a:extLst>
          </a:blip>
          <a:srcRect l="15708" r="15708"/>
          <a:stretch>
            <a:fillRect/>
          </a:stretch>
        </p:blipFill>
        <p:spPr bwMode="auto">
          <a:xfrm>
            <a:off x="3823436" y="5048429"/>
            <a:ext cx="861132" cy="843092"/>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8" name="Picture 6" descr="欧盟国旗.原始颜色和比例.平面设计矢量插图,从国家设置"/>
          <p:cNvPicPr>
            <a:picLocks noChangeArrowheads="1"/>
          </p:cNvPicPr>
          <p:nvPr/>
        </p:nvPicPr>
        <p:blipFill rotWithShape="1">
          <a:blip r:embed="rId13" cstate="print">
            <a:extLst>
              <a:ext uri="{28A0092B-C50C-407E-A947-70E740481C1C}">
                <a14:useLocalDpi xmlns:a14="http://schemas.microsoft.com/office/drawing/2010/main" val="0"/>
              </a:ext>
            </a:extLst>
          </a:blip>
          <a:srcRect l="21560" t="12628" r="21412" b="10768"/>
          <a:stretch>
            <a:fillRect/>
          </a:stretch>
        </p:blipFill>
        <p:spPr bwMode="auto">
          <a:xfrm>
            <a:off x="5068195" y="5048429"/>
            <a:ext cx="861132" cy="844724"/>
          </a:xfrm>
          <a:prstGeom prst="ellipse">
            <a:avLst/>
          </a:prstGeom>
          <a:noFill/>
          <a:extLst>
            <a:ext uri="{909E8E84-426E-40DD-AFC4-6F175D3DCCD1}">
              <a14:hiddenFill xmlns:a14="http://schemas.microsoft.com/office/drawing/2010/main">
                <a:solidFill>
                  <a:srgbClr val="FFFFFF"/>
                </a:solidFill>
              </a14:hiddenFill>
            </a:ext>
          </a:extLst>
        </p:spPr>
      </p:pic>
      <p:sp>
        <p:nvSpPr>
          <p:cNvPr id="28" name="文本框 27"/>
          <p:cNvSpPr txBox="1"/>
          <p:nvPr/>
        </p:nvSpPr>
        <p:spPr>
          <a:xfrm>
            <a:off x="1238658" y="5984724"/>
            <a:ext cx="5003522"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已在</a:t>
            </a:r>
            <a:r>
              <a:rPr kumimoji="0" lang="en-US" altLang="zh-CN" sz="1600" b="1" i="0" u="sng"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17</a:t>
            </a:r>
            <a:r>
              <a:rPr kumimoji="0" lang="zh-CN" altLang="en-US" sz="1600" b="1" i="0" u="sng"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个</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国家</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地区获得专利授权，包括中国、美国、欧洲、日本、韩国、加拿大、澳大利亚、印度</a:t>
            </a: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8202" name="Picture 10" descr="圆形国旗及广告营销已下架! &quot;给我一面国旗&quot;刷屏始末"/>
          <p:cNvPicPr>
            <a:picLocks noChangeArrowheads="1"/>
          </p:cNvPicPr>
          <p:nvPr/>
        </p:nvPicPr>
        <p:blipFill rotWithShape="1">
          <a:blip r:embed="rId14">
            <a:extLst>
              <a:ext uri="{28A0092B-C50C-407E-A947-70E740481C1C}">
                <a14:useLocalDpi xmlns:a14="http://schemas.microsoft.com/office/drawing/2010/main" val="0"/>
              </a:ext>
            </a:extLst>
          </a:blip>
          <a:srcRect l="67955" t="65943" r="3632" b="3778"/>
          <a:stretch>
            <a:fillRect/>
          </a:stretch>
        </p:blipFill>
        <p:spPr bwMode="auto">
          <a:xfrm>
            <a:off x="1333917" y="5048429"/>
            <a:ext cx="861131" cy="844724"/>
          </a:xfrm>
          <a:prstGeom prst="ellipse">
            <a:avLst/>
          </a:prstGeom>
          <a:noFill/>
          <a:extLst>
            <a:ext uri="{909E8E84-426E-40DD-AFC4-6F175D3DCCD1}">
              <a14:hiddenFill xmlns:a14="http://schemas.microsoft.com/office/drawing/2010/main">
                <a:solidFill>
                  <a:srgbClr val="FFFFFF"/>
                </a:solidFill>
              </a14:hiddenFill>
            </a:ext>
          </a:extLst>
        </p:spPr>
      </p:pic>
      <p:sp>
        <p:nvSpPr>
          <p:cNvPr id="32" name="文本框 31"/>
          <p:cNvSpPr txBox="1"/>
          <p:nvPr/>
        </p:nvSpPr>
        <p:spPr>
          <a:xfrm>
            <a:off x="6395643" y="4922434"/>
            <a:ext cx="4327570" cy="1691005"/>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化合物专利期至</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2039</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5</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月</a:t>
            </a:r>
            <a:endPar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纳入</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CDE</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优先审评品种名单（</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类新药）</a:t>
            </a:r>
            <a:endPar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纳入</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CDE</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 “儿童抗肿瘤药物研发鼓励试点计划（星光计划）”，成为全国第</a:t>
            </a:r>
            <a:r>
              <a:rPr kumimoji="0" lang="en-US" altLang="zh-CN"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5</a:t>
            </a:r>
            <a:r>
              <a:rPr kumimoji="0" lang="zh-CN" altLang="en-US" sz="1600" b="0"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个纳入该计划的品种</a:t>
            </a: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cxnSp>
        <p:nvCxnSpPr>
          <p:cNvPr id="15" name="直接连接符 14"/>
          <p:cNvCxnSpPr/>
          <p:nvPr/>
        </p:nvCxnSpPr>
        <p:spPr>
          <a:xfrm>
            <a:off x="8227715" y="2192401"/>
            <a:ext cx="0" cy="161809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图片 16"/>
          <p:cNvPicPr>
            <a:picLocks noChangeAspect="1"/>
          </p:cNvPicPr>
          <p:nvPr>
            <p:custDataLst>
              <p:tags r:id="rId15"/>
            </p:custDataLst>
          </p:nvPr>
        </p:nvPicPr>
        <p:blipFill>
          <a:blip r:embed="rId16">
            <a:clrChange>
              <a:clrFrom>
                <a:srgbClr val="FFFFFF">
                  <a:alpha val="100000"/>
                </a:srgbClr>
              </a:clrFrom>
              <a:clrTo>
                <a:srgbClr val="FFFFFF">
                  <a:alpha val="100000"/>
                  <a:alpha val="0"/>
                </a:srgbClr>
              </a:clrTo>
            </a:clrChange>
          </a:blip>
          <a:stretch>
            <a:fillRect/>
          </a:stretch>
        </p:blipFill>
        <p:spPr>
          <a:xfrm>
            <a:off x="9321800" y="2177415"/>
            <a:ext cx="1353820" cy="708660"/>
          </a:xfrm>
          <a:prstGeom prst="rect">
            <a:avLst/>
          </a:prstGeom>
        </p:spPr>
      </p:pic>
      <p:pic>
        <p:nvPicPr>
          <p:cNvPr id="18" name="图片 17"/>
          <p:cNvPicPr>
            <a:picLocks noChangeAspect="1"/>
          </p:cNvPicPr>
          <p:nvPr/>
        </p:nvPicPr>
        <p:blipFill>
          <a:blip r:embed="rId17">
            <a:clrChange>
              <a:clrFrom>
                <a:srgbClr val="FFFFFF">
                  <a:alpha val="100000"/>
                </a:srgbClr>
              </a:clrFrom>
              <a:clrTo>
                <a:srgbClr val="FFFFFF">
                  <a:alpha val="100000"/>
                  <a:alpha val="0"/>
                </a:srgbClr>
              </a:clrTo>
            </a:clrChange>
          </a:blip>
          <a:stretch>
            <a:fillRect/>
          </a:stretch>
        </p:blipFill>
        <p:spPr>
          <a:xfrm>
            <a:off x="9424670" y="2987040"/>
            <a:ext cx="1075055" cy="799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41858" y="12388"/>
            <a:ext cx="1750142" cy="3683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标题 4"/>
          <p:cNvSpPr>
            <a:spLocks noGrp="1"/>
          </p:cNvSpPr>
          <p:nvPr>
            <p:ph type="title"/>
          </p:nvPr>
        </p:nvSpPr>
        <p:spPr/>
        <p:txBody>
          <a:bodyPr>
            <a:normAutofit/>
          </a:bodyPr>
          <a:lstStyle/>
          <a:p>
            <a:r>
              <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安瑞曲替尼填补</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新一代</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TRK</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抑制剂市场空白，助力患者</a:t>
            </a:r>
            <a:r>
              <a:rPr lang="zh-CN" altLang="en-US" sz="2800" b="1" dirty="0">
                <a:solidFill>
                  <a:srgbClr val="0068B7"/>
                </a:solidFill>
                <a:latin typeface="微软雅黑" panose="020B0503020204020204" pitchFamily="34" charset="-122"/>
                <a:ea typeface="微软雅黑" panose="020B0503020204020204" pitchFamily="34" charset="-122"/>
                <a:cs typeface="微软雅黑" panose="020B0503020204020204" pitchFamily="34" charset="-122"/>
                <a:sym typeface="+mn-ea"/>
              </a:rPr>
              <a:t>实现更长生存</a:t>
            </a:r>
            <a:endParaRPr lang="zh-CN" altLang="en-US" sz="2800" b="1" dirty="0">
              <a:solidFill>
                <a:srgbClr val="0068B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nvSpPr>
        <p:spPr>
          <a:xfrm>
            <a:off x="0" y="5342454"/>
            <a:ext cx="12192000" cy="1515546"/>
          </a:xfrm>
          <a:prstGeom prst="rect">
            <a:avLst/>
          </a:prstGeom>
          <a:solidFill>
            <a:srgbClr val="0068B7"/>
          </a:solidFill>
          <a:ln>
            <a:noFill/>
          </a:ln>
          <a:effectLst>
            <a:outerShdw blurRad="317500" dist="165100" dir="16200000"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矩形: 圆角 30"/>
          <p:cNvSpPr/>
          <p:nvPr/>
        </p:nvSpPr>
        <p:spPr>
          <a:xfrm>
            <a:off x="331470" y="3921760"/>
            <a:ext cx="11522710" cy="2275840"/>
          </a:xfrm>
          <a:prstGeom prst="roundRect">
            <a:avLst>
              <a:gd name="adj" fmla="val 4052"/>
            </a:avLst>
          </a:prstGeom>
          <a:solidFill>
            <a:schemeClr val="bg1"/>
          </a:solidFill>
          <a:ln w="12700" cap="flat" cmpd="sng" algn="ctr">
            <a:solidFill>
              <a:schemeClr val="accent1">
                <a:alpha val="20000"/>
              </a:schemeClr>
            </a:solidFill>
            <a:prstDash val="solid"/>
            <a:miter lim="800000"/>
          </a:ln>
          <a:effectLst>
            <a:outerShdw blurRad="127000" dist="76200" dir="5400000" algn="t" rotWithShape="0">
              <a:schemeClr val="accent1">
                <a:alpha val="3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圆角 32"/>
          <p:cNvSpPr/>
          <p:nvPr/>
        </p:nvSpPr>
        <p:spPr>
          <a:xfrm>
            <a:off x="331816" y="1472710"/>
            <a:ext cx="11522076" cy="2276051"/>
          </a:xfrm>
          <a:prstGeom prst="roundRect">
            <a:avLst>
              <a:gd name="adj" fmla="val 4052"/>
            </a:avLst>
          </a:prstGeom>
          <a:solidFill>
            <a:schemeClr val="bg1"/>
          </a:solidFill>
          <a:ln w="12700" cap="flat" cmpd="sng" algn="ctr">
            <a:solidFill>
              <a:schemeClr val="accent1">
                <a:alpha val="20000"/>
              </a:schemeClr>
            </a:solidFill>
            <a:prstDash val="solid"/>
            <a:miter lim="800000"/>
          </a:ln>
          <a:effectLst>
            <a:outerShdw blurRad="127000" dist="76200" dir="5400000" algn="t" rotWithShape="0">
              <a:schemeClr val="accent1">
                <a:alpha val="3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圆角 33"/>
          <p:cNvSpPr/>
          <p:nvPr/>
        </p:nvSpPr>
        <p:spPr>
          <a:xfrm>
            <a:off x="7440913" y="1442855"/>
            <a:ext cx="4127369" cy="52983"/>
          </a:xfrm>
          <a:prstGeom prst="roundRect">
            <a:avLst>
              <a:gd name="adj" fmla="val 50000"/>
            </a:avLst>
          </a:prstGeom>
          <a:gradFill flip="none" rotWithShape="1">
            <a:gsLst>
              <a:gs pos="100000">
                <a:schemeClr val="accent1">
                  <a:alpha val="0"/>
                </a:schemeClr>
              </a:gs>
              <a:gs pos="8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等腰三角形 34"/>
          <p:cNvSpPr/>
          <p:nvPr/>
        </p:nvSpPr>
        <p:spPr>
          <a:xfrm>
            <a:off x="11470128" y="1380373"/>
            <a:ext cx="357393" cy="115465"/>
          </a:xfrm>
          <a:prstGeom prst="triangle">
            <a:avLst>
              <a:gd name="adj" fmla="val 13195"/>
            </a:avLst>
          </a:prstGeom>
          <a:gradFill flip="none" rotWithShape="1">
            <a:gsLst>
              <a:gs pos="100000">
                <a:schemeClr val="accent1">
                  <a:alpha val="0"/>
                </a:schemeClr>
              </a:gs>
              <a:gs pos="8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矩形: 圆角 35"/>
          <p:cNvSpPr/>
          <p:nvPr/>
        </p:nvSpPr>
        <p:spPr>
          <a:xfrm flipH="1">
            <a:off x="623718" y="1421451"/>
            <a:ext cx="4127369" cy="52983"/>
          </a:xfrm>
          <a:prstGeom prst="roundRect">
            <a:avLst>
              <a:gd name="adj" fmla="val 50000"/>
            </a:avLst>
          </a:prstGeom>
          <a:gradFill flip="none" rotWithShape="1">
            <a:gsLst>
              <a:gs pos="100000">
                <a:schemeClr val="accent1">
                  <a:alpha val="0"/>
                </a:schemeClr>
              </a:gs>
              <a:gs pos="8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7" name="等腰三角形 36"/>
          <p:cNvSpPr/>
          <p:nvPr/>
        </p:nvSpPr>
        <p:spPr>
          <a:xfrm flipH="1">
            <a:off x="364479" y="1358969"/>
            <a:ext cx="357393" cy="115465"/>
          </a:xfrm>
          <a:prstGeom prst="triangle">
            <a:avLst>
              <a:gd name="adj" fmla="val 13195"/>
            </a:avLst>
          </a:prstGeom>
          <a:gradFill flip="none" rotWithShape="1">
            <a:gsLst>
              <a:gs pos="100000">
                <a:schemeClr val="accent1">
                  <a:alpha val="0"/>
                </a:schemeClr>
              </a:gs>
              <a:gs pos="8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等腰三角形 37" descr="e7d195523061f1c0c30ee18c1b05f65d12b38e2533cb2ccdAE0CC34CB5CBEBFAEC353FED4DECE97C3E379FD1D933F5E4DC18EF8EA6B7A1130D5F6DE9DD2BE4B0A8C9126ACE5083D1F5A9E323B29CCFC7A0F015870C7EDFD497DF10C5E614BBE82DF23E8101B4FD55052F7945C8867B77930E0CA200F91730BB78567110BDAEEFF7FF113567E2D723"/>
          <p:cNvSpPr/>
          <p:nvPr/>
        </p:nvSpPr>
        <p:spPr>
          <a:xfrm rot="5400000" flipH="1">
            <a:off x="1988195" y="2668431"/>
            <a:ext cx="5279586" cy="2370060"/>
          </a:xfrm>
          <a:prstGeom prst="triangle">
            <a:avLst/>
          </a:prstGeom>
          <a:gradFill flip="none" rotWithShape="1">
            <a:gsLst>
              <a:gs pos="0">
                <a:schemeClr val="accent1">
                  <a:lumMod val="5000"/>
                  <a:lumOff val="95000"/>
                  <a:alpha val="3000"/>
                </a:schemeClr>
              </a:gs>
              <a:gs pos="97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等腰三角形 38" descr="e7d195523061f1c0c30ee18c1b05f65d12b38e2533cb2ccdAE0CC34CB5CBEBFAEC353FED4DECE97C3E379FD1D933F5E4DC18EF8EA6B7A1130D5F6DE9DD2BE4B0A8C9126ACE5083D1F5A9E323B29CCFC7A0F015870C7EDFD497DF10C5E614BBE82DF23E8101B4FD55052F7945C8867B77930E0CA200F91730BB78567110BDAEEFF7FF113567E2D723"/>
          <p:cNvSpPr/>
          <p:nvPr/>
        </p:nvSpPr>
        <p:spPr>
          <a:xfrm rot="16200000">
            <a:off x="4924219" y="2668431"/>
            <a:ext cx="5279586" cy="2370060"/>
          </a:xfrm>
          <a:prstGeom prst="triangle">
            <a:avLst/>
          </a:prstGeom>
          <a:gradFill flip="none" rotWithShape="1">
            <a:gsLst>
              <a:gs pos="0">
                <a:schemeClr val="accent1">
                  <a:lumMod val="5000"/>
                  <a:lumOff val="95000"/>
                  <a:alpha val="3000"/>
                </a:schemeClr>
              </a:gs>
              <a:gs pos="97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4151734" y="1834350"/>
            <a:ext cx="3888531" cy="3888531"/>
          </a:xfrm>
          <a:prstGeom prst="ellipse">
            <a:avLst/>
          </a:prstGeom>
          <a:solidFill>
            <a:schemeClr val="bg1"/>
          </a:solidFill>
          <a:ln>
            <a:noFill/>
          </a:ln>
          <a:effectLst>
            <a:outerShdw blurRad="215900" sx="102000" sy="102000" algn="ctr"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5035270" y="2730632"/>
            <a:ext cx="2125918" cy="2125919"/>
          </a:xfrm>
          <a:prstGeom prst="ellipse">
            <a:avLst/>
          </a:prstGeom>
          <a:solidFill>
            <a:srgbClr val="0068B7"/>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弧形 41"/>
          <p:cNvSpPr/>
          <p:nvPr/>
        </p:nvSpPr>
        <p:spPr>
          <a:xfrm>
            <a:off x="4501282" y="2161988"/>
            <a:ext cx="3193895" cy="3193895"/>
          </a:xfrm>
          <a:prstGeom prst="arc">
            <a:avLst>
              <a:gd name="adj1" fmla="val 4302899"/>
              <a:gd name="adj2" fmla="val 20294088"/>
            </a:avLst>
          </a:prstGeom>
          <a:noFill/>
          <a:ln w="19050" cap="rnd" cmpd="sng" algn="ctr">
            <a:gradFill flip="none" rotWithShape="1">
              <a:gsLst>
                <a:gs pos="0">
                  <a:schemeClr val="accent1"/>
                </a:gs>
                <a:gs pos="100000">
                  <a:schemeClr val="accent1">
                    <a:alpha val="0"/>
                  </a:schemeClr>
                </a:gs>
              </a:gsLst>
              <a:lin ang="0" scaled="1"/>
              <a:tileRect/>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弧形 42"/>
          <p:cNvSpPr/>
          <p:nvPr/>
        </p:nvSpPr>
        <p:spPr>
          <a:xfrm>
            <a:off x="4906680" y="2579012"/>
            <a:ext cx="2315595" cy="2315596"/>
          </a:xfrm>
          <a:prstGeom prst="arc">
            <a:avLst>
              <a:gd name="adj1" fmla="val 11508932"/>
              <a:gd name="adj2" fmla="val 20294088"/>
            </a:avLst>
          </a:prstGeom>
          <a:noFill/>
          <a:ln w="25400" cap="rnd" cmpd="sng" algn="ctr">
            <a:gradFill flip="none" rotWithShape="1">
              <a:gsLst>
                <a:gs pos="0">
                  <a:schemeClr val="accent1">
                    <a:alpha val="80000"/>
                  </a:schemeClr>
                </a:gs>
                <a:gs pos="100000">
                  <a:schemeClr val="accent1">
                    <a:alpha val="0"/>
                  </a:schemeClr>
                </a:gs>
              </a:gsLst>
              <a:lin ang="0" scaled="1"/>
              <a:tileRect/>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弧形 43"/>
          <p:cNvSpPr/>
          <p:nvPr/>
        </p:nvSpPr>
        <p:spPr>
          <a:xfrm rot="12636341">
            <a:off x="4708720" y="2386623"/>
            <a:ext cx="2730659" cy="2730659"/>
          </a:xfrm>
          <a:prstGeom prst="arc">
            <a:avLst>
              <a:gd name="adj1" fmla="val 4376546"/>
              <a:gd name="adj2" fmla="val 18223732"/>
            </a:avLst>
          </a:prstGeom>
          <a:noFill/>
          <a:ln w="25400" cap="rnd" cmpd="sng" algn="ctr">
            <a:gradFill flip="none" rotWithShape="1">
              <a:gsLst>
                <a:gs pos="0">
                  <a:schemeClr val="accent1">
                    <a:alpha val="50000"/>
                  </a:schemeClr>
                </a:gs>
                <a:gs pos="100000">
                  <a:schemeClr val="accent1">
                    <a:alpha val="0"/>
                  </a:schemeClr>
                </a:gs>
              </a:gsLst>
              <a:lin ang="0" scaled="1"/>
              <a:tileRect/>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45" name="图片 44"/>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brightnessContrast bright="20000" contrast="40000"/>
                    </a14:imgEffect>
                    <a14:imgEffect>
                      <a14:colorTemperature colorTemp="3913"/>
                    </a14:imgEffect>
                    <a14:imgEffect>
                      <a14:saturation sat="400000"/>
                    </a14:imgEffect>
                  </a14:imgLayer>
                </a14:imgProps>
              </a:ext>
            </a:extLst>
          </a:blip>
          <a:srcRect/>
          <a:stretch>
            <a:fillRect/>
          </a:stretch>
        </p:blipFill>
        <p:spPr>
          <a:xfrm>
            <a:off x="4172778" y="1863633"/>
            <a:ext cx="3794410" cy="3801233"/>
          </a:xfrm>
          <a:custGeom>
            <a:avLst/>
            <a:gdLst>
              <a:gd name="connsiteX0" fmla="*/ 1284412 w 2568824"/>
              <a:gd name="connsiteY0" fmla="*/ 80722 h 2573444"/>
              <a:gd name="connsiteX1" fmla="*/ 78412 w 2568824"/>
              <a:gd name="connsiteY1" fmla="*/ 1286722 h 2573444"/>
              <a:gd name="connsiteX2" fmla="*/ 1284412 w 2568824"/>
              <a:gd name="connsiteY2" fmla="*/ 2492722 h 2573444"/>
              <a:gd name="connsiteX3" fmla="*/ 2490412 w 2568824"/>
              <a:gd name="connsiteY3" fmla="*/ 1286722 h 2573444"/>
              <a:gd name="connsiteX4" fmla="*/ 1284412 w 2568824"/>
              <a:gd name="connsiteY4" fmla="*/ 80722 h 2573444"/>
              <a:gd name="connsiteX5" fmla="*/ 0 w 2568824"/>
              <a:gd name="connsiteY5" fmla="*/ 0 h 2573444"/>
              <a:gd name="connsiteX6" fmla="*/ 2568824 w 2568824"/>
              <a:gd name="connsiteY6" fmla="*/ 0 h 2573444"/>
              <a:gd name="connsiteX7" fmla="*/ 2568824 w 2568824"/>
              <a:gd name="connsiteY7" fmla="*/ 2573444 h 2573444"/>
              <a:gd name="connsiteX8" fmla="*/ 0 w 2568824"/>
              <a:gd name="connsiteY8" fmla="*/ 2573444 h 257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824" h="2573444">
                <a:moveTo>
                  <a:pt x="1284412" y="80722"/>
                </a:moveTo>
                <a:cubicBezTo>
                  <a:pt x="618357" y="80722"/>
                  <a:pt x="78412" y="620667"/>
                  <a:pt x="78412" y="1286722"/>
                </a:cubicBezTo>
                <a:cubicBezTo>
                  <a:pt x="78412" y="1952777"/>
                  <a:pt x="618357" y="2492722"/>
                  <a:pt x="1284412" y="2492722"/>
                </a:cubicBezTo>
                <a:cubicBezTo>
                  <a:pt x="1950467" y="2492722"/>
                  <a:pt x="2490412" y="1952777"/>
                  <a:pt x="2490412" y="1286722"/>
                </a:cubicBezTo>
                <a:cubicBezTo>
                  <a:pt x="2490412" y="620667"/>
                  <a:pt x="1950467" y="80722"/>
                  <a:pt x="1284412" y="80722"/>
                </a:cubicBezTo>
                <a:close/>
                <a:moveTo>
                  <a:pt x="0" y="0"/>
                </a:moveTo>
                <a:lnTo>
                  <a:pt x="2568824" y="0"/>
                </a:lnTo>
                <a:lnTo>
                  <a:pt x="2568824" y="2573444"/>
                </a:lnTo>
                <a:lnTo>
                  <a:pt x="0" y="2573444"/>
                </a:lnTo>
                <a:close/>
              </a:path>
            </a:pathLst>
          </a:custGeom>
        </p:spPr>
      </p:pic>
      <p:grpSp>
        <p:nvGrpSpPr>
          <p:cNvPr id="46" name="组合 45"/>
          <p:cNvGrpSpPr/>
          <p:nvPr/>
        </p:nvGrpSpPr>
        <p:grpSpPr>
          <a:xfrm>
            <a:off x="626487" y="1739781"/>
            <a:ext cx="3242374" cy="461665"/>
            <a:chOff x="626487" y="1974601"/>
            <a:chExt cx="3242374" cy="461665"/>
          </a:xfrm>
        </p:grpSpPr>
        <p:cxnSp>
          <p:nvCxnSpPr>
            <p:cNvPr id="47" name="直接连接符 46"/>
            <p:cNvCxnSpPr/>
            <p:nvPr/>
          </p:nvCxnSpPr>
          <p:spPr>
            <a:xfrm>
              <a:off x="626487" y="2050027"/>
              <a:ext cx="0" cy="310812"/>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31154" y="1974601"/>
              <a:ext cx="3137707" cy="46166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schemeClr val="accent1"/>
                  </a:solidFill>
                  <a:effectLst/>
                  <a:uLnTx/>
                  <a:uFillTx/>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01.</a:t>
              </a:r>
              <a:r>
                <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弥补目录短板</a:t>
              </a:r>
              <a:endPar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p:txBody>
        </p:sp>
      </p:grpSp>
      <p:sp>
        <p:nvSpPr>
          <p:cNvPr id="49" name="文本框 48"/>
          <p:cNvSpPr txBox="1"/>
          <p:nvPr/>
        </p:nvSpPr>
        <p:spPr>
          <a:xfrm>
            <a:off x="524510" y="2228850"/>
            <a:ext cx="3503930" cy="1370965"/>
          </a:xfrm>
          <a:prstGeom prst="rect">
            <a:avLst/>
          </a:prstGeom>
          <a:noFill/>
        </p:spPr>
        <p:txBody>
          <a:bodyPr wrap="square" rtlCol="0">
            <a:spAutoFit/>
          </a:bodyPr>
          <a:lstStyle>
            <a:defPPr>
              <a:defRPr lang="zh-CN"/>
            </a:defPPr>
            <a:lvl1pPr marR="0" lvl="0" indent="0" fontAlgn="auto">
              <a:lnSpc>
                <a:spcPts val="2400"/>
              </a:lnSpc>
              <a:spcBef>
                <a:spcPts val="0"/>
              </a:spcBef>
              <a:spcAft>
                <a:spcPts val="0"/>
              </a:spcAft>
              <a:buClrTx/>
              <a:buSzTx/>
              <a:buFontTx/>
              <a:buNone/>
              <a:defRPr kumimoji="0" sz="1600" b="0" i="0" u="none" strike="noStrike" cap="none" spc="0" normalizeH="0" baseline="0">
                <a:ln>
                  <a:noFill/>
                </a:ln>
                <a:solidFill>
                  <a:srgbClr val="000000">
                    <a:lumMod val="75000"/>
                    <a:lumOff val="25000"/>
                    <a:alpha val="80000"/>
                  </a:srgbClr>
                </a:solidFill>
                <a:effectLst/>
                <a:uLnTx/>
                <a:uFillTx/>
                <a:latin typeface="+mn-ea"/>
                <a:cs typeface="+mn-ea"/>
              </a:defRPr>
            </a:lvl1pPr>
          </a:lstStyle>
          <a:p>
            <a:pPr marL="285750" indent="-285750">
              <a:lnSpc>
                <a:spcPct val="130000"/>
              </a:lnSpc>
              <a:buFont typeface="Arial" panose="020B0604020202020204" pitchFamily="34" charset="0"/>
              <a:buChar char="•"/>
            </a:pP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现行医保目录中均为进口第一代</a:t>
            </a:r>
            <a:r>
              <a:rPr lang="en-US" altLang="zh-CN"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TRK</a:t>
            </a: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抑制剂</a:t>
            </a:r>
            <a:endPar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endParaRPr>
          </a:p>
          <a:p>
            <a:pPr marL="285750" indent="-285750">
              <a:lnSpc>
                <a:spcPct val="130000"/>
              </a:lnSpc>
              <a:buFont typeface="Arial" panose="020B0604020202020204" pitchFamily="34" charset="0"/>
              <a:buChar char="•"/>
            </a:pPr>
            <a:r>
              <a:rPr lang="zh-CN" altLang="en-US" b="1"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安瑞曲替尼是</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中国自主研发的新一代</a:t>
            </a:r>
            <a:r>
              <a:rPr lang="en-US" altLang="zh-CN"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TRK</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抑制剂</a:t>
            </a:r>
            <a:endParaRPr lang="zh-CN" altLang="en-US" b="1" u="sng" dirty="0">
              <a:ln>
                <a:noFill/>
                <a:prstDash val="sysDot"/>
              </a:ln>
              <a:solidFill>
                <a:srgbClr val="0169B7"/>
              </a:solidFill>
              <a:latin typeface="微软雅黑" panose="020B0503020204020204" pitchFamily="34" charset="-122"/>
              <a:ea typeface="微软雅黑" panose="020B0503020204020204" pitchFamily="34" charset="-122"/>
              <a:sym typeface="MiSans Normal" panose="00000500000000000000" pitchFamily="2" charset="-122"/>
            </a:endParaRPr>
          </a:p>
        </p:txBody>
      </p:sp>
      <p:grpSp>
        <p:nvGrpSpPr>
          <p:cNvPr id="50" name="组合 49"/>
          <p:cNvGrpSpPr/>
          <p:nvPr/>
        </p:nvGrpSpPr>
        <p:grpSpPr>
          <a:xfrm>
            <a:off x="626487" y="4160028"/>
            <a:ext cx="3813708" cy="461665"/>
            <a:chOff x="626487" y="1974601"/>
            <a:chExt cx="3813708" cy="461665"/>
          </a:xfrm>
        </p:grpSpPr>
        <p:cxnSp>
          <p:nvCxnSpPr>
            <p:cNvPr id="51" name="直接连接符 50"/>
            <p:cNvCxnSpPr/>
            <p:nvPr/>
          </p:nvCxnSpPr>
          <p:spPr>
            <a:xfrm>
              <a:off x="626487" y="2050027"/>
              <a:ext cx="0" cy="310812"/>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31155" y="1974601"/>
              <a:ext cx="3709040" cy="46166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schemeClr val="accent1"/>
                  </a:solidFill>
                  <a:effectLst/>
                  <a:uLnTx/>
                  <a:uFillTx/>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02.</a:t>
              </a:r>
              <a:r>
                <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符合“保基本”原则</a:t>
              </a:r>
              <a:endPar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p:txBody>
        </p:sp>
      </p:grpSp>
      <p:sp>
        <p:nvSpPr>
          <p:cNvPr id="53" name="文本框 52"/>
          <p:cNvSpPr txBox="1"/>
          <p:nvPr/>
        </p:nvSpPr>
        <p:spPr>
          <a:xfrm>
            <a:off x="330835" y="4606925"/>
            <a:ext cx="4351020" cy="1396365"/>
          </a:xfrm>
          <a:prstGeom prst="rect">
            <a:avLst/>
          </a:prstGeom>
          <a:noFill/>
        </p:spPr>
        <p:txBody>
          <a:bodyPr wrap="square" rtlCol="0">
            <a:noAutofit/>
          </a:bodyPr>
          <a:lstStyle>
            <a:defPPr>
              <a:defRPr lang="zh-CN"/>
            </a:defPPr>
            <a:lvl1pPr>
              <a:lnSpc>
                <a:spcPts val="2400"/>
              </a:lnSpc>
              <a:defRPr sz="1600">
                <a:solidFill>
                  <a:schemeClr val="tx1">
                    <a:lumMod val="75000"/>
                    <a:lumOff val="25000"/>
                    <a:alpha val="80000"/>
                  </a:schemeClr>
                </a:solidFill>
                <a:latin typeface="MiSans Normal" panose="00000500000000000000" pitchFamily="2" charset="-122"/>
                <a:ea typeface="MiSans Normal" panose="00000500000000000000" pitchFamily="2" charset="-122"/>
                <a:cs typeface="+mn-ea"/>
              </a:defRPr>
            </a:lvl1pPr>
          </a:lstStyle>
          <a:p>
            <a:pPr marL="285750" indent="-285750">
              <a:lnSpc>
                <a:spcPct val="120000"/>
              </a:lnSpc>
              <a:spcBef>
                <a:spcPct val="0"/>
              </a:spcBef>
              <a:spcAft>
                <a:spcPct val="0"/>
              </a:spcAft>
              <a:buFont typeface="Arial" panose="020B0604020202020204" pitchFamily="34" charset="0"/>
              <a:buChar char="•"/>
            </a:pPr>
            <a:r>
              <a:rPr lang="zh-CN" altLang="en-US" dirty="0">
                <a:solidFill>
                  <a:srgbClr val="0169B7"/>
                </a:solidFill>
                <a:latin typeface="微软雅黑" panose="020B0503020204020204" pitchFamily="34" charset="-122"/>
                <a:ea typeface="微软雅黑" panose="020B0503020204020204" pitchFamily="34" charset="-122"/>
                <a:sym typeface="+mn-ea"/>
              </a:rPr>
              <a:t>肿瘤患者</a:t>
            </a:r>
            <a:r>
              <a:rPr lang="en-US" altLang="zh-CN" dirty="0">
                <a:solidFill>
                  <a:srgbClr val="0169B7"/>
                </a:solidFill>
                <a:latin typeface="微软雅黑" panose="020B0503020204020204" pitchFamily="34" charset="-122"/>
                <a:ea typeface="微软雅黑" panose="020B0503020204020204" pitchFamily="34" charset="-122"/>
                <a:sym typeface="+mn-ea"/>
              </a:rPr>
              <a:t>NTRK</a:t>
            </a:r>
            <a:r>
              <a:rPr lang="zh-CN" altLang="en-US" dirty="0">
                <a:solidFill>
                  <a:srgbClr val="0169B7"/>
                </a:solidFill>
                <a:latin typeface="微软雅黑" panose="020B0503020204020204" pitchFamily="34" charset="-122"/>
                <a:ea typeface="微软雅黑" panose="020B0503020204020204" pitchFamily="34" charset="-122"/>
                <a:sym typeface="+mn-ea"/>
              </a:rPr>
              <a:t>融合率仅为</a:t>
            </a:r>
            <a:r>
              <a:rPr lang="en-US" altLang="zh-CN" dirty="0">
                <a:solidFill>
                  <a:srgbClr val="0169B7"/>
                </a:solidFill>
                <a:latin typeface="微软雅黑" panose="020B0503020204020204" pitchFamily="34" charset="-122"/>
                <a:ea typeface="微软雅黑" panose="020B0503020204020204" pitchFamily="34" charset="-122"/>
                <a:sym typeface="+mn-ea"/>
              </a:rPr>
              <a:t>0.4%</a:t>
            </a:r>
            <a:r>
              <a:rPr lang="zh-CN" altLang="en-US" dirty="0">
                <a:solidFill>
                  <a:srgbClr val="0169B7"/>
                </a:solidFill>
                <a:latin typeface="微软雅黑" panose="020B0503020204020204" pitchFamily="34" charset="-122"/>
                <a:ea typeface="微软雅黑" panose="020B0503020204020204" pitchFamily="34" charset="-122"/>
                <a:sym typeface="+mn-ea"/>
              </a:rPr>
              <a:t>，</a:t>
            </a:r>
            <a:r>
              <a:rPr lang="zh-CN" altLang="en-US" b="1" u="sng" dirty="0">
                <a:solidFill>
                  <a:srgbClr val="0169B7"/>
                </a:solidFill>
                <a:latin typeface="微软雅黑" panose="020B0503020204020204" pitchFamily="34" charset="-122"/>
                <a:ea typeface="微软雅黑" panose="020B0503020204020204" pitchFamily="34" charset="-122"/>
                <a:sym typeface="+mn-ea"/>
              </a:rPr>
              <a:t>患者数量少，对基金影响极小</a:t>
            </a:r>
            <a:r>
              <a:rPr lang="zh-CN" altLang="en-US" b="1" dirty="0">
                <a:solidFill>
                  <a:srgbClr val="0169B7"/>
                </a:solidFill>
                <a:latin typeface="微软雅黑" panose="020B0503020204020204" pitchFamily="34" charset="-122"/>
                <a:ea typeface="微软雅黑" panose="020B0503020204020204" pitchFamily="34" charset="-122"/>
                <a:sym typeface="+mn-ea"/>
              </a:rPr>
              <a:t>，</a:t>
            </a:r>
            <a:r>
              <a:rPr lang="zh-CN" altLang="en-US" dirty="0">
                <a:solidFill>
                  <a:srgbClr val="0169B7"/>
                </a:solidFill>
                <a:latin typeface="微软雅黑" panose="020B0503020204020204" pitchFamily="34" charset="-122"/>
                <a:ea typeface="微软雅黑" panose="020B0503020204020204" pitchFamily="34" charset="-122"/>
                <a:sym typeface="+mn-ea"/>
              </a:rPr>
              <a:t>节约医疗资源和费用</a:t>
            </a:r>
            <a:endParaRPr lang="zh-CN" altLang="en-US" dirty="0">
              <a:solidFill>
                <a:srgbClr val="0169B7"/>
              </a:solidFill>
              <a:latin typeface="微软雅黑" panose="020B0503020204020204" pitchFamily="34" charset="-122"/>
              <a:ea typeface="微软雅黑" panose="020B0503020204020204" pitchFamily="34" charset="-122"/>
              <a:sym typeface="+mn-ea"/>
            </a:endParaRPr>
          </a:p>
          <a:p>
            <a:pPr marL="285750" indent="-285750">
              <a:lnSpc>
                <a:spcPct val="120000"/>
              </a:lnSpc>
              <a:spcBef>
                <a:spcPct val="0"/>
              </a:spcBef>
              <a:spcAft>
                <a:spcPct val="0"/>
              </a:spcAft>
              <a:buFont typeface="Arial" panose="020B0604020202020204" pitchFamily="34" charset="0"/>
              <a:buChar char="•"/>
            </a:pPr>
            <a:r>
              <a:rPr lang="zh-CN" altLang="en-US" dirty="0">
                <a:ln>
                  <a:noFill/>
                  <a:prstDash val="sysDot"/>
                </a:ln>
                <a:solidFill>
                  <a:srgbClr val="0169B7"/>
                </a:solidFill>
                <a:latin typeface="微软雅黑" panose="020B0503020204020204" pitchFamily="34" charset="-122"/>
                <a:ea typeface="微软雅黑" panose="020B0503020204020204" pitchFamily="34" charset="-122"/>
                <a:sym typeface="+mn-ea"/>
              </a:rPr>
              <a:t>儿童</a:t>
            </a:r>
            <a:r>
              <a:rPr lang="zh-CN" altLang="en-US" dirty="0">
                <a:ln>
                  <a:noFill/>
                  <a:prstDash val="sysDot"/>
                </a:ln>
                <a:solidFill>
                  <a:srgbClr val="0169B7"/>
                </a:solidFill>
                <a:latin typeface="微软雅黑" panose="020B0503020204020204" pitchFamily="34" charset="-122"/>
                <a:ea typeface="微软雅黑" panose="020B0503020204020204" pitchFamily="34" charset="-122"/>
              </a:rPr>
              <a:t>医保肿瘤药物有限，</a:t>
            </a:r>
            <a:r>
              <a:rPr lang="zh-CN" altLang="en-US" b="1" u="sng" dirty="0">
                <a:ln>
                  <a:noFill/>
                  <a:prstDash val="sysDot"/>
                </a:ln>
                <a:solidFill>
                  <a:srgbClr val="0169B7"/>
                </a:solidFill>
                <a:latin typeface="微软雅黑" panose="020B0503020204020204" pitchFamily="34" charset="-122"/>
                <a:ea typeface="微软雅黑" panose="020B0503020204020204" pitchFamily="34" charset="-122"/>
              </a:rPr>
              <a:t>安瑞曲替尼不限瘤种，解决</a:t>
            </a:r>
            <a:r>
              <a:rPr lang="en-US" altLang="zh-CN" b="1" u="sng" dirty="0">
                <a:ln>
                  <a:noFill/>
                  <a:prstDash val="sysDot"/>
                </a:ln>
                <a:solidFill>
                  <a:srgbClr val="0169B7"/>
                </a:solidFill>
                <a:latin typeface="微软雅黑" panose="020B0503020204020204" pitchFamily="34" charset="-122"/>
                <a:ea typeface="微软雅黑" panose="020B0503020204020204" pitchFamily="34" charset="-122"/>
              </a:rPr>
              <a:t>12</a:t>
            </a:r>
            <a:r>
              <a:rPr lang="zh-CN" altLang="en-US" b="1" u="sng" dirty="0">
                <a:ln>
                  <a:noFill/>
                  <a:prstDash val="sysDot"/>
                </a:ln>
                <a:solidFill>
                  <a:srgbClr val="0169B7"/>
                </a:solidFill>
                <a:latin typeface="微软雅黑" panose="020B0503020204020204" pitchFamily="34" charset="-122"/>
                <a:ea typeface="微软雅黑" panose="020B0503020204020204" pitchFamily="34" charset="-122"/>
              </a:rPr>
              <a:t>岁以上儿童肿瘤治疗迫切临床需求</a:t>
            </a:r>
            <a:endParaRPr lang="zh-CN" altLang="en-US" b="1" u="sng" dirty="0">
              <a:ln>
                <a:noFill/>
                <a:prstDash val="sysDot"/>
              </a:ln>
              <a:solidFill>
                <a:srgbClr val="0169B7"/>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flipH="1">
            <a:off x="8763190" y="1739781"/>
            <a:ext cx="2786785" cy="461665"/>
            <a:chOff x="626487" y="1974601"/>
            <a:chExt cx="2786785" cy="461665"/>
          </a:xfrm>
        </p:grpSpPr>
        <p:cxnSp>
          <p:nvCxnSpPr>
            <p:cNvPr id="55" name="直接连接符 54"/>
            <p:cNvCxnSpPr/>
            <p:nvPr/>
          </p:nvCxnSpPr>
          <p:spPr>
            <a:xfrm>
              <a:off x="626487" y="2050027"/>
              <a:ext cx="0" cy="310812"/>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731155" y="1974601"/>
              <a:ext cx="2682117" cy="46166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schemeClr val="accent1"/>
                  </a:solidFill>
                  <a:effectLst/>
                  <a:uLnTx/>
                  <a:uFillTx/>
                  <a:latin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03.</a:t>
              </a:r>
              <a:r>
                <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促进公共健康</a:t>
              </a:r>
              <a:endPar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p:txBody>
        </p:sp>
      </p:grpSp>
      <p:sp>
        <p:nvSpPr>
          <p:cNvPr id="57" name="文本框 56"/>
          <p:cNvSpPr txBox="1"/>
          <p:nvPr/>
        </p:nvSpPr>
        <p:spPr>
          <a:xfrm flipH="1">
            <a:off x="8040265" y="2204538"/>
            <a:ext cx="3509710" cy="1370965"/>
          </a:xfrm>
          <a:prstGeom prst="rect">
            <a:avLst/>
          </a:prstGeom>
          <a:noFill/>
        </p:spPr>
        <p:txBody>
          <a:bodyPr wrap="square" rtlCol="0">
            <a:spAutoFit/>
          </a:bodyPr>
          <a:lstStyle>
            <a:defPPr>
              <a:defRPr lang="zh-CN"/>
            </a:defPPr>
            <a:lvl1pPr marR="0" lvl="0" indent="0" algn="r" fontAlgn="auto">
              <a:lnSpc>
                <a:spcPts val="2400"/>
              </a:lnSpc>
              <a:spcBef>
                <a:spcPts val="0"/>
              </a:spcBef>
              <a:spcAft>
                <a:spcPts val="0"/>
              </a:spcAft>
              <a:buClrTx/>
              <a:buSzTx/>
              <a:buFontTx/>
              <a:buNone/>
              <a:defRPr kumimoji="0" sz="1600" b="0" i="0" u="none" strike="noStrike" cap="none" spc="0" normalizeH="0" baseline="0">
                <a:ln>
                  <a:noFill/>
                </a:ln>
                <a:solidFill>
                  <a:srgbClr val="000000">
                    <a:lumMod val="75000"/>
                    <a:lumOff val="25000"/>
                    <a:alpha val="80000"/>
                  </a:srgbClr>
                </a:solidFill>
                <a:effectLst/>
                <a:uLnTx/>
                <a:uFillTx/>
                <a:latin typeface="+mn-ea"/>
                <a:cs typeface="+mn-ea"/>
              </a:defRPr>
            </a:lvl1pPr>
          </a:lstStyle>
          <a:p>
            <a:pPr marL="285750" indent="-285750" algn="l">
              <a:lnSpc>
                <a:spcPct val="130000"/>
              </a:lnSpc>
              <a:buFont typeface="Arial" panose="020B0604020202020204" pitchFamily="34" charset="0"/>
              <a:buChar char="•"/>
            </a:pPr>
            <a:r>
              <a:rPr lang="zh-CN" altLang="en-US" b="1"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打破癌种界限</a:t>
            </a: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，为罕见肿瘤患者提供</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更优效，安全的治疗选择</a:t>
            </a:r>
            <a:endPar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endParaRPr>
          </a:p>
          <a:p>
            <a:pPr marL="285750" indent="-285750" algn="l">
              <a:lnSpc>
                <a:spcPct val="130000"/>
              </a:lnSpc>
              <a:buFont typeface="Arial" panose="020B0604020202020204" pitchFamily="34" charset="0"/>
              <a:buChar char="•"/>
            </a:pP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针对</a:t>
            </a:r>
            <a:r>
              <a:rPr lang="en-US" altLang="zh-CN"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NTRK</a:t>
            </a: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罕见靶点，为</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初治</a:t>
            </a:r>
            <a:r>
              <a:rPr lang="en-US" altLang="zh-CN"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经治患者带来新选择</a:t>
            </a:r>
            <a:endParaRPr lang="zh-CN" altLang="en-US" b="1" u="sng" dirty="0">
              <a:ln>
                <a:noFill/>
                <a:prstDash val="sysDot"/>
              </a:ln>
              <a:solidFill>
                <a:srgbClr val="0169B7"/>
              </a:solidFill>
              <a:latin typeface="微软雅黑" panose="020B0503020204020204" pitchFamily="34" charset="-122"/>
              <a:ea typeface="微软雅黑" panose="020B0503020204020204" pitchFamily="34" charset="-122"/>
              <a:sym typeface="MiSans Normal" panose="00000500000000000000" pitchFamily="2" charset="-122"/>
            </a:endParaRPr>
          </a:p>
        </p:txBody>
      </p:sp>
      <p:grpSp>
        <p:nvGrpSpPr>
          <p:cNvPr id="58" name="组合 57"/>
          <p:cNvGrpSpPr/>
          <p:nvPr/>
        </p:nvGrpSpPr>
        <p:grpSpPr>
          <a:xfrm flipH="1">
            <a:off x="8349701" y="4199586"/>
            <a:ext cx="3200274" cy="461665"/>
            <a:chOff x="626487" y="1974601"/>
            <a:chExt cx="3200274" cy="461665"/>
          </a:xfrm>
        </p:grpSpPr>
        <p:cxnSp>
          <p:nvCxnSpPr>
            <p:cNvPr id="59" name="直接连接符 58"/>
            <p:cNvCxnSpPr/>
            <p:nvPr/>
          </p:nvCxnSpPr>
          <p:spPr>
            <a:xfrm>
              <a:off x="626487" y="2050027"/>
              <a:ext cx="0" cy="310812"/>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731155" y="1974601"/>
              <a:ext cx="3095606" cy="461665"/>
            </a:xfrm>
            <a:prstGeom prst="rect">
              <a:avLst/>
            </a:prstGeom>
            <a:noFill/>
          </p:spPr>
          <p:txBody>
            <a:bodyPr wrap="square" rtlCol="0">
              <a:spAutoFit/>
            </a:bodyPr>
            <a:lstStyle>
              <a:defPPr>
                <a:defRPr lang="zh-CN"/>
              </a:defPPr>
              <a:lvl1pPr marR="0" lvl="0" indent="0" algn="r" fontAlgn="auto">
                <a:lnSpc>
                  <a:spcPct val="100000"/>
                </a:lnSpc>
                <a:spcBef>
                  <a:spcPts val="0"/>
                </a:spcBef>
                <a:spcAft>
                  <a:spcPts val="0"/>
                </a:spcAft>
                <a:buClrTx/>
                <a:buSzTx/>
                <a:buFontTx/>
                <a:buNone/>
                <a:defRPr kumimoji="0" sz="2400" b="1" i="0" u="none" strike="noStrike" cap="none" spc="0" normalizeH="0" baseline="0">
                  <a:ln>
                    <a:noFill/>
                  </a:ln>
                  <a:solidFill>
                    <a:schemeClr val="accent1"/>
                  </a:solidFill>
                  <a:effectLst/>
                  <a:uLnTx/>
                  <a:uFillTx/>
                  <a:latin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04.</a:t>
              </a:r>
              <a:r>
                <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rPr>
                <a:t>临床管理难度小</a:t>
              </a:r>
              <a:endParaRPr kumimoji="0" lang="zh-CN" altLang="en-US" sz="2400" b="1" i="0" u="none" strike="noStrike" kern="1200" cap="none" spc="0" normalizeH="0" baseline="0" noProof="0" dirty="0">
                <a:ln>
                  <a:noFill/>
                </a:ln>
                <a:solidFill>
                  <a:srgbClr val="0068B7"/>
                </a:solidFill>
                <a:effectLst/>
                <a:uLnTx/>
                <a:uFillTx/>
                <a:latin typeface="微软雅黑" panose="020B0503020204020204" pitchFamily="34" charset="-122"/>
                <a:ea typeface="微软雅黑" panose="020B0503020204020204" pitchFamily="34" charset="-122"/>
                <a:cs typeface="+mn-cs"/>
              </a:endParaRPr>
            </a:p>
          </p:txBody>
        </p:sp>
      </p:grpSp>
      <p:sp>
        <p:nvSpPr>
          <p:cNvPr id="63" name="文本框 62"/>
          <p:cNvSpPr txBox="1"/>
          <p:nvPr/>
        </p:nvSpPr>
        <p:spPr>
          <a:xfrm>
            <a:off x="5384968" y="4096528"/>
            <a:ext cx="1415772" cy="44513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srgbClr val="FFFFFF"/>
                </a:solidFill>
                <a:effectLst/>
                <a:uLnTx/>
                <a:uFillTx/>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公平性</a:t>
            </a:r>
            <a:endParaRPr kumimoji="0" lang="zh-CN" altLang="en-US" sz="2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iSans Normal" panose="00000500000000000000" pitchFamily="2" charset="-122"/>
            </a:endParaRPr>
          </a:p>
        </p:txBody>
      </p:sp>
      <p:pic>
        <p:nvPicPr>
          <p:cNvPr id="91013" name="图形 9101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5635758" y="3143014"/>
            <a:ext cx="886036" cy="886036"/>
          </a:xfrm>
          <a:prstGeom prst="rect">
            <a:avLst/>
          </a:prstGeom>
        </p:spPr>
      </p:pic>
      <p:sp>
        <p:nvSpPr>
          <p:cNvPr id="2" name="文本框 1"/>
          <p:cNvSpPr txBox="1"/>
          <p:nvPr/>
        </p:nvSpPr>
        <p:spPr>
          <a:xfrm flipH="1">
            <a:off x="8007828" y="4644540"/>
            <a:ext cx="3509710" cy="1565910"/>
          </a:xfrm>
          <a:prstGeom prst="rect">
            <a:avLst/>
          </a:prstGeom>
          <a:noFill/>
        </p:spPr>
        <p:txBody>
          <a:bodyPr wrap="square" rtlCol="0">
            <a:spAutoFit/>
          </a:bodyPr>
          <a:lstStyle>
            <a:defPPr>
              <a:defRPr lang="zh-CN"/>
            </a:defPPr>
            <a:lvl1pPr marR="0" lvl="0" indent="0" algn="r" fontAlgn="auto">
              <a:lnSpc>
                <a:spcPts val="2400"/>
              </a:lnSpc>
              <a:spcBef>
                <a:spcPts val="0"/>
              </a:spcBef>
              <a:spcAft>
                <a:spcPts val="0"/>
              </a:spcAft>
              <a:buClrTx/>
              <a:buSzTx/>
              <a:buFontTx/>
              <a:buNone/>
              <a:defRPr kumimoji="0" sz="1600" b="0" i="0" u="none" strike="noStrike" cap="none" spc="0" normalizeH="0" baseline="0">
                <a:ln>
                  <a:noFill/>
                </a:ln>
                <a:solidFill>
                  <a:srgbClr val="000000">
                    <a:lumMod val="75000"/>
                    <a:lumOff val="25000"/>
                    <a:alpha val="80000"/>
                  </a:srgbClr>
                </a:solidFill>
                <a:effectLst/>
                <a:uLnTx/>
                <a:uFillTx/>
                <a:latin typeface="+mn-ea"/>
                <a:cs typeface="+mn-ea"/>
              </a:defRPr>
            </a:lvl1pPr>
          </a:lstStyle>
          <a:p>
            <a:pPr marL="285750" indent="-285750" algn="l">
              <a:lnSpc>
                <a:spcPct val="120000"/>
              </a:lnSpc>
              <a:buFont typeface="Arial" panose="020B0604020202020204" pitchFamily="34" charset="0"/>
              <a:buChar char="•"/>
            </a:pPr>
            <a:r>
              <a:rPr lang="zh-CN" altLang="en-US" b="1" u="sng" dirty="0">
                <a:solidFill>
                  <a:srgbClr val="0169B7"/>
                </a:solidFill>
                <a:latin typeface="微软雅黑" panose="020B0503020204020204" pitchFamily="34" charset="-122"/>
                <a:ea typeface="微软雅黑" panose="020B0503020204020204" pitchFamily="34" charset="-122"/>
                <a:sym typeface="+mn-ea"/>
              </a:rPr>
              <a:t>适应症明确</a:t>
            </a:r>
            <a:r>
              <a:rPr lang="zh-CN" altLang="en-US" dirty="0">
                <a:solidFill>
                  <a:srgbClr val="0169B7">
                    <a:alpha val="80000"/>
                  </a:srgbClr>
                </a:solidFill>
                <a:latin typeface="微软雅黑" panose="020B0503020204020204" pitchFamily="34" charset="-122"/>
                <a:ea typeface="微软雅黑" panose="020B0503020204020204" pitchFamily="34" charset="-122"/>
                <a:sym typeface="+mn-ea"/>
              </a:rPr>
              <a:t>，</a:t>
            </a:r>
            <a:r>
              <a:rPr lang="zh-CN" altLang="en-US" dirty="0">
                <a:solidFill>
                  <a:srgbClr val="0169B7"/>
                </a:solidFill>
                <a:latin typeface="微软雅黑" panose="020B0503020204020204" pitchFamily="34" charset="-122"/>
                <a:ea typeface="微软雅黑" panose="020B0503020204020204" pitchFamily="34" charset="-122"/>
                <a:sym typeface="+mn-ea"/>
              </a:rPr>
              <a:t>基因检测方法明确</a:t>
            </a:r>
            <a:r>
              <a:rPr lang="zh-CN" altLang="en-US" dirty="0">
                <a:solidFill>
                  <a:srgbClr val="0169B7">
                    <a:alpha val="80000"/>
                  </a:srgbClr>
                </a:solidFill>
                <a:latin typeface="微软雅黑" panose="020B0503020204020204" pitchFamily="34" charset="-122"/>
                <a:ea typeface="微软雅黑" panose="020B0503020204020204" pitchFamily="34" charset="-122"/>
                <a:sym typeface="+mn-ea"/>
              </a:rPr>
              <a:t>，</a:t>
            </a:r>
            <a:r>
              <a:rPr lang="zh-CN" altLang="en-US" b="1" u="sng" dirty="0">
                <a:solidFill>
                  <a:srgbClr val="0169B7"/>
                </a:solidFill>
                <a:latin typeface="微软雅黑" panose="020B0503020204020204" pitchFamily="34" charset="-122"/>
                <a:ea typeface="微软雅黑" panose="020B0503020204020204" pitchFamily="34" charset="-122"/>
                <a:sym typeface="+mn-ea"/>
              </a:rPr>
              <a:t>人群精准，无滥用风险</a:t>
            </a:r>
            <a:endParaRPr lang="en-US" altLang="zh-CN" b="1" u="sng" dirty="0">
              <a:solidFill>
                <a:srgbClr val="0169B7"/>
              </a:solidFill>
              <a:latin typeface="微软雅黑" panose="020B0503020204020204" pitchFamily="34" charset="-122"/>
              <a:ea typeface="微软雅黑" panose="020B0503020204020204" pitchFamily="34" charset="-122"/>
            </a:endParaRPr>
          </a:p>
          <a:p>
            <a:pPr marL="285750" indent="-285750" algn="l">
              <a:lnSpc>
                <a:spcPct val="120000"/>
              </a:lnSpc>
              <a:buFont typeface="Arial" panose="020B0604020202020204" pitchFamily="34" charset="0"/>
              <a:buChar char="•"/>
            </a:pP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用法用量明确，</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特殊患者无需调整剂量</a:t>
            </a:r>
            <a:r>
              <a:rPr lang="zh-CN" altLang="en-US"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，口服给药方便</a:t>
            </a:r>
            <a:r>
              <a:rPr lang="zh-CN" altLang="en-US" dirty="0">
                <a:solidFill>
                  <a:srgbClr val="0169B7">
                    <a:alpha val="80000"/>
                  </a:srgbClr>
                </a:solidFill>
                <a:latin typeface="微软雅黑" panose="020B0503020204020204" pitchFamily="34" charset="-122"/>
                <a:ea typeface="微软雅黑" panose="020B0503020204020204" pitchFamily="34" charset="-122"/>
                <a:sym typeface="MiSans Normal" panose="00000500000000000000" pitchFamily="2" charset="-122"/>
              </a:rPr>
              <a:t>，</a:t>
            </a:r>
            <a:r>
              <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rPr>
              <a:t>停药率极低，利于长期使用</a:t>
            </a:r>
            <a:endParaRPr lang="zh-CN" altLang="en-US" b="1" u="sng" dirty="0">
              <a:solidFill>
                <a:srgbClr val="0169B7"/>
              </a:solidFill>
              <a:latin typeface="微软雅黑" panose="020B0503020204020204" pitchFamily="34" charset="-122"/>
              <a:ea typeface="微软雅黑" panose="020B0503020204020204" pitchFamily="34" charset="-122"/>
              <a:sym typeface="MiSans Normal" panose="00000500000000000000" pitchFamily="2" charset="-122"/>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vert="horz" rIns="91440"/>
          <a:lstStyle/>
          <a:p>
            <a:r>
              <a:rPr lang="zh-CN" altLang="en-US" sz="2800" b="1" dirty="0">
                <a:latin typeface="微软雅黑" panose="020B0503020204020204" pitchFamily="34" charset="-122"/>
                <a:ea typeface="微软雅黑" panose="020B0503020204020204" pitchFamily="34" charset="-122"/>
                <a:sym typeface="+mn-ea"/>
              </a:rPr>
              <a:t>参考文献</a:t>
            </a:r>
            <a:endParaRPr lang="zh-CN" altLang="en-US" sz="2800" b="1" baseline="300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41858" y="12388"/>
            <a:ext cx="1750142"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参考文献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2735" y="1743710"/>
            <a:ext cx="5661025" cy="4087495"/>
          </a:xfrm>
          <a:prstGeom prst="rect">
            <a:avLst/>
          </a:prstGeom>
        </p:spPr>
        <p:txBody>
          <a:bodyPr wrap="square">
            <a:spAutoFit/>
          </a:bodyPr>
          <a:lstStyle/>
          <a:p>
            <a:pPr marL="342900" indent="-342900" defTabSz="266700">
              <a:lnSpc>
                <a:spcPct val="130000"/>
              </a:lnSpc>
              <a:spcBef>
                <a:spcPts val="0"/>
              </a:spcBef>
              <a:spcAft>
                <a:spcPts val="500"/>
              </a:spcAft>
              <a:buFont typeface="+mj-lt"/>
              <a:buAutoNum type="arabicPeriod"/>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Xu Y, et al. NPJ Precis Oncol. 2023 Aug 11;7(1):75.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Xu C, et al. </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Thorac</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Cancer. 2022 Nov;13(21):3084-3097.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Demetri G D, et al. Annals of Oncology, 2021, 32: S399.</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Krebs </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MG,et</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al.ESMO</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Open . 2021 Apr;6(2)：100072</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Drilon A. Ann Oncol. 2019 Nov;30 Suppl 8:viii23-viii30.</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defTabSz="266700">
              <a:lnSpc>
                <a:spcPct val="130000"/>
              </a:lnSpc>
              <a:spcBef>
                <a:spcPts val="0"/>
              </a:spcBef>
              <a:spcAft>
                <a:spcPts val="500"/>
              </a:spcAft>
              <a:buFont typeface="+mj-lt"/>
              <a:buAutoNum type="arabicPeriod"/>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Harada G , et al.Journal of Clinical Oncology, 2022, 40(16-Sup):1.</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defTabSz="266700">
              <a:lnSpc>
                <a:spcPct val="130000"/>
              </a:lnSpc>
              <a:spcBef>
                <a:spcPts val="0"/>
              </a:spcBef>
              <a:spcAft>
                <a:spcPts val="500"/>
              </a:spcAft>
              <a:buFont typeface="+mj-lt"/>
              <a:buAutoNum type="arabicPeriod"/>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安瑞曲替尼</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.2-hotspot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法激酶测试</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defTabSz="266700">
              <a:lnSpc>
                <a:spcPct val="130000"/>
              </a:lnSpc>
              <a:spcBef>
                <a:spcPts val="0"/>
              </a:spcBef>
              <a:spcAft>
                <a:spcPts val="500"/>
              </a:spcAft>
              <a:buFont typeface="+mj-lt"/>
              <a:buAutoNum type="arabicPeriod"/>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安瑞曲替尼</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II</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期临床试验报告</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恩曲替尼胶囊</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说明书.修改日期：</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2024.01</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硫酸拉罗替尼胶囊</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说明书.修改日期：202</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5.04</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安瑞曲替尼经治人群分析报告-20260409</a:t>
            </a:r>
            <a:endParaRPr lang="en-US" altLang="zh-CN"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257290" y="1743710"/>
            <a:ext cx="5664835" cy="2089150"/>
          </a:xfrm>
          <a:prstGeom prst="rect">
            <a:avLst/>
          </a:prstGeom>
          <a:noFill/>
        </p:spPr>
        <p:txBody>
          <a:bodyPr wrap="square">
            <a:spAutoFit/>
          </a:bodyPr>
          <a:lstStyle/>
          <a:p>
            <a:pPr marL="342900" indent="-342900" defTabSz="266700">
              <a:lnSpc>
                <a:spcPct val="130000"/>
              </a:lnSpc>
              <a:spcBef>
                <a:spcPts val="0"/>
              </a:spcBef>
              <a:spcAft>
                <a:spcPts val="500"/>
              </a:spcAft>
              <a:buFont typeface="+mj-lt"/>
              <a:buAutoNum type="arabicPeriod" startAt="12"/>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Hong DS, et al. Lancet Oncol. 2020 Apr;21(4):531-540.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startAt="12"/>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Cho BC, et al. Lung Cancer. 2024 Feb;188:107442. </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defTabSz="266700">
              <a:lnSpc>
                <a:spcPct val="130000"/>
              </a:lnSpc>
              <a:spcBef>
                <a:spcPts val="0"/>
              </a:spcBef>
              <a:spcAft>
                <a:spcPts val="500"/>
              </a:spcAft>
              <a:buFont typeface="+mj-lt"/>
              <a:buAutoNum type="arabicPeriod" startAt="12"/>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恩曲替尼胶囊中国说明书</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修改日期：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2025.05</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defTabSz="266700">
              <a:lnSpc>
                <a:spcPct val="130000"/>
              </a:lnSpc>
              <a:spcBef>
                <a:spcPts val="0"/>
              </a:spcBef>
              <a:spcAft>
                <a:spcPts val="500"/>
              </a:spcAft>
              <a:buFont typeface="+mj-lt"/>
              <a:buAutoNum type="arabicPeriod" startAt="12"/>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安瑞曲替尼中国说明书</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修改日</a:t>
            </a:r>
            <a:r>
              <a:rPr lang="zh-CN" altLang="en-US"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期：</a:t>
            </a:r>
            <a:r>
              <a:rPr lang="en-US" altLang="zh-CN" sz="14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2026.06</a:t>
            </a:r>
            <a:endParaRPr lang="en-US" altLang="zh-CN" sz="14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defTabSz="266700">
              <a:lnSpc>
                <a:spcPct val="130000"/>
              </a:lnSpc>
              <a:spcBef>
                <a:spcPts val="0"/>
              </a:spcBef>
              <a:spcAft>
                <a:spcPts val="500"/>
              </a:spcAft>
              <a:buFont typeface="+mj-lt"/>
              <a:buAutoNum type="arabicPeriod" startAt="12"/>
            </a:pPr>
            <a:r>
              <a:rPr lang="en-US" altLang="zh-CN" sz="1400" dirty="0">
                <a:latin typeface="微软雅黑" panose="020B0503020204020204" pitchFamily="34" charset="-122"/>
                <a:ea typeface="微软雅黑" panose="020B0503020204020204" pitchFamily="34" charset="-122"/>
              </a:rPr>
              <a:t>Bebb DG, et al. Curr Oncol. 2021 Jan 15;28(1):523-548. </a:t>
            </a:r>
            <a:endParaRPr lang="en-US" altLang="zh-CN" sz="1400" dirty="0">
              <a:latin typeface="微软雅黑" panose="020B0503020204020204" pitchFamily="34" charset="-122"/>
              <a:ea typeface="微软雅黑" panose="020B0503020204020204" pitchFamily="34" charset="-122"/>
            </a:endParaRPr>
          </a:p>
          <a:p>
            <a:pPr marL="342900" indent="-342900" defTabSz="266700">
              <a:lnSpc>
                <a:spcPct val="130000"/>
              </a:lnSpc>
              <a:spcBef>
                <a:spcPts val="0"/>
              </a:spcBef>
              <a:spcAft>
                <a:spcPts val="500"/>
              </a:spcAft>
              <a:buFont typeface="+mj-lt"/>
              <a:buAutoNum type="arabicPeriod" startAt="12"/>
            </a:pPr>
            <a:r>
              <a:rPr lang="en-US" altLang="zh-CN" sz="1400" dirty="0">
                <a:latin typeface="微软雅黑" panose="020B0503020204020204" pitchFamily="34" charset="-122"/>
                <a:ea typeface="微软雅黑" panose="020B0503020204020204" pitchFamily="34" charset="-122"/>
              </a:rPr>
              <a:t>Naito Y, et al. Int J Clin Oncol. 2023 Jul;28(7):827-840. </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845573" y="1616380"/>
            <a:ext cx="2094271" cy="678426"/>
          </a:xfrm>
          <a:prstGeom prst="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01</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药品基本信息</a:t>
            </a:r>
            <a:endParaRPr lang="zh-CN" altLang="en-US" b="1" dirty="0">
              <a:latin typeface="微软雅黑" panose="020B0503020204020204" pitchFamily="34" charset="-122"/>
              <a:ea typeface="微软雅黑" panose="020B0503020204020204" pitchFamily="34" charset="-122"/>
            </a:endParaRPr>
          </a:p>
        </p:txBody>
      </p:sp>
      <p:sp>
        <p:nvSpPr>
          <p:cNvPr id="8" name="矩形 7"/>
          <p:cNvSpPr/>
          <p:nvPr>
            <p:custDataLst>
              <p:tags r:id="rId2"/>
            </p:custDataLst>
          </p:nvPr>
        </p:nvSpPr>
        <p:spPr>
          <a:xfrm>
            <a:off x="845573" y="2605544"/>
            <a:ext cx="2094271" cy="678426"/>
          </a:xfrm>
          <a:prstGeom prst="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02</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有效性</a:t>
            </a:r>
            <a:endParaRPr lang="zh-CN" altLang="en-US" b="1" dirty="0">
              <a:latin typeface="微软雅黑" panose="020B0503020204020204" pitchFamily="34" charset="-122"/>
              <a:ea typeface="微软雅黑" panose="020B0503020204020204" pitchFamily="34" charset="-122"/>
            </a:endParaRPr>
          </a:p>
        </p:txBody>
      </p:sp>
      <p:sp>
        <p:nvSpPr>
          <p:cNvPr id="9" name="矩形 8"/>
          <p:cNvSpPr/>
          <p:nvPr>
            <p:custDataLst>
              <p:tags r:id="rId3"/>
            </p:custDataLst>
          </p:nvPr>
        </p:nvSpPr>
        <p:spPr>
          <a:xfrm>
            <a:off x="845573" y="3598602"/>
            <a:ext cx="2094271" cy="678426"/>
          </a:xfrm>
          <a:prstGeom prst="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03</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安全性</a:t>
            </a:r>
            <a:endParaRPr lang="zh-CN" altLang="en-US" b="1" dirty="0">
              <a:latin typeface="微软雅黑" panose="020B0503020204020204" pitchFamily="34" charset="-122"/>
              <a:ea typeface="微软雅黑" panose="020B0503020204020204" pitchFamily="34" charset="-122"/>
            </a:endParaRPr>
          </a:p>
        </p:txBody>
      </p:sp>
      <p:sp>
        <p:nvSpPr>
          <p:cNvPr id="10" name="矩形 9"/>
          <p:cNvSpPr/>
          <p:nvPr>
            <p:custDataLst>
              <p:tags r:id="rId4"/>
            </p:custDataLst>
          </p:nvPr>
        </p:nvSpPr>
        <p:spPr>
          <a:xfrm>
            <a:off x="845573" y="4591660"/>
            <a:ext cx="2094271" cy="678426"/>
          </a:xfrm>
          <a:prstGeom prst="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04</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创新性</a:t>
            </a:r>
            <a:endParaRPr lang="zh-CN" altLang="en-US" b="1" dirty="0">
              <a:latin typeface="微软雅黑" panose="020B0503020204020204" pitchFamily="34" charset="-122"/>
              <a:ea typeface="微软雅黑" panose="020B0503020204020204" pitchFamily="34" charset="-122"/>
            </a:endParaRPr>
          </a:p>
        </p:txBody>
      </p:sp>
      <p:sp>
        <p:nvSpPr>
          <p:cNvPr id="11" name="矩形 10"/>
          <p:cNvSpPr/>
          <p:nvPr>
            <p:custDataLst>
              <p:tags r:id="rId5"/>
            </p:custDataLst>
          </p:nvPr>
        </p:nvSpPr>
        <p:spPr>
          <a:xfrm>
            <a:off x="845573" y="5597081"/>
            <a:ext cx="2094271" cy="678426"/>
          </a:xfrm>
          <a:prstGeom prst="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05</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公平性</a:t>
            </a:r>
            <a:endParaRPr lang="zh-CN" altLang="en-US" b="1" dirty="0">
              <a:latin typeface="微软雅黑" panose="020B0503020204020204" pitchFamily="34" charset="-122"/>
              <a:ea typeface="微软雅黑" panose="020B0503020204020204" pitchFamily="34" charset="-122"/>
            </a:endParaRPr>
          </a:p>
        </p:txBody>
      </p:sp>
      <p:cxnSp>
        <p:nvCxnSpPr>
          <p:cNvPr id="13" name="直接连接符 12"/>
          <p:cNvCxnSpPr/>
          <p:nvPr>
            <p:custDataLst>
              <p:tags r:id="rId6"/>
            </p:custDataLst>
          </p:nvPr>
        </p:nvCxnSpPr>
        <p:spPr>
          <a:xfrm>
            <a:off x="3215148" y="2290912"/>
            <a:ext cx="79837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a:off x="3215148" y="3283970"/>
            <a:ext cx="79837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8"/>
            </p:custDataLst>
          </p:nvPr>
        </p:nvCxnSpPr>
        <p:spPr>
          <a:xfrm>
            <a:off x="3215148" y="4277028"/>
            <a:ext cx="79837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9"/>
            </p:custDataLst>
          </p:nvPr>
        </p:nvCxnSpPr>
        <p:spPr>
          <a:xfrm>
            <a:off x="3215148" y="5270086"/>
            <a:ext cx="79837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0"/>
            </p:custDataLst>
          </p:nvPr>
        </p:nvCxnSpPr>
        <p:spPr>
          <a:xfrm>
            <a:off x="3215148" y="6263145"/>
            <a:ext cx="79837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5573" y="318959"/>
            <a:ext cx="2094271" cy="1077218"/>
          </a:xfrm>
          <a:prstGeom prst="rect">
            <a:avLst/>
          </a:prstGeom>
          <a:noFill/>
        </p:spPr>
        <p:txBody>
          <a:bodyPr wrap="square" rtlCol="0">
            <a:spAutoFit/>
          </a:bodyPr>
          <a:lstStyle/>
          <a:p>
            <a:pPr algn="ctr"/>
            <a:r>
              <a:rPr lang="zh-CN" altLang="en-US" sz="3200" b="1" dirty="0">
                <a:solidFill>
                  <a:srgbClr val="0068B5"/>
                </a:solidFill>
                <a:latin typeface="微软雅黑" panose="020B0503020204020204" pitchFamily="34" charset="-122"/>
                <a:ea typeface="微软雅黑" panose="020B0503020204020204" pitchFamily="34" charset="-122"/>
              </a:rPr>
              <a:t>目录</a:t>
            </a:r>
            <a:endParaRPr lang="en-US" altLang="zh-CN" sz="3200" b="1" dirty="0">
              <a:solidFill>
                <a:srgbClr val="0068B5"/>
              </a:solidFill>
              <a:latin typeface="微软雅黑" panose="020B0503020204020204" pitchFamily="34" charset="-122"/>
              <a:ea typeface="微软雅黑" panose="020B0503020204020204" pitchFamily="34" charset="-122"/>
            </a:endParaRPr>
          </a:p>
          <a:p>
            <a:pPr algn="ctr"/>
            <a:r>
              <a:rPr lang="en-US" altLang="zh-CN" sz="3200" b="1" dirty="0">
                <a:solidFill>
                  <a:srgbClr val="0068B5"/>
                </a:solidFill>
                <a:latin typeface="微软雅黑" panose="020B0503020204020204" pitchFamily="34" charset="-122"/>
                <a:ea typeface="微软雅黑" panose="020B0503020204020204" pitchFamily="34" charset="-122"/>
              </a:rPr>
              <a:t>contents</a:t>
            </a:r>
            <a:endParaRPr lang="zh-CN" altLang="en-US" sz="3200" b="1" dirty="0">
              <a:solidFill>
                <a:srgbClr val="0068B5"/>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1"/>
            </p:custDataLst>
          </p:nvPr>
        </p:nvSpPr>
        <p:spPr>
          <a:xfrm>
            <a:off x="3215005" y="1633013"/>
            <a:ext cx="8107680" cy="645160"/>
          </a:xfrm>
          <a:prstGeom prst="rect">
            <a:avLst/>
          </a:prstGeom>
          <a:noFill/>
        </p:spPr>
        <p:txBody>
          <a:bodyPr wrap="square" rtlCol="0">
            <a:spAutoFit/>
          </a:bodyPr>
          <a:lstStyle/>
          <a:p>
            <a:r>
              <a:rPr lang="en-US" altLang="zh-CN"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类新药</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新一代</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TRK</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抑制剂，参照药为恩曲替尼胶囊，为</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NTRK</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融合患者提供</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更有效、更安全</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的治疗选择</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2"/>
            </p:custDataLst>
          </p:nvPr>
        </p:nvSpPr>
        <p:spPr>
          <a:xfrm>
            <a:off x="3215005" y="2620272"/>
            <a:ext cx="8107680" cy="922020"/>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初治患者</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ORR</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达</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68.5%</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随访</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个月以上初治患者</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ORR</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突破至</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89.7%</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mOS</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达</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40.7个月，基线伴</a:t>
            </a:r>
            <a:r>
              <a:rPr lang="zh-CN" altLang="en-US" b="1" dirty="0">
                <a:solidFill>
                  <a:srgbClr val="0168B7"/>
                </a:solidFill>
                <a:latin typeface="微软雅黑" panose="020B0503020204020204" pitchFamily="34" charset="-122"/>
                <a:ea typeface="微软雅黑" panose="020B0503020204020204" pitchFamily="34" charset="-122"/>
                <a:sym typeface="+mn-ea"/>
              </a:rPr>
              <a:t>脑转移、经治患者均显著有效</a:t>
            </a:r>
            <a:endParaRPr lang="zh-CN" altLang="en-US" b="1" dirty="0">
              <a:solidFill>
                <a:srgbClr val="0168B7"/>
              </a:solidFill>
              <a:latin typeface="微软雅黑" panose="020B0503020204020204" pitchFamily="34" charset="-122"/>
              <a:ea typeface="微软雅黑" panose="020B0503020204020204" pitchFamily="34" charset="-122"/>
              <a:sym typeface="+mn-ea"/>
            </a:endParaRPr>
          </a:p>
          <a:p>
            <a:endPar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13"/>
            </p:custDataLst>
          </p:nvPr>
        </p:nvSpPr>
        <p:spPr>
          <a:xfrm>
            <a:off x="3215005" y="3753665"/>
            <a:ext cx="8107680" cy="368300"/>
          </a:xfrm>
          <a:prstGeom prst="rect">
            <a:avLst/>
          </a:prstGeom>
          <a:noFill/>
        </p:spPr>
        <p:txBody>
          <a:bodyPr wrap="square" rtlCol="0">
            <a:spAutoFit/>
          </a:bodyPr>
          <a:lstStyle/>
          <a:p>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安全性更高，因不良反应所导致的永久</a:t>
            </a:r>
            <a:r>
              <a:rPr 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停药率仅为</a:t>
            </a:r>
            <a:r>
              <a:rPr lang="en-US" alt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2.2%</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，患者可长期用药</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4"/>
            </p:custDataLst>
          </p:nvPr>
        </p:nvSpPr>
        <p:spPr>
          <a:xfrm>
            <a:off x="3215005" y="4608293"/>
            <a:ext cx="8107680" cy="645160"/>
          </a:xfrm>
          <a:prstGeom prst="rect">
            <a:avLst/>
          </a:prstGeom>
          <a:noFill/>
        </p:spPr>
        <p:txBody>
          <a:bodyPr wrap="square" rtlCol="0">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国产首批自主研发的新一代</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TRK</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抑制剂，纳入</a:t>
            </a:r>
            <a:r>
              <a:rPr 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优先审评</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及</a:t>
            </a:r>
            <a:r>
              <a:rPr 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a:t>
            </a:r>
            <a:r>
              <a:rPr 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sym typeface="+mn-ea"/>
              </a:rPr>
              <a:t>儿童抗肿瘤药物研发鼓励试点计划”</a:t>
            </a:r>
            <a:endParaRPr lang="zh-CN" b="1">
              <a:solidFill>
                <a:srgbClr val="0067B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15"/>
            </p:custDataLst>
          </p:nvPr>
        </p:nvSpPr>
        <p:spPr>
          <a:xfrm>
            <a:off x="3215005" y="5613714"/>
            <a:ext cx="8107680" cy="645160"/>
          </a:xfrm>
          <a:prstGeom prst="rect">
            <a:avLst/>
          </a:prstGeom>
          <a:noFill/>
        </p:spPr>
        <p:txBody>
          <a:bodyPr wrap="square" rtlCol="0">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填补国内</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自主创新TRK抑制剂空白</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，提升</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NTRK</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融合患者的治疗</a:t>
            </a:r>
            <a:r>
              <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rPr>
              <a:t>可及性、有效性及安全性</a:t>
            </a:r>
            <a:endParaRPr lang="zh-CN" altLang="en-US" b="1" dirty="0">
              <a:solidFill>
                <a:srgbClr val="0067B5"/>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2735" y="533400"/>
            <a:ext cx="12887325" cy="765810"/>
          </a:xfrm>
        </p:spPr>
        <p:txBody>
          <a:bodyPr anchor="t">
            <a:noAutofit/>
          </a:bodyPr>
          <a:lstStyle/>
          <a:p>
            <a:pPr>
              <a:lnSpc>
                <a:spcPct val="130000"/>
              </a:lnSpc>
              <a:spcBef>
                <a:spcPts val="0"/>
              </a:spcBef>
              <a:spcAft>
                <a:spcPts val="0"/>
              </a:spcAft>
            </a:pPr>
            <a:r>
              <a:rPr lang="zh-CN" altLang="en-US" sz="2400" b="1" dirty="0">
                <a:latin typeface="微软雅黑" panose="020B0503020204020204" pitchFamily="34" charset="-122"/>
                <a:ea typeface="微软雅黑" panose="020B0503020204020204" pitchFamily="34" charset="-122"/>
              </a:rPr>
              <a:t>安瑞曲替尼是</a:t>
            </a:r>
            <a:r>
              <a:rPr lang="zh-CN" altLang="en-US" sz="2400" b="1" dirty="0">
                <a:solidFill>
                  <a:srgbClr val="1670BC"/>
                </a:solidFill>
                <a:latin typeface="微软雅黑" panose="020B0503020204020204" pitchFamily="34" charset="-122"/>
                <a:ea typeface="微软雅黑" panose="020B0503020204020204" pitchFamily="34" charset="-122"/>
              </a:rPr>
              <a:t>中国自主创新</a:t>
            </a:r>
            <a:r>
              <a:rPr lang="zh-CN" altLang="en-US" sz="2400" b="1" dirty="0">
                <a:latin typeface="微软雅黑" panose="020B0503020204020204" pitchFamily="34" charset="-122"/>
                <a:ea typeface="微软雅黑" panose="020B0503020204020204" pitchFamily="34" charset="-122"/>
              </a:rPr>
              <a:t>的</a:t>
            </a:r>
            <a:r>
              <a:rPr lang="zh-CN" altLang="en-US" sz="2400" b="1" dirty="0">
                <a:solidFill>
                  <a:srgbClr val="1670BC"/>
                </a:solidFill>
                <a:latin typeface="微软雅黑" panose="020B0503020204020204" pitchFamily="34" charset="-122"/>
                <a:ea typeface="微软雅黑" panose="020B0503020204020204" pitchFamily="34" charset="-122"/>
              </a:rPr>
              <a:t>新一代TRK抑制剂</a:t>
            </a:r>
            <a:r>
              <a:rPr lang="zh-CN" altLang="en-US" sz="2400" b="1" dirty="0">
                <a:latin typeface="微软雅黑" panose="020B0503020204020204" pitchFamily="34" charset="-122"/>
                <a:ea typeface="微软雅黑" panose="020B0503020204020204" pitchFamily="34" charset="-122"/>
              </a:rPr>
              <a:t>，已纳入</a:t>
            </a:r>
            <a:r>
              <a:rPr lang="zh-CN" altLang="en-US" sz="2400" b="1" dirty="0">
                <a:solidFill>
                  <a:srgbClr val="1670BC"/>
                </a:solidFill>
                <a:latin typeface="微软雅黑" panose="020B0503020204020204" pitchFamily="34" charset="-122"/>
                <a:ea typeface="微软雅黑" panose="020B0503020204020204" pitchFamily="34" charset="-122"/>
              </a:rPr>
              <a:t>儿童肿瘤药</a:t>
            </a:r>
            <a:r>
              <a:rPr lang="en-US" altLang="zh-CN" sz="2400" b="1" dirty="0">
                <a:solidFill>
                  <a:srgbClr val="1670BC"/>
                </a:solidFill>
                <a:latin typeface="微软雅黑" panose="020B0503020204020204" pitchFamily="34" charset="-122"/>
                <a:ea typeface="微软雅黑" panose="020B0503020204020204" pitchFamily="34" charset="-122"/>
              </a:rPr>
              <a:t>“</a:t>
            </a:r>
            <a:r>
              <a:rPr lang="zh-CN" altLang="en-US" sz="2400" b="1" dirty="0">
                <a:solidFill>
                  <a:srgbClr val="1670BC"/>
                </a:solidFill>
                <a:latin typeface="微软雅黑" panose="020B0503020204020204" pitchFamily="34" charset="-122"/>
                <a:ea typeface="微软雅黑" panose="020B0503020204020204" pitchFamily="34" charset="-122"/>
              </a:rPr>
              <a:t>星光计划</a:t>
            </a:r>
            <a:r>
              <a:rPr lang="en-US" altLang="zh-CN" sz="2400" b="1" dirty="0">
                <a:solidFill>
                  <a:srgbClr val="1670BC"/>
                </a:solidFill>
                <a:latin typeface="微软雅黑" panose="020B0503020204020204" pitchFamily="34" charset="-122"/>
                <a:ea typeface="微软雅黑" panose="020B0503020204020204" pitchFamily="34" charset="-122"/>
              </a:rPr>
              <a:t>”</a:t>
            </a:r>
            <a:endParaRPr lang="en-US" altLang="zh-CN" sz="2400" b="1" dirty="0">
              <a:solidFill>
                <a:srgbClr val="1670BC"/>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0441858" y="12388"/>
            <a:ext cx="1750142" cy="36830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基本信息（</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365419" y="1452234"/>
          <a:ext cx="5730581" cy="4963156"/>
        </p:xfrm>
        <a:graphic>
          <a:graphicData uri="http://schemas.openxmlformats.org/drawingml/2006/table">
            <a:tbl>
              <a:tblPr firstRow="1" bandRow="1">
                <a:tableStyleId>{5C22544A-7EE6-4342-B048-85BDC9FD1C3A}</a:tableStyleId>
              </a:tblPr>
              <a:tblGrid>
                <a:gridCol w="1176753"/>
                <a:gridCol w="1576330"/>
                <a:gridCol w="1488749"/>
                <a:gridCol w="1488749"/>
              </a:tblGrid>
              <a:tr h="441663">
                <a:tc>
                  <a:txBody>
                    <a:bodyPr/>
                    <a:lstStyle/>
                    <a:p>
                      <a:pPr algn="ctr"/>
                      <a:r>
                        <a:rPr lang="zh-CN" altLang="en-US" sz="1600" b="1" dirty="0">
                          <a:latin typeface="微软雅黑" panose="020B0503020204020204" pitchFamily="34" charset="-122"/>
                          <a:ea typeface="微软雅黑" panose="020B0503020204020204" pitchFamily="34" charset="-122"/>
                        </a:rPr>
                        <a:t>药品名称</a:t>
                      </a:r>
                      <a:endParaRPr lang="zh-CN" altLang="en-US" sz="16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rgbClr val="1670BC"/>
                      </a:solidFill>
                      <a:prstDash val="solid"/>
                      <a:round/>
                      <a:headEnd type="none" w="med" len="med"/>
                      <a:tailEnd type="none" w="med" len="med"/>
                    </a:lnT>
                    <a:solidFill>
                      <a:srgbClr val="1670BC"/>
                    </a:solidFill>
                  </a:tcPr>
                </a:tc>
                <a:tc gridSpan="3">
                  <a:txBody>
                    <a:bodyPr/>
                    <a:lstStyle/>
                    <a:p>
                      <a:pPr algn="ctr"/>
                      <a:r>
                        <a:rPr lang="zh-CN" altLang="en-US" sz="1600" b="1" dirty="0">
                          <a:latin typeface="微软雅黑" panose="020B0503020204020204" pitchFamily="34" charset="-122"/>
                          <a:ea typeface="微软雅黑" panose="020B0503020204020204" pitchFamily="34" charset="-122"/>
                        </a:rPr>
                        <a:t>安瑞曲替尼胶囊</a:t>
                      </a:r>
                      <a:endParaRPr lang="zh-CN" altLang="en-US" sz="1600" b="1"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rgbClr val="1670BC"/>
                      </a:solidFill>
                      <a:prstDash val="solid"/>
                      <a:round/>
                      <a:headEnd type="none" w="med" len="med"/>
                      <a:tailEnd type="none" w="med" len="med"/>
                    </a:lnT>
                    <a:solidFill>
                      <a:srgbClr val="1670BC"/>
                    </a:solidFill>
                  </a:tcPr>
                </a:tc>
                <a:tc hMerge="1">
                  <a:tcPr/>
                </a:tc>
                <a:tc hMerge="1">
                  <a:tcPr/>
                </a:tc>
              </a:tr>
              <a:tr h="441663">
                <a:tc>
                  <a:txBody>
                    <a:bodyPr/>
                    <a:lstStyle/>
                    <a:p>
                      <a:pPr algn="ctr"/>
                      <a:r>
                        <a:rPr lang="zh-CN" altLang="en-US" sz="1400" b="1" dirty="0">
                          <a:latin typeface="微软雅黑" panose="020B0503020204020204" pitchFamily="34" charset="-122"/>
                          <a:ea typeface="微软雅黑" panose="020B0503020204020204" pitchFamily="34" charset="-122"/>
                        </a:rPr>
                        <a:t>申报目录</a:t>
                      </a:r>
                      <a:endParaRPr lang="en-US" altLang="zh-CN" sz="1400" b="1" dirty="0">
                        <a:latin typeface="微软雅黑" panose="020B0503020204020204" pitchFamily="34" charset="-122"/>
                        <a:ea typeface="微软雅黑" panose="020B0503020204020204" pitchFamily="34" charset="-122"/>
                      </a:endParaRPr>
                    </a:p>
                    <a:p>
                      <a:pPr algn="ctr"/>
                      <a:r>
                        <a:rPr lang="zh-CN" altLang="en-US" sz="1400" b="1" dirty="0">
                          <a:latin typeface="微软雅黑" panose="020B0503020204020204" pitchFamily="34" charset="-122"/>
                          <a:ea typeface="微软雅黑" panose="020B0503020204020204" pitchFamily="34" charset="-122"/>
                        </a:rPr>
                        <a:t>类别</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solidFill>
                      <a:schemeClr val="bg1">
                        <a:lumMod val="95000"/>
                      </a:schemeClr>
                    </a:solidFill>
                  </a:tcPr>
                </a:tc>
                <a:tc gridSpan="3">
                  <a:txBody>
                    <a:bodyPr/>
                    <a:lstStyle/>
                    <a:p>
                      <a:pPr algn="ctr"/>
                      <a:r>
                        <a:rPr lang="zh-CN" altLang="en-US" sz="1400" b="0" dirty="0">
                          <a:latin typeface="微软雅黑" panose="020B0503020204020204" pitchFamily="34" charset="-122"/>
                          <a:ea typeface="微软雅黑" panose="020B0503020204020204" pitchFamily="34" charset="-122"/>
                        </a:rPr>
                        <a:t>基本医保目录</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solidFill>
                      <a:schemeClr val="bg1">
                        <a:lumMod val="95000"/>
                      </a:schemeClr>
                    </a:solidFill>
                  </a:tcPr>
                </a:tc>
                <a:tc hMerge="1">
                  <a:tcPr/>
                </a:tc>
                <a:tc hMerge="1">
                  <a:tcPr/>
                </a:tc>
              </a:tr>
              <a:tr h="441663">
                <a:tc>
                  <a:txBody>
                    <a:bodyPr/>
                    <a:lstStyle/>
                    <a:p>
                      <a:pPr algn="ctr"/>
                      <a:r>
                        <a:rPr lang="zh-CN" altLang="en-US" sz="1400" b="1" dirty="0">
                          <a:latin typeface="微软雅黑" panose="020B0503020204020204" pitchFamily="34" charset="-122"/>
                          <a:ea typeface="微软雅黑" panose="020B0503020204020204" pitchFamily="34" charset="-122"/>
                        </a:rPr>
                        <a:t>注册类别</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B w="12700" cap="flat" cmpd="sng" algn="ctr">
                      <a:solidFill>
                        <a:schemeClr val="bg1">
                          <a:lumMod val="75000"/>
                        </a:schemeClr>
                      </a:solidFill>
                      <a:prstDash val="sysDot"/>
                      <a:round/>
                      <a:headEnd type="none" w="med" len="med"/>
                      <a:tailEnd type="none" w="med" len="med"/>
                    </a:lnB>
                    <a:solidFill>
                      <a:schemeClr val="bg1"/>
                    </a:solidFill>
                  </a:tcPr>
                </a:tc>
                <a:tc gridSpan="3">
                  <a:txBody>
                    <a:bodyPr/>
                    <a:lstStyle/>
                    <a:p>
                      <a:pPr algn="ctr"/>
                      <a:r>
                        <a:rPr lang="zh-CN" altLang="en-US" sz="1400" b="0" dirty="0">
                          <a:latin typeface="微软雅黑" panose="020B0503020204020204" pitchFamily="34" charset="-122"/>
                          <a:ea typeface="微软雅黑" panose="020B0503020204020204" pitchFamily="34" charset="-122"/>
                        </a:rPr>
                        <a:t>化药</a:t>
                      </a:r>
                      <a:r>
                        <a:rPr lang="en-US" altLang="zh-CN" sz="1400" b="0" dirty="0">
                          <a:latin typeface="微软雅黑" panose="020B0503020204020204" pitchFamily="34" charset="-122"/>
                          <a:ea typeface="微软雅黑" panose="020B0503020204020204" pitchFamily="34" charset="-122"/>
                        </a:rPr>
                        <a:t>1</a:t>
                      </a:r>
                      <a:r>
                        <a:rPr lang="zh-CN" altLang="en-US" sz="1400" b="0" dirty="0">
                          <a:latin typeface="微软雅黑" panose="020B0503020204020204" pitchFamily="34" charset="-122"/>
                          <a:ea typeface="微软雅黑" panose="020B0503020204020204" pitchFamily="34" charset="-122"/>
                        </a:rPr>
                        <a:t>类</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B w="12700" cap="flat" cmpd="sng" algn="ctr">
                      <a:solidFill>
                        <a:schemeClr val="bg1">
                          <a:lumMod val="75000"/>
                        </a:schemeClr>
                      </a:solidFill>
                      <a:prstDash val="sysDot"/>
                      <a:round/>
                      <a:headEnd type="none" w="med" len="med"/>
                      <a:tailEnd type="none" w="med" len="med"/>
                    </a:lnB>
                    <a:solidFill>
                      <a:schemeClr val="bg1"/>
                    </a:solidFill>
                  </a:tcPr>
                </a:tc>
                <a:tc hMerge="1">
                  <a:tcPr/>
                </a:tc>
                <a:tc hMerge="1">
                  <a:tcPr/>
                </a:tc>
              </a:tr>
              <a:tr h="441663">
                <a:tc>
                  <a:txBody>
                    <a:bodyPr/>
                    <a:lstStyle/>
                    <a:p>
                      <a:pPr algn="ctr"/>
                      <a:r>
                        <a:rPr lang="zh-CN" altLang="en-US" sz="1400" b="1" dirty="0">
                          <a:latin typeface="微软雅黑" panose="020B0503020204020204" pitchFamily="34" charset="-122"/>
                          <a:ea typeface="微软雅黑" panose="020B0503020204020204" pitchFamily="34" charset="-122"/>
                        </a:rPr>
                        <a:t>注册规格</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gridSpan="3">
                  <a:txBody>
                    <a:bodyPr/>
                    <a:lstStyle/>
                    <a:p>
                      <a:pPr algn="ctr"/>
                      <a:r>
                        <a:rPr lang="en-US" altLang="zh-CN" sz="1400" b="0" dirty="0">
                          <a:latin typeface="微软雅黑" panose="020B0503020204020204" pitchFamily="34" charset="-122"/>
                          <a:ea typeface="微软雅黑" panose="020B0503020204020204" pitchFamily="34" charset="-122"/>
                        </a:rPr>
                        <a:t>25mg</a:t>
                      </a:r>
                      <a:endParaRPr lang="zh-CN" altLang="en-US" sz="1400" b="0" baseline="3000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hMerge="1">
                  <a:tcPr/>
                </a:tc>
                <a:tc hMerge="1">
                  <a:tcPr/>
                </a:tc>
              </a:tr>
              <a:tr h="1320159">
                <a:tc>
                  <a:txBody>
                    <a:bodyPr/>
                    <a:lstStyle/>
                    <a:p>
                      <a:pPr algn="ctr"/>
                      <a:r>
                        <a:rPr lang="zh-CN" altLang="en-US" sz="1400" b="1" dirty="0">
                          <a:latin typeface="微软雅黑" panose="020B0503020204020204" pitchFamily="34" charset="-122"/>
                          <a:ea typeface="微软雅黑" panose="020B0503020204020204" pitchFamily="34" charset="-122"/>
                        </a:rPr>
                        <a:t>适应症</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gridSpan="3">
                  <a:txBody>
                    <a:bodyPr/>
                    <a:lstStyle/>
                    <a:p>
                      <a:pPr algn="l"/>
                      <a:r>
                        <a:rPr lang="zh-CN" altLang="en-US" sz="1400" b="0" dirty="0">
                          <a:latin typeface="微软雅黑" panose="020B0503020204020204" pitchFamily="34" charset="-122"/>
                          <a:ea typeface="微软雅黑" panose="020B0503020204020204" pitchFamily="34" charset="-122"/>
                        </a:rPr>
                        <a:t>本品适用于符合下列条件的成人和≥</a:t>
                      </a:r>
                      <a:r>
                        <a:rPr lang="en-US" altLang="zh-CN" sz="1400" b="0" dirty="0">
                          <a:latin typeface="微软雅黑" panose="020B0503020204020204" pitchFamily="34" charset="-122"/>
                          <a:ea typeface="微软雅黑" panose="020B0503020204020204" pitchFamily="34" charset="-122"/>
                        </a:rPr>
                        <a:t>12</a:t>
                      </a:r>
                      <a:r>
                        <a:rPr lang="zh-CN" altLang="en-US" sz="1400" b="0" dirty="0">
                          <a:latin typeface="微软雅黑" panose="020B0503020204020204" pitchFamily="34" charset="-122"/>
                          <a:ea typeface="微软雅黑" panose="020B0503020204020204" pitchFamily="34" charset="-122"/>
                        </a:rPr>
                        <a:t>岁的青少年实体瘤患者，</a:t>
                      </a:r>
                      <a:endParaRPr lang="zh-CN" altLang="en-US" sz="1400" b="0" dirty="0">
                        <a:latin typeface="微软雅黑" panose="020B0503020204020204" pitchFamily="34" charset="-122"/>
                        <a:ea typeface="微软雅黑" panose="020B0503020204020204" pitchFamily="34" charset="-122"/>
                      </a:endParaRPr>
                    </a:p>
                    <a:p>
                      <a:pPr algn="l"/>
                      <a:r>
                        <a:rPr lang="en-US" altLang="zh-CN" sz="1400" b="0" dirty="0">
                          <a:latin typeface="微软雅黑" panose="020B0503020204020204" pitchFamily="34" charset="-122"/>
                          <a:ea typeface="微软雅黑" panose="020B0503020204020204" pitchFamily="34" charset="-122"/>
                        </a:rPr>
                        <a:t>-</a:t>
                      </a:r>
                      <a:r>
                        <a:rPr lang="zh-CN" altLang="en-US" sz="1400" b="0" dirty="0">
                          <a:latin typeface="微软雅黑" panose="020B0503020204020204" pitchFamily="34" charset="-122"/>
                          <a:ea typeface="微软雅黑" panose="020B0503020204020204" pitchFamily="34" charset="-122"/>
                        </a:rPr>
                        <a:t>经充分验证的检测方法诊断为携带神经营养酪氨酸受体激酶（</a:t>
                      </a:r>
                      <a:r>
                        <a:rPr lang="en-US" altLang="zh-CN" sz="1400" b="0" dirty="0">
                          <a:latin typeface="微软雅黑" panose="020B0503020204020204" pitchFamily="34" charset="-122"/>
                          <a:ea typeface="微软雅黑" panose="020B0503020204020204" pitchFamily="34" charset="-122"/>
                        </a:rPr>
                        <a:t>NTRK</a:t>
                      </a:r>
                      <a:r>
                        <a:rPr lang="zh-CN" altLang="en-US" sz="1400" b="0" dirty="0">
                          <a:latin typeface="微软雅黑" panose="020B0503020204020204" pitchFamily="34" charset="-122"/>
                          <a:ea typeface="微软雅黑" panose="020B0503020204020204" pitchFamily="34" charset="-122"/>
                        </a:rPr>
                        <a:t>）融合基因且不包括已知获得性耐药突变</a:t>
                      </a:r>
                      <a:endParaRPr lang="en-US" altLang="zh-CN" sz="1400" b="0" dirty="0">
                        <a:latin typeface="微软雅黑" panose="020B0503020204020204" pitchFamily="34" charset="-122"/>
                        <a:ea typeface="微软雅黑" panose="020B0503020204020204" pitchFamily="34" charset="-122"/>
                      </a:endParaRPr>
                    </a:p>
                    <a:p>
                      <a:pPr algn="l"/>
                      <a:r>
                        <a:rPr lang="en-US" altLang="zh-CN" sz="1400" b="0" dirty="0">
                          <a:latin typeface="微软雅黑" panose="020B0503020204020204" pitchFamily="34" charset="-122"/>
                          <a:ea typeface="微软雅黑" panose="020B0503020204020204" pitchFamily="34" charset="-122"/>
                        </a:rPr>
                        <a:t>-</a:t>
                      </a:r>
                      <a:r>
                        <a:rPr lang="zh-CN" altLang="en-US" sz="1400" b="0" dirty="0">
                          <a:latin typeface="微软雅黑" panose="020B0503020204020204" pitchFamily="34" charset="-122"/>
                          <a:ea typeface="微软雅黑" panose="020B0503020204020204" pitchFamily="34" charset="-122"/>
                        </a:rPr>
                        <a:t>患有局部晚期、转移性疾病或手术切除可能导致严重并发症的患者，以及</a:t>
                      </a:r>
                      <a:endParaRPr lang="en-US" altLang="zh-CN" sz="1400" b="0" dirty="0">
                        <a:latin typeface="微软雅黑" panose="020B0503020204020204" pitchFamily="34" charset="-122"/>
                        <a:ea typeface="微软雅黑" panose="020B0503020204020204" pitchFamily="34" charset="-122"/>
                      </a:endParaRPr>
                    </a:p>
                    <a:p>
                      <a:pPr algn="l"/>
                      <a:r>
                        <a:rPr lang="en-US" altLang="zh-CN" sz="1400" b="0" dirty="0">
                          <a:latin typeface="微软雅黑" panose="020B0503020204020204" pitchFamily="34" charset="-122"/>
                          <a:ea typeface="微软雅黑" panose="020B0503020204020204" pitchFamily="34" charset="-122"/>
                        </a:rPr>
                        <a:t>-</a:t>
                      </a:r>
                      <a:r>
                        <a:rPr lang="zh-CN" altLang="en-US" sz="1400" b="0" dirty="0">
                          <a:latin typeface="微软雅黑" panose="020B0503020204020204" pitchFamily="34" charset="-122"/>
                          <a:ea typeface="微软雅黑" panose="020B0503020204020204" pitchFamily="34" charset="-122"/>
                        </a:rPr>
                        <a:t>无满意替代治疗或既往治疗失败的患者。</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hMerge="1">
                  <a:tcPr/>
                </a:tc>
                <a:tc hMerge="1">
                  <a:tcPr/>
                </a:tc>
              </a:tr>
              <a:tr h="498727">
                <a:tc>
                  <a:txBody>
                    <a:bodyPr/>
                    <a:lstStyle/>
                    <a:p>
                      <a:pPr algn="ctr"/>
                      <a:r>
                        <a:rPr lang="zh-CN" altLang="en-US" sz="1400" b="1" dirty="0">
                          <a:latin typeface="微软雅黑" panose="020B0503020204020204" pitchFamily="34" charset="-122"/>
                          <a:ea typeface="微软雅黑" panose="020B0503020204020204" pitchFamily="34" charset="-122"/>
                        </a:rPr>
                        <a:t>用法用量</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gridSpan="3">
                  <a:txBody>
                    <a:bodyPr/>
                    <a:lstStyle/>
                    <a:p>
                      <a:pPr algn="l"/>
                      <a:r>
                        <a:rPr lang="zh-CN" altLang="en-US" sz="1400" b="0" dirty="0">
                          <a:latin typeface="微软雅黑" panose="020B0503020204020204" pitchFamily="34" charset="-122"/>
                          <a:ea typeface="微软雅黑" panose="020B0503020204020204" pitchFamily="34" charset="-122"/>
                        </a:rPr>
                        <a:t>推荐剂量为50</a:t>
                      </a:r>
                      <a:r>
                        <a:rPr lang="en-US" altLang="zh-CN" sz="1400" b="0" dirty="0">
                          <a:latin typeface="微软雅黑" panose="020B0503020204020204" pitchFamily="34" charset="-122"/>
                          <a:ea typeface="微软雅黑" panose="020B0503020204020204" pitchFamily="34" charset="-122"/>
                        </a:rPr>
                        <a:t>mg，</a:t>
                      </a:r>
                      <a:r>
                        <a:rPr lang="zh-CN" altLang="en-US" sz="1400" b="0" dirty="0">
                          <a:latin typeface="微软雅黑" panose="020B0503020204020204" pitchFamily="34" charset="-122"/>
                          <a:ea typeface="微软雅黑" panose="020B0503020204020204" pitchFamily="34" charset="-122"/>
                        </a:rPr>
                        <a:t>口服，每日2次，直至疾病进展，或出现不可耐受的毒性。</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hMerge="1">
                  <a:tcPr/>
                </a:tc>
                <a:tc hMerge="1">
                  <a:tcPr/>
                </a:tc>
              </a:tr>
              <a:tr h="498727">
                <a:tc>
                  <a:txBody>
                    <a:bodyPr/>
                    <a:lstStyle/>
                    <a:p>
                      <a:pPr algn="ctr"/>
                      <a:r>
                        <a:rPr lang="zh-CN" altLang="en-US" sz="1400" b="1" dirty="0">
                          <a:latin typeface="微软雅黑" panose="020B0503020204020204" pitchFamily="34" charset="-122"/>
                          <a:ea typeface="微软雅黑" panose="020B0503020204020204" pitchFamily="34" charset="-122"/>
                        </a:rPr>
                        <a:t>全球首次上市国家</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地区</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中国</a:t>
                      </a:r>
                      <a:endParaRPr lang="zh-CN" altLang="en-US" sz="1400" b="0" dirty="0">
                        <a:latin typeface="微软雅黑" panose="020B0503020204020204" pitchFamily="34" charset="-122"/>
                        <a:ea typeface="微软雅黑" panose="020B0503020204020204" pitchFamily="34" charset="-122"/>
                      </a:endParaRPr>
                    </a:p>
                  </a:txBody>
                  <a:tcPr anchor="ct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marL="0" algn="ctr" defTabSz="914400" rtl="0" eaLnBrk="1" latinLnBrk="0" hangingPunct="1"/>
                      <a:r>
                        <a:rPr lang="zh-CN" altLang="en-US" sz="1400" b="1" kern="1200" dirty="0">
                          <a:solidFill>
                            <a:schemeClr val="dk1"/>
                          </a:solidFill>
                          <a:latin typeface="微软雅黑" panose="020B0503020204020204" pitchFamily="34" charset="-122"/>
                          <a:ea typeface="微软雅黑" panose="020B0503020204020204" pitchFamily="34" charset="-122"/>
                          <a:cs typeface="+mn-cs"/>
                        </a:rPr>
                        <a:t>中国大陆首次</a:t>
                      </a:r>
                      <a:endParaRPr lang="zh-CN" altLang="en-US" sz="1400" b="1" kern="1200" dirty="0">
                        <a:solidFill>
                          <a:schemeClr val="dk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en-US" sz="1400" b="1" kern="1200" dirty="0">
                          <a:solidFill>
                            <a:schemeClr val="dk1"/>
                          </a:solidFill>
                          <a:latin typeface="微软雅黑" panose="020B0503020204020204" pitchFamily="34" charset="-122"/>
                          <a:ea typeface="微软雅黑" panose="020B0503020204020204" pitchFamily="34" charset="-122"/>
                          <a:cs typeface="+mn-cs"/>
                        </a:rPr>
                        <a:t>上市时间</a:t>
                      </a:r>
                      <a:endParaRPr lang="zh-CN" altLang="en-US" sz="1400" b="1" kern="1200" dirty="0">
                        <a:solidFill>
                          <a:schemeClr val="dk1"/>
                        </a:solidFill>
                        <a:latin typeface="微软雅黑" panose="020B0503020204020204" pitchFamily="34" charset="-122"/>
                        <a:ea typeface="微软雅黑" panose="020B0503020204020204" pitchFamily="34" charset="-122"/>
                        <a:cs typeface="+mn-cs"/>
                      </a:endParaRPr>
                    </a:p>
                  </a:txBody>
                  <a:tcPr anchor="ct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2026</a:t>
                      </a:r>
                      <a:r>
                        <a:rPr lang="zh-CN" altLang="en-US" sz="1400" b="0" dirty="0">
                          <a:latin typeface="微软雅黑" panose="020B0503020204020204" pitchFamily="34" charset="-122"/>
                          <a:ea typeface="微软雅黑" panose="020B0503020204020204" pitchFamily="34" charset="-122"/>
                        </a:rPr>
                        <a:t>年</a:t>
                      </a:r>
                      <a:r>
                        <a:rPr lang="en-US" sz="1400" b="0" dirty="0">
                          <a:latin typeface="微软雅黑" panose="020B0503020204020204" pitchFamily="34" charset="-122"/>
                          <a:ea typeface="微软雅黑" panose="020B0503020204020204" pitchFamily="34" charset="-122"/>
                        </a:rPr>
                        <a:t>6</a:t>
                      </a:r>
                      <a:r>
                        <a:rPr lang="zh-CN" altLang="en-US" sz="1400" b="0" dirty="0">
                          <a:latin typeface="微软雅黑" panose="020B0503020204020204" pitchFamily="34" charset="-122"/>
                          <a:ea typeface="微软雅黑" panose="020B0503020204020204" pitchFamily="34" charset="-122"/>
                        </a:rPr>
                        <a:t>月</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r>
              <a:tr h="498727">
                <a:tc>
                  <a:txBody>
                    <a:bodyPr/>
                    <a:lstStyle/>
                    <a:p>
                      <a:pPr algn="ctr"/>
                      <a:r>
                        <a:rPr lang="zh-CN" altLang="en-US" sz="1400" b="1" dirty="0">
                          <a:latin typeface="微软雅黑" panose="020B0503020204020204" pitchFamily="34" charset="-122"/>
                          <a:ea typeface="微软雅黑" panose="020B0503020204020204" pitchFamily="34" charset="-122"/>
                        </a:rPr>
                        <a:t>同通用名药品上市情况</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rgbClr val="1670BC"/>
                      </a:solidFill>
                      <a:prstDash val="solid"/>
                      <a:round/>
                      <a:headEnd type="none" w="med" len="med"/>
                      <a:tailEnd type="none" w="med" len="med"/>
                    </a:lnL>
                    <a:lnT w="12700" cap="flat" cmpd="sng" algn="ctr">
                      <a:solidFill>
                        <a:schemeClr val="bg1">
                          <a:lumMod val="75000"/>
                        </a:schemeClr>
                      </a:solidFill>
                      <a:prstDash val="sysDot"/>
                      <a:round/>
                      <a:headEnd type="none" w="med" len="med"/>
                      <a:tailEnd type="none" w="med" len="med"/>
                    </a:lnT>
                    <a:lnB w="12700" cap="flat" cmpd="sng" algn="ctr">
                      <a:solidFill>
                        <a:srgbClr val="1670BC"/>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无</a:t>
                      </a:r>
                      <a:endParaRPr lang="en-US" altLang="zh-CN" sz="1400" b="0" dirty="0">
                        <a:latin typeface="微软雅黑" panose="020B0503020204020204" pitchFamily="34" charset="-122"/>
                        <a:ea typeface="微软雅黑" panose="020B0503020204020204" pitchFamily="34" charset="-122"/>
                      </a:endParaRPr>
                    </a:p>
                    <a:p>
                      <a:pPr algn="ctr"/>
                      <a:r>
                        <a:rPr lang="zh-CN" altLang="en-US" sz="1400" b="0" dirty="0">
                          <a:latin typeface="微软雅黑" panose="020B0503020204020204" pitchFamily="34" charset="-122"/>
                          <a:ea typeface="微软雅黑" panose="020B0503020204020204" pitchFamily="34" charset="-122"/>
                        </a:rPr>
                        <a:t>（独家</a:t>
                      </a:r>
                      <a:r>
                        <a:rPr lang="en-US" altLang="zh-CN" sz="1400" b="0" dirty="0">
                          <a:latin typeface="微软雅黑" panose="020B0503020204020204" pitchFamily="34" charset="-122"/>
                          <a:ea typeface="微软雅黑" panose="020B0503020204020204" pitchFamily="34" charset="-122"/>
                        </a:rPr>
                        <a:t>1</a:t>
                      </a:r>
                      <a:r>
                        <a:rPr lang="zh-CN" altLang="en-US" sz="1400" b="0" dirty="0">
                          <a:latin typeface="微软雅黑" panose="020B0503020204020204" pitchFamily="34" charset="-122"/>
                          <a:ea typeface="微软雅黑" panose="020B0503020204020204" pitchFamily="34" charset="-122"/>
                        </a:rPr>
                        <a:t>类创新药）</a:t>
                      </a:r>
                      <a:endParaRPr lang="zh-CN" altLang="en-US" sz="1400" b="0" dirty="0">
                        <a:latin typeface="微软雅黑" panose="020B0503020204020204" pitchFamily="34" charset="-122"/>
                        <a:ea typeface="微软雅黑" panose="020B0503020204020204" pitchFamily="34" charset="-122"/>
                      </a:endParaRPr>
                    </a:p>
                  </a:txBody>
                  <a:tcPr anchor="ctr">
                    <a:lnT w="12700" cap="flat" cmpd="sng" algn="ctr">
                      <a:solidFill>
                        <a:schemeClr val="bg1">
                          <a:lumMod val="75000"/>
                        </a:schemeClr>
                      </a:solidFill>
                      <a:prstDash val="sysDot"/>
                      <a:round/>
                      <a:headEnd type="none" w="med" len="med"/>
                      <a:tailEnd type="none" w="med" len="med"/>
                    </a:lnT>
                    <a:lnB w="12700" cap="flat" cmpd="sng" algn="ctr">
                      <a:solidFill>
                        <a:srgbClr val="1670BC"/>
                      </a:solidFill>
                      <a:prstDash val="solid"/>
                      <a:round/>
                      <a:headEnd type="none" w="med" len="med"/>
                      <a:tailEnd type="none" w="med" len="med"/>
                    </a:lnB>
                    <a:solidFill>
                      <a:schemeClr val="bg1"/>
                    </a:solidFill>
                  </a:tcPr>
                </a:tc>
                <a:tc>
                  <a:txBody>
                    <a:bodyPr/>
                    <a:lstStyle/>
                    <a:p>
                      <a:pPr algn="ctr"/>
                      <a:r>
                        <a:rPr lang="zh-CN" altLang="en-US" sz="1400" b="1" dirty="0">
                          <a:latin typeface="微软雅黑" panose="020B0503020204020204" pitchFamily="34" charset="-122"/>
                          <a:ea typeface="微软雅黑" panose="020B0503020204020204" pitchFamily="34" charset="-122"/>
                        </a:rPr>
                        <a:t>是否为</a:t>
                      </a:r>
                      <a:r>
                        <a:rPr lang="en-US" altLang="zh-CN" sz="1400" b="1" dirty="0">
                          <a:latin typeface="微软雅黑" panose="020B0503020204020204" pitchFamily="34" charset="-122"/>
                          <a:ea typeface="微软雅黑" panose="020B0503020204020204" pitchFamily="34" charset="-122"/>
                        </a:rPr>
                        <a:t>OTC</a:t>
                      </a:r>
                      <a:endParaRPr lang="zh-CN" altLang="en-US" sz="1400" b="1" dirty="0">
                        <a:latin typeface="微软雅黑" panose="020B0503020204020204" pitchFamily="34" charset="-122"/>
                        <a:ea typeface="微软雅黑" panose="020B0503020204020204" pitchFamily="34" charset="-122"/>
                      </a:endParaRPr>
                    </a:p>
                  </a:txBody>
                  <a:tcPr anchor="ctr">
                    <a:lnT w="12700" cap="flat" cmpd="sng" algn="ctr">
                      <a:solidFill>
                        <a:schemeClr val="bg1">
                          <a:lumMod val="75000"/>
                        </a:schemeClr>
                      </a:solidFill>
                      <a:prstDash val="sysDot"/>
                      <a:round/>
                      <a:headEnd type="none" w="med" len="med"/>
                      <a:tailEnd type="none" w="med" len="med"/>
                    </a:lnT>
                    <a:lnB w="12700" cap="flat" cmpd="sng" algn="ctr">
                      <a:solidFill>
                        <a:srgbClr val="1670BC"/>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否</a:t>
                      </a:r>
                      <a:endParaRPr lang="zh-CN" altLang="en-US" sz="1400" b="0" dirty="0">
                        <a:latin typeface="微软雅黑" panose="020B0503020204020204" pitchFamily="34" charset="-122"/>
                        <a:ea typeface="微软雅黑" panose="020B0503020204020204" pitchFamily="34" charset="-122"/>
                      </a:endParaRPr>
                    </a:p>
                  </a:txBody>
                  <a:tcPr anchor="ctr">
                    <a:lnR w="12700" cap="flat" cmpd="sng" algn="ctr">
                      <a:solidFill>
                        <a:srgbClr val="1670BC"/>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rgbClr val="1670BC"/>
                      </a:solidFill>
                      <a:prstDash val="solid"/>
                      <a:round/>
                      <a:headEnd type="none" w="med" len="med"/>
                      <a:tailEnd type="none" w="med" len="med"/>
                    </a:lnB>
                    <a:solidFill>
                      <a:schemeClr val="bg1"/>
                    </a:solidFill>
                  </a:tcPr>
                </a:tc>
              </a:tr>
            </a:tbl>
          </a:graphicData>
        </a:graphic>
      </p:graphicFrame>
      <p:sp>
        <p:nvSpPr>
          <p:cNvPr id="14" name="矩形 13"/>
          <p:cNvSpPr/>
          <p:nvPr/>
        </p:nvSpPr>
        <p:spPr>
          <a:xfrm>
            <a:off x="6371303" y="1833254"/>
            <a:ext cx="5455278" cy="1318309"/>
          </a:xfrm>
          <a:prstGeom prst="rect">
            <a:avLst/>
          </a:prstGeom>
          <a:solidFill>
            <a:schemeClr val="bg1"/>
          </a:solidFill>
          <a:ln>
            <a:solidFill>
              <a:srgbClr val="006C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200000"/>
              </a:lnSpc>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靶点和机制相同：</a:t>
            </a:r>
            <a:r>
              <a:rPr lang="zh-CN" altLang="en-US" sz="1400" dirty="0">
                <a:solidFill>
                  <a:schemeClr val="tx1"/>
                </a:solidFill>
                <a:latin typeface="微软雅黑" panose="020B0503020204020204" pitchFamily="34" charset="-122"/>
                <a:ea typeface="微软雅黑" panose="020B0503020204020204" pitchFamily="34" charset="-122"/>
              </a:rPr>
              <a:t>均为</a:t>
            </a:r>
            <a:r>
              <a:rPr lang="en-US" altLang="zh-CN" sz="1400" dirty="0">
                <a:solidFill>
                  <a:schemeClr val="tx1"/>
                </a:solidFill>
                <a:latin typeface="微软雅黑" panose="020B0503020204020204" pitchFamily="34" charset="-122"/>
                <a:ea typeface="微软雅黑" panose="020B0503020204020204" pitchFamily="34" charset="-122"/>
              </a:rPr>
              <a:t>TRK</a:t>
            </a:r>
            <a:r>
              <a:rPr lang="zh-CN" altLang="en-US" sz="1400" dirty="0">
                <a:solidFill>
                  <a:schemeClr val="tx1"/>
                </a:solidFill>
                <a:latin typeface="微软雅黑" panose="020B0503020204020204" pitchFamily="34" charset="-122"/>
                <a:ea typeface="微软雅黑" panose="020B0503020204020204" pitchFamily="34" charset="-122"/>
              </a:rPr>
              <a:t>抑制剂</a:t>
            </a:r>
            <a:r>
              <a:rPr lang="en-US" altLang="zh-CN" sz="1400" dirty="0">
                <a:solidFill>
                  <a:schemeClr val="tx1"/>
                </a:solidFill>
                <a:latin typeface="微软雅黑" panose="020B0503020204020204" pitchFamily="34" charset="-122"/>
                <a:ea typeface="微软雅黑" panose="020B0503020204020204" pitchFamily="34" charset="-122"/>
              </a:rPr>
              <a:t>(TRKi</a:t>
            </a:r>
            <a:r>
              <a:rPr lang="zh-CN" altLang="en-US"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医保属性：</a:t>
            </a:r>
            <a:r>
              <a:rPr lang="zh-CN" altLang="en-US" sz="1400" dirty="0">
                <a:solidFill>
                  <a:schemeClr val="tx1"/>
                </a:solidFill>
                <a:latin typeface="微软雅黑" panose="020B0503020204020204" pitchFamily="34" charset="-122"/>
                <a:ea typeface="微软雅黑" panose="020B0503020204020204" pitchFamily="34" charset="-122"/>
              </a:rPr>
              <a:t>恩曲替尼是医保目录内首个针对</a:t>
            </a:r>
            <a:r>
              <a:rPr lang="en-US" altLang="zh-CN" sz="1400" dirty="0">
                <a:solidFill>
                  <a:schemeClr val="tx1"/>
                </a:solidFill>
                <a:latin typeface="微软雅黑" panose="020B0503020204020204" pitchFamily="34" charset="-122"/>
                <a:ea typeface="微软雅黑" panose="020B0503020204020204" pitchFamily="34" charset="-122"/>
              </a:rPr>
              <a:t>NTRK</a:t>
            </a:r>
            <a:r>
              <a:rPr lang="zh-CN" altLang="en-US" sz="1400" dirty="0">
                <a:solidFill>
                  <a:schemeClr val="tx1"/>
                </a:solidFill>
                <a:latin typeface="微软雅黑" panose="020B0503020204020204" pitchFamily="34" charset="-122"/>
                <a:ea typeface="微软雅黑" panose="020B0503020204020204" pitchFamily="34" charset="-122"/>
              </a:rPr>
              <a:t>融合的靶向药</a:t>
            </a:r>
            <a:endParaRPr lang="zh-CN" altLang="en-US" sz="1400" dirty="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剂型相同：</a:t>
            </a:r>
            <a:r>
              <a:rPr lang="zh-CN" altLang="en-US" sz="1400" dirty="0">
                <a:solidFill>
                  <a:schemeClr val="tx1"/>
                </a:solidFill>
                <a:latin typeface="微软雅黑" panose="020B0503020204020204" pitchFamily="34" charset="-122"/>
                <a:ea typeface="微软雅黑" panose="020B0503020204020204" pitchFamily="34" charset="-122"/>
              </a:rPr>
              <a:t>均为口服胶囊剂型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6371303" y="1452234"/>
            <a:ext cx="5455278" cy="381019"/>
          </a:xfrm>
          <a:prstGeom prst="rect">
            <a:avLst/>
          </a:prstGeom>
          <a:solidFill>
            <a:srgbClr val="167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参照药品：恩曲替尼胶囊</a:t>
            </a:r>
            <a:r>
              <a:rPr lang="en-US" altLang="zh-CN" sz="1600" b="1" dirty="0">
                <a:latin typeface="微软雅黑" panose="020B0503020204020204" pitchFamily="34" charset="-122"/>
                <a:ea typeface="微软雅黑" panose="020B0503020204020204" pitchFamily="34" charset="-122"/>
              </a:rPr>
              <a:t>(200mg</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6371303" y="3760412"/>
            <a:ext cx="5455278" cy="2674411"/>
          </a:xfrm>
          <a:prstGeom prst="rect">
            <a:avLst/>
          </a:prstGeom>
          <a:solidFill>
            <a:schemeClr val="bg1"/>
          </a:solidFill>
          <a:ln>
            <a:solidFill>
              <a:srgbClr val="006C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ts val="300"/>
              </a:spcBef>
            </a:pPr>
            <a:r>
              <a:rPr lang="zh-CN" altLang="en-US" sz="1400" b="1" dirty="0">
                <a:solidFill>
                  <a:srgbClr val="FF0000"/>
                </a:solidFill>
                <a:latin typeface="微软雅黑" panose="020B0503020204020204" pitchFamily="34" charset="-122"/>
                <a:ea typeface="微软雅黑" panose="020B0503020204020204" pitchFamily="34" charset="-122"/>
                <a:sym typeface="+mn-ea"/>
              </a:rPr>
              <a:t>国产首批自研的新一代TRK抑制剂</a:t>
            </a:r>
            <a:r>
              <a:rPr lang="zh-CN" altLang="en-US" sz="1400" b="1" dirty="0">
                <a:solidFill>
                  <a:srgbClr val="FF0000"/>
                </a:solidFill>
                <a:latin typeface="微软雅黑" panose="020B0503020204020204" pitchFamily="34" charset="-122"/>
                <a:ea typeface="微软雅黑" panose="020B0503020204020204" pitchFamily="34" charset="-122"/>
              </a:rPr>
              <a:t>，保障市场供应；纳入优先审评及儿童肿瘤药“星光计划”</a:t>
            </a:r>
            <a:endParaRPr lang="en-US" altLang="zh-CN" sz="1400" b="1" dirty="0">
              <a:solidFill>
                <a:srgbClr val="FF0000"/>
              </a:solidFill>
              <a:latin typeface="微软雅黑" panose="020B0503020204020204" pitchFamily="34" charset="-122"/>
              <a:ea typeface="微软雅黑" panose="020B0503020204020204" pitchFamily="34" charset="-122"/>
            </a:endParaRPr>
          </a:p>
          <a:p>
            <a:pPr marL="342900" indent="-342900">
              <a:lnSpc>
                <a:spcPct val="130000"/>
              </a:lnSpc>
              <a:spcBef>
                <a:spcPts val="300"/>
              </a:spcBef>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环状创新结构：</a:t>
            </a:r>
            <a:r>
              <a:rPr lang="zh-CN" altLang="en-US" sz="1400" dirty="0">
                <a:solidFill>
                  <a:schemeClr val="tx1"/>
                </a:solidFill>
                <a:latin typeface="微软雅黑" panose="020B0503020204020204" pitchFamily="34" charset="-122"/>
                <a:ea typeface="微软雅黑" panose="020B0503020204020204" pitchFamily="34" charset="-122"/>
              </a:rPr>
              <a:t>环状结构优化，提升透脑率，提高</a:t>
            </a:r>
            <a:r>
              <a:rPr lang="zh-CN" altLang="en-US"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耐药突变激酶</a:t>
            </a:r>
            <a:r>
              <a:rPr lang="zh-CN" altLang="zh-CN"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抑制活性</a:t>
            </a:r>
            <a:r>
              <a:rPr lang="zh-CN" altLang="en-US"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有效避免耐药突变问题。</a:t>
            </a:r>
            <a:endParaRPr lang="en-US" altLang="zh-CN"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30000"/>
              </a:lnSpc>
              <a:spcBef>
                <a:spcPts val="300"/>
              </a:spcBef>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兼具初治与经治显著疗效：</a:t>
            </a:r>
            <a:r>
              <a:rPr lang="en-US" altLang="zh-CN" sz="1400" dirty="0">
                <a:solidFill>
                  <a:schemeClr val="tx1"/>
                </a:solidFill>
                <a:latin typeface="微软雅黑" panose="020B0503020204020204" pitchFamily="34" charset="-122"/>
                <a:ea typeface="微软雅黑" panose="020B0503020204020204" pitchFamily="34" charset="-122"/>
                <a:sym typeface="+mn-ea"/>
              </a:rPr>
              <a:t>TRK-TKI</a:t>
            </a:r>
            <a:r>
              <a:rPr lang="zh-CN" altLang="en-US" sz="1400" dirty="0">
                <a:solidFill>
                  <a:schemeClr val="tx1"/>
                </a:solidFill>
                <a:latin typeface="微软雅黑" panose="020B0503020204020204" pitchFamily="34" charset="-122"/>
                <a:ea typeface="微软雅黑" panose="020B0503020204020204" pitchFamily="34" charset="-122"/>
                <a:sym typeface="+mn-ea"/>
              </a:rPr>
              <a:t>初治</a:t>
            </a:r>
            <a:r>
              <a:rPr lang="en-US" altLang="zh-CN" sz="1400" dirty="0">
                <a:solidFill>
                  <a:schemeClr val="tx1"/>
                </a:solidFill>
                <a:latin typeface="微软雅黑" panose="020B0503020204020204" pitchFamily="34" charset="-122"/>
                <a:ea typeface="微软雅黑" panose="020B0503020204020204" pitchFamily="34" charset="-122"/>
              </a:rPr>
              <a:t>ORR</a:t>
            </a:r>
            <a:r>
              <a:rPr lang="zh-CN" altLang="en-US" sz="1400" dirty="0">
                <a:solidFill>
                  <a:schemeClr val="tx1"/>
                </a:solidFill>
                <a:latin typeface="微软雅黑" panose="020B0503020204020204" pitchFamily="34" charset="-122"/>
                <a:ea typeface="微软雅黑" panose="020B0503020204020204" pitchFamily="34" charset="-122"/>
              </a:rPr>
              <a:t>达</a:t>
            </a:r>
            <a:r>
              <a:rPr lang="en-US" altLang="zh-CN" sz="1400" dirty="0">
                <a:solidFill>
                  <a:schemeClr val="tx1"/>
                </a:solidFill>
                <a:latin typeface="微软雅黑" panose="020B0503020204020204" pitchFamily="34" charset="-122"/>
                <a:ea typeface="微软雅黑" panose="020B0503020204020204" pitchFamily="34" charset="-122"/>
              </a:rPr>
              <a:t>68.5%</a:t>
            </a:r>
            <a:r>
              <a:rPr lang="zh-CN" altLang="en-US" sz="1400" dirty="0">
                <a:solidFill>
                  <a:schemeClr val="tx1"/>
                </a:solidFill>
                <a:latin typeface="微软雅黑" panose="020B0503020204020204" pitchFamily="34" charset="-122"/>
                <a:ea typeface="微软雅黑" panose="020B0503020204020204" pitchFamily="34" charset="-122"/>
              </a:rPr>
              <a:t>，其中随访</a:t>
            </a:r>
            <a:r>
              <a:rPr lang="en-US" altLang="zh-CN" sz="1400" dirty="0">
                <a:solidFill>
                  <a:schemeClr val="tx1"/>
                </a:solidFill>
                <a:latin typeface="微软雅黑" panose="020B0503020204020204" pitchFamily="34" charset="-122"/>
                <a:ea typeface="微软雅黑" panose="020B0503020204020204" pitchFamily="34" charset="-122"/>
              </a:rPr>
              <a:t>6</a:t>
            </a:r>
            <a:r>
              <a:rPr lang="zh-CN" altLang="en-US" sz="1400" dirty="0">
                <a:solidFill>
                  <a:schemeClr val="tx1"/>
                </a:solidFill>
                <a:latin typeface="微软雅黑" panose="020B0503020204020204" pitchFamily="34" charset="-122"/>
                <a:ea typeface="微软雅黑" panose="020B0503020204020204" pitchFamily="34" charset="-122"/>
              </a:rPr>
              <a:t>个月以上</a:t>
            </a:r>
            <a:r>
              <a:rPr lang="en-US" altLang="zh-CN" sz="1400" dirty="0">
                <a:solidFill>
                  <a:schemeClr val="tx1"/>
                </a:solidFill>
                <a:latin typeface="微软雅黑" panose="020B0503020204020204" pitchFamily="34" charset="-122"/>
                <a:ea typeface="微软雅黑" panose="020B0503020204020204" pitchFamily="34" charset="-122"/>
              </a:rPr>
              <a:t>ORR</a:t>
            </a:r>
            <a:r>
              <a:rPr lang="zh-CN" altLang="en-US" sz="1400" dirty="0">
                <a:solidFill>
                  <a:schemeClr val="tx1"/>
                </a:solidFill>
                <a:latin typeface="微软雅黑" panose="020B0503020204020204" pitchFamily="34" charset="-122"/>
                <a:ea typeface="微软雅黑" panose="020B0503020204020204" pitchFamily="34" charset="-122"/>
              </a:rPr>
              <a:t>达</a:t>
            </a:r>
            <a:r>
              <a:rPr lang="en-US" altLang="zh-CN" sz="1400" dirty="0">
                <a:solidFill>
                  <a:schemeClr val="tx1"/>
                </a:solidFill>
                <a:latin typeface="微软雅黑" panose="020B0503020204020204" pitchFamily="34" charset="-122"/>
                <a:ea typeface="微软雅黑" panose="020B0503020204020204" pitchFamily="34" charset="-122"/>
              </a:rPr>
              <a:t>89.7%</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TRK-TKI</a:t>
            </a:r>
            <a:r>
              <a:rPr lang="zh-CN" altLang="en-US" sz="1400" dirty="0">
                <a:solidFill>
                  <a:schemeClr val="tx1"/>
                </a:solidFill>
                <a:latin typeface="微软雅黑" panose="020B0503020204020204" pitchFamily="34" charset="-122"/>
                <a:ea typeface="微软雅黑" panose="020B0503020204020204" pitchFamily="34" charset="-122"/>
              </a:rPr>
              <a:t>经治</a:t>
            </a:r>
            <a:r>
              <a:rPr lang="en-US" altLang="zh-CN" sz="1400" dirty="0">
                <a:solidFill>
                  <a:schemeClr val="tx1"/>
                </a:solidFill>
                <a:latin typeface="微软雅黑" panose="020B0503020204020204" pitchFamily="34" charset="-122"/>
                <a:ea typeface="微软雅黑" panose="020B0503020204020204" pitchFamily="34" charset="-122"/>
              </a:rPr>
              <a:t>ORR</a:t>
            </a:r>
            <a:r>
              <a:rPr lang="zh-CN" altLang="en-US" sz="1400" dirty="0">
                <a:solidFill>
                  <a:schemeClr val="tx1"/>
                </a:solidFill>
                <a:latin typeface="微软雅黑" panose="020B0503020204020204" pitchFamily="34" charset="-122"/>
                <a:ea typeface="微软雅黑" panose="020B0503020204020204" pitchFamily="34" charset="-122"/>
              </a:rPr>
              <a:t>达</a:t>
            </a:r>
            <a:r>
              <a:rPr lang="en-US" altLang="zh-CN" sz="1400" dirty="0">
                <a:solidFill>
                  <a:schemeClr val="tx1"/>
                </a:solidFill>
                <a:latin typeface="微软雅黑" panose="020B0503020204020204" pitchFamily="34" charset="-122"/>
                <a:ea typeface="微软雅黑" panose="020B0503020204020204" pitchFamily="34" charset="-122"/>
              </a:rPr>
              <a:t>47.4%</a:t>
            </a:r>
            <a:r>
              <a:rPr lang="zh-CN" altLang="en-US" sz="1400"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a:p>
            <a:pPr marL="342900" indent="-342900">
              <a:lnSpc>
                <a:spcPct val="130000"/>
              </a:lnSpc>
              <a:spcBef>
                <a:spcPts val="300"/>
              </a:spcBef>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安全性更高：</a:t>
            </a:r>
            <a:r>
              <a:rPr lang="zh-CN" altLang="en-US" sz="1400" dirty="0">
                <a:solidFill>
                  <a:schemeClr val="tx1"/>
                </a:solidFill>
                <a:latin typeface="微软雅黑" panose="020B0503020204020204" pitchFamily="34" charset="-122"/>
                <a:ea typeface="微软雅黑" panose="020B0503020204020204" pitchFamily="34" charset="-122"/>
                <a:sym typeface="+mn-ea"/>
              </a:rPr>
              <a:t>不良反应导致的永久停药率仅</a:t>
            </a:r>
            <a:r>
              <a:rPr lang="en-US" altLang="zh-CN" sz="1400" dirty="0">
                <a:solidFill>
                  <a:schemeClr val="tx1"/>
                </a:solidFill>
                <a:latin typeface="微软雅黑" panose="020B0503020204020204" pitchFamily="34" charset="-122"/>
                <a:ea typeface="微软雅黑" panose="020B0503020204020204" pitchFamily="34" charset="-122"/>
                <a:sym typeface="+mn-ea"/>
              </a:rPr>
              <a:t>2.2%</a:t>
            </a:r>
            <a:r>
              <a:rPr lang="zh-CN" altLang="en-US" sz="1400" dirty="0">
                <a:solidFill>
                  <a:schemeClr val="tx1"/>
                </a:solidFill>
                <a:latin typeface="微软雅黑" panose="020B0503020204020204" pitchFamily="34" charset="-122"/>
                <a:ea typeface="微软雅黑" panose="020B0503020204020204" pitchFamily="34" charset="-122"/>
                <a:sym typeface="+mn-ea"/>
              </a:rPr>
              <a:t>，显著优于第一代</a:t>
            </a:r>
            <a:r>
              <a:rPr lang="en-US" altLang="zh-CN" sz="1400" dirty="0">
                <a:solidFill>
                  <a:schemeClr val="tx1"/>
                </a:solidFill>
                <a:latin typeface="微软雅黑" panose="020B0503020204020204" pitchFamily="34" charset="-122"/>
                <a:ea typeface="微软雅黑" panose="020B0503020204020204" pitchFamily="34" charset="-122"/>
                <a:sym typeface="+mn-ea"/>
              </a:rPr>
              <a:t>TRK</a:t>
            </a:r>
            <a:r>
              <a:rPr lang="zh-CN" altLang="en-US" sz="1400" dirty="0">
                <a:solidFill>
                  <a:schemeClr val="tx1"/>
                </a:solidFill>
                <a:latin typeface="微软雅黑" panose="020B0503020204020204" pitchFamily="34" charset="-122"/>
                <a:ea typeface="微软雅黑" panose="020B0503020204020204" pitchFamily="34" charset="-122"/>
                <a:sym typeface="+mn-ea"/>
              </a:rPr>
              <a:t>抑制剂，特殊患者无需调整剂量，方便患者长期使用。</a:t>
            </a:r>
            <a:endParaRPr lang="en-US" altLang="zh-CN" sz="1400" dirty="0">
              <a:solidFill>
                <a:schemeClr val="tx1"/>
              </a:solidFill>
              <a:latin typeface="微软雅黑" panose="020B0503020204020204" pitchFamily="34" charset="-122"/>
              <a:ea typeface="微软雅黑" panose="020B0503020204020204" pitchFamily="34" charset="-122"/>
            </a:endParaRPr>
          </a:p>
          <a:p>
            <a:pPr marL="342900" indent="-342900">
              <a:lnSpc>
                <a:spcPct val="130000"/>
              </a:lnSpc>
              <a:spcBef>
                <a:spcPts val="300"/>
              </a:spcBef>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脑转移患者更获益：</a:t>
            </a:r>
            <a:r>
              <a:rPr lang="zh-CN" altLang="en-US" sz="1400" dirty="0">
                <a:solidFill>
                  <a:schemeClr val="tx1"/>
                </a:solidFill>
                <a:latin typeface="微软雅黑" panose="020B0503020204020204" pitchFamily="34" charset="-122"/>
                <a:ea typeface="微软雅黑" panose="020B0503020204020204" pitchFamily="34" charset="-122"/>
              </a:rPr>
              <a:t>基线伴脑转移患者</a:t>
            </a:r>
            <a:r>
              <a:rPr lang="en-US" altLang="zh-CN" sz="1400" dirty="0">
                <a:solidFill>
                  <a:schemeClr val="tx1"/>
                </a:solidFill>
                <a:latin typeface="微软雅黑" panose="020B0503020204020204" pitchFamily="34" charset="-122"/>
                <a:ea typeface="微软雅黑" panose="020B0503020204020204" pitchFamily="34" charset="-122"/>
              </a:rPr>
              <a:t>ORR</a:t>
            </a:r>
            <a:r>
              <a:rPr lang="zh-CN" altLang="en-US" sz="1400" dirty="0">
                <a:solidFill>
                  <a:schemeClr val="tx1"/>
                </a:solidFill>
                <a:latin typeface="微软雅黑" panose="020B0503020204020204" pitchFamily="34" charset="-122"/>
                <a:ea typeface="微软雅黑" panose="020B0503020204020204" pitchFamily="34" charset="-122"/>
              </a:rPr>
              <a:t>达</a:t>
            </a:r>
            <a:r>
              <a:rPr lang="en-US" altLang="zh-CN" sz="1400" dirty="0">
                <a:solidFill>
                  <a:schemeClr val="tx1"/>
                </a:solidFill>
                <a:latin typeface="微软雅黑" panose="020B0503020204020204" pitchFamily="34" charset="-122"/>
                <a:ea typeface="微软雅黑" panose="020B0503020204020204" pitchFamily="34" charset="-122"/>
              </a:rPr>
              <a:t>87.5%</a:t>
            </a:r>
            <a:r>
              <a:rPr lang="zh-CN" altLang="en-US" sz="1400"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6371303" y="3379393"/>
            <a:ext cx="5455278" cy="381019"/>
          </a:xfrm>
          <a:prstGeom prst="rect">
            <a:avLst/>
          </a:prstGeom>
          <a:solidFill>
            <a:srgbClr val="167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与参照药相比的优势</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5715" imgH="5715" progId="TCLayout.ActiveDocument.1">
                  <p:embed/>
                </p:oleObj>
              </mc:Choice>
              <mc:Fallback>
                <p:oleObj name="think-cell 幻灯片" r:id="rId3" imgW="5715" imgH="5715" progId="TCLayout.ActiveDocument.1">
                  <p:embed/>
                  <p:pic>
                    <p:nvPicPr>
                      <p:cNvPr id="0" name="图片 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292735" y="514350"/>
            <a:ext cx="11725910" cy="765810"/>
          </a:xfrm>
        </p:spPr>
        <p:txBody>
          <a:bodyPr vert="horz" rIns="91440">
            <a:noAutofit/>
          </a:bodyPr>
          <a:lstStyle/>
          <a:p>
            <a:pPr marL="0" indent="0" fontAlgn="auto">
              <a:lnSpc>
                <a:spcPct val="120000"/>
              </a:lnSpc>
            </a:pPr>
            <a:r>
              <a:rPr lang="zh-CN" altLang="en-US" sz="2400" b="1" dirty="0">
                <a:latin typeface="微软雅黑" panose="020B0503020204020204" pitchFamily="34" charset="-122"/>
                <a:ea typeface="微软雅黑" panose="020B0503020204020204" pitchFamily="34" charset="-122"/>
              </a:rPr>
              <a:t>NTRK融合是</a:t>
            </a:r>
            <a:r>
              <a:rPr lang="zh-CN" altLang="en-US" sz="2400" b="1" dirty="0">
                <a:solidFill>
                  <a:srgbClr val="1670BC"/>
                </a:solidFill>
                <a:latin typeface="微软雅黑" panose="020B0503020204020204" pitchFamily="34" charset="-122"/>
                <a:ea typeface="微软雅黑" panose="020B0503020204020204" pitchFamily="34" charset="-122"/>
              </a:rPr>
              <a:t>泛肿瘤的罕见靶点</a:t>
            </a:r>
            <a:r>
              <a:rPr lang="zh-CN" altLang="en-US" sz="2400" b="1" dirty="0">
                <a:latin typeface="微软雅黑" panose="020B0503020204020204" pitchFamily="34" charset="-122"/>
                <a:ea typeface="微软雅黑" panose="020B0503020204020204" pitchFamily="34" charset="-122"/>
              </a:rPr>
              <a:t>，中国</a:t>
            </a:r>
            <a:r>
              <a:rPr lang="zh-CN" sz="2400" b="1" dirty="0">
                <a:latin typeface="微软雅黑" panose="020B0503020204020204" pitchFamily="34" charset="-122"/>
                <a:ea typeface="微软雅黑" panose="020B0503020204020204" pitchFamily="34" charset="-122"/>
              </a:rPr>
              <a:t>新发患者约</a:t>
            </a:r>
            <a:r>
              <a:rPr lang="en-US" altLang="zh-CN" sz="2400" b="1" dirty="0">
                <a:latin typeface="微软雅黑" panose="020B0503020204020204" pitchFamily="34" charset="-122"/>
                <a:ea typeface="微软雅黑" panose="020B0503020204020204" pitchFamily="34" charset="-122"/>
              </a:rPr>
              <a:t>6500</a:t>
            </a:r>
            <a:r>
              <a:rPr lang="zh-CN" altLang="en-US" sz="2400" b="1" dirty="0">
                <a:latin typeface="微软雅黑" panose="020B0503020204020204" pitchFamily="34" charset="-122"/>
                <a:ea typeface="微软雅黑" panose="020B0503020204020204" pitchFamily="34" charset="-122"/>
              </a:rPr>
              <a:t>人</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年；现有治疗面临耐药问题，</a:t>
            </a:r>
            <a:r>
              <a:rPr lang="en-US" altLang="zh-CN" sz="2400" b="1" dirty="0">
                <a:solidFill>
                  <a:srgbClr val="0469B8"/>
                </a:solidFill>
                <a:latin typeface="微软雅黑" panose="020B0503020204020204" pitchFamily="34" charset="-122"/>
                <a:ea typeface="微软雅黑" panose="020B0503020204020204" pitchFamily="34" charset="-122"/>
              </a:rPr>
              <a:t>新一代TRK</a:t>
            </a:r>
            <a:r>
              <a:rPr lang="zh-CN" altLang="en-US" sz="2400" b="1" dirty="0">
                <a:solidFill>
                  <a:srgbClr val="0469B8"/>
                </a:solidFill>
                <a:latin typeface="微软雅黑" panose="020B0503020204020204" pitchFamily="34" charset="-122"/>
                <a:ea typeface="微软雅黑" panose="020B0503020204020204" pitchFamily="34" charset="-122"/>
              </a:rPr>
              <a:t>抑制剂抗耐药性更强</a:t>
            </a:r>
            <a:endParaRPr lang="zh-CN" altLang="en-US" sz="2400" b="1" dirty="0">
              <a:solidFill>
                <a:srgbClr val="0469B8"/>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0441858" y="12388"/>
            <a:ext cx="1750142" cy="36830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基本信息（</a:t>
            </a:r>
            <a:r>
              <a:rPr lang="en-US" altLang="zh-CN" b="1" dirty="0">
                <a:solidFill>
                  <a:schemeClr val="bg1"/>
                </a:solidFill>
                <a:latin typeface="微软雅黑" panose="020B0503020204020204" pitchFamily="34" charset="-122"/>
                <a:ea typeface="微软雅黑" panose="020B0503020204020204" pitchFamily="34" charset="-122"/>
              </a:rPr>
              <a:t>2/2</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5"/>
            </p:custDataLst>
          </p:nvPr>
        </p:nvGraphicFramePr>
        <p:xfrm>
          <a:off x="292735" y="1711325"/>
          <a:ext cx="5536565" cy="4458335"/>
        </p:xfrm>
        <a:graphic>
          <a:graphicData uri="http://schemas.openxmlformats.org/drawingml/2006/table">
            <a:tbl>
              <a:tblPr firstRow="1" bandRow="1">
                <a:tableStyleId>{5C22544A-7EE6-4342-B048-85BDC9FD1C3A}</a:tableStyleId>
              </a:tblPr>
              <a:tblGrid>
                <a:gridCol w="5536565"/>
              </a:tblGrid>
              <a:tr h="495935">
                <a:tc>
                  <a:txBody>
                    <a:bodyPr/>
                    <a:lstStyle/>
                    <a:p>
                      <a:pPr algn="ctr">
                        <a:buNone/>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NTRK</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融合发生率约为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0.4%</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1-2</a:t>
                      </a: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solidFill>
                        <a:srgbClr val="0168B7"/>
                      </a:solidFill>
                      <a:prstDash val="solid"/>
                    </a:lnL>
                    <a:lnR w="12700" cmpd="sng">
                      <a:solidFill>
                        <a:srgbClr val="0168B7"/>
                      </a:solidFill>
                      <a:prstDash val="solid"/>
                    </a:lnR>
                    <a:lnT w="12700" cmpd="sng">
                      <a:solidFill>
                        <a:srgbClr val="0168B7"/>
                      </a:solidFill>
                      <a:prstDash val="solid"/>
                    </a:lnT>
                    <a:lnB w="12700" cmpd="sng">
                      <a:solidFill>
                        <a:srgbClr val="0168B7"/>
                      </a:solidFill>
                      <a:prstDash val="solid"/>
                    </a:lnB>
                    <a:solidFill>
                      <a:srgbClr val="0168B7"/>
                    </a:solidFill>
                  </a:tcPr>
                </a:tc>
              </a:tr>
              <a:tr h="3962400">
                <a:tc>
                  <a:txBody>
                    <a:bodyPr/>
                    <a:lstStyle/>
                    <a:p>
                      <a:pPr>
                        <a:buNone/>
                      </a:pPr>
                      <a:endParaRPr lang="zh-CN" altLang="en-US" dirty="0">
                        <a:latin typeface="微软雅黑" panose="020B0503020204020204" pitchFamily="34" charset="-122"/>
                        <a:ea typeface="微软雅黑" panose="020B0503020204020204" pitchFamily="34" charset="-122"/>
                      </a:endParaRPr>
                    </a:p>
                  </a:txBody>
                  <a:tcPr>
                    <a:lnL w="12700" cmpd="sng">
                      <a:solidFill>
                        <a:srgbClr val="0168B7"/>
                      </a:solidFill>
                      <a:prstDash val="solid"/>
                    </a:lnL>
                    <a:lnR w="12700" cmpd="sng">
                      <a:solidFill>
                        <a:srgbClr val="0168B7"/>
                      </a:solidFill>
                      <a:prstDash val="solid"/>
                    </a:lnR>
                    <a:lnT w="12700" cmpd="sng">
                      <a:solidFill>
                        <a:srgbClr val="0168B7"/>
                      </a:solidFill>
                      <a:prstDash val="solid"/>
                    </a:lnT>
                    <a:lnB w="12700" cmpd="sng">
                      <a:solidFill>
                        <a:srgbClr val="0168B7"/>
                      </a:solidFill>
                      <a:prstDash val="solid"/>
                    </a:lnB>
                    <a:solidFill>
                      <a:schemeClr val="bg1"/>
                    </a:solidFill>
                  </a:tcPr>
                </a:tc>
              </a:tr>
            </a:tbl>
          </a:graphicData>
        </a:graphic>
      </p:graphicFrame>
      <p:sp>
        <p:nvSpPr>
          <p:cNvPr id="7" name="矩形: 圆角 6"/>
          <p:cNvSpPr/>
          <p:nvPr/>
        </p:nvSpPr>
        <p:spPr>
          <a:xfrm>
            <a:off x="448735" y="2541812"/>
            <a:ext cx="2751666" cy="900643"/>
          </a:xfrm>
          <a:prstGeom prst="roundRect">
            <a:avLst>
              <a:gd name="adj" fmla="val 9536"/>
            </a:avLst>
          </a:prstGeom>
          <a:solidFill>
            <a:srgbClr val="E6F0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8736" y="2568048"/>
            <a:ext cx="2751666" cy="829945"/>
          </a:xfrm>
          <a:prstGeom prst="rect">
            <a:avLst/>
          </a:prstGeom>
          <a:noFill/>
        </p:spPr>
        <p:txBody>
          <a:bodyPr wrap="square" rtlCol="0">
            <a:spAutoFit/>
          </a:bodyPr>
          <a:lstStyle/>
          <a:p>
            <a:pPr algn="ctr">
              <a:lnSpc>
                <a:spcPct val="150000"/>
              </a:lnSpc>
            </a:pPr>
            <a:r>
              <a:rPr lang="en-US" altLang="zh-CN" sz="1400" dirty="0">
                <a:latin typeface="微软雅黑" panose="020B0503020204020204" pitchFamily="34" charset="-122"/>
                <a:ea typeface="微软雅黑" panose="020B0503020204020204" pitchFamily="34" charset="-122"/>
              </a:rPr>
              <a:t>NTRK</a:t>
            </a:r>
            <a:r>
              <a:rPr lang="zh-CN" altLang="en-US" sz="1400" dirty="0">
                <a:latin typeface="微软雅黑" panose="020B0503020204020204" pitchFamily="34" charset="-122"/>
                <a:ea typeface="微软雅黑" panose="020B0503020204020204" pitchFamily="34" charset="-122"/>
              </a:rPr>
              <a:t>融合晚期实体瘤患者</a:t>
            </a:r>
            <a:endParaRPr lang="en-US" altLang="zh-CN" sz="1400" dirty="0">
              <a:latin typeface="微软雅黑" panose="020B0503020204020204" pitchFamily="34" charset="-122"/>
              <a:ea typeface="微软雅黑" panose="020B0503020204020204" pitchFamily="34" charset="-122"/>
            </a:endParaRPr>
          </a:p>
          <a:p>
            <a:pPr algn="ctr">
              <a:lnSpc>
                <a:spcPct val="150000"/>
              </a:lnSpc>
            </a:pPr>
            <a:r>
              <a:rPr lang="zh-CN" altLang="en-US" sz="1400" dirty="0">
                <a:latin typeface="微软雅黑" panose="020B0503020204020204" pitchFamily="34" charset="-122"/>
                <a:ea typeface="微软雅黑" panose="020B0503020204020204" pitchFamily="34" charset="-122"/>
              </a:rPr>
              <a:t>中国每年新发约为</a:t>
            </a:r>
            <a:r>
              <a:rPr lang="en-US" altLang="zh-CN" b="1" u="sng" dirty="0">
                <a:solidFill>
                  <a:srgbClr val="0168B7"/>
                </a:solidFill>
                <a:latin typeface="微软雅黑" panose="020B0503020204020204" pitchFamily="34" charset="-122"/>
                <a:ea typeface="微软雅黑" panose="020B0503020204020204" pitchFamily="34" charset="-122"/>
              </a:rPr>
              <a:t>6500</a:t>
            </a:r>
            <a:r>
              <a:rPr lang="zh-CN" altLang="en-US" sz="1400" dirty="0">
                <a:latin typeface="微软雅黑" panose="020B0503020204020204" pitchFamily="34" charset="-122"/>
                <a:ea typeface="微软雅黑" panose="020B0503020204020204" pitchFamily="34" charset="-122"/>
              </a:rPr>
              <a:t>人</a:t>
            </a:r>
            <a:r>
              <a:rPr lang="en-US" altLang="zh-CN" sz="1400" baseline="30000" dirty="0">
                <a:latin typeface="微软雅黑" panose="020B0503020204020204" pitchFamily="34" charset="-122"/>
                <a:ea typeface="微软雅黑" panose="020B0503020204020204" pitchFamily="34" charset="-122"/>
              </a:rPr>
              <a:t>*</a:t>
            </a:r>
            <a:endParaRPr lang="zh-CN" altLang="en-US" sz="1400" baseline="30000" dirty="0">
              <a:latin typeface="微软雅黑" panose="020B0503020204020204" pitchFamily="34" charset="-122"/>
              <a:ea typeface="微软雅黑" panose="020B0503020204020204" pitchFamily="34" charset="-122"/>
            </a:endParaRPr>
          </a:p>
        </p:txBody>
      </p:sp>
      <p:sp>
        <p:nvSpPr>
          <p:cNvPr id="9" name="矩形: 圆角 8"/>
          <p:cNvSpPr/>
          <p:nvPr/>
        </p:nvSpPr>
        <p:spPr>
          <a:xfrm>
            <a:off x="3386668" y="2568048"/>
            <a:ext cx="2226732" cy="900643"/>
          </a:xfrm>
          <a:prstGeom prst="roundRect">
            <a:avLst>
              <a:gd name="adj" fmla="val 9536"/>
            </a:avLst>
          </a:prstGeom>
          <a:solidFill>
            <a:srgbClr val="E6F0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86669" y="2594284"/>
            <a:ext cx="2167464" cy="792909"/>
          </a:xfrm>
          <a:prstGeom prst="rect">
            <a:avLst/>
          </a:prstGeom>
          <a:noFill/>
        </p:spPr>
        <p:txBody>
          <a:bodyPr wrap="square" rtlCol="0">
            <a:spAutoFit/>
          </a:bodyPr>
          <a:lstStyle/>
          <a:p>
            <a:pPr algn="ctr">
              <a:lnSpc>
                <a:spcPct val="150000"/>
              </a:lnSpc>
            </a:pPr>
            <a:r>
              <a:rPr lang="en-US" altLang="zh-CN" sz="1400" dirty="0">
                <a:latin typeface="微软雅黑" panose="020B0503020204020204" pitchFamily="34" charset="-122"/>
                <a:ea typeface="微软雅黑" panose="020B0503020204020204" pitchFamily="34" charset="-122"/>
              </a:rPr>
              <a:t>&gt;</a:t>
            </a:r>
            <a:r>
              <a:rPr lang="en-US" altLang="zh-CN" b="1" dirty="0">
                <a:solidFill>
                  <a:srgbClr val="0168B7"/>
                </a:solidFill>
                <a:latin typeface="微软雅黑" panose="020B0503020204020204" pitchFamily="34" charset="-122"/>
                <a:ea typeface="微软雅黑" panose="020B0503020204020204" pitchFamily="34" charset="-122"/>
              </a:rPr>
              <a:t>45</a:t>
            </a:r>
            <a:r>
              <a:rPr lang="zh-CN" altLang="en-US" sz="1400" dirty="0">
                <a:latin typeface="微软雅黑" panose="020B0503020204020204" pitchFamily="34" charset="-122"/>
                <a:ea typeface="微软雅黑" panose="020B0503020204020204" pitchFamily="34" charset="-122"/>
              </a:rPr>
              <a:t>种</a:t>
            </a:r>
            <a:endParaRPr lang="en-US" altLang="zh-CN" sz="1400" dirty="0">
              <a:latin typeface="微软雅黑" panose="020B0503020204020204" pitchFamily="34" charset="-122"/>
              <a:ea typeface="微软雅黑" panose="020B0503020204020204" pitchFamily="34" charset="-122"/>
            </a:endParaRPr>
          </a:p>
          <a:p>
            <a:pPr algn="ctr">
              <a:lnSpc>
                <a:spcPct val="150000"/>
              </a:lnSpc>
            </a:pPr>
            <a:r>
              <a:rPr lang="zh-CN" altLang="en-US" sz="1400" dirty="0">
                <a:latin typeface="微软雅黑" panose="020B0503020204020204" pitchFamily="34" charset="-122"/>
                <a:ea typeface="微软雅黑" panose="020B0503020204020204" pitchFamily="34" charset="-122"/>
              </a:rPr>
              <a:t>瘤种中发现了</a:t>
            </a:r>
            <a:r>
              <a:rPr lang="en-US" altLang="zh-CN" sz="1400" dirty="0">
                <a:latin typeface="微软雅黑" panose="020B0503020204020204" pitchFamily="34" charset="-122"/>
                <a:ea typeface="微软雅黑" panose="020B0503020204020204" pitchFamily="34" charset="-122"/>
              </a:rPr>
              <a:t>NTRK</a:t>
            </a:r>
            <a:r>
              <a:rPr lang="zh-CN" altLang="en-US" sz="1400" dirty="0">
                <a:latin typeface="微软雅黑" panose="020B0503020204020204" pitchFamily="34" charset="-122"/>
                <a:ea typeface="微软雅黑" panose="020B0503020204020204" pitchFamily="34" charset="-122"/>
              </a:rPr>
              <a:t>融合</a:t>
            </a:r>
            <a:endParaRPr lang="zh-CN" altLang="en-US" sz="1400" baseline="30000" dirty="0">
              <a:latin typeface="微软雅黑" panose="020B0503020204020204" pitchFamily="34" charset="-122"/>
              <a:ea typeface="微软雅黑" panose="020B0503020204020204" pitchFamily="34" charset="-122"/>
            </a:endParaRPr>
          </a:p>
        </p:txBody>
      </p:sp>
      <p:sp>
        <p:nvSpPr>
          <p:cNvPr id="14" name="任意多边形: 形状 13"/>
          <p:cNvSpPr/>
          <p:nvPr/>
        </p:nvSpPr>
        <p:spPr>
          <a:xfrm>
            <a:off x="478684" y="3636561"/>
            <a:ext cx="5164666" cy="211437"/>
          </a:xfrm>
          <a:custGeom>
            <a:avLst/>
            <a:gdLst>
              <a:gd name="csX0" fmla="*/ 203043 w 4405269"/>
              <a:gd name="csY0" fmla="*/ 137322 h 220127"/>
              <a:gd name="csX1" fmla="*/ 77344 w 4405269"/>
              <a:gd name="csY1" fmla="*/ 203638 h 220127"/>
              <a:gd name="csX2" fmla="*/ 5 w 4405269"/>
              <a:gd name="csY2" fmla="*/ 102474 h 220127"/>
              <a:gd name="csX3" fmla="*/ 76811 w 4405269"/>
              <a:gd name="csY3" fmla="*/ 4066 h 220127"/>
              <a:gd name="csX4" fmla="*/ 202866 w 4405269"/>
              <a:gd name="csY4" fmla="*/ 70116 h 220127"/>
              <a:gd name="csX5" fmla="*/ 277716 w 4405269"/>
              <a:gd name="csY5" fmla="*/ 13312 h 220127"/>
              <a:gd name="csX6" fmla="*/ 359234 w 4405269"/>
              <a:gd name="csY6" fmla="*/ 59360 h 220127"/>
              <a:gd name="csX7" fmla="*/ 441818 w 4405269"/>
              <a:gd name="csY7" fmla="*/ 40247 h 220127"/>
              <a:gd name="csX8" fmla="*/ 461553 w 4405269"/>
              <a:gd name="csY8" fmla="*/ 59271 h 220127"/>
              <a:gd name="csX9" fmla="*/ 530359 w 4405269"/>
              <a:gd name="csY9" fmla="*/ 94918 h 220127"/>
              <a:gd name="csX10" fmla="*/ 2997669 w 4405269"/>
              <a:gd name="csY10" fmla="*/ 102474 h 220127"/>
              <a:gd name="csX11" fmla="*/ 3897119 w 4405269"/>
              <a:gd name="csY11" fmla="*/ 106742 h 220127"/>
              <a:gd name="csX12" fmla="*/ 3938100 w 4405269"/>
              <a:gd name="csY12" fmla="*/ 82117 h 220127"/>
              <a:gd name="csX13" fmla="*/ 4037308 w 4405269"/>
              <a:gd name="csY13" fmla="*/ 65494 h 220127"/>
              <a:gd name="csX14" fmla="*/ 4049754 w 4405269"/>
              <a:gd name="csY14" fmla="*/ 79006 h 220127"/>
              <a:gd name="csX15" fmla="*/ 4203100 w 4405269"/>
              <a:gd name="csY15" fmla="*/ 78473 h 220127"/>
              <a:gd name="csX16" fmla="*/ 4301063 w 4405269"/>
              <a:gd name="csY16" fmla="*/ 13045 h 220127"/>
              <a:gd name="csX17" fmla="*/ 4376447 w 4405269"/>
              <a:gd name="csY17" fmla="*/ 44959 h 220127"/>
              <a:gd name="csX18" fmla="*/ 4366135 w 4405269"/>
              <a:gd name="csY18" fmla="*/ 197060 h 220127"/>
              <a:gd name="csX19" fmla="*/ 4207366 w 4405269"/>
              <a:gd name="csY19" fmla="*/ 160613 h 220127"/>
              <a:gd name="csX20" fmla="*/ 4125493 w 4405269"/>
              <a:gd name="csY20" fmla="*/ 213239 h 220127"/>
              <a:gd name="csX21" fmla="*/ 4047265 w 4405269"/>
              <a:gd name="csY21" fmla="*/ 155456 h 220127"/>
              <a:gd name="csX22" fmla="*/ 3935789 w 4405269"/>
              <a:gd name="csY22" fmla="*/ 140167 h 220127"/>
              <a:gd name="csX23" fmla="*/ 3904853 w 4405269"/>
              <a:gd name="csY23" fmla="*/ 132166 h 220127"/>
              <a:gd name="csX24" fmla="*/ 3355209 w 4405269"/>
              <a:gd name="csY24" fmla="*/ 130210 h 220127"/>
              <a:gd name="csX25" fmla="*/ 1272107 w 4405269"/>
              <a:gd name="csY25" fmla="*/ 123365 h 220127"/>
              <a:gd name="csX26" fmla="*/ 500667 w 4405269"/>
              <a:gd name="csY26" fmla="*/ 119720 h 220127"/>
              <a:gd name="csX27" fmla="*/ 463509 w 4405269"/>
              <a:gd name="csY27" fmla="*/ 138833 h 220127"/>
              <a:gd name="csX28" fmla="*/ 375502 w 4405269"/>
              <a:gd name="csY28" fmla="*/ 155990 h 220127"/>
              <a:gd name="csX29" fmla="*/ 354078 w 4405269"/>
              <a:gd name="csY29" fmla="*/ 154123 h 220127"/>
              <a:gd name="csX30" fmla="*/ 203043 w 4405269"/>
              <a:gd name="csY30" fmla="*/ 137499 h 220127"/>
              <a:gd name="csX31" fmla="*/ 4188698 w 4405269"/>
              <a:gd name="csY31" fmla="*/ 122565 h 220127"/>
              <a:gd name="csX32" fmla="*/ 4126293 w 4405269"/>
              <a:gd name="csY32" fmla="*/ 54737 h 220127"/>
              <a:gd name="csX33" fmla="*/ 4065399 w 4405269"/>
              <a:gd name="csY33" fmla="*/ 120787 h 220127"/>
              <a:gd name="csX34" fmla="*/ 4126115 w 4405269"/>
              <a:gd name="csY34" fmla="*/ 190215 h 220127"/>
              <a:gd name="csX35" fmla="*/ 4188698 w 4405269"/>
              <a:gd name="csY35" fmla="*/ 122476 h 220127"/>
              <a:gd name="csX36" fmla="*/ 346077 w 4405269"/>
              <a:gd name="csY36" fmla="*/ 104697 h 220127"/>
              <a:gd name="csX37" fmla="*/ 284561 w 4405269"/>
              <a:gd name="csY37" fmla="*/ 35980 h 220127"/>
              <a:gd name="csX38" fmla="*/ 222778 w 4405269"/>
              <a:gd name="csY38" fmla="*/ 101230 h 220127"/>
              <a:gd name="csX39" fmla="*/ 282694 w 4405269"/>
              <a:gd name="csY39" fmla="*/ 171458 h 220127"/>
              <a:gd name="csX40" fmla="*/ 346166 w 4405269"/>
              <a:gd name="csY40" fmla="*/ 104697 h 220127"/>
              <a:gd name="csX41" fmla="*/ 413727 w 4405269"/>
              <a:gd name="csY41" fmla="*/ 96963 h 220127"/>
              <a:gd name="csX42" fmla="*/ 448752 w 4405269"/>
              <a:gd name="csY42" fmla="*/ 86118 h 220127"/>
              <a:gd name="csX43" fmla="*/ 413194 w 4405269"/>
              <a:gd name="csY43" fmla="*/ 54560 h 220127"/>
              <a:gd name="csX44" fmla="*/ 376657 w 4405269"/>
              <a:gd name="csY44" fmla="*/ 84962 h 220127"/>
              <a:gd name="csX45" fmla="*/ 413816 w 4405269"/>
              <a:gd name="csY45" fmla="*/ 96963 h 220127"/>
              <a:gd name="csX46" fmla="*/ 3989660 w 4405269"/>
              <a:gd name="csY46" fmla="*/ 107897 h 220127"/>
              <a:gd name="csX47" fmla="*/ 4028419 w 4405269"/>
              <a:gd name="csY47" fmla="*/ 97674 h 220127"/>
              <a:gd name="csX48" fmla="*/ 3992416 w 4405269"/>
              <a:gd name="csY48" fmla="*/ 67183 h 220127"/>
              <a:gd name="csX49" fmla="*/ 3956502 w 4405269"/>
              <a:gd name="csY49" fmla="*/ 98208 h 220127"/>
              <a:gd name="csX50" fmla="*/ 3989571 w 4405269"/>
              <a:gd name="csY50" fmla="*/ 107986 h 220127"/>
              <a:gd name="csX51" fmla="*/ 448752 w 4405269"/>
              <a:gd name="csY51" fmla="*/ 121498 h 220127"/>
              <a:gd name="csX52" fmla="*/ 378702 w 4405269"/>
              <a:gd name="csY52" fmla="*/ 121498 h 220127"/>
              <a:gd name="csX53" fmla="*/ 448752 w 4405269"/>
              <a:gd name="csY53" fmla="*/ 121498 h 220127"/>
              <a:gd name="csX54" fmla="*/ 4026285 w 4405269"/>
              <a:gd name="csY54" fmla="*/ 134477 h 220127"/>
              <a:gd name="csX55" fmla="*/ 3956768 w 4405269"/>
              <a:gd name="csY55" fmla="*/ 134477 h 220127"/>
              <a:gd name="csX56" fmla="*/ 4026285 w 4405269"/>
              <a:gd name="csY56" fmla="*/ 134477 h 2201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Lst>
            <a:rect l="l" t="t" r="r" b="b"/>
            <a:pathLst>
              <a:path w="4405269" h="220127">
                <a:moveTo>
                  <a:pt x="203043" y="137322"/>
                </a:moveTo>
                <a:cubicBezTo>
                  <a:pt x="169352" y="195371"/>
                  <a:pt x="127037" y="217239"/>
                  <a:pt x="77344" y="203638"/>
                </a:cubicBezTo>
                <a:cubicBezTo>
                  <a:pt x="30496" y="190837"/>
                  <a:pt x="-440" y="150301"/>
                  <a:pt x="5" y="102474"/>
                </a:cubicBezTo>
                <a:cubicBezTo>
                  <a:pt x="538" y="56071"/>
                  <a:pt x="31118" y="16867"/>
                  <a:pt x="76811" y="4066"/>
                </a:cubicBezTo>
                <a:cubicBezTo>
                  <a:pt x="126504" y="-9890"/>
                  <a:pt x="169441" y="12067"/>
                  <a:pt x="202866" y="70116"/>
                </a:cubicBezTo>
                <a:cubicBezTo>
                  <a:pt x="221000" y="41314"/>
                  <a:pt x="241269" y="15890"/>
                  <a:pt x="277716" y="13312"/>
                </a:cubicBezTo>
                <a:cubicBezTo>
                  <a:pt x="313986" y="10734"/>
                  <a:pt x="338877" y="29224"/>
                  <a:pt x="359234" y="59360"/>
                </a:cubicBezTo>
                <a:cubicBezTo>
                  <a:pt x="383147" y="36691"/>
                  <a:pt x="409104" y="20779"/>
                  <a:pt x="441818" y="40247"/>
                </a:cubicBezTo>
                <a:cubicBezTo>
                  <a:pt x="449641" y="44870"/>
                  <a:pt x="459953" y="51804"/>
                  <a:pt x="461553" y="59271"/>
                </a:cubicBezTo>
                <a:cubicBezTo>
                  <a:pt x="470354" y="100341"/>
                  <a:pt x="500756" y="94829"/>
                  <a:pt x="530359" y="94918"/>
                </a:cubicBezTo>
                <a:cubicBezTo>
                  <a:pt x="1352825" y="97230"/>
                  <a:pt x="2175202" y="99808"/>
                  <a:pt x="2997669" y="102474"/>
                </a:cubicBezTo>
                <a:cubicBezTo>
                  <a:pt x="3297515" y="103452"/>
                  <a:pt x="3597273" y="104875"/>
                  <a:pt x="3897119" y="106742"/>
                </a:cubicBezTo>
                <a:cubicBezTo>
                  <a:pt x="3917387" y="106831"/>
                  <a:pt x="3929211" y="105319"/>
                  <a:pt x="3938100" y="82117"/>
                </a:cubicBezTo>
                <a:cubicBezTo>
                  <a:pt x="3954990" y="38380"/>
                  <a:pt x="4004239" y="31980"/>
                  <a:pt x="4037308" y="65494"/>
                </a:cubicBezTo>
                <a:cubicBezTo>
                  <a:pt x="4041575" y="69761"/>
                  <a:pt x="4045487" y="74383"/>
                  <a:pt x="4049754" y="79006"/>
                </a:cubicBezTo>
                <a:cubicBezTo>
                  <a:pt x="4103002" y="15712"/>
                  <a:pt x="4151629" y="15356"/>
                  <a:pt x="4203100" y="78473"/>
                </a:cubicBezTo>
                <a:cubicBezTo>
                  <a:pt x="4225324" y="40603"/>
                  <a:pt x="4254659" y="13490"/>
                  <a:pt x="4301063" y="13045"/>
                </a:cubicBezTo>
                <a:cubicBezTo>
                  <a:pt x="4330754" y="12778"/>
                  <a:pt x="4356001" y="23801"/>
                  <a:pt x="4376447" y="44959"/>
                </a:cubicBezTo>
                <a:cubicBezTo>
                  <a:pt x="4418761" y="88784"/>
                  <a:pt x="4413783" y="159279"/>
                  <a:pt x="4366135" y="197060"/>
                </a:cubicBezTo>
                <a:cubicBezTo>
                  <a:pt x="4314753" y="237863"/>
                  <a:pt x="4250837" y="223817"/>
                  <a:pt x="4207366" y="160613"/>
                </a:cubicBezTo>
                <a:cubicBezTo>
                  <a:pt x="4186654" y="188881"/>
                  <a:pt x="4164430" y="214839"/>
                  <a:pt x="4125493" y="213239"/>
                </a:cubicBezTo>
                <a:cubicBezTo>
                  <a:pt x="4086646" y="211639"/>
                  <a:pt x="4062910" y="188792"/>
                  <a:pt x="4047265" y="155456"/>
                </a:cubicBezTo>
                <a:cubicBezTo>
                  <a:pt x="3992949" y="195371"/>
                  <a:pt x="3975525" y="193326"/>
                  <a:pt x="3935789" y="140167"/>
                </a:cubicBezTo>
                <a:cubicBezTo>
                  <a:pt x="3926544" y="127721"/>
                  <a:pt x="3915343" y="132166"/>
                  <a:pt x="3904853" y="132166"/>
                </a:cubicBezTo>
                <a:cubicBezTo>
                  <a:pt x="3721638" y="131277"/>
                  <a:pt x="3538423" y="130743"/>
                  <a:pt x="3355209" y="130210"/>
                </a:cubicBezTo>
                <a:cubicBezTo>
                  <a:pt x="2660842" y="127988"/>
                  <a:pt x="1966474" y="125765"/>
                  <a:pt x="1272107" y="123365"/>
                </a:cubicBezTo>
                <a:cubicBezTo>
                  <a:pt x="1014931" y="122476"/>
                  <a:pt x="757844" y="121232"/>
                  <a:pt x="500667" y="119720"/>
                </a:cubicBezTo>
                <a:cubicBezTo>
                  <a:pt x="483955" y="119631"/>
                  <a:pt x="473198" y="121943"/>
                  <a:pt x="463509" y="138833"/>
                </a:cubicBezTo>
                <a:cubicBezTo>
                  <a:pt x="443774" y="173591"/>
                  <a:pt x="409193" y="178747"/>
                  <a:pt x="375502" y="155990"/>
                </a:cubicBezTo>
                <a:cubicBezTo>
                  <a:pt x="368834" y="151456"/>
                  <a:pt x="365812" y="141322"/>
                  <a:pt x="354078" y="154123"/>
                </a:cubicBezTo>
                <a:cubicBezTo>
                  <a:pt x="298607" y="214484"/>
                  <a:pt x="250158" y="208883"/>
                  <a:pt x="203043" y="137499"/>
                </a:cubicBezTo>
                <a:close/>
                <a:moveTo>
                  <a:pt x="4188698" y="122565"/>
                </a:moveTo>
                <a:cubicBezTo>
                  <a:pt x="4188698" y="84251"/>
                  <a:pt x="4161318" y="54382"/>
                  <a:pt x="4126293" y="54737"/>
                </a:cubicBezTo>
                <a:cubicBezTo>
                  <a:pt x="4092424" y="55093"/>
                  <a:pt x="4066111" y="83628"/>
                  <a:pt x="4065399" y="120787"/>
                </a:cubicBezTo>
                <a:cubicBezTo>
                  <a:pt x="4064599" y="159279"/>
                  <a:pt x="4091268" y="189770"/>
                  <a:pt x="4126115" y="190215"/>
                </a:cubicBezTo>
                <a:cubicBezTo>
                  <a:pt x="4161051" y="190659"/>
                  <a:pt x="4188698" y="160790"/>
                  <a:pt x="4188698" y="122476"/>
                </a:cubicBezTo>
                <a:close/>
                <a:moveTo>
                  <a:pt x="346077" y="104697"/>
                </a:moveTo>
                <a:cubicBezTo>
                  <a:pt x="346522" y="66294"/>
                  <a:pt x="319497" y="36069"/>
                  <a:pt x="284561" y="35980"/>
                </a:cubicBezTo>
                <a:cubicBezTo>
                  <a:pt x="250781" y="35891"/>
                  <a:pt x="223845" y="64249"/>
                  <a:pt x="222778" y="101230"/>
                </a:cubicBezTo>
                <a:cubicBezTo>
                  <a:pt x="221623" y="139722"/>
                  <a:pt x="247936" y="170569"/>
                  <a:pt x="282694" y="171458"/>
                </a:cubicBezTo>
                <a:cubicBezTo>
                  <a:pt x="317719" y="172436"/>
                  <a:pt x="345722" y="143011"/>
                  <a:pt x="346166" y="104697"/>
                </a:cubicBezTo>
                <a:close/>
                <a:moveTo>
                  <a:pt x="413727" y="96963"/>
                </a:moveTo>
                <a:cubicBezTo>
                  <a:pt x="423594" y="86207"/>
                  <a:pt x="446174" y="106653"/>
                  <a:pt x="448752" y="86118"/>
                </a:cubicBezTo>
                <a:cubicBezTo>
                  <a:pt x="450974" y="67627"/>
                  <a:pt x="433284" y="55004"/>
                  <a:pt x="413194" y="54560"/>
                </a:cubicBezTo>
                <a:cubicBezTo>
                  <a:pt x="393014" y="54204"/>
                  <a:pt x="375235" y="66472"/>
                  <a:pt x="376657" y="84962"/>
                </a:cubicBezTo>
                <a:cubicBezTo>
                  <a:pt x="378169" y="104252"/>
                  <a:pt x="400393" y="88873"/>
                  <a:pt x="413816" y="96963"/>
                </a:cubicBezTo>
                <a:close/>
                <a:moveTo>
                  <a:pt x="3989660" y="107897"/>
                </a:moveTo>
                <a:cubicBezTo>
                  <a:pt x="4002728" y="101052"/>
                  <a:pt x="4025752" y="117231"/>
                  <a:pt x="4028419" y="97674"/>
                </a:cubicBezTo>
                <a:cubicBezTo>
                  <a:pt x="4030908" y="79717"/>
                  <a:pt x="4012506" y="67005"/>
                  <a:pt x="3992416" y="67183"/>
                </a:cubicBezTo>
                <a:cubicBezTo>
                  <a:pt x="3972414" y="67361"/>
                  <a:pt x="3955168" y="79361"/>
                  <a:pt x="3956502" y="98208"/>
                </a:cubicBezTo>
                <a:cubicBezTo>
                  <a:pt x="3957924" y="117142"/>
                  <a:pt x="3978904" y="101052"/>
                  <a:pt x="3989571" y="107986"/>
                </a:cubicBezTo>
                <a:close/>
                <a:moveTo>
                  <a:pt x="448752" y="121498"/>
                </a:moveTo>
                <a:lnTo>
                  <a:pt x="378702" y="121498"/>
                </a:lnTo>
                <a:cubicBezTo>
                  <a:pt x="400393" y="155012"/>
                  <a:pt x="421372" y="155634"/>
                  <a:pt x="448752" y="121498"/>
                </a:cubicBezTo>
                <a:close/>
                <a:moveTo>
                  <a:pt x="4026285" y="134477"/>
                </a:moveTo>
                <a:lnTo>
                  <a:pt x="3956768" y="134477"/>
                </a:lnTo>
                <a:cubicBezTo>
                  <a:pt x="3983704" y="168169"/>
                  <a:pt x="4004506" y="167635"/>
                  <a:pt x="4026285" y="134477"/>
                </a:cubicBezTo>
                <a:close/>
              </a:path>
            </a:pathLst>
          </a:custGeom>
          <a:solidFill>
            <a:srgbClr val="0168B7"/>
          </a:solidFill>
          <a:ln w="0" cap="flat">
            <a:noFill/>
            <a:prstDash val="solid"/>
            <a:miter/>
          </a:ln>
        </p:spPr>
        <p:txBody>
          <a:bodyPr/>
          <a:lstStyle/>
          <a:p>
            <a:endParaRPr lang="zh-CN" altLang="en-US"/>
          </a:p>
        </p:txBody>
      </p:sp>
      <p:sp>
        <p:nvSpPr>
          <p:cNvPr id="15" name="文本框 14"/>
          <p:cNvSpPr txBox="1"/>
          <p:nvPr/>
        </p:nvSpPr>
        <p:spPr>
          <a:xfrm>
            <a:off x="842024" y="3947795"/>
            <a:ext cx="4744720" cy="368300"/>
          </a:xfrm>
          <a:prstGeom prst="rect">
            <a:avLst/>
          </a:prstGeom>
          <a:noFill/>
        </p:spPr>
        <p:txBody>
          <a:bodyPr wrap="square" rtlCol="0">
            <a:spAutoFit/>
          </a:bodyPr>
          <a:lstStyle/>
          <a:p>
            <a:pPr algn="ctr"/>
            <a:r>
              <a:rPr lang="en-US" altLang="zh-CN" b="1" dirty="0">
                <a:solidFill>
                  <a:srgbClr val="0168B7"/>
                </a:solidFill>
                <a:latin typeface="微软雅黑" panose="020B0503020204020204" pitchFamily="34" charset="-122"/>
                <a:ea typeface="微软雅黑" panose="020B0503020204020204" pitchFamily="34" charset="-122"/>
              </a:rPr>
              <a:t>NTRK</a:t>
            </a:r>
            <a:r>
              <a:rPr lang="zh-CN" altLang="en-US" b="1" dirty="0">
                <a:solidFill>
                  <a:srgbClr val="0168B7"/>
                </a:solidFill>
                <a:latin typeface="微软雅黑" panose="020B0503020204020204" pitchFamily="34" charset="-122"/>
                <a:ea typeface="微软雅黑" panose="020B0503020204020204" pitchFamily="34" charset="-122"/>
              </a:rPr>
              <a:t>融合患者的疾病特征和治疗局限</a:t>
            </a:r>
            <a:r>
              <a:rPr lang="en-US" altLang="zh-CN" b="1" baseline="30000" dirty="0">
                <a:solidFill>
                  <a:srgbClr val="0168B7"/>
                </a:solidFill>
                <a:latin typeface="微软雅黑" panose="020B0503020204020204" pitchFamily="34" charset="-122"/>
                <a:ea typeface="微软雅黑" panose="020B0503020204020204" pitchFamily="34" charset="-122"/>
              </a:rPr>
              <a:t>3-5</a:t>
            </a:r>
            <a:endParaRPr lang="zh-CN" altLang="en-US" b="1" baseline="30000" dirty="0">
              <a:solidFill>
                <a:srgbClr val="0168B7"/>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48734" y="4454873"/>
            <a:ext cx="5164665" cy="1578610"/>
          </a:xfrm>
          <a:prstGeom prst="rect">
            <a:avLst/>
          </a:prstGeom>
          <a:noFill/>
        </p:spPr>
        <p:txBody>
          <a:bodyPr wrap="square" rtlCol="0">
            <a:spAutoFit/>
          </a:bodyPr>
          <a:lstStyle/>
          <a:p>
            <a:pPr marL="342900" indent="-342900" fontAlgn="auto">
              <a:lnSpc>
                <a:spcPct val="100000"/>
              </a:lnSpc>
              <a:spcAft>
                <a:spcPts val="1000"/>
              </a:spcAft>
              <a:buFont typeface="+mj-lt"/>
              <a:buAutoNum type="arabicPeriod"/>
            </a:pPr>
            <a:r>
              <a:rPr lang="zh-CN" altLang="en-US" sz="1600" b="1" dirty="0">
                <a:solidFill>
                  <a:srgbClr val="0168B7"/>
                </a:solidFill>
                <a:latin typeface="微软雅黑" panose="020B0503020204020204" pitchFamily="34" charset="-122"/>
                <a:ea typeface="微软雅黑" panose="020B0503020204020204" pitchFamily="34" charset="-122"/>
                <a:sym typeface="+mn-ea"/>
              </a:rPr>
              <a:t>生存期短且进展快：</a:t>
            </a:r>
            <a:r>
              <a:rPr lang="zh-CN" altLang="en-US" sz="1600" dirty="0">
                <a:latin typeface="微软雅黑" panose="020B0503020204020204" pitchFamily="34" charset="-122"/>
                <a:ea typeface="微软雅黑" panose="020B0503020204020204" pitchFamily="34" charset="-122"/>
                <a:sym typeface="+mn-ea"/>
              </a:rPr>
              <a:t>中位</a:t>
            </a:r>
            <a:r>
              <a:rPr lang="en-US" altLang="zh-CN" sz="1600" dirty="0">
                <a:latin typeface="微软雅黑" panose="020B0503020204020204" pitchFamily="34" charset="-122"/>
                <a:ea typeface="微软雅黑" panose="020B0503020204020204" pitchFamily="34" charset="-122"/>
                <a:sym typeface="+mn-ea"/>
              </a:rPr>
              <a:t>OS</a:t>
            </a:r>
            <a:r>
              <a:rPr lang="zh-CN" altLang="en-US" sz="1600" dirty="0">
                <a:latin typeface="微软雅黑" panose="020B0503020204020204" pitchFamily="34" charset="-122"/>
                <a:ea typeface="微软雅黑" panose="020B0503020204020204" pitchFamily="34" charset="-122"/>
                <a:sym typeface="+mn-ea"/>
              </a:rPr>
              <a:t>仅为</a:t>
            </a:r>
            <a:r>
              <a:rPr lang="en-US" altLang="zh-CN" sz="1600" dirty="0">
                <a:latin typeface="微软雅黑" panose="020B0503020204020204" pitchFamily="34" charset="-122"/>
                <a:ea typeface="微软雅黑" panose="020B0503020204020204" pitchFamily="34" charset="-122"/>
                <a:sym typeface="+mn-ea"/>
              </a:rPr>
              <a:t>10.2</a:t>
            </a:r>
            <a:r>
              <a:rPr lang="zh-CN" altLang="en-US" sz="1600" dirty="0">
                <a:latin typeface="微软雅黑" panose="020B0503020204020204" pitchFamily="34" charset="-122"/>
                <a:ea typeface="微软雅黑" panose="020B0503020204020204" pitchFamily="34" charset="-122"/>
                <a:sym typeface="+mn-ea"/>
              </a:rPr>
              <a:t>个月，患者接受放化疗停药前持续用药时间仅</a:t>
            </a:r>
            <a:r>
              <a:rPr lang="en-US" altLang="zh-CN" sz="1600" dirty="0">
                <a:latin typeface="微软雅黑" panose="020B0503020204020204" pitchFamily="34" charset="-122"/>
                <a:ea typeface="微软雅黑" panose="020B0503020204020204" pitchFamily="34" charset="-122"/>
                <a:sym typeface="+mn-ea"/>
              </a:rPr>
              <a:t>2.9</a:t>
            </a:r>
            <a:r>
              <a:rPr lang="zh-CN" altLang="en-US" sz="1600" dirty="0">
                <a:latin typeface="微软雅黑" panose="020B0503020204020204" pitchFamily="34" charset="-122"/>
                <a:ea typeface="微软雅黑" panose="020B0503020204020204" pitchFamily="34" charset="-122"/>
                <a:sym typeface="+mn-ea"/>
              </a:rPr>
              <a:t>个月</a:t>
            </a:r>
            <a:endParaRPr lang="en-US" altLang="zh-CN" sz="1600" dirty="0">
              <a:latin typeface="微软雅黑" panose="020B0503020204020204" pitchFamily="34" charset="-122"/>
              <a:ea typeface="微软雅黑" panose="020B0503020204020204" pitchFamily="34" charset="-122"/>
            </a:endParaRPr>
          </a:p>
          <a:p>
            <a:pPr marL="342900" indent="-342900" fontAlgn="auto">
              <a:lnSpc>
                <a:spcPct val="100000"/>
              </a:lnSpc>
              <a:spcAft>
                <a:spcPts val="1000"/>
              </a:spcAft>
              <a:buFont typeface="+mj-lt"/>
              <a:buAutoNum type="arabicPeriod"/>
            </a:pPr>
            <a:r>
              <a:rPr lang="zh-CN" altLang="en-US" sz="1600" b="1" dirty="0">
                <a:solidFill>
                  <a:srgbClr val="0168B7"/>
                </a:solidFill>
                <a:latin typeface="微软雅黑" panose="020B0503020204020204" pitchFamily="34" charset="-122"/>
                <a:ea typeface="微软雅黑" panose="020B0503020204020204" pitchFamily="34" charset="-122"/>
                <a:sym typeface="+mn-ea"/>
              </a:rPr>
              <a:t>脑转移多</a:t>
            </a:r>
            <a:r>
              <a:rPr lang="zh-CN" altLang="en-US" sz="1600" dirty="0">
                <a:solidFill>
                  <a:srgbClr val="0168B7"/>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脑转移比例更高（</a:t>
            </a:r>
            <a:r>
              <a:rPr lang="en-US" altLang="zh-CN" sz="1600" dirty="0">
                <a:latin typeface="微软雅黑" panose="020B0503020204020204" pitchFamily="34" charset="-122"/>
                <a:ea typeface="微软雅黑" panose="020B0503020204020204" pitchFamily="34" charset="-122"/>
                <a:sym typeface="+mn-ea"/>
              </a:rPr>
              <a:t>NTRK</a:t>
            </a:r>
            <a:r>
              <a:rPr lang="zh-CN" altLang="en-US" sz="1600" dirty="0">
                <a:latin typeface="微软雅黑" panose="020B0503020204020204" pitchFamily="34" charset="-122"/>
                <a:ea typeface="微软雅黑" panose="020B0503020204020204" pitchFamily="34" charset="-122"/>
                <a:sym typeface="+mn-ea"/>
              </a:rPr>
              <a:t>融合阳性患者</a:t>
            </a:r>
            <a:r>
              <a:rPr lang="en-US" altLang="zh-CN" sz="1600" dirty="0">
                <a:latin typeface="微软雅黑" panose="020B0503020204020204" pitchFamily="34" charset="-122"/>
                <a:ea typeface="微软雅黑" panose="020B0503020204020204" pitchFamily="34" charset="-122"/>
                <a:sym typeface="+mn-ea"/>
              </a:rPr>
              <a:t>17.9% vs </a:t>
            </a:r>
            <a:r>
              <a:rPr lang="zh-CN" altLang="en-US" sz="1600" dirty="0">
                <a:latin typeface="微软雅黑" panose="020B0503020204020204" pitchFamily="34" charset="-122"/>
                <a:ea typeface="微软雅黑" panose="020B0503020204020204" pitchFamily="34" charset="-122"/>
                <a:sym typeface="+mn-ea"/>
              </a:rPr>
              <a:t>阴性患者</a:t>
            </a:r>
            <a:r>
              <a:rPr lang="en-US" altLang="zh-CN" sz="1600" dirty="0">
                <a:latin typeface="微软雅黑" panose="020B0503020204020204" pitchFamily="34" charset="-122"/>
                <a:ea typeface="微软雅黑" panose="020B0503020204020204" pitchFamily="34" charset="-122"/>
                <a:sym typeface="+mn-ea"/>
              </a:rPr>
              <a:t>10.6%</a:t>
            </a:r>
            <a:r>
              <a:rPr lang="zh-CN" altLang="en-US" sz="1600" dirty="0">
                <a:latin typeface="微软雅黑" panose="020B0503020204020204" pitchFamily="34" charset="-122"/>
                <a:ea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endParaRPr>
          </a:p>
          <a:p>
            <a:pPr marL="342900" indent="-342900" fontAlgn="auto">
              <a:lnSpc>
                <a:spcPct val="100000"/>
              </a:lnSpc>
              <a:spcAft>
                <a:spcPts val="1000"/>
              </a:spcAft>
              <a:buFont typeface="+mj-lt"/>
              <a:buAutoNum type="arabicPeriod"/>
            </a:pPr>
            <a:r>
              <a:rPr lang="zh-CN" altLang="en-US" sz="1600" b="1" dirty="0">
                <a:solidFill>
                  <a:srgbClr val="0168B7"/>
                </a:solidFill>
                <a:latin typeface="微软雅黑" panose="020B0503020204020204" pitchFamily="34" charset="-122"/>
                <a:ea typeface="微软雅黑" panose="020B0503020204020204" pitchFamily="34" charset="-122"/>
                <a:sym typeface="+mn-ea"/>
              </a:rPr>
              <a:t>耐药问题：</a:t>
            </a:r>
            <a:r>
              <a:rPr lang="en-US" altLang="zh-CN" sz="1600" dirty="0">
                <a:latin typeface="微软雅黑" panose="020B0503020204020204" pitchFamily="34" charset="-122"/>
                <a:ea typeface="微软雅黑" panose="020B0503020204020204" pitchFamily="34" charset="-122"/>
                <a:sym typeface="+mn-ea"/>
              </a:rPr>
              <a:t>I</a:t>
            </a:r>
            <a:r>
              <a:rPr lang="zh-CN" altLang="en-US" sz="1600" dirty="0">
                <a:latin typeface="微软雅黑" panose="020B0503020204020204" pitchFamily="34" charset="-122"/>
                <a:ea typeface="微软雅黑" panose="020B0503020204020204" pitchFamily="34" charset="-122"/>
                <a:sym typeface="+mn-ea"/>
              </a:rPr>
              <a:t>代</a:t>
            </a:r>
            <a:r>
              <a:rPr lang="en-US" altLang="zh-CN" sz="1600" dirty="0" err="1">
                <a:latin typeface="微软雅黑" panose="020B0503020204020204" pitchFamily="34" charset="-122"/>
                <a:ea typeface="微软雅黑" panose="020B0503020204020204" pitchFamily="34" charset="-122"/>
                <a:sym typeface="+mn-ea"/>
              </a:rPr>
              <a:t>TRKi</a:t>
            </a:r>
            <a:r>
              <a:rPr lang="zh-CN" altLang="en-US" sz="1600" dirty="0">
                <a:latin typeface="微软雅黑" panose="020B0503020204020204" pitchFamily="34" charset="-122"/>
                <a:ea typeface="微软雅黑" panose="020B0503020204020204" pitchFamily="34" charset="-122"/>
                <a:sym typeface="+mn-ea"/>
              </a:rPr>
              <a:t>会出现耐药问题</a:t>
            </a:r>
            <a:endParaRPr lang="zh-CN" altLang="en-US" sz="1600" dirty="0">
              <a:latin typeface="微软雅黑" panose="020B0503020204020204" pitchFamily="34" charset="-122"/>
              <a:ea typeface="微软雅黑" panose="020B0503020204020204" pitchFamily="34" charset="-122"/>
            </a:endParaRPr>
          </a:p>
        </p:txBody>
      </p:sp>
      <p:pic>
        <p:nvPicPr>
          <p:cNvPr id="43" name="图形 4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728244" y="3902469"/>
            <a:ext cx="454563" cy="454563"/>
          </a:xfrm>
          <a:prstGeom prst="rect">
            <a:avLst/>
          </a:prstGeom>
        </p:spPr>
      </p:pic>
      <p:graphicFrame>
        <p:nvGraphicFramePr>
          <p:cNvPr id="50" name="表格 49"/>
          <p:cNvGraphicFramePr/>
          <p:nvPr>
            <p:custDataLst>
              <p:tags r:id="rId9"/>
            </p:custDataLst>
          </p:nvPr>
        </p:nvGraphicFramePr>
        <p:xfrm>
          <a:off x="6516688" y="1711325"/>
          <a:ext cx="5334753" cy="4458335"/>
        </p:xfrm>
        <a:graphic>
          <a:graphicData uri="http://schemas.openxmlformats.org/drawingml/2006/table">
            <a:tbl>
              <a:tblPr firstRow="1" bandRow="1">
                <a:tableStyleId>{5C22544A-7EE6-4342-B048-85BDC9FD1C3A}</a:tableStyleId>
              </a:tblPr>
              <a:tblGrid>
                <a:gridCol w="5334753"/>
              </a:tblGrid>
              <a:tr h="495935">
                <a:tc>
                  <a:txBody>
                    <a:bodyPr/>
                    <a:lstStyle/>
                    <a:p>
                      <a:pPr algn="ctr">
                        <a:buNone/>
                      </a:pPr>
                      <a:r>
                        <a:rPr lang="zh-CN" dirty="0">
                          <a:latin typeface="微软雅黑" panose="020B0503020204020204" pitchFamily="34" charset="-122"/>
                          <a:ea typeface="微软雅黑" panose="020B0503020204020204" pitchFamily="34" charset="-122"/>
                          <a:cs typeface="微软雅黑" panose="020B0503020204020204" pitchFamily="34" charset="-122"/>
                        </a:rPr>
                        <a:t>新一代</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TRK</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抑制剂抗耐药性更强</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5-7</a:t>
                      </a:r>
                      <a:endPar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solidFill>
                        <a:srgbClr val="0168B7"/>
                      </a:solidFill>
                      <a:prstDash val="solid"/>
                    </a:lnL>
                    <a:lnR w="12700" cmpd="sng">
                      <a:solidFill>
                        <a:srgbClr val="0168B7"/>
                      </a:solidFill>
                      <a:prstDash val="solid"/>
                    </a:lnR>
                    <a:lnT w="12700" cmpd="sng">
                      <a:solidFill>
                        <a:srgbClr val="0168B7"/>
                      </a:solidFill>
                      <a:prstDash val="solid"/>
                    </a:lnT>
                    <a:lnB w="12700" cmpd="sng">
                      <a:solidFill>
                        <a:srgbClr val="0168B7"/>
                      </a:solidFill>
                      <a:prstDash val="solid"/>
                    </a:lnB>
                    <a:solidFill>
                      <a:srgbClr val="0168B7"/>
                    </a:solidFill>
                  </a:tcPr>
                </a:tc>
              </a:tr>
              <a:tr h="3962400">
                <a:tc>
                  <a:txBody>
                    <a:bodyPr/>
                    <a:lstStyle/>
                    <a:p>
                      <a:pPr>
                        <a:buNone/>
                      </a:pPr>
                      <a:endParaRPr lang="zh-CN" altLang="en-US" dirty="0">
                        <a:latin typeface="微软雅黑" panose="020B0503020204020204" pitchFamily="34" charset="-122"/>
                        <a:ea typeface="微软雅黑" panose="020B0503020204020204" pitchFamily="34" charset="-122"/>
                      </a:endParaRPr>
                    </a:p>
                  </a:txBody>
                  <a:tcPr>
                    <a:lnL w="12700" cmpd="sng">
                      <a:solidFill>
                        <a:srgbClr val="0168B7"/>
                      </a:solidFill>
                      <a:prstDash val="solid"/>
                    </a:lnL>
                    <a:lnR w="12700" cmpd="sng">
                      <a:solidFill>
                        <a:srgbClr val="0168B7"/>
                      </a:solidFill>
                      <a:prstDash val="solid"/>
                    </a:lnR>
                    <a:lnT w="12700" cmpd="sng">
                      <a:solidFill>
                        <a:srgbClr val="0168B7"/>
                      </a:solidFill>
                      <a:prstDash val="solid"/>
                    </a:lnT>
                    <a:lnB w="12700" cmpd="sng">
                      <a:solidFill>
                        <a:srgbClr val="0168B7"/>
                      </a:solidFill>
                      <a:prstDash val="solid"/>
                    </a:lnB>
                    <a:solidFill>
                      <a:schemeClr val="bg1"/>
                    </a:solidFill>
                  </a:tcPr>
                </a:tc>
              </a:tr>
            </a:tbl>
          </a:graphicData>
        </a:graphic>
      </p:graphicFrame>
      <p:sp>
        <p:nvSpPr>
          <p:cNvPr id="100" name="文本框 99"/>
          <p:cNvSpPr txBox="1"/>
          <p:nvPr/>
        </p:nvSpPr>
        <p:spPr>
          <a:xfrm>
            <a:off x="6516688" y="5902404"/>
            <a:ext cx="5334753" cy="275590"/>
          </a:xfrm>
          <a:prstGeom prst="rect">
            <a:avLst/>
          </a:prstGeom>
          <a:noFill/>
        </p:spPr>
        <p:txBody>
          <a:bodyPr wrap="square" rtlCol="0">
            <a:spAutoFit/>
          </a:bodyPr>
          <a:lstStyle/>
          <a:p>
            <a:pPr algn="r" fontAlgn="ct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TRKA (G595R)</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TRKC (G623R)</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都是在靶耐药主要靶点</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 name="文本框 101"/>
          <p:cNvSpPr txBox="1"/>
          <p:nvPr/>
        </p:nvSpPr>
        <p:spPr>
          <a:xfrm>
            <a:off x="7999413" y="3948768"/>
            <a:ext cx="2561115" cy="338554"/>
          </a:xfrm>
          <a:prstGeom prst="rect">
            <a:avLst/>
          </a:prstGeom>
          <a:noFill/>
        </p:spPr>
        <p:txBody>
          <a:bodyPr wrap="square">
            <a:spAutoFit/>
          </a:bodyPr>
          <a:lstStyle/>
          <a:p>
            <a:pPr algn="ctr">
              <a:spcAft>
                <a:spcPts val="0"/>
              </a:spcAft>
            </a:pPr>
            <a:r>
              <a:rPr lang="zh-CN" altLang="en-US" sz="1600" kern="0" dirty="0">
                <a:effectLst/>
                <a:latin typeface="微软雅黑" panose="020B0503020204020204" pitchFamily="34" charset="-122"/>
                <a:ea typeface="微软雅黑" panose="020B0503020204020204" pitchFamily="34" charset="-122"/>
              </a:rPr>
              <a:t>耐药突变激酶</a:t>
            </a:r>
            <a:r>
              <a:rPr lang="en-US" altLang="zh-CN" sz="1600" kern="0" dirty="0">
                <a:effectLst/>
                <a:latin typeface="微软雅黑" panose="020B0503020204020204" pitchFamily="34" charset="-122"/>
                <a:ea typeface="微软雅黑" panose="020B0503020204020204" pitchFamily="34" charset="-122"/>
              </a:rPr>
              <a:t> IC</a:t>
            </a:r>
            <a:r>
              <a:rPr lang="en-US" altLang="zh-CN" sz="1600" kern="0" baseline="-25000" dirty="0">
                <a:effectLst/>
                <a:latin typeface="微软雅黑" panose="020B0503020204020204" pitchFamily="34" charset="-122"/>
                <a:ea typeface="微软雅黑" panose="020B0503020204020204" pitchFamily="34" charset="-122"/>
              </a:rPr>
              <a:t>50</a:t>
            </a:r>
            <a:r>
              <a:rPr lang="en-US" altLang="zh-CN" sz="1600" kern="0" dirty="0">
                <a:effectLst/>
                <a:latin typeface="微软雅黑" panose="020B0503020204020204" pitchFamily="34" charset="-122"/>
                <a:ea typeface="微软雅黑" panose="020B0503020204020204" pitchFamily="34" charset="-122"/>
              </a:rPr>
              <a:t> (</a:t>
            </a:r>
            <a:r>
              <a:rPr lang="en-US" altLang="zh-CN" sz="1600" kern="0" dirty="0" err="1">
                <a:effectLst/>
                <a:latin typeface="微软雅黑" panose="020B0503020204020204" pitchFamily="34" charset="-122"/>
                <a:ea typeface="微软雅黑" panose="020B0503020204020204" pitchFamily="34" charset="-122"/>
              </a:rPr>
              <a:t>nM</a:t>
            </a:r>
            <a:r>
              <a:rPr lang="en-US" altLang="zh-CN" sz="1600" kern="0" dirty="0">
                <a:effectLst/>
                <a:latin typeface="微软雅黑" panose="020B0503020204020204" pitchFamily="34" charset="-122"/>
                <a:ea typeface="微软雅黑" panose="020B0503020204020204" pitchFamily="34" charset="-122"/>
              </a:rPr>
              <a:t>)</a:t>
            </a:r>
            <a:endParaRPr lang="zh-CN" altLang="zh-CN" sz="1400" kern="100" baseline="300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2" name="Chart 3"/>
          <p:cNvGraphicFramePr/>
          <p:nvPr>
            <p:custDataLst>
              <p:tags r:id="rId10"/>
            </p:custDataLst>
          </p:nvPr>
        </p:nvGraphicFramePr>
        <p:xfrm>
          <a:off x="7480300" y="2432050"/>
          <a:ext cx="4183063" cy="1398588"/>
        </p:xfrm>
        <a:graphic>
          <a:graphicData uri="http://schemas.openxmlformats.org/drawingml/2006/chart">
            <c:chart xmlns:c="http://schemas.openxmlformats.org/drawingml/2006/chart" xmlns:r="http://schemas.openxmlformats.org/officeDocument/2006/relationships" r:id="rId1"/>
          </a:graphicData>
        </a:graphic>
      </p:graphicFrame>
      <p:cxnSp>
        <p:nvCxnSpPr>
          <p:cNvPr id="125" name="直接连接符 124"/>
          <p:cNvCxnSpPr/>
          <p:nvPr>
            <p:custDataLst>
              <p:tags r:id="rId11"/>
            </p:custDataLst>
          </p:nvPr>
        </p:nvCxnSpPr>
        <p:spPr bwMode="auto">
          <a:xfrm>
            <a:off x="10818813" y="2770188"/>
            <a:ext cx="300038" cy="115888"/>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文本占位符 2"/>
          <p:cNvSpPr/>
          <p:nvPr>
            <p:custDataLst>
              <p:tags r:id="rId12"/>
            </p:custDataLst>
          </p:nvPr>
        </p:nvSpPr>
        <p:spPr bwMode="auto">
          <a:xfrm>
            <a:off x="6734175" y="3035300"/>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48B2E8B-4E38-4A4D-A304-5808A6DC81F0}" type="datetime'''耐''''''''''''''''''''''''''''''''''''''''''''药''''类型'''''">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文本占位符 2"/>
          <p:cNvSpPr/>
          <p:nvPr>
            <p:custDataLst>
              <p:tags r:id="rId13"/>
            </p:custDataLst>
          </p:nvPr>
        </p:nvSpPr>
        <p:spPr bwMode="auto">
          <a:xfrm>
            <a:off x="11225213" y="2578100"/>
            <a:ext cx="355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3F4B2EC-63FA-446E-9453-819A5C2F6E26}" type="datetime'''其''''''''''''''''''''''''''''''''''''''''''''''他'''''''">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文本占位符 2"/>
          <p:cNvSpPr/>
          <p:nvPr>
            <p:custDataLst>
              <p:tags r:id="rId14"/>
            </p:custDataLst>
          </p:nvPr>
        </p:nvSpPr>
        <p:spPr bwMode="auto">
          <a:xfrm>
            <a:off x="10463213" y="2578100"/>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74192EF-6374-420F-AC73-BE6772D3A866}" type="datetime'脱''''靶耐''''''''''''''''''药'''''''''''''">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文本占位符 2"/>
          <p:cNvSpPr/>
          <p:nvPr>
            <p:custDataLst>
              <p:tags r:id="rId15"/>
            </p:custDataLst>
          </p:nvPr>
        </p:nvSpPr>
        <p:spPr bwMode="auto">
          <a:xfrm>
            <a:off x="8874125" y="2578100"/>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280F6EA-DA99-45F4-ACF2-6422A302164A}" type="datetime'''''在''''''''''''''''''靶''''耐''''''''''''药'''''''''''''''''">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rot="16200000" flipV="1">
            <a:off x="9090025" y="1327097"/>
            <a:ext cx="147079" cy="4860000"/>
          </a:xfrm>
          <a:custGeom>
            <a:avLst/>
            <a:gdLst>
              <a:gd name="csX0" fmla="*/ 147079 w 147079"/>
              <a:gd name="csY0" fmla="*/ 126793 h 3439580"/>
              <a:gd name="csX1" fmla="*/ 73540 w 147079"/>
              <a:gd name="csY1" fmla="*/ 0 h 3439580"/>
              <a:gd name="csX2" fmla="*/ 0 w 147079"/>
              <a:gd name="csY2" fmla="*/ 126793 h 3439580"/>
              <a:gd name="csX3" fmla="*/ 147079 w 147079"/>
              <a:gd name="csY3" fmla="*/ 347652 h 3439580"/>
              <a:gd name="csX4" fmla="*/ 73540 w 147079"/>
              <a:gd name="csY4" fmla="*/ 220859 h 3439580"/>
              <a:gd name="csX5" fmla="*/ 0 w 147079"/>
              <a:gd name="csY5" fmla="*/ 347652 h 3439580"/>
              <a:gd name="csX6" fmla="*/ 147079 w 147079"/>
              <a:gd name="csY6" fmla="*/ 568504 h 3439580"/>
              <a:gd name="csX7" fmla="*/ 73540 w 147079"/>
              <a:gd name="csY7" fmla="*/ 441711 h 3439580"/>
              <a:gd name="csX8" fmla="*/ 0 w 147079"/>
              <a:gd name="csY8" fmla="*/ 568504 h 3439580"/>
              <a:gd name="csX9" fmla="*/ 147079 w 147079"/>
              <a:gd name="csY9" fmla="*/ 789356 h 3439580"/>
              <a:gd name="csX10" fmla="*/ 73540 w 147079"/>
              <a:gd name="csY10" fmla="*/ 662563 h 3439580"/>
              <a:gd name="csX11" fmla="*/ 0 w 147079"/>
              <a:gd name="csY11" fmla="*/ 789356 h 3439580"/>
              <a:gd name="csX12" fmla="*/ 147079 w 147079"/>
              <a:gd name="csY12" fmla="*/ 1010208 h 3439580"/>
              <a:gd name="csX13" fmla="*/ 73540 w 147079"/>
              <a:gd name="csY13" fmla="*/ 883415 h 3439580"/>
              <a:gd name="csX14" fmla="*/ 0 w 147079"/>
              <a:gd name="csY14" fmla="*/ 1010208 h 3439580"/>
              <a:gd name="csX15" fmla="*/ 147079 w 147079"/>
              <a:gd name="csY15" fmla="*/ 1231060 h 3439580"/>
              <a:gd name="csX16" fmla="*/ 73540 w 147079"/>
              <a:gd name="csY16" fmla="*/ 1104267 h 3439580"/>
              <a:gd name="csX17" fmla="*/ 0 w 147079"/>
              <a:gd name="csY17" fmla="*/ 1231060 h 3439580"/>
              <a:gd name="csX18" fmla="*/ 147079 w 147079"/>
              <a:gd name="csY18" fmla="*/ 1451912 h 3439580"/>
              <a:gd name="csX19" fmla="*/ 73540 w 147079"/>
              <a:gd name="csY19" fmla="*/ 1325119 h 3439580"/>
              <a:gd name="csX20" fmla="*/ 0 w 147079"/>
              <a:gd name="csY20" fmla="*/ 1451912 h 3439580"/>
              <a:gd name="csX21" fmla="*/ 147079 w 147079"/>
              <a:gd name="csY21" fmla="*/ 1672764 h 3439580"/>
              <a:gd name="csX22" fmla="*/ 73540 w 147079"/>
              <a:gd name="csY22" fmla="*/ 1545971 h 3439580"/>
              <a:gd name="csX23" fmla="*/ 0 w 147079"/>
              <a:gd name="csY23" fmla="*/ 1672764 h 3439580"/>
              <a:gd name="csX24" fmla="*/ 147079 w 147079"/>
              <a:gd name="csY24" fmla="*/ 1893616 h 3439580"/>
              <a:gd name="csX25" fmla="*/ 73540 w 147079"/>
              <a:gd name="csY25" fmla="*/ 1766823 h 3439580"/>
              <a:gd name="csX26" fmla="*/ 0 w 147079"/>
              <a:gd name="csY26" fmla="*/ 1893616 h 3439580"/>
              <a:gd name="csX27" fmla="*/ 147079 w 147079"/>
              <a:gd name="csY27" fmla="*/ 2114468 h 3439580"/>
              <a:gd name="csX28" fmla="*/ 73540 w 147079"/>
              <a:gd name="csY28" fmla="*/ 1987675 h 3439580"/>
              <a:gd name="csX29" fmla="*/ 0 w 147079"/>
              <a:gd name="csY29" fmla="*/ 2114468 h 3439580"/>
              <a:gd name="csX30" fmla="*/ 147079 w 147079"/>
              <a:gd name="csY30" fmla="*/ 2335320 h 3439580"/>
              <a:gd name="csX31" fmla="*/ 73540 w 147079"/>
              <a:gd name="csY31" fmla="*/ 2208527 h 3439580"/>
              <a:gd name="csX32" fmla="*/ 0 w 147079"/>
              <a:gd name="csY32" fmla="*/ 2335320 h 3439580"/>
              <a:gd name="csX33" fmla="*/ 147079 w 147079"/>
              <a:gd name="csY33" fmla="*/ 2556172 h 3439580"/>
              <a:gd name="csX34" fmla="*/ 73540 w 147079"/>
              <a:gd name="csY34" fmla="*/ 2429379 h 3439580"/>
              <a:gd name="csX35" fmla="*/ 0 w 147079"/>
              <a:gd name="csY35" fmla="*/ 2556172 h 3439580"/>
              <a:gd name="csX36" fmla="*/ 147079 w 147079"/>
              <a:gd name="csY36" fmla="*/ 2777024 h 3439580"/>
              <a:gd name="csX37" fmla="*/ 73540 w 147079"/>
              <a:gd name="csY37" fmla="*/ 2650231 h 3439580"/>
              <a:gd name="csX38" fmla="*/ 0 w 147079"/>
              <a:gd name="csY38" fmla="*/ 2777024 h 3439580"/>
              <a:gd name="csX39" fmla="*/ 147079 w 147079"/>
              <a:gd name="csY39" fmla="*/ 2997876 h 3439580"/>
              <a:gd name="csX40" fmla="*/ 73540 w 147079"/>
              <a:gd name="csY40" fmla="*/ 2871083 h 3439580"/>
              <a:gd name="csX41" fmla="*/ 0 w 147079"/>
              <a:gd name="csY41" fmla="*/ 2997876 h 3439580"/>
              <a:gd name="csX42" fmla="*/ 147079 w 147079"/>
              <a:gd name="csY42" fmla="*/ 3218728 h 3439580"/>
              <a:gd name="csX43" fmla="*/ 73540 w 147079"/>
              <a:gd name="csY43" fmla="*/ 3091935 h 3439580"/>
              <a:gd name="csX44" fmla="*/ 0 w 147079"/>
              <a:gd name="csY44" fmla="*/ 3218728 h 3439580"/>
              <a:gd name="csX45" fmla="*/ 147079 w 147079"/>
              <a:gd name="csY45" fmla="*/ 3439580 h 3439580"/>
              <a:gd name="csX46" fmla="*/ 73540 w 147079"/>
              <a:gd name="csY46" fmla="*/ 3312787 h 3439580"/>
              <a:gd name="csX47" fmla="*/ 0 w 147079"/>
              <a:gd name="csY47" fmla="*/ 3439580 h 34395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147079" h="3439580">
                <a:moveTo>
                  <a:pt x="147079" y="126793"/>
                </a:moveTo>
                <a:lnTo>
                  <a:pt x="73540" y="0"/>
                </a:lnTo>
                <a:lnTo>
                  <a:pt x="0" y="126793"/>
                </a:lnTo>
                <a:close/>
                <a:moveTo>
                  <a:pt x="147079" y="347652"/>
                </a:moveTo>
                <a:lnTo>
                  <a:pt x="73540" y="220859"/>
                </a:lnTo>
                <a:lnTo>
                  <a:pt x="0" y="347652"/>
                </a:lnTo>
                <a:close/>
                <a:moveTo>
                  <a:pt x="147079" y="568504"/>
                </a:moveTo>
                <a:lnTo>
                  <a:pt x="73540" y="441711"/>
                </a:lnTo>
                <a:lnTo>
                  <a:pt x="0" y="568504"/>
                </a:lnTo>
                <a:close/>
                <a:moveTo>
                  <a:pt x="147079" y="789356"/>
                </a:moveTo>
                <a:lnTo>
                  <a:pt x="73540" y="662563"/>
                </a:lnTo>
                <a:lnTo>
                  <a:pt x="0" y="789356"/>
                </a:lnTo>
                <a:close/>
                <a:moveTo>
                  <a:pt x="147079" y="1010208"/>
                </a:moveTo>
                <a:lnTo>
                  <a:pt x="73540" y="883415"/>
                </a:lnTo>
                <a:lnTo>
                  <a:pt x="0" y="1010208"/>
                </a:lnTo>
                <a:close/>
                <a:moveTo>
                  <a:pt x="147079" y="1231060"/>
                </a:moveTo>
                <a:lnTo>
                  <a:pt x="73540" y="1104267"/>
                </a:lnTo>
                <a:lnTo>
                  <a:pt x="0" y="1231060"/>
                </a:lnTo>
                <a:close/>
                <a:moveTo>
                  <a:pt x="147079" y="1451912"/>
                </a:moveTo>
                <a:lnTo>
                  <a:pt x="73540" y="1325119"/>
                </a:lnTo>
                <a:lnTo>
                  <a:pt x="0" y="1451912"/>
                </a:lnTo>
                <a:close/>
                <a:moveTo>
                  <a:pt x="147079" y="1672764"/>
                </a:moveTo>
                <a:lnTo>
                  <a:pt x="73540" y="1545971"/>
                </a:lnTo>
                <a:lnTo>
                  <a:pt x="0" y="1672764"/>
                </a:lnTo>
                <a:close/>
                <a:moveTo>
                  <a:pt x="147079" y="1893616"/>
                </a:moveTo>
                <a:lnTo>
                  <a:pt x="73540" y="1766823"/>
                </a:lnTo>
                <a:lnTo>
                  <a:pt x="0" y="1893616"/>
                </a:lnTo>
                <a:close/>
                <a:moveTo>
                  <a:pt x="147079" y="2114468"/>
                </a:moveTo>
                <a:lnTo>
                  <a:pt x="73540" y="1987675"/>
                </a:lnTo>
                <a:lnTo>
                  <a:pt x="0" y="2114468"/>
                </a:lnTo>
                <a:close/>
                <a:moveTo>
                  <a:pt x="147079" y="2335320"/>
                </a:moveTo>
                <a:lnTo>
                  <a:pt x="73540" y="2208527"/>
                </a:lnTo>
                <a:lnTo>
                  <a:pt x="0" y="2335320"/>
                </a:lnTo>
                <a:close/>
                <a:moveTo>
                  <a:pt x="147079" y="2556172"/>
                </a:moveTo>
                <a:lnTo>
                  <a:pt x="73540" y="2429379"/>
                </a:lnTo>
                <a:lnTo>
                  <a:pt x="0" y="2556172"/>
                </a:lnTo>
                <a:close/>
                <a:moveTo>
                  <a:pt x="147079" y="2777024"/>
                </a:moveTo>
                <a:lnTo>
                  <a:pt x="73540" y="2650231"/>
                </a:lnTo>
                <a:lnTo>
                  <a:pt x="0" y="2777024"/>
                </a:lnTo>
                <a:close/>
                <a:moveTo>
                  <a:pt x="147079" y="2997876"/>
                </a:moveTo>
                <a:lnTo>
                  <a:pt x="73540" y="2871083"/>
                </a:lnTo>
                <a:lnTo>
                  <a:pt x="0" y="2997876"/>
                </a:lnTo>
                <a:close/>
                <a:moveTo>
                  <a:pt x="147079" y="3218728"/>
                </a:moveTo>
                <a:lnTo>
                  <a:pt x="73540" y="3091935"/>
                </a:lnTo>
                <a:lnTo>
                  <a:pt x="0" y="3218728"/>
                </a:lnTo>
                <a:close/>
                <a:moveTo>
                  <a:pt x="147079" y="3439580"/>
                </a:moveTo>
                <a:lnTo>
                  <a:pt x="73540" y="3312787"/>
                </a:lnTo>
                <a:lnTo>
                  <a:pt x="0" y="3439580"/>
                </a:lnTo>
                <a:close/>
              </a:path>
            </a:pathLst>
          </a:custGeom>
          <a:solidFill>
            <a:srgbClr val="0168B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aphicFrame>
        <p:nvGraphicFramePr>
          <p:cNvPr id="140" name="表格 139"/>
          <p:cNvGraphicFramePr>
            <a:graphicFrameLocks noGrp="1"/>
          </p:cNvGraphicFramePr>
          <p:nvPr/>
        </p:nvGraphicFramePr>
        <p:xfrm>
          <a:off x="6740525" y="4395569"/>
          <a:ext cx="4845911" cy="1398588"/>
        </p:xfrm>
        <a:graphic>
          <a:graphicData uri="http://schemas.openxmlformats.org/drawingml/2006/table">
            <a:tbl>
              <a:tblPr firstRow="1" firstCol="1" bandRow="1">
                <a:tableStyleId>{5C22544A-7EE6-4342-B048-85BDC9FD1C3A}</a:tableStyleId>
              </a:tblPr>
              <a:tblGrid>
                <a:gridCol w="1132841"/>
                <a:gridCol w="1237690"/>
                <a:gridCol w="1237690"/>
                <a:gridCol w="1237690"/>
              </a:tblGrid>
              <a:tr h="466196">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spcAft>
                          <a:spcPts val="0"/>
                        </a:spcAft>
                      </a:pPr>
                      <a:r>
                        <a:rPr lang="en-US" sz="1400" b="1" kern="0" dirty="0">
                          <a:solidFill>
                            <a:srgbClr val="0F46A3"/>
                          </a:solidFill>
                          <a:effectLst/>
                          <a:latin typeface="微软雅黑" panose="020B0503020204020204" pitchFamily="34" charset="-122"/>
                          <a:ea typeface="微软雅黑" panose="020B0503020204020204" pitchFamily="34" charset="-122"/>
                        </a:rPr>
                        <a:t> </a:t>
                      </a:r>
                      <a:r>
                        <a:rPr lang="zh-CN" altLang="en-US" sz="1400" b="1" kern="0" dirty="0">
                          <a:solidFill>
                            <a:srgbClr val="0F46A3"/>
                          </a:solidFill>
                          <a:effectLst/>
                          <a:latin typeface="微软雅黑" panose="020B0503020204020204" pitchFamily="34" charset="-122"/>
                          <a:ea typeface="微软雅黑" panose="020B0503020204020204" pitchFamily="34" charset="-122"/>
                        </a:rPr>
                        <a:t>通用名</a:t>
                      </a:r>
                      <a:endParaRPr lang="zh-CN" sz="1400" b="1" kern="100" dirty="0">
                        <a:solidFill>
                          <a:srgbClr val="0F46A3"/>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D6DFFE"/>
                      </a:solidFill>
                    </a:lnL>
                    <a:lnR w="12700" cmpd="sng">
                      <a:solidFill>
                        <a:srgbClr val="D6DFFE"/>
                      </a:solidFill>
                    </a:lnR>
                    <a:lnT w="12700" cmpd="sng">
                      <a:solidFill>
                        <a:srgbClr val="0F46A3"/>
                      </a:solidFill>
                      <a:prstDash val="solid"/>
                    </a:lnT>
                    <a:lnB w="38100" cmpd="sng">
                      <a:solidFill>
                        <a:srgbClr val="0F46A3"/>
                      </a:solidFill>
                      <a:prstDash val="solid"/>
                    </a:lnB>
                    <a:solidFill>
                      <a:srgbClr val="D6DFFE"/>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1400" b="1" dirty="0">
                          <a:solidFill>
                            <a:srgbClr val="0F46A3"/>
                          </a:solidFill>
                          <a:latin typeface="微软雅黑" panose="020B0503020204020204" pitchFamily="34" charset="-122"/>
                          <a:ea typeface="微软雅黑" panose="020B0503020204020204" pitchFamily="34" charset="-122"/>
                        </a:rPr>
                        <a:t>安瑞曲替尼</a:t>
                      </a:r>
                      <a:endParaRPr lang="zh-CN" altLang="en-US" sz="1400" b="1" dirty="0">
                        <a:solidFill>
                          <a:srgbClr val="0F46A3"/>
                        </a:solidFill>
                        <a:latin typeface="微软雅黑" panose="020B0503020204020204" pitchFamily="34" charset="-122"/>
                        <a:ea typeface="微软雅黑" panose="020B0503020204020204" pitchFamily="34" charset="-122"/>
                      </a:endParaRPr>
                    </a:p>
                  </a:txBody>
                  <a:tcPr anchor="ctr">
                    <a:lnL w="12700" cmpd="sng">
                      <a:solidFill>
                        <a:srgbClr val="D6DFFE"/>
                      </a:solidFill>
                    </a:lnL>
                    <a:lnR w="12700" cmpd="sng">
                      <a:solidFill>
                        <a:srgbClr val="D6DFFE"/>
                      </a:solidFill>
                    </a:lnR>
                    <a:lnT w="12700" cmpd="sng">
                      <a:solidFill>
                        <a:srgbClr val="0F46A3"/>
                      </a:solidFill>
                      <a:prstDash val="solid"/>
                    </a:lnT>
                    <a:lnB w="38100" cmpd="sng">
                      <a:solidFill>
                        <a:srgbClr val="0F46A3"/>
                      </a:solidFill>
                      <a:prstDash val="solid"/>
                    </a:lnB>
                    <a:solidFill>
                      <a:srgbClr val="D6DFFE"/>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1400" b="1" dirty="0">
                          <a:solidFill>
                            <a:srgbClr val="0F46A3"/>
                          </a:solidFill>
                          <a:latin typeface="微软雅黑" panose="020B0503020204020204" pitchFamily="34" charset="-122"/>
                          <a:ea typeface="微软雅黑" panose="020B0503020204020204" pitchFamily="34" charset="-122"/>
                        </a:rPr>
                        <a:t>拉罗替尼</a:t>
                      </a:r>
                      <a:endParaRPr lang="zh-CN" altLang="en-US" sz="1400" b="1" dirty="0">
                        <a:solidFill>
                          <a:srgbClr val="0F46A3"/>
                        </a:solidFill>
                        <a:latin typeface="微软雅黑" panose="020B0503020204020204" pitchFamily="34" charset="-122"/>
                        <a:ea typeface="微软雅黑" panose="020B0503020204020204" pitchFamily="34" charset="-122"/>
                      </a:endParaRPr>
                    </a:p>
                  </a:txBody>
                  <a:tcPr anchor="ctr">
                    <a:lnL w="12700" cmpd="sng">
                      <a:solidFill>
                        <a:srgbClr val="D6DFFE"/>
                      </a:solidFill>
                    </a:lnL>
                    <a:lnR w="12700" cmpd="sng">
                      <a:solidFill>
                        <a:srgbClr val="D6DFFE"/>
                      </a:solidFill>
                    </a:lnR>
                    <a:lnT w="12700" cmpd="sng">
                      <a:solidFill>
                        <a:srgbClr val="0F46A3"/>
                      </a:solidFill>
                      <a:prstDash val="solid"/>
                    </a:lnT>
                    <a:lnB w="38100" cmpd="sng">
                      <a:solidFill>
                        <a:srgbClr val="0F46A3"/>
                      </a:solidFill>
                      <a:prstDash val="solid"/>
                    </a:lnB>
                    <a:solidFill>
                      <a:srgbClr val="D6DFFE"/>
                    </a:solidFill>
                  </a:tcPr>
                </a:tc>
                <a:tc>
                  <a:txBody>
                    <a:bodyPr/>
                    <a:lstStyle/>
                    <a:p>
                      <a:pPr algn="ctr"/>
                      <a:r>
                        <a:rPr lang="zh-CN" altLang="en-US" sz="1400" b="1" dirty="0">
                          <a:solidFill>
                            <a:srgbClr val="0F46A3"/>
                          </a:solidFill>
                          <a:latin typeface="微软雅黑" panose="020B0503020204020204" pitchFamily="34" charset="-122"/>
                          <a:ea typeface="微软雅黑" panose="020B0503020204020204" pitchFamily="34" charset="-122"/>
                        </a:rPr>
                        <a:t>活性比</a:t>
                      </a:r>
                      <a:endParaRPr lang="zh-CN" altLang="en-US" sz="1400" b="1" dirty="0">
                        <a:solidFill>
                          <a:srgbClr val="0F46A3"/>
                        </a:solidFill>
                        <a:latin typeface="微软雅黑" panose="020B0503020204020204" pitchFamily="34" charset="-122"/>
                        <a:ea typeface="微软雅黑" panose="020B0503020204020204" pitchFamily="34" charset="-122"/>
                      </a:endParaRPr>
                    </a:p>
                  </a:txBody>
                  <a:tcPr anchor="ctr">
                    <a:lnL w="12700" cmpd="sng">
                      <a:solidFill>
                        <a:srgbClr val="D6DFFE"/>
                      </a:solidFill>
                    </a:lnL>
                    <a:lnR w="12700" cmpd="sng">
                      <a:solidFill>
                        <a:srgbClr val="D6DFFE"/>
                      </a:solidFill>
                    </a:lnR>
                    <a:lnT w="12700" cmpd="sng">
                      <a:solidFill>
                        <a:srgbClr val="0F46A3"/>
                      </a:solidFill>
                      <a:prstDash val="solid"/>
                    </a:lnT>
                    <a:lnB w="38100" cmpd="sng">
                      <a:solidFill>
                        <a:srgbClr val="0F46A3"/>
                      </a:solidFill>
                      <a:prstDash val="solid"/>
                    </a:lnB>
                    <a:solidFill>
                      <a:srgbClr val="D6DFFE"/>
                    </a:solidFill>
                  </a:tcPr>
                </a:tc>
              </a:tr>
              <a:tr h="466196">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spcAft>
                          <a:spcPts val="0"/>
                        </a:spcAft>
                      </a:pPr>
                      <a:r>
                        <a:rPr lang="en-US" sz="1400" kern="0" dirty="0">
                          <a:solidFill>
                            <a:srgbClr val="595959"/>
                          </a:solidFill>
                          <a:effectLst/>
                          <a:latin typeface="微软雅黑" panose="020B0503020204020204" pitchFamily="34" charset="-122"/>
                          <a:ea typeface="微软雅黑" panose="020B0503020204020204" pitchFamily="34" charset="-122"/>
                        </a:rPr>
                        <a:t>TRKA (G595R)</a:t>
                      </a:r>
                      <a:endParaRPr lang="zh-CN" sz="1400"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0F46A3"/>
                      </a:solidFill>
                      <a:prstDash val="solid"/>
                    </a:lnT>
                    <a:lnB w="12700" cmpd="sng">
                      <a:solidFill>
                        <a:srgbClr val="AAC1F0"/>
                      </a:solidFill>
                      <a:prstDash val="solid"/>
                    </a:lnB>
                    <a:solidFill>
                      <a:srgbClr val="FFFFFF"/>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US" sz="1400" b="1" kern="0" dirty="0">
                          <a:solidFill>
                            <a:srgbClr val="595959"/>
                          </a:solidFill>
                          <a:effectLst/>
                          <a:latin typeface="微软雅黑" panose="020B0503020204020204" pitchFamily="34" charset="-122"/>
                          <a:ea typeface="微软雅黑" panose="020B0503020204020204" pitchFamily="34" charset="-122"/>
                        </a:rPr>
                        <a:t>5.19</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0F46A3"/>
                      </a:solidFill>
                      <a:prstDash val="solid"/>
                    </a:lnT>
                    <a:lnB w="12700" cmpd="sng">
                      <a:solidFill>
                        <a:srgbClr val="AAC1F0"/>
                      </a:solidFill>
                      <a:prstDash val="solid"/>
                    </a:lnB>
                    <a:solidFill>
                      <a:srgbClr val="FFFFFF"/>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US" sz="1400" b="1" kern="0" dirty="0">
                          <a:solidFill>
                            <a:srgbClr val="595959"/>
                          </a:solidFill>
                          <a:effectLst/>
                          <a:latin typeface="微软雅黑" panose="020B0503020204020204" pitchFamily="34" charset="-122"/>
                          <a:ea typeface="微软雅黑" panose="020B0503020204020204" pitchFamily="34" charset="-122"/>
                        </a:rPr>
                        <a:t>181.30</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0F46A3"/>
                      </a:solidFill>
                      <a:prstDash val="solid"/>
                    </a:lnT>
                    <a:lnB w="12700" cmpd="sng">
                      <a:solidFill>
                        <a:srgbClr val="AAC1F0"/>
                      </a:solidFill>
                      <a:prstDash val="solid"/>
                    </a:lnB>
                    <a:solidFill>
                      <a:srgbClr val="FFFFFF"/>
                    </a:solidFill>
                  </a:tcPr>
                </a:tc>
                <a:tc>
                  <a:txBody>
                    <a:bodyPr/>
                    <a:lstStyle/>
                    <a:p>
                      <a:pPr algn="ctr">
                        <a:spcAft>
                          <a:spcPts val="0"/>
                        </a:spcAft>
                      </a:pPr>
                      <a:r>
                        <a:rPr lang="en-US" alt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rPr>
                        <a:t>35</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mpd="sng">
                      <a:solidFill>
                        <a:srgbClr val="FFFFFF"/>
                      </a:solidFill>
                    </a:lnL>
                    <a:lnR w="12700" cmpd="sng">
                      <a:solidFill>
                        <a:srgbClr val="FFFFFF"/>
                      </a:solidFill>
                    </a:lnR>
                    <a:lnT w="38100" cmpd="sng">
                      <a:solidFill>
                        <a:srgbClr val="0F46A3"/>
                      </a:solidFill>
                      <a:prstDash val="solid"/>
                    </a:lnT>
                    <a:lnB w="12700" cmpd="sng">
                      <a:solidFill>
                        <a:srgbClr val="AAC1F0"/>
                      </a:solidFill>
                      <a:prstDash val="solid"/>
                    </a:lnB>
                    <a:solidFill>
                      <a:srgbClr val="FFFFFF"/>
                    </a:solidFill>
                  </a:tcPr>
                </a:tc>
              </a:tr>
              <a:tr h="466196">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spcAft>
                          <a:spcPts val="0"/>
                        </a:spcAft>
                      </a:pPr>
                      <a:r>
                        <a:rPr lang="en-US" sz="1400" kern="0" dirty="0">
                          <a:solidFill>
                            <a:srgbClr val="595959"/>
                          </a:solidFill>
                          <a:effectLst/>
                          <a:latin typeface="微软雅黑" panose="020B0503020204020204" pitchFamily="34" charset="-122"/>
                          <a:ea typeface="微软雅黑" panose="020B0503020204020204" pitchFamily="34" charset="-122"/>
                        </a:rPr>
                        <a:t>TRKC (G623R)</a:t>
                      </a:r>
                      <a:endParaRPr lang="zh-CN" sz="1400"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AAC1F0"/>
                      </a:solidFill>
                      <a:prstDash val="solid"/>
                    </a:lnT>
                    <a:lnB w="12700" cmpd="sng">
                      <a:solidFill>
                        <a:srgbClr val="0F46A3"/>
                      </a:solidFill>
                      <a:prstDash val="solid"/>
                    </a:lnB>
                    <a:solidFill>
                      <a:srgbClr val="FFFFFF"/>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US" sz="1400" b="1" kern="0" dirty="0">
                          <a:solidFill>
                            <a:srgbClr val="595959"/>
                          </a:solidFill>
                          <a:effectLst/>
                          <a:latin typeface="微软雅黑" panose="020B0503020204020204" pitchFamily="34" charset="-122"/>
                          <a:ea typeface="微软雅黑" panose="020B0503020204020204" pitchFamily="34" charset="-122"/>
                        </a:rPr>
                        <a:t>4.87</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AAC1F0"/>
                      </a:solidFill>
                      <a:prstDash val="solid"/>
                    </a:lnT>
                    <a:lnB w="12700" cmpd="sng">
                      <a:solidFill>
                        <a:srgbClr val="0F46A3"/>
                      </a:solidFill>
                      <a:prstDash val="solid"/>
                    </a:lnB>
                    <a:solidFill>
                      <a:srgbClr val="FFFFFF"/>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US" sz="1400" b="1" kern="0" dirty="0">
                          <a:solidFill>
                            <a:srgbClr val="595959"/>
                          </a:solidFill>
                          <a:effectLst/>
                          <a:latin typeface="微软雅黑" panose="020B0503020204020204" pitchFamily="34" charset="-122"/>
                          <a:ea typeface="微软雅黑" panose="020B0503020204020204" pitchFamily="34" charset="-122"/>
                        </a:rPr>
                        <a:t>135.20</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AAC1F0"/>
                      </a:solidFill>
                      <a:prstDash val="solid"/>
                    </a:lnT>
                    <a:lnB w="12700" cmpd="sng">
                      <a:solidFill>
                        <a:srgbClr val="0F46A3"/>
                      </a:solidFill>
                      <a:prstDash val="solid"/>
                    </a:lnB>
                    <a:solidFill>
                      <a:srgbClr val="FFFFFF"/>
                    </a:solidFill>
                  </a:tcPr>
                </a:tc>
                <a:tc>
                  <a:txBody>
                    <a:bodyPr/>
                    <a:lstStyle/>
                    <a:p>
                      <a:pPr algn="ctr">
                        <a:spcAft>
                          <a:spcPts val="0"/>
                        </a:spcAft>
                      </a:pPr>
                      <a:r>
                        <a:rPr lang="en-US" alt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rPr>
                        <a:t>28</a:t>
                      </a:r>
                      <a:endParaRPr lang="zh-CN" sz="1400" b="1" kern="100" dirty="0">
                        <a:solidFill>
                          <a:srgbClr val="595959"/>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AAC1F0"/>
                      </a:solidFill>
                      <a:prstDash val="solid"/>
                    </a:lnT>
                    <a:lnB w="12700" cmpd="sng">
                      <a:solidFill>
                        <a:srgbClr val="0F46A3"/>
                      </a:solidFill>
                      <a:prstDash val="solid"/>
                    </a:lnB>
                    <a:solidFill>
                      <a:srgbClr val="FFFFFF"/>
                    </a:solidFill>
                  </a:tcPr>
                </a:tc>
              </a:tr>
            </a:tbl>
          </a:graphicData>
        </a:graphic>
      </p:graphicFrame>
      <p:sp>
        <p:nvSpPr>
          <p:cNvPr id="11" name="文本框 10"/>
          <p:cNvSpPr txBox="1"/>
          <p:nvPr/>
        </p:nvSpPr>
        <p:spPr>
          <a:xfrm>
            <a:off x="292735" y="6498590"/>
            <a:ext cx="8427085" cy="275590"/>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根据中国新发肿瘤患者人群考虑，晚期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NTRK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融合实体瘤患者的概率，仅理论计算，</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未考虑检测率/就诊率/诊断率等</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4" imgW="5715" imgH="5715" progId="TCLayout.ActiveDocument.1">
                  <p:embed/>
                </p:oleObj>
              </mc:Choice>
              <mc:Fallback>
                <p:oleObj name="think-cell 幻灯片" r:id="rId4" imgW="5715" imgH="5715" progId="TCLayout.ActiveDocument.1">
                  <p:embed/>
                  <p:pic>
                    <p:nvPicPr>
                      <p:cNvPr id="0" name="图片 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292735" y="597535"/>
            <a:ext cx="11701780" cy="1067435"/>
          </a:xfrm>
        </p:spPr>
        <p:txBody>
          <a:bodyPr vert="horz" rIns="91440">
            <a:noAutofit/>
          </a:bodyPr>
          <a:lstStyle/>
          <a:p>
            <a:pPr>
              <a:lnSpc>
                <a:spcPct val="130000"/>
              </a:lnSpc>
              <a:spcBef>
                <a:spcPts val="0"/>
              </a:spcBef>
              <a:spcAft>
                <a:spcPts val="0"/>
              </a:spcAft>
            </a:pPr>
            <a:r>
              <a:rPr lang="zh-CN" altLang="en-US" sz="2400" b="1" dirty="0">
                <a:latin typeface="微软雅黑" panose="020B0503020204020204" pitchFamily="34" charset="-122"/>
                <a:ea typeface="微软雅黑" panose="020B0503020204020204" pitchFamily="34" charset="-122"/>
                <a:sym typeface="+mn-ea"/>
              </a:rPr>
              <a:t>安瑞曲替尼</a:t>
            </a:r>
            <a:r>
              <a:rPr lang="zh-CN" altLang="en-US" sz="2400" b="1" dirty="0">
                <a:solidFill>
                  <a:srgbClr val="0168B7"/>
                </a:solidFill>
                <a:latin typeface="微软雅黑" panose="020B0503020204020204" pitchFamily="34" charset="-122"/>
                <a:ea typeface="微软雅黑" panose="020B0503020204020204" pitchFamily="34" charset="-122"/>
                <a:sym typeface="+mn-ea"/>
              </a:rPr>
              <a:t>临床效果更优</a:t>
            </a:r>
            <a:r>
              <a:rPr lang="zh-CN" altLang="en-US" sz="2400" b="1" dirty="0">
                <a:latin typeface="微软雅黑" panose="020B0503020204020204" pitchFamily="34" charset="-122"/>
                <a:ea typeface="微软雅黑" panose="020B0503020204020204" pitchFamily="34" charset="-122"/>
                <a:sym typeface="+mn-ea"/>
              </a:rPr>
              <a:t>，初治</a:t>
            </a:r>
            <a:r>
              <a:rPr lang="en-US" altLang="zh-CN" sz="2400" b="1" dirty="0">
                <a:latin typeface="微软雅黑" panose="020B0503020204020204" pitchFamily="34" charset="-122"/>
                <a:ea typeface="微软雅黑" panose="020B0503020204020204" pitchFamily="34" charset="-122"/>
                <a:sym typeface="+mn-ea"/>
              </a:rPr>
              <a:t>ORR</a:t>
            </a:r>
            <a:r>
              <a:rPr lang="zh-CN" altLang="en-US" sz="2400" b="1" dirty="0">
                <a:latin typeface="微软雅黑" panose="020B0503020204020204" pitchFamily="34" charset="-122"/>
                <a:ea typeface="微软雅黑" panose="020B0503020204020204" pitchFamily="34" charset="-122"/>
                <a:sym typeface="+mn-ea"/>
              </a:rPr>
              <a:t>达</a:t>
            </a:r>
            <a:r>
              <a:rPr lang="zh-CN" altLang="en-US" sz="2400" b="1" dirty="0">
                <a:solidFill>
                  <a:srgbClr val="0168B7"/>
                </a:solidFill>
                <a:latin typeface="微软雅黑" panose="020B0503020204020204" pitchFamily="34" charset="-122"/>
                <a:ea typeface="微软雅黑" panose="020B0503020204020204" pitchFamily="34" charset="-122"/>
                <a:sym typeface="+mn-ea"/>
              </a:rPr>
              <a:t>68.5%</a:t>
            </a:r>
            <a:r>
              <a:rPr lang="zh-CN" altLang="en-US" sz="2400" b="1" dirty="0">
                <a:latin typeface="微软雅黑" panose="020B0503020204020204" pitchFamily="34" charset="-122"/>
                <a:ea typeface="微软雅黑" panose="020B0503020204020204" pitchFamily="34" charset="-122"/>
                <a:sym typeface="+mn-ea"/>
              </a:rPr>
              <a:t>，随访</a:t>
            </a:r>
            <a:r>
              <a:rPr lang="en-US" altLang="zh-CN" sz="2400" b="1" dirty="0">
                <a:latin typeface="微软雅黑" panose="020B0503020204020204" pitchFamily="34" charset="-122"/>
                <a:ea typeface="微软雅黑" panose="020B0503020204020204" pitchFamily="34" charset="-122"/>
                <a:sym typeface="+mn-ea"/>
              </a:rPr>
              <a:t>6</a:t>
            </a:r>
            <a:r>
              <a:rPr lang="zh-CN" altLang="en-US" sz="2400" b="1" dirty="0">
                <a:latin typeface="微软雅黑" panose="020B0503020204020204" pitchFamily="34" charset="-122"/>
                <a:ea typeface="微软雅黑" panose="020B0503020204020204" pitchFamily="34" charset="-122"/>
                <a:sym typeface="+mn-ea"/>
              </a:rPr>
              <a:t>个月以上初治</a:t>
            </a:r>
            <a:r>
              <a:rPr lang="zh-CN" altLang="en-US" sz="2400" b="1" dirty="0">
                <a:solidFill>
                  <a:schemeClr val="tx1"/>
                </a:solidFill>
                <a:latin typeface="微软雅黑" panose="020B0503020204020204" pitchFamily="34" charset="-122"/>
                <a:ea typeface="微软雅黑" panose="020B0503020204020204" pitchFamily="34" charset="-122"/>
                <a:sym typeface="+mn-ea"/>
              </a:rPr>
              <a:t>ORR</a:t>
            </a:r>
            <a:r>
              <a:rPr lang="zh-CN" altLang="en-US" sz="2400" b="1" dirty="0">
                <a:latin typeface="微软雅黑" panose="020B0503020204020204" pitchFamily="34" charset="-122"/>
                <a:ea typeface="微软雅黑" panose="020B0503020204020204" pitchFamily="34" charset="-122"/>
                <a:sym typeface="+mn-ea"/>
              </a:rPr>
              <a:t>达</a:t>
            </a:r>
            <a:r>
              <a:rPr lang="en-US" altLang="zh-CN" sz="2400" b="1" dirty="0">
                <a:solidFill>
                  <a:srgbClr val="1670BC"/>
                </a:solidFill>
                <a:latin typeface="微软雅黑" panose="020B0503020204020204" pitchFamily="34" charset="-122"/>
                <a:ea typeface="微软雅黑" panose="020B0503020204020204" pitchFamily="34" charset="-122"/>
                <a:sym typeface="+mn-ea"/>
              </a:rPr>
              <a:t>89.7</a:t>
            </a:r>
            <a:r>
              <a:rPr lang="zh-CN" altLang="en-US" sz="2400" b="1" dirty="0">
                <a:solidFill>
                  <a:srgbClr val="1670BC"/>
                </a:solidFill>
                <a:latin typeface="微软雅黑" panose="020B0503020204020204" pitchFamily="34" charset="-122"/>
                <a:ea typeface="微软雅黑" panose="020B0503020204020204" pitchFamily="34" charset="-122"/>
                <a:sym typeface="+mn-ea"/>
              </a:rPr>
              <a:t>%，</a:t>
            </a:r>
            <a:r>
              <a:rPr lang="zh-CN" altLang="en-US" sz="2400" b="1" dirty="0">
                <a:latin typeface="微软雅黑" panose="020B0503020204020204" pitchFamily="34" charset="-122"/>
                <a:ea typeface="微软雅黑" panose="020B0503020204020204" pitchFamily="34" charset="-122"/>
                <a:sym typeface="+mn-ea"/>
              </a:rPr>
              <a:t>为同类产品</a:t>
            </a:r>
            <a:r>
              <a:rPr lang="zh-CN" altLang="en-US" sz="2400" b="1" dirty="0">
                <a:solidFill>
                  <a:srgbClr val="1670BC"/>
                </a:solidFill>
                <a:latin typeface="微软雅黑" panose="020B0503020204020204" pitchFamily="34" charset="-122"/>
                <a:ea typeface="微软雅黑" panose="020B0503020204020204" pitchFamily="34" charset="-122"/>
                <a:sym typeface="+mn-ea"/>
              </a:rPr>
              <a:t>最高</a:t>
            </a:r>
            <a:r>
              <a:rPr lang="zh-CN" altLang="en-US" sz="2400" b="1" dirty="0">
                <a:latin typeface="微软雅黑" panose="020B0503020204020204" pitchFamily="34" charset="-122"/>
                <a:ea typeface="微软雅黑" panose="020B0503020204020204" pitchFamily="34" charset="-122"/>
                <a:sym typeface="+mn-ea"/>
              </a:rPr>
              <a:t>，</a:t>
            </a:r>
            <a:r>
              <a:rPr lang="zh-CN" altLang="en-US" sz="2400" b="1" dirty="0">
                <a:solidFill>
                  <a:srgbClr val="0168B7"/>
                </a:solidFill>
                <a:latin typeface="微软雅黑" panose="020B0503020204020204" pitchFamily="34" charset="-122"/>
                <a:ea typeface="微软雅黑" panose="020B0503020204020204" pitchFamily="34" charset="-122"/>
                <a:sym typeface="+mn-ea"/>
              </a:rPr>
              <a:t>基线伴脑转移、经治患者均显著有效</a:t>
            </a:r>
            <a:endParaRPr lang="zh-CN" altLang="en-US" sz="2400" b="1" dirty="0">
              <a:solidFill>
                <a:srgbClr val="0168B7"/>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41858" y="12388"/>
            <a:ext cx="1750142"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有效性（</a:t>
            </a:r>
            <a:r>
              <a:rPr lang="en-US" altLang="zh-CN" b="1" dirty="0">
                <a:solidFill>
                  <a:schemeClr val="bg1"/>
                </a:solidFill>
                <a:latin typeface="微软雅黑" panose="020B0503020204020204" pitchFamily="34" charset="-122"/>
                <a:ea typeface="微软雅黑" panose="020B0503020204020204" pitchFamily="34" charset="-122"/>
                <a:sym typeface="+mn-ea"/>
              </a:rPr>
              <a:t>1/4</a:t>
            </a:r>
            <a:r>
              <a:rPr lang="zh-CN" altLang="en-US" b="1" dirty="0">
                <a:solidFill>
                  <a:schemeClr val="bg1"/>
                </a:solidFill>
                <a:latin typeface="微软雅黑" panose="020B0503020204020204" pitchFamily="34" charset="-122"/>
                <a:ea typeface="微软雅黑" panose="020B0503020204020204" pitchFamily="34" charset="-122"/>
                <a:sym typeface="+mn-ea"/>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422275" y="2092960"/>
            <a:ext cx="3420000" cy="568960"/>
          </a:xfrm>
          <a:prstGeom prst="roundRect">
            <a:avLst>
              <a:gd name="adj" fmla="val 20239"/>
            </a:avLst>
          </a:prstGeom>
          <a:solidFill>
            <a:srgbClr val="0168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初治</a:t>
            </a:r>
            <a:r>
              <a:rPr lang="en-US" altLang="zh-CN" b="1" dirty="0">
                <a:latin typeface="微软雅黑" panose="020B0503020204020204" pitchFamily="34" charset="-122"/>
                <a:ea typeface="微软雅黑" panose="020B0503020204020204" pitchFamily="34" charset="-122"/>
              </a:rPr>
              <a:t>ORR</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68.5%</a:t>
            </a:r>
            <a:r>
              <a:rPr lang="en-US" altLang="zh-CN" b="1" baseline="30000" dirty="0">
                <a:latin typeface="微软雅黑" panose="020B0503020204020204" pitchFamily="34" charset="-122"/>
                <a:ea typeface="微软雅黑" panose="020B0503020204020204" pitchFamily="34" charset="-122"/>
              </a:rPr>
              <a:t>8</a:t>
            </a:r>
            <a:endParaRPr lang="zh-CN" altLang="en-US" b="1" baseline="30000" dirty="0">
              <a:latin typeface="微软雅黑" panose="020B0503020204020204" pitchFamily="34" charset="-122"/>
              <a:ea typeface="微软雅黑" panose="020B0503020204020204" pitchFamily="34" charset="-122"/>
            </a:endParaRPr>
          </a:p>
        </p:txBody>
      </p:sp>
      <p:sp>
        <p:nvSpPr>
          <p:cNvPr id="7" name="矩形: 圆角 6"/>
          <p:cNvSpPr/>
          <p:nvPr/>
        </p:nvSpPr>
        <p:spPr>
          <a:xfrm>
            <a:off x="4452938" y="2092960"/>
            <a:ext cx="3420000" cy="568960"/>
          </a:xfrm>
          <a:prstGeom prst="roundRect">
            <a:avLst>
              <a:gd name="adj" fmla="val 20239"/>
            </a:avLst>
          </a:prstGeom>
          <a:solidFill>
            <a:srgbClr val="0168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同类产品中</a:t>
            </a:r>
            <a:r>
              <a:rPr lang="en-US" altLang="zh-CN" b="1" dirty="0">
                <a:latin typeface="微软雅黑" panose="020B0503020204020204" pitchFamily="34" charset="-122"/>
                <a:ea typeface="微软雅黑" panose="020B0503020204020204" pitchFamily="34" charset="-122"/>
              </a:rPr>
              <a:t>ORR</a:t>
            </a:r>
            <a:r>
              <a:rPr lang="zh-CN" altLang="en-US" b="1" dirty="0">
                <a:latin typeface="微软雅黑" panose="020B0503020204020204" pitchFamily="34" charset="-122"/>
                <a:ea typeface="微软雅黑" panose="020B0503020204020204" pitchFamily="34" charset="-122"/>
              </a:rPr>
              <a:t>最高</a:t>
            </a:r>
            <a:r>
              <a:rPr lang="en-US" altLang="zh-CN" b="1" baseline="30000" dirty="0">
                <a:latin typeface="微软雅黑" panose="020B0503020204020204" pitchFamily="34" charset="-122"/>
                <a:ea typeface="微软雅黑" panose="020B0503020204020204" pitchFamily="34" charset="-122"/>
              </a:rPr>
              <a:t>8,10,14</a:t>
            </a:r>
            <a:endParaRPr lang="zh-CN" altLang="en-US" b="1" baseline="30000" dirty="0">
              <a:latin typeface="微软雅黑" panose="020B0503020204020204" pitchFamily="34" charset="-122"/>
              <a:ea typeface="微软雅黑" panose="020B0503020204020204" pitchFamily="34" charset="-122"/>
            </a:endParaRPr>
          </a:p>
        </p:txBody>
      </p:sp>
      <p:sp>
        <p:nvSpPr>
          <p:cNvPr id="8" name="矩形: 圆角 7"/>
          <p:cNvSpPr/>
          <p:nvPr/>
        </p:nvSpPr>
        <p:spPr>
          <a:xfrm>
            <a:off x="8313738" y="2092960"/>
            <a:ext cx="3420000" cy="568960"/>
          </a:xfrm>
          <a:prstGeom prst="roundRect">
            <a:avLst>
              <a:gd name="adj" fmla="val 20239"/>
            </a:avLst>
          </a:prstGeom>
          <a:solidFill>
            <a:srgbClr val="0168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难治患者亦显著有效</a:t>
            </a:r>
            <a:r>
              <a:rPr lang="en-US" b="1" baseline="30000" dirty="0">
                <a:latin typeface="微软雅黑" panose="020B0503020204020204" pitchFamily="34" charset="-122"/>
                <a:ea typeface="微软雅黑" panose="020B0503020204020204" pitchFamily="34" charset="-122"/>
              </a:rPr>
              <a:t>8,11,14</a:t>
            </a:r>
            <a:endParaRPr lang="en-US" b="1" baseline="30000" dirty="0">
              <a:latin typeface="微软雅黑" panose="020B0503020204020204" pitchFamily="34" charset="-122"/>
              <a:ea typeface="微软雅黑" panose="020B0503020204020204" pitchFamily="34" charset="-122"/>
            </a:endParaRPr>
          </a:p>
        </p:txBody>
      </p:sp>
      <p:graphicFrame>
        <p:nvGraphicFramePr>
          <p:cNvPr id="9" name="Chart 3"/>
          <p:cNvGraphicFramePr/>
          <p:nvPr>
            <p:custDataLst>
              <p:tags r:id="rId6"/>
            </p:custDataLst>
          </p:nvPr>
        </p:nvGraphicFramePr>
        <p:xfrm>
          <a:off x="5186363" y="2730500"/>
          <a:ext cx="2706687" cy="358616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占位符 2"/>
          <p:cNvSpPr/>
          <p:nvPr>
            <p:custDataLst>
              <p:tags r:id="rId7"/>
            </p:custDataLst>
          </p:nvPr>
        </p:nvSpPr>
        <p:spPr bwMode="auto">
          <a:xfrm>
            <a:off x="4452938" y="3313113"/>
            <a:ext cx="8890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71B210F-D774-4C38-826F-A60908C04249}" type="datetime'''''''''安''''''''''''''瑞''''''''''''''''''''''曲''''''替尼'">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占位符 2"/>
          <p:cNvSpPr/>
          <p:nvPr>
            <p:custDataLst>
              <p:tags r:id="rId8"/>
            </p:custDataLst>
          </p:nvPr>
        </p:nvSpPr>
        <p:spPr bwMode="auto">
          <a:xfrm>
            <a:off x="4452938" y="4056063"/>
            <a:ext cx="8890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5684682-0BA1-4FCD-A68C-39176213C0C3}" type="datetime'安''''''瑞曲''替''''''''''''''''尼'''''''''''''''''''''''''''">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占位符 2"/>
          <p:cNvSpPr/>
          <p:nvPr>
            <p:custDataLst>
              <p:tags r:id="rId9"/>
            </p:custDataLst>
          </p:nvPr>
        </p:nvSpPr>
        <p:spPr bwMode="auto">
          <a:xfrm>
            <a:off x="4549775" y="4800600"/>
            <a:ext cx="7921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4D988A-6FB1-4EDF-9A40-94D89C3A1644}" type="datetime'''''恩''''''曲''''''替尼''''''*'''''''''''">
              <a:rPr lang="zh-CN" altLang="en-US" sz="1400" smtClean="0">
                <a:latin typeface="微软雅黑" panose="020B0503020204020204" pitchFamily="34" charset="-122"/>
                <a:ea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占位符 2"/>
          <p:cNvSpPr/>
          <p:nvPr>
            <p:custDataLst>
              <p:tags r:id="rId10"/>
            </p:custDataLst>
          </p:nvPr>
        </p:nvSpPr>
        <p:spPr bwMode="auto">
          <a:xfrm>
            <a:off x="4550093" y="5518150"/>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BF74732-2E1E-4551-B153-085639E8A64F}" type="datetime'''拉''''''''罗''''''''''''''''替尼'''''''">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17" name="Chart 3"/>
          <p:cNvGraphicFramePr/>
          <p:nvPr>
            <p:custDataLst>
              <p:tags r:id="rId11"/>
            </p:custDataLst>
          </p:nvPr>
        </p:nvGraphicFramePr>
        <p:xfrm>
          <a:off x="809625" y="3208338"/>
          <a:ext cx="2816225" cy="2816225"/>
        </p:xfrm>
        <a:graphic>
          <a:graphicData uri="http://schemas.openxmlformats.org/drawingml/2006/chart">
            <c:chart xmlns:c="http://schemas.openxmlformats.org/drawingml/2006/chart" xmlns:r="http://schemas.openxmlformats.org/officeDocument/2006/relationships" r:id="rId2"/>
          </a:graphicData>
        </a:graphic>
      </p:graphicFrame>
      <p:sp>
        <p:nvSpPr>
          <p:cNvPr id="38" name="文本占位符 2"/>
          <p:cNvSpPr/>
          <p:nvPr>
            <p:custDataLst>
              <p:tags r:id="rId12"/>
            </p:custDataLst>
          </p:nvPr>
        </p:nvSpPr>
        <p:spPr bwMode="gray">
          <a:xfrm>
            <a:off x="2882900" y="5114925"/>
            <a:ext cx="4778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zh-CN" sz="1400" b="1" smtClean="0">
                <a:solidFill>
                  <a:schemeClr val="bg1"/>
                </a:solidFill>
                <a:latin typeface="微软雅黑" panose="020B0503020204020204" pitchFamily="34" charset="-122"/>
                <a:ea typeface="微软雅黑" panose="020B0503020204020204" pitchFamily="34" charset="-122"/>
              </a:rPr>
              <a:t>68.5%</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sp>
        <p:nvSpPr>
          <p:cNvPr id="24" name="文本占位符 2"/>
          <p:cNvSpPr/>
          <p:nvPr>
            <p:custDataLst>
              <p:tags r:id="rId13"/>
            </p:custDataLst>
          </p:nvPr>
        </p:nvSpPr>
        <p:spPr bwMode="auto">
          <a:xfrm>
            <a:off x="3376613" y="5335588"/>
            <a:ext cx="3413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1A5F52E-7D51-4A65-849C-FAB426A2D1AF}" type="datetime'''''O''R''R'">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42" name="文本占位符 2"/>
          <p:cNvSpPr/>
          <p:nvPr>
            <p:custDataLst>
              <p:tags r:id="rId14"/>
            </p:custDataLst>
          </p:nvPr>
        </p:nvSpPr>
        <p:spPr bwMode="gray">
          <a:xfrm>
            <a:off x="978535" y="4394200"/>
            <a:ext cx="4778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zh-CN" sz="1400" b="1" dirty="0">
                <a:solidFill>
                  <a:schemeClr val="bg1"/>
                </a:solidFill>
                <a:effectLst/>
                <a:latin typeface="微软雅黑" panose="020B0503020204020204" pitchFamily="34" charset="-122"/>
                <a:ea typeface="微软雅黑" panose="020B0503020204020204" pitchFamily="34" charset="-122"/>
              </a:rPr>
              <a:t>85.2%</a:t>
            </a:r>
            <a:endParaRPr lang="en-US" altLang="zh-CN" sz="1400" b="1" dirty="0">
              <a:solidFill>
                <a:schemeClr val="bg1"/>
              </a:solidFill>
              <a:effectLst/>
              <a:latin typeface="微软雅黑" panose="020B0503020204020204" pitchFamily="34" charset="-122"/>
              <a:ea typeface="微软雅黑" panose="020B0503020204020204" pitchFamily="34" charset="-122"/>
            </a:endParaRPr>
          </a:p>
        </p:txBody>
      </p:sp>
      <p:sp>
        <p:nvSpPr>
          <p:cNvPr id="25" name="文本占位符 2"/>
          <p:cNvSpPr/>
          <p:nvPr>
            <p:custDataLst>
              <p:tags r:id="rId15"/>
            </p:custDataLst>
          </p:nvPr>
        </p:nvSpPr>
        <p:spPr bwMode="auto">
          <a:xfrm>
            <a:off x="512763" y="4352925"/>
            <a:ext cx="3349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US" altLang="zh-CN" sz="1400" dirty="0">
                <a:latin typeface="微软雅黑" panose="020B0503020204020204" pitchFamily="34" charset="-122"/>
                <a:ea typeface="微软雅黑" panose="020B0503020204020204" pitchFamily="34" charset="-122"/>
              </a:rPr>
              <a:t>DCR</a:t>
            </a:r>
            <a:endParaRPr lang="en-US" altLang="zh-CN" sz="1400"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1782763" y="4324062"/>
            <a:ext cx="868361" cy="584775"/>
          </a:xfrm>
          <a:prstGeom prst="rect">
            <a:avLst/>
          </a:prstGeom>
          <a:noFill/>
        </p:spPr>
        <p:txBody>
          <a:bodyPr wrap="square" rtlCol="0">
            <a:spAutoFit/>
          </a:bodyPr>
          <a:lstStyle/>
          <a:p>
            <a:pPr algn="ctr"/>
            <a:r>
              <a:rPr lang="en-US" altLang="zh-CN" sz="1600" b="1" dirty="0">
                <a:solidFill>
                  <a:srgbClr val="0168B7"/>
                </a:solidFill>
                <a:latin typeface="微软雅黑" panose="020B0503020204020204" pitchFamily="34" charset="-122"/>
                <a:ea typeface="微软雅黑" panose="020B0503020204020204" pitchFamily="34" charset="-122"/>
              </a:rPr>
              <a:t>ORR</a:t>
            </a:r>
            <a:endParaRPr lang="en-US" altLang="zh-CN" sz="1600" b="1" dirty="0">
              <a:solidFill>
                <a:srgbClr val="0168B7"/>
              </a:solidFill>
              <a:latin typeface="微软雅黑" panose="020B0503020204020204" pitchFamily="34" charset="-122"/>
              <a:ea typeface="微软雅黑" panose="020B0503020204020204" pitchFamily="34" charset="-122"/>
            </a:endParaRPr>
          </a:p>
          <a:p>
            <a:pPr algn="ctr"/>
            <a:r>
              <a:rPr lang="en-US" altLang="zh-CN" sz="1600" b="1" dirty="0">
                <a:solidFill>
                  <a:srgbClr val="0168B7"/>
                </a:solidFill>
                <a:latin typeface="微软雅黑" panose="020B0503020204020204" pitchFamily="34" charset="-122"/>
                <a:ea typeface="微软雅黑" panose="020B0503020204020204" pitchFamily="34" charset="-122"/>
              </a:rPr>
              <a:t>68.5%</a:t>
            </a:r>
            <a:endParaRPr lang="zh-CN" altLang="en-US" sz="1600" b="1" dirty="0">
              <a:solidFill>
                <a:srgbClr val="0168B7"/>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4403725" y="4222750"/>
            <a:ext cx="2564130"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随访</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个月以上</a:t>
            </a:r>
            <a:r>
              <a:rPr lang="en-US" altLang="zh-CN" sz="1000" b="1" baseline="30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b="1"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任意多边形: 形状 108"/>
          <p:cNvSpPr/>
          <p:nvPr/>
        </p:nvSpPr>
        <p:spPr>
          <a:xfrm rot="16200000">
            <a:off x="2239963" y="3947900"/>
            <a:ext cx="3836195" cy="126314"/>
          </a:xfrm>
          <a:custGeom>
            <a:avLst/>
            <a:gdLst>
              <a:gd name="csX0" fmla="*/ 3738563 w 3836195"/>
              <a:gd name="csY0" fmla="*/ 1290 h 126314"/>
              <a:gd name="csX1" fmla="*/ 3831431 w 3836195"/>
              <a:gd name="csY1" fmla="*/ 54908 h 126314"/>
              <a:gd name="csX2" fmla="*/ 3831431 w 3836195"/>
              <a:gd name="csY2" fmla="*/ 71406 h 126314"/>
              <a:gd name="csX3" fmla="*/ 3738563 w 3836195"/>
              <a:gd name="csY3" fmla="*/ 125024 h 126314"/>
              <a:gd name="csX4" fmla="*/ 3724275 w 3836195"/>
              <a:gd name="csY4" fmla="*/ 116775 h 126314"/>
              <a:gd name="csX5" fmla="*/ 3724275 w 3836195"/>
              <a:gd name="csY5" fmla="*/ 9539 h 126314"/>
              <a:gd name="csX6" fmla="*/ 3738563 w 3836195"/>
              <a:gd name="csY6" fmla="*/ 1290 h 126314"/>
              <a:gd name="csX7" fmla="*/ 3576638 w 3836195"/>
              <a:gd name="csY7" fmla="*/ 1290 h 126314"/>
              <a:gd name="csX8" fmla="*/ 3669506 w 3836195"/>
              <a:gd name="csY8" fmla="*/ 54908 h 126314"/>
              <a:gd name="csX9" fmla="*/ 3669506 w 3836195"/>
              <a:gd name="csY9" fmla="*/ 71406 h 126314"/>
              <a:gd name="csX10" fmla="*/ 3576638 w 3836195"/>
              <a:gd name="csY10" fmla="*/ 125024 h 126314"/>
              <a:gd name="csX11" fmla="*/ 3562350 w 3836195"/>
              <a:gd name="csY11" fmla="*/ 116775 h 126314"/>
              <a:gd name="csX12" fmla="*/ 3562350 w 3836195"/>
              <a:gd name="csY12" fmla="*/ 9539 h 126314"/>
              <a:gd name="csX13" fmla="*/ 3576638 w 3836195"/>
              <a:gd name="csY13" fmla="*/ 1290 h 126314"/>
              <a:gd name="csX14" fmla="*/ 3414713 w 3836195"/>
              <a:gd name="csY14" fmla="*/ 1290 h 126314"/>
              <a:gd name="csX15" fmla="*/ 3507581 w 3836195"/>
              <a:gd name="csY15" fmla="*/ 54908 h 126314"/>
              <a:gd name="csX16" fmla="*/ 3507581 w 3836195"/>
              <a:gd name="csY16" fmla="*/ 71406 h 126314"/>
              <a:gd name="csX17" fmla="*/ 3414713 w 3836195"/>
              <a:gd name="csY17" fmla="*/ 125024 h 126314"/>
              <a:gd name="csX18" fmla="*/ 3400425 w 3836195"/>
              <a:gd name="csY18" fmla="*/ 116775 h 126314"/>
              <a:gd name="csX19" fmla="*/ 3400425 w 3836195"/>
              <a:gd name="csY19" fmla="*/ 9539 h 126314"/>
              <a:gd name="csX20" fmla="*/ 3414713 w 3836195"/>
              <a:gd name="csY20" fmla="*/ 1290 h 126314"/>
              <a:gd name="csX21" fmla="*/ 3252788 w 3836195"/>
              <a:gd name="csY21" fmla="*/ 1290 h 126314"/>
              <a:gd name="csX22" fmla="*/ 3345656 w 3836195"/>
              <a:gd name="csY22" fmla="*/ 54908 h 126314"/>
              <a:gd name="csX23" fmla="*/ 3345656 w 3836195"/>
              <a:gd name="csY23" fmla="*/ 71406 h 126314"/>
              <a:gd name="csX24" fmla="*/ 3252788 w 3836195"/>
              <a:gd name="csY24" fmla="*/ 125024 h 126314"/>
              <a:gd name="csX25" fmla="*/ 3238500 w 3836195"/>
              <a:gd name="csY25" fmla="*/ 116775 h 126314"/>
              <a:gd name="csX26" fmla="*/ 3238500 w 3836195"/>
              <a:gd name="csY26" fmla="*/ 9539 h 126314"/>
              <a:gd name="csX27" fmla="*/ 3252788 w 3836195"/>
              <a:gd name="csY27" fmla="*/ 1290 h 126314"/>
              <a:gd name="csX28" fmla="*/ 3090863 w 3836195"/>
              <a:gd name="csY28" fmla="*/ 1290 h 126314"/>
              <a:gd name="csX29" fmla="*/ 3183731 w 3836195"/>
              <a:gd name="csY29" fmla="*/ 54908 h 126314"/>
              <a:gd name="csX30" fmla="*/ 3183731 w 3836195"/>
              <a:gd name="csY30" fmla="*/ 71406 h 126314"/>
              <a:gd name="csX31" fmla="*/ 3090863 w 3836195"/>
              <a:gd name="csY31" fmla="*/ 125024 h 126314"/>
              <a:gd name="csX32" fmla="*/ 3076575 w 3836195"/>
              <a:gd name="csY32" fmla="*/ 116775 h 126314"/>
              <a:gd name="csX33" fmla="*/ 3076575 w 3836195"/>
              <a:gd name="csY33" fmla="*/ 9539 h 126314"/>
              <a:gd name="csX34" fmla="*/ 3090863 w 3836195"/>
              <a:gd name="csY34" fmla="*/ 1290 h 126314"/>
              <a:gd name="csX35" fmla="*/ 2928938 w 3836195"/>
              <a:gd name="csY35" fmla="*/ 1290 h 126314"/>
              <a:gd name="csX36" fmla="*/ 3021806 w 3836195"/>
              <a:gd name="csY36" fmla="*/ 54908 h 126314"/>
              <a:gd name="csX37" fmla="*/ 3021806 w 3836195"/>
              <a:gd name="csY37" fmla="*/ 71406 h 126314"/>
              <a:gd name="csX38" fmla="*/ 2928938 w 3836195"/>
              <a:gd name="csY38" fmla="*/ 125024 h 126314"/>
              <a:gd name="csX39" fmla="*/ 2914650 w 3836195"/>
              <a:gd name="csY39" fmla="*/ 116775 h 126314"/>
              <a:gd name="csX40" fmla="*/ 2914650 w 3836195"/>
              <a:gd name="csY40" fmla="*/ 9539 h 126314"/>
              <a:gd name="csX41" fmla="*/ 2928938 w 3836195"/>
              <a:gd name="csY41" fmla="*/ 1290 h 126314"/>
              <a:gd name="csX42" fmla="*/ 2767013 w 3836195"/>
              <a:gd name="csY42" fmla="*/ 1290 h 126314"/>
              <a:gd name="csX43" fmla="*/ 2859881 w 3836195"/>
              <a:gd name="csY43" fmla="*/ 54908 h 126314"/>
              <a:gd name="csX44" fmla="*/ 2859881 w 3836195"/>
              <a:gd name="csY44" fmla="*/ 71406 h 126314"/>
              <a:gd name="csX45" fmla="*/ 2767013 w 3836195"/>
              <a:gd name="csY45" fmla="*/ 125024 h 126314"/>
              <a:gd name="csX46" fmla="*/ 2752725 w 3836195"/>
              <a:gd name="csY46" fmla="*/ 116775 h 126314"/>
              <a:gd name="csX47" fmla="*/ 2752725 w 3836195"/>
              <a:gd name="csY47" fmla="*/ 9539 h 126314"/>
              <a:gd name="csX48" fmla="*/ 2767013 w 3836195"/>
              <a:gd name="csY48" fmla="*/ 1290 h 126314"/>
              <a:gd name="csX49" fmla="*/ 2605088 w 3836195"/>
              <a:gd name="csY49" fmla="*/ 1290 h 126314"/>
              <a:gd name="csX50" fmla="*/ 2697956 w 3836195"/>
              <a:gd name="csY50" fmla="*/ 54908 h 126314"/>
              <a:gd name="csX51" fmla="*/ 2697956 w 3836195"/>
              <a:gd name="csY51" fmla="*/ 71406 h 126314"/>
              <a:gd name="csX52" fmla="*/ 2605088 w 3836195"/>
              <a:gd name="csY52" fmla="*/ 125024 h 126314"/>
              <a:gd name="csX53" fmla="*/ 2590800 w 3836195"/>
              <a:gd name="csY53" fmla="*/ 116775 h 126314"/>
              <a:gd name="csX54" fmla="*/ 2590800 w 3836195"/>
              <a:gd name="csY54" fmla="*/ 9539 h 126314"/>
              <a:gd name="csX55" fmla="*/ 2605088 w 3836195"/>
              <a:gd name="csY55" fmla="*/ 1290 h 126314"/>
              <a:gd name="csX56" fmla="*/ 2443163 w 3836195"/>
              <a:gd name="csY56" fmla="*/ 1290 h 126314"/>
              <a:gd name="csX57" fmla="*/ 2536031 w 3836195"/>
              <a:gd name="csY57" fmla="*/ 54908 h 126314"/>
              <a:gd name="csX58" fmla="*/ 2536031 w 3836195"/>
              <a:gd name="csY58" fmla="*/ 71406 h 126314"/>
              <a:gd name="csX59" fmla="*/ 2443163 w 3836195"/>
              <a:gd name="csY59" fmla="*/ 125024 h 126314"/>
              <a:gd name="csX60" fmla="*/ 2428875 w 3836195"/>
              <a:gd name="csY60" fmla="*/ 116775 h 126314"/>
              <a:gd name="csX61" fmla="*/ 2428875 w 3836195"/>
              <a:gd name="csY61" fmla="*/ 9539 h 126314"/>
              <a:gd name="csX62" fmla="*/ 2443163 w 3836195"/>
              <a:gd name="csY62" fmla="*/ 1290 h 126314"/>
              <a:gd name="csX63" fmla="*/ 2281238 w 3836195"/>
              <a:gd name="csY63" fmla="*/ 1290 h 126314"/>
              <a:gd name="csX64" fmla="*/ 2374106 w 3836195"/>
              <a:gd name="csY64" fmla="*/ 54908 h 126314"/>
              <a:gd name="csX65" fmla="*/ 2374106 w 3836195"/>
              <a:gd name="csY65" fmla="*/ 71406 h 126314"/>
              <a:gd name="csX66" fmla="*/ 2281238 w 3836195"/>
              <a:gd name="csY66" fmla="*/ 125024 h 126314"/>
              <a:gd name="csX67" fmla="*/ 2266950 w 3836195"/>
              <a:gd name="csY67" fmla="*/ 116775 h 126314"/>
              <a:gd name="csX68" fmla="*/ 2266950 w 3836195"/>
              <a:gd name="csY68" fmla="*/ 9539 h 126314"/>
              <a:gd name="csX69" fmla="*/ 2281238 w 3836195"/>
              <a:gd name="csY69" fmla="*/ 1290 h 126314"/>
              <a:gd name="csX70" fmla="*/ 2119313 w 3836195"/>
              <a:gd name="csY70" fmla="*/ 1290 h 126314"/>
              <a:gd name="csX71" fmla="*/ 2212181 w 3836195"/>
              <a:gd name="csY71" fmla="*/ 54908 h 126314"/>
              <a:gd name="csX72" fmla="*/ 2212181 w 3836195"/>
              <a:gd name="csY72" fmla="*/ 71406 h 126314"/>
              <a:gd name="csX73" fmla="*/ 2119313 w 3836195"/>
              <a:gd name="csY73" fmla="*/ 125024 h 126314"/>
              <a:gd name="csX74" fmla="*/ 2105025 w 3836195"/>
              <a:gd name="csY74" fmla="*/ 116775 h 126314"/>
              <a:gd name="csX75" fmla="*/ 2105025 w 3836195"/>
              <a:gd name="csY75" fmla="*/ 9539 h 126314"/>
              <a:gd name="csX76" fmla="*/ 2119313 w 3836195"/>
              <a:gd name="csY76" fmla="*/ 1290 h 126314"/>
              <a:gd name="csX77" fmla="*/ 1957388 w 3836195"/>
              <a:gd name="csY77" fmla="*/ 1290 h 126314"/>
              <a:gd name="csX78" fmla="*/ 2050256 w 3836195"/>
              <a:gd name="csY78" fmla="*/ 54908 h 126314"/>
              <a:gd name="csX79" fmla="*/ 2050256 w 3836195"/>
              <a:gd name="csY79" fmla="*/ 71406 h 126314"/>
              <a:gd name="csX80" fmla="*/ 1957388 w 3836195"/>
              <a:gd name="csY80" fmla="*/ 125024 h 126314"/>
              <a:gd name="csX81" fmla="*/ 1943100 w 3836195"/>
              <a:gd name="csY81" fmla="*/ 116775 h 126314"/>
              <a:gd name="csX82" fmla="*/ 1943100 w 3836195"/>
              <a:gd name="csY82" fmla="*/ 9539 h 126314"/>
              <a:gd name="csX83" fmla="*/ 1957388 w 3836195"/>
              <a:gd name="csY83" fmla="*/ 1290 h 126314"/>
              <a:gd name="csX84" fmla="*/ 1795463 w 3836195"/>
              <a:gd name="csY84" fmla="*/ 1290 h 126314"/>
              <a:gd name="csX85" fmla="*/ 1888331 w 3836195"/>
              <a:gd name="csY85" fmla="*/ 54908 h 126314"/>
              <a:gd name="csX86" fmla="*/ 1888331 w 3836195"/>
              <a:gd name="csY86" fmla="*/ 71406 h 126314"/>
              <a:gd name="csX87" fmla="*/ 1795463 w 3836195"/>
              <a:gd name="csY87" fmla="*/ 125024 h 126314"/>
              <a:gd name="csX88" fmla="*/ 1781175 w 3836195"/>
              <a:gd name="csY88" fmla="*/ 116775 h 126314"/>
              <a:gd name="csX89" fmla="*/ 1781175 w 3836195"/>
              <a:gd name="csY89" fmla="*/ 9539 h 126314"/>
              <a:gd name="csX90" fmla="*/ 1795463 w 3836195"/>
              <a:gd name="csY90" fmla="*/ 1290 h 126314"/>
              <a:gd name="csX91" fmla="*/ 1633538 w 3836195"/>
              <a:gd name="csY91" fmla="*/ 1290 h 126314"/>
              <a:gd name="csX92" fmla="*/ 1726406 w 3836195"/>
              <a:gd name="csY92" fmla="*/ 54908 h 126314"/>
              <a:gd name="csX93" fmla="*/ 1726406 w 3836195"/>
              <a:gd name="csY93" fmla="*/ 71406 h 126314"/>
              <a:gd name="csX94" fmla="*/ 1633538 w 3836195"/>
              <a:gd name="csY94" fmla="*/ 125024 h 126314"/>
              <a:gd name="csX95" fmla="*/ 1619250 w 3836195"/>
              <a:gd name="csY95" fmla="*/ 116775 h 126314"/>
              <a:gd name="csX96" fmla="*/ 1619250 w 3836195"/>
              <a:gd name="csY96" fmla="*/ 9539 h 126314"/>
              <a:gd name="csX97" fmla="*/ 1633538 w 3836195"/>
              <a:gd name="csY97" fmla="*/ 1290 h 126314"/>
              <a:gd name="csX98" fmla="*/ 1471613 w 3836195"/>
              <a:gd name="csY98" fmla="*/ 1290 h 126314"/>
              <a:gd name="csX99" fmla="*/ 1564481 w 3836195"/>
              <a:gd name="csY99" fmla="*/ 54908 h 126314"/>
              <a:gd name="csX100" fmla="*/ 1564481 w 3836195"/>
              <a:gd name="csY100" fmla="*/ 71406 h 126314"/>
              <a:gd name="csX101" fmla="*/ 1471613 w 3836195"/>
              <a:gd name="csY101" fmla="*/ 125024 h 126314"/>
              <a:gd name="csX102" fmla="*/ 1457325 w 3836195"/>
              <a:gd name="csY102" fmla="*/ 116775 h 126314"/>
              <a:gd name="csX103" fmla="*/ 1457325 w 3836195"/>
              <a:gd name="csY103" fmla="*/ 9539 h 126314"/>
              <a:gd name="csX104" fmla="*/ 1471613 w 3836195"/>
              <a:gd name="csY104" fmla="*/ 1290 h 126314"/>
              <a:gd name="csX105" fmla="*/ 1309688 w 3836195"/>
              <a:gd name="csY105" fmla="*/ 1290 h 126314"/>
              <a:gd name="csX106" fmla="*/ 1402556 w 3836195"/>
              <a:gd name="csY106" fmla="*/ 54908 h 126314"/>
              <a:gd name="csX107" fmla="*/ 1402556 w 3836195"/>
              <a:gd name="csY107" fmla="*/ 71406 h 126314"/>
              <a:gd name="csX108" fmla="*/ 1309688 w 3836195"/>
              <a:gd name="csY108" fmla="*/ 125024 h 126314"/>
              <a:gd name="csX109" fmla="*/ 1295400 w 3836195"/>
              <a:gd name="csY109" fmla="*/ 116775 h 126314"/>
              <a:gd name="csX110" fmla="*/ 1295400 w 3836195"/>
              <a:gd name="csY110" fmla="*/ 9539 h 126314"/>
              <a:gd name="csX111" fmla="*/ 1309688 w 3836195"/>
              <a:gd name="csY111" fmla="*/ 1290 h 126314"/>
              <a:gd name="csX112" fmla="*/ 1147763 w 3836195"/>
              <a:gd name="csY112" fmla="*/ 1290 h 126314"/>
              <a:gd name="csX113" fmla="*/ 1240631 w 3836195"/>
              <a:gd name="csY113" fmla="*/ 54908 h 126314"/>
              <a:gd name="csX114" fmla="*/ 1240631 w 3836195"/>
              <a:gd name="csY114" fmla="*/ 71406 h 126314"/>
              <a:gd name="csX115" fmla="*/ 1147763 w 3836195"/>
              <a:gd name="csY115" fmla="*/ 125024 h 126314"/>
              <a:gd name="csX116" fmla="*/ 1133475 w 3836195"/>
              <a:gd name="csY116" fmla="*/ 116775 h 126314"/>
              <a:gd name="csX117" fmla="*/ 1133475 w 3836195"/>
              <a:gd name="csY117" fmla="*/ 9539 h 126314"/>
              <a:gd name="csX118" fmla="*/ 1147763 w 3836195"/>
              <a:gd name="csY118" fmla="*/ 1290 h 126314"/>
              <a:gd name="csX119" fmla="*/ 985838 w 3836195"/>
              <a:gd name="csY119" fmla="*/ 1290 h 126314"/>
              <a:gd name="csX120" fmla="*/ 1078706 w 3836195"/>
              <a:gd name="csY120" fmla="*/ 54908 h 126314"/>
              <a:gd name="csX121" fmla="*/ 1078706 w 3836195"/>
              <a:gd name="csY121" fmla="*/ 71406 h 126314"/>
              <a:gd name="csX122" fmla="*/ 985838 w 3836195"/>
              <a:gd name="csY122" fmla="*/ 125024 h 126314"/>
              <a:gd name="csX123" fmla="*/ 971550 w 3836195"/>
              <a:gd name="csY123" fmla="*/ 116775 h 126314"/>
              <a:gd name="csX124" fmla="*/ 971550 w 3836195"/>
              <a:gd name="csY124" fmla="*/ 9539 h 126314"/>
              <a:gd name="csX125" fmla="*/ 985838 w 3836195"/>
              <a:gd name="csY125" fmla="*/ 1290 h 126314"/>
              <a:gd name="csX126" fmla="*/ 823913 w 3836195"/>
              <a:gd name="csY126" fmla="*/ 1290 h 126314"/>
              <a:gd name="csX127" fmla="*/ 916781 w 3836195"/>
              <a:gd name="csY127" fmla="*/ 54908 h 126314"/>
              <a:gd name="csX128" fmla="*/ 916781 w 3836195"/>
              <a:gd name="csY128" fmla="*/ 71406 h 126314"/>
              <a:gd name="csX129" fmla="*/ 823913 w 3836195"/>
              <a:gd name="csY129" fmla="*/ 125024 h 126314"/>
              <a:gd name="csX130" fmla="*/ 809625 w 3836195"/>
              <a:gd name="csY130" fmla="*/ 116775 h 126314"/>
              <a:gd name="csX131" fmla="*/ 809625 w 3836195"/>
              <a:gd name="csY131" fmla="*/ 9539 h 126314"/>
              <a:gd name="csX132" fmla="*/ 823913 w 3836195"/>
              <a:gd name="csY132" fmla="*/ 1290 h 126314"/>
              <a:gd name="csX133" fmla="*/ 661988 w 3836195"/>
              <a:gd name="csY133" fmla="*/ 1290 h 126314"/>
              <a:gd name="csX134" fmla="*/ 754856 w 3836195"/>
              <a:gd name="csY134" fmla="*/ 54908 h 126314"/>
              <a:gd name="csX135" fmla="*/ 754856 w 3836195"/>
              <a:gd name="csY135" fmla="*/ 71406 h 126314"/>
              <a:gd name="csX136" fmla="*/ 661988 w 3836195"/>
              <a:gd name="csY136" fmla="*/ 125024 h 126314"/>
              <a:gd name="csX137" fmla="*/ 647700 w 3836195"/>
              <a:gd name="csY137" fmla="*/ 116775 h 126314"/>
              <a:gd name="csX138" fmla="*/ 647700 w 3836195"/>
              <a:gd name="csY138" fmla="*/ 9539 h 126314"/>
              <a:gd name="csX139" fmla="*/ 661988 w 3836195"/>
              <a:gd name="csY139" fmla="*/ 1290 h 126314"/>
              <a:gd name="csX140" fmla="*/ 500063 w 3836195"/>
              <a:gd name="csY140" fmla="*/ 1290 h 126314"/>
              <a:gd name="csX141" fmla="*/ 592931 w 3836195"/>
              <a:gd name="csY141" fmla="*/ 54908 h 126314"/>
              <a:gd name="csX142" fmla="*/ 592931 w 3836195"/>
              <a:gd name="csY142" fmla="*/ 71406 h 126314"/>
              <a:gd name="csX143" fmla="*/ 500063 w 3836195"/>
              <a:gd name="csY143" fmla="*/ 125024 h 126314"/>
              <a:gd name="csX144" fmla="*/ 485775 w 3836195"/>
              <a:gd name="csY144" fmla="*/ 116775 h 126314"/>
              <a:gd name="csX145" fmla="*/ 485775 w 3836195"/>
              <a:gd name="csY145" fmla="*/ 9539 h 126314"/>
              <a:gd name="csX146" fmla="*/ 500063 w 3836195"/>
              <a:gd name="csY146" fmla="*/ 1290 h 126314"/>
              <a:gd name="csX147" fmla="*/ 338138 w 3836195"/>
              <a:gd name="csY147" fmla="*/ 1290 h 126314"/>
              <a:gd name="csX148" fmla="*/ 431006 w 3836195"/>
              <a:gd name="csY148" fmla="*/ 54908 h 126314"/>
              <a:gd name="csX149" fmla="*/ 431006 w 3836195"/>
              <a:gd name="csY149" fmla="*/ 71406 h 126314"/>
              <a:gd name="csX150" fmla="*/ 338138 w 3836195"/>
              <a:gd name="csY150" fmla="*/ 125024 h 126314"/>
              <a:gd name="csX151" fmla="*/ 323850 w 3836195"/>
              <a:gd name="csY151" fmla="*/ 116775 h 126314"/>
              <a:gd name="csX152" fmla="*/ 323850 w 3836195"/>
              <a:gd name="csY152" fmla="*/ 9539 h 126314"/>
              <a:gd name="csX153" fmla="*/ 338138 w 3836195"/>
              <a:gd name="csY153" fmla="*/ 1290 h 126314"/>
              <a:gd name="csX154" fmla="*/ 176213 w 3836195"/>
              <a:gd name="csY154" fmla="*/ 1290 h 126314"/>
              <a:gd name="csX155" fmla="*/ 269081 w 3836195"/>
              <a:gd name="csY155" fmla="*/ 54908 h 126314"/>
              <a:gd name="csX156" fmla="*/ 269081 w 3836195"/>
              <a:gd name="csY156" fmla="*/ 71406 h 126314"/>
              <a:gd name="csX157" fmla="*/ 176213 w 3836195"/>
              <a:gd name="csY157" fmla="*/ 125024 h 126314"/>
              <a:gd name="csX158" fmla="*/ 161925 w 3836195"/>
              <a:gd name="csY158" fmla="*/ 116775 h 126314"/>
              <a:gd name="csX159" fmla="*/ 161925 w 3836195"/>
              <a:gd name="csY159" fmla="*/ 9539 h 126314"/>
              <a:gd name="csX160" fmla="*/ 176213 w 3836195"/>
              <a:gd name="csY160" fmla="*/ 1290 h 126314"/>
              <a:gd name="csX161" fmla="*/ 14288 w 3836195"/>
              <a:gd name="csY161" fmla="*/ 1290 h 126314"/>
              <a:gd name="csX162" fmla="*/ 107156 w 3836195"/>
              <a:gd name="csY162" fmla="*/ 54908 h 126314"/>
              <a:gd name="csX163" fmla="*/ 107156 w 3836195"/>
              <a:gd name="csY163" fmla="*/ 71406 h 126314"/>
              <a:gd name="csX164" fmla="*/ 14288 w 3836195"/>
              <a:gd name="csY164" fmla="*/ 125024 h 126314"/>
              <a:gd name="csX165" fmla="*/ 0 w 3836195"/>
              <a:gd name="csY165" fmla="*/ 116775 h 126314"/>
              <a:gd name="csX166" fmla="*/ 0 w 3836195"/>
              <a:gd name="csY166" fmla="*/ 9539 h 126314"/>
              <a:gd name="csX167" fmla="*/ 14288 w 3836195"/>
              <a:gd name="csY167" fmla="*/ 1290 h 1263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Lst>
            <a:rect l="l" t="t" r="r" b="b"/>
            <a:pathLst>
              <a:path w="3836195" h="126314">
                <a:moveTo>
                  <a:pt x="3738563" y="1290"/>
                </a:moveTo>
                <a:lnTo>
                  <a:pt x="3831431" y="54908"/>
                </a:lnTo>
                <a:cubicBezTo>
                  <a:pt x="3837784" y="58574"/>
                  <a:pt x="3837784" y="67740"/>
                  <a:pt x="3831431" y="71406"/>
                </a:cubicBezTo>
                <a:lnTo>
                  <a:pt x="3738563" y="125024"/>
                </a:lnTo>
                <a:cubicBezTo>
                  <a:pt x="3732209" y="128690"/>
                  <a:pt x="3724275" y="124107"/>
                  <a:pt x="3724275" y="116775"/>
                </a:cubicBezTo>
                <a:lnTo>
                  <a:pt x="3724275" y="9539"/>
                </a:lnTo>
                <a:cubicBezTo>
                  <a:pt x="3724275" y="2207"/>
                  <a:pt x="3732209" y="-2376"/>
                  <a:pt x="3738563" y="1290"/>
                </a:cubicBezTo>
                <a:close/>
                <a:moveTo>
                  <a:pt x="3576638" y="1290"/>
                </a:moveTo>
                <a:lnTo>
                  <a:pt x="3669506" y="54908"/>
                </a:lnTo>
                <a:cubicBezTo>
                  <a:pt x="3675859" y="58574"/>
                  <a:pt x="3675859" y="67740"/>
                  <a:pt x="3669506" y="71406"/>
                </a:cubicBezTo>
                <a:lnTo>
                  <a:pt x="3576638" y="125024"/>
                </a:lnTo>
                <a:cubicBezTo>
                  <a:pt x="3570284" y="128690"/>
                  <a:pt x="3562350" y="124107"/>
                  <a:pt x="3562350" y="116775"/>
                </a:cubicBezTo>
                <a:lnTo>
                  <a:pt x="3562350" y="9539"/>
                </a:lnTo>
                <a:cubicBezTo>
                  <a:pt x="3562350" y="2207"/>
                  <a:pt x="3570284" y="-2376"/>
                  <a:pt x="3576638" y="1290"/>
                </a:cubicBezTo>
                <a:close/>
                <a:moveTo>
                  <a:pt x="3414713" y="1290"/>
                </a:moveTo>
                <a:lnTo>
                  <a:pt x="3507581" y="54908"/>
                </a:lnTo>
                <a:cubicBezTo>
                  <a:pt x="3513934" y="58574"/>
                  <a:pt x="3513934" y="67740"/>
                  <a:pt x="3507581" y="71406"/>
                </a:cubicBezTo>
                <a:lnTo>
                  <a:pt x="3414713" y="125024"/>
                </a:lnTo>
                <a:cubicBezTo>
                  <a:pt x="3408359" y="128690"/>
                  <a:pt x="3400425" y="124107"/>
                  <a:pt x="3400425" y="116775"/>
                </a:cubicBezTo>
                <a:lnTo>
                  <a:pt x="3400425" y="9539"/>
                </a:lnTo>
                <a:cubicBezTo>
                  <a:pt x="3400425" y="2207"/>
                  <a:pt x="3408359" y="-2376"/>
                  <a:pt x="3414713" y="1290"/>
                </a:cubicBezTo>
                <a:close/>
                <a:moveTo>
                  <a:pt x="3252788" y="1290"/>
                </a:moveTo>
                <a:lnTo>
                  <a:pt x="3345656" y="54908"/>
                </a:lnTo>
                <a:cubicBezTo>
                  <a:pt x="3352009" y="58574"/>
                  <a:pt x="3352009" y="67740"/>
                  <a:pt x="3345656" y="71406"/>
                </a:cubicBezTo>
                <a:lnTo>
                  <a:pt x="3252788" y="125024"/>
                </a:lnTo>
                <a:cubicBezTo>
                  <a:pt x="3246434" y="128690"/>
                  <a:pt x="3238500" y="124107"/>
                  <a:pt x="3238500" y="116775"/>
                </a:cubicBezTo>
                <a:lnTo>
                  <a:pt x="3238500" y="9539"/>
                </a:lnTo>
                <a:cubicBezTo>
                  <a:pt x="3238500" y="2207"/>
                  <a:pt x="3246434" y="-2376"/>
                  <a:pt x="3252788" y="1290"/>
                </a:cubicBezTo>
                <a:close/>
                <a:moveTo>
                  <a:pt x="3090863" y="1290"/>
                </a:moveTo>
                <a:lnTo>
                  <a:pt x="3183731" y="54908"/>
                </a:lnTo>
                <a:cubicBezTo>
                  <a:pt x="3190084" y="58574"/>
                  <a:pt x="3190084" y="67740"/>
                  <a:pt x="3183731" y="71406"/>
                </a:cubicBezTo>
                <a:lnTo>
                  <a:pt x="3090863" y="125024"/>
                </a:lnTo>
                <a:cubicBezTo>
                  <a:pt x="3084509" y="128690"/>
                  <a:pt x="3076575" y="124107"/>
                  <a:pt x="3076575" y="116775"/>
                </a:cubicBezTo>
                <a:lnTo>
                  <a:pt x="3076575" y="9539"/>
                </a:lnTo>
                <a:cubicBezTo>
                  <a:pt x="3076575" y="2207"/>
                  <a:pt x="3084509" y="-2376"/>
                  <a:pt x="3090863" y="1290"/>
                </a:cubicBezTo>
                <a:close/>
                <a:moveTo>
                  <a:pt x="2928938" y="1290"/>
                </a:moveTo>
                <a:lnTo>
                  <a:pt x="3021806" y="54908"/>
                </a:lnTo>
                <a:cubicBezTo>
                  <a:pt x="3028159" y="58574"/>
                  <a:pt x="3028159" y="67740"/>
                  <a:pt x="3021806" y="71406"/>
                </a:cubicBezTo>
                <a:lnTo>
                  <a:pt x="2928938" y="125024"/>
                </a:lnTo>
                <a:cubicBezTo>
                  <a:pt x="2922584" y="128690"/>
                  <a:pt x="2914650" y="124107"/>
                  <a:pt x="2914650" y="116775"/>
                </a:cubicBezTo>
                <a:lnTo>
                  <a:pt x="2914650" y="9539"/>
                </a:lnTo>
                <a:cubicBezTo>
                  <a:pt x="2914650" y="2207"/>
                  <a:pt x="2922584" y="-2376"/>
                  <a:pt x="2928938" y="1290"/>
                </a:cubicBezTo>
                <a:close/>
                <a:moveTo>
                  <a:pt x="2767013" y="1290"/>
                </a:moveTo>
                <a:lnTo>
                  <a:pt x="2859881" y="54908"/>
                </a:lnTo>
                <a:cubicBezTo>
                  <a:pt x="2866234" y="58574"/>
                  <a:pt x="2866234" y="67740"/>
                  <a:pt x="2859881" y="71406"/>
                </a:cubicBezTo>
                <a:lnTo>
                  <a:pt x="2767013" y="125024"/>
                </a:lnTo>
                <a:cubicBezTo>
                  <a:pt x="2760659" y="128690"/>
                  <a:pt x="2752725" y="124107"/>
                  <a:pt x="2752725" y="116775"/>
                </a:cubicBezTo>
                <a:lnTo>
                  <a:pt x="2752725" y="9539"/>
                </a:lnTo>
                <a:cubicBezTo>
                  <a:pt x="2752725" y="2207"/>
                  <a:pt x="2760659" y="-2376"/>
                  <a:pt x="2767013" y="1290"/>
                </a:cubicBezTo>
                <a:close/>
                <a:moveTo>
                  <a:pt x="2605088" y="1290"/>
                </a:moveTo>
                <a:lnTo>
                  <a:pt x="2697956" y="54908"/>
                </a:lnTo>
                <a:cubicBezTo>
                  <a:pt x="2704309" y="58574"/>
                  <a:pt x="2704309" y="67740"/>
                  <a:pt x="2697956" y="71406"/>
                </a:cubicBezTo>
                <a:lnTo>
                  <a:pt x="2605088" y="125024"/>
                </a:lnTo>
                <a:cubicBezTo>
                  <a:pt x="2598734" y="128690"/>
                  <a:pt x="2590800" y="124107"/>
                  <a:pt x="2590800" y="116775"/>
                </a:cubicBezTo>
                <a:lnTo>
                  <a:pt x="2590800" y="9539"/>
                </a:lnTo>
                <a:cubicBezTo>
                  <a:pt x="2590800" y="2207"/>
                  <a:pt x="2598734" y="-2376"/>
                  <a:pt x="2605088" y="1290"/>
                </a:cubicBezTo>
                <a:close/>
                <a:moveTo>
                  <a:pt x="2443163" y="1290"/>
                </a:moveTo>
                <a:lnTo>
                  <a:pt x="2536031" y="54908"/>
                </a:lnTo>
                <a:cubicBezTo>
                  <a:pt x="2542384" y="58574"/>
                  <a:pt x="2542384" y="67740"/>
                  <a:pt x="2536031" y="71406"/>
                </a:cubicBezTo>
                <a:lnTo>
                  <a:pt x="2443163" y="125024"/>
                </a:lnTo>
                <a:cubicBezTo>
                  <a:pt x="2436809" y="128690"/>
                  <a:pt x="2428875" y="124107"/>
                  <a:pt x="2428875" y="116775"/>
                </a:cubicBezTo>
                <a:lnTo>
                  <a:pt x="2428875" y="9539"/>
                </a:lnTo>
                <a:cubicBezTo>
                  <a:pt x="2428875" y="2207"/>
                  <a:pt x="2436809" y="-2376"/>
                  <a:pt x="2443163" y="1290"/>
                </a:cubicBezTo>
                <a:close/>
                <a:moveTo>
                  <a:pt x="2281238" y="1290"/>
                </a:moveTo>
                <a:lnTo>
                  <a:pt x="2374106" y="54908"/>
                </a:lnTo>
                <a:cubicBezTo>
                  <a:pt x="2380459" y="58574"/>
                  <a:pt x="2380459" y="67740"/>
                  <a:pt x="2374106" y="71406"/>
                </a:cubicBezTo>
                <a:lnTo>
                  <a:pt x="2281238" y="125024"/>
                </a:lnTo>
                <a:cubicBezTo>
                  <a:pt x="2274884" y="128690"/>
                  <a:pt x="2266950" y="124107"/>
                  <a:pt x="2266950" y="116775"/>
                </a:cubicBezTo>
                <a:lnTo>
                  <a:pt x="2266950" y="9539"/>
                </a:lnTo>
                <a:cubicBezTo>
                  <a:pt x="2266950" y="2207"/>
                  <a:pt x="2274884" y="-2376"/>
                  <a:pt x="2281238" y="1290"/>
                </a:cubicBezTo>
                <a:close/>
                <a:moveTo>
                  <a:pt x="2119313" y="1290"/>
                </a:moveTo>
                <a:lnTo>
                  <a:pt x="2212181" y="54908"/>
                </a:lnTo>
                <a:cubicBezTo>
                  <a:pt x="2218534" y="58574"/>
                  <a:pt x="2218534" y="67740"/>
                  <a:pt x="2212181" y="71406"/>
                </a:cubicBezTo>
                <a:lnTo>
                  <a:pt x="2119313" y="125024"/>
                </a:lnTo>
                <a:cubicBezTo>
                  <a:pt x="2112959" y="128690"/>
                  <a:pt x="2105025" y="124107"/>
                  <a:pt x="2105025" y="116775"/>
                </a:cubicBezTo>
                <a:lnTo>
                  <a:pt x="2105025" y="9539"/>
                </a:lnTo>
                <a:cubicBezTo>
                  <a:pt x="2105025" y="2207"/>
                  <a:pt x="2112959" y="-2376"/>
                  <a:pt x="2119313" y="1290"/>
                </a:cubicBezTo>
                <a:close/>
                <a:moveTo>
                  <a:pt x="1957388" y="1290"/>
                </a:moveTo>
                <a:lnTo>
                  <a:pt x="2050256" y="54908"/>
                </a:lnTo>
                <a:cubicBezTo>
                  <a:pt x="2056609" y="58574"/>
                  <a:pt x="2056609" y="67740"/>
                  <a:pt x="2050256" y="71406"/>
                </a:cubicBezTo>
                <a:lnTo>
                  <a:pt x="1957388" y="125024"/>
                </a:lnTo>
                <a:cubicBezTo>
                  <a:pt x="1951034" y="128690"/>
                  <a:pt x="1943100" y="124107"/>
                  <a:pt x="1943100" y="116775"/>
                </a:cubicBezTo>
                <a:lnTo>
                  <a:pt x="1943100" y="9539"/>
                </a:lnTo>
                <a:cubicBezTo>
                  <a:pt x="1943100" y="2207"/>
                  <a:pt x="1951034" y="-2376"/>
                  <a:pt x="1957388" y="1290"/>
                </a:cubicBezTo>
                <a:close/>
                <a:moveTo>
                  <a:pt x="1795463" y="1290"/>
                </a:moveTo>
                <a:lnTo>
                  <a:pt x="1888331" y="54908"/>
                </a:lnTo>
                <a:cubicBezTo>
                  <a:pt x="1894684" y="58574"/>
                  <a:pt x="1894684" y="67740"/>
                  <a:pt x="1888331" y="71406"/>
                </a:cubicBezTo>
                <a:lnTo>
                  <a:pt x="1795463" y="125024"/>
                </a:lnTo>
                <a:cubicBezTo>
                  <a:pt x="1789109" y="128690"/>
                  <a:pt x="1781175" y="124107"/>
                  <a:pt x="1781175" y="116775"/>
                </a:cubicBezTo>
                <a:lnTo>
                  <a:pt x="1781175" y="9539"/>
                </a:lnTo>
                <a:cubicBezTo>
                  <a:pt x="1781175" y="2207"/>
                  <a:pt x="1789109" y="-2376"/>
                  <a:pt x="1795463" y="1290"/>
                </a:cubicBezTo>
                <a:close/>
                <a:moveTo>
                  <a:pt x="1633538" y="1290"/>
                </a:moveTo>
                <a:lnTo>
                  <a:pt x="1726406" y="54908"/>
                </a:lnTo>
                <a:cubicBezTo>
                  <a:pt x="1732759" y="58574"/>
                  <a:pt x="1732759" y="67740"/>
                  <a:pt x="1726406" y="71406"/>
                </a:cubicBezTo>
                <a:lnTo>
                  <a:pt x="1633538" y="125024"/>
                </a:lnTo>
                <a:cubicBezTo>
                  <a:pt x="1627184" y="128690"/>
                  <a:pt x="1619250" y="124107"/>
                  <a:pt x="1619250" y="116775"/>
                </a:cubicBezTo>
                <a:lnTo>
                  <a:pt x="1619250" y="9539"/>
                </a:lnTo>
                <a:cubicBezTo>
                  <a:pt x="1619250" y="2207"/>
                  <a:pt x="1627184" y="-2376"/>
                  <a:pt x="1633538" y="1290"/>
                </a:cubicBezTo>
                <a:close/>
                <a:moveTo>
                  <a:pt x="1471613" y="1290"/>
                </a:moveTo>
                <a:lnTo>
                  <a:pt x="1564481" y="54908"/>
                </a:lnTo>
                <a:cubicBezTo>
                  <a:pt x="1570834" y="58574"/>
                  <a:pt x="1570834" y="67740"/>
                  <a:pt x="1564481" y="71406"/>
                </a:cubicBezTo>
                <a:lnTo>
                  <a:pt x="1471613" y="125024"/>
                </a:lnTo>
                <a:cubicBezTo>
                  <a:pt x="1465259" y="128690"/>
                  <a:pt x="1457325" y="124107"/>
                  <a:pt x="1457325" y="116775"/>
                </a:cubicBezTo>
                <a:lnTo>
                  <a:pt x="1457325" y="9539"/>
                </a:lnTo>
                <a:cubicBezTo>
                  <a:pt x="1457325" y="2207"/>
                  <a:pt x="1465259" y="-2376"/>
                  <a:pt x="1471613" y="1290"/>
                </a:cubicBezTo>
                <a:close/>
                <a:moveTo>
                  <a:pt x="1309688" y="1290"/>
                </a:moveTo>
                <a:lnTo>
                  <a:pt x="1402556" y="54908"/>
                </a:lnTo>
                <a:cubicBezTo>
                  <a:pt x="1408909" y="58574"/>
                  <a:pt x="1408909" y="67740"/>
                  <a:pt x="1402556" y="71406"/>
                </a:cubicBezTo>
                <a:lnTo>
                  <a:pt x="1309688" y="125024"/>
                </a:lnTo>
                <a:cubicBezTo>
                  <a:pt x="1303334" y="128690"/>
                  <a:pt x="1295400" y="124107"/>
                  <a:pt x="1295400" y="116775"/>
                </a:cubicBezTo>
                <a:lnTo>
                  <a:pt x="1295400" y="9539"/>
                </a:lnTo>
                <a:cubicBezTo>
                  <a:pt x="1295400" y="2207"/>
                  <a:pt x="1303334" y="-2376"/>
                  <a:pt x="1309688" y="1290"/>
                </a:cubicBezTo>
                <a:close/>
                <a:moveTo>
                  <a:pt x="1147763" y="1290"/>
                </a:moveTo>
                <a:lnTo>
                  <a:pt x="1240631" y="54908"/>
                </a:lnTo>
                <a:cubicBezTo>
                  <a:pt x="1246984" y="58574"/>
                  <a:pt x="1246984" y="67740"/>
                  <a:pt x="1240631" y="71406"/>
                </a:cubicBezTo>
                <a:lnTo>
                  <a:pt x="1147763" y="125024"/>
                </a:lnTo>
                <a:cubicBezTo>
                  <a:pt x="1141409" y="128690"/>
                  <a:pt x="1133475" y="124107"/>
                  <a:pt x="1133475" y="116775"/>
                </a:cubicBezTo>
                <a:lnTo>
                  <a:pt x="1133475" y="9539"/>
                </a:lnTo>
                <a:cubicBezTo>
                  <a:pt x="1133475" y="2207"/>
                  <a:pt x="1141409" y="-2376"/>
                  <a:pt x="1147763" y="1290"/>
                </a:cubicBezTo>
                <a:close/>
                <a:moveTo>
                  <a:pt x="985838" y="1290"/>
                </a:moveTo>
                <a:lnTo>
                  <a:pt x="1078706" y="54908"/>
                </a:lnTo>
                <a:cubicBezTo>
                  <a:pt x="1085059" y="58574"/>
                  <a:pt x="1085059" y="67740"/>
                  <a:pt x="1078706" y="71406"/>
                </a:cubicBezTo>
                <a:lnTo>
                  <a:pt x="985838" y="125024"/>
                </a:lnTo>
                <a:cubicBezTo>
                  <a:pt x="979484" y="128690"/>
                  <a:pt x="971550" y="124107"/>
                  <a:pt x="971550" y="116775"/>
                </a:cubicBezTo>
                <a:lnTo>
                  <a:pt x="971550" y="9539"/>
                </a:lnTo>
                <a:cubicBezTo>
                  <a:pt x="971550" y="2207"/>
                  <a:pt x="979484" y="-2376"/>
                  <a:pt x="985838" y="1290"/>
                </a:cubicBezTo>
                <a:close/>
                <a:moveTo>
                  <a:pt x="823913" y="1290"/>
                </a:moveTo>
                <a:lnTo>
                  <a:pt x="916781" y="54908"/>
                </a:lnTo>
                <a:cubicBezTo>
                  <a:pt x="923134" y="58574"/>
                  <a:pt x="923134" y="67740"/>
                  <a:pt x="916781" y="71406"/>
                </a:cubicBezTo>
                <a:lnTo>
                  <a:pt x="823913" y="125024"/>
                </a:lnTo>
                <a:cubicBezTo>
                  <a:pt x="817562" y="128690"/>
                  <a:pt x="809625" y="124107"/>
                  <a:pt x="809625" y="116775"/>
                </a:cubicBezTo>
                <a:lnTo>
                  <a:pt x="809625" y="9539"/>
                </a:lnTo>
                <a:cubicBezTo>
                  <a:pt x="809625" y="2207"/>
                  <a:pt x="817562" y="-2376"/>
                  <a:pt x="823913" y="1290"/>
                </a:cubicBezTo>
                <a:close/>
                <a:moveTo>
                  <a:pt x="661988" y="1290"/>
                </a:moveTo>
                <a:lnTo>
                  <a:pt x="754856" y="54908"/>
                </a:lnTo>
                <a:cubicBezTo>
                  <a:pt x="761207" y="58574"/>
                  <a:pt x="761207" y="67740"/>
                  <a:pt x="754856" y="71406"/>
                </a:cubicBezTo>
                <a:lnTo>
                  <a:pt x="661988" y="125024"/>
                </a:lnTo>
                <a:cubicBezTo>
                  <a:pt x="655637" y="128690"/>
                  <a:pt x="647700" y="124107"/>
                  <a:pt x="647700" y="116775"/>
                </a:cubicBezTo>
                <a:lnTo>
                  <a:pt x="647700" y="9539"/>
                </a:lnTo>
                <a:cubicBezTo>
                  <a:pt x="647700" y="2207"/>
                  <a:pt x="655637" y="-2376"/>
                  <a:pt x="661988" y="1290"/>
                </a:cubicBezTo>
                <a:close/>
                <a:moveTo>
                  <a:pt x="500063" y="1290"/>
                </a:moveTo>
                <a:lnTo>
                  <a:pt x="592931" y="54908"/>
                </a:lnTo>
                <a:cubicBezTo>
                  <a:pt x="599282" y="58574"/>
                  <a:pt x="599282" y="67740"/>
                  <a:pt x="592931" y="71406"/>
                </a:cubicBezTo>
                <a:lnTo>
                  <a:pt x="500063" y="125024"/>
                </a:lnTo>
                <a:cubicBezTo>
                  <a:pt x="493712" y="128690"/>
                  <a:pt x="485775" y="124107"/>
                  <a:pt x="485775" y="116775"/>
                </a:cubicBezTo>
                <a:lnTo>
                  <a:pt x="485775" y="9539"/>
                </a:lnTo>
                <a:cubicBezTo>
                  <a:pt x="485775" y="2207"/>
                  <a:pt x="493712" y="-2376"/>
                  <a:pt x="500063" y="1290"/>
                </a:cubicBezTo>
                <a:close/>
                <a:moveTo>
                  <a:pt x="338138" y="1290"/>
                </a:moveTo>
                <a:lnTo>
                  <a:pt x="431006" y="54908"/>
                </a:lnTo>
                <a:cubicBezTo>
                  <a:pt x="437357" y="58574"/>
                  <a:pt x="437357" y="67740"/>
                  <a:pt x="431006" y="71406"/>
                </a:cubicBezTo>
                <a:lnTo>
                  <a:pt x="338138" y="125024"/>
                </a:lnTo>
                <a:cubicBezTo>
                  <a:pt x="331787" y="128690"/>
                  <a:pt x="323850" y="124107"/>
                  <a:pt x="323850" y="116775"/>
                </a:cubicBezTo>
                <a:lnTo>
                  <a:pt x="323850" y="9539"/>
                </a:lnTo>
                <a:cubicBezTo>
                  <a:pt x="323850" y="2207"/>
                  <a:pt x="331787" y="-2376"/>
                  <a:pt x="338138" y="1290"/>
                </a:cubicBezTo>
                <a:close/>
                <a:moveTo>
                  <a:pt x="176213" y="1290"/>
                </a:moveTo>
                <a:lnTo>
                  <a:pt x="269081" y="54908"/>
                </a:lnTo>
                <a:cubicBezTo>
                  <a:pt x="275432" y="58574"/>
                  <a:pt x="275432" y="67740"/>
                  <a:pt x="269081" y="71406"/>
                </a:cubicBezTo>
                <a:lnTo>
                  <a:pt x="176213" y="125024"/>
                </a:lnTo>
                <a:cubicBezTo>
                  <a:pt x="169862" y="128690"/>
                  <a:pt x="161925" y="124107"/>
                  <a:pt x="161925" y="116775"/>
                </a:cubicBezTo>
                <a:lnTo>
                  <a:pt x="161925" y="9539"/>
                </a:lnTo>
                <a:cubicBezTo>
                  <a:pt x="161925" y="2207"/>
                  <a:pt x="169862" y="-2376"/>
                  <a:pt x="176213" y="1290"/>
                </a:cubicBezTo>
                <a:close/>
                <a:moveTo>
                  <a:pt x="14288" y="1290"/>
                </a:moveTo>
                <a:lnTo>
                  <a:pt x="107156" y="54908"/>
                </a:lnTo>
                <a:cubicBezTo>
                  <a:pt x="113507" y="58574"/>
                  <a:pt x="113507" y="67740"/>
                  <a:pt x="107156" y="71406"/>
                </a:cubicBezTo>
                <a:lnTo>
                  <a:pt x="14288" y="125024"/>
                </a:lnTo>
                <a:cubicBezTo>
                  <a:pt x="7937" y="128690"/>
                  <a:pt x="0" y="124107"/>
                  <a:pt x="0" y="116775"/>
                </a:cubicBezTo>
                <a:lnTo>
                  <a:pt x="0" y="9539"/>
                </a:lnTo>
                <a:cubicBezTo>
                  <a:pt x="0" y="2207"/>
                  <a:pt x="7937" y="-2376"/>
                  <a:pt x="14288" y="1290"/>
                </a:cubicBezTo>
                <a:close/>
              </a:path>
            </a:pathLst>
          </a:custGeom>
          <a:solidFill>
            <a:schemeClr val="accent1">
              <a:alpha val="50000"/>
            </a:schemeClr>
          </a:solidFill>
          <a:ln w="9525" cap="flat">
            <a:noFill/>
            <a:prstDash val="solid"/>
            <a:miter/>
          </a:ln>
        </p:spPr>
        <p:txBody>
          <a:bodyPr wrap="square">
            <a:noAutofit/>
          </a:bodyPr>
          <a:lstStyle/>
          <a:p>
            <a:endParaRPr lang="zh-CN" altLang="en-US"/>
          </a:p>
        </p:txBody>
      </p:sp>
      <p:sp>
        <p:nvSpPr>
          <p:cNvPr id="110" name="任意多边形: 形状 109"/>
          <p:cNvSpPr/>
          <p:nvPr/>
        </p:nvSpPr>
        <p:spPr>
          <a:xfrm rot="16200000">
            <a:off x="6175375" y="3989333"/>
            <a:ext cx="3836195" cy="126314"/>
          </a:xfrm>
          <a:custGeom>
            <a:avLst/>
            <a:gdLst>
              <a:gd name="csX0" fmla="*/ 3738563 w 3836195"/>
              <a:gd name="csY0" fmla="*/ 1290 h 126314"/>
              <a:gd name="csX1" fmla="*/ 3831431 w 3836195"/>
              <a:gd name="csY1" fmla="*/ 54908 h 126314"/>
              <a:gd name="csX2" fmla="*/ 3831431 w 3836195"/>
              <a:gd name="csY2" fmla="*/ 71406 h 126314"/>
              <a:gd name="csX3" fmla="*/ 3738563 w 3836195"/>
              <a:gd name="csY3" fmla="*/ 125024 h 126314"/>
              <a:gd name="csX4" fmla="*/ 3724275 w 3836195"/>
              <a:gd name="csY4" fmla="*/ 116775 h 126314"/>
              <a:gd name="csX5" fmla="*/ 3724275 w 3836195"/>
              <a:gd name="csY5" fmla="*/ 9539 h 126314"/>
              <a:gd name="csX6" fmla="*/ 3738563 w 3836195"/>
              <a:gd name="csY6" fmla="*/ 1290 h 126314"/>
              <a:gd name="csX7" fmla="*/ 3576638 w 3836195"/>
              <a:gd name="csY7" fmla="*/ 1290 h 126314"/>
              <a:gd name="csX8" fmla="*/ 3669506 w 3836195"/>
              <a:gd name="csY8" fmla="*/ 54908 h 126314"/>
              <a:gd name="csX9" fmla="*/ 3669506 w 3836195"/>
              <a:gd name="csY9" fmla="*/ 71406 h 126314"/>
              <a:gd name="csX10" fmla="*/ 3576638 w 3836195"/>
              <a:gd name="csY10" fmla="*/ 125024 h 126314"/>
              <a:gd name="csX11" fmla="*/ 3562350 w 3836195"/>
              <a:gd name="csY11" fmla="*/ 116775 h 126314"/>
              <a:gd name="csX12" fmla="*/ 3562350 w 3836195"/>
              <a:gd name="csY12" fmla="*/ 9539 h 126314"/>
              <a:gd name="csX13" fmla="*/ 3576638 w 3836195"/>
              <a:gd name="csY13" fmla="*/ 1290 h 126314"/>
              <a:gd name="csX14" fmla="*/ 3414713 w 3836195"/>
              <a:gd name="csY14" fmla="*/ 1290 h 126314"/>
              <a:gd name="csX15" fmla="*/ 3507581 w 3836195"/>
              <a:gd name="csY15" fmla="*/ 54908 h 126314"/>
              <a:gd name="csX16" fmla="*/ 3507581 w 3836195"/>
              <a:gd name="csY16" fmla="*/ 71406 h 126314"/>
              <a:gd name="csX17" fmla="*/ 3414713 w 3836195"/>
              <a:gd name="csY17" fmla="*/ 125024 h 126314"/>
              <a:gd name="csX18" fmla="*/ 3400425 w 3836195"/>
              <a:gd name="csY18" fmla="*/ 116775 h 126314"/>
              <a:gd name="csX19" fmla="*/ 3400425 w 3836195"/>
              <a:gd name="csY19" fmla="*/ 9539 h 126314"/>
              <a:gd name="csX20" fmla="*/ 3414713 w 3836195"/>
              <a:gd name="csY20" fmla="*/ 1290 h 126314"/>
              <a:gd name="csX21" fmla="*/ 3252788 w 3836195"/>
              <a:gd name="csY21" fmla="*/ 1290 h 126314"/>
              <a:gd name="csX22" fmla="*/ 3345656 w 3836195"/>
              <a:gd name="csY22" fmla="*/ 54908 h 126314"/>
              <a:gd name="csX23" fmla="*/ 3345656 w 3836195"/>
              <a:gd name="csY23" fmla="*/ 71406 h 126314"/>
              <a:gd name="csX24" fmla="*/ 3252788 w 3836195"/>
              <a:gd name="csY24" fmla="*/ 125024 h 126314"/>
              <a:gd name="csX25" fmla="*/ 3238500 w 3836195"/>
              <a:gd name="csY25" fmla="*/ 116775 h 126314"/>
              <a:gd name="csX26" fmla="*/ 3238500 w 3836195"/>
              <a:gd name="csY26" fmla="*/ 9539 h 126314"/>
              <a:gd name="csX27" fmla="*/ 3252788 w 3836195"/>
              <a:gd name="csY27" fmla="*/ 1290 h 126314"/>
              <a:gd name="csX28" fmla="*/ 3090863 w 3836195"/>
              <a:gd name="csY28" fmla="*/ 1290 h 126314"/>
              <a:gd name="csX29" fmla="*/ 3183731 w 3836195"/>
              <a:gd name="csY29" fmla="*/ 54908 h 126314"/>
              <a:gd name="csX30" fmla="*/ 3183731 w 3836195"/>
              <a:gd name="csY30" fmla="*/ 71406 h 126314"/>
              <a:gd name="csX31" fmla="*/ 3090863 w 3836195"/>
              <a:gd name="csY31" fmla="*/ 125024 h 126314"/>
              <a:gd name="csX32" fmla="*/ 3076575 w 3836195"/>
              <a:gd name="csY32" fmla="*/ 116775 h 126314"/>
              <a:gd name="csX33" fmla="*/ 3076575 w 3836195"/>
              <a:gd name="csY33" fmla="*/ 9539 h 126314"/>
              <a:gd name="csX34" fmla="*/ 3090863 w 3836195"/>
              <a:gd name="csY34" fmla="*/ 1290 h 126314"/>
              <a:gd name="csX35" fmla="*/ 2928938 w 3836195"/>
              <a:gd name="csY35" fmla="*/ 1290 h 126314"/>
              <a:gd name="csX36" fmla="*/ 3021806 w 3836195"/>
              <a:gd name="csY36" fmla="*/ 54908 h 126314"/>
              <a:gd name="csX37" fmla="*/ 3021806 w 3836195"/>
              <a:gd name="csY37" fmla="*/ 71406 h 126314"/>
              <a:gd name="csX38" fmla="*/ 2928938 w 3836195"/>
              <a:gd name="csY38" fmla="*/ 125024 h 126314"/>
              <a:gd name="csX39" fmla="*/ 2914650 w 3836195"/>
              <a:gd name="csY39" fmla="*/ 116775 h 126314"/>
              <a:gd name="csX40" fmla="*/ 2914650 w 3836195"/>
              <a:gd name="csY40" fmla="*/ 9539 h 126314"/>
              <a:gd name="csX41" fmla="*/ 2928938 w 3836195"/>
              <a:gd name="csY41" fmla="*/ 1290 h 126314"/>
              <a:gd name="csX42" fmla="*/ 2767013 w 3836195"/>
              <a:gd name="csY42" fmla="*/ 1290 h 126314"/>
              <a:gd name="csX43" fmla="*/ 2859881 w 3836195"/>
              <a:gd name="csY43" fmla="*/ 54908 h 126314"/>
              <a:gd name="csX44" fmla="*/ 2859881 w 3836195"/>
              <a:gd name="csY44" fmla="*/ 71406 h 126314"/>
              <a:gd name="csX45" fmla="*/ 2767013 w 3836195"/>
              <a:gd name="csY45" fmla="*/ 125024 h 126314"/>
              <a:gd name="csX46" fmla="*/ 2752725 w 3836195"/>
              <a:gd name="csY46" fmla="*/ 116775 h 126314"/>
              <a:gd name="csX47" fmla="*/ 2752725 w 3836195"/>
              <a:gd name="csY47" fmla="*/ 9539 h 126314"/>
              <a:gd name="csX48" fmla="*/ 2767013 w 3836195"/>
              <a:gd name="csY48" fmla="*/ 1290 h 126314"/>
              <a:gd name="csX49" fmla="*/ 2605088 w 3836195"/>
              <a:gd name="csY49" fmla="*/ 1290 h 126314"/>
              <a:gd name="csX50" fmla="*/ 2697956 w 3836195"/>
              <a:gd name="csY50" fmla="*/ 54908 h 126314"/>
              <a:gd name="csX51" fmla="*/ 2697956 w 3836195"/>
              <a:gd name="csY51" fmla="*/ 71406 h 126314"/>
              <a:gd name="csX52" fmla="*/ 2605088 w 3836195"/>
              <a:gd name="csY52" fmla="*/ 125024 h 126314"/>
              <a:gd name="csX53" fmla="*/ 2590800 w 3836195"/>
              <a:gd name="csY53" fmla="*/ 116775 h 126314"/>
              <a:gd name="csX54" fmla="*/ 2590800 w 3836195"/>
              <a:gd name="csY54" fmla="*/ 9539 h 126314"/>
              <a:gd name="csX55" fmla="*/ 2605088 w 3836195"/>
              <a:gd name="csY55" fmla="*/ 1290 h 126314"/>
              <a:gd name="csX56" fmla="*/ 2443163 w 3836195"/>
              <a:gd name="csY56" fmla="*/ 1290 h 126314"/>
              <a:gd name="csX57" fmla="*/ 2536031 w 3836195"/>
              <a:gd name="csY57" fmla="*/ 54908 h 126314"/>
              <a:gd name="csX58" fmla="*/ 2536031 w 3836195"/>
              <a:gd name="csY58" fmla="*/ 71406 h 126314"/>
              <a:gd name="csX59" fmla="*/ 2443163 w 3836195"/>
              <a:gd name="csY59" fmla="*/ 125024 h 126314"/>
              <a:gd name="csX60" fmla="*/ 2428875 w 3836195"/>
              <a:gd name="csY60" fmla="*/ 116775 h 126314"/>
              <a:gd name="csX61" fmla="*/ 2428875 w 3836195"/>
              <a:gd name="csY61" fmla="*/ 9539 h 126314"/>
              <a:gd name="csX62" fmla="*/ 2443163 w 3836195"/>
              <a:gd name="csY62" fmla="*/ 1290 h 126314"/>
              <a:gd name="csX63" fmla="*/ 2281238 w 3836195"/>
              <a:gd name="csY63" fmla="*/ 1290 h 126314"/>
              <a:gd name="csX64" fmla="*/ 2374106 w 3836195"/>
              <a:gd name="csY64" fmla="*/ 54908 h 126314"/>
              <a:gd name="csX65" fmla="*/ 2374106 w 3836195"/>
              <a:gd name="csY65" fmla="*/ 71406 h 126314"/>
              <a:gd name="csX66" fmla="*/ 2281238 w 3836195"/>
              <a:gd name="csY66" fmla="*/ 125024 h 126314"/>
              <a:gd name="csX67" fmla="*/ 2266950 w 3836195"/>
              <a:gd name="csY67" fmla="*/ 116775 h 126314"/>
              <a:gd name="csX68" fmla="*/ 2266950 w 3836195"/>
              <a:gd name="csY68" fmla="*/ 9539 h 126314"/>
              <a:gd name="csX69" fmla="*/ 2281238 w 3836195"/>
              <a:gd name="csY69" fmla="*/ 1290 h 126314"/>
              <a:gd name="csX70" fmla="*/ 2119313 w 3836195"/>
              <a:gd name="csY70" fmla="*/ 1290 h 126314"/>
              <a:gd name="csX71" fmla="*/ 2212181 w 3836195"/>
              <a:gd name="csY71" fmla="*/ 54908 h 126314"/>
              <a:gd name="csX72" fmla="*/ 2212181 w 3836195"/>
              <a:gd name="csY72" fmla="*/ 71406 h 126314"/>
              <a:gd name="csX73" fmla="*/ 2119313 w 3836195"/>
              <a:gd name="csY73" fmla="*/ 125024 h 126314"/>
              <a:gd name="csX74" fmla="*/ 2105025 w 3836195"/>
              <a:gd name="csY74" fmla="*/ 116775 h 126314"/>
              <a:gd name="csX75" fmla="*/ 2105025 w 3836195"/>
              <a:gd name="csY75" fmla="*/ 9539 h 126314"/>
              <a:gd name="csX76" fmla="*/ 2119313 w 3836195"/>
              <a:gd name="csY76" fmla="*/ 1290 h 126314"/>
              <a:gd name="csX77" fmla="*/ 1957388 w 3836195"/>
              <a:gd name="csY77" fmla="*/ 1290 h 126314"/>
              <a:gd name="csX78" fmla="*/ 2050256 w 3836195"/>
              <a:gd name="csY78" fmla="*/ 54908 h 126314"/>
              <a:gd name="csX79" fmla="*/ 2050256 w 3836195"/>
              <a:gd name="csY79" fmla="*/ 71406 h 126314"/>
              <a:gd name="csX80" fmla="*/ 1957388 w 3836195"/>
              <a:gd name="csY80" fmla="*/ 125024 h 126314"/>
              <a:gd name="csX81" fmla="*/ 1943100 w 3836195"/>
              <a:gd name="csY81" fmla="*/ 116775 h 126314"/>
              <a:gd name="csX82" fmla="*/ 1943100 w 3836195"/>
              <a:gd name="csY82" fmla="*/ 9539 h 126314"/>
              <a:gd name="csX83" fmla="*/ 1957388 w 3836195"/>
              <a:gd name="csY83" fmla="*/ 1290 h 126314"/>
              <a:gd name="csX84" fmla="*/ 1795463 w 3836195"/>
              <a:gd name="csY84" fmla="*/ 1290 h 126314"/>
              <a:gd name="csX85" fmla="*/ 1888331 w 3836195"/>
              <a:gd name="csY85" fmla="*/ 54908 h 126314"/>
              <a:gd name="csX86" fmla="*/ 1888331 w 3836195"/>
              <a:gd name="csY86" fmla="*/ 71406 h 126314"/>
              <a:gd name="csX87" fmla="*/ 1795463 w 3836195"/>
              <a:gd name="csY87" fmla="*/ 125024 h 126314"/>
              <a:gd name="csX88" fmla="*/ 1781175 w 3836195"/>
              <a:gd name="csY88" fmla="*/ 116775 h 126314"/>
              <a:gd name="csX89" fmla="*/ 1781175 w 3836195"/>
              <a:gd name="csY89" fmla="*/ 9539 h 126314"/>
              <a:gd name="csX90" fmla="*/ 1795463 w 3836195"/>
              <a:gd name="csY90" fmla="*/ 1290 h 126314"/>
              <a:gd name="csX91" fmla="*/ 1633538 w 3836195"/>
              <a:gd name="csY91" fmla="*/ 1290 h 126314"/>
              <a:gd name="csX92" fmla="*/ 1726406 w 3836195"/>
              <a:gd name="csY92" fmla="*/ 54908 h 126314"/>
              <a:gd name="csX93" fmla="*/ 1726406 w 3836195"/>
              <a:gd name="csY93" fmla="*/ 71406 h 126314"/>
              <a:gd name="csX94" fmla="*/ 1633538 w 3836195"/>
              <a:gd name="csY94" fmla="*/ 125024 h 126314"/>
              <a:gd name="csX95" fmla="*/ 1619250 w 3836195"/>
              <a:gd name="csY95" fmla="*/ 116775 h 126314"/>
              <a:gd name="csX96" fmla="*/ 1619250 w 3836195"/>
              <a:gd name="csY96" fmla="*/ 9539 h 126314"/>
              <a:gd name="csX97" fmla="*/ 1633538 w 3836195"/>
              <a:gd name="csY97" fmla="*/ 1290 h 126314"/>
              <a:gd name="csX98" fmla="*/ 1471613 w 3836195"/>
              <a:gd name="csY98" fmla="*/ 1290 h 126314"/>
              <a:gd name="csX99" fmla="*/ 1564481 w 3836195"/>
              <a:gd name="csY99" fmla="*/ 54908 h 126314"/>
              <a:gd name="csX100" fmla="*/ 1564481 w 3836195"/>
              <a:gd name="csY100" fmla="*/ 71406 h 126314"/>
              <a:gd name="csX101" fmla="*/ 1471613 w 3836195"/>
              <a:gd name="csY101" fmla="*/ 125024 h 126314"/>
              <a:gd name="csX102" fmla="*/ 1457325 w 3836195"/>
              <a:gd name="csY102" fmla="*/ 116775 h 126314"/>
              <a:gd name="csX103" fmla="*/ 1457325 w 3836195"/>
              <a:gd name="csY103" fmla="*/ 9539 h 126314"/>
              <a:gd name="csX104" fmla="*/ 1471613 w 3836195"/>
              <a:gd name="csY104" fmla="*/ 1290 h 126314"/>
              <a:gd name="csX105" fmla="*/ 1309688 w 3836195"/>
              <a:gd name="csY105" fmla="*/ 1290 h 126314"/>
              <a:gd name="csX106" fmla="*/ 1402556 w 3836195"/>
              <a:gd name="csY106" fmla="*/ 54908 h 126314"/>
              <a:gd name="csX107" fmla="*/ 1402556 w 3836195"/>
              <a:gd name="csY107" fmla="*/ 71406 h 126314"/>
              <a:gd name="csX108" fmla="*/ 1309688 w 3836195"/>
              <a:gd name="csY108" fmla="*/ 125024 h 126314"/>
              <a:gd name="csX109" fmla="*/ 1295400 w 3836195"/>
              <a:gd name="csY109" fmla="*/ 116775 h 126314"/>
              <a:gd name="csX110" fmla="*/ 1295400 w 3836195"/>
              <a:gd name="csY110" fmla="*/ 9539 h 126314"/>
              <a:gd name="csX111" fmla="*/ 1309688 w 3836195"/>
              <a:gd name="csY111" fmla="*/ 1290 h 126314"/>
              <a:gd name="csX112" fmla="*/ 1147763 w 3836195"/>
              <a:gd name="csY112" fmla="*/ 1290 h 126314"/>
              <a:gd name="csX113" fmla="*/ 1240631 w 3836195"/>
              <a:gd name="csY113" fmla="*/ 54908 h 126314"/>
              <a:gd name="csX114" fmla="*/ 1240631 w 3836195"/>
              <a:gd name="csY114" fmla="*/ 71406 h 126314"/>
              <a:gd name="csX115" fmla="*/ 1147763 w 3836195"/>
              <a:gd name="csY115" fmla="*/ 125024 h 126314"/>
              <a:gd name="csX116" fmla="*/ 1133475 w 3836195"/>
              <a:gd name="csY116" fmla="*/ 116775 h 126314"/>
              <a:gd name="csX117" fmla="*/ 1133475 w 3836195"/>
              <a:gd name="csY117" fmla="*/ 9539 h 126314"/>
              <a:gd name="csX118" fmla="*/ 1147763 w 3836195"/>
              <a:gd name="csY118" fmla="*/ 1290 h 126314"/>
              <a:gd name="csX119" fmla="*/ 985838 w 3836195"/>
              <a:gd name="csY119" fmla="*/ 1290 h 126314"/>
              <a:gd name="csX120" fmla="*/ 1078706 w 3836195"/>
              <a:gd name="csY120" fmla="*/ 54908 h 126314"/>
              <a:gd name="csX121" fmla="*/ 1078706 w 3836195"/>
              <a:gd name="csY121" fmla="*/ 71406 h 126314"/>
              <a:gd name="csX122" fmla="*/ 985838 w 3836195"/>
              <a:gd name="csY122" fmla="*/ 125024 h 126314"/>
              <a:gd name="csX123" fmla="*/ 971550 w 3836195"/>
              <a:gd name="csY123" fmla="*/ 116775 h 126314"/>
              <a:gd name="csX124" fmla="*/ 971550 w 3836195"/>
              <a:gd name="csY124" fmla="*/ 9539 h 126314"/>
              <a:gd name="csX125" fmla="*/ 985838 w 3836195"/>
              <a:gd name="csY125" fmla="*/ 1290 h 126314"/>
              <a:gd name="csX126" fmla="*/ 823913 w 3836195"/>
              <a:gd name="csY126" fmla="*/ 1290 h 126314"/>
              <a:gd name="csX127" fmla="*/ 916781 w 3836195"/>
              <a:gd name="csY127" fmla="*/ 54908 h 126314"/>
              <a:gd name="csX128" fmla="*/ 916781 w 3836195"/>
              <a:gd name="csY128" fmla="*/ 71406 h 126314"/>
              <a:gd name="csX129" fmla="*/ 823913 w 3836195"/>
              <a:gd name="csY129" fmla="*/ 125024 h 126314"/>
              <a:gd name="csX130" fmla="*/ 809625 w 3836195"/>
              <a:gd name="csY130" fmla="*/ 116775 h 126314"/>
              <a:gd name="csX131" fmla="*/ 809625 w 3836195"/>
              <a:gd name="csY131" fmla="*/ 9539 h 126314"/>
              <a:gd name="csX132" fmla="*/ 823913 w 3836195"/>
              <a:gd name="csY132" fmla="*/ 1290 h 126314"/>
              <a:gd name="csX133" fmla="*/ 661988 w 3836195"/>
              <a:gd name="csY133" fmla="*/ 1290 h 126314"/>
              <a:gd name="csX134" fmla="*/ 754856 w 3836195"/>
              <a:gd name="csY134" fmla="*/ 54908 h 126314"/>
              <a:gd name="csX135" fmla="*/ 754856 w 3836195"/>
              <a:gd name="csY135" fmla="*/ 71406 h 126314"/>
              <a:gd name="csX136" fmla="*/ 661988 w 3836195"/>
              <a:gd name="csY136" fmla="*/ 125024 h 126314"/>
              <a:gd name="csX137" fmla="*/ 647700 w 3836195"/>
              <a:gd name="csY137" fmla="*/ 116775 h 126314"/>
              <a:gd name="csX138" fmla="*/ 647700 w 3836195"/>
              <a:gd name="csY138" fmla="*/ 9539 h 126314"/>
              <a:gd name="csX139" fmla="*/ 661988 w 3836195"/>
              <a:gd name="csY139" fmla="*/ 1290 h 126314"/>
              <a:gd name="csX140" fmla="*/ 500063 w 3836195"/>
              <a:gd name="csY140" fmla="*/ 1290 h 126314"/>
              <a:gd name="csX141" fmla="*/ 592931 w 3836195"/>
              <a:gd name="csY141" fmla="*/ 54908 h 126314"/>
              <a:gd name="csX142" fmla="*/ 592931 w 3836195"/>
              <a:gd name="csY142" fmla="*/ 71406 h 126314"/>
              <a:gd name="csX143" fmla="*/ 500063 w 3836195"/>
              <a:gd name="csY143" fmla="*/ 125024 h 126314"/>
              <a:gd name="csX144" fmla="*/ 485775 w 3836195"/>
              <a:gd name="csY144" fmla="*/ 116775 h 126314"/>
              <a:gd name="csX145" fmla="*/ 485775 w 3836195"/>
              <a:gd name="csY145" fmla="*/ 9539 h 126314"/>
              <a:gd name="csX146" fmla="*/ 500063 w 3836195"/>
              <a:gd name="csY146" fmla="*/ 1290 h 126314"/>
              <a:gd name="csX147" fmla="*/ 338138 w 3836195"/>
              <a:gd name="csY147" fmla="*/ 1290 h 126314"/>
              <a:gd name="csX148" fmla="*/ 431006 w 3836195"/>
              <a:gd name="csY148" fmla="*/ 54908 h 126314"/>
              <a:gd name="csX149" fmla="*/ 431006 w 3836195"/>
              <a:gd name="csY149" fmla="*/ 71406 h 126314"/>
              <a:gd name="csX150" fmla="*/ 338138 w 3836195"/>
              <a:gd name="csY150" fmla="*/ 125024 h 126314"/>
              <a:gd name="csX151" fmla="*/ 323850 w 3836195"/>
              <a:gd name="csY151" fmla="*/ 116775 h 126314"/>
              <a:gd name="csX152" fmla="*/ 323850 w 3836195"/>
              <a:gd name="csY152" fmla="*/ 9539 h 126314"/>
              <a:gd name="csX153" fmla="*/ 338138 w 3836195"/>
              <a:gd name="csY153" fmla="*/ 1290 h 126314"/>
              <a:gd name="csX154" fmla="*/ 176213 w 3836195"/>
              <a:gd name="csY154" fmla="*/ 1290 h 126314"/>
              <a:gd name="csX155" fmla="*/ 269081 w 3836195"/>
              <a:gd name="csY155" fmla="*/ 54908 h 126314"/>
              <a:gd name="csX156" fmla="*/ 269081 w 3836195"/>
              <a:gd name="csY156" fmla="*/ 71406 h 126314"/>
              <a:gd name="csX157" fmla="*/ 176213 w 3836195"/>
              <a:gd name="csY157" fmla="*/ 125024 h 126314"/>
              <a:gd name="csX158" fmla="*/ 161925 w 3836195"/>
              <a:gd name="csY158" fmla="*/ 116775 h 126314"/>
              <a:gd name="csX159" fmla="*/ 161925 w 3836195"/>
              <a:gd name="csY159" fmla="*/ 9539 h 126314"/>
              <a:gd name="csX160" fmla="*/ 176213 w 3836195"/>
              <a:gd name="csY160" fmla="*/ 1290 h 126314"/>
              <a:gd name="csX161" fmla="*/ 14288 w 3836195"/>
              <a:gd name="csY161" fmla="*/ 1290 h 126314"/>
              <a:gd name="csX162" fmla="*/ 107156 w 3836195"/>
              <a:gd name="csY162" fmla="*/ 54908 h 126314"/>
              <a:gd name="csX163" fmla="*/ 107156 w 3836195"/>
              <a:gd name="csY163" fmla="*/ 71406 h 126314"/>
              <a:gd name="csX164" fmla="*/ 14288 w 3836195"/>
              <a:gd name="csY164" fmla="*/ 125024 h 126314"/>
              <a:gd name="csX165" fmla="*/ 0 w 3836195"/>
              <a:gd name="csY165" fmla="*/ 116775 h 126314"/>
              <a:gd name="csX166" fmla="*/ 0 w 3836195"/>
              <a:gd name="csY166" fmla="*/ 9539 h 126314"/>
              <a:gd name="csX167" fmla="*/ 14288 w 3836195"/>
              <a:gd name="csY167" fmla="*/ 1290 h 1263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Lst>
            <a:rect l="l" t="t" r="r" b="b"/>
            <a:pathLst>
              <a:path w="3836195" h="126314">
                <a:moveTo>
                  <a:pt x="3738563" y="1290"/>
                </a:moveTo>
                <a:lnTo>
                  <a:pt x="3831431" y="54908"/>
                </a:lnTo>
                <a:cubicBezTo>
                  <a:pt x="3837784" y="58574"/>
                  <a:pt x="3837784" y="67740"/>
                  <a:pt x="3831431" y="71406"/>
                </a:cubicBezTo>
                <a:lnTo>
                  <a:pt x="3738563" y="125024"/>
                </a:lnTo>
                <a:cubicBezTo>
                  <a:pt x="3732209" y="128690"/>
                  <a:pt x="3724275" y="124107"/>
                  <a:pt x="3724275" y="116775"/>
                </a:cubicBezTo>
                <a:lnTo>
                  <a:pt x="3724275" y="9539"/>
                </a:lnTo>
                <a:cubicBezTo>
                  <a:pt x="3724275" y="2207"/>
                  <a:pt x="3732209" y="-2376"/>
                  <a:pt x="3738563" y="1290"/>
                </a:cubicBezTo>
                <a:close/>
                <a:moveTo>
                  <a:pt x="3576638" y="1290"/>
                </a:moveTo>
                <a:lnTo>
                  <a:pt x="3669506" y="54908"/>
                </a:lnTo>
                <a:cubicBezTo>
                  <a:pt x="3675859" y="58574"/>
                  <a:pt x="3675859" y="67740"/>
                  <a:pt x="3669506" y="71406"/>
                </a:cubicBezTo>
                <a:lnTo>
                  <a:pt x="3576638" y="125024"/>
                </a:lnTo>
                <a:cubicBezTo>
                  <a:pt x="3570284" y="128690"/>
                  <a:pt x="3562350" y="124107"/>
                  <a:pt x="3562350" y="116775"/>
                </a:cubicBezTo>
                <a:lnTo>
                  <a:pt x="3562350" y="9539"/>
                </a:lnTo>
                <a:cubicBezTo>
                  <a:pt x="3562350" y="2207"/>
                  <a:pt x="3570284" y="-2376"/>
                  <a:pt x="3576638" y="1290"/>
                </a:cubicBezTo>
                <a:close/>
                <a:moveTo>
                  <a:pt x="3414713" y="1290"/>
                </a:moveTo>
                <a:lnTo>
                  <a:pt x="3507581" y="54908"/>
                </a:lnTo>
                <a:cubicBezTo>
                  <a:pt x="3513934" y="58574"/>
                  <a:pt x="3513934" y="67740"/>
                  <a:pt x="3507581" y="71406"/>
                </a:cubicBezTo>
                <a:lnTo>
                  <a:pt x="3414713" y="125024"/>
                </a:lnTo>
                <a:cubicBezTo>
                  <a:pt x="3408359" y="128690"/>
                  <a:pt x="3400425" y="124107"/>
                  <a:pt x="3400425" y="116775"/>
                </a:cubicBezTo>
                <a:lnTo>
                  <a:pt x="3400425" y="9539"/>
                </a:lnTo>
                <a:cubicBezTo>
                  <a:pt x="3400425" y="2207"/>
                  <a:pt x="3408359" y="-2376"/>
                  <a:pt x="3414713" y="1290"/>
                </a:cubicBezTo>
                <a:close/>
                <a:moveTo>
                  <a:pt x="3252788" y="1290"/>
                </a:moveTo>
                <a:lnTo>
                  <a:pt x="3345656" y="54908"/>
                </a:lnTo>
                <a:cubicBezTo>
                  <a:pt x="3352009" y="58574"/>
                  <a:pt x="3352009" y="67740"/>
                  <a:pt x="3345656" y="71406"/>
                </a:cubicBezTo>
                <a:lnTo>
                  <a:pt x="3252788" y="125024"/>
                </a:lnTo>
                <a:cubicBezTo>
                  <a:pt x="3246434" y="128690"/>
                  <a:pt x="3238500" y="124107"/>
                  <a:pt x="3238500" y="116775"/>
                </a:cubicBezTo>
                <a:lnTo>
                  <a:pt x="3238500" y="9539"/>
                </a:lnTo>
                <a:cubicBezTo>
                  <a:pt x="3238500" y="2207"/>
                  <a:pt x="3246434" y="-2376"/>
                  <a:pt x="3252788" y="1290"/>
                </a:cubicBezTo>
                <a:close/>
                <a:moveTo>
                  <a:pt x="3090863" y="1290"/>
                </a:moveTo>
                <a:lnTo>
                  <a:pt x="3183731" y="54908"/>
                </a:lnTo>
                <a:cubicBezTo>
                  <a:pt x="3190084" y="58574"/>
                  <a:pt x="3190084" y="67740"/>
                  <a:pt x="3183731" y="71406"/>
                </a:cubicBezTo>
                <a:lnTo>
                  <a:pt x="3090863" y="125024"/>
                </a:lnTo>
                <a:cubicBezTo>
                  <a:pt x="3084509" y="128690"/>
                  <a:pt x="3076575" y="124107"/>
                  <a:pt x="3076575" y="116775"/>
                </a:cubicBezTo>
                <a:lnTo>
                  <a:pt x="3076575" y="9539"/>
                </a:lnTo>
                <a:cubicBezTo>
                  <a:pt x="3076575" y="2207"/>
                  <a:pt x="3084509" y="-2376"/>
                  <a:pt x="3090863" y="1290"/>
                </a:cubicBezTo>
                <a:close/>
                <a:moveTo>
                  <a:pt x="2928938" y="1290"/>
                </a:moveTo>
                <a:lnTo>
                  <a:pt x="3021806" y="54908"/>
                </a:lnTo>
                <a:cubicBezTo>
                  <a:pt x="3028159" y="58574"/>
                  <a:pt x="3028159" y="67740"/>
                  <a:pt x="3021806" y="71406"/>
                </a:cubicBezTo>
                <a:lnTo>
                  <a:pt x="2928938" y="125024"/>
                </a:lnTo>
                <a:cubicBezTo>
                  <a:pt x="2922584" y="128690"/>
                  <a:pt x="2914650" y="124107"/>
                  <a:pt x="2914650" y="116775"/>
                </a:cubicBezTo>
                <a:lnTo>
                  <a:pt x="2914650" y="9539"/>
                </a:lnTo>
                <a:cubicBezTo>
                  <a:pt x="2914650" y="2207"/>
                  <a:pt x="2922584" y="-2376"/>
                  <a:pt x="2928938" y="1290"/>
                </a:cubicBezTo>
                <a:close/>
                <a:moveTo>
                  <a:pt x="2767013" y="1290"/>
                </a:moveTo>
                <a:lnTo>
                  <a:pt x="2859881" y="54908"/>
                </a:lnTo>
                <a:cubicBezTo>
                  <a:pt x="2866234" y="58574"/>
                  <a:pt x="2866234" y="67740"/>
                  <a:pt x="2859881" y="71406"/>
                </a:cubicBezTo>
                <a:lnTo>
                  <a:pt x="2767013" y="125024"/>
                </a:lnTo>
                <a:cubicBezTo>
                  <a:pt x="2760659" y="128690"/>
                  <a:pt x="2752725" y="124107"/>
                  <a:pt x="2752725" y="116775"/>
                </a:cubicBezTo>
                <a:lnTo>
                  <a:pt x="2752725" y="9539"/>
                </a:lnTo>
                <a:cubicBezTo>
                  <a:pt x="2752725" y="2207"/>
                  <a:pt x="2760659" y="-2376"/>
                  <a:pt x="2767013" y="1290"/>
                </a:cubicBezTo>
                <a:close/>
                <a:moveTo>
                  <a:pt x="2605088" y="1290"/>
                </a:moveTo>
                <a:lnTo>
                  <a:pt x="2697956" y="54908"/>
                </a:lnTo>
                <a:cubicBezTo>
                  <a:pt x="2704309" y="58574"/>
                  <a:pt x="2704309" y="67740"/>
                  <a:pt x="2697956" y="71406"/>
                </a:cubicBezTo>
                <a:lnTo>
                  <a:pt x="2605088" y="125024"/>
                </a:lnTo>
                <a:cubicBezTo>
                  <a:pt x="2598734" y="128690"/>
                  <a:pt x="2590800" y="124107"/>
                  <a:pt x="2590800" y="116775"/>
                </a:cubicBezTo>
                <a:lnTo>
                  <a:pt x="2590800" y="9539"/>
                </a:lnTo>
                <a:cubicBezTo>
                  <a:pt x="2590800" y="2207"/>
                  <a:pt x="2598734" y="-2376"/>
                  <a:pt x="2605088" y="1290"/>
                </a:cubicBezTo>
                <a:close/>
                <a:moveTo>
                  <a:pt x="2443163" y="1290"/>
                </a:moveTo>
                <a:lnTo>
                  <a:pt x="2536031" y="54908"/>
                </a:lnTo>
                <a:cubicBezTo>
                  <a:pt x="2542384" y="58574"/>
                  <a:pt x="2542384" y="67740"/>
                  <a:pt x="2536031" y="71406"/>
                </a:cubicBezTo>
                <a:lnTo>
                  <a:pt x="2443163" y="125024"/>
                </a:lnTo>
                <a:cubicBezTo>
                  <a:pt x="2436809" y="128690"/>
                  <a:pt x="2428875" y="124107"/>
                  <a:pt x="2428875" y="116775"/>
                </a:cubicBezTo>
                <a:lnTo>
                  <a:pt x="2428875" y="9539"/>
                </a:lnTo>
                <a:cubicBezTo>
                  <a:pt x="2428875" y="2207"/>
                  <a:pt x="2436809" y="-2376"/>
                  <a:pt x="2443163" y="1290"/>
                </a:cubicBezTo>
                <a:close/>
                <a:moveTo>
                  <a:pt x="2281238" y="1290"/>
                </a:moveTo>
                <a:lnTo>
                  <a:pt x="2374106" y="54908"/>
                </a:lnTo>
                <a:cubicBezTo>
                  <a:pt x="2380459" y="58574"/>
                  <a:pt x="2380459" y="67740"/>
                  <a:pt x="2374106" y="71406"/>
                </a:cubicBezTo>
                <a:lnTo>
                  <a:pt x="2281238" y="125024"/>
                </a:lnTo>
                <a:cubicBezTo>
                  <a:pt x="2274884" y="128690"/>
                  <a:pt x="2266950" y="124107"/>
                  <a:pt x="2266950" y="116775"/>
                </a:cubicBezTo>
                <a:lnTo>
                  <a:pt x="2266950" y="9539"/>
                </a:lnTo>
                <a:cubicBezTo>
                  <a:pt x="2266950" y="2207"/>
                  <a:pt x="2274884" y="-2376"/>
                  <a:pt x="2281238" y="1290"/>
                </a:cubicBezTo>
                <a:close/>
                <a:moveTo>
                  <a:pt x="2119313" y="1290"/>
                </a:moveTo>
                <a:lnTo>
                  <a:pt x="2212181" y="54908"/>
                </a:lnTo>
                <a:cubicBezTo>
                  <a:pt x="2218534" y="58574"/>
                  <a:pt x="2218534" y="67740"/>
                  <a:pt x="2212181" y="71406"/>
                </a:cubicBezTo>
                <a:lnTo>
                  <a:pt x="2119313" y="125024"/>
                </a:lnTo>
                <a:cubicBezTo>
                  <a:pt x="2112959" y="128690"/>
                  <a:pt x="2105025" y="124107"/>
                  <a:pt x="2105025" y="116775"/>
                </a:cubicBezTo>
                <a:lnTo>
                  <a:pt x="2105025" y="9539"/>
                </a:lnTo>
                <a:cubicBezTo>
                  <a:pt x="2105025" y="2207"/>
                  <a:pt x="2112959" y="-2376"/>
                  <a:pt x="2119313" y="1290"/>
                </a:cubicBezTo>
                <a:close/>
                <a:moveTo>
                  <a:pt x="1957388" y="1290"/>
                </a:moveTo>
                <a:lnTo>
                  <a:pt x="2050256" y="54908"/>
                </a:lnTo>
                <a:cubicBezTo>
                  <a:pt x="2056609" y="58574"/>
                  <a:pt x="2056609" y="67740"/>
                  <a:pt x="2050256" y="71406"/>
                </a:cubicBezTo>
                <a:lnTo>
                  <a:pt x="1957388" y="125024"/>
                </a:lnTo>
                <a:cubicBezTo>
                  <a:pt x="1951034" y="128690"/>
                  <a:pt x="1943100" y="124107"/>
                  <a:pt x="1943100" y="116775"/>
                </a:cubicBezTo>
                <a:lnTo>
                  <a:pt x="1943100" y="9539"/>
                </a:lnTo>
                <a:cubicBezTo>
                  <a:pt x="1943100" y="2207"/>
                  <a:pt x="1951034" y="-2376"/>
                  <a:pt x="1957388" y="1290"/>
                </a:cubicBezTo>
                <a:close/>
                <a:moveTo>
                  <a:pt x="1795463" y="1290"/>
                </a:moveTo>
                <a:lnTo>
                  <a:pt x="1888331" y="54908"/>
                </a:lnTo>
                <a:cubicBezTo>
                  <a:pt x="1894684" y="58574"/>
                  <a:pt x="1894684" y="67740"/>
                  <a:pt x="1888331" y="71406"/>
                </a:cubicBezTo>
                <a:lnTo>
                  <a:pt x="1795463" y="125024"/>
                </a:lnTo>
                <a:cubicBezTo>
                  <a:pt x="1789109" y="128690"/>
                  <a:pt x="1781175" y="124107"/>
                  <a:pt x="1781175" y="116775"/>
                </a:cubicBezTo>
                <a:lnTo>
                  <a:pt x="1781175" y="9539"/>
                </a:lnTo>
                <a:cubicBezTo>
                  <a:pt x="1781175" y="2207"/>
                  <a:pt x="1789109" y="-2376"/>
                  <a:pt x="1795463" y="1290"/>
                </a:cubicBezTo>
                <a:close/>
                <a:moveTo>
                  <a:pt x="1633538" y="1290"/>
                </a:moveTo>
                <a:lnTo>
                  <a:pt x="1726406" y="54908"/>
                </a:lnTo>
                <a:cubicBezTo>
                  <a:pt x="1732759" y="58574"/>
                  <a:pt x="1732759" y="67740"/>
                  <a:pt x="1726406" y="71406"/>
                </a:cubicBezTo>
                <a:lnTo>
                  <a:pt x="1633538" y="125024"/>
                </a:lnTo>
                <a:cubicBezTo>
                  <a:pt x="1627184" y="128690"/>
                  <a:pt x="1619250" y="124107"/>
                  <a:pt x="1619250" y="116775"/>
                </a:cubicBezTo>
                <a:lnTo>
                  <a:pt x="1619250" y="9539"/>
                </a:lnTo>
                <a:cubicBezTo>
                  <a:pt x="1619250" y="2207"/>
                  <a:pt x="1627184" y="-2376"/>
                  <a:pt x="1633538" y="1290"/>
                </a:cubicBezTo>
                <a:close/>
                <a:moveTo>
                  <a:pt x="1471613" y="1290"/>
                </a:moveTo>
                <a:lnTo>
                  <a:pt x="1564481" y="54908"/>
                </a:lnTo>
                <a:cubicBezTo>
                  <a:pt x="1570834" y="58574"/>
                  <a:pt x="1570834" y="67740"/>
                  <a:pt x="1564481" y="71406"/>
                </a:cubicBezTo>
                <a:lnTo>
                  <a:pt x="1471613" y="125024"/>
                </a:lnTo>
                <a:cubicBezTo>
                  <a:pt x="1465259" y="128690"/>
                  <a:pt x="1457325" y="124107"/>
                  <a:pt x="1457325" y="116775"/>
                </a:cubicBezTo>
                <a:lnTo>
                  <a:pt x="1457325" y="9539"/>
                </a:lnTo>
                <a:cubicBezTo>
                  <a:pt x="1457325" y="2207"/>
                  <a:pt x="1465259" y="-2376"/>
                  <a:pt x="1471613" y="1290"/>
                </a:cubicBezTo>
                <a:close/>
                <a:moveTo>
                  <a:pt x="1309688" y="1290"/>
                </a:moveTo>
                <a:lnTo>
                  <a:pt x="1402556" y="54908"/>
                </a:lnTo>
                <a:cubicBezTo>
                  <a:pt x="1408909" y="58574"/>
                  <a:pt x="1408909" y="67740"/>
                  <a:pt x="1402556" y="71406"/>
                </a:cubicBezTo>
                <a:lnTo>
                  <a:pt x="1309688" y="125024"/>
                </a:lnTo>
                <a:cubicBezTo>
                  <a:pt x="1303334" y="128690"/>
                  <a:pt x="1295400" y="124107"/>
                  <a:pt x="1295400" y="116775"/>
                </a:cubicBezTo>
                <a:lnTo>
                  <a:pt x="1295400" y="9539"/>
                </a:lnTo>
                <a:cubicBezTo>
                  <a:pt x="1295400" y="2207"/>
                  <a:pt x="1303334" y="-2376"/>
                  <a:pt x="1309688" y="1290"/>
                </a:cubicBezTo>
                <a:close/>
                <a:moveTo>
                  <a:pt x="1147763" y="1290"/>
                </a:moveTo>
                <a:lnTo>
                  <a:pt x="1240631" y="54908"/>
                </a:lnTo>
                <a:cubicBezTo>
                  <a:pt x="1246984" y="58574"/>
                  <a:pt x="1246984" y="67740"/>
                  <a:pt x="1240631" y="71406"/>
                </a:cubicBezTo>
                <a:lnTo>
                  <a:pt x="1147763" y="125024"/>
                </a:lnTo>
                <a:cubicBezTo>
                  <a:pt x="1141409" y="128690"/>
                  <a:pt x="1133475" y="124107"/>
                  <a:pt x="1133475" y="116775"/>
                </a:cubicBezTo>
                <a:lnTo>
                  <a:pt x="1133475" y="9539"/>
                </a:lnTo>
                <a:cubicBezTo>
                  <a:pt x="1133475" y="2207"/>
                  <a:pt x="1141409" y="-2376"/>
                  <a:pt x="1147763" y="1290"/>
                </a:cubicBezTo>
                <a:close/>
                <a:moveTo>
                  <a:pt x="985838" y="1290"/>
                </a:moveTo>
                <a:lnTo>
                  <a:pt x="1078706" y="54908"/>
                </a:lnTo>
                <a:cubicBezTo>
                  <a:pt x="1085059" y="58574"/>
                  <a:pt x="1085059" y="67740"/>
                  <a:pt x="1078706" y="71406"/>
                </a:cubicBezTo>
                <a:lnTo>
                  <a:pt x="985838" y="125024"/>
                </a:lnTo>
                <a:cubicBezTo>
                  <a:pt x="979484" y="128690"/>
                  <a:pt x="971550" y="124107"/>
                  <a:pt x="971550" y="116775"/>
                </a:cubicBezTo>
                <a:lnTo>
                  <a:pt x="971550" y="9539"/>
                </a:lnTo>
                <a:cubicBezTo>
                  <a:pt x="971550" y="2207"/>
                  <a:pt x="979484" y="-2376"/>
                  <a:pt x="985838" y="1290"/>
                </a:cubicBezTo>
                <a:close/>
                <a:moveTo>
                  <a:pt x="823913" y="1290"/>
                </a:moveTo>
                <a:lnTo>
                  <a:pt x="916781" y="54908"/>
                </a:lnTo>
                <a:cubicBezTo>
                  <a:pt x="923134" y="58574"/>
                  <a:pt x="923134" y="67740"/>
                  <a:pt x="916781" y="71406"/>
                </a:cubicBezTo>
                <a:lnTo>
                  <a:pt x="823913" y="125024"/>
                </a:lnTo>
                <a:cubicBezTo>
                  <a:pt x="817562" y="128690"/>
                  <a:pt x="809625" y="124107"/>
                  <a:pt x="809625" y="116775"/>
                </a:cubicBezTo>
                <a:lnTo>
                  <a:pt x="809625" y="9539"/>
                </a:lnTo>
                <a:cubicBezTo>
                  <a:pt x="809625" y="2207"/>
                  <a:pt x="817562" y="-2376"/>
                  <a:pt x="823913" y="1290"/>
                </a:cubicBezTo>
                <a:close/>
                <a:moveTo>
                  <a:pt x="661988" y="1290"/>
                </a:moveTo>
                <a:lnTo>
                  <a:pt x="754856" y="54908"/>
                </a:lnTo>
                <a:cubicBezTo>
                  <a:pt x="761207" y="58574"/>
                  <a:pt x="761207" y="67740"/>
                  <a:pt x="754856" y="71406"/>
                </a:cubicBezTo>
                <a:lnTo>
                  <a:pt x="661988" y="125024"/>
                </a:lnTo>
                <a:cubicBezTo>
                  <a:pt x="655637" y="128690"/>
                  <a:pt x="647700" y="124107"/>
                  <a:pt x="647700" y="116775"/>
                </a:cubicBezTo>
                <a:lnTo>
                  <a:pt x="647700" y="9539"/>
                </a:lnTo>
                <a:cubicBezTo>
                  <a:pt x="647700" y="2207"/>
                  <a:pt x="655637" y="-2376"/>
                  <a:pt x="661988" y="1290"/>
                </a:cubicBezTo>
                <a:close/>
                <a:moveTo>
                  <a:pt x="500063" y="1290"/>
                </a:moveTo>
                <a:lnTo>
                  <a:pt x="592931" y="54908"/>
                </a:lnTo>
                <a:cubicBezTo>
                  <a:pt x="599282" y="58574"/>
                  <a:pt x="599282" y="67740"/>
                  <a:pt x="592931" y="71406"/>
                </a:cubicBezTo>
                <a:lnTo>
                  <a:pt x="500063" y="125024"/>
                </a:lnTo>
                <a:cubicBezTo>
                  <a:pt x="493712" y="128690"/>
                  <a:pt x="485775" y="124107"/>
                  <a:pt x="485775" y="116775"/>
                </a:cubicBezTo>
                <a:lnTo>
                  <a:pt x="485775" y="9539"/>
                </a:lnTo>
                <a:cubicBezTo>
                  <a:pt x="485775" y="2207"/>
                  <a:pt x="493712" y="-2376"/>
                  <a:pt x="500063" y="1290"/>
                </a:cubicBezTo>
                <a:close/>
                <a:moveTo>
                  <a:pt x="338138" y="1290"/>
                </a:moveTo>
                <a:lnTo>
                  <a:pt x="431006" y="54908"/>
                </a:lnTo>
                <a:cubicBezTo>
                  <a:pt x="437357" y="58574"/>
                  <a:pt x="437357" y="67740"/>
                  <a:pt x="431006" y="71406"/>
                </a:cubicBezTo>
                <a:lnTo>
                  <a:pt x="338138" y="125024"/>
                </a:lnTo>
                <a:cubicBezTo>
                  <a:pt x="331787" y="128690"/>
                  <a:pt x="323850" y="124107"/>
                  <a:pt x="323850" y="116775"/>
                </a:cubicBezTo>
                <a:lnTo>
                  <a:pt x="323850" y="9539"/>
                </a:lnTo>
                <a:cubicBezTo>
                  <a:pt x="323850" y="2207"/>
                  <a:pt x="331787" y="-2376"/>
                  <a:pt x="338138" y="1290"/>
                </a:cubicBezTo>
                <a:close/>
                <a:moveTo>
                  <a:pt x="176213" y="1290"/>
                </a:moveTo>
                <a:lnTo>
                  <a:pt x="269081" y="54908"/>
                </a:lnTo>
                <a:cubicBezTo>
                  <a:pt x="275432" y="58574"/>
                  <a:pt x="275432" y="67740"/>
                  <a:pt x="269081" y="71406"/>
                </a:cubicBezTo>
                <a:lnTo>
                  <a:pt x="176213" y="125024"/>
                </a:lnTo>
                <a:cubicBezTo>
                  <a:pt x="169862" y="128690"/>
                  <a:pt x="161925" y="124107"/>
                  <a:pt x="161925" y="116775"/>
                </a:cubicBezTo>
                <a:lnTo>
                  <a:pt x="161925" y="9539"/>
                </a:lnTo>
                <a:cubicBezTo>
                  <a:pt x="161925" y="2207"/>
                  <a:pt x="169862" y="-2376"/>
                  <a:pt x="176213" y="1290"/>
                </a:cubicBezTo>
                <a:close/>
                <a:moveTo>
                  <a:pt x="14288" y="1290"/>
                </a:moveTo>
                <a:lnTo>
                  <a:pt x="107156" y="54908"/>
                </a:lnTo>
                <a:cubicBezTo>
                  <a:pt x="113507" y="58574"/>
                  <a:pt x="113507" y="67740"/>
                  <a:pt x="107156" y="71406"/>
                </a:cubicBezTo>
                <a:lnTo>
                  <a:pt x="14288" y="125024"/>
                </a:lnTo>
                <a:cubicBezTo>
                  <a:pt x="7937" y="128690"/>
                  <a:pt x="0" y="124107"/>
                  <a:pt x="0" y="116775"/>
                </a:cubicBezTo>
                <a:lnTo>
                  <a:pt x="0" y="9539"/>
                </a:lnTo>
                <a:cubicBezTo>
                  <a:pt x="0" y="2207"/>
                  <a:pt x="7937" y="-2376"/>
                  <a:pt x="14288" y="1290"/>
                </a:cubicBezTo>
                <a:close/>
              </a:path>
            </a:pathLst>
          </a:custGeom>
          <a:solidFill>
            <a:schemeClr val="accent1">
              <a:alpha val="50000"/>
            </a:schemeClr>
          </a:solidFill>
          <a:ln w="9525" cap="flat">
            <a:noFill/>
            <a:prstDash val="solid"/>
            <a:miter/>
          </a:ln>
        </p:spPr>
        <p:txBody>
          <a:bodyPr wrap="square">
            <a:noAutofit/>
          </a:bodyPr>
          <a:lstStyle/>
          <a:p>
            <a:endParaRPr lang="zh-CN" altLang="en-US"/>
          </a:p>
        </p:txBody>
      </p:sp>
      <p:graphicFrame>
        <p:nvGraphicFramePr>
          <p:cNvPr id="115" name="表格 114"/>
          <p:cNvGraphicFramePr>
            <a:graphicFrameLocks noGrp="1"/>
          </p:cNvGraphicFramePr>
          <p:nvPr/>
        </p:nvGraphicFramePr>
        <p:xfrm>
          <a:off x="8396288" y="2886153"/>
          <a:ext cx="3336813" cy="3026967"/>
        </p:xfrm>
        <a:graphic>
          <a:graphicData uri="http://schemas.openxmlformats.org/drawingml/2006/table">
            <a:tbl>
              <a:tblPr firstRow="1" bandRow="1">
                <a:tableStyleId>{5C22544A-7EE6-4342-B048-85BDC9FD1C3A}</a:tableStyleId>
              </a:tblPr>
              <a:tblGrid>
                <a:gridCol w="1112271"/>
                <a:gridCol w="1112271"/>
                <a:gridCol w="1112271"/>
              </a:tblGrid>
              <a:tr h="1014334">
                <a:tc>
                  <a:txBody>
                    <a:bodyPr/>
                    <a:lstStyle/>
                    <a:p>
                      <a:pPr algn="ctr"/>
                      <a:r>
                        <a:rPr lang="zh-CN" altLang="en-US" sz="1400" b="1" dirty="0">
                          <a:solidFill>
                            <a:srgbClr val="0168B7"/>
                          </a:solidFill>
                          <a:latin typeface="微软雅黑" panose="020B0503020204020204" pitchFamily="34" charset="-122"/>
                          <a:ea typeface="微软雅黑" panose="020B0503020204020204" pitchFamily="34" charset="-122"/>
                        </a:rPr>
                        <a:t>患者类型</a:t>
                      </a:r>
                      <a:endParaRPr lang="zh-CN" altLang="en-US" sz="1400" b="1" dirty="0">
                        <a:solidFill>
                          <a:srgbClr val="0168B7"/>
                        </a:solidFill>
                        <a:latin typeface="微软雅黑" panose="020B0503020204020204" pitchFamily="34" charset="-122"/>
                        <a:ea typeface="微软雅黑" panose="020B0503020204020204" pitchFamily="34" charset="-122"/>
                      </a:endParaRPr>
                    </a:p>
                  </a:txBody>
                  <a:tcPr anchor="ctr">
                    <a:lnL w="12700" cmpd="sng">
                      <a:solidFill>
                        <a:schemeClr val="lt1"/>
                      </a:solidFill>
                      <a:prstDash val="solid"/>
                    </a:lnL>
                    <a:lnR w="12700" cap="flat" cmpd="sng" algn="ctr">
                      <a:noFill/>
                      <a:prstDash val="solid"/>
                      <a:round/>
                      <a:headEnd type="none" w="med" len="med"/>
                      <a:tailEnd type="none" w="med" len="med"/>
                    </a:lnR>
                    <a:lnT w="12700" cmpd="sng">
                      <a:solidFill>
                        <a:srgbClr val="4466F6"/>
                      </a:solidFill>
                      <a:prstDash val="solid"/>
                    </a:lnT>
                    <a:lnB w="38100" cmpd="sng">
                      <a:solidFill>
                        <a:srgbClr val="BBCCFD"/>
                      </a:solidFill>
                      <a:prstDash val="solid"/>
                    </a:lnB>
                    <a:solidFill>
                      <a:schemeClr val="bg1">
                        <a:lumMod val="95000"/>
                      </a:schemeClr>
                    </a:solidFill>
                  </a:tcPr>
                </a:tc>
                <a:tc>
                  <a:txBody>
                    <a:bodyPr/>
                    <a:lstStyle/>
                    <a:p>
                      <a:pPr algn="ctr"/>
                      <a:r>
                        <a:rPr lang="zh-CN" altLang="en-US" sz="1400" b="1" dirty="0">
                          <a:solidFill>
                            <a:srgbClr val="0168B7"/>
                          </a:solidFill>
                          <a:latin typeface="微软雅黑" panose="020B0503020204020204" pitchFamily="34" charset="-122"/>
                          <a:ea typeface="微软雅黑" panose="020B0503020204020204" pitchFamily="34" charset="-122"/>
                        </a:rPr>
                        <a:t>安瑞曲替尼</a:t>
                      </a:r>
                      <a:endParaRPr lang="zh-CN" altLang="en-US" sz="1400" b="1" dirty="0">
                        <a:solidFill>
                          <a:srgbClr val="0168B7"/>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rgbClr val="4466F6"/>
                      </a:solidFill>
                      <a:prstDash val="solid"/>
                    </a:lnT>
                    <a:lnB w="38100" cmpd="sng">
                      <a:solidFill>
                        <a:srgbClr val="BBCCFD"/>
                      </a:solidFill>
                      <a:prstDash val="solid"/>
                    </a:lnB>
                    <a:solidFill>
                      <a:schemeClr val="bg1">
                        <a:lumMod val="95000"/>
                      </a:schemeClr>
                    </a:solidFill>
                  </a:tcPr>
                </a:tc>
                <a:tc>
                  <a:txBody>
                    <a:bodyPr/>
                    <a:lstStyle/>
                    <a:p>
                      <a:pPr algn="ctr"/>
                      <a:r>
                        <a:rPr lang="zh-CN" altLang="en-US" sz="1400" b="1" dirty="0">
                          <a:solidFill>
                            <a:srgbClr val="0168B7"/>
                          </a:solidFill>
                          <a:latin typeface="微软雅黑" panose="020B0503020204020204" pitchFamily="34" charset="-122"/>
                          <a:ea typeface="微软雅黑" panose="020B0503020204020204" pitchFamily="34" charset="-122"/>
                        </a:rPr>
                        <a:t>恩曲替尼</a:t>
                      </a:r>
                      <a:endParaRPr lang="zh-CN" altLang="en-US" sz="1400" b="1" dirty="0">
                        <a:solidFill>
                          <a:srgbClr val="0168B7"/>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chemeClr val="lt1"/>
                      </a:solidFill>
                      <a:prstDash val="solid"/>
                    </a:lnR>
                    <a:lnT w="12700" cmpd="sng">
                      <a:solidFill>
                        <a:srgbClr val="4466F6"/>
                      </a:solidFill>
                      <a:prstDash val="solid"/>
                    </a:lnT>
                    <a:lnB w="38100" cmpd="sng">
                      <a:solidFill>
                        <a:srgbClr val="BBCCFD"/>
                      </a:solidFill>
                      <a:prstDash val="solid"/>
                    </a:lnB>
                    <a:solidFill>
                      <a:schemeClr val="bg1">
                        <a:lumMod val="95000"/>
                      </a:schemeClr>
                    </a:solidFill>
                  </a:tcPr>
                </a:tc>
              </a:tr>
              <a:tr h="1014334">
                <a:tc>
                  <a:txBody>
                    <a:bodyPr/>
                    <a:lstStyle/>
                    <a:p>
                      <a:pPr algn="ctr"/>
                      <a:r>
                        <a:rPr lang="zh-CN" altLang="en-US" sz="1400" dirty="0">
                          <a:solidFill>
                            <a:srgbClr val="0E2841"/>
                          </a:solidFill>
                          <a:latin typeface="微软雅黑" panose="020B0503020204020204" pitchFamily="34" charset="-122"/>
                          <a:ea typeface="微软雅黑" panose="020B0503020204020204" pitchFamily="34" charset="-122"/>
                        </a:rPr>
                        <a:t>基线伴</a:t>
                      </a:r>
                      <a:endParaRPr lang="en-US" altLang="zh-CN" sz="1400" dirty="0">
                        <a:solidFill>
                          <a:srgbClr val="0E2841"/>
                        </a:solidFill>
                        <a:latin typeface="微软雅黑" panose="020B0503020204020204" pitchFamily="34" charset="-122"/>
                        <a:ea typeface="微软雅黑" panose="020B0503020204020204" pitchFamily="34" charset="-122"/>
                      </a:endParaRPr>
                    </a:p>
                    <a:p>
                      <a:pPr algn="ctr"/>
                      <a:r>
                        <a:rPr lang="zh-CN" altLang="en-US" sz="1400" dirty="0">
                          <a:solidFill>
                            <a:srgbClr val="0E2841"/>
                          </a:solidFill>
                          <a:latin typeface="微软雅黑" panose="020B0503020204020204" pitchFamily="34" charset="-122"/>
                          <a:ea typeface="微软雅黑" panose="020B0503020204020204" pitchFamily="34" charset="-122"/>
                        </a:rPr>
                        <a:t>脑转移患者</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mpd="sng">
                      <a:solidFill>
                        <a:schemeClr val="lt1"/>
                      </a:solidFill>
                      <a:prstDash val="solid"/>
                    </a:lnL>
                    <a:lnR w="12700" cap="flat" cmpd="sng" algn="ctr">
                      <a:noFill/>
                      <a:prstDash val="solid"/>
                      <a:round/>
                      <a:headEnd type="none" w="med" len="med"/>
                      <a:tailEnd type="none" w="med" len="med"/>
                    </a:lnR>
                    <a:lnT w="38100" cmpd="sng">
                      <a:solidFill>
                        <a:srgbClr val="BBCCFD"/>
                      </a:solidFill>
                      <a:prstDash val="solid"/>
                    </a:lnT>
                    <a:lnB w="12700" cmpd="sng">
                      <a:solidFill>
                        <a:srgbClr val="BBCCFD"/>
                      </a:solidFill>
                      <a:prstDash val="solid"/>
                    </a:lnB>
                    <a:solidFill>
                      <a:srgbClr val="FFFFFF"/>
                    </a:solidFill>
                  </a:tcPr>
                </a:tc>
                <a:tc>
                  <a:txBody>
                    <a:bodyPr/>
                    <a:lstStyle/>
                    <a:p>
                      <a:pPr algn="ctr"/>
                      <a:r>
                        <a:rPr lang="en-US" altLang="zh-CN" sz="1400" dirty="0">
                          <a:solidFill>
                            <a:srgbClr val="0E2841"/>
                          </a:solidFill>
                          <a:latin typeface="微软雅黑" panose="020B0503020204020204" pitchFamily="34" charset="-122"/>
                          <a:ea typeface="微软雅黑" panose="020B0503020204020204" pitchFamily="34" charset="-122"/>
                        </a:rPr>
                        <a:t>87.5%</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solidFill>
                        <a:srgbClr val="BBCCFD"/>
                      </a:solidFill>
                      <a:prstDash val="solid"/>
                    </a:lnT>
                    <a:lnB w="12700" cmpd="sng">
                      <a:solidFill>
                        <a:srgbClr val="BBCCFD"/>
                      </a:solidFill>
                      <a:prstDash val="solid"/>
                    </a:lnB>
                    <a:solidFill>
                      <a:schemeClr val="bg1"/>
                    </a:solidFill>
                  </a:tcPr>
                </a:tc>
                <a:tc>
                  <a:txBody>
                    <a:bodyPr/>
                    <a:lstStyle/>
                    <a:p>
                      <a:pPr algn="ctr"/>
                      <a:r>
                        <a:rPr lang="en-US" altLang="zh-CN" sz="1400" dirty="0">
                          <a:solidFill>
                            <a:srgbClr val="0E2841"/>
                          </a:solidFill>
                          <a:latin typeface="微软雅黑" panose="020B0503020204020204" pitchFamily="34" charset="-122"/>
                          <a:ea typeface="微软雅黑" panose="020B0503020204020204" pitchFamily="34" charset="-122"/>
                        </a:rPr>
                        <a:t>70%</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chemeClr val="lt1"/>
                      </a:solidFill>
                      <a:prstDash val="solid"/>
                    </a:lnR>
                    <a:lnT w="38100" cmpd="sng">
                      <a:solidFill>
                        <a:srgbClr val="BBCCFD"/>
                      </a:solidFill>
                      <a:prstDash val="solid"/>
                    </a:lnT>
                    <a:lnB w="12700" cmpd="sng">
                      <a:solidFill>
                        <a:srgbClr val="BBCCFD"/>
                      </a:solidFill>
                      <a:prstDash val="solid"/>
                    </a:lnB>
                    <a:solidFill>
                      <a:srgbClr val="FFFFFF"/>
                    </a:solidFill>
                  </a:tcPr>
                </a:tc>
              </a:tr>
              <a:tr h="998299">
                <a:tc>
                  <a:txBody>
                    <a:bodyPr/>
                    <a:lstStyle/>
                    <a:p>
                      <a:pPr algn="ctr"/>
                      <a:r>
                        <a:rPr lang="en-US" altLang="zh-CN" sz="1400" dirty="0">
                          <a:solidFill>
                            <a:srgbClr val="0E2841"/>
                          </a:solidFill>
                          <a:latin typeface="微软雅黑" panose="020B0503020204020204" pitchFamily="34" charset="-122"/>
                          <a:ea typeface="微软雅黑" panose="020B0503020204020204" pitchFamily="34" charset="-122"/>
                        </a:rPr>
                        <a:t>TRK-TKI</a:t>
                      </a:r>
                      <a:endParaRPr lang="en-US" altLang="zh-CN" sz="1400" dirty="0">
                        <a:solidFill>
                          <a:srgbClr val="0E2841"/>
                        </a:solidFill>
                        <a:latin typeface="微软雅黑" panose="020B0503020204020204" pitchFamily="34" charset="-122"/>
                        <a:ea typeface="微软雅黑" panose="020B0503020204020204" pitchFamily="34" charset="-122"/>
                      </a:endParaRPr>
                    </a:p>
                    <a:p>
                      <a:pPr algn="ctr"/>
                      <a:r>
                        <a:rPr lang="zh-CN" altLang="en-US" sz="1400" dirty="0">
                          <a:solidFill>
                            <a:srgbClr val="0E2841"/>
                          </a:solidFill>
                          <a:latin typeface="微软雅黑" panose="020B0503020204020204" pitchFamily="34" charset="-122"/>
                          <a:ea typeface="微软雅黑" panose="020B0503020204020204" pitchFamily="34" charset="-122"/>
                        </a:rPr>
                        <a:t>经治患者</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mpd="sng">
                      <a:solidFill>
                        <a:schemeClr val="lt1"/>
                      </a:solidFill>
                      <a:prstDash val="solid"/>
                    </a:lnL>
                    <a:lnR w="12700" cap="flat" cmpd="sng" algn="ctr">
                      <a:noFill/>
                      <a:prstDash val="solid"/>
                      <a:round/>
                      <a:headEnd type="none" w="med" len="med"/>
                      <a:tailEnd type="none" w="med" len="med"/>
                    </a:lnR>
                    <a:lnT w="12700" cmpd="sng">
                      <a:solidFill>
                        <a:srgbClr val="BBCCFD"/>
                      </a:solidFill>
                      <a:prstDash val="solid"/>
                    </a:lnT>
                    <a:lnB w="12700" cmpd="sng">
                      <a:solidFill>
                        <a:srgbClr val="4466F6"/>
                      </a:solidFill>
                      <a:prstDash val="solid"/>
                    </a:lnB>
                    <a:solidFill>
                      <a:srgbClr val="FFFFFF"/>
                    </a:solidFill>
                  </a:tcPr>
                </a:tc>
                <a:tc>
                  <a:txBody>
                    <a:bodyPr/>
                    <a:lstStyle/>
                    <a:p>
                      <a:pPr algn="ctr"/>
                      <a:r>
                        <a:rPr lang="en-US" altLang="zh-CN" sz="1400" dirty="0">
                          <a:solidFill>
                            <a:srgbClr val="0E2841"/>
                          </a:solidFill>
                          <a:latin typeface="微软雅黑" panose="020B0503020204020204" pitchFamily="34" charset="-122"/>
                          <a:ea typeface="微软雅黑" panose="020B0503020204020204" pitchFamily="34" charset="-122"/>
                        </a:rPr>
                        <a:t>47.4%</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rgbClr val="BBCCFD"/>
                      </a:solidFill>
                      <a:prstDash val="solid"/>
                    </a:lnT>
                    <a:lnB w="12700" cmpd="sng">
                      <a:solidFill>
                        <a:srgbClr val="4466F6"/>
                      </a:solidFill>
                      <a:prstDash val="solid"/>
                    </a:lnB>
                    <a:solidFill>
                      <a:schemeClr val="bg1"/>
                    </a:solidFill>
                  </a:tcPr>
                </a:tc>
                <a:tc>
                  <a:txBody>
                    <a:bodyPr/>
                    <a:lstStyle/>
                    <a:p>
                      <a:pPr algn="ctr"/>
                      <a:r>
                        <a:rPr lang="zh-CN" altLang="en-US" sz="1400" dirty="0">
                          <a:solidFill>
                            <a:srgbClr val="0E2841"/>
                          </a:solidFill>
                          <a:latin typeface="微软雅黑" panose="020B0503020204020204" pitchFamily="34" charset="-122"/>
                          <a:ea typeface="微软雅黑" panose="020B0503020204020204" pitchFamily="34" charset="-122"/>
                        </a:rPr>
                        <a:t>无该项数据</a:t>
                      </a:r>
                      <a:endParaRPr lang="zh-CN" altLang="en-US" sz="1400" dirty="0">
                        <a:solidFill>
                          <a:srgbClr val="0E284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chemeClr val="lt1"/>
                      </a:solidFill>
                      <a:prstDash val="solid"/>
                    </a:lnR>
                    <a:lnT w="12700" cmpd="sng">
                      <a:solidFill>
                        <a:srgbClr val="BBCCFD"/>
                      </a:solidFill>
                      <a:prstDash val="solid"/>
                    </a:lnT>
                    <a:lnB w="12700" cmpd="sng">
                      <a:solidFill>
                        <a:srgbClr val="4466F6"/>
                      </a:solidFill>
                      <a:prstDash val="solid"/>
                    </a:lnB>
                    <a:solidFill>
                      <a:srgbClr val="FFFFFF"/>
                    </a:solidFill>
                  </a:tcPr>
                </a:tc>
              </a:tr>
            </a:tbl>
          </a:graphicData>
        </a:graphic>
      </p:graphicFrame>
      <p:sp>
        <p:nvSpPr>
          <p:cNvPr id="12" name="文本框 11"/>
          <p:cNvSpPr txBox="1"/>
          <p:nvPr/>
        </p:nvSpPr>
        <p:spPr>
          <a:xfrm>
            <a:off x="173990" y="6465570"/>
            <a:ext cx="7198360" cy="398780"/>
          </a:xfrm>
          <a:prstGeom prst="rect">
            <a:avLst/>
          </a:prstGeom>
          <a:noFill/>
        </p:spPr>
        <p:txBody>
          <a:bodyPr wrap="square" rtlCol="0">
            <a:spAutoFit/>
          </a:bodyPr>
          <a:lstStyle/>
          <a:p>
            <a:pPr font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随访</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个月以上患者数据为个体数据统计内部数据；</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恩曲替尼患者均随访</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个月以上</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endParaRPr>
          </a:p>
          <a:p>
            <a:pPr font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注：安瑞曲替尼与恩曲替尼，拉罗替尼数据源于单独研究，非头对头。</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73990" y="6236335"/>
            <a:ext cx="8458200" cy="245110"/>
          </a:xfrm>
          <a:prstGeom prst="rect">
            <a:avLst/>
          </a:prstGeom>
        </p:spPr>
        <p:txBody>
          <a:bodyPr wrap="square">
            <a:spAutoFit/>
          </a:bodyPr>
          <a:p>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ORR</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，客观缓解率；</a:t>
            </a:r>
            <a:r>
              <a:rPr 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DCR</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，疾病控制率</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4" imgW="5715" imgH="5715" progId="TCLayout.ActiveDocument.1">
                  <p:embed/>
                </p:oleObj>
              </mc:Choice>
              <mc:Fallback>
                <p:oleObj name="think-cell 幻灯片" r:id="rId4" imgW="5715" imgH="5715" progId="TCLayout.ActiveDocument.1">
                  <p:embed/>
                  <p:pic>
                    <p:nvPicPr>
                      <p:cNvPr id="0" name="图片 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292735" y="512445"/>
            <a:ext cx="11409045" cy="881380"/>
          </a:xfrm>
        </p:spPr>
        <p:txBody>
          <a:bodyPr vert="horz" rIns="91440">
            <a:noAutofit/>
          </a:bodyPr>
          <a:lstStyle/>
          <a:p>
            <a:pPr algn="l">
              <a:lnSpc>
                <a:spcPct val="130000"/>
              </a:lnSpc>
              <a:spcBef>
                <a:spcPts val="0"/>
              </a:spcBef>
              <a:spcAft>
                <a:spcPts val="0"/>
              </a:spcAft>
              <a:buClrTx/>
              <a:buSzTx/>
              <a:buFontTx/>
            </a:pP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安瑞曲替尼</a:t>
            </a:r>
            <a:r>
              <a:rPr lang="zh-CN" altLang="en-US" sz="2400" b="1" dirty="0">
                <a:solidFill>
                  <a:srgbClr val="0168B7"/>
                </a:solidFill>
                <a:latin typeface="微软雅黑" panose="020B0503020204020204" pitchFamily="34" charset="-122"/>
                <a:ea typeface="微软雅黑" panose="020B0503020204020204" pitchFamily="34" charset="-122"/>
                <a:cs typeface="微软雅黑" panose="020B0503020204020204" pitchFamily="34" charset="-122"/>
                <a:sym typeface="+mn-ea"/>
              </a:rPr>
              <a:t>临床效果显著，具有显著的生存获益，</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NTRK</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融合肿瘤</a:t>
            </a:r>
            <a:r>
              <a:rPr lang="en-US" altLang="zh-CN" sz="2400" b="1" dirty="0">
                <a:solidFill>
                  <a:srgbClr val="1670BC"/>
                </a:solidFill>
                <a:latin typeface="微软雅黑" panose="020B0503020204020204" pitchFamily="34" charset="-122"/>
                <a:ea typeface="微软雅黑" panose="020B0503020204020204" pitchFamily="34" charset="-122"/>
                <a:sym typeface="+mn-ea"/>
              </a:rPr>
              <a:t>m</a:t>
            </a:r>
            <a:r>
              <a:rPr lang="zh-CN" altLang="en-US" sz="2400" b="1" dirty="0">
                <a:solidFill>
                  <a:srgbClr val="1670BC"/>
                </a:solidFill>
                <a:latin typeface="微软雅黑" panose="020B0503020204020204" pitchFamily="34" charset="-122"/>
                <a:ea typeface="微软雅黑" panose="020B0503020204020204" pitchFamily="34" charset="-122"/>
                <a:sym typeface="+mn-ea"/>
              </a:rPr>
              <a:t>OS达40.7个月</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，较恩曲替尼</a:t>
            </a:r>
            <a:r>
              <a:rPr lang="zh-CN" altLang="en-US" sz="2400" b="1" dirty="0">
                <a:solidFill>
                  <a:srgbClr val="0168B7"/>
                </a:solidFill>
                <a:latin typeface="微软雅黑" panose="020B0503020204020204" pitchFamily="34" charset="-122"/>
                <a:ea typeface="微软雅黑" panose="020B0503020204020204" pitchFamily="34" charset="-122"/>
                <a:cs typeface="微软雅黑" panose="020B0503020204020204" pitchFamily="34" charset="-122"/>
                <a:sym typeface="+mn-ea"/>
              </a:rPr>
              <a:t>提升9.7%</a:t>
            </a:r>
            <a:endParaRPr lang="zh-CN" altLang="en-US" sz="2400" b="1" dirty="0">
              <a:solidFill>
                <a:srgbClr val="0168B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0441858" y="12388"/>
            <a:ext cx="1750142" cy="369332"/>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有效性（</a:t>
            </a:r>
            <a:r>
              <a:rPr lang="en-US" altLang="zh-CN" b="1" dirty="0">
                <a:solidFill>
                  <a:schemeClr val="bg1"/>
                </a:solidFill>
                <a:latin typeface="微软雅黑" panose="020B0503020204020204" pitchFamily="34" charset="-122"/>
                <a:ea typeface="微软雅黑" panose="020B0503020204020204" pitchFamily="34" charset="-122"/>
              </a:rPr>
              <a:t>2/4</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215765" y="2009140"/>
            <a:ext cx="3698240" cy="56197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50000"/>
              </a:lnSpc>
            </a:pPr>
            <a:r>
              <a:rPr lang="en-US" altLang="zh-CN" b="1" dirty="0" err="1">
                <a:solidFill>
                  <a:srgbClr val="0169B7"/>
                </a:solidFill>
                <a:latin typeface="微软雅黑" panose="020B0503020204020204" pitchFamily="34" charset="-122"/>
                <a:ea typeface="微软雅黑" panose="020B0503020204020204" pitchFamily="34" charset="-122"/>
              </a:rPr>
              <a:t>TRKi</a:t>
            </a:r>
            <a:r>
              <a:rPr lang="en-US" altLang="zh-CN" b="1" dirty="0">
                <a:solidFill>
                  <a:srgbClr val="0169B7"/>
                </a:solidFill>
                <a:latin typeface="微软雅黑" panose="020B0503020204020204" pitchFamily="34" charset="-122"/>
                <a:ea typeface="微软雅黑" panose="020B0503020204020204" pitchFamily="34" charset="-122"/>
              </a:rPr>
              <a:t> OS</a:t>
            </a:r>
            <a:r>
              <a:rPr lang="zh-CN" altLang="en-US" b="1" dirty="0">
                <a:solidFill>
                  <a:srgbClr val="0169B7"/>
                </a:solidFill>
                <a:latin typeface="微软雅黑" panose="020B0503020204020204" pitchFamily="34" charset="-122"/>
                <a:ea typeface="微软雅黑" panose="020B0503020204020204" pitchFamily="34" charset="-122"/>
              </a:rPr>
              <a:t>数据对比</a:t>
            </a:r>
            <a:r>
              <a:rPr lang="en-US" altLang="zh-CN" b="1" baseline="30000" dirty="0">
                <a:solidFill>
                  <a:srgbClr val="0169B7"/>
                </a:solidFill>
                <a:latin typeface="微软雅黑" panose="020B0503020204020204" pitchFamily="34" charset="-122"/>
                <a:ea typeface="微软雅黑" panose="020B0503020204020204" pitchFamily="34" charset="-122"/>
              </a:rPr>
              <a:t>8,13</a:t>
            </a:r>
            <a:endParaRPr lang="zh-CN" altLang="en-US" b="1" baseline="30000" dirty="0">
              <a:solidFill>
                <a:srgbClr val="0169B7"/>
              </a:solidFill>
              <a:latin typeface="微软雅黑" panose="020B0503020204020204" pitchFamily="34" charset="-122"/>
              <a:ea typeface="微软雅黑" panose="020B0503020204020204" pitchFamily="34" charset="-122"/>
            </a:endParaRPr>
          </a:p>
        </p:txBody>
      </p:sp>
      <p:graphicFrame>
        <p:nvGraphicFramePr>
          <p:cNvPr id="10" name="图表 9" descr="7b0a202020202263686172745265734964223a20223530303731323938220a7d0a"/>
          <p:cNvGraphicFramePr/>
          <p:nvPr/>
        </p:nvGraphicFramePr>
        <p:xfrm>
          <a:off x="4215764" y="2623047"/>
          <a:ext cx="1616995" cy="372250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descr="7b0a202020202263686172745265734964223a20223530303731323938220a7d0a"/>
          <p:cNvGraphicFramePr/>
          <p:nvPr/>
        </p:nvGraphicFramePr>
        <p:xfrm>
          <a:off x="5876925" y="2571115"/>
          <a:ext cx="2037715" cy="3774440"/>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10"/>
          <p:cNvSpPr/>
          <p:nvPr/>
        </p:nvSpPr>
        <p:spPr>
          <a:xfrm>
            <a:off x="213995" y="2009140"/>
            <a:ext cx="3929380" cy="56261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indent="0" algn="ctr">
              <a:lnSpc>
                <a:spcPct val="150000"/>
              </a:lnSpc>
              <a:buNone/>
            </a:pPr>
            <a:r>
              <a:rPr lang="zh-CN"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安瑞曲替尼</a:t>
            </a:r>
            <a:r>
              <a:rPr lang="en-US" altLang="zh-CN"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lang="en-US" altLang="zh-CN"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OS</a:t>
            </a:r>
            <a:r>
              <a:rPr lang="zh-CN" altLang="en-US"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达</a:t>
            </a:r>
            <a:r>
              <a:rPr lang="en-US" altLang="zh-CN"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40.7</a:t>
            </a:r>
            <a:r>
              <a:rPr lang="zh-CN" altLang="en-US" b="1"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b="1" baseline="30000"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sym typeface="+mn-ea"/>
              </a:rPr>
              <a:t>8</a:t>
            </a:r>
            <a:endParaRPr lang="zh-CN" altLang="en-US" b="1" baseline="30000" dirty="0">
              <a:solidFill>
                <a:srgbClr val="0169B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custDataLst>
              <p:tags r:id="rId6"/>
            </p:custDataLst>
          </p:nvPr>
        </p:nvSpPr>
        <p:spPr>
          <a:xfrm>
            <a:off x="7985259" y="2571115"/>
            <a:ext cx="3716521" cy="1383665"/>
          </a:xfrm>
          <a:prstGeom prst="rect">
            <a:avLst/>
          </a:prstGeom>
          <a:noFill/>
        </p:spPr>
        <p:txBody>
          <a:bodyPr wrap="square">
            <a:spAutoFit/>
          </a:bodyPr>
          <a:lstStyle/>
          <a:p>
            <a:pPr indent="0">
              <a:lnSpc>
                <a:spcPct val="150000"/>
              </a:lnSpc>
              <a:buFont typeface="Wingdings" panose="05000000000000000000" pitchFamily="2" charset="2"/>
              <a:buNone/>
            </a:pPr>
            <a:r>
              <a:rPr lang="zh-CN" altLang="en-US" sz="1400" kern="100" dirty="0">
                <a:latin typeface="微软雅黑" panose="020B0503020204020204" pitchFamily="34" charset="-122"/>
                <a:ea typeface="微软雅黑" panose="020B0503020204020204" pitchFamily="34" charset="-122"/>
                <a:cs typeface="等线" panose="02010600030101010101" charset="-122"/>
              </a:rPr>
              <a:t>病例：</a:t>
            </a:r>
            <a:r>
              <a:rPr lang="zh-CN" altLang="en-US" sz="1400" b="1" dirty="0">
                <a:latin typeface="微软雅黑" panose="020B0503020204020204" pitchFamily="34" charset="-122"/>
                <a:ea typeface="微软雅黑" panose="020B0503020204020204" pitchFamily="34" charset="-122"/>
                <a:cs typeface="仿宋" panose="02010609060101010101" charset="-122"/>
                <a:sym typeface="+mn-ea"/>
              </a:rPr>
              <a:t>软组织肉瘤，肺转移患者。</a:t>
            </a:r>
            <a:endParaRPr lang="en-US" altLang="zh-CN" sz="1400" b="1" dirty="0">
              <a:latin typeface="微软雅黑" panose="020B0503020204020204" pitchFamily="34" charset="-122"/>
              <a:ea typeface="微软雅黑" panose="020B0503020204020204" pitchFamily="34" charset="-122"/>
              <a:cs typeface="仿宋" panose="02010609060101010101" charset="-122"/>
              <a:sym typeface="+mn-ea"/>
            </a:endParaRPr>
          </a:p>
          <a:p>
            <a:pPr indent="0">
              <a:lnSpc>
                <a:spcPct val="150000"/>
              </a:lnSpc>
              <a:buFont typeface="Wingdings" panose="05000000000000000000" pitchFamily="2" charset="2"/>
              <a:buNone/>
            </a:pPr>
            <a:r>
              <a:rPr lang="zh-CN" altLang="en-US" sz="1400" kern="100" dirty="0">
                <a:latin typeface="微软雅黑" panose="020B0503020204020204" pitchFamily="34" charset="-122"/>
                <a:ea typeface="微软雅黑" panose="020B0503020204020204" pitchFamily="34" charset="-122"/>
                <a:cs typeface="等线" panose="02010600030101010101" charset="-122"/>
              </a:rPr>
              <a:t>安瑞曲替尼起效迅速，</a:t>
            </a:r>
            <a:r>
              <a:rPr lang="zh-CN" altLang="en-US" sz="1400" b="1" dirty="0">
                <a:latin typeface="微软雅黑" panose="020B0503020204020204" pitchFamily="34" charset="-122"/>
                <a:ea typeface="微软雅黑" panose="020B0503020204020204" pitchFamily="34" charset="-122"/>
                <a:sym typeface="+mn-ea"/>
              </a:rPr>
              <a:t>治疗8周，肿瘤瘤体缩小56.7%，治疗32周，肿瘤进一步缩小80.9%，维持</a:t>
            </a:r>
            <a:r>
              <a:rPr lang="en-US" altLang="zh-CN" sz="1400" b="1" dirty="0">
                <a:latin typeface="微软雅黑" panose="020B0503020204020204" pitchFamily="34" charset="-122"/>
                <a:ea typeface="微软雅黑" panose="020B0503020204020204" pitchFamily="34" charset="-122"/>
                <a:sym typeface="+mn-ea"/>
              </a:rPr>
              <a:t>PR</a:t>
            </a:r>
            <a:r>
              <a:rPr lang="zh-CN" altLang="en-US" sz="1400" b="1" dirty="0">
                <a:latin typeface="微软雅黑" panose="020B0503020204020204" pitchFamily="34" charset="-122"/>
                <a:ea typeface="微软雅黑" panose="020B0503020204020204" pitchFamily="34" charset="-122"/>
                <a:sym typeface="+mn-ea"/>
              </a:rPr>
              <a:t>超</a:t>
            </a:r>
            <a:r>
              <a:rPr lang="en-US" altLang="zh-CN" sz="1400" b="1" dirty="0">
                <a:latin typeface="微软雅黑" panose="020B0503020204020204" pitchFamily="34" charset="-122"/>
                <a:ea typeface="微软雅黑" panose="020B0503020204020204" pitchFamily="34" charset="-122"/>
                <a:sym typeface="+mn-ea"/>
              </a:rPr>
              <a:t>1120</a:t>
            </a:r>
            <a:r>
              <a:rPr lang="zh-CN" altLang="en-US" sz="1400" b="1" dirty="0">
                <a:latin typeface="微软雅黑" panose="020B0503020204020204" pitchFamily="34" charset="-122"/>
                <a:ea typeface="微软雅黑" panose="020B0503020204020204" pitchFamily="34" charset="-122"/>
                <a:sym typeface="+mn-ea"/>
              </a:rPr>
              <a:t>天！</a:t>
            </a:r>
            <a:endParaRPr lang="zh-CN" altLang="en-US" sz="1400" b="1" dirty="0">
              <a:latin typeface="微软雅黑" panose="020B0503020204020204" pitchFamily="34" charset="-122"/>
              <a:ea typeface="微软雅黑" panose="020B0503020204020204" pitchFamily="34" charset="-122"/>
              <a:sym typeface="+mn-ea"/>
            </a:endParaRPr>
          </a:p>
        </p:txBody>
      </p:sp>
      <p:grpSp>
        <p:nvGrpSpPr>
          <p:cNvPr id="26" name="组合 25"/>
          <p:cNvGrpSpPr>
            <a:grpSpLocks noChangeAspect="1"/>
          </p:cNvGrpSpPr>
          <p:nvPr/>
        </p:nvGrpSpPr>
        <p:grpSpPr>
          <a:xfrm>
            <a:off x="8002971" y="3918022"/>
            <a:ext cx="3586504" cy="1955728"/>
            <a:chOff x="363" y="5510"/>
            <a:chExt cx="7943" cy="4297"/>
          </a:xfrm>
        </p:grpSpPr>
        <p:pic>
          <p:nvPicPr>
            <p:cNvPr id="27" name="图片 26"/>
            <p:cNvPicPr>
              <a:picLocks noChangeAspect="1"/>
            </p:cNvPicPr>
            <p:nvPr>
              <p:custDataLst>
                <p:tags r:id="rId7"/>
              </p:custDataLst>
            </p:nvPr>
          </p:nvPicPr>
          <p:blipFill>
            <a:blip r:embed="rId8"/>
            <a:stretch>
              <a:fillRect/>
            </a:stretch>
          </p:blipFill>
          <p:spPr>
            <a:xfrm>
              <a:off x="363" y="5527"/>
              <a:ext cx="2591" cy="1885"/>
            </a:xfrm>
            <a:prstGeom prst="rect">
              <a:avLst/>
            </a:prstGeom>
            <a:ln>
              <a:solidFill>
                <a:schemeClr val="tx1">
                  <a:lumMod val="50000"/>
                  <a:lumOff val="50000"/>
                </a:schemeClr>
              </a:solidFill>
            </a:ln>
            <a:effectLst>
              <a:glow rad="63500">
                <a:schemeClr val="tx1">
                  <a:lumMod val="50000"/>
                  <a:lumOff val="50000"/>
                  <a:alpha val="40000"/>
                </a:schemeClr>
              </a:glow>
            </a:effectLst>
          </p:spPr>
        </p:pic>
        <p:pic>
          <p:nvPicPr>
            <p:cNvPr id="28" name="图片 27"/>
            <p:cNvPicPr>
              <a:picLocks noChangeAspect="1"/>
            </p:cNvPicPr>
            <p:nvPr>
              <p:custDataLst>
                <p:tags r:id="rId9"/>
              </p:custDataLst>
            </p:nvPr>
          </p:nvPicPr>
          <p:blipFill>
            <a:blip r:embed="rId10"/>
            <a:stretch>
              <a:fillRect/>
            </a:stretch>
          </p:blipFill>
          <p:spPr>
            <a:xfrm>
              <a:off x="5715" y="5510"/>
              <a:ext cx="2591" cy="1877"/>
            </a:xfrm>
            <a:prstGeom prst="rect">
              <a:avLst/>
            </a:prstGeom>
            <a:ln>
              <a:solidFill>
                <a:schemeClr val="tx1">
                  <a:lumMod val="50000"/>
                  <a:lumOff val="50000"/>
                </a:schemeClr>
              </a:solidFill>
            </a:ln>
            <a:effectLst>
              <a:glow rad="63500">
                <a:schemeClr val="tx1">
                  <a:lumMod val="50000"/>
                  <a:lumOff val="50000"/>
                  <a:alpha val="40000"/>
                </a:schemeClr>
              </a:glow>
            </a:effectLst>
          </p:spPr>
        </p:pic>
        <p:pic>
          <p:nvPicPr>
            <p:cNvPr id="29" name="图片 28"/>
            <p:cNvPicPr>
              <a:picLocks noChangeAspect="1"/>
            </p:cNvPicPr>
            <p:nvPr>
              <p:custDataLst>
                <p:tags r:id="rId11"/>
              </p:custDataLst>
            </p:nvPr>
          </p:nvPicPr>
          <p:blipFill>
            <a:blip r:embed="rId12"/>
            <a:stretch>
              <a:fillRect/>
            </a:stretch>
          </p:blipFill>
          <p:spPr>
            <a:xfrm>
              <a:off x="3039" y="5510"/>
              <a:ext cx="2591" cy="1895"/>
            </a:xfrm>
            <a:prstGeom prst="rect">
              <a:avLst/>
            </a:prstGeom>
            <a:ln>
              <a:solidFill>
                <a:schemeClr val="tx1">
                  <a:lumMod val="50000"/>
                  <a:lumOff val="50000"/>
                </a:schemeClr>
              </a:solidFill>
            </a:ln>
            <a:effectLst>
              <a:glow rad="63500">
                <a:schemeClr val="tx1">
                  <a:lumMod val="50000"/>
                  <a:lumOff val="50000"/>
                  <a:alpha val="40000"/>
                </a:schemeClr>
              </a:glow>
            </a:effectLst>
          </p:spPr>
        </p:pic>
        <p:pic>
          <p:nvPicPr>
            <p:cNvPr id="30" name="图片 29"/>
            <p:cNvPicPr>
              <a:picLocks noChangeAspect="1"/>
            </p:cNvPicPr>
            <p:nvPr>
              <p:custDataLst>
                <p:tags r:id="rId13"/>
              </p:custDataLst>
            </p:nvPr>
          </p:nvPicPr>
          <p:blipFill>
            <a:blip r:embed="rId14"/>
            <a:stretch>
              <a:fillRect/>
            </a:stretch>
          </p:blipFill>
          <p:spPr>
            <a:xfrm>
              <a:off x="363" y="7486"/>
              <a:ext cx="2591" cy="2321"/>
            </a:xfrm>
            <a:prstGeom prst="rect">
              <a:avLst/>
            </a:prstGeom>
            <a:ln>
              <a:solidFill>
                <a:schemeClr val="tx1">
                  <a:lumMod val="50000"/>
                  <a:lumOff val="50000"/>
                </a:schemeClr>
              </a:solidFill>
            </a:ln>
            <a:effectLst>
              <a:glow rad="63500">
                <a:schemeClr val="tx1">
                  <a:lumMod val="50000"/>
                  <a:lumOff val="50000"/>
                  <a:alpha val="40000"/>
                </a:schemeClr>
              </a:glow>
            </a:effectLst>
          </p:spPr>
        </p:pic>
        <p:pic>
          <p:nvPicPr>
            <p:cNvPr id="31" name="图片 30"/>
            <p:cNvPicPr>
              <a:picLocks noChangeAspect="1"/>
            </p:cNvPicPr>
            <p:nvPr>
              <p:custDataLst>
                <p:tags r:id="rId15"/>
              </p:custDataLst>
            </p:nvPr>
          </p:nvPicPr>
          <p:blipFill>
            <a:blip r:embed="rId16"/>
            <a:stretch>
              <a:fillRect/>
            </a:stretch>
          </p:blipFill>
          <p:spPr>
            <a:xfrm>
              <a:off x="5715" y="7467"/>
              <a:ext cx="2591" cy="2340"/>
            </a:xfrm>
            <a:prstGeom prst="rect">
              <a:avLst/>
            </a:prstGeom>
            <a:ln>
              <a:solidFill>
                <a:schemeClr val="tx1">
                  <a:lumMod val="50000"/>
                  <a:lumOff val="50000"/>
                </a:schemeClr>
              </a:solidFill>
            </a:ln>
            <a:effectLst>
              <a:glow rad="63500">
                <a:schemeClr val="tx1">
                  <a:lumMod val="50000"/>
                  <a:lumOff val="50000"/>
                  <a:alpha val="40000"/>
                </a:schemeClr>
              </a:glow>
            </a:effectLst>
          </p:spPr>
        </p:pic>
        <p:pic>
          <p:nvPicPr>
            <p:cNvPr id="32" name="图片 31"/>
            <p:cNvPicPr>
              <a:picLocks noChangeAspect="1"/>
            </p:cNvPicPr>
            <p:nvPr>
              <p:custDataLst>
                <p:tags r:id="rId17"/>
              </p:custDataLst>
            </p:nvPr>
          </p:nvPicPr>
          <p:blipFill>
            <a:blip r:embed="rId18"/>
            <a:stretch>
              <a:fillRect/>
            </a:stretch>
          </p:blipFill>
          <p:spPr>
            <a:xfrm>
              <a:off x="3039" y="7486"/>
              <a:ext cx="2591" cy="2321"/>
            </a:xfrm>
            <a:prstGeom prst="rect">
              <a:avLst/>
            </a:prstGeom>
            <a:ln>
              <a:solidFill>
                <a:schemeClr val="tx1">
                  <a:lumMod val="50000"/>
                  <a:lumOff val="50000"/>
                </a:schemeClr>
              </a:solidFill>
            </a:ln>
            <a:effectLst>
              <a:glow rad="63500">
                <a:schemeClr val="tx1">
                  <a:lumMod val="50000"/>
                  <a:lumOff val="50000"/>
                  <a:alpha val="40000"/>
                </a:schemeClr>
              </a:glow>
            </a:effectLst>
          </p:spPr>
        </p:pic>
      </p:grpSp>
      <p:sp>
        <p:nvSpPr>
          <p:cNvPr id="98" name="文本框 97"/>
          <p:cNvSpPr txBox="1"/>
          <p:nvPr>
            <p:custDataLst>
              <p:tags r:id="rId19"/>
            </p:custDataLst>
          </p:nvPr>
        </p:nvSpPr>
        <p:spPr>
          <a:xfrm>
            <a:off x="9271942" y="5945335"/>
            <a:ext cx="1169915" cy="18208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scene3d>
              <a:camera prst="orthographicFront"/>
              <a:lightRig rig="threePt" dir="t"/>
            </a:scene3d>
          </a:bodyPr>
          <a:lstStyle/>
          <a:p>
            <a:pPr algn="ctr"/>
            <a:r>
              <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给药</a:t>
            </a:r>
            <a:r>
              <a:rPr lang="en-US" altLang="zh-CN"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8</a:t>
            </a:r>
            <a:r>
              <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周影像</a:t>
            </a:r>
            <a:endPar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endParaRPr>
          </a:p>
        </p:txBody>
      </p:sp>
      <p:sp>
        <p:nvSpPr>
          <p:cNvPr id="99" name="文本框 98"/>
          <p:cNvSpPr txBox="1"/>
          <p:nvPr>
            <p:custDataLst>
              <p:tags r:id="rId20"/>
            </p:custDataLst>
          </p:nvPr>
        </p:nvSpPr>
        <p:spPr>
          <a:xfrm>
            <a:off x="10381181" y="5937142"/>
            <a:ext cx="1415856" cy="18208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scene3d>
              <a:camera prst="orthographicFront"/>
              <a:lightRig rig="threePt" dir="t"/>
            </a:scene3d>
          </a:bodyPr>
          <a:lstStyle/>
          <a:p>
            <a:pPr algn="ctr"/>
            <a:r>
              <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给药</a:t>
            </a:r>
            <a:r>
              <a:rPr lang="en-US" altLang="zh-CN"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32</a:t>
            </a:r>
            <a:r>
              <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周影像</a:t>
            </a:r>
            <a:endPar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endParaRPr>
          </a:p>
        </p:txBody>
      </p:sp>
      <p:sp>
        <p:nvSpPr>
          <p:cNvPr id="5" name="矩形 4"/>
          <p:cNvSpPr/>
          <p:nvPr/>
        </p:nvSpPr>
        <p:spPr>
          <a:xfrm>
            <a:off x="7985894" y="2009140"/>
            <a:ext cx="3698240" cy="56197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50000"/>
              </a:lnSpc>
            </a:pPr>
            <a:r>
              <a:rPr lang="zh-CN" altLang="en-US" b="1" noProof="1">
                <a:solidFill>
                  <a:srgbClr val="0169B7"/>
                </a:solidFill>
                <a:latin typeface="微软雅黑" panose="020B0503020204020204" pitchFamily="34" charset="-122"/>
                <a:ea typeface="微软雅黑" panose="020B0503020204020204" pitchFamily="34" charset="-122"/>
                <a:sym typeface="+mn-ea"/>
              </a:rPr>
              <a:t>临床治疗效果显著</a:t>
            </a:r>
            <a:endParaRPr lang="zh-CN" altLang="en-US" b="1" noProof="1">
              <a:solidFill>
                <a:srgbClr val="0169B7"/>
              </a:solidFill>
              <a:latin typeface="微软雅黑" panose="020B0503020204020204" pitchFamily="34" charset="-122"/>
              <a:ea typeface="微软雅黑" panose="020B0503020204020204" pitchFamily="34" charset="-122"/>
              <a:sym typeface="+mn-ea"/>
            </a:endParaRPr>
          </a:p>
        </p:txBody>
      </p:sp>
      <p:sp>
        <p:nvSpPr>
          <p:cNvPr id="13" name="文本框 12"/>
          <p:cNvSpPr txBox="1"/>
          <p:nvPr>
            <p:custDataLst>
              <p:tags r:id="rId21"/>
            </p:custDataLst>
          </p:nvPr>
        </p:nvSpPr>
        <p:spPr>
          <a:xfrm>
            <a:off x="8071689" y="5945334"/>
            <a:ext cx="1169915" cy="18208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scene3d>
              <a:camera prst="orthographicFront"/>
              <a:lightRig rig="threePt" dir="t"/>
            </a:scene3d>
          </a:bodyPr>
          <a:lstStyle/>
          <a:p>
            <a:pPr algn="ctr"/>
            <a:r>
              <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rPr>
              <a:t>给药前影像</a:t>
            </a:r>
            <a:endParaRPr lang="zh-CN" altLang="en-US" sz="1000" dirty="0">
              <a:solidFill>
                <a:schemeClr val="tx1">
                  <a:lumMod val="75000"/>
                  <a:lumOff val="2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等线" panose="02010600030101010101" charset="-122"/>
            </a:endParaRPr>
          </a:p>
        </p:txBody>
      </p:sp>
      <p:cxnSp>
        <p:nvCxnSpPr>
          <p:cNvPr id="15" name="直接连接符 14"/>
          <p:cNvCxnSpPr>
            <a:stCxn id="11" idx="3"/>
          </p:cNvCxnSpPr>
          <p:nvPr/>
        </p:nvCxnSpPr>
        <p:spPr>
          <a:xfrm>
            <a:off x="4143375" y="2290445"/>
            <a:ext cx="21020" cy="382877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接连接符 16"/>
          <p:cNvCxnSpPr/>
          <p:nvPr/>
        </p:nvCxnSpPr>
        <p:spPr>
          <a:xfrm>
            <a:off x="7814137" y="2186152"/>
            <a:ext cx="0" cy="394126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图片 32"/>
          <p:cNvPicPr/>
          <p:nvPr/>
        </p:nvPicPr>
        <p:blipFill>
          <a:blip r:embed="rId22" cstate="print">
            <a:extLst>
              <a:ext uri="{28A0092B-C50C-407E-A947-70E740481C1C}">
                <a14:useLocalDpi xmlns:a14="http://schemas.microsoft.com/office/drawing/2010/main" val="0"/>
              </a:ext>
            </a:extLst>
          </a:blip>
          <a:srcRect l="17200" r="17200"/>
          <a:stretch>
            <a:fillRect/>
          </a:stretch>
        </p:blipFill>
        <p:spPr>
          <a:xfrm>
            <a:off x="242676" y="3116125"/>
            <a:ext cx="3739515" cy="2793123"/>
          </a:xfrm>
          <a:prstGeom prst="rect">
            <a:avLst/>
          </a:prstGeom>
        </p:spPr>
      </p:pic>
      <p:sp>
        <p:nvSpPr>
          <p:cNvPr id="7" name="文本框 6"/>
          <p:cNvSpPr txBox="1"/>
          <p:nvPr/>
        </p:nvSpPr>
        <p:spPr>
          <a:xfrm>
            <a:off x="213995" y="6535420"/>
            <a:ext cx="4064000" cy="245110"/>
          </a:xfrm>
          <a:prstGeom prst="rect">
            <a:avLst/>
          </a:prstGeom>
          <a:noFill/>
        </p:spPr>
        <p:txBody>
          <a:bodyPr wrap="square" rtlCol="0">
            <a:spAutoFit/>
          </a:bodyPr>
          <a:p>
            <a:r>
              <a:rPr lang="en-US" altLang="zh-CN" sz="1000">
                <a:latin typeface="微软雅黑" panose="020B0503020204020204" pitchFamily="34" charset="-122"/>
                <a:ea typeface="微软雅黑" panose="020B0503020204020204" pitchFamily="34" charset="-122"/>
                <a:cs typeface="微软雅黑" panose="020B0503020204020204" pitchFamily="34" charset="-122"/>
              </a:rPr>
              <a:t>mOS</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，中位生存期</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4" imgW="5715" imgH="5715" progId="TCLayout.ActiveDocument.1">
                  <p:embed/>
                </p:oleObj>
              </mc:Choice>
              <mc:Fallback>
                <p:oleObj name="think-cell 幻灯片" r:id="rId4" imgW="5715" imgH="5715" progId="TCLayout.ActiveDocument.1">
                  <p:embed/>
                  <p:pic>
                    <p:nvPicPr>
                      <p:cNvPr id="0" name="图片 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6" name="图片 135" descr="背景图案"/>
          <p:cNvPicPr>
            <a:picLocks noChangeAspect="1"/>
          </p:cNvPicPr>
          <p:nvPr/>
        </p:nvPicPr>
        <p:blipFill>
          <a:blip r:embed="rId6">
            <a:alphaModFix amt="31000"/>
            <a:duotone>
              <a:schemeClr val="accent2">
                <a:shade val="45000"/>
                <a:satMod val="135000"/>
              </a:schemeClr>
              <a:prstClr val="white"/>
            </a:duotone>
            <a:extLst>
              <a:ext uri="{28A0092B-C50C-407E-A947-70E740481C1C}">
                <a14:useLocalDpi xmlns:a14="http://schemas.microsoft.com/office/drawing/2010/main" val="0"/>
              </a:ext>
            </a:extLst>
          </a:blip>
          <a:srcRect l="9184" r="9184" b="374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4" name="矩形: 圆角 73"/>
          <p:cNvSpPr/>
          <p:nvPr/>
        </p:nvSpPr>
        <p:spPr>
          <a:xfrm>
            <a:off x="738188" y="1838960"/>
            <a:ext cx="4765040" cy="4504780"/>
          </a:xfrm>
          <a:prstGeom prst="roundRect">
            <a:avLst>
              <a:gd name="adj" fmla="val 6292"/>
            </a:avLst>
          </a:prstGeom>
          <a:noFill/>
          <a:ln>
            <a:solidFill>
              <a:srgbClr val="056AB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b="1" dirty="0">
                <a:solidFill>
                  <a:srgbClr val="056AB8"/>
                </a:solidFill>
                <a:latin typeface="微软雅黑" panose="020B0503020204020204" pitchFamily="34" charset="-122"/>
                <a:ea typeface="微软雅黑" panose="020B0503020204020204" pitchFamily="34" charset="-122"/>
              </a:rPr>
              <a:t>不同 </a:t>
            </a:r>
            <a:r>
              <a:rPr lang="en-US" altLang="zh-CN" b="1" dirty="0" err="1">
                <a:solidFill>
                  <a:srgbClr val="056AB8"/>
                </a:solidFill>
                <a:latin typeface="微软雅黑" panose="020B0503020204020204" pitchFamily="34" charset="-122"/>
                <a:ea typeface="微软雅黑" panose="020B0503020204020204" pitchFamily="34" charset="-122"/>
              </a:rPr>
              <a:t>TRKi</a:t>
            </a:r>
            <a:r>
              <a:rPr lang="en-US" altLang="zh-CN" b="1" dirty="0">
                <a:solidFill>
                  <a:srgbClr val="056AB8"/>
                </a:solidFill>
                <a:latin typeface="微软雅黑" panose="020B0503020204020204" pitchFamily="34" charset="-122"/>
                <a:ea typeface="微软雅黑" panose="020B0503020204020204" pitchFamily="34" charset="-122"/>
              </a:rPr>
              <a:t> 1</a:t>
            </a:r>
            <a:r>
              <a:rPr lang="zh-CN" altLang="en-US" b="1" dirty="0">
                <a:solidFill>
                  <a:srgbClr val="056AB8"/>
                </a:solidFill>
                <a:latin typeface="微软雅黑" panose="020B0503020204020204" pitchFamily="34" charset="-122"/>
                <a:ea typeface="微软雅黑" panose="020B0503020204020204" pitchFamily="34" charset="-122"/>
              </a:rPr>
              <a:t>年</a:t>
            </a:r>
            <a:r>
              <a:rPr lang="en-US" altLang="zh-CN" b="1" dirty="0">
                <a:solidFill>
                  <a:srgbClr val="056AB8"/>
                </a:solidFill>
                <a:latin typeface="微软雅黑" panose="020B0503020204020204" pitchFamily="34" charset="-122"/>
                <a:ea typeface="微软雅黑" panose="020B0503020204020204" pitchFamily="34" charset="-122"/>
              </a:rPr>
              <a:t>PFS(%)</a:t>
            </a:r>
            <a:r>
              <a:rPr lang="en-US" altLang="zh-CN" b="1" baseline="30000" dirty="0">
                <a:solidFill>
                  <a:srgbClr val="056AB8"/>
                </a:solidFill>
                <a:latin typeface="微软雅黑" panose="020B0503020204020204" pitchFamily="34" charset="-122"/>
                <a:ea typeface="微软雅黑" panose="020B0503020204020204" pitchFamily="34" charset="-122"/>
              </a:rPr>
              <a:t>8,12,13</a:t>
            </a:r>
            <a:endParaRPr lang="zh-CN" altLang="en-US" b="1" baseline="30000" dirty="0">
              <a:solidFill>
                <a:srgbClr val="056AB8"/>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vert="horz" rIns="91440"/>
          <a:lstStyle/>
          <a:p>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相较</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I</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代</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TRK</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抑制剂，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安瑞曲替尼</a:t>
            </a:r>
            <a:r>
              <a:rPr lang="zh-CN" altLang="en-US" sz="2400" b="1" dirty="0">
                <a:solidFill>
                  <a:srgbClr val="0168B7"/>
                </a:solidFill>
                <a:latin typeface="微软雅黑" panose="020B0503020204020204" pitchFamily="34" charset="-122"/>
                <a:ea typeface="微软雅黑" panose="020B0503020204020204" pitchFamily="34" charset="-122"/>
                <a:cs typeface="微软雅黑" panose="020B0503020204020204" pitchFamily="34" charset="-122"/>
                <a:sym typeface="+mn-ea"/>
              </a:rPr>
              <a:t>持续获益</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168B7"/>
                </a:solidFill>
                <a:latin typeface="微软雅黑" panose="020B0503020204020204" pitchFamily="34" charset="-122"/>
                <a:ea typeface="微软雅黑" panose="020B0503020204020204" pitchFamily="34" charset="-122"/>
                <a:cs typeface="微软雅黑" panose="020B0503020204020204" pitchFamily="34" charset="-122"/>
                <a:sym typeface="+mn-ea"/>
              </a:rPr>
              <a:t>PFS/DOR</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均更高</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0441858" y="12388"/>
            <a:ext cx="1750142" cy="369332"/>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有效性（</a:t>
            </a:r>
            <a:r>
              <a:rPr lang="en-US" altLang="zh-CN" b="1" dirty="0">
                <a:solidFill>
                  <a:schemeClr val="bg1"/>
                </a:solidFill>
                <a:latin typeface="微软雅黑" panose="020B0503020204020204" pitchFamily="34" charset="-122"/>
                <a:ea typeface="微软雅黑" panose="020B0503020204020204" pitchFamily="34" charset="-122"/>
              </a:rPr>
              <a:t>3/4</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75" name="Chart 3"/>
          <p:cNvGraphicFramePr/>
          <p:nvPr>
            <p:custDataLst>
              <p:tags r:id="rId7"/>
            </p:custDataLst>
          </p:nvPr>
        </p:nvGraphicFramePr>
        <p:xfrm>
          <a:off x="1357313" y="2667000"/>
          <a:ext cx="3902075" cy="3022600"/>
        </p:xfrm>
        <a:graphic>
          <a:graphicData uri="http://schemas.openxmlformats.org/drawingml/2006/chart">
            <c:chart xmlns:c="http://schemas.openxmlformats.org/drawingml/2006/chart" xmlns:r="http://schemas.openxmlformats.org/officeDocument/2006/relationships" r:id="rId1"/>
          </a:graphicData>
        </a:graphic>
      </p:graphicFrame>
      <p:cxnSp>
        <p:nvCxnSpPr>
          <p:cNvPr id="57" name="直接连接符 56"/>
          <p:cNvCxnSpPr/>
          <p:nvPr>
            <p:custDataLst>
              <p:tags r:id="rId8"/>
            </p:custDataLst>
          </p:nvPr>
        </p:nvCxnSpPr>
        <p:spPr bwMode="auto">
          <a:xfrm>
            <a:off x="1381125" y="56070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直接连接符 57"/>
          <p:cNvCxnSpPr/>
          <p:nvPr>
            <p:custDataLst>
              <p:tags r:id="rId9"/>
            </p:custDataLst>
          </p:nvPr>
        </p:nvCxnSpPr>
        <p:spPr bwMode="auto">
          <a:xfrm>
            <a:off x="1381125" y="469900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直接连接符 58"/>
          <p:cNvCxnSpPr/>
          <p:nvPr>
            <p:custDataLst>
              <p:tags r:id="rId10"/>
            </p:custDataLst>
          </p:nvPr>
        </p:nvCxnSpPr>
        <p:spPr bwMode="auto">
          <a:xfrm>
            <a:off x="1381125" y="37242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直接连接符 59"/>
          <p:cNvCxnSpPr/>
          <p:nvPr>
            <p:custDataLst>
              <p:tags r:id="rId11"/>
            </p:custDataLst>
          </p:nvPr>
        </p:nvCxnSpPr>
        <p:spPr bwMode="auto">
          <a:xfrm>
            <a:off x="1381125" y="27495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 name="文本占位符 2"/>
          <p:cNvSpPr/>
          <p:nvPr>
            <p:custDataLst>
              <p:tags r:id="rId12"/>
            </p:custDataLst>
          </p:nvPr>
        </p:nvSpPr>
        <p:spPr bwMode="gray">
          <a:xfrm>
            <a:off x="1169988" y="5516563"/>
            <a:ext cx="936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CECA368-9B98-4792-BD9D-09B13F5D7C3B}" type="datetime'''''''''''''''''''''''''''''''''''''''''''''0'''''''''''">
              <a:rPr lang="zh-CN" altLang="en-US" sz="1400" smtClean="0">
                <a:effectLst/>
              </a:rPr>
            </a:fld>
            <a:endParaRPr lang="zh-CN" altLang="en-US" sz="1400" dirty="0"/>
          </a:p>
        </p:txBody>
      </p:sp>
      <p:sp>
        <p:nvSpPr>
          <p:cNvPr id="54" name="文本占位符 2"/>
          <p:cNvSpPr/>
          <p:nvPr>
            <p:custDataLst>
              <p:tags r:id="rId13"/>
            </p:custDataLst>
          </p:nvPr>
        </p:nvSpPr>
        <p:spPr bwMode="gray">
          <a:xfrm>
            <a:off x="1076325" y="4608513"/>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FBFED50-A0FF-4675-90D0-1900F992D785}" type="datetime'''''''''''''''''''''''''''''''''''''''''''7''0'''''''''">
              <a:rPr lang="zh-CN" altLang="en-US" sz="1400" smtClean="0">
                <a:effectLst/>
              </a:rPr>
            </a:fld>
            <a:endParaRPr lang="zh-CN" altLang="en-US" sz="1400" dirty="0"/>
          </a:p>
        </p:txBody>
      </p:sp>
      <p:sp>
        <p:nvSpPr>
          <p:cNvPr id="55" name="文本占位符 2"/>
          <p:cNvSpPr/>
          <p:nvPr>
            <p:custDataLst>
              <p:tags r:id="rId14"/>
            </p:custDataLst>
          </p:nvPr>
        </p:nvSpPr>
        <p:spPr bwMode="gray">
          <a:xfrm>
            <a:off x="1076325" y="3633788"/>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69D941D-DB7B-42BB-8C40-D898161E616A}" type="datetime'''''''''''''''''''''''''''''''''7''''''''''''''''''''5'''''">
              <a:rPr lang="zh-CN" altLang="en-US" sz="1400" smtClean="0">
                <a:effectLst/>
              </a:rPr>
            </a:fld>
            <a:endParaRPr lang="zh-CN" altLang="en-US" sz="1400" dirty="0"/>
          </a:p>
        </p:txBody>
      </p:sp>
      <p:sp>
        <p:nvSpPr>
          <p:cNvPr id="56" name="文本占位符 2"/>
          <p:cNvSpPr/>
          <p:nvPr>
            <p:custDataLst>
              <p:tags r:id="rId15"/>
            </p:custDataLst>
          </p:nvPr>
        </p:nvSpPr>
        <p:spPr bwMode="gray">
          <a:xfrm>
            <a:off x="1076325" y="2659063"/>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6605D0C-1572-4749-969C-F0B8BD142A3E}" type="datetime'''''''''''''''8''0'''''''''''''''''''''''''''''''">
              <a:rPr lang="zh-CN" altLang="en-US" sz="1400" smtClean="0">
                <a:effectLst/>
              </a:rPr>
            </a:fld>
            <a:endParaRPr lang="zh-CN" altLang="en-US" sz="1400" dirty="0"/>
          </a:p>
        </p:txBody>
      </p:sp>
      <p:sp useBgFill="1">
        <p:nvSpPr>
          <p:cNvPr id="63" name="任意多边形: 形状 62"/>
          <p:cNvSpPr/>
          <p:nvPr>
            <p:custDataLst>
              <p:tags r:id="rId16"/>
            </p:custDataLst>
          </p:nvPr>
        </p:nvSpPr>
        <p:spPr bwMode="auto">
          <a:xfrm>
            <a:off x="1366838" y="5397500"/>
            <a:ext cx="146051" cy="96839"/>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6" name="任意多边形: 形状 65"/>
          <p:cNvSpPr/>
          <p:nvPr>
            <p:custDataLst>
              <p:tags r:id="rId17"/>
            </p:custDataLst>
          </p:nvPr>
        </p:nvSpPr>
        <p:spPr bwMode="auto">
          <a:xfrm>
            <a:off x="1662113" y="5308600"/>
            <a:ext cx="801688" cy="273051"/>
          </a:xfrm>
          <a:custGeom>
            <a:avLst/>
            <a:gdLst/>
            <a:ahLst/>
            <a:cxnLst/>
            <a:rect l="0" t="0" r="0" b="0"/>
            <a:pathLst>
              <a:path w="801688" h="273051">
                <a:moveTo>
                  <a:pt x="0" y="215900"/>
                </a:moveTo>
                <a:lnTo>
                  <a:pt x="801687" y="0"/>
                </a:lnTo>
                <a:lnTo>
                  <a:pt x="801687" y="57150"/>
                </a:lnTo>
                <a:lnTo>
                  <a:pt x="0" y="273050"/>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9" name="任意多边形: 形状 68"/>
          <p:cNvSpPr/>
          <p:nvPr>
            <p:custDataLst>
              <p:tags r:id="rId18"/>
            </p:custDataLst>
          </p:nvPr>
        </p:nvSpPr>
        <p:spPr bwMode="auto">
          <a:xfrm>
            <a:off x="2908300" y="5308600"/>
            <a:ext cx="800101" cy="273051"/>
          </a:xfrm>
          <a:custGeom>
            <a:avLst/>
            <a:gdLst/>
            <a:ahLst/>
            <a:cxnLst/>
            <a:rect l="0" t="0" r="0" b="0"/>
            <a:pathLst>
              <a:path w="800101" h="273051">
                <a:moveTo>
                  <a:pt x="0" y="215900"/>
                </a:moveTo>
                <a:lnTo>
                  <a:pt x="800100" y="0"/>
                </a:lnTo>
                <a:lnTo>
                  <a:pt x="800100" y="57150"/>
                </a:lnTo>
                <a:lnTo>
                  <a:pt x="0" y="273050"/>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2" name="任意多边形: 形状 71"/>
          <p:cNvSpPr/>
          <p:nvPr>
            <p:custDataLst>
              <p:tags r:id="rId19"/>
            </p:custDataLst>
          </p:nvPr>
        </p:nvSpPr>
        <p:spPr bwMode="auto">
          <a:xfrm>
            <a:off x="4152900" y="5308600"/>
            <a:ext cx="801689" cy="273051"/>
          </a:xfrm>
          <a:custGeom>
            <a:avLst/>
            <a:gdLst/>
            <a:ahLst/>
            <a:cxnLst/>
            <a:rect l="0" t="0" r="0" b="0"/>
            <a:pathLst>
              <a:path w="801689" h="273051">
                <a:moveTo>
                  <a:pt x="0" y="215900"/>
                </a:moveTo>
                <a:lnTo>
                  <a:pt x="801688" y="0"/>
                </a:lnTo>
                <a:lnTo>
                  <a:pt x="801688" y="57150"/>
                </a:lnTo>
                <a:lnTo>
                  <a:pt x="0" y="273050"/>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custDataLst>
              <p:tags r:id="rId20"/>
            </p:custDataLst>
          </p:nvPr>
        </p:nvSpPr>
        <p:spPr bwMode="auto">
          <a:xfrm>
            <a:off x="1366838" y="53975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任意多边形: 形状 61"/>
          <p:cNvSpPr/>
          <p:nvPr>
            <p:custDataLst>
              <p:tags r:id="rId21"/>
            </p:custDataLst>
          </p:nvPr>
        </p:nvSpPr>
        <p:spPr bwMode="auto">
          <a:xfrm>
            <a:off x="1366838" y="54546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任意多边形: 形状 63"/>
          <p:cNvSpPr/>
          <p:nvPr>
            <p:custDataLst>
              <p:tags r:id="rId22"/>
            </p:custDataLst>
          </p:nvPr>
        </p:nvSpPr>
        <p:spPr bwMode="auto">
          <a:xfrm>
            <a:off x="1662113" y="5308600"/>
            <a:ext cx="801688" cy="215901"/>
          </a:xfrm>
          <a:custGeom>
            <a:avLst/>
            <a:gdLst/>
            <a:ahLst/>
            <a:cxnLst/>
            <a:rect l="0" t="0" r="0" b="0"/>
            <a:pathLst>
              <a:path w="801688" h="215901">
                <a:moveTo>
                  <a:pt x="0" y="215900"/>
                </a:moveTo>
                <a:lnTo>
                  <a:pt x="80168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任意多边形: 形状 64"/>
          <p:cNvSpPr/>
          <p:nvPr>
            <p:custDataLst>
              <p:tags r:id="rId23"/>
            </p:custDataLst>
          </p:nvPr>
        </p:nvSpPr>
        <p:spPr bwMode="auto">
          <a:xfrm>
            <a:off x="1662113" y="5365750"/>
            <a:ext cx="801688" cy="215901"/>
          </a:xfrm>
          <a:custGeom>
            <a:avLst/>
            <a:gdLst/>
            <a:ahLst/>
            <a:cxnLst/>
            <a:rect l="0" t="0" r="0" b="0"/>
            <a:pathLst>
              <a:path w="801688" h="215901">
                <a:moveTo>
                  <a:pt x="0" y="215900"/>
                </a:moveTo>
                <a:lnTo>
                  <a:pt x="80168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任意多边形: 形状 66"/>
          <p:cNvSpPr/>
          <p:nvPr>
            <p:custDataLst>
              <p:tags r:id="rId24"/>
            </p:custDataLst>
          </p:nvPr>
        </p:nvSpPr>
        <p:spPr bwMode="auto">
          <a:xfrm>
            <a:off x="2908300" y="5308600"/>
            <a:ext cx="800101" cy="215901"/>
          </a:xfrm>
          <a:custGeom>
            <a:avLst/>
            <a:gdLst/>
            <a:ahLst/>
            <a:cxnLst/>
            <a:rect l="0" t="0" r="0" b="0"/>
            <a:pathLst>
              <a:path w="800101" h="215901">
                <a:moveTo>
                  <a:pt x="0" y="215900"/>
                </a:moveTo>
                <a:lnTo>
                  <a:pt x="8001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任意多边形: 形状 67"/>
          <p:cNvSpPr/>
          <p:nvPr>
            <p:custDataLst>
              <p:tags r:id="rId25"/>
            </p:custDataLst>
          </p:nvPr>
        </p:nvSpPr>
        <p:spPr bwMode="auto">
          <a:xfrm>
            <a:off x="2908300" y="5365750"/>
            <a:ext cx="800101" cy="215901"/>
          </a:xfrm>
          <a:custGeom>
            <a:avLst/>
            <a:gdLst/>
            <a:ahLst/>
            <a:cxnLst/>
            <a:rect l="0" t="0" r="0" b="0"/>
            <a:pathLst>
              <a:path w="800101" h="215901">
                <a:moveTo>
                  <a:pt x="0" y="215900"/>
                </a:moveTo>
                <a:lnTo>
                  <a:pt x="8001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任意多边形: 形状 69"/>
          <p:cNvSpPr/>
          <p:nvPr>
            <p:custDataLst>
              <p:tags r:id="rId26"/>
            </p:custDataLst>
          </p:nvPr>
        </p:nvSpPr>
        <p:spPr bwMode="auto">
          <a:xfrm>
            <a:off x="4152900" y="5308600"/>
            <a:ext cx="801689" cy="215901"/>
          </a:xfrm>
          <a:custGeom>
            <a:avLst/>
            <a:gdLst/>
            <a:ahLst/>
            <a:cxnLst/>
            <a:rect l="0" t="0" r="0" b="0"/>
            <a:pathLst>
              <a:path w="801689" h="215901">
                <a:moveTo>
                  <a:pt x="0" y="215900"/>
                </a:moveTo>
                <a:lnTo>
                  <a:pt x="801688"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任意多边形: 形状 70"/>
          <p:cNvSpPr/>
          <p:nvPr>
            <p:custDataLst>
              <p:tags r:id="rId27"/>
            </p:custDataLst>
          </p:nvPr>
        </p:nvSpPr>
        <p:spPr bwMode="auto">
          <a:xfrm>
            <a:off x="4152900" y="5365750"/>
            <a:ext cx="801689" cy="215901"/>
          </a:xfrm>
          <a:custGeom>
            <a:avLst/>
            <a:gdLst/>
            <a:ahLst/>
            <a:cxnLst/>
            <a:rect l="0" t="0" r="0" b="0"/>
            <a:pathLst>
              <a:path w="801689" h="215901">
                <a:moveTo>
                  <a:pt x="0" y="215900"/>
                </a:moveTo>
                <a:lnTo>
                  <a:pt x="801688"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占位符 2"/>
          <p:cNvSpPr/>
          <p:nvPr>
            <p:custDataLst>
              <p:tags r:id="rId28"/>
            </p:custDataLst>
          </p:nvPr>
        </p:nvSpPr>
        <p:spPr bwMode="auto">
          <a:xfrm>
            <a:off x="1611313" y="5665788"/>
            <a:ext cx="901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405A187-2778-4123-87FE-439E5AF409BF}" type="datetime'''''''安瑞''''''''''''''曲''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18" name="文本占位符 2"/>
          <p:cNvSpPr/>
          <p:nvPr>
            <p:custDataLst>
              <p:tags r:id="rId29"/>
            </p:custDataLst>
          </p:nvPr>
        </p:nvSpPr>
        <p:spPr bwMode="auto">
          <a:xfrm>
            <a:off x="2946400" y="5665788"/>
            <a:ext cx="7239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6C6A380-A790-41D3-80C7-CC0D9F252F66}" type="datetime'恩''''''''''''''''''''''''''曲''''''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19" name="文本占位符 2"/>
          <p:cNvSpPr/>
          <p:nvPr>
            <p:custDataLst>
              <p:tags r:id="rId30"/>
            </p:custDataLst>
          </p:nvPr>
        </p:nvSpPr>
        <p:spPr bwMode="auto">
          <a:xfrm>
            <a:off x="4191000" y="5665788"/>
            <a:ext cx="7239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E2C3882-9A32-48AA-A07A-777ECEBA8543}" type="datetime'''''''''拉''''''''''''''''''''''''''''''''罗''''''''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50" name="文本占位符 2"/>
          <p:cNvSpPr/>
          <p:nvPr>
            <p:custDataLst>
              <p:tags r:id="rId31"/>
            </p:custDataLst>
          </p:nvPr>
        </p:nvSpPr>
        <p:spPr bwMode="gray">
          <a:xfrm>
            <a:off x="1876425" y="2727325"/>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8DD461-85A8-4ADE-A1E5-0753F6BC55F9}" type="datetime'''''7''9''''''''''''''''''''''''''''''.''''''''0'">
              <a:rPr lang="zh-CN" altLang="en-US" sz="1400" smtClean="0">
                <a:effectLst/>
              </a:rPr>
            </a:fld>
            <a:endParaRPr lang="zh-CN" altLang="en-US" sz="1400" dirty="0"/>
          </a:p>
        </p:txBody>
      </p:sp>
      <p:sp>
        <p:nvSpPr>
          <p:cNvPr id="51" name="文本占位符 2"/>
          <p:cNvSpPr/>
          <p:nvPr>
            <p:custDataLst>
              <p:tags r:id="rId32"/>
            </p:custDataLst>
          </p:nvPr>
        </p:nvSpPr>
        <p:spPr bwMode="gray">
          <a:xfrm>
            <a:off x="3122613" y="4168775"/>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F91EAB-6B5C-4B18-8DF1-4C68EAF80419}" type="datetime'''''''''''7''''''''''''''''''''''''''''''''''1.6'''''''''">
              <a:rPr lang="zh-CN" altLang="en-US" sz="1400" smtClean="0">
                <a:effectLst/>
              </a:rPr>
            </a:fld>
            <a:endParaRPr lang="zh-CN" altLang="en-US" sz="1400" dirty="0"/>
          </a:p>
        </p:txBody>
      </p:sp>
      <p:sp>
        <p:nvSpPr>
          <p:cNvPr id="52" name="文本占位符 2"/>
          <p:cNvSpPr/>
          <p:nvPr>
            <p:custDataLst>
              <p:tags r:id="rId33"/>
            </p:custDataLst>
          </p:nvPr>
        </p:nvSpPr>
        <p:spPr bwMode="gray">
          <a:xfrm>
            <a:off x="4367213" y="5065713"/>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DB5127-3711-4B40-8755-A39AAF081796}" type="datetime'''''''''''''''''''6''''7''''''.''''''''''''''''0'''''''''">
              <a:rPr lang="zh-CN" altLang="en-US" sz="1400" smtClean="0">
                <a:effectLst/>
              </a:rPr>
            </a:fld>
            <a:endParaRPr lang="zh-CN" altLang="en-US" sz="1400" dirty="0"/>
          </a:p>
        </p:txBody>
      </p:sp>
      <p:sp>
        <p:nvSpPr>
          <p:cNvPr id="76" name="矩形: 圆角 75"/>
          <p:cNvSpPr/>
          <p:nvPr/>
        </p:nvSpPr>
        <p:spPr>
          <a:xfrm>
            <a:off x="6715125" y="1838325"/>
            <a:ext cx="4765040" cy="4504780"/>
          </a:xfrm>
          <a:prstGeom prst="roundRect">
            <a:avLst>
              <a:gd name="adj" fmla="val 6292"/>
            </a:avLst>
          </a:prstGeom>
          <a:noFill/>
          <a:ln>
            <a:solidFill>
              <a:srgbClr val="056AB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b="1" dirty="0">
                <a:solidFill>
                  <a:srgbClr val="056AB8"/>
                </a:solidFill>
                <a:latin typeface="微软雅黑" panose="020B0503020204020204" pitchFamily="34" charset="-122"/>
                <a:ea typeface="微软雅黑" panose="020B0503020204020204" pitchFamily="34" charset="-122"/>
              </a:rPr>
              <a:t>不同 </a:t>
            </a:r>
            <a:r>
              <a:rPr lang="en-US" altLang="zh-CN" b="1" dirty="0" err="1">
                <a:solidFill>
                  <a:srgbClr val="056AB8"/>
                </a:solidFill>
                <a:latin typeface="微软雅黑" panose="020B0503020204020204" pitchFamily="34" charset="-122"/>
                <a:ea typeface="微软雅黑" panose="020B0503020204020204" pitchFamily="34" charset="-122"/>
              </a:rPr>
              <a:t>TRKi</a:t>
            </a:r>
            <a:r>
              <a:rPr lang="en-US" altLang="zh-CN" b="1" dirty="0">
                <a:solidFill>
                  <a:srgbClr val="056AB8"/>
                </a:solidFill>
                <a:latin typeface="微软雅黑" panose="020B0503020204020204" pitchFamily="34" charset="-122"/>
                <a:ea typeface="微软雅黑" panose="020B0503020204020204" pitchFamily="34" charset="-122"/>
              </a:rPr>
              <a:t> 1</a:t>
            </a:r>
            <a:r>
              <a:rPr lang="zh-CN" altLang="en-US" b="1" dirty="0">
                <a:solidFill>
                  <a:srgbClr val="056AB8"/>
                </a:solidFill>
                <a:latin typeface="微软雅黑" panose="020B0503020204020204" pitchFamily="34" charset="-122"/>
                <a:ea typeface="微软雅黑" panose="020B0503020204020204" pitchFamily="34" charset="-122"/>
              </a:rPr>
              <a:t>年</a:t>
            </a:r>
            <a:r>
              <a:rPr lang="en-US" altLang="zh-CN" b="1" dirty="0">
                <a:solidFill>
                  <a:srgbClr val="056AB8"/>
                </a:solidFill>
                <a:latin typeface="微软雅黑" panose="020B0503020204020204" pitchFamily="34" charset="-122"/>
                <a:ea typeface="微软雅黑" panose="020B0503020204020204" pitchFamily="34" charset="-122"/>
              </a:rPr>
              <a:t>DOR(%)</a:t>
            </a:r>
            <a:r>
              <a:rPr lang="en-US" altLang="zh-CN" b="1" baseline="30000" dirty="0">
                <a:solidFill>
                  <a:srgbClr val="056AB8"/>
                </a:solidFill>
                <a:latin typeface="微软雅黑" panose="020B0503020204020204" pitchFamily="34" charset="-122"/>
                <a:ea typeface="微软雅黑" panose="020B0503020204020204" pitchFamily="34" charset="-122"/>
                <a:sym typeface="+mn-ea"/>
              </a:rPr>
              <a:t>8,12,14</a:t>
            </a:r>
            <a:endParaRPr lang="zh-CN" altLang="en-US" b="1" dirty="0">
              <a:solidFill>
                <a:srgbClr val="056AB8"/>
              </a:solidFill>
              <a:latin typeface="微软雅黑" panose="020B0503020204020204" pitchFamily="34" charset="-122"/>
              <a:ea typeface="微软雅黑" panose="020B0503020204020204" pitchFamily="34" charset="-122"/>
            </a:endParaRPr>
          </a:p>
        </p:txBody>
      </p:sp>
      <p:graphicFrame>
        <p:nvGraphicFramePr>
          <p:cNvPr id="25" name="Chart 3"/>
          <p:cNvGraphicFramePr/>
          <p:nvPr>
            <p:custDataLst>
              <p:tags r:id="rId34"/>
            </p:custDataLst>
          </p:nvPr>
        </p:nvGraphicFramePr>
        <p:xfrm>
          <a:off x="7427913" y="2540000"/>
          <a:ext cx="3808412" cy="314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78" name="直接连接符 77"/>
          <p:cNvCxnSpPr/>
          <p:nvPr>
            <p:custDataLst>
              <p:tags r:id="rId35"/>
            </p:custDataLst>
          </p:nvPr>
        </p:nvCxnSpPr>
        <p:spPr bwMode="auto">
          <a:xfrm>
            <a:off x="7451725" y="56070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直接连接符 80"/>
          <p:cNvCxnSpPr/>
          <p:nvPr>
            <p:custDataLst>
              <p:tags r:id="rId36"/>
            </p:custDataLst>
          </p:nvPr>
        </p:nvCxnSpPr>
        <p:spPr bwMode="auto">
          <a:xfrm>
            <a:off x="7451725" y="38417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直接连接符 111"/>
          <p:cNvCxnSpPr/>
          <p:nvPr>
            <p:custDataLst>
              <p:tags r:id="rId37"/>
            </p:custDataLst>
          </p:nvPr>
        </p:nvCxnSpPr>
        <p:spPr bwMode="auto">
          <a:xfrm>
            <a:off x="7451725" y="32321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直接连接符 113"/>
          <p:cNvCxnSpPr/>
          <p:nvPr>
            <p:custDataLst>
              <p:tags r:id="rId38"/>
            </p:custDataLst>
          </p:nvPr>
        </p:nvCxnSpPr>
        <p:spPr bwMode="auto">
          <a:xfrm>
            <a:off x="7451725" y="26225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直接连接符 23"/>
          <p:cNvCxnSpPr/>
          <p:nvPr>
            <p:custDataLst>
              <p:tags r:id="rId39"/>
            </p:custDataLst>
          </p:nvPr>
        </p:nvCxnSpPr>
        <p:spPr bwMode="auto">
          <a:xfrm>
            <a:off x="7451725" y="44513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文本占位符 2"/>
          <p:cNvSpPr/>
          <p:nvPr>
            <p:custDataLst>
              <p:tags r:id="rId40"/>
            </p:custDataLst>
          </p:nvPr>
        </p:nvSpPr>
        <p:spPr bwMode="gray">
          <a:xfrm>
            <a:off x="7240588" y="5516563"/>
            <a:ext cx="936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5549C15-9963-432C-A728-010E594DBE91}" type="datetime'''''''''''''''''''''''''''0'''''''''''''''''''''">
              <a:rPr lang="zh-CN" altLang="en-US" sz="1400" smtClean="0"/>
            </a:fld>
            <a:endParaRPr lang="zh-CN" altLang="en-US" sz="1400" dirty="0"/>
          </a:p>
        </p:txBody>
      </p:sp>
      <p:sp>
        <p:nvSpPr>
          <p:cNvPr id="85" name="文本占位符 2"/>
          <p:cNvSpPr/>
          <p:nvPr>
            <p:custDataLst>
              <p:tags r:id="rId41"/>
            </p:custDataLst>
          </p:nvPr>
        </p:nvSpPr>
        <p:spPr bwMode="gray">
          <a:xfrm>
            <a:off x="7146925" y="3751263"/>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D1DB2CA-4B64-4779-90D2-48284171B091}" type="datetime'''8''''0'''">
              <a:rPr lang="zh-CN" altLang="en-US" sz="1400" smtClean="0"/>
            </a:fld>
            <a:endParaRPr lang="zh-CN" altLang="en-US" sz="1400" dirty="0"/>
          </a:p>
        </p:txBody>
      </p:sp>
      <p:sp>
        <p:nvSpPr>
          <p:cNvPr id="108" name="文本占位符 2"/>
          <p:cNvSpPr/>
          <p:nvPr>
            <p:custDataLst>
              <p:tags r:id="rId42"/>
            </p:custDataLst>
          </p:nvPr>
        </p:nvSpPr>
        <p:spPr bwMode="gray">
          <a:xfrm>
            <a:off x="7146925" y="3141663"/>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B4E500D-779E-41AC-A683-67169CC956F4}" type="datetime'''''''''9''0'''">
              <a:rPr lang="zh-CN" altLang="en-US" sz="1400" smtClean="0">
                <a:effectLst/>
              </a:rPr>
            </a:fld>
            <a:endParaRPr lang="zh-CN" altLang="en-US" sz="1400" dirty="0"/>
          </a:p>
        </p:txBody>
      </p:sp>
      <p:sp>
        <p:nvSpPr>
          <p:cNvPr id="110" name="文本占位符 2"/>
          <p:cNvSpPr/>
          <p:nvPr>
            <p:custDataLst>
              <p:tags r:id="rId43"/>
            </p:custDataLst>
          </p:nvPr>
        </p:nvSpPr>
        <p:spPr bwMode="gray">
          <a:xfrm>
            <a:off x="7053263" y="2532063"/>
            <a:ext cx="2809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2ECB75E-B4E1-4822-9BB4-7D66BA35E22A}" type="datetime'''1''''''0''''''''''''0'">
              <a:rPr lang="zh-CN" altLang="en-US" sz="1400" smtClean="0">
                <a:effectLst/>
              </a:rPr>
            </a:fld>
            <a:endParaRPr lang="zh-CN" altLang="en-US" sz="1400" dirty="0"/>
          </a:p>
        </p:txBody>
      </p:sp>
      <p:sp>
        <p:nvSpPr>
          <p:cNvPr id="23" name="文本占位符 3"/>
          <p:cNvSpPr/>
          <p:nvPr>
            <p:custDataLst>
              <p:tags r:id="rId44"/>
            </p:custDataLst>
          </p:nvPr>
        </p:nvSpPr>
        <p:spPr bwMode="gray">
          <a:xfrm>
            <a:off x="7146925" y="4360863"/>
            <a:ext cx="187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65F8594-98EE-4831-82B5-0403CD141048}" type="datetime'''''7''''''''''''''''''''''''''''0'''''''''''''''''''''''">
              <a:rPr lang="zh-CN" altLang="en-US" sz="1400" smtClean="0">
                <a:effectLst/>
              </a:rPr>
            </a:fld>
            <a:endParaRPr lang="zh-CN" altLang="en-US" sz="1400" dirty="0"/>
          </a:p>
        </p:txBody>
      </p:sp>
      <p:sp useBgFill="1">
        <p:nvSpPr>
          <p:cNvPr id="9" name="任意多边形: 形状 8"/>
          <p:cNvSpPr/>
          <p:nvPr>
            <p:custDataLst>
              <p:tags r:id="rId45"/>
            </p:custDataLst>
          </p:nvPr>
        </p:nvSpPr>
        <p:spPr bwMode="auto">
          <a:xfrm>
            <a:off x="7437438" y="5011738"/>
            <a:ext cx="146051" cy="96838"/>
          </a:xfrm>
          <a:custGeom>
            <a:avLst/>
            <a:gdLst/>
            <a:ahLst/>
            <a:cxnLst/>
            <a:rect l="0" t="0" r="0" b="0"/>
            <a:pathLst>
              <a:path w="146051" h="96838">
                <a:moveTo>
                  <a:pt x="0" y="39687"/>
                </a:moveTo>
                <a:lnTo>
                  <a:pt x="146050" y="0"/>
                </a:lnTo>
                <a:lnTo>
                  <a:pt x="146050" y="57150"/>
                </a:lnTo>
                <a:lnTo>
                  <a:pt x="0" y="9683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任意多边形: 形状 11"/>
          <p:cNvSpPr/>
          <p:nvPr>
            <p:custDataLst>
              <p:tags r:id="rId46"/>
            </p:custDataLst>
          </p:nvPr>
        </p:nvSpPr>
        <p:spPr bwMode="auto">
          <a:xfrm>
            <a:off x="7726363" y="4926013"/>
            <a:ext cx="782638" cy="268288"/>
          </a:xfrm>
          <a:custGeom>
            <a:avLst/>
            <a:gdLst/>
            <a:ahLst/>
            <a:cxnLst/>
            <a:rect l="0" t="0" r="0" b="0"/>
            <a:pathLst>
              <a:path w="782638" h="268288">
                <a:moveTo>
                  <a:pt x="0" y="211137"/>
                </a:moveTo>
                <a:lnTo>
                  <a:pt x="782637" y="0"/>
                </a:lnTo>
                <a:lnTo>
                  <a:pt x="782637" y="57150"/>
                </a:lnTo>
                <a:lnTo>
                  <a:pt x="0" y="2682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任意多边形: 形状 14"/>
          <p:cNvSpPr/>
          <p:nvPr>
            <p:custDataLst>
              <p:tags r:id="rId47"/>
            </p:custDataLst>
          </p:nvPr>
        </p:nvSpPr>
        <p:spPr bwMode="auto">
          <a:xfrm>
            <a:off x="8940800" y="4926013"/>
            <a:ext cx="782639" cy="268288"/>
          </a:xfrm>
          <a:custGeom>
            <a:avLst/>
            <a:gdLst/>
            <a:ahLst/>
            <a:cxnLst/>
            <a:rect l="0" t="0" r="0" b="0"/>
            <a:pathLst>
              <a:path w="782639" h="268288">
                <a:moveTo>
                  <a:pt x="0" y="211137"/>
                </a:moveTo>
                <a:lnTo>
                  <a:pt x="782638" y="0"/>
                </a:lnTo>
                <a:lnTo>
                  <a:pt x="782638" y="57150"/>
                </a:lnTo>
                <a:lnTo>
                  <a:pt x="0" y="2682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任意多边形: 形状 19"/>
          <p:cNvSpPr/>
          <p:nvPr>
            <p:custDataLst>
              <p:tags r:id="rId48"/>
            </p:custDataLst>
          </p:nvPr>
        </p:nvSpPr>
        <p:spPr bwMode="auto">
          <a:xfrm>
            <a:off x="10155238" y="4926013"/>
            <a:ext cx="782638" cy="268288"/>
          </a:xfrm>
          <a:custGeom>
            <a:avLst/>
            <a:gdLst/>
            <a:ahLst/>
            <a:cxnLst/>
            <a:rect l="0" t="0" r="0" b="0"/>
            <a:pathLst>
              <a:path w="782638" h="268288">
                <a:moveTo>
                  <a:pt x="0" y="211137"/>
                </a:moveTo>
                <a:lnTo>
                  <a:pt x="782637" y="0"/>
                </a:lnTo>
                <a:lnTo>
                  <a:pt x="782637" y="57150"/>
                </a:lnTo>
                <a:lnTo>
                  <a:pt x="0" y="2682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p:custDataLst>
              <p:tags r:id="rId49"/>
            </p:custDataLst>
          </p:nvPr>
        </p:nvSpPr>
        <p:spPr bwMode="auto">
          <a:xfrm>
            <a:off x="7437438" y="50117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p:custDataLst>
              <p:tags r:id="rId50"/>
            </p:custDataLst>
          </p:nvPr>
        </p:nvSpPr>
        <p:spPr bwMode="auto">
          <a:xfrm>
            <a:off x="7437438" y="50688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任意多边形: 形状 9"/>
          <p:cNvSpPr/>
          <p:nvPr>
            <p:custDataLst>
              <p:tags r:id="rId51"/>
            </p:custDataLst>
          </p:nvPr>
        </p:nvSpPr>
        <p:spPr bwMode="auto">
          <a:xfrm>
            <a:off x="7726363" y="4926013"/>
            <a:ext cx="782638" cy="211138"/>
          </a:xfrm>
          <a:custGeom>
            <a:avLst/>
            <a:gdLst/>
            <a:ahLst/>
            <a:cxnLst/>
            <a:rect l="0" t="0" r="0" b="0"/>
            <a:pathLst>
              <a:path w="782638" h="211138">
                <a:moveTo>
                  <a:pt x="0" y="211137"/>
                </a:moveTo>
                <a:lnTo>
                  <a:pt x="78263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p:cNvSpPr/>
          <p:nvPr>
            <p:custDataLst>
              <p:tags r:id="rId52"/>
            </p:custDataLst>
          </p:nvPr>
        </p:nvSpPr>
        <p:spPr bwMode="auto">
          <a:xfrm>
            <a:off x="7726363" y="4983163"/>
            <a:ext cx="782638" cy="211138"/>
          </a:xfrm>
          <a:custGeom>
            <a:avLst/>
            <a:gdLst/>
            <a:ahLst/>
            <a:cxnLst/>
            <a:rect l="0" t="0" r="0" b="0"/>
            <a:pathLst>
              <a:path w="782638" h="211138">
                <a:moveTo>
                  <a:pt x="0" y="211137"/>
                </a:moveTo>
                <a:lnTo>
                  <a:pt x="78263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任意多边形: 形状 12"/>
          <p:cNvSpPr/>
          <p:nvPr>
            <p:custDataLst>
              <p:tags r:id="rId53"/>
            </p:custDataLst>
          </p:nvPr>
        </p:nvSpPr>
        <p:spPr bwMode="auto">
          <a:xfrm>
            <a:off x="8940800" y="4926013"/>
            <a:ext cx="782639" cy="211138"/>
          </a:xfrm>
          <a:custGeom>
            <a:avLst/>
            <a:gdLst/>
            <a:ahLst/>
            <a:cxnLst/>
            <a:rect l="0" t="0" r="0" b="0"/>
            <a:pathLst>
              <a:path w="782639" h="211138">
                <a:moveTo>
                  <a:pt x="0" y="211137"/>
                </a:moveTo>
                <a:lnTo>
                  <a:pt x="782638"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任意多边形: 形状 13"/>
          <p:cNvSpPr/>
          <p:nvPr>
            <p:custDataLst>
              <p:tags r:id="rId54"/>
            </p:custDataLst>
          </p:nvPr>
        </p:nvSpPr>
        <p:spPr bwMode="auto">
          <a:xfrm>
            <a:off x="8940800" y="4983163"/>
            <a:ext cx="782639" cy="211138"/>
          </a:xfrm>
          <a:custGeom>
            <a:avLst/>
            <a:gdLst/>
            <a:ahLst/>
            <a:cxnLst/>
            <a:rect l="0" t="0" r="0" b="0"/>
            <a:pathLst>
              <a:path w="782639" h="211138">
                <a:moveTo>
                  <a:pt x="0" y="211137"/>
                </a:moveTo>
                <a:lnTo>
                  <a:pt x="782638"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任意多边形: 形状 15"/>
          <p:cNvSpPr/>
          <p:nvPr>
            <p:custDataLst>
              <p:tags r:id="rId55"/>
            </p:custDataLst>
          </p:nvPr>
        </p:nvSpPr>
        <p:spPr bwMode="auto">
          <a:xfrm>
            <a:off x="10155238" y="4926013"/>
            <a:ext cx="782638" cy="211138"/>
          </a:xfrm>
          <a:custGeom>
            <a:avLst/>
            <a:gdLst/>
            <a:ahLst/>
            <a:cxnLst/>
            <a:rect l="0" t="0" r="0" b="0"/>
            <a:pathLst>
              <a:path w="782638" h="211138">
                <a:moveTo>
                  <a:pt x="0" y="211137"/>
                </a:moveTo>
                <a:lnTo>
                  <a:pt x="78263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任意多边形: 形状 16"/>
          <p:cNvSpPr/>
          <p:nvPr>
            <p:custDataLst>
              <p:tags r:id="rId56"/>
            </p:custDataLst>
          </p:nvPr>
        </p:nvSpPr>
        <p:spPr bwMode="auto">
          <a:xfrm>
            <a:off x="10155238" y="4983163"/>
            <a:ext cx="782638" cy="211138"/>
          </a:xfrm>
          <a:custGeom>
            <a:avLst/>
            <a:gdLst/>
            <a:ahLst/>
            <a:cxnLst/>
            <a:rect l="0" t="0" r="0" b="0"/>
            <a:pathLst>
              <a:path w="782638" h="211138">
                <a:moveTo>
                  <a:pt x="0" y="211137"/>
                </a:moveTo>
                <a:lnTo>
                  <a:pt x="782637"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文本占位符 2"/>
          <p:cNvSpPr/>
          <p:nvPr>
            <p:custDataLst>
              <p:tags r:id="rId57"/>
            </p:custDataLst>
          </p:nvPr>
        </p:nvSpPr>
        <p:spPr bwMode="auto">
          <a:xfrm>
            <a:off x="7666038" y="5665788"/>
            <a:ext cx="901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E848C4-399F-4D51-87A7-894E5888B6CA}" type="datetime'''''''''''''''''''''''''''''''''''安瑞''曲''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99" name="文本占位符 2"/>
          <p:cNvSpPr/>
          <p:nvPr>
            <p:custDataLst>
              <p:tags r:id="rId58"/>
            </p:custDataLst>
          </p:nvPr>
        </p:nvSpPr>
        <p:spPr bwMode="auto">
          <a:xfrm>
            <a:off x="8969375" y="5665788"/>
            <a:ext cx="7239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460962C-E6C1-45C8-905B-5119CFEFDE6E}" type="datetime'''''''''恩''''''''''''曲''''''''''''''''''''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100" name="文本占位符 2"/>
          <p:cNvSpPr/>
          <p:nvPr>
            <p:custDataLst>
              <p:tags r:id="rId59"/>
            </p:custDataLst>
          </p:nvPr>
        </p:nvSpPr>
        <p:spPr bwMode="auto">
          <a:xfrm>
            <a:off x="10183813" y="5665788"/>
            <a:ext cx="7239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3B54BD-DA5C-4849-A662-83DEE0544B90}" type="datetime'''''''''''''''''''''''''''拉''''''罗替''''''''''''''尼'''''''''''">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101" name="文本占位符 2"/>
          <p:cNvSpPr/>
          <p:nvPr>
            <p:custDataLst>
              <p:tags r:id="rId60"/>
            </p:custDataLst>
          </p:nvPr>
        </p:nvSpPr>
        <p:spPr bwMode="gray">
          <a:xfrm>
            <a:off x="7931150" y="2570163"/>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F666B0-7C46-430A-AA49-101FD9DA0BEE}" type="datetime'''9''''''''''''''''7''''.3'''">
              <a:rPr lang="zh-CN" altLang="en-US" sz="1400" smtClean="0"/>
            </a:fld>
            <a:endParaRPr lang="zh-CN" altLang="en-US" sz="1400" dirty="0"/>
          </a:p>
        </p:txBody>
      </p:sp>
      <p:sp>
        <p:nvSpPr>
          <p:cNvPr id="102" name="文本占位符 2"/>
          <p:cNvSpPr/>
          <p:nvPr>
            <p:custDataLst>
              <p:tags r:id="rId61"/>
            </p:custDataLst>
          </p:nvPr>
        </p:nvSpPr>
        <p:spPr bwMode="gray">
          <a:xfrm>
            <a:off x="9145588" y="4294188"/>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FFFF66-8FA1-4ED1-9203-76D7C757E6AF}" type="datetime'''69''''''''''''''''''''''''''.''''''''''''''''''0'''''''">
              <a:rPr lang="zh-CN" altLang="en-US" sz="1400" smtClean="0"/>
            </a:fld>
            <a:endParaRPr lang="zh-CN" altLang="en-US" sz="1400" dirty="0"/>
          </a:p>
        </p:txBody>
      </p:sp>
      <p:sp>
        <p:nvSpPr>
          <p:cNvPr id="103" name="文本占位符 2"/>
          <p:cNvSpPr/>
          <p:nvPr>
            <p:custDataLst>
              <p:tags r:id="rId62"/>
            </p:custDataLst>
          </p:nvPr>
        </p:nvSpPr>
        <p:spPr bwMode="gray">
          <a:xfrm>
            <a:off x="10360025" y="3624263"/>
            <a:ext cx="3714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E58A01-FC9C-49AF-8569-CDFE83D4FC89}" type="datetime'''''''''8''''''''''''''0''.''''''''''''''''0'">
              <a:rPr lang="zh-CN" altLang="en-US" sz="1400" smtClean="0"/>
            </a:fld>
            <a:endParaRPr lang="zh-CN" altLang="en-US" sz="1400" dirty="0"/>
          </a:p>
        </p:txBody>
      </p:sp>
      <p:sp>
        <p:nvSpPr>
          <p:cNvPr id="21" name="文本框 20"/>
          <p:cNvSpPr txBox="1"/>
          <p:nvPr/>
        </p:nvSpPr>
        <p:spPr>
          <a:xfrm>
            <a:off x="94615" y="6592570"/>
            <a:ext cx="5376545" cy="229870"/>
          </a:xfrm>
          <a:prstGeom prst="rect">
            <a:avLst/>
          </a:prstGeom>
          <a:noFill/>
        </p:spPr>
        <p:txBody>
          <a:bodyPr wrap="square" rtlCol="0">
            <a:spAutoFit/>
          </a:bodyPr>
          <a:p>
            <a:r>
              <a:rPr lang="en-US" altLang="zh-CN" sz="900">
                <a:latin typeface="微软雅黑" panose="020B0503020204020204" pitchFamily="34" charset="-122"/>
                <a:ea typeface="微软雅黑" panose="020B0503020204020204" pitchFamily="34" charset="-122"/>
                <a:cs typeface="微软雅黑" panose="020B0503020204020204" pitchFamily="34" charset="-122"/>
              </a:rPr>
              <a:t>PFS</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，无进展生存期；</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DOR</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，持续缓解率</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图片 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vert="horz" rIns="91440">
            <a:normAutofit fontScale="90000"/>
          </a:bodyPr>
          <a:lstStyle/>
          <a:p>
            <a:r>
              <a:rPr lang="zh-CN" altLang="en-US" sz="2400" b="1" dirty="0">
                <a:solidFill>
                  <a:srgbClr val="0168B7"/>
                </a:solidFill>
                <a:latin typeface="微软雅黑" panose="020B0503020204020204" pitchFamily="34" charset="-122"/>
                <a:ea typeface="微软雅黑" panose="020B0503020204020204" pitchFamily="34" charset="-122"/>
              </a:rPr>
              <a:t>TRK抑制剂</a:t>
            </a:r>
            <a:r>
              <a:rPr lang="zh-CN" altLang="en-US" sz="2400" b="1" dirty="0">
                <a:latin typeface="微软雅黑" panose="020B0503020204020204" pitchFamily="34" charset="-122"/>
                <a:ea typeface="微软雅黑" panose="020B0503020204020204" pitchFamily="34" charset="-122"/>
              </a:rPr>
              <a:t>被国内外多个指南</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共识</a:t>
            </a:r>
            <a:r>
              <a:rPr lang="zh-CN" altLang="en-US" sz="2400" b="1" dirty="0">
                <a:solidFill>
                  <a:srgbClr val="0168B7"/>
                </a:solidFill>
                <a:latin typeface="微软雅黑" panose="020B0503020204020204" pitchFamily="34" charset="-122"/>
                <a:ea typeface="微软雅黑" panose="020B0503020204020204" pitchFamily="34" charset="-122"/>
              </a:rPr>
              <a:t>广泛推荐用于不同癌种</a:t>
            </a:r>
            <a:r>
              <a:rPr lang="en-US" altLang="zh-CN" sz="2400" b="1" dirty="0">
                <a:solidFill>
                  <a:srgbClr val="0168B7"/>
                </a:solidFill>
                <a:latin typeface="微软雅黑" panose="020B0503020204020204" pitchFamily="34" charset="-122"/>
                <a:ea typeface="微软雅黑" panose="020B0503020204020204" pitchFamily="34" charset="-122"/>
              </a:rPr>
              <a:t>NTRK</a:t>
            </a:r>
            <a:r>
              <a:rPr lang="zh-CN" altLang="en-US" sz="2400" b="1" dirty="0">
                <a:solidFill>
                  <a:srgbClr val="0168B7"/>
                </a:solidFill>
                <a:latin typeface="微软雅黑" panose="020B0503020204020204" pitchFamily="34" charset="-122"/>
                <a:ea typeface="微软雅黑" panose="020B0503020204020204" pitchFamily="34" charset="-122"/>
              </a:rPr>
              <a:t>融合阳性患者治疗</a:t>
            </a:r>
            <a:endParaRPr lang="zh-CN" altLang="en-US" sz="2400" b="1" dirty="0">
              <a:solidFill>
                <a:srgbClr val="0168B7"/>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441858" y="12388"/>
            <a:ext cx="1750142"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有效性（</a:t>
            </a:r>
            <a:r>
              <a:rPr lang="en-US" altLang="zh-CN" b="1" dirty="0">
                <a:solidFill>
                  <a:schemeClr val="bg1"/>
                </a:solidFill>
                <a:latin typeface="微软雅黑" panose="020B0503020204020204" pitchFamily="34" charset="-122"/>
                <a:ea typeface="微软雅黑" panose="020B0503020204020204" pitchFamily="34" charset="-122"/>
                <a:sym typeface="+mn-ea"/>
              </a:rPr>
              <a:t>4/4</a:t>
            </a:r>
            <a:r>
              <a:rPr lang="zh-CN" altLang="en-US" b="1" dirty="0">
                <a:solidFill>
                  <a:schemeClr val="bg1"/>
                </a:solidFill>
                <a:latin typeface="微软雅黑" panose="020B0503020204020204" pitchFamily="34" charset="-122"/>
                <a:ea typeface="微软雅黑" panose="020B0503020204020204" pitchFamily="34" charset="-122"/>
                <a:sym typeface="+mn-ea"/>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形 6"/>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663425" y="1733145"/>
            <a:ext cx="640079" cy="640079"/>
          </a:xfrm>
          <a:prstGeom prst="rect">
            <a:avLst/>
          </a:prstGeom>
        </p:spPr>
      </p:pic>
      <p:sp>
        <p:nvSpPr>
          <p:cNvPr id="9" name="矩形: 圆角 8"/>
          <p:cNvSpPr/>
          <p:nvPr/>
        </p:nvSpPr>
        <p:spPr>
          <a:xfrm>
            <a:off x="1303504" y="1732915"/>
            <a:ext cx="4233696" cy="655320"/>
          </a:xfrm>
          <a:prstGeom prst="roundRect">
            <a:avLst>
              <a:gd name="adj" fmla="val 10465"/>
            </a:avLst>
          </a:prstGeom>
          <a:gradFill flip="none" rotWithShape="1">
            <a:gsLst>
              <a:gs pos="0">
                <a:srgbClr val="0168B7">
                  <a:tint val="66000"/>
                  <a:satMod val="160000"/>
                </a:srgbClr>
              </a:gs>
              <a:gs pos="50000">
                <a:srgbClr val="0168B7">
                  <a:tint val="44500"/>
                  <a:satMod val="160000"/>
                </a:srgbClr>
              </a:gs>
              <a:gs pos="100000">
                <a:srgbClr val="0168B7">
                  <a:tint val="23500"/>
                  <a:satMod val="160000"/>
                </a:srgbClr>
              </a:gs>
            </a:gsLst>
            <a:lin ang="27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168B7"/>
                </a:solidFill>
                <a:latin typeface="微软雅黑" panose="020B0503020204020204" pitchFamily="34" charset="-122"/>
                <a:ea typeface="微软雅黑" panose="020B0503020204020204" pitchFamily="34" charset="-122"/>
              </a:rPr>
              <a:t>TRKi</a:t>
            </a:r>
            <a:r>
              <a:rPr lang="zh-CN" altLang="en-US" b="1" dirty="0">
                <a:solidFill>
                  <a:srgbClr val="0168B7"/>
                </a:solidFill>
                <a:latin typeface="微软雅黑" panose="020B0503020204020204" pitchFamily="34" charset="-122"/>
                <a:ea typeface="微软雅黑" panose="020B0503020204020204" pitchFamily="34" charset="-122"/>
              </a:rPr>
              <a:t>已获国外多项指南推荐</a:t>
            </a:r>
            <a:r>
              <a:rPr lang="en-US" altLang="zh-CN" b="1" baseline="30000" dirty="0">
                <a:solidFill>
                  <a:srgbClr val="0168B7"/>
                </a:solidFill>
                <a:latin typeface="微软雅黑" panose="020B0503020204020204" pitchFamily="34" charset="-122"/>
                <a:ea typeface="微软雅黑" panose="020B0503020204020204" pitchFamily="34" charset="-122"/>
              </a:rPr>
              <a:t>16-17</a:t>
            </a:r>
            <a:endParaRPr lang="en-US" altLang="zh-CN" b="1" baseline="30000" dirty="0">
              <a:solidFill>
                <a:srgbClr val="0168B7"/>
              </a:solidFill>
              <a:latin typeface="微软雅黑" panose="020B0503020204020204" pitchFamily="34" charset="-122"/>
              <a:ea typeface="微软雅黑" panose="020B0503020204020204" pitchFamily="34" charset="-122"/>
            </a:endParaRPr>
          </a:p>
        </p:txBody>
      </p:sp>
      <p:pic>
        <p:nvPicPr>
          <p:cNvPr id="11" name="图形 10"/>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6949440" y="1733145"/>
            <a:ext cx="594360" cy="594360"/>
          </a:xfrm>
          <a:prstGeom prst="rect">
            <a:avLst/>
          </a:prstGeom>
        </p:spPr>
      </p:pic>
      <p:sp>
        <p:nvSpPr>
          <p:cNvPr id="12" name="矩形: 圆角 11"/>
          <p:cNvSpPr/>
          <p:nvPr/>
        </p:nvSpPr>
        <p:spPr>
          <a:xfrm>
            <a:off x="7543800" y="1733145"/>
            <a:ext cx="3962400" cy="655320"/>
          </a:xfrm>
          <a:prstGeom prst="roundRect">
            <a:avLst>
              <a:gd name="adj" fmla="val 10465"/>
            </a:avLst>
          </a:prstGeom>
          <a:gradFill flip="none" rotWithShape="1">
            <a:gsLst>
              <a:gs pos="0">
                <a:srgbClr val="0168B7">
                  <a:tint val="66000"/>
                  <a:satMod val="160000"/>
                </a:srgbClr>
              </a:gs>
              <a:gs pos="50000">
                <a:srgbClr val="0168B7">
                  <a:tint val="44500"/>
                  <a:satMod val="160000"/>
                </a:srgbClr>
              </a:gs>
              <a:gs pos="100000">
                <a:srgbClr val="0168B7">
                  <a:tint val="23500"/>
                  <a:satMod val="160000"/>
                </a:srgbClr>
              </a:gs>
            </a:gsLst>
            <a:lin ang="27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168B7"/>
                </a:solidFill>
                <a:latin typeface="微软雅黑" panose="020B0503020204020204" pitchFamily="34" charset="-122"/>
                <a:ea typeface="微软雅黑" panose="020B0503020204020204" pitchFamily="34" charset="-122"/>
              </a:rPr>
              <a:t>国内共识建议</a:t>
            </a:r>
            <a:r>
              <a:rPr lang="en-US" altLang="zh-CN" b="1" baseline="30000" dirty="0">
                <a:solidFill>
                  <a:srgbClr val="0168B7"/>
                </a:solidFill>
                <a:latin typeface="微软雅黑" panose="020B0503020204020204" pitchFamily="34" charset="-122"/>
                <a:ea typeface="微软雅黑" panose="020B0503020204020204" pitchFamily="34" charset="-122"/>
              </a:rPr>
              <a:t>2</a:t>
            </a:r>
            <a:endParaRPr lang="en-US" altLang="zh-CN" b="1" baseline="30000" dirty="0">
              <a:solidFill>
                <a:srgbClr val="0168B7"/>
              </a:solidFill>
              <a:latin typeface="微软雅黑" panose="020B0503020204020204" pitchFamily="34" charset="-122"/>
              <a:ea typeface="微软雅黑" panose="020B0503020204020204" pitchFamily="34" charset="-122"/>
            </a:endParaRPr>
          </a:p>
          <a:p>
            <a:pPr algn="ctr"/>
            <a:r>
              <a:rPr lang="zh-CN" altLang="en-US" sz="1400" b="1" dirty="0">
                <a:solidFill>
                  <a:srgbClr val="0168B7"/>
                </a:solidFill>
                <a:latin typeface="微软雅黑" panose="020B0503020204020204" pitchFamily="34" charset="-122"/>
                <a:ea typeface="微软雅黑" panose="020B0503020204020204" pitchFamily="34" charset="-122"/>
              </a:rPr>
              <a:t>成人晚期及儿童</a:t>
            </a:r>
            <a:r>
              <a:rPr lang="en-US" altLang="zh-CN" sz="1400" b="1" dirty="0">
                <a:solidFill>
                  <a:srgbClr val="0168B7"/>
                </a:solidFill>
                <a:latin typeface="微软雅黑" panose="020B0503020204020204" pitchFamily="34" charset="-122"/>
                <a:ea typeface="微软雅黑" panose="020B0503020204020204" pitchFamily="34" charset="-122"/>
              </a:rPr>
              <a:t>NTRK</a:t>
            </a:r>
            <a:r>
              <a:rPr lang="zh-CN" altLang="en-US" sz="1400" b="1" dirty="0">
                <a:solidFill>
                  <a:srgbClr val="0168B7"/>
                </a:solidFill>
                <a:latin typeface="微软雅黑" panose="020B0503020204020204" pitchFamily="34" charset="-122"/>
                <a:ea typeface="微软雅黑" panose="020B0503020204020204" pitchFamily="34" charset="-122"/>
              </a:rPr>
              <a:t>阳性实体瘤均推荐</a:t>
            </a:r>
            <a:r>
              <a:rPr lang="en-US" altLang="zh-CN" sz="1400" b="1" dirty="0" err="1">
                <a:solidFill>
                  <a:srgbClr val="0168B7"/>
                </a:solidFill>
                <a:latin typeface="微软雅黑" panose="020B0503020204020204" pitchFamily="34" charset="-122"/>
                <a:ea typeface="微软雅黑" panose="020B0503020204020204" pitchFamily="34" charset="-122"/>
              </a:rPr>
              <a:t>TRKi</a:t>
            </a:r>
            <a:endParaRPr lang="en-US" altLang="zh-CN" sz="1400" b="1" dirty="0" err="1">
              <a:solidFill>
                <a:srgbClr val="0168B7"/>
              </a:solidFill>
              <a:latin typeface="微软雅黑" panose="020B0503020204020204" pitchFamily="34" charset="-122"/>
              <a:ea typeface="微软雅黑" panose="020B0503020204020204" pitchFamily="34" charset="-122"/>
            </a:endParaRPr>
          </a:p>
        </p:txBody>
      </p:sp>
      <p:graphicFrame>
        <p:nvGraphicFramePr>
          <p:cNvPr id="8" name="表格 7"/>
          <p:cNvGraphicFramePr/>
          <p:nvPr>
            <p:custDataLst>
              <p:tags r:id="rId10"/>
            </p:custDataLst>
          </p:nvPr>
        </p:nvGraphicFramePr>
        <p:xfrm>
          <a:off x="697230" y="2729230"/>
          <a:ext cx="4840605" cy="3584575"/>
        </p:xfrm>
        <a:graphic>
          <a:graphicData uri="http://schemas.openxmlformats.org/drawingml/2006/table">
            <a:tbl>
              <a:tblPr firstRow="1" bandRow="1">
                <a:tableStyleId>{56CA9E9C-59C2-400D-9E91-42C682062E99}</a:tableStyleId>
              </a:tblPr>
              <a:tblGrid>
                <a:gridCol w="1382395"/>
                <a:gridCol w="3458210"/>
              </a:tblGrid>
              <a:tr h="438150">
                <a:tc>
                  <a:txBody>
                    <a:bodyPr/>
                    <a:p>
                      <a:pPr algn="ctr">
                        <a:buNone/>
                      </a:pPr>
                      <a:r>
                        <a:rPr lang="zh-CN" altLang="en-US">
                          <a:latin typeface="微软雅黑" panose="020B0503020204020204" pitchFamily="34" charset="-122"/>
                          <a:ea typeface="微软雅黑" panose="020B0503020204020204" pitchFamily="34" charset="-122"/>
                        </a:rPr>
                        <a:t>学会</a:t>
                      </a:r>
                      <a:endParaRPr lang="zh-CN" altLang="en-US">
                        <a:latin typeface="微软雅黑" panose="020B0503020204020204" pitchFamily="34" charset="-122"/>
                        <a:ea typeface="微软雅黑" panose="020B0503020204020204" pitchFamily="34" charset="-122"/>
                      </a:endParaRPr>
                    </a:p>
                  </a:txBody>
                  <a:tcPr anchor="ctr" anchorCtr="0">
                    <a:lnL w="12700">
                      <a:solidFill>
                        <a:schemeClr val="accent3"/>
                      </a:solidFill>
                      <a:prstDash val="solid"/>
                    </a:lnL>
                    <a:lnT w="12700">
                      <a:solidFill>
                        <a:schemeClr val="accent3"/>
                      </a:solidFill>
                      <a:prstDash val="solid"/>
                    </a:lnT>
                  </a:tcPr>
                </a:tc>
                <a:tc>
                  <a:txBody>
                    <a:bodyPr/>
                    <a:p>
                      <a:pPr algn="ctr">
                        <a:buNone/>
                      </a:pPr>
                      <a:r>
                        <a:rPr lang="zh-CN" altLang="en-US">
                          <a:latin typeface="微软雅黑" panose="020B0503020204020204" pitchFamily="34" charset="-122"/>
                          <a:ea typeface="微软雅黑" panose="020B0503020204020204" pitchFamily="34" charset="-122"/>
                        </a:rPr>
                        <a:t>推荐内容</a:t>
                      </a:r>
                      <a:endParaRPr lang="zh-CN" altLang="en-US">
                        <a:latin typeface="微软雅黑" panose="020B0503020204020204" pitchFamily="34" charset="-122"/>
                        <a:ea typeface="微软雅黑" panose="020B0503020204020204" pitchFamily="34" charset="-122"/>
                      </a:endParaRPr>
                    </a:p>
                  </a:txBody>
                  <a:tcPr anchor="ctr" anchorCtr="0">
                    <a:lnR w="12700">
                      <a:solidFill>
                        <a:schemeClr val="accent3"/>
                      </a:solidFill>
                      <a:prstDash val="solid"/>
                    </a:lnR>
                    <a:lnT w="12700">
                      <a:solidFill>
                        <a:schemeClr val="accent3"/>
                      </a:solidFill>
                      <a:prstDash val="solid"/>
                    </a:lnT>
                  </a:tcPr>
                </a:tc>
              </a:tr>
              <a:tr h="1572895">
                <a:tc>
                  <a:txBody>
                    <a:bodyPr/>
                    <a:p>
                      <a:pPr algn="ctr">
                        <a:buNone/>
                      </a:pPr>
                      <a:r>
                        <a:rPr lang="zh-CN" altLang="en-US" sz="1600">
                          <a:latin typeface="微软雅黑" panose="020B0503020204020204" pitchFamily="34" charset="-122"/>
                          <a:ea typeface="微软雅黑" panose="020B0503020204020204" pitchFamily="34" charset="-122"/>
                        </a:rPr>
                        <a:t>加拿大</a:t>
                      </a:r>
                      <a:endParaRPr lang="zh-CN" altLang="en-US" sz="1600">
                        <a:latin typeface="微软雅黑" panose="020B0503020204020204" pitchFamily="34" charset="-122"/>
                        <a:ea typeface="微软雅黑" panose="020B0503020204020204" pitchFamily="34" charset="-122"/>
                      </a:endParaRPr>
                    </a:p>
                    <a:p>
                      <a:pPr algn="ctr">
                        <a:buNone/>
                      </a:pPr>
                      <a:r>
                        <a:rPr lang="en-US" altLang="zh-CN" sz="1000">
                          <a:latin typeface="微软雅黑" panose="020B0503020204020204" pitchFamily="34" charset="-122"/>
                          <a:ea typeface="微软雅黑" panose="020B0503020204020204" pitchFamily="34" charset="-122"/>
                        </a:rPr>
                        <a:t>CCO</a:t>
                      </a:r>
                      <a:endParaRPr lang="en-US" altLang="zh-CN" sz="1000">
                        <a:latin typeface="微软雅黑" panose="020B0503020204020204" pitchFamily="34" charset="-122"/>
                        <a:ea typeface="微软雅黑" panose="020B0503020204020204" pitchFamily="34" charset="-122"/>
                      </a:endParaRPr>
                    </a:p>
                  </a:txBody>
                  <a:tcPr anchor="ctr" anchorCtr="0">
                    <a:lnL w="12700">
                      <a:solidFill>
                        <a:schemeClr val="accent3"/>
                      </a:solidFill>
                      <a:prstDash val="solid"/>
                    </a:lnL>
                  </a:tcPr>
                </a:tc>
                <a:tc>
                  <a:txBody>
                    <a:bodyPr/>
                    <a:p>
                      <a:pPr indent="0" algn="l" fontAlgn="auto">
                        <a:lnSpc>
                          <a:spcPct val="130000"/>
                        </a:lnSpc>
                        <a:buNone/>
                      </a:pPr>
                      <a:r>
                        <a:rPr lang="zh-CN" altLang="en-US" sz="1600">
                          <a:latin typeface="微软雅黑" panose="020B0503020204020204" pitchFamily="34" charset="-122"/>
                          <a:ea typeface="微软雅黑" panose="020B0503020204020204" pitchFamily="34" charset="-122"/>
                        </a:rPr>
                        <a:t>推荐使用</a:t>
                      </a:r>
                      <a:r>
                        <a:rPr lang="en-US" altLang="zh-CN" sz="1600">
                          <a:latin typeface="微软雅黑" panose="020B0503020204020204" pitchFamily="34" charset="-122"/>
                          <a:ea typeface="微软雅黑" panose="020B0503020204020204" pitchFamily="34" charset="-122"/>
                        </a:rPr>
                        <a:t>TRK</a:t>
                      </a:r>
                      <a:r>
                        <a:rPr lang="zh-CN" altLang="en-US" sz="1600">
                          <a:latin typeface="微软雅黑" panose="020B0503020204020204" pitchFamily="34" charset="-122"/>
                          <a:ea typeface="微软雅黑" panose="020B0503020204020204" pitchFamily="34" charset="-122"/>
                        </a:rPr>
                        <a:t>抑制剂治疗多种</a:t>
                      </a:r>
                      <a:r>
                        <a:rPr lang="en-US" altLang="zh-CN" sz="1600">
                          <a:latin typeface="微软雅黑" panose="020B0503020204020204" pitchFamily="34" charset="-122"/>
                          <a:ea typeface="微软雅黑" panose="020B0503020204020204" pitchFamily="34" charset="-122"/>
                        </a:rPr>
                        <a:t>NTRK</a:t>
                      </a:r>
                      <a:r>
                        <a:rPr lang="zh-CN" altLang="en-US" sz="1600">
                          <a:latin typeface="微软雅黑" panose="020B0503020204020204" pitchFamily="34" charset="-122"/>
                          <a:ea typeface="微软雅黑" panose="020B0503020204020204" pitchFamily="34" charset="-122"/>
                        </a:rPr>
                        <a:t>融合阳性实体瘤患者</a:t>
                      </a:r>
                      <a:endParaRPr lang="zh-CN" altLang="en-US" sz="1600">
                        <a:latin typeface="微软雅黑" panose="020B0503020204020204" pitchFamily="34" charset="-122"/>
                        <a:ea typeface="微软雅黑" panose="020B0503020204020204" pitchFamily="34" charset="-122"/>
                      </a:endParaRPr>
                    </a:p>
                    <a:p>
                      <a:pPr indent="0" algn="l" fontAlgn="auto">
                        <a:lnSpc>
                          <a:spcPct val="130000"/>
                        </a:lnSpc>
                        <a:buNone/>
                      </a:pPr>
                      <a:r>
                        <a:rPr lang="zh-CN" altLang="en-US" sz="1400">
                          <a:latin typeface="微软雅黑" panose="020B0503020204020204" pitchFamily="34" charset="-122"/>
                          <a:ea typeface="微软雅黑" panose="020B0503020204020204" pitchFamily="34" charset="-122"/>
                        </a:rPr>
                        <a:t>（包括甲状腺癌、软组织肉瘤、结直肠癌、非小细胞肺癌、唾液腺癌等）</a:t>
                      </a:r>
                      <a:endParaRPr lang="zh-CN" altLang="en-US" sz="1400">
                        <a:latin typeface="微软雅黑" panose="020B0503020204020204" pitchFamily="34" charset="-122"/>
                        <a:ea typeface="微软雅黑" panose="020B0503020204020204" pitchFamily="34" charset="-122"/>
                      </a:endParaRPr>
                    </a:p>
                  </a:txBody>
                  <a:tcPr anchor="ctr" anchorCtr="0">
                    <a:lnR w="12700">
                      <a:solidFill>
                        <a:schemeClr val="accent3"/>
                      </a:solidFill>
                      <a:prstDash val="solid"/>
                    </a:lnR>
                  </a:tcPr>
                </a:tc>
              </a:tr>
              <a:tr h="1573530">
                <a:tc>
                  <a:txBody>
                    <a:bodyPr/>
                    <a:p>
                      <a:pPr algn="ctr">
                        <a:buNone/>
                      </a:pPr>
                      <a:r>
                        <a:rPr lang="zh-CN" altLang="en-US" sz="1600">
                          <a:latin typeface="微软雅黑" panose="020B0503020204020204" pitchFamily="34" charset="-122"/>
                          <a:ea typeface="微软雅黑" panose="020B0503020204020204" pitchFamily="34" charset="-122"/>
                        </a:rPr>
                        <a:t>日本</a:t>
                      </a:r>
                      <a:endParaRPr lang="zh-CN" altLang="en-US" sz="1600">
                        <a:latin typeface="微软雅黑" panose="020B0503020204020204" pitchFamily="34" charset="-122"/>
                        <a:ea typeface="微软雅黑" panose="020B0503020204020204" pitchFamily="34" charset="-122"/>
                      </a:endParaRPr>
                    </a:p>
                    <a:p>
                      <a:pPr algn="ctr">
                        <a:buNone/>
                      </a:pPr>
                      <a:r>
                        <a:rPr lang="en-US" altLang="zh-CN" sz="1000">
                          <a:latin typeface="微软雅黑" panose="020B0503020204020204" pitchFamily="34" charset="-122"/>
                          <a:ea typeface="微软雅黑" panose="020B0503020204020204" pitchFamily="34" charset="-122"/>
                        </a:rPr>
                        <a:t>JSCO/JSMO/JSPH</a:t>
                      </a:r>
                      <a:endParaRPr lang="en-US" altLang="zh-CN" sz="1000">
                        <a:latin typeface="微软雅黑" panose="020B0503020204020204" pitchFamily="34" charset="-122"/>
                        <a:ea typeface="微软雅黑" panose="020B0503020204020204" pitchFamily="34" charset="-122"/>
                      </a:endParaRPr>
                    </a:p>
                  </a:txBody>
                  <a:tcPr anchor="ctr" anchorCtr="0">
                    <a:lnL w="12700">
                      <a:solidFill>
                        <a:schemeClr val="accent3"/>
                      </a:solidFill>
                      <a:prstDash val="solid"/>
                    </a:lnL>
                    <a:lnB w="12700" cmpd="sng">
                      <a:solidFill>
                        <a:schemeClr val="accent3"/>
                      </a:solidFill>
                      <a:prstDash val="solid"/>
                    </a:lnB>
                  </a:tcPr>
                </a:tc>
                <a:tc>
                  <a:txBody>
                    <a:bodyPr/>
                    <a:p>
                      <a:pPr marL="285750" indent="-285750" algn="l" fontAlgn="auto">
                        <a:lnSpc>
                          <a:spcPct val="13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rPr>
                        <a:t>推荐对于携带 NTRK 融合基因的不可切除/转移性/复发性实体瘤使用TRK抑制剂治疗（强烈推荐）</a:t>
                      </a:r>
                      <a:endParaRPr lang="zh-CN" altLang="en-US" sz="1600">
                        <a:solidFill>
                          <a:srgbClr val="000000"/>
                        </a:solidFill>
                        <a:latin typeface="微软雅黑" panose="020B0503020204020204" pitchFamily="34" charset="-122"/>
                        <a:ea typeface="微软雅黑" panose="020B0503020204020204" pitchFamily="34" charset="-122"/>
                      </a:endParaRPr>
                    </a:p>
                    <a:p>
                      <a:pPr marL="285750" indent="-285750" algn="l" fontAlgn="auto">
                        <a:lnSpc>
                          <a:spcPct val="13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rPr>
                        <a:t>建议初始治疗即使用（推荐）</a:t>
                      </a:r>
                      <a:endParaRPr lang="zh-CN" altLang="en-US" sz="1600">
                        <a:solidFill>
                          <a:srgbClr val="000000"/>
                        </a:solidFill>
                        <a:latin typeface="微软雅黑" panose="020B0503020204020204" pitchFamily="34" charset="-122"/>
                        <a:ea typeface="微软雅黑" panose="020B0503020204020204" pitchFamily="34" charset="-122"/>
                      </a:endParaRPr>
                    </a:p>
                  </a:txBody>
                  <a:tcPr anchor="ctr" anchorCtr="0">
                    <a:lnR w="12700">
                      <a:solidFill>
                        <a:schemeClr val="accent3"/>
                      </a:solidFill>
                      <a:prstDash val="solid"/>
                    </a:lnR>
                    <a:lnB w="12700" cmpd="sng">
                      <a:solidFill>
                        <a:schemeClr val="accent3"/>
                      </a:solidFill>
                      <a:prstDash val="solid"/>
                    </a:lnB>
                  </a:tcPr>
                </a:tc>
              </a:tr>
            </a:tbl>
          </a:graphicData>
        </a:graphic>
      </p:graphicFrame>
      <p:sp>
        <p:nvSpPr>
          <p:cNvPr id="21" name="流程图: 接点 20"/>
          <p:cNvSpPr/>
          <p:nvPr/>
        </p:nvSpPr>
        <p:spPr>
          <a:xfrm>
            <a:off x="6949440" y="2780805"/>
            <a:ext cx="1539240" cy="1185324"/>
          </a:xfrm>
          <a:prstGeom prst="flowChartConnector">
            <a:avLst/>
          </a:prstGeom>
          <a:gradFill flip="none" rotWithShape="1">
            <a:gsLst>
              <a:gs pos="0">
                <a:srgbClr val="056AB8">
                  <a:tint val="66000"/>
                  <a:satMod val="160000"/>
                </a:srgbClr>
              </a:gs>
              <a:gs pos="50000">
                <a:srgbClr val="056AB8">
                  <a:tint val="44500"/>
                  <a:satMod val="160000"/>
                </a:srgbClr>
              </a:gs>
              <a:gs pos="100000">
                <a:srgbClr val="056AB8">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早检测</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572376" y="2780805"/>
            <a:ext cx="3020184" cy="1185324"/>
          </a:xfrm>
          <a:prstGeom prst="rect">
            <a:avLst/>
          </a:prstGeom>
          <a:noFill/>
        </p:spPr>
        <p:txBody>
          <a:bodyPr wrap="square">
            <a:spAutoFit/>
          </a:bodyP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晚期成人实体瘤和儿童实体瘤患者应该在标准治疗前或者治疗期间考虑进行</a:t>
            </a:r>
            <a:r>
              <a:rPr lang="en-US" altLang="zh-CN" sz="1400" dirty="0">
                <a:solidFill>
                  <a:srgbClr val="000000"/>
                </a:solidFill>
                <a:latin typeface="微软雅黑" panose="020B0503020204020204" pitchFamily="34" charset="-122"/>
                <a:ea typeface="微软雅黑" panose="020B0503020204020204" pitchFamily="34" charset="-122"/>
              </a:rPr>
              <a:t>NTRK </a:t>
            </a:r>
            <a:r>
              <a:rPr lang="zh-CN" altLang="en-US" sz="1400" dirty="0">
                <a:solidFill>
                  <a:srgbClr val="000000"/>
                </a:solidFill>
                <a:latin typeface="微软雅黑" panose="020B0503020204020204" pitchFamily="34" charset="-122"/>
                <a:ea typeface="微软雅黑" panose="020B0503020204020204" pitchFamily="34" charset="-122"/>
              </a:rPr>
              <a:t>融合基因检测。</a:t>
            </a:r>
            <a:r>
              <a:rPr lang="zh-CN" altLang="en-US" sz="1400" b="1" dirty="0">
                <a:latin typeface="微软雅黑" panose="020B0503020204020204" pitchFamily="34" charset="-122"/>
                <a:ea typeface="微软雅黑" panose="020B0503020204020204" pitchFamily="34" charset="-122"/>
              </a:rPr>
              <a:t>（推荐级别：强烈推荐）</a:t>
            </a:r>
            <a:endParaRPr lang="zh-CN" altLang="en-US" sz="1400" dirty="0">
              <a:latin typeface="微软雅黑" panose="020B0503020204020204" pitchFamily="34" charset="-122"/>
              <a:ea typeface="微软雅黑" panose="020B0503020204020204" pitchFamily="34" charset="-122"/>
            </a:endParaRPr>
          </a:p>
        </p:txBody>
      </p:sp>
      <p:sp>
        <p:nvSpPr>
          <p:cNvPr id="24" name="流程图: 接点 23"/>
          <p:cNvSpPr/>
          <p:nvPr/>
        </p:nvSpPr>
        <p:spPr>
          <a:xfrm>
            <a:off x="6949440" y="4765040"/>
            <a:ext cx="1539240" cy="1127760"/>
          </a:xfrm>
          <a:prstGeom prst="flowChartConnector">
            <a:avLst/>
          </a:prstGeom>
          <a:gradFill flip="none" rotWithShape="1">
            <a:gsLst>
              <a:gs pos="0">
                <a:srgbClr val="056AB8">
                  <a:tint val="66000"/>
                  <a:satMod val="160000"/>
                </a:srgbClr>
              </a:gs>
              <a:gs pos="50000">
                <a:srgbClr val="056AB8">
                  <a:tint val="44500"/>
                  <a:satMod val="160000"/>
                </a:srgbClr>
              </a:gs>
              <a:gs pos="100000">
                <a:srgbClr val="056AB8">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bg2">
                    <a:lumMod val="50000"/>
                  </a:schemeClr>
                </a:solidFill>
                <a:latin typeface="微软雅黑" panose="020B0503020204020204" pitchFamily="34" charset="-122"/>
                <a:ea typeface="微软雅黑" panose="020B0503020204020204" pitchFamily="34" charset="-122"/>
              </a:rPr>
              <a:t>TRKi</a:t>
            </a:r>
            <a:endParaRPr lang="en-US" altLang="zh-CN" b="1" dirty="0">
              <a:solidFill>
                <a:schemeClr val="bg2">
                  <a:lumMod val="50000"/>
                </a:schemeClr>
              </a:solidFill>
              <a:latin typeface="微软雅黑" panose="020B0503020204020204" pitchFamily="34" charset="-122"/>
              <a:ea typeface="微软雅黑" panose="020B0503020204020204" pitchFamily="34" charset="-122"/>
            </a:endParaRPr>
          </a:p>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治疗</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488680" y="4288265"/>
            <a:ext cx="2933823" cy="2025555"/>
          </a:xfrm>
          <a:prstGeom prst="rect">
            <a:avLst/>
          </a:prstGeom>
          <a:noFill/>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建议</a:t>
            </a:r>
            <a:r>
              <a:rPr lang="en-US" altLang="zh-CN" sz="1400" dirty="0">
                <a:latin typeface="微软雅黑" panose="020B0503020204020204" pitchFamily="34" charset="-122"/>
                <a:ea typeface="微软雅黑" panose="020B0503020204020204" pitchFamily="34" charset="-122"/>
              </a:rPr>
              <a:t>NTRK </a:t>
            </a:r>
            <a:r>
              <a:rPr lang="zh-CN" altLang="en-US" sz="1400" dirty="0">
                <a:latin typeface="微软雅黑" panose="020B0503020204020204" pitchFamily="34" charset="-122"/>
                <a:ea typeface="微软雅黑" panose="020B0503020204020204" pitchFamily="34" charset="-122"/>
              </a:rPr>
              <a:t>融合基因的实体瘤患者临床使用</a:t>
            </a:r>
            <a:r>
              <a:rPr lang="en-US" altLang="zh-CN" sz="1400" dirty="0">
                <a:latin typeface="微软雅黑" panose="020B0503020204020204" pitchFamily="34" charset="-122"/>
                <a:ea typeface="微软雅黑" panose="020B0503020204020204" pitchFamily="34" charset="-122"/>
              </a:rPr>
              <a:t>TRK</a:t>
            </a:r>
            <a:r>
              <a:rPr lang="zh-CN" altLang="en-US" sz="1400" dirty="0">
                <a:latin typeface="微软雅黑" panose="020B0503020204020204" pitchFamily="34" charset="-122"/>
                <a:ea typeface="微软雅黑" panose="020B0503020204020204" pitchFamily="34" charset="-122"/>
              </a:rPr>
              <a:t>抑制剂或者参加相关</a:t>
            </a:r>
            <a:r>
              <a:rPr lang="en-US" altLang="zh-CN" sz="1400" dirty="0">
                <a:latin typeface="微软雅黑" panose="020B0503020204020204" pitchFamily="34" charset="-122"/>
                <a:ea typeface="微软雅黑" panose="020B0503020204020204" pitchFamily="34" charset="-122"/>
              </a:rPr>
              <a:t>TRK</a:t>
            </a:r>
            <a:r>
              <a:rPr lang="zh-CN" altLang="en-US" sz="1400" dirty="0">
                <a:latin typeface="微软雅黑" panose="020B0503020204020204" pitchFamily="34" charset="-122"/>
                <a:ea typeface="微软雅黑" panose="020B0503020204020204" pitchFamily="34" charset="-122"/>
              </a:rPr>
              <a:t>抑制剂临床试验。</a:t>
            </a:r>
            <a:r>
              <a:rPr lang="en-US" altLang="zh-CN" sz="1400" dirty="0">
                <a:latin typeface="微软雅黑" panose="020B0503020204020204" pitchFamily="34" charset="-122"/>
                <a:ea typeface="微软雅黑" panose="020B0503020204020204" pitchFamily="34" charset="-122"/>
              </a:rPr>
              <a:t> NTRK </a:t>
            </a:r>
            <a:r>
              <a:rPr lang="zh-CN" altLang="en-US" sz="1400" dirty="0">
                <a:latin typeface="微软雅黑" panose="020B0503020204020204" pitchFamily="34" charset="-122"/>
                <a:ea typeface="微软雅黑" panose="020B0503020204020204" pitchFamily="34" charset="-122"/>
              </a:rPr>
              <a:t>融合基因耐药患者推荐使用</a:t>
            </a:r>
            <a:r>
              <a:rPr lang="en-US" altLang="zh-CN" sz="1400" dirty="0">
                <a:latin typeface="微软雅黑" panose="020B0503020204020204" pitchFamily="34" charset="-122"/>
                <a:ea typeface="微软雅黑" panose="020B0503020204020204" pitchFamily="34" charset="-122"/>
              </a:rPr>
              <a:t>NGS</a:t>
            </a:r>
            <a:r>
              <a:rPr lang="zh-CN" altLang="en-US" sz="1400" dirty="0">
                <a:latin typeface="微软雅黑" panose="020B0503020204020204" pitchFamily="34" charset="-122"/>
                <a:ea typeface="微软雅黑" panose="020B0503020204020204" pitchFamily="34" charset="-122"/>
              </a:rPr>
              <a:t>检测发现耐药突变，以便于判断是否适合参加二代</a:t>
            </a:r>
            <a:r>
              <a:rPr lang="en-US" altLang="zh-CN" sz="1400" dirty="0">
                <a:latin typeface="微软雅黑" panose="020B0503020204020204" pitchFamily="34" charset="-122"/>
                <a:ea typeface="微软雅黑" panose="020B0503020204020204" pitchFamily="34" charset="-122"/>
              </a:rPr>
              <a:t>TRK</a:t>
            </a:r>
            <a:r>
              <a:rPr lang="zh-CN" altLang="en-US" sz="1400" dirty="0">
                <a:latin typeface="微软雅黑" panose="020B0503020204020204" pitchFamily="34" charset="-122"/>
                <a:ea typeface="微软雅黑" panose="020B0503020204020204" pitchFamily="34" charset="-122"/>
              </a:rPr>
              <a:t>抑制剂治疗或者临床试验。</a:t>
            </a:r>
            <a:r>
              <a:rPr lang="zh-CN" altLang="en-US" sz="1400" b="1" dirty="0">
                <a:latin typeface="微软雅黑" panose="020B0503020204020204" pitchFamily="34" charset="-122"/>
                <a:ea typeface="微软雅黑" panose="020B0503020204020204" pitchFamily="34" charset="-122"/>
              </a:rPr>
              <a:t> （推荐等级：强烈推荐）</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5715" imgH="5715" progId="TCLayout.ActiveDocument.1">
                  <p:embed/>
                </p:oleObj>
              </mc:Choice>
              <mc:Fallback>
                <p:oleObj name="think-cell 幻灯片" r:id="rId3" imgW="5715" imgH="5715" progId="TCLayout.ActiveDocument.1">
                  <p:embed/>
                  <p:pic>
                    <p:nvPicPr>
                      <p:cNvPr id="0" name="图片 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vert="horz" rIns="91440"/>
          <a:lstStyle/>
          <a:p>
            <a:pPr algn="l">
              <a:buClrTx/>
              <a:buSzTx/>
              <a:buFontTx/>
            </a:pPr>
            <a:r>
              <a:rPr lang="zh-CN" sz="2400" b="1" dirty="0">
                <a:latin typeface="微软雅黑" panose="020B0503020204020204" pitchFamily="34" charset="-122"/>
                <a:ea typeface="微软雅黑" panose="020B0503020204020204" pitchFamily="34" charset="-122"/>
                <a:sym typeface="+mn-ea"/>
              </a:rPr>
              <a:t>安瑞曲替尼</a:t>
            </a:r>
            <a:r>
              <a:rPr lang="zh-CN" sz="2400" b="1" dirty="0">
                <a:solidFill>
                  <a:srgbClr val="0168B7"/>
                </a:solidFill>
                <a:latin typeface="微软雅黑" panose="020B0503020204020204" pitchFamily="34" charset="-122"/>
                <a:ea typeface="微软雅黑" panose="020B0503020204020204" pitchFamily="34" charset="-122"/>
                <a:sym typeface="+mn-ea"/>
              </a:rPr>
              <a:t>安全性更高</a:t>
            </a:r>
            <a:r>
              <a:rPr lang="zh-CN" sz="2400" b="1" dirty="0">
                <a:solidFill>
                  <a:srgbClr val="1C59D3"/>
                </a:solidFill>
                <a:latin typeface="微软雅黑" panose="020B0503020204020204" pitchFamily="34" charset="-122"/>
                <a:ea typeface="微软雅黑" panose="020B0503020204020204" pitchFamily="34" charset="-122"/>
                <a:sym typeface="+mn-ea"/>
              </a:rPr>
              <a:t>，</a:t>
            </a:r>
            <a:r>
              <a:rPr lang="zh-CN" altLang="en-US" sz="2400" b="1" dirty="0">
                <a:latin typeface="微软雅黑" panose="020B0503020204020204" pitchFamily="34" charset="-122"/>
                <a:ea typeface="微软雅黑" panose="020B0503020204020204" pitchFamily="34" charset="-122"/>
                <a:sym typeface="+mn-ea"/>
              </a:rPr>
              <a:t>大多数</a:t>
            </a:r>
            <a:r>
              <a:rPr lang="en-US" altLang="zh-CN" sz="2400" b="1" dirty="0">
                <a:latin typeface="微软雅黑" panose="020B0503020204020204" pitchFamily="34" charset="-122"/>
                <a:ea typeface="微软雅黑" panose="020B0503020204020204" pitchFamily="34" charset="-122"/>
                <a:sym typeface="+mn-ea"/>
              </a:rPr>
              <a:t>AE</a:t>
            </a:r>
            <a:r>
              <a:rPr lang="zh-CN" altLang="en-US" sz="2400" b="1" dirty="0">
                <a:latin typeface="微软雅黑" panose="020B0503020204020204" pitchFamily="34" charset="-122"/>
                <a:ea typeface="微软雅黑" panose="020B0503020204020204" pitchFamily="34" charset="-122"/>
                <a:sym typeface="+mn-ea"/>
              </a:rPr>
              <a:t>为1/2级，患者</a:t>
            </a:r>
            <a:r>
              <a:rPr lang="zh-CN" sz="2400" b="1" dirty="0">
                <a:solidFill>
                  <a:srgbClr val="0168B7"/>
                </a:solidFill>
                <a:latin typeface="微软雅黑" panose="020B0503020204020204" pitchFamily="34" charset="-122"/>
                <a:ea typeface="微软雅黑" panose="020B0503020204020204" pitchFamily="34" charset="-122"/>
                <a:sym typeface="+mn-ea"/>
              </a:rPr>
              <a:t>依从性更优</a:t>
            </a:r>
            <a:endParaRPr lang="zh-CN" sz="2400" b="1" dirty="0">
              <a:solidFill>
                <a:srgbClr val="0168B7"/>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41858" y="12388"/>
            <a:ext cx="1750142" cy="369332"/>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安全性（</a:t>
            </a:r>
            <a:r>
              <a:rPr lang="en-US" altLang="zh-CN" b="1" dirty="0">
                <a:solidFill>
                  <a:schemeClr val="bg1"/>
                </a:solidFill>
                <a:latin typeface="微软雅黑" panose="020B0503020204020204" pitchFamily="34" charset="-122"/>
                <a:ea typeface="微软雅黑" panose="020B0503020204020204" pitchFamily="34" charset="-122"/>
              </a:rPr>
              <a:t>1/1</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60" name="Chart 3"/>
          <p:cNvGraphicFramePr/>
          <p:nvPr>
            <p:custDataLst>
              <p:tags r:id="rId5"/>
            </p:custDataLst>
          </p:nvPr>
        </p:nvGraphicFramePr>
        <p:xfrm>
          <a:off x="6424613" y="2039938"/>
          <a:ext cx="5580062" cy="3903662"/>
        </p:xfrm>
        <a:graphic>
          <a:graphicData uri="http://schemas.openxmlformats.org/drawingml/2006/chart">
            <c:chart xmlns:c="http://schemas.openxmlformats.org/drawingml/2006/chart" xmlns:r="http://schemas.openxmlformats.org/officeDocument/2006/relationships" r:id="rId1"/>
          </a:graphicData>
        </a:graphic>
      </p:graphicFrame>
      <p:sp>
        <p:nvSpPr>
          <p:cNvPr id="114" name="文本占位符 3"/>
          <p:cNvSpPr/>
          <p:nvPr>
            <p:custDataLst>
              <p:tags r:id="rId6"/>
            </p:custDataLst>
          </p:nvPr>
        </p:nvSpPr>
        <p:spPr bwMode="auto">
          <a:xfrm>
            <a:off x="6508750" y="5695950"/>
            <a:ext cx="13509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65A3147-B8B0-4917-8CB3-5C803C85C5BB}" type="datetime'''''''''''''''''''''≥3''级''的''''''不''''良反''''''''''''''''应'''">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6" name="文本占位符 3"/>
          <p:cNvSpPr/>
          <p:nvPr>
            <p:custDataLst>
              <p:tags r:id="rId7"/>
            </p:custDataLst>
          </p:nvPr>
        </p:nvSpPr>
        <p:spPr bwMode="auto">
          <a:xfrm>
            <a:off x="7997825" y="5695950"/>
            <a:ext cx="107950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F216F64-5E49-47E6-8E84-08A590A15365}" type="datetime'''''不''''''良''''''反''''''''''''''''应''导''致的''剂量中''''''''断'''''">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7" name="文本占位符 3"/>
          <p:cNvSpPr/>
          <p:nvPr>
            <p:custDataLst>
              <p:tags r:id="rId8"/>
            </p:custDataLst>
          </p:nvPr>
        </p:nvSpPr>
        <p:spPr bwMode="auto">
          <a:xfrm>
            <a:off x="9350375" y="5695950"/>
            <a:ext cx="107950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E7E86E1-7B33-4EFA-AABF-7976073D81D3}" type="datetime'''''不良''反''应''''导致''''的''''''''剂''''量减''''''少'">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sp>
        <p:nvSpPr>
          <p:cNvPr id="127" name="文本占位符 3"/>
          <p:cNvSpPr/>
          <p:nvPr>
            <p:custDataLst>
              <p:tags r:id="rId9"/>
            </p:custDataLst>
          </p:nvPr>
        </p:nvSpPr>
        <p:spPr bwMode="auto">
          <a:xfrm>
            <a:off x="10793413" y="5695950"/>
            <a:ext cx="90170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34DCE5-0E91-4717-8F5A-DC3FE07CC83B}" type="datetime'不''''''良''反应''''''''导''致''的''''停''''''药'''''''''''''''''''">
              <a:rPr lang="zh-CN" altLang="en-US" sz="1400" smtClean="0">
                <a:latin typeface="微软雅黑" panose="020B0503020204020204" pitchFamily="34" charset="-122"/>
                <a:ea typeface="微软雅黑" panose="020B0503020204020204" pitchFamily="34" charset="-122"/>
              </a:rPr>
            </a:fld>
            <a:endParaRPr lang="zh-CN" altLang="en-US" sz="1400" dirty="0" smtClean="0">
              <a:latin typeface="微软雅黑" panose="020B0503020204020204" pitchFamily="34" charset="-122"/>
              <a:ea typeface="微软雅黑" panose="020B0503020204020204" pitchFamily="34" charset="-122"/>
            </a:endParaRPr>
          </a:p>
        </p:txBody>
      </p:sp>
      <p:cxnSp>
        <p:nvCxnSpPr>
          <p:cNvPr id="109" name="直接连接符 108"/>
          <p:cNvCxnSpPr/>
          <p:nvPr/>
        </p:nvCxnSpPr>
        <p:spPr>
          <a:xfrm>
            <a:off x="6154738" y="2039938"/>
            <a:ext cx="0" cy="429895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5" name="矩形 154"/>
          <p:cNvSpPr/>
          <p:nvPr>
            <p:custDataLst>
              <p:tags r:id="rId10"/>
            </p:custDataLst>
          </p:nvPr>
        </p:nvSpPr>
        <p:spPr bwMode="auto">
          <a:xfrm>
            <a:off x="7429500" y="6151563"/>
            <a:ext cx="250825" cy="187325"/>
          </a:xfrm>
          <a:prstGeom prst="rect">
            <a:avLst/>
          </a:prstGeom>
          <a:solidFill>
            <a:srgbClr val="0168B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custDataLst>
              <p:tags r:id="rId11"/>
            </p:custDataLst>
          </p:nvPr>
        </p:nvSpPr>
        <p:spPr bwMode="auto">
          <a:xfrm>
            <a:off x="8721725" y="6151563"/>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custDataLst>
              <p:tags r:id="rId12"/>
            </p:custDataLst>
          </p:nvPr>
        </p:nvSpPr>
        <p:spPr bwMode="auto">
          <a:xfrm>
            <a:off x="9836150" y="6151563"/>
            <a:ext cx="250825" cy="187325"/>
          </a:xfrm>
          <a:prstGeom prst="rect">
            <a:avLst/>
          </a:prstGeom>
          <a:solidFill>
            <a:srgbClr val="BEBEBE"/>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文本占位符 3"/>
          <p:cNvSpPr/>
          <p:nvPr>
            <p:custDataLst>
              <p:tags r:id="rId13"/>
            </p:custDataLst>
          </p:nvPr>
        </p:nvSpPr>
        <p:spPr bwMode="auto">
          <a:xfrm>
            <a:off x="7731125" y="6162675"/>
            <a:ext cx="8890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EAF2214-64F9-42CD-B27F-C6F0FCA592BA}" type="datetime'''安''''''''''''''''''瑞''''''''曲''''''替''尼'''''''">
              <a:rPr lang="zh-CN" altLang="en-US" sz="1400" smtClean="0">
                <a:effectLst/>
                <a:latin typeface="微软雅黑" panose="020B0503020204020204" pitchFamily="34" charset="-122"/>
                <a:ea typeface="微软雅黑" panose="020B0503020204020204" pitchFamily="34" charset="-122"/>
              </a:rPr>
            </a:fld>
            <a:endParaRPr lang="zh-CN" altLang="en-US" sz="1400" dirty="0" smtClean="0">
              <a:effectLst/>
              <a:latin typeface="微软雅黑" panose="020B0503020204020204" pitchFamily="34" charset="-122"/>
              <a:ea typeface="微软雅黑" panose="020B0503020204020204" pitchFamily="34" charset="-122"/>
            </a:endParaRPr>
          </a:p>
        </p:txBody>
      </p:sp>
      <p:sp>
        <p:nvSpPr>
          <p:cNvPr id="152" name="文本占位符 3"/>
          <p:cNvSpPr/>
          <p:nvPr>
            <p:custDataLst>
              <p:tags r:id="rId14"/>
            </p:custDataLst>
          </p:nvPr>
        </p:nvSpPr>
        <p:spPr bwMode="auto">
          <a:xfrm>
            <a:off x="9023350" y="6162675"/>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80161A4-D363-4EAD-B6A2-CD96EFFA177D}" type="datetime'''''''''''''''''''恩''''''''''曲''''''替''尼'''''''''''">
              <a:rPr lang="zh-CN" altLang="en-US" sz="1400" smtClean="0">
                <a:effectLst/>
                <a:latin typeface="微软雅黑" panose="020B0503020204020204" pitchFamily="34" charset="-122"/>
                <a:ea typeface="微软雅黑" panose="020B0503020204020204" pitchFamily="34" charset="-122"/>
              </a:rPr>
            </a:fld>
            <a:endParaRPr lang="zh-CN" altLang="en-US" sz="1400" dirty="0" smtClean="0">
              <a:effectLst/>
              <a:latin typeface="微软雅黑" panose="020B0503020204020204" pitchFamily="34" charset="-122"/>
              <a:ea typeface="微软雅黑" panose="020B0503020204020204" pitchFamily="34" charset="-122"/>
            </a:endParaRPr>
          </a:p>
        </p:txBody>
      </p:sp>
      <p:sp>
        <p:nvSpPr>
          <p:cNvPr id="150" name="文本占位符 3"/>
          <p:cNvSpPr/>
          <p:nvPr>
            <p:custDataLst>
              <p:tags r:id="rId15"/>
            </p:custDataLst>
          </p:nvPr>
        </p:nvSpPr>
        <p:spPr bwMode="auto">
          <a:xfrm>
            <a:off x="10137775" y="6162675"/>
            <a:ext cx="711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ACF834-D906-4DF5-A2CB-35D68B5E3EF1}" type="datetime'''拉''''''罗''''''''''''''''''''替尼'''''''''''">
              <a:rPr lang="zh-CN" altLang="en-US" sz="1400" smtClean="0">
                <a:effectLst/>
                <a:latin typeface="微软雅黑" panose="020B0503020204020204" pitchFamily="34" charset="-122"/>
                <a:ea typeface="微软雅黑" panose="020B0503020204020204" pitchFamily="34" charset="-122"/>
              </a:rPr>
            </a:fld>
            <a:endParaRPr lang="zh-CN" altLang="en-US" sz="1400" dirty="0" smtClean="0">
              <a:effectLst/>
              <a:latin typeface="微软雅黑" panose="020B0503020204020204" pitchFamily="34" charset="-122"/>
              <a:ea typeface="微软雅黑" panose="020B0503020204020204" pitchFamily="34" charset="-122"/>
            </a:endParaRPr>
          </a:p>
        </p:txBody>
      </p:sp>
      <p:sp>
        <p:nvSpPr>
          <p:cNvPr id="161" name="文本框 160"/>
          <p:cNvSpPr txBox="1"/>
          <p:nvPr/>
        </p:nvSpPr>
        <p:spPr>
          <a:xfrm>
            <a:off x="6508750" y="1520890"/>
            <a:ext cx="5186363" cy="368300"/>
          </a:xfrm>
          <a:prstGeom prst="rect">
            <a:avLst/>
          </a:prstGeom>
          <a:noFill/>
        </p:spPr>
        <p:txBody>
          <a:bodyPr wrap="square" rtlCol="0">
            <a:spAutoFit/>
          </a:bodyPr>
          <a:lstStyle/>
          <a:p>
            <a:pPr algn="ctr"/>
            <a:r>
              <a:rPr lang="en-US" altLang="zh-CN" b="1" dirty="0" err="1">
                <a:solidFill>
                  <a:srgbClr val="056AB8"/>
                </a:solidFill>
                <a:latin typeface="微软雅黑" panose="020B0503020204020204" pitchFamily="34" charset="-122"/>
                <a:ea typeface="微软雅黑" panose="020B0503020204020204" pitchFamily="34" charset="-122"/>
              </a:rPr>
              <a:t>TRKi</a:t>
            </a:r>
            <a:r>
              <a:rPr lang="zh-CN" altLang="en-US" b="1" dirty="0">
                <a:solidFill>
                  <a:srgbClr val="056AB8"/>
                </a:solidFill>
                <a:latin typeface="微软雅黑" panose="020B0503020204020204" pitchFamily="34" charset="-122"/>
                <a:ea typeface="微软雅黑" panose="020B0503020204020204" pitchFamily="34" charset="-122"/>
              </a:rPr>
              <a:t>不良反应数据对比</a:t>
            </a:r>
            <a:r>
              <a:rPr lang="en-US" altLang="zh-CN" b="1" baseline="30000" dirty="0">
                <a:solidFill>
                  <a:srgbClr val="056AB8"/>
                </a:solidFill>
                <a:latin typeface="微软雅黑" panose="020B0503020204020204" pitchFamily="34" charset="-122"/>
                <a:ea typeface="微软雅黑" panose="020B0503020204020204" pitchFamily="34" charset="-122"/>
              </a:rPr>
              <a:t>8-10</a:t>
            </a:r>
            <a:endParaRPr lang="zh-CN" altLang="en-US" b="1" baseline="30000" dirty="0">
              <a:solidFill>
                <a:srgbClr val="056AB8"/>
              </a:solidFill>
              <a:latin typeface="微软雅黑" panose="020B0503020204020204" pitchFamily="34" charset="-122"/>
              <a:ea typeface="微软雅黑" panose="020B0503020204020204" pitchFamily="34" charset="-122"/>
            </a:endParaRPr>
          </a:p>
        </p:txBody>
      </p:sp>
      <p:sp>
        <p:nvSpPr>
          <p:cNvPr id="165" name="文本框 164"/>
          <p:cNvSpPr txBox="1"/>
          <p:nvPr/>
        </p:nvSpPr>
        <p:spPr>
          <a:xfrm>
            <a:off x="496888" y="1520890"/>
            <a:ext cx="5322305" cy="368300"/>
          </a:xfrm>
          <a:prstGeom prst="rect">
            <a:avLst/>
          </a:prstGeom>
          <a:noFill/>
        </p:spPr>
        <p:txBody>
          <a:bodyPr wrap="square" rtlCol="0">
            <a:spAutoFit/>
          </a:bodyPr>
          <a:lstStyle/>
          <a:p>
            <a:pPr algn="ctr"/>
            <a:r>
              <a:rPr lang="zh-CN" altLang="en-US" b="1" dirty="0">
                <a:solidFill>
                  <a:srgbClr val="056AB8"/>
                </a:solidFill>
                <a:latin typeface="微软雅黑" panose="020B0503020204020204" pitchFamily="34" charset="-122"/>
                <a:ea typeface="微软雅黑" panose="020B0503020204020204" pitchFamily="34" charset="-122"/>
              </a:rPr>
              <a:t>说明书收载的安全性信息</a:t>
            </a:r>
            <a:r>
              <a:rPr lang="en-US" altLang="zh-CN" b="1" baseline="30000" dirty="0">
                <a:solidFill>
                  <a:srgbClr val="056AB8"/>
                </a:solidFill>
                <a:latin typeface="微软雅黑" panose="020B0503020204020204" pitchFamily="34" charset="-122"/>
                <a:ea typeface="微软雅黑" panose="020B0503020204020204" pitchFamily="34" charset="-122"/>
              </a:rPr>
              <a:t>15</a:t>
            </a:r>
            <a:endParaRPr lang="zh-CN" altLang="en-US" b="1" baseline="30000" dirty="0">
              <a:solidFill>
                <a:srgbClr val="056AB8"/>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632831" y="2481896"/>
            <a:ext cx="5186362" cy="3234347"/>
          </a:xfrm>
          <a:prstGeom prst="rect">
            <a:avLst/>
          </a:prstGeom>
          <a:noFill/>
        </p:spPr>
        <p:txBody>
          <a:bodyPr wrap="square">
            <a:spAutoFit/>
          </a:bodyPr>
          <a:lstStyle/>
          <a:p>
            <a:pPr marL="285750" marR="0" indent="-285750" algn="just">
              <a:lnSpc>
                <a:spcPct val="150000"/>
              </a:lnSpc>
              <a:spcAft>
                <a:spcPts val="600"/>
              </a:spcAft>
              <a:buFont typeface="Arial" panose="020B0604020202020204" pitchFamily="34" charset="0"/>
              <a:buChar char="•"/>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本品</a:t>
            </a:r>
            <a:r>
              <a:rPr lang="zh-CN" altLang="en-US" sz="1600" kern="100" dirty="0">
                <a:solidFill>
                  <a:srgbClr val="000000"/>
                </a:solidFill>
                <a:effectLst/>
                <a:latin typeface="微软雅黑" panose="020B0503020204020204" pitchFamily="34" charset="-122"/>
                <a:ea typeface="微软雅黑" panose="020B0503020204020204" pitchFamily="34" charset="-122"/>
              </a:rPr>
              <a:t>最常报告的不良反应（</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solidFill>
                  <a:srgbClr val="000000"/>
                </a:solidFill>
                <a:effectLst/>
                <a:latin typeface="微软雅黑" panose="020B0503020204020204" pitchFamily="34" charset="-122"/>
                <a:ea typeface="微软雅黑" panose="020B0503020204020204" pitchFamily="34" charset="-122"/>
              </a:rPr>
              <a:t>20%</a:t>
            </a:r>
            <a:r>
              <a:rPr lang="zh-CN" altLang="en-US" sz="1600" kern="100" dirty="0">
                <a:solidFill>
                  <a:srgbClr val="000000"/>
                </a:solidFill>
                <a:effectLst/>
                <a:latin typeface="微软雅黑" panose="020B0503020204020204" pitchFamily="34" charset="-122"/>
                <a:ea typeface="微软雅黑" panose="020B0503020204020204" pitchFamily="34" charset="-122"/>
              </a:rPr>
              <a:t>）包括头晕、贫血、体重增加、高甘油三酯血症、天门冬氨酸氨基转移酶升高、丙氨酸氨基转移酶升高、高胆固醇血症和高尿酸血症。</a:t>
            </a:r>
            <a:endParaRPr lang="en-US" altLang="zh-CN" sz="1600" kern="100" dirty="0">
              <a:solidFill>
                <a:srgbClr val="000000"/>
              </a:solidFill>
              <a:latin typeface="微软雅黑" panose="020B0503020204020204" pitchFamily="34" charset="-122"/>
              <a:ea typeface="微软雅黑" panose="020B0503020204020204" pitchFamily="34" charset="-122"/>
            </a:endParaRPr>
          </a:p>
          <a:p>
            <a:pPr marL="285750" marR="0" indent="-285750" algn="just">
              <a:lnSpc>
                <a:spcPct val="150000"/>
              </a:lnSpc>
              <a:spcAft>
                <a:spcPts val="600"/>
              </a:spcAft>
              <a:buFont typeface="Arial" panose="020B0604020202020204" pitchFamily="34" charset="0"/>
              <a:buChar char="•"/>
            </a:pPr>
            <a:r>
              <a:rPr lang="zh-CN" altLang="en-US" sz="1600" b="1" u="sng" kern="100" dirty="0">
                <a:solidFill>
                  <a:srgbClr val="000000"/>
                </a:solidFill>
                <a:effectLst/>
                <a:latin typeface="微软雅黑" panose="020B0503020204020204" pitchFamily="34" charset="-122"/>
                <a:ea typeface="微软雅黑" panose="020B0503020204020204" pitchFamily="34" charset="-122"/>
              </a:rPr>
              <a:t>大多数不良反应为</a:t>
            </a:r>
            <a:r>
              <a:rPr lang="en-US" altLang="zh-CN" sz="1600" b="1" u="sng"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u="sng" kern="100" dirty="0">
                <a:effectLst/>
                <a:latin typeface="微软雅黑" panose="020B0503020204020204" pitchFamily="34" charset="-122"/>
                <a:ea typeface="微软雅黑" panose="020B0503020204020204" pitchFamily="34" charset="-122"/>
                <a:cs typeface="Times New Roman" panose="02020603050405020304" pitchFamily="18" charset="0"/>
              </a:rPr>
              <a:t>级或</a:t>
            </a:r>
            <a:r>
              <a:rPr lang="en-US" altLang="zh-CN" sz="1600" b="1" u="sng" kern="100" dirty="0">
                <a:solidFill>
                  <a:srgbClr val="000000"/>
                </a:solidFill>
                <a:effectLst/>
                <a:latin typeface="微软雅黑" panose="020B0503020204020204" pitchFamily="34" charset="-122"/>
                <a:ea typeface="微软雅黑" panose="020B0503020204020204" pitchFamily="34" charset="-122"/>
              </a:rPr>
              <a:t>2</a:t>
            </a:r>
            <a:r>
              <a:rPr lang="zh-CN" altLang="en-US" sz="1600" b="1" u="sng"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级</a:t>
            </a:r>
            <a:r>
              <a:rPr lang="zh-CN" altLang="en-US" sz="1600" kern="100" dirty="0">
                <a:solidFill>
                  <a:srgbClr val="000000"/>
                </a:solidFill>
                <a:effectLst/>
                <a:latin typeface="微软雅黑" panose="020B0503020204020204" pitchFamily="34" charset="-122"/>
                <a:ea typeface="微软雅黑" panose="020B0503020204020204" pitchFamily="34" charset="-122"/>
              </a:rPr>
              <a:t>。</a:t>
            </a:r>
            <a:endParaRPr lang="en-US" altLang="zh-CN" sz="1600" kern="100" dirty="0">
              <a:solidFill>
                <a:srgbClr val="000000"/>
              </a:solidFill>
              <a:effectLst/>
              <a:latin typeface="微软雅黑" panose="020B0503020204020204" pitchFamily="34" charset="-122"/>
              <a:ea typeface="微软雅黑" panose="020B0503020204020204" pitchFamily="34" charset="-122"/>
            </a:endParaRPr>
          </a:p>
          <a:p>
            <a:pPr marL="285750" marR="0" indent="-285750" algn="just">
              <a:lnSpc>
                <a:spcPct val="150000"/>
              </a:lnSpc>
              <a:spcAft>
                <a:spcPts val="600"/>
              </a:spcAft>
              <a:buFont typeface="Arial" panose="020B0604020202020204" pitchFamily="34" charset="0"/>
              <a:buChar char="•"/>
            </a:pPr>
            <a:r>
              <a:rPr lang="zh-CN" altLang="en-US" sz="1600" kern="100" dirty="0">
                <a:solidFill>
                  <a:srgbClr val="000000"/>
                </a:solidFill>
                <a:effectLst/>
                <a:latin typeface="微软雅黑" panose="020B0503020204020204" pitchFamily="34" charset="-122"/>
                <a:ea typeface="微软雅黑" panose="020B0503020204020204" pitchFamily="34" charset="-122"/>
              </a:rPr>
              <a:t>发生率</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solidFill>
                  <a:srgbClr val="000000"/>
                </a:solidFill>
                <a:effectLst/>
                <a:latin typeface="微软雅黑" panose="020B0503020204020204" pitchFamily="34" charset="-122"/>
                <a:ea typeface="微软雅黑" panose="020B0503020204020204" pitchFamily="34" charset="-122"/>
              </a:rPr>
              <a:t>2%</a:t>
            </a:r>
            <a:r>
              <a:rPr lang="zh-CN" altLang="en-US" sz="1600" kern="100" dirty="0">
                <a:solidFill>
                  <a:srgbClr val="000000"/>
                </a:solidFill>
                <a:effectLst/>
                <a:latin typeface="微软雅黑" panose="020B0503020204020204" pitchFamily="34" charset="-122"/>
                <a:ea typeface="微软雅黑" panose="020B0503020204020204" pitchFamily="34" charset="-122"/>
              </a:rPr>
              <a:t>的严重不良反应为头晕（</a:t>
            </a:r>
            <a:r>
              <a:rPr lang="en-US" altLang="zh-CN" sz="1600" kern="100" dirty="0">
                <a:effectLst/>
                <a:latin typeface="微软雅黑" panose="020B0503020204020204" pitchFamily="34" charset="-122"/>
                <a:ea typeface="微软雅黑" panose="020B0503020204020204" pitchFamily="34" charset="-122"/>
              </a:rPr>
              <a:t>2.</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600" kern="100" dirty="0">
                <a:effectLst/>
                <a:latin typeface="微软雅黑" panose="020B0503020204020204" pitchFamily="34" charset="-122"/>
                <a:ea typeface="微软雅黑" panose="020B0503020204020204" pitchFamily="34" charset="-122"/>
              </a:rPr>
              <a:t>%</a:t>
            </a:r>
            <a:r>
              <a:rPr lang="zh-CN" altLang="en-US" sz="1600" kern="100" dirty="0">
                <a:solidFill>
                  <a:srgbClr val="000000"/>
                </a:solidFill>
                <a:effectLst/>
                <a:latin typeface="微软雅黑" panose="020B0503020204020204" pitchFamily="34" charset="-122"/>
                <a:ea typeface="微软雅黑" panose="020B0503020204020204" pitchFamily="34" charset="-122"/>
              </a:rPr>
              <a:t>）和贫血（</a:t>
            </a:r>
            <a:r>
              <a:rPr lang="en-US" altLang="zh-CN" sz="1600" kern="100" dirty="0">
                <a:effectLst/>
                <a:latin typeface="微软雅黑" panose="020B0503020204020204" pitchFamily="34" charset="-122"/>
                <a:ea typeface="微软雅黑" panose="020B0503020204020204" pitchFamily="34" charset="-122"/>
              </a:rPr>
              <a:t>2.</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600" kern="100" dirty="0">
                <a:effectLst/>
                <a:latin typeface="微软雅黑" panose="020B0503020204020204" pitchFamily="34" charset="-122"/>
                <a:ea typeface="微软雅黑" panose="020B0503020204020204" pitchFamily="34" charset="-122"/>
              </a:rPr>
              <a:t>%</a:t>
            </a:r>
            <a:r>
              <a:rPr lang="zh-CN" altLang="en-US" sz="1600" kern="100" dirty="0">
                <a:solidFill>
                  <a:srgbClr val="000000"/>
                </a:solidFill>
                <a:effectLst/>
                <a:latin typeface="微软雅黑" panose="020B0503020204020204" pitchFamily="34" charset="-122"/>
                <a:ea typeface="微软雅黑" panose="020B0503020204020204" pitchFamily="34" charset="-122"/>
              </a:rPr>
              <a:t>）。</a:t>
            </a:r>
            <a:endParaRPr lang="en-US" altLang="zh-CN" sz="1600" kern="100" dirty="0">
              <a:solidFill>
                <a:srgbClr val="000000"/>
              </a:solidFill>
              <a:effectLst/>
              <a:latin typeface="微软雅黑" panose="020B0503020204020204" pitchFamily="34" charset="-122"/>
              <a:ea typeface="微软雅黑" panose="020B0503020204020204" pitchFamily="34" charset="-122"/>
            </a:endParaRPr>
          </a:p>
          <a:p>
            <a:pPr marL="285750" marR="0" indent="-285750" algn="just">
              <a:lnSpc>
                <a:spcPct val="150000"/>
              </a:lnSpc>
              <a:spcAft>
                <a:spcPts val="600"/>
              </a:spcAft>
              <a:buFont typeface="Arial" panose="020B0604020202020204" pitchFamily="34" charset="0"/>
              <a:buChar char="•"/>
            </a:pPr>
            <a:r>
              <a:rPr lang="en-US" altLang="zh-CN" sz="1600" kern="100" dirty="0">
                <a:solidFill>
                  <a:srgbClr val="000000"/>
                </a:solidFill>
                <a:effectLst/>
                <a:latin typeface="微软雅黑" panose="020B0503020204020204" pitchFamily="34" charset="-122"/>
                <a:ea typeface="微软雅黑" panose="020B0503020204020204" pitchFamily="34" charset="-122"/>
              </a:rPr>
              <a:t>2.2%</a:t>
            </a:r>
            <a:r>
              <a:rPr lang="zh-CN" altLang="en-US" sz="16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的患者因不良反应永久停用本品。</a:t>
            </a:r>
            <a:endParaRPr lang="zh-CN" altLang="en-US" sz="1200" kern="100" dirty="0">
              <a:effectLst/>
              <a:latin typeface="微软雅黑" panose="020B0503020204020204" pitchFamily="34" charset="-122"/>
              <a:ea typeface="微软雅黑" panose="020B0503020204020204" pitchFamily="34" charset="-122"/>
            </a:endParaRPr>
          </a:p>
        </p:txBody>
      </p:sp>
      <p:pic>
        <p:nvPicPr>
          <p:cNvPr id="172" name="图形 171"/>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1139915" y="1397664"/>
            <a:ext cx="511766" cy="615783"/>
          </a:xfrm>
          <a:prstGeom prst="rect">
            <a:avLst/>
          </a:prstGeom>
        </p:spPr>
      </p:pic>
      <p:pic>
        <p:nvPicPr>
          <p:cNvPr id="183" name="图形 182"/>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7022218" y="1368776"/>
            <a:ext cx="615600" cy="615600"/>
          </a:xfrm>
          <a:prstGeom prst="rect">
            <a:avLst/>
          </a:prstGeom>
        </p:spPr>
      </p:pic>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00.xml><?xml version="1.0" encoding="utf-8"?>
<p:tagLst xmlns:p="http://schemas.openxmlformats.org/presentationml/2006/main">
  <p:tag name="THINKCELLSHAPEDONOTDELETE" val="tcKWW_E6p1_IzVFbI8Nb4Ng"/>
</p:tagLst>
</file>

<file path=ppt/tags/tag101.xml><?xml version="1.0" encoding="utf-8"?>
<p:tagLst xmlns:p="http://schemas.openxmlformats.org/presentationml/2006/main">
  <p:tag name="THINKCELLSHAPEDONOTDELETE" val="t46uAjUr6lT0lqEFcW.SjYw"/>
</p:tagLst>
</file>

<file path=ppt/tags/tag102.xml><?xml version="1.0" encoding="utf-8"?>
<p:tagLst xmlns:p="http://schemas.openxmlformats.org/presentationml/2006/main">
  <p:tag name="THINKCELLSHAPEDONOTDELETE" val="tCF2OS1rWe0j6lOvMNakBDQ"/>
</p:tagLst>
</file>

<file path=ppt/tags/tag103.xml><?xml version="1.0" encoding="utf-8"?>
<p:tagLst xmlns:p="http://schemas.openxmlformats.org/presentationml/2006/main">
  <p:tag name="THINKCELLSHAPEDONOTDELETE" val="takM1InEj58Eo91YnjSta9A"/>
</p:tagLst>
</file>

<file path=ppt/tags/tag104.xml><?xml version="1.0" encoding="utf-8"?>
<p:tagLst xmlns:p="http://schemas.openxmlformats.org/presentationml/2006/main">
  <p:tag name="THINKCELLSHAPEDONOTDELETE" val="th4nkLV.mqgWGhJSuMR4QFg"/>
</p:tagLst>
</file>

<file path=ppt/tags/tag105.xml><?xml version="1.0" encoding="utf-8"?>
<p:tagLst xmlns:p="http://schemas.openxmlformats.org/presentationml/2006/main">
  <p:tag name="THINKCELLSHAPEDONOTDELETE" val="tCMkTUnoDsm6j94vE6CtlKg"/>
</p:tagLst>
</file>

<file path=ppt/tags/tag106.xml><?xml version="1.0" encoding="utf-8"?>
<p:tagLst xmlns:p="http://schemas.openxmlformats.org/presentationml/2006/main">
  <p:tag name="THINKCELLSHAPEDONOTDELETE" val="thinkcellActiveDocDoNotDelete"/>
</p:tagLst>
</file>

<file path=ppt/tags/tag107.xml><?xml version="1.0" encoding="utf-8"?>
<p:tagLst xmlns:p="http://schemas.openxmlformats.org/presentationml/2006/main">
  <p:tag name="TYPE" val="icon"/>
</p:tagLst>
</file>

<file path=ppt/tags/tag108.xml><?xml version="1.0" encoding="utf-8"?>
<p:tagLst xmlns:p="http://schemas.openxmlformats.org/presentationml/2006/main">
  <p:tag name="TYPE" val="icon"/>
</p:tagLst>
</file>

<file path=ppt/tags/tag109.xml><?xml version="1.0" encoding="utf-8"?>
<p:tagLst xmlns:p="http://schemas.openxmlformats.org/presentationml/2006/main">
  <p:tag name="TABLE_ENDDRAG_ORIGIN_RECT" val="383*272"/>
  <p:tag name="TABLE_ENDDRAG_RECT" val="52*214*383*272"/>
</p:tagLst>
</file>

<file path=ppt/tags/tag11.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10.xml><?xml version="1.0" encoding="utf-8"?>
<p:tagLst xmlns:p="http://schemas.openxmlformats.org/presentationml/2006/main">
  <p:tag name="THINKCELLSHAPEDONOTDELETE" val="thinkcellActiveDocDoNotDelete"/>
</p:tagLst>
</file>

<file path=ppt/tags/tag111.xml><?xml version="1.0" encoding="utf-8"?>
<p:tagLst xmlns:p="http://schemas.openxmlformats.org/presentationml/2006/main">
  <p:tag name="THINKCELLSHAPEDONOTDELETE" val="tUEuZSXkW9JvxtHk0WX6gGA"/>
</p:tagLst>
</file>

<file path=ppt/tags/tag112.xml><?xml version="1.0" encoding="utf-8"?>
<p:tagLst xmlns:p="http://schemas.openxmlformats.org/presentationml/2006/main">
  <p:tag name="THINKCELLSHAPEDONOTDELETE" val="trIZjlma9uHEpD7ItAsUsNw"/>
</p:tagLst>
</file>

<file path=ppt/tags/tag113.xml><?xml version="1.0" encoding="utf-8"?>
<p:tagLst xmlns:p="http://schemas.openxmlformats.org/presentationml/2006/main">
  <p:tag name="THINKCELLSHAPEDONOTDELETE" val="tWckorVYTaHbivoLWz3IsKw"/>
</p:tagLst>
</file>

<file path=ppt/tags/tag114.xml><?xml version="1.0" encoding="utf-8"?>
<p:tagLst xmlns:p="http://schemas.openxmlformats.org/presentationml/2006/main">
  <p:tag name="THINKCELLSHAPEDONOTDELETE" val="tPjknOXo2j.7.Qs4TstpnpA"/>
</p:tagLst>
</file>

<file path=ppt/tags/tag115.xml><?xml version="1.0" encoding="utf-8"?>
<p:tagLst xmlns:p="http://schemas.openxmlformats.org/presentationml/2006/main">
  <p:tag name="THINKCELLSHAPEDONOTDELETE" val="tijzDOobp21slQo4ZD4a8TA"/>
</p:tagLst>
</file>

<file path=ppt/tags/tag116.xml><?xml version="1.0" encoding="utf-8"?>
<p:tagLst xmlns:p="http://schemas.openxmlformats.org/presentationml/2006/main">
  <p:tag name="THINKCELLSHAPEDONOTDELETE" val="thv_xxn2F6haK5A_pf5zGMQ"/>
</p:tagLst>
</file>

<file path=ppt/tags/tag117.xml><?xml version="1.0" encoding="utf-8"?>
<p:tagLst xmlns:p="http://schemas.openxmlformats.org/presentationml/2006/main">
  <p:tag name="THINKCELLSHAPEDONOTDELETE" val="tTder0vUwfyse09p9ZtBEMQ"/>
</p:tagLst>
</file>

<file path=ppt/tags/tag118.xml><?xml version="1.0" encoding="utf-8"?>
<p:tagLst xmlns:p="http://schemas.openxmlformats.org/presentationml/2006/main">
  <p:tag name="THINKCELLSHAPEDONOTDELETE" val="tJxRBSYLu_WurKwQTNrb_gA"/>
</p:tagLst>
</file>

<file path=ppt/tags/tag119.xml><?xml version="1.0" encoding="utf-8"?>
<p:tagLst xmlns:p="http://schemas.openxmlformats.org/presentationml/2006/main">
  <p:tag name="THINKCELLSHAPEDONOTDELETE" val="tdAeykGXcKPK4OKzAaCMzdA"/>
</p:tagLst>
</file>

<file path=ppt/tags/tag12.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20.xml><?xml version="1.0" encoding="utf-8"?>
<p:tagLst xmlns:p="http://schemas.openxmlformats.org/presentationml/2006/main">
  <p:tag name="THINKCELLSHAPEDONOTDELETE" val="tmC1qnmcvIN7mV27gNJSy_w"/>
</p:tagLst>
</file>

<file path=ppt/tags/tag121.xml><?xml version="1.0" encoding="utf-8"?>
<p:tagLst xmlns:p="http://schemas.openxmlformats.org/presentationml/2006/main">
  <p:tag name="THINKCELLSHAPEDONOTDELETE" val="tLOHInXVlo4wiIxK1LJ0VXQ"/>
</p:tagLst>
</file>

<file path=ppt/tags/tag122.xml><?xml version="1.0" encoding="utf-8"?>
<p:tagLst xmlns:p="http://schemas.openxmlformats.org/presentationml/2006/main">
  <p:tag name="TYPE" val="icon"/>
</p:tagLst>
</file>

<file path=ppt/tags/tag123.xml><?xml version="1.0" encoding="utf-8"?>
<p:tagLst xmlns:p="http://schemas.openxmlformats.org/presentationml/2006/main">
  <p:tag name="TYPE" val="icon"/>
</p:tagLst>
</file>

<file path=ppt/tags/tag124.xml><?xml version="1.0" encoding="utf-8"?>
<p:tagLst xmlns:p="http://schemas.openxmlformats.org/presentationml/2006/main">
  <p:tag name="THINKCELLSHAPEDONOTDELETE" val="thinkcellActiveDocDoNotDelete"/>
</p:tagLst>
</file>

<file path=ppt/tags/tag125.xml><?xml version="1.0" encoding="utf-8"?>
<p:tagLst xmlns:p="http://schemas.openxmlformats.org/presentationml/2006/main">
  <p:tag name="TYPE" val="icon"/>
</p:tagLst>
</file>

<file path=ppt/tags/tag126.xml><?xml version="1.0" encoding="utf-8"?>
<p:tagLst xmlns:p="http://schemas.openxmlformats.org/presentationml/2006/main">
  <p:tag name="TYPE" val="icon"/>
</p:tagLst>
</file>

<file path=ppt/tags/tag127.xml><?xml version="1.0" encoding="utf-8"?>
<p:tagLst xmlns:p="http://schemas.openxmlformats.org/presentationml/2006/main">
  <p:tag name="KSO_WM_UNIT_PLACING_PICTURE_USER_VIEWPORT" val="{&quot;height&quot;:5256,&quot;width&quot;:10044}"/>
</p:tagLst>
</file>

<file path=ppt/tags/tag128.xml><?xml version="1.0" encoding="utf-8"?>
<p:tagLst xmlns:p="http://schemas.openxmlformats.org/presentationml/2006/main">
  <p:tag name="TYPE" val="icon"/>
</p:tagLst>
</file>

<file path=ppt/tags/tag129.xml><?xml version="1.0" encoding="utf-8"?>
<p:tagLst xmlns:p="http://schemas.openxmlformats.org/presentationml/2006/main">
  <p:tag name="KSO_WM_AICARD_INVALID" val="Invalid"/>
</p:tagLst>
</file>

<file path=ppt/tags/tag13.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30.xml><?xml version="1.0" encoding="utf-8"?>
<p:tagLst xmlns:p="http://schemas.openxmlformats.org/presentationml/2006/main">
  <p:tag name="THINKCELLSHAPEDONOTDELETE" val="thinkcellActiveDocDoNotDelete"/>
</p:tagLst>
</file>

<file path=ppt/tags/tag131.xml><?xml version="1.0" encoding="utf-8"?>
<p:tagLst xmlns:p="http://schemas.openxmlformats.org/presentationml/2006/main">
  <p:tag name="THINKCELLPRESENTATIONDONOTDELETE" val="&lt;?xml version=&quot;1.0&quot; encoding=&quot;UTF-16&quot; standalone=&quot;yes&quot;?&gt;&lt;root reqver=&quot;32687&quot;&gt;&lt;version val=&quot;1000220&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3.43900000000000005684E+00&quot;&gt;&lt;m_msothmcolidx val=&quot;0&quot;/&gt;&lt;m_rgb r=&quot;01&quot; g=&quot;68&quot; b=&quot;B7&quot;/&gt;&lt;/elem&gt;&lt;/m_vecMRU&gt;&lt;/m_mruColor&gt;&lt;m_eweekdayFirstOfWeek val=&quot;2&quot;/&gt;&lt;m_eweekdayFirstOfWorkweek val=&quot;2&quot;/&gt;&lt;m_eweekdayFirstOfWeekend val=&quot;7&quot;/&gt;&lt;/CPresentation&gt;&lt;/root&gt;"/>
  <p:tag name="RESOURCE_RECORD_KEY" val="{&quot;29&quot;:[50000199],&quot;8&quot;:[50071298]}"/>
</p:tagLst>
</file>

<file path=ppt/tags/tag14.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5.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6.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17.xml><?xml version="1.0" encoding="utf-8"?>
<p:tagLst xmlns:p="http://schemas.openxmlformats.org/presentationml/2006/main">
  <p:tag name="THINKCELLSHAPEDONOTDELETE" val="thinkcellActiveDocDoNotDelete"/>
</p:tagLst>
</file>

<file path=ppt/tags/tag18.xml><?xml version="1.0" encoding="utf-8"?>
<p:tagLst xmlns:p="http://schemas.openxmlformats.org/presentationml/2006/main">
  <p:tag name="TABLE_ENDDRAG_ORIGIN_RECT" val="435*375"/>
  <p:tag name="TABLE_ENDDRAG_RECT" val="23*134*435*375"/>
</p:tagLst>
</file>

<file path=ppt/tags/tag19.xml><?xml version="1.0" encoding="utf-8"?>
<p:tagLst xmlns:p="http://schemas.openxmlformats.org/presentationml/2006/main">
  <p:tag name="TYPE" val="icon"/>
</p:tagLst>
</file>

<file path=ppt/tags/tag2.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20.xml><?xml version="1.0" encoding="utf-8"?>
<p:tagLst xmlns:p="http://schemas.openxmlformats.org/presentationml/2006/main">
  <p:tag name="TABLE_ENDDRAG_ORIGIN_RECT" val="435*375"/>
  <p:tag name="TABLE_ENDDRAG_RECT" val="23*134*435*375"/>
</p:tagLst>
</file>

<file path=ppt/tags/tag21.xml><?xml version="1.0" encoding="utf-8"?>
<p:tagLst xmlns:p="http://schemas.openxmlformats.org/presentationml/2006/main">
  <p:tag name="THINKCELLSHAPEDONOTDELETE" val="tBOXza1KOl2XFM37lwu1UEw"/>
</p:tagLst>
</file>

<file path=ppt/tags/tag22.xml><?xml version="1.0" encoding="utf-8"?>
<p:tagLst xmlns:p="http://schemas.openxmlformats.org/presentationml/2006/main">
  <p:tag name="THINKCELLSHAPEDONOTDELETE" val="tQzJsv4cz.vWccSPOxmh5_w"/>
</p:tagLst>
</file>

<file path=ppt/tags/tag23.xml><?xml version="1.0" encoding="utf-8"?>
<p:tagLst xmlns:p="http://schemas.openxmlformats.org/presentationml/2006/main">
  <p:tag name="THINKCELLSHAPEDONOTDELETE" val="tkJdzvfn_IZqbSolDBeUGDQ"/>
</p:tagLst>
</file>

<file path=ppt/tags/tag24.xml><?xml version="1.0" encoding="utf-8"?>
<p:tagLst xmlns:p="http://schemas.openxmlformats.org/presentationml/2006/main">
  <p:tag name="THINKCELLSHAPEDONOTDELETE" val="tAA7pt1ckSWA_72tbmRrwCQ"/>
</p:tagLst>
</file>

<file path=ppt/tags/tag25.xml><?xml version="1.0" encoding="utf-8"?>
<p:tagLst xmlns:p="http://schemas.openxmlformats.org/presentationml/2006/main">
  <p:tag name="THINKCELLSHAPEDONOTDELETE" val="tBQ9Ue1CgZsq7BYRa66k6lQ"/>
</p:tagLst>
</file>

<file path=ppt/tags/tag26.xml><?xml version="1.0" encoding="utf-8"?>
<p:tagLst xmlns:p="http://schemas.openxmlformats.org/presentationml/2006/main">
  <p:tag name="THINKCELLSHAPEDONOTDELETE" val="tWj_AVgbI77nypPo1EV6iRw"/>
</p:tagLst>
</file>

<file path=ppt/tags/tag27.xml><?xml version="1.0" encoding="utf-8"?>
<p:tagLst xmlns:p="http://schemas.openxmlformats.org/presentationml/2006/main">
  <p:tag name="THINKCELLSHAPEDONOTDELETE" val="thinkcellActiveDocDoNotDelete"/>
</p:tagLst>
</file>

<file path=ppt/tags/tag28.xml><?xml version="1.0" encoding="utf-8"?>
<p:tagLst xmlns:p="http://schemas.openxmlformats.org/presentationml/2006/main">
  <p:tag name="THINKCELLSHAPEDONOTDELETE" val="tKrk7XsDYtIsTGnA6Itswkg"/>
</p:tagLst>
</file>

<file path=ppt/tags/tag29.xml><?xml version="1.0" encoding="utf-8"?>
<p:tagLst xmlns:p="http://schemas.openxmlformats.org/presentationml/2006/main">
  <p:tag name="THINKCELLSHAPEDONOTDELETE" val="tNMBHh1Mkpz7GfqEpgky1FA"/>
</p:tagLst>
</file>

<file path=ppt/tags/tag3.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30.xml><?xml version="1.0" encoding="utf-8"?>
<p:tagLst xmlns:p="http://schemas.openxmlformats.org/presentationml/2006/main">
  <p:tag name="THINKCELLSHAPEDONOTDELETE" val="twvwfe_Z4xqaDdGOBnUzVQw"/>
</p:tagLst>
</file>

<file path=ppt/tags/tag31.xml><?xml version="1.0" encoding="utf-8"?>
<p:tagLst xmlns:p="http://schemas.openxmlformats.org/presentationml/2006/main">
  <p:tag name="THINKCELLSHAPEDONOTDELETE" val="tID89jEjGD6Mi0u4NE9vFCg"/>
</p:tagLst>
</file>

<file path=ppt/tags/tag32.xml><?xml version="1.0" encoding="utf-8"?>
<p:tagLst xmlns:p="http://schemas.openxmlformats.org/presentationml/2006/main">
  <p:tag name="THINKCELLSHAPEDONOTDELETE" val="tRhfB_ihxMeBFS0OnObJRXw"/>
</p:tagLst>
</file>

<file path=ppt/tags/tag33.xml><?xml version="1.0" encoding="utf-8"?>
<p:tagLst xmlns:p="http://schemas.openxmlformats.org/presentationml/2006/main">
  <p:tag name="THINKCELLSHAPEDONOTDELETE" val="t9_P2EX5ixfjz3RW1gycjlg"/>
</p:tagLst>
</file>

<file path=ppt/tags/tag34.xml><?xml version="1.0" encoding="utf-8"?>
<p:tagLst xmlns:p="http://schemas.openxmlformats.org/presentationml/2006/main">
  <p:tag name="THINKCELLSHAPEDONOTDELETE" val="tQiIobCkB49iWgftJ6JpRzw"/>
</p:tagLst>
</file>

<file path=ppt/tags/tag35.xml><?xml version="1.0" encoding="utf-8"?>
<p:tagLst xmlns:p="http://schemas.openxmlformats.org/presentationml/2006/main">
  <p:tag name="THINKCELLSHAPEDONOTDELETE" val="tl_n_B2eCNOIjmYa9KAuCAQ"/>
</p:tagLst>
</file>

<file path=ppt/tags/tag36.xml><?xml version="1.0" encoding="utf-8"?>
<p:tagLst xmlns:p="http://schemas.openxmlformats.org/presentationml/2006/main">
  <p:tag name="THINKCELLSHAPEDONOTDELETE" val="tbsAhtFUGuflwOqWP6q5itQ"/>
</p:tagLst>
</file>

<file path=ppt/tags/tag37.xml><?xml version="1.0" encoding="utf-8"?>
<p:tagLst xmlns:p="http://schemas.openxmlformats.org/presentationml/2006/main">
  <p:tag name="THINKCELLSHAPEDONOTDELETE" val="t8EwgPncWovvDLBr.iHWuCA"/>
</p:tagLst>
</file>

<file path=ppt/tags/tag38.xml><?xml version="1.0" encoding="utf-8"?>
<p:tagLst xmlns:p="http://schemas.openxmlformats.org/presentationml/2006/main">
  <p:tag name="THINKCELLSHAPEDONOTDELETE" val="thinkcellActiveDocDoNotDelete"/>
</p:tagLst>
</file>

<file path=ppt/tags/tag39.xml><?xml version="1.0" encoding="utf-8"?>
<p:tagLst xmlns:p="http://schemas.openxmlformats.org/presentationml/2006/main">
  <p:tag name="KSO_WM_DIAGRAM_VIRTUALLY_FRAME" val="{&quot;height&quot;:514,&quot;left&quot;:17,&quot;top&quot;:0,&quot;width&quot;:921.6}"/>
</p:tagLst>
</file>

<file path=ppt/tags/tag4.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40.xml><?xml version="1.0" encoding="utf-8"?>
<p:tagLst xmlns:p="http://schemas.openxmlformats.org/presentationml/2006/main">
  <p:tag name="KSO_WM_UNIT_PLACING_PICTURE_USER_VIEWPORT" val="{&quot;height&quot;:1357.2522522522522,&quot;width&quot;:1865.4417023419792}"/>
  <p:tag name="KSO_WM_DIAGRAM_VIRTUALLY_FRAME" val="{&quot;height&quot;:350.05,&quot;left&quot;:623.15,&quot;top&quot;:112.45,&quot;width&quot;:338.45}"/>
</p:tagLst>
</file>

<file path=ppt/tags/tag41.xml><?xml version="1.0" encoding="utf-8"?>
<p:tagLst xmlns:p="http://schemas.openxmlformats.org/presentationml/2006/main">
  <p:tag name="KSO_WM_UNIT_PLACING_PICTURE_USER_VIEWPORT" val="{&quot;height&quot;:1351.4920304920304,&quot;width&quot;:1865.4417023419792}"/>
  <p:tag name="KSO_WM_DIAGRAM_VIRTUALLY_FRAME" val="{&quot;height&quot;:350.05,&quot;left&quot;:623.15,&quot;top&quot;:112.45,&quot;width&quot;:338.45}"/>
</p:tagLst>
</file>

<file path=ppt/tags/tag42.xml><?xml version="1.0" encoding="utf-8"?>
<p:tagLst xmlns:p="http://schemas.openxmlformats.org/presentationml/2006/main">
  <p:tag name="KSO_WM_UNIT_PLACING_PICTURE_USER_VIEWPORT" val="{&quot;height&quot;:1364.4525294525295,&quot;width&quot;:1865.4417023419792}"/>
  <p:tag name="KSO_WM_DIAGRAM_VIRTUALLY_FRAME" val="{&quot;height&quot;:350.05,&quot;left&quot;:623.15,&quot;top&quot;:112.45,&quot;width&quot;:338.45}"/>
</p:tagLst>
</file>

<file path=ppt/tags/tag43.xml><?xml version="1.0" encoding="utf-8"?>
<p:tagLst xmlns:p="http://schemas.openxmlformats.org/presentationml/2006/main">
  <p:tag name="KSO_WM_UNIT_PLACING_PICTURE_USER_VIEWPORT" val="{&quot;height&quot;:1671.184338184338,&quot;width&quot;:1865.4417023419792}"/>
  <p:tag name="KSO_WM_DIAGRAM_VIRTUALLY_FRAME" val="{&quot;height&quot;:350.05,&quot;left&quot;:623.15,&quot;top&quot;:112.45,&quot;width&quot;:338.45}"/>
</p:tagLst>
</file>

<file path=ppt/tags/tag44.xml><?xml version="1.0" encoding="utf-8"?>
<p:tagLst xmlns:p="http://schemas.openxmlformats.org/presentationml/2006/main">
  <p:tag name="KSO_WM_UNIT_PLACING_PICTURE_USER_VIEWPORT" val="{&quot;height&quot;:1684.8648648648648,&quot;width&quot;:1865.4417023419792}"/>
  <p:tag name="KSO_WM_DIAGRAM_VIRTUALLY_FRAME" val="{&quot;height&quot;:350.05,&quot;left&quot;:623.15,&quot;top&quot;:112.45,&quot;width&quot;:338.45}"/>
</p:tagLst>
</file>

<file path=ppt/tags/tag45.xml><?xml version="1.0" encoding="utf-8"?>
<p:tagLst xmlns:p="http://schemas.openxmlformats.org/presentationml/2006/main">
  <p:tag name="KSO_WM_UNIT_PLACING_PICTURE_USER_VIEWPORT" val="{&quot;height&quot;:1671.184338184338,&quot;width&quot;:1865.4417023419792}"/>
  <p:tag name="KSO_WM_DIAGRAM_VIRTUALLY_FRAME" val="{&quot;height&quot;:350.05,&quot;left&quot;:623.15,&quot;top&quot;:112.45,&quot;width&quot;:338.45}"/>
</p:tagLst>
</file>

<file path=ppt/tags/tag46.xml><?xml version="1.0" encoding="utf-8"?>
<p:tagLst xmlns:p="http://schemas.openxmlformats.org/presentationml/2006/main">
  <p:tag name="KSO_WM_DIAGRAM_VIRTUALLY_FRAME" val="{&quot;height&quot;:350.05,&quot;left&quot;:623.15,&quot;top&quot;:112.45,&quot;width&quot;:338.45}"/>
</p:tagLst>
</file>

<file path=ppt/tags/tag47.xml><?xml version="1.0" encoding="utf-8"?>
<p:tagLst xmlns:p="http://schemas.openxmlformats.org/presentationml/2006/main">
  <p:tag name="KSO_WM_DIAGRAM_VIRTUALLY_FRAME" val="{&quot;height&quot;:350.05,&quot;left&quot;:623.15,&quot;top&quot;:112.45,&quot;width&quot;:338.45}"/>
</p:tagLst>
</file>

<file path=ppt/tags/tag48.xml><?xml version="1.0" encoding="utf-8"?>
<p:tagLst xmlns:p="http://schemas.openxmlformats.org/presentationml/2006/main">
  <p:tag name="KSO_WM_DIAGRAM_VIRTUALLY_FRAME" val="{&quot;height&quot;:350.05,&quot;left&quot;:623.15,&quot;top&quot;:112.45,&quot;width&quot;:338.45}"/>
</p:tagLst>
</file>

<file path=ppt/tags/tag49.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50.xml><?xml version="1.0" encoding="utf-8"?>
<p:tagLst xmlns:p="http://schemas.openxmlformats.org/presentationml/2006/main">
  <p:tag name="THINKCELLSHAPEDONOTDELETE" val="tKZXbnIfy.uDzINGCWoA0Cg"/>
</p:tagLst>
</file>

<file path=ppt/tags/tag51.xml><?xml version="1.0" encoding="utf-8"?>
<p:tagLst xmlns:p="http://schemas.openxmlformats.org/presentationml/2006/main">
  <p:tag name="THINKCELLSHAPEDONOTDELETE" val="t_ObZCh982Isr2nd52h755Q"/>
</p:tagLst>
</file>

<file path=ppt/tags/tag52.xml><?xml version="1.0" encoding="utf-8"?>
<p:tagLst xmlns:p="http://schemas.openxmlformats.org/presentationml/2006/main">
  <p:tag name="THINKCELLSHAPEDONOTDELETE" val="tcOzraNLRzNA6KeE7pJ2srA"/>
</p:tagLst>
</file>

<file path=ppt/tags/tag53.xml><?xml version="1.0" encoding="utf-8"?>
<p:tagLst xmlns:p="http://schemas.openxmlformats.org/presentationml/2006/main">
  <p:tag name="THINKCELLSHAPEDONOTDELETE" val="t_b67PHSAU_bN6Itc35ROdQ"/>
</p:tagLst>
</file>

<file path=ppt/tags/tag54.xml><?xml version="1.0" encoding="utf-8"?>
<p:tagLst xmlns:p="http://schemas.openxmlformats.org/presentationml/2006/main">
  <p:tag name="THINKCELLSHAPEDONOTDELETE" val="t61ZoDm7x04Fj_jdwAJIEtQ"/>
</p:tagLst>
</file>

<file path=ppt/tags/tag55.xml><?xml version="1.0" encoding="utf-8"?>
<p:tagLst xmlns:p="http://schemas.openxmlformats.org/presentationml/2006/main">
  <p:tag name="THINKCELLSHAPEDONOTDELETE" val="tVgS5s33SzeFiuDABsEJHxA"/>
</p:tagLst>
</file>

<file path=ppt/tags/tag56.xml><?xml version="1.0" encoding="utf-8"?>
<p:tagLst xmlns:p="http://schemas.openxmlformats.org/presentationml/2006/main">
  <p:tag name="THINKCELLSHAPEDONOTDELETE" val="t30TB.3NDxCbYqPttqXhUVA"/>
</p:tagLst>
</file>

<file path=ppt/tags/tag57.xml><?xml version="1.0" encoding="utf-8"?>
<p:tagLst xmlns:p="http://schemas.openxmlformats.org/presentationml/2006/main">
  <p:tag name="THINKCELLSHAPEDONOTDELETE" val="tlN6UakpAUL7OITvI1yY3Pw"/>
</p:tagLst>
</file>

<file path=ppt/tags/tag58.xml><?xml version="1.0" encoding="utf-8"?>
<p:tagLst xmlns:p="http://schemas.openxmlformats.org/presentationml/2006/main">
  <p:tag name="THINKCELLSHAPEDONOTDELETE" val="tr2PTMOMM0.yjDJxEIa30hg"/>
</p:tagLst>
</file>

<file path=ppt/tags/tag59.xml><?xml version="1.0" encoding="utf-8"?>
<p:tagLst xmlns:p="http://schemas.openxmlformats.org/presentationml/2006/main">
  <p:tag name="THINKCELLSHAPEDONOTDELETE" val="twVyY7SUYKEHS1NqDnWX.cg"/>
</p:tagLst>
</file>

<file path=ppt/tags/tag6.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60.xml><?xml version="1.0" encoding="utf-8"?>
<p:tagLst xmlns:p="http://schemas.openxmlformats.org/presentationml/2006/main">
  <p:tag name="THINKCELLSHAPEDONOTDELETE" val="tpEqlVBuFxt0X6E8_lMWCmw"/>
</p:tagLst>
</file>

<file path=ppt/tags/tag61.xml><?xml version="1.0" encoding="utf-8"?>
<p:tagLst xmlns:p="http://schemas.openxmlformats.org/presentationml/2006/main">
  <p:tag name="THINKCELLSHAPEDONOTDELETE" val="tO8Oo6cC1yCDh8WjyYaY61w"/>
</p:tagLst>
</file>

<file path=ppt/tags/tag62.xml><?xml version="1.0" encoding="utf-8"?>
<p:tagLst xmlns:p="http://schemas.openxmlformats.org/presentationml/2006/main">
  <p:tag name="THINKCELLSHAPEDONOTDELETE" val="tL4mEHEdB16XaH1qag5WtTQ"/>
</p:tagLst>
</file>

<file path=ppt/tags/tag63.xml><?xml version="1.0" encoding="utf-8"?>
<p:tagLst xmlns:p="http://schemas.openxmlformats.org/presentationml/2006/main">
  <p:tag name="THINKCELLSHAPEDONOTDELETE" val="tKq68fdV_2zVCvkC6KXVe7Q"/>
</p:tagLst>
</file>

<file path=ppt/tags/tag64.xml><?xml version="1.0" encoding="utf-8"?>
<p:tagLst xmlns:p="http://schemas.openxmlformats.org/presentationml/2006/main">
  <p:tag name="THINKCELLSHAPEDONOTDELETE" val="tf4OaiuBKJimjerokFiBkZQ"/>
</p:tagLst>
</file>

<file path=ppt/tags/tag65.xml><?xml version="1.0" encoding="utf-8"?>
<p:tagLst xmlns:p="http://schemas.openxmlformats.org/presentationml/2006/main">
  <p:tag name="THINKCELLSHAPEDONOTDELETE" val="tP4zUuhTBUMZrKImCwsx6nQ"/>
</p:tagLst>
</file>

<file path=ppt/tags/tag66.xml><?xml version="1.0" encoding="utf-8"?>
<p:tagLst xmlns:p="http://schemas.openxmlformats.org/presentationml/2006/main">
  <p:tag name="THINKCELLSHAPEDONOTDELETE" val="tOrktkqN0bl1tdS1fkQ.6qw"/>
</p:tagLst>
</file>

<file path=ppt/tags/tag67.xml><?xml version="1.0" encoding="utf-8"?>
<p:tagLst xmlns:p="http://schemas.openxmlformats.org/presentationml/2006/main">
  <p:tag name="THINKCELLSHAPEDONOTDELETE" val="tqt3dBQyS4etYcSK8.Ct1RQ"/>
</p:tagLst>
</file>

<file path=ppt/tags/tag68.xml><?xml version="1.0" encoding="utf-8"?>
<p:tagLst xmlns:p="http://schemas.openxmlformats.org/presentationml/2006/main">
  <p:tag name="THINKCELLSHAPEDONOTDELETE" val="thyTOcdLuC0xcuP1bEGasDQ"/>
</p:tagLst>
</file>

<file path=ppt/tags/tag69.xml><?xml version="1.0" encoding="utf-8"?>
<p:tagLst xmlns:p="http://schemas.openxmlformats.org/presentationml/2006/main">
  <p:tag name="THINKCELLSHAPEDONOTDELETE" val="t8_IZCh8a4mRvhOJBGYUssw"/>
</p:tagLst>
</file>

<file path=ppt/tags/tag7.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70.xml><?xml version="1.0" encoding="utf-8"?>
<p:tagLst xmlns:p="http://schemas.openxmlformats.org/presentationml/2006/main">
  <p:tag name="THINKCELLSHAPEDONOTDELETE" val="tpsPbg7VN.MC_c669oHuhtQ"/>
</p:tagLst>
</file>

<file path=ppt/tags/tag71.xml><?xml version="1.0" encoding="utf-8"?>
<p:tagLst xmlns:p="http://schemas.openxmlformats.org/presentationml/2006/main">
  <p:tag name="THINKCELLSHAPEDONOTDELETE" val="tIC0LayYfCCvCUc4LCLh07Q"/>
</p:tagLst>
</file>

<file path=ppt/tags/tag72.xml><?xml version="1.0" encoding="utf-8"?>
<p:tagLst xmlns:p="http://schemas.openxmlformats.org/presentationml/2006/main">
  <p:tag name="THINKCELLSHAPEDONOTDELETE" val="t.0aNr85u5ACzzBrQE82t3A"/>
</p:tagLst>
</file>

<file path=ppt/tags/tag73.xml><?xml version="1.0" encoding="utf-8"?>
<p:tagLst xmlns:p="http://schemas.openxmlformats.org/presentationml/2006/main">
  <p:tag name="THINKCELLSHAPEDONOTDELETE" val="tHPnBZyfP4UeZFAg0nwuvGQ"/>
</p:tagLst>
</file>

<file path=ppt/tags/tag74.xml><?xml version="1.0" encoding="utf-8"?>
<p:tagLst xmlns:p="http://schemas.openxmlformats.org/presentationml/2006/main">
  <p:tag name="THINKCELLSHAPEDONOTDELETE" val="tyQ8I5PY1KdpsFuwvUvc0DQ"/>
</p:tagLst>
</file>

<file path=ppt/tags/tag75.xml><?xml version="1.0" encoding="utf-8"?>
<p:tagLst xmlns:p="http://schemas.openxmlformats.org/presentationml/2006/main">
  <p:tag name="THINKCELLSHAPEDONOTDELETE" val="tqvyeavz7uBRXC_Cr2BLZog"/>
</p:tagLst>
</file>

<file path=ppt/tags/tag76.xml><?xml version="1.0" encoding="utf-8"?>
<p:tagLst xmlns:p="http://schemas.openxmlformats.org/presentationml/2006/main">
  <p:tag name="THINKCELLSHAPEDONOTDELETE" val="texiHbcsi0wa9M05eRsP4Pg"/>
</p:tagLst>
</file>

<file path=ppt/tags/tag77.xml><?xml version="1.0" encoding="utf-8"?>
<p:tagLst xmlns:p="http://schemas.openxmlformats.org/presentationml/2006/main">
  <p:tag name="THINKCELLSHAPEDONOTDELETE" val="tAHRWL.NzkYL0bmwNQ7TiMQ"/>
</p:tagLst>
</file>

<file path=ppt/tags/tag78.xml><?xml version="1.0" encoding="utf-8"?>
<p:tagLst xmlns:p="http://schemas.openxmlformats.org/presentationml/2006/main">
  <p:tag name="THINKCELLSHAPEDONOTDELETE" val="tnGTRunOfZBnkmAjvaKqF5Q"/>
</p:tagLst>
</file>

<file path=ppt/tags/tag79.xml><?xml version="1.0" encoding="utf-8"?>
<p:tagLst xmlns:p="http://schemas.openxmlformats.org/presentationml/2006/main">
  <p:tag name="THINKCELLSHAPEDONOTDELETE" val="tZZQQho3YFWQg0jHhXhYquw"/>
</p:tagLst>
</file>

<file path=ppt/tags/tag8.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80.xml><?xml version="1.0" encoding="utf-8"?>
<p:tagLst xmlns:p="http://schemas.openxmlformats.org/presentationml/2006/main">
  <p:tag name="THINKCELLSHAPEDONOTDELETE" val="tkTf.UKasaIQu5...Srtv0w"/>
</p:tagLst>
</file>

<file path=ppt/tags/tag81.xml><?xml version="1.0" encoding="utf-8"?>
<p:tagLst xmlns:p="http://schemas.openxmlformats.org/presentationml/2006/main">
  <p:tag name="THINKCELLSHAPEDONOTDELETE" val="tNPiFz4HdcfS2z5rIoaeDqw"/>
</p:tagLst>
</file>

<file path=ppt/tags/tag82.xml><?xml version="1.0" encoding="utf-8"?>
<p:tagLst xmlns:p="http://schemas.openxmlformats.org/presentationml/2006/main">
  <p:tag name="THINKCELLSHAPEDONOTDELETE" val="tfs9zq4hFp4zOgbkkYIMUjg"/>
</p:tagLst>
</file>

<file path=ppt/tags/tag83.xml><?xml version="1.0" encoding="utf-8"?>
<p:tagLst xmlns:p="http://schemas.openxmlformats.org/presentationml/2006/main">
  <p:tag name="THINKCELLSHAPEDONOTDELETE" val="t3lq0JfgRxDd24BiTsQsyQQ"/>
</p:tagLst>
</file>

<file path=ppt/tags/tag84.xml><?xml version="1.0" encoding="utf-8"?>
<p:tagLst xmlns:p="http://schemas.openxmlformats.org/presentationml/2006/main">
  <p:tag name="THINKCELLSHAPEDONOTDELETE" val="t8OPhrmmHTe8x9s6TgEgGlA"/>
</p:tagLst>
</file>

<file path=ppt/tags/tag85.xml><?xml version="1.0" encoding="utf-8"?>
<p:tagLst xmlns:p="http://schemas.openxmlformats.org/presentationml/2006/main">
  <p:tag name="THINKCELLSHAPEDONOTDELETE" val="tuWkyyiqpKT12_ILMucQXtQ"/>
</p:tagLst>
</file>

<file path=ppt/tags/tag86.xml><?xml version="1.0" encoding="utf-8"?>
<p:tagLst xmlns:p="http://schemas.openxmlformats.org/presentationml/2006/main">
  <p:tag name="THINKCELLSHAPEDONOTDELETE" val="tix8ev5BsoImXLBgZE07B3Q"/>
</p:tagLst>
</file>

<file path=ppt/tags/tag87.xml><?xml version="1.0" encoding="utf-8"?>
<p:tagLst xmlns:p="http://schemas.openxmlformats.org/presentationml/2006/main">
  <p:tag name="THINKCELLSHAPEDONOTDELETE" val="tF1fHt4WjoURR3vStZ5xomw"/>
</p:tagLst>
</file>

<file path=ppt/tags/tag88.xml><?xml version="1.0" encoding="utf-8"?>
<p:tagLst xmlns:p="http://schemas.openxmlformats.org/presentationml/2006/main">
  <p:tag name="THINKCELLSHAPEDONOTDELETE" val="tVHlmqCfLmU0LTmM6YPDbdA"/>
</p:tagLst>
</file>

<file path=ppt/tags/tag89.xml><?xml version="1.0" encoding="utf-8"?>
<p:tagLst xmlns:p="http://schemas.openxmlformats.org/presentationml/2006/main">
  <p:tag name="THINKCELLSHAPEDONOTDELETE" val="taDgYQo1UBN2lupqBwdkZvA"/>
</p:tagLst>
</file>

<file path=ppt/tags/tag9.xml><?xml version="1.0" encoding="utf-8"?>
<p:tagLst xmlns:p="http://schemas.openxmlformats.org/presentationml/2006/main">
  <p:tag name="KSO_WM_DIAGRAM_VIRTUALLY_FRAME" val="{&quot;height&quot;:375.6403149606299,&quot;left&quot;:66.58055118110236,&quot;top&quot;:126.96740157480315,&quot;width&quot;:824.9694488188976}"/>
</p:tagLst>
</file>

<file path=ppt/tags/tag90.xml><?xml version="1.0" encoding="utf-8"?>
<p:tagLst xmlns:p="http://schemas.openxmlformats.org/presentationml/2006/main">
  <p:tag name="THINKCELLSHAPEDONOTDELETE" val="t9NVJh22U2IxPVlsUd51Dnw"/>
</p:tagLst>
</file>

<file path=ppt/tags/tag91.xml><?xml version="1.0" encoding="utf-8"?>
<p:tagLst xmlns:p="http://schemas.openxmlformats.org/presentationml/2006/main">
  <p:tag name="THINKCELLSHAPEDONOTDELETE" val="te9EK2ny2xbQOkAmL5rvoag"/>
</p:tagLst>
</file>

<file path=ppt/tags/tag92.xml><?xml version="1.0" encoding="utf-8"?>
<p:tagLst xmlns:p="http://schemas.openxmlformats.org/presentationml/2006/main">
  <p:tag name="THINKCELLSHAPEDONOTDELETE" val="t44lpD_rOXrxAeYgQUPjS3w"/>
</p:tagLst>
</file>

<file path=ppt/tags/tag93.xml><?xml version="1.0" encoding="utf-8"?>
<p:tagLst xmlns:p="http://schemas.openxmlformats.org/presentationml/2006/main">
  <p:tag name="THINKCELLSHAPEDONOTDELETE" val="t0_8iPJtOKc2CDRIsWDosqQ"/>
</p:tagLst>
</file>

<file path=ppt/tags/tag94.xml><?xml version="1.0" encoding="utf-8"?>
<p:tagLst xmlns:p="http://schemas.openxmlformats.org/presentationml/2006/main">
  <p:tag name="THINKCELLSHAPEDONOTDELETE" val="tp4WCmZySMeRGHPOUpCYkrg"/>
</p:tagLst>
</file>

<file path=ppt/tags/tag95.xml><?xml version="1.0" encoding="utf-8"?>
<p:tagLst xmlns:p="http://schemas.openxmlformats.org/presentationml/2006/main">
  <p:tag name="THINKCELLSHAPEDONOTDELETE" val="tB5y_ewVvFBYfLXIeT8b.3A"/>
</p:tagLst>
</file>

<file path=ppt/tags/tag96.xml><?xml version="1.0" encoding="utf-8"?>
<p:tagLst xmlns:p="http://schemas.openxmlformats.org/presentationml/2006/main">
  <p:tag name="THINKCELLSHAPEDONOTDELETE" val="tv4WrV__I6M.0ZCfK5Ik.fQ"/>
</p:tagLst>
</file>

<file path=ppt/tags/tag97.xml><?xml version="1.0" encoding="utf-8"?>
<p:tagLst xmlns:p="http://schemas.openxmlformats.org/presentationml/2006/main">
  <p:tag name="THINKCELLSHAPEDONOTDELETE" val="tsxxPCX2jIwtKEp3_iLVLRA"/>
</p:tagLst>
</file>

<file path=ppt/tags/tag98.xml><?xml version="1.0" encoding="utf-8"?>
<p:tagLst xmlns:p="http://schemas.openxmlformats.org/presentationml/2006/main">
  <p:tag name="THINKCELLSHAPEDONOTDELETE" val="tN43UzvYjMVUwURtVrv7FUQ"/>
</p:tagLst>
</file>

<file path=ppt/tags/tag99.xml><?xml version="1.0" encoding="utf-8"?>
<p:tagLst xmlns:p="http://schemas.openxmlformats.org/presentationml/2006/main">
  <p:tag name="THINKCELLSHAPEDONOTDELETE" val="tXESoW82CMLO5qWTHLzmFlg"/>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商务蓝色">
    <a:dk1>
      <a:srgbClr val="000000"/>
    </a:dk1>
    <a:lt1>
      <a:srgbClr val="FFFFFF"/>
    </a:lt1>
    <a:dk2>
      <a:srgbClr val="44546A"/>
    </a:dk2>
    <a:lt2>
      <a:srgbClr val="E7E6E6"/>
    </a:lt2>
    <a:accent1>
      <a:srgbClr val="1C59D3"/>
    </a:accent1>
    <a:accent2>
      <a:srgbClr val="1087EC"/>
    </a:accent2>
    <a:accent3>
      <a:srgbClr val="438ACB"/>
    </a:accent3>
    <a:accent4>
      <a:srgbClr val="DEECFD"/>
    </a:accent4>
    <a:accent5>
      <a:srgbClr val="2599FA"/>
    </a:accent5>
    <a:accent6>
      <a:srgbClr val="013AA8"/>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商务蓝色">
    <a:dk1>
      <a:srgbClr val="000000"/>
    </a:dk1>
    <a:lt1>
      <a:srgbClr val="FFFFFF"/>
    </a:lt1>
    <a:dk2>
      <a:srgbClr val="44546A"/>
    </a:dk2>
    <a:lt2>
      <a:srgbClr val="E7E6E6"/>
    </a:lt2>
    <a:accent1>
      <a:srgbClr val="1C59D3"/>
    </a:accent1>
    <a:accent2>
      <a:srgbClr val="1087EC"/>
    </a:accent2>
    <a:accent3>
      <a:srgbClr val="438ACB"/>
    </a:accent3>
    <a:accent4>
      <a:srgbClr val="DEECFD"/>
    </a:accent4>
    <a:accent5>
      <a:srgbClr val="2599FA"/>
    </a:accent5>
    <a:accent6>
      <a:srgbClr val="013AA8"/>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4571</Words>
  <Application>WPS 演示</Application>
  <PresentationFormat>宽屏</PresentationFormat>
  <Paragraphs>456</Paragraphs>
  <Slides>12</Slides>
  <Notes>10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9</vt:i4>
      </vt:variant>
      <vt:variant>
        <vt:lpstr>幻灯片标题</vt:lpstr>
      </vt:variant>
      <vt:variant>
        <vt:i4>12</vt:i4>
      </vt:variant>
    </vt:vector>
  </HeadingPairs>
  <TitlesOfParts>
    <vt:vector size="33" baseType="lpstr">
      <vt:lpstr>Arial</vt:lpstr>
      <vt:lpstr>宋体</vt:lpstr>
      <vt:lpstr>Wingdings</vt:lpstr>
      <vt:lpstr>微软雅黑</vt:lpstr>
      <vt:lpstr>Times New Roman</vt:lpstr>
      <vt:lpstr>等线</vt:lpstr>
      <vt:lpstr>仿宋</vt:lpstr>
      <vt:lpstr>MiSans Normal</vt:lpstr>
      <vt:lpstr>Arial Unicode MS</vt:lpstr>
      <vt:lpstr>等线 Light</vt:lpstr>
      <vt:lpstr>Calibri</vt:lpstr>
      <vt:lpstr>Office 主题​​</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PowerPoint 演示文稿</vt:lpstr>
      <vt:lpstr>安瑞曲替尼是中国自主创新的新一代TRK抑制剂，已纳入儿童肿瘤药“星光计划”</vt:lpstr>
      <vt:lpstr>NTRK融合是泛肿瘤的罕见靶点，中国年新发患者约6500人；现有治疗面临耐药问题，新一代TRK抑制剂抗耐药性高</vt:lpstr>
      <vt:lpstr>安瑞曲替尼临床效果更优，初治ORR达68.5%，随访6个月以上初治ORR达89.7%，为同类产品最高，基线伴脑转移、经治患者均显著有效</vt:lpstr>
      <vt:lpstr>安瑞曲替尼临床效果显著，具有显著的生存获益，治疗NTRK融合肿瘤mOS达40.7个月，较恩曲替尼提升9.7%</vt:lpstr>
      <vt:lpstr>相较I代TRK抑制剂，安瑞曲替尼持续获益，PFS/DOR均更高</vt:lpstr>
      <vt:lpstr>TRK抑制剂被国内外多个指南广泛推荐用于不同癌种NTRK融合阳性患者治疗</vt:lpstr>
      <vt:lpstr>安瑞曲替尼安全性更高，大多数AE为1/2级，患者依从性更优</vt:lpstr>
      <vt:lpstr>安瑞曲替尼是中国首批自主创新的新一代TRK抑制剂，有效性及安全性更优，并纳入CDE儿童星光计划</vt:lpstr>
      <vt:lpstr>安瑞曲替尼填补新一代TRK抑制剂市场空白，助力患者实现更长生存</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范梦涵</dc:creator>
  <cp:lastModifiedBy>郭中顺</cp:lastModifiedBy>
  <cp:revision>65</cp:revision>
  <dcterms:created xsi:type="dcterms:W3CDTF">2026-04-23T07:02:00Z</dcterms:created>
  <dcterms:modified xsi:type="dcterms:W3CDTF">2026-06-05T06:33:00Z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2052-12.1.0.26884</vt:lpwstr>
  </property>
  <property fmtid="{D5CDD505-2E9C-101B-9397-08002B2CF9AE}" pid="3" name="ICV">
    <vt:lpwstr>9D938201600043EDB9F3BE588395BC85_13</vt:lpwstr>
  </property>
</Properties>
</file>