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notesSlides/notesSlide1.xml" ContentType="application/vnd.openxmlformats-officedocument.presentationml.notesSlide+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notesSlides/notesSlide2.xml" ContentType="application/vnd.openxmlformats-officedocument.presentationml.notesSlide+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ags/tag81.xml" ContentType="application/vnd.openxmlformats-officedocument.presentationml.tags+xml"/>
  <Override PartName="/ppt/notesSlides/notesSlide4.xml" ContentType="application/vnd.openxmlformats-officedocument.presentationml.notesSlide+xml"/>
  <Override PartName="/ppt/tags/tag82.xml" ContentType="application/vnd.openxmlformats-officedocument.presentationml.tags+xml"/>
  <Override PartName="/ppt/notesSlides/notesSlide5.xml" ContentType="application/vnd.openxmlformats-officedocument.presentationml.notesSlide+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notesSlides/notesSlide6.xml" ContentType="application/vnd.openxmlformats-officedocument.presentationml.notesSlide+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3"/>
  </p:notesMasterIdLst>
  <p:handoutMasterIdLst>
    <p:handoutMasterId r:id="rId14"/>
  </p:handoutMasterIdLst>
  <p:sldIdLst>
    <p:sldId id="279" r:id="rId2"/>
    <p:sldId id="301" r:id="rId3"/>
    <p:sldId id="260" r:id="rId4"/>
    <p:sldId id="261" r:id="rId5"/>
    <p:sldId id="299" r:id="rId6"/>
    <p:sldId id="282" r:id="rId7"/>
    <p:sldId id="283" r:id="rId8"/>
    <p:sldId id="300" r:id="rId9"/>
    <p:sldId id="270" r:id="rId10"/>
    <p:sldId id="298" r:id="rId11"/>
    <p:sldId id="281" r:id="rId12"/>
  </p:sldIdLst>
  <p:sldSz cx="12192000" cy="6858000"/>
  <p:notesSz cx="6858000" cy="9144000"/>
  <p:custDataLst>
    <p:tags r:id="rId15"/>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49" userDrawn="1">
          <p15:clr>
            <a:srgbClr val="A4A3A4"/>
          </p15:clr>
        </p15:guide>
        <p15:guide id="2" pos="374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FBFBF"/>
    <a:srgbClr val="529CCD"/>
    <a:srgbClr val="BEBEBE"/>
    <a:srgbClr val="6C757D"/>
    <a:srgbClr val="FFFFFF"/>
    <a:srgbClr val="026BB2"/>
    <a:srgbClr val="00B0F0"/>
    <a:srgbClr val="F3F9FC"/>
    <a:srgbClr val="5EA3D2"/>
    <a:srgbClr val="036BB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6432967-987B-4DAD-8843-DEF0596886DC}" styleName="表样式 1 25">
    <a:wholeTbl>
      <a:tcTxStyle>
        <a:fontRef idx="none">
          <a:srgbClr val="000000"/>
        </a:fontRef>
      </a:tcTxStyle>
      <a:tcStyle>
        <a:tcBdr>
          <a:left>
            <a:ln w="12700" cmpd="sng">
              <a:solidFill>
                <a:schemeClr val="accent1"/>
              </a:solidFill>
              <a:prstDash val="solid"/>
            </a:ln>
          </a:left>
          <a:right>
            <a:ln w="12700" cmpd="sng">
              <a:solidFill>
                <a:schemeClr val="accent1"/>
              </a:solidFill>
              <a:prstDash val="solid"/>
            </a:ln>
          </a:right>
          <a:top>
            <a:ln w="12700" cmpd="sng">
              <a:solidFill>
                <a:schemeClr val="accent1"/>
              </a:solidFill>
              <a:prstDash val="solid"/>
            </a:ln>
          </a:top>
          <a:bottom>
            <a:ln w="12700" cmpd="sng">
              <a:solidFill>
                <a:schemeClr val="accent1"/>
              </a:solidFill>
              <a:prstDash val="solid"/>
            </a:ln>
          </a:bottom>
          <a:insideH>
            <a:ln w="9525" cmpd="sng">
              <a:solidFill>
                <a:schemeClr val="accent1">
                  <a:lumMod val="40000"/>
                  <a:lumOff val="60000"/>
                </a:schemeClr>
              </a:solidFill>
              <a:prstDash val="solid"/>
            </a:ln>
          </a:insideH>
          <a:insideV>
            <a:ln>
              <a:noFill/>
            </a:ln>
          </a:insideV>
        </a:tcBdr>
        <a:fill>
          <a:solidFill>
            <a:srgbClr val="FFFFFF"/>
          </a:solidFill>
        </a:fill>
      </a:tcStyle>
    </a:wholeTbl>
    <a:band2H>
      <a:tcStyle>
        <a:tcBdr/>
        <a:fill>
          <a:solidFill>
            <a:schemeClr val="accent1">
              <a:lumMod val="10000"/>
              <a:lumOff val="90000"/>
            </a:schemeClr>
          </a:solidFill>
        </a:fill>
      </a:tcStyle>
    </a:band2H>
    <a:band1V>
      <a:tcStyle>
        <a:tcBdr>
          <a:left>
            <a:ln w="12700" cmpd="sng">
              <a:solidFill>
                <a:schemeClr val="accent1"/>
              </a:solidFill>
              <a:prstDash val="solid"/>
            </a:ln>
          </a:left>
          <a:right>
            <a:ln w="12700" cmpd="sng">
              <a:solidFill>
                <a:schemeClr val="accent1"/>
              </a:solidFill>
              <a:prstDash val="solid"/>
            </a:ln>
          </a:right>
          <a:top>
            <a:ln w="12700" cmpd="sng">
              <a:solidFill>
                <a:schemeClr val="accent1"/>
              </a:solidFill>
              <a:prstDash val="solid"/>
            </a:ln>
          </a:top>
          <a:bottom>
            <a:ln w="12700" cmpd="sng">
              <a:solidFill>
                <a:schemeClr val="accent1"/>
              </a:solidFill>
              <a:prstDash val="solid"/>
            </a:ln>
          </a:bottom>
          <a:insideH>
            <a:ln w="9525" cmpd="sng">
              <a:solidFill>
                <a:schemeClr val="accent1">
                  <a:lumMod val="40000"/>
                  <a:lumOff val="60000"/>
                </a:schemeClr>
              </a:solidFill>
              <a:prstDash val="solid"/>
            </a:ln>
          </a:insideH>
          <a:insideV>
            <a:ln>
              <a:noFill/>
            </a:ln>
          </a:insideV>
        </a:tcBdr>
        <a:fill>
          <a:solidFill>
            <a:schemeClr val="accent1">
              <a:lumMod val="10000"/>
              <a:lumOff val="90000"/>
            </a:schemeClr>
          </a:solidFill>
        </a:fill>
      </a:tcStyle>
    </a:band1V>
    <a:band2V>
      <a:tcStyle>
        <a:tcBdr>
          <a:left>
            <a:ln>
              <a:noFill/>
            </a:ln>
          </a:left>
          <a:right>
            <a:ln>
              <a:noFill/>
            </a:ln>
          </a:right>
          <a:top>
            <a:ln w="12700" cmpd="sng">
              <a:solidFill>
                <a:schemeClr val="accent1"/>
              </a:solidFill>
              <a:prstDash val="solid"/>
            </a:ln>
          </a:top>
          <a:bottom>
            <a:ln w="12700" cmpd="sng">
              <a:solidFill>
                <a:schemeClr val="accent1"/>
              </a:solidFill>
              <a:prstDash val="solid"/>
            </a:ln>
          </a:bottom>
          <a:insideH>
            <a:ln w="9525" cmpd="sng">
              <a:solidFill>
                <a:schemeClr val="accent1">
                  <a:lumMod val="40000"/>
                  <a:lumOff val="60000"/>
                </a:schemeClr>
              </a:solidFill>
              <a:prstDash val="solid"/>
            </a:ln>
          </a:insideH>
          <a:insideV>
            <a:ln>
              <a:noFill/>
            </a:ln>
          </a:insideV>
        </a:tcBdr>
        <a:fill>
          <a:solidFill>
            <a:schemeClr val="bg1"/>
          </a:solidFill>
        </a:fill>
      </a:tcStyle>
    </a:band2V>
    <a:lastCol>
      <a:tcTxStyle b="on">
        <a:fontRef idx="none">
          <a:schemeClr val="tx1"/>
        </a:fontRef>
      </a:tcTxStyle>
      <a:tcStyle>
        <a:tcBdr>
          <a:left>
            <a:ln>
              <a:noFill/>
            </a:ln>
          </a:left>
          <a:right>
            <a:ln w="12700" cmpd="sng">
              <a:solidFill>
                <a:schemeClr val="accent1"/>
              </a:solidFill>
              <a:prstDash val="solid"/>
            </a:ln>
          </a:right>
          <a:top>
            <a:ln w="12700" cmpd="sng">
              <a:solidFill>
                <a:schemeClr val="accent1"/>
              </a:solidFill>
              <a:prstDash val="solid"/>
            </a:ln>
          </a:top>
          <a:bottom>
            <a:ln w="12700" cmpd="sng">
              <a:solidFill>
                <a:schemeClr val="accent1"/>
              </a:solidFill>
              <a:prstDash val="solid"/>
            </a:ln>
          </a:bottom>
          <a:insideH>
            <a:ln w="9525" cmpd="sng">
              <a:solidFill>
                <a:schemeClr val="accent1">
                  <a:lumMod val="40000"/>
                  <a:lumOff val="60000"/>
                </a:schemeClr>
              </a:solidFill>
              <a:prstDash val="solid"/>
            </a:ln>
          </a:insideH>
          <a:insideV>
            <a:ln>
              <a:noFill/>
            </a:ln>
          </a:insideV>
        </a:tcBdr>
        <a:fill>
          <a:solidFill>
            <a:schemeClr val="accent1">
              <a:lumMod val="20000"/>
              <a:lumOff val="80000"/>
            </a:schemeClr>
          </a:solidFill>
        </a:fill>
      </a:tcStyle>
    </a:lastCol>
    <a:firstCol>
      <a:tcTxStyle b="on">
        <a:fontRef idx="none">
          <a:srgbClr val="FFFFFF"/>
        </a:fontRef>
      </a:tcTxStyle>
      <a:tcStyle>
        <a:tcBdr>
          <a:left>
            <a:ln w="12700" cmpd="sng">
              <a:solidFill>
                <a:schemeClr val="accent1"/>
              </a:solidFill>
              <a:prstDash val="solid"/>
            </a:ln>
          </a:left>
          <a:right>
            <a:ln>
              <a:noFill/>
            </a:ln>
          </a:right>
          <a:top>
            <a:ln w="12700" cmpd="sng">
              <a:solidFill>
                <a:schemeClr val="accent1"/>
              </a:solidFill>
              <a:prstDash val="solid"/>
            </a:ln>
          </a:top>
          <a:bottom>
            <a:ln w="12700" cmpd="sng">
              <a:solidFill>
                <a:schemeClr val="accent1"/>
              </a:solidFill>
              <a:prstDash val="solid"/>
            </a:ln>
          </a:bottom>
          <a:insideH>
            <a:ln w="9525" cmpd="sng">
              <a:solidFill>
                <a:schemeClr val="accent1">
                  <a:lumMod val="40000"/>
                  <a:lumOff val="60000"/>
                </a:schemeClr>
              </a:solidFill>
              <a:prstDash val="solid"/>
            </a:ln>
          </a:insideH>
          <a:insideV>
            <a:ln>
              <a:noFill/>
            </a:ln>
          </a:insideV>
        </a:tcBdr>
        <a:fill>
          <a:solidFill>
            <a:schemeClr val="accent1"/>
          </a:solidFill>
        </a:fill>
      </a:tcStyle>
    </a:firstCol>
    <a:lastRow>
      <a:tcTxStyle b="on">
        <a:fontRef idx="none">
          <a:schemeClr val="accent1"/>
        </a:fontRef>
      </a:tcTxStyle>
      <a:tcStyle>
        <a:tcBdr>
          <a:left>
            <a:ln w="12700" cmpd="sng">
              <a:solidFill>
                <a:schemeClr val="accent1"/>
              </a:solidFill>
              <a:prstDash val="solid"/>
            </a:ln>
          </a:left>
          <a:right>
            <a:ln w="12700" cmpd="sng">
              <a:solidFill>
                <a:schemeClr val="accent1"/>
              </a:solidFill>
              <a:prstDash val="solid"/>
            </a:ln>
          </a:right>
          <a:top>
            <a:ln w="9525" cmpd="sng">
              <a:solidFill>
                <a:schemeClr val="accent1"/>
              </a:solidFill>
              <a:prstDash val="solid"/>
            </a:ln>
          </a:top>
          <a:bottom>
            <a:ln w="12700" cmpd="sng">
              <a:solidFill>
                <a:schemeClr val="accent1"/>
              </a:solidFill>
              <a:prstDash val="solid"/>
            </a:ln>
          </a:bottom>
          <a:insideH>
            <a:ln>
              <a:noFill/>
            </a:ln>
          </a:insideH>
          <a:insideV>
            <a:ln>
              <a:noFill/>
            </a:ln>
          </a:insideV>
        </a:tcBdr>
        <a:fill>
          <a:solidFill>
            <a:srgbClr val="FFFFFF"/>
          </a:solidFill>
        </a:fill>
      </a:tcStyle>
    </a:lastRow>
    <a:seCell>
      <a:tcStyle>
        <a:tcBdr>
          <a:left>
            <a:ln>
              <a:noFill/>
            </a:ln>
          </a:left>
          <a:right>
            <a:ln w="12700" cmpd="sng">
              <a:solidFill>
                <a:schemeClr val="accent1"/>
              </a:solidFill>
              <a:prstDash val="solid"/>
            </a:ln>
          </a:right>
          <a:top>
            <a:ln w="9525" cmpd="sng">
              <a:solidFill>
                <a:schemeClr val="accent1"/>
              </a:solidFill>
              <a:prstDash val="solid"/>
            </a:ln>
          </a:top>
          <a:bottom>
            <a:ln w="12700" cmpd="sng">
              <a:solidFill>
                <a:schemeClr val="accent1"/>
              </a:solidFill>
              <a:prstDash val="solid"/>
            </a:ln>
          </a:bottom>
          <a:insideH>
            <a:ln>
              <a:noFill/>
            </a:ln>
          </a:insideH>
          <a:insideV>
            <a:ln>
              <a:noFill/>
            </a:ln>
          </a:insideV>
        </a:tcBdr>
        <a:fill>
          <a:solidFill>
            <a:srgbClr val="FFFFFF"/>
          </a:solidFill>
        </a:fill>
      </a:tcStyle>
    </a:seCell>
    <a:swCell>
      <a:tcTxStyle b="on">
        <a:fontRef idx="none">
          <a:schemeClr val="bg1"/>
        </a:fontRef>
      </a:tcTxStyle>
      <a:tcStyle>
        <a:tcBdr>
          <a:left>
            <a:ln w="12700" cmpd="sng">
              <a:solidFill>
                <a:schemeClr val="accent1"/>
              </a:solidFill>
              <a:prstDash val="solid"/>
            </a:ln>
          </a:left>
          <a:right>
            <a:ln>
              <a:noFill/>
            </a:ln>
          </a:right>
          <a:top>
            <a:ln w="9525" cmpd="sng">
              <a:solidFill>
                <a:schemeClr val="accent1">
                  <a:lumMod val="40000"/>
                  <a:lumOff val="60000"/>
                </a:schemeClr>
              </a:solidFill>
              <a:prstDash val="solid"/>
            </a:ln>
          </a:top>
          <a:bottom>
            <a:ln w="12700" cmpd="sng">
              <a:solidFill>
                <a:schemeClr val="accent1"/>
              </a:solidFill>
              <a:prstDash val="solid"/>
            </a:ln>
          </a:bottom>
          <a:insideH>
            <a:ln>
              <a:noFill/>
            </a:ln>
          </a:insideH>
          <a:insideV>
            <a:ln>
              <a:noFill/>
            </a:ln>
          </a:insideV>
        </a:tcBdr>
        <a:fill>
          <a:solidFill>
            <a:schemeClr val="accent1"/>
          </a:solidFill>
        </a:fill>
      </a:tcStyle>
    </a:swCell>
    <a:firstRow>
      <a:tcTxStyle b="on">
        <a:fontRef idx="none">
          <a:srgbClr val="FFFFFF"/>
        </a:fontRef>
      </a:tcTxStyle>
      <a:tcStyle>
        <a:tcBdr>
          <a:left>
            <a:ln w="12700" cmpd="sng">
              <a:solidFill>
                <a:schemeClr val="accent1"/>
              </a:solidFill>
              <a:prstDash val="solid"/>
            </a:ln>
          </a:left>
          <a:right>
            <a:ln w="12700" cmpd="sng">
              <a:solidFill>
                <a:schemeClr val="accent1"/>
              </a:solidFill>
              <a:prstDash val="solid"/>
            </a:ln>
          </a:right>
          <a:top>
            <a:ln w="12700" cmpd="sng">
              <a:solidFill>
                <a:schemeClr val="accent1"/>
              </a:solidFill>
              <a:prstDash val="solid"/>
            </a:ln>
          </a:top>
          <a:bottom>
            <a:ln w="9525" cmpd="sng">
              <a:solidFill>
                <a:schemeClr val="accent1"/>
              </a:solidFill>
              <a:prstDash val="solid"/>
            </a:ln>
          </a:bottom>
          <a:insideH>
            <a:ln>
              <a:noFill/>
            </a:ln>
          </a:insideH>
          <a:insideV>
            <a:ln w="9525" cmpd="sng">
              <a:solidFill>
                <a:schemeClr val="accent1">
                  <a:lumMod val="40000"/>
                  <a:lumOff val="60000"/>
                </a:schemeClr>
              </a:solidFill>
              <a:prstDash val="solid"/>
            </a:ln>
          </a:insideV>
        </a:tcBdr>
        <a:fill>
          <a:solidFill>
            <a:schemeClr val="accent1"/>
          </a:solidFill>
        </a:fill>
      </a:tcStyle>
    </a:firstRow>
    <a:neCell>
      <a:tcStyle>
        <a:tcBdr>
          <a:left>
            <a:ln w="9525" cmpd="sng">
              <a:solidFill>
                <a:schemeClr val="accent1">
                  <a:lumMod val="40000"/>
                  <a:lumOff val="60000"/>
                </a:schemeClr>
              </a:solidFill>
              <a:prstDash val="solid"/>
            </a:ln>
          </a:left>
          <a:right>
            <a:ln w="12700" cmpd="sng">
              <a:solidFill>
                <a:schemeClr val="accent1"/>
              </a:solidFill>
              <a:prstDash val="solid"/>
            </a:ln>
          </a:right>
          <a:top>
            <a:ln w="12700" cmpd="sng">
              <a:solidFill>
                <a:schemeClr val="accent1"/>
              </a:solidFill>
              <a:prstDash val="solid"/>
            </a:ln>
          </a:top>
          <a:bottom>
            <a:ln w="9525" cmpd="sng">
              <a:solidFill>
                <a:schemeClr val="accent1">
                  <a:lumMod val="40000"/>
                  <a:lumOff val="60000"/>
                </a:schemeClr>
              </a:solidFill>
              <a:prstDash val="solid"/>
            </a:ln>
          </a:bottom>
          <a:insideH>
            <a:ln>
              <a:noFill/>
            </a:ln>
          </a:insideH>
          <a:insideV>
            <a:ln>
              <a:noFill/>
            </a:ln>
          </a:insideV>
        </a:tcBdr>
        <a:fill>
          <a:solidFill>
            <a:schemeClr val="accent1"/>
          </a:solidFill>
        </a:fill>
      </a:tcStyle>
    </a:neCell>
    <a:nwCell>
      <a:tcTxStyle b="on">
        <a:fontRef idx="none">
          <a:schemeClr val="bg1"/>
        </a:fontRef>
      </a:tcTxStyle>
      <a:tcStyle>
        <a:tcBdr>
          <a:left>
            <a:ln w="12700" cmpd="sng">
              <a:solidFill>
                <a:schemeClr val="accent1"/>
              </a:solidFill>
              <a:prstDash val="solid"/>
            </a:ln>
          </a:left>
          <a:right>
            <a:ln w="9525" cmpd="sng">
              <a:solidFill>
                <a:schemeClr val="accent1">
                  <a:lumMod val="40000"/>
                  <a:lumOff val="60000"/>
                </a:schemeClr>
              </a:solidFill>
              <a:prstDash val="solid"/>
            </a:ln>
          </a:right>
          <a:top>
            <a:ln w="12700" cmpd="sng">
              <a:solidFill>
                <a:schemeClr val="accent1"/>
              </a:solidFill>
              <a:prstDash val="solid"/>
            </a:ln>
          </a:top>
          <a:bottom>
            <a:ln w="9525" cmpd="sng">
              <a:solidFill>
                <a:schemeClr val="accent1">
                  <a:lumMod val="40000"/>
                  <a:lumOff val="60000"/>
                </a:schemeClr>
              </a:solidFill>
              <a:prstDash val="solid"/>
            </a:ln>
          </a:bottom>
          <a:insideH>
            <a:ln>
              <a:noFill/>
            </a:ln>
          </a:insideH>
          <a:insideV>
            <a:ln>
              <a:noFill/>
            </a:ln>
          </a:insideV>
        </a:tcBdr>
        <a:fill>
          <a:solidFill>
            <a:schemeClr val="accent1"/>
          </a:solidFill>
        </a:fill>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showGuides="1">
      <p:cViewPr varScale="1">
        <p:scale>
          <a:sx n="110" d="100"/>
          <a:sy n="110" d="100"/>
        </p:scale>
        <p:origin x="492" y="108"/>
      </p:cViewPr>
      <p:guideLst>
        <p:guide orient="horz" pos="2249"/>
        <p:guide pos="3748"/>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3" Type="http://schemas.openxmlformats.org/officeDocument/2006/relationships/oleObject" Target="file:///C:\Users\HUAWEI\Desktop\YQ&#22312;&#22825;&#25104;\SY&#32032;&#26448;\&#20135;&#21697;\&#20108;&#30002;&#21452;&#32973;&#31867;&#33647;&#29289;\2%20&#25512;&#24191;&#36164;&#26009;\3%20&#20135;&#21697;DA\&#25991;&#29486;%20&#26803;&#29702;&#65288;1-6+17,18&#65289;.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HUAWEI\Desktop\YQ&#22312;&#22825;&#25104;\SY&#32032;&#26448;\&#20135;&#21697;\&#20108;&#30002;&#21452;&#32973;&#31867;&#33647;&#29289;\2%20&#25512;&#24191;&#36164;&#26009;\3%20&#20135;&#21697;DA\&#25991;&#29486;%20&#26803;&#29702;&#65288;1-6+17,18&#65289;.xlsx"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0" vertOverflow="ellipsis" vert="horz" wrap="square" anchor="ctr" anchorCtr="1"/>
          <a:lstStyle/>
          <a:p>
            <a:pPr defTabSz="914400">
              <a:defRPr lang="zh-CN" sz="1400" b="1" i="0" u="none" strike="noStrike" kern="1200" baseline="0">
                <a:solidFill>
                  <a:schemeClr val="tx1">
                    <a:lumMod val="75000"/>
                    <a:lumOff val="25000"/>
                  </a:schemeClr>
                </a:solidFill>
                <a:latin typeface="+mn-lt"/>
                <a:ea typeface="+mn-ea"/>
                <a:cs typeface="+mn-cs"/>
              </a:defRPr>
            </a:pPr>
            <a:r>
              <a:rPr lang="zh-CN" altLang="en-US" sz="1200" b="0"/>
              <a:t>各组患者第</a:t>
            </a:r>
            <a:r>
              <a:rPr lang="en-US" altLang="zh-CN" sz="1200" b="0"/>
              <a:t>24</a:t>
            </a:r>
            <a:r>
              <a:rPr lang="zh-CN" altLang="en-US" sz="1200" b="0"/>
              <a:t>周时</a:t>
            </a:r>
            <a:r>
              <a:rPr lang="en-US" altLang="zh-CN" sz="1200" b="0"/>
              <a:t>HbAlc</a:t>
            </a:r>
            <a:r>
              <a:rPr lang="zh-CN" altLang="en-US" sz="1200" b="0"/>
              <a:t>较基线变化值</a:t>
            </a:r>
          </a:p>
        </c:rich>
      </c:tx>
      <c:layout>
        <c:manualLayout>
          <c:xMode val="edge"/>
          <c:yMode val="edge"/>
          <c:x val="0.20585520242648001"/>
          <c:y val="2.7978549778503101E-2"/>
        </c:manualLayout>
      </c:layout>
      <c:overlay val="0"/>
      <c:spPr>
        <a:noFill/>
        <a:ln>
          <a:noFill/>
        </a:ln>
        <a:effectLst/>
      </c:spPr>
      <c:txPr>
        <a:bodyPr rot="0" spcFirstLastPara="0" vertOverflow="ellipsis" vert="horz" wrap="square" anchor="ctr" anchorCtr="1"/>
        <a:lstStyle/>
        <a:p>
          <a:pPr defTabSz="914400">
            <a:defRPr lang="zh-CN" sz="1400" b="1" i="0" u="none" strike="noStrike" kern="1200" baseline="0">
              <a:solidFill>
                <a:schemeClr val="tx1">
                  <a:lumMod val="75000"/>
                  <a:lumOff val="25000"/>
                </a:schemeClr>
              </a:solidFill>
              <a:latin typeface="+mn-lt"/>
              <a:ea typeface="+mn-ea"/>
              <a:cs typeface="+mn-cs"/>
            </a:defRPr>
          </a:pPr>
          <a:endParaRPr lang="zh-CN" altLang="en-US"/>
        </a:p>
      </c:txPr>
    </c:title>
    <c:autoTitleDeleted val="0"/>
    <c:plotArea>
      <c:layout/>
      <c:barChart>
        <c:barDir val="col"/>
        <c:grouping val="clustered"/>
        <c:varyColors val="0"/>
        <c:ser>
          <c:idx val="0"/>
          <c:order val="0"/>
          <c:tx>
            <c:strRef>
              <c:f>'[文献 梳理（1-6+17,18）.xlsx]Sheet2'!$E$50</c:f>
              <c:strCache>
                <c:ptCount val="1"/>
                <c:pt idx="0">
                  <c:v>△HbAlc(%)</c:v>
                </c:pt>
              </c:strCache>
            </c:strRef>
          </c:tx>
          <c:spPr>
            <a:solidFill>
              <a:srgbClr val="00B0F0"/>
            </a:solidFill>
            <a:ln>
              <a:noFill/>
            </a:ln>
            <a:effectLst/>
          </c:spPr>
          <c:invertIfNegative val="0"/>
          <c:dPt>
            <c:idx val="0"/>
            <c:invertIfNegative val="0"/>
            <c:bubble3D val="0"/>
            <c:spPr>
              <a:solidFill>
                <a:srgbClr val="00B0F0"/>
              </a:solidFill>
              <a:ln>
                <a:noFill/>
              </a:ln>
              <a:effectLst/>
            </c:spPr>
            <c:extLst>
              <c:ext xmlns:c16="http://schemas.microsoft.com/office/drawing/2014/chart" uri="{C3380CC4-5D6E-409C-BE32-E72D297353CC}">
                <c16:uniqueId val="{00000001-6221-45FE-8414-27CA3B289770}"/>
              </c:ext>
            </c:extLst>
          </c:dPt>
          <c:dPt>
            <c:idx val="1"/>
            <c:invertIfNegative val="0"/>
            <c:bubble3D val="0"/>
            <c:spPr>
              <a:solidFill>
                <a:schemeClr val="bg1">
                  <a:lumMod val="85000"/>
                </a:schemeClr>
              </a:solidFill>
              <a:ln>
                <a:noFill/>
              </a:ln>
              <a:effectLst/>
            </c:spPr>
            <c:extLst>
              <c:ext xmlns:c16="http://schemas.microsoft.com/office/drawing/2014/chart" uri="{C3380CC4-5D6E-409C-BE32-E72D297353CC}">
                <c16:uniqueId val="{00000003-6221-45FE-8414-27CA3B289770}"/>
              </c:ext>
            </c:extLst>
          </c:dPt>
          <c:dPt>
            <c:idx val="2"/>
            <c:invertIfNegative val="0"/>
            <c:bubble3D val="0"/>
            <c:spPr>
              <a:solidFill>
                <a:schemeClr val="bg1">
                  <a:lumMod val="75000"/>
                </a:schemeClr>
              </a:solidFill>
              <a:ln>
                <a:noFill/>
              </a:ln>
              <a:effectLst/>
            </c:spPr>
            <c:extLst>
              <c:ext xmlns:c16="http://schemas.microsoft.com/office/drawing/2014/chart" uri="{C3380CC4-5D6E-409C-BE32-E72D297353CC}">
                <c16:uniqueId val="{00000005-6221-45FE-8414-27CA3B289770}"/>
              </c:ext>
            </c:extLst>
          </c:dPt>
          <c:dPt>
            <c:idx val="3"/>
            <c:invertIfNegative val="0"/>
            <c:bubble3D val="0"/>
            <c:spPr>
              <a:solidFill>
                <a:schemeClr val="bg1">
                  <a:lumMod val="65000"/>
                </a:schemeClr>
              </a:solidFill>
              <a:ln>
                <a:noFill/>
              </a:ln>
              <a:effectLst/>
            </c:spPr>
            <c:extLst>
              <c:ext xmlns:c16="http://schemas.microsoft.com/office/drawing/2014/chart" uri="{C3380CC4-5D6E-409C-BE32-E72D297353CC}">
                <c16:uniqueId val="{00000007-6221-45FE-8414-27CA3B289770}"/>
              </c:ext>
            </c:extLst>
          </c:dPt>
          <c:cat>
            <c:strRef>
              <c:f>'[文献 梳理（1-6+17,18）.xlsx]Sheet2'!$D$51:$D$54</c:f>
              <c:strCache>
                <c:ptCount val="4"/>
                <c:pt idx="0">
                  <c:v>EG</c:v>
                </c:pt>
                <c:pt idx="1">
                  <c:v>CG1</c:v>
                </c:pt>
                <c:pt idx="2">
                  <c:v>CG2</c:v>
                </c:pt>
                <c:pt idx="3">
                  <c:v>CG3</c:v>
                </c:pt>
              </c:strCache>
            </c:strRef>
          </c:cat>
          <c:val>
            <c:numRef>
              <c:f>'[文献 梳理（1-6+17,18）.xlsx]Sheet2'!$E$51:$E$54</c:f>
              <c:numCache>
                <c:formatCode>0.00%</c:formatCode>
                <c:ptCount val="4"/>
                <c:pt idx="0">
                  <c:v>-2.1499999999999998E-2</c:v>
                </c:pt>
                <c:pt idx="1">
                  <c:v>-1.29E-2</c:v>
                </c:pt>
                <c:pt idx="2">
                  <c:v>-1.6400000000000001E-2</c:v>
                </c:pt>
                <c:pt idx="3">
                  <c:v>-2.07E-2</c:v>
                </c:pt>
              </c:numCache>
            </c:numRef>
          </c:val>
          <c:extLst>
            <c:ext xmlns:c16="http://schemas.microsoft.com/office/drawing/2014/chart" uri="{C3380CC4-5D6E-409C-BE32-E72D297353CC}">
              <c16:uniqueId val="{00000008-6221-45FE-8414-27CA3B289770}"/>
            </c:ext>
          </c:extLst>
        </c:ser>
        <c:dLbls>
          <c:showLegendKey val="0"/>
          <c:showVal val="0"/>
          <c:showCatName val="0"/>
          <c:showSerName val="0"/>
          <c:showPercent val="0"/>
          <c:showBubbleSize val="0"/>
        </c:dLbls>
        <c:gapWidth val="150"/>
        <c:axId val="800367920"/>
        <c:axId val="844882733"/>
      </c:barChart>
      <c:catAx>
        <c:axId val="800367920"/>
        <c:scaling>
          <c:orientation val="minMax"/>
        </c:scaling>
        <c:delete val="0"/>
        <c:axPos val="b"/>
        <c:numFmt formatCode="General" sourceLinked="0"/>
        <c:majorTickMark val="none"/>
        <c:minorTickMark val="none"/>
        <c:tickLblPos val="nextTo"/>
        <c:spPr>
          <a:noFill/>
          <a:ln w="9525" cap="flat" cmpd="sng" algn="ctr">
            <a:solidFill>
              <a:schemeClr val="tx1">
                <a:lumMod val="15000"/>
                <a:lumOff val="85000"/>
              </a:schemeClr>
            </a:solidFill>
            <a:round/>
          </a:ln>
          <a:effectLst/>
        </c:spPr>
        <c:txPr>
          <a:bodyPr rot="-60000000" spcFirstLastPara="0" vertOverflow="ellipsis" vert="horz" wrap="square" anchor="ctr" anchorCtr="1"/>
          <a:lstStyle/>
          <a:p>
            <a:pPr>
              <a:defRPr lang="zh-CN" sz="900" b="0" i="0" u="none" strike="noStrike" kern="1200" baseline="0">
                <a:solidFill>
                  <a:schemeClr val="tx1">
                    <a:lumMod val="65000"/>
                    <a:lumOff val="35000"/>
                  </a:schemeClr>
                </a:solidFill>
                <a:latin typeface="+mn-lt"/>
                <a:ea typeface="+mn-ea"/>
                <a:cs typeface="+mn-cs"/>
              </a:defRPr>
            </a:pPr>
            <a:endParaRPr lang="zh-CN"/>
          </a:p>
        </c:txPr>
        <c:crossAx val="844882733"/>
        <c:crosses val="autoZero"/>
        <c:auto val="1"/>
        <c:lblAlgn val="ctr"/>
        <c:lblOffset val="100"/>
        <c:noMultiLvlLbl val="0"/>
      </c:catAx>
      <c:valAx>
        <c:axId val="844882733"/>
        <c:scaling>
          <c:orientation val="minMax"/>
        </c:scaling>
        <c:delete val="0"/>
        <c:axPos val="l"/>
        <c:numFmt formatCode="0.00%" sourceLinked="1"/>
        <c:majorTickMark val="none"/>
        <c:minorTickMark val="none"/>
        <c:tickLblPos val="nextTo"/>
        <c:spPr>
          <a:noFill/>
          <a:ln>
            <a:noFill/>
          </a:ln>
          <a:effectLst/>
        </c:spPr>
        <c:txPr>
          <a:bodyPr rot="-60000000" spcFirstLastPara="0" vertOverflow="ellipsis" vert="horz" wrap="square" anchor="ctr" anchorCtr="1"/>
          <a:lstStyle/>
          <a:p>
            <a:pPr>
              <a:defRPr lang="zh-CN" sz="900" b="0" i="0" u="none" strike="noStrike" kern="1200" baseline="0">
                <a:solidFill>
                  <a:schemeClr val="tx1">
                    <a:lumMod val="65000"/>
                    <a:lumOff val="35000"/>
                  </a:schemeClr>
                </a:solidFill>
                <a:latin typeface="+mn-lt"/>
                <a:ea typeface="+mn-ea"/>
                <a:cs typeface="+mn-cs"/>
              </a:defRPr>
            </a:pPr>
            <a:endParaRPr lang="zh-CN"/>
          </a:p>
        </c:txPr>
        <c:crossAx val="800367920"/>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0" vertOverflow="ellipsis" vert="horz" wrap="square" anchor="ctr" anchorCtr="1"/>
          <a:lstStyle/>
          <a:p>
            <a:pPr rtl="0">
              <a:defRPr lang="zh-CN" sz="900" b="0" i="0" u="none" strike="noStrike" kern="1200" baseline="0">
                <a:solidFill>
                  <a:schemeClr val="tx1">
                    <a:lumMod val="65000"/>
                    <a:lumOff val="35000"/>
                  </a:schemeClr>
                </a:solidFill>
                <a:latin typeface="+mn-lt"/>
                <a:ea typeface="+mn-ea"/>
                <a:cs typeface="+mn-cs"/>
              </a:defRPr>
            </a:pPr>
            <a:endParaRPr lang="zh-CN"/>
          </a:p>
        </c:txPr>
      </c:dTable>
      <c:spPr>
        <a:noFill/>
        <a:ln>
          <a:noFill/>
        </a:ln>
        <a:effectLst/>
      </c:spPr>
    </c:plotArea>
    <c:plotVisOnly val="1"/>
    <c:dispBlanksAs val="gap"/>
    <c:showDLblsOverMax val="0"/>
    <c:extLst>
      <c:ext uri="{0b15fc19-7d7d-44ad-8c2d-2c3a37ce22c3}">
        <chartProps xmlns="https://web.wps.cn/et/2018/main" chartId="{5887414b-55eb-4447-acc8-7cf7779792d4}"/>
      </c:ext>
    </c:extLst>
  </c:chart>
  <c:spPr>
    <a:solidFill>
      <a:schemeClr val="bg1"/>
    </a:solidFill>
    <a:ln w="9525" cap="flat" cmpd="sng" algn="ctr">
      <a:noFill/>
      <a:round/>
    </a:ln>
    <a:effectLst/>
  </c:spPr>
  <c:txPr>
    <a:bodyPr/>
    <a:lstStyle/>
    <a:p>
      <a:pPr>
        <a:defRPr lang="zh-CN"/>
      </a:pPr>
      <a:endParaRPr lang="zh-CN"/>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0" vertOverflow="ellipsis" vert="horz" wrap="square" anchor="ctr" anchorCtr="1"/>
          <a:lstStyle/>
          <a:p>
            <a:pPr defTabSz="914400">
              <a:defRPr lang="zh-CN" sz="1400" b="1" i="0" u="none" strike="noStrike" kern="1200" baseline="0">
                <a:solidFill>
                  <a:schemeClr val="tx1">
                    <a:lumMod val="75000"/>
                    <a:lumOff val="25000"/>
                  </a:schemeClr>
                </a:solidFill>
                <a:latin typeface="+mn-lt"/>
                <a:ea typeface="+mn-ea"/>
                <a:cs typeface="+mn-cs"/>
              </a:defRPr>
            </a:pPr>
            <a:r>
              <a:rPr lang="zh-CN" altLang="en-US" sz="1200" b="0"/>
              <a:t>各组患者第</a:t>
            </a:r>
            <a:r>
              <a:rPr lang="en-US" altLang="zh-CN" sz="1200" b="0"/>
              <a:t>24</a:t>
            </a:r>
            <a:r>
              <a:rPr lang="zh-CN" altLang="en-US" sz="1200" b="0"/>
              <a:t>周时</a:t>
            </a:r>
            <a:r>
              <a:rPr lang="en-US" altLang="zh-CN" sz="1200" b="0"/>
              <a:t>HbA1c&lt;7.0%</a:t>
            </a:r>
            <a:r>
              <a:rPr lang="zh-CN" altLang="en-US" sz="1200" b="0"/>
              <a:t>的患者比例</a:t>
            </a:r>
          </a:p>
        </c:rich>
      </c:tx>
      <c:layout>
        <c:manualLayout>
          <c:xMode val="edge"/>
          <c:yMode val="edge"/>
          <c:x val="0.12296052631578901"/>
          <c:y val="2.7118644067796599E-2"/>
        </c:manualLayout>
      </c:layout>
      <c:overlay val="0"/>
      <c:spPr>
        <a:noFill/>
        <a:ln>
          <a:noFill/>
        </a:ln>
        <a:effectLst/>
      </c:spPr>
      <c:txPr>
        <a:bodyPr rot="0" spcFirstLastPara="0" vertOverflow="ellipsis" vert="horz" wrap="square" anchor="ctr" anchorCtr="1"/>
        <a:lstStyle/>
        <a:p>
          <a:pPr defTabSz="914400">
            <a:defRPr lang="zh-CN" sz="1400" b="1" i="0" u="none" strike="noStrike" kern="1200" baseline="0">
              <a:solidFill>
                <a:schemeClr val="tx1">
                  <a:lumMod val="75000"/>
                  <a:lumOff val="25000"/>
                </a:schemeClr>
              </a:solidFill>
              <a:latin typeface="+mn-lt"/>
              <a:ea typeface="+mn-ea"/>
              <a:cs typeface="+mn-cs"/>
            </a:defRPr>
          </a:pPr>
          <a:endParaRPr lang="zh-CN" altLang="en-US"/>
        </a:p>
      </c:txPr>
    </c:title>
    <c:autoTitleDeleted val="0"/>
    <c:plotArea>
      <c:layout/>
      <c:barChart>
        <c:barDir val="col"/>
        <c:grouping val="clustered"/>
        <c:varyColors val="0"/>
        <c:ser>
          <c:idx val="0"/>
          <c:order val="0"/>
          <c:tx>
            <c:strRef>
              <c:f>'[文献 梳理（1-6+17,18）.xlsx]Sheet2'!$E$22</c:f>
              <c:strCache>
                <c:ptCount val="1"/>
                <c:pt idx="0">
                  <c:v>HbA1c&lt;7.0%达标率</c:v>
                </c:pt>
              </c:strCache>
            </c:strRef>
          </c:tx>
          <c:spPr>
            <a:solidFill>
              <a:schemeClr val="accent1"/>
            </a:solidFill>
            <a:ln>
              <a:noFill/>
            </a:ln>
            <a:effectLst/>
          </c:spPr>
          <c:invertIfNegative val="0"/>
          <c:dPt>
            <c:idx val="0"/>
            <c:invertIfNegative val="0"/>
            <c:bubble3D val="0"/>
            <c:spPr>
              <a:solidFill>
                <a:srgbClr val="00B0F0"/>
              </a:solidFill>
              <a:ln>
                <a:noFill/>
              </a:ln>
              <a:effectLst/>
            </c:spPr>
            <c:extLst>
              <c:ext xmlns:c16="http://schemas.microsoft.com/office/drawing/2014/chart" uri="{C3380CC4-5D6E-409C-BE32-E72D297353CC}">
                <c16:uniqueId val="{00000001-3D72-4FC5-9894-E87D051B022F}"/>
              </c:ext>
            </c:extLst>
          </c:dPt>
          <c:dPt>
            <c:idx val="1"/>
            <c:invertIfNegative val="0"/>
            <c:bubble3D val="0"/>
            <c:spPr>
              <a:solidFill>
                <a:schemeClr val="bg1">
                  <a:lumMod val="85000"/>
                </a:schemeClr>
              </a:solidFill>
              <a:ln>
                <a:noFill/>
              </a:ln>
              <a:effectLst/>
            </c:spPr>
            <c:extLst>
              <c:ext xmlns:c16="http://schemas.microsoft.com/office/drawing/2014/chart" uri="{C3380CC4-5D6E-409C-BE32-E72D297353CC}">
                <c16:uniqueId val="{00000003-3D72-4FC5-9894-E87D051B022F}"/>
              </c:ext>
            </c:extLst>
          </c:dPt>
          <c:dPt>
            <c:idx val="2"/>
            <c:invertIfNegative val="0"/>
            <c:bubble3D val="0"/>
            <c:spPr>
              <a:solidFill>
                <a:schemeClr val="bg1">
                  <a:lumMod val="75000"/>
                </a:schemeClr>
              </a:solidFill>
              <a:ln>
                <a:noFill/>
              </a:ln>
              <a:effectLst/>
            </c:spPr>
            <c:extLst>
              <c:ext xmlns:c16="http://schemas.microsoft.com/office/drawing/2014/chart" uri="{C3380CC4-5D6E-409C-BE32-E72D297353CC}">
                <c16:uniqueId val="{00000005-3D72-4FC5-9894-E87D051B022F}"/>
              </c:ext>
            </c:extLst>
          </c:dPt>
          <c:dPt>
            <c:idx val="3"/>
            <c:invertIfNegative val="0"/>
            <c:bubble3D val="0"/>
            <c:spPr>
              <a:solidFill>
                <a:schemeClr val="bg1">
                  <a:lumMod val="65000"/>
                </a:schemeClr>
              </a:solidFill>
              <a:ln>
                <a:noFill/>
              </a:ln>
              <a:effectLst/>
            </c:spPr>
            <c:extLst>
              <c:ext xmlns:c16="http://schemas.microsoft.com/office/drawing/2014/chart" uri="{C3380CC4-5D6E-409C-BE32-E72D297353CC}">
                <c16:uniqueId val="{00000007-3D72-4FC5-9894-E87D051B022F}"/>
              </c:ext>
            </c:extLst>
          </c:dPt>
          <c:dLbls>
            <c:spPr>
              <a:noFill/>
              <a:ln>
                <a:noFill/>
              </a:ln>
              <a:effectLst/>
            </c:spPr>
            <c:txPr>
              <a:bodyPr rot="0" spcFirstLastPara="0" vertOverflow="ellipsis" vert="horz" wrap="square" lIns="38100" tIns="19050" rIns="38100" bIns="19050" anchor="ctr" anchorCtr="1"/>
              <a:lstStyle/>
              <a:p>
                <a:pPr>
                  <a:defRPr lang="zh-CN" sz="1000" b="0" i="0" u="none" strike="noStrike" kern="1200" baseline="0">
                    <a:solidFill>
                      <a:schemeClr val="tx1">
                        <a:lumMod val="75000"/>
                        <a:lumOff val="25000"/>
                      </a:schemeClr>
                    </a:solidFill>
                    <a:latin typeface="+mn-lt"/>
                    <a:ea typeface="+mn-ea"/>
                    <a:cs typeface="+mn-cs"/>
                  </a:defRPr>
                </a:pPr>
                <a:endParaRPr lang="zh-CN"/>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'[文献 梳理（1-6+17,18）.xlsx]Sheet2'!$D$23:$D$26</c:f>
              <c:strCache>
                <c:ptCount val="4"/>
                <c:pt idx="0">
                  <c:v>EG</c:v>
                </c:pt>
                <c:pt idx="1">
                  <c:v>CG1</c:v>
                </c:pt>
                <c:pt idx="2">
                  <c:v>CG2</c:v>
                </c:pt>
                <c:pt idx="3">
                  <c:v>CG3</c:v>
                </c:pt>
              </c:strCache>
            </c:strRef>
          </c:cat>
          <c:val>
            <c:numRef>
              <c:f>'[文献 梳理（1-6+17,18）.xlsx]Sheet2'!$E$23:$E$26</c:f>
              <c:numCache>
                <c:formatCode>0.00%</c:formatCode>
                <c:ptCount val="4"/>
                <c:pt idx="0">
                  <c:v>0.72099999999999997</c:v>
                </c:pt>
                <c:pt idx="1">
                  <c:v>0.436</c:v>
                </c:pt>
                <c:pt idx="2" formatCode="0%">
                  <c:v>0.5</c:v>
                </c:pt>
                <c:pt idx="3" formatCode="0%">
                  <c:v>0.69</c:v>
                </c:pt>
              </c:numCache>
            </c:numRef>
          </c:val>
          <c:extLst>
            <c:ext xmlns:c16="http://schemas.microsoft.com/office/drawing/2014/chart" uri="{C3380CC4-5D6E-409C-BE32-E72D297353CC}">
              <c16:uniqueId val="{00000008-3D72-4FC5-9894-E87D051B022F}"/>
            </c:ext>
          </c:extLst>
        </c:ser>
        <c:dLbls>
          <c:showLegendKey val="0"/>
          <c:showVal val="1"/>
          <c:showCatName val="0"/>
          <c:showSerName val="0"/>
          <c:showPercent val="0"/>
          <c:showBubbleSize val="0"/>
        </c:dLbls>
        <c:gapWidth val="246"/>
        <c:overlap val="-28"/>
        <c:axId val="959089284"/>
        <c:axId val="725051398"/>
      </c:barChart>
      <c:catAx>
        <c:axId val="959089284"/>
        <c:scaling>
          <c:orientation val="minMax"/>
        </c:scaling>
        <c:delete val="0"/>
        <c:axPos val="b"/>
        <c:numFmt formatCode="General" sourceLinked="0"/>
        <c:majorTickMark val="none"/>
        <c:minorTickMark val="none"/>
        <c:tickLblPos val="nextTo"/>
        <c:spPr>
          <a:noFill/>
          <a:ln w="9525" cap="flat" cmpd="sng" algn="ctr">
            <a:solidFill>
              <a:schemeClr val="tx1">
                <a:lumMod val="15000"/>
                <a:lumOff val="85000"/>
              </a:schemeClr>
            </a:solidFill>
            <a:round/>
          </a:ln>
          <a:effectLst/>
        </c:spPr>
        <c:txPr>
          <a:bodyPr rot="-60000000" spcFirstLastPara="0" vertOverflow="ellipsis" vert="horz" wrap="square" anchor="ctr" anchorCtr="1"/>
          <a:lstStyle/>
          <a:p>
            <a:pPr>
              <a:defRPr lang="zh-CN" sz="900" b="0" i="0" u="none" strike="noStrike" kern="1200" baseline="0">
                <a:solidFill>
                  <a:schemeClr val="tx1">
                    <a:lumMod val="65000"/>
                    <a:lumOff val="35000"/>
                  </a:schemeClr>
                </a:solidFill>
                <a:latin typeface="+mn-lt"/>
                <a:ea typeface="+mn-ea"/>
                <a:cs typeface="+mn-cs"/>
              </a:defRPr>
            </a:pPr>
            <a:endParaRPr lang="zh-CN"/>
          </a:p>
        </c:txPr>
        <c:crossAx val="725051398"/>
        <c:crosses val="autoZero"/>
        <c:auto val="1"/>
        <c:lblAlgn val="ctr"/>
        <c:lblOffset val="100"/>
        <c:noMultiLvlLbl val="0"/>
      </c:catAx>
      <c:valAx>
        <c:axId val="725051398"/>
        <c:scaling>
          <c:orientation val="minMax"/>
        </c:scaling>
        <c:delete val="0"/>
        <c:axPos val="l"/>
        <c:numFmt formatCode="0.00%" sourceLinked="0"/>
        <c:majorTickMark val="none"/>
        <c:minorTickMark val="none"/>
        <c:tickLblPos val="nextTo"/>
        <c:spPr>
          <a:noFill/>
          <a:ln>
            <a:noFill/>
          </a:ln>
          <a:effectLst/>
        </c:spPr>
        <c:txPr>
          <a:bodyPr rot="-60000000" spcFirstLastPara="0" vertOverflow="ellipsis" vert="horz" wrap="square" anchor="ctr" anchorCtr="1"/>
          <a:lstStyle/>
          <a:p>
            <a:pPr>
              <a:defRPr lang="zh-CN" sz="900" b="0" i="0" u="none" strike="noStrike" kern="1200" baseline="0">
                <a:solidFill>
                  <a:schemeClr val="tx1">
                    <a:lumMod val="65000"/>
                    <a:lumOff val="35000"/>
                  </a:schemeClr>
                </a:solidFill>
                <a:latin typeface="+mn-lt"/>
                <a:ea typeface="+mn-ea"/>
                <a:cs typeface="+mn-cs"/>
              </a:defRPr>
            </a:pPr>
            <a:endParaRPr lang="zh-CN"/>
          </a:p>
        </c:txPr>
        <c:crossAx val="959089284"/>
        <c:crosses val="autoZero"/>
        <c:crossBetween val="between"/>
      </c:valAx>
      <c:spPr>
        <a:noFill/>
        <a:ln>
          <a:noFill/>
        </a:ln>
        <a:effectLst/>
      </c:spPr>
    </c:plotArea>
    <c:plotVisOnly val="1"/>
    <c:dispBlanksAs val="gap"/>
    <c:showDLblsOverMax val="0"/>
    <c:extLst>
      <c:ext uri="{0b15fc19-7d7d-44ad-8c2d-2c3a37ce22c3}">
        <chartProps xmlns="https://web.wps.cn/et/2018/main" chartId="{0cf7e3b5-5d24-4bb3-9558-fe1b8ee9abfc}"/>
      </c:ext>
    </c:extLst>
  </c:chart>
  <c:spPr>
    <a:solidFill>
      <a:schemeClr val="bg1"/>
    </a:solidFill>
    <a:ln w="9525" cap="flat" cmpd="sng" algn="ctr">
      <a:noFill/>
      <a:round/>
    </a:ln>
    <a:effectLst/>
  </c:spPr>
  <c:txPr>
    <a:bodyPr/>
    <a:lstStyle/>
    <a:p>
      <a:pPr>
        <a:defRPr lang="zh-CN"/>
      </a:pPr>
      <a:endParaRPr lang="zh-CN"/>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100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10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000" kern="1200"/>
    <cs:bodyPr rot="0" spcFirstLastPara="1" vertOverflow="clip" horzOverflow="clip" vert="horz" wrap="square" lIns="36576" tIns="18288" rIns="36576" bIns="18288" anchor="ctr" anchorCtr="1">
      <a:spAutoFit/>
    </cs:bodyPr>
  </cs:dataLabelCallout>
  <cs:dataPoint>
    <cs:lnRef idx="0">
      <cs:styleClr val="auto"/>
    </cs:lnRef>
    <cs:fillRef idx="1">
      <cs:styleClr val="auto"/>
    </cs:fillRef>
    <cs:effectRef idx="0"/>
    <cs:fontRef idx="minor">
      <a:schemeClr val="dk1"/>
    </cs:fontRef>
    <cs:spPr>
      <a:ln>
        <a:noFill/>
      </a:ln>
      <a:effectLst/>
    </cs:spPr>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lt1">
            <a:lumMod val="902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75000"/>
        <a:lumOff val="25000"/>
      </a:schemeClr>
    </cs:fontRef>
    <cs:defRPr sz="1400" b="1" kern="120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100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10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000" kern="1200"/>
    <cs:bodyPr rot="0" spcFirstLastPara="1" vertOverflow="clip" horzOverflow="clip" vert="horz" wrap="square" lIns="36576" tIns="18288" rIns="36576" bIns="18288" anchor="ctr" anchorCtr="1">
      <a:spAutoFit/>
    </cs:bodyPr>
  </cs:dataLabelCallout>
  <cs:dataPoint>
    <cs:lnRef idx="0">
      <cs:styleClr val="auto"/>
    </cs:lnRef>
    <cs:fillRef idx="1">
      <cs:styleClr val="auto"/>
    </cs:fillRef>
    <cs:effectRef idx="0"/>
    <cs:fontRef idx="minor">
      <a:schemeClr val="dk1"/>
    </cs:fontRef>
    <cs:spPr>
      <a:ln>
        <a:noFill/>
      </a:ln>
      <a:effectLst/>
    </cs:spPr>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lt1">
            <a:lumMod val="902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75000"/>
        <a:lumOff val="25000"/>
      </a:schemeClr>
    </cs:fontRef>
    <cs:defRPr sz="1400" b="1" kern="120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t>2026/6/6</a:t>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t>‹#›</a:t>
            </a:fld>
            <a:endParaRPr lang="zh-CN"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t>2026/6/6</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0.xml"/><Relationship Id="rId2" Type="http://schemas.openxmlformats.org/officeDocument/2006/relationships/tags" Target="../tags/tag9.xml"/><Relationship Id="rId1" Type="http://schemas.openxmlformats.org/officeDocument/2006/relationships/tags" Target="../tags/tag8.xml"/><Relationship Id="rId6" Type="http://schemas.openxmlformats.org/officeDocument/2006/relationships/slideMaster" Target="../slideMasters/slideMaster1.xml"/><Relationship Id="rId5" Type="http://schemas.openxmlformats.org/officeDocument/2006/relationships/tags" Target="../tags/tag12.xml"/><Relationship Id="rId4" Type="http://schemas.openxmlformats.org/officeDocument/2006/relationships/tags" Target="../tags/tag11.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57.xml"/><Relationship Id="rId2" Type="http://schemas.openxmlformats.org/officeDocument/2006/relationships/tags" Target="../tags/tag56.xml"/><Relationship Id="rId1" Type="http://schemas.openxmlformats.org/officeDocument/2006/relationships/tags" Target="../tags/tag55.xml"/><Relationship Id="rId5" Type="http://schemas.openxmlformats.org/officeDocument/2006/relationships/slideMaster" Target="../slideMasters/slideMaster1.xml"/><Relationship Id="rId4" Type="http://schemas.openxmlformats.org/officeDocument/2006/relationships/tags" Target="../tags/tag58.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61.xml"/><Relationship Id="rId2" Type="http://schemas.openxmlformats.org/officeDocument/2006/relationships/tags" Target="../tags/tag60.xml"/><Relationship Id="rId1" Type="http://schemas.openxmlformats.org/officeDocument/2006/relationships/tags" Target="../tags/tag59.xml"/><Relationship Id="rId6" Type="http://schemas.openxmlformats.org/officeDocument/2006/relationships/slideMaster" Target="../slideMasters/slideMaster1.xml"/><Relationship Id="rId5" Type="http://schemas.openxmlformats.org/officeDocument/2006/relationships/tags" Target="../tags/tag63.xml"/><Relationship Id="rId4" Type="http://schemas.openxmlformats.org/officeDocument/2006/relationships/tags" Target="../tags/tag62.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5.xml"/><Relationship Id="rId2" Type="http://schemas.openxmlformats.org/officeDocument/2006/relationships/tags" Target="../tags/tag14.xml"/><Relationship Id="rId1" Type="http://schemas.openxmlformats.org/officeDocument/2006/relationships/tags" Target="../tags/tag13.xml"/><Relationship Id="rId6" Type="http://schemas.openxmlformats.org/officeDocument/2006/relationships/slideMaster" Target="../slideMasters/slideMaster1.xml"/><Relationship Id="rId5" Type="http://schemas.openxmlformats.org/officeDocument/2006/relationships/tags" Target="../tags/tag17.xml"/><Relationship Id="rId4" Type="http://schemas.openxmlformats.org/officeDocument/2006/relationships/tags" Target="../tags/tag16.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20.xml"/><Relationship Id="rId2" Type="http://schemas.openxmlformats.org/officeDocument/2006/relationships/tags" Target="../tags/tag19.xml"/><Relationship Id="rId1" Type="http://schemas.openxmlformats.org/officeDocument/2006/relationships/tags" Target="../tags/tag18.xml"/><Relationship Id="rId6" Type="http://schemas.openxmlformats.org/officeDocument/2006/relationships/slideMaster" Target="../slideMasters/slideMaster1.xml"/><Relationship Id="rId5" Type="http://schemas.openxmlformats.org/officeDocument/2006/relationships/tags" Target="../tags/tag22.xml"/><Relationship Id="rId4" Type="http://schemas.openxmlformats.org/officeDocument/2006/relationships/tags" Target="../tags/tag21.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25.xml"/><Relationship Id="rId7" Type="http://schemas.openxmlformats.org/officeDocument/2006/relationships/slideMaster" Target="../slideMasters/slideMaster1.xml"/><Relationship Id="rId2" Type="http://schemas.openxmlformats.org/officeDocument/2006/relationships/tags" Target="../tags/tag24.xml"/><Relationship Id="rId1" Type="http://schemas.openxmlformats.org/officeDocument/2006/relationships/tags" Target="../tags/tag23.xml"/><Relationship Id="rId6" Type="http://schemas.openxmlformats.org/officeDocument/2006/relationships/tags" Target="../tags/tag28.xml"/><Relationship Id="rId5" Type="http://schemas.openxmlformats.org/officeDocument/2006/relationships/tags" Target="../tags/tag27.xml"/><Relationship Id="rId4" Type="http://schemas.openxmlformats.org/officeDocument/2006/relationships/tags" Target="../tags/tag26.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36.xml"/><Relationship Id="rId3" Type="http://schemas.openxmlformats.org/officeDocument/2006/relationships/tags" Target="../tags/tag31.xml"/><Relationship Id="rId7" Type="http://schemas.openxmlformats.org/officeDocument/2006/relationships/tags" Target="../tags/tag35.xml"/><Relationship Id="rId2" Type="http://schemas.openxmlformats.org/officeDocument/2006/relationships/tags" Target="../tags/tag30.xml"/><Relationship Id="rId1" Type="http://schemas.openxmlformats.org/officeDocument/2006/relationships/tags" Target="../tags/tag29.xml"/><Relationship Id="rId6" Type="http://schemas.openxmlformats.org/officeDocument/2006/relationships/tags" Target="../tags/tag34.xml"/><Relationship Id="rId5" Type="http://schemas.openxmlformats.org/officeDocument/2006/relationships/tags" Target="../tags/tag33.xml"/><Relationship Id="rId4" Type="http://schemas.openxmlformats.org/officeDocument/2006/relationships/tags" Target="../tags/tag32.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39.xml"/><Relationship Id="rId2" Type="http://schemas.openxmlformats.org/officeDocument/2006/relationships/tags" Target="../tags/tag38.xml"/><Relationship Id="rId1" Type="http://schemas.openxmlformats.org/officeDocument/2006/relationships/tags" Target="../tags/tag37.xml"/><Relationship Id="rId5" Type="http://schemas.openxmlformats.org/officeDocument/2006/relationships/slideMaster" Target="../slideMasters/slideMaster1.xml"/><Relationship Id="rId4" Type="http://schemas.openxmlformats.org/officeDocument/2006/relationships/tags" Target="../tags/tag40.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43.xml"/><Relationship Id="rId2" Type="http://schemas.openxmlformats.org/officeDocument/2006/relationships/tags" Target="../tags/tag42.xml"/><Relationship Id="rId1" Type="http://schemas.openxmlformats.org/officeDocument/2006/relationships/tags" Target="../tags/tag41.xml"/><Relationship Id="rId4"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46.xml"/><Relationship Id="rId7" Type="http://schemas.openxmlformats.org/officeDocument/2006/relationships/slideMaster" Target="../slideMasters/slideMaster1.xml"/><Relationship Id="rId2" Type="http://schemas.openxmlformats.org/officeDocument/2006/relationships/tags" Target="../tags/tag45.xml"/><Relationship Id="rId1" Type="http://schemas.openxmlformats.org/officeDocument/2006/relationships/tags" Target="../tags/tag44.xml"/><Relationship Id="rId6" Type="http://schemas.openxmlformats.org/officeDocument/2006/relationships/tags" Target="../tags/tag49.xml"/><Relationship Id="rId5" Type="http://schemas.openxmlformats.org/officeDocument/2006/relationships/tags" Target="../tags/tag48.xml"/><Relationship Id="rId4" Type="http://schemas.openxmlformats.org/officeDocument/2006/relationships/tags" Target="../tags/tag47.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52.xml"/><Relationship Id="rId2" Type="http://schemas.openxmlformats.org/officeDocument/2006/relationships/tags" Target="../tags/tag51.xml"/><Relationship Id="rId1" Type="http://schemas.openxmlformats.org/officeDocument/2006/relationships/tags" Target="../tags/tag50.xml"/><Relationship Id="rId6" Type="http://schemas.openxmlformats.org/officeDocument/2006/relationships/slideMaster" Target="../slideMasters/slideMaster1.xml"/><Relationship Id="rId5" Type="http://schemas.openxmlformats.org/officeDocument/2006/relationships/tags" Target="../tags/tag54.xml"/><Relationship Id="rId4" Type="http://schemas.openxmlformats.org/officeDocument/2006/relationships/tags" Target="../tags/tag53.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p>
        </p:txBody>
      </p:sp>
      <p:sp>
        <p:nvSpPr>
          <p:cNvPr id="3" name="副标题 2"/>
          <p:cNvSpPr>
            <a:spLocks noGrp="1"/>
          </p:cNvSpPr>
          <p:nvPr>
            <p:ph type="subTitle" idx="1"/>
            <p:custDataLst>
              <p:tags r:id="rId2"/>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2026/6/6</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2026/6/6</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608400" y="774000"/>
            <a:ext cx="10972800" cy="5482800"/>
          </a:xfrm>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2026/6/6</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4"/>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a:t>单击此处编辑标题</a:t>
            </a:r>
          </a:p>
        </p:txBody>
      </p:sp>
      <p:sp>
        <p:nvSpPr>
          <p:cNvPr id="7" name="文本占位符 6"/>
          <p:cNvSpPr>
            <a:spLocks noGrp="1"/>
          </p:cNvSpPr>
          <p:nvPr>
            <p:ph type="body" sz="quarter" idx="13"/>
            <p:custDataLst>
              <p:tags r:id="rId5"/>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a:t>单击此处编辑母版标题样式</a:t>
            </a:r>
          </a:p>
        </p:txBody>
      </p:sp>
      <p:sp>
        <p:nvSpPr>
          <p:cNvPr id="3" name="内容占位符 2"/>
          <p:cNvSpPr>
            <a:spLocks noGrp="1"/>
          </p:cNvSpPr>
          <p:nvPr>
            <p:ph idx="1"/>
            <p:custDataLst>
              <p:tags r:id="rId2"/>
            </p:custDataLst>
          </p:nvPr>
        </p:nvSpPr>
        <p:spPr>
          <a:xfrm>
            <a:off x="608400" y="1490400"/>
            <a:ext cx="10969200" cy="4759200"/>
          </a:xfrm>
        </p:spPr>
        <p:txBody>
          <a:bodyPr vert="horz" lIns="90000" tIns="46800" rIns="90000" bIns="4680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2026/6/6</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p>
        </p:txBody>
      </p:sp>
      <p:sp>
        <p:nvSpPr>
          <p:cNvPr id="3" name="文本占位符 2"/>
          <p:cNvSpPr>
            <a:spLocks noGrp="1"/>
          </p:cNvSpPr>
          <p:nvPr>
            <p:ph type="body" idx="1" hasCustomPrompt="1"/>
            <p:custDataLst>
              <p:tags r:id="rId2"/>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2026/6/6</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a:t>单击此处编辑母版标题样式</a:t>
            </a:r>
          </a:p>
        </p:txBody>
      </p:sp>
      <p:sp>
        <p:nvSpPr>
          <p:cNvPr id="3" name="内容占位符 2"/>
          <p:cNvSpPr>
            <a:spLocks noGrp="1"/>
          </p:cNvSpPr>
          <p:nvPr>
            <p:ph sz="half" idx="1"/>
            <p:custDataLst>
              <p:tags r:id="rId2"/>
            </p:custDataLst>
          </p:nvPr>
        </p:nvSpPr>
        <p:spPr>
          <a:xfrm>
            <a:off x="608400" y="1501200"/>
            <a:ext cx="5176800" cy="4748400"/>
          </a:xfrm>
        </p:spPr>
        <p:txBody>
          <a:bodyPr vert="horz" lIns="90000" tIns="46800" rIns="90000" bIns="4680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custDataLst>
              <p:tags r:id="rId3"/>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2026/6/6</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a:t>单击此处编辑母版标题样式</a:t>
            </a:r>
          </a:p>
        </p:txBody>
      </p:sp>
      <p:sp>
        <p:nvSpPr>
          <p:cNvPr id="3" name="文本占位符 2"/>
          <p:cNvSpPr>
            <a:spLocks noGrp="1"/>
          </p:cNvSpPr>
          <p:nvPr>
            <p:ph type="body" idx="1" hasCustomPrompt="1"/>
            <p:custDataLst>
              <p:tags r:id="rId2"/>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608400" y="1854000"/>
            <a:ext cx="5342400" cy="4395600"/>
          </a:xfrm>
        </p:spPr>
        <p:txBody>
          <a:bodyPr vert="horz" lIns="101600" tIns="0" rIns="82550" bIns="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hasCustomPrompt="1"/>
            <p:custDataLst>
              <p:tags r:id="rId4"/>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单击此处编辑文本</a:t>
            </a:r>
          </a:p>
        </p:txBody>
      </p:sp>
      <p:sp>
        <p:nvSpPr>
          <p:cNvPr id="6" name="内容占位符 5"/>
          <p:cNvSpPr>
            <a:spLocks noGrp="1"/>
          </p:cNvSpPr>
          <p:nvPr>
            <p:ph sz="quarter" idx="4"/>
            <p:custDataLst>
              <p:tags r:id="rId5"/>
            </p:custDataLst>
          </p:nvPr>
        </p:nvSpPr>
        <p:spPr>
          <a:xfrm>
            <a:off x="6235750" y="1854000"/>
            <a:ext cx="5342400" cy="4395600"/>
          </a:xfrm>
        </p:spPr>
        <p:txBody>
          <a:bodyPr vert="horz" lIns="101600" tIns="0" rIns="82550" bIns="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2026/6/6</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a:t>单击此处编辑母版标题样式</a:t>
            </a:r>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2026/6/6</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2026/6/6</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2"/>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a:t>单击此处编辑母版文本样式</a:t>
            </a:r>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2026/6/6</a:t>
            </a:fld>
            <a:endParaRPr lang="zh-CN" altLang="en-US" dirty="0"/>
          </a:p>
        </p:txBody>
      </p:sp>
      <p:sp>
        <p:nvSpPr>
          <p:cNvPr id="6" name="页脚占位符 5"/>
          <p:cNvSpPr>
            <a:spLocks noGrp="1"/>
          </p:cNvSpPr>
          <p:nvPr>
            <p:ph type="ftr" sz="quarter" idx="11"/>
            <p:custDataLst>
              <p:tags r:id="rId4"/>
            </p:custDataLst>
          </p:nvPr>
        </p:nvSpPr>
        <p:spPr/>
        <p:txBody>
          <a:bodyPr/>
          <a:lstStyle/>
          <a:p>
            <a:endParaRPr lang="zh-CN" altLang="en-US" dirty="0"/>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a:t>
            </a:fld>
            <a:endParaRPr lang="zh-CN" altLang="en-US"/>
          </a:p>
        </p:txBody>
      </p:sp>
      <p:sp>
        <p:nvSpPr>
          <p:cNvPr id="9" name="标题 8"/>
          <p:cNvSpPr>
            <a:spLocks noGrp="1"/>
          </p:cNvSpPr>
          <p:nvPr>
            <p:ph type="title"/>
            <p:custDataLst>
              <p:tags r:id="rId6"/>
            </p:custDataLst>
          </p:nvPr>
        </p:nvSpPr>
        <p:spPr/>
        <p:txBody>
          <a:bodyPr/>
          <a:lstStyle/>
          <a:p>
            <a:r>
              <a:rPr lang="zh-CN" altLang="en-US"/>
              <a:t>单击此处编辑母版标题样式</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a:t>单击此处编辑标题</a:t>
            </a:r>
          </a:p>
        </p:txBody>
      </p:sp>
      <p:sp>
        <p:nvSpPr>
          <p:cNvPr id="3" name="竖排文字占位符 2"/>
          <p:cNvSpPr>
            <a:spLocks noGrp="1"/>
          </p:cNvSpPr>
          <p:nvPr>
            <p:ph type="body" orient="vert" idx="1"/>
            <p:custDataLst>
              <p:tags r:id="rId2"/>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2026/6/6</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2.xml"/><Relationship Id="rId18" Type="http://schemas.openxmlformats.org/officeDocument/2006/relationships/tags" Target="../tags/tag7.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6.xml"/><Relationship Id="rId2" Type="http://schemas.openxmlformats.org/officeDocument/2006/relationships/slideLayout" Target="../slideLayouts/slideLayout2.xml"/><Relationship Id="rId16" Type="http://schemas.openxmlformats.org/officeDocument/2006/relationships/tags" Target="../tags/tag5.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4.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4"/>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p>
        </p:txBody>
      </p:sp>
      <p:sp>
        <p:nvSpPr>
          <p:cNvPr id="3" name="文本占位符 2"/>
          <p:cNvSpPr>
            <a:spLocks noGrp="1"/>
          </p:cNvSpPr>
          <p:nvPr>
            <p:ph type="body" idx="1"/>
            <p:custDataLst>
              <p:tags r:id="rId15"/>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16"/>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t>2026/6/6</a:t>
            </a:fld>
            <a:endParaRPr lang="zh-CN" altLang="en-US"/>
          </a:p>
        </p:txBody>
      </p:sp>
      <p:sp>
        <p:nvSpPr>
          <p:cNvPr id="5" name="页脚占位符 4"/>
          <p:cNvSpPr>
            <a:spLocks noGrp="1"/>
          </p:cNvSpPr>
          <p:nvPr>
            <p:ph type="ftr" sz="quarter" idx="3"/>
            <p:custDataLst>
              <p:tags r:id="rId17"/>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8"/>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t>‹#›</a:t>
            </a:fld>
            <a:endParaRPr lang="zh-CN" altLang="en-US" dirty="0"/>
          </a:p>
        </p:txBody>
      </p:sp>
    </p:spTree>
    <p:custDataLst>
      <p:tags r:id="rId13"/>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0"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66.xml"/><Relationship Id="rId2" Type="http://schemas.openxmlformats.org/officeDocument/2006/relationships/tags" Target="../tags/tag65.xml"/><Relationship Id="rId1" Type="http://schemas.openxmlformats.org/officeDocument/2006/relationships/tags" Target="../tags/tag64.xml"/><Relationship Id="rId4"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tags" Target="../tags/tag102.xml"/><Relationship Id="rId13" Type="http://schemas.openxmlformats.org/officeDocument/2006/relationships/slideLayout" Target="../slideLayouts/slideLayout7.xml"/><Relationship Id="rId3" Type="http://schemas.openxmlformats.org/officeDocument/2006/relationships/tags" Target="../tags/tag97.xml"/><Relationship Id="rId7" Type="http://schemas.openxmlformats.org/officeDocument/2006/relationships/tags" Target="../tags/tag101.xml"/><Relationship Id="rId12" Type="http://schemas.openxmlformats.org/officeDocument/2006/relationships/tags" Target="../tags/tag106.xml"/><Relationship Id="rId2" Type="http://schemas.openxmlformats.org/officeDocument/2006/relationships/tags" Target="../tags/tag96.xml"/><Relationship Id="rId1" Type="http://schemas.openxmlformats.org/officeDocument/2006/relationships/tags" Target="../tags/tag95.xml"/><Relationship Id="rId6" Type="http://schemas.openxmlformats.org/officeDocument/2006/relationships/tags" Target="../tags/tag100.xml"/><Relationship Id="rId11" Type="http://schemas.openxmlformats.org/officeDocument/2006/relationships/tags" Target="../tags/tag105.xml"/><Relationship Id="rId5" Type="http://schemas.openxmlformats.org/officeDocument/2006/relationships/tags" Target="../tags/tag99.xml"/><Relationship Id="rId10" Type="http://schemas.openxmlformats.org/officeDocument/2006/relationships/tags" Target="../tags/tag104.xml"/><Relationship Id="rId4" Type="http://schemas.openxmlformats.org/officeDocument/2006/relationships/tags" Target="../tags/tag98.xml"/><Relationship Id="rId9" Type="http://schemas.openxmlformats.org/officeDocument/2006/relationships/tags" Target="../tags/tag10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tags" Target="../tags/tag69.xml"/><Relationship Id="rId7" Type="http://schemas.openxmlformats.org/officeDocument/2006/relationships/slideLayout" Target="../slideLayouts/slideLayout7.xml"/><Relationship Id="rId2" Type="http://schemas.openxmlformats.org/officeDocument/2006/relationships/tags" Target="../tags/tag68.xml"/><Relationship Id="rId1" Type="http://schemas.openxmlformats.org/officeDocument/2006/relationships/tags" Target="../tags/tag67.xml"/><Relationship Id="rId6" Type="http://schemas.openxmlformats.org/officeDocument/2006/relationships/tags" Target="../tags/tag72.xml"/><Relationship Id="rId5" Type="http://schemas.openxmlformats.org/officeDocument/2006/relationships/tags" Target="../tags/tag71.xml"/><Relationship Id="rId4" Type="http://schemas.openxmlformats.org/officeDocument/2006/relationships/tags" Target="../tags/tag7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tags" Target="../tags/tag75.xml"/><Relationship Id="rId7" Type="http://schemas.openxmlformats.org/officeDocument/2006/relationships/image" Target="../media/image1.svg"/><Relationship Id="rId2" Type="http://schemas.openxmlformats.org/officeDocument/2006/relationships/tags" Target="../tags/tag74.xml"/><Relationship Id="rId1" Type="http://schemas.openxmlformats.org/officeDocument/2006/relationships/tags" Target="../tags/tag73.xml"/><Relationship Id="rId6" Type="http://schemas.openxmlformats.org/officeDocument/2006/relationships/notesSlide" Target="../notesSlides/notesSlide2.xml"/><Relationship Id="rId5" Type="http://schemas.openxmlformats.org/officeDocument/2006/relationships/slideLayout" Target="../slideLayouts/slideLayout7.xml"/><Relationship Id="rId4" Type="http://schemas.openxmlformats.org/officeDocument/2006/relationships/tags" Target="../tags/tag76.xml"/></Relationships>
</file>

<file path=ppt/slides/_rels/slide6.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tags" Target="../tags/tag79.xml"/><Relationship Id="rId7" Type="http://schemas.openxmlformats.org/officeDocument/2006/relationships/chart" Target="../charts/chart1.xml"/><Relationship Id="rId2" Type="http://schemas.openxmlformats.org/officeDocument/2006/relationships/tags" Target="../tags/tag78.xml"/><Relationship Id="rId1" Type="http://schemas.openxmlformats.org/officeDocument/2006/relationships/tags" Target="../tags/tag77.xml"/><Relationship Id="rId6" Type="http://schemas.openxmlformats.org/officeDocument/2006/relationships/notesSlide" Target="../notesSlides/notesSlide3.xml"/><Relationship Id="rId5" Type="http://schemas.openxmlformats.org/officeDocument/2006/relationships/slideLayout" Target="../slideLayouts/slideLayout7.xml"/><Relationship Id="rId4" Type="http://schemas.openxmlformats.org/officeDocument/2006/relationships/tags" Target="../tags/tag80.xml"/><Relationship Id="rId9" Type="http://schemas.openxmlformats.org/officeDocument/2006/relationships/chart" Target="../charts/char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7.xml"/><Relationship Id="rId1" Type="http://schemas.openxmlformats.org/officeDocument/2006/relationships/tags" Target="../tags/tag81.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7.xml"/><Relationship Id="rId1" Type="http://schemas.openxmlformats.org/officeDocument/2006/relationships/tags" Target="../tags/tag82.xml"/></Relationships>
</file>

<file path=ppt/slides/_rels/slide9.xml.rels><?xml version="1.0" encoding="UTF-8" standalone="yes"?>
<Relationships xmlns="http://schemas.openxmlformats.org/package/2006/relationships"><Relationship Id="rId8" Type="http://schemas.openxmlformats.org/officeDocument/2006/relationships/tags" Target="../tags/tag90.xml"/><Relationship Id="rId13" Type="http://schemas.openxmlformats.org/officeDocument/2006/relationships/slideLayout" Target="../slideLayouts/slideLayout7.xml"/><Relationship Id="rId3" Type="http://schemas.openxmlformats.org/officeDocument/2006/relationships/tags" Target="../tags/tag85.xml"/><Relationship Id="rId7" Type="http://schemas.openxmlformats.org/officeDocument/2006/relationships/tags" Target="../tags/tag89.xml"/><Relationship Id="rId12" Type="http://schemas.openxmlformats.org/officeDocument/2006/relationships/tags" Target="../tags/tag94.xml"/><Relationship Id="rId2" Type="http://schemas.openxmlformats.org/officeDocument/2006/relationships/tags" Target="../tags/tag84.xml"/><Relationship Id="rId1" Type="http://schemas.openxmlformats.org/officeDocument/2006/relationships/tags" Target="../tags/tag83.xml"/><Relationship Id="rId6" Type="http://schemas.openxmlformats.org/officeDocument/2006/relationships/tags" Target="../tags/tag88.xml"/><Relationship Id="rId11" Type="http://schemas.openxmlformats.org/officeDocument/2006/relationships/tags" Target="../tags/tag93.xml"/><Relationship Id="rId5" Type="http://schemas.openxmlformats.org/officeDocument/2006/relationships/tags" Target="../tags/tag87.xml"/><Relationship Id="rId10" Type="http://schemas.openxmlformats.org/officeDocument/2006/relationships/tags" Target="../tags/tag92.xml"/><Relationship Id="rId4" Type="http://schemas.openxmlformats.org/officeDocument/2006/relationships/tags" Target="../tags/tag86.xml"/><Relationship Id="rId9" Type="http://schemas.openxmlformats.org/officeDocument/2006/relationships/tags" Target="../tags/tag91.xml"/><Relationship Id="rId14" Type="http://schemas.openxmlformats.org/officeDocument/2006/relationships/notesSlide" Target="../notesSlides/notesSlide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0" y="1792605"/>
            <a:ext cx="12205335" cy="2530475"/>
          </a:xfrm>
          <a:prstGeom prst="rect">
            <a:avLst/>
          </a:prstGeom>
          <a:solidFill>
            <a:srgbClr val="026BB2"/>
          </a:solidFill>
          <a:ln>
            <a:solidFill>
              <a:srgbClr val="026BB2"/>
            </a:solidFill>
          </a:ln>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endParaRPr lang="zh-CN" altLang="en-US"/>
          </a:p>
        </p:txBody>
      </p:sp>
      <p:sp>
        <p:nvSpPr>
          <p:cNvPr id="2" name="标题 1"/>
          <p:cNvSpPr>
            <a:spLocks noGrp="1"/>
          </p:cNvSpPr>
          <p:nvPr>
            <p:ph type="ctrTitle"/>
            <p:custDataLst>
              <p:tags r:id="rId2"/>
            </p:custDataLst>
          </p:nvPr>
        </p:nvSpPr>
        <p:spPr>
          <a:xfrm>
            <a:off x="1203960" y="2163445"/>
            <a:ext cx="9799320" cy="1576705"/>
          </a:xfrm>
        </p:spPr>
        <p:txBody>
          <a:bodyPr anchor="ctr" anchorCtr="0">
            <a:normAutofit/>
          </a:bodyPr>
          <a:lstStyle/>
          <a:p>
            <a:r>
              <a:rPr lang="zh-CN" altLang="en-US" sz="4400" b="1" dirty="0">
                <a:solidFill>
                  <a:schemeClr val="bg1"/>
                </a:solidFill>
              </a:rPr>
              <a:t>利格列汀二甲双胍缓释片（</a:t>
            </a:r>
            <a:r>
              <a:rPr lang="en-US" altLang="zh-CN" sz="4400" b="1" dirty="0">
                <a:solidFill>
                  <a:schemeClr val="bg1"/>
                </a:solidFill>
                <a:latin typeface="Times New Roman" panose="02020603050405020304" pitchFamily="18" charset="0"/>
                <a:cs typeface="Times New Roman" panose="02020603050405020304" pitchFamily="18" charset="0"/>
              </a:rPr>
              <a:t>I</a:t>
            </a:r>
            <a:r>
              <a:rPr lang="zh-CN" altLang="en-US" sz="4400" b="1" dirty="0">
                <a:solidFill>
                  <a:schemeClr val="bg1"/>
                </a:solidFill>
              </a:rPr>
              <a:t>）</a:t>
            </a:r>
          </a:p>
        </p:txBody>
      </p:sp>
      <p:sp>
        <p:nvSpPr>
          <p:cNvPr id="3" name="副标题 2"/>
          <p:cNvSpPr>
            <a:spLocks noGrp="1"/>
          </p:cNvSpPr>
          <p:nvPr>
            <p:ph type="subTitle" idx="1"/>
            <p:custDataLst>
              <p:tags r:id="rId3"/>
            </p:custDataLst>
          </p:nvPr>
        </p:nvSpPr>
        <p:spPr>
          <a:xfrm>
            <a:off x="1054100" y="4937760"/>
            <a:ext cx="9799320" cy="1029970"/>
          </a:xfrm>
        </p:spPr>
        <p:txBody>
          <a:bodyPr/>
          <a:lstStyle/>
          <a:p>
            <a:r>
              <a:rPr lang="zh-CN" altLang="en-US" b="1" dirty="0">
                <a:solidFill>
                  <a:srgbClr val="026BB2"/>
                </a:solidFill>
                <a:cs typeface="+mn-ea"/>
                <a:sym typeface="+mn-lt"/>
              </a:rPr>
              <a:t>湖北广辰药业有限公司</a:t>
            </a: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descr="a55454f1c20032eb7ca66eae9581e510"/>
          <p:cNvPicPr>
            <a:picLocks noChangeAspect="1"/>
          </p:cNvPicPr>
          <p:nvPr/>
        </p:nvPicPr>
        <p:blipFill>
          <a:blip r:embed="rId2"/>
          <a:srcRect l="20913" t="36240" r="21990" b="44750"/>
          <a:stretch>
            <a:fillRect/>
          </a:stretch>
        </p:blipFill>
        <p:spPr>
          <a:xfrm>
            <a:off x="3699510" y="2807970"/>
            <a:ext cx="3286760" cy="2379345"/>
          </a:xfrm>
          <a:prstGeom prst="rect">
            <a:avLst/>
          </a:prstGeom>
        </p:spPr>
      </p:pic>
      <p:grpSp>
        <p:nvGrpSpPr>
          <p:cNvPr id="11" name="组合 10"/>
          <p:cNvGrpSpPr/>
          <p:nvPr/>
        </p:nvGrpSpPr>
        <p:grpSpPr>
          <a:xfrm>
            <a:off x="657225" y="3352726"/>
            <a:ext cx="3069590" cy="1517724"/>
            <a:chOff x="10765" y="3617"/>
            <a:chExt cx="5914" cy="3004"/>
          </a:xfrm>
        </p:grpSpPr>
        <p:pic>
          <p:nvPicPr>
            <p:cNvPr id="6" name="图片 5" descr="微信图片_2026-05-08_103414_811"/>
            <p:cNvPicPr>
              <a:picLocks noChangeAspect="1"/>
            </p:cNvPicPr>
            <p:nvPr/>
          </p:nvPicPr>
          <p:blipFill>
            <a:blip r:embed="rId3">
              <a:clrChange>
                <a:clrFrom>
                  <a:srgbClr val="FAFEFF">
                    <a:alpha val="100000"/>
                  </a:srgbClr>
                </a:clrFrom>
                <a:clrTo>
                  <a:srgbClr val="FAFEFF">
                    <a:alpha val="100000"/>
                    <a:alpha val="0"/>
                  </a:srgbClr>
                </a:clrTo>
              </a:clrChange>
            </a:blip>
            <a:stretch>
              <a:fillRect/>
            </a:stretch>
          </p:blipFill>
          <p:spPr>
            <a:xfrm>
              <a:off x="10765" y="3806"/>
              <a:ext cx="4753" cy="2815"/>
            </a:xfrm>
            <a:prstGeom prst="rect">
              <a:avLst/>
            </a:prstGeom>
          </p:spPr>
        </p:pic>
        <p:sp>
          <p:nvSpPr>
            <p:cNvPr id="8" name="文本框 7"/>
            <p:cNvSpPr txBox="1"/>
            <p:nvPr/>
          </p:nvSpPr>
          <p:spPr>
            <a:xfrm>
              <a:off x="14750" y="3936"/>
              <a:ext cx="1929" cy="667"/>
            </a:xfrm>
            <a:prstGeom prst="rect">
              <a:avLst/>
            </a:prstGeom>
            <a:solidFill>
              <a:schemeClr val="bg1"/>
            </a:solidFill>
          </p:spPr>
          <p:txBody>
            <a:bodyPr wrap="square" rtlCol="0">
              <a:spAutoFit/>
            </a:bodyPr>
            <a:lstStyle/>
            <a:p>
              <a:r>
                <a:rPr lang="zh-CN" altLang="en-US" sz="1600" kern="400">
                  <a:solidFill>
                    <a:schemeClr val="tx1"/>
                  </a:solidFill>
                  <a:uFillTx/>
                  <a:latin typeface="华康行楷体 W5" panose="03000509000000000000" charset="-122"/>
                  <a:ea typeface="华康行楷体 W5" panose="03000509000000000000" charset="-122"/>
                </a:rPr>
                <a:t>二甲双胍</a:t>
              </a:r>
            </a:p>
          </p:txBody>
        </p:sp>
        <p:sp>
          <p:nvSpPr>
            <p:cNvPr id="9" name="圆角矩形 8"/>
            <p:cNvSpPr/>
            <p:nvPr/>
          </p:nvSpPr>
          <p:spPr>
            <a:xfrm>
              <a:off x="11477" y="3794"/>
              <a:ext cx="328" cy="674"/>
            </a:xfrm>
            <a:prstGeom prst="roundRect">
              <a:avLst/>
            </a:prstGeom>
            <a:solidFill>
              <a:schemeClr val="bg1"/>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endParaRPr lang="zh-CN" altLang="en-US" sz="1400"/>
            </a:p>
          </p:txBody>
        </p:sp>
        <p:sp>
          <p:nvSpPr>
            <p:cNvPr id="10" name="圆角矩形 9"/>
            <p:cNvSpPr/>
            <p:nvPr/>
          </p:nvSpPr>
          <p:spPr>
            <a:xfrm>
              <a:off x="11815" y="3636"/>
              <a:ext cx="470" cy="674"/>
            </a:xfrm>
            <a:prstGeom prst="roundRect">
              <a:avLst/>
            </a:prstGeom>
            <a:solidFill>
              <a:schemeClr val="bg1"/>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endParaRPr lang="zh-CN" altLang="en-US" sz="1400"/>
            </a:p>
          </p:txBody>
        </p:sp>
        <p:sp>
          <p:nvSpPr>
            <p:cNvPr id="7" name="文本框 6"/>
            <p:cNvSpPr txBox="1"/>
            <p:nvPr/>
          </p:nvSpPr>
          <p:spPr>
            <a:xfrm rot="20880000">
              <a:off x="10813" y="3617"/>
              <a:ext cx="1981" cy="667"/>
            </a:xfrm>
            <a:prstGeom prst="rect">
              <a:avLst/>
            </a:prstGeom>
            <a:solidFill>
              <a:schemeClr val="bg1"/>
            </a:solidFill>
          </p:spPr>
          <p:txBody>
            <a:bodyPr wrap="square" rtlCol="0">
              <a:noAutofit/>
            </a:bodyPr>
            <a:lstStyle/>
            <a:p>
              <a:r>
                <a:rPr lang="en-US" altLang="zh-CN">
                  <a:solidFill>
                    <a:srgbClr val="FF0000"/>
                  </a:solidFill>
                  <a:latin typeface="华康行楷体 W5" panose="03000509000000000000" charset="-122"/>
                  <a:ea typeface="华康行楷体 W5" panose="03000509000000000000" charset="-122"/>
                </a:rPr>
                <a:t>PEO</a:t>
              </a:r>
              <a:r>
                <a:rPr lang="zh-CN" altLang="en-US">
                  <a:solidFill>
                    <a:srgbClr val="FF0000"/>
                  </a:solidFill>
                  <a:latin typeface="华康行楷体 W5" panose="03000509000000000000" charset="-122"/>
                  <a:ea typeface="华康行楷体 W5" panose="03000509000000000000" charset="-122"/>
                </a:rPr>
                <a:t>骨架</a:t>
              </a:r>
            </a:p>
          </p:txBody>
        </p:sp>
      </p:grpSp>
      <p:sp>
        <p:nvSpPr>
          <p:cNvPr id="53" name="文本框 52"/>
          <p:cNvSpPr txBox="1"/>
          <p:nvPr/>
        </p:nvSpPr>
        <p:spPr>
          <a:xfrm>
            <a:off x="821055" y="414655"/>
            <a:ext cx="10614660" cy="728980"/>
          </a:xfrm>
          <a:prstGeom prst="rect">
            <a:avLst/>
          </a:prstGeom>
          <a:noFill/>
        </p:spPr>
        <p:txBody>
          <a:bodyPr wrap="square" rtlCol="0" anchor="ctr" anchorCtr="0">
            <a:noAutofit/>
          </a:bodyPr>
          <a:lstStyle/>
          <a:p>
            <a:pPr indent="0" algn="l">
              <a:lnSpc>
                <a:spcPct val="100000"/>
              </a:lnSpc>
              <a:buFont typeface="+mj-lt"/>
              <a:buNone/>
            </a:pPr>
            <a:r>
              <a:rPr lang="zh-CN" altLang="en-US" sz="2600" b="1" dirty="0">
                <a:sym typeface="+mn-ea"/>
              </a:rPr>
              <a:t>利格列汀二甲双胍缓释片（</a:t>
            </a:r>
            <a:r>
              <a:rPr lang="zh-CN" altLang="en-US" sz="2600" b="1" dirty="0">
                <a:latin typeface="Times New Roman" panose="02020603050405020304" pitchFamily="18" charset="0"/>
                <a:cs typeface="Times New Roman" panose="02020603050405020304" pitchFamily="18" charset="0"/>
                <a:sym typeface="+mn-ea"/>
              </a:rPr>
              <a:t>I</a:t>
            </a:r>
            <a:r>
              <a:rPr lang="zh-CN" altLang="en-US" sz="2600" b="1" dirty="0">
                <a:sym typeface="+mn-ea"/>
              </a:rPr>
              <a:t>）</a:t>
            </a:r>
            <a:r>
              <a:rPr lang="zh-CN" altLang="en-US" sz="2600" b="1" dirty="0">
                <a:latin typeface="微软雅黑" panose="020B0503020204020204" charset="-122"/>
                <a:ea typeface="微软雅黑" panose="020B0503020204020204" charset="-122"/>
                <a:cs typeface="微软雅黑" panose="020B0503020204020204" charset="-122"/>
                <a:sym typeface="+mn-ea"/>
              </a:rPr>
              <a:t>采用四层压模技术，片芯使用</a:t>
            </a:r>
            <a:r>
              <a:rPr lang="en-US" altLang="zh-CN" sz="2600" b="1" dirty="0">
                <a:latin typeface="微软雅黑" panose="020B0503020204020204" charset="-122"/>
                <a:ea typeface="微软雅黑" panose="020B0503020204020204" charset="-122"/>
                <a:cs typeface="微软雅黑" panose="020B0503020204020204" charset="-122"/>
                <a:sym typeface="+mn-ea"/>
              </a:rPr>
              <a:t>PEO</a:t>
            </a:r>
            <a:r>
              <a:rPr lang="zh-CN" altLang="en-US" sz="2600" b="1" dirty="0">
                <a:latin typeface="微软雅黑" panose="020B0503020204020204" charset="-122"/>
                <a:ea typeface="微软雅黑" panose="020B0503020204020204" charset="-122"/>
                <a:cs typeface="微软雅黑" panose="020B0503020204020204" charset="-122"/>
                <a:sym typeface="+mn-ea"/>
              </a:rPr>
              <a:t>缓释骨架，扩散+溶蚀双机制释药，长效平稳控糖</a:t>
            </a:r>
            <a:r>
              <a:rPr lang="en-US" altLang="zh-CN" sz="2600" b="1" baseline="30000" dirty="0">
                <a:uFillTx/>
                <a:latin typeface="微软雅黑" panose="020B0503020204020204" charset="-122"/>
                <a:ea typeface="微软雅黑" panose="020B0503020204020204" charset="-122"/>
                <a:cs typeface="微软雅黑" panose="020B0503020204020204" charset="-122"/>
                <a:sym typeface="+mn-ea"/>
              </a:rPr>
              <a:t>[23-24]</a:t>
            </a:r>
            <a:endParaRPr lang="zh-CN" altLang="en-US" sz="2600" b="1" dirty="0">
              <a:latin typeface="微软雅黑" panose="020B0503020204020204" charset="-122"/>
              <a:ea typeface="微软雅黑" panose="020B0503020204020204" charset="-122"/>
              <a:cs typeface="微软雅黑" panose="020B0503020204020204" charset="-122"/>
              <a:sym typeface="+mn-ea"/>
            </a:endParaRPr>
          </a:p>
        </p:txBody>
      </p:sp>
      <p:sp>
        <p:nvSpPr>
          <p:cNvPr id="18" name="文本框 17"/>
          <p:cNvSpPr txBox="1"/>
          <p:nvPr/>
        </p:nvSpPr>
        <p:spPr>
          <a:xfrm>
            <a:off x="4237990" y="4946650"/>
            <a:ext cx="1707515" cy="321945"/>
          </a:xfrm>
          <a:prstGeom prst="rect">
            <a:avLst/>
          </a:prstGeom>
          <a:noFill/>
        </p:spPr>
        <p:txBody>
          <a:bodyPr wrap="square" rtlCol="0" anchor="t">
            <a:spAutoFit/>
          </a:bodyPr>
          <a:lstStyle/>
          <a:p>
            <a:pPr indent="0" algn="ctr">
              <a:lnSpc>
                <a:spcPct val="125000"/>
              </a:lnSpc>
              <a:defRPr/>
            </a:pPr>
            <a:r>
              <a:rPr lang="zh-CN" altLang="en-US" sz="1200">
                <a:latin typeface="微软雅黑" panose="020B0503020204020204" charset="-122"/>
                <a:ea typeface="微软雅黑" panose="020B0503020204020204" charset="-122"/>
                <a:cs typeface="微软雅黑" panose="020B0503020204020204" charset="-122"/>
                <a:sym typeface="Noto Sans SC" panose="020B0200000000000000" charset="-122"/>
              </a:rPr>
              <a:t>四层组合结构复方制剂</a:t>
            </a:r>
          </a:p>
        </p:txBody>
      </p:sp>
      <p:cxnSp>
        <p:nvCxnSpPr>
          <p:cNvPr id="19" name="曲线连接符 18"/>
          <p:cNvCxnSpPr/>
          <p:nvPr/>
        </p:nvCxnSpPr>
        <p:spPr>
          <a:xfrm rot="10800000">
            <a:off x="2719070" y="4316730"/>
            <a:ext cx="1085850" cy="425450"/>
          </a:xfrm>
          <a:prstGeom prst="curvedConnector3">
            <a:avLst>
              <a:gd name="adj1" fmla="val 49942"/>
            </a:avLst>
          </a:prstGeom>
          <a:ln>
            <a:solidFill>
              <a:schemeClr val="tx1"/>
            </a:solidFill>
            <a:tailEnd type="arrow"/>
          </a:ln>
        </p:spPr>
        <p:style>
          <a:lnRef idx="2">
            <a:schemeClr val="accent1"/>
          </a:lnRef>
          <a:fillRef idx="0">
            <a:srgbClr val="FFFFFF"/>
          </a:fillRef>
          <a:effectRef idx="0">
            <a:srgbClr val="FFFFFF"/>
          </a:effectRef>
          <a:fontRef idx="minor">
            <a:schemeClr val="tx1"/>
          </a:fontRef>
        </p:style>
      </p:cxnSp>
      <p:sp>
        <p:nvSpPr>
          <p:cNvPr id="21" name="AutoShape 3"/>
          <p:cNvSpPr/>
          <p:nvPr/>
        </p:nvSpPr>
        <p:spPr>
          <a:xfrm>
            <a:off x="6986270" y="2808605"/>
            <a:ext cx="4836160" cy="2453640"/>
          </a:xfrm>
          <a:prstGeom prst="roundRect">
            <a:avLst>
              <a:gd name="adj" fmla="val 5882"/>
            </a:avLst>
          </a:prstGeom>
          <a:solidFill>
            <a:srgbClr val="F8F9FA">
              <a:alpha val="100000"/>
            </a:srgbClr>
          </a:solidFill>
          <a:ln cap="flat" cmpd="sng">
            <a:solidFill>
              <a:srgbClr val="C8D4E1">
                <a:alpha val="100000"/>
              </a:srgbClr>
            </a:solidFill>
            <a:prstDash val="solid"/>
            <a:round/>
          </a:ln>
        </p:spPr>
        <p:txBody>
          <a:bodyPr vert="horz" wrap="square" lIns="63500" tIns="63500" rIns="63500" bIns="63500" rtlCol="0" anchor="ctr"/>
          <a:lstStyle/>
          <a:p>
            <a:pPr algn="ctr">
              <a:defRPr/>
            </a:pPr>
            <a:endParaRPr>
              <a:latin typeface="微软雅黑" panose="020B0503020204020204" charset="-122"/>
              <a:ea typeface="微软雅黑" panose="020B0503020204020204" charset="-122"/>
            </a:endParaRPr>
          </a:p>
        </p:txBody>
      </p:sp>
      <p:sp>
        <p:nvSpPr>
          <p:cNvPr id="22" name="AutoShape 4"/>
          <p:cNvSpPr/>
          <p:nvPr/>
        </p:nvSpPr>
        <p:spPr>
          <a:xfrm>
            <a:off x="7268845" y="2896870"/>
            <a:ext cx="4019550" cy="3175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600" b="1" i="0" u="none" strike="noStrike">
                <a:solidFill>
                  <a:schemeClr val="tx1"/>
                </a:solidFill>
                <a:latin typeface="微软雅黑" panose="020B0503020204020204" charset="-122"/>
                <a:ea typeface="微软雅黑" panose="020B0503020204020204" charset="-122"/>
                <a:cs typeface="微软雅黑" panose="020B0503020204020204" charset="-122"/>
                <a:sym typeface="Noto Sans SC" panose="020B0200000000000000" charset="-122"/>
              </a:rPr>
              <a:t>PEO聚氧乙烯骨架核心优势</a:t>
            </a:r>
            <a:r>
              <a:rPr lang="zh-CN" altLang="en-US" sz="1600" b="1" i="0" u="none" strike="noStrike">
                <a:solidFill>
                  <a:schemeClr val="tx1"/>
                </a:solidFill>
                <a:latin typeface="微软雅黑" panose="020B0503020204020204" charset="-122"/>
                <a:ea typeface="微软雅黑" panose="020B0503020204020204" charset="-122"/>
                <a:cs typeface="微软雅黑" panose="020B0503020204020204" charset="-122"/>
                <a:sym typeface="Noto Sans SC" panose="020B0200000000000000" charset="-122"/>
              </a:rPr>
              <a:t>及临床潜在获益</a:t>
            </a:r>
          </a:p>
        </p:txBody>
      </p:sp>
      <p:sp>
        <p:nvSpPr>
          <p:cNvPr id="23" name="AutoShape 5"/>
          <p:cNvSpPr/>
          <p:nvPr/>
        </p:nvSpPr>
        <p:spPr>
          <a:xfrm>
            <a:off x="7233285" y="3309620"/>
            <a:ext cx="4269105" cy="1344930"/>
          </a:xfrm>
          <a:prstGeom prst="rect">
            <a:avLst/>
          </a:prstGeom>
          <a:noFill/>
          <a:ln w="12700" cap="flat" cmpd="sng">
            <a:noFill/>
            <a:prstDash val="solid"/>
            <a:round/>
          </a:ln>
        </p:spPr>
        <p:txBody>
          <a:bodyPr vert="horz" wrap="square" lIns="0" tIns="0" rIns="0" bIns="0" rtlCol="0" anchor="ctr" anchorCtr="0"/>
          <a:lstStyle/>
          <a:p>
            <a:pPr marL="228600" indent="-228600" algn="l" fontAlgn="auto">
              <a:lnSpc>
                <a:spcPct val="120000"/>
              </a:lnSpc>
              <a:spcBef>
                <a:spcPts val="0"/>
              </a:spcBef>
              <a:spcAft>
                <a:spcPts val="0"/>
              </a:spcAft>
              <a:buFont typeface="+mj-lt"/>
              <a:buAutoNum type="arabicPeriod"/>
              <a:defRPr/>
            </a:pPr>
            <a:r>
              <a:rPr lang="zh-CN" altLang="en-US" sz="1300">
                <a:solidFill>
                  <a:srgbClr val="505050"/>
                </a:solidFill>
                <a:sym typeface="+mn-ea"/>
              </a:rPr>
              <a:t>药物通过扩散和溶蚀机制释放，</a:t>
            </a:r>
            <a:r>
              <a:rPr lang="zh-CN" altLang="en-US" sz="1300">
                <a:solidFill>
                  <a:srgbClr val="FF0000"/>
                </a:solidFill>
                <a:sym typeface="+mn-ea"/>
              </a:rPr>
              <a:t>实现一天一次用药</a:t>
            </a:r>
            <a:endParaRPr lang="zh-CN" altLang="en-US" sz="1300" b="0" i="0" u="none" strike="noStrike">
              <a:solidFill>
                <a:srgbClr val="FF0000"/>
              </a:solidFill>
              <a:latin typeface="微软雅黑" panose="020B0503020204020204" charset="-122"/>
              <a:ea typeface="微软雅黑" panose="020B0503020204020204" charset="-122"/>
              <a:cs typeface="微软雅黑" panose="020B0503020204020204" charset="-122"/>
              <a:sym typeface="Noto Sans SC" panose="020B0200000000000000" charset="-122"/>
            </a:endParaRPr>
          </a:p>
          <a:p>
            <a:pPr marL="228600" indent="-228600" algn="l" fontAlgn="auto">
              <a:lnSpc>
                <a:spcPct val="120000"/>
              </a:lnSpc>
              <a:spcBef>
                <a:spcPts val="0"/>
              </a:spcBef>
              <a:spcAft>
                <a:spcPts val="0"/>
              </a:spcAft>
              <a:buFont typeface="+mj-lt"/>
              <a:buAutoNum type="arabicPeriod"/>
              <a:defRPr/>
            </a:pPr>
            <a:r>
              <a:rPr lang="zh-CN" altLang="en-US" sz="1300" b="0" i="0" u="none" strike="noStrike">
                <a:solidFill>
                  <a:srgbClr val="505050"/>
                </a:solidFill>
                <a:latin typeface="微软雅黑" panose="020B0503020204020204" charset="-122"/>
                <a:ea typeface="微软雅黑" panose="020B0503020204020204" charset="-122"/>
                <a:cs typeface="微软雅黑" panose="020B0503020204020204" charset="-122"/>
                <a:sym typeface="Noto Sans SC" panose="020B0200000000000000" charset="-122"/>
              </a:rPr>
              <a:t>可实现近零级释放，</a:t>
            </a:r>
            <a:r>
              <a:rPr lang="zh-CN" altLang="en-US" sz="1300" b="0" i="0" u="none" strike="noStrike">
                <a:solidFill>
                  <a:srgbClr val="FF0000"/>
                </a:solidFill>
                <a:latin typeface="微软雅黑" panose="020B0503020204020204" charset="-122"/>
                <a:ea typeface="微软雅黑" panose="020B0503020204020204" charset="-122"/>
                <a:cs typeface="微软雅黑" panose="020B0503020204020204" charset="-122"/>
                <a:sym typeface="Noto Sans SC" panose="020B0200000000000000" charset="-122"/>
              </a:rPr>
              <a:t>避免血药浓度骤升骤降</a:t>
            </a:r>
          </a:p>
          <a:p>
            <a:pPr marL="228600" indent="-228600" algn="l" fontAlgn="auto">
              <a:lnSpc>
                <a:spcPct val="120000"/>
              </a:lnSpc>
              <a:spcBef>
                <a:spcPts val="0"/>
              </a:spcBef>
              <a:spcAft>
                <a:spcPts val="0"/>
              </a:spcAft>
              <a:buFont typeface="+mj-lt"/>
              <a:buAutoNum type="arabicPeriod"/>
              <a:defRPr/>
            </a:pPr>
            <a:r>
              <a:rPr lang="zh-CN" altLang="en-US" sz="1300" b="0" i="0" u="none" strike="noStrike">
                <a:solidFill>
                  <a:srgbClr val="505050"/>
                </a:solidFill>
                <a:latin typeface="微软雅黑" panose="020B0503020204020204" charset="-122"/>
                <a:ea typeface="微软雅黑" panose="020B0503020204020204" charset="-122"/>
                <a:cs typeface="微软雅黑" panose="020B0503020204020204" charset="-122"/>
                <a:sym typeface="Noto Sans SC" panose="020B0200000000000000" charset="-122"/>
              </a:rPr>
              <a:t>释放行为不受</a:t>
            </a:r>
            <a:r>
              <a:rPr lang="en-US" altLang="zh-CN" sz="1300" b="0" i="0" u="none" strike="noStrike">
                <a:solidFill>
                  <a:srgbClr val="505050"/>
                </a:solidFill>
                <a:latin typeface="微软雅黑" panose="020B0503020204020204" charset="-122"/>
                <a:ea typeface="微软雅黑" panose="020B0503020204020204" charset="-122"/>
                <a:cs typeface="微软雅黑" panose="020B0503020204020204" charset="-122"/>
                <a:sym typeface="Noto Sans SC" panose="020B0200000000000000" charset="-122"/>
              </a:rPr>
              <a:t>pH</a:t>
            </a:r>
            <a:r>
              <a:rPr lang="zh-CN" altLang="en-US" sz="1300" b="0" i="0" u="none" strike="noStrike">
                <a:solidFill>
                  <a:srgbClr val="505050"/>
                </a:solidFill>
                <a:latin typeface="微软雅黑" panose="020B0503020204020204" charset="-122"/>
                <a:ea typeface="微软雅黑" panose="020B0503020204020204" charset="-122"/>
                <a:cs typeface="微软雅黑" panose="020B0503020204020204" charset="-122"/>
                <a:sym typeface="Noto Sans SC" panose="020B0200000000000000" charset="-122"/>
              </a:rPr>
              <a:t>影响，</a:t>
            </a:r>
            <a:r>
              <a:rPr lang="zh-CN" altLang="en-US" sz="1300" b="0" i="0" u="none" strike="noStrike">
                <a:solidFill>
                  <a:srgbClr val="FF0000"/>
                </a:solidFill>
                <a:latin typeface="微软雅黑" panose="020B0503020204020204" charset="-122"/>
                <a:ea typeface="微软雅黑" panose="020B0503020204020204" charset="-122"/>
                <a:cs typeface="微软雅黑" panose="020B0503020204020204" charset="-122"/>
                <a:sym typeface="Noto Sans SC" panose="020B0200000000000000" charset="-122"/>
              </a:rPr>
              <a:t>适合胃肠道</a:t>
            </a:r>
            <a:r>
              <a:rPr lang="en-US" altLang="zh-CN" sz="1300" b="0" i="0" u="none" strike="noStrike">
                <a:solidFill>
                  <a:srgbClr val="FF0000"/>
                </a:solidFill>
                <a:latin typeface="微软雅黑" panose="020B0503020204020204" charset="-122"/>
                <a:ea typeface="微软雅黑" panose="020B0503020204020204" charset="-122"/>
                <a:cs typeface="微软雅黑" panose="020B0503020204020204" charset="-122"/>
                <a:sym typeface="Noto Sans SC" panose="020B0200000000000000" charset="-122"/>
              </a:rPr>
              <a:t>pH</a:t>
            </a:r>
            <a:r>
              <a:rPr lang="zh-CN" altLang="en-US" sz="1300" b="0" i="0" u="none" strike="noStrike">
                <a:solidFill>
                  <a:srgbClr val="FF0000"/>
                </a:solidFill>
                <a:latin typeface="微软雅黑" panose="020B0503020204020204" charset="-122"/>
                <a:ea typeface="微软雅黑" panose="020B0503020204020204" charset="-122"/>
                <a:cs typeface="微软雅黑" panose="020B0503020204020204" charset="-122"/>
                <a:sym typeface="Noto Sans SC" panose="020B0200000000000000" charset="-122"/>
              </a:rPr>
              <a:t>波动较大的患者</a:t>
            </a:r>
            <a:endParaRPr lang="zh-CN" altLang="en-US" sz="1300" b="0" i="0" u="none" strike="noStrike">
              <a:solidFill>
                <a:srgbClr val="505050"/>
              </a:solidFill>
              <a:latin typeface="微软雅黑" panose="020B0503020204020204" charset="-122"/>
              <a:ea typeface="微软雅黑" panose="020B0503020204020204" charset="-122"/>
              <a:cs typeface="微软雅黑" panose="020B0503020204020204" charset="-122"/>
              <a:sym typeface="Noto Sans SC" panose="020B0200000000000000" charset="-122"/>
            </a:endParaRPr>
          </a:p>
          <a:p>
            <a:pPr marL="228600" indent="-228600" algn="l" fontAlgn="auto">
              <a:lnSpc>
                <a:spcPct val="120000"/>
              </a:lnSpc>
              <a:spcBef>
                <a:spcPts val="0"/>
              </a:spcBef>
              <a:spcAft>
                <a:spcPts val="0"/>
              </a:spcAft>
              <a:buFont typeface="+mj-lt"/>
              <a:buAutoNum type="arabicPeriod"/>
              <a:defRPr/>
            </a:pPr>
            <a:r>
              <a:rPr lang="zh-CN" altLang="en-US" sz="1300" b="0" i="0" u="none" strike="noStrike">
                <a:solidFill>
                  <a:srgbClr val="505050"/>
                </a:solidFill>
                <a:latin typeface="微软雅黑" panose="020B0503020204020204" charset="-122"/>
                <a:ea typeface="微软雅黑" panose="020B0503020204020204" charset="-122"/>
                <a:cs typeface="微软雅黑" panose="020B0503020204020204" charset="-122"/>
                <a:sym typeface="Noto Sans SC" panose="020B0200000000000000" charset="-122"/>
              </a:rPr>
              <a:t>溶胀后形成稳定的凝胶屏障，</a:t>
            </a:r>
            <a:r>
              <a:rPr lang="zh-CN" altLang="en-US" sz="1300" b="0" i="0" u="none" strike="noStrike">
                <a:solidFill>
                  <a:srgbClr val="FF0000"/>
                </a:solidFill>
                <a:latin typeface="微软雅黑" panose="020B0503020204020204" charset="-122"/>
                <a:ea typeface="微软雅黑" panose="020B0503020204020204" charset="-122"/>
                <a:cs typeface="微软雅黑" panose="020B0503020204020204" charset="-122"/>
                <a:sym typeface="Noto Sans SC" panose="020B0200000000000000" charset="-122"/>
              </a:rPr>
              <a:t>不受胃肠蠕动显著影响</a:t>
            </a:r>
          </a:p>
          <a:p>
            <a:pPr marL="228600" indent="-228600" algn="l" fontAlgn="auto">
              <a:lnSpc>
                <a:spcPct val="120000"/>
              </a:lnSpc>
              <a:spcBef>
                <a:spcPts val="0"/>
              </a:spcBef>
              <a:spcAft>
                <a:spcPts val="0"/>
              </a:spcAft>
              <a:buFont typeface="+mj-lt"/>
              <a:buAutoNum type="arabicPeriod"/>
              <a:defRPr/>
            </a:pPr>
            <a:r>
              <a:rPr lang="zh-CN" altLang="en-US" sz="1300" b="0" i="0" u="none" strike="noStrike">
                <a:solidFill>
                  <a:srgbClr val="505050"/>
                </a:solidFill>
                <a:latin typeface="微软雅黑" panose="020B0503020204020204" charset="-122"/>
                <a:ea typeface="微软雅黑" panose="020B0503020204020204" charset="-122"/>
                <a:cs typeface="微软雅黑" panose="020B0503020204020204" charset="-122"/>
                <a:sym typeface="Noto Sans SC" panose="020B0200000000000000" charset="-122"/>
              </a:rPr>
              <a:t>血药峰谷波动显著低于</a:t>
            </a:r>
            <a:r>
              <a:rPr lang="en-US" altLang="zh-CN" sz="1300" b="0" i="0" u="none" strike="noStrike">
                <a:solidFill>
                  <a:srgbClr val="505050"/>
                </a:solidFill>
                <a:latin typeface="微软雅黑" panose="020B0503020204020204" charset="-122"/>
                <a:ea typeface="微软雅黑" panose="020B0503020204020204" charset="-122"/>
                <a:cs typeface="微软雅黑" panose="020B0503020204020204" charset="-122"/>
                <a:sym typeface="Noto Sans SC" panose="020B0200000000000000" charset="-122"/>
              </a:rPr>
              <a:t>HPMC</a:t>
            </a:r>
            <a:r>
              <a:rPr lang="zh-CN" altLang="en-US" sz="1300" b="0" i="0" u="none" strike="noStrike">
                <a:solidFill>
                  <a:srgbClr val="505050"/>
                </a:solidFill>
                <a:latin typeface="微软雅黑" panose="020B0503020204020204" charset="-122"/>
                <a:ea typeface="微软雅黑" panose="020B0503020204020204" charset="-122"/>
                <a:cs typeface="微软雅黑" panose="020B0503020204020204" charset="-122"/>
                <a:sym typeface="Noto Sans SC" panose="020B0200000000000000" charset="-122"/>
              </a:rPr>
              <a:t>骨架参照药物，</a:t>
            </a:r>
            <a:r>
              <a:rPr lang="zh-CN" altLang="en-US" sz="1300" b="0" i="0" u="none" strike="noStrike">
                <a:solidFill>
                  <a:srgbClr val="FF0000"/>
                </a:solidFill>
                <a:latin typeface="微软雅黑" panose="020B0503020204020204" charset="-122"/>
                <a:ea typeface="微软雅黑" panose="020B0503020204020204" charset="-122"/>
                <a:cs typeface="微软雅黑" panose="020B0503020204020204" charset="-122"/>
                <a:sym typeface="Noto Sans SC" panose="020B0200000000000000" charset="-122"/>
              </a:rPr>
              <a:t>可减少胃肠道不良反应，适合需要长期平稳控糖的患者</a:t>
            </a:r>
          </a:p>
        </p:txBody>
      </p:sp>
      <p:sp>
        <p:nvSpPr>
          <p:cNvPr id="24" name="文本框 23"/>
          <p:cNvSpPr txBox="1"/>
          <p:nvPr/>
        </p:nvSpPr>
        <p:spPr>
          <a:xfrm>
            <a:off x="7244715" y="4742815"/>
            <a:ext cx="4257675" cy="398780"/>
          </a:xfrm>
          <a:prstGeom prst="rect">
            <a:avLst/>
          </a:prstGeom>
          <a:noFill/>
        </p:spPr>
        <p:txBody>
          <a:bodyPr wrap="square" rtlCol="0" anchor="t">
            <a:spAutoFit/>
          </a:bodyPr>
          <a:lstStyle/>
          <a:p>
            <a:r>
              <a:rPr lang="zh-CN" altLang="en-US" sz="1000" dirty="0">
                <a:latin typeface="微软雅黑" panose="020B0503020204020204" charset="-122"/>
                <a:ea typeface="微软雅黑" panose="020B0503020204020204" charset="-122"/>
                <a:cs typeface="微软雅黑" panose="020B0503020204020204" charset="-122"/>
                <a:sym typeface="+mn-ea"/>
              </a:rPr>
              <a:t>注：西格列汀二甲双胍缓释片、沙格列汀二甲双胍缓释片等均采用国产的</a:t>
            </a:r>
            <a:r>
              <a:rPr lang="en-US" altLang="zh-CN" sz="1000" dirty="0">
                <a:latin typeface="微软雅黑" panose="020B0503020204020204" charset="-122"/>
                <a:ea typeface="微软雅黑" panose="020B0503020204020204" charset="-122"/>
                <a:cs typeface="微软雅黑" panose="020B0503020204020204" charset="-122"/>
                <a:sym typeface="+mn-ea"/>
              </a:rPr>
              <a:t>HPMC</a:t>
            </a:r>
            <a:r>
              <a:rPr lang="zh-CN" altLang="en-US" sz="1000" dirty="0">
                <a:latin typeface="微软雅黑" panose="020B0503020204020204" charset="-122"/>
                <a:ea typeface="微软雅黑" panose="020B0503020204020204" charset="-122"/>
                <a:cs typeface="微软雅黑" panose="020B0503020204020204" charset="-122"/>
                <a:sym typeface="+mn-ea"/>
              </a:rPr>
              <a:t>羟丙甲纤维素骨架。</a:t>
            </a:r>
            <a:endParaRPr lang="en-US" altLang="zh-CN" sz="1000" dirty="0">
              <a:latin typeface="微软雅黑" panose="020B0503020204020204" charset="-122"/>
              <a:ea typeface="微软雅黑" panose="020B0503020204020204" charset="-122"/>
              <a:cs typeface="微软雅黑" panose="020B0503020204020204" charset="-122"/>
              <a:sym typeface="+mn-ea"/>
            </a:endParaRPr>
          </a:p>
        </p:txBody>
      </p:sp>
      <p:sp>
        <p:nvSpPr>
          <p:cNvPr id="60" name="文本框 59"/>
          <p:cNvSpPr txBox="1"/>
          <p:nvPr/>
        </p:nvSpPr>
        <p:spPr>
          <a:xfrm>
            <a:off x="1445895" y="6221095"/>
            <a:ext cx="9164955" cy="198755"/>
          </a:xfrm>
          <a:prstGeom prst="rect">
            <a:avLst/>
          </a:prstGeom>
          <a:noFill/>
        </p:spPr>
        <p:txBody>
          <a:bodyPr wrap="square" rtlCol="0" anchor="t">
            <a:spAutoFit/>
          </a:bodyPr>
          <a:lstStyle/>
          <a:p>
            <a:r>
              <a:rPr lang="en-US" altLang="zh-CN" sz="700">
                <a:latin typeface="微软雅黑" panose="020B0503020204020204" charset="-122"/>
                <a:ea typeface="微软雅黑" panose="020B0503020204020204" charset="-122"/>
                <a:cs typeface="微软雅黑" panose="020B0503020204020204" charset="-122"/>
              </a:rPr>
              <a:t> [23]Drug Development and Industrial Pharmacy. 2014 Jul;40(7):845-851.</a:t>
            </a:r>
            <a:r>
              <a:rPr lang="zh-CN" altLang="en-US" sz="700">
                <a:latin typeface="微软雅黑" panose="020B0503020204020204" charset="-122"/>
                <a:ea typeface="微软雅黑" panose="020B0503020204020204" charset="-122"/>
                <a:cs typeface="微软雅黑" panose="020B0503020204020204" charset="-122"/>
              </a:rPr>
              <a:t>；</a:t>
            </a:r>
            <a:r>
              <a:rPr lang="en-US" altLang="zh-CN" sz="700">
                <a:latin typeface="微软雅黑" panose="020B0503020204020204" charset="-122"/>
                <a:ea typeface="微软雅黑" panose="020B0503020204020204" charset="-122"/>
                <a:cs typeface="微软雅黑" panose="020B0503020204020204" charset="-122"/>
              </a:rPr>
              <a:t>  [24]</a:t>
            </a:r>
            <a:r>
              <a:rPr lang="zh-CN" altLang="en-US" sz="700">
                <a:latin typeface="微软雅黑" panose="020B0503020204020204" charset="-122"/>
                <a:ea typeface="微软雅黑" panose="020B0503020204020204" charset="-122"/>
                <a:cs typeface="微软雅黑" panose="020B0503020204020204" charset="-122"/>
              </a:rPr>
              <a:t>聂淑芳等</a:t>
            </a:r>
            <a:r>
              <a:rPr lang="en-US" altLang="zh-CN" sz="700">
                <a:latin typeface="微软雅黑" panose="020B0503020204020204" charset="-122"/>
                <a:ea typeface="微软雅黑" panose="020B0503020204020204" charset="-122"/>
                <a:cs typeface="微软雅黑" panose="020B0503020204020204" charset="-122"/>
              </a:rPr>
              <a:t>. </a:t>
            </a:r>
            <a:r>
              <a:rPr lang="zh-CN" altLang="en-US" sz="700">
                <a:latin typeface="微软雅黑" panose="020B0503020204020204" charset="-122"/>
                <a:ea typeface="微软雅黑" panose="020B0503020204020204" charset="-122"/>
                <a:cs typeface="微软雅黑" panose="020B0503020204020204" charset="-122"/>
              </a:rPr>
              <a:t>新型缓释骨架材料聚氧化乙烯与</a:t>
            </a:r>
            <a:r>
              <a:rPr lang="en-US" altLang="zh-CN" sz="700">
                <a:latin typeface="微软雅黑" panose="020B0503020204020204" charset="-122"/>
                <a:ea typeface="微软雅黑" panose="020B0503020204020204" charset="-122"/>
                <a:cs typeface="微软雅黑" panose="020B0503020204020204" charset="-122"/>
              </a:rPr>
              <a:t>HPMC</a:t>
            </a:r>
            <a:r>
              <a:rPr lang="zh-CN" altLang="en-US" sz="700">
                <a:latin typeface="微软雅黑" panose="020B0503020204020204" charset="-122"/>
                <a:ea typeface="微软雅黑" panose="020B0503020204020204" charset="-122"/>
                <a:cs typeface="微软雅黑" panose="020B0503020204020204" charset="-122"/>
              </a:rPr>
              <a:t>凝胶层结构的差异比较</a:t>
            </a:r>
            <a:r>
              <a:rPr lang="en-US" altLang="zh-CN" sz="700">
                <a:latin typeface="微软雅黑" panose="020B0503020204020204" charset="-122"/>
                <a:ea typeface="微软雅黑" panose="020B0503020204020204" charset="-122"/>
                <a:cs typeface="微软雅黑" panose="020B0503020204020204" charset="-122"/>
              </a:rPr>
              <a:t>.</a:t>
            </a:r>
            <a:r>
              <a:rPr lang="zh-CN" altLang="en-US" sz="700">
                <a:latin typeface="微软雅黑" panose="020B0503020204020204" charset="-122"/>
                <a:ea typeface="微软雅黑" panose="020B0503020204020204" charset="-122"/>
                <a:cs typeface="微软雅黑" panose="020B0503020204020204" charset="-122"/>
              </a:rPr>
              <a:t>中国医药工业杂志</a:t>
            </a:r>
            <a:r>
              <a:rPr lang="en-US" altLang="zh-CN" sz="700">
                <a:latin typeface="微软雅黑" panose="020B0503020204020204" charset="-122"/>
                <a:ea typeface="微软雅黑" panose="020B0503020204020204" charset="-122"/>
                <a:cs typeface="微软雅黑" panose="020B0503020204020204" charset="-122"/>
              </a:rPr>
              <a:t> 7(2011):4.</a:t>
            </a:r>
          </a:p>
        </p:txBody>
      </p:sp>
      <p:sp>
        <p:nvSpPr>
          <p:cNvPr id="2" name="文本框 1"/>
          <p:cNvSpPr txBox="1"/>
          <p:nvPr/>
        </p:nvSpPr>
        <p:spPr>
          <a:xfrm>
            <a:off x="704215" y="1487170"/>
            <a:ext cx="10798175" cy="874407"/>
          </a:xfrm>
          <a:prstGeom prst="rect">
            <a:avLst/>
          </a:prstGeom>
          <a:noFill/>
        </p:spPr>
        <p:txBody>
          <a:bodyPr wrap="square" rtlCol="0" anchor="t">
            <a:spAutoFit/>
          </a:bodyPr>
          <a:lstStyle/>
          <a:p>
            <a:pPr>
              <a:lnSpc>
                <a:spcPct val="150000"/>
              </a:lnSpc>
            </a:pPr>
            <a:r>
              <a:rPr lang="zh-CN" altLang="en-US" dirty="0">
                <a:sym typeface="+mn-ea"/>
              </a:rPr>
              <a:t>利格列汀二甲双胍缓释片（</a:t>
            </a:r>
            <a:r>
              <a:rPr lang="zh-CN" altLang="en-US" dirty="0">
                <a:latin typeface="Times New Roman" panose="02020603050405020304" pitchFamily="18" charset="0"/>
                <a:cs typeface="Times New Roman" panose="02020603050405020304" pitchFamily="18" charset="0"/>
                <a:sym typeface="+mn-ea"/>
              </a:rPr>
              <a:t>I</a:t>
            </a:r>
            <a:r>
              <a:rPr lang="zh-CN" altLang="en-US" dirty="0">
                <a:sym typeface="+mn-ea"/>
              </a:rPr>
              <a:t>）</a:t>
            </a:r>
            <a:r>
              <a:rPr lang="zh-CN" altLang="en-US" dirty="0">
                <a:latin typeface="微软雅黑" panose="020B0503020204020204" charset="-122"/>
                <a:ea typeface="微软雅黑" panose="020B0503020204020204" charset="-122"/>
                <a:cs typeface="微软雅黑" panose="020B0503020204020204" charset="-122"/>
                <a:sym typeface="+mn-ea"/>
              </a:rPr>
              <a:t>采用四层组合压模技术，片芯使用美国进口</a:t>
            </a:r>
            <a:r>
              <a:rPr lang="en-US" altLang="zh-CN" dirty="0">
                <a:latin typeface="微软雅黑" panose="020B0503020204020204" charset="-122"/>
                <a:ea typeface="微软雅黑" panose="020B0503020204020204" charset="-122"/>
                <a:cs typeface="微软雅黑" panose="020B0503020204020204" charset="-122"/>
                <a:sym typeface="+mn-ea"/>
              </a:rPr>
              <a:t>PEO</a:t>
            </a:r>
            <a:r>
              <a:rPr lang="zh-CN" altLang="en-US" dirty="0">
                <a:latin typeface="微软雅黑" panose="020B0503020204020204" charset="-122"/>
                <a:ea typeface="微软雅黑" panose="020B0503020204020204" charset="-122"/>
                <a:cs typeface="微软雅黑" panose="020B0503020204020204" charset="-122"/>
                <a:sym typeface="+mn-ea"/>
              </a:rPr>
              <a:t>聚氧乙烯缓释骨架，相较普通</a:t>
            </a:r>
            <a:r>
              <a:rPr lang="en-US" altLang="zh-CN" dirty="0">
                <a:latin typeface="微软雅黑" panose="020B0503020204020204" charset="-122"/>
                <a:ea typeface="微软雅黑" panose="020B0503020204020204" charset="-122"/>
                <a:cs typeface="微软雅黑" panose="020B0503020204020204" charset="-122"/>
                <a:sym typeface="+mn-ea"/>
              </a:rPr>
              <a:t>HPMC</a:t>
            </a:r>
            <a:r>
              <a:rPr lang="zh-CN" altLang="en-US" dirty="0">
                <a:latin typeface="微软雅黑" panose="020B0503020204020204" charset="-122"/>
                <a:ea typeface="微软雅黑" panose="020B0503020204020204" charset="-122"/>
                <a:cs typeface="微软雅黑" panose="020B0503020204020204" charset="-122"/>
                <a:sym typeface="+mn-ea"/>
              </a:rPr>
              <a:t>羟丙甲纤维素骨架，工艺控制更严，生产成本更高，会带来以下潜在临床获益：</a:t>
            </a:r>
          </a:p>
        </p:txBody>
      </p:sp>
      <p:sp>
        <p:nvSpPr>
          <p:cNvPr id="54" name="Bullet1"/>
          <p:cNvSpPr txBox="1"/>
          <p:nvPr/>
        </p:nvSpPr>
        <p:spPr>
          <a:xfrm rot="5400000">
            <a:off x="-477520" y="1198245"/>
            <a:ext cx="1301750" cy="341630"/>
          </a:xfrm>
          <a:prstGeom prst="round2DiagRect">
            <a:avLst>
              <a:gd name="adj1" fmla="val 50000"/>
              <a:gd name="adj2" fmla="val 0"/>
            </a:avLst>
          </a:prstGeom>
          <a:solidFill>
            <a:schemeClr val="bg1">
              <a:lumMod val="75000"/>
            </a:schemeClr>
          </a:solidFill>
          <a:ln w="3175">
            <a:solidFill>
              <a:schemeClr val="bg1"/>
            </a:solidFill>
          </a:ln>
          <a:effectLst>
            <a:outerShdw blurRad="127000" dist="63500" dir="3000000" algn="ctr" rotWithShape="0">
              <a:schemeClr val="bg1">
                <a:lumMod val="50000"/>
                <a:alpha val="15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vert="vert270" wrap="square" rtlCol="0" anchor="ctr">
            <a:normAutofit/>
          </a:bodyPr>
          <a:lstStyle>
            <a:defPPr>
              <a:defRPr lang="en-US"/>
            </a:defPPr>
            <a:lvl1pPr algn="ctr">
              <a:defRPr b="1">
                <a:effectLst/>
                <a:cs typeface="+mn-ea"/>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zh-CN" altLang="en-US" sz="1200" dirty="0">
                <a:latin typeface="微软雅黑" panose="020B0503020204020204" charset="-122"/>
                <a:ea typeface="微软雅黑" panose="020B0503020204020204" charset="-122"/>
              </a:rPr>
              <a:t>基本信息</a:t>
            </a:r>
          </a:p>
        </p:txBody>
      </p:sp>
      <p:sp>
        <p:nvSpPr>
          <p:cNvPr id="55" name="Bullet1"/>
          <p:cNvSpPr txBox="1"/>
          <p:nvPr/>
        </p:nvSpPr>
        <p:spPr>
          <a:xfrm rot="5400000">
            <a:off x="-365029" y="2267776"/>
            <a:ext cx="1076686" cy="341639"/>
          </a:xfrm>
          <a:prstGeom prst="round2DiagRect">
            <a:avLst>
              <a:gd name="adj1" fmla="val 50000"/>
              <a:gd name="adj2" fmla="val 0"/>
            </a:avLst>
          </a:prstGeom>
          <a:solidFill>
            <a:schemeClr val="bg1">
              <a:lumMod val="75000"/>
            </a:schemeClr>
          </a:solidFill>
          <a:ln w="3175">
            <a:solidFill>
              <a:schemeClr val="bg1"/>
            </a:solidFill>
          </a:ln>
          <a:effectLst>
            <a:outerShdw blurRad="127000" dist="63500" dir="3000000" algn="ctr" rotWithShape="0">
              <a:schemeClr val="bg1">
                <a:lumMod val="50000"/>
                <a:alpha val="15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vert="vert270" wrap="square" rtlCol="0" anchor="ctr">
            <a:normAutofit/>
          </a:bodyPr>
          <a:lstStyle>
            <a:defPPr>
              <a:defRPr lang="en-US"/>
            </a:defPPr>
            <a:lvl1pPr algn="ctr">
              <a:defRPr b="1">
                <a:effectLst/>
                <a:cs typeface="+mn-ea"/>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zh-CN" altLang="en-US" sz="1200" dirty="0">
                <a:latin typeface="微软雅黑" panose="020B0503020204020204" charset="-122"/>
                <a:ea typeface="微软雅黑" panose="020B0503020204020204" charset="-122"/>
              </a:rPr>
              <a:t>有效性</a:t>
            </a:r>
          </a:p>
        </p:txBody>
      </p:sp>
      <p:sp>
        <p:nvSpPr>
          <p:cNvPr id="56" name="Bullet1"/>
          <p:cNvSpPr txBox="1"/>
          <p:nvPr/>
        </p:nvSpPr>
        <p:spPr>
          <a:xfrm rot="5400000">
            <a:off x="-389890" y="3263265"/>
            <a:ext cx="1125855" cy="341630"/>
          </a:xfrm>
          <a:prstGeom prst="round2DiagRect">
            <a:avLst>
              <a:gd name="adj1" fmla="val 50000"/>
              <a:gd name="adj2" fmla="val 0"/>
            </a:avLst>
          </a:prstGeom>
          <a:solidFill>
            <a:schemeClr val="bg1">
              <a:lumMod val="75000"/>
            </a:schemeClr>
          </a:solidFill>
          <a:ln w="3175">
            <a:solidFill>
              <a:schemeClr val="bg1"/>
            </a:solidFill>
          </a:ln>
          <a:effectLst>
            <a:outerShdw blurRad="127000" dist="63500" dir="3000000" algn="ctr" rotWithShape="0">
              <a:schemeClr val="bg1">
                <a:lumMod val="50000"/>
                <a:alpha val="15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vert="vert270" wrap="square" rtlCol="0" anchor="ctr">
            <a:normAutofit/>
          </a:bodyPr>
          <a:lstStyle>
            <a:defPPr>
              <a:defRPr lang="en-US"/>
            </a:defPPr>
            <a:lvl1pPr algn="ctr">
              <a:defRPr b="1">
                <a:effectLst/>
                <a:cs typeface="+mn-ea"/>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zh-CN" altLang="en-US" sz="1200" dirty="0">
                <a:latin typeface="微软雅黑" panose="020B0503020204020204" charset="-122"/>
                <a:ea typeface="微软雅黑" panose="020B0503020204020204" charset="-122"/>
              </a:rPr>
              <a:t>安全性</a:t>
            </a:r>
          </a:p>
        </p:txBody>
      </p:sp>
      <p:sp>
        <p:nvSpPr>
          <p:cNvPr id="57" name="Bullet1"/>
          <p:cNvSpPr txBox="1"/>
          <p:nvPr/>
        </p:nvSpPr>
        <p:spPr>
          <a:xfrm rot="5400000">
            <a:off x="-446405" y="4308475"/>
            <a:ext cx="1239520" cy="341630"/>
          </a:xfrm>
          <a:prstGeom prst="round2DiagRect">
            <a:avLst>
              <a:gd name="adj1" fmla="val 50000"/>
              <a:gd name="adj2" fmla="val 0"/>
            </a:avLst>
          </a:prstGeom>
          <a:gradFill>
            <a:gsLst>
              <a:gs pos="0">
                <a:srgbClr val="D6EDFB"/>
              </a:gs>
              <a:gs pos="75000">
                <a:srgbClr val="026BB2"/>
              </a:gs>
            </a:gsLst>
            <a:lin ang="2700000" scaled="1"/>
          </a:gradFill>
          <a:ln w="3175">
            <a:noFill/>
          </a:ln>
          <a:effectLst>
            <a:outerShdw blurRad="127000" dist="63500" dir="3000000" algn="ctr" rotWithShape="0">
              <a:schemeClr val="bg1">
                <a:lumMod val="50000"/>
                <a:alpha val="15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vert="vert270" wrap="square" rtlCol="0" anchor="ctr">
            <a:normAutofit/>
          </a:bodyPr>
          <a:lstStyle>
            <a:defPPr>
              <a:defRPr lang="en-US"/>
            </a:defPPr>
            <a:lvl1pPr algn="ctr">
              <a:defRPr b="1">
                <a:effectLst/>
                <a:cs typeface="+mn-ea"/>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zh-CN" altLang="en-US" sz="1200" dirty="0">
                <a:latin typeface="微软雅黑" panose="020B0503020204020204" charset="-122"/>
                <a:ea typeface="微软雅黑" panose="020B0503020204020204" charset="-122"/>
              </a:rPr>
              <a:t>创新性</a:t>
            </a:r>
          </a:p>
        </p:txBody>
      </p:sp>
      <p:sp>
        <p:nvSpPr>
          <p:cNvPr id="58" name="Bullet1"/>
          <p:cNvSpPr txBox="1"/>
          <p:nvPr/>
        </p:nvSpPr>
        <p:spPr>
          <a:xfrm rot="5400000">
            <a:off x="-433705" y="5447030"/>
            <a:ext cx="1213485" cy="341630"/>
          </a:xfrm>
          <a:prstGeom prst="round2DiagRect">
            <a:avLst>
              <a:gd name="adj1" fmla="val 50000"/>
              <a:gd name="adj2" fmla="val 0"/>
            </a:avLst>
          </a:prstGeom>
          <a:solidFill>
            <a:schemeClr val="bg1">
              <a:lumMod val="75000"/>
            </a:schemeClr>
          </a:solidFill>
          <a:ln w="3175">
            <a:solidFill>
              <a:schemeClr val="bg1"/>
            </a:solidFill>
          </a:ln>
          <a:effectLst>
            <a:outerShdw blurRad="127000" dist="63500" dir="3000000" algn="ctr" rotWithShape="0">
              <a:schemeClr val="bg1">
                <a:lumMod val="50000"/>
                <a:alpha val="15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vert="vert270" wrap="square" rtlCol="0" anchor="ctr">
            <a:normAutofit/>
          </a:bodyPr>
          <a:lstStyle>
            <a:defPPr>
              <a:defRPr lang="en-US"/>
            </a:defPPr>
            <a:lvl1pPr algn="ctr">
              <a:defRPr b="1">
                <a:effectLst/>
                <a:cs typeface="+mn-ea"/>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zh-CN" altLang="en-US" sz="1200" dirty="0">
                <a:solidFill>
                  <a:schemeClr val="bg1"/>
                </a:solidFill>
                <a:latin typeface="微软雅黑" panose="020B0503020204020204" charset="-122"/>
                <a:ea typeface="微软雅黑" panose="020B0503020204020204" charset="-122"/>
              </a:rPr>
              <a:t>公平性</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圆角 22"/>
          <p:cNvSpPr/>
          <p:nvPr>
            <p:custDataLst>
              <p:tags r:id="rId1"/>
            </p:custDataLst>
          </p:nvPr>
        </p:nvSpPr>
        <p:spPr>
          <a:xfrm>
            <a:off x="6551046" y="4520561"/>
            <a:ext cx="5216069" cy="1849600"/>
          </a:xfrm>
          <a:prstGeom prst="roundRect">
            <a:avLst>
              <a:gd name="adj" fmla="val 6347"/>
            </a:avLst>
          </a:prstGeom>
          <a:solidFill>
            <a:srgbClr val="FFFFFF">
              <a:alpha val="5000"/>
            </a:srgbClr>
          </a:solidFill>
          <a:ln w="15875">
            <a:noFill/>
          </a:ln>
          <a:effectLst>
            <a:outerShdw blurRad="279400" dist="228600" dir="2700000" algn="tl" rotWithShape="0">
              <a:schemeClr val="accent2">
                <a:alpha val="8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wrap="square" lIns="342095" tIns="536791" rIns="342095" bIns="215900" rtlCol="0" anchor="ctr">
            <a:noAutofit/>
          </a:bodyPr>
          <a:lstStyle/>
          <a:p>
            <a:pPr algn="ctr" fontAlgn="auto">
              <a:lnSpc>
                <a:spcPct val="130000"/>
              </a:lnSpc>
            </a:pPr>
            <a:endParaRPr lang="zh-CN" altLang="zh-CN" sz="1500">
              <a:solidFill>
                <a:schemeClr val="tx1">
                  <a:lumMod val="85000"/>
                  <a:lumOff val="15000"/>
                </a:schemeClr>
              </a:solidFill>
              <a:latin typeface="+mn-ea"/>
              <a:cs typeface="+mn-ea"/>
              <a:sym typeface="+mn-ea"/>
            </a:endParaRPr>
          </a:p>
        </p:txBody>
      </p:sp>
      <p:sp>
        <p:nvSpPr>
          <p:cNvPr id="3" name="矩形: 圆角 55"/>
          <p:cNvSpPr/>
          <p:nvPr>
            <p:custDataLst>
              <p:tags r:id="rId2"/>
            </p:custDataLst>
          </p:nvPr>
        </p:nvSpPr>
        <p:spPr>
          <a:xfrm>
            <a:off x="734060" y="2241803"/>
            <a:ext cx="5216069" cy="1849600"/>
          </a:xfrm>
          <a:prstGeom prst="roundRect">
            <a:avLst>
              <a:gd name="adj" fmla="val 6347"/>
            </a:avLst>
          </a:prstGeom>
          <a:solidFill>
            <a:srgbClr val="FFFFFF">
              <a:alpha val="5000"/>
            </a:srgbClr>
          </a:solidFill>
          <a:ln w="15875">
            <a:noFill/>
          </a:ln>
          <a:effectLst>
            <a:outerShdw blurRad="279400" dist="228600" dir="2700000" algn="tl" rotWithShape="0">
              <a:schemeClr val="accent1">
                <a:alpha val="8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wrap="square" lIns="342095" tIns="536791" rIns="342095" bIns="215900" rtlCol="0" anchor="ctr">
            <a:noAutofit/>
          </a:bodyPr>
          <a:lstStyle/>
          <a:p>
            <a:pPr algn="ctr">
              <a:lnSpc>
                <a:spcPct val="150000"/>
              </a:lnSpc>
            </a:pPr>
            <a:endParaRPr lang="zh-CN" altLang="zh-CN" sz="1500" dirty="0">
              <a:solidFill>
                <a:schemeClr val="tx1">
                  <a:lumMod val="85000"/>
                  <a:lumOff val="15000"/>
                </a:schemeClr>
              </a:solidFill>
              <a:latin typeface="+mn-ea"/>
              <a:cs typeface="+mn-ea"/>
              <a:sym typeface="+mn-ea"/>
            </a:endParaRPr>
          </a:p>
        </p:txBody>
      </p:sp>
      <p:sp>
        <p:nvSpPr>
          <p:cNvPr id="4" name="矩形: 圆角 11"/>
          <p:cNvSpPr/>
          <p:nvPr>
            <p:custDataLst>
              <p:tags r:id="rId3"/>
            </p:custDataLst>
          </p:nvPr>
        </p:nvSpPr>
        <p:spPr>
          <a:xfrm>
            <a:off x="6553656" y="2241803"/>
            <a:ext cx="5216069" cy="1849600"/>
          </a:xfrm>
          <a:prstGeom prst="roundRect">
            <a:avLst>
              <a:gd name="adj" fmla="val 6347"/>
            </a:avLst>
          </a:prstGeom>
          <a:solidFill>
            <a:srgbClr val="FFFFFF">
              <a:alpha val="5000"/>
            </a:srgbClr>
          </a:solidFill>
          <a:ln w="15875">
            <a:noFill/>
          </a:ln>
          <a:effectLst>
            <a:outerShdw blurRad="279400" dist="228600" dir="2700000" algn="tl" rotWithShape="0">
              <a:schemeClr val="accent2">
                <a:alpha val="8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wrap="square" lIns="342095" tIns="536791" rIns="342095" bIns="215900" rtlCol="0" anchor="ctr">
            <a:noAutofit/>
          </a:bodyPr>
          <a:lstStyle/>
          <a:p>
            <a:pPr algn="ctr">
              <a:lnSpc>
                <a:spcPct val="150000"/>
              </a:lnSpc>
            </a:pPr>
            <a:endParaRPr lang="zh-CN" altLang="zh-CN" sz="1500">
              <a:solidFill>
                <a:schemeClr val="tx1">
                  <a:lumMod val="85000"/>
                  <a:lumOff val="15000"/>
                </a:schemeClr>
              </a:solidFill>
              <a:latin typeface="+mn-ea"/>
              <a:cs typeface="+mn-ea"/>
              <a:sym typeface="+mn-ea"/>
            </a:endParaRPr>
          </a:p>
        </p:txBody>
      </p:sp>
      <p:sp>
        <p:nvSpPr>
          <p:cNvPr id="5" name="矩形: 圆角 88"/>
          <p:cNvSpPr/>
          <p:nvPr>
            <p:custDataLst>
              <p:tags r:id="rId4"/>
            </p:custDataLst>
          </p:nvPr>
        </p:nvSpPr>
        <p:spPr>
          <a:xfrm>
            <a:off x="734060" y="4499606"/>
            <a:ext cx="5216069" cy="1849600"/>
          </a:xfrm>
          <a:prstGeom prst="roundRect">
            <a:avLst>
              <a:gd name="adj" fmla="val 6347"/>
            </a:avLst>
          </a:prstGeom>
          <a:solidFill>
            <a:srgbClr val="FFFFFF">
              <a:alpha val="5000"/>
            </a:srgbClr>
          </a:solidFill>
          <a:ln w="15875">
            <a:noFill/>
          </a:ln>
          <a:effectLst>
            <a:outerShdw blurRad="279400" dist="228600" dir="2700000" algn="tl" rotWithShape="0">
              <a:schemeClr val="accent1">
                <a:alpha val="8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wrap="square" lIns="342095" tIns="536791" rIns="342095" bIns="215900" rtlCol="0" anchor="ctr">
            <a:noAutofit/>
          </a:bodyPr>
          <a:lstStyle/>
          <a:p>
            <a:pPr algn="ctr" fontAlgn="auto">
              <a:lnSpc>
                <a:spcPct val="130000"/>
              </a:lnSpc>
            </a:pPr>
            <a:endParaRPr lang="zh-CN" altLang="zh-CN" sz="1500">
              <a:solidFill>
                <a:schemeClr val="tx1">
                  <a:lumMod val="85000"/>
                  <a:lumOff val="15000"/>
                </a:schemeClr>
              </a:solidFill>
              <a:latin typeface="+mn-ea"/>
              <a:cs typeface="+mn-ea"/>
              <a:sym typeface="+mn-ea"/>
            </a:endParaRPr>
          </a:p>
        </p:txBody>
      </p:sp>
      <p:sp>
        <p:nvSpPr>
          <p:cNvPr id="24" name="矩形: 圆角 23"/>
          <p:cNvSpPr/>
          <p:nvPr>
            <p:custDataLst>
              <p:tags r:id="rId5"/>
            </p:custDataLst>
          </p:nvPr>
        </p:nvSpPr>
        <p:spPr>
          <a:xfrm>
            <a:off x="6551295" y="4140835"/>
            <a:ext cx="5215890" cy="2110105"/>
          </a:xfrm>
          <a:prstGeom prst="roundRect">
            <a:avLst>
              <a:gd name="adj" fmla="val 6347"/>
            </a:avLst>
          </a:prstGeom>
          <a:gradFill flip="none" rotWithShape="1">
            <a:gsLst>
              <a:gs pos="0">
                <a:schemeClr val="accent2">
                  <a:lumMod val="20000"/>
                  <a:lumOff val="80000"/>
                  <a:alpha val="20000"/>
                </a:schemeClr>
              </a:gs>
              <a:gs pos="100000">
                <a:schemeClr val="bg1">
                  <a:alpha val="0"/>
                </a:schemeClr>
              </a:gs>
            </a:gsLst>
            <a:path path="circle">
              <a:fillToRect l="100000" t="100000"/>
            </a:path>
            <a:tileRect r="-100000" b="-100000"/>
          </a:gradFill>
          <a:ln w="15875">
            <a:solidFill>
              <a:schemeClr val="accent2">
                <a:lumMod val="40000"/>
                <a:lumOff val="60000"/>
                <a:alpha val="60000"/>
              </a:schemeClr>
            </a:solidFill>
          </a:ln>
          <a:effectLst>
            <a:outerShdw blurRad="279400" dist="228600" dir="2700000" algn="tl" rotWithShape="0">
              <a:schemeClr val="accent2">
                <a:alpha val="8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wrap="square" lIns="342095" tIns="536791" rIns="342095" bIns="215900" rtlCol="0" anchor="ctr">
            <a:noAutofit/>
          </a:bodyPr>
          <a:lstStyle/>
          <a:p>
            <a:pPr algn="l" fontAlgn="auto">
              <a:lnSpc>
                <a:spcPct val="130000"/>
              </a:lnSpc>
            </a:pPr>
            <a:r>
              <a:rPr lang="en-US" altLang="zh-CN" sz="1500">
                <a:solidFill>
                  <a:schemeClr val="tx1">
                    <a:lumMod val="85000"/>
                    <a:lumOff val="15000"/>
                  </a:schemeClr>
                </a:solidFill>
                <a:latin typeface="+mn-ea"/>
                <a:cs typeface="+mn-ea"/>
                <a:sym typeface="+mn-ea"/>
              </a:rPr>
              <a:t> </a:t>
            </a:r>
          </a:p>
        </p:txBody>
      </p:sp>
      <p:sp>
        <p:nvSpPr>
          <p:cNvPr id="27" name="任意多边形: 形状 26"/>
          <p:cNvSpPr/>
          <p:nvPr>
            <p:custDataLst>
              <p:tags r:id="rId6"/>
            </p:custDataLst>
          </p:nvPr>
        </p:nvSpPr>
        <p:spPr>
          <a:xfrm>
            <a:off x="7179402" y="3908289"/>
            <a:ext cx="3960589" cy="503436"/>
          </a:xfrm>
          <a:prstGeom prst="round2SameRect">
            <a:avLst>
              <a:gd name="adj1" fmla="val 0"/>
              <a:gd name="adj2" fmla="val 36291"/>
            </a:avLst>
          </a:prstGeom>
          <a:gradFill flip="none" rotWithShape="1">
            <a:gsLst>
              <a:gs pos="0">
                <a:schemeClr val="accent2">
                  <a:lumMod val="60000"/>
                  <a:lumOff val="40000"/>
                  <a:alpha val="100000"/>
                </a:schemeClr>
              </a:gs>
              <a:gs pos="66450">
                <a:schemeClr val="accent2">
                  <a:alpha val="100000"/>
                </a:schemeClr>
              </a:gs>
              <a:gs pos="100000">
                <a:schemeClr val="accent2">
                  <a:alpha val="100000"/>
                </a:schemeClr>
              </a:gs>
            </a:gsLst>
            <a:lin ang="2700000" scaled="1"/>
            <a:tileRect/>
          </a:gradFill>
          <a:ln>
            <a:noFill/>
          </a:ln>
          <a:effectLst>
            <a:outerShdw blurRad="101600" dist="76200" dir="2700000" algn="tl" rotWithShape="0">
              <a:schemeClr val="accent2">
                <a:alpha val="25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spcBef>
                <a:spcPct val="0"/>
              </a:spcBef>
              <a:spcAft>
                <a:spcPct val="0"/>
              </a:spcAft>
            </a:pPr>
            <a:r>
              <a:rPr lang="zh-CN" altLang="en-US" sz="2000" b="1" dirty="0">
                <a:solidFill>
                  <a:srgbClr val="FFFFFF"/>
                </a:solidFill>
                <a:latin typeface="+mn-ea"/>
                <a:cs typeface="+mn-ea"/>
                <a:sym typeface="+mn-ea"/>
              </a:rPr>
              <a:t>每日服用一次，便于临床管理</a:t>
            </a:r>
          </a:p>
        </p:txBody>
      </p:sp>
      <p:sp>
        <p:nvSpPr>
          <p:cNvPr id="6" name="矩形: 圆角 5"/>
          <p:cNvSpPr/>
          <p:nvPr>
            <p:custDataLst>
              <p:tags r:id="rId7"/>
            </p:custDataLst>
          </p:nvPr>
        </p:nvSpPr>
        <p:spPr>
          <a:xfrm>
            <a:off x="734060" y="1598930"/>
            <a:ext cx="5215890" cy="2126615"/>
          </a:xfrm>
          <a:prstGeom prst="roundRect">
            <a:avLst>
              <a:gd name="adj" fmla="val 6347"/>
            </a:avLst>
          </a:prstGeom>
          <a:gradFill flip="none" rotWithShape="1">
            <a:gsLst>
              <a:gs pos="0">
                <a:schemeClr val="accent1">
                  <a:lumMod val="20000"/>
                  <a:lumOff val="80000"/>
                  <a:alpha val="20000"/>
                </a:schemeClr>
              </a:gs>
              <a:gs pos="100000">
                <a:schemeClr val="bg1">
                  <a:alpha val="0"/>
                </a:schemeClr>
              </a:gs>
            </a:gsLst>
            <a:path path="circle">
              <a:fillToRect l="100000" t="100000"/>
            </a:path>
            <a:tileRect r="-100000" b="-100000"/>
          </a:gradFill>
          <a:ln w="15875">
            <a:solidFill>
              <a:schemeClr val="accent1">
                <a:lumMod val="40000"/>
                <a:lumOff val="60000"/>
                <a:alpha val="60000"/>
              </a:schemeClr>
            </a:solidFill>
          </a:ln>
          <a:effectLst>
            <a:outerShdw blurRad="279400" dist="228600" dir="2700000" algn="tl" rotWithShape="0">
              <a:schemeClr val="accent1">
                <a:alpha val="8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wrap="square" lIns="342095" tIns="536791" rIns="342095" bIns="215900" rtlCol="0" anchor="ctr">
            <a:noAutofit/>
          </a:bodyPr>
          <a:lstStyle/>
          <a:p>
            <a:pPr algn="ctr">
              <a:lnSpc>
                <a:spcPct val="150000"/>
              </a:lnSpc>
            </a:pPr>
            <a:r>
              <a:rPr lang="en-US" altLang="zh-CN" sz="1500" dirty="0">
                <a:solidFill>
                  <a:schemeClr val="tx1">
                    <a:lumMod val="85000"/>
                    <a:lumOff val="15000"/>
                  </a:schemeClr>
                </a:solidFill>
                <a:latin typeface="+mn-ea"/>
                <a:cs typeface="+mn-ea"/>
                <a:sym typeface="+mn-ea"/>
              </a:rPr>
              <a:t> </a:t>
            </a:r>
          </a:p>
        </p:txBody>
      </p:sp>
      <p:sp>
        <p:nvSpPr>
          <p:cNvPr id="7" name="任意多边形: 形状 6"/>
          <p:cNvSpPr/>
          <p:nvPr>
            <p:custDataLst>
              <p:tags r:id="rId8"/>
            </p:custDataLst>
          </p:nvPr>
        </p:nvSpPr>
        <p:spPr>
          <a:xfrm>
            <a:off x="1369593" y="1368545"/>
            <a:ext cx="3960589" cy="503436"/>
          </a:xfrm>
          <a:prstGeom prst="round2SameRect">
            <a:avLst>
              <a:gd name="adj1" fmla="val 0"/>
              <a:gd name="adj2" fmla="val 36291"/>
            </a:avLst>
          </a:prstGeom>
          <a:gradFill flip="none" rotWithShape="1">
            <a:gsLst>
              <a:gs pos="0">
                <a:schemeClr val="accent1">
                  <a:lumMod val="40000"/>
                  <a:lumOff val="60000"/>
                  <a:alpha val="100000"/>
                </a:schemeClr>
              </a:gs>
              <a:gs pos="69000">
                <a:schemeClr val="accent1">
                  <a:alpha val="100000"/>
                </a:schemeClr>
              </a:gs>
              <a:gs pos="100000">
                <a:schemeClr val="accent1">
                  <a:alpha val="100000"/>
                </a:schemeClr>
              </a:gs>
            </a:gsLst>
            <a:lin ang="2700000" scaled="1"/>
            <a:tileRect/>
          </a:gradFill>
          <a:ln>
            <a:noFill/>
          </a:ln>
          <a:effectLst>
            <a:outerShdw blurRad="101600" dist="76200" dir="2700000" algn="tl" rotWithShape="0">
              <a:schemeClr val="accent1">
                <a:alpha val="25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spcBef>
                <a:spcPct val="0"/>
              </a:spcBef>
              <a:spcAft>
                <a:spcPct val="0"/>
              </a:spcAft>
            </a:pPr>
            <a:r>
              <a:rPr lang="zh-CN" altLang="en-US" sz="2000" b="1" dirty="0">
                <a:solidFill>
                  <a:srgbClr val="FFFFFF"/>
                </a:solidFill>
                <a:latin typeface="+mn-ea"/>
                <a:cs typeface="+mn-ea"/>
                <a:sym typeface="+mn-ea"/>
              </a:rPr>
              <a:t>促进公共健康</a:t>
            </a:r>
          </a:p>
        </p:txBody>
      </p:sp>
      <p:sp>
        <p:nvSpPr>
          <p:cNvPr id="11" name="矩形: 圆角 10"/>
          <p:cNvSpPr/>
          <p:nvPr>
            <p:custDataLst>
              <p:tags r:id="rId9"/>
            </p:custDataLst>
          </p:nvPr>
        </p:nvSpPr>
        <p:spPr>
          <a:xfrm>
            <a:off x="6553835" y="1598930"/>
            <a:ext cx="5215890" cy="2123440"/>
          </a:xfrm>
          <a:prstGeom prst="roundRect">
            <a:avLst>
              <a:gd name="adj" fmla="val 6347"/>
            </a:avLst>
          </a:prstGeom>
          <a:gradFill flip="none" rotWithShape="1">
            <a:gsLst>
              <a:gs pos="0">
                <a:schemeClr val="accent2">
                  <a:lumMod val="20000"/>
                  <a:lumOff val="80000"/>
                  <a:alpha val="20000"/>
                </a:schemeClr>
              </a:gs>
              <a:gs pos="100000">
                <a:schemeClr val="bg1">
                  <a:alpha val="0"/>
                </a:schemeClr>
              </a:gs>
            </a:gsLst>
            <a:path path="circle">
              <a:fillToRect l="100000" t="100000"/>
            </a:path>
            <a:tileRect r="-100000" b="-100000"/>
          </a:gradFill>
          <a:ln w="15875">
            <a:solidFill>
              <a:schemeClr val="accent2">
                <a:lumMod val="40000"/>
                <a:lumOff val="60000"/>
                <a:alpha val="60000"/>
              </a:schemeClr>
            </a:solidFill>
          </a:ln>
          <a:effectLst>
            <a:outerShdw blurRad="279400" dist="228600" dir="2700000" algn="tl" rotWithShape="0">
              <a:schemeClr val="accent2">
                <a:alpha val="8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wrap="square" lIns="342095" tIns="536791" rIns="342095" bIns="215900" rtlCol="0" anchor="ctr">
            <a:noAutofit/>
          </a:bodyPr>
          <a:lstStyle/>
          <a:p>
            <a:pPr algn="ctr">
              <a:lnSpc>
                <a:spcPct val="150000"/>
              </a:lnSpc>
            </a:pPr>
            <a:r>
              <a:rPr lang="en-US" altLang="zh-CN" sz="1500">
                <a:solidFill>
                  <a:schemeClr val="tx1">
                    <a:lumMod val="85000"/>
                    <a:lumOff val="15000"/>
                  </a:schemeClr>
                </a:solidFill>
                <a:latin typeface="+mn-ea"/>
                <a:cs typeface="+mn-ea"/>
                <a:sym typeface="+mn-ea"/>
              </a:rPr>
              <a:t> </a:t>
            </a:r>
          </a:p>
        </p:txBody>
      </p:sp>
      <p:sp>
        <p:nvSpPr>
          <p:cNvPr id="12" name="任意多边形: 形状 11"/>
          <p:cNvSpPr/>
          <p:nvPr>
            <p:custDataLst>
              <p:tags r:id="rId10"/>
            </p:custDataLst>
          </p:nvPr>
        </p:nvSpPr>
        <p:spPr>
          <a:xfrm>
            <a:off x="7182012" y="1368545"/>
            <a:ext cx="3960589" cy="503436"/>
          </a:xfrm>
          <a:prstGeom prst="round2SameRect">
            <a:avLst>
              <a:gd name="adj1" fmla="val 0"/>
              <a:gd name="adj2" fmla="val 36291"/>
            </a:avLst>
          </a:prstGeom>
          <a:gradFill flip="none" rotWithShape="1">
            <a:gsLst>
              <a:gs pos="0">
                <a:schemeClr val="accent2">
                  <a:lumMod val="60000"/>
                  <a:lumOff val="40000"/>
                  <a:alpha val="100000"/>
                </a:schemeClr>
              </a:gs>
              <a:gs pos="66450">
                <a:schemeClr val="accent2">
                  <a:alpha val="100000"/>
                </a:schemeClr>
              </a:gs>
              <a:gs pos="100000">
                <a:schemeClr val="accent2">
                  <a:alpha val="100000"/>
                </a:schemeClr>
              </a:gs>
            </a:gsLst>
            <a:lin ang="2700000" scaled="1"/>
            <a:tileRect/>
          </a:gradFill>
          <a:ln>
            <a:noFill/>
          </a:ln>
          <a:effectLst>
            <a:outerShdw blurRad="101600" dist="76200" dir="2700000" algn="tl" rotWithShape="0">
              <a:schemeClr val="accent2">
                <a:alpha val="25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spcBef>
                <a:spcPct val="0"/>
              </a:spcBef>
              <a:spcAft>
                <a:spcPct val="0"/>
              </a:spcAft>
            </a:pPr>
            <a:r>
              <a:rPr lang="zh-CN" altLang="en-US" sz="2000" b="1" dirty="0">
                <a:solidFill>
                  <a:srgbClr val="FFFFFF"/>
                </a:solidFill>
                <a:latin typeface="+mn-ea"/>
                <a:cs typeface="+mn-ea"/>
                <a:sym typeface="+mn-ea"/>
              </a:rPr>
              <a:t>符合</a:t>
            </a:r>
            <a:r>
              <a:rPr lang="en-US" altLang="zh-CN" sz="2000" b="1" dirty="0">
                <a:solidFill>
                  <a:srgbClr val="FFFFFF"/>
                </a:solidFill>
                <a:latin typeface="+mn-ea"/>
                <a:cs typeface="+mn-ea"/>
                <a:sym typeface="+mn-ea"/>
              </a:rPr>
              <a:t>”</a:t>
            </a:r>
            <a:r>
              <a:rPr lang="zh-CN" altLang="en-US" sz="2000" b="1" dirty="0">
                <a:solidFill>
                  <a:srgbClr val="FFFFFF"/>
                </a:solidFill>
                <a:latin typeface="+mn-ea"/>
                <a:cs typeface="+mn-ea"/>
                <a:sym typeface="+mn-ea"/>
              </a:rPr>
              <a:t>保基本</a:t>
            </a:r>
            <a:r>
              <a:rPr lang="en-US" altLang="zh-CN" sz="2000" b="1" dirty="0">
                <a:solidFill>
                  <a:srgbClr val="FFFFFF"/>
                </a:solidFill>
                <a:latin typeface="+mn-ea"/>
                <a:cs typeface="+mn-ea"/>
                <a:sym typeface="+mn-ea"/>
              </a:rPr>
              <a:t>“</a:t>
            </a:r>
            <a:r>
              <a:rPr lang="zh-CN" altLang="en-US" sz="2000" b="1" dirty="0">
                <a:solidFill>
                  <a:srgbClr val="FFFFFF"/>
                </a:solidFill>
                <a:latin typeface="+mn-ea"/>
                <a:cs typeface="+mn-ea"/>
                <a:sym typeface="+mn-ea"/>
              </a:rPr>
              <a:t>原则</a:t>
            </a:r>
          </a:p>
        </p:txBody>
      </p:sp>
      <p:sp>
        <p:nvSpPr>
          <p:cNvPr id="19" name="矩形: 圆角 18"/>
          <p:cNvSpPr/>
          <p:nvPr>
            <p:custDataLst>
              <p:tags r:id="rId11"/>
            </p:custDataLst>
          </p:nvPr>
        </p:nvSpPr>
        <p:spPr>
          <a:xfrm>
            <a:off x="734060" y="4119880"/>
            <a:ext cx="5216525" cy="2099310"/>
          </a:xfrm>
          <a:prstGeom prst="roundRect">
            <a:avLst>
              <a:gd name="adj" fmla="val 6347"/>
            </a:avLst>
          </a:prstGeom>
          <a:gradFill flip="none" rotWithShape="1">
            <a:gsLst>
              <a:gs pos="0">
                <a:schemeClr val="accent1">
                  <a:lumMod val="20000"/>
                  <a:lumOff val="80000"/>
                  <a:alpha val="20000"/>
                </a:schemeClr>
              </a:gs>
              <a:gs pos="100000">
                <a:schemeClr val="bg1">
                  <a:alpha val="0"/>
                </a:schemeClr>
              </a:gs>
            </a:gsLst>
            <a:path path="circle">
              <a:fillToRect l="100000" t="100000"/>
            </a:path>
            <a:tileRect r="-100000" b="-100000"/>
          </a:gradFill>
          <a:ln w="15875">
            <a:solidFill>
              <a:schemeClr val="accent1">
                <a:lumMod val="40000"/>
                <a:lumOff val="60000"/>
                <a:alpha val="60000"/>
              </a:schemeClr>
            </a:solidFill>
          </a:ln>
          <a:effectLst>
            <a:outerShdw blurRad="279400" dist="228600" dir="2700000" algn="tl" rotWithShape="0">
              <a:schemeClr val="accent1">
                <a:alpha val="8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wrap="square" lIns="342095" tIns="536791" rIns="342095" bIns="215900" rtlCol="0" anchor="ctr">
            <a:noAutofit/>
          </a:bodyPr>
          <a:lstStyle/>
          <a:p>
            <a:pPr algn="ctr" fontAlgn="auto">
              <a:lnSpc>
                <a:spcPct val="130000"/>
              </a:lnSpc>
            </a:pPr>
            <a:r>
              <a:rPr lang="en-US" altLang="zh-CN" sz="1500">
                <a:solidFill>
                  <a:schemeClr val="tx1">
                    <a:lumMod val="85000"/>
                    <a:lumOff val="15000"/>
                  </a:schemeClr>
                </a:solidFill>
                <a:latin typeface="+mn-ea"/>
                <a:cs typeface="+mn-ea"/>
                <a:sym typeface="+mn-ea"/>
              </a:rPr>
              <a:t> </a:t>
            </a:r>
          </a:p>
        </p:txBody>
      </p:sp>
      <p:sp>
        <p:nvSpPr>
          <p:cNvPr id="20" name="任意多边形: 形状 19"/>
          <p:cNvSpPr/>
          <p:nvPr>
            <p:custDataLst>
              <p:tags r:id="rId12"/>
            </p:custDataLst>
          </p:nvPr>
        </p:nvSpPr>
        <p:spPr>
          <a:xfrm>
            <a:off x="1369593" y="3880349"/>
            <a:ext cx="3960589" cy="503436"/>
          </a:xfrm>
          <a:prstGeom prst="round2SameRect">
            <a:avLst>
              <a:gd name="adj1" fmla="val 0"/>
              <a:gd name="adj2" fmla="val 36291"/>
            </a:avLst>
          </a:prstGeom>
          <a:gradFill flip="none" rotWithShape="1">
            <a:gsLst>
              <a:gs pos="0">
                <a:schemeClr val="accent1">
                  <a:lumMod val="40000"/>
                  <a:lumOff val="60000"/>
                  <a:alpha val="100000"/>
                </a:schemeClr>
              </a:gs>
              <a:gs pos="69000">
                <a:schemeClr val="accent1">
                  <a:alpha val="100000"/>
                </a:schemeClr>
              </a:gs>
              <a:gs pos="100000">
                <a:schemeClr val="accent1">
                  <a:alpha val="100000"/>
                </a:schemeClr>
              </a:gs>
            </a:gsLst>
            <a:lin ang="2700000" scaled="1"/>
            <a:tileRect/>
          </a:gradFill>
          <a:ln>
            <a:noFill/>
          </a:ln>
          <a:effectLst>
            <a:outerShdw blurRad="101600" dist="76200" dir="2700000" algn="tl" rotWithShape="0">
              <a:schemeClr val="accent1">
                <a:alpha val="25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spcBef>
                <a:spcPct val="0"/>
              </a:spcBef>
              <a:spcAft>
                <a:spcPct val="0"/>
              </a:spcAft>
            </a:pPr>
            <a:r>
              <a:rPr lang="zh-CN" altLang="en-US" sz="2000" b="1" dirty="0">
                <a:solidFill>
                  <a:srgbClr val="FFFFFF"/>
                </a:solidFill>
                <a:latin typeface="+mn-ea"/>
                <a:cs typeface="+mn-ea"/>
                <a:sym typeface="+mn-ea"/>
              </a:rPr>
              <a:t>弥补目录短板</a:t>
            </a:r>
          </a:p>
        </p:txBody>
      </p:sp>
      <p:sp>
        <p:nvSpPr>
          <p:cNvPr id="10" name="文本框 9"/>
          <p:cNvSpPr txBox="1"/>
          <p:nvPr/>
        </p:nvSpPr>
        <p:spPr>
          <a:xfrm>
            <a:off x="6640830" y="4505325"/>
            <a:ext cx="5057140" cy="1452245"/>
          </a:xfrm>
          <a:prstGeom prst="rect">
            <a:avLst/>
          </a:prstGeom>
          <a:noFill/>
        </p:spPr>
        <p:txBody>
          <a:bodyPr wrap="square" rtlCol="0">
            <a:noAutofit/>
          </a:bodyPr>
          <a:lstStyle/>
          <a:p>
            <a:pPr marL="285750" indent="-285750" algn="l" fontAlgn="auto">
              <a:lnSpc>
                <a:spcPct val="120000"/>
              </a:lnSpc>
              <a:spcBef>
                <a:spcPts val="0"/>
              </a:spcBef>
              <a:spcAft>
                <a:spcPts val="0"/>
              </a:spcAft>
              <a:buFont typeface="Arial" panose="020B0604020202020204" pitchFamily="34" charset="0"/>
              <a:buChar char="•"/>
            </a:pPr>
            <a:r>
              <a:rPr lang="zh-CN" altLang="en-US" sz="1400">
                <a:solidFill>
                  <a:schemeClr val="tx1">
                    <a:lumMod val="85000"/>
                    <a:lumOff val="15000"/>
                  </a:schemeClr>
                </a:solidFill>
                <a:latin typeface="+mn-ea"/>
                <a:cs typeface="+mn-ea"/>
                <a:sym typeface="+mn-ea"/>
              </a:rPr>
              <a:t>本品不存在潜在超说明书用药情况；</a:t>
            </a:r>
          </a:p>
          <a:p>
            <a:pPr marL="285750" indent="-285750" algn="l" fontAlgn="auto">
              <a:lnSpc>
                <a:spcPct val="120000"/>
              </a:lnSpc>
              <a:spcBef>
                <a:spcPts val="0"/>
              </a:spcBef>
              <a:spcAft>
                <a:spcPts val="0"/>
              </a:spcAft>
              <a:buFont typeface="Arial" panose="020B0604020202020204" pitchFamily="34" charset="0"/>
              <a:buChar char="•"/>
            </a:pPr>
            <a:r>
              <a:rPr lang="zh-CN" altLang="en-US" sz="1400">
                <a:solidFill>
                  <a:schemeClr val="tx1">
                    <a:lumMod val="85000"/>
                    <a:lumOff val="15000"/>
                  </a:schemeClr>
                </a:solidFill>
                <a:latin typeface="+mn-ea"/>
                <a:cs typeface="+mn-ea"/>
                <a:sym typeface="+mn-ea"/>
              </a:rPr>
              <a:t>本品为固定复方缓释制剂，</a:t>
            </a:r>
            <a:r>
              <a:rPr lang="en-US" altLang="zh-CN" sz="1400">
                <a:solidFill>
                  <a:schemeClr val="tx1">
                    <a:lumMod val="85000"/>
                    <a:lumOff val="15000"/>
                  </a:schemeClr>
                </a:solidFill>
                <a:latin typeface="+mn-ea"/>
                <a:cs typeface="+mn-ea"/>
                <a:sym typeface="+mn-ea"/>
              </a:rPr>
              <a:t>1</a:t>
            </a:r>
            <a:r>
              <a:rPr lang="zh-CN" altLang="en-US" sz="1400">
                <a:solidFill>
                  <a:schemeClr val="tx1">
                    <a:lumMod val="85000"/>
                    <a:lumOff val="15000"/>
                  </a:schemeClr>
                </a:solidFill>
                <a:latin typeface="+mn-ea"/>
                <a:cs typeface="+mn-ea"/>
                <a:sym typeface="+mn-ea"/>
              </a:rPr>
              <a:t>天</a:t>
            </a:r>
            <a:r>
              <a:rPr lang="en-US" altLang="zh-CN" sz="1400">
                <a:solidFill>
                  <a:schemeClr val="tx1">
                    <a:lumMod val="85000"/>
                    <a:lumOff val="15000"/>
                  </a:schemeClr>
                </a:solidFill>
                <a:latin typeface="+mn-ea"/>
                <a:cs typeface="+mn-ea"/>
                <a:sym typeface="+mn-ea"/>
              </a:rPr>
              <a:t>1</a:t>
            </a:r>
            <a:r>
              <a:rPr lang="zh-CN" altLang="en-US" sz="1400">
                <a:solidFill>
                  <a:schemeClr val="tx1">
                    <a:lumMod val="85000"/>
                    <a:lumOff val="15000"/>
                  </a:schemeClr>
                </a:solidFill>
                <a:latin typeface="+mn-ea"/>
                <a:cs typeface="+mn-ea"/>
                <a:sym typeface="+mn-ea"/>
              </a:rPr>
              <a:t>次口服给药，用法简单、用量明确、规格剂量设计合理，无临床滥用风险；</a:t>
            </a:r>
          </a:p>
          <a:p>
            <a:pPr marL="285750" indent="-285750" algn="l" fontAlgn="auto">
              <a:lnSpc>
                <a:spcPct val="120000"/>
              </a:lnSpc>
              <a:spcBef>
                <a:spcPts val="0"/>
              </a:spcBef>
              <a:spcAft>
                <a:spcPts val="0"/>
              </a:spcAft>
              <a:buFont typeface="Arial" panose="020B0604020202020204" pitchFamily="34" charset="0"/>
              <a:buChar char="•"/>
            </a:pPr>
            <a:r>
              <a:rPr lang="zh-CN" altLang="en-US" sz="1400">
                <a:solidFill>
                  <a:schemeClr val="tx1">
                    <a:lumMod val="85000"/>
                    <a:lumOff val="15000"/>
                  </a:schemeClr>
                </a:solidFill>
                <a:latin typeface="+mn-ea"/>
                <a:cs typeface="+mn-ea"/>
                <a:sym typeface="+mn-ea"/>
              </a:rPr>
              <a:t>本品合并用药风险更低，可降低患者和医生的管理难度；</a:t>
            </a:r>
          </a:p>
          <a:p>
            <a:pPr marL="285750" indent="-285750" algn="l" fontAlgn="auto">
              <a:lnSpc>
                <a:spcPct val="120000"/>
              </a:lnSpc>
              <a:spcBef>
                <a:spcPts val="0"/>
              </a:spcBef>
              <a:spcAft>
                <a:spcPts val="0"/>
              </a:spcAft>
              <a:buFont typeface="Arial" panose="020B0604020202020204" pitchFamily="34" charset="0"/>
              <a:buChar char="•"/>
            </a:pPr>
            <a:r>
              <a:rPr lang="zh-CN" altLang="en-US" sz="1400">
                <a:solidFill>
                  <a:schemeClr val="tx1">
                    <a:lumMod val="85000"/>
                    <a:lumOff val="15000"/>
                  </a:schemeClr>
                </a:solidFill>
                <a:latin typeface="+mn-ea"/>
                <a:cs typeface="+mn-ea"/>
                <a:sym typeface="+mn-ea"/>
              </a:rPr>
              <a:t>肾功能不全患者无需调整利格列汀剂量，潜在降低患者门诊复查的频次，临床管理成本更低。</a:t>
            </a:r>
          </a:p>
        </p:txBody>
      </p:sp>
      <p:sp>
        <p:nvSpPr>
          <p:cNvPr id="15" name="文本框 14"/>
          <p:cNvSpPr txBox="1"/>
          <p:nvPr/>
        </p:nvSpPr>
        <p:spPr>
          <a:xfrm>
            <a:off x="6640830" y="2065020"/>
            <a:ext cx="4966335" cy="1673225"/>
          </a:xfrm>
          <a:prstGeom prst="rect">
            <a:avLst/>
          </a:prstGeom>
          <a:noFill/>
        </p:spPr>
        <p:txBody>
          <a:bodyPr wrap="square" rtlCol="0">
            <a:noAutofit/>
          </a:bodyPr>
          <a:lstStyle/>
          <a:p>
            <a:pPr marL="285750" indent="-285750" algn="l">
              <a:lnSpc>
                <a:spcPct val="150000"/>
              </a:lnSpc>
              <a:spcBef>
                <a:spcPts val="0"/>
              </a:spcBef>
              <a:spcAft>
                <a:spcPts val="0"/>
              </a:spcAft>
              <a:buFont typeface="Arial" panose="020B0604020202020204" pitchFamily="34" charset="0"/>
              <a:buChar char="•"/>
            </a:pPr>
            <a:r>
              <a:rPr lang="zh-CN" altLang="en-US" sz="1400" dirty="0">
                <a:solidFill>
                  <a:schemeClr val="tx1">
                    <a:lumMod val="85000"/>
                    <a:lumOff val="15000"/>
                  </a:schemeClr>
                </a:solidFill>
                <a:latin typeface="+mn-ea"/>
                <a:cs typeface="+mn-ea"/>
                <a:sym typeface="+mn-ea"/>
              </a:rPr>
              <a:t>相较于</a:t>
            </a:r>
            <a:r>
              <a:rPr lang="zh-CN" sz="1400" dirty="0">
                <a:solidFill>
                  <a:schemeClr val="tx1">
                    <a:lumMod val="85000"/>
                    <a:lumOff val="15000"/>
                  </a:schemeClr>
                </a:solidFill>
                <a:latin typeface="+mn-ea"/>
                <a:cs typeface="+mn-ea"/>
                <a:sym typeface="+mn-ea"/>
              </a:rPr>
              <a:t>利格列汀</a:t>
            </a:r>
            <a:r>
              <a:rPr lang="zh-CN" altLang="en-US" sz="1400" dirty="0">
                <a:solidFill>
                  <a:schemeClr val="tx1">
                    <a:lumMod val="85000"/>
                    <a:lumOff val="15000"/>
                  </a:schemeClr>
                </a:solidFill>
                <a:latin typeface="+mn-ea"/>
                <a:cs typeface="+mn-ea"/>
                <a:sym typeface="+mn-ea"/>
              </a:rPr>
              <a:t>二甲双胍片</a:t>
            </a:r>
            <a:r>
              <a:rPr lang="en-US" altLang="en-US" sz="1400" dirty="0">
                <a:solidFill>
                  <a:schemeClr val="tx1">
                    <a:lumMod val="85000"/>
                    <a:lumOff val="15000"/>
                  </a:schemeClr>
                </a:solidFill>
                <a:latin typeface="+mn-ea"/>
                <a:cs typeface="+mn-ea"/>
                <a:sym typeface="+mn-ea"/>
              </a:rPr>
              <a:t>（</a:t>
            </a:r>
            <a:r>
              <a:rPr lang="en-US" altLang="en-US" sz="1400" dirty="0">
                <a:solidFill>
                  <a:schemeClr val="tx1">
                    <a:lumMod val="85000"/>
                    <a:lumOff val="15000"/>
                  </a:schemeClr>
                </a:solidFill>
                <a:latin typeface="Times New Roman" panose="02020603050405020304" pitchFamily="18" charset="0"/>
                <a:cs typeface="Times New Roman" panose="02020603050405020304" pitchFamily="18" charset="0"/>
                <a:sym typeface="+mn-ea"/>
              </a:rPr>
              <a:t>Ⅱ</a:t>
            </a:r>
            <a:r>
              <a:rPr lang="en-US" altLang="en-US" sz="1400" dirty="0">
                <a:solidFill>
                  <a:schemeClr val="tx1">
                    <a:lumMod val="85000"/>
                    <a:lumOff val="15000"/>
                  </a:schemeClr>
                </a:solidFill>
                <a:latin typeface="+mn-ea"/>
                <a:cs typeface="+mn-ea"/>
                <a:sym typeface="+mn-ea"/>
              </a:rPr>
              <a:t>）</a:t>
            </a:r>
            <a:r>
              <a:rPr lang="zh-CN" altLang="en-US" sz="1400" dirty="0">
                <a:solidFill>
                  <a:schemeClr val="tx1">
                    <a:lumMod val="85000"/>
                    <a:lumOff val="15000"/>
                  </a:schemeClr>
                </a:solidFill>
                <a:latin typeface="+mn-ea"/>
                <a:cs typeface="+mn-ea"/>
                <a:sym typeface="+mn-ea"/>
              </a:rPr>
              <a:t>，本品</a:t>
            </a:r>
            <a:r>
              <a:rPr lang="en-US" altLang="zh-CN" sz="1400" dirty="0">
                <a:solidFill>
                  <a:schemeClr val="tx1">
                    <a:lumMod val="85000"/>
                    <a:lumOff val="15000"/>
                  </a:schemeClr>
                </a:solidFill>
                <a:latin typeface="+mn-ea"/>
                <a:cs typeface="+mn-ea"/>
                <a:sym typeface="+mn-ea"/>
              </a:rPr>
              <a:t>1</a:t>
            </a:r>
            <a:r>
              <a:rPr lang="zh-CN" altLang="en-US" sz="1400" dirty="0">
                <a:solidFill>
                  <a:schemeClr val="tx1">
                    <a:lumMod val="85000"/>
                    <a:lumOff val="15000"/>
                  </a:schemeClr>
                </a:solidFill>
                <a:latin typeface="+mn-ea"/>
                <a:cs typeface="+mn-ea"/>
                <a:sym typeface="+mn-ea"/>
              </a:rPr>
              <a:t>天</a:t>
            </a:r>
            <a:r>
              <a:rPr lang="en-US" altLang="zh-CN" sz="1400" dirty="0">
                <a:solidFill>
                  <a:schemeClr val="tx1">
                    <a:lumMod val="85000"/>
                    <a:lumOff val="15000"/>
                  </a:schemeClr>
                </a:solidFill>
                <a:latin typeface="+mn-ea"/>
                <a:cs typeface="+mn-ea"/>
                <a:sym typeface="+mn-ea"/>
              </a:rPr>
              <a:t>1</a:t>
            </a:r>
            <a:r>
              <a:rPr lang="zh-CN" altLang="en-US" sz="1400" dirty="0">
                <a:solidFill>
                  <a:schemeClr val="tx1">
                    <a:lumMod val="85000"/>
                    <a:lumOff val="15000"/>
                  </a:schemeClr>
                </a:solidFill>
                <a:latin typeface="+mn-ea"/>
                <a:cs typeface="+mn-ea"/>
                <a:sym typeface="+mn-ea"/>
              </a:rPr>
              <a:t>片，日治疗费用更低，可改善患者用药依从性和用药负担；</a:t>
            </a:r>
          </a:p>
          <a:p>
            <a:pPr marL="285750" indent="-285750" algn="l">
              <a:lnSpc>
                <a:spcPct val="150000"/>
              </a:lnSpc>
              <a:spcBef>
                <a:spcPts val="0"/>
              </a:spcBef>
              <a:spcAft>
                <a:spcPts val="0"/>
              </a:spcAft>
              <a:buFont typeface="Arial" panose="020B0604020202020204" pitchFamily="34" charset="0"/>
              <a:buChar char="•"/>
            </a:pPr>
            <a:r>
              <a:rPr lang="zh-CN" altLang="en-US" sz="1400" dirty="0">
                <a:solidFill>
                  <a:schemeClr val="tx1">
                    <a:lumMod val="85000"/>
                    <a:lumOff val="15000"/>
                  </a:schemeClr>
                </a:solidFill>
                <a:latin typeface="+mn-ea"/>
                <a:cs typeface="+mn-ea"/>
                <a:sym typeface="+mn-ea"/>
              </a:rPr>
              <a:t>同时可降低并发症风险及并发症风险带来的额外支出，节约医保基金，降低患者负担。</a:t>
            </a:r>
            <a:endParaRPr lang="zh-CN" altLang="en-US" sz="1400" dirty="0">
              <a:solidFill>
                <a:schemeClr val="tx1">
                  <a:lumMod val="85000"/>
                  <a:lumOff val="15000"/>
                </a:schemeClr>
              </a:solidFill>
              <a:highlight>
                <a:srgbClr val="FFFF00"/>
              </a:highlight>
              <a:latin typeface="+mn-ea"/>
              <a:cs typeface="+mn-ea"/>
              <a:sym typeface="+mn-ea"/>
            </a:endParaRPr>
          </a:p>
        </p:txBody>
      </p:sp>
      <p:sp>
        <p:nvSpPr>
          <p:cNvPr id="16" name="文本框 15"/>
          <p:cNvSpPr txBox="1"/>
          <p:nvPr/>
        </p:nvSpPr>
        <p:spPr>
          <a:xfrm>
            <a:off x="829310" y="2065020"/>
            <a:ext cx="5074920" cy="1597660"/>
          </a:xfrm>
          <a:prstGeom prst="rect">
            <a:avLst/>
          </a:prstGeom>
        </p:spPr>
        <p:txBody>
          <a:bodyPr wrap="square">
            <a:noAutofit/>
          </a:bodyPr>
          <a:lstStyle/>
          <a:p>
            <a:pPr marL="285750" indent="-285750">
              <a:lnSpc>
                <a:spcPct val="130000"/>
              </a:lnSpc>
              <a:spcBef>
                <a:spcPts val="0"/>
              </a:spcBef>
              <a:spcAft>
                <a:spcPts val="0"/>
              </a:spcAft>
              <a:buFont typeface="Arial" panose="020B0604020202020204" pitchFamily="34" charset="0"/>
              <a:buChar char="•"/>
            </a:pPr>
            <a:r>
              <a:rPr lang="zh-CN" altLang="en-US" sz="1400">
                <a:solidFill>
                  <a:srgbClr val="000000"/>
                </a:solidFill>
                <a:latin typeface="微软雅黑" panose="020B0503020204020204" charset="-122"/>
                <a:ea typeface="微软雅黑" panose="020B0503020204020204" charset="-122"/>
              </a:rPr>
              <a:t>我国</a:t>
            </a:r>
            <a:r>
              <a:rPr lang="en-US" altLang="zh-CN" sz="1400">
                <a:solidFill>
                  <a:srgbClr val="000000"/>
                </a:solidFill>
                <a:latin typeface="微软雅黑" panose="020B0503020204020204" charset="-122"/>
                <a:ea typeface="微软雅黑" panose="020B0503020204020204" charset="-122"/>
              </a:rPr>
              <a:t>T2DM</a:t>
            </a:r>
            <a:r>
              <a:rPr lang="zh-CN" altLang="en-US" sz="1400">
                <a:solidFill>
                  <a:srgbClr val="000000"/>
                </a:solidFill>
                <a:latin typeface="微软雅黑" panose="020B0503020204020204" charset="-122"/>
                <a:ea typeface="微软雅黑" panose="020B0503020204020204" charset="-122"/>
              </a:rPr>
              <a:t>患者近</a:t>
            </a:r>
            <a:r>
              <a:rPr lang="en-US" altLang="zh-CN" sz="1400">
                <a:solidFill>
                  <a:srgbClr val="000000"/>
                </a:solidFill>
                <a:latin typeface="微软雅黑" panose="020B0503020204020204" charset="-122"/>
                <a:ea typeface="微软雅黑" panose="020B0503020204020204" charset="-122"/>
              </a:rPr>
              <a:t>1.4</a:t>
            </a:r>
            <a:r>
              <a:rPr lang="zh-CN" altLang="en-US" sz="1400">
                <a:solidFill>
                  <a:srgbClr val="000000"/>
                </a:solidFill>
                <a:latin typeface="微软雅黑" panose="020B0503020204020204" charset="-122"/>
                <a:ea typeface="微软雅黑" panose="020B0503020204020204" charset="-122"/>
              </a:rPr>
              <a:t>亿人，整体血糖达标率不足</a:t>
            </a:r>
            <a:r>
              <a:rPr lang="en-US" altLang="zh-CN" sz="1400">
                <a:solidFill>
                  <a:srgbClr val="000000"/>
                </a:solidFill>
                <a:latin typeface="微软雅黑" panose="020B0503020204020204" charset="-122"/>
                <a:ea typeface="微软雅黑" panose="020B0503020204020204" charset="-122"/>
              </a:rPr>
              <a:t>20%</a:t>
            </a:r>
            <a:r>
              <a:rPr lang="zh-CN" altLang="en-US" sz="1400">
                <a:solidFill>
                  <a:srgbClr val="000000"/>
                </a:solidFill>
                <a:latin typeface="微软雅黑" panose="020B0503020204020204" charset="-122"/>
                <a:ea typeface="微软雅黑" panose="020B0503020204020204" charset="-122"/>
              </a:rPr>
              <a:t>，单药治疗效果欠佳，且</a:t>
            </a:r>
            <a:r>
              <a:rPr lang="zh-CN" altLang="en-US" sz="1400">
                <a:solidFill>
                  <a:srgbClr val="000000"/>
                </a:solidFill>
                <a:latin typeface="微软雅黑" panose="020B0503020204020204" charset="-122"/>
                <a:ea typeface="微软雅黑" panose="020B0503020204020204" charset="-122"/>
                <a:sym typeface="+mn-ea"/>
              </a:rPr>
              <a:t>并发症多、服药依从性不足；</a:t>
            </a:r>
          </a:p>
          <a:p>
            <a:pPr marL="285750" indent="-285750">
              <a:lnSpc>
                <a:spcPct val="130000"/>
              </a:lnSpc>
              <a:spcBef>
                <a:spcPts val="0"/>
              </a:spcBef>
              <a:spcAft>
                <a:spcPts val="0"/>
              </a:spcAft>
              <a:buFont typeface="Arial" panose="020B0604020202020204" pitchFamily="34" charset="0"/>
              <a:buChar char="•"/>
            </a:pPr>
            <a:r>
              <a:rPr lang="zh-CN" altLang="en-US" sz="1400">
                <a:solidFill>
                  <a:srgbClr val="000000"/>
                </a:solidFill>
                <a:latin typeface="微软雅黑" panose="020B0503020204020204" charset="-122"/>
                <a:ea typeface="微软雅黑" panose="020B0503020204020204" charset="-122"/>
              </a:rPr>
              <a:t>本品为</a:t>
            </a:r>
            <a:r>
              <a:rPr lang="en-US" altLang="zh-CN" sz="1400">
                <a:solidFill>
                  <a:schemeClr val="tx1">
                    <a:lumMod val="85000"/>
                    <a:lumOff val="15000"/>
                  </a:schemeClr>
                </a:solidFill>
                <a:latin typeface="+mn-ea"/>
                <a:cs typeface="+mn-ea"/>
                <a:sym typeface="+mn-ea"/>
              </a:rPr>
              <a:t>DPP-4</a:t>
            </a:r>
            <a:r>
              <a:rPr lang="zh-CN" altLang="en-US" sz="1400">
                <a:solidFill>
                  <a:schemeClr val="tx1">
                    <a:lumMod val="85000"/>
                    <a:lumOff val="15000"/>
                  </a:schemeClr>
                </a:solidFill>
                <a:latin typeface="+mn-ea"/>
                <a:cs typeface="+mn-ea"/>
                <a:sym typeface="+mn-ea"/>
              </a:rPr>
              <a:t>抑制剂</a:t>
            </a:r>
            <a:r>
              <a:rPr lang="en-US" altLang="zh-CN" sz="1400">
                <a:solidFill>
                  <a:schemeClr val="tx1">
                    <a:lumMod val="85000"/>
                    <a:lumOff val="15000"/>
                  </a:schemeClr>
                </a:solidFill>
                <a:latin typeface="+mn-ea"/>
                <a:cs typeface="+mn-ea"/>
                <a:sym typeface="+mn-ea"/>
              </a:rPr>
              <a:t>+</a:t>
            </a:r>
            <a:r>
              <a:rPr lang="zh-CN" altLang="en-US" sz="1400">
                <a:solidFill>
                  <a:schemeClr val="tx1">
                    <a:lumMod val="85000"/>
                    <a:lumOff val="15000"/>
                  </a:schemeClr>
                </a:solidFill>
                <a:latin typeface="+mn-ea"/>
                <a:cs typeface="+mn-ea"/>
                <a:sym typeface="+mn-ea"/>
              </a:rPr>
              <a:t>二甲双胍复方缓释制剂，</a:t>
            </a:r>
            <a:r>
              <a:rPr lang="zh-CN" altLang="en-US" sz="1400">
                <a:solidFill>
                  <a:srgbClr val="000000"/>
                </a:solidFill>
                <a:latin typeface="微软雅黑" panose="020B0503020204020204" charset="-122"/>
                <a:ea typeface="微软雅黑" panose="020B0503020204020204" charset="-122"/>
              </a:rPr>
              <a:t>降糖效果显著，服用方便，提高依从性；且利格列汀不增加肾脏负担，安全性好，可长期安全控糖，提升公共健康获益。</a:t>
            </a:r>
          </a:p>
        </p:txBody>
      </p:sp>
      <p:sp>
        <p:nvSpPr>
          <p:cNvPr id="17" name="文本框 16"/>
          <p:cNvSpPr txBox="1"/>
          <p:nvPr/>
        </p:nvSpPr>
        <p:spPr>
          <a:xfrm>
            <a:off x="829310" y="4499610"/>
            <a:ext cx="4986020" cy="1673225"/>
          </a:xfrm>
          <a:prstGeom prst="rect">
            <a:avLst/>
          </a:prstGeom>
          <a:noFill/>
        </p:spPr>
        <p:txBody>
          <a:bodyPr wrap="square" rtlCol="0">
            <a:noAutofit/>
          </a:bodyPr>
          <a:lstStyle/>
          <a:p>
            <a:pPr marL="285750" indent="-285750" algn="l" fontAlgn="auto">
              <a:lnSpc>
                <a:spcPct val="130000"/>
              </a:lnSpc>
              <a:buFont typeface="Arial" panose="020B0604020202020204" pitchFamily="34" charset="0"/>
              <a:buChar char="•"/>
            </a:pPr>
            <a:r>
              <a:rPr lang="zh-CN" altLang="en-US" sz="1400" dirty="0">
                <a:solidFill>
                  <a:schemeClr val="tx1">
                    <a:lumMod val="85000"/>
                    <a:lumOff val="15000"/>
                  </a:schemeClr>
                </a:solidFill>
                <a:latin typeface="+mn-ea"/>
                <a:cs typeface="+mn-ea"/>
                <a:sym typeface="+mn-ea"/>
              </a:rPr>
              <a:t>相较于目录内的</a:t>
            </a:r>
            <a:r>
              <a:rPr lang="zh-CN" sz="1400" dirty="0">
                <a:solidFill>
                  <a:schemeClr val="tx1">
                    <a:lumMod val="85000"/>
                    <a:lumOff val="15000"/>
                  </a:schemeClr>
                </a:solidFill>
                <a:latin typeface="+mn-ea"/>
                <a:cs typeface="+mn-ea"/>
                <a:sym typeface="+mn-ea"/>
              </a:rPr>
              <a:t>利格列汀</a:t>
            </a:r>
            <a:r>
              <a:rPr lang="zh-CN" altLang="en-US" sz="1400" dirty="0">
                <a:solidFill>
                  <a:schemeClr val="tx1">
                    <a:lumMod val="85000"/>
                    <a:lumOff val="15000"/>
                  </a:schemeClr>
                </a:solidFill>
                <a:latin typeface="+mn-ea"/>
                <a:cs typeface="+mn-ea"/>
                <a:sym typeface="+mn-ea"/>
              </a:rPr>
              <a:t>二甲双胍片</a:t>
            </a:r>
            <a:r>
              <a:rPr lang="en-US" altLang="en-US" sz="1400" dirty="0">
                <a:solidFill>
                  <a:schemeClr val="tx1">
                    <a:lumMod val="85000"/>
                    <a:lumOff val="15000"/>
                  </a:schemeClr>
                </a:solidFill>
                <a:latin typeface="+mn-ea"/>
                <a:cs typeface="+mn-ea"/>
                <a:sym typeface="+mn-ea"/>
              </a:rPr>
              <a:t>（</a:t>
            </a:r>
            <a:r>
              <a:rPr lang="en-US" altLang="en-US" sz="1400" dirty="0">
                <a:solidFill>
                  <a:schemeClr val="tx1">
                    <a:lumMod val="85000"/>
                    <a:lumOff val="15000"/>
                  </a:schemeClr>
                </a:solidFill>
                <a:latin typeface="Times New Roman" panose="02020603050405020304" pitchFamily="18" charset="0"/>
                <a:cs typeface="Times New Roman" panose="02020603050405020304" pitchFamily="18" charset="0"/>
                <a:sym typeface="+mn-ea"/>
              </a:rPr>
              <a:t>Ⅱ</a:t>
            </a:r>
            <a:r>
              <a:rPr lang="en-US" altLang="en-US" sz="1400" dirty="0">
                <a:solidFill>
                  <a:schemeClr val="tx1">
                    <a:lumMod val="85000"/>
                    <a:lumOff val="15000"/>
                  </a:schemeClr>
                </a:solidFill>
                <a:latin typeface="+mn-ea"/>
                <a:cs typeface="+mn-ea"/>
                <a:sym typeface="+mn-ea"/>
              </a:rPr>
              <a:t>）</a:t>
            </a:r>
            <a:r>
              <a:rPr lang="zh-CN" altLang="en-US" sz="1400" dirty="0">
                <a:solidFill>
                  <a:schemeClr val="tx1">
                    <a:lumMod val="85000"/>
                    <a:lumOff val="15000"/>
                  </a:schemeClr>
                </a:solidFill>
                <a:latin typeface="+mn-ea"/>
                <a:cs typeface="+mn-ea"/>
                <a:sym typeface="+mn-ea"/>
              </a:rPr>
              <a:t>，本品为缓释剂型服用方便，控糖平稳，提高依从性，弥补目录短板；</a:t>
            </a:r>
          </a:p>
          <a:p>
            <a:pPr marL="285750" indent="-285750" algn="l" fontAlgn="auto">
              <a:lnSpc>
                <a:spcPct val="130000"/>
              </a:lnSpc>
              <a:buFont typeface="Arial" panose="020B0604020202020204" pitchFamily="34" charset="0"/>
              <a:buChar char="•"/>
            </a:pPr>
            <a:r>
              <a:rPr lang="zh-CN" altLang="en-US" sz="1400" dirty="0">
                <a:solidFill>
                  <a:schemeClr val="tx1">
                    <a:lumMod val="85000"/>
                    <a:lumOff val="15000"/>
                  </a:schemeClr>
                </a:solidFill>
                <a:latin typeface="+mn-ea"/>
                <a:cs typeface="+mn-ea"/>
                <a:sym typeface="+mn-ea"/>
              </a:rPr>
              <a:t>相较于目录内西格列汀二甲双胍缓释片、沙格列汀二甲双胍缓释片，本品不增加肾脏负担，无心衰风险，安全性更高，为更多合并症患者提供新的治疗方案。</a:t>
            </a:r>
          </a:p>
        </p:txBody>
      </p:sp>
      <p:sp>
        <p:nvSpPr>
          <p:cNvPr id="8" name="文本框 7"/>
          <p:cNvSpPr txBox="1"/>
          <p:nvPr/>
        </p:nvSpPr>
        <p:spPr>
          <a:xfrm>
            <a:off x="624840" y="201930"/>
            <a:ext cx="10942955" cy="891540"/>
          </a:xfrm>
          <a:prstGeom prst="rect">
            <a:avLst/>
          </a:prstGeom>
          <a:noFill/>
        </p:spPr>
        <p:txBody>
          <a:bodyPr wrap="square" rtlCol="0" anchor="t">
            <a:spAutoFit/>
          </a:bodyPr>
          <a:lstStyle/>
          <a:p>
            <a:r>
              <a:rPr lang="zh-CN" altLang="en-US" sz="2600" b="1" dirty="0">
                <a:sym typeface="+mn-ea"/>
              </a:rPr>
              <a:t>利格列汀二甲双胍缓释片（</a:t>
            </a:r>
            <a:r>
              <a:rPr lang="zh-CN" altLang="en-US" sz="2600" b="1" dirty="0">
                <a:latin typeface="Times New Roman" panose="02020603050405020304" pitchFamily="18" charset="0"/>
                <a:cs typeface="Times New Roman" panose="02020603050405020304" pitchFamily="18" charset="0"/>
                <a:sym typeface="+mn-ea"/>
              </a:rPr>
              <a:t>I</a:t>
            </a:r>
            <a:r>
              <a:rPr lang="zh-CN" altLang="en-US" sz="2600" b="1" dirty="0">
                <a:sym typeface="+mn-ea"/>
              </a:rPr>
              <a:t>）</a:t>
            </a:r>
            <a:r>
              <a:rPr lang="zh-CN" altLang="en-US" sz="2600" b="1" dirty="0"/>
              <a:t>可减少用药次数，简化降糖疗法，提高患者依从性，为医生提供更多用药选择，临床管理无难度</a:t>
            </a:r>
          </a:p>
        </p:txBody>
      </p:sp>
      <p:sp>
        <p:nvSpPr>
          <p:cNvPr id="66" name="Bullet1"/>
          <p:cNvSpPr txBox="1"/>
          <p:nvPr/>
        </p:nvSpPr>
        <p:spPr>
          <a:xfrm rot="5400000">
            <a:off x="-477520" y="1358900"/>
            <a:ext cx="1301750" cy="341630"/>
          </a:xfrm>
          <a:prstGeom prst="round2DiagRect">
            <a:avLst>
              <a:gd name="adj1" fmla="val 50000"/>
              <a:gd name="adj2" fmla="val 0"/>
            </a:avLst>
          </a:prstGeom>
          <a:solidFill>
            <a:schemeClr val="bg1">
              <a:lumMod val="75000"/>
            </a:schemeClr>
          </a:solidFill>
          <a:ln w="3175">
            <a:solidFill>
              <a:schemeClr val="bg1"/>
            </a:solidFill>
          </a:ln>
          <a:effectLst>
            <a:outerShdw blurRad="127000" dist="63500" dir="3000000" algn="ctr" rotWithShape="0">
              <a:schemeClr val="bg1">
                <a:lumMod val="50000"/>
                <a:alpha val="15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vert="vert270" wrap="square" rtlCol="0" anchor="ctr">
            <a:normAutofit/>
          </a:bodyPr>
          <a:lstStyle>
            <a:defPPr>
              <a:defRPr lang="en-US"/>
            </a:defPPr>
            <a:lvl1pPr algn="ctr">
              <a:defRPr b="1">
                <a:effectLst/>
                <a:cs typeface="+mn-ea"/>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zh-CN" altLang="en-US" sz="1200" dirty="0">
                <a:latin typeface="+mj-lt"/>
                <a:ea typeface="+mj-ea"/>
              </a:rPr>
              <a:t>基本信息</a:t>
            </a:r>
          </a:p>
        </p:txBody>
      </p:sp>
      <p:sp>
        <p:nvSpPr>
          <p:cNvPr id="67" name="Bullet1"/>
          <p:cNvSpPr txBox="1"/>
          <p:nvPr/>
        </p:nvSpPr>
        <p:spPr>
          <a:xfrm rot="5400000">
            <a:off x="-365029" y="2428431"/>
            <a:ext cx="1076686" cy="341639"/>
          </a:xfrm>
          <a:prstGeom prst="round2DiagRect">
            <a:avLst>
              <a:gd name="adj1" fmla="val 50000"/>
              <a:gd name="adj2" fmla="val 0"/>
            </a:avLst>
          </a:prstGeom>
          <a:solidFill>
            <a:schemeClr val="bg1">
              <a:lumMod val="75000"/>
            </a:schemeClr>
          </a:solidFill>
          <a:ln w="3175">
            <a:solidFill>
              <a:schemeClr val="bg1"/>
            </a:solidFill>
          </a:ln>
          <a:effectLst>
            <a:outerShdw blurRad="127000" dist="63500" dir="3000000" algn="ctr" rotWithShape="0">
              <a:schemeClr val="bg1">
                <a:lumMod val="50000"/>
                <a:alpha val="15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vert="vert270" wrap="square" rtlCol="0" anchor="ctr">
            <a:normAutofit/>
          </a:bodyPr>
          <a:lstStyle>
            <a:defPPr>
              <a:defRPr lang="en-US"/>
            </a:defPPr>
            <a:lvl1pPr algn="ctr">
              <a:defRPr b="1">
                <a:effectLst/>
                <a:cs typeface="+mn-ea"/>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zh-CN" altLang="en-US" sz="1200" dirty="0">
                <a:latin typeface="+mj-lt"/>
                <a:ea typeface="+mj-ea"/>
              </a:rPr>
              <a:t>有效性</a:t>
            </a:r>
          </a:p>
        </p:txBody>
      </p:sp>
      <p:sp>
        <p:nvSpPr>
          <p:cNvPr id="68" name="Bullet1"/>
          <p:cNvSpPr txBox="1"/>
          <p:nvPr/>
        </p:nvSpPr>
        <p:spPr>
          <a:xfrm rot="5400000">
            <a:off x="-389890" y="3263265"/>
            <a:ext cx="1125855" cy="341630"/>
          </a:xfrm>
          <a:prstGeom prst="round2DiagRect">
            <a:avLst>
              <a:gd name="adj1" fmla="val 50000"/>
              <a:gd name="adj2" fmla="val 0"/>
            </a:avLst>
          </a:prstGeom>
          <a:solidFill>
            <a:schemeClr val="bg1">
              <a:lumMod val="75000"/>
            </a:schemeClr>
          </a:solidFill>
          <a:ln w="3175">
            <a:solidFill>
              <a:schemeClr val="bg1"/>
            </a:solidFill>
          </a:ln>
          <a:effectLst>
            <a:outerShdw blurRad="127000" dist="63500" dir="3000000" algn="ctr" rotWithShape="0">
              <a:schemeClr val="bg1">
                <a:lumMod val="50000"/>
                <a:alpha val="15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vert="vert270" wrap="square" rtlCol="0" anchor="ctr">
            <a:normAutofit/>
          </a:bodyPr>
          <a:lstStyle>
            <a:defPPr>
              <a:defRPr lang="en-US"/>
            </a:defPPr>
            <a:lvl1pPr algn="ctr">
              <a:defRPr b="1">
                <a:effectLst/>
                <a:cs typeface="+mn-ea"/>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zh-CN" altLang="en-US" sz="1200" dirty="0">
                <a:latin typeface="+mj-lt"/>
                <a:ea typeface="+mj-ea"/>
              </a:rPr>
              <a:t>安全性</a:t>
            </a:r>
          </a:p>
        </p:txBody>
      </p:sp>
      <p:sp>
        <p:nvSpPr>
          <p:cNvPr id="69" name="Bullet1"/>
          <p:cNvSpPr txBox="1"/>
          <p:nvPr/>
        </p:nvSpPr>
        <p:spPr>
          <a:xfrm rot="5400000">
            <a:off x="-433705" y="4316095"/>
            <a:ext cx="1213485" cy="341630"/>
          </a:xfrm>
          <a:prstGeom prst="round2DiagRect">
            <a:avLst>
              <a:gd name="adj1" fmla="val 50000"/>
              <a:gd name="adj2" fmla="val 0"/>
            </a:avLst>
          </a:prstGeom>
          <a:solidFill>
            <a:schemeClr val="bg1">
              <a:lumMod val="75000"/>
            </a:schemeClr>
          </a:solidFill>
          <a:ln w="3175">
            <a:solidFill>
              <a:schemeClr val="bg1"/>
            </a:solidFill>
          </a:ln>
          <a:effectLst>
            <a:outerShdw blurRad="127000" dist="63500" dir="3000000" algn="ctr" rotWithShape="0">
              <a:schemeClr val="bg1">
                <a:lumMod val="50000"/>
                <a:alpha val="15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vert="vert270" wrap="square" rtlCol="0" anchor="ctr">
            <a:normAutofit/>
          </a:bodyPr>
          <a:lstStyle>
            <a:defPPr>
              <a:defRPr lang="en-US"/>
            </a:defPPr>
            <a:lvl1pPr algn="ctr">
              <a:defRPr b="1">
                <a:effectLst/>
                <a:cs typeface="+mn-ea"/>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zh-CN" altLang="en-US" sz="1200" dirty="0">
                <a:solidFill>
                  <a:schemeClr val="bg1"/>
                </a:solidFill>
                <a:latin typeface="+mj-lt"/>
                <a:ea typeface="+mj-ea"/>
              </a:rPr>
              <a:t>创新性</a:t>
            </a:r>
          </a:p>
        </p:txBody>
      </p:sp>
      <p:sp>
        <p:nvSpPr>
          <p:cNvPr id="65" name="Bullet1"/>
          <p:cNvSpPr txBox="1"/>
          <p:nvPr/>
        </p:nvSpPr>
        <p:spPr>
          <a:xfrm rot="5400000">
            <a:off x="-446405" y="5439410"/>
            <a:ext cx="1239520" cy="341630"/>
          </a:xfrm>
          <a:prstGeom prst="round2DiagRect">
            <a:avLst>
              <a:gd name="adj1" fmla="val 50000"/>
              <a:gd name="adj2" fmla="val 0"/>
            </a:avLst>
          </a:prstGeom>
          <a:gradFill>
            <a:gsLst>
              <a:gs pos="0">
                <a:srgbClr val="D6EDFB"/>
              </a:gs>
              <a:gs pos="75000">
                <a:srgbClr val="026BB2"/>
              </a:gs>
            </a:gsLst>
            <a:lin ang="2700000" scaled="1"/>
          </a:gradFill>
          <a:ln w="3175">
            <a:noFill/>
          </a:ln>
          <a:effectLst>
            <a:outerShdw blurRad="127000" dist="63500" dir="3000000" algn="ctr" rotWithShape="0">
              <a:schemeClr val="bg1">
                <a:lumMod val="50000"/>
                <a:alpha val="15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vert="vert270" wrap="square" rtlCol="0" anchor="ctr">
            <a:normAutofit/>
          </a:bodyPr>
          <a:lstStyle>
            <a:defPPr>
              <a:defRPr lang="en-US"/>
            </a:defPPr>
            <a:lvl1pPr algn="ctr">
              <a:defRPr b="1">
                <a:effectLst/>
                <a:cs typeface="+mn-ea"/>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zh-CN" altLang="en-US" sz="1200" dirty="0">
                <a:latin typeface="+mj-lt"/>
                <a:ea typeface="+mj-ea"/>
              </a:rPr>
              <a:t>公平性</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0" y="0"/>
            <a:ext cx="9117874" cy="130629"/>
          </a:xfrm>
          <a:prstGeom prst="rect">
            <a:avLst/>
          </a:prstGeom>
          <a:solidFill>
            <a:srgbClr val="026B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cs typeface="+mn-ea"/>
              <a:sym typeface="+mn-lt"/>
            </a:endParaRPr>
          </a:p>
        </p:txBody>
      </p:sp>
      <p:sp>
        <p:nvSpPr>
          <p:cNvPr id="5" name="矩形 4"/>
          <p:cNvSpPr/>
          <p:nvPr/>
        </p:nvSpPr>
        <p:spPr>
          <a:xfrm>
            <a:off x="9117874" y="-4355"/>
            <a:ext cx="3074126" cy="130629"/>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cs typeface="+mn-ea"/>
              <a:sym typeface="+mn-lt"/>
            </a:endParaRPr>
          </a:p>
        </p:txBody>
      </p:sp>
      <p:sp>
        <p:nvSpPr>
          <p:cNvPr id="6" name="文本框 5"/>
          <p:cNvSpPr txBox="1"/>
          <p:nvPr/>
        </p:nvSpPr>
        <p:spPr>
          <a:xfrm>
            <a:off x="995307" y="2386369"/>
            <a:ext cx="2513540" cy="1015663"/>
          </a:xfrm>
          <a:prstGeom prst="rect">
            <a:avLst/>
          </a:prstGeom>
          <a:noFill/>
        </p:spPr>
        <p:txBody>
          <a:bodyPr wrap="square" rtlCol="0">
            <a:spAutoFit/>
          </a:bodyPr>
          <a:lstStyle/>
          <a:p>
            <a:pPr algn="dist"/>
            <a:r>
              <a:rPr kumimoji="1" lang="zh-CN" altLang="en-US" sz="6000" dirty="0">
                <a:solidFill>
                  <a:srgbClr val="026BB2"/>
                </a:solidFill>
                <a:cs typeface="+mn-ea"/>
                <a:sym typeface="+mn-lt"/>
              </a:rPr>
              <a:t>目录</a:t>
            </a:r>
          </a:p>
        </p:txBody>
      </p:sp>
      <p:sp>
        <p:nvSpPr>
          <p:cNvPr id="7" name="文本框 6"/>
          <p:cNvSpPr txBox="1"/>
          <p:nvPr/>
        </p:nvSpPr>
        <p:spPr>
          <a:xfrm>
            <a:off x="1067153" y="3359491"/>
            <a:ext cx="2441694" cy="584775"/>
          </a:xfrm>
          <a:prstGeom prst="rect">
            <a:avLst/>
          </a:prstGeom>
          <a:noFill/>
        </p:spPr>
        <p:txBody>
          <a:bodyPr wrap="none" rtlCol="0">
            <a:spAutoFit/>
          </a:bodyPr>
          <a:lstStyle/>
          <a:p>
            <a:r>
              <a:rPr kumimoji="1" lang="en-US" altLang="zh-CN" sz="3200" dirty="0">
                <a:solidFill>
                  <a:srgbClr val="026BB2"/>
                </a:solidFill>
                <a:cs typeface="+mn-ea"/>
                <a:sym typeface="+mn-lt"/>
              </a:rPr>
              <a:t>CONTENTS</a:t>
            </a:r>
          </a:p>
        </p:txBody>
      </p:sp>
      <p:sp>
        <p:nvSpPr>
          <p:cNvPr id="16" name="文本框 15"/>
          <p:cNvSpPr txBox="1"/>
          <p:nvPr/>
        </p:nvSpPr>
        <p:spPr>
          <a:xfrm>
            <a:off x="4725505" y="1667306"/>
            <a:ext cx="2392680" cy="3415030"/>
          </a:xfrm>
          <a:prstGeom prst="rect">
            <a:avLst/>
          </a:prstGeom>
          <a:noFill/>
        </p:spPr>
        <p:txBody>
          <a:bodyPr wrap="none" rtlCol="0">
            <a:spAutoFit/>
          </a:bodyPr>
          <a:lstStyle/>
          <a:p>
            <a:pPr marL="457200" indent="-457200" algn="l">
              <a:lnSpc>
                <a:spcPct val="200000"/>
              </a:lnSpc>
              <a:buClr>
                <a:srgbClr val="015D6C"/>
              </a:buClr>
              <a:buSzPct val="70000"/>
              <a:buFont typeface="+mj-lt"/>
              <a:buAutoNum type="arabicPeriod"/>
            </a:pPr>
            <a:r>
              <a:rPr kumimoji="1" lang="zh-CN" altLang="en-US" sz="3600" b="1" spc="-150" dirty="0">
                <a:solidFill>
                  <a:srgbClr val="026BB2"/>
                </a:solidFill>
                <a:cs typeface="+mn-ea"/>
                <a:sym typeface="+mn-lt"/>
              </a:rPr>
              <a:t>基本信息</a:t>
            </a:r>
            <a:endParaRPr kumimoji="1" lang="en-US" altLang="zh-CN" sz="3600" b="1" spc="-150" dirty="0">
              <a:solidFill>
                <a:srgbClr val="026BB2"/>
              </a:solidFill>
              <a:cs typeface="+mn-ea"/>
              <a:sym typeface="+mn-lt"/>
            </a:endParaRPr>
          </a:p>
          <a:p>
            <a:pPr marL="457200" indent="-457200" algn="l">
              <a:lnSpc>
                <a:spcPct val="200000"/>
              </a:lnSpc>
              <a:buClr>
                <a:srgbClr val="015D6C"/>
              </a:buClr>
              <a:buSzPct val="70000"/>
              <a:buFont typeface="+mj-lt"/>
              <a:buAutoNum type="arabicPeriod"/>
            </a:pPr>
            <a:r>
              <a:rPr kumimoji="1" lang="zh-CN" altLang="en-US" sz="3600" b="1" spc="-150" dirty="0">
                <a:solidFill>
                  <a:srgbClr val="026BB2"/>
                </a:solidFill>
                <a:cs typeface="+mn-ea"/>
                <a:sym typeface="+mn-lt"/>
              </a:rPr>
              <a:t>有效性</a:t>
            </a:r>
          </a:p>
          <a:p>
            <a:pPr marL="457200" indent="-457200" algn="l">
              <a:lnSpc>
                <a:spcPct val="200000"/>
              </a:lnSpc>
              <a:buClr>
                <a:srgbClr val="015D6C"/>
              </a:buClr>
              <a:buSzPct val="70000"/>
              <a:buFont typeface="+mj-lt"/>
              <a:buAutoNum type="arabicPeriod"/>
            </a:pPr>
            <a:r>
              <a:rPr kumimoji="1" lang="zh-CN" altLang="en-US" sz="3600" b="1" spc="-150" dirty="0">
                <a:solidFill>
                  <a:srgbClr val="026BB2"/>
                </a:solidFill>
                <a:cs typeface="+mn-ea"/>
                <a:sym typeface="+mn-lt"/>
              </a:rPr>
              <a:t>安全性</a:t>
            </a:r>
          </a:p>
        </p:txBody>
      </p:sp>
      <p:sp>
        <p:nvSpPr>
          <p:cNvPr id="17" name="文本框 16"/>
          <p:cNvSpPr txBox="1"/>
          <p:nvPr/>
        </p:nvSpPr>
        <p:spPr>
          <a:xfrm>
            <a:off x="7477695" y="1655966"/>
            <a:ext cx="1973617" cy="2632644"/>
          </a:xfrm>
          <a:prstGeom prst="rect">
            <a:avLst/>
          </a:prstGeom>
          <a:noFill/>
        </p:spPr>
        <p:txBody>
          <a:bodyPr wrap="none" rtlCol="0">
            <a:spAutoFit/>
          </a:bodyPr>
          <a:lstStyle/>
          <a:p>
            <a:pPr>
              <a:lnSpc>
                <a:spcPct val="200000"/>
              </a:lnSpc>
              <a:buClr>
                <a:srgbClr val="015D6C"/>
              </a:buClr>
              <a:buSzPct val="70000"/>
            </a:pPr>
            <a:endParaRPr kumimoji="1" lang="en-US" altLang="zh-CN" sz="1600" b="1" spc="-150" dirty="0">
              <a:solidFill>
                <a:srgbClr val="026BB2"/>
              </a:solidFill>
              <a:cs typeface="+mn-ea"/>
              <a:sym typeface="+mn-lt"/>
            </a:endParaRPr>
          </a:p>
          <a:p>
            <a:pPr marL="457200" indent="-457200">
              <a:lnSpc>
                <a:spcPct val="200000"/>
              </a:lnSpc>
              <a:buClr>
                <a:srgbClr val="015D6C"/>
              </a:buClr>
              <a:buSzPct val="70000"/>
              <a:buFont typeface="+mj-lt"/>
              <a:buAutoNum type="arabicPeriod" startAt="4"/>
            </a:pPr>
            <a:r>
              <a:rPr kumimoji="1" lang="zh-CN" altLang="en-US" sz="3600" b="1" spc="-150" dirty="0">
                <a:solidFill>
                  <a:srgbClr val="026BB2"/>
                </a:solidFill>
                <a:cs typeface="+mn-ea"/>
                <a:sym typeface="+mn-lt"/>
              </a:rPr>
              <a:t>创新性</a:t>
            </a:r>
            <a:endParaRPr kumimoji="1" lang="en-US" altLang="zh-CN" sz="3600" b="1" spc="-150" dirty="0">
              <a:solidFill>
                <a:srgbClr val="026BB2"/>
              </a:solidFill>
              <a:cs typeface="+mn-ea"/>
              <a:sym typeface="+mn-lt"/>
            </a:endParaRPr>
          </a:p>
          <a:p>
            <a:pPr marL="457200" indent="-457200">
              <a:lnSpc>
                <a:spcPct val="200000"/>
              </a:lnSpc>
              <a:buClr>
                <a:srgbClr val="015D6C"/>
              </a:buClr>
              <a:buSzPct val="70000"/>
              <a:buFont typeface="+mj-lt"/>
              <a:buAutoNum type="arabicPeriod" startAt="4"/>
            </a:pPr>
            <a:r>
              <a:rPr kumimoji="1" lang="zh-CN" altLang="en-US" sz="3600" b="1" spc="-150" dirty="0">
                <a:solidFill>
                  <a:srgbClr val="026BB2"/>
                </a:solidFill>
                <a:cs typeface="+mn-ea"/>
                <a:sym typeface="+mn-lt"/>
              </a:rPr>
              <a:t>公平性</a:t>
            </a:r>
          </a:p>
        </p:txBody>
      </p:sp>
    </p:spTree>
  </p:cSld>
  <p:clrMapOvr>
    <a:masterClrMapping/>
  </p:clrMapOvr>
  <mc:AlternateContent xmlns:mc="http://schemas.openxmlformats.org/markup-compatibility/2006" xmlns:p14="http://schemas.microsoft.com/office/powerpoint/2010/main">
    <mc:Choice Requires="p14">
      <p:transition spd="slow" p14:dur="2000" advTm="3000"/>
    </mc:Choice>
    <mc:Fallback xmlns="">
      <p:transition spd="slow" advTm="3000"/>
    </mc:Fallback>
  </mc:AlternateContent>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6" name="矩形: 圆角 25"/>
          <p:cNvSpPr/>
          <p:nvPr>
            <p:custDataLst>
              <p:tags r:id="rId1"/>
            </p:custDataLst>
          </p:nvPr>
        </p:nvSpPr>
        <p:spPr>
          <a:xfrm>
            <a:off x="700405" y="4907915"/>
            <a:ext cx="10955020" cy="1638300"/>
          </a:xfrm>
          <a:prstGeom prst="roundRect">
            <a:avLst>
              <a:gd name="adj" fmla="val 8081"/>
            </a:avLst>
          </a:prstGeom>
          <a:solidFill>
            <a:srgbClr val="FFFFFF">
              <a:lumMod val="100000"/>
              <a:alpha val="20000"/>
            </a:srgbClr>
          </a:solidFill>
          <a:ln w="3175" cap="flat" cmpd="sng" algn="ctr">
            <a:solidFill>
              <a:srgbClr val="376FFF">
                <a:lumMod val="100000"/>
                <a:alpha val="20000"/>
              </a:srgbClr>
            </a:solidFill>
            <a:prstDash val="solid"/>
            <a:round/>
            <a:headEnd type="none" w="med" len="med"/>
            <a:tailEnd type="none" w="med" len="med"/>
          </a:ln>
          <a:effectLst/>
        </p:spPr>
        <p:txBody>
          <a:bodyPr lIns="0" rIns="0" rtlCol="0" anchor="ctr">
            <a:noAutofit/>
          </a:bodyPr>
          <a:lstStyle/>
          <a:p>
            <a:pPr algn="ctr"/>
            <a:endParaRPr lang="zh-CN" altLang="en-US"/>
          </a:p>
        </p:txBody>
      </p:sp>
      <p:sp>
        <p:nvSpPr>
          <p:cNvPr id="8" name="矩形: 圆角 25"/>
          <p:cNvSpPr/>
          <p:nvPr>
            <p:custDataLst>
              <p:tags r:id="rId2"/>
            </p:custDataLst>
          </p:nvPr>
        </p:nvSpPr>
        <p:spPr>
          <a:xfrm>
            <a:off x="694690" y="1155700"/>
            <a:ext cx="10892790" cy="3462020"/>
          </a:xfrm>
          <a:prstGeom prst="roundRect">
            <a:avLst>
              <a:gd name="adj" fmla="val 8081"/>
            </a:avLst>
          </a:prstGeom>
          <a:solidFill>
            <a:srgbClr val="FFFFFF">
              <a:lumMod val="100000"/>
              <a:alpha val="20000"/>
            </a:srgbClr>
          </a:solidFill>
          <a:ln w="3175" cap="flat" cmpd="sng" algn="ctr">
            <a:solidFill>
              <a:srgbClr val="376FFF">
                <a:lumMod val="100000"/>
                <a:alpha val="20000"/>
              </a:srgbClr>
            </a:solidFill>
            <a:prstDash val="solid"/>
            <a:round/>
            <a:headEnd type="none" w="med" len="med"/>
            <a:tailEnd type="none" w="med" len="med"/>
          </a:ln>
          <a:effectLst/>
        </p:spPr>
        <p:txBody>
          <a:bodyPr lIns="0" rIns="0" rtlCol="0" anchor="ctr">
            <a:noAutofit/>
          </a:bodyPr>
          <a:lstStyle/>
          <a:p>
            <a:pPr algn="ctr"/>
            <a:endParaRPr lang="zh-CN" altLang="en-US"/>
          </a:p>
        </p:txBody>
      </p:sp>
      <p:sp useBgFill="1">
        <p:nvSpPr>
          <p:cNvPr id="5" name="矩形: 圆角 25"/>
          <p:cNvSpPr/>
          <p:nvPr>
            <p:custDataLst>
              <p:tags r:id="rId3"/>
            </p:custDataLst>
          </p:nvPr>
        </p:nvSpPr>
        <p:spPr>
          <a:xfrm>
            <a:off x="694690" y="1155700"/>
            <a:ext cx="10892790" cy="3462020"/>
          </a:xfrm>
          <a:prstGeom prst="roundRect">
            <a:avLst>
              <a:gd name="adj" fmla="val 8081"/>
            </a:avLst>
          </a:prstGeom>
          <a:ln w="3175" cap="flat" cmpd="sng" algn="ctr">
            <a:solidFill>
              <a:srgbClr val="376FFF">
                <a:lumMod val="100000"/>
                <a:alpha val="20000"/>
              </a:srgbClr>
            </a:solidFill>
            <a:prstDash val="solid"/>
            <a:round/>
            <a:headEnd type="none" w="med" len="med"/>
            <a:tailEnd type="none" w="med" len="med"/>
          </a:ln>
          <a:effectLst>
            <a:outerShdw blurRad="508000" dist="50800" dir="5400000" algn="ctr" rotWithShape="0">
              <a:srgbClr val="376FFF">
                <a:alpha val="20000"/>
              </a:srgbClr>
            </a:outerShdw>
          </a:effectLst>
        </p:spPr>
        <p:txBody>
          <a:bodyPr lIns="0" rIns="0" rtlCol="0" anchor="ctr">
            <a:noAutofit/>
          </a:bodyPr>
          <a:lstStyle/>
          <a:p>
            <a:pPr algn="ctr"/>
            <a:endParaRPr lang="zh-CN" altLang="en-US"/>
          </a:p>
        </p:txBody>
      </p:sp>
      <p:sp>
        <p:nvSpPr>
          <p:cNvPr id="2" name="文本框 1"/>
          <p:cNvSpPr txBox="1"/>
          <p:nvPr/>
        </p:nvSpPr>
        <p:spPr>
          <a:xfrm>
            <a:off x="619760" y="227330"/>
            <a:ext cx="11174095" cy="638175"/>
          </a:xfrm>
          <a:prstGeom prst="rect">
            <a:avLst/>
          </a:prstGeom>
          <a:noFill/>
        </p:spPr>
        <p:txBody>
          <a:bodyPr wrap="square" rtlCol="0" anchor="ctr" anchorCtr="0"/>
          <a:lstStyle/>
          <a:p>
            <a:pPr>
              <a:lnSpc>
                <a:spcPct val="100000"/>
              </a:lnSpc>
            </a:pPr>
            <a:r>
              <a:rPr lang="zh-CN" altLang="en-US" sz="2200" b="1" dirty="0">
                <a:sym typeface="+mn-ea"/>
              </a:rPr>
              <a:t>利格列汀二甲双胍缓释片（</a:t>
            </a:r>
            <a:r>
              <a:rPr lang="en-US" altLang="zh-CN" sz="2200" b="1" dirty="0">
                <a:latin typeface="Times New Roman" panose="02020603050405020304" pitchFamily="18" charset="0"/>
                <a:cs typeface="Times New Roman" panose="02020603050405020304" pitchFamily="18" charset="0"/>
                <a:sym typeface="+mn-ea"/>
              </a:rPr>
              <a:t>I</a:t>
            </a:r>
            <a:r>
              <a:rPr lang="zh-CN" altLang="en-US" sz="2200" b="1" dirty="0">
                <a:sym typeface="+mn-ea"/>
              </a:rPr>
              <a:t>）是</a:t>
            </a:r>
            <a:r>
              <a:rPr kumimoji="1" lang="en-US" altLang="zh-CN" sz="2200" b="1" dirty="0">
                <a:cs typeface="+mn-ea"/>
                <a:sym typeface="+mn-lt"/>
              </a:rPr>
              <a:t>T2DM</a:t>
            </a:r>
            <a:r>
              <a:rPr lang="en-US" altLang="zh-CN" sz="2200" b="1" baseline="30000" dirty="0">
                <a:cs typeface="+mn-ea"/>
                <a:sym typeface="+mn-lt"/>
              </a:rPr>
              <a:t> </a:t>
            </a:r>
            <a:r>
              <a:rPr kumimoji="1" lang="zh-CN" altLang="en-US" sz="2200" b="1" dirty="0">
                <a:cs typeface="+mn-ea"/>
                <a:sym typeface="+mn-lt"/>
              </a:rPr>
              <a:t>联合治疗策略中的升级优选，强效降糖，安全方便</a:t>
            </a:r>
            <a:endParaRPr kumimoji="1" lang="zh-CN" altLang="en-US" sz="2200" b="1" kern="100" dirty="0">
              <a:effectLst/>
              <a:latin typeface="+mn-ea"/>
              <a:cs typeface="+mn-ea"/>
              <a:sym typeface="+mn-lt"/>
            </a:endParaRPr>
          </a:p>
        </p:txBody>
      </p:sp>
      <p:sp>
        <p:nvSpPr>
          <p:cNvPr id="3" name="圆角矩形 2"/>
          <p:cNvSpPr/>
          <p:nvPr/>
        </p:nvSpPr>
        <p:spPr>
          <a:xfrm>
            <a:off x="5274945" y="939165"/>
            <a:ext cx="1824355" cy="381000"/>
          </a:xfrm>
          <a:prstGeom prst="roundRect">
            <a:avLst/>
          </a:prstGeom>
          <a:solidFill>
            <a:srgbClr val="00B0F0"/>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r>
              <a:rPr lang="zh-CN" altLang="en-US" b="1"/>
              <a:t>产品基本信息</a:t>
            </a:r>
          </a:p>
        </p:txBody>
      </p:sp>
      <p:sp useBgFill="1">
        <p:nvSpPr>
          <p:cNvPr id="4" name="矩形: 圆角 2"/>
          <p:cNvSpPr/>
          <p:nvPr>
            <p:custDataLst>
              <p:tags r:id="rId4"/>
            </p:custDataLst>
          </p:nvPr>
        </p:nvSpPr>
        <p:spPr>
          <a:xfrm>
            <a:off x="619760" y="4907915"/>
            <a:ext cx="11035030" cy="1637665"/>
          </a:xfrm>
          <a:prstGeom prst="roundRect">
            <a:avLst>
              <a:gd name="adj" fmla="val 7930"/>
            </a:avLst>
          </a:prstGeom>
          <a:ln w="3175" cap="flat" cmpd="sng" algn="ctr">
            <a:solidFill>
              <a:srgbClr val="376FFF">
                <a:lumMod val="100000"/>
                <a:alpha val="20000"/>
              </a:srgbClr>
            </a:solidFill>
            <a:prstDash val="solid"/>
            <a:round/>
            <a:headEnd type="none" w="med" len="med"/>
            <a:tailEnd type="none" w="med" len="med"/>
          </a:ln>
          <a:effectLst>
            <a:outerShdw blurRad="508000" dist="50800" dir="5400000" algn="ctr" rotWithShape="0">
              <a:srgbClr val="376FFF">
                <a:alpha val="20000"/>
              </a:srgbClr>
            </a:outerShdw>
          </a:effectLst>
        </p:spPr>
        <p:txBody>
          <a:bodyPr lIns="0" rIns="0" rtlCol="0" anchor="ctr">
            <a:noAutofit/>
          </a:bodyPr>
          <a:lstStyle/>
          <a:p>
            <a:pPr algn="ctr"/>
            <a:endParaRPr lang="zh-CN" altLang="en-US"/>
          </a:p>
        </p:txBody>
      </p:sp>
      <p:sp>
        <p:nvSpPr>
          <p:cNvPr id="13" name="矩形 12"/>
          <p:cNvSpPr/>
          <p:nvPr>
            <p:custDataLst>
              <p:tags r:id="rId5"/>
            </p:custDataLst>
          </p:nvPr>
        </p:nvSpPr>
        <p:spPr>
          <a:xfrm>
            <a:off x="937895" y="5123180"/>
            <a:ext cx="10649585" cy="1352550"/>
          </a:xfrm>
          <a:prstGeom prst="rect">
            <a:avLst/>
          </a:prstGeom>
          <a:noFill/>
        </p:spPr>
        <p:txBody>
          <a:bodyPr wrap="square" lIns="0" tIns="0" rIns="0" bIns="0" rtlCol="0" anchor="t" anchorCtr="0">
            <a:noAutofit/>
          </a:bodyPr>
          <a:lstStyle/>
          <a:p>
            <a:pPr>
              <a:lnSpc>
                <a:spcPct val="130000"/>
              </a:lnSpc>
              <a:spcBef>
                <a:spcPct val="0"/>
              </a:spcBef>
              <a:spcAft>
                <a:spcPct val="0"/>
              </a:spcAft>
            </a:pPr>
            <a:r>
              <a:rPr lang="zh-CN" altLang="en-US" sz="1600" b="1" dirty="0">
                <a:ln>
                  <a:noFill/>
                  <a:prstDash val="sysDot"/>
                </a:ln>
                <a:solidFill>
                  <a:srgbClr val="C00000"/>
                </a:solidFill>
                <a:latin typeface="微软雅黑" panose="020B0503020204020204" charset="-122"/>
                <a:cs typeface="微软雅黑" panose="020B0503020204020204" charset="-122"/>
              </a:rPr>
              <a:t>利格列汀二甲双胍片</a:t>
            </a:r>
            <a:r>
              <a:rPr lang="en-US" altLang="en-US" sz="1600" b="1" dirty="0">
                <a:ln>
                  <a:noFill/>
                  <a:prstDash val="sysDot"/>
                </a:ln>
                <a:solidFill>
                  <a:srgbClr val="C00000"/>
                </a:solidFill>
                <a:latin typeface="微软雅黑" panose="020B0503020204020204" charset="-122"/>
                <a:cs typeface="微软雅黑" panose="020B0503020204020204" charset="-122"/>
              </a:rPr>
              <a:t>（Ⅱ）</a:t>
            </a:r>
            <a:r>
              <a:rPr lang="zh-CN" altLang="en-US" sz="1600" b="1" dirty="0">
                <a:solidFill>
                  <a:srgbClr val="C00000"/>
                </a:solidFill>
                <a:cs typeface="+mn-ea"/>
                <a:sym typeface="+mn-lt"/>
              </a:rPr>
              <a:t>（口服常释剂型）</a:t>
            </a:r>
            <a:endParaRPr lang="zh-CN" altLang="en-US" sz="1600" b="1" u="sng" dirty="0">
              <a:solidFill>
                <a:srgbClr val="C00000"/>
              </a:solidFill>
              <a:cs typeface="+mn-ea"/>
              <a:sym typeface="+mn-lt"/>
            </a:endParaRPr>
          </a:p>
          <a:p>
            <a:pPr marL="285750" indent="-285750">
              <a:lnSpc>
                <a:spcPct val="130000"/>
              </a:lnSpc>
              <a:spcBef>
                <a:spcPct val="0"/>
              </a:spcBef>
              <a:spcAft>
                <a:spcPct val="0"/>
              </a:spcAft>
              <a:buFont typeface="Arial" panose="020B0604020202020204" pitchFamily="34" charset="0"/>
              <a:buChar char="•"/>
            </a:pPr>
            <a:r>
              <a:rPr lang="en-US" altLang="zh-CN" sz="1600" dirty="0">
                <a:ln>
                  <a:noFill/>
                  <a:prstDash val="sysDot"/>
                </a:ln>
                <a:solidFill>
                  <a:srgbClr val="000000">
                    <a:lumMod val="85000"/>
                    <a:lumOff val="15000"/>
                  </a:srgbClr>
                </a:solidFill>
                <a:latin typeface="微软雅黑" panose="020B0503020204020204" charset="-122"/>
                <a:cs typeface="微软雅黑" panose="020B0503020204020204" charset="-122"/>
                <a:sym typeface="+mn-ea"/>
              </a:rPr>
              <a:t>DPP-4i</a:t>
            </a:r>
            <a:r>
              <a:rPr lang="zh-CN" altLang="en-US" sz="1600" dirty="0">
                <a:ln>
                  <a:noFill/>
                  <a:prstDash val="sysDot"/>
                </a:ln>
                <a:solidFill>
                  <a:srgbClr val="000000">
                    <a:lumMod val="85000"/>
                    <a:lumOff val="15000"/>
                  </a:srgbClr>
                </a:solidFill>
                <a:latin typeface="微软雅黑" panose="020B0503020204020204" charset="-122"/>
                <a:cs typeface="微软雅黑" panose="020B0503020204020204" charset="-122"/>
                <a:sym typeface="+mn-ea"/>
              </a:rPr>
              <a:t>复方制剂整体年销额约14.7亿元，利格列汀二甲双胍片</a:t>
            </a:r>
            <a:r>
              <a:rPr lang="en-US" altLang="en-US" sz="1600" dirty="0">
                <a:ln>
                  <a:noFill/>
                  <a:prstDash val="sysDot"/>
                </a:ln>
                <a:solidFill>
                  <a:srgbClr val="000000">
                    <a:lumMod val="85000"/>
                    <a:lumOff val="15000"/>
                  </a:srgbClr>
                </a:solidFill>
                <a:latin typeface="微软雅黑" panose="020B0503020204020204" charset="-122"/>
                <a:cs typeface="微软雅黑" panose="020B0503020204020204" charset="-122"/>
                <a:sym typeface="+mn-ea"/>
              </a:rPr>
              <a:t>（</a:t>
            </a:r>
            <a:r>
              <a:rPr lang="en-US" altLang="en-US" sz="1600" dirty="0">
                <a:ln>
                  <a:noFill/>
                  <a:prstDash val="sysDot"/>
                </a:ln>
                <a:solidFill>
                  <a:srgbClr val="000000">
                    <a:lumMod val="85000"/>
                    <a:lumOff val="15000"/>
                  </a:srgbClr>
                </a:solidFill>
                <a:latin typeface="Times New Roman" panose="02020603050405020304" pitchFamily="18" charset="0"/>
                <a:cs typeface="Times New Roman" panose="02020603050405020304" pitchFamily="18" charset="0"/>
                <a:sym typeface="+mn-ea"/>
              </a:rPr>
              <a:t>Ⅱ</a:t>
            </a:r>
            <a:r>
              <a:rPr lang="en-US" altLang="en-US" sz="1600" dirty="0">
                <a:ln>
                  <a:noFill/>
                  <a:prstDash val="sysDot"/>
                </a:ln>
                <a:solidFill>
                  <a:srgbClr val="000000">
                    <a:lumMod val="85000"/>
                    <a:lumOff val="15000"/>
                  </a:srgbClr>
                </a:solidFill>
                <a:latin typeface="微软雅黑" panose="020B0503020204020204" charset="-122"/>
                <a:cs typeface="微软雅黑" panose="020B0503020204020204" charset="-122"/>
                <a:sym typeface="+mn-ea"/>
              </a:rPr>
              <a:t>）</a:t>
            </a:r>
            <a:r>
              <a:rPr lang="zh-CN" altLang="en-US" sz="1600" dirty="0">
                <a:ln>
                  <a:noFill/>
                  <a:prstDash val="sysDot"/>
                </a:ln>
                <a:solidFill>
                  <a:srgbClr val="000000">
                    <a:lumMod val="85000"/>
                    <a:lumOff val="15000"/>
                  </a:srgbClr>
                </a:solidFill>
                <a:latin typeface="微软雅黑" panose="020B0503020204020204" charset="-122"/>
                <a:cs typeface="微软雅黑" panose="020B0503020204020204" charset="-122"/>
                <a:sym typeface="+mn-ea"/>
              </a:rPr>
              <a:t>年销额约2.7亿元，份额约18%，为主流降糖药；</a:t>
            </a:r>
            <a:endParaRPr lang="zh-CN" altLang="en-US" sz="1600" dirty="0">
              <a:ln>
                <a:noFill/>
                <a:prstDash val="sysDot"/>
              </a:ln>
              <a:solidFill>
                <a:srgbClr val="000000">
                  <a:lumMod val="85000"/>
                  <a:lumOff val="15000"/>
                </a:srgbClr>
              </a:solidFill>
              <a:latin typeface="微软雅黑" panose="020B0503020204020204" charset="-122"/>
              <a:cs typeface="微软雅黑" panose="020B0503020204020204" charset="-122"/>
            </a:endParaRPr>
          </a:p>
          <a:p>
            <a:pPr marL="285750" indent="-285750">
              <a:lnSpc>
                <a:spcPct val="130000"/>
              </a:lnSpc>
              <a:spcBef>
                <a:spcPct val="0"/>
              </a:spcBef>
              <a:spcAft>
                <a:spcPct val="0"/>
              </a:spcAft>
              <a:buFont typeface="Arial" panose="020B0604020202020204" pitchFamily="34" charset="0"/>
              <a:buChar char="•"/>
            </a:pPr>
            <a:r>
              <a:rPr lang="zh-CN" altLang="en-US" sz="1600" dirty="0">
                <a:ln>
                  <a:noFill/>
                  <a:prstDash val="sysDot"/>
                </a:ln>
                <a:solidFill>
                  <a:srgbClr val="000000">
                    <a:lumMod val="85000"/>
                    <a:lumOff val="15000"/>
                  </a:srgbClr>
                </a:solidFill>
                <a:latin typeface="微软雅黑" panose="020B0503020204020204" charset="-122"/>
                <a:cs typeface="微软雅黑" panose="020B0503020204020204" charset="-122"/>
                <a:sym typeface="+mn-ea"/>
              </a:rPr>
              <a:t>利格列汀二甲双胍片</a:t>
            </a:r>
            <a:r>
              <a:rPr lang="en-US" altLang="en-US" sz="1600" dirty="0">
                <a:ln>
                  <a:noFill/>
                  <a:prstDash val="sysDot"/>
                </a:ln>
                <a:solidFill>
                  <a:srgbClr val="000000">
                    <a:lumMod val="85000"/>
                    <a:lumOff val="15000"/>
                  </a:srgbClr>
                </a:solidFill>
                <a:latin typeface="微软雅黑" panose="020B0503020204020204" charset="-122"/>
                <a:cs typeface="微软雅黑" panose="020B0503020204020204" charset="-122"/>
                <a:sym typeface="+mn-ea"/>
              </a:rPr>
              <a:t>（</a:t>
            </a:r>
            <a:r>
              <a:rPr lang="en-US" altLang="en-US" sz="1600" dirty="0">
                <a:ln>
                  <a:noFill/>
                  <a:prstDash val="sysDot"/>
                </a:ln>
                <a:solidFill>
                  <a:srgbClr val="000000">
                    <a:lumMod val="85000"/>
                    <a:lumOff val="15000"/>
                  </a:srgbClr>
                </a:solidFill>
                <a:latin typeface="Times New Roman" panose="02020603050405020304" pitchFamily="18" charset="0"/>
                <a:cs typeface="Times New Roman" panose="02020603050405020304" pitchFamily="18" charset="0"/>
                <a:sym typeface="+mn-ea"/>
              </a:rPr>
              <a:t>Ⅱ</a:t>
            </a:r>
            <a:r>
              <a:rPr lang="en-US" altLang="en-US" sz="1600" dirty="0">
                <a:ln>
                  <a:noFill/>
                  <a:prstDash val="sysDot"/>
                </a:ln>
                <a:solidFill>
                  <a:srgbClr val="000000">
                    <a:lumMod val="85000"/>
                    <a:lumOff val="15000"/>
                  </a:srgbClr>
                </a:solidFill>
                <a:latin typeface="微软雅黑" panose="020B0503020204020204" charset="-122"/>
                <a:cs typeface="微软雅黑" panose="020B0503020204020204" charset="-122"/>
                <a:sym typeface="+mn-ea"/>
              </a:rPr>
              <a:t>）</a:t>
            </a:r>
            <a:r>
              <a:rPr lang="zh-CN" altLang="en-US" sz="1600" dirty="0">
                <a:ln>
                  <a:noFill/>
                  <a:prstDash val="sysDot"/>
                </a:ln>
                <a:solidFill>
                  <a:srgbClr val="000000">
                    <a:lumMod val="85000"/>
                    <a:lumOff val="15000"/>
                  </a:srgbClr>
                </a:solidFill>
                <a:latin typeface="微软雅黑" panose="020B0503020204020204" charset="-122"/>
                <a:cs typeface="微软雅黑" panose="020B0503020204020204" charset="-122"/>
                <a:sym typeface="+mn-ea"/>
              </a:rPr>
              <a:t>（口服常释剂型）为医保目录内产品；</a:t>
            </a:r>
            <a:endParaRPr lang="zh-CN" altLang="en-US" sz="1600" dirty="0">
              <a:ln>
                <a:noFill/>
                <a:prstDash val="sysDot"/>
              </a:ln>
              <a:solidFill>
                <a:srgbClr val="000000">
                  <a:lumMod val="85000"/>
                  <a:lumOff val="15000"/>
                </a:srgbClr>
              </a:solidFill>
              <a:latin typeface="微软雅黑" panose="020B0503020204020204" charset="-122"/>
              <a:cs typeface="微软雅黑" panose="020B0503020204020204" charset="-122"/>
            </a:endParaRPr>
          </a:p>
          <a:p>
            <a:pPr marL="285750" indent="-285750">
              <a:lnSpc>
                <a:spcPct val="130000"/>
              </a:lnSpc>
              <a:spcBef>
                <a:spcPct val="0"/>
              </a:spcBef>
              <a:spcAft>
                <a:spcPct val="0"/>
              </a:spcAft>
              <a:buFont typeface="Arial" panose="020B0604020202020204" pitchFamily="34" charset="0"/>
              <a:buChar char="•"/>
            </a:pPr>
            <a:r>
              <a:rPr lang="zh-CN" altLang="en-US" sz="1600" dirty="0">
                <a:ln>
                  <a:noFill/>
                  <a:prstDash val="sysDot"/>
                </a:ln>
                <a:solidFill>
                  <a:srgbClr val="000000">
                    <a:lumMod val="85000"/>
                    <a:lumOff val="15000"/>
                  </a:srgbClr>
                </a:solidFill>
                <a:latin typeface="微软雅黑" panose="020B0503020204020204" charset="-122"/>
                <a:cs typeface="微软雅黑" panose="020B0503020204020204" charset="-122"/>
              </a:rPr>
              <a:t>本品</a:t>
            </a:r>
            <a:r>
              <a:rPr lang="zh-CN" altLang="en-US" sz="1600" dirty="0">
                <a:ln>
                  <a:noFill/>
                  <a:prstDash val="sysDot"/>
                </a:ln>
                <a:solidFill>
                  <a:srgbClr val="000000">
                    <a:lumMod val="85000"/>
                    <a:lumOff val="15000"/>
                  </a:srgbClr>
                </a:solidFill>
                <a:latin typeface="微软雅黑" panose="020B0503020204020204" charset="-122"/>
                <a:cs typeface="微软雅黑" panose="020B0503020204020204" charset="-122"/>
                <a:sym typeface="+mn-ea"/>
              </a:rPr>
              <a:t>与</a:t>
            </a:r>
            <a:r>
              <a:rPr lang="zh-CN" sz="1600" dirty="0">
                <a:ln>
                  <a:noFill/>
                  <a:prstDash val="sysDot"/>
                </a:ln>
                <a:solidFill>
                  <a:srgbClr val="000000">
                    <a:lumMod val="85000"/>
                    <a:lumOff val="15000"/>
                  </a:srgbClr>
                </a:solidFill>
                <a:latin typeface="微软雅黑" panose="020B0503020204020204" charset="-122"/>
                <a:cs typeface="微软雅黑" panose="020B0503020204020204" charset="-122"/>
                <a:sym typeface="+mn-ea"/>
              </a:rPr>
              <a:t>利格列汀</a:t>
            </a:r>
            <a:r>
              <a:rPr lang="zh-CN" altLang="en-US" sz="1600" dirty="0">
                <a:ln>
                  <a:noFill/>
                  <a:prstDash val="sysDot"/>
                </a:ln>
                <a:solidFill>
                  <a:srgbClr val="000000">
                    <a:lumMod val="85000"/>
                    <a:lumOff val="15000"/>
                  </a:srgbClr>
                </a:solidFill>
                <a:latin typeface="微软雅黑" panose="020B0503020204020204" charset="-122"/>
                <a:cs typeface="微软雅黑" panose="020B0503020204020204" charset="-122"/>
                <a:sym typeface="+mn-ea"/>
              </a:rPr>
              <a:t>二甲双胍片</a:t>
            </a:r>
            <a:r>
              <a:rPr lang="en-US" altLang="en-US" sz="1600" dirty="0">
                <a:ln>
                  <a:noFill/>
                  <a:prstDash val="sysDot"/>
                </a:ln>
                <a:solidFill>
                  <a:srgbClr val="000000">
                    <a:lumMod val="85000"/>
                    <a:lumOff val="15000"/>
                  </a:srgbClr>
                </a:solidFill>
                <a:latin typeface="微软雅黑" panose="020B0503020204020204" charset="-122"/>
                <a:cs typeface="微软雅黑" panose="020B0503020204020204" charset="-122"/>
                <a:sym typeface="+mn-ea"/>
              </a:rPr>
              <a:t>（</a:t>
            </a:r>
            <a:r>
              <a:rPr lang="en-US" altLang="en-US" sz="1600" dirty="0">
                <a:ln>
                  <a:noFill/>
                  <a:prstDash val="sysDot"/>
                </a:ln>
                <a:solidFill>
                  <a:srgbClr val="000000">
                    <a:lumMod val="85000"/>
                    <a:lumOff val="15000"/>
                  </a:srgbClr>
                </a:solidFill>
                <a:latin typeface="Times New Roman" panose="02020603050405020304" pitchFamily="18" charset="0"/>
                <a:cs typeface="Times New Roman" panose="02020603050405020304" pitchFamily="18" charset="0"/>
                <a:sym typeface="+mn-ea"/>
              </a:rPr>
              <a:t>Ⅱ</a:t>
            </a:r>
            <a:r>
              <a:rPr lang="en-US" altLang="en-US" sz="1600" dirty="0">
                <a:ln>
                  <a:noFill/>
                  <a:prstDash val="sysDot"/>
                </a:ln>
                <a:solidFill>
                  <a:srgbClr val="000000">
                    <a:lumMod val="85000"/>
                    <a:lumOff val="15000"/>
                  </a:srgbClr>
                </a:solidFill>
                <a:latin typeface="微软雅黑" panose="020B0503020204020204" charset="-122"/>
                <a:cs typeface="微软雅黑" panose="020B0503020204020204" charset="-122"/>
                <a:sym typeface="+mn-ea"/>
              </a:rPr>
              <a:t>）</a:t>
            </a:r>
            <a:r>
              <a:rPr lang="zh-CN" altLang="en-US" sz="1600" dirty="0">
                <a:ln>
                  <a:noFill/>
                  <a:prstDash val="sysDot"/>
                </a:ln>
                <a:solidFill>
                  <a:srgbClr val="000000">
                    <a:lumMod val="85000"/>
                    <a:lumOff val="15000"/>
                  </a:srgbClr>
                </a:solidFill>
                <a:latin typeface="微软雅黑" panose="020B0503020204020204" charset="-122"/>
                <a:cs typeface="微软雅黑" panose="020B0503020204020204" charset="-122"/>
                <a:sym typeface="+mn-ea"/>
              </a:rPr>
              <a:t>的成分、</a:t>
            </a:r>
            <a:r>
              <a:rPr lang="zh-CN" altLang="en-US" sz="1600" dirty="0">
                <a:ln>
                  <a:noFill/>
                  <a:prstDash val="sysDot"/>
                </a:ln>
                <a:solidFill>
                  <a:srgbClr val="000000">
                    <a:lumMod val="85000"/>
                    <a:lumOff val="15000"/>
                  </a:srgbClr>
                </a:solidFill>
                <a:latin typeface="微软雅黑" panose="020B0503020204020204" charset="-122"/>
                <a:cs typeface="微软雅黑" panose="020B0503020204020204" charset="-122"/>
              </a:rPr>
              <a:t>适应症、</a:t>
            </a:r>
            <a:r>
              <a:rPr lang="zh-CN" altLang="en-US" sz="1600" dirty="0">
                <a:ln>
                  <a:noFill/>
                  <a:prstDash val="sysDot"/>
                </a:ln>
                <a:solidFill>
                  <a:srgbClr val="000000">
                    <a:lumMod val="85000"/>
                    <a:lumOff val="15000"/>
                  </a:srgbClr>
                </a:solidFill>
                <a:latin typeface="微软雅黑" panose="020B0503020204020204" charset="-122"/>
                <a:cs typeface="微软雅黑" panose="020B0503020204020204" charset="-122"/>
                <a:sym typeface="+mn-ea"/>
              </a:rPr>
              <a:t>药理机制、适用人群一致，临床应用最为相近。</a:t>
            </a:r>
            <a:endParaRPr lang="zh-CN" altLang="en-US" sz="1600" dirty="0">
              <a:ln>
                <a:noFill/>
                <a:prstDash val="sysDot"/>
              </a:ln>
              <a:solidFill>
                <a:srgbClr val="000000">
                  <a:lumMod val="85000"/>
                  <a:lumOff val="15000"/>
                </a:srgbClr>
              </a:solidFill>
              <a:latin typeface="微软雅黑" panose="020B0503020204020204" charset="-122"/>
              <a:cs typeface="微软雅黑" panose="020B0503020204020204" charset="-122"/>
            </a:endParaRPr>
          </a:p>
        </p:txBody>
      </p:sp>
      <p:sp>
        <p:nvSpPr>
          <p:cNvPr id="15" name="矩形 14"/>
          <p:cNvSpPr/>
          <p:nvPr>
            <p:custDataLst>
              <p:tags r:id="rId6"/>
            </p:custDataLst>
          </p:nvPr>
        </p:nvSpPr>
        <p:spPr>
          <a:xfrm>
            <a:off x="753427" y="1393825"/>
            <a:ext cx="10867390" cy="5489575"/>
          </a:xfrm>
          <a:prstGeom prst="rect">
            <a:avLst/>
          </a:prstGeom>
          <a:noFill/>
        </p:spPr>
        <p:txBody>
          <a:bodyPr wrap="square" lIns="0" tIns="0" rIns="0" bIns="0" rtlCol="0" anchor="t" anchorCtr="0">
            <a:noAutofit/>
          </a:bodyPr>
          <a:lstStyle/>
          <a:p>
            <a:pPr marL="285750" indent="-285750">
              <a:lnSpc>
                <a:spcPct val="150000"/>
              </a:lnSpc>
              <a:spcBef>
                <a:spcPct val="0"/>
              </a:spcBef>
              <a:spcAft>
                <a:spcPct val="0"/>
              </a:spcAft>
              <a:buFont typeface="Wingdings" panose="05000000000000000000" charset="0"/>
              <a:buChar char="Ø"/>
            </a:pPr>
            <a:r>
              <a:rPr lang="zh-CN" altLang="en-US" sz="1600" b="1" dirty="0">
                <a:ln>
                  <a:noFill/>
                  <a:prstDash val="sysDot"/>
                </a:ln>
                <a:solidFill>
                  <a:srgbClr val="000000">
                    <a:lumMod val="85000"/>
                    <a:lumOff val="15000"/>
                  </a:srgbClr>
                </a:solidFill>
                <a:latin typeface="微软雅黑" panose="020B0503020204020204" charset="-122"/>
                <a:cs typeface="微软雅黑" panose="020B0503020204020204" charset="-122"/>
              </a:rPr>
              <a:t>通用名称：</a:t>
            </a:r>
            <a:r>
              <a:rPr lang="zh-CN" altLang="en-US" sz="1600" dirty="0">
                <a:ln>
                  <a:noFill/>
                  <a:prstDash val="sysDot"/>
                </a:ln>
                <a:solidFill>
                  <a:srgbClr val="000000">
                    <a:lumMod val="85000"/>
                    <a:lumOff val="15000"/>
                  </a:srgbClr>
                </a:solidFill>
                <a:latin typeface="微软雅黑" panose="020B0503020204020204" charset="-122"/>
                <a:cs typeface="微软雅黑" panose="020B0503020204020204" charset="-122"/>
              </a:rPr>
              <a:t>利格列汀二甲双胍缓释片（</a:t>
            </a:r>
            <a:r>
              <a:rPr lang="en-US" altLang="zh-CN" sz="1600" dirty="0">
                <a:ln>
                  <a:noFill/>
                  <a:prstDash val="sysDot"/>
                </a:ln>
                <a:solidFill>
                  <a:srgbClr val="000000">
                    <a:lumMod val="85000"/>
                    <a:lumOff val="15000"/>
                  </a:srgbClr>
                </a:solidFill>
                <a:latin typeface="Times New Roman" panose="02020603050405020304" pitchFamily="18" charset="0"/>
                <a:cs typeface="Times New Roman" panose="02020603050405020304" pitchFamily="18" charset="0"/>
              </a:rPr>
              <a:t>I</a:t>
            </a:r>
            <a:r>
              <a:rPr lang="zh-CN" altLang="en-US" sz="1600" dirty="0">
                <a:ln>
                  <a:noFill/>
                  <a:prstDash val="sysDot"/>
                </a:ln>
                <a:solidFill>
                  <a:srgbClr val="000000">
                    <a:lumMod val="85000"/>
                    <a:lumOff val="15000"/>
                  </a:srgbClr>
                </a:solidFill>
                <a:latin typeface="微软雅黑" panose="020B0503020204020204" charset="-122"/>
                <a:cs typeface="微软雅黑" panose="020B0503020204020204" charset="-122"/>
              </a:rPr>
              <a:t>）</a:t>
            </a:r>
            <a:r>
              <a:rPr lang="en-US" altLang="zh-CN" sz="1600" dirty="0">
                <a:ln>
                  <a:noFill/>
                  <a:prstDash val="sysDot"/>
                </a:ln>
                <a:solidFill>
                  <a:srgbClr val="000000">
                    <a:lumMod val="85000"/>
                    <a:lumOff val="15000"/>
                  </a:srgbClr>
                </a:solidFill>
                <a:latin typeface="微软雅黑" panose="020B0503020204020204" charset="-122"/>
                <a:cs typeface="微软雅黑" panose="020B0503020204020204" charset="-122"/>
              </a:rPr>
              <a:t>                       </a:t>
            </a:r>
            <a:r>
              <a:rPr lang="en-US" altLang="zh-CN" sz="300" dirty="0">
                <a:ln>
                  <a:noFill/>
                  <a:prstDash val="sysDot"/>
                </a:ln>
                <a:solidFill>
                  <a:srgbClr val="000000">
                    <a:lumMod val="85000"/>
                    <a:lumOff val="15000"/>
                  </a:srgbClr>
                </a:solidFill>
                <a:latin typeface="微软雅黑" panose="020B0503020204020204" charset="-122"/>
                <a:cs typeface="微软雅黑" panose="020B0503020204020204" charset="-122"/>
              </a:rPr>
              <a:t>   </a:t>
            </a:r>
            <a:r>
              <a:rPr lang="zh-CN" altLang="en-US" sz="1600" b="1" dirty="0">
                <a:ln>
                  <a:noFill/>
                  <a:prstDash val="sysDot"/>
                </a:ln>
                <a:solidFill>
                  <a:srgbClr val="000000">
                    <a:lumMod val="85000"/>
                    <a:lumOff val="15000"/>
                  </a:srgbClr>
                </a:solidFill>
                <a:latin typeface="微软雅黑" panose="020B0503020204020204" charset="-122"/>
                <a:cs typeface="微软雅黑" panose="020B0503020204020204" charset="-122"/>
                <a:sym typeface="+mn-ea"/>
              </a:rPr>
              <a:t>注册规格：</a:t>
            </a:r>
            <a:r>
              <a:rPr lang="zh-CN" altLang="en-US" sz="1600" dirty="0">
                <a:ln>
                  <a:noFill/>
                  <a:prstDash val="sysDot"/>
                </a:ln>
                <a:solidFill>
                  <a:srgbClr val="000000">
                    <a:lumMod val="85000"/>
                    <a:lumOff val="15000"/>
                  </a:srgbClr>
                </a:solidFill>
                <a:latin typeface="微软雅黑" panose="020B0503020204020204" charset="-122"/>
                <a:cs typeface="微软雅黑" panose="020B0503020204020204" charset="-122"/>
                <a:sym typeface="+mn-ea"/>
              </a:rPr>
              <a:t>每片含利格列汀5</a:t>
            </a:r>
            <a:r>
              <a:rPr lang="en-US" altLang="zh-CN" sz="1600" dirty="0">
                <a:ln>
                  <a:noFill/>
                  <a:prstDash val="sysDot"/>
                </a:ln>
                <a:solidFill>
                  <a:srgbClr val="000000">
                    <a:lumMod val="85000"/>
                    <a:lumOff val="15000"/>
                  </a:srgbClr>
                </a:solidFill>
                <a:latin typeface="微软雅黑" panose="020B0503020204020204" charset="-122"/>
                <a:cs typeface="微软雅黑" panose="020B0503020204020204" charset="-122"/>
                <a:sym typeface="+mn-ea"/>
              </a:rPr>
              <a:t>mg，</a:t>
            </a:r>
            <a:r>
              <a:rPr lang="zh-CN" altLang="en-US" sz="1600" dirty="0">
                <a:ln>
                  <a:noFill/>
                  <a:prstDash val="sysDot"/>
                </a:ln>
                <a:solidFill>
                  <a:srgbClr val="000000">
                    <a:lumMod val="85000"/>
                    <a:lumOff val="15000"/>
                  </a:srgbClr>
                </a:solidFill>
                <a:latin typeface="微软雅黑" panose="020B0503020204020204" charset="-122"/>
                <a:cs typeface="微软雅黑" panose="020B0503020204020204" charset="-122"/>
                <a:sym typeface="+mn-ea"/>
              </a:rPr>
              <a:t>盐酸二甲双胍1000</a:t>
            </a:r>
            <a:r>
              <a:rPr lang="en-US" altLang="zh-CN" sz="1600" dirty="0">
                <a:ln>
                  <a:noFill/>
                  <a:prstDash val="sysDot"/>
                </a:ln>
                <a:solidFill>
                  <a:srgbClr val="000000">
                    <a:lumMod val="85000"/>
                    <a:lumOff val="15000"/>
                  </a:srgbClr>
                </a:solidFill>
                <a:latin typeface="微软雅黑" panose="020B0503020204020204" charset="-122"/>
                <a:cs typeface="微软雅黑" panose="020B0503020204020204" charset="-122"/>
                <a:sym typeface="+mn-ea"/>
              </a:rPr>
              <a:t>mg</a:t>
            </a:r>
            <a:endParaRPr lang="zh-CN" altLang="en-US" sz="1600" dirty="0">
              <a:ln>
                <a:noFill/>
                <a:prstDash val="sysDot"/>
              </a:ln>
              <a:solidFill>
                <a:srgbClr val="000000">
                  <a:lumMod val="85000"/>
                  <a:lumOff val="15000"/>
                </a:srgbClr>
              </a:solidFill>
              <a:latin typeface="微软雅黑" panose="020B0503020204020204" charset="-122"/>
              <a:cs typeface="微软雅黑" panose="020B0503020204020204" charset="-122"/>
              <a:sym typeface="+mn-ea"/>
            </a:endParaRPr>
          </a:p>
          <a:p>
            <a:pPr marL="285750" indent="-285750">
              <a:lnSpc>
                <a:spcPct val="150000"/>
              </a:lnSpc>
              <a:spcBef>
                <a:spcPct val="0"/>
              </a:spcBef>
              <a:spcAft>
                <a:spcPct val="0"/>
              </a:spcAft>
              <a:buFont typeface="Wingdings" panose="05000000000000000000" charset="0"/>
              <a:buChar char="Ø"/>
            </a:pPr>
            <a:r>
              <a:rPr lang="zh-CN" altLang="en-US" sz="1600" b="1" dirty="0">
                <a:ln>
                  <a:noFill/>
                  <a:prstDash val="sysDot"/>
                </a:ln>
                <a:solidFill>
                  <a:srgbClr val="000000">
                    <a:lumMod val="85000"/>
                    <a:lumOff val="15000"/>
                  </a:srgbClr>
                </a:solidFill>
                <a:latin typeface="微软雅黑" panose="020B0503020204020204" charset="-122"/>
                <a:cs typeface="微软雅黑" panose="020B0503020204020204" charset="-122"/>
                <a:sym typeface="+mn-ea"/>
              </a:rPr>
              <a:t>注册分类：</a:t>
            </a:r>
            <a:r>
              <a:rPr lang="zh-CN" altLang="en-US" sz="1600" dirty="0">
                <a:ln>
                  <a:noFill/>
                  <a:prstDash val="sysDot"/>
                </a:ln>
                <a:solidFill>
                  <a:srgbClr val="000000">
                    <a:lumMod val="85000"/>
                    <a:lumOff val="15000"/>
                  </a:srgbClr>
                </a:solidFill>
                <a:latin typeface="微软雅黑" panose="020B0503020204020204" charset="-122"/>
                <a:cs typeface="微软雅黑" panose="020B0503020204020204" charset="-122"/>
                <a:sym typeface="+mn-ea"/>
              </a:rPr>
              <a:t>化药</a:t>
            </a:r>
            <a:r>
              <a:rPr lang="en-US" altLang="zh-CN" sz="1600" dirty="0">
                <a:ln>
                  <a:noFill/>
                  <a:prstDash val="sysDot"/>
                </a:ln>
                <a:solidFill>
                  <a:srgbClr val="000000">
                    <a:lumMod val="85000"/>
                    <a:lumOff val="15000"/>
                  </a:srgbClr>
                </a:solidFill>
                <a:latin typeface="微软雅黑" panose="020B0503020204020204" charset="-122"/>
                <a:cs typeface="微软雅黑" panose="020B0503020204020204" charset="-122"/>
                <a:sym typeface="+mn-ea"/>
              </a:rPr>
              <a:t>3</a:t>
            </a:r>
            <a:r>
              <a:rPr lang="zh-CN" altLang="en-US" sz="1600" dirty="0">
                <a:ln>
                  <a:noFill/>
                  <a:prstDash val="sysDot"/>
                </a:ln>
                <a:solidFill>
                  <a:srgbClr val="000000">
                    <a:lumMod val="85000"/>
                    <a:lumOff val="15000"/>
                  </a:srgbClr>
                </a:solidFill>
                <a:latin typeface="微软雅黑" panose="020B0503020204020204" charset="-122"/>
                <a:cs typeface="微软雅黑" panose="020B0503020204020204" charset="-122"/>
                <a:sym typeface="+mn-ea"/>
              </a:rPr>
              <a:t>类</a:t>
            </a:r>
            <a:r>
              <a:rPr lang="en-US" altLang="zh-CN" sz="1600" dirty="0">
                <a:ln>
                  <a:noFill/>
                  <a:prstDash val="sysDot"/>
                </a:ln>
                <a:solidFill>
                  <a:srgbClr val="000000">
                    <a:lumMod val="85000"/>
                    <a:lumOff val="15000"/>
                  </a:srgbClr>
                </a:solidFill>
                <a:latin typeface="微软雅黑" panose="020B0503020204020204" charset="-122"/>
                <a:cs typeface="微软雅黑" panose="020B0503020204020204" charset="-122"/>
                <a:sym typeface="+mn-ea"/>
              </a:rPr>
              <a:t>                                                        </a:t>
            </a:r>
            <a:r>
              <a:rPr lang="zh-CN" altLang="zh-CN" sz="1600" b="1" kern="100" dirty="0">
                <a:effectLst/>
                <a:cs typeface="+mn-ea"/>
                <a:sym typeface="+mn-lt"/>
              </a:rPr>
              <a:t>中国大陆首次上市时间：</a:t>
            </a:r>
            <a:r>
              <a:rPr lang="en-US" altLang="zh-CN" sz="1600" kern="100" dirty="0">
                <a:effectLst/>
                <a:cs typeface="+mn-ea"/>
                <a:sym typeface="+mn-lt"/>
              </a:rPr>
              <a:t>2025</a:t>
            </a:r>
            <a:r>
              <a:rPr lang="zh-CN" altLang="en-US" sz="1600" kern="100" dirty="0">
                <a:effectLst/>
                <a:cs typeface="+mn-ea"/>
                <a:sym typeface="+mn-lt"/>
              </a:rPr>
              <a:t>年</a:t>
            </a:r>
            <a:r>
              <a:rPr lang="en-US" altLang="zh-CN" sz="1600" kern="100" dirty="0">
                <a:effectLst/>
                <a:cs typeface="+mn-ea"/>
                <a:sym typeface="+mn-lt"/>
              </a:rPr>
              <a:t>10</a:t>
            </a:r>
            <a:r>
              <a:rPr lang="zh-CN" altLang="en-US" sz="1600" kern="100" dirty="0">
                <a:effectLst/>
                <a:cs typeface="+mn-ea"/>
                <a:sym typeface="+mn-lt"/>
              </a:rPr>
              <a:t>月</a:t>
            </a:r>
            <a:r>
              <a:rPr lang="en-US" altLang="zh-CN" sz="1600" kern="100" dirty="0">
                <a:effectLst/>
                <a:cs typeface="+mn-ea"/>
                <a:sym typeface="+mn-lt"/>
              </a:rPr>
              <a:t>28</a:t>
            </a:r>
            <a:r>
              <a:rPr lang="zh-CN" altLang="en-US" sz="1600" kern="100" dirty="0">
                <a:effectLst/>
                <a:cs typeface="+mn-ea"/>
                <a:sym typeface="+mn-lt"/>
              </a:rPr>
              <a:t>日</a:t>
            </a:r>
            <a:endParaRPr lang="zh-CN" altLang="zh-CN" sz="1600" b="1" kern="100" dirty="0">
              <a:effectLst/>
              <a:cs typeface="+mn-ea"/>
              <a:sym typeface="+mn-lt"/>
            </a:endParaRPr>
          </a:p>
          <a:p>
            <a:pPr marL="285750" indent="-285750" latinLnBrk="1">
              <a:lnSpc>
                <a:spcPct val="150000"/>
              </a:lnSpc>
              <a:buFont typeface="Wingdings" panose="05000000000000000000" charset="0"/>
              <a:buChar char="Ø"/>
            </a:pPr>
            <a:r>
              <a:rPr lang="zh-CN" altLang="en-US" sz="1600" b="1" dirty="0">
                <a:cs typeface="+mn-ea"/>
                <a:sym typeface="+mn-lt"/>
              </a:rPr>
              <a:t>全球首个上市国家</a:t>
            </a:r>
            <a:r>
              <a:rPr lang="en-US" altLang="zh-CN" sz="1600" b="1" dirty="0">
                <a:cs typeface="+mn-ea"/>
                <a:sym typeface="+mn-lt"/>
              </a:rPr>
              <a:t>/</a:t>
            </a:r>
            <a:r>
              <a:rPr lang="zh-CN" altLang="en-US" sz="1600" b="1" dirty="0">
                <a:cs typeface="+mn-ea"/>
                <a:sym typeface="+mn-lt"/>
              </a:rPr>
              <a:t>地区及上市时间</a:t>
            </a:r>
            <a:r>
              <a:rPr lang="zh-CN" altLang="en-US" sz="1600" dirty="0">
                <a:cs typeface="+mn-ea"/>
                <a:sym typeface="+mn-lt"/>
              </a:rPr>
              <a:t>：美国，</a:t>
            </a:r>
            <a:r>
              <a:rPr lang="en-US" altLang="zh-CN" sz="1600" dirty="0">
                <a:cs typeface="+mn-ea"/>
                <a:sym typeface="+mn-lt"/>
              </a:rPr>
              <a:t>2016.05        </a:t>
            </a:r>
            <a:r>
              <a:rPr lang="en-US" altLang="zh-CN" sz="600" dirty="0">
                <a:cs typeface="+mn-ea"/>
                <a:sym typeface="+mn-lt"/>
              </a:rPr>
              <a:t> </a:t>
            </a:r>
            <a:r>
              <a:rPr lang="zh-CN" altLang="en-US" sz="1600" b="1" dirty="0">
                <a:cs typeface="+mn-ea"/>
                <a:sym typeface="+mn-lt"/>
              </a:rPr>
              <a:t>目前大陆地区通用名药品的上市情况：</a:t>
            </a:r>
            <a:r>
              <a:rPr lang="zh-CN" altLang="en-US" sz="1600" dirty="0">
                <a:cs typeface="+mn-ea"/>
                <a:sym typeface="+mn-lt"/>
              </a:rPr>
              <a:t>独</a:t>
            </a:r>
            <a:r>
              <a:rPr lang="zh-CN" sz="1600" dirty="0">
                <a:cs typeface="+mn-ea"/>
                <a:sym typeface="+mn-lt"/>
              </a:rPr>
              <a:t>家</a:t>
            </a:r>
            <a:endParaRPr lang="zh-CN" altLang="en-US" sz="1600" b="1" dirty="0">
              <a:solidFill>
                <a:srgbClr val="FF0000"/>
              </a:solidFill>
              <a:cs typeface="+mn-ea"/>
              <a:sym typeface="+mn-lt"/>
            </a:endParaRPr>
          </a:p>
          <a:p>
            <a:pPr marL="285750" indent="-285750" latinLnBrk="1">
              <a:lnSpc>
                <a:spcPct val="150000"/>
              </a:lnSpc>
              <a:buFont typeface="Wingdings" panose="05000000000000000000" charset="0"/>
              <a:buChar char="Ø"/>
            </a:pPr>
            <a:r>
              <a:rPr lang="zh-CN" altLang="en-US" sz="1600" b="1" dirty="0">
                <a:cs typeface="+mn-ea"/>
                <a:sym typeface="+mn-lt"/>
              </a:rPr>
              <a:t>是否为</a:t>
            </a:r>
            <a:r>
              <a:rPr lang="en-US" altLang="zh-CN" sz="1600" b="1" dirty="0">
                <a:cs typeface="+mn-ea"/>
                <a:sym typeface="+mn-lt"/>
              </a:rPr>
              <a:t>OTC</a:t>
            </a:r>
            <a:r>
              <a:rPr lang="zh-CN" altLang="en-US" sz="1600" b="1" dirty="0">
                <a:cs typeface="+mn-ea"/>
                <a:sym typeface="+mn-lt"/>
              </a:rPr>
              <a:t>药品：</a:t>
            </a:r>
            <a:r>
              <a:rPr lang="zh-CN" altLang="en-US" sz="1600" dirty="0">
                <a:cs typeface="+mn-ea"/>
                <a:sym typeface="+mn-lt"/>
              </a:rPr>
              <a:t>否</a:t>
            </a:r>
          </a:p>
          <a:p>
            <a:pPr marL="285750" indent="-285750" latinLnBrk="1">
              <a:lnSpc>
                <a:spcPct val="150000"/>
              </a:lnSpc>
              <a:buFont typeface="Wingdings" panose="05000000000000000000" charset="0"/>
              <a:buChar char="Ø"/>
            </a:pPr>
            <a:r>
              <a:rPr lang="zh-CN" altLang="en-US" sz="1600" b="1" dirty="0">
                <a:cs typeface="+mn-ea"/>
                <a:sym typeface="+mn-lt"/>
              </a:rPr>
              <a:t>适应症：</a:t>
            </a:r>
            <a:r>
              <a:rPr lang="zh-CN" altLang="en-US" sz="1600" dirty="0">
                <a:solidFill>
                  <a:schemeClr val="tx1"/>
                </a:solidFill>
                <a:cs typeface="+mn-ea"/>
                <a:sym typeface="+mn-lt"/>
              </a:rPr>
              <a:t>本品配合饮食控制和运动，适用于适合接受利格列汀和二甲双胍治疗的</a:t>
            </a:r>
            <a:r>
              <a:rPr lang="en-US" altLang="zh-CN" sz="1600" b="1" dirty="0">
                <a:solidFill>
                  <a:srgbClr val="C00000"/>
                </a:solidFill>
                <a:cs typeface="+mn-ea"/>
                <a:sym typeface="+mn-lt"/>
              </a:rPr>
              <a:t>2</a:t>
            </a:r>
            <a:r>
              <a:rPr lang="zh-CN" altLang="en-US" sz="1600" b="1" dirty="0">
                <a:solidFill>
                  <a:srgbClr val="C00000"/>
                </a:solidFill>
                <a:cs typeface="+mn-ea"/>
                <a:sym typeface="+mn-lt"/>
              </a:rPr>
              <a:t>型糖尿病成年患者</a:t>
            </a:r>
            <a:r>
              <a:rPr lang="zh-CN" altLang="en-US" sz="1600" dirty="0">
                <a:solidFill>
                  <a:schemeClr val="tx1"/>
                </a:solidFill>
                <a:cs typeface="+mn-ea"/>
                <a:sym typeface="+mn-lt"/>
              </a:rPr>
              <a:t>，用以改善这些患者的血糖控制水平。</a:t>
            </a:r>
          </a:p>
          <a:p>
            <a:pPr marL="285750" indent="-285750" latinLnBrk="1">
              <a:lnSpc>
                <a:spcPct val="150000"/>
              </a:lnSpc>
              <a:buFont typeface="Wingdings" panose="05000000000000000000" charset="0"/>
              <a:buChar char="Ø"/>
            </a:pPr>
            <a:r>
              <a:rPr lang="zh-CN" altLang="en-US" sz="1600" b="1" dirty="0">
                <a:cs typeface="+mn-ea"/>
                <a:sym typeface="+mn-lt"/>
              </a:rPr>
              <a:t>用法用量：</a:t>
            </a:r>
            <a:r>
              <a:rPr lang="zh-CN" altLang="en-US" sz="1600" dirty="0">
                <a:ln>
                  <a:noFill/>
                  <a:prstDash val="sysDot"/>
                </a:ln>
                <a:solidFill>
                  <a:srgbClr val="000000">
                    <a:lumMod val="85000"/>
                    <a:lumOff val="15000"/>
                  </a:srgbClr>
                </a:solidFill>
                <a:latin typeface="微软雅黑" panose="020B0503020204020204" charset="-122"/>
                <a:cs typeface="微软雅黑" panose="020B0503020204020204" charset="-122"/>
              </a:rPr>
              <a:t>本品的用药剂量应根据有效性和耐受性进行个体化确定，且不能超过每日最大推荐剂量</a:t>
            </a:r>
            <a:r>
              <a:rPr lang="en-US" altLang="zh-CN" sz="1600" dirty="0">
                <a:ln>
                  <a:noFill/>
                  <a:prstDash val="sysDot"/>
                </a:ln>
                <a:solidFill>
                  <a:srgbClr val="000000">
                    <a:lumMod val="85000"/>
                    <a:lumOff val="15000"/>
                  </a:srgbClr>
                </a:solidFill>
                <a:latin typeface="微软雅黑" panose="020B0503020204020204" charset="-122"/>
                <a:cs typeface="微软雅黑" panose="020B0503020204020204" charset="-122"/>
              </a:rPr>
              <a:t>5mg</a:t>
            </a:r>
            <a:r>
              <a:rPr lang="zh-CN" altLang="en-US" sz="1600" dirty="0">
                <a:ln>
                  <a:noFill/>
                  <a:prstDash val="sysDot"/>
                </a:ln>
                <a:solidFill>
                  <a:srgbClr val="000000">
                    <a:lumMod val="85000"/>
                    <a:lumOff val="15000"/>
                  </a:srgbClr>
                </a:solidFill>
                <a:latin typeface="微软雅黑" panose="020B0503020204020204" charset="-122"/>
                <a:cs typeface="微软雅黑" panose="020B0503020204020204" charset="-122"/>
              </a:rPr>
              <a:t>利格列汀</a:t>
            </a:r>
            <a:r>
              <a:rPr lang="en-US" altLang="zh-CN" sz="1600" dirty="0">
                <a:ln>
                  <a:noFill/>
                  <a:prstDash val="sysDot"/>
                </a:ln>
                <a:solidFill>
                  <a:srgbClr val="000000">
                    <a:lumMod val="85000"/>
                    <a:lumOff val="15000"/>
                  </a:srgbClr>
                </a:solidFill>
                <a:latin typeface="微软雅黑" panose="020B0503020204020204" charset="-122"/>
                <a:cs typeface="微软雅黑" panose="020B0503020204020204" charset="-122"/>
              </a:rPr>
              <a:t>/2000mg</a:t>
            </a:r>
            <a:r>
              <a:rPr lang="zh-CN" altLang="en-US" sz="1600" dirty="0">
                <a:ln>
                  <a:noFill/>
                  <a:prstDash val="sysDot"/>
                </a:ln>
                <a:solidFill>
                  <a:srgbClr val="000000">
                    <a:lumMod val="85000"/>
                    <a:lumOff val="15000"/>
                  </a:srgbClr>
                </a:solidFill>
                <a:latin typeface="微软雅黑" panose="020B0503020204020204" charset="-122"/>
                <a:cs typeface="微软雅黑" panose="020B0503020204020204" charset="-122"/>
              </a:rPr>
              <a:t>盐酸二甲双胍。</a:t>
            </a:r>
            <a:r>
              <a:rPr lang="zh-CN" altLang="en-US" sz="1600" b="1" dirty="0">
                <a:ln>
                  <a:noFill/>
                  <a:prstDash val="sysDot"/>
                </a:ln>
                <a:solidFill>
                  <a:srgbClr val="C00000"/>
                </a:solidFill>
                <a:latin typeface="微软雅黑" panose="020B0503020204020204" charset="-122"/>
                <a:cs typeface="微软雅黑" panose="020B0503020204020204" charset="-122"/>
              </a:rPr>
              <a:t>本品应每日一次，每次一片，</a:t>
            </a:r>
            <a:r>
              <a:rPr lang="zh-CN" altLang="en-US" sz="1600" dirty="0">
                <a:ln>
                  <a:noFill/>
                  <a:prstDash val="sysDot"/>
                </a:ln>
                <a:solidFill>
                  <a:srgbClr val="000000">
                    <a:lumMod val="85000"/>
                    <a:lumOff val="15000"/>
                  </a:srgbClr>
                </a:solidFill>
                <a:latin typeface="微软雅黑" panose="020B0503020204020204" charset="-122"/>
                <a:cs typeface="微软雅黑" panose="020B0503020204020204" charset="-122"/>
              </a:rPr>
              <a:t>随餐服用。</a:t>
            </a:r>
          </a:p>
        </p:txBody>
      </p:sp>
      <p:sp>
        <p:nvSpPr>
          <p:cNvPr id="10" name="圆角矩形 9"/>
          <p:cNvSpPr/>
          <p:nvPr/>
        </p:nvSpPr>
        <p:spPr>
          <a:xfrm>
            <a:off x="5274945" y="4806315"/>
            <a:ext cx="1824355" cy="381000"/>
          </a:xfrm>
          <a:prstGeom prst="roundRect">
            <a:avLst/>
          </a:prstGeom>
          <a:solidFill>
            <a:srgbClr val="00B0F0"/>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r>
              <a:rPr lang="zh-CN" altLang="en-US" b="1"/>
              <a:t>推荐参照药物</a:t>
            </a:r>
          </a:p>
        </p:txBody>
      </p:sp>
      <p:sp>
        <p:nvSpPr>
          <p:cNvPr id="16" name="Bullet1"/>
          <p:cNvSpPr txBox="1"/>
          <p:nvPr/>
        </p:nvSpPr>
        <p:spPr>
          <a:xfrm rot="5400000">
            <a:off x="-446405" y="1182370"/>
            <a:ext cx="1239520" cy="341630"/>
          </a:xfrm>
          <a:prstGeom prst="round2DiagRect">
            <a:avLst>
              <a:gd name="adj1" fmla="val 50000"/>
              <a:gd name="adj2" fmla="val 0"/>
            </a:avLst>
          </a:prstGeom>
          <a:gradFill>
            <a:gsLst>
              <a:gs pos="0">
                <a:srgbClr val="D6EDFB"/>
              </a:gs>
              <a:gs pos="75000">
                <a:srgbClr val="026BB2"/>
              </a:gs>
            </a:gsLst>
            <a:lin ang="2700000" scaled="1"/>
          </a:gradFill>
          <a:ln w="3175">
            <a:noFill/>
          </a:ln>
          <a:effectLst>
            <a:outerShdw blurRad="127000" dist="63500" dir="3000000" algn="ctr" rotWithShape="0">
              <a:schemeClr val="bg1">
                <a:lumMod val="50000"/>
                <a:alpha val="15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vert="vert270" wrap="square" rtlCol="0" anchor="ctr">
            <a:normAutofit/>
          </a:bodyPr>
          <a:lstStyle>
            <a:defPPr>
              <a:defRPr lang="en-US"/>
            </a:defPPr>
            <a:lvl1pPr algn="ctr">
              <a:defRPr b="1">
                <a:effectLst/>
                <a:cs typeface="+mn-ea"/>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zh-CN" altLang="en-US" sz="1200" dirty="0">
                <a:latin typeface="+mj-lt"/>
                <a:ea typeface="+mj-ea"/>
              </a:rPr>
              <a:t>基本信息</a:t>
            </a:r>
          </a:p>
        </p:txBody>
      </p:sp>
      <p:sp>
        <p:nvSpPr>
          <p:cNvPr id="18" name="Bullet1"/>
          <p:cNvSpPr txBox="1"/>
          <p:nvPr/>
        </p:nvSpPr>
        <p:spPr>
          <a:xfrm rot="5400000">
            <a:off x="-477520" y="2343785"/>
            <a:ext cx="1301750" cy="341630"/>
          </a:xfrm>
          <a:prstGeom prst="round2DiagRect">
            <a:avLst>
              <a:gd name="adj1" fmla="val 50000"/>
              <a:gd name="adj2" fmla="val 0"/>
            </a:avLst>
          </a:prstGeom>
          <a:solidFill>
            <a:schemeClr val="bg1">
              <a:lumMod val="75000"/>
            </a:schemeClr>
          </a:solidFill>
          <a:ln w="3175">
            <a:solidFill>
              <a:schemeClr val="bg1"/>
            </a:solidFill>
          </a:ln>
          <a:effectLst>
            <a:outerShdw blurRad="127000" dist="63500" dir="3000000" algn="ctr" rotWithShape="0">
              <a:schemeClr val="bg1">
                <a:lumMod val="50000"/>
                <a:alpha val="15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vert="vert270" wrap="square" rtlCol="0" anchor="ctr">
            <a:normAutofit/>
          </a:bodyPr>
          <a:lstStyle>
            <a:defPPr>
              <a:defRPr lang="en-US"/>
            </a:defPPr>
            <a:lvl1pPr algn="ctr">
              <a:defRPr b="1">
                <a:effectLst/>
                <a:cs typeface="+mn-ea"/>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zh-CN" altLang="en-US" sz="1200" dirty="0">
                <a:latin typeface="+mj-lt"/>
                <a:ea typeface="+mj-ea"/>
              </a:rPr>
              <a:t>有效性</a:t>
            </a:r>
          </a:p>
        </p:txBody>
      </p:sp>
      <p:sp>
        <p:nvSpPr>
          <p:cNvPr id="19" name="Bullet1"/>
          <p:cNvSpPr txBox="1"/>
          <p:nvPr/>
        </p:nvSpPr>
        <p:spPr>
          <a:xfrm rot="5400000">
            <a:off x="-365029" y="3344736"/>
            <a:ext cx="1076686" cy="341639"/>
          </a:xfrm>
          <a:prstGeom prst="round2DiagRect">
            <a:avLst>
              <a:gd name="adj1" fmla="val 50000"/>
              <a:gd name="adj2" fmla="val 0"/>
            </a:avLst>
          </a:prstGeom>
          <a:solidFill>
            <a:schemeClr val="bg1">
              <a:lumMod val="75000"/>
            </a:schemeClr>
          </a:solidFill>
          <a:ln w="3175">
            <a:solidFill>
              <a:schemeClr val="bg1"/>
            </a:solidFill>
          </a:ln>
          <a:effectLst>
            <a:outerShdw blurRad="127000" dist="63500" dir="3000000" algn="ctr" rotWithShape="0">
              <a:schemeClr val="bg1">
                <a:lumMod val="50000"/>
                <a:alpha val="15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vert="vert270" wrap="square" rtlCol="0" anchor="ctr">
            <a:normAutofit/>
          </a:bodyPr>
          <a:lstStyle>
            <a:defPPr>
              <a:defRPr lang="en-US"/>
            </a:defPPr>
            <a:lvl1pPr algn="ctr">
              <a:defRPr b="1">
                <a:effectLst/>
                <a:cs typeface="+mn-ea"/>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zh-CN" altLang="en-US" sz="1200" dirty="0">
                <a:latin typeface="+mj-lt"/>
                <a:ea typeface="+mj-ea"/>
              </a:rPr>
              <a:t>安全性</a:t>
            </a:r>
          </a:p>
        </p:txBody>
      </p:sp>
      <p:sp>
        <p:nvSpPr>
          <p:cNvPr id="20" name="Bullet1"/>
          <p:cNvSpPr txBox="1"/>
          <p:nvPr/>
        </p:nvSpPr>
        <p:spPr>
          <a:xfrm rot="5400000">
            <a:off x="-389890" y="4389120"/>
            <a:ext cx="1125855" cy="341630"/>
          </a:xfrm>
          <a:prstGeom prst="round2DiagRect">
            <a:avLst>
              <a:gd name="adj1" fmla="val 50000"/>
              <a:gd name="adj2" fmla="val 0"/>
            </a:avLst>
          </a:prstGeom>
          <a:solidFill>
            <a:schemeClr val="bg1">
              <a:lumMod val="75000"/>
            </a:schemeClr>
          </a:solidFill>
          <a:ln w="3175">
            <a:solidFill>
              <a:schemeClr val="bg1"/>
            </a:solidFill>
          </a:ln>
          <a:effectLst>
            <a:outerShdw blurRad="127000" dist="63500" dir="3000000" algn="ctr" rotWithShape="0">
              <a:schemeClr val="bg1">
                <a:lumMod val="50000"/>
                <a:alpha val="15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vert="vert270" wrap="square" rtlCol="0" anchor="ctr">
            <a:normAutofit/>
          </a:bodyPr>
          <a:lstStyle>
            <a:defPPr>
              <a:defRPr lang="en-US"/>
            </a:defPPr>
            <a:lvl1pPr algn="ctr">
              <a:defRPr b="1">
                <a:effectLst/>
                <a:cs typeface="+mn-ea"/>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zh-CN" altLang="en-US" sz="1200" dirty="0">
                <a:latin typeface="+mj-lt"/>
                <a:ea typeface="+mj-ea"/>
              </a:rPr>
              <a:t>创新性</a:t>
            </a:r>
          </a:p>
        </p:txBody>
      </p:sp>
      <p:sp>
        <p:nvSpPr>
          <p:cNvPr id="21" name="Bullet1"/>
          <p:cNvSpPr txBox="1"/>
          <p:nvPr/>
        </p:nvSpPr>
        <p:spPr>
          <a:xfrm rot="5400000">
            <a:off x="-433705" y="5447030"/>
            <a:ext cx="1213485" cy="341630"/>
          </a:xfrm>
          <a:prstGeom prst="round2DiagRect">
            <a:avLst>
              <a:gd name="adj1" fmla="val 50000"/>
              <a:gd name="adj2" fmla="val 0"/>
            </a:avLst>
          </a:prstGeom>
          <a:solidFill>
            <a:schemeClr val="bg1">
              <a:lumMod val="75000"/>
            </a:schemeClr>
          </a:solidFill>
          <a:ln w="3175">
            <a:solidFill>
              <a:schemeClr val="bg1"/>
            </a:solidFill>
          </a:ln>
          <a:effectLst>
            <a:outerShdw blurRad="127000" dist="63500" dir="3000000" algn="ctr" rotWithShape="0">
              <a:schemeClr val="bg1">
                <a:lumMod val="50000"/>
                <a:alpha val="15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vert="vert270" wrap="square" rtlCol="0" anchor="ctr">
            <a:normAutofit/>
          </a:bodyPr>
          <a:lstStyle>
            <a:defPPr>
              <a:defRPr lang="en-US"/>
            </a:defPPr>
            <a:lvl1pPr algn="ctr">
              <a:defRPr b="1">
                <a:effectLst/>
                <a:cs typeface="+mn-ea"/>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zh-CN" altLang="en-US" sz="1200" dirty="0">
                <a:solidFill>
                  <a:schemeClr val="bg1"/>
                </a:solidFill>
                <a:latin typeface="+mj-lt"/>
                <a:ea typeface="+mj-ea"/>
              </a:rPr>
              <a:t>公平性</a:t>
            </a:r>
          </a:p>
        </p:txBody>
      </p:sp>
    </p:spTree>
  </p:cSld>
  <p:clrMapOvr>
    <a:masterClrMapping/>
  </p:clrMapOvr>
  <mc:AlternateContent xmlns:mc="http://schemas.openxmlformats.org/markup-compatibility/2006" xmlns:p14="http://schemas.microsoft.com/office/powerpoint/2010/main">
    <mc:Choice Requires="p14">
      <p:transition spd="slow" p14:dur="2000" advTm="3000"/>
    </mc:Choice>
    <mc:Fallback xmlns="">
      <p:transition spd="slow" advTm="3000"/>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803910" y="274955"/>
            <a:ext cx="10092055" cy="829945"/>
          </a:xfrm>
          <a:prstGeom prst="rect">
            <a:avLst/>
          </a:prstGeom>
        </p:spPr>
        <p:txBody>
          <a:bodyPr wrap="square">
            <a:spAutoFit/>
          </a:bodyPr>
          <a:lstStyle/>
          <a:p>
            <a:r>
              <a:rPr lang="en-US" altLang="zh-CN" sz="2400" b="1">
                <a:solidFill>
                  <a:srgbClr val="000000"/>
                </a:solidFill>
                <a:latin typeface="微软雅黑" panose="020B0503020204020204" charset="-122"/>
                <a:ea typeface="微软雅黑" panose="020B0503020204020204" charset="-122"/>
              </a:rPr>
              <a:t>2</a:t>
            </a:r>
            <a:r>
              <a:rPr lang="zh-CN" altLang="en-US" sz="2400" b="1">
                <a:solidFill>
                  <a:srgbClr val="000000"/>
                </a:solidFill>
                <a:latin typeface="微软雅黑" panose="020B0503020204020204" charset="-122"/>
                <a:ea typeface="微软雅黑" panose="020B0503020204020204" charset="-122"/>
              </a:rPr>
              <a:t>型糖尿病患者并发症多，风险高；单药治疗有效率低，难以持久稳定控糖； 联合治疗方案复杂，患者用药依从性差</a:t>
            </a:r>
          </a:p>
        </p:txBody>
      </p:sp>
      <p:sp>
        <p:nvSpPr>
          <p:cNvPr id="3" name="矩形 2"/>
          <p:cNvSpPr/>
          <p:nvPr/>
        </p:nvSpPr>
        <p:spPr>
          <a:xfrm>
            <a:off x="913130" y="1362710"/>
            <a:ext cx="5002530" cy="610235"/>
          </a:xfrm>
          <a:prstGeom prst="rect">
            <a:avLst/>
          </a:prstGeom>
          <a:solidFill>
            <a:srgbClr val="00B0F0"/>
          </a:solidFill>
          <a:ln>
            <a:solidFill>
              <a:srgbClr val="00B0F0"/>
            </a:solidFill>
          </a:ln>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r>
              <a:rPr lang="zh-CN" altLang="en-US" b="1"/>
              <a:t>疾病概况</a:t>
            </a:r>
          </a:p>
        </p:txBody>
      </p:sp>
      <p:sp>
        <p:nvSpPr>
          <p:cNvPr id="4" name="矩形 3"/>
          <p:cNvSpPr/>
          <p:nvPr/>
        </p:nvSpPr>
        <p:spPr>
          <a:xfrm>
            <a:off x="6156960" y="1362710"/>
            <a:ext cx="5535930" cy="610235"/>
          </a:xfrm>
          <a:prstGeom prst="rect">
            <a:avLst/>
          </a:prstGeom>
          <a:solidFill>
            <a:srgbClr val="00B0F0"/>
          </a:solidFill>
          <a:ln>
            <a:solidFill>
              <a:srgbClr val="00B0F0"/>
            </a:solidFill>
          </a:ln>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r>
              <a:rPr lang="zh-CN" altLang="en-US" b="1"/>
              <a:t>临床未满足的治疗需求</a:t>
            </a:r>
          </a:p>
        </p:txBody>
      </p:sp>
      <p:sp>
        <p:nvSpPr>
          <p:cNvPr id="6" name="文本框 5"/>
          <p:cNvSpPr txBox="1"/>
          <p:nvPr/>
        </p:nvSpPr>
        <p:spPr>
          <a:xfrm>
            <a:off x="803910" y="2230755"/>
            <a:ext cx="5119370" cy="3914775"/>
          </a:xfrm>
          <a:prstGeom prst="rect">
            <a:avLst/>
          </a:prstGeom>
          <a:solidFill>
            <a:schemeClr val="bg1">
              <a:lumMod val="95000"/>
              <a:alpha val="50000"/>
            </a:schemeClr>
          </a:solidFill>
          <a:ln>
            <a:noFill/>
          </a:ln>
        </p:spPr>
        <p:txBody>
          <a:bodyPr wrap="square" rtlCol="0">
            <a:noAutofit/>
          </a:bodyPr>
          <a:lstStyle/>
          <a:p>
            <a:pPr marL="285750" indent="-285750">
              <a:lnSpc>
                <a:spcPct val="170000"/>
              </a:lnSpc>
              <a:buFont typeface="Wingdings" panose="05000000000000000000" charset="0"/>
              <a:buChar char="Ø"/>
            </a:pPr>
            <a:r>
              <a:rPr lang="zh-CN" altLang="en-US" sz="1600" b="1"/>
              <a:t>发病率高，患者基数大：</a:t>
            </a:r>
            <a:r>
              <a:rPr lang="zh-CN" altLang="en-US" sz="1600"/>
              <a:t>中国成人糖尿病患者约</a:t>
            </a:r>
            <a:r>
              <a:rPr lang="en-US" altLang="zh-CN" sz="1600"/>
              <a:t>1.4</a:t>
            </a:r>
            <a:r>
              <a:rPr lang="zh-CN" altLang="en-US" sz="1600"/>
              <a:t>亿人</a:t>
            </a:r>
            <a:r>
              <a:rPr lang="en-US" altLang="zh-CN" sz="1600"/>
              <a:t>, </a:t>
            </a:r>
            <a:r>
              <a:rPr lang="zh-CN" altLang="en-US" sz="1600"/>
              <a:t>患病率达</a:t>
            </a:r>
            <a:r>
              <a:rPr lang="en-US" altLang="zh-CN" sz="1600"/>
              <a:t>12.4%</a:t>
            </a:r>
            <a:r>
              <a:rPr lang="zh-CN" altLang="en-US" sz="1600"/>
              <a:t>，</a:t>
            </a:r>
            <a:r>
              <a:rPr lang="en-US" altLang="zh-CN" sz="1600"/>
              <a:t>90%</a:t>
            </a:r>
            <a:r>
              <a:rPr lang="zh-CN" altLang="en-US" sz="1600"/>
              <a:t>以上是</a:t>
            </a:r>
            <a:r>
              <a:rPr lang="en-US" altLang="zh-CN" sz="1600"/>
              <a:t>2</a:t>
            </a:r>
            <a:r>
              <a:rPr lang="zh-CN" altLang="en-US" sz="1600"/>
              <a:t>型糖尿病（</a:t>
            </a:r>
            <a:r>
              <a:rPr lang="en-US" altLang="zh-CN" sz="1600"/>
              <a:t>T2DM</a:t>
            </a:r>
            <a:r>
              <a:rPr lang="zh-CN" altLang="en-US" sz="1600"/>
              <a:t>）</a:t>
            </a:r>
            <a:r>
              <a:rPr lang="en-US" altLang="zh-CN" sz="1600" baseline="30000"/>
              <a:t>[1-</a:t>
            </a:r>
            <a:r>
              <a:rPr lang="en-US" altLang="zh-CN" sz="1600" baseline="30000">
                <a:sym typeface="+mn-ea"/>
              </a:rPr>
              <a:t>2]</a:t>
            </a:r>
            <a:r>
              <a:rPr lang="zh-CN" altLang="en-US" sz="1600">
                <a:sym typeface="+mn-ea"/>
              </a:rPr>
              <a:t>；</a:t>
            </a:r>
            <a:endParaRPr lang="zh-CN" altLang="en-US" sz="1600"/>
          </a:p>
          <a:p>
            <a:pPr marL="285750" indent="-285750">
              <a:lnSpc>
                <a:spcPct val="170000"/>
              </a:lnSpc>
              <a:buFont typeface="Wingdings" panose="05000000000000000000" charset="0"/>
              <a:buChar char="Ø"/>
            </a:pPr>
            <a:r>
              <a:rPr lang="zh-CN" altLang="en-US" sz="1600" b="1"/>
              <a:t>整体达标率仅</a:t>
            </a:r>
            <a:r>
              <a:rPr lang="en-US" altLang="zh-CN" sz="1600" b="1">
                <a:sym typeface="+mn-ea"/>
              </a:rPr>
              <a:t>16.5%</a:t>
            </a:r>
            <a:r>
              <a:rPr lang="zh-CN" altLang="en-US" sz="1600"/>
              <a:t>：中国</a:t>
            </a:r>
            <a:r>
              <a:rPr lang="en-US" altLang="zh-CN" sz="1600"/>
              <a:t>T2DM</a:t>
            </a:r>
            <a:r>
              <a:rPr lang="zh-CN" altLang="en-US" sz="1600"/>
              <a:t>患者治疗率</a:t>
            </a:r>
            <a:r>
              <a:rPr lang="en-US" altLang="zh-CN" sz="1600"/>
              <a:t>32.9%</a:t>
            </a:r>
            <a:r>
              <a:rPr lang="zh-CN" altLang="en-US" sz="1600"/>
              <a:t>，治疗人群中血糖达标率仅</a:t>
            </a:r>
            <a:r>
              <a:rPr lang="en-US" altLang="zh-CN" sz="1600"/>
              <a:t>50.1%</a:t>
            </a:r>
            <a:r>
              <a:rPr lang="en-US" altLang="zh-CN" sz="1600" baseline="30000"/>
              <a:t>[3]</a:t>
            </a:r>
            <a:r>
              <a:rPr lang="zh-CN" altLang="en-US" sz="1600"/>
              <a:t>；</a:t>
            </a:r>
          </a:p>
          <a:p>
            <a:pPr marL="285750" indent="-285750">
              <a:lnSpc>
                <a:spcPct val="170000"/>
              </a:lnSpc>
              <a:buFont typeface="Wingdings" panose="05000000000000000000" charset="0"/>
              <a:buChar char="Ø"/>
            </a:pPr>
            <a:r>
              <a:rPr lang="zh-CN" altLang="en-US" sz="1600" b="1">
                <a:sym typeface="+mn-ea"/>
              </a:rPr>
              <a:t>老年人患病率高：</a:t>
            </a:r>
            <a:r>
              <a:rPr lang="en-US" altLang="zh-CN" sz="1600">
                <a:sym typeface="+mn-ea"/>
              </a:rPr>
              <a:t>60</a:t>
            </a:r>
            <a:r>
              <a:rPr lang="zh-CN" altLang="en-US" sz="1600">
                <a:sym typeface="+mn-ea"/>
              </a:rPr>
              <a:t>岁以上老年人患病率达</a:t>
            </a:r>
            <a:r>
              <a:rPr lang="en-US" altLang="zh-CN" sz="1600">
                <a:sym typeface="+mn-ea"/>
              </a:rPr>
              <a:t>25.2%</a:t>
            </a:r>
            <a:r>
              <a:rPr lang="en-US" altLang="zh-CN" sz="1600" baseline="30000">
                <a:sym typeface="+mn-ea"/>
              </a:rPr>
              <a:t>[2]</a:t>
            </a:r>
            <a:r>
              <a:rPr lang="zh-CN" altLang="en-US" sz="1600">
                <a:sym typeface="+mn-ea"/>
              </a:rPr>
              <a:t>；</a:t>
            </a:r>
          </a:p>
          <a:p>
            <a:pPr marL="285750" indent="-285750">
              <a:lnSpc>
                <a:spcPct val="170000"/>
              </a:lnSpc>
              <a:buFont typeface="Wingdings" panose="05000000000000000000" charset="0"/>
              <a:buChar char="Ø"/>
            </a:pPr>
            <a:r>
              <a:rPr lang="en-US" altLang="zh-CN" sz="1600" b="1">
                <a:sym typeface="+mn-ea"/>
              </a:rPr>
              <a:t> 67%</a:t>
            </a:r>
            <a:r>
              <a:rPr lang="zh-CN" altLang="en-US" sz="1600" b="1">
                <a:sym typeface="+mn-ea"/>
              </a:rPr>
              <a:t>患者伴并发症</a:t>
            </a:r>
            <a:r>
              <a:rPr lang="en-US" altLang="zh-CN" sz="1600" b="1" baseline="30000">
                <a:sym typeface="+mn-ea"/>
              </a:rPr>
              <a:t>[4]</a:t>
            </a:r>
            <a:r>
              <a:rPr lang="zh-CN" altLang="en-US" sz="1600">
                <a:sym typeface="+mn-ea"/>
              </a:rPr>
              <a:t>：</a:t>
            </a:r>
            <a:r>
              <a:rPr lang="en-US" altLang="zh-CN" sz="1600">
                <a:sym typeface="+mn-ea"/>
              </a:rPr>
              <a:t>T2DM</a:t>
            </a:r>
            <a:r>
              <a:rPr lang="zh-CN" altLang="en-US" sz="1600">
                <a:sym typeface="+mn-ea"/>
              </a:rPr>
              <a:t>患者心血管疾病风险增加</a:t>
            </a:r>
            <a:r>
              <a:rPr lang="en-US" altLang="zh-CN" sz="1600">
                <a:sym typeface="+mn-ea"/>
              </a:rPr>
              <a:t>2~4</a:t>
            </a:r>
            <a:r>
              <a:rPr lang="zh-CN" altLang="en-US" sz="1600">
                <a:sym typeface="+mn-ea"/>
              </a:rPr>
              <a:t>倍</a:t>
            </a:r>
            <a:r>
              <a:rPr lang="en-US" altLang="zh-CN" sz="1600" baseline="30000">
                <a:sym typeface="+mn-ea"/>
              </a:rPr>
              <a:t>[2]</a:t>
            </a:r>
            <a:r>
              <a:rPr lang="zh-CN" altLang="en-US" sz="1600">
                <a:sym typeface="+mn-ea"/>
              </a:rPr>
              <a:t>，心衰住院风险增加</a:t>
            </a:r>
            <a:r>
              <a:rPr lang="en-US" altLang="zh-CN" sz="1600">
                <a:sym typeface="+mn-ea"/>
              </a:rPr>
              <a:t>2</a:t>
            </a:r>
            <a:r>
              <a:rPr lang="zh-CN" altLang="en-US" sz="1600">
                <a:sym typeface="+mn-ea"/>
              </a:rPr>
              <a:t>倍</a:t>
            </a:r>
            <a:r>
              <a:rPr lang="en-US" altLang="zh-CN" sz="1600" baseline="30000">
                <a:sym typeface="+mn-ea"/>
              </a:rPr>
              <a:t>[2]</a:t>
            </a:r>
            <a:r>
              <a:rPr lang="zh-CN" altLang="en-US" sz="1600">
                <a:sym typeface="+mn-ea"/>
              </a:rPr>
              <a:t>，并发症严重影响患者的生命质量。</a:t>
            </a:r>
            <a:endParaRPr lang="zh-CN" altLang="en-US" sz="1600"/>
          </a:p>
          <a:p>
            <a:pPr marL="285750" indent="-285750">
              <a:lnSpc>
                <a:spcPct val="130000"/>
              </a:lnSpc>
              <a:buFont typeface="Wingdings" panose="05000000000000000000" charset="0"/>
              <a:buChar char="Ø"/>
            </a:pPr>
            <a:endParaRPr lang="zh-CN" altLang="en-US" sz="1600"/>
          </a:p>
        </p:txBody>
      </p:sp>
      <p:sp>
        <p:nvSpPr>
          <p:cNvPr id="7" name="文本框 6"/>
          <p:cNvSpPr txBox="1"/>
          <p:nvPr/>
        </p:nvSpPr>
        <p:spPr>
          <a:xfrm>
            <a:off x="6156960" y="2230755"/>
            <a:ext cx="5597525" cy="3919855"/>
          </a:xfrm>
          <a:prstGeom prst="rect">
            <a:avLst/>
          </a:prstGeom>
          <a:solidFill>
            <a:schemeClr val="bg1">
              <a:lumMod val="95000"/>
              <a:alpha val="50000"/>
            </a:schemeClr>
          </a:solidFill>
          <a:ln>
            <a:noFill/>
          </a:ln>
        </p:spPr>
        <p:txBody>
          <a:bodyPr wrap="square" rtlCol="0">
            <a:noAutofit/>
          </a:bodyPr>
          <a:lstStyle/>
          <a:p>
            <a:pPr marL="285750" indent="-285750">
              <a:lnSpc>
                <a:spcPct val="140000"/>
              </a:lnSpc>
              <a:buFont typeface="Wingdings" panose="05000000000000000000" charset="0"/>
              <a:buChar char="Ø"/>
            </a:pPr>
            <a:r>
              <a:rPr lang="zh-CN" altLang="en-US" sz="1600" b="1" dirty="0">
                <a:solidFill>
                  <a:schemeClr val="tx1"/>
                </a:solidFill>
                <a:cs typeface="+mn-ea"/>
                <a:sym typeface="+mn-lt"/>
              </a:rPr>
              <a:t>单药治疗无法持久稳定控糖，需联合治疗</a:t>
            </a:r>
          </a:p>
          <a:p>
            <a:pPr indent="0">
              <a:lnSpc>
                <a:spcPct val="140000"/>
              </a:lnSpc>
              <a:buFont typeface="Wingdings" panose="05000000000000000000" charset="0"/>
              <a:buNone/>
            </a:pPr>
            <a:r>
              <a:rPr lang="en-US" altLang="zh-CN" sz="1600"/>
              <a:t>    </a:t>
            </a:r>
            <a:r>
              <a:rPr lang="zh-CN" altLang="en-US" sz="1600"/>
              <a:t>随着</a:t>
            </a:r>
            <a:r>
              <a:rPr lang="en-US" altLang="zh-CN" sz="1600"/>
              <a:t>T2DM</a:t>
            </a:r>
            <a:r>
              <a:rPr lang="zh-CN" altLang="en-US" sz="1600"/>
              <a:t>病情的进展，</a:t>
            </a:r>
            <a:r>
              <a:rPr lang="en-US" altLang="zh-CN" sz="1600"/>
              <a:t>60%</a:t>
            </a:r>
            <a:r>
              <a:rPr lang="zh-CN" altLang="en-US" sz="1600"/>
              <a:t>以上的患者都需要联合治疗</a:t>
            </a:r>
            <a:r>
              <a:rPr lang="en-US" altLang="zh-CN" sz="1600" baseline="30000"/>
              <a:t>[5]</a:t>
            </a:r>
            <a:endParaRPr lang="zh-CN" altLang="en-US" sz="1600" b="1" dirty="0">
              <a:solidFill>
                <a:srgbClr val="FF0000"/>
              </a:solidFill>
              <a:cs typeface="+mn-ea"/>
              <a:sym typeface="+mn-lt"/>
            </a:endParaRPr>
          </a:p>
          <a:p>
            <a:pPr marL="285750" indent="-285750">
              <a:lnSpc>
                <a:spcPct val="140000"/>
              </a:lnSpc>
              <a:buFont typeface="Wingdings" panose="05000000000000000000" charset="0"/>
              <a:buChar char="Ø"/>
            </a:pPr>
            <a:r>
              <a:rPr lang="zh-CN" altLang="en-US" sz="1600" b="1"/>
              <a:t>联合治疗方案复杂，患者用药依从性差</a:t>
            </a:r>
          </a:p>
          <a:p>
            <a:pPr indent="0">
              <a:lnSpc>
                <a:spcPct val="140000"/>
              </a:lnSpc>
              <a:buFont typeface="Wingdings" panose="05000000000000000000" charset="0"/>
              <a:buNone/>
            </a:pPr>
            <a:r>
              <a:rPr lang="en-US" altLang="zh-CN" sz="1600"/>
              <a:t> </a:t>
            </a:r>
            <a:r>
              <a:rPr lang="zh-CN" altLang="en-US" sz="1600"/>
              <a:t>自由联合用药的方案复杂，导致患者难以坚持服药，造成血糖反复波动与不达标；</a:t>
            </a:r>
          </a:p>
          <a:p>
            <a:pPr marL="285750" indent="-285750">
              <a:lnSpc>
                <a:spcPct val="140000"/>
              </a:lnSpc>
              <a:buFont typeface="Wingdings" panose="05000000000000000000" charset="0"/>
              <a:buChar char="Ø"/>
            </a:pPr>
            <a:r>
              <a:rPr lang="en-US" altLang="zh-CN" sz="1600" b="1">
                <a:sym typeface="+mn-ea"/>
              </a:rPr>
              <a:t>T2DM</a:t>
            </a:r>
            <a:r>
              <a:rPr lang="zh-CN" altLang="en-US" sz="1600" b="1">
                <a:sym typeface="+mn-ea"/>
              </a:rPr>
              <a:t>患者并发症风险高，药物治疗加重不良反应发生风险，增加疾病负担</a:t>
            </a:r>
          </a:p>
          <a:p>
            <a:pPr marL="285750" indent="-285750">
              <a:lnSpc>
                <a:spcPct val="140000"/>
              </a:lnSpc>
              <a:buFont typeface="Arial" panose="020B0604020202020204" pitchFamily="34" charset="0"/>
              <a:buChar char="•"/>
            </a:pPr>
            <a:r>
              <a:rPr lang="zh-CN" altLang="en-US" sz="1600">
                <a:sym typeface="+mn-ea"/>
              </a:rPr>
              <a:t>中国糖尿病相关卫生费用约</a:t>
            </a:r>
            <a:r>
              <a:rPr lang="en-US" altLang="zh-CN" sz="1600">
                <a:sym typeface="+mn-ea"/>
              </a:rPr>
              <a:t>1653</a:t>
            </a:r>
            <a:r>
              <a:rPr lang="zh-CN" altLang="en-US" sz="1600">
                <a:sym typeface="+mn-ea"/>
              </a:rPr>
              <a:t>亿美元</a:t>
            </a:r>
            <a:r>
              <a:rPr lang="en-US" altLang="zh-CN" sz="1600">
                <a:sym typeface="+mn-ea"/>
              </a:rPr>
              <a:t>/</a:t>
            </a:r>
            <a:r>
              <a:rPr lang="zh-CN" altLang="en-US" sz="1600">
                <a:sym typeface="+mn-ea"/>
              </a:rPr>
              <a:t>年，</a:t>
            </a:r>
            <a:r>
              <a:rPr lang="en-US" altLang="zh-CN" sz="1600">
                <a:sym typeface="+mn-ea"/>
              </a:rPr>
              <a:t>80%</a:t>
            </a:r>
            <a:r>
              <a:rPr lang="zh-CN" altLang="en-US" sz="1600">
                <a:sym typeface="+mn-ea"/>
              </a:rPr>
              <a:t>费用用于并发症治疗</a:t>
            </a:r>
            <a:r>
              <a:rPr lang="en-US" altLang="zh-CN" sz="1600" baseline="30000">
                <a:sym typeface="+mn-ea"/>
              </a:rPr>
              <a:t>[1,6]</a:t>
            </a:r>
            <a:endParaRPr lang="zh-CN" altLang="en-US" sz="1600"/>
          </a:p>
          <a:p>
            <a:pPr marL="285750" indent="-285750">
              <a:lnSpc>
                <a:spcPct val="140000"/>
              </a:lnSpc>
              <a:buFont typeface="Arial" panose="020B0604020202020204" pitchFamily="34" charset="0"/>
              <a:buChar char="•"/>
            </a:pPr>
            <a:r>
              <a:rPr lang="zh-CN" altLang="en-US" sz="1600">
                <a:sym typeface="+mn-ea"/>
              </a:rPr>
              <a:t>目前临床常用治疗药物增加不良风险，如心衰、慢性肾脏病、低血糖等</a:t>
            </a:r>
            <a:r>
              <a:rPr lang="en-US" altLang="zh-CN" sz="1600" baseline="30000">
                <a:sym typeface="+mn-ea"/>
              </a:rPr>
              <a:t>[2]</a:t>
            </a:r>
          </a:p>
        </p:txBody>
      </p:sp>
      <p:sp>
        <p:nvSpPr>
          <p:cNvPr id="10" name="文本框 9"/>
          <p:cNvSpPr txBox="1"/>
          <p:nvPr/>
        </p:nvSpPr>
        <p:spPr>
          <a:xfrm>
            <a:off x="889000" y="6283657"/>
            <a:ext cx="10930255" cy="318770"/>
          </a:xfrm>
          <a:prstGeom prst="rect">
            <a:avLst/>
          </a:prstGeom>
        </p:spPr>
        <p:txBody>
          <a:bodyPr wrap="square">
            <a:noAutofit/>
          </a:bodyPr>
          <a:lstStyle/>
          <a:p>
            <a:r>
              <a:rPr lang="en-US" altLang="zh-CN" sz="800">
                <a:solidFill>
                  <a:schemeClr val="tx1"/>
                </a:solidFill>
                <a:latin typeface="微软雅黑" panose="020B0503020204020204" charset="-122"/>
                <a:ea typeface="微软雅黑" panose="020B0503020204020204" charset="-122"/>
              </a:rPr>
              <a:t>[1]IDF. 2021.https://www.diabetesatlas.org/data/en/country/42/cn.html.    [2]</a:t>
            </a:r>
            <a:r>
              <a:rPr lang="zh-CN" altLang="en-US" sz="800">
                <a:solidFill>
                  <a:schemeClr val="tx1"/>
                </a:solidFill>
                <a:latin typeface="微软雅黑" panose="020B0503020204020204" charset="-122"/>
                <a:ea typeface="微软雅黑" panose="020B0503020204020204" charset="-122"/>
              </a:rPr>
              <a:t>中国</a:t>
            </a:r>
            <a:r>
              <a:rPr lang="en-US" altLang="zh-CN" sz="800">
                <a:solidFill>
                  <a:schemeClr val="tx1"/>
                </a:solidFill>
                <a:latin typeface="微软雅黑" panose="020B0503020204020204" charset="-122"/>
                <a:ea typeface="微软雅黑" panose="020B0503020204020204" charset="-122"/>
              </a:rPr>
              <a:t>2</a:t>
            </a:r>
            <a:r>
              <a:rPr lang="zh-CN" altLang="en-US" sz="800">
                <a:solidFill>
                  <a:schemeClr val="tx1"/>
                </a:solidFill>
                <a:latin typeface="微软雅黑" panose="020B0503020204020204" charset="-122"/>
                <a:ea typeface="微软雅黑" panose="020B0503020204020204" charset="-122"/>
              </a:rPr>
              <a:t>型糖尿病防治指南</a:t>
            </a:r>
            <a:r>
              <a:rPr lang="en-US" altLang="zh-CN" sz="800">
                <a:solidFill>
                  <a:schemeClr val="tx1"/>
                </a:solidFill>
                <a:latin typeface="微软雅黑" panose="020B0503020204020204" charset="-122"/>
                <a:ea typeface="微软雅黑" panose="020B0503020204020204" charset="-122"/>
              </a:rPr>
              <a:t>(2024</a:t>
            </a:r>
            <a:r>
              <a:rPr lang="zh-CN" altLang="en-US" sz="800">
                <a:solidFill>
                  <a:schemeClr val="tx1"/>
                </a:solidFill>
                <a:latin typeface="微软雅黑" panose="020B0503020204020204" charset="-122"/>
                <a:ea typeface="微软雅黑" panose="020B0503020204020204" charset="-122"/>
              </a:rPr>
              <a:t>年版</a:t>
            </a:r>
            <a:r>
              <a:rPr lang="en-US" altLang="zh-CN" sz="800">
                <a:solidFill>
                  <a:schemeClr val="tx1"/>
                </a:solidFill>
                <a:latin typeface="微软雅黑" panose="020B0503020204020204" charset="-122"/>
                <a:ea typeface="微软雅黑" panose="020B0503020204020204" charset="-122"/>
              </a:rPr>
              <a:t>)(</a:t>
            </a:r>
            <a:r>
              <a:rPr lang="zh-CN" altLang="en-US" sz="800">
                <a:solidFill>
                  <a:schemeClr val="tx1"/>
                </a:solidFill>
                <a:latin typeface="微软雅黑" panose="020B0503020204020204" charset="-122"/>
                <a:ea typeface="微软雅黑" panose="020B0503020204020204" charset="-122"/>
              </a:rPr>
              <a:t>上</a:t>
            </a:r>
            <a:r>
              <a:rPr lang="en-US" altLang="zh-CN" sz="800">
                <a:solidFill>
                  <a:schemeClr val="tx1"/>
                </a:solidFill>
                <a:latin typeface="微软雅黑" panose="020B0503020204020204" charset="-122"/>
                <a:ea typeface="微软雅黑" panose="020B0503020204020204" charset="-122"/>
              </a:rPr>
              <a:t>)[J]. </a:t>
            </a:r>
            <a:r>
              <a:rPr lang="zh-CN" altLang="en-US" sz="800">
                <a:solidFill>
                  <a:schemeClr val="tx1"/>
                </a:solidFill>
                <a:latin typeface="微软雅黑" panose="020B0503020204020204" charset="-122"/>
                <a:ea typeface="微软雅黑" panose="020B0503020204020204" charset="-122"/>
              </a:rPr>
              <a:t>中华糖尿病杂志</a:t>
            </a:r>
            <a:r>
              <a:rPr lang="en-US" altLang="zh-CN" sz="800">
                <a:solidFill>
                  <a:schemeClr val="tx1"/>
                </a:solidFill>
                <a:latin typeface="微软雅黑" panose="020B0503020204020204" charset="-122"/>
                <a:ea typeface="微软雅黑" panose="020B0503020204020204" charset="-122"/>
              </a:rPr>
              <a:t>,2025,17(1):16-139.     </a:t>
            </a:r>
            <a:r>
              <a:rPr lang="en-US" altLang="zh-CN" sz="800">
                <a:solidFill>
                  <a:schemeClr val="tx1"/>
                </a:solidFill>
                <a:latin typeface="微软雅黑" panose="020B0503020204020204" charset="-122"/>
                <a:ea typeface="微软雅黑" panose="020B0503020204020204" charset="-122"/>
                <a:sym typeface="+mn-ea"/>
              </a:rPr>
              <a:t>[3]Wang L, et al. JAMA. 2021 Dec 28;326(24):2498-2506. </a:t>
            </a:r>
            <a:endParaRPr lang="en-US" altLang="zh-CN" sz="800">
              <a:solidFill>
                <a:schemeClr val="tx1"/>
              </a:solidFill>
              <a:latin typeface="微软雅黑" panose="020B0503020204020204" charset="-122"/>
              <a:ea typeface="微软雅黑" panose="020B0503020204020204" charset="-122"/>
            </a:endParaRPr>
          </a:p>
          <a:p>
            <a:r>
              <a:rPr lang="en-US" altLang="zh-CN" sz="800">
                <a:latin typeface="微软雅黑" panose="020B0503020204020204" charset="-122"/>
                <a:ea typeface="微软雅黑" panose="020B0503020204020204" charset="-122"/>
                <a:sym typeface="+mn-ea"/>
              </a:rPr>
              <a:t>[4]</a:t>
            </a:r>
            <a:r>
              <a:rPr lang="zh-CN" altLang="en-US" sz="800">
                <a:latin typeface="微软雅黑" panose="020B0503020204020204" charset="-122"/>
                <a:ea typeface="微软雅黑" panose="020B0503020204020204" charset="-122"/>
                <a:sym typeface="+mn-ea"/>
              </a:rPr>
              <a:t>贺小宁</a:t>
            </a:r>
            <a:r>
              <a:rPr lang="en-US" altLang="zh-CN" sz="800">
                <a:latin typeface="微软雅黑" panose="020B0503020204020204" charset="-122"/>
                <a:ea typeface="微软雅黑" panose="020B0503020204020204" charset="-122"/>
                <a:sym typeface="+mn-ea"/>
              </a:rPr>
              <a:t>, </a:t>
            </a:r>
            <a:r>
              <a:rPr lang="zh-CN" altLang="en-US" sz="800">
                <a:latin typeface="微软雅黑" panose="020B0503020204020204" charset="-122"/>
                <a:ea typeface="微软雅黑" panose="020B0503020204020204" charset="-122"/>
                <a:sym typeface="+mn-ea"/>
              </a:rPr>
              <a:t>等</a:t>
            </a:r>
            <a:r>
              <a:rPr lang="en-US" altLang="zh-CN" sz="800">
                <a:latin typeface="微软雅黑" panose="020B0503020204020204" charset="-122"/>
                <a:ea typeface="微软雅黑" panose="020B0503020204020204" charset="-122"/>
                <a:sym typeface="+mn-ea"/>
              </a:rPr>
              <a:t>.</a:t>
            </a:r>
            <a:r>
              <a:rPr lang="zh-CN" altLang="en-US" sz="800">
                <a:latin typeface="微软雅黑" panose="020B0503020204020204" charset="-122"/>
                <a:ea typeface="微软雅黑" panose="020B0503020204020204" charset="-122"/>
                <a:sym typeface="+mn-ea"/>
              </a:rPr>
              <a:t>中华内分泌代谢杂志</a:t>
            </a:r>
            <a:r>
              <a:rPr lang="en-US" altLang="zh-CN" sz="800">
                <a:latin typeface="微软雅黑" panose="020B0503020204020204" charset="-122"/>
                <a:ea typeface="微软雅黑" panose="020B0503020204020204" charset="-122"/>
                <a:sym typeface="+mn-ea"/>
              </a:rPr>
              <a:t>, 2019,35(3):200-205.       [5]Xu</a:t>
            </a:r>
            <a:r>
              <a:rPr lang="en-US" altLang="en-US" sz="800">
                <a:latin typeface="微软雅黑" panose="020B0503020204020204" charset="-122"/>
                <a:ea typeface="微软雅黑" panose="020B0503020204020204" charset="-122"/>
                <a:sym typeface="+mn-ea"/>
              </a:rPr>
              <a:t> </a:t>
            </a:r>
            <a:r>
              <a:rPr lang="en-US" altLang="zh-CN" sz="800">
                <a:latin typeface="微软雅黑" panose="020B0503020204020204" charset="-122"/>
                <a:ea typeface="微软雅黑" panose="020B0503020204020204" charset="-122"/>
                <a:sym typeface="+mn-ea"/>
              </a:rPr>
              <a:t>W,</a:t>
            </a:r>
            <a:r>
              <a:rPr lang="en-US" altLang="en-US" sz="800">
                <a:latin typeface="微软雅黑" panose="020B0503020204020204" charset="-122"/>
                <a:ea typeface="微软雅黑" panose="020B0503020204020204" charset="-122"/>
                <a:sym typeface="+mn-ea"/>
              </a:rPr>
              <a:t> </a:t>
            </a:r>
            <a:r>
              <a:rPr lang="en-US" altLang="zh-CN" sz="800">
                <a:latin typeface="微软雅黑" panose="020B0503020204020204" charset="-122"/>
                <a:ea typeface="微软雅黑" panose="020B0503020204020204" charset="-122"/>
                <a:sym typeface="+mn-ea"/>
              </a:rPr>
              <a:t>et</a:t>
            </a:r>
            <a:r>
              <a:rPr lang="en-US" altLang="en-US" sz="800">
                <a:latin typeface="微软雅黑" panose="020B0503020204020204" charset="-122"/>
                <a:ea typeface="微软雅黑" panose="020B0503020204020204" charset="-122"/>
                <a:sym typeface="+mn-ea"/>
              </a:rPr>
              <a:t> </a:t>
            </a:r>
            <a:r>
              <a:rPr lang="en-US" altLang="zh-CN" sz="800">
                <a:latin typeface="微软雅黑" panose="020B0503020204020204" charset="-122"/>
                <a:ea typeface="微软雅黑" panose="020B0503020204020204" charset="-122"/>
                <a:sym typeface="+mn-ea"/>
              </a:rPr>
              <a:t>al.</a:t>
            </a:r>
            <a:r>
              <a:rPr lang="en-US" altLang="en-US" sz="800">
                <a:latin typeface="微软雅黑" panose="020B0503020204020204" charset="-122"/>
                <a:ea typeface="微软雅黑" panose="020B0503020204020204" charset="-122"/>
                <a:sym typeface="+mn-ea"/>
              </a:rPr>
              <a:t> </a:t>
            </a:r>
            <a:r>
              <a:rPr lang="en-US" altLang="zh-CN" sz="800">
                <a:latin typeface="微软雅黑" panose="020B0503020204020204" charset="-122"/>
                <a:ea typeface="微软雅黑" panose="020B0503020204020204" charset="-122"/>
                <a:sym typeface="+mn-ea"/>
              </a:rPr>
              <a:t>Sci</a:t>
            </a:r>
            <a:r>
              <a:rPr lang="en-US" altLang="en-US" sz="800">
                <a:latin typeface="微软雅黑" panose="020B0503020204020204" charset="-122"/>
                <a:ea typeface="微软雅黑" panose="020B0503020204020204" charset="-122"/>
                <a:sym typeface="+mn-ea"/>
              </a:rPr>
              <a:t> </a:t>
            </a:r>
            <a:r>
              <a:rPr lang="en-US" altLang="zh-CN" sz="800">
                <a:latin typeface="微软雅黑" panose="020B0503020204020204" charset="-122"/>
                <a:ea typeface="微软雅黑" panose="020B0503020204020204" charset="-122"/>
                <a:sym typeface="+mn-ea"/>
              </a:rPr>
              <a:t>China</a:t>
            </a:r>
            <a:r>
              <a:rPr lang="en-US" altLang="en-US" sz="800">
                <a:latin typeface="微软雅黑" panose="020B0503020204020204" charset="-122"/>
                <a:ea typeface="微软雅黑" panose="020B0503020204020204" charset="-122"/>
                <a:sym typeface="+mn-ea"/>
              </a:rPr>
              <a:t> </a:t>
            </a:r>
            <a:r>
              <a:rPr lang="en-US" altLang="zh-CN" sz="800">
                <a:latin typeface="微软雅黑" panose="020B0503020204020204" charset="-122"/>
                <a:ea typeface="微软雅黑" panose="020B0503020204020204" charset="-122"/>
                <a:sym typeface="+mn-ea"/>
              </a:rPr>
              <a:t>Life</a:t>
            </a:r>
            <a:r>
              <a:rPr lang="en-US" altLang="en-US" sz="800">
                <a:latin typeface="微软雅黑" panose="020B0503020204020204" charset="-122"/>
                <a:ea typeface="微软雅黑" panose="020B0503020204020204" charset="-122"/>
                <a:sym typeface="+mn-ea"/>
              </a:rPr>
              <a:t> </a:t>
            </a:r>
            <a:r>
              <a:rPr lang="en-US" altLang="zh-CN" sz="800">
                <a:latin typeface="微软雅黑" panose="020B0503020204020204" charset="-122"/>
                <a:ea typeface="微软雅黑" panose="020B0503020204020204" charset="-122"/>
                <a:sym typeface="+mn-ea"/>
              </a:rPr>
              <a:t>Sci,</a:t>
            </a:r>
            <a:r>
              <a:rPr lang="en-US" altLang="en-US" sz="800">
                <a:latin typeface="微软雅黑" panose="020B0503020204020204" charset="-122"/>
                <a:ea typeface="微软雅黑" panose="020B0503020204020204" charset="-122"/>
                <a:sym typeface="+mn-ea"/>
              </a:rPr>
              <a:t> </a:t>
            </a:r>
            <a:r>
              <a:rPr lang="en-US" altLang="zh-CN" sz="800">
                <a:latin typeface="微软雅黑" panose="020B0503020204020204" charset="-122"/>
                <a:ea typeface="微软雅黑" panose="020B0503020204020204" charset="-122"/>
                <a:sym typeface="+mn-ea"/>
              </a:rPr>
              <a:t>2017,</a:t>
            </a:r>
            <a:r>
              <a:rPr lang="en-US" altLang="en-US" sz="800">
                <a:latin typeface="微软雅黑" panose="020B0503020204020204" charset="-122"/>
                <a:ea typeface="微软雅黑" panose="020B0503020204020204" charset="-122"/>
                <a:sym typeface="+mn-ea"/>
              </a:rPr>
              <a:t> </a:t>
            </a:r>
            <a:r>
              <a:rPr lang="en-US" altLang="zh-CN" sz="800">
                <a:latin typeface="微软雅黑" panose="020B0503020204020204" charset="-122"/>
                <a:ea typeface="微软雅黑" panose="020B0503020204020204" charset="-122"/>
                <a:sym typeface="+mn-ea"/>
              </a:rPr>
              <a:t>60(3):225-238.        [6]</a:t>
            </a:r>
            <a:r>
              <a:rPr lang="zh-CN" altLang="en-US" sz="800">
                <a:latin typeface="微软雅黑" panose="020B0503020204020204" charset="-122"/>
                <a:ea typeface="微软雅黑" panose="020B0503020204020204" charset="-122"/>
                <a:sym typeface="+mn-ea"/>
              </a:rPr>
              <a:t>中国糖尿病杂志</a:t>
            </a:r>
            <a:r>
              <a:rPr lang="en-US" altLang="zh-CN" sz="800">
                <a:latin typeface="微软雅黑" panose="020B0503020204020204" charset="-122"/>
                <a:ea typeface="微软雅黑" panose="020B0503020204020204" charset="-122"/>
                <a:sym typeface="+mn-ea"/>
              </a:rPr>
              <a:t>,2003,11(4):238-241</a:t>
            </a:r>
            <a:r>
              <a:rPr lang="zh-CN" altLang="en-US" sz="800">
                <a:latin typeface="微软雅黑" panose="020B0503020204020204" charset="-122"/>
                <a:ea typeface="微软雅黑" panose="020B0503020204020204" charset="-122"/>
                <a:sym typeface="+mn-ea"/>
              </a:rPr>
              <a:t>；</a:t>
            </a:r>
            <a:r>
              <a:rPr lang="en-US" altLang="zh-CN" sz="800">
                <a:latin typeface="微软雅黑" panose="020B0503020204020204" charset="-122"/>
                <a:ea typeface="微软雅黑" panose="020B0503020204020204" charset="-122"/>
                <a:sym typeface="+mn-ea"/>
              </a:rPr>
              <a:t> </a:t>
            </a:r>
            <a:endParaRPr lang="en-US" altLang="zh-CN" sz="800">
              <a:solidFill>
                <a:schemeClr val="tx1"/>
              </a:solidFill>
              <a:latin typeface="微软雅黑" panose="020B0503020204020204" charset="-122"/>
              <a:ea typeface="微软雅黑" panose="020B0503020204020204" charset="-122"/>
            </a:endParaRPr>
          </a:p>
        </p:txBody>
      </p:sp>
      <p:sp>
        <p:nvSpPr>
          <p:cNvPr id="5" name="Bullet1"/>
          <p:cNvSpPr txBox="1"/>
          <p:nvPr/>
        </p:nvSpPr>
        <p:spPr>
          <a:xfrm rot="5400000">
            <a:off x="-446405" y="1182370"/>
            <a:ext cx="1239520" cy="341630"/>
          </a:xfrm>
          <a:prstGeom prst="round2DiagRect">
            <a:avLst>
              <a:gd name="adj1" fmla="val 50000"/>
              <a:gd name="adj2" fmla="val 0"/>
            </a:avLst>
          </a:prstGeom>
          <a:gradFill>
            <a:gsLst>
              <a:gs pos="0">
                <a:srgbClr val="D6EDFB"/>
              </a:gs>
              <a:gs pos="75000">
                <a:srgbClr val="026BB2"/>
              </a:gs>
            </a:gsLst>
            <a:lin ang="2700000" scaled="1"/>
          </a:gradFill>
          <a:ln w="3175">
            <a:noFill/>
          </a:ln>
          <a:effectLst>
            <a:outerShdw blurRad="127000" dist="63500" dir="3000000" algn="ctr" rotWithShape="0">
              <a:schemeClr val="bg1">
                <a:lumMod val="50000"/>
                <a:alpha val="15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vert="vert270" wrap="square" rtlCol="0" anchor="ctr">
            <a:normAutofit/>
          </a:bodyPr>
          <a:lstStyle>
            <a:defPPr>
              <a:defRPr lang="en-US"/>
            </a:defPPr>
            <a:lvl1pPr algn="ctr">
              <a:defRPr b="1">
                <a:effectLst/>
                <a:cs typeface="+mn-ea"/>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zh-CN" altLang="en-US" sz="1200" dirty="0">
                <a:latin typeface="+mj-lt"/>
                <a:ea typeface="+mj-ea"/>
              </a:rPr>
              <a:t>基本信息</a:t>
            </a:r>
          </a:p>
        </p:txBody>
      </p:sp>
      <p:sp>
        <p:nvSpPr>
          <p:cNvPr id="9" name="Bullet1"/>
          <p:cNvSpPr txBox="1"/>
          <p:nvPr/>
        </p:nvSpPr>
        <p:spPr>
          <a:xfrm rot="5400000">
            <a:off x="-477520" y="2343785"/>
            <a:ext cx="1301750" cy="341630"/>
          </a:xfrm>
          <a:prstGeom prst="round2DiagRect">
            <a:avLst>
              <a:gd name="adj1" fmla="val 50000"/>
              <a:gd name="adj2" fmla="val 0"/>
            </a:avLst>
          </a:prstGeom>
          <a:solidFill>
            <a:schemeClr val="bg1">
              <a:lumMod val="75000"/>
            </a:schemeClr>
          </a:solidFill>
          <a:ln w="3175">
            <a:solidFill>
              <a:schemeClr val="bg1"/>
            </a:solidFill>
          </a:ln>
          <a:effectLst>
            <a:outerShdw blurRad="127000" dist="63500" dir="3000000" algn="ctr" rotWithShape="0">
              <a:schemeClr val="bg1">
                <a:lumMod val="50000"/>
                <a:alpha val="15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vert="vert270" wrap="square" rtlCol="0" anchor="ctr">
            <a:normAutofit/>
          </a:bodyPr>
          <a:lstStyle>
            <a:defPPr>
              <a:defRPr lang="en-US"/>
            </a:defPPr>
            <a:lvl1pPr algn="ctr">
              <a:defRPr b="1">
                <a:effectLst/>
                <a:cs typeface="+mn-ea"/>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zh-CN" altLang="en-US" sz="1200" dirty="0">
                <a:latin typeface="+mj-lt"/>
                <a:ea typeface="+mj-ea"/>
              </a:rPr>
              <a:t>有效性</a:t>
            </a:r>
          </a:p>
        </p:txBody>
      </p:sp>
      <p:sp>
        <p:nvSpPr>
          <p:cNvPr id="11" name="Bullet1"/>
          <p:cNvSpPr txBox="1"/>
          <p:nvPr/>
        </p:nvSpPr>
        <p:spPr>
          <a:xfrm rot="5400000">
            <a:off x="-365029" y="3344736"/>
            <a:ext cx="1076686" cy="341639"/>
          </a:xfrm>
          <a:prstGeom prst="round2DiagRect">
            <a:avLst>
              <a:gd name="adj1" fmla="val 50000"/>
              <a:gd name="adj2" fmla="val 0"/>
            </a:avLst>
          </a:prstGeom>
          <a:solidFill>
            <a:schemeClr val="bg1">
              <a:lumMod val="75000"/>
            </a:schemeClr>
          </a:solidFill>
          <a:ln w="3175">
            <a:solidFill>
              <a:schemeClr val="bg1"/>
            </a:solidFill>
          </a:ln>
          <a:effectLst>
            <a:outerShdw blurRad="127000" dist="63500" dir="3000000" algn="ctr" rotWithShape="0">
              <a:schemeClr val="bg1">
                <a:lumMod val="50000"/>
                <a:alpha val="15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vert="vert270" wrap="square" rtlCol="0" anchor="ctr">
            <a:normAutofit/>
          </a:bodyPr>
          <a:lstStyle>
            <a:defPPr>
              <a:defRPr lang="en-US"/>
            </a:defPPr>
            <a:lvl1pPr algn="ctr">
              <a:defRPr b="1">
                <a:effectLst/>
                <a:cs typeface="+mn-ea"/>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zh-CN" altLang="en-US" sz="1200" dirty="0">
                <a:latin typeface="+mj-lt"/>
                <a:ea typeface="+mj-ea"/>
              </a:rPr>
              <a:t>安全性</a:t>
            </a:r>
          </a:p>
        </p:txBody>
      </p:sp>
      <p:sp>
        <p:nvSpPr>
          <p:cNvPr id="20" name="Bullet1"/>
          <p:cNvSpPr txBox="1"/>
          <p:nvPr/>
        </p:nvSpPr>
        <p:spPr>
          <a:xfrm rot="5400000">
            <a:off x="-389890" y="4389120"/>
            <a:ext cx="1125855" cy="341630"/>
          </a:xfrm>
          <a:prstGeom prst="round2DiagRect">
            <a:avLst>
              <a:gd name="adj1" fmla="val 50000"/>
              <a:gd name="adj2" fmla="val 0"/>
            </a:avLst>
          </a:prstGeom>
          <a:solidFill>
            <a:schemeClr val="bg1">
              <a:lumMod val="75000"/>
            </a:schemeClr>
          </a:solidFill>
          <a:ln w="3175">
            <a:solidFill>
              <a:schemeClr val="bg1"/>
            </a:solidFill>
          </a:ln>
          <a:effectLst>
            <a:outerShdw blurRad="127000" dist="63500" dir="3000000" algn="ctr" rotWithShape="0">
              <a:schemeClr val="bg1">
                <a:lumMod val="50000"/>
                <a:alpha val="15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vert="vert270" wrap="square" rtlCol="0" anchor="ctr">
            <a:normAutofit/>
          </a:bodyPr>
          <a:lstStyle>
            <a:defPPr>
              <a:defRPr lang="en-US"/>
            </a:defPPr>
            <a:lvl1pPr algn="ctr">
              <a:defRPr b="1">
                <a:effectLst/>
                <a:cs typeface="+mn-ea"/>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zh-CN" altLang="en-US" sz="1200" dirty="0">
                <a:latin typeface="+mj-lt"/>
                <a:ea typeface="+mj-ea"/>
              </a:rPr>
              <a:t>创新性</a:t>
            </a:r>
          </a:p>
        </p:txBody>
      </p:sp>
      <p:sp>
        <p:nvSpPr>
          <p:cNvPr id="21" name="Bullet1"/>
          <p:cNvSpPr txBox="1"/>
          <p:nvPr/>
        </p:nvSpPr>
        <p:spPr>
          <a:xfrm rot="5400000">
            <a:off x="-433705" y="5447030"/>
            <a:ext cx="1213485" cy="341630"/>
          </a:xfrm>
          <a:prstGeom prst="round2DiagRect">
            <a:avLst>
              <a:gd name="adj1" fmla="val 50000"/>
              <a:gd name="adj2" fmla="val 0"/>
            </a:avLst>
          </a:prstGeom>
          <a:solidFill>
            <a:schemeClr val="bg1">
              <a:lumMod val="75000"/>
            </a:schemeClr>
          </a:solidFill>
          <a:ln w="3175">
            <a:solidFill>
              <a:schemeClr val="bg1"/>
            </a:solidFill>
          </a:ln>
          <a:effectLst>
            <a:outerShdw blurRad="127000" dist="63500" dir="3000000" algn="ctr" rotWithShape="0">
              <a:schemeClr val="bg1">
                <a:lumMod val="50000"/>
                <a:alpha val="15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vert="vert270" wrap="square" rtlCol="0" anchor="ctr">
            <a:normAutofit/>
          </a:bodyPr>
          <a:lstStyle>
            <a:defPPr>
              <a:defRPr lang="en-US"/>
            </a:defPPr>
            <a:lvl1pPr algn="ctr">
              <a:defRPr b="1">
                <a:effectLst/>
                <a:cs typeface="+mn-ea"/>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zh-CN" altLang="en-US" sz="1200" dirty="0">
                <a:solidFill>
                  <a:schemeClr val="bg1"/>
                </a:solidFill>
                <a:latin typeface="+mj-lt"/>
                <a:ea typeface="+mj-ea"/>
              </a:rPr>
              <a:t>公平性</a:t>
            </a:r>
          </a:p>
        </p:txBody>
      </p:sp>
    </p:spTree>
  </p:cSld>
  <p:clrMapOvr>
    <a:masterClrMapping/>
  </p:clrMapOvr>
  <mc:AlternateContent xmlns:mc="http://schemas.openxmlformats.org/markup-compatibility/2006" xmlns:p14="http://schemas.microsoft.com/office/powerpoint/2010/main">
    <mc:Choice Requires="p14">
      <p:transition spd="slow" p14:dur="2000" advTm="3000"/>
    </mc:Choice>
    <mc:Fallback xmlns="">
      <p:transition spd="slow" advTm="3000"/>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文本框 6"/>
          <p:cNvSpPr txBox="1"/>
          <p:nvPr/>
        </p:nvSpPr>
        <p:spPr>
          <a:xfrm>
            <a:off x="1259205" y="253365"/>
            <a:ext cx="9673590" cy="838200"/>
          </a:xfrm>
          <a:prstGeom prst="rect">
            <a:avLst/>
          </a:prstGeom>
          <a:noFill/>
        </p:spPr>
        <p:txBody>
          <a:bodyPr wrap="square" rtlCol="0" anchor="ctr" anchorCtr="0">
            <a:noAutofit/>
          </a:bodyPr>
          <a:lstStyle/>
          <a:p>
            <a:pPr>
              <a:lnSpc>
                <a:spcPct val="110000"/>
              </a:lnSpc>
              <a:spcBef>
                <a:spcPts val="0"/>
              </a:spcBef>
              <a:spcAft>
                <a:spcPts val="0"/>
              </a:spcAft>
            </a:pPr>
            <a:r>
              <a:rPr lang="zh-CN" altLang="en-US" sz="2600" b="1" dirty="0">
                <a:sym typeface="+mn-ea"/>
              </a:rPr>
              <a:t>空腹</a:t>
            </a:r>
            <a:r>
              <a:rPr lang="en-US" altLang="zh-CN" sz="2600" b="1" dirty="0">
                <a:sym typeface="+mn-ea"/>
              </a:rPr>
              <a:t>/</a:t>
            </a:r>
            <a:r>
              <a:rPr lang="zh-CN" altLang="en-US" sz="2600" b="1" dirty="0">
                <a:sym typeface="+mn-ea"/>
              </a:rPr>
              <a:t>餐后双条件验证：</a:t>
            </a:r>
            <a:r>
              <a:rPr lang="zh-CN" altLang="en-US" sz="2600" b="1" dirty="0"/>
              <a:t>利格列汀二甲双胍缓释片（</a:t>
            </a:r>
            <a:r>
              <a:rPr lang="zh-CN" altLang="en-US" sz="2600" b="1" dirty="0">
                <a:latin typeface="Times New Roman" panose="02020603050405020304" pitchFamily="18" charset="0"/>
                <a:cs typeface="Times New Roman" panose="02020603050405020304" pitchFamily="18" charset="0"/>
              </a:rPr>
              <a:t>I</a:t>
            </a:r>
            <a:r>
              <a:rPr lang="zh-CN" altLang="en-US" sz="2600" b="1" dirty="0"/>
              <a:t>）与原研</a:t>
            </a:r>
            <a:r>
              <a:rPr lang="zh-CN" altLang="en-US" sz="2600" b="1" dirty="0">
                <a:sym typeface="+mn-ea"/>
              </a:rPr>
              <a:t>参比制剂生物等效一致</a:t>
            </a:r>
            <a:r>
              <a:rPr lang="en-US" altLang="zh-CN" sz="2600" b="1" baseline="30000" dirty="0">
                <a:solidFill>
                  <a:schemeClr val="tx1"/>
                </a:solidFill>
                <a:uFillTx/>
                <a:sym typeface="+mn-ea"/>
              </a:rPr>
              <a:t>[7]</a:t>
            </a:r>
            <a:endParaRPr lang="en-US" altLang="zh-CN" sz="2600" b="1" strike="sngStrike" baseline="30000" dirty="0">
              <a:solidFill>
                <a:schemeClr val="tx1"/>
              </a:solidFill>
              <a:uFillTx/>
              <a:sym typeface="+mn-ea"/>
            </a:endParaRPr>
          </a:p>
        </p:txBody>
      </p:sp>
      <p:graphicFrame>
        <p:nvGraphicFramePr>
          <p:cNvPr id="9" name="表格 8"/>
          <p:cNvGraphicFramePr>
            <a:graphicFrameLocks noGrp="1"/>
          </p:cNvGraphicFramePr>
          <p:nvPr>
            <p:custDataLst>
              <p:tags r:id="rId1"/>
            </p:custDataLst>
          </p:nvPr>
        </p:nvGraphicFramePr>
        <p:xfrm>
          <a:off x="1054735" y="2512060"/>
          <a:ext cx="6324600" cy="3404870"/>
        </p:xfrm>
        <a:graphic>
          <a:graphicData uri="http://schemas.openxmlformats.org/drawingml/2006/table">
            <a:tbl>
              <a:tblPr>
                <a:tableStyleId>{5C22544A-7EE6-4342-B048-85BDC9FD1C3A}</a:tableStyleId>
              </a:tblPr>
              <a:tblGrid>
                <a:gridCol w="937895">
                  <a:extLst>
                    <a:ext uri="{9D8B030D-6E8A-4147-A177-3AD203B41FA5}">
                      <a16:colId xmlns:a16="http://schemas.microsoft.com/office/drawing/2014/main" val="20000"/>
                    </a:ext>
                  </a:extLst>
                </a:gridCol>
                <a:gridCol w="757555">
                  <a:extLst>
                    <a:ext uri="{9D8B030D-6E8A-4147-A177-3AD203B41FA5}">
                      <a16:colId xmlns:a16="http://schemas.microsoft.com/office/drawing/2014/main" val="20001"/>
                    </a:ext>
                  </a:extLst>
                </a:gridCol>
                <a:gridCol w="764540">
                  <a:extLst>
                    <a:ext uri="{9D8B030D-6E8A-4147-A177-3AD203B41FA5}">
                      <a16:colId xmlns:a16="http://schemas.microsoft.com/office/drawing/2014/main" val="20002"/>
                    </a:ext>
                  </a:extLst>
                </a:gridCol>
                <a:gridCol w="1181100">
                  <a:extLst>
                    <a:ext uri="{9D8B030D-6E8A-4147-A177-3AD203B41FA5}">
                      <a16:colId xmlns:a16="http://schemas.microsoft.com/office/drawing/2014/main" val="20003"/>
                    </a:ext>
                  </a:extLst>
                </a:gridCol>
                <a:gridCol w="735965">
                  <a:extLst>
                    <a:ext uri="{9D8B030D-6E8A-4147-A177-3AD203B41FA5}">
                      <a16:colId xmlns:a16="http://schemas.microsoft.com/office/drawing/2014/main" val="20004"/>
                    </a:ext>
                  </a:extLst>
                </a:gridCol>
                <a:gridCol w="748030">
                  <a:extLst>
                    <a:ext uri="{9D8B030D-6E8A-4147-A177-3AD203B41FA5}">
                      <a16:colId xmlns:a16="http://schemas.microsoft.com/office/drawing/2014/main" val="20005"/>
                    </a:ext>
                  </a:extLst>
                </a:gridCol>
                <a:gridCol w="1199515">
                  <a:extLst>
                    <a:ext uri="{9D8B030D-6E8A-4147-A177-3AD203B41FA5}">
                      <a16:colId xmlns:a16="http://schemas.microsoft.com/office/drawing/2014/main" val="20006"/>
                    </a:ext>
                  </a:extLst>
                </a:gridCol>
              </a:tblGrid>
              <a:tr h="242570">
                <a:tc rowSpan="2">
                  <a:txBody>
                    <a:bodyPr/>
                    <a:lstStyle/>
                    <a:p>
                      <a:pPr algn="ctr">
                        <a:lnSpc>
                          <a:spcPct val="100000"/>
                        </a:lnSpc>
                        <a:buNone/>
                      </a:pPr>
                      <a:r>
                        <a:rPr lang="zh-CN" altLang="en-US" sz="1050" kern="100">
                          <a:effectLst/>
                          <a:latin typeface="微软雅黑" panose="020B0503020204020204" charset="-122"/>
                          <a:ea typeface="微软雅黑" panose="020B0503020204020204" charset="-122"/>
                        </a:rPr>
                        <a:t>参数</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3">
                  <a:txBody>
                    <a:bodyPr/>
                    <a:lstStyle/>
                    <a:p>
                      <a:pPr algn="ctr">
                        <a:lnSpc>
                          <a:spcPct val="100000"/>
                        </a:lnSpc>
                        <a:buNone/>
                      </a:pPr>
                      <a:r>
                        <a:rPr lang="zh-CN" altLang="en-US" sz="1050" kern="100" dirty="0">
                          <a:effectLst/>
                          <a:latin typeface="微软雅黑" panose="020B0503020204020204" charset="-122"/>
                          <a:ea typeface="微软雅黑" panose="020B0503020204020204" charset="-122"/>
                        </a:rPr>
                        <a:t>空腹实验</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zh-CN"/>
                    </a:p>
                  </a:txBody>
                  <a:tcPr marL="68580" marR="68580" marT="0" marB="0" anchor="ctr"/>
                </a:tc>
                <a:tc hMerge="1">
                  <a:txBody>
                    <a:bodyPr/>
                    <a:lstStyle/>
                    <a:p>
                      <a:endParaRPr lang="zh-CN"/>
                    </a:p>
                  </a:txBody>
                  <a:tcPr marL="68580" marR="68580" marT="0" marB="0" anchor="ctr"/>
                </a:tc>
                <a:tc gridSpan="3">
                  <a:txBody>
                    <a:bodyPr/>
                    <a:lstStyle/>
                    <a:p>
                      <a:pPr algn="ctr">
                        <a:lnSpc>
                          <a:spcPct val="100000"/>
                        </a:lnSpc>
                        <a:buNone/>
                      </a:pPr>
                      <a:r>
                        <a:rPr lang="zh-CN" altLang="en-US" sz="1050" kern="100" dirty="0">
                          <a:effectLst/>
                          <a:latin typeface="微软雅黑" panose="020B0503020204020204" charset="-122"/>
                          <a:ea typeface="微软雅黑" panose="020B0503020204020204" charset="-122"/>
                        </a:rPr>
                        <a:t>餐后实验</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zh-CN"/>
                    </a:p>
                  </a:txBody>
                  <a:tcPr marL="68580" marR="68580" marT="0" marB="0" anchor="ctr"/>
                </a:tc>
                <a:tc hMerge="1">
                  <a:txBody>
                    <a:bodyPr/>
                    <a:lstStyle/>
                    <a:p>
                      <a:endParaRPr lang="zh-CN"/>
                    </a:p>
                  </a:txBody>
                  <a:tcPr marL="68580" marR="68580" marT="0" marB="0" anchor="ctr"/>
                </a:tc>
                <a:extLst>
                  <a:ext uri="{0D108BD9-81ED-4DB2-BD59-A6C34878D82A}">
                    <a16:rowId xmlns:a16="http://schemas.microsoft.com/office/drawing/2014/main" val="10000"/>
                  </a:ext>
                </a:extLst>
              </a:tr>
              <a:tr h="446405">
                <a:tc vMerge="1">
                  <a:txBody>
                    <a:bodyPr/>
                    <a:lstStyle/>
                    <a:p>
                      <a:endParaRPr lang="zh-CN"/>
                    </a:p>
                  </a:txBody>
                  <a:tcPr marL="68580" marR="68580" marT="0" marB="0" anchor="ctr"/>
                </a:tc>
                <a:tc>
                  <a:txBody>
                    <a:bodyPr/>
                    <a:lstStyle/>
                    <a:p>
                      <a:pPr algn="ctr">
                        <a:lnSpc>
                          <a:spcPct val="100000"/>
                        </a:lnSpc>
                        <a:buNone/>
                      </a:pPr>
                      <a:r>
                        <a:rPr lang="en-US" altLang="zh-CN" sz="1050" kern="100">
                          <a:effectLst/>
                          <a:latin typeface="微软雅黑" panose="020B0503020204020204" charset="-122"/>
                          <a:ea typeface="微软雅黑" panose="020B0503020204020204" charset="-122"/>
                        </a:rPr>
                        <a:t>T</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0000"/>
                        </a:lnSpc>
                      </a:pPr>
                      <a:r>
                        <a:rPr lang="en-US" altLang="zh-CN" sz="1050" dirty="0">
                          <a:effectLst/>
                          <a:latin typeface="微软雅黑" panose="020B0503020204020204" charset="-122"/>
                          <a:ea typeface="微软雅黑" panose="020B0503020204020204" charset="-122"/>
                        </a:rPr>
                        <a:t>R</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0000"/>
                        </a:lnSpc>
                        <a:buNone/>
                      </a:pPr>
                      <a:r>
                        <a:rPr lang="en-US" altLang="zh-CN" sz="1050" kern="100">
                          <a:effectLst/>
                          <a:latin typeface="微软雅黑" panose="020B0503020204020204" charset="-122"/>
                          <a:ea typeface="微软雅黑" panose="020B0503020204020204" charset="-122"/>
                          <a:cs typeface="微软雅黑" panose="020B0503020204020204" charset="-122"/>
                        </a:rPr>
                        <a:t>T/R</a:t>
                      </a:r>
                    </a:p>
                    <a:p>
                      <a:pPr algn="ctr">
                        <a:lnSpc>
                          <a:spcPct val="100000"/>
                        </a:lnSpc>
                        <a:buNone/>
                      </a:pPr>
                      <a:r>
                        <a:rPr lang="zh-CN" altLang="en-US" sz="1050" kern="100">
                          <a:effectLst/>
                          <a:latin typeface="微软雅黑" panose="020B0503020204020204" charset="-122"/>
                          <a:ea typeface="微软雅黑" panose="020B0503020204020204" charset="-122"/>
                          <a:cs typeface="微软雅黑" panose="020B0503020204020204" charset="-122"/>
                        </a:rPr>
                        <a:t>（</a:t>
                      </a:r>
                      <a:r>
                        <a:rPr lang="en-US" altLang="zh-CN" sz="1050" kern="100">
                          <a:effectLst/>
                          <a:latin typeface="微软雅黑" panose="020B0503020204020204" charset="-122"/>
                          <a:ea typeface="微软雅黑" panose="020B0503020204020204" charset="-122"/>
                          <a:cs typeface="微软雅黑" panose="020B0503020204020204" charset="-122"/>
                        </a:rPr>
                        <a:t>90% CI</a:t>
                      </a:r>
                      <a:r>
                        <a:rPr lang="zh-CN" altLang="en-US" sz="1050" kern="100">
                          <a:effectLst/>
                          <a:latin typeface="微软雅黑" panose="020B0503020204020204" charset="-122"/>
                          <a:ea typeface="微软雅黑" panose="020B0503020204020204" charset="-122"/>
                          <a:cs typeface="微软雅黑" panose="020B0503020204020204" charset="-122"/>
                        </a:rPr>
                        <a:t>）</a:t>
                      </a:r>
                      <a:endParaRPr lang="zh-CN" sz="1050" kern="100">
                        <a:effectLst/>
                        <a:latin typeface="微软雅黑" panose="020B0503020204020204" charset="-122"/>
                        <a:ea typeface="微软雅黑" panose="020B0503020204020204" charset="-122"/>
                        <a:cs typeface="微软雅黑" panose="020B0503020204020204" charset="-122"/>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0000"/>
                        </a:lnSpc>
                        <a:buNone/>
                      </a:pPr>
                      <a:r>
                        <a:rPr lang="en-US" altLang="zh-CN" sz="1050" kern="100">
                          <a:effectLst/>
                          <a:latin typeface="微软雅黑" panose="020B0503020204020204" charset="-122"/>
                          <a:ea typeface="微软雅黑" panose="020B0503020204020204" charset="-122"/>
                        </a:rPr>
                        <a:t>T</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0000"/>
                        </a:lnSpc>
                      </a:pPr>
                      <a:r>
                        <a:rPr lang="en-US" altLang="zh-CN" sz="1050">
                          <a:effectLst/>
                          <a:latin typeface="微软雅黑" panose="020B0503020204020204" charset="-122"/>
                          <a:ea typeface="微软雅黑" panose="020B0503020204020204" charset="-122"/>
                        </a:rPr>
                        <a:t>R</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0000"/>
                        </a:lnSpc>
                        <a:buNone/>
                      </a:pPr>
                      <a:r>
                        <a:rPr lang="en-US" altLang="zh-CN" sz="1050" kern="100">
                          <a:effectLst/>
                          <a:latin typeface="微软雅黑" panose="020B0503020204020204" charset="-122"/>
                          <a:ea typeface="微软雅黑" panose="020B0503020204020204" charset="-122"/>
                          <a:cs typeface="微软雅黑" panose="020B0503020204020204" charset="-122"/>
                        </a:rPr>
                        <a:t>T/R</a:t>
                      </a:r>
                    </a:p>
                    <a:p>
                      <a:pPr algn="ctr">
                        <a:lnSpc>
                          <a:spcPct val="100000"/>
                        </a:lnSpc>
                        <a:buNone/>
                      </a:pPr>
                      <a:r>
                        <a:rPr lang="zh-CN" altLang="en-US" sz="1050" kern="100">
                          <a:effectLst/>
                          <a:latin typeface="微软雅黑" panose="020B0503020204020204" charset="-122"/>
                          <a:ea typeface="微软雅黑" panose="020B0503020204020204" charset="-122"/>
                          <a:cs typeface="微软雅黑" panose="020B0503020204020204" charset="-122"/>
                        </a:rPr>
                        <a:t>（</a:t>
                      </a:r>
                      <a:r>
                        <a:rPr lang="en-US" altLang="zh-CN" sz="1050" kern="100">
                          <a:effectLst/>
                          <a:latin typeface="微软雅黑" panose="020B0503020204020204" charset="-122"/>
                          <a:ea typeface="微软雅黑" panose="020B0503020204020204" charset="-122"/>
                          <a:cs typeface="微软雅黑" panose="020B0503020204020204" charset="-122"/>
                        </a:rPr>
                        <a:t>90% CI</a:t>
                      </a:r>
                      <a:r>
                        <a:rPr lang="zh-CN" altLang="en-US" sz="1050" kern="100">
                          <a:effectLst/>
                          <a:latin typeface="微软雅黑" panose="020B0503020204020204" charset="-122"/>
                          <a:ea typeface="微软雅黑" panose="020B0503020204020204" charset="-122"/>
                          <a:cs typeface="微软雅黑" panose="020B0503020204020204" charset="-122"/>
                        </a:rPr>
                        <a:t>）</a:t>
                      </a:r>
                      <a:endParaRPr lang="zh-CN" sz="1050" kern="100">
                        <a:effectLst/>
                        <a:latin typeface="微软雅黑" panose="020B0503020204020204" charset="-122"/>
                        <a:ea typeface="微软雅黑" panose="020B0503020204020204" charset="-122"/>
                        <a:cs typeface="微软雅黑" panose="020B0503020204020204" charset="-122"/>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274955">
                <a:tc>
                  <a:txBody>
                    <a:bodyPr/>
                    <a:lstStyle/>
                    <a:p>
                      <a:pPr algn="ctr">
                        <a:lnSpc>
                          <a:spcPct val="100000"/>
                        </a:lnSpc>
                        <a:buNone/>
                      </a:pPr>
                      <a:r>
                        <a:rPr lang="zh-CN" altLang="en-US" sz="1050" kern="100">
                          <a:effectLst/>
                          <a:latin typeface="微软雅黑" panose="020B0503020204020204" charset="-122"/>
                          <a:ea typeface="微软雅黑" panose="020B0503020204020204" charset="-122"/>
                        </a:rPr>
                        <a:t>利格列汀</a:t>
                      </a: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0000"/>
                        </a:lnSpc>
                        <a:buNone/>
                      </a:pPr>
                      <a:endParaRPr lang="zh-CN" sz="1050" kern="100">
                        <a:effectLst/>
                        <a:latin typeface="微软雅黑" panose="020B0503020204020204" charset="-122"/>
                        <a:ea typeface="微软雅黑" panose="020B0503020204020204" charset="-122"/>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0000"/>
                        </a:lnSpc>
                        <a:buNone/>
                      </a:pPr>
                      <a:endParaRPr lang="zh-CN" sz="1050" kern="100" dirty="0">
                        <a:effectLst/>
                        <a:latin typeface="微软雅黑" panose="020B0503020204020204" charset="-122"/>
                        <a:ea typeface="微软雅黑" panose="020B0503020204020204" charset="-122"/>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0000"/>
                        </a:lnSpc>
                        <a:buNone/>
                      </a:pPr>
                      <a:endParaRPr lang="zh-CN" sz="1050" kern="100">
                        <a:effectLst/>
                        <a:latin typeface="微软雅黑" panose="020B0503020204020204" charset="-122"/>
                        <a:ea typeface="微软雅黑" panose="020B0503020204020204" charset="-122"/>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0000"/>
                        </a:lnSpc>
                        <a:buNone/>
                      </a:pPr>
                      <a:endParaRPr lang="zh-CN" sz="1050" kern="100">
                        <a:effectLst/>
                        <a:latin typeface="微软雅黑" panose="020B0503020204020204" charset="-122"/>
                        <a:ea typeface="微软雅黑" panose="020B0503020204020204" charset="-122"/>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0000"/>
                        </a:lnSpc>
                        <a:buNone/>
                      </a:pPr>
                      <a:endParaRPr lang="zh-CN" sz="1050" kern="100">
                        <a:effectLst/>
                        <a:latin typeface="微软雅黑" panose="020B0503020204020204" charset="-122"/>
                        <a:ea typeface="微软雅黑" panose="020B0503020204020204" charset="-122"/>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0000"/>
                        </a:lnSpc>
                        <a:buNone/>
                      </a:pPr>
                      <a:endParaRPr lang="zh-CN" sz="1050" kern="100">
                        <a:effectLst/>
                        <a:latin typeface="微软雅黑" panose="020B0503020204020204" charset="-122"/>
                        <a:ea typeface="微软雅黑" panose="020B0503020204020204" charset="-122"/>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510540">
                <a:tc>
                  <a:txBody>
                    <a:bodyPr/>
                    <a:lstStyle/>
                    <a:p>
                      <a:pPr algn="ctr">
                        <a:lnSpc>
                          <a:spcPct val="100000"/>
                        </a:lnSpc>
                        <a:buNone/>
                      </a:pPr>
                      <a:r>
                        <a:rPr lang="en-US" sz="1050" kern="100">
                          <a:effectLst/>
                          <a:latin typeface="微软雅黑" panose="020B0503020204020204" charset="-122"/>
                          <a:ea typeface="微软雅黑" panose="020B0503020204020204" charset="-122"/>
                          <a:cs typeface="微软雅黑" panose="020B0503020204020204" charset="-122"/>
                        </a:rPr>
                        <a:t>C</a:t>
                      </a:r>
                      <a:r>
                        <a:rPr lang="en-US" sz="1050" kern="100" baseline="-25000">
                          <a:effectLst/>
                          <a:latin typeface="微软雅黑" panose="020B0503020204020204" charset="-122"/>
                          <a:ea typeface="微软雅黑" panose="020B0503020204020204" charset="-122"/>
                          <a:cs typeface="微软雅黑" panose="020B0503020204020204" charset="-122"/>
                        </a:rPr>
                        <a:t>max</a:t>
                      </a:r>
                      <a:r>
                        <a:rPr lang="en-US" altLang="zh-CN" sz="1050" kern="100">
                          <a:effectLst/>
                          <a:latin typeface="微软雅黑" panose="020B0503020204020204" charset="-122"/>
                          <a:ea typeface="微软雅黑" panose="020B0503020204020204" charset="-122"/>
                          <a:cs typeface="微软雅黑" panose="020B0503020204020204" charset="-122"/>
                        </a:rPr>
                        <a:t>(</a:t>
                      </a:r>
                      <a:r>
                        <a:rPr lang="en-US" sz="1050" kern="100">
                          <a:effectLst/>
                          <a:latin typeface="微软雅黑" panose="020B0503020204020204" charset="-122"/>
                          <a:ea typeface="微软雅黑" panose="020B0503020204020204" charset="-122"/>
                          <a:cs typeface="微软雅黑" panose="020B0503020204020204" charset="-122"/>
                        </a:rPr>
                        <a:t>ng/mL)</a:t>
                      </a:r>
                      <a:endParaRPr lang="zh-CN" sz="1050" kern="100">
                        <a:effectLst/>
                        <a:latin typeface="微软雅黑" panose="020B0503020204020204" charset="-122"/>
                        <a:ea typeface="微软雅黑" panose="020B0503020204020204" charset="-122"/>
                        <a:cs typeface="微软雅黑" panose="020B0503020204020204" charset="-122"/>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0000"/>
                        </a:lnSpc>
                        <a:buNone/>
                      </a:pPr>
                      <a:r>
                        <a:rPr lang="en-US" sz="1050" kern="100">
                          <a:effectLst/>
                          <a:latin typeface="微软雅黑" panose="020B0503020204020204" charset="-122"/>
                          <a:ea typeface="微软雅黑" panose="020B0503020204020204" charset="-122"/>
                        </a:rPr>
                        <a:t>7.35</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buNone/>
                      </a:pPr>
                      <a:r>
                        <a:rPr lang="en-US" sz="1050" kern="100">
                          <a:effectLst/>
                          <a:latin typeface="微软雅黑" panose="020B0503020204020204" charset="-122"/>
                          <a:ea typeface="微软雅黑" panose="020B0503020204020204" charset="-122"/>
                        </a:rPr>
                        <a:t>7.91</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buNone/>
                      </a:pPr>
                      <a:r>
                        <a:rPr lang="en-US" altLang="zh-CN" sz="1200" kern="100">
                          <a:effectLst/>
                          <a:latin typeface="微软雅黑" panose="020B0503020204020204" charset="-122"/>
                          <a:ea typeface="微软雅黑" panose="020B0503020204020204" charset="-122"/>
                        </a:rPr>
                        <a:t>92.90</a:t>
                      </a:r>
                      <a:endParaRPr lang="zh-CN" altLang="zh-CN" sz="1200" kern="100">
                        <a:effectLst/>
                        <a:latin typeface="微软雅黑" panose="020B0503020204020204" charset="-122"/>
                        <a:ea typeface="微软雅黑" panose="020B0503020204020204" charset="-122"/>
                      </a:endParaRPr>
                    </a:p>
                    <a:p>
                      <a:pPr algn="ctr">
                        <a:lnSpc>
                          <a:spcPct val="100000"/>
                        </a:lnSpc>
                        <a:buNone/>
                      </a:pPr>
                      <a:r>
                        <a:rPr lang="en-US" altLang="zh-CN" sz="1200" kern="100">
                          <a:effectLst/>
                          <a:latin typeface="微软雅黑" panose="020B0503020204020204" charset="-122"/>
                          <a:ea typeface="微软雅黑" panose="020B0503020204020204" charset="-122"/>
                        </a:rPr>
                        <a:t>(85.89,100.49)</a:t>
                      </a:r>
                      <a:endParaRPr lang="zh-CN" altLang="zh-CN" sz="1200" kern="100">
                        <a:effectLst/>
                        <a:latin typeface="微软雅黑" panose="020B0503020204020204" charset="-122"/>
                        <a:ea typeface="微软雅黑" panose="020B0503020204020204" charset="-122"/>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0000"/>
                        </a:lnSpc>
                        <a:buNone/>
                      </a:pPr>
                      <a:r>
                        <a:rPr lang="en-US" sz="1050" kern="100">
                          <a:effectLst/>
                          <a:latin typeface="微软雅黑" panose="020B0503020204020204" charset="-122"/>
                          <a:ea typeface="微软雅黑" panose="020B0503020204020204" charset="-122"/>
                        </a:rPr>
                        <a:t>5.25</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0000"/>
                        </a:lnSpc>
                        <a:buNone/>
                      </a:pPr>
                      <a:r>
                        <a:rPr lang="en-US" sz="1050" kern="100">
                          <a:effectLst/>
                          <a:latin typeface="微软雅黑" panose="020B0503020204020204" charset="-122"/>
                          <a:ea typeface="微软雅黑" panose="020B0503020204020204" charset="-122"/>
                        </a:rPr>
                        <a:t>5.18</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0000"/>
                        </a:lnSpc>
                        <a:buNone/>
                      </a:pPr>
                      <a:r>
                        <a:rPr lang="en-US" altLang="zh-CN" sz="1200" kern="100">
                          <a:effectLst/>
                          <a:latin typeface="微软雅黑" panose="020B0503020204020204" charset="-122"/>
                          <a:ea typeface="微软雅黑" panose="020B0503020204020204" charset="-122"/>
                        </a:rPr>
                        <a:t>101.38</a:t>
                      </a:r>
                      <a:endParaRPr lang="zh-CN" altLang="zh-CN" sz="1200" kern="100">
                        <a:effectLst/>
                        <a:latin typeface="微软雅黑" panose="020B0503020204020204" charset="-122"/>
                        <a:ea typeface="微软雅黑" panose="020B0503020204020204" charset="-122"/>
                      </a:endParaRPr>
                    </a:p>
                    <a:p>
                      <a:pPr algn="ctr">
                        <a:lnSpc>
                          <a:spcPct val="100000"/>
                        </a:lnSpc>
                        <a:buNone/>
                      </a:pPr>
                      <a:r>
                        <a:rPr lang="en-US" altLang="zh-CN" sz="1200" kern="100">
                          <a:effectLst/>
                          <a:latin typeface="微软雅黑" panose="020B0503020204020204" charset="-122"/>
                          <a:ea typeface="微软雅黑" panose="020B0503020204020204" charset="-122"/>
                        </a:rPr>
                        <a:t>(91.59,112.21)</a:t>
                      </a:r>
                      <a:endParaRPr lang="zh-CN" altLang="zh-CN" sz="1200" kern="100">
                        <a:effectLst/>
                        <a:latin typeface="微软雅黑" panose="020B0503020204020204" charset="-122"/>
                        <a:ea typeface="微软雅黑" panose="020B0503020204020204" charset="-122"/>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510540">
                <a:tc>
                  <a:txBody>
                    <a:bodyPr/>
                    <a:lstStyle/>
                    <a:p>
                      <a:pPr algn="ctr">
                        <a:lnSpc>
                          <a:spcPct val="100000"/>
                        </a:lnSpc>
                        <a:buNone/>
                      </a:pPr>
                      <a:r>
                        <a:rPr lang="en-US" sz="1050" kern="100">
                          <a:effectLst/>
                          <a:latin typeface="微软雅黑" panose="020B0503020204020204" charset="-122"/>
                          <a:ea typeface="微软雅黑" panose="020B0503020204020204" charset="-122"/>
                        </a:rPr>
                        <a:t>AUC</a:t>
                      </a:r>
                      <a:r>
                        <a:rPr lang="en-US" sz="1050" kern="100" baseline="-25000">
                          <a:effectLst/>
                          <a:latin typeface="微软雅黑" panose="020B0503020204020204" charset="-122"/>
                          <a:ea typeface="微软雅黑" panose="020B0503020204020204" charset="-122"/>
                        </a:rPr>
                        <a:t>0-72</a:t>
                      </a:r>
                      <a:endParaRPr lang="zh-CN" sz="1050" kern="100">
                        <a:effectLst/>
                        <a:latin typeface="微软雅黑" panose="020B0503020204020204" charset="-122"/>
                        <a:ea typeface="微软雅黑" panose="020B0503020204020204" charset="-122"/>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0000"/>
                        </a:lnSpc>
                        <a:buNone/>
                      </a:pPr>
                      <a:r>
                        <a:rPr lang="en-US" altLang="zh-CN" sz="1050" kern="100">
                          <a:effectLst/>
                          <a:latin typeface="微软雅黑" panose="020B0503020204020204" charset="-122"/>
                          <a:ea typeface="微软雅黑" panose="020B0503020204020204" charset="-122"/>
                          <a:cs typeface="Arial" panose="020B0604020202020204" pitchFamily="34" charset="0"/>
                        </a:rPr>
                        <a:t>187.50</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buNone/>
                      </a:pPr>
                      <a:r>
                        <a:rPr lang="en-US" sz="1050" kern="100">
                          <a:effectLst/>
                          <a:latin typeface="微软雅黑" panose="020B0503020204020204" charset="-122"/>
                          <a:ea typeface="微软雅黑" panose="020B0503020204020204" charset="-122"/>
                        </a:rPr>
                        <a:t>192.65</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buNone/>
                      </a:pPr>
                      <a:r>
                        <a:rPr lang="en-US" altLang="zh-CN" sz="1200" kern="100">
                          <a:effectLst/>
                          <a:latin typeface="微软雅黑" panose="020B0503020204020204" charset="-122"/>
                          <a:ea typeface="微软雅黑" panose="020B0503020204020204" charset="-122"/>
                        </a:rPr>
                        <a:t>97.33</a:t>
                      </a:r>
                      <a:endParaRPr lang="zh-CN" altLang="zh-CN" sz="1200" kern="100">
                        <a:effectLst/>
                        <a:latin typeface="微软雅黑" panose="020B0503020204020204" charset="-122"/>
                        <a:ea typeface="微软雅黑" panose="020B0503020204020204" charset="-122"/>
                      </a:endParaRPr>
                    </a:p>
                    <a:p>
                      <a:pPr algn="ctr">
                        <a:lnSpc>
                          <a:spcPct val="100000"/>
                        </a:lnSpc>
                        <a:buNone/>
                      </a:pPr>
                      <a:r>
                        <a:rPr lang="en-US" altLang="zh-CN" sz="1200" kern="100">
                          <a:effectLst/>
                          <a:latin typeface="微软雅黑" panose="020B0503020204020204" charset="-122"/>
                          <a:ea typeface="微软雅黑" panose="020B0503020204020204" charset="-122"/>
                        </a:rPr>
                        <a:t>(94.58, 100.15)</a:t>
                      </a:r>
                      <a:endParaRPr lang="zh-CN" altLang="zh-CN" sz="1200" kern="100">
                        <a:effectLst/>
                        <a:latin typeface="微软雅黑" panose="020B0503020204020204" charset="-122"/>
                        <a:ea typeface="微软雅黑" panose="020B0503020204020204" charset="-122"/>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0000"/>
                        </a:lnSpc>
                        <a:spcBef>
                          <a:spcPts val="100"/>
                        </a:spcBef>
                        <a:spcAft>
                          <a:spcPts val="100"/>
                        </a:spcAft>
                        <a:buNone/>
                      </a:pPr>
                      <a:r>
                        <a:rPr lang="en-US" sz="1050" kern="100">
                          <a:effectLst/>
                          <a:latin typeface="微软雅黑" panose="020B0503020204020204" charset="-122"/>
                          <a:ea typeface="微软雅黑" panose="020B0503020204020204" charset="-122"/>
                        </a:rPr>
                        <a:t>155.31</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0000"/>
                        </a:lnSpc>
                        <a:spcBef>
                          <a:spcPts val="100"/>
                        </a:spcBef>
                        <a:spcAft>
                          <a:spcPts val="100"/>
                        </a:spcAft>
                        <a:buNone/>
                      </a:pPr>
                      <a:r>
                        <a:rPr lang="en-US" sz="1050" kern="100">
                          <a:effectLst/>
                          <a:latin typeface="微软雅黑" panose="020B0503020204020204" charset="-122"/>
                          <a:ea typeface="微软雅黑" panose="020B0503020204020204" charset="-122"/>
                        </a:rPr>
                        <a:t>156.39</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0000"/>
                        </a:lnSpc>
                        <a:buNone/>
                      </a:pPr>
                      <a:r>
                        <a:rPr lang="en-US" altLang="zh-CN" sz="1200" kern="100">
                          <a:effectLst/>
                          <a:latin typeface="微软雅黑" panose="020B0503020204020204" charset="-122"/>
                          <a:ea typeface="微软雅黑" panose="020B0503020204020204" charset="-122"/>
                        </a:rPr>
                        <a:t>99.31</a:t>
                      </a:r>
                      <a:endParaRPr lang="zh-CN" altLang="zh-CN" sz="1200" kern="100">
                        <a:effectLst/>
                        <a:latin typeface="微软雅黑" panose="020B0503020204020204" charset="-122"/>
                        <a:ea typeface="微软雅黑" panose="020B0503020204020204" charset="-122"/>
                      </a:endParaRPr>
                    </a:p>
                    <a:p>
                      <a:pPr algn="ctr">
                        <a:lnSpc>
                          <a:spcPct val="100000"/>
                        </a:lnSpc>
                        <a:buNone/>
                      </a:pPr>
                      <a:r>
                        <a:rPr lang="en-US" altLang="zh-CN" sz="1200" kern="100">
                          <a:effectLst/>
                          <a:latin typeface="微软雅黑" panose="020B0503020204020204" charset="-122"/>
                          <a:ea typeface="微软雅黑" panose="020B0503020204020204" charset="-122"/>
                        </a:rPr>
                        <a:t>(95.35, 103.44)</a:t>
                      </a:r>
                      <a:endParaRPr lang="zh-CN" altLang="zh-CN" sz="1200" kern="100">
                        <a:effectLst/>
                        <a:latin typeface="微软雅黑" panose="020B0503020204020204" charset="-122"/>
                        <a:ea typeface="微软雅黑" panose="020B0503020204020204" charset="-122"/>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r h="262890">
                <a:tc>
                  <a:txBody>
                    <a:bodyPr/>
                    <a:lstStyle/>
                    <a:p>
                      <a:pPr algn="ctr">
                        <a:lnSpc>
                          <a:spcPct val="100000"/>
                        </a:lnSpc>
                        <a:buNone/>
                      </a:pPr>
                      <a:r>
                        <a:rPr lang="zh-CN" altLang="en-US" sz="1050" kern="100">
                          <a:effectLst/>
                          <a:latin typeface="微软雅黑" panose="020B0503020204020204" charset="-122"/>
                          <a:ea typeface="微软雅黑" panose="020B0503020204020204" charset="-122"/>
                        </a:rPr>
                        <a:t>二甲双胍</a:t>
                      </a: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0000"/>
                        </a:lnSpc>
                        <a:buNone/>
                      </a:pPr>
                      <a:endParaRPr lang="zh-CN" sz="1200" kern="100">
                        <a:effectLst/>
                        <a:latin typeface="微软雅黑" panose="020B0503020204020204" charset="-122"/>
                        <a:ea typeface="微软雅黑" panose="020B0503020204020204" charset="-122"/>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0000"/>
                        </a:lnSpc>
                        <a:buNone/>
                      </a:pPr>
                      <a:endParaRPr lang="zh-CN" sz="1200" kern="100">
                        <a:effectLst/>
                        <a:latin typeface="微软雅黑" panose="020B0503020204020204" charset="-122"/>
                        <a:ea typeface="微软雅黑" panose="020B0503020204020204" charset="-122"/>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0000"/>
                        </a:lnSpc>
                        <a:buNone/>
                      </a:pPr>
                      <a:endParaRPr lang="zh-CN" sz="1200" kern="100">
                        <a:effectLst/>
                        <a:latin typeface="微软雅黑" panose="020B0503020204020204" charset="-122"/>
                        <a:ea typeface="微软雅黑" panose="020B0503020204020204" charset="-122"/>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0000"/>
                        </a:lnSpc>
                        <a:buNone/>
                      </a:pPr>
                      <a:endParaRPr lang="zh-CN" sz="1200" kern="100">
                        <a:effectLst/>
                        <a:latin typeface="微软雅黑" panose="020B0503020204020204" charset="-122"/>
                        <a:ea typeface="微软雅黑" panose="020B0503020204020204" charset="-122"/>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0000"/>
                        </a:lnSpc>
                        <a:buNone/>
                      </a:pPr>
                      <a:endParaRPr lang="zh-CN" sz="1200" kern="100">
                        <a:effectLst/>
                        <a:latin typeface="微软雅黑" panose="020B0503020204020204" charset="-122"/>
                        <a:ea typeface="微软雅黑" panose="020B0503020204020204" charset="-122"/>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0000"/>
                        </a:lnSpc>
                        <a:buNone/>
                      </a:pPr>
                      <a:endParaRPr lang="zh-CN" sz="1200" kern="100">
                        <a:effectLst/>
                        <a:latin typeface="微软雅黑" panose="020B0503020204020204" charset="-122"/>
                        <a:ea typeface="微软雅黑" panose="020B0503020204020204" charset="-122"/>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5"/>
                  </a:ext>
                </a:extLst>
              </a:tr>
              <a:tr h="511175">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en-US" altLang="zh-CN" sz="1050" kern="100">
                          <a:effectLst/>
                          <a:latin typeface="微软雅黑" panose="020B0503020204020204" charset="-122"/>
                          <a:ea typeface="微软雅黑" panose="020B0503020204020204" charset="-122"/>
                          <a:cs typeface="微软雅黑" panose="020B0503020204020204" charset="-122"/>
                        </a:rPr>
                        <a:t>C</a:t>
                      </a:r>
                      <a:r>
                        <a:rPr lang="en-US" altLang="zh-CN" sz="1050" kern="100" baseline="-25000">
                          <a:effectLst/>
                          <a:latin typeface="微软雅黑" panose="020B0503020204020204" charset="-122"/>
                          <a:ea typeface="微软雅黑" panose="020B0503020204020204" charset="-122"/>
                          <a:cs typeface="微软雅黑" panose="020B0503020204020204" charset="-122"/>
                        </a:rPr>
                        <a:t>max</a:t>
                      </a:r>
                      <a:r>
                        <a:rPr lang="en-US" altLang="zh-CN" sz="1050" kern="100">
                          <a:effectLst/>
                          <a:latin typeface="微软雅黑" panose="020B0503020204020204" charset="-122"/>
                          <a:ea typeface="微软雅黑" panose="020B0503020204020204" charset="-122"/>
                          <a:cs typeface="微软雅黑" panose="020B0503020204020204" charset="-122"/>
                        </a:rPr>
                        <a:t>(ng/mL)</a:t>
                      </a:r>
                      <a:endParaRPr lang="zh-CN" sz="1050" kern="100">
                        <a:effectLst/>
                        <a:latin typeface="微软雅黑" panose="020B0503020204020204" charset="-122"/>
                        <a:ea typeface="微软雅黑" panose="020B0503020204020204" charset="-122"/>
                        <a:cs typeface="微软雅黑" panose="020B0503020204020204" charset="-122"/>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0000"/>
                        </a:lnSpc>
                        <a:buNone/>
                      </a:pPr>
                      <a:r>
                        <a:rPr lang="en-US" sz="1050" kern="100">
                          <a:effectLst/>
                          <a:latin typeface="微软雅黑" panose="020B0503020204020204" charset="-122"/>
                          <a:ea typeface="微软雅黑" panose="020B0503020204020204" charset="-122"/>
                        </a:rPr>
                        <a:t>1442.84</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0000"/>
                        </a:lnSpc>
                        <a:buNone/>
                      </a:pPr>
                      <a:r>
                        <a:rPr lang="en-US" sz="1050" kern="100">
                          <a:effectLst/>
                          <a:latin typeface="微软雅黑" panose="020B0503020204020204" charset="-122"/>
                          <a:ea typeface="微软雅黑" panose="020B0503020204020204" charset="-122"/>
                        </a:rPr>
                        <a:t>1473.78</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0000"/>
                        </a:lnSpc>
                        <a:buNone/>
                      </a:pPr>
                      <a:r>
                        <a:rPr lang="en-US" altLang="zh-CN" sz="1200" kern="100">
                          <a:effectLst/>
                          <a:latin typeface="微软雅黑" panose="020B0503020204020204" charset="-122"/>
                          <a:ea typeface="微软雅黑" panose="020B0503020204020204" charset="-122"/>
                        </a:rPr>
                        <a:t>97.90</a:t>
                      </a:r>
                      <a:endParaRPr lang="zh-CN" altLang="zh-CN" sz="1200" kern="100">
                        <a:effectLst/>
                        <a:latin typeface="微软雅黑" panose="020B0503020204020204" charset="-122"/>
                        <a:ea typeface="微软雅黑" panose="020B0503020204020204" charset="-122"/>
                      </a:endParaRPr>
                    </a:p>
                    <a:p>
                      <a:pPr algn="ctr">
                        <a:lnSpc>
                          <a:spcPct val="100000"/>
                        </a:lnSpc>
                        <a:buNone/>
                      </a:pPr>
                      <a:r>
                        <a:rPr lang="en-US" altLang="zh-CN" sz="1200" kern="100">
                          <a:effectLst/>
                          <a:latin typeface="微软雅黑" panose="020B0503020204020204" charset="-122"/>
                          <a:ea typeface="微软雅黑" panose="020B0503020204020204" charset="-122"/>
                        </a:rPr>
                        <a:t>(90.12, 106.35)</a:t>
                      </a:r>
                      <a:endParaRPr lang="zh-CN" altLang="zh-CN" sz="1200" kern="100">
                        <a:effectLst/>
                        <a:latin typeface="微软雅黑" panose="020B0503020204020204" charset="-122"/>
                        <a:ea typeface="微软雅黑" panose="020B0503020204020204" charset="-122"/>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0000"/>
                        </a:lnSpc>
                        <a:buNone/>
                      </a:pPr>
                      <a:r>
                        <a:rPr lang="en-US" sz="1050" kern="100">
                          <a:effectLst/>
                          <a:latin typeface="微软雅黑" panose="020B0503020204020204" charset="-122"/>
                          <a:ea typeface="微软雅黑" panose="020B0503020204020204" charset="-122"/>
                        </a:rPr>
                        <a:t>1416.61</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0000"/>
                        </a:lnSpc>
                        <a:buNone/>
                      </a:pPr>
                      <a:r>
                        <a:rPr lang="en-US" sz="1050" kern="100">
                          <a:effectLst/>
                          <a:latin typeface="微软雅黑" panose="020B0503020204020204" charset="-122"/>
                          <a:ea typeface="微软雅黑" panose="020B0503020204020204" charset="-122"/>
                        </a:rPr>
                        <a:t>1462.84</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0000"/>
                        </a:lnSpc>
                        <a:buNone/>
                      </a:pPr>
                      <a:r>
                        <a:rPr lang="en-US" altLang="zh-CN" sz="1200" kern="100">
                          <a:effectLst/>
                          <a:latin typeface="微软雅黑" panose="020B0503020204020204" charset="-122"/>
                          <a:ea typeface="微软雅黑" panose="020B0503020204020204" charset="-122"/>
                        </a:rPr>
                        <a:t>96.84</a:t>
                      </a:r>
                      <a:endParaRPr lang="zh-CN" altLang="zh-CN" sz="1200" kern="100">
                        <a:effectLst/>
                        <a:latin typeface="微软雅黑" panose="020B0503020204020204" charset="-122"/>
                        <a:ea typeface="微软雅黑" panose="020B0503020204020204" charset="-122"/>
                      </a:endParaRPr>
                    </a:p>
                    <a:p>
                      <a:pPr algn="ctr">
                        <a:lnSpc>
                          <a:spcPct val="100000"/>
                        </a:lnSpc>
                        <a:buNone/>
                      </a:pPr>
                      <a:r>
                        <a:rPr lang="en-US" altLang="zh-CN" sz="1200" kern="100">
                          <a:effectLst/>
                          <a:latin typeface="微软雅黑" panose="020B0503020204020204" charset="-122"/>
                          <a:ea typeface="微软雅黑" panose="020B0503020204020204" charset="-122"/>
                        </a:rPr>
                        <a:t>(90.53, 103.59)</a:t>
                      </a:r>
                      <a:endParaRPr lang="zh-CN" altLang="zh-CN" sz="1200" kern="100">
                        <a:effectLst/>
                        <a:latin typeface="微软雅黑" panose="020B0503020204020204" charset="-122"/>
                        <a:ea typeface="微软雅黑" panose="020B0503020204020204" charset="-122"/>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6"/>
                  </a:ext>
                </a:extLst>
              </a:tr>
              <a:tr h="645795">
                <a:tc>
                  <a:txBody>
                    <a:bodyPr/>
                    <a:lstStyle/>
                    <a:p>
                      <a:pPr algn="ctr">
                        <a:lnSpc>
                          <a:spcPct val="100000"/>
                        </a:lnSpc>
                        <a:buNone/>
                      </a:pPr>
                      <a:r>
                        <a:rPr lang="en-US" altLang="zh-CN" sz="1050" kern="100">
                          <a:effectLst/>
                          <a:latin typeface="微软雅黑" panose="020B0503020204020204" charset="-122"/>
                          <a:ea typeface="微软雅黑" panose="020B0503020204020204" charset="-122"/>
                        </a:rPr>
                        <a:t>AUC</a:t>
                      </a:r>
                      <a:r>
                        <a:rPr lang="en-US" altLang="zh-CN" sz="1050" kern="100" baseline="-25000">
                          <a:effectLst/>
                          <a:latin typeface="微软雅黑" panose="020B0503020204020204" charset="-122"/>
                          <a:ea typeface="微软雅黑" panose="020B0503020204020204" charset="-122"/>
                        </a:rPr>
                        <a:t>0-t</a:t>
                      </a:r>
                      <a:endParaRPr lang="zh-CN" altLang="zh-CN" sz="1050" kern="100">
                        <a:effectLst/>
                        <a:latin typeface="微软雅黑" panose="020B0503020204020204" charset="-122"/>
                        <a:ea typeface="微软雅黑" panose="020B0503020204020204" charset="-122"/>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0000"/>
                        </a:lnSpc>
                        <a:buNone/>
                      </a:pPr>
                      <a:r>
                        <a:rPr lang="en-US" sz="1050" kern="100">
                          <a:effectLst/>
                          <a:latin typeface="微软雅黑" panose="020B0503020204020204" charset="-122"/>
                          <a:ea typeface="微软雅黑" panose="020B0503020204020204" charset="-122"/>
                        </a:rPr>
                        <a:t>10855.09</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0000"/>
                        </a:lnSpc>
                        <a:buNone/>
                      </a:pPr>
                      <a:r>
                        <a:rPr lang="en-US" sz="1050" kern="100">
                          <a:effectLst/>
                          <a:latin typeface="微软雅黑" panose="020B0503020204020204" charset="-122"/>
                          <a:ea typeface="微软雅黑" panose="020B0503020204020204" charset="-122"/>
                        </a:rPr>
                        <a:t>10611.32</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0000"/>
                        </a:lnSpc>
                        <a:buNone/>
                      </a:pPr>
                      <a:r>
                        <a:rPr lang="en-US" altLang="zh-CN" sz="1200" kern="100">
                          <a:effectLst/>
                          <a:latin typeface="微软雅黑" panose="020B0503020204020204" charset="-122"/>
                          <a:ea typeface="微软雅黑" panose="020B0503020204020204" charset="-122"/>
                        </a:rPr>
                        <a:t>102.30</a:t>
                      </a:r>
                      <a:endParaRPr lang="zh-CN" altLang="zh-CN" sz="1200" kern="100">
                        <a:effectLst/>
                        <a:latin typeface="微软雅黑" panose="020B0503020204020204" charset="-122"/>
                        <a:ea typeface="微软雅黑" panose="020B0503020204020204" charset="-122"/>
                      </a:endParaRPr>
                    </a:p>
                    <a:p>
                      <a:pPr algn="ctr">
                        <a:lnSpc>
                          <a:spcPct val="100000"/>
                        </a:lnSpc>
                        <a:buNone/>
                      </a:pPr>
                      <a:r>
                        <a:rPr lang="en-US" altLang="zh-CN" sz="1200" kern="100">
                          <a:effectLst/>
                          <a:latin typeface="微软雅黑" panose="020B0503020204020204" charset="-122"/>
                          <a:ea typeface="微软雅黑" panose="020B0503020204020204" charset="-122"/>
                        </a:rPr>
                        <a:t>(96.34, 108.63)</a:t>
                      </a:r>
                      <a:endParaRPr lang="zh-CN" sz="1200" kern="100">
                        <a:effectLst/>
                        <a:latin typeface="微软雅黑" panose="020B0503020204020204" charset="-122"/>
                        <a:ea typeface="微软雅黑" panose="020B0503020204020204" charset="-122"/>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0000"/>
                        </a:lnSpc>
                        <a:buNone/>
                      </a:pPr>
                      <a:r>
                        <a:rPr lang="en-US" sz="1050" kern="100" dirty="0">
                          <a:effectLst/>
                          <a:latin typeface="微软雅黑" panose="020B0503020204020204" charset="-122"/>
                          <a:ea typeface="微软雅黑" panose="020B0503020204020204" charset="-122"/>
                        </a:rPr>
                        <a:t>16246.46</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0000"/>
                        </a:lnSpc>
                        <a:buNone/>
                      </a:pPr>
                      <a:r>
                        <a:rPr lang="en-US" sz="1050" kern="100">
                          <a:effectLst/>
                          <a:latin typeface="微软雅黑" panose="020B0503020204020204" charset="-122"/>
                          <a:ea typeface="微软雅黑" panose="020B0503020204020204" charset="-122"/>
                        </a:rPr>
                        <a:t>15914.50</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0000"/>
                        </a:lnSpc>
                        <a:buNone/>
                      </a:pPr>
                      <a:r>
                        <a:rPr lang="en-US" altLang="zh-CN" sz="1200" kern="100" dirty="0">
                          <a:effectLst/>
                          <a:latin typeface="微软雅黑" panose="020B0503020204020204" charset="-122"/>
                          <a:ea typeface="微软雅黑" panose="020B0503020204020204" charset="-122"/>
                        </a:rPr>
                        <a:t>102.09</a:t>
                      </a:r>
                      <a:endParaRPr lang="zh-CN" altLang="zh-CN" sz="1200" kern="100" dirty="0">
                        <a:effectLst/>
                        <a:latin typeface="微软雅黑" panose="020B0503020204020204" charset="-122"/>
                        <a:ea typeface="微软雅黑" panose="020B0503020204020204" charset="-122"/>
                      </a:endParaRPr>
                    </a:p>
                    <a:p>
                      <a:pPr algn="ctr">
                        <a:lnSpc>
                          <a:spcPct val="100000"/>
                        </a:lnSpc>
                        <a:buNone/>
                      </a:pPr>
                      <a:r>
                        <a:rPr lang="en-US" altLang="zh-CN" sz="1200" kern="100" dirty="0">
                          <a:effectLst/>
                          <a:latin typeface="微软雅黑" panose="020B0503020204020204" charset="-122"/>
                          <a:ea typeface="微软雅黑" panose="020B0503020204020204" charset="-122"/>
                        </a:rPr>
                        <a:t>(98.41, 105.90)</a:t>
                      </a:r>
                      <a:endParaRPr lang="zh-CN" altLang="zh-CN" sz="1200" kern="100" dirty="0">
                        <a:effectLst/>
                        <a:latin typeface="微软雅黑" panose="020B0503020204020204" charset="-122"/>
                        <a:ea typeface="微软雅黑" panose="020B0503020204020204" charset="-122"/>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7"/>
                  </a:ext>
                </a:extLst>
              </a:tr>
            </a:tbl>
          </a:graphicData>
        </a:graphic>
      </p:graphicFrame>
      <p:sp>
        <p:nvSpPr>
          <p:cNvPr id="11" name="矩形: 圆角 4"/>
          <p:cNvSpPr/>
          <p:nvPr/>
        </p:nvSpPr>
        <p:spPr>
          <a:xfrm>
            <a:off x="6135370" y="2411095"/>
            <a:ext cx="1304290" cy="3611245"/>
          </a:xfrm>
          <a:prstGeom prst="round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矩形: 圆角 6"/>
          <p:cNvSpPr/>
          <p:nvPr/>
        </p:nvSpPr>
        <p:spPr>
          <a:xfrm>
            <a:off x="3452495" y="2411095"/>
            <a:ext cx="1280160" cy="3611245"/>
          </a:xfrm>
          <a:prstGeom prst="round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1" name="Shape 4"/>
          <p:cNvSpPr/>
          <p:nvPr/>
        </p:nvSpPr>
        <p:spPr>
          <a:xfrm>
            <a:off x="7846060" y="2488565"/>
            <a:ext cx="3630930" cy="3451225"/>
          </a:xfrm>
          <a:prstGeom prst="roundRect">
            <a:avLst>
              <a:gd name="adj" fmla="val 3903"/>
            </a:avLst>
          </a:prstGeom>
          <a:solidFill>
            <a:srgbClr val="FFFFFF"/>
          </a:solidFill>
          <a:ln w="12700">
            <a:solidFill>
              <a:srgbClr val="D6E4F5"/>
            </a:solidFill>
            <a:prstDash val="solid"/>
          </a:ln>
        </p:spPr>
      </p:sp>
      <p:sp>
        <p:nvSpPr>
          <p:cNvPr id="52" name="Text 8"/>
          <p:cNvSpPr/>
          <p:nvPr/>
        </p:nvSpPr>
        <p:spPr>
          <a:xfrm>
            <a:off x="8033385" y="3558589"/>
            <a:ext cx="2286000" cy="213360"/>
          </a:xfrm>
          <a:prstGeom prst="rect">
            <a:avLst/>
          </a:prstGeom>
          <a:noFill/>
        </p:spPr>
        <p:txBody>
          <a:bodyPr wrap="square" lIns="0" tIns="0" rIns="0" bIns="0" rtlCol="0" anchor="ctr"/>
          <a:lstStyle/>
          <a:p>
            <a:pPr marL="0" indent="0">
              <a:lnSpc>
                <a:spcPct val="100000"/>
              </a:lnSpc>
              <a:buNone/>
            </a:pPr>
            <a:r>
              <a:rPr lang="zh-CN" altLang="en-US" sz="1600" b="1" dirty="0">
                <a:solidFill>
                  <a:srgbClr val="0E5DB3"/>
                </a:solidFill>
                <a:latin typeface="微软雅黑" panose="020B0503020204020204" charset="-122"/>
                <a:ea typeface="微软雅黑" panose="020B0503020204020204" charset="-122"/>
                <a:cs typeface="微软雅黑" panose="020B0503020204020204" pitchFamily="34" charset="-120"/>
              </a:rPr>
              <a:t>二、试验结论：</a:t>
            </a:r>
          </a:p>
        </p:txBody>
      </p:sp>
      <p:sp>
        <p:nvSpPr>
          <p:cNvPr id="53" name="Shape 9"/>
          <p:cNvSpPr/>
          <p:nvPr/>
        </p:nvSpPr>
        <p:spPr>
          <a:xfrm>
            <a:off x="8006080" y="3811270"/>
            <a:ext cx="3310255" cy="527050"/>
          </a:xfrm>
          <a:prstGeom prst="roundRect">
            <a:avLst>
              <a:gd name="adj" fmla="val 4878"/>
            </a:avLst>
          </a:prstGeom>
          <a:solidFill>
            <a:srgbClr val="FAFCFF"/>
          </a:solidFill>
          <a:ln w="12700">
            <a:solidFill>
              <a:srgbClr val="E4EEF9"/>
            </a:solidFill>
            <a:prstDash val="solid"/>
          </a:ln>
        </p:spPr>
      </p:sp>
      <p:sp>
        <p:nvSpPr>
          <p:cNvPr id="56" name="Shape 10"/>
          <p:cNvSpPr/>
          <p:nvPr/>
        </p:nvSpPr>
        <p:spPr>
          <a:xfrm>
            <a:off x="8161655" y="3957320"/>
            <a:ext cx="292735" cy="158115"/>
          </a:xfrm>
          <a:prstGeom prst="ellipse">
            <a:avLst/>
          </a:prstGeom>
          <a:solidFill>
            <a:srgbClr val="0E5DB3"/>
          </a:solidFill>
          <a:ln w="12700">
            <a:solidFill>
              <a:srgbClr val="0E5DB3">
                <a:alpha val="0"/>
              </a:srgbClr>
            </a:solidFill>
            <a:prstDash val="solid"/>
          </a:ln>
        </p:spPr>
      </p:sp>
      <p:sp>
        <p:nvSpPr>
          <p:cNvPr id="57" name="Text 11"/>
          <p:cNvSpPr/>
          <p:nvPr/>
        </p:nvSpPr>
        <p:spPr>
          <a:xfrm>
            <a:off x="8253095" y="3998595"/>
            <a:ext cx="109855" cy="76200"/>
          </a:xfrm>
          <a:prstGeom prst="rect">
            <a:avLst/>
          </a:prstGeom>
          <a:noFill/>
        </p:spPr>
        <p:txBody>
          <a:bodyPr wrap="square" lIns="0" tIns="0" rIns="0" bIns="0" rtlCol="0" anchor="ctr" anchorCtr="0"/>
          <a:lstStyle/>
          <a:p>
            <a:pPr marL="0" indent="0" algn="ctr">
              <a:lnSpc>
                <a:spcPct val="100000"/>
              </a:lnSpc>
              <a:buNone/>
            </a:pPr>
            <a:r>
              <a:rPr lang="en-US" sz="750" b="1" dirty="0">
                <a:solidFill>
                  <a:srgbClr val="FFFFFF"/>
                </a:solidFill>
                <a:latin typeface="微软雅黑" panose="020B0503020204020204" charset="-122"/>
                <a:ea typeface="微软雅黑" panose="020B0503020204020204" charset="-122"/>
                <a:cs typeface="微软雅黑" panose="020B0503020204020204" pitchFamily="34" charset="-120"/>
              </a:rPr>
              <a:t>1</a:t>
            </a:r>
          </a:p>
        </p:txBody>
      </p:sp>
      <p:sp>
        <p:nvSpPr>
          <p:cNvPr id="59" name="Text 12"/>
          <p:cNvSpPr/>
          <p:nvPr/>
        </p:nvSpPr>
        <p:spPr>
          <a:xfrm>
            <a:off x="8527415" y="3978275"/>
            <a:ext cx="2468880" cy="88900"/>
          </a:xfrm>
          <a:prstGeom prst="rect">
            <a:avLst/>
          </a:prstGeom>
          <a:noFill/>
        </p:spPr>
        <p:txBody>
          <a:bodyPr wrap="square" lIns="0" tIns="0" rIns="0" bIns="0" rtlCol="0" anchor="ctr"/>
          <a:lstStyle/>
          <a:p>
            <a:pPr marL="0" indent="0">
              <a:lnSpc>
                <a:spcPct val="100000"/>
              </a:lnSpc>
              <a:buNone/>
            </a:pPr>
            <a:r>
              <a:rPr lang="en-US" sz="1400" b="1" dirty="0">
                <a:solidFill>
                  <a:srgbClr val="143C6D"/>
                </a:solidFill>
                <a:latin typeface="微软雅黑" panose="020B0503020204020204" charset="-122"/>
                <a:ea typeface="微软雅黑" panose="020B0503020204020204" charset="-122"/>
                <a:cs typeface="微软雅黑" panose="020B0503020204020204" pitchFamily="34" charset="-120"/>
              </a:rPr>
              <a:t>双条件达标</a:t>
            </a:r>
          </a:p>
        </p:txBody>
      </p:sp>
      <p:sp>
        <p:nvSpPr>
          <p:cNvPr id="60" name="Text 13"/>
          <p:cNvSpPr/>
          <p:nvPr/>
        </p:nvSpPr>
        <p:spPr>
          <a:xfrm>
            <a:off x="8454390" y="4155440"/>
            <a:ext cx="2673985" cy="118745"/>
          </a:xfrm>
          <a:prstGeom prst="rect">
            <a:avLst/>
          </a:prstGeom>
          <a:noFill/>
        </p:spPr>
        <p:txBody>
          <a:bodyPr wrap="square" lIns="0" tIns="0" rIns="0" bIns="0" rtlCol="0" anchor="ctr"/>
          <a:lstStyle/>
          <a:p>
            <a:pPr marL="0" indent="0">
              <a:lnSpc>
                <a:spcPct val="100000"/>
              </a:lnSpc>
              <a:buNone/>
            </a:pPr>
            <a:r>
              <a:rPr lang="en-US" sz="1000" dirty="0">
                <a:solidFill>
                  <a:srgbClr val="5A6E87"/>
                </a:solidFill>
                <a:latin typeface="微软雅黑" panose="020B0503020204020204" charset="-122"/>
                <a:ea typeface="微软雅黑" panose="020B0503020204020204" charset="-122"/>
                <a:cs typeface="微软雅黑" panose="020B0503020204020204" pitchFamily="34" charset="-120"/>
              </a:rPr>
              <a:t>空腹与餐后条件下，关键PK参数均满足BE要求</a:t>
            </a:r>
          </a:p>
        </p:txBody>
      </p:sp>
      <p:sp>
        <p:nvSpPr>
          <p:cNvPr id="61" name="Shape 14"/>
          <p:cNvSpPr/>
          <p:nvPr/>
        </p:nvSpPr>
        <p:spPr>
          <a:xfrm>
            <a:off x="8006080" y="4371975"/>
            <a:ext cx="3310255" cy="402590"/>
          </a:xfrm>
          <a:prstGeom prst="roundRect">
            <a:avLst>
              <a:gd name="adj" fmla="val 4878"/>
            </a:avLst>
          </a:prstGeom>
          <a:solidFill>
            <a:srgbClr val="FAFCFF"/>
          </a:solidFill>
          <a:ln w="12700">
            <a:solidFill>
              <a:srgbClr val="E4EEF9"/>
            </a:solidFill>
            <a:prstDash val="solid"/>
          </a:ln>
        </p:spPr>
      </p:sp>
      <p:sp>
        <p:nvSpPr>
          <p:cNvPr id="62" name="Shape 15"/>
          <p:cNvSpPr/>
          <p:nvPr/>
        </p:nvSpPr>
        <p:spPr>
          <a:xfrm>
            <a:off x="8161655" y="4518025"/>
            <a:ext cx="292735" cy="158115"/>
          </a:xfrm>
          <a:prstGeom prst="ellipse">
            <a:avLst/>
          </a:prstGeom>
          <a:solidFill>
            <a:srgbClr val="0E5DB3"/>
          </a:solidFill>
          <a:ln w="12700">
            <a:solidFill>
              <a:srgbClr val="0E5DB3">
                <a:alpha val="0"/>
              </a:srgbClr>
            </a:solidFill>
            <a:prstDash val="solid"/>
          </a:ln>
        </p:spPr>
      </p:sp>
      <p:sp>
        <p:nvSpPr>
          <p:cNvPr id="63" name="Text 16"/>
          <p:cNvSpPr/>
          <p:nvPr/>
        </p:nvSpPr>
        <p:spPr>
          <a:xfrm>
            <a:off x="8253095" y="4559300"/>
            <a:ext cx="109855" cy="76200"/>
          </a:xfrm>
          <a:prstGeom prst="rect">
            <a:avLst/>
          </a:prstGeom>
          <a:noFill/>
        </p:spPr>
        <p:txBody>
          <a:bodyPr wrap="square" lIns="0" tIns="0" rIns="0" bIns="0" rtlCol="0" anchor="ctr" anchorCtr="0"/>
          <a:lstStyle/>
          <a:p>
            <a:pPr marL="0" indent="0" algn="ctr">
              <a:lnSpc>
                <a:spcPct val="100000"/>
              </a:lnSpc>
              <a:buNone/>
            </a:pPr>
            <a:r>
              <a:rPr lang="en-US" sz="750" b="1" dirty="0">
                <a:solidFill>
                  <a:srgbClr val="FFFFFF"/>
                </a:solidFill>
                <a:latin typeface="微软雅黑" panose="020B0503020204020204" charset="-122"/>
                <a:ea typeface="微软雅黑" panose="020B0503020204020204" charset="-122"/>
                <a:cs typeface="微软雅黑" panose="020B0503020204020204" pitchFamily="34" charset="-120"/>
              </a:rPr>
              <a:t>2</a:t>
            </a:r>
          </a:p>
        </p:txBody>
      </p:sp>
      <p:sp>
        <p:nvSpPr>
          <p:cNvPr id="64" name="Text 17"/>
          <p:cNvSpPr/>
          <p:nvPr/>
        </p:nvSpPr>
        <p:spPr>
          <a:xfrm>
            <a:off x="8527415" y="4481830"/>
            <a:ext cx="2468880" cy="88900"/>
          </a:xfrm>
          <a:prstGeom prst="rect">
            <a:avLst/>
          </a:prstGeom>
          <a:noFill/>
        </p:spPr>
        <p:txBody>
          <a:bodyPr wrap="square" lIns="0" tIns="0" rIns="0" bIns="0" rtlCol="0" anchor="ctr"/>
          <a:lstStyle/>
          <a:p>
            <a:pPr marL="0" indent="0">
              <a:lnSpc>
                <a:spcPct val="100000"/>
              </a:lnSpc>
              <a:buNone/>
            </a:pPr>
            <a:r>
              <a:rPr lang="en-US" sz="1400" b="1" dirty="0">
                <a:solidFill>
                  <a:srgbClr val="143C6D"/>
                </a:solidFill>
                <a:latin typeface="微软雅黑" panose="020B0503020204020204" charset="-122"/>
                <a:ea typeface="微软雅黑" panose="020B0503020204020204" charset="-122"/>
                <a:cs typeface="微软雅黑" panose="020B0503020204020204" pitchFamily="34" charset="-120"/>
              </a:rPr>
              <a:t>双成分验证</a:t>
            </a:r>
          </a:p>
        </p:txBody>
      </p:sp>
      <p:sp>
        <p:nvSpPr>
          <p:cNvPr id="70" name="Text 18"/>
          <p:cNvSpPr/>
          <p:nvPr/>
        </p:nvSpPr>
        <p:spPr>
          <a:xfrm>
            <a:off x="8454390" y="4636770"/>
            <a:ext cx="2674620" cy="118745"/>
          </a:xfrm>
          <a:prstGeom prst="rect">
            <a:avLst/>
          </a:prstGeom>
          <a:noFill/>
        </p:spPr>
        <p:txBody>
          <a:bodyPr wrap="square" lIns="0" tIns="0" rIns="0" bIns="0" rtlCol="0" anchor="ctr"/>
          <a:lstStyle/>
          <a:p>
            <a:pPr marL="0" indent="0">
              <a:lnSpc>
                <a:spcPct val="100000"/>
              </a:lnSpc>
              <a:buNone/>
            </a:pPr>
            <a:r>
              <a:rPr lang="en-US" sz="1000" dirty="0">
                <a:solidFill>
                  <a:srgbClr val="5A6E87"/>
                </a:solidFill>
                <a:latin typeface="微软雅黑" panose="020B0503020204020204" charset="-122"/>
                <a:ea typeface="微软雅黑" panose="020B0503020204020204" charset="-122"/>
                <a:cs typeface="微软雅黑" panose="020B0503020204020204" pitchFamily="34" charset="-120"/>
              </a:rPr>
              <a:t>利格列汀与二甲双胍两种活性成分均完成验证</a:t>
            </a:r>
          </a:p>
        </p:txBody>
      </p:sp>
      <p:sp>
        <p:nvSpPr>
          <p:cNvPr id="71" name="Shape 19"/>
          <p:cNvSpPr/>
          <p:nvPr/>
        </p:nvSpPr>
        <p:spPr>
          <a:xfrm>
            <a:off x="8006080" y="4818380"/>
            <a:ext cx="3310255" cy="402590"/>
          </a:xfrm>
          <a:prstGeom prst="roundRect">
            <a:avLst>
              <a:gd name="adj" fmla="val 4878"/>
            </a:avLst>
          </a:prstGeom>
          <a:solidFill>
            <a:srgbClr val="FAFCFF"/>
          </a:solidFill>
          <a:ln w="12700">
            <a:solidFill>
              <a:srgbClr val="E4EEF9"/>
            </a:solidFill>
            <a:prstDash val="solid"/>
          </a:ln>
        </p:spPr>
      </p:sp>
      <p:sp>
        <p:nvSpPr>
          <p:cNvPr id="72" name="Shape 20"/>
          <p:cNvSpPr/>
          <p:nvPr/>
        </p:nvSpPr>
        <p:spPr>
          <a:xfrm>
            <a:off x="8161655" y="4965065"/>
            <a:ext cx="292735" cy="158115"/>
          </a:xfrm>
          <a:prstGeom prst="ellipse">
            <a:avLst/>
          </a:prstGeom>
          <a:solidFill>
            <a:srgbClr val="0E5DB3"/>
          </a:solidFill>
          <a:ln w="12700">
            <a:solidFill>
              <a:srgbClr val="0E5DB3">
                <a:alpha val="0"/>
              </a:srgbClr>
            </a:solidFill>
            <a:prstDash val="solid"/>
          </a:ln>
        </p:spPr>
      </p:sp>
      <p:sp>
        <p:nvSpPr>
          <p:cNvPr id="73" name="Text 21"/>
          <p:cNvSpPr/>
          <p:nvPr/>
        </p:nvSpPr>
        <p:spPr>
          <a:xfrm>
            <a:off x="8253095" y="5005705"/>
            <a:ext cx="109855" cy="76200"/>
          </a:xfrm>
          <a:prstGeom prst="rect">
            <a:avLst/>
          </a:prstGeom>
          <a:noFill/>
        </p:spPr>
        <p:txBody>
          <a:bodyPr wrap="square" lIns="0" tIns="0" rIns="0" bIns="0" rtlCol="0" anchor="ctr" anchorCtr="0"/>
          <a:lstStyle/>
          <a:p>
            <a:pPr marL="0" indent="0" algn="ctr">
              <a:lnSpc>
                <a:spcPct val="100000"/>
              </a:lnSpc>
              <a:buNone/>
            </a:pPr>
            <a:r>
              <a:rPr lang="en-US" sz="750" b="1" dirty="0">
                <a:solidFill>
                  <a:srgbClr val="FFFFFF"/>
                </a:solidFill>
                <a:latin typeface="微软雅黑" panose="020B0503020204020204" charset="-122"/>
                <a:ea typeface="微软雅黑" panose="020B0503020204020204" charset="-122"/>
                <a:cs typeface="微软雅黑" panose="020B0503020204020204" pitchFamily="34" charset="-120"/>
              </a:rPr>
              <a:t>3</a:t>
            </a:r>
          </a:p>
        </p:txBody>
      </p:sp>
      <p:sp>
        <p:nvSpPr>
          <p:cNvPr id="74" name="Text 22"/>
          <p:cNvSpPr/>
          <p:nvPr/>
        </p:nvSpPr>
        <p:spPr>
          <a:xfrm>
            <a:off x="8527415" y="4928235"/>
            <a:ext cx="2468880" cy="88900"/>
          </a:xfrm>
          <a:prstGeom prst="rect">
            <a:avLst/>
          </a:prstGeom>
          <a:noFill/>
        </p:spPr>
        <p:txBody>
          <a:bodyPr wrap="square" lIns="0" tIns="0" rIns="0" bIns="0" rtlCol="0" anchor="ctr"/>
          <a:lstStyle/>
          <a:p>
            <a:pPr marL="0" indent="0">
              <a:lnSpc>
                <a:spcPct val="100000"/>
              </a:lnSpc>
              <a:buNone/>
            </a:pPr>
            <a:r>
              <a:rPr lang="en-US" sz="1400" b="1" dirty="0">
                <a:solidFill>
                  <a:srgbClr val="143C6D"/>
                </a:solidFill>
                <a:latin typeface="微软雅黑" panose="020B0503020204020204" charset="-122"/>
                <a:ea typeface="微软雅黑" panose="020B0503020204020204" charset="-122"/>
                <a:cs typeface="微软雅黑" panose="020B0503020204020204" pitchFamily="34" charset="-120"/>
              </a:rPr>
              <a:t>双维度一致</a:t>
            </a:r>
          </a:p>
        </p:txBody>
      </p:sp>
      <p:sp>
        <p:nvSpPr>
          <p:cNvPr id="75" name="Text 23"/>
          <p:cNvSpPr/>
          <p:nvPr/>
        </p:nvSpPr>
        <p:spPr>
          <a:xfrm>
            <a:off x="8500110" y="5105400"/>
            <a:ext cx="2701925" cy="118745"/>
          </a:xfrm>
          <a:prstGeom prst="rect">
            <a:avLst/>
          </a:prstGeom>
          <a:noFill/>
        </p:spPr>
        <p:txBody>
          <a:bodyPr wrap="square" lIns="0" tIns="0" rIns="0" bIns="0" rtlCol="0" anchor="ctr"/>
          <a:lstStyle/>
          <a:p>
            <a:pPr marL="0" indent="0">
              <a:lnSpc>
                <a:spcPct val="100000"/>
              </a:lnSpc>
              <a:buNone/>
            </a:pPr>
            <a:r>
              <a:rPr lang="en-US" sz="1000" dirty="0">
                <a:solidFill>
                  <a:srgbClr val="5A6E87"/>
                </a:solidFill>
                <a:latin typeface="微软雅黑" panose="020B0503020204020204" charset="-122"/>
                <a:ea typeface="微软雅黑" panose="020B0503020204020204" charset="-122"/>
                <a:cs typeface="微软雅黑" panose="020B0503020204020204" pitchFamily="34" charset="-120"/>
              </a:rPr>
              <a:t>吸收速度(Cmax)与吸收程度(AUC)均与参比一致</a:t>
            </a:r>
          </a:p>
        </p:txBody>
      </p:sp>
      <p:sp>
        <p:nvSpPr>
          <p:cNvPr id="76" name="Shape 24"/>
          <p:cNvSpPr/>
          <p:nvPr/>
        </p:nvSpPr>
        <p:spPr>
          <a:xfrm>
            <a:off x="8006080" y="5266690"/>
            <a:ext cx="3310255" cy="562610"/>
          </a:xfrm>
          <a:prstGeom prst="roundRect">
            <a:avLst>
              <a:gd name="adj" fmla="val 4878"/>
            </a:avLst>
          </a:prstGeom>
          <a:solidFill>
            <a:srgbClr val="EEF6FF"/>
          </a:solidFill>
          <a:ln w="12700">
            <a:solidFill>
              <a:srgbClr val="E4EEF9"/>
            </a:solidFill>
            <a:prstDash val="solid"/>
          </a:ln>
        </p:spPr>
      </p:sp>
      <p:sp>
        <p:nvSpPr>
          <p:cNvPr id="77" name="Shape 25"/>
          <p:cNvSpPr/>
          <p:nvPr/>
        </p:nvSpPr>
        <p:spPr>
          <a:xfrm>
            <a:off x="8161655" y="5462270"/>
            <a:ext cx="292735" cy="158115"/>
          </a:xfrm>
          <a:prstGeom prst="ellipse">
            <a:avLst/>
          </a:prstGeom>
          <a:solidFill>
            <a:srgbClr val="0E5DB3"/>
          </a:solidFill>
          <a:ln w="12700">
            <a:solidFill>
              <a:srgbClr val="0E5DB3">
                <a:alpha val="0"/>
              </a:srgbClr>
            </a:solidFill>
            <a:prstDash val="solid"/>
          </a:ln>
        </p:spPr>
      </p:sp>
      <p:sp>
        <p:nvSpPr>
          <p:cNvPr id="78" name="Text 26"/>
          <p:cNvSpPr/>
          <p:nvPr/>
        </p:nvSpPr>
        <p:spPr>
          <a:xfrm>
            <a:off x="8253095" y="5503545"/>
            <a:ext cx="109855" cy="76200"/>
          </a:xfrm>
          <a:prstGeom prst="rect">
            <a:avLst/>
          </a:prstGeom>
          <a:noFill/>
        </p:spPr>
        <p:txBody>
          <a:bodyPr wrap="square" lIns="0" tIns="0" rIns="0" bIns="0" rtlCol="0" anchor="ctr" anchorCtr="0"/>
          <a:lstStyle/>
          <a:p>
            <a:pPr marL="0" indent="0" algn="ctr">
              <a:lnSpc>
                <a:spcPct val="100000"/>
              </a:lnSpc>
              <a:buNone/>
            </a:pPr>
            <a:r>
              <a:rPr lang="en-US" sz="750" b="1" dirty="0">
                <a:solidFill>
                  <a:srgbClr val="FFFFFF"/>
                </a:solidFill>
                <a:latin typeface="微软雅黑" panose="020B0503020204020204" charset="-122"/>
                <a:ea typeface="微软雅黑" panose="020B0503020204020204" charset="-122"/>
                <a:cs typeface="微软雅黑" panose="020B0503020204020204" pitchFamily="34" charset="-120"/>
              </a:rPr>
              <a:t>4</a:t>
            </a:r>
          </a:p>
        </p:txBody>
      </p:sp>
      <p:sp>
        <p:nvSpPr>
          <p:cNvPr id="79" name="Text 27"/>
          <p:cNvSpPr/>
          <p:nvPr/>
        </p:nvSpPr>
        <p:spPr>
          <a:xfrm>
            <a:off x="8527415" y="5342890"/>
            <a:ext cx="2468880" cy="88900"/>
          </a:xfrm>
          <a:prstGeom prst="rect">
            <a:avLst/>
          </a:prstGeom>
          <a:noFill/>
        </p:spPr>
        <p:txBody>
          <a:bodyPr wrap="square" lIns="0" tIns="0" rIns="0" bIns="0" rtlCol="0" anchor="ctr"/>
          <a:lstStyle/>
          <a:p>
            <a:pPr marL="0" indent="0">
              <a:lnSpc>
                <a:spcPct val="100000"/>
              </a:lnSpc>
              <a:buNone/>
            </a:pPr>
            <a:r>
              <a:rPr lang="en-US" sz="1400" b="1" dirty="0">
                <a:solidFill>
                  <a:srgbClr val="143C6D"/>
                </a:solidFill>
                <a:latin typeface="微软雅黑" panose="020B0503020204020204" charset="-122"/>
                <a:ea typeface="微软雅黑" panose="020B0503020204020204" charset="-122"/>
                <a:cs typeface="微软雅黑" panose="020B0503020204020204" pitchFamily="34" charset="-120"/>
              </a:rPr>
              <a:t>整体接近参比</a:t>
            </a:r>
          </a:p>
        </p:txBody>
      </p:sp>
      <p:sp>
        <p:nvSpPr>
          <p:cNvPr id="80" name="Text 28"/>
          <p:cNvSpPr/>
          <p:nvPr/>
        </p:nvSpPr>
        <p:spPr>
          <a:xfrm>
            <a:off x="8527415" y="5605780"/>
            <a:ext cx="2541905" cy="118745"/>
          </a:xfrm>
          <a:prstGeom prst="rect">
            <a:avLst/>
          </a:prstGeom>
          <a:noFill/>
        </p:spPr>
        <p:txBody>
          <a:bodyPr wrap="square" lIns="0" tIns="0" rIns="0" bIns="0" rtlCol="0" anchor="ctr"/>
          <a:lstStyle/>
          <a:p>
            <a:pPr marL="0" indent="0">
              <a:lnSpc>
                <a:spcPct val="100000"/>
              </a:lnSpc>
              <a:buNone/>
            </a:pPr>
            <a:r>
              <a:rPr lang="en-US" sz="1000" dirty="0">
                <a:solidFill>
                  <a:srgbClr val="5A6E87"/>
                </a:solidFill>
                <a:latin typeface="微软雅黑" panose="020B0503020204020204" charset="-122"/>
                <a:ea typeface="微软雅黑" panose="020B0503020204020204" charset="-122"/>
                <a:cs typeface="微软雅黑" panose="020B0503020204020204" pitchFamily="34" charset="-120"/>
              </a:rPr>
              <a:t>主要参数点估计值整体接近100%，体内暴露特征高度接近</a:t>
            </a:r>
          </a:p>
        </p:txBody>
      </p:sp>
      <p:sp>
        <p:nvSpPr>
          <p:cNvPr id="81" name="文本框 80"/>
          <p:cNvSpPr txBox="1"/>
          <p:nvPr/>
        </p:nvSpPr>
        <p:spPr>
          <a:xfrm>
            <a:off x="1093470" y="6248449"/>
            <a:ext cx="9768205" cy="245110"/>
          </a:xfrm>
          <a:prstGeom prst="rect">
            <a:avLst/>
          </a:prstGeom>
          <a:noFill/>
        </p:spPr>
        <p:txBody>
          <a:bodyPr wrap="square">
            <a:spAutoFit/>
          </a:bodyPr>
          <a:lstStyle/>
          <a:p>
            <a:pPr algn="l"/>
            <a:r>
              <a:rPr lang="zh-CN" altLang="en-US" sz="1000" dirty="0">
                <a:solidFill>
                  <a:schemeClr val="tx1"/>
                </a:solidFill>
              </a:rPr>
              <a:t>注：</a:t>
            </a:r>
            <a:r>
              <a:rPr lang="en-US" altLang="zh-CN" sz="1000" dirty="0">
                <a:solidFill>
                  <a:schemeClr val="tx1"/>
                </a:solidFill>
              </a:rPr>
              <a:t>BE</a:t>
            </a:r>
            <a:r>
              <a:rPr lang="zh-CN" altLang="en-US" sz="1000" dirty="0">
                <a:solidFill>
                  <a:schemeClr val="tx1"/>
                </a:solidFill>
              </a:rPr>
              <a:t>：生物等效性；</a:t>
            </a:r>
            <a:r>
              <a:rPr lang="en-US" altLang="zh-CN" sz="1000" dirty="0">
                <a:solidFill>
                  <a:schemeClr val="tx1"/>
                </a:solidFill>
              </a:rPr>
              <a:t>T=</a:t>
            </a:r>
            <a:r>
              <a:rPr lang="zh-CN" altLang="en-US" sz="1000" dirty="0">
                <a:solidFill>
                  <a:schemeClr val="tx1"/>
                </a:solidFill>
              </a:rPr>
              <a:t>试验制剂（</a:t>
            </a:r>
            <a:r>
              <a:rPr lang="en-US" altLang="zh-CN" sz="1000" dirty="0">
                <a:solidFill>
                  <a:schemeClr val="tx1"/>
                </a:solidFill>
              </a:rPr>
              <a:t>Test</a:t>
            </a:r>
            <a:r>
              <a:rPr lang="zh-CN" altLang="en-US" sz="1000" dirty="0">
                <a:solidFill>
                  <a:schemeClr val="tx1"/>
                </a:solidFill>
              </a:rPr>
              <a:t>），</a:t>
            </a:r>
            <a:r>
              <a:rPr lang="en-US" altLang="zh-CN" sz="1000" dirty="0">
                <a:solidFill>
                  <a:schemeClr val="tx1"/>
                </a:solidFill>
              </a:rPr>
              <a:t>R=</a:t>
            </a:r>
            <a:r>
              <a:rPr lang="zh-CN" altLang="en-US" sz="1000" dirty="0">
                <a:solidFill>
                  <a:schemeClr val="tx1"/>
                </a:solidFill>
              </a:rPr>
              <a:t>参比制剂（</a:t>
            </a:r>
            <a:r>
              <a:rPr lang="en-US" altLang="zh-CN" sz="1000" dirty="0">
                <a:solidFill>
                  <a:schemeClr val="tx1"/>
                </a:solidFill>
              </a:rPr>
              <a:t>Reference</a:t>
            </a:r>
            <a:r>
              <a:rPr lang="zh-CN" altLang="en-US" sz="1000" dirty="0">
                <a:solidFill>
                  <a:schemeClr val="tx1"/>
                </a:solidFill>
              </a:rPr>
              <a:t>）；</a:t>
            </a:r>
            <a:r>
              <a:rPr lang="en-US" altLang="zh-CN" sz="1000" dirty="0">
                <a:solidFill>
                  <a:schemeClr val="tx1"/>
                </a:solidFill>
              </a:rPr>
              <a:t>T/R</a:t>
            </a:r>
            <a:r>
              <a:rPr lang="zh-CN" altLang="en-US" sz="1000" dirty="0">
                <a:solidFill>
                  <a:schemeClr val="tx1"/>
                </a:solidFill>
              </a:rPr>
              <a:t>为试验制剂相对于参比制剂的药代参数比值，</a:t>
            </a:r>
            <a:r>
              <a:rPr lang="en-US" altLang="zh-CN" sz="1000" dirty="0">
                <a:solidFill>
                  <a:schemeClr val="tx1"/>
                </a:solidFill>
              </a:rPr>
              <a:t>90%CI</a:t>
            </a:r>
            <a:r>
              <a:rPr lang="zh-CN" altLang="en-US" sz="1000" dirty="0">
                <a:solidFill>
                  <a:schemeClr val="tx1"/>
                </a:solidFill>
              </a:rPr>
              <a:t>为</a:t>
            </a:r>
            <a:r>
              <a:rPr lang="en-US" altLang="zh-CN" sz="1000" dirty="0">
                <a:solidFill>
                  <a:schemeClr val="tx1"/>
                </a:solidFill>
              </a:rPr>
              <a:t>90%</a:t>
            </a:r>
            <a:r>
              <a:rPr lang="zh-CN" altLang="en-US" sz="1000" dirty="0">
                <a:solidFill>
                  <a:schemeClr val="tx1"/>
                </a:solidFill>
              </a:rPr>
              <a:t>置信区间。</a:t>
            </a:r>
          </a:p>
        </p:txBody>
      </p:sp>
      <p:sp>
        <p:nvSpPr>
          <p:cNvPr id="82" name="文本框 81"/>
          <p:cNvSpPr txBox="1"/>
          <p:nvPr/>
        </p:nvSpPr>
        <p:spPr>
          <a:xfrm>
            <a:off x="1003300" y="6542405"/>
            <a:ext cx="2953385" cy="198755"/>
          </a:xfrm>
          <a:prstGeom prst="rect">
            <a:avLst/>
          </a:prstGeom>
          <a:noFill/>
        </p:spPr>
        <p:txBody>
          <a:bodyPr wrap="square" rtlCol="0" anchor="t">
            <a:spAutoFit/>
          </a:bodyPr>
          <a:lstStyle/>
          <a:p>
            <a:r>
              <a:rPr lang="en-US" altLang="zh-CN" sz="700" dirty="0">
                <a:latin typeface="微软雅黑" panose="020B0503020204020204" charset="-122"/>
                <a:ea typeface="微软雅黑" panose="020B0503020204020204" charset="-122"/>
                <a:cs typeface="微软雅黑" panose="020B0503020204020204" charset="-122"/>
                <a:sym typeface="+mn-ea"/>
              </a:rPr>
              <a:t>[7] </a:t>
            </a:r>
            <a:r>
              <a:rPr lang="zh-CN" altLang="en-US" sz="700">
                <a:sym typeface="+mn-ea"/>
              </a:rPr>
              <a:t>利格列汀二甲双胍缓释片（I）</a:t>
            </a:r>
            <a:r>
              <a:rPr lang="zh-CN" altLang="en-US" sz="700" dirty="0">
                <a:latin typeface="微软雅黑" panose="020B0503020204020204" charset="-122"/>
                <a:ea typeface="微软雅黑" panose="020B0503020204020204" charset="-122"/>
                <a:cs typeface="微软雅黑" panose="020B0503020204020204" charset="-122"/>
                <a:sym typeface="+mn-ea"/>
              </a:rPr>
              <a:t>生物等效性实验报告</a:t>
            </a:r>
          </a:p>
        </p:txBody>
      </p:sp>
      <p:pic>
        <p:nvPicPr>
          <p:cNvPr id="83" name="图片 82" descr="343439383331313b343532303032303bb8f6c8cbd0c5cfa2"/>
          <p:cNvPicPr>
            <a:picLocks noChangeAspect="1"/>
          </p:cNvPicPr>
          <p:nvPr>
            <p:custDataLst>
              <p:tags r:id="rId2"/>
            </p:custDataLst>
          </p:nvPr>
        </p:nvPicPr>
        <p:blipFill>
          <a:blip>
            <a:extLst>
              <a:ext uri="{96DAC541-7B7A-43D3-8B79-37D633B846F1}">
                <asvg:svgBlip xmlns:asvg="http://schemas.microsoft.com/office/drawing/2016/SVG/main" r:embed="rId7"/>
              </a:ext>
            </a:extLst>
          </a:blip>
          <a:stretch>
            <a:fillRect/>
          </a:stretch>
        </p:blipFill>
        <p:spPr>
          <a:xfrm>
            <a:off x="880103" y="2002796"/>
            <a:ext cx="213347" cy="213347"/>
          </a:xfrm>
          <a:prstGeom prst="rect">
            <a:avLst/>
          </a:prstGeom>
        </p:spPr>
      </p:pic>
      <p:sp>
        <p:nvSpPr>
          <p:cNvPr id="84" name="矩形 83"/>
          <p:cNvSpPr/>
          <p:nvPr>
            <p:custDataLst>
              <p:tags r:id="rId3"/>
            </p:custDataLst>
          </p:nvPr>
        </p:nvSpPr>
        <p:spPr>
          <a:xfrm>
            <a:off x="1093470" y="1301115"/>
            <a:ext cx="10351770" cy="701675"/>
          </a:xfrm>
          <a:prstGeom prst="rect">
            <a:avLst/>
          </a:prstGeom>
          <a:solidFill>
            <a:schemeClr val="bg1"/>
          </a:solidFill>
        </p:spPr>
        <p:txBody>
          <a:bodyPr wrap="square" lIns="0" tIns="0" rIns="0" bIns="0" rtlCol="0" anchor="ctr" anchorCtr="0">
            <a:noAutofit/>
          </a:bodyPr>
          <a:lstStyle/>
          <a:p>
            <a:pPr indent="0" fontAlgn="auto">
              <a:lnSpc>
                <a:spcPct val="125000"/>
              </a:lnSpc>
              <a:spcBef>
                <a:spcPts val="0"/>
              </a:spcBef>
              <a:spcAft>
                <a:spcPts val="1200"/>
              </a:spcAft>
            </a:pPr>
            <a:r>
              <a:rPr lang="zh-CN" altLang="en-US" sz="2000" b="1" dirty="0">
                <a:ln>
                  <a:noFill/>
                  <a:prstDash val="sysDot"/>
                </a:ln>
                <a:solidFill>
                  <a:schemeClr val="tx1"/>
                </a:solidFill>
                <a:latin typeface="+mn-ea"/>
              </a:rPr>
              <a:t>利格列汀二甲双胍缓释片（</a:t>
            </a:r>
            <a:r>
              <a:rPr lang="zh-CN" altLang="en-US" sz="2000" b="1" dirty="0">
                <a:ln>
                  <a:noFill/>
                  <a:prstDash val="sysDot"/>
                </a:ln>
                <a:solidFill>
                  <a:schemeClr val="tx1"/>
                </a:solidFill>
                <a:latin typeface="Times New Roman" panose="02020603050405020304" pitchFamily="18" charset="0"/>
                <a:cs typeface="Times New Roman" panose="02020603050405020304" pitchFamily="18" charset="0"/>
              </a:rPr>
              <a:t>I</a:t>
            </a:r>
            <a:r>
              <a:rPr lang="zh-CN" altLang="en-US" sz="2000" b="1" dirty="0">
                <a:ln>
                  <a:noFill/>
                  <a:prstDash val="sysDot"/>
                </a:ln>
                <a:solidFill>
                  <a:schemeClr val="tx1"/>
                </a:solidFill>
                <a:latin typeface="+mn-ea"/>
              </a:rPr>
              <a:t>）生物等效试验结果：</a:t>
            </a:r>
            <a:r>
              <a:rPr lang="en-US" altLang="zh-CN" sz="2000" b="1" dirty="0">
                <a:ln>
                  <a:noFill/>
                  <a:prstDash val="sysDot"/>
                </a:ln>
                <a:solidFill>
                  <a:srgbClr val="FF0000"/>
                </a:solidFill>
                <a:latin typeface="+mn-ea"/>
              </a:rPr>
              <a:t>Cmax</a:t>
            </a:r>
            <a:r>
              <a:rPr lang="zh-CN" altLang="en-US" sz="2000" b="1" dirty="0">
                <a:ln>
                  <a:noFill/>
                  <a:prstDash val="sysDot"/>
                </a:ln>
                <a:solidFill>
                  <a:srgbClr val="FF0000"/>
                </a:solidFill>
                <a:latin typeface="+mn-ea"/>
              </a:rPr>
              <a:t>、</a:t>
            </a:r>
            <a:r>
              <a:rPr lang="en-US" altLang="zh-CN" sz="2000" b="1" dirty="0">
                <a:ln>
                  <a:noFill/>
                  <a:prstDash val="sysDot"/>
                </a:ln>
                <a:solidFill>
                  <a:srgbClr val="FF0000"/>
                </a:solidFill>
                <a:latin typeface="+mn-ea"/>
              </a:rPr>
              <a:t>AUC</a:t>
            </a:r>
            <a:r>
              <a:rPr lang="zh-CN" altLang="en-US" sz="2000" b="1" dirty="0">
                <a:ln>
                  <a:noFill/>
                  <a:prstDash val="sysDot"/>
                </a:ln>
                <a:solidFill>
                  <a:srgbClr val="FF0000"/>
                </a:solidFill>
                <a:latin typeface="+mn-ea"/>
              </a:rPr>
              <a:t>等关键指标</a:t>
            </a:r>
            <a:r>
              <a:rPr lang="en-US" altLang="zh-CN" sz="2000" b="1" dirty="0">
                <a:ln>
                  <a:noFill/>
                  <a:prstDash val="sysDot"/>
                </a:ln>
                <a:solidFill>
                  <a:srgbClr val="FF0000"/>
                </a:solidFill>
                <a:latin typeface="+mn-ea"/>
              </a:rPr>
              <a:t>90%CI</a:t>
            </a:r>
            <a:r>
              <a:rPr lang="zh-CN" altLang="en-US" sz="2000" b="1" dirty="0">
                <a:ln>
                  <a:noFill/>
                  <a:prstDash val="sysDot"/>
                </a:ln>
                <a:solidFill>
                  <a:srgbClr val="FF0000"/>
                </a:solidFill>
                <a:latin typeface="+mn-ea"/>
              </a:rPr>
              <a:t>均落入</a:t>
            </a:r>
            <a:r>
              <a:rPr lang="en-US" altLang="zh-CN" sz="2000" b="1" dirty="0">
                <a:ln>
                  <a:noFill/>
                  <a:prstDash val="sysDot"/>
                </a:ln>
                <a:solidFill>
                  <a:srgbClr val="FF0000"/>
                </a:solidFill>
                <a:latin typeface="+mn-ea"/>
              </a:rPr>
              <a:t>BE</a:t>
            </a:r>
            <a:r>
              <a:rPr lang="zh-CN" altLang="en-US" sz="2000" b="1" dirty="0">
                <a:ln>
                  <a:noFill/>
                  <a:prstDash val="sysDot"/>
                </a:ln>
                <a:solidFill>
                  <a:srgbClr val="FF0000"/>
                </a:solidFill>
                <a:latin typeface="+mn-ea"/>
              </a:rPr>
              <a:t>等效判定范围；空腹及餐后结果一致，提示制剂表现稳定，参比一致性良好。</a:t>
            </a:r>
          </a:p>
        </p:txBody>
      </p:sp>
      <p:cxnSp>
        <p:nvCxnSpPr>
          <p:cNvPr id="85" name="直接连接符 84"/>
          <p:cNvCxnSpPr/>
          <p:nvPr>
            <p:custDataLst>
              <p:tags r:id="rId4"/>
            </p:custDataLst>
          </p:nvPr>
        </p:nvCxnSpPr>
        <p:spPr>
          <a:xfrm>
            <a:off x="775970" y="2188157"/>
            <a:ext cx="10791825" cy="0"/>
          </a:xfrm>
          <a:prstGeom prst="line">
            <a:avLst/>
          </a:prstGeom>
          <a:ln>
            <a:solidFill>
              <a:schemeClr val="accent3">
                <a:lumMod val="40000"/>
                <a:lumOff val="60000"/>
                <a:alpha val="40000"/>
              </a:schemeClr>
            </a:solidFill>
          </a:ln>
        </p:spPr>
        <p:style>
          <a:lnRef idx="2">
            <a:schemeClr val="accent1"/>
          </a:lnRef>
          <a:fillRef idx="0">
            <a:srgbClr val="FFFFFF"/>
          </a:fillRef>
          <a:effectRef idx="0">
            <a:srgbClr val="FFFFFF"/>
          </a:effectRef>
          <a:fontRef idx="minor">
            <a:schemeClr val="tx1"/>
          </a:fontRef>
        </p:style>
      </p:cxnSp>
      <p:sp>
        <p:nvSpPr>
          <p:cNvPr id="86" name="Text 8"/>
          <p:cNvSpPr/>
          <p:nvPr/>
        </p:nvSpPr>
        <p:spPr>
          <a:xfrm>
            <a:off x="8033385" y="2614930"/>
            <a:ext cx="1457325" cy="213360"/>
          </a:xfrm>
          <a:prstGeom prst="rect">
            <a:avLst/>
          </a:prstGeom>
          <a:noFill/>
        </p:spPr>
        <p:txBody>
          <a:bodyPr wrap="square" lIns="0" tIns="0" rIns="0" bIns="0" rtlCol="0" anchor="ctr"/>
          <a:lstStyle/>
          <a:p>
            <a:pPr marL="0" indent="0">
              <a:lnSpc>
                <a:spcPct val="100000"/>
              </a:lnSpc>
              <a:buNone/>
            </a:pPr>
            <a:r>
              <a:rPr lang="zh-CN" altLang="en-US" sz="1600" b="1" dirty="0">
                <a:solidFill>
                  <a:srgbClr val="0E5DB3"/>
                </a:solidFill>
                <a:latin typeface="微软雅黑" panose="020B0503020204020204" charset="-122"/>
                <a:ea typeface="微软雅黑" panose="020B0503020204020204" charset="-122"/>
                <a:cs typeface="微软雅黑" panose="020B0503020204020204" pitchFamily="34" charset="-120"/>
              </a:rPr>
              <a:t>一、方案设计：</a:t>
            </a:r>
          </a:p>
        </p:txBody>
      </p:sp>
      <p:sp>
        <p:nvSpPr>
          <p:cNvPr id="87" name="Shape 9"/>
          <p:cNvSpPr/>
          <p:nvPr/>
        </p:nvSpPr>
        <p:spPr>
          <a:xfrm>
            <a:off x="7998460" y="2860040"/>
            <a:ext cx="3310255" cy="640715"/>
          </a:xfrm>
          <a:prstGeom prst="roundRect">
            <a:avLst>
              <a:gd name="adj" fmla="val 4878"/>
            </a:avLst>
          </a:prstGeom>
          <a:solidFill>
            <a:srgbClr val="FAFCFF"/>
          </a:solidFill>
          <a:ln w="12700">
            <a:solidFill>
              <a:srgbClr val="E4EEF9"/>
            </a:solidFill>
            <a:prstDash val="solid"/>
          </a:ln>
        </p:spPr>
      </p:sp>
      <p:sp>
        <p:nvSpPr>
          <p:cNvPr id="88" name="Shape 10"/>
          <p:cNvSpPr/>
          <p:nvPr/>
        </p:nvSpPr>
        <p:spPr>
          <a:xfrm>
            <a:off x="8154035" y="2924810"/>
            <a:ext cx="292735" cy="158115"/>
          </a:xfrm>
          <a:prstGeom prst="ellipse">
            <a:avLst/>
          </a:prstGeom>
          <a:solidFill>
            <a:srgbClr val="0E5DB3"/>
          </a:solidFill>
          <a:ln w="12700">
            <a:solidFill>
              <a:srgbClr val="0E5DB3">
                <a:alpha val="0"/>
              </a:srgbClr>
            </a:solidFill>
            <a:prstDash val="solid"/>
          </a:ln>
        </p:spPr>
      </p:sp>
      <p:sp>
        <p:nvSpPr>
          <p:cNvPr id="89" name="Text 11"/>
          <p:cNvSpPr/>
          <p:nvPr/>
        </p:nvSpPr>
        <p:spPr>
          <a:xfrm>
            <a:off x="8245475" y="2966085"/>
            <a:ext cx="109855" cy="76200"/>
          </a:xfrm>
          <a:prstGeom prst="rect">
            <a:avLst/>
          </a:prstGeom>
          <a:noFill/>
        </p:spPr>
        <p:txBody>
          <a:bodyPr wrap="square" lIns="0" tIns="0" rIns="0" bIns="0" rtlCol="0" anchor="ctr" anchorCtr="0"/>
          <a:lstStyle/>
          <a:p>
            <a:pPr marL="0" indent="0" algn="ctr">
              <a:lnSpc>
                <a:spcPct val="100000"/>
              </a:lnSpc>
              <a:buNone/>
            </a:pPr>
            <a:r>
              <a:rPr lang="en-US" sz="750" b="1" dirty="0">
                <a:solidFill>
                  <a:srgbClr val="FFFFFF"/>
                </a:solidFill>
                <a:latin typeface="微软雅黑" panose="020B0503020204020204" charset="-122"/>
                <a:ea typeface="微软雅黑" panose="020B0503020204020204" charset="-122"/>
                <a:cs typeface="微软雅黑" panose="020B0503020204020204" pitchFamily="34" charset="-120"/>
              </a:rPr>
              <a:t>1</a:t>
            </a:r>
          </a:p>
        </p:txBody>
      </p:sp>
      <p:sp>
        <p:nvSpPr>
          <p:cNvPr id="90" name="Text 12"/>
          <p:cNvSpPr/>
          <p:nvPr/>
        </p:nvSpPr>
        <p:spPr>
          <a:xfrm>
            <a:off x="8519795" y="2875915"/>
            <a:ext cx="2468880" cy="255270"/>
          </a:xfrm>
          <a:prstGeom prst="rect">
            <a:avLst/>
          </a:prstGeom>
          <a:noFill/>
        </p:spPr>
        <p:txBody>
          <a:bodyPr wrap="square" lIns="0" tIns="0" rIns="0" bIns="0" rtlCol="0" anchor="ctr"/>
          <a:lstStyle/>
          <a:p>
            <a:pPr marL="0" indent="0">
              <a:lnSpc>
                <a:spcPct val="100000"/>
              </a:lnSpc>
              <a:buNone/>
            </a:pPr>
            <a:r>
              <a:rPr lang="en-US" altLang="zh-CN" sz="1400" b="1" dirty="0">
                <a:solidFill>
                  <a:srgbClr val="143C6D"/>
                </a:solidFill>
                <a:latin typeface="微软雅黑" panose="020B0503020204020204" charset="-122"/>
                <a:ea typeface="微软雅黑" panose="020B0503020204020204" charset="-122"/>
                <a:cs typeface="微软雅黑" panose="020B0503020204020204" pitchFamily="34" charset="-120"/>
              </a:rPr>
              <a:t>RCT</a:t>
            </a:r>
            <a:r>
              <a:rPr lang="zh-CN" altLang="en-US" sz="1400" b="1" dirty="0">
                <a:solidFill>
                  <a:srgbClr val="143C6D"/>
                </a:solidFill>
                <a:latin typeface="微软雅黑" panose="020B0503020204020204" charset="-122"/>
                <a:ea typeface="微软雅黑" panose="020B0503020204020204" charset="-122"/>
                <a:cs typeface="微软雅黑" panose="020B0503020204020204" pitchFamily="34" charset="-120"/>
              </a:rPr>
              <a:t>人体</a:t>
            </a:r>
            <a:r>
              <a:rPr lang="en-US" altLang="zh-CN" sz="1400" b="1" dirty="0">
                <a:solidFill>
                  <a:srgbClr val="143C6D"/>
                </a:solidFill>
                <a:latin typeface="微软雅黑" panose="020B0503020204020204" charset="-122"/>
                <a:ea typeface="微软雅黑" panose="020B0503020204020204" charset="-122"/>
                <a:cs typeface="微软雅黑" panose="020B0503020204020204" pitchFamily="34" charset="-120"/>
              </a:rPr>
              <a:t>BE</a:t>
            </a:r>
            <a:r>
              <a:rPr lang="zh-CN" altLang="en-US" sz="1400" b="1" dirty="0">
                <a:solidFill>
                  <a:srgbClr val="143C6D"/>
                </a:solidFill>
                <a:latin typeface="微软雅黑" panose="020B0503020204020204" charset="-122"/>
                <a:ea typeface="微软雅黑" panose="020B0503020204020204" charset="-122"/>
                <a:cs typeface="微软雅黑" panose="020B0503020204020204" pitchFamily="34" charset="-120"/>
              </a:rPr>
              <a:t>试验</a:t>
            </a:r>
          </a:p>
        </p:txBody>
      </p:sp>
      <p:sp>
        <p:nvSpPr>
          <p:cNvPr id="91" name="Text 13"/>
          <p:cNvSpPr/>
          <p:nvPr/>
        </p:nvSpPr>
        <p:spPr>
          <a:xfrm>
            <a:off x="8100695" y="3096260"/>
            <a:ext cx="3215640" cy="384810"/>
          </a:xfrm>
          <a:prstGeom prst="rect">
            <a:avLst/>
          </a:prstGeom>
          <a:noFill/>
        </p:spPr>
        <p:txBody>
          <a:bodyPr wrap="square" lIns="0" tIns="0" rIns="0" bIns="0" rtlCol="0" anchor="ctr"/>
          <a:lstStyle/>
          <a:p>
            <a:pPr marL="0" indent="0">
              <a:lnSpc>
                <a:spcPct val="100000"/>
              </a:lnSpc>
              <a:buNone/>
            </a:pPr>
            <a:r>
              <a:rPr lang="zh-CN" altLang="en-US" sz="1000" dirty="0">
                <a:solidFill>
                  <a:srgbClr val="5A6E87"/>
                </a:solidFill>
                <a:latin typeface="微软雅黑" panose="020B0503020204020204" charset="-122"/>
                <a:ea typeface="微软雅黑" panose="020B0503020204020204" charset="-122"/>
                <a:cs typeface="微软雅黑" panose="020B0503020204020204" pitchFamily="34" charset="-120"/>
              </a:rPr>
              <a:t>成年健康受试者</a:t>
            </a:r>
            <a:r>
              <a:rPr lang="en-US" altLang="zh-CN" sz="1000" dirty="0">
                <a:solidFill>
                  <a:srgbClr val="5A6E87"/>
                </a:solidFill>
                <a:latin typeface="微软雅黑" panose="020B0503020204020204" charset="-122"/>
                <a:ea typeface="微软雅黑" panose="020B0503020204020204" charset="-122"/>
                <a:cs typeface="微软雅黑" panose="020B0503020204020204" pitchFamily="34" charset="-120"/>
              </a:rPr>
              <a:t>80</a:t>
            </a:r>
            <a:r>
              <a:rPr lang="zh-CN" altLang="en-US" sz="1000" dirty="0">
                <a:solidFill>
                  <a:srgbClr val="5A6E87"/>
                </a:solidFill>
                <a:latin typeface="微软雅黑" panose="020B0503020204020204" charset="-122"/>
                <a:ea typeface="微软雅黑" panose="020B0503020204020204" charset="-122"/>
                <a:cs typeface="微软雅黑" panose="020B0503020204020204" pitchFamily="34" charset="-120"/>
              </a:rPr>
              <a:t>例</a:t>
            </a:r>
            <a:r>
              <a:rPr lang="en-US" altLang="zh-CN" sz="1000" dirty="0">
                <a:solidFill>
                  <a:srgbClr val="5A6E87"/>
                </a:solidFill>
                <a:latin typeface="微软雅黑" panose="020B0503020204020204" charset="-122"/>
                <a:ea typeface="微软雅黑" panose="020B0503020204020204" charset="-122"/>
                <a:cs typeface="微软雅黑" panose="020B0503020204020204" pitchFamily="34" charset="-120"/>
              </a:rPr>
              <a:t>(</a:t>
            </a:r>
            <a:r>
              <a:rPr lang="zh-CN" altLang="en-US" sz="1000" dirty="0">
                <a:solidFill>
                  <a:srgbClr val="5A6E87"/>
                </a:solidFill>
                <a:latin typeface="微软雅黑" panose="020B0503020204020204" charset="-122"/>
                <a:ea typeface="微软雅黑" panose="020B0503020204020204" charset="-122"/>
                <a:cs typeface="微软雅黑" panose="020B0503020204020204" pitchFamily="34" charset="-120"/>
              </a:rPr>
              <a:t>空腹</a:t>
            </a:r>
            <a:r>
              <a:rPr lang="en-US" altLang="zh-CN" sz="1000" dirty="0">
                <a:solidFill>
                  <a:srgbClr val="5A6E87"/>
                </a:solidFill>
                <a:latin typeface="微软雅黑" panose="020B0503020204020204" charset="-122"/>
                <a:ea typeface="微软雅黑" panose="020B0503020204020204" charset="-122"/>
                <a:cs typeface="微软雅黑" panose="020B0503020204020204" pitchFamily="34" charset="-120"/>
              </a:rPr>
              <a:t>56</a:t>
            </a:r>
            <a:r>
              <a:rPr lang="zh-CN" altLang="en-US" sz="1000" dirty="0">
                <a:solidFill>
                  <a:srgbClr val="5A6E87"/>
                </a:solidFill>
                <a:latin typeface="微软雅黑" panose="020B0503020204020204" charset="-122"/>
                <a:ea typeface="微软雅黑" panose="020B0503020204020204" charset="-122"/>
                <a:cs typeface="微软雅黑" panose="020B0503020204020204" pitchFamily="34" charset="-120"/>
              </a:rPr>
              <a:t>例，餐后</a:t>
            </a:r>
            <a:r>
              <a:rPr lang="en-US" altLang="zh-CN" sz="1000" dirty="0">
                <a:solidFill>
                  <a:srgbClr val="5A6E87"/>
                </a:solidFill>
                <a:latin typeface="微软雅黑" panose="020B0503020204020204" charset="-122"/>
                <a:ea typeface="微软雅黑" panose="020B0503020204020204" charset="-122"/>
                <a:cs typeface="微软雅黑" panose="020B0503020204020204" pitchFamily="34" charset="-120"/>
              </a:rPr>
              <a:t>24</a:t>
            </a:r>
            <a:r>
              <a:rPr lang="zh-CN" altLang="en-US" sz="1000" dirty="0">
                <a:solidFill>
                  <a:srgbClr val="5A6E87"/>
                </a:solidFill>
                <a:latin typeface="微软雅黑" panose="020B0503020204020204" charset="-122"/>
                <a:ea typeface="微软雅黑" panose="020B0503020204020204" charset="-122"/>
                <a:cs typeface="微软雅黑" panose="020B0503020204020204" pitchFamily="34" charset="-120"/>
              </a:rPr>
              <a:t>例</a:t>
            </a:r>
            <a:r>
              <a:rPr lang="en-US" altLang="zh-CN" sz="1000" dirty="0">
                <a:solidFill>
                  <a:srgbClr val="5A6E87"/>
                </a:solidFill>
                <a:latin typeface="微软雅黑" panose="020B0503020204020204" charset="-122"/>
                <a:ea typeface="微软雅黑" panose="020B0503020204020204" charset="-122"/>
                <a:cs typeface="微软雅黑" panose="020B0503020204020204" pitchFamily="34" charset="-120"/>
              </a:rPr>
              <a:t>)</a:t>
            </a:r>
            <a:r>
              <a:rPr lang="zh-CN" altLang="en-US" sz="1000" dirty="0">
                <a:solidFill>
                  <a:srgbClr val="5A6E87"/>
                </a:solidFill>
                <a:latin typeface="微软雅黑" panose="020B0503020204020204" charset="-122"/>
                <a:ea typeface="微软雅黑" panose="020B0503020204020204" charset="-122"/>
                <a:cs typeface="微软雅黑" panose="020B0503020204020204" pitchFamily="34" charset="-120"/>
              </a:rPr>
              <a:t>；</a:t>
            </a:r>
            <a:r>
              <a:rPr lang="en-US" altLang="zh-CN" sz="1000" dirty="0">
                <a:solidFill>
                  <a:srgbClr val="5A6E87"/>
                </a:solidFill>
                <a:latin typeface="微软雅黑" panose="020B0503020204020204" charset="-122"/>
                <a:ea typeface="微软雅黑" panose="020B0503020204020204" charset="-122"/>
                <a:cs typeface="微软雅黑" panose="020B0503020204020204" pitchFamily="34" charset="-120"/>
              </a:rPr>
              <a:t>T</a:t>
            </a:r>
            <a:r>
              <a:rPr lang="zh-CN" altLang="en-US" sz="1000" dirty="0">
                <a:solidFill>
                  <a:srgbClr val="5A6E87"/>
                </a:solidFill>
                <a:latin typeface="微软雅黑" panose="020B0503020204020204" charset="-122"/>
                <a:ea typeface="微软雅黑" panose="020B0503020204020204" charset="-122"/>
                <a:cs typeface="微软雅黑" panose="020B0503020204020204" pitchFamily="34" charset="-120"/>
              </a:rPr>
              <a:t>为利格列汀二甲双胍缓释片（I）</a:t>
            </a:r>
            <a:r>
              <a:rPr lang="en-US" altLang="zh-CN" sz="1000" dirty="0">
                <a:solidFill>
                  <a:srgbClr val="5A6E87"/>
                </a:solidFill>
                <a:latin typeface="微软雅黑" panose="020B0503020204020204" charset="-122"/>
                <a:ea typeface="微软雅黑" panose="020B0503020204020204" charset="-122"/>
                <a:cs typeface="微软雅黑" panose="020B0503020204020204" pitchFamily="34" charset="-120"/>
              </a:rPr>
              <a:t>(5mg/1g)</a:t>
            </a:r>
            <a:r>
              <a:rPr lang="zh-CN" altLang="en-US" sz="1000" dirty="0">
                <a:solidFill>
                  <a:srgbClr val="5A6E87"/>
                </a:solidFill>
                <a:latin typeface="微软雅黑" panose="020B0503020204020204" charset="-122"/>
                <a:ea typeface="微软雅黑" panose="020B0503020204020204" charset="-122"/>
                <a:cs typeface="微软雅黑" panose="020B0503020204020204" pitchFamily="34" charset="-120"/>
              </a:rPr>
              <a:t>，</a:t>
            </a:r>
            <a:r>
              <a:rPr lang="en-US" altLang="zh-CN" sz="1000" dirty="0">
                <a:solidFill>
                  <a:srgbClr val="5A6E87"/>
                </a:solidFill>
                <a:latin typeface="微软雅黑" panose="020B0503020204020204" charset="-122"/>
                <a:ea typeface="微软雅黑" panose="020B0503020204020204" charset="-122"/>
                <a:cs typeface="微软雅黑" panose="020B0503020204020204" pitchFamily="34" charset="-120"/>
              </a:rPr>
              <a:t>R</a:t>
            </a:r>
            <a:r>
              <a:rPr lang="zh-CN" altLang="en-US" sz="1000" dirty="0">
                <a:solidFill>
                  <a:srgbClr val="5A6E87"/>
                </a:solidFill>
                <a:latin typeface="微软雅黑" panose="020B0503020204020204" charset="-122"/>
                <a:ea typeface="微软雅黑" panose="020B0503020204020204" charset="-122"/>
                <a:cs typeface="微软雅黑" panose="020B0503020204020204" pitchFamily="34" charset="-120"/>
              </a:rPr>
              <a:t>为原研</a:t>
            </a:r>
            <a:r>
              <a:rPr lang="en-US" altLang="zh-CN" sz="1000" dirty="0">
                <a:solidFill>
                  <a:srgbClr val="5A6E87"/>
                </a:solidFill>
                <a:latin typeface="微软雅黑" panose="020B0503020204020204" charset="-122"/>
                <a:ea typeface="微软雅黑" panose="020B0503020204020204" charset="-122"/>
                <a:cs typeface="微软雅黑" panose="020B0503020204020204" pitchFamily="34" charset="-120"/>
              </a:rPr>
              <a:t>(5mg/1g)</a:t>
            </a:r>
            <a:r>
              <a:rPr lang="zh-CN" altLang="en-US" sz="1000" dirty="0">
                <a:solidFill>
                  <a:srgbClr val="5A6E87"/>
                </a:solidFill>
                <a:latin typeface="微软雅黑" panose="020B0503020204020204" charset="-122"/>
                <a:ea typeface="微软雅黑" panose="020B0503020204020204" charset="-122"/>
                <a:cs typeface="微软雅黑" panose="020B0503020204020204" pitchFamily="34" charset="-120"/>
              </a:rPr>
              <a:t>。</a:t>
            </a:r>
          </a:p>
        </p:txBody>
      </p:sp>
      <p:sp>
        <p:nvSpPr>
          <p:cNvPr id="66" name="Bullet1"/>
          <p:cNvSpPr txBox="1"/>
          <p:nvPr/>
        </p:nvSpPr>
        <p:spPr>
          <a:xfrm rot="5400000">
            <a:off x="-477520" y="1198245"/>
            <a:ext cx="1301750" cy="341630"/>
          </a:xfrm>
          <a:prstGeom prst="round2DiagRect">
            <a:avLst>
              <a:gd name="adj1" fmla="val 50000"/>
              <a:gd name="adj2" fmla="val 0"/>
            </a:avLst>
          </a:prstGeom>
          <a:solidFill>
            <a:schemeClr val="bg1">
              <a:lumMod val="75000"/>
            </a:schemeClr>
          </a:solidFill>
          <a:ln w="3175">
            <a:solidFill>
              <a:schemeClr val="bg1"/>
            </a:solidFill>
          </a:ln>
          <a:effectLst>
            <a:outerShdw blurRad="127000" dist="63500" dir="3000000" algn="ctr" rotWithShape="0">
              <a:schemeClr val="bg1">
                <a:lumMod val="50000"/>
                <a:alpha val="15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vert="vert270" wrap="square" rtlCol="0" anchor="ctr">
            <a:normAutofit/>
          </a:bodyPr>
          <a:lstStyle>
            <a:defPPr>
              <a:defRPr lang="en-US"/>
            </a:defPPr>
            <a:lvl1pPr algn="ctr">
              <a:defRPr b="1">
                <a:effectLst/>
                <a:cs typeface="+mn-ea"/>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zh-CN" altLang="en-US" sz="1200" dirty="0">
                <a:latin typeface="+mj-lt"/>
                <a:ea typeface="+mj-ea"/>
              </a:rPr>
              <a:t>基本信息</a:t>
            </a:r>
          </a:p>
        </p:txBody>
      </p:sp>
      <p:sp>
        <p:nvSpPr>
          <p:cNvPr id="65" name="Bullet1"/>
          <p:cNvSpPr txBox="1"/>
          <p:nvPr/>
        </p:nvSpPr>
        <p:spPr>
          <a:xfrm rot="5400000">
            <a:off x="-448945" y="2279650"/>
            <a:ext cx="1239520" cy="341630"/>
          </a:xfrm>
          <a:prstGeom prst="round2DiagRect">
            <a:avLst>
              <a:gd name="adj1" fmla="val 50000"/>
              <a:gd name="adj2" fmla="val 0"/>
            </a:avLst>
          </a:prstGeom>
          <a:gradFill>
            <a:gsLst>
              <a:gs pos="0">
                <a:srgbClr val="D6EDFB"/>
              </a:gs>
              <a:gs pos="75000">
                <a:srgbClr val="026BB2"/>
              </a:gs>
            </a:gsLst>
            <a:lin ang="2700000" scaled="1"/>
          </a:gradFill>
          <a:ln w="3175">
            <a:noFill/>
          </a:ln>
          <a:effectLst>
            <a:outerShdw blurRad="127000" dist="63500" dir="3000000" algn="ctr" rotWithShape="0">
              <a:schemeClr val="bg1">
                <a:lumMod val="50000"/>
                <a:alpha val="15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vert="vert270" wrap="square" rtlCol="0" anchor="ctr">
            <a:normAutofit/>
          </a:bodyPr>
          <a:lstStyle>
            <a:defPPr>
              <a:defRPr lang="en-US"/>
            </a:defPPr>
            <a:lvl1pPr algn="ctr">
              <a:defRPr b="1">
                <a:effectLst/>
                <a:cs typeface="+mn-ea"/>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zh-CN" altLang="en-US" sz="1200" dirty="0">
                <a:latin typeface="+mj-lt"/>
                <a:ea typeface="+mj-ea"/>
              </a:rPr>
              <a:t>有效性</a:t>
            </a:r>
          </a:p>
        </p:txBody>
      </p:sp>
      <p:sp>
        <p:nvSpPr>
          <p:cNvPr id="67" name="Bullet1"/>
          <p:cNvSpPr txBox="1"/>
          <p:nvPr/>
        </p:nvSpPr>
        <p:spPr>
          <a:xfrm rot="5400000">
            <a:off x="-365029" y="3344736"/>
            <a:ext cx="1076686" cy="341639"/>
          </a:xfrm>
          <a:prstGeom prst="round2DiagRect">
            <a:avLst>
              <a:gd name="adj1" fmla="val 50000"/>
              <a:gd name="adj2" fmla="val 0"/>
            </a:avLst>
          </a:prstGeom>
          <a:solidFill>
            <a:schemeClr val="bg1">
              <a:lumMod val="75000"/>
            </a:schemeClr>
          </a:solidFill>
          <a:ln w="3175">
            <a:solidFill>
              <a:schemeClr val="bg1"/>
            </a:solidFill>
          </a:ln>
          <a:effectLst>
            <a:outerShdw blurRad="127000" dist="63500" dir="3000000" algn="ctr" rotWithShape="0">
              <a:schemeClr val="bg1">
                <a:lumMod val="50000"/>
                <a:alpha val="15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vert="vert270" wrap="square" rtlCol="0" anchor="ctr">
            <a:normAutofit/>
          </a:bodyPr>
          <a:lstStyle>
            <a:defPPr>
              <a:defRPr lang="en-US"/>
            </a:defPPr>
            <a:lvl1pPr algn="ctr">
              <a:defRPr b="1">
                <a:effectLst/>
                <a:cs typeface="+mn-ea"/>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zh-CN" altLang="en-US" sz="1200" dirty="0">
                <a:latin typeface="+mj-lt"/>
                <a:ea typeface="+mj-ea"/>
              </a:rPr>
              <a:t>安全性</a:t>
            </a:r>
          </a:p>
        </p:txBody>
      </p:sp>
      <p:sp>
        <p:nvSpPr>
          <p:cNvPr id="68" name="Bullet1"/>
          <p:cNvSpPr txBox="1"/>
          <p:nvPr/>
        </p:nvSpPr>
        <p:spPr>
          <a:xfrm rot="5400000">
            <a:off x="-389890" y="4389120"/>
            <a:ext cx="1125855" cy="341630"/>
          </a:xfrm>
          <a:prstGeom prst="round2DiagRect">
            <a:avLst>
              <a:gd name="adj1" fmla="val 50000"/>
              <a:gd name="adj2" fmla="val 0"/>
            </a:avLst>
          </a:prstGeom>
          <a:solidFill>
            <a:schemeClr val="bg1">
              <a:lumMod val="75000"/>
            </a:schemeClr>
          </a:solidFill>
          <a:ln w="3175">
            <a:solidFill>
              <a:schemeClr val="bg1"/>
            </a:solidFill>
          </a:ln>
          <a:effectLst>
            <a:outerShdw blurRad="127000" dist="63500" dir="3000000" algn="ctr" rotWithShape="0">
              <a:schemeClr val="bg1">
                <a:lumMod val="50000"/>
                <a:alpha val="15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vert="vert270" wrap="square" rtlCol="0" anchor="ctr">
            <a:normAutofit/>
          </a:bodyPr>
          <a:lstStyle>
            <a:defPPr>
              <a:defRPr lang="en-US"/>
            </a:defPPr>
            <a:lvl1pPr algn="ctr">
              <a:defRPr b="1">
                <a:effectLst/>
                <a:cs typeface="+mn-ea"/>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zh-CN" altLang="en-US" sz="1200" dirty="0">
                <a:latin typeface="+mj-lt"/>
                <a:ea typeface="+mj-ea"/>
              </a:rPr>
              <a:t>创新性</a:t>
            </a:r>
          </a:p>
        </p:txBody>
      </p:sp>
      <p:sp>
        <p:nvSpPr>
          <p:cNvPr id="69" name="Bullet1"/>
          <p:cNvSpPr txBox="1"/>
          <p:nvPr/>
        </p:nvSpPr>
        <p:spPr>
          <a:xfrm rot="5400000">
            <a:off x="-433705" y="5447030"/>
            <a:ext cx="1213485" cy="341630"/>
          </a:xfrm>
          <a:prstGeom prst="round2DiagRect">
            <a:avLst>
              <a:gd name="adj1" fmla="val 50000"/>
              <a:gd name="adj2" fmla="val 0"/>
            </a:avLst>
          </a:prstGeom>
          <a:solidFill>
            <a:schemeClr val="bg1">
              <a:lumMod val="75000"/>
            </a:schemeClr>
          </a:solidFill>
          <a:ln w="3175">
            <a:solidFill>
              <a:schemeClr val="bg1"/>
            </a:solidFill>
          </a:ln>
          <a:effectLst>
            <a:outerShdw blurRad="127000" dist="63500" dir="3000000" algn="ctr" rotWithShape="0">
              <a:schemeClr val="bg1">
                <a:lumMod val="50000"/>
                <a:alpha val="15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vert="vert270" wrap="square" rtlCol="0" anchor="ctr">
            <a:normAutofit/>
          </a:bodyPr>
          <a:lstStyle>
            <a:defPPr>
              <a:defRPr lang="en-US"/>
            </a:defPPr>
            <a:lvl1pPr algn="ctr">
              <a:defRPr b="1">
                <a:effectLst/>
                <a:cs typeface="+mn-ea"/>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zh-CN" altLang="en-US" sz="1200" dirty="0">
                <a:solidFill>
                  <a:schemeClr val="bg1"/>
                </a:solidFill>
                <a:latin typeface="+mj-lt"/>
                <a:ea typeface="+mj-ea"/>
              </a:rPr>
              <a:t>公平性</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730250" y="299085"/>
            <a:ext cx="11020425" cy="908685"/>
          </a:xfrm>
          <a:prstGeom prst="rect">
            <a:avLst/>
          </a:prstGeom>
          <a:noFill/>
          <a:extLst>
            <a:ext uri="{909E8E84-426E-40DD-AFC4-6F175D3DCCD1}">
              <a14:hiddenFill xmlns:a14="http://schemas.microsoft.com/office/drawing/2010/main">
                <a:solidFill>
                  <a:srgbClr val="00B0F0"/>
                </a:solidFill>
              </a14:hiddenFill>
            </a:ext>
          </a:extLst>
        </p:spPr>
        <p:txBody>
          <a:bodyPr wrap="square" rtlCol="0" anchor="ctr" anchorCtr="0">
            <a:noAutofit/>
          </a:bodyPr>
          <a:lstStyle/>
          <a:p>
            <a:pPr indent="0" algn="l">
              <a:lnSpc>
                <a:spcPct val="100000"/>
              </a:lnSpc>
              <a:spcBef>
                <a:spcPts val="0"/>
              </a:spcBef>
              <a:spcAft>
                <a:spcPts val="0"/>
              </a:spcAft>
              <a:buFont typeface="+mj-lt"/>
              <a:buNone/>
            </a:pPr>
            <a:r>
              <a:rPr lang="zh-CN" altLang="en-US" sz="2600" b="1" dirty="0">
                <a:solidFill>
                  <a:schemeClr val="tx1"/>
                </a:solidFill>
                <a:latin typeface="微软雅黑" panose="020B0503020204020204" charset="-122"/>
                <a:ea typeface="微软雅黑" panose="020B0503020204020204" charset="-122"/>
                <a:cs typeface="微软雅黑" panose="020B0503020204020204" charset="-122"/>
                <a:sym typeface="+mn-ea"/>
              </a:rPr>
              <a:t>利格列汀二甲双胍复方制剂</a:t>
            </a:r>
            <a:r>
              <a:rPr lang="en-US" altLang="zh-CN" sz="2600" b="1" dirty="0">
                <a:solidFill>
                  <a:schemeClr val="tx1"/>
                </a:solidFill>
                <a:latin typeface="微软雅黑" panose="020B0503020204020204" charset="-122"/>
                <a:ea typeface="微软雅黑" panose="020B0503020204020204" charset="-122"/>
                <a:cs typeface="微软雅黑" panose="020B0503020204020204" charset="-122"/>
                <a:sym typeface="+mn-ea"/>
              </a:rPr>
              <a:t>5mg/1000mg</a:t>
            </a:r>
            <a:r>
              <a:rPr lang="zh-CN" altLang="en-US" sz="2600" b="1" dirty="0">
                <a:solidFill>
                  <a:schemeClr val="tx1"/>
                </a:solidFill>
                <a:latin typeface="微软雅黑" panose="020B0503020204020204" charset="-122"/>
                <a:ea typeface="微软雅黑" panose="020B0503020204020204" charset="-122"/>
                <a:cs typeface="微软雅黑" panose="020B0503020204020204" charset="-122"/>
                <a:sym typeface="+mn-ea"/>
              </a:rPr>
              <a:t>初始治疗降糖效果显著优于单药，安全性和耐受性好</a:t>
            </a:r>
            <a:r>
              <a:rPr lang="en-US" altLang="zh-CN" sz="2600" b="1" baseline="30000" dirty="0">
                <a:solidFill>
                  <a:schemeClr val="tx1"/>
                </a:solidFill>
                <a:uFillTx/>
                <a:latin typeface="微软雅黑" panose="020B0503020204020204" charset="-122"/>
                <a:ea typeface="微软雅黑" panose="020B0503020204020204" charset="-122"/>
                <a:cs typeface="微软雅黑" panose="020B0503020204020204" charset="-122"/>
                <a:sym typeface="+mn-ea"/>
              </a:rPr>
              <a:t>[8]</a:t>
            </a:r>
          </a:p>
        </p:txBody>
      </p:sp>
      <p:sp>
        <p:nvSpPr>
          <p:cNvPr id="7" name="文本框 6"/>
          <p:cNvSpPr txBox="1"/>
          <p:nvPr>
            <p:custDataLst>
              <p:tags r:id="rId1"/>
            </p:custDataLst>
          </p:nvPr>
        </p:nvSpPr>
        <p:spPr>
          <a:xfrm>
            <a:off x="661035" y="1437005"/>
            <a:ext cx="10681335" cy="706755"/>
          </a:xfrm>
          <a:prstGeom prst="rect">
            <a:avLst/>
          </a:prstGeom>
          <a:noFill/>
        </p:spPr>
        <p:txBody>
          <a:bodyPr wrap="square" rtlCol="0" anchor="t">
            <a:spAutoFit/>
          </a:bodyPr>
          <a:lstStyle/>
          <a:p>
            <a:pPr>
              <a:lnSpc>
                <a:spcPct val="125000"/>
              </a:lnSpc>
              <a:spcBef>
                <a:spcPts val="0"/>
              </a:spcBef>
              <a:spcAft>
                <a:spcPts val="0"/>
              </a:spcAft>
            </a:pPr>
            <a:r>
              <a:rPr lang="zh-CN" altLang="en-US" sz="1600" dirty="0">
                <a:solidFill>
                  <a:schemeClr val="tx1"/>
                </a:solidFill>
                <a:latin typeface="微软雅黑" panose="020B0503020204020204" charset="-122"/>
                <a:ea typeface="微软雅黑" panose="020B0503020204020204" charset="-122"/>
                <a:cs typeface="微软雅黑" panose="020B0503020204020204" charset="-122"/>
                <a:sym typeface="+mn-ea"/>
              </a:rPr>
              <a:t>一项覆盖</a:t>
            </a:r>
            <a:r>
              <a:rPr lang="zh-CN" altLang="en-US" sz="1600" dirty="0">
                <a:latin typeface="微软雅黑" panose="020B0503020204020204" charset="-122"/>
                <a:ea typeface="微软雅黑" panose="020B0503020204020204" charset="-122"/>
                <a:cs typeface="微软雅黑" panose="020B0503020204020204" charset="-122"/>
                <a:sym typeface="+mn-ea"/>
              </a:rPr>
              <a:t>亚洲</a:t>
            </a:r>
            <a:r>
              <a:rPr lang="en-US" altLang="zh-CN" sz="1600" dirty="0">
                <a:latin typeface="微软雅黑" panose="020B0503020204020204" charset="-122"/>
                <a:ea typeface="微软雅黑" panose="020B0503020204020204" charset="-122"/>
                <a:cs typeface="微软雅黑" panose="020B0503020204020204" charset="-122"/>
                <a:sym typeface="+mn-ea"/>
              </a:rPr>
              <a:t>4</a:t>
            </a:r>
            <a:r>
              <a:rPr lang="zh-CN" altLang="en-US" sz="1600" dirty="0">
                <a:latin typeface="微软雅黑" panose="020B0503020204020204" charset="-122"/>
                <a:ea typeface="微软雅黑" panose="020B0503020204020204" charset="-122"/>
                <a:cs typeface="微软雅黑" panose="020B0503020204020204" charset="-122"/>
                <a:sym typeface="+mn-ea"/>
              </a:rPr>
              <a:t>国</a:t>
            </a:r>
            <a:r>
              <a:rPr lang="en-US" altLang="zh-CN" sz="1600" dirty="0">
                <a:latin typeface="微软雅黑" panose="020B0503020204020204" charset="-122"/>
                <a:ea typeface="微软雅黑" panose="020B0503020204020204" charset="-122"/>
                <a:cs typeface="微软雅黑" panose="020B0503020204020204" charset="-122"/>
                <a:sym typeface="+mn-ea"/>
              </a:rPr>
              <a:t>56</a:t>
            </a:r>
            <a:r>
              <a:rPr lang="zh-CN" altLang="en-US" sz="1600" dirty="0">
                <a:latin typeface="微软雅黑" panose="020B0503020204020204" charset="-122"/>
                <a:ea typeface="微软雅黑" panose="020B0503020204020204" charset="-122"/>
                <a:cs typeface="微软雅黑" panose="020B0503020204020204" charset="-122"/>
                <a:sym typeface="+mn-ea"/>
              </a:rPr>
              <a:t>家中心</a:t>
            </a:r>
            <a:r>
              <a:rPr lang="zh-CN" altLang="en-US" sz="1600" dirty="0">
                <a:solidFill>
                  <a:schemeClr val="tx1"/>
                </a:solidFill>
                <a:latin typeface="微软雅黑" panose="020B0503020204020204" charset="-122"/>
                <a:ea typeface="微软雅黑" panose="020B0503020204020204" charset="-122"/>
                <a:cs typeface="微软雅黑" panose="020B0503020204020204" charset="-122"/>
                <a:sym typeface="+mn-ea"/>
              </a:rPr>
              <a:t>的</a:t>
            </a:r>
            <a:r>
              <a:rPr lang="en-US" altLang="zh-CN" sz="1600" dirty="0">
                <a:latin typeface="微软雅黑" panose="020B0503020204020204" charset="-122"/>
                <a:ea typeface="微软雅黑" panose="020B0503020204020204" charset="-122"/>
                <a:cs typeface="微软雅黑" panose="020B0503020204020204" charset="-122"/>
                <a:sym typeface="+mn-ea"/>
              </a:rPr>
              <a:t>RCT</a:t>
            </a:r>
            <a:r>
              <a:rPr lang="zh-CN" altLang="en-US" sz="1600" dirty="0">
                <a:latin typeface="微软雅黑" panose="020B0503020204020204" charset="-122"/>
                <a:ea typeface="微软雅黑" panose="020B0503020204020204" charset="-122"/>
                <a:cs typeface="微软雅黑" panose="020B0503020204020204" charset="-122"/>
                <a:sym typeface="+mn-ea"/>
              </a:rPr>
              <a:t>研究，入组</a:t>
            </a:r>
            <a:r>
              <a:rPr lang="en-US" altLang="zh-CN" sz="1600" dirty="0">
                <a:latin typeface="微软雅黑" panose="020B0503020204020204" charset="-122"/>
                <a:ea typeface="微软雅黑" panose="020B0503020204020204" charset="-122"/>
                <a:cs typeface="微软雅黑" panose="020B0503020204020204" charset="-122"/>
                <a:sym typeface="+mn-ea"/>
              </a:rPr>
              <a:t>876</a:t>
            </a:r>
            <a:r>
              <a:rPr lang="zh-CN" altLang="en-US" sz="1600" dirty="0">
                <a:latin typeface="微软雅黑" panose="020B0503020204020204" charset="-122"/>
                <a:ea typeface="微软雅黑" panose="020B0503020204020204" charset="-122"/>
                <a:cs typeface="微软雅黑" panose="020B0503020204020204" charset="-122"/>
                <a:sym typeface="+mn-ea"/>
              </a:rPr>
              <a:t>例</a:t>
            </a:r>
            <a:r>
              <a:rPr lang="zh-CN" altLang="en-US" sz="1600" b="1" dirty="0">
                <a:latin typeface="微软雅黑" panose="020B0503020204020204" charset="-122"/>
                <a:ea typeface="微软雅黑" panose="020B0503020204020204" charset="-122"/>
                <a:cs typeface="微软雅黑" panose="020B0503020204020204" charset="-122"/>
                <a:sym typeface="+mn-ea"/>
              </a:rPr>
              <a:t>未接受过降糖治疗的</a:t>
            </a:r>
            <a:r>
              <a:rPr lang="en-US" altLang="zh-CN" sz="1600" b="1" dirty="0">
                <a:solidFill>
                  <a:schemeClr val="tx1"/>
                </a:solidFill>
                <a:latin typeface="微软雅黑" panose="020B0503020204020204" charset="-122"/>
                <a:ea typeface="微软雅黑" panose="020B0503020204020204" charset="-122"/>
                <a:cs typeface="微软雅黑" panose="020B0503020204020204" charset="-122"/>
                <a:sym typeface="+mn-ea"/>
              </a:rPr>
              <a:t>T2DM</a:t>
            </a:r>
            <a:r>
              <a:rPr lang="zh-CN" altLang="en-US" sz="1600" b="1" dirty="0">
                <a:solidFill>
                  <a:schemeClr val="tx1"/>
                </a:solidFill>
                <a:latin typeface="微软雅黑" panose="020B0503020204020204" charset="-122"/>
                <a:ea typeface="微软雅黑" panose="020B0503020204020204" charset="-122"/>
                <a:cs typeface="微软雅黑" panose="020B0503020204020204" charset="-122"/>
                <a:sym typeface="+mn-ea"/>
              </a:rPr>
              <a:t>患者</a:t>
            </a:r>
            <a:r>
              <a:rPr lang="zh-CN" sz="1600" dirty="0">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1600" dirty="0">
                <a:solidFill>
                  <a:schemeClr val="tx1"/>
                </a:solidFill>
                <a:latin typeface="微软雅黑" panose="020B0503020204020204" charset="-122"/>
                <a:ea typeface="微软雅黑" panose="020B0503020204020204" charset="-122"/>
                <a:cs typeface="微软雅黑" panose="020B0503020204020204" charset="-122"/>
                <a:sym typeface="+mn-ea"/>
              </a:rPr>
              <a:t>随机分为</a:t>
            </a:r>
            <a:r>
              <a:rPr lang="en-US" altLang="zh-CN" sz="1600" dirty="0">
                <a:solidFill>
                  <a:schemeClr val="tx1"/>
                </a:solidFill>
                <a:latin typeface="微软雅黑" panose="020B0503020204020204" charset="-122"/>
                <a:ea typeface="微软雅黑" panose="020B0503020204020204" charset="-122"/>
                <a:cs typeface="微软雅黑" panose="020B0503020204020204" charset="-122"/>
                <a:sym typeface="+mn-ea"/>
              </a:rPr>
              <a:t>EG</a:t>
            </a:r>
            <a:r>
              <a:rPr lang="zh-CN" altLang="en-US" sz="1600" dirty="0">
                <a:solidFill>
                  <a:schemeClr val="tx1"/>
                </a:solidFill>
                <a:latin typeface="微软雅黑" panose="020B0503020204020204" charset="-122"/>
                <a:ea typeface="微软雅黑" panose="020B0503020204020204" charset="-122"/>
                <a:cs typeface="微软雅黑" panose="020B0503020204020204" charset="-122"/>
                <a:sym typeface="+mn-ea"/>
              </a:rPr>
              <a:t>：利格列汀</a:t>
            </a:r>
            <a:r>
              <a:rPr lang="en-US" altLang="zh-CN" sz="1600" dirty="0">
                <a:solidFill>
                  <a:schemeClr val="tx1"/>
                </a:solidFill>
                <a:latin typeface="微软雅黑" panose="020B0503020204020204" charset="-122"/>
                <a:ea typeface="微软雅黑" panose="020B0503020204020204" charset="-122"/>
                <a:cs typeface="微软雅黑" panose="020B0503020204020204" charset="-122"/>
                <a:sym typeface="+mn-ea"/>
              </a:rPr>
              <a:t>5mg+</a:t>
            </a:r>
            <a:r>
              <a:rPr lang="zh-CN" altLang="en-US" sz="1600" dirty="0">
                <a:solidFill>
                  <a:schemeClr val="tx1"/>
                </a:solidFill>
                <a:latin typeface="微软雅黑" panose="020B0503020204020204" charset="-122"/>
                <a:ea typeface="微软雅黑" panose="020B0503020204020204" charset="-122"/>
                <a:cs typeface="微软雅黑" panose="020B0503020204020204" charset="-122"/>
                <a:sym typeface="+mn-ea"/>
              </a:rPr>
              <a:t>二甲双胍</a:t>
            </a:r>
            <a:r>
              <a:rPr lang="en-US" altLang="zh-CN" sz="1600" dirty="0">
                <a:solidFill>
                  <a:schemeClr val="tx1"/>
                </a:solidFill>
                <a:latin typeface="微软雅黑" panose="020B0503020204020204" charset="-122"/>
                <a:ea typeface="微软雅黑" panose="020B0503020204020204" charset="-122"/>
                <a:cs typeface="微软雅黑" panose="020B0503020204020204" charset="-122"/>
                <a:sym typeface="+mn-ea"/>
              </a:rPr>
              <a:t>1000mg </a:t>
            </a:r>
            <a:r>
              <a:rPr lang="en-US" altLang="zh-CN" sz="1600" dirty="0" err="1">
                <a:solidFill>
                  <a:schemeClr val="tx1"/>
                </a:solidFill>
                <a:latin typeface="微软雅黑" panose="020B0503020204020204" charset="-122"/>
                <a:ea typeface="微软雅黑" panose="020B0503020204020204" charset="-122"/>
                <a:cs typeface="微软雅黑" panose="020B0503020204020204" charset="-122"/>
                <a:sym typeface="+mn-ea"/>
              </a:rPr>
              <a:t>qd</a:t>
            </a:r>
            <a:r>
              <a:rPr lang="zh-CN" altLang="en-US" sz="1600" dirty="0">
                <a:solidFill>
                  <a:schemeClr val="tx1"/>
                </a:solidFill>
                <a:latin typeface="微软雅黑" panose="020B0503020204020204" charset="-122"/>
                <a:ea typeface="微软雅黑" panose="020B0503020204020204" charset="-122"/>
                <a:cs typeface="微软雅黑" panose="020B0503020204020204" charset="-122"/>
                <a:sym typeface="+mn-ea"/>
              </a:rPr>
              <a:t>；</a:t>
            </a:r>
            <a:r>
              <a:rPr lang="en-US" altLang="zh-CN" sz="1600" dirty="0">
                <a:solidFill>
                  <a:schemeClr val="tx1"/>
                </a:solidFill>
                <a:latin typeface="微软雅黑" panose="020B0503020204020204" charset="-122"/>
                <a:ea typeface="微软雅黑" panose="020B0503020204020204" charset="-122"/>
                <a:cs typeface="微软雅黑" panose="020B0503020204020204" charset="-122"/>
                <a:sym typeface="+mn-ea"/>
              </a:rPr>
              <a:t>CG1</a:t>
            </a:r>
            <a:r>
              <a:rPr lang="zh-CN" sz="1600" dirty="0">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1600" dirty="0">
                <a:latin typeface="微软雅黑" panose="020B0503020204020204" charset="-122"/>
                <a:ea typeface="微软雅黑" panose="020B0503020204020204" charset="-122"/>
                <a:cs typeface="微软雅黑" panose="020B0503020204020204" charset="-122"/>
                <a:sym typeface="+mn-ea"/>
              </a:rPr>
              <a:t>利格列汀</a:t>
            </a:r>
            <a:r>
              <a:rPr lang="en-US" altLang="zh-CN" sz="1600" dirty="0">
                <a:latin typeface="微软雅黑" panose="020B0503020204020204" charset="-122"/>
                <a:ea typeface="微软雅黑" panose="020B0503020204020204" charset="-122"/>
                <a:cs typeface="微软雅黑" panose="020B0503020204020204" charset="-122"/>
                <a:sym typeface="+mn-ea"/>
              </a:rPr>
              <a:t>5mg </a:t>
            </a:r>
            <a:r>
              <a:rPr lang="en-US" altLang="zh-CN" sz="1600" dirty="0" err="1">
                <a:latin typeface="微软雅黑" panose="020B0503020204020204" charset="-122"/>
                <a:ea typeface="微软雅黑" panose="020B0503020204020204" charset="-122"/>
                <a:cs typeface="微软雅黑" panose="020B0503020204020204" charset="-122"/>
                <a:sym typeface="+mn-ea"/>
              </a:rPr>
              <a:t>qd</a:t>
            </a:r>
            <a:r>
              <a:rPr lang="zh-CN" altLang="en-US" sz="1600" dirty="0">
                <a:latin typeface="微软雅黑" panose="020B0503020204020204" charset="-122"/>
                <a:ea typeface="微软雅黑" panose="020B0503020204020204" charset="-122"/>
                <a:cs typeface="微软雅黑" panose="020B0503020204020204" charset="-122"/>
                <a:sym typeface="+mn-ea"/>
              </a:rPr>
              <a:t>，</a:t>
            </a:r>
            <a:r>
              <a:rPr lang="en-US" altLang="zh-CN" sz="1600" dirty="0">
                <a:latin typeface="微软雅黑" panose="020B0503020204020204" charset="-122"/>
                <a:ea typeface="微软雅黑" panose="020B0503020204020204" charset="-122"/>
                <a:cs typeface="微软雅黑" panose="020B0503020204020204" charset="-122"/>
                <a:sym typeface="+mn-ea"/>
              </a:rPr>
              <a:t>CG2</a:t>
            </a:r>
            <a:r>
              <a:rPr lang="zh-CN" sz="1600" dirty="0">
                <a:latin typeface="微软雅黑" panose="020B0503020204020204" charset="-122"/>
                <a:ea typeface="微软雅黑" panose="020B0503020204020204" charset="-122"/>
                <a:cs typeface="微软雅黑" panose="020B0503020204020204" charset="-122"/>
                <a:sym typeface="+mn-ea"/>
              </a:rPr>
              <a:t>：</a:t>
            </a:r>
            <a:r>
              <a:rPr lang="zh-CN" altLang="en-US" sz="1600" dirty="0">
                <a:latin typeface="微软雅黑" panose="020B0503020204020204" charset="-122"/>
                <a:ea typeface="微软雅黑" panose="020B0503020204020204" charset="-122"/>
                <a:cs typeface="微软雅黑" panose="020B0503020204020204" charset="-122"/>
                <a:sym typeface="+mn-ea"/>
              </a:rPr>
              <a:t>二甲双胍</a:t>
            </a:r>
            <a:r>
              <a:rPr lang="en-US" altLang="zh-CN" sz="1600" dirty="0">
                <a:latin typeface="微软雅黑" panose="020B0503020204020204" charset="-122"/>
                <a:ea typeface="微软雅黑" panose="020B0503020204020204" charset="-122"/>
                <a:cs typeface="微软雅黑" panose="020B0503020204020204" charset="-122"/>
                <a:sym typeface="+mn-ea"/>
              </a:rPr>
              <a:t>500mg bid</a:t>
            </a:r>
            <a:r>
              <a:rPr lang="zh-CN" altLang="en-US" sz="1600" dirty="0">
                <a:latin typeface="微软雅黑" panose="020B0503020204020204" charset="-122"/>
                <a:ea typeface="微软雅黑" panose="020B0503020204020204" charset="-122"/>
                <a:cs typeface="微软雅黑" panose="020B0503020204020204" charset="-122"/>
                <a:sym typeface="+mn-ea"/>
              </a:rPr>
              <a:t>，</a:t>
            </a:r>
            <a:r>
              <a:rPr lang="en-US" altLang="zh-CN" sz="1600" dirty="0">
                <a:latin typeface="微软雅黑" panose="020B0503020204020204" charset="-122"/>
                <a:ea typeface="微软雅黑" panose="020B0503020204020204" charset="-122"/>
                <a:cs typeface="微软雅黑" panose="020B0503020204020204" charset="-122"/>
                <a:sym typeface="+mn-ea"/>
              </a:rPr>
              <a:t>CG3</a:t>
            </a:r>
            <a:r>
              <a:rPr lang="zh-CN" sz="1600" dirty="0">
                <a:latin typeface="微软雅黑" panose="020B0503020204020204" charset="-122"/>
                <a:ea typeface="微软雅黑" panose="020B0503020204020204" charset="-122"/>
                <a:cs typeface="微软雅黑" panose="020B0503020204020204" charset="-122"/>
                <a:sym typeface="+mn-ea"/>
              </a:rPr>
              <a:t>：</a:t>
            </a:r>
            <a:r>
              <a:rPr lang="zh-CN" altLang="en-US" sz="1600" dirty="0">
                <a:latin typeface="微软雅黑" panose="020B0503020204020204" charset="-122"/>
                <a:ea typeface="微软雅黑" panose="020B0503020204020204" charset="-122"/>
                <a:cs typeface="微软雅黑" panose="020B0503020204020204" charset="-122"/>
                <a:sym typeface="+mn-ea"/>
              </a:rPr>
              <a:t>二甲双胍</a:t>
            </a:r>
            <a:r>
              <a:rPr lang="en-US" altLang="zh-CN" sz="1600" dirty="0">
                <a:latin typeface="微软雅黑" panose="020B0503020204020204" charset="-122"/>
                <a:ea typeface="微软雅黑" panose="020B0503020204020204" charset="-122"/>
                <a:cs typeface="微软雅黑" panose="020B0503020204020204" charset="-122"/>
                <a:sym typeface="+mn-ea"/>
              </a:rPr>
              <a:t>1000mg bid</a:t>
            </a:r>
            <a:r>
              <a:rPr lang="zh-CN" altLang="en-US" sz="1600" dirty="0">
                <a:latin typeface="微软雅黑" panose="020B0503020204020204" charset="-122"/>
                <a:ea typeface="微软雅黑" panose="020B0503020204020204" charset="-122"/>
                <a:cs typeface="微软雅黑" panose="020B0503020204020204" charset="-122"/>
                <a:sym typeface="+mn-ea"/>
              </a:rPr>
              <a:t>。</a:t>
            </a:r>
            <a:endParaRPr lang="zh-CN" altLang="en-US" sz="1600" dirty="0">
              <a:solidFill>
                <a:schemeClr val="tx1"/>
              </a:solidFill>
              <a:latin typeface="微软雅黑" panose="020B0503020204020204" charset="-122"/>
              <a:ea typeface="微软雅黑" panose="020B0503020204020204" charset="-122"/>
              <a:cs typeface="微软雅黑" panose="020B0503020204020204" charset="-122"/>
              <a:sym typeface="+mn-ea"/>
            </a:endParaRPr>
          </a:p>
        </p:txBody>
      </p:sp>
      <p:sp>
        <p:nvSpPr>
          <p:cNvPr id="6" name="文本框 5"/>
          <p:cNvSpPr txBox="1"/>
          <p:nvPr/>
        </p:nvSpPr>
        <p:spPr>
          <a:xfrm>
            <a:off x="661035" y="5241925"/>
            <a:ext cx="11316335" cy="706755"/>
          </a:xfrm>
          <a:prstGeom prst="rect">
            <a:avLst/>
          </a:prstGeom>
          <a:noFill/>
        </p:spPr>
        <p:txBody>
          <a:bodyPr wrap="square" rtlCol="0" anchor="t">
            <a:spAutoFit/>
          </a:bodyPr>
          <a:lstStyle/>
          <a:p>
            <a:pPr>
              <a:lnSpc>
                <a:spcPct val="125000"/>
              </a:lnSpc>
              <a:spcBef>
                <a:spcPts val="0"/>
              </a:spcBef>
              <a:spcAft>
                <a:spcPts val="0"/>
              </a:spcAft>
            </a:pPr>
            <a:r>
              <a:rPr lang="zh-CN" altLang="en-US" sz="1600" b="1" dirty="0">
                <a:solidFill>
                  <a:schemeClr val="tx1"/>
                </a:solidFill>
                <a:latin typeface="微软雅黑" panose="020B0503020204020204" charset="-122"/>
                <a:ea typeface="微软雅黑" panose="020B0503020204020204" charset="-122"/>
                <a:cs typeface="微软雅黑" panose="020B0503020204020204" charset="-122"/>
                <a:sym typeface="+mn-ea"/>
              </a:rPr>
              <a:t>结果显示：</a:t>
            </a:r>
            <a:r>
              <a:rPr lang="zh-CN" altLang="en-US" sz="1600" b="1" dirty="0">
                <a:solidFill>
                  <a:srgbClr val="FF0000"/>
                </a:solidFill>
                <a:latin typeface="微软雅黑" panose="020B0503020204020204" charset="-122"/>
                <a:ea typeface="微软雅黑" panose="020B0503020204020204" charset="-122"/>
                <a:cs typeface="微软雅黑" panose="020B0503020204020204" charset="-122"/>
                <a:sym typeface="+mn-ea"/>
              </a:rPr>
              <a:t>复方制剂</a:t>
            </a:r>
            <a:r>
              <a:rPr lang="en-US" altLang="zh-CN" sz="1600" b="1" dirty="0">
                <a:solidFill>
                  <a:srgbClr val="FF0000"/>
                </a:solidFill>
                <a:latin typeface="微软雅黑" panose="020B0503020204020204" charset="-122"/>
                <a:ea typeface="微软雅黑" panose="020B0503020204020204" charset="-122"/>
                <a:cs typeface="微软雅黑" panose="020B0503020204020204" charset="-122"/>
                <a:sym typeface="+mn-ea"/>
              </a:rPr>
              <a:t>EG </a:t>
            </a:r>
            <a:r>
              <a:rPr lang="en-US" altLang="zh-CN" sz="1600" b="1" dirty="0" err="1">
                <a:solidFill>
                  <a:srgbClr val="FF0000"/>
                </a:solidFill>
                <a:latin typeface="微软雅黑" panose="020B0503020204020204" charset="-122"/>
                <a:ea typeface="微软雅黑" panose="020B0503020204020204" charset="-122"/>
                <a:cs typeface="微软雅黑" panose="020B0503020204020204" charset="-122"/>
                <a:sym typeface="+mn-ea"/>
              </a:rPr>
              <a:t>HbAlc</a:t>
            </a:r>
            <a:r>
              <a:rPr lang="zh-CN" altLang="en-US" sz="1600" b="1" dirty="0">
                <a:solidFill>
                  <a:srgbClr val="FF0000"/>
                </a:solidFill>
                <a:latin typeface="微软雅黑" panose="020B0503020204020204" charset="-122"/>
                <a:ea typeface="微软雅黑" panose="020B0503020204020204" charset="-122"/>
                <a:cs typeface="微软雅黑" panose="020B0503020204020204" charset="-122"/>
                <a:sym typeface="+mn-ea"/>
              </a:rPr>
              <a:t>降幅显著优于各单药</a:t>
            </a:r>
            <a:r>
              <a:rPr lang="en-US" altLang="zh-CN" sz="1600" b="1" dirty="0">
                <a:solidFill>
                  <a:srgbClr val="FF0000"/>
                </a:solidFill>
                <a:latin typeface="微软雅黑" panose="020B0503020204020204" charset="-122"/>
                <a:ea typeface="微软雅黑" panose="020B0503020204020204" charset="-122"/>
                <a:cs typeface="微软雅黑" panose="020B0503020204020204" charset="-122"/>
                <a:sym typeface="+mn-ea"/>
              </a:rPr>
              <a:t>CG</a:t>
            </a:r>
            <a:r>
              <a:rPr lang="zh-CN" altLang="en-US" sz="1600" dirty="0">
                <a:latin typeface="微软雅黑" panose="020B0503020204020204" charset="-122"/>
                <a:ea typeface="微软雅黑" panose="020B0503020204020204" charset="-122"/>
                <a:cs typeface="微软雅黑" panose="020B0503020204020204" charset="-122"/>
                <a:sym typeface="+mn-ea"/>
              </a:rPr>
              <a:t>；复方制剂</a:t>
            </a:r>
            <a:r>
              <a:rPr lang="en-US" altLang="zh-CN" sz="1600" dirty="0">
                <a:latin typeface="微软雅黑" panose="020B0503020204020204" charset="-122"/>
                <a:ea typeface="微软雅黑" panose="020B0503020204020204" charset="-122"/>
                <a:cs typeface="微软雅黑" panose="020B0503020204020204" charset="-122"/>
                <a:sym typeface="+mn-ea"/>
              </a:rPr>
              <a:t>EG </a:t>
            </a:r>
            <a:r>
              <a:rPr lang="en-US" altLang="zh-CN" sz="1600" dirty="0">
                <a:solidFill>
                  <a:schemeClr val="tx1"/>
                </a:solidFill>
                <a:latin typeface="微软雅黑" panose="020B0503020204020204" charset="-122"/>
                <a:ea typeface="微软雅黑" panose="020B0503020204020204" charset="-122"/>
                <a:cs typeface="微软雅黑" panose="020B0503020204020204" charset="-122"/>
                <a:sym typeface="+mn-ea"/>
              </a:rPr>
              <a:t>HbA1c&lt;7%</a:t>
            </a:r>
            <a:r>
              <a:rPr lang="zh-CN" altLang="en-US" sz="1600" dirty="0">
                <a:solidFill>
                  <a:schemeClr val="tx1"/>
                </a:solidFill>
                <a:latin typeface="微软雅黑" panose="020B0503020204020204" charset="-122"/>
                <a:ea typeface="微软雅黑" panose="020B0503020204020204" charset="-122"/>
                <a:cs typeface="微软雅黑" panose="020B0503020204020204" charset="-122"/>
                <a:sym typeface="+mn-ea"/>
              </a:rPr>
              <a:t>达标率显著优于</a:t>
            </a:r>
            <a:r>
              <a:rPr lang="zh-CN" altLang="en-US" sz="1600" dirty="0">
                <a:latin typeface="微软雅黑" panose="020B0503020204020204" charset="-122"/>
                <a:ea typeface="微软雅黑" panose="020B0503020204020204" charset="-122"/>
                <a:cs typeface="微软雅黑" panose="020B0503020204020204" charset="-122"/>
                <a:sym typeface="+mn-ea"/>
              </a:rPr>
              <a:t>各单药</a:t>
            </a:r>
            <a:r>
              <a:rPr lang="en-US" altLang="zh-CN" sz="1600" dirty="0">
                <a:latin typeface="微软雅黑" panose="020B0503020204020204" charset="-122"/>
                <a:ea typeface="微软雅黑" panose="020B0503020204020204" charset="-122"/>
                <a:cs typeface="微软雅黑" panose="020B0503020204020204" charset="-122"/>
                <a:sym typeface="+mn-ea"/>
              </a:rPr>
              <a:t>CG</a:t>
            </a:r>
            <a:r>
              <a:rPr lang="zh-CN" altLang="en-US" sz="1600" dirty="0">
                <a:latin typeface="微软雅黑" panose="020B0503020204020204" charset="-122"/>
                <a:ea typeface="微软雅黑" panose="020B0503020204020204" charset="-122"/>
                <a:cs typeface="微软雅黑" panose="020B0503020204020204" charset="-122"/>
                <a:sym typeface="+mn-ea"/>
              </a:rPr>
              <a:t>；利格列汀二甲双胍单片</a:t>
            </a:r>
            <a:r>
              <a:rPr lang="en-US" altLang="zh-CN" sz="1600" dirty="0">
                <a:latin typeface="微软雅黑" panose="020B0503020204020204" charset="-122"/>
                <a:ea typeface="微软雅黑" panose="020B0503020204020204" charset="-122"/>
                <a:cs typeface="微软雅黑" panose="020B0503020204020204" charset="-122"/>
                <a:sym typeface="+mn-ea"/>
              </a:rPr>
              <a:t>5mg/1000mg</a:t>
            </a:r>
            <a:r>
              <a:rPr lang="zh-CN" altLang="en-US" sz="1600" dirty="0">
                <a:latin typeface="微软雅黑" panose="020B0503020204020204" charset="-122"/>
                <a:ea typeface="微软雅黑" panose="020B0503020204020204" charset="-122"/>
                <a:cs typeface="微软雅黑" panose="020B0503020204020204" charset="-122"/>
                <a:sym typeface="+mn-ea"/>
              </a:rPr>
              <a:t>作为初始治疗，用于未用药亚洲</a:t>
            </a:r>
            <a:r>
              <a:rPr lang="en-US" altLang="zh-CN" sz="1600" dirty="0">
                <a:sym typeface="+mn-ea"/>
              </a:rPr>
              <a:t>T2DM</a:t>
            </a:r>
            <a:r>
              <a:rPr lang="zh-CN" altLang="en-US" sz="1600" dirty="0">
                <a:latin typeface="微软雅黑" panose="020B0503020204020204" charset="-122"/>
                <a:ea typeface="微软雅黑" panose="020B0503020204020204" charset="-122"/>
                <a:cs typeface="微软雅黑" panose="020B0503020204020204" charset="-122"/>
                <a:sym typeface="+mn-ea"/>
              </a:rPr>
              <a:t>患者，</a:t>
            </a:r>
            <a:r>
              <a:rPr lang="zh-CN" altLang="en-US" sz="1600" b="1" dirty="0">
                <a:solidFill>
                  <a:srgbClr val="FF0000"/>
                </a:solidFill>
                <a:latin typeface="微软雅黑" panose="020B0503020204020204" charset="-122"/>
                <a:ea typeface="微软雅黑" panose="020B0503020204020204" charset="-122"/>
                <a:cs typeface="微软雅黑" panose="020B0503020204020204" charset="-122"/>
                <a:sym typeface="+mn-ea"/>
              </a:rPr>
              <a:t>降糖疗效显著、达标率高、低血糖风险低、耐受性好</a:t>
            </a:r>
            <a:r>
              <a:rPr lang="zh-CN" altLang="en-US" sz="1600" dirty="0">
                <a:latin typeface="微软雅黑" panose="020B0503020204020204" charset="-122"/>
                <a:ea typeface="微软雅黑" panose="020B0503020204020204" charset="-122"/>
                <a:cs typeface="微软雅黑" panose="020B0503020204020204" charset="-122"/>
                <a:sym typeface="+mn-ea"/>
              </a:rPr>
              <a:t>。</a:t>
            </a:r>
            <a:endParaRPr lang="zh-CN" altLang="en-US" sz="1600" dirty="0">
              <a:solidFill>
                <a:schemeClr val="tx1"/>
              </a:solidFill>
              <a:latin typeface="微软雅黑" panose="020B0503020204020204" charset="-122"/>
              <a:ea typeface="微软雅黑" panose="020B0503020204020204" charset="-122"/>
              <a:cs typeface="微软雅黑" panose="020B0503020204020204" charset="-122"/>
              <a:sym typeface="+mn-ea"/>
            </a:endParaRPr>
          </a:p>
        </p:txBody>
      </p:sp>
      <p:grpSp>
        <p:nvGrpSpPr>
          <p:cNvPr id="9" name="组合 8"/>
          <p:cNvGrpSpPr/>
          <p:nvPr/>
        </p:nvGrpSpPr>
        <p:grpSpPr>
          <a:xfrm>
            <a:off x="730250" y="2210125"/>
            <a:ext cx="4711700" cy="2746996"/>
            <a:chOff x="1090" y="3187"/>
            <a:chExt cx="7600" cy="4425"/>
          </a:xfrm>
        </p:grpSpPr>
        <p:graphicFrame>
          <p:nvGraphicFramePr>
            <p:cNvPr id="27" name="图表 26"/>
            <p:cNvGraphicFramePr/>
            <p:nvPr/>
          </p:nvGraphicFramePr>
          <p:xfrm>
            <a:off x="1090" y="3187"/>
            <a:ext cx="7600" cy="4425"/>
          </p:xfrm>
          <a:graphic>
            <a:graphicData uri="http://schemas.openxmlformats.org/drawingml/2006/chart">
              <c:chart xmlns:c="http://schemas.openxmlformats.org/drawingml/2006/chart" xmlns:r="http://schemas.openxmlformats.org/officeDocument/2006/relationships" r:id="rId7"/>
            </a:graphicData>
          </a:graphic>
        </p:graphicFrame>
        <p:pic>
          <p:nvPicPr>
            <p:cNvPr id="28" name="图片 27"/>
            <p:cNvPicPr>
              <a:picLocks noChangeAspect="1"/>
            </p:cNvPicPr>
            <p:nvPr>
              <p:custDataLst>
                <p:tags r:id="rId3"/>
              </p:custDataLst>
            </p:nvPr>
          </p:nvPicPr>
          <p:blipFill>
            <a:blip r:embed="rId8"/>
            <a:stretch>
              <a:fillRect/>
            </a:stretch>
          </p:blipFill>
          <p:spPr>
            <a:xfrm>
              <a:off x="1461" y="7136"/>
              <a:ext cx="169" cy="169"/>
            </a:xfrm>
            <a:prstGeom prst="rect">
              <a:avLst/>
            </a:prstGeom>
          </p:spPr>
        </p:pic>
        <p:sp>
          <p:nvSpPr>
            <p:cNvPr id="29" name="文本框 28"/>
            <p:cNvSpPr txBox="1"/>
            <p:nvPr>
              <p:custDataLst>
                <p:tags r:id="rId4"/>
              </p:custDataLst>
            </p:nvPr>
          </p:nvSpPr>
          <p:spPr>
            <a:xfrm>
              <a:off x="6780" y="3255"/>
              <a:ext cx="1535" cy="444"/>
            </a:xfrm>
            <a:prstGeom prst="rect">
              <a:avLst/>
            </a:prstGeom>
            <a:noFill/>
          </p:spPr>
          <p:txBody>
            <a:bodyPr wrap="square" rtlCol="0" anchor="t">
              <a:spAutoFit/>
            </a:bodyPr>
            <a:lstStyle/>
            <a:p>
              <a:pPr>
                <a:lnSpc>
                  <a:spcPct val="100000"/>
                </a:lnSpc>
              </a:pPr>
              <a:r>
                <a:rPr lang="en-US" altLang="zh-CN" sz="1200" b="1" dirty="0"/>
                <a:t>P&lt;0.0001</a:t>
              </a:r>
            </a:p>
          </p:txBody>
        </p:sp>
      </p:grpSp>
      <p:grpSp>
        <p:nvGrpSpPr>
          <p:cNvPr id="39" name="组合 38"/>
          <p:cNvGrpSpPr/>
          <p:nvPr/>
        </p:nvGrpSpPr>
        <p:grpSpPr>
          <a:xfrm>
            <a:off x="6343650" y="2210118"/>
            <a:ext cx="4826000" cy="2809875"/>
            <a:chOff x="9930" y="3253"/>
            <a:chExt cx="7600" cy="4425"/>
          </a:xfrm>
        </p:grpSpPr>
        <p:graphicFrame>
          <p:nvGraphicFramePr>
            <p:cNvPr id="40" name="图表 39"/>
            <p:cNvGraphicFramePr/>
            <p:nvPr/>
          </p:nvGraphicFramePr>
          <p:xfrm>
            <a:off x="9930" y="3253"/>
            <a:ext cx="7600" cy="4425"/>
          </p:xfrm>
          <a:graphic>
            <a:graphicData uri="http://schemas.openxmlformats.org/drawingml/2006/chart">
              <c:chart xmlns:c="http://schemas.openxmlformats.org/drawingml/2006/chart" xmlns:r="http://schemas.openxmlformats.org/officeDocument/2006/relationships" r:id="rId9"/>
            </a:graphicData>
          </a:graphic>
        </p:graphicFrame>
        <p:sp>
          <p:nvSpPr>
            <p:cNvPr id="41" name="文本框 40"/>
            <p:cNvSpPr txBox="1"/>
            <p:nvPr>
              <p:custDataLst>
                <p:tags r:id="rId2"/>
              </p:custDataLst>
            </p:nvPr>
          </p:nvSpPr>
          <p:spPr>
            <a:xfrm>
              <a:off x="15595" y="3319"/>
              <a:ext cx="1540" cy="434"/>
            </a:xfrm>
            <a:prstGeom prst="rect">
              <a:avLst/>
            </a:prstGeom>
            <a:noFill/>
          </p:spPr>
          <p:txBody>
            <a:bodyPr wrap="square" rtlCol="0" anchor="t">
              <a:spAutoFit/>
            </a:bodyPr>
            <a:lstStyle/>
            <a:p>
              <a:pPr>
                <a:lnSpc>
                  <a:spcPct val="100000"/>
                </a:lnSpc>
              </a:pPr>
              <a:r>
                <a:rPr lang="en-US" altLang="zh-CN" sz="1200" b="1" dirty="0"/>
                <a:t>P</a:t>
              </a:r>
              <a:r>
                <a:rPr lang="zh-CN" altLang="en-US" sz="1200" b="1" dirty="0"/>
                <a:t>＝</a:t>
              </a:r>
              <a:r>
                <a:rPr lang="en-US" altLang="zh-CN" sz="1200" b="1" dirty="0"/>
                <a:t>0.0001</a:t>
              </a:r>
            </a:p>
          </p:txBody>
        </p:sp>
      </p:grpSp>
      <p:sp>
        <p:nvSpPr>
          <p:cNvPr id="42" name="文本框 41"/>
          <p:cNvSpPr txBox="1"/>
          <p:nvPr/>
        </p:nvSpPr>
        <p:spPr>
          <a:xfrm>
            <a:off x="901700" y="6298565"/>
            <a:ext cx="9164955" cy="183515"/>
          </a:xfrm>
          <a:prstGeom prst="rect">
            <a:avLst/>
          </a:prstGeom>
          <a:noFill/>
        </p:spPr>
        <p:txBody>
          <a:bodyPr wrap="square" rtlCol="0" anchor="t">
            <a:spAutoFit/>
          </a:bodyPr>
          <a:lstStyle/>
          <a:p>
            <a:r>
              <a:rPr lang="en-US" altLang="zh-CN" sz="600"/>
              <a:t>[8] AYM, et al. Linagliptin/metformin single-pill combination in Asian type 2 diabetes[J]. Diabetes Res Clin Pract, 2017,124:48-56.</a:t>
            </a:r>
          </a:p>
        </p:txBody>
      </p:sp>
      <p:sp>
        <p:nvSpPr>
          <p:cNvPr id="2" name="文本框 1"/>
          <p:cNvSpPr txBox="1"/>
          <p:nvPr/>
        </p:nvSpPr>
        <p:spPr>
          <a:xfrm>
            <a:off x="1145540" y="6066155"/>
            <a:ext cx="4337685" cy="245110"/>
          </a:xfrm>
          <a:prstGeom prst="rect">
            <a:avLst/>
          </a:prstGeom>
        </p:spPr>
        <p:txBody>
          <a:bodyPr wrap="square">
            <a:spAutoFit/>
          </a:bodyPr>
          <a:lstStyle/>
          <a:p>
            <a:r>
              <a:rPr lang="zh-CN" altLang="en-US" sz="1000">
                <a:solidFill>
                  <a:srgbClr val="000000"/>
                </a:solidFill>
                <a:latin typeface="微软雅黑" panose="020B0503020204020204" charset="-122"/>
                <a:ea typeface="微软雅黑" panose="020B0503020204020204" charset="-122"/>
              </a:rPr>
              <a:t>注：</a:t>
            </a:r>
            <a:r>
              <a:rPr lang="en-US" altLang="zh-CN" sz="1000">
                <a:sym typeface="+mn-ea"/>
              </a:rPr>
              <a:t>HbAlc</a:t>
            </a:r>
            <a:r>
              <a:rPr lang="zh-CN" altLang="en-US" sz="1000">
                <a:sym typeface="+mn-ea"/>
              </a:rPr>
              <a:t>：</a:t>
            </a:r>
            <a:r>
              <a:rPr lang="zh-CN" altLang="en-US" sz="1000">
                <a:solidFill>
                  <a:srgbClr val="000000"/>
                </a:solidFill>
                <a:latin typeface="微软雅黑" panose="020B0503020204020204" charset="-122"/>
                <a:ea typeface="微软雅黑" panose="020B0503020204020204" charset="-122"/>
              </a:rPr>
              <a:t>糖化血红蛋白；</a:t>
            </a:r>
            <a:r>
              <a:rPr lang="en-US" altLang="zh-CN" sz="1000">
                <a:latin typeface="微软雅黑" panose="020B0503020204020204" charset="-122"/>
                <a:ea typeface="微软雅黑" panose="020B0503020204020204" charset="-122"/>
                <a:cs typeface="微软雅黑" panose="020B0503020204020204" charset="-122"/>
                <a:sym typeface="+mn-ea"/>
              </a:rPr>
              <a:t>EG</a:t>
            </a:r>
            <a:r>
              <a:rPr lang="zh-CN" altLang="en-US" sz="1000">
                <a:latin typeface="微软雅黑" panose="020B0503020204020204" charset="-122"/>
                <a:ea typeface="微软雅黑" panose="020B0503020204020204" charset="-122"/>
                <a:cs typeface="微软雅黑" panose="020B0503020204020204" charset="-122"/>
                <a:sym typeface="+mn-ea"/>
              </a:rPr>
              <a:t>：实验组；</a:t>
            </a:r>
            <a:r>
              <a:rPr lang="en-US" altLang="zh-CN" sz="1000">
                <a:latin typeface="微软雅黑" panose="020B0503020204020204" charset="-122"/>
                <a:ea typeface="微软雅黑" panose="020B0503020204020204" charset="-122"/>
                <a:cs typeface="微软雅黑" panose="020B0503020204020204" charset="-122"/>
                <a:sym typeface="+mn-ea"/>
              </a:rPr>
              <a:t>CG</a:t>
            </a:r>
            <a:r>
              <a:rPr lang="zh-CN" altLang="en-US" sz="1000">
                <a:latin typeface="微软雅黑" panose="020B0503020204020204" charset="-122"/>
                <a:ea typeface="微软雅黑" panose="020B0503020204020204" charset="-122"/>
                <a:cs typeface="微软雅黑" panose="020B0503020204020204" charset="-122"/>
                <a:sym typeface="+mn-ea"/>
              </a:rPr>
              <a:t>：对照组</a:t>
            </a:r>
            <a:r>
              <a:rPr lang="zh-CN" sz="1000">
                <a:solidFill>
                  <a:srgbClr val="000000"/>
                </a:solidFill>
                <a:latin typeface="微软雅黑" panose="020B0503020204020204" charset="-122"/>
                <a:ea typeface="微软雅黑" panose="020B0503020204020204" charset="-122"/>
                <a:sym typeface="+mn-ea"/>
              </a:rPr>
              <a:t>。</a:t>
            </a:r>
          </a:p>
        </p:txBody>
      </p:sp>
      <p:sp>
        <p:nvSpPr>
          <p:cNvPr id="66" name="Bullet1"/>
          <p:cNvSpPr txBox="1"/>
          <p:nvPr/>
        </p:nvSpPr>
        <p:spPr>
          <a:xfrm rot="5400000">
            <a:off x="-477520" y="1198245"/>
            <a:ext cx="1301750" cy="341630"/>
          </a:xfrm>
          <a:prstGeom prst="round2DiagRect">
            <a:avLst>
              <a:gd name="adj1" fmla="val 50000"/>
              <a:gd name="adj2" fmla="val 0"/>
            </a:avLst>
          </a:prstGeom>
          <a:solidFill>
            <a:schemeClr val="bg1">
              <a:lumMod val="75000"/>
            </a:schemeClr>
          </a:solidFill>
          <a:ln w="3175">
            <a:solidFill>
              <a:schemeClr val="bg1"/>
            </a:solidFill>
          </a:ln>
          <a:effectLst>
            <a:outerShdw blurRad="127000" dist="63500" dir="3000000" algn="ctr" rotWithShape="0">
              <a:schemeClr val="bg1">
                <a:lumMod val="50000"/>
                <a:alpha val="15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vert="vert270" wrap="square" rtlCol="0" anchor="ctr">
            <a:normAutofit/>
          </a:bodyPr>
          <a:lstStyle>
            <a:defPPr>
              <a:defRPr lang="en-US"/>
            </a:defPPr>
            <a:lvl1pPr algn="ctr">
              <a:defRPr b="1">
                <a:effectLst/>
                <a:cs typeface="+mn-ea"/>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zh-CN" altLang="en-US" sz="1200" dirty="0">
                <a:latin typeface="+mj-lt"/>
                <a:ea typeface="+mj-ea"/>
              </a:rPr>
              <a:t>基本信息</a:t>
            </a:r>
          </a:p>
        </p:txBody>
      </p:sp>
      <p:sp>
        <p:nvSpPr>
          <p:cNvPr id="65" name="Bullet1"/>
          <p:cNvSpPr txBox="1"/>
          <p:nvPr/>
        </p:nvSpPr>
        <p:spPr>
          <a:xfrm rot="5400000">
            <a:off x="-448945" y="2279650"/>
            <a:ext cx="1239520" cy="341630"/>
          </a:xfrm>
          <a:prstGeom prst="round2DiagRect">
            <a:avLst>
              <a:gd name="adj1" fmla="val 50000"/>
              <a:gd name="adj2" fmla="val 0"/>
            </a:avLst>
          </a:prstGeom>
          <a:gradFill>
            <a:gsLst>
              <a:gs pos="0">
                <a:srgbClr val="D6EDFB"/>
              </a:gs>
              <a:gs pos="75000">
                <a:srgbClr val="026BB2"/>
              </a:gs>
            </a:gsLst>
            <a:lin ang="2700000" scaled="1"/>
          </a:gradFill>
          <a:ln w="3175">
            <a:noFill/>
          </a:ln>
          <a:effectLst>
            <a:outerShdw blurRad="127000" dist="63500" dir="3000000" algn="ctr" rotWithShape="0">
              <a:schemeClr val="bg1">
                <a:lumMod val="50000"/>
                <a:alpha val="15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vert="vert270" wrap="square" rtlCol="0" anchor="ctr">
            <a:normAutofit/>
          </a:bodyPr>
          <a:lstStyle>
            <a:defPPr>
              <a:defRPr lang="en-US"/>
            </a:defPPr>
            <a:lvl1pPr algn="ctr">
              <a:defRPr b="1">
                <a:effectLst/>
                <a:cs typeface="+mn-ea"/>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zh-CN" altLang="en-US" sz="1200" dirty="0">
                <a:latin typeface="+mj-lt"/>
                <a:ea typeface="+mj-ea"/>
              </a:rPr>
              <a:t>有效性</a:t>
            </a:r>
          </a:p>
        </p:txBody>
      </p:sp>
      <p:sp>
        <p:nvSpPr>
          <p:cNvPr id="67" name="Bullet1"/>
          <p:cNvSpPr txBox="1"/>
          <p:nvPr/>
        </p:nvSpPr>
        <p:spPr>
          <a:xfrm rot="5400000">
            <a:off x="-365029" y="3344736"/>
            <a:ext cx="1076686" cy="341639"/>
          </a:xfrm>
          <a:prstGeom prst="round2DiagRect">
            <a:avLst>
              <a:gd name="adj1" fmla="val 50000"/>
              <a:gd name="adj2" fmla="val 0"/>
            </a:avLst>
          </a:prstGeom>
          <a:solidFill>
            <a:schemeClr val="bg1">
              <a:lumMod val="75000"/>
            </a:schemeClr>
          </a:solidFill>
          <a:ln w="3175">
            <a:solidFill>
              <a:schemeClr val="bg1"/>
            </a:solidFill>
          </a:ln>
          <a:effectLst>
            <a:outerShdw blurRad="127000" dist="63500" dir="3000000" algn="ctr" rotWithShape="0">
              <a:schemeClr val="bg1">
                <a:lumMod val="50000"/>
                <a:alpha val="15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vert="vert270" wrap="square" rtlCol="0" anchor="ctr">
            <a:normAutofit/>
          </a:bodyPr>
          <a:lstStyle>
            <a:defPPr>
              <a:defRPr lang="en-US"/>
            </a:defPPr>
            <a:lvl1pPr algn="ctr">
              <a:defRPr b="1">
                <a:effectLst/>
                <a:cs typeface="+mn-ea"/>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zh-CN" altLang="en-US" sz="1200" dirty="0">
                <a:latin typeface="+mj-lt"/>
                <a:ea typeface="+mj-ea"/>
              </a:rPr>
              <a:t>安全性</a:t>
            </a:r>
          </a:p>
        </p:txBody>
      </p:sp>
      <p:sp>
        <p:nvSpPr>
          <p:cNvPr id="68" name="Bullet1"/>
          <p:cNvSpPr txBox="1"/>
          <p:nvPr/>
        </p:nvSpPr>
        <p:spPr>
          <a:xfrm rot="5400000">
            <a:off x="-389890" y="4389120"/>
            <a:ext cx="1125855" cy="341630"/>
          </a:xfrm>
          <a:prstGeom prst="round2DiagRect">
            <a:avLst>
              <a:gd name="adj1" fmla="val 50000"/>
              <a:gd name="adj2" fmla="val 0"/>
            </a:avLst>
          </a:prstGeom>
          <a:solidFill>
            <a:schemeClr val="bg1">
              <a:lumMod val="75000"/>
            </a:schemeClr>
          </a:solidFill>
          <a:ln w="3175">
            <a:solidFill>
              <a:schemeClr val="bg1"/>
            </a:solidFill>
          </a:ln>
          <a:effectLst>
            <a:outerShdw blurRad="127000" dist="63500" dir="3000000" algn="ctr" rotWithShape="0">
              <a:schemeClr val="bg1">
                <a:lumMod val="50000"/>
                <a:alpha val="15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vert="vert270" wrap="square" rtlCol="0" anchor="ctr">
            <a:normAutofit/>
          </a:bodyPr>
          <a:lstStyle>
            <a:defPPr>
              <a:defRPr lang="en-US"/>
            </a:defPPr>
            <a:lvl1pPr algn="ctr">
              <a:defRPr b="1">
                <a:effectLst/>
                <a:cs typeface="+mn-ea"/>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zh-CN" altLang="en-US" sz="1200" dirty="0">
                <a:latin typeface="+mj-lt"/>
                <a:ea typeface="+mj-ea"/>
              </a:rPr>
              <a:t>创新性</a:t>
            </a:r>
          </a:p>
        </p:txBody>
      </p:sp>
      <p:sp>
        <p:nvSpPr>
          <p:cNvPr id="69" name="Bullet1"/>
          <p:cNvSpPr txBox="1"/>
          <p:nvPr/>
        </p:nvSpPr>
        <p:spPr>
          <a:xfrm rot="5400000">
            <a:off x="-433705" y="5447030"/>
            <a:ext cx="1213485" cy="341630"/>
          </a:xfrm>
          <a:prstGeom prst="round2DiagRect">
            <a:avLst>
              <a:gd name="adj1" fmla="val 50000"/>
              <a:gd name="adj2" fmla="val 0"/>
            </a:avLst>
          </a:prstGeom>
          <a:solidFill>
            <a:schemeClr val="bg1">
              <a:lumMod val="75000"/>
            </a:schemeClr>
          </a:solidFill>
          <a:ln w="3175">
            <a:solidFill>
              <a:schemeClr val="bg1"/>
            </a:solidFill>
          </a:ln>
          <a:effectLst>
            <a:outerShdw blurRad="127000" dist="63500" dir="3000000" algn="ctr" rotWithShape="0">
              <a:schemeClr val="bg1">
                <a:lumMod val="50000"/>
                <a:alpha val="15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vert="vert270" wrap="square" rtlCol="0" anchor="ctr">
            <a:normAutofit/>
          </a:bodyPr>
          <a:lstStyle>
            <a:defPPr>
              <a:defRPr lang="en-US"/>
            </a:defPPr>
            <a:lvl1pPr algn="ctr">
              <a:defRPr b="1">
                <a:effectLst/>
                <a:cs typeface="+mn-ea"/>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zh-CN" altLang="en-US" sz="1200" dirty="0">
                <a:solidFill>
                  <a:schemeClr val="bg1"/>
                </a:solidFill>
                <a:latin typeface="+mj-lt"/>
                <a:ea typeface="+mj-ea"/>
              </a:rPr>
              <a:t>公平性</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883285" y="274320"/>
            <a:ext cx="10551160" cy="834390"/>
          </a:xfrm>
          <a:prstGeom prst="rect">
            <a:avLst/>
          </a:prstGeom>
          <a:noFill/>
        </p:spPr>
        <p:txBody>
          <a:bodyPr wrap="square" rtlCol="0" anchor="ctr" anchorCtr="0">
            <a:noAutofit/>
          </a:bodyPr>
          <a:lstStyle/>
          <a:p>
            <a:pPr indent="0" algn="l">
              <a:lnSpc>
                <a:spcPct val="100000"/>
              </a:lnSpc>
              <a:buFont typeface="+mj-lt"/>
              <a:buNone/>
            </a:pPr>
            <a:r>
              <a:rPr lang="zh-CN" altLang="en-US" sz="2600" b="1">
                <a:sym typeface="+mn-ea"/>
              </a:rPr>
              <a:t>权威指南共识推荐利格列汀</a:t>
            </a:r>
            <a:r>
              <a:rPr lang="en-US" altLang="zh-CN" sz="2600" b="1">
                <a:sym typeface="+mn-ea"/>
              </a:rPr>
              <a:t>+</a:t>
            </a:r>
            <a:r>
              <a:rPr lang="zh-CN" altLang="en-US" sz="2600" b="1">
                <a:sym typeface="+mn-ea"/>
              </a:rPr>
              <a:t>二甲双胍用于初始降糖治疗及控制不佳</a:t>
            </a:r>
            <a:r>
              <a:rPr lang="en-US" altLang="zh-CN" sz="2600" b="1">
                <a:sym typeface="+mn-ea"/>
              </a:rPr>
              <a:t>T2DM/</a:t>
            </a:r>
            <a:r>
              <a:rPr lang="zh-CN" altLang="en-US" sz="2600" b="1">
                <a:sym typeface="+mn-ea"/>
              </a:rPr>
              <a:t>新诊断明显高糖患者治疗</a:t>
            </a:r>
            <a:r>
              <a:rPr lang="en-US" altLang="zh-CN" sz="2600" b="1" baseline="30000">
                <a:solidFill>
                  <a:schemeClr val="tx1"/>
                </a:solidFill>
                <a:uFillTx/>
                <a:sym typeface="+mn-ea"/>
              </a:rPr>
              <a:t>[9-13]</a:t>
            </a:r>
          </a:p>
        </p:txBody>
      </p:sp>
      <p:graphicFrame>
        <p:nvGraphicFramePr>
          <p:cNvPr id="5" name="表格 4"/>
          <p:cNvGraphicFramePr/>
          <p:nvPr>
            <p:custDataLst>
              <p:tags r:id="rId1"/>
            </p:custDataLst>
          </p:nvPr>
        </p:nvGraphicFramePr>
        <p:xfrm>
          <a:off x="815340" y="1252220"/>
          <a:ext cx="11062335" cy="4761230"/>
        </p:xfrm>
        <a:graphic>
          <a:graphicData uri="http://schemas.openxmlformats.org/drawingml/2006/table">
            <a:tbl>
              <a:tblPr/>
              <a:tblGrid>
                <a:gridCol w="2396490">
                  <a:extLst>
                    <a:ext uri="{9D8B030D-6E8A-4147-A177-3AD203B41FA5}">
                      <a16:colId xmlns:a16="http://schemas.microsoft.com/office/drawing/2014/main" val="20000"/>
                    </a:ext>
                  </a:extLst>
                </a:gridCol>
                <a:gridCol w="8665845">
                  <a:extLst>
                    <a:ext uri="{9D8B030D-6E8A-4147-A177-3AD203B41FA5}">
                      <a16:colId xmlns:a16="http://schemas.microsoft.com/office/drawing/2014/main" val="20001"/>
                    </a:ext>
                  </a:extLst>
                </a:gridCol>
              </a:tblGrid>
              <a:tr h="352425">
                <a:tc>
                  <a:txBody>
                    <a:bodyPr/>
                    <a:lstStyle/>
                    <a:p>
                      <a:pPr marL="36195" indent="0" algn="l" fontAlgn="ctr">
                        <a:lnSpc>
                          <a:spcPct val="130000"/>
                        </a:lnSpc>
                      </a:pPr>
                      <a:r>
                        <a:rPr lang="zh-CN" altLang="en-US" sz="1600" b="1" i="0">
                          <a:solidFill>
                            <a:srgbClr val="FFFFFF"/>
                          </a:solidFill>
                          <a:latin typeface="微软雅黑" panose="020B0503020204020204" charset="-122"/>
                          <a:ea typeface="微软雅黑" panose="020B0503020204020204" charset="-122"/>
                        </a:rPr>
                        <a:t>指南共识名称</a:t>
                      </a: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rgbClr val="00B0F0"/>
                    </a:solidFill>
                  </a:tcPr>
                </a:tc>
                <a:tc>
                  <a:txBody>
                    <a:bodyPr/>
                    <a:lstStyle/>
                    <a:p>
                      <a:pPr marL="36195" indent="0" algn="l" fontAlgn="ctr">
                        <a:lnSpc>
                          <a:spcPct val="130000"/>
                        </a:lnSpc>
                      </a:pPr>
                      <a:r>
                        <a:rPr lang="zh-CN" altLang="en-US" sz="1600" b="1" i="0">
                          <a:solidFill>
                            <a:srgbClr val="FFFFFF"/>
                          </a:solidFill>
                          <a:latin typeface="微软雅黑" panose="020B0503020204020204" charset="-122"/>
                          <a:ea typeface="微软雅黑" panose="020B0503020204020204" charset="-122"/>
                        </a:rPr>
                        <a:t>推荐内容</a:t>
                      </a: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rgbClr val="00B0F0"/>
                    </a:solidFill>
                  </a:tcPr>
                </a:tc>
                <a:extLst>
                  <a:ext uri="{0D108BD9-81ED-4DB2-BD59-A6C34878D82A}">
                    <a16:rowId xmlns:a16="http://schemas.microsoft.com/office/drawing/2014/main" val="10000"/>
                  </a:ext>
                </a:extLst>
              </a:tr>
              <a:tr h="1045845">
                <a:tc>
                  <a:txBody>
                    <a:bodyPr/>
                    <a:lstStyle/>
                    <a:p>
                      <a:pPr marL="36195" indent="0" algn="l" fontAlgn="ctr">
                        <a:lnSpc>
                          <a:spcPct val="130000"/>
                        </a:lnSpc>
                      </a:pPr>
                      <a:r>
                        <a:rPr lang="zh-CN" altLang="en-US" sz="1200" b="0" i="0">
                          <a:solidFill>
                            <a:schemeClr val="tx1"/>
                          </a:solidFill>
                          <a:latin typeface="微软雅黑" panose="020B0503020204020204" charset="-122"/>
                          <a:ea typeface="微软雅黑" panose="020B0503020204020204" charset="-122"/>
                          <a:cs typeface="微软雅黑" panose="020B0503020204020204" charset="-122"/>
                        </a:rPr>
                        <a:t>以二甲双胍为基础的固定复方制剂治疗</a:t>
                      </a:r>
                      <a:r>
                        <a:rPr lang="en-US" altLang="zh-CN" sz="1200" b="0" i="0">
                          <a:solidFill>
                            <a:schemeClr val="tx1"/>
                          </a:solidFill>
                          <a:latin typeface="微软雅黑" panose="020B0503020204020204" charset="-122"/>
                          <a:ea typeface="微软雅黑" panose="020B0503020204020204" charset="-122"/>
                          <a:cs typeface="微软雅黑" panose="020B0503020204020204" charset="-122"/>
                        </a:rPr>
                        <a:t>2</a:t>
                      </a:r>
                      <a:r>
                        <a:rPr lang="zh-CN" altLang="en-US" sz="1200" b="0" i="0">
                          <a:solidFill>
                            <a:schemeClr val="tx1"/>
                          </a:solidFill>
                          <a:latin typeface="微软雅黑" panose="020B0503020204020204" charset="-122"/>
                          <a:ea typeface="微软雅黑" panose="020B0503020204020204" charset="-122"/>
                          <a:cs typeface="微软雅黑" panose="020B0503020204020204" charset="-122"/>
                        </a:rPr>
                        <a:t>型糖尿病专家共识</a:t>
                      </a:r>
                      <a:r>
                        <a:rPr lang="en-US" altLang="zh-CN" sz="1200" b="0" i="0">
                          <a:solidFill>
                            <a:schemeClr val="tx1"/>
                          </a:solidFill>
                          <a:latin typeface="微软雅黑" panose="020B0503020204020204" charset="-122"/>
                          <a:ea typeface="微软雅黑" panose="020B0503020204020204" charset="-122"/>
                          <a:cs typeface="微软雅黑" panose="020B0503020204020204" charset="-122"/>
                        </a:rPr>
                        <a:t>(22</a:t>
                      </a:r>
                      <a:r>
                        <a:rPr lang="zh-CN" altLang="en-US" sz="1200" b="0" i="0">
                          <a:solidFill>
                            <a:schemeClr val="tx1"/>
                          </a:solidFill>
                          <a:latin typeface="微软雅黑" panose="020B0503020204020204" charset="-122"/>
                          <a:ea typeface="微软雅黑" panose="020B0503020204020204" charset="-122"/>
                          <a:cs typeface="微软雅黑" panose="020B0503020204020204" charset="-122"/>
                        </a:rPr>
                        <a:t>年版</a:t>
                      </a:r>
                      <a:r>
                        <a:rPr lang="en-US" altLang="zh-CN" sz="1200" b="0" i="0">
                          <a:solidFill>
                            <a:schemeClr val="tx1"/>
                          </a:solidFill>
                          <a:latin typeface="微软雅黑" panose="020B0503020204020204" charset="-122"/>
                          <a:ea typeface="微软雅黑" panose="020B0503020204020204" charset="-122"/>
                          <a:cs typeface="微软雅黑" panose="020B0503020204020204" charset="-122"/>
                        </a:rPr>
                        <a:t>)</a:t>
                      </a:r>
                      <a:r>
                        <a:rPr lang="en-US" altLang="zh-CN" sz="1200" baseline="30000">
                          <a:sym typeface="+mn-ea"/>
                        </a:rPr>
                        <a:t>[9]</a:t>
                      </a:r>
                      <a:endParaRPr lang="en-US" altLang="zh-CN" sz="1200" b="0" i="0">
                        <a:solidFill>
                          <a:schemeClr val="tx1"/>
                        </a:solidFill>
                        <a:latin typeface="微软雅黑" panose="020B0503020204020204" charset="-122"/>
                        <a:ea typeface="微软雅黑" panose="020B0503020204020204" charset="-122"/>
                        <a:cs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lstStyle/>
                    <a:p>
                      <a:pPr marL="36195" indent="0" algn="l" fontAlgn="ctr">
                        <a:lnSpc>
                          <a:spcPct val="130000"/>
                        </a:lnSpc>
                      </a:pPr>
                      <a:r>
                        <a:rPr lang="zh-CN" altLang="en-US" sz="1200" b="0" i="0">
                          <a:solidFill>
                            <a:srgbClr val="FF0000"/>
                          </a:solidFill>
                          <a:latin typeface="微软雅黑" panose="020B0503020204020204" charset="-122"/>
                          <a:ea typeface="微软雅黑" panose="020B0503020204020204" charset="-122"/>
                          <a:cs typeface="微软雅黑" panose="020B0503020204020204" charset="-122"/>
                        </a:rPr>
                        <a:t>利格列汀二甲双胍复方制剂</a:t>
                      </a:r>
                      <a:r>
                        <a:rPr lang="zh-CN" altLang="en-US" sz="1200" b="0" i="0">
                          <a:solidFill>
                            <a:schemeClr val="tx1"/>
                          </a:solidFill>
                          <a:latin typeface="微软雅黑" panose="020B0503020204020204" charset="-122"/>
                          <a:ea typeface="微软雅黑" panose="020B0503020204020204" charset="-122"/>
                          <a:cs typeface="微软雅黑" panose="020B0503020204020204" charset="-122"/>
                        </a:rPr>
                        <a:t>建议使用人群：</a:t>
                      </a:r>
                      <a:br>
                        <a:rPr lang="zh-CN" altLang="en-US" sz="1200" b="0" i="0">
                          <a:solidFill>
                            <a:schemeClr val="tx1"/>
                          </a:solidFill>
                          <a:latin typeface="微软雅黑" panose="020B0503020204020204" charset="-122"/>
                          <a:ea typeface="微软雅黑" panose="020B0503020204020204" charset="-122"/>
                          <a:cs typeface="微软雅黑" panose="020B0503020204020204" charset="-122"/>
                        </a:rPr>
                      </a:br>
                      <a:r>
                        <a:rPr lang="en-US" altLang="zh-CN" sz="1200" b="0" i="0">
                          <a:solidFill>
                            <a:schemeClr val="tx1"/>
                          </a:solidFill>
                          <a:latin typeface="微软雅黑" panose="020B0503020204020204" charset="-122"/>
                          <a:ea typeface="微软雅黑" panose="020B0503020204020204" charset="-122"/>
                          <a:cs typeface="微软雅黑" panose="020B0503020204020204" charset="-122"/>
                        </a:rPr>
                        <a:t>1</a:t>
                      </a:r>
                      <a:r>
                        <a:rPr lang="zh-CN" altLang="en-US" sz="1200" b="0" i="0">
                          <a:solidFill>
                            <a:schemeClr val="tx1"/>
                          </a:solidFill>
                          <a:latin typeface="微软雅黑" panose="020B0503020204020204" charset="-122"/>
                          <a:ea typeface="微软雅黑" panose="020B0503020204020204" charset="-122"/>
                          <a:cs typeface="微软雅黑" panose="020B0503020204020204" charset="-122"/>
                        </a:rPr>
                        <a:t>、新诊断</a:t>
                      </a:r>
                      <a:r>
                        <a:rPr lang="en-US" altLang="zh-CN" sz="1200" b="0" i="0">
                          <a:solidFill>
                            <a:schemeClr val="tx1"/>
                          </a:solidFill>
                          <a:latin typeface="微软雅黑" panose="020B0503020204020204" charset="-122"/>
                          <a:ea typeface="微软雅黑" panose="020B0503020204020204" charset="-122"/>
                          <a:cs typeface="微软雅黑" panose="020B0503020204020204" charset="-122"/>
                        </a:rPr>
                        <a:t>T2DM</a:t>
                      </a:r>
                      <a:r>
                        <a:rPr lang="zh-CN" altLang="en-US" sz="1200" b="0" i="0">
                          <a:solidFill>
                            <a:schemeClr val="tx1"/>
                          </a:solidFill>
                          <a:latin typeface="微软雅黑" panose="020B0503020204020204" charset="-122"/>
                          <a:ea typeface="微软雅黑" panose="020B0503020204020204" charset="-122"/>
                          <a:cs typeface="微软雅黑" panose="020B0503020204020204" charset="-122"/>
                        </a:rPr>
                        <a:t>患者，</a:t>
                      </a:r>
                      <a:r>
                        <a:rPr lang="en-US" altLang="zh-CN" sz="1200" b="0" i="0">
                          <a:solidFill>
                            <a:schemeClr val="tx1"/>
                          </a:solidFill>
                          <a:latin typeface="微软雅黑" panose="020B0503020204020204" charset="-122"/>
                          <a:ea typeface="微软雅黑" panose="020B0503020204020204" charset="-122"/>
                          <a:cs typeface="微软雅黑" panose="020B0503020204020204" charset="-122"/>
                        </a:rPr>
                        <a:t>HbA1c</a:t>
                      </a:r>
                      <a:r>
                        <a:rPr lang="zh-CN" altLang="en-US" sz="1200" b="0" i="0">
                          <a:solidFill>
                            <a:schemeClr val="tx1"/>
                          </a:solidFill>
                          <a:latin typeface="微软雅黑" panose="020B0503020204020204" charset="-122"/>
                          <a:ea typeface="微软雅黑" panose="020B0503020204020204" charset="-122"/>
                          <a:cs typeface="微软雅黑" panose="020B0503020204020204" charset="-122"/>
                        </a:rPr>
                        <a:t>高于个体化目标</a:t>
                      </a:r>
                      <a:r>
                        <a:rPr lang="en-US" altLang="zh-CN" sz="1200" b="0" i="0">
                          <a:solidFill>
                            <a:schemeClr val="tx1"/>
                          </a:solidFill>
                          <a:latin typeface="微软雅黑" panose="020B0503020204020204" charset="-122"/>
                          <a:ea typeface="微软雅黑" panose="020B0503020204020204" charset="-122"/>
                          <a:cs typeface="微软雅黑" panose="020B0503020204020204" charset="-122"/>
                        </a:rPr>
                        <a:t>1.5%</a:t>
                      </a:r>
                      <a:r>
                        <a:rPr lang="zh-CN" altLang="en-US" sz="1200" b="0" i="0">
                          <a:solidFill>
                            <a:schemeClr val="tx1"/>
                          </a:solidFill>
                          <a:latin typeface="微软雅黑" panose="020B0503020204020204" charset="-122"/>
                          <a:ea typeface="微软雅黑" panose="020B0503020204020204" charset="-122"/>
                          <a:cs typeface="微软雅黑" panose="020B0503020204020204" charset="-122"/>
                        </a:rPr>
                        <a:t>或</a:t>
                      </a:r>
                      <a:r>
                        <a:rPr lang="en-US" altLang="zh-CN" sz="1200" b="0" i="0">
                          <a:solidFill>
                            <a:schemeClr val="tx1"/>
                          </a:solidFill>
                          <a:latin typeface="微软雅黑" panose="020B0503020204020204" charset="-122"/>
                          <a:ea typeface="微软雅黑" panose="020B0503020204020204" charset="-122"/>
                          <a:cs typeface="微软雅黑" panose="020B0503020204020204" charset="-122"/>
                        </a:rPr>
                        <a:t>≥7.5%</a:t>
                      </a:r>
                      <a:r>
                        <a:rPr lang="zh-CN" altLang="en-US" sz="1200" b="0" i="0">
                          <a:solidFill>
                            <a:schemeClr val="tx1"/>
                          </a:solidFill>
                          <a:latin typeface="微软雅黑" panose="020B0503020204020204" charset="-122"/>
                          <a:ea typeface="微软雅黑" panose="020B0503020204020204" charset="-122"/>
                          <a:cs typeface="微软雅黑" panose="020B0503020204020204" charset="-122"/>
                        </a:rPr>
                        <a:t>，用于早期联合治疗或起始联合治疗。</a:t>
                      </a:r>
                      <a:br>
                        <a:rPr lang="zh-CN" altLang="en-US" sz="1200" b="0" i="0">
                          <a:solidFill>
                            <a:schemeClr val="tx1"/>
                          </a:solidFill>
                          <a:latin typeface="微软雅黑" panose="020B0503020204020204" charset="-122"/>
                          <a:ea typeface="微软雅黑" panose="020B0503020204020204" charset="-122"/>
                          <a:cs typeface="微软雅黑" panose="020B0503020204020204" charset="-122"/>
                        </a:rPr>
                      </a:br>
                      <a:r>
                        <a:rPr lang="en-US" altLang="zh-CN" sz="1200" b="0" i="0">
                          <a:solidFill>
                            <a:schemeClr val="tx1"/>
                          </a:solidFill>
                          <a:latin typeface="微软雅黑" panose="020B0503020204020204" charset="-122"/>
                          <a:ea typeface="微软雅黑" panose="020B0503020204020204" charset="-122"/>
                          <a:cs typeface="微软雅黑" panose="020B0503020204020204" charset="-122"/>
                        </a:rPr>
                        <a:t>2</a:t>
                      </a:r>
                      <a:r>
                        <a:rPr lang="zh-CN" altLang="en-US" sz="1200" b="0" i="0">
                          <a:solidFill>
                            <a:schemeClr val="tx1"/>
                          </a:solidFill>
                          <a:latin typeface="微软雅黑" panose="020B0503020204020204" charset="-122"/>
                          <a:ea typeface="微软雅黑" panose="020B0503020204020204" charset="-122"/>
                          <a:cs typeface="微软雅黑" panose="020B0503020204020204" charset="-122"/>
                        </a:rPr>
                        <a:t>、二甲双胍单药治疗</a:t>
                      </a:r>
                      <a:r>
                        <a:rPr lang="en-US" altLang="zh-CN" sz="1200" b="0" i="0">
                          <a:solidFill>
                            <a:schemeClr val="tx1"/>
                          </a:solidFill>
                          <a:latin typeface="微软雅黑" panose="020B0503020204020204" charset="-122"/>
                          <a:ea typeface="微软雅黑" panose="020B0503020204020204" charset="-122"/>
                          <a:cs typeface="微软雅黑" panose="020B0503020204020204" charset="-122"/>
                        </a:rPr>
                        <a:t>HbA1c</a:t>
                      </a:r>
                      <a:r>
                        <a:rPr lang="zh-CN" altLang="en-US" sz="1200" b="0" i="0">
                          <a:solidFill>
                            <a:schemeClr val="tx1"/>
                          </a:solidFill>
                          <a:latin typeface="微软雅黑" panose="020B0503020204020204" charset="-122"/>
                          <a:ea typeface="微软雅黑" panose="020B0503020204020204" charset="-122"/>
                          <a:cs typeface="微软雅黑" panose="020B0503020204020204" charset="-122"/>
                        </a:rPr>
                        <a:t>不达标患者的替换治疗方案。</a:t>
                      </a:r>
                      <a:br>
                        <a:rPr lang="zh-CN" altLang="en-US" sz="1200" b="0" i="0">
                          <a:solidFill>
                            <a:schemeClr val="tx1"/>
                          </a:solidFill>
                          <a:latin typeface="微软雅黑" panose="020B0503020204020204" charset="-122"/>
                          <a:ea typeface="微软雅黑" panose="020B0503020204020204" charset="-122"/>
                          <a:cs typeface="微软雅黑" panose="020B0503020204020204" charset="-122"/>
                        </a:rPr>
                      </a:br>
                      <a:r>
                        <a:rPr lang="en-US" altLang="zh-CN" sz="1200" b="0" i="0">
                          <a:solidFill>
                            <a:schemeClr val="tx1"/>
                          </a:solidFill>
                          <a:latin typeface="微软雅黑" panose="020B0503020204020204" charset="-122"/>
                          <a:ea typeface="微软雅黑" panose="020B0503020204020204" charset="-122"/>
                          <a:cs typeface="微软雅黑" panose="020B0503020204020204" charset="-122"/>
                        </a:rPr>
                        <a:t>3</a:t>
                      </a:r>
                      <a:r>
                        <a:rPr lang="zh-CN" altLang="en-US" sz="1200" b="0" i="0">
                          <a:solidFill>
                            <a:schemeClr val="tx1"/>
                          </a:solidFill>
                          <a:latin typeface="微软雅黑" panose="020B0503020204020204" charset="-122"/>
                          <a:ea typeface="微软雅黑" panose="020B0503020204020204" charset="-122"/>
                          <a:cs typeface="微软雅黑" panose="020B0503020204020204" charset="-122"/>
                        </a:rPr>
                        <a:t>、现有治疗方案血糖控制虽达标，但服药次数</a:t>
                      </a:r>
                      <a:r>
                        <a:rPr lang="en-US" altLang="zh-CN" sz="1200" b="0" i="0">
                          <a:solidFill>
                            <a:schemeClr val="tx1"/>
                          </a:solidFill>
                          <a:latin typeface="微软雅黑" panose="020B0503020204020204" charset="-122"/>
                          <a:ea typeface="微软雅黑" panose="020B0503020204020204" charset="-122"/>
                          <a:cs typeface="微软雅黑" panose="020B0503020204020204" charset="-122"/>
                        </a:rPr>
                        <a:t>≥3</a:t>
                      </a:r>
                      <a:r>
                        <a:rPr lang="zh-CN" altLang="en-US" sz="1200" b="0" i="0">
                          <a:solidFill>
                            <a:schemeClr val="tx1"/>
                          </a:solidFill>
                          <a:latin typeface="微软雅黑" panose="020B0503020204020204" charset="-122"/>
                          <a:ea typeface="微软雅黑" panose="020B0503020204020204" charset="-122"/>
                          <a:cs typeface="微软雅黑" panose="020B0503020204020204" charset="-122"/>
                        </a:rPr>
                        <a:t>次</a:t>
                      </a:r>
                      <a:r>
                        <a:rPr lang="en-US" altLang="zh-CN" sz="1200" b="0" i="0">
                          <a:solidFill>
                            <a:schemeClr val="tx1"/>
                          </a:solidFill>
                          <a:latin typeface="微软雅黑" panose="020B0503020204020204" charset="-122"/>
                          <a:ea typeface="微软雅黑" panose="020B0503020204020204" charset="-122"/>
                          <a:cs typeface="微软雅黑" panose="020B0503020204020204" charset="-122"/>
                        </a:rPr>
                        <a:t>/d</a:t>
                      </a:r>
                      <a:r>
                        <a:rPr lang="zh-CN" altLang="en-US" sz="1200" b="0" i="0">
                          <a:solidFill>
                            <a:schemeClr val="tx1"/>
                          </a:solidFill>
                          <a:latin typeface="微软雅黑" panose="020B0503020204020204" charset="-122"/>
                          <a:ea typeface="微软雅黑" panose="020B0503020204020204" charset="-122"/>
                          <a:cs typeface="微软雅黑" panose="020B0503020204020204" charset="-122"/>
                        </a:rPr>
                        <a:t>或存在低血糖发作，可换用</a:t>
                      </a:r>
                      <a:r>
                        <a:rPr lang="en-US" altLang="zh-CN" sz="1200" b="0" i="0">
                          <a:solidFill>
                            <a:schemeClr val="tx1"/>
                          </a:solidFill>
                          <a:latin typeface="微软雅黑" panose="020B0503020204020204" charset="-122"/>
                          <a:ea typeface="微软雅黑" panose="020B0503020204020204" charset="-122"/>
                          <a:cs typeface="微软雅黑" panose="020B0503020204020204" charset="-122"/>
                        </a:rPr>
                        <a:t>DPP-4i/Met FDC</a:t>
                      </a:r>
                      <a:r>
                        <a:rPr lang="zh-CN" altLang="en-US" sz="1200" b="0" i="0">
                          <a:solidFill>
                            <a:schemeClr val="tx1"/>
                          </a:solidFill>
                          <a:latin typeface="微软雅黑" panose="020B0503020204020204" charset="-122"/>
                          <a:ea typeface="微软雅黑" panose="020B0503020204020204" charset="-122"/>
                          <a:cs typeface="微软雅黑" panose="020B0503020204020204" charset="-122"/>
                        </a:rPr>
                        <a:t>，特别是老年患者。</a:t>
                      </a: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extLst>
                  <a:ext uri="{0D108BD9-81ED-4DB2-BD59-A6C34878D82A}">
                    <a16:rowId xmlns:a16="http://schemas.microsoft.com/office/drawing/2014/main" val="10001"/>
                  </a:ext>
                </a:extLst>
              </a:tr>
              <a:tr h="1305560">
                <a:tc>
                  <a:txBody>
                    <a:bodyPr/>
                    <a:lstStyle/>
                    <a:p>
                      <a:pPr marL="36195" indent="0" algn="l" fontAlgn="ctr">
                        <a:lnSpc>
                          <a:spcPct val="130000"/>
                        </a:lnSpc>
                      </a:pPr>
                      <a:r>
                        <a:rPr lang="zh-CN" altLang="en-US" sz="1200" b="0" i="0">
                          <a:solidFill>
                            <a:schemeClr val="tx1"/>
                          </a:solidFill>
                          <a:latin typeface="微软雅黑" panose="020B0503020204020204" charset="-122"/>
                          <a:ea typeface="微软雅黑" panose="020B0503020204020204" charset="-122"/>
                          <a:cs typeface="微软雅黑" panose="020B0503020204020204" charset="-122"/>
                        </a:rPr>
                        <a:t>二肽基肽酶</a:t>
                      </a:r>
                      <a:r>
                        <a:rPr lang="en-US" altLang="zh-CN" sz="1200" b="0" i="0">
                          <a:solidFill>
                            <a:schemeClr val="tx1"/>
                          </a:solidFill>
                          <a:latin typeface="微软雅黑" panose="020B0503020204020204" charset="-122"/>
                          <a:ea typeface="微软雅黑" panose="020B0503020204020204" charset="-122"/>
                          <a:cs typeface="微软雅黑" panose="020B0503020204020204" charset="-122"/>
                        </a:rPr>
                        <a:t>4</a:t>
                      </a:r>
                      <a:r>
                        <a:rPr lang="zh-CN" altLang="en-US" sz="1200" b="0" i="0">
                          <a:solidFill>
                            <a:schemeClr val="tx1"/>
                          </a:solidFill>
                          <a:latin typeface="微软雅黑" panose="020B0503020204020204" charset="-122"/>
                          <a:ea typeface="微软雅黑" panose="020B0503020204020204" charset="-122"/>
                          <a:cs typeface="微软雅黑" panose="020B0503020204020204" charset="-122"/>
                        </a:rPr>
                        <a:t>抑制剂</a:t>
                      </a:r>
                      <a:r>
                        <a:rPr lang="en-US" altLang="zh-CN" sz="1200" b="0" i="0">
                          <a:solidFill>
                            <a:schemeClr val="tx1"/>
                          </a:solidFill>
                          <a:latin typeface="微软雅黑" panose="020B0503020204020204" charset="-122"/>
                          <a:ea typeface="微软雅黑" panose="020B0503020204020204" charset="-122"/>
                          <a:cs typeface="微软雅黑" panose="020B0503020204020204" charset="-122"/>
                        </a:rPr>
                        <a:t>/</a:t>
                      </a:r>
                      <a:r>
                        <a:rPr lang="zh-CN" altLang="en-US" sz="1200" b="0" i="0">
                          <a:solidFill>
                            <a:schemeClr val="tx1"/>
                          </a:solidFill>
                          <a:latin typeface="微软雅黑" panose="020B0503020204020204" charset="-122"/>
                          <a:ea typeface="微软雅黑" panose="020B0503020204020204" charset="-122"/>
                          <a:cs typeface="微软雅黑" panose="020B0503020204020204" charset="-122"/>
                        </a:rPr>
                        <a:t>二甲双胍固定剂量复方制剂的临床应用专家建议</a:t>
                      </a:r>
                      <a:r>
                        <a:rPr lang="en-US" altLang="zh-CN" sz="1200" b="0" i="0">
                          <a:solidFill>
                            <a:schemeClr val="tx1"/>
                          </a:solidFill>
                          <a:latin typeface="微软雅黑" panose="020B0503020204020204" charset="-122"/>
                          <a:ea typeface="微软雅黑" panose="020B0503020204020204" charset="-122"/>
                          <a:cs typeface="微软雅黑" panose="020B0503020204020204" charset="-122"/>
                        </a:rPr>
                        <a:t>(20</a:t>
                      </a:r>
                      <a:r>
                        <a:rPr lang="zh-CN" altLang="en-US" sz="1200" b="0" i="0">
                          <a:solidFill>
                            <a:schemeClr val="tx1"/>
                          </a:solidFill>
                          <a:latin typeface="微软雅黑" panose="020B0503020204020204" charset="-122"/>
                          <a:ea typeface="微软雅黑" panose="020B0503020204020204" charset="-122"/>
                          <a:cs typeface="微软雅黑" panose="020B0503020204020204" charset="-122"/>
                        </a:rPr>
                        <a:t>年版</a:t>
                      </a:r>
                      <a:r>
                        <a:rPr lang="en-US" altLang="zh-CN" sz="1200" b="0" i="0">
                          <a:solidFill>
                            <a:schemeClr val="tx1"/>
                          </a:solidFill>
                          <a:latin typeface="微软雅黑" panose="020B0503020204020204" charset="-122"/>
                          <a:ea typeface="微软雅黑" panose="020B0503020204020204" charset="-122"/>
                          <a:cs typeface="微软雅黑" panose="020B0503020204020204" charset="-122"/>
                        </a:rPr>
                        <a:t>)</a:t>
                      </a:r>
                      <a:r>
                        <a:rPr lang="en-US" altLang="zh-CN" sz="1200" baseline="30000">
                          <a:sym typeface="+mn-ea"/>
                        </a:rPr>
                        <a:t>[10]</a:t>
                      </a:r>
                      <a:endParaRPr lang="en-US" altLang="zh-CN" sz="1200" b="0" i="0">
                        <a:solidFill>
                          <a:schemeClr val="tx1"/>
                        </a:solidFill>
                        <a:latin typeface="微软雅黑" panose="020B0503020204020204" charset="-122"/>
                        <a:ea typeface="微软雅黑" panose="020B0503020204020204" charset="-122"/>
                        <a:cs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lstStyle/>
                    <a:p>
                      <a:pPr marL="36195" indent="0" algn="l" fontAlgn="ctr">
                        <a:lnSpc>
                          <a:spcPct val="130000"/>
                        </a:lnSpc>
                      </a:pPr>
                      <a:r>
                        <a:rPr lang="zh-CN" altLang="en-US" sz="1200" b="0" i="0">
                          <a:solidFill>
                            <a:schemeClr val="tx1"/>
                          </a:solidFill>
                          <a:latin typeface="微软雅黑" panose="020B0503020204020204" charset="-122"/>
                          <a:ea typeface="微软雅黑" panose="020B0503020204020204" charset="-122"/>
                          <a:cs typeface="微软雅黑" panose="020B0503020204020204" charset="-122"/>
                        </a:rPr>
                        <a:t>新诊断</a:t>
                      </a:r>
                      <a:r>
                        <a:rPr lang="en-US" altLang="zh-CN" sz="1200" b="0" i="0">
                          <a:solidFill>
                            <a:schemeClr val="tx1"/>
                          </a:solidFill>
                          <a:latin typeface="微软雅黑" panose="020B0503020204020204" charset="-122"/>
                          <a:ea typeface="微软雅黑" panose="020B0503020204020204" charset="-122"/>
                          <a:cs typeface="微软雅黑" panose="020B0503020204020204" charset="-122"/>
                        </a:rPr>
                        <a:t>T2DM</a:t>
                      </a:r>
                      <a:r>
                        <a:rPr lang="zh-CN" altLang="en-US" sz="1200" b="0" i="0">
                          <a:solidFill>
                            <a:schemeClr val="tx1"/>
                          </a:solidFill>
                          <a:latin typeface="微软雅黑" panose="020B0503020204020204" charset="-122"/>
                          <a:ea typeface="微软雅黑" panose="020B0503020204020204" charset="-122"/>
                          <a:cs typeface="微软雅黑" panose="020B0503020204020204" charset="-122"/>
                        </a:rPr>
                        <a:t>患者：</a:t>
                      </a:r>
                      <a:r>
                        <a:rPr lang="en-US" altLang="zh-CN" sz="1200" b="0" i="0">
                          <a:solidFill>
                            <a:schemeClr val="tx1"/>
                          </a:solidFill>
                          <a:latin typeface="微软雅黑" panose="020B0503020204020204" charset="-122"/>
                          <a:ea typeface="微软雅黑" panose="020B0503020204020204" charset="-122"/>
                          <a:cs typeface="微软雅黑" panose="020B0503020204020204" charset="-122"/>
                        </a:rPr>
                        <a:t>HbA1c≥7.5%</a:t>
                      </a:r>
                      <a:r>
                        <a:rPr lang="zh-CN" altLang="en-US" sz="1200" b="0" i="0">
                          <a:solidFill>
                            <a:schemeClr val="tx1"/>
                          </a:solidFill>
                          <a:latin typeface="微软雅黑" panose="020B0503020204020204" charset="-122"/>
                          <a:ea typeface="微软雅黑" panose="020B0503020204020204" charset="-122"/>
                          <a:cs typeface="微软雅黑" panose="020B0503020204020204" charset="-122"/>
                        </a:rPr>
                        <a:t>可直接起始使用</a:t>
                      </a:r>
                      <a:r>
                        <a:rPr lang="zh-CN" altLang="en-US" sz="1200" b="0" i="0">
                          <a:solidFill>
                            <a:srgbClr val="FF0000"/>
                          </a:solidFill>
                          <a:latin typeface="微软雅黑" panose="020B0503020204020204" charset="-122"/>
                          <a:ea typeface="微软雅黑" panose="020B0503020204020204" charset="-122"/>
                          <a:cs typeface="微软雅黑" panose="020B0503020204020204" charset="-122"/>
                        </a:rPr>
                        <a:t>利格列汀二甲双胍复方制剂</a:t>
                      </a:r>
                      <a:r>
                        <a:rPr lang="zh-CN" altLang="en-US" sz="1200" b="0" i="0">
                          <a:solidFill>
                            <a:schemeClr val="tx1"/>
                          </a:solidFill>
                          <a:latin typeface="微软雅黑" panose="020B0503020204020204" charset="-122"/>
                          <a:ea typeface="微软雅黑" panose="020B0503020204020204" charset="-122"/>
                          <a:cs typeface="微软雅黑" panose="020B0503020204020204" charset="-122"/>
                        </a:rPr>
                        <a:t>。</a:t>
                      </a:r>
                      <a:br>
                        <a:rPr lang="zh-CN" altLang="en-US" sz="1200" b="0" i="0">
                          <a:solidFill>
                            <a:schemeClr val="tx1"/>
                          </a:solidFill>
                          <a:latin typeface="微软雅黑" panose="020B0503020204020204" charset="-122"/>
                          <a:ea typeface="微软雅黑" panose="020B0503020204020204" charset="-122"/>
                          <a:cs typeface="微软雅黑" panose="020B0503020204020204" charset="-122"/>
                        </a:rPr>
                      </a:br>
                      <a:r>
                        <a:rPr lang="en-US" altLang="zh-CN" sz="1200" b="0" i="0">
                          <a:solidFill>
                            <a:schemeClr val="tx1"/>
                          </a:solidFill>
                          <a:latin typeface="微软雅黑" panose="020B0503020204020204" charset="-122"/>
                          <a:ea typeface="微软雅黑" panose="020B0503020204020204" charset="-122"/>
                          <a:cs typeface="微软雅黑" panose="020B0503020204020204" charset="-122"/>
                        </a:rPr>
                        <a:t>Met</a:t>
                      </a:r>
                      <a:r>
                        <a:rPr lang="zh-CN" altLang="en-US" sz="1200" b="0" i="0">
                          <a:solidFill>
                            <a:schemeClr val="tx1"/>
                          </a:solidFill>
                          <a:latin typeface="微软雅黑" panose="020B0503020204020204" charset="-122"/>
                          <a:ea typeface="微软雅黑" panose="020B0503020204020204" charset="-122"/>
                          <a:cs typeface="微软雅黑" panose="020B0503020204020204" charset="-122"/>
                        </a:rPr>
                        <a:t>单药未达标者：可以考虑起始</a:t>
                      </a:r>
                      <a:r>
                        <a:rPr lang="en-US" altLang="zh-CN" sz="1200" b="0" i="0">
                          <a:solidFill>
                            <a:schemeClr val="tx1"/>
                          </a:solidFill>
                          <a:latin typeface="微软雅黑" panose="020B0503020204020204" charset="-122"/>
                          <a:ea typeface="微软雅黑" panose="020B0503020204020204" charset="-122"/>
                          <a:cs typeface="微软雅黑" panose="020B0503020204020204" charset="-122"/>
                        </a:rPr>
                        <a:t>DPP-4i/Met FDC</a:t>
                      </a:r>
                      <a:r>
                        <a:rPr lang="zh-CN" altLang="en-US" sz="1200" b="0" i="0">
                          <a:solidFill>
                            <a:schemeClr val="tx1"/>
                          </a:solidFill>
                          <a:latin typeface="微软雅黑" panose="020B0503020204020204" charset="-122"/>
                          <a:ea typeface="微软雅黑" panose="020B0503020204020204" charset="-122"/>
                          <a:cs typeface="微软雅黑" panose="020B0503020204020204" charset="-122"/>
                        </a:rPr>
                        <a:t>治疗，包括</a:t>
                      </a:r>
                      <a:r>
                        <a:rPr lang="zh-CN" altLang="en-US" sz="1200" b="0" i="0">
                          <a:solidFill>
                            <a:srgbClr val="FF0000"/>
                          </a:solidFill>
                          <a:latin typeface="微软雅黑" panose="020B0503020204020204" charset="-122"/>
                          <a:ea typeface="微软雅黑" panose="020B0503020204020204" charset="-122"/>
                          <a:cs typeface="微软雅黑" panose="020B0503020204020204" charset="-122"/>
                        </a:rPr>
                        <a:t>利格列汀二甲双胍复方制剂</a:t>
                      </a:r>
                      <a:r>
                        <a:rPr lang="zh-CN" altLang="en-US" sz="1200" b="0" i="0">
                          <a:solidFill>
                            <a:schemeClr val="tx1"/>
                          </a:solidFill>
                          <a:latin typeface="微软雅黑" panose="020B0503020204020204" charset="-122"/>
                          <a:ea typeface="微软雅黑" panose="020B0503020204020204" charset="-122"/>
                          <a:cs typeface="微软雅黑" panose="020B0503020204020204" charset="-122"/>
                        </a:rPr>
                        <a:t>。</a:t>
                      </a:r>
                      <a:br>
                        <a:rPr lang="zh-CN" altLang="en-US" sz="1200" b="0" i="0">
                          <a:solidFill>
                            <a:schemeClr val="tx1"/>
                          </a:solidFill>
                          <a:latin typeface="微软雅黑" panose="020B0503020204020204" charset="-122"/>
                          <a:ea typeface="微软雅黑" panose="020B0503020204020204" charset="-122"/>
                          <a:cs typeface="微软雅黑" panose="020B0503020204020204" charset="-122"/>
                        </a:rPr>
                      </a:br>
                      <a:r>
                        <a:rPr lang="en-US" altLang="zh-CN" sz="1200" b="0" i="0">
                          <a:solidFill>
                            <a:schemeClr val="tx1"/>
                          </a:solidFill>
                          <a:latin typeface="微软雅黑" panose="020B0503020204020204" charset="-122"/>
                          <a:ea typeface="微软雅黑" panose="020B0503020204020204" charset="-122"/>
                          <a:cs typeface="微软雅黑" panose="020B0503020204020204" charset="-122"/>
                        </a:rPr>
                        <a:t>1</a:t>
                      </a:r>
                      <a:r>
                        <a:rPr lang="zh-CN" altLang="en-US" sz="1200" b="0" i="0">
                          <a:solidFill>
                            <a:schemeClr val="tx1"/>
                          </a:solidFill>
                          <a:latin typeface="微软雅黑" panose="020B0503020204020204" charset="-122"/>
                          <a:ea typeface="微软雅黑" panose="020B0503020204020204" charset="-122"/>
                          <a:cs typeface="微软雅黑" panose="020B0503020204020204" charset="-122"/>
                        </a:rPr>
                        <a:t>、</a:t>
                      </a:r>
                      <a:r>
                        <a:rPr lang="en-US" altLang="zh-CN" sz="1200" b="0" i="0">
                          <a:solidFill>
                            <a:schemeClr val="tx1"/>
                          </a:solidFill>
                          <a:latin typeface="微软雅黑" panose="020B0503020204020204" charset="-122"/>
                          <a:ea typeface="微软雅黑" panose="020B0503020204020204" charset="-122"/>
                          <a:cs typeface="微软雅黑" panose="020B0503020204020204" charset="-122"/>
                        </a:rPr>
                        <a:t>DPP-4i/Met FDC</a:t>
                      </a:r>
                      <a:r>
                        <a:rPr lang="zh-CN" altLang="en-US" sz="1200" b="0" i="0">
                          <a:solidFill>
                            <a:schemeClr val="tx1"/>
                          </a:solidFill>
                          <a:latin typeface="微软雅黑" panose="020B0503020204020204" charset="-122"/>
                          <a:ea typeface="微软雅黑" panose="020B0503020204020204" charset="-122"/>
                          <a:cs typeface="微软雅黑" panose="020B0503020204020204" charset="-122"/>
                        </a:rPr>
                        <a:t>的降糖疗效优于其中任一等剂量的单药，更适合于</a:t>
                      </a:r>
                      <a:r>
                        <a:rPr lang="en-US" altLang="zh-CN" sz="1200" b="0" i="0">
                          <a:solidFill>
                            <a:schemeClr val="tx1"/>
                          </a:solidFill>
                          <a:latin typeface="微软雅黑" panose="020B0503020204020204" charset="-122"/>
                          <a:ea typeface="微软雅黑" panose="020B0503020204020204" charset="-122"/>
                          <a:cs typeface="微软雅黑" panose="020B0503020204020204" charset="-122"/>
                        </a:rPr>
                        <a:t>HbA1c</a:t>
                      </a:r>
                      <a:r>
                        <a:rPr lang="zh-CN" altLang="en-US" sz="1200" b="0" i="0">
                          <a:solidFill>
                            <a:schemeClr val="tx1"/>
                          </a:solidFill>
                          <a:latin typeface="微软雅黑" panose="020B0503020204020204" charset="-122"/>
                          <a:ea typeface="微软雅黑" panose="020B0503020204020204" charset="-122"/>
                          <a:cs typeface="微软雅黑" panose="020B0503020204020204" charset="-122"/>
                        </a:rPr>
                        <a:t>较高而需要起始联合治疗的</a:t>
                      </a:r>
                      <a:r>
                        <a:rPr lang="en-US" altLang="zh-CN" sz="1200" b="0" i="0">
                          <a:solidFill>
                            <a:schemeClr val="tx1"/>
                          </a:solidFill>
                          <a:latin typeface="微软雅黑" panose="020B0503020204020204" charset="-122"/>
                          <a:ea typeface="微软雅黑" panose="020B0503020204020204" charset="-122"/>
                          <a:cs typeface="微软雅黑" panose="020B0503020204020204" charset="-122"/>
                        </a:rPr>
                        <a:t>T2DM</a:t>
                      </a:r>
                      <a:r>
                        <a:rPr lang="zh-CN" altLang="en-US" sz="1200" b="0" i="0">
                          <a:solidFill>
                            <a:schemeClr val="tx1"/>
                          </a:solidFill>
                          <a:latin typeface="微软雅黑" panose="020B0503020204020204" charset="-122"/>
                          <a:ea typeface="微软雅黑" panose="020B0503020204020204" charset="-122"/>
                          <a:cs typeface="微软雅黑" panose="020B0503020204020204" charset="-122"/>
                        </a:rPr>
                        <a:t>患者。</a:t>
                      </a:r>
                      <a:br>
                        <a:rPr lang="zh-CN" altLang="en-US" sz="1200" b="0" i="0">
                          <a:solidFill>
                            <a:schemeClr val="tx1"/>
                          </a:solidFill>
                          <a:latin typeface="微软雅黑" panose="020B0503020204020204" charset="-122"/>
                          <a:ea typeface="微软雅黑" panose="020B0503020204020204" charset="-122"/>
                          <a:cs typeface="微软雅黑" panose="020B0503020204020204" charset="-122"/>
                        </a:rPr>
                      </a:br>
                      <a:r>
                        <a:rPr lang="en-US" altLang="zh-CN" sz="1200" b="0" i="0">
                          <a:solidFill>
                            <a:schemeClr val="tx1"/>
                          </a:solidFill>
                          <a:latin typeface="微软雅黑" panose="020B0503020204020204" charset="-122"/>
                          <a:ea typeface="微软雅黑" panose="020B0503020204020204" charset="-122"/>
                          <a:cs typeface="微软雅黑" panose="020B0503020204020204" charset="-122"/>
                        </a:rPr>
                        <a:t>2</a:t>
                      </a:r>
                      <a:r>
                        <a:rPr lang="zh-CN" altLang="en-US" sz="1200" b="0" i="0">
                          <a:solidFill>
                            <a:schemeClr val="tx1"/>
                          </a:solidFill>
                          <a:latin typeface="微软雅黑" panose="020B0503020204020204" charset="-122"/>
                          <a:ea typeface="微软雅黑" panose="020B0503020204020204" charset="-122"/>
                          <a:cs typeface="微软雅黑" panose="020B0503020204020204" charset="-122"/>
                        </a:rPr>
                        <a:t>、</a:t>
                      </a:r>
                      <a:r>
                        <a:rPr lang="en-US" altLang="zh-CN" sz="1200" b="0" i="0">
                          <a:solidFill>
                            <a:schemeClr val="tx1"/>
                          </a:solidFill>
                          <a:latin typeface="微软雅黑" panose="020B0503020204020204" charset="-122"/>
                          <a:ea typeface="微软雅黑" panose="020B0503020204020204" charset="-122"/>
                          <a:cs typeface="微软雅黑" panose="020B0503020204020204" charset="-122"/>
                        </a:rPr>
                        <a:t>DPP-4i/Met FDC</a:t>
                      </a:r>
                      <a:r>
                        <a:rPr lang="zh-CN" altLang="en-US" sz="1200" b="0" i="0">
                          <a:solidFill>
                            <a:schemeClr val="tx1"/>
                          </a:solidFill>
                          <a:latin typeface="微软雅黑" panose="020B0503020204020204" charset="-122"/>
                          <a:ea typeface="微软雅黑" panose="020B0503020204020204" charset="-122"/>
                          <a:cs typeface="微软雅黑" panose="020B0503020204020204" charset="-122"/>
                        </a:rPr>
                        <a:t>治疗可减少为控制血糖达标而依靠单药增加剂量带来的不良反应，以及降低治疗失败的风险。</a:t>
                      </a:r>
                      <a:br>
                        <a:rPr lang="zh-CN" altLang="en-US" sz="1200" b="0" i="0">
                          <a:solidFill>
                            <a:schemeClr val="tx1"/>
                          </a:solidFill>
                          <a:latin typeface="微软雅黑" panose="020B0503020204020204" charset="-122"/>
                          <a:ea typeface="微软雅黑" panose="020B0503020204020204" charset="-122"/>
                          <a:cs typeface="微软雅黑" panose="020B0503020204020204" charset="-122"/>
                        </a:rPr>
                      </a:br>
                      <a:r>
                        <a:rPr lang="en-US" altLang="zh-CN" sz="1200" b="0" i="0">
                          <a:solidFill>
                            <a:schemeClr val="tx1"/>
                          </a:solidFill>
                          <a:latin typeface="微软雅黑" panose="020B0503020204020204" charset="-122"/>
                          <a:ea typeface="微软雅黑" panose="020B0503020204020204" charset="-122"/>
                          <a:cs typeface="微软雅黑" panose="020B0503020204020204" charset="-122"/>
                        </a:rPr>
                        <a:t>3</a:t>
                      </a:r>
                      <a:r>
                        <a:rPr lang="zh-CN" altLang="en-US" sz="1200" b="0" i="0">
                          <a:solidFill>
                            <a:schemeClr val="tx1"/>
                          </a:solidFill>
                          <a:latin typeface="微软雅黑" panose="020B0503020204020204" charset="-122"/>
                          <a:ea typeface="微软雅黑" panose="020B0503020204020204" charset="-122"/>
                          <a:cs typeface="微软雅黑" panose="020B0503020204020204" charset="-122"/>
                        </a:rPr>
                        <a:t>、</a:t>
                      </a:r>
                      <a:r>
                        <a:rPr lang="en-US" altLang="zh-CN" sz="1200" b="0" i="0">
                          <a:solidFill>
                            <a:schemeClr val="tx1"/>
                          </a:solidFill>
                          <a:latin typeface="微软雅黑" panose="020B0503020204020204" charset="-122"/>
                          <a:ea typeface="微软雅黑" panose="020B0503020204020204" charset="-122"/>
                          <a:cs typeface="微软雅黑" panose="020B0503020204020204" charset="-122"/>
                        </a:rPr>
                        <a:t>DPP-4i/Met FDC</a:t>
                      </a:r>
                      <a:r>
                        <a:rPr lang="zh-CN" altLang="en-US" sz="1200" b="0" i="0">
                          <a:solidFill>
                            <a:schemeClr val="tx1"/>
                          </a:solidFill>
                          <a:latin typeface="微软雅黑" panose="020B0503020204020204" charset="-122"/>
                          <a:ea typeface="微软雅黑" panose="020B0503020204020204" charset="-122"/>
                          <a:cs typeface="微软雅黑" panose="020B0503020204020204" charset="-122"/>
                        </a:rPr>
                        <a:t>方案简便、可减少服用药片数量，患者心理接受度更高，有助于提高治疗依从性。</a:t>
                      </a: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extLst>
                  <a:ext uri="{0D108BD9-81ED-4DB2-BD59-A6C34878D82A}">
                    <a16:rowId xmlns:a16="http://schemas.microsoft.com/office/drawing/2014/main" val="10002"/>
                  </a:ext>
                </a:extLst>
              </a:tr>
              <a:tr h="525145">
                <a:tc>
                  <a:txBody>
                    <a:bodyPr/>
                    <a:lstStyle/>
                    <a:p>
                      <a:pPr marL="36195" indent="0" algn="l" fontAlgn="ctr">
                        <a:lnSpc>
                          <a:spcPct val="130000"/>
                        </a:lnSpc>
                      </a:pPr>
                      <a:r>
                        <a:rPr lang="zh-CN" altLang="en-US" sz="1200" b="0" i="0">
                          <a:solidFill>
                            <a:schemeClr val="tx1"/>
                          </a:solidFill>
                          <a:latin typeface="微软雅黑" panose="020B0503020204020204" charset="-122"/>
                          <a:ea typeface="微软雅黑" panose="020B0503020204020204" charset="-122"/>
                          <a:cs typeface="微软雅黑" panose="020B0503020204020204" charset="-122"/>
                        </a:rPr>
                        <a:t>国家基层糖尿病防治管理指南</a:t>
                      </a:r>
                      <a:r>
                        <a:rPr lang="en-US" altLang="zh-CN" sz="1200" b="0" i="0">
                          <a:solidFill>
                            <a:schemeClr val="tx1"/>
                          </a:solidFill>
                          <a:latin typeface="微软雅黑" panose="020B0503020204020204" charset="-122"/>
                          <a:ea typeface="微软雅黑" panose="020B0503020204020204" charset="-122"/>
                          <a:cs typeface="微软雅黑" panose="020B0503020204020204" charset="-122"/>
                        </a:rPr>
                        <a:t>(25</a:t>
                      </a:r>
                      <a:r>
                        <a:rPr lang="zh-CN" altLang="en-US" sz="1200" b="0" i="0">
                          <a:solidFill>
                            <a:schemeClr val="tx1"/>
                          </a:solidFill>
                          <a:latin typeface="微软雅黑" panose="020B0503020204020204" charset="-122"/>
                          <a:ea typeface="微软雅黑" panose="020B0503020204020204" charset="-122"/>
                          <a:cs typeface="微软雅黑" panose="020B0503020204020204" charset="-122"/>
                        </a:rPr>
                        <a:t>年版</a:t>
                      </a:r>
                      <a:r>
                        <a:rPr lang="en-US" altLang="zh-CN" sz="1200" b="0" i="0">
                          <a:solidFill>
                            <a:schemeClr val="tx1"/>
                          </a:solidFill>
                          <a:latin typeface="微软雅黑" panose="020B0503020204020204" charset="-122"/>
                          <a:ea typeface="微软雅黑" panose="020B0503020204020204" charset="-122"/>
                          <a:cs typeface="微软雅黑" panose="020B0503020204020204" charset="-122"/>
                        </a:rPr>
                        <a:t>)</a:t>
                      </a:r>
                      <a:r>
                        <a:rPr lang="en-US" altLang="zh-CN" sz="1200" baseline="30000">
                          <a:sym typeface="+mn-ea"/>
                        </a:rPr>
                        <a:t>[11]</a:t>
                      </a:r>
                      <a:endParaRPr lang="en-US" altLang="zh-CN" sz="1200" b="0" i="0">
                        <a:solidFill>
                          <a:schemeClr val="tx1"/>
                        </a:solidFill>
                        <a:latin typeface="微软雅黑" panose="020B0503020204020204" charset="-122"/>
                        <a:ea typeface="微软雅黑" panose="020B0503020204020204" charset="-122"/>
                        <a:cs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lstStyle/>
                    <a:p>
                      <a:pPr marL="36195" indent="0" algn="l" fontAlgn="ctr">
                        <a:lnSpc>
                          <a:spcPct val="130000"/>
                        </a:lnSpc>
                      </a:pPr>
                      <a:r>
                        <a:rPr lang="en-US" altLang="zh-CN" sz="1200" b="0" i="0">
                          <a:solidFill>
                            <a:schemeClr val="tx1"/>
                          </a:solidFill>
                          <a:latin typeface="微软雅黑" panose="020B0503020204020204" charset="-122"/>
                          <a:ea typeface="微软雅黑" panose="020B0503020204020204" charset="-122"/>
                          <a:cs typeface="微软雅黑" panose="020B0503020204020204" charset="-122"/>
                        </a:rPr>
                        <a:t>Met</a:t>
                      </a:r>
                      <a:r>
                        <a:rPr lang="zh-CN" altLang="en-US" sz="1200" b="0" i="0">
                          <a:solidFill>
                            <a:schemeClr val="tx1"/>
                          </a:solidFill>
                          <a:latin typeface="微软雅黑" panose="020B0503020204020204" charset="-122"/>
                          <a:ea typeface="微软雅黑" panose="020B0503020204020204" charset="-122"/>
                          <a:cs typeface="微软雅黑" panose="020B0503020204020204" charset="-122"/>
                        </a:rPr>
                        <a:t>单药未达标的</a:t>
                      </a:r>
                      <a:r>
                        <a:rPr lang="en-US" altLang="zh-CN" sz="1200" b="0" i="0">
                          <a:solidFill>
                            <a:schemeClr val="tx1"/>
                          </a:solidFill>
                          <a:latin typeface="微软雅黑" panose="020B0503020204020204" charset="-122"/>
                          <a:ea typeface="微软雅黑" panose="020B0503020204020204" charset="-122"/>
                          <a:cs typeface="微软雅黑" panose="020B0503020204020204" charset="-122"/>
                        </a:rPr>
                        <a:t>2</a:t>
                      </a:r>
                      <a:r>
                        <a:rPr lang="zh-CN" altLang="en-US" sz="1200" b="0" i="0">
                          <a:solidFill>
                            <a:schemeClr val="tx1"/>
                          </a:solidFill>
                          <a:latin typeface="微软雅黑" panose="020B0503020204020204" charset="-122"/>
                          <a:ea typeface="微软雅黑" panose="020B0503020204020204" charset="-122"/>
                          <a:cs typeface="微软雅黑" panose="020B0503020204020204" charset="-122"/>
                        </a:rPr>
                        <a:t>型糖尿病，应加用不同机制的降糖药物进行二联治疗，可考虑使用</a:t>
                      </a:r>
                      <a:r>
                        <a:rPr lang="en-US" altLang="zh-CN" sz="1200" b="0" i="0">
                          <a:solidFill>
                            <a:srgbClr val="FF0000"/>
                          </a:solidFill>
                          <a:latin typeface="微软雅黑" panose="020B0503020204020204" charset="-122"/>
                          <a:ea typeface="微软雅黑" panose="020B0503020204020204" charset="-122"/>
                          <a:cs typeface="微软雅黑" panose="020B0503020204020204" charset="-122"/>
                        </a:rPr>
                        <a:t>Met+DPP-4i</a:t>
                      </a:r>
                      <a:r>
                        <a:rPr lang="zh-CN" altLang="en-US" sz="1200" b="0" i="0">
                          <a:solidFill>
                            <a:schemeClr val="tx1"/>
                          </a:solidFill>
                          <a:latin typeface="微软雅黑" panose="020B0503020204020204" charset="-122"/>
                          <a:ea typeface="微软雅黑" panose="020B0503020204020204" charset="-122"/>
                          <a:cs typeface="微软雅黑" panose="020B0503020204020204" charset="-122"/>
                        </a:rPr>
                        <a:t>。</a:t>
                      </a:r>
                      <a:br>
                        <a:rPr lang="zh-CN" altLang="en-US" sz="1200" b="0" i="0">
                          <a:solidFill>
                            <a:schemeClr val="tx1"/>
                          </a:solidFill>
                          <a:latin typeface="微软雅黑" panose="020B0503020204020204" charset="-122"/>
                          <a:ea typeface="微软雅黑" panose="020B0503020204020204" charset="-122"/>
                          <a:cs typeface="微软雅黑" panose="020B0503020204020204" charset="-122"/>
                        </a:rPr>
                      </a:br>
                      <a:r>
                        <a:rPr lang="en-US" altLang="zh-CN" sz="1200" b="0" i="0">
                          <a:solidFill>
                            <a:schemeClr val="tx1"/>
                          </a:solidFill>
                          <a:latin typeface="微软雅黑" panose="020B0503020204020204" charset="-122"/>
                          <a:ea typeface="微软雅黑" panose="020B0503020204020204" charset="-122"/>
                          <a:cs typeface="微软雅黑" panose="020B0503020204020204" charset="-122"/>
                        </a:rPr>
                        <a:t>FDC</a:t>
                      </a:r>
                      <a:r>
                        <a:rPr lang="zh-CN" altLang="en-US" sz="1200" b="0" i="0">
                          <a:solidFill>
                            <a:schemeClr val="tx1"/>
                          </a:solidFill>
                          <a:latin typeface="微软雅黑" panose="020B0503020204020204" charset="-122"/>
                          <a:ea typeface="微软雅黑" panose="020B0503020204020204" charset="-122"/>
                          <a:cs typeface="微软雅黑" panose="020B0503020204020204" charset="-122"/>
                        </a:rPr>
                        <a:t>制剂具有简化方案、提高依从性等优势，</a:t>
                      </a:r>
                      <a:r>
                        <a:rPr lang="zh-CN" altLang="en-US" sz="1200" b="0" i="0">
                          <a:solidFill>
                            <a:srgbClr val="FF0000"/>
                          </a:solidFill>
                          <a:latin typeface="微软雅黑" panose="020B0503020204020204" charset="-122"/>
                          <a:ea typeface="微软雅黑" panose="020B0503020204020204" charset="-122"/>
                          <a:cs typeface="微软雅黑" panose="020B0503020204020204" charset="-122"/>
                        </a:rPr>
                        <a:t>利格列汀二甲双胍</a:t>
                      </a:r>
                      <a:r>
                        <a:rPr lang="en-US" altLang="zh-CN" sz="1200" b="0" i="0">
                          <a:solidFill>
                            <a:srgbClr val="FF0000"/>
                          </a:solidFill>
                          <a:latin typeface="微软雅黑" panose="020B0503020204020204" charset="-122"/>
                          <a:ea typeface="微软雅黑" panose="020B0503020204020204" charset="-122"/>
                          <a:cs typeface="微软雅黑" panose="020B0503020204020204" charset="-122"/>
                        </a:rPr>
                        <a:t>FDC</a:t>
                      </a:r>
                      <a:r>
                        <a:rPr lang="zh-CN" altLang="en-US" sz="1200" b="0" i="0">
                          <a:solidFill>
                            <a:schemeClr val="tx1"/>
                          </a:solidFill>
                          <a:latin typeface="微软雅黑" panose="020B0503020204020204" charset="-122"/>
                          <a:ea typeface="微软雅黑" panose="020B0503020204020204" charset="-122"/>
                          <a:cs typeface="微软雅黑" panose="020B0503020204020204" charset="-122"/>
                        </a:rPr>
                        <a:t>可作为糖尿病患者联合用药的选择。</a:t>
                      </a: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extLst>
                  <a:ext uri="{0D108BD9-81ED-4DB2-BD59-A6C34878D82A}">
                    <a16:rowId xmlns:a16="http://schemas.microsoft.com/office/drawing/2014/main" val="10003"/>
                  </a:ext>
                </a:extLst>
              </a:tr>
              <a:tr h="785495">
                <a:tc>
                  <a:txBody>
                    <a:bodyPr/>
                    <a:lstStyle/>
                    <a:p>
                      <a:pPr marL="36195" indent="0" algn="l" fontAlgn="ctr">
                        <a:lnSpc>
                          <a:spcPct val="130000"/>
                        </a:lnSpc>
                      </a:pPr>
                      <a:r>
                        <a:rPr lang="zh-CN" altLang="en-US" sz="1200" b="0" i="0">
                          <a:solidFill>
                            <a:schemeClr val="tx1"/>
                          </a:solidFill>
                          <a:latin typeface="微软雅黑" panose="020B0503020204020204" charset="-122"/>
                          <a:ea typeface="微软雅黑" panose="020B0503020204020204" charset="-122"/>
                          <a:cs typeface="微软雅黑" panose="020B0503020204020204" charset="-122"/>
                        </a:rPr>
                        <a:t>中国糖尿病防治指南</a:t>
                      </a:r>
                      <a:r>
                        <a:rPr lang="en-US" altLang="zh-CN" sz="1200" b="0" i="0">
                          <a:solidFill>
                            <a:schemeClr val="tx1"/>
                          </a:solidFill>
                          <a:latin typeface="微软雅黑" panose="020B0503020204020204" charset="-122"/>
                          <a:ea typeface="微软雅黑" panose="020B0503020204020204" charset="-122"/>
                          <a:cs typeface="微软雅黑" panose="020B0503020204020204" charset="-122"/>
                        </a:rPr>
                        <a:t>(24</a:t>
                      </a:r>
                      <a:r>
                        <a:rPr lang="zh-CN" altLang="en-US" sz="1200" b="0" i="0">
                          <a:solidFill>
                            <a:schemeClr val="tx1"/>
                          </a:solidFill>
                          <a:latin typeface="微软雅黑" panose="020B0503020204020204" charset="-122"/>
                          <a:ea typeface="微软雅黑" panose="020B0503020204020204" charset="-122"/>
                          <a:cs typeface="微软雅黑" panose="020B0503020204020204" charset="-122"/>
                        </a:rPr>
                        <a:t>年版</a:t>
                      </a:r>
                      <a:r>
                        <a:rPr lang="en-US" altLang="zh-CN" sz="1200" b="0" i="0">
                          <a:solidFill>
                            <a:schemeClr val="tx1"/>
                          </a:solidFill>
                          <a:latin typeface="微软雅黑" panose="020B0503020204020204" charset="-122"/>
                          <a:ea typeface="微软雅黑" panose="020B0503020204020204" charset="-122"/>
                          <a:cs typeface="微软雅黑" panose="020B0503020204020204" charset="-122"/>
                        </a:rPr>
                        <a:t>)</a:t>
                      </a:r>
                      <a:r>
                        <a:rPr lang="en-US" altLang="zh-CN" sz="1200" baseline="30000">
                          <a:sym typeface="+mn-ea"/>
                        </a:rPr>
                        <a:t>[12]</a:t>
                      </a:r>
                      <a:endParaRPr lang="en-US" altLang="zh-CN" sz="1200" b="0" i="0">
                        <a:solidFill>
                          <a:schemeClr val="tx1"/>
                        </a:solidFill>
                        <a:latin typeface="微软雅黑" panose="020B0503020204020204" charset="-122"/>
                        <a:ea typeface="微软雅黑" panose="020B0503020204020204" charset="-122"/>
                        <a:cs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rgbClr val="FFFFFF"/>
                    </a:solidFill>
                  </a:tcPr>
                </a:tc>
                <a:tc>
                  <a:txBody>
                    <a:bodyPr/>
                    <a:lstStyle/>
                    <a:p>
                      <a:pPr marL="36195" indent="0" algn="l" fontAlgn="ctr">
                        <a:lnSpc>
                          <a:spcPct val="130000"/>
                        </a:lnSpc>
                      </a:pPr>
                      <a:r>
                        <a:rPr lang="zh-CN" altLang="en-US" sz="1200" b="0" i="0">
                          <a:solidFill>
                            <a:schemeClr val="tx1"/>
                          </a:solidFill>
                          <a:latin typeface="微软雅黑" panose="020B0503020204020204" charset="-122"/>
                          <a:ea typeface="微软雅黑" panose="020B0503020204020204" charset="-122"/>
                          <a:cs typeface="微软雅黑" panose="020B0503020204020204" charset="-122"/>
                        </a:rPr>
                        <a:t>对于既往使用</a:t>
                      </a:r>
                      <a:r>
                        <a:rPr lang="en-US" altLang="zh-CN" sz="1200" b="0" i="0">
                          <a:solidFill>
                            <a:schemeClr val="tx1"/>
                          </a:solidFill>
                          <a:latin typeface="微软雅黑" panose="020B0503020204020204" charset="-122"/>
                          <a:ea typeface="微软雅黑" panose="020B0503020204020204" charset="-122"/>
                          <a:cs typeface="微软雅黑" panose="020B0503020204020204" charset="-122"/>
                        </a:rPr>
                        <a:t>Met</a:t>
                      </a:r>
                      <a:r>
                        <a:rPr lang="zh-CN" altLang="en-US" sz="1200" b="0" i="0">
                          <a:solidFill>
                            <a:schemeClr val="tx1"/>
                          </a:solidFill>
                          <a:latin typeface="微软雅黑" panose="020B0503020204020204" charset="-122"/>
                          <a:ea typeface="微软雅黑" panose="020B0503020204020204" charset="-122"/>
                          <a:cs typeface="微软雅黑" panose="020B0503020204020204" charset="-122"/>
                        </a:rPr>
                        <a:t>和</a:t>
                      </a:r>
                      <a:r>
                        <a:rPr lang="en-US" altLang="zh-CN" sz="1200" b="0" i="0">
                          <a:solidFill>
                            <a:schemeClr val="tx1"/>
                          </a:solidFill>
                          <a:latin typeface="微软雅黑" panose="020B0503020204020204" charset="-122"/>
                          <a:ea typeface="微软雅黑" panose="020B0503020204020204" charset="-122"/>
                          <a:cs typeface="微软雅黑" panose="020B0503020204020204" charset="-122"/>
                        </a:rPr>
                        <a:t>DPP-4i</a:t>
                      </a:r>
                      <a:r>
                        <a:rPr lang="zh-CN" altLang="en-US" sz="1200" b="0" i="0">
                          <a:solidFill>
                            <a:schemeClr val="tx1"/>
                          </a:solidFill>
                          <a:latin typeface="微软雅黑" panose="020B0503020204020204" charset="-122"/>
                          <a:ea typeface="微软雅黑" panose="020B0503020204020204" charset="-122"/>
                          <a:cs typeface="微软雅黑" panose="020B0503020204020204" charset="-122"/>
                        </a:rPr>
                        <a:t>自由联合的</a:t>
                      </a:r>
                      <a:r>
                        <a:rPr lang="en-US" altLang="zh-CN" sz="1200" b="0" i="0">
                          <a:solidFill>
                            <a:schemeClr val="tx1"/>
                          </a:solidFill>
                          <a:latin typeface="微软雅黑" panose="020B0503020204020204" charset="-122"/>
                          <a:ea typeface="微软雅黑" panose="020B0503020204020204" charset="-122"/>
                          <a:cs typeface="微软雅黑" panose="020B0503020204020204" charset="-122"/>
                        </a:rPr>
                        <a:t>T2DM</a:t>
                      </a:r>
                      <a:r>
                        <a:rPr lang="zh-CN" altLang="en-US" sz="1200" b="0" i="0">
                          <a:solidFill>
                            <a:schemeClr val="tx1"/>
                          </a:solidFill>
                          <a:latin typeface="微软雅黑" panose="020B0503020204020204" charset="-122"/>
                          <a:ea typeface="微软雅黑" panose="020B0503020204020204" charset="-122"/>
                          <a:cs typeface="微软雅黑" panose="020B0503020204020204" charset="-122"/>
                        </a:rPr>
                        <a:t>患者转换为</a:t>
                      </a:r>
                      <a:r>
                        <a:rPr lang="en-US" altLang="zh-CN" sz="1200" b="0" i="0">
                          <a:solidFill>
                            <a:srgbClr val="FF0000"/>
                          </a:solidFill>
                          <a:latin typeface="微软雅黑" panose="020B0503020204020204" charset="-122"/>
                          <a:ea typeface="微软雅黑" panose="020B0503020204020204" charset="-122"/>
                          <a:cs typeface="微软雅黑" panose="020B0503020204020204" charset="-122"/>
                        </a:rPr>
                        <a:t>DPP-4i/Met FDC</a:t>
                      </a:r>
                      <a:r>
                        <a:rPr lang="zh-CN" altLang="en-US" sz="1200" b="0" i="0">
                          <a:solidFill>
                            <a:schemeClr val="tx1"/>
                          </a:solidFill>
                          <a:latin typeface="微软雅黑" panose="020B0503020204020204" charset="-122"/>
                          <a:ea typeface="微软雅黑" panose="020B0503020204020204" charset="-122"/>
                          <a:cs typeface="微软雅黑" panose="020B0503020204020204" charset="-122"/>
                        </a:rPr>
                        <a:t>后，</a:t>
                      </a:r>
                      <a:r>
                        <a:rPr lang="en-US" altLang="zh-CN" sz="1200" b="0" i="0">
                          <a:solidFill>
                            <a:schemeClr val="tx1"/>
                          </a:solidFill>
                          <a:latin typeface="微软雅黑" panose="020B0503020204020204" charset="-122"/>
                          <a:ea typeface="微软雅黑" panose="020B0503020204020204" charset="-122"/>
                          <a:cs typeface="微软雅黑" panose="020B0503020204020204" charset="-122"/>
                        </a:rPr>
                        <a:t>HbA1c</a:t>
                      </a:r>
                      <a:r>
                        <a:rPr lang="zh-CN" altLang="en-US" sz="1200" b="0" i="0">
                          <a:solidFill>
                            <a:schemeClr val="tx1"/>
                          </a:solidFill>
                          <a:latin typeface="微软雅黑" panose="020B0503020204020204" charset="-122"/>
                          <a:ea typeface="微软雅黑" panose="020B0503020204020204" charset="-122"/>
                          <a:cs typeface="微软雅黑" panose="020B0503020204020204" charset="-122"/>
                        </a:rPr>
                        <a:t>可进一步下降</a:t>
                      </a:r>
                      <a:r>
                        <a:rPr lang="en-US" altLang="zh-CN" sz="1200" b="0" i="0">
                          <a:solidFill>
                            <a:schemeClr val="tx1"/>
                          </a:solidFill>
                          <a:latin typeface="微软雅黑" panose="020B0503020204020204" charset="-122"/>
                          <a:ea typeface="微软雅黑" panose="020B0503020204020204" charset="-122"/>
                          <a:cs typeface="微软雅黑" panose="020B0503020204020204" charset="-122"/>
                        </a:rPr>
                        <a:t>0.3%</a:t>
                      </a:r>
                      <a:r>
                        <a:rPr lang="zh-CN" altLang="en-US" sz="1200" b="0" i="0">
                          <a:solidFill>
                            <a:schemeClr val="tx1"/>
                          </a:solidFill>
                          <a:latin typeface="微软雅黑" panose="020B0503020204020204" charset="-122"/>
                          <a:ea typeface="微软雅黑" panose="020B0503020204020204" charset="-122"/>
                          <a:cs typeface="微软雅黑" panose="020B0503020204020204" charset="-122"/>
                        </a:rPr>
                        <a:t>。 </a:t>
                      </a:r>
                      <a:br>
                        <a:rPr lang="zh-CN" altLang="en-US" sz="1200" b="0" i="0">
                          <a:solidFill>
                            <a:schemeClr val="tx1"/>
                          </a:solidFill>
                          <a:latin typeface="微软雅黑" panose="020B0503020204020204" charset="-122"/>
                          <a:ea typeface="微软雅黑" panose="020B0503020204020204" charset="-122"/>
                          <a:cs typeface="微软雅黑" panose="020B0503020204020204" charset="-122"/>
                        </a:rPr>
                      </a:br>
                      <a:r>
                        <a:rPr lang="zh-CN" altLang="en-US" sz="1200" b="0" i="0">
                          <a:solidFill>
                            <a:schemeClr val="tx1"/>
                          </a:solidFill>
                          <a:latin typeface="微软雅黑" panose="020B0503020204020204" charset="-122"/>
                          <a:ea typeface="微软雅黑" panose="020B0503020204020204" charset="-122"/>
                          <a:cs typeface="微软雅黑" panose="020B0503020204020204" charset="-122"/>
                        </a:rPr>
                        <a:t>在伴有显著高血糖</a:t>
                      </a:r>
                      <a:r>
                        <a:rPr lang="en-US" altLang="zh-CN" sz="1200" b="0" i="0">
                          <a:solidFill>
                            <a:schemeClr val="tx1"/>
                          </a:solidFill>
                          <a:latin typeface="微软雅黑" panose="020B0503020204020204" charset="-122"/>
                          <a:ea typeface="微软雅黑" panose="020B0503020204020204" charset="-122"/>
                          <a:cs typeface="微软雅黑" panose="020B0503020204020204" charset="-122"/>
                        </a:rPr>
                        <a:t>(</a:t>
                      </a:r>
                      <a:r>
                        <a:rPr lang="zh-CN" altLang="en-US" sz="1200" b="0" i="0">
                          <a:solidFill>
                            <a:schemeClr val="tx1"/>
                          </a:solidFill>
                          <a:latin typeface="微软雅黑" panose="020B0503020204020204" charset="-122"/>
                          <a:ea typeface="微软雅黑" panose="020B0503020204020204" charset="-122"/>
                          <a:cs typeface="微软雅黑" panose="020B0503020204020204" charset="-122"/>
                        </a:rPr>
                        <a:t>平均</a:t>
                      </a:r>
                      <a:r>
                        <a:rPr lang="en-US" altLang="zh-CN" sz="1200" b="0" i="0">
                          <a:solidFill>
                            <a:schemeClr val="tx1"/>
                          </a:solidFill>
                          <a:latin typeface="微软雅黑" panose="020B0503020204020204" charset="-122"/>
                          <a:ea typeface="微软雅黑" panose="020B0503020204020204" charset="-122"/>
                          <a:cs typeface="微软雅黑" panose="020B0503020204020204" charset="-122"/>
                        </a:rPr>
                        <a:t>HbA1c 11.0%)</a:t>
                      </a:r>
                      <a:r>
                        <a:rPr lang="zh-CN" altLang="en-US" sz="1200" b="0" i="0">
                          <a:solidFill>
                            <a:schemeClr val="tx1"/>
                          </a:solidFill>
                          <a:latin typeface="微软雅黑" panose="020B0503020204020204" charset="-122"/>
                          <a:ea typeface="微软雅黑" panose="020B0503020204020204" charset="-122"/>
                          <a:cs typeface="微软雅黑" panose="020B0503020204020204" charset="-122"/>
                        </a:rPr>
                        <a:t>的新诊断</a:t>
                      </a:r>
                      <a:r>
                        <a:rPr lang="en-US" altLang="zh-CN" sz="1200" b="0" i="0">
                          <a:solidFill>
                            <a:schemeClr val="tx1"/>
                          </a:solidFill>
                          <a:latin typeface="微软雅黑" panose="020B0503020204020204" charset="-122"/>
                          <a:ea typeface="微软雅黑" panose="020B0503020204020204" charset="-122"/>
                          <a:cs typeface="微软雅黑" panose="020B0503020204020204" charset="-122"/>
                        </a:rPr>
                        <a:t>T2DM</a:t>
                      </a:r>
                      <a:r>
                        <a:rPr lang="zh-CN" altLang="en-US" sz="1200" b="0" i="0">
                          <a:solidFill>
                            <a:schemeClr val="tx1"/>
                          </a:solidFill>
                          <a:latin typeface="微软雅黑" panose="020B0503020204020204" charset="-122"/>
                          <a:ea typeface="微软雅黑" panose="020B0503020204020204" charset="-122"/>
                          <a:cs typeface="微软雅黑" panose="020B0503020204020204" charset="-122"/>
                        </a:rPr>
                        <a:t>患者中，短期胰岛素强化治疗后序贯使用简化的口服药方案可达到持久的降糖效果，</a:t>
                      </a:r>
                      <a:r>
                        <a:rPr lang="zh-CN" altLang="en-US" sz="1200" b="0" i="0">
                          <a:solidFill>
                            <a:srgbClr val="FF0000"/>
                          </a:solidFill>
                          <a:latin typeface="微软雅黑" panose="020B0503020204020204" charset="-122"/>
                          <a:ea typeface="微软雅黑" panose="020B0503020204020204" charset="-122"/>
                          <a:cs typeface="微软雅黑" panose="020B0503020204020204" charset="-122"/>
                        </a:rPr>
                        <a:t>二甲双胍联合利格列汀</a:t>
                      </a:r>
                      <a:r>
                        <a:rPr lang="zh-CN" altLang="en-US" sz="1200" b="0" i="0">
                          <a:solidFill>
                            <a:schemeClr val="tx1"/>
                          </a:solidFill>
                          <a:latin typeface="微软雅黑" panose="020B0503020204020204" charset="-122"/>
                          <a:ea typeface="微软雅黑" panose="020B0503020204020204" charset="-122"/>
                          <a:cs typeface="微软雅黑" panose="020B0503020204020204" charset="-122"/>
                        </a:rPr>
                        <a:t>序贯治疗的受试者，</a:t>
                      </a:r>
                      <a:r>
                        <a:rPr lang="en-US" altLang="zh-CN" sz="1200" b="0" i="0">
                          <a:solidFill>
                            <a:schemeClr val="tx1"/>
                          </a:solidFill>
                          <a:latin typeface="微软雅黑" panose="020B0503020204020204" charset="-122"/>
                          <a:ea typeface="微软雅黑" panose="020B0503020204020204" charset="-122"/>
                          <a:cs typeface="微软雅黑" panose="020B0503020204020204" charset="-122"/>
                        </a:rPr>
                        <a:t>48</a:t>
                      </a:r>
                      <a:r>
                        <a:rPr lang="zh-CN" altLang="en-US" sz="1200" b="0" i="0">
                          <a:solidFill>
                            <a:schemeClr val="tx1"/>
                          </a:solidFill>
                          <a:latin typeface="微软雅黑" panose="020B0503020204020204" charset="-122"/>
                          <a:ea typeface="微软雅黑" panose="020B0503020204020204" charset="-122"/>
                          <a:cs typeface="微软雅黑" panose="020B0503020204020204" charset="-122"/>
                        </a:rPr>
                        <a:t>周时</a:t>
                      </a:r>
                      <a:r>
                        <a:rPr lang="en-US" altLang="zh-CN" sz="1200" b="0" i="0">
                          <a:solidFill>
                            <a:schemeClr val="tx1"/>
                          </a:solidFill>
                          <a:latin typeface="微软雅黑" panose="020B0503020204020204" charset="-122"/>
                          <a:ea typeface="微软雅黑" panose="020B0503020204020204" charset="-122"/>
                          <a:cs typeface="微软雅黑" panose="020B0503020204020204" charset="-122"/>
                        </a:rPr>
                        <a:t>HbA1c</a:t>
                      </a:r>
                      <a:r>
                        <a:rPr lang="zh-CN" altLang="en-US" sz="1200" b="0" i="0">
                          <a:solidFill>
                            <a:schemeClr val="tx1"/>
                          </a:solidFill>
                          <a:latin typeface="微软雅黑" panose="020B0503020204020204" charset="-122"/>
                          <a:ea typeface="微软雅黑" panose="020B0503020204020204" charset="-122"/>
                          <a:cs typeface="微软雅黑" panose="020B0503020204020204" charset="-122"/>
                        </a:rPr>
                        <a:t>＜</a:t>
                      </a:r>
                      <a:r>
                        <a:rPr lang="en-US" altLang="zh-CN" sz="1200" b="0" i="0">
                          <a:solidFill>
                            <a:schemeClr val="tx1"/>
                          </a:solidFill>
                          <a:latin typeface="微软雅黑" panose="020B0503020204020204" charset="-122"/>
                          <a:ea typeface="微软雅黑" panose="020B0503020204020204" charset="-122"/>
                          <a:cs typeface="微软雅黑" panose="020B0503020204020204" charset="-122"/>
                        </a:rPr>
                        <a:t>7%</a:t>
                      </a:r>
                      <a:r>
                        <a:rPr lang="zh-CN" altLang="en-US" sz="1200" b="0" i="0">
                          <a:solidFill>
                            <a:schemeClr val="tx1"/>
                          </a:solidFill>
                          <a:latin typeface="微软雅黑" panose="020B0503020204020204" charset="-122"/>
                          <a:ea typeface="微软雅黑" panose="020B0503020204020204" charset="-122"/>
                          <a:cs typeface="微软雅黑" panose="020B0503020204020204" charset="-122"/>
                        </a:rPr>
                        <a:t>的达标率高达</a:t>
                      </a:r>
                      <a:r>
                        <a:rPr lang="en-US" altLang="zh-CN" sz="1200" b="0" i="0">
                          <a:solidFill>
                            <a:schemeClr val="tx1"/>
                          </a:solidFill>
                          <a:latin typeface="微软雅黑" panose="020B0503020204020204" charset="-122"/>
                          <a:ea typeface="微软雅黑" panose="020B0503020204020204" charset="-122"/>
                          <a:cs typeface="微软雅黑" panose="020B0503020204020204" charset="-122"/>
                        </a:rPr>
                        <a:t>80%</a:t>
                      </a:r>
                      <a:r>
                        <a:rPr lang="zh-CN" altLang="en-US" sz="1200" b="0" i="0">
                          <a:solidFill>
                            <a:schemeClr val="tx1"/>
                          </a:solidFill>
                          <a:latin typeface="微软雅黑" panose="020B0503020204020204" charset="-122"/>
                          <a:ea typeface="微软雅黑" panose="020B0503020204020204" charset="-122"/>
                          <a:cs typeface="微软雅黑" panose="020B0503020204020204" charset="-122"/>
                        </a:rPr>
                        <a:t>。</a:t>
                      </a: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rgbClr val="FFFFFF"/>
                    </a:solidFill>
                  </a:tcPr>
                </a:tc>
                <a:extLst>
                  <a:ext uri="{0D108BD9-81ED-4DB2-BD59-A6C34878D82A}">
                    <a16:rowId xmlns:a16="http://schemas.microsoft.com/office/drawing/2014/main" val="10004"/>
                  </a:ext>
                </a:extLst>
              </a:tr>
              <a:tr h="746760">
                <a:tc>
                  <a:txBody>
                    <a:bodyPr/>
                    <a:lstStyle/>
                    <a:p>
                      <a:pPr marL="36195" indent="0" algn="l" fontAlgn="ctr">
                        <a:lnSpc>
                          <a:spcPct val="130000"/>
                        </a:lnSpc>
                      </a:pPr>
                      <a:r>
                        <a:rPr lang="zh-CN" altLang="en-US" sz="1200" b="0" i="0">
                          <a:solidFill>
                            <a:schemeClr val="tx1"/>
                          </a:solidFill>
                          <a:latin typeface="微软雅黑" panose="020B0503020204020204" charset="-122"/>
                          <a:ea typeface="微软雅黑" panose="020B0503020204020204" charset="-122"/>
                          <a:cs typeface="微软雅黑" panose="020B0503020204020204" charset="-122"/>
                        </a:rPr>
                        <a:t>美国内分泌学会</a:t>
                      </a:r>
                      <a:r>
                        <a:rPr lang="en-US" altLang="zh-CN" sz="1200" b="0" i="0">
                          <a:solidFill>
                            <a:schemeClr val="tx1"/>
                          </a:solidFill>
                          <a:latin typeface="微软雅黑" panose="020B0503020204020204" charset="-122"/>
                          <a:ea typeface="微软雅黑" panose="020B0503020204020204" charset="-122"/>
                          <a:cs typeface="微软雅黑" panose="020B0503020204020204" charset="-122"/>
                        </a:rPr>
                        <a:t>(AACE)</a:t>
                      </a:r>
                      <a:r>
                        <a:rPr lang="zh-CN" altLang="en-US" sz="1200" b="0" i="0">
                          <a:solidFill>
                            <a:schemeClr val="tx1"/>
                          </a:solidFill>
                          <a:latin typeface="微软雅黑" panose="020B0503020204020204" charset="-122"/>
                          <a:ea typeface="微软雅黑" panose="020B0503020204020204" charset="-122"/>
                          <a:cs typeface="微软雅黑" panose="020B0503020204020204" charset="-122"/>
                        </a:rPr>
                        <a:t>共识：</a:t>
                      </a:r>
                      <a:r>
                        <a:rPr lang="en-US" altLang="zh-CN" sz="1200" b="0" i="0">
                          <a:solidFill>
                            <a:schemeClr val="tx1"/>
                          </a:solidFill>
                          <a:latin typeface="微软雅黑" panose="020B0503020204020204" charset="-122"/>
                          <a:ea typeface="微软雅黑" panose="020B0503020204020204" charset="-122"/>
                          <a:cs typeface="微软雅黑" panose="020B0503020204020204" charset="-122"/>
                        </a:rPr>
                        <a:t>2</a:t>
                      </a:r>
                      <a:r>
                        <a:rPr lang="zh-CN" altLang="en-US" sz="1200" b="0" i="0">
                          <a:solidFill>
                            <a:schemeClr val="tx1"/>
                          </a:solidFill>
                          <a:latin typeface="微软雅黑" panose="020B0503020204020204" charset="-122"/>
                          <a:ea typeface="微软雅黑" panose="020B0503020204020204" charset="-122"/>
                          <a:cs typeface="微软雅黑" panose="020B0503020204020204" charset="-122"/>
                        </a:rPr>
                        <a:t>型糖尿病综合管理流程</a:t>
                      </a:r>
                      <a:r>
                        <a:rPr lang="en-US" altLang="zh-CN" sz="1200" b="0" i="0">
                          <a:solidFill>
                            <a:schemeClr val="tx1"/>
                          </a:solidFill>
                          <a:latin typeface="微软雅黑" panose="020B0503020204020204" charset="-122"/>
                          <a:ea typeface="微软雅黑" panose="020B0503020204020204" charset="-122"/>
                          <a:cs typeface="微软雅黑" panose="020B0503020204020204" charset="-122"/>
                        </a:rPr>
                        <a:t>(23</a:t>
                      </a:r>
                      <a:r>
                        <a:rPr lang="zh-CN" altLang="en-US" sz="1200" b="0" i="0">
                          <a:solidFill>
                            <a:schemeClr val="tx1"/>
                          </a:solidFill>
                          <a:latin typeface="微软雅黑" panose="020B0503020204020204" charset="-122"/>
                          <a:ea typeface="微软雅黑" panose="020B0503020204020204" charset="-122"/>
                          <a:cs typeface="微软雅黑" panose="020B0503020204020204" charset="-122"/>
                        </a:rPr>
                        <a:t>版</a:t>
                      </a:r>
                      <a:r>
                        <a:rPr lang="en-US" altLang="zh-CN" sz="1200" b="0" i="0">
                          <a:solidFill>
                            <a:schemeClr val="tx1"/>
                          </a:solidFill>
                          <a:latin typeface="微软雅黑" panose="020B0503020204020204" charset="-122"/>
                          <a:ea typeface="微软雅黑" panose="020B0503020204020204" charset="-122"/>
                          <a:cs typeface="微软雅黑" panose="020B0503020204020204" charset="-122"/>
                        </a:rPr>
                        <a:t>)</a:t>
                      </a:r>
                      <a:r>
                        <a:rPr lang="en-US" altLang="zh-CN" sz="1200" baseline="30000">
                          <a:sym typeface="+mn-ea"/>
                        </a:rPr>
                        <a:t>[13]</a:t>
                      </a:r>
                      <a:endParaRPr lang="en-US" altLang="zh-CN" sz="1200" b="0" i="0">
                        <a:solidFill>
                          <a:schemeClr val="tx1"/>
                        </a:solidFill>
                        <a:latin typeface="微软雅黑" panose="020B0503020204020204" charset="-122"/>
                        <a:ea typeface="微软雅黑" panose="020B0503020204020204" charset="-122"/>
                        <a:cs typeface="微软雅黑" panose="020B0503020204020204" charset="-122"/>
                      </a:endParaRP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lstStyle/>
                    <a:p>
                      <a:pPr marL="36195" indent="0" algn="l" fontAlgn="ctr">
                        <a:lnSpc>
                          <a:spcPct val="130000"/>
                        </a:lnSpc>
                      </a:pPr>
                      <a:r>
                        <a:rPr lang="en-US" altLang="zh-CN" sz="1200" b="0" i="0">
                          <a:solidFill>
                            <a:schemeClr val="tx1"/>
                          </a:solidFill>
                          <a:latin typeface="微软雅黑" panose="020B0503020204020204" charset="-122"/>
                          <a:ea typeface="微软雅黑" panose="020B0503020204020204" charset="-122"/>
                          <a:cs typeface="微软雅黑" panose="020B0503020204020204" charset="-122"/>
                        </a:rPr>
                        <a:t>HbA1c≥7.5%</a:t>
                      </a:r>
                      <a:r>
                        <a:rPr lang="zh-CN" altLang="en-US" sz="1200" b="0" i="0">
                          <a:solidFill>
                            <a:schemeClr val="tx1"/>
                          </a:solidFill>
                          <a:latin typeface="微软雅黑" panose="020B0503020204020204" charset="-122"/>
                          <a:ea typeface="微软雅黑" panose="020B0503020204020204" charset="-122"/>
                          <a:cs typeface="微软雅黑" panose="020B0503020204020204" charset="-122"/>
                        </a:rPr>
                        <a:t>的新诊断</a:t>
                      </a:r>
                      <a:r>
                        <a:rPr lang="en-US" altLang="zh-CN" sz="1200" b="0" i="0">
                          <a:solidFill>
                            <a:schemeClr val="tx1"/>
                          </a:solidFill>
                          <a:latin typeface="微软雅黑" panose="020B0503020204020204" charset="-122"/>
                          <a:ea typeface="微软雅黑" panose="020B0503020204020204" charset="-122"/>
                          <a:cs typeface="微软雅黑" panose="020B0503020204020204" charset="-122"/>
                        </a:rPr>
                        <a:t>T2DM</a:t>
                      </a:r>
                      <a:r>
                        <a:rPr lang="zh-CN" altLang="en-US" sz="1200" b="0" i="0">
                          <a:solidFill>
                            <a:schemeClr val="tx1"/>
                          </a:solidFill>
                          <a:latin typeface="微软雅黑" panose="020B0503020204020204" charset="-122"/>
                          <a:ea typeface="微软雅黑" panose="020B0503020204020204" charset="-122"/>
                          <a:cs typeface="微软雅黑" panose="020B0503020204020204" charset="-122"/>
                        </a:rPr>
                        <a:t>患者可考虑早期二联治疗，通常是</a:t>
                      </a:r>
                      <a:r>
                        <a:rPr lang="en-US" altLang="zh-CN" sz="1200" b="0" i="0">
                          <a:solidFill>
                            <a:srgbClr val="FF0000"/>
                          </a:solidFill>
                          <a:latin typeface="微软雅黑" panose="020B0503020204020204" charset="-122"/>
                          <a:ea typeface="微软雅黑" panose="020B0503020204020204" charset="-122"/>
                          <a:cs typeface="微软雅黑" panose="020B0503020204020204" charset="-122"/>
                        </a:rPr>
                        <a:t>Met</a:t>
                      </a:r>
                      <a:r>
                        <a:rPr lang="zh-CN" altLang="en-US" sz="1200" b="0" i="0">
                          <a:solidFill>
                            <a:srgbClr val="FF0000"/>
                          </a:solidFill>
                          <a:latin typeface="微软雅黑" panose="020B0503020204020204" charset="-122"/>
                          <a:ea typeface="微软雅黑" panose="020B0503020204020204" charset="-122"/>
                          <a:cs typeface="微软雅黑" panose="020B0503020204020204" charset="-122"/>
                        </a:rPr>
                        <a:t>加另一种不引起低血糖的药物</a:t>
                      </a:r>
                      <a:r>
                        <a:rPr lang="en-US" altLang="zh-CN" sz="1200" b="0" i="0">
                          <a:solidFill>
                            <a:srgbClr val="FF0000"/>
                          </a:solidFill>
                          <a:latin typeface="微软雅黑" panose="020B0503020204020204" charset="-122"/>
                          <a:ea typeface="微软雅黑" panose="020B0503020204020204" charset="-122"/>
                          <a:cs typeface="微软雅黑" panose="020B0503020204020204" charset="-122"/>
                        </a:rPr>
                        <a:t>(</a:t>
                      </a:r>
                      <a:r>
                        <a:rPr lang="zh-CN" altLang="en-US" sz="1200" b="0" i="0">
                          <a:solidFill>
                            <a:srgbClr val="FF0000"/>
                          </a:solidFill>
                          <a:latin typeface="微软雅黑" panose="020B0503020204020204" charset="-122"/>
                          <a:ea typeface="微软雅黑" panose="020B0503020204020204" charset="-122"/>
                          <a:cs typeface="微软雅黑" panose="020B0503020204020204" charset="-122"/>
                        </a:rPr>
                        <a:t>包括</a:t>
                      </a:r>
                      <a:r>
                        <a:rPr lang="en-US" altLang="zh-CN" sz="1200" b="0" i="0">
                          <a:solidFill>
                            <a:srgbClr val="FF0000"/>
                          </a:solidFill>
                          <a:latin typeface="微软雅黑" panose="020B0503020204020204" charset="-122"/>
                          <a:ea typeface="微软雅黑" panose="020B0503020204020204" charset="-122"/>
                          <a:cs typeface="微软雅黑" panose="020B0503020204020204" charset="-122"/>
                        </a:rPr>
                        <a:t>DPP-4i</a:t>
                      </a:r>
                      <a:r>
                        <a:rPr lang="zh-CN" altLang="en-US" sz="1200" b="0" i="0">
                          <a:solidFill>
                            <a:srgbClr val="FF0000"/>
                          </a:solidFill>
                          <a:latin typeface="微软雅黑" panose="020B0503020204020204" charset="-122"/>
                          <a:ea typeface="微软雅黑" panose="020B0503020204020204" charset="-122"/>
                          <a:cs typeface="微软雅黑" panose="020B0503020204020204" charset="-122"/>
                        </a:rPr>
                        <a:t>等</a:t>
                      </a:r>
                      <a:r>
                        <a:rPr lang="en-US" altLang="zh-CN" sz="1200" b="0" i="0">
                          <a:solidFill>
                            <a:srgbClr val="FF0000"/>
                          </a:solidFill>
                          <a:latin typeface="微软雅黑" panose="020B0503020204020204" charset="-122"/>
                          <a:ea typeface="微软雅黑" panose="020B0503020204020204" charset="-122"/>
                          <a:cs typeface="微软雅黑" panose="020B0503020204020204" charset="-122"/>
                        </a:rPr>
                        <a:t>)</a:t>
                      </a:r>
                      <a:r>
                        <a:rPr lang="zh-CN" altLang="en-US" sz="1200" b="0" i="0">
                          <a:solidFill>
                            <a:schemeClr val="tx1"/>
                          </a:solidFill>
                          <a:latin typeface="微软雅黑" panose="020B0503020204020204" charset="-122"/>
                          <a:ea typeface="微软雅黑" panose="020B0503020204020204" charset="-122"/>
                          <a:cs typeface="微软雅黑" panose="020B0503020204020204" charset="-122"/>
                        </a:rPr>
                        <a:t>。</a:t>
                      </a:r>
                    </a:p>
                  </a:txBody>
                  <a:tcPr marL="5080" marR="5080" marT="5080" marB="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extLst>
                  <a:ext uri="{0D108BD9-81ED-4DB2-BD59-A6C34878D82A}">
                    <a16:rowId xmlns:a16="http://schemas.microsoft.com/office/drawing/2014/main" val="10005"/>
                  </a:ext>
                </a:extLst>
              </a:tr>
            </a:tbl>
          </a:graphicData>
        </a:graphic>
      </p:graphicFrame>
      <p:sp>
        <p:nvSpPr>
          <p:cNvPr id="66" name="Bullet1"/>
          <p:cNvSpPr txBox="1"/>
          <p:nvPr/>
        </p:nvSpPr>
        <p:spPr>
          <a:xfrm rot="5400000">
            <a:off x="-477520" y="1198245"/>
            <a:ext cx="1301750" cy="341630"/>
          </a:xfrm>
          <a:prstGeom prst="round2DiagRect">
            <a:avLst>
              <a:gd name="adj1" fmla="val 50000"/>
              <a:gd name="adj2" fmla="val 0"/>
            </a:avLst>
          </a:prstGeom>
          <a:solidFill>
            <a:schemeClr val="bg1">
              <a:lumMod val="75000"/>
            </a:schemeClr>
          </a:solidFill>
          <a:ln w="3175">
            <a:solidFill>
              <a:schemeClr val="bg1"/>
            </a:solidFill>
          </a:ln>
          <a:effectLst>
            <a:outerShdw blurRad="127000" dist="63500" dir="3000000" algn="ctr" rotWithShape="0">
              <a:schemeClr val="bg1">
                <a:lumMod val="50000"/>
                <a:alpha val="15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vert="vert270" wrap="square" rtlCol="0" anchor="ctr">
            <a:normAutofit/>
          </a:bodyPr>
          <a:lstStyle>
            <a:defPPr>
              <a:defRPr lang="en-US"/>
            </a:defPPr>
            <a:lvl1pPr algn="ctr">
              <a:defRPr b="1">
                <a:effectLst/>
                <a:cs typeface="+mn-ea"/>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zh-CN" altLang="en-US" sz="1200" dirty="0">
                <a:latin typeface="+mj-lt"/>
                <a:ea typeface="+mj-ea"/>
              </a:rPr>
              <a:t>基本信息</a:t>
            </a:r>
          </a:p>
        </p:txBody>
      </p:sp>
      <p:sp>
        <p:nvSpPr>
          <p:cNvPr id="65" name="Bullet1"/>
          <p:cNvSpPr txBox="1"/>
          <p:nvPr/>
        </p:nvSpPr>
        <p:spPr>
          <a:xfrm rot="5400000">
            <a:off x="-448945" y="2279650"/>
            <a:ext cx="1239520" cy="341630"/>
          </a:xfrm>
          <a:prstGeom prst="round2DiagRect">
            <a:avLst>
              <a:gd name="adj1" fmla="val 50000"/>
              <a:gd name="adj2" fmla="val 0"/>
            </a:avLst>
          </a:prstGeom>
          <a:gradFill>
            <a:gsLst>
              <a:gs pos="0">
                <a:srgbClr val="D6EDFB"/>
              </a:gs>
              <a:gs pos="75000">
                <a:srgbClr val="026BB2"/>
              </a:gs>
            </a:gsLst>
            <a:lin ang="2700000" scaled="1"/>
          </a:gradFill>
          <a:ln w="3175">
            <a:noFill/>
          </a:ln>
          <a:effectLst>
            <a:outerShdw blurRad="127000" dist="63500" dir="3000000" algn="ctr" rotWithShape="0">
              <a:schemeClr val="bg1">
                <a:lumMod val="50000"/>
                <a:alpha val="15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vert="vert270" wrap="square" rtlCol="0" anchor="ctr">
            <a:normAutofit/>
          </a:bodyPr>
          <a:lstStyle>
            <a:defPPr>
              <a:defRPr lang="en-US"/>
            </a:defPPr>
            <a:lvl1pPr algn="ctr">
              <a:defRPr b="1">
                <a:effectLst/>
                <a:cs typeface="+mn-ea"/>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zh-CN" altLang="en-US" sz="1200" dirty="0">
                <a:latin typeface="+mj-lt"/>
                <a:ea typeface="+mj-ea"/>
              </a:rPr>
              <a:t>有效性</a:t>
            </a:r>
          </a:p>
        </p:txBody>
      </p:sp>
      <p:sp>
        <p:nvSpPr>
          <p:cNvPr id="67" name="Bullet1"/>
          <p:cNvSpPr txBox="1"/>
          <p:nvPr/>
        </p:nvSpPr>
        <p:spPr>
          <a:xfrm rot="5400000">
            <a:off x="-365029" y="3344736"/>
            <a:ext cx="1076686" cy="341639"/>
          </a:xfrm>
          <a:prstGeom prst="round2DiagRect">
            <a:avLst>
              <a:gd name="adj1" fmla="val 50000"/>
              <a:gd name="adj2" fmla="val 0"/>
            </a:avLst>
          </a:prstGeom>
          <a:solidFill>
            <a:schemeClr val="bg1">
              <a:lumMod val="75000"/>
            </a:schemeClr>
          </a:solidFill>
          <a:ln w="3175">
            <a:solidFill>
              <a:schemeClr val="bg1"/>
            </a:solidFill>
          </a:ln>
          <a:effectLst>
            <a:outerShdw blurRad="127000" dist="63500" dir="3000000" algn="ctr" rotWithShape="0">
              <a:schemeClr val="bg1">
                <a:lumMod val="50000"/>
                <a:alpha val="15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vert="vert270" wrap="square" rtlCol="0" anchor="ctr">
            <a:normAutofit/>
          </a:bodyPr>
          <a:lstStyle>
            <a:defPPr>
              <a:defRPr lang="en-US"/>
            </a:defPPr>
            <a:lvl1pPr algn="ctr">
              <a:defRPr b="1">
                <a:effectLst/>
                <a:cs typeface="+mn-ea"/>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zh-CN" altLang="en-US" sz="1200" dirty="0">
                <a:latin typeface="+mj-lt"/>
                <a:ea typeface="+mj-ea"/>
              </a:rPr>
              <a:t>安全性</a:t>
            </a:r>
          </a:p>
        </p:txBody>
      </p:sp>
      <p:sp>
        <p:nvSpPr>
          <p:cNvPr id="68" name="Bullet1"/>
          <p:cNvSpPr txBox="1"/>
          <p:nvPr/>
        </p:nvSpPr>
        <p:spPr>
          <a:xfrm rot="5400000">
            <a:off x="-389890" y="4389120"/>
            <a:ext cx="1125855" cy="341630"/>
          </a:xfrm>
          <a:prstGeom prst="round2DiagRect">
            <a:avLst>
              <a:gd name="adj1" fmla="val 50000"/>
              <a:gd name="adj2" fmla="val 0"/>
            </a:avLst>
          </a:prstGeom>
          <a:solidFill>
            <a:schemeClr val="bg1">
              <a:lumMod val="75000"/>
            </a:schemeClr>
          </a:solidFill>
          <a:ln w="3175">
            <a:solidFill>
              <a:schemeClr val="bg1"/>
            </a:solidFill>
          </a:ln>
          <a:effectLst>
            <a:outerShdw blurRad="127000" dist="63500" dir="3000000" algn="ctr" rotWithShape="0">
              <a:schemeClr val="bg1">
                <a:lumMod val="50000"/>
                <a:alpha val="15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vert="vert270" wrap="square" rtlCol="0" anchor="ctr">
            <a:normAutofit/>
          </a:bodyPr>
          <a:lstStyle>
            <a:defPPr>
              <a:defRPr lang="en-US"/>
            </a:defPPr>
            <a:lvl1pPr algn="ctr">
              <a:defRPr b="1">
                <a:effectLst/>
                <a:cs typeface="+mn-ea"/>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zh-CN" altLang="en-US" sz="1200" dirty="0">
                <a:latin typeface="+mj-lt"/>
                <a:ea typeface="+mj-ea"/>
              </a:rPr>
              <a:t>创新性</a:t>
            </a:r>
          </a:p>
        </p:txBody>
      </p:sp>
      <p:sp>
        <p:nvSpPr>
          <p:cNvPr id="69" name="Bullet1"/>
          <p:cNvSpPr txBox="1"/>
          <p:nvPr/>
        </p:nvSpPr>
        <p:spPr>
          <a:xfrm rot="5400000">
            <a:off x="-433705" y="5447030"/>
            <a:ext cx="1213485" cy="341630"/>
          </a:xfrm>
          <a:prstGeom prst="round2DiagRect">
            <a:avLst>
              <a:gd name="adj1" fmla="val 50000"/>
              <a:gd name="adj2" fmla="val 0"/>
            </a:avLst>
          </a:prstGeom>
          <a:solidFill>
            <a:schemeClr val="bg1">
              <a:lumMod val="75000"/>
            </a:schemeClr>
          </a:solidFill>
          <a:ln w="3175">
            <a:solidFill>
              <a:schemeClr val="bg1"/>
            </a:solidFill>
          </a:ln>
          <a:effectLst>
            <a:outerShdw blurRad="127000" dist="63500" dir="3000000" algn="ctr" rotWithShape="0">
              <a:schemeClr val="bg1">
                <a:lumMod val="50000"/>
                <a:alpha val="15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vert="vert270" wrap="square" rtlCol="0" anchor="ctr">
            <a:normAutofit/>
          </a:bodyPr>
          <a:lstStyle>
            <a:defPPr>
              <a:defRPr lang="en-US"/>
            </a:defPPr>
            <a:lvl1pPr algn="ctr">
              <a:defRPr b="1">
                <a:effectLst/>
                <a:cs typeface="+mn-ea"/>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zh-CN" altLang="en-US" sz="1200" dirty="0">
                <a:solidFill>
                  <a:schemeClr val="bg1"/>
                </a:solidFill>
                <a:latin typeface="+mj-lt"/>
                <a:ea typeface="+mj-ea"/>
              </a:rPr>
              <a:t>公平性</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文本框 13"/>
          <p:cNvSpPr txBox="1"/>
          <p:nvPr/>
        </p:nvSpPr>
        <p:spPr>
          <a:xfrm>
            <a:off x="1207135" y="192405"/>
            <a:ext cx="10134600" cy="1101725"/>
          </a:xfrm>
          <a:prstGeom prst="rect">
            <a:avLst/>
          </a:prstGeom>
          <a:noFill/>
          <a:extLst>
            <a:ext uri="{909E8E84-426E-40DD-AFC4-6F175D3DCCD1}">
              <a14:hiddenFill xmlns:a14="http://schemas.microsoft.com/office/drawing/2010/main">
                <a:solidFill>
                  <a:srgbClr val="00B0F0"/>
                </a:solidFill>
              </a14:hiddenFill>
            </a:ext>
          </a:extLst>
        </p:spPr>
        <p:txBody>
          <a:bodyPr wrap="square" rtlCol="0" anchor="ctr" anchorCtr="0">
            <a:noAutofit/>
          </a:bodyPr>
          <a:lstStyle/>
          <a:p>
            <a:pPr indent="0" algn="l">
              <a:lnSpc>
                <a:spcPct val="100000"/>
              </a:lnSpc>
              <a:spcBef>
                <a:spcPts val="0"/>
              </a:spcBef>
              <a:spcAft>
                <a:spcPts val="0"/>
              </a:spcAft>
              <a:buFont typeface="+mj-lt"/>
              <a:buNone/>
            </a:pPr>
            <a:r>
              <a:rPr lang="zh-CN" altLang="en-US" sz="2600" b="1" dirty="0">
                <a:sym typeface="+mn-ea"/>
              </a:rPr>
              <a:t>利格列汀二甲双胍缓释片（</a:t>
            </a:r>
            <a:r>
              <a:rPr lang="zh-CN" altLang="en-US" sz="2600" b="1" dirty="0">
                <a:latin typeface="Times New Roman" panose="02020603050405020304" pitchFamily="18" charset="0"/>
                <a:cs typeface="Times New Roman" panose="02020603050405020304" pitchFamily="18" charset="0"/>
                <a:sym typeface="+mn-ea"/>
              </a:rPr>
              <a:t>I</a:t>
            </a:r>
            <a:r>
              <a:rPr lang="zh-CN" altLang="en-US" sz="2600" b="1" dirty="0">
                <a:sym typeface="+mn-ea"/>
              </a:rPr>
              <a:t>）</a:t>
            </a:r>
            <a:r>
              <a:rPr lang="zh-CN" altLang="en-US" sz="2600" b="1" dirty="0">
                <a:solidFill>
                  <a:schemeClr val="tx1"/>
                </a:solidFill>
                <a:latin typeface="微软雅黑" panose="020B0503020204020204" charset="-122"/>
                <a:ea typeface="微软雅黑" panose="020B0503020204020204" charset="-122"/>
                <a:cs typeface="微软雅黑" panose="020B0503020204020204" charset="-122"/>
                <a:sym typeface="+mn-ea"/>
              </a:rPr>
              <a:t>每日一次，相较常释制剂胃肠耐受性更好，长期依从性及安全性更优</a:t>
            </a:r>
            <a:r>
              <a:rPr lang="en-US" altLang="zh-CN" sz="2600" b="1" baseline="30000" dirty="0">
                <a:uFillTx/>
                <a:sym typeface="+mn-ea"/>
              </a:rPr>
              <a:t>[14-16]</a:t>
            </a:r>
            <a:endParaRPr lang="en-US" altLang="zh-CN" sz="2600" b="1" baseline="30000" dirty="0">
              <a:solidFill>
                <a:schemeClr val="tx1"/>
              </a:solidFill>
              <a:uFillTx/>
              <a:latin typeface="微软雅黑" panose="020B0503020204020204" charset="-122"/>
              <a:ea typeface="微软雅黑" panose="020B0503020204020204" charset="-122"/>
              <a:cs typeface="微软雅黑" panose="020B0503020204020204" charset="-122"/>
              <a:sym typeface="+mn-ea"/>
            </a:endParaRPr>
          </a:p>
        </p:txBody>
      </p:sp>
      <p:graphicFrame>
        <p:nvGraphicFramePr>
          <p:cNvPr id="21" name="表格 20"/>
          <p:cNvGraphicFramePr/>
          <p:nvPr>
            <p:custDataLst>
              <p:tags r:id="rId1"/>
            </p:custDataLst>
            <p:extLst>
              <p:ext uri="{D42A27DB-BD31-4B8C-83A1-F6EECF244321}">
                <p14:modId xmlns:p14="http://schemas.microsoft.com/office/powerpoint/2010/main" val="4285940929"/>
              </p:ext>
            </p:extLst>
          </p:nvPr>
        </p:nvGraphicFramePr>
        <p:xfrm>
          <a:off x="714375" y="1749425"/>
          <a:ext cx="7012305" cy="3488690"/>
        </p:xfrm>
        <a:graphic>
          <a:graphicData uri="http://schemas.openxmlformats.org/drawingml/2006/table">
            <a:tbl>
              <a:tblPr firstRow="1" firstCol="1">
                <a:tableStyleId>{26432967-987B-4DAD-8843-DEF0596886DC}</a:tableStyleId>
              </a:tblPr>
              <a:tblGrid>
                <a:gridCol w="1306830">
                  <a:extLst>
                    <a:ext uri="{9D8B030D-6E8A-4147-A177-3AD203B41FA5}">
                      <a16:colId xmlns:a16="http://schemas.microsoft.com/office/drawing/2014/main" val="20000"/>
                    </a:ext>
                  </a:extLst>
                </a:gridCol>
                <a:gridCol w="2574925">
                  <a:extLst>
                    <a:ext uri="{9D8B030D-6E8A-4147-A177-3AD203B41FA5}">
                      <a16:colId xmlns:a16="http://schemas.microsoft.com/office/drawing/2014/main" val="20001"/>
                    </a:ext>
                  </a:extLst>
                </a:gridCol>
                <a:gridCol w="3130550">
                  <a:extLst>
                    <a:ext uri="{9D8B030D-6E8A-4147-A177-3AD203B41FA5}">
                      <a16:colId xmlns:a16="http://schemas.microsoft.com/office/drawing/2014/main" val="20002"/>
                    </a:ext>
                  </a:extLst>
                </a:gridCol>
              </a:tblGrid>
              <a:tr h="329565">
                <a:tc>
                  <a:txBody>
                    <a:bodyPr/>
                    <a:lstStyle/>
                    <a:p>
                      <a:pPr indent="0" algn="ctr" fontAlgn="ctr">
                        <a:lnSpc>
                          <a:spcPct val="110000"/>
                        </a:lnSpc>
                      </a:pPr>
                      <a:r>
                        <a:rPr lang="zh-CN" altLang="en-US" sz="1400"/>
                        <a:t>对比维度</a:t>
                      </a:r>
                    </a:p>
                  </a:txBody>
                  <a:tcPr marL="5080" marR="5080" marT="5080" marB="0" anchor="ctr">
                    <a:lnL w="6350" cmpd="sng">
                      <a:solidFill>
                        <a:schemeClr val="tx1"/>
                      </a:solidFill>
                      <a:prstDash val="solid"/>
                    </a:lnL>
                    <a:lnR w="6350" cmpd="sng">
                      <a:solidFill>
                        <a:schemeClr val="tx1"/>
                      </a:solidFill>
                      <a:prstDash val="solid"/>
                    </a:lnR>
                    <a:lnT w="6350" cmpd="sng">
                      <a:solidFill>
                        <a:schemeClr val="tx1"/>
                      </a:solidFill>
                      <a:prstDash val="solid"/>
                    </a:lnT>
                    <a:lnB w="6350" cmpd="sng">
                      <a:solidFill>
                        <a:schemeClr val="tx1"/>
                      </a:solidFill>
                      <a:prstDash val="solid"/>
                    </a:lnB>
                    <a:solidFill>
                      <a:srgbClr val="00B0F0"/>
                    </a:solidFill>
                  </a:tcPr>
                </a:tc>
                <a:tc>
                  <a:txBody>
                    <a:bodyPr/>
                    <a:lstStyle/>
                    <a:p>
                      <a:pPr indent="0" algn="ctr" fontAlgn="ctr">
                        <a:lnSpc>
                          <a:spcPct val="110000"/>
                        </a:lnSpc>
                      </a:pPr>
                      <a:r>
                        <a:rPr lang="zh-CN" altLang="en-US" sz="1400" dirty="0"/>
                        <a:t>利格列汀二甲双胍</a:t>
                      </a:r>
                      <a:r>
                        <a:rPr lang="zh-CN" altLang="en-US" sz="1400" dirty="0">
                          <a:latin typeface="微软雅黑" panose="020B0503020204020204" charset="-122"/>
                          <a:ea typeface="微软雅黑" panose="020B0503020204020204" charset="-122"/>
                          <a:cs typeface="微软雅黑" panose="020B0503020204020204" charset="-122"/>
                        </a:rPr>
                        <a:t>缓释片（</a:t>
                      </a:r>
                      <a:r>
                        <a:rPr lang="en-US" altLang="zh-CN" sz="1400" dirty="0">
                          <a:latin typeface="Times New Roman" panose="02020603050405020304" pitchFamily="18" charset="0"/>
                          <a:ea typeface="微软雅黑" panose="020B0503020204020204" charset="-122"/>
                          <a:cs typeface="Times New Roman" panose="02020603050405020304" pitchFamily="18" charset="0"/>
                        </a:rPr>
                        <a:t>I</a:t>
                      </a:r>
                      <a:r>
                        <a:rPr lang="en-US" altLang="zh-CN" sz="1400" dirty="0">
                          <a:latin typeface="微软雅黑" panose="020B0503020204020204" charset="-122"/>
                          <a:ea typeface="微软雅黑" panose="020B0503020204020204" charset="-122"/>
                          <a:cs typeface="微软雅黑" panose="020B0503020204020204" charset="-122"/>
                        </a:rPr>
                        <a:t>）</a:t>
                      </a:r>
                    </a:p>
                  </a:txBody>
                  <a:tcPr marL="5080" marR="5080" marT="5080" marB="0" anchor="ctr">
                    <a:lnL w="6350">
                      <a:solidFill>
                        <a:schemeClr val="tx1"/>
                      </a:solidFill>
                      <a:prstDash val="solid"/>
                    </a:lnL>
                    <a:lnR w="6350" cmpd="sng">
                      <a:solidFill>
                        <a:schemeClr val="tx1"/>
                      </a:solidFill>
                      <a:prstDash val="solid"/>
                    </a:lnR>
                    <a:lnT w="6350" cmpd="sng">
                      <a:solidFill>
                        <a:schemeClr val="tx1"/>
                      </a:solidFill>
                      <a:prstDash val="solid"/>
                    </a:lnT>
                    <a:lnB w="6350" cmpd="sng">
                      <a:solidFill>
                        <a:schemeClr val="tx1"/>
                      </a:solidFill>
                      <a:prstDash val="solid"/>
                    </a:lnB>
                    <a:solidFill>
                      <a:srgbClr val="00B0F0"/>
                    </a:solidFill>
                  </a:tcPr>
                </a:tc>
                <a:tc>
                  <a:txBody>
                    <a:bodyPr/>
                    <a:lstStyle/>
                    <a:p>
                      <a:pPr indent="0" algn="ctr" fontAlgn="ctr">
                        <a:lnSpc>
                          <a:spcPct val="110000"/>
                        </a:lnSpc>
                      </a:pPr>
                      <a:r>
                        <a:rPr lang="zh-CN" altLang="en-US" sz="1400" dirty="0">
                          <a:latin typeface="微软雅黑" panose="020B0503020204020204" charset="-122"/>
                          <a:ea typeface="微软雅黑" panose="020B0503020204020204" charset="-122"/>
                          <a:cs typeface="微软雅黑" panose="020B0503020204020204" charset="-122"/>
                        </a:rPr>
                        <a:t>利格列汀二甲双胍片（</a:t>
                      </a:r>
                      <a:r>
                        <a:rPr lang="en-US" altLang="en-US" sz="1400" dirty="0">
                          <a:latin typeface="Times New Roman" panose="02020603050405020304" pitchFamily="18" charset="0"/>
                          <a:ea typeface="微软雅黑" panose="020B0503020204020204" charset="-122"/>
                          <a:cs typeface="Times New Roman" panose="02020603050405020304" pitchFamily="18" charset="0"/>
                        </a:rPr>
                        <a:t>Ⅱ</a:t>
                      </a:r>
                      <a:r>
                        <a:rPr lang="en-US" altLang="en-US" sz="1400" dirty="0">
                          <a:latin typeface="微软雅黑" panose="020B0503020204020204" charset="-122"/>
                          <a:ea typeface="微软雅黑" panose="020B0503020204020204" charset="-122"/>
                          <a:cs typeface="微软雅黑" panose="020B0503020204020204" charset="-122"/>
                        </a:rPr>
                        <a:t>）</a:t>
                      </a:r>
                    </a:p>
                  </a:txBody>
                  <a:tcPr marL="5080" marR="5080" marT="5080" marB="0" anchor="ctr">
                    <a:lnL w="6350">
                      <a:solidFill>
                        <a:schemeClr val="tx1"/>
                      </a:solidFill>
                      <a:prstDash val="solid"/>
                    </a:lnL>
                    <a:lnR w="6350" cmpd="sng">
                      <a:solidFill>
                        <a:schemeClr val="tx1"/>
                      </a:solidFill>
                      <a:prstDash val="solid"/>
                    </a:lnR>
                    <a:lnT w="6350" cmpd="sng">
                      <a:solidFill>
                        <a:schemeClr val="tx1"/>
                      </a:solidFill>
                      <a:prstDash val="solid"/>
                    </a:lnT>
                    <a:lnB w="6350" cmpd="sng">
                      <a:solidFill>
                        <a:schemeClr val="tx1"/>
                      </a:solidFill>
                      <a:prstDash val="solid"/>
                    </a:lnB>
                    <a:solidFill>
                      <a:srgbClr val="00B0F0"/>
                    </a:solidFill>
                  </a:tcPr>
                </a:tc>
                <a:extLst>
                  <a:ext uri="{0D108BD9-81ED-4DB2-BD59-A6C34878D82A}">
                    <a16:rowId xmlns:a16="http://schemas.microsoft.com/office/drawing/2014/main" val="10000"/>
                  </a:ext>
                </a:extLst>
              </a:tr>
              <a:tr h="329565">
                <a:tc>
                  <a:txBody>
                    <a:bodyPr/>
                    <a:lstStyle/>
                    <a:p>
                      <a:pPr indent="0" algn="ctr" fontAlgn="ctr">
                        <a:lnSpc>
                          <a:spcPct val="110000"/>
                        </a:lnSpc>
                      </a:pPr>
                      <a:r>
                        <a:rPr lang="zh-CN" altLang="en-US" sz="1400"/>
                        <a:t>剂型类型</a:t>
                      </a:r>
                    </a:p>
                  </a:txBody>
                  <a:tcPr marL="5080" marR="5080" marT="5080" marB="0" anchor="ctr">
                    <a:lnL w="6350" cmpd="sng">
                      <a:solidFill>
                        <a:schemeClr val="tx1"/>
                      </a:solidFill>
                      <a:prstDash val="solid"/>
                    </a:lnL>
                    <a:lnR w="6350">
                      <a:solidFill>
                        <a:schemeClr val="tx1"/>
                      </a:solidFill>
                      <a:prstDash val="solid"/>
                    </a:lnR>
                    <a:lnT w="6350" cmpd="sng">
                      <a:solidFill>
                        <a:schemeClr val="tx1"/>
                      </a:solidFill>
                      <a:prstDash val="solid"/>
                    </a:lnT>
                    <a:lnB w="6350" cmpd="sng">
                      <a:solidFill>
                        <a:schemeClr val="tx1"/>
                      </a:solidFill>
                      <a:prstDash val="solid"/>
                    </a:lnB>
                    <a:solidFill>
                      <a:srgbClr val="00B0F0"/>
                    </a:solidFill>
                  </a:tcPr>
                </a:tc>
                <a:tc>
                  <a:txBody>
                    <a:bodyPr/>
                    <a:lstStyle/>
                    <a:p>
                      <a:pPr indent="0" algn="ctr" fontAlgn="ctr">
                        <a:lnSpc>
                          <a:spcPct val="110000"/>
                        </a:lnSpc>
                      </a:pPr>
                      <a:r>
                        <a:rPr lang="zh-CN" altLang="en-US" sz="1400"/>
                        <a:t>缓释复方制剂</a:t>
                      </a:r>
                    </a:p>
                  </a:txBody>
                  <a:tcPr marL="5080" marR="5080" marT="5080" marB="0" anchor="ctr">
                    <a:lnL w="6350">
                      <a:solidFill>
                        <a:schemeClr val="tx1"/>
                      </a:solidFill>
                      <a:prstDash val="solid"/>
                    </a:lnL>
                    <a:lnR w="6350">
                      <a:solidFill>
                        <a:schemeClr val="tx1"/>
                      </a:solidFill>
                      <a:prstDash val="solid"/>
                    </a:lnR>
                    <a:lnT w="6350" cmpd="sng">
                      <a:solidFill>
                        <a:schemeClr val="tx1"/>
                      </a:solidFill>
                      <a:prstDash val="solid"/>
                    </a:lnT>
                    <a:lnB w="6350" cmpd="sng">
                      <a:solidFill>
                        <a:schemeClr val="tx1"/>
                      </a:solidFill>
                      <a:prstDash val="solid"/>
                    </a:lnB>
                  </a:tcPr>
                </a:tc>
                <a:tc>
                  <a:txBody>
                    <a:bodyPr/>
                    <a:lstStyle/>
                    <a:p>
                      <a:pPr indent="0" algn="ctr" fontAlgn="ctr">
                        <a:lnSpc>
                          <a:spcPct val="110000"/>
                        </a:lnSpc>
                      </a:pPr>
                      <a:r>
                        <a:rPr lang="zh-CN" altLang="en-US" sz="1400">
                          <a:latin typeface="微软雅黑" panose="020B0503020204020204" charset="-122"/>
                          <a:ea typeface="微软雅黑" panose="020B0503020204020204" charset="-122"/>
                        </a:rPr>
                        <a:t>速释普通复方制剂</a:t>
                      </a:r>
                    </a:p>
                  </a:txBody>
                  <a:tcPr marL="5080" marR="5080" marT="5080" marB="0" anchor="ctr">
                    <a:lnL w="6350">
                      <a:solidFill>
                        <a:schemeClr val="tx1"/>
                      </a:solidFill>
                      <a:prstDash val="solid"/>
                    </a:lnL>
                    <a:lnR w="6350" cmpd="sng">
                      <a:solidFill>
                        <a:schemeClr val="tx1"/>
                      </a:solidFill>
                      <a:prstDash val="solid"/>
                    </a:lnR>
                    <a:lnT w="6350" cmpd="sng">
                      <a:solidFill>
                        <a:schemeClr val="tx1"/>
                      </a:solidFill>
                      <a:prstDash val="solid"/>
                    </a:lnT>
                    <a:lnB w="6350" cmpd="sng">
                      <a:solidFill>
                        <a:schemeClr val="tx1"/>
                      </a:solidFill>
                      <a:prstDash val="solid"/>
                    </a:lnB>
                  </a:tcPr>
                </a:tc>
                <a:extLst>
                  <a:ext uri="{0D108BD9-81ED-4DB2-BD59-A6C34878D82A}">
                    <a16:rowId xmlns:a16="http://schemas.microsoft.com/office/drawing/2014/main" val="10001"/>
                  </a:ext>
                </a:extLst>
              </a:tr>
              <a:tr h="328930">
                <a:tc>
                  <a:txBody>
                    <a:bodyPr/>
                    <a:lstStyle/>
                    <a:p>
                      <a:pPr indent="0" algn="ctr" fontAlgn="ctr">
                        <a:lnSpc>
                          <a:spcPct val="110000"/>
                        </a:lnSpc>
                      </a:pPr>
                      <a:r>
                        <a:rPr lang="zh-CN" altLang="en-US" sz="1400"/>
                        <a:t>常规服药频次</a:t>
                      </a:r>
                    </a:p>
                  </a:txBody>
                  <a:tcPr marL="5080" marR="5080" marT="5080" marB="0" anchor="ctr">
                    <a:lnL w="6350" cmpd="sng">
                      <a:solidFill>
                        <a:schemeClr val="tx1"/>
                      </a:solidFill>
                      <a:prstDash val="solid"/>
                    </a:lnL>
                    <a:lnR w="6350">
                      <a:solidFill>
                        <a:schemeClr val="tx1"/>
                      </a:solidFill>
                      <a:prstDash val="solid"/>
                    </a:lnR>
                    <a:lnT w="6350" cmpd="sng">
                      <a:solidFill>
                        <a:schemeClr val="tx1"/>
                      </a:solidFill>
                      <a:prstDash val="solid"/>
                    </a:lnT>
                    <a:lnB w="6350" cmpd="sng">
                      <a:solidFill>
                        <a:schemeClr val="tx1"/>
                      </a:solidFill>
                      <a:prstDash val="solid"/>
                    </a:lnB>
                    <a:solidFill>
                      <a:srgbClr val="00B0F0"/>
                    </a:solidFill>
                  </a:tcPr>
                </a:tc>
                <a:tc>
                  <a:txBody>
                    <a:bodyPr/>
                    <a:lstStyle/>
                    <a:p>
                      <a:pPr indent="0" algn="ctr" fontAlgn="ctr">
                        <a:lnSpc>
                          <a:spcPct val="110000"/>
                        </a:lnSpc>
                      </a:pPr>
                      <a:r>
                        <a:rPr lang="zh-CN" altLang="en-US" sz="1400"/>
                        <a:t>每日</a:t>
                      </a:r>
                      <a:r>
                        <a:rPr lang="en-US" altLang="zh-CN" sz="1400"/>
                        <a:t>1</a:t>
                      </a:r>
                      <a:r>
                        <a:rPr lang="zh-CN" altLang="en-US" sz="1400"/>
                        <a:t>次，</a:t>
                      </a:r>
                      <a:r>
                        <a:rPr lang="en-US" altLang="zh-CN" sz="1400"/>
                        <a:t>1</a:t>
                      </a:r>
                      <a:r>
                        <a:rPr lang="zh-CN" altLang="en-US" sz="1400"/>
                        <a:t>次</a:t>
                      </a:r>
                      <a:r>
                        <a:rPr lang="en-US" altLang="zh-CN" sz="1400"/>
                        <a:t>1</a:t>
                      </a:r>
                      <a:r>
                        <a:rPr lang="zh-CN" altLang="en-US" sz="1400"/>
                        <a:t>片</a:t>
                      </a:r>
                    </a:p>
                  </a:txBody>
                  <a:tcPr marL="5080" marR="5080" marT="5080" marB="0" anchor="ctr">
                    <a:lnL w="6350">
                      <a:solidFill>
                        <a:schemeClr val="tx1"/>
                      </a:solidFill>
                      <a:prstDash val="solid"/>
                    </a:lnL>
                    <a:lnR w="6350">
                      <a:solidFill>
                        <a:schemeClr val="tx1"/>
                      </a:solidFill>
                      <a:prstDash val="solid"/>
                    </a:lnR>
                    <a:lnT w="6350" cmpd="sng">
                      <a:solidFill>
                        <a:schemeClr val="tx1"/>
                      </a:solidFill>
                      <a:prstDash val="solid"/>
                    </a:lnT>
                    <a:lnB w="6350" cmpd="sng">
                      <a:solidFill>
                        <a:schemeClr val="tx1"/>
                      </a:solidFill>
                      <a:prstDash val="solid"/>
                    </a:lnB>
                  </a:tcPr>
                </a:tc>
                <a:tc>
                  <a:txBody>
                    <a:bodyPr/>
                    <a:lstStyle/>
                    <a:p>
                      <a:pPr indent="0" algn="ctr" fontAlgn="ctr">
                        <a:lnSpc>
                          <a:spcPct val="110000"/>
                        </a:lnSpc>
                      </a:pPr>
                      <a:r>
                        <a:rPr lang="zh-CN" altLang="en-US" sz="1400">
                          <a:latin typeface="微软雅黑" panose="020B0503020204020204" charset="-122"/>
                          <a:ea typeface="微软雅黑" panose="020B0503020204020204" charset="-122"/>
                          <a:cs typeface="微软雅黑" panose="020B0503020204020204" charset="-122"/>
                        </a:rPr>
                        <a:t>每日</a:t>
                      </a:r>
                      <a:r>
                        <a:rPr lang="en-US" altLang="zh-CN" sz="1400">
                          <a:latin typeface="微软雅黑" panose="020B0503020204020204" charset="-122"/>
                          <a:ea typeface="微软雅黑" panose="020B0503020204020204" charset="-122"/>
                          <a:cs typeface="微软雅黑" panose="020B0503020204020204" charset="-122"/>
                        </a:rPr>
                        <a:t>2</a:t>
                      </a:r>
                      <a:r>
                        <a:rPr lang="zh-CN" altLang="en-US" sz="1400">
                          <a:latin typeface="微软雅黑" panose="020B0503020204020204" charset="-122"/>
                          <a:ea typeface="微软雅黑" panose="020B0503020204020204" charset="-122"/>
                          <a:cs typeface="微软雅黑" panose="020B0503020204020204" charset="-122"/>
                        </a:rPr>
                        <a:t>次，</a:t>
                      </a:r>
                      <a:r>
                        <a:rPr lang="en-US" altLang="zh-CN" sz="1400">
                          <a:latin typeface="微软雅黑" panose="020B0503020204020204" charset="-122"/>
                          <a:ea typeface="微软雅黑" panose="020B0503020204020204" charset="-122"/>
                          <a:cs typeface="微软雅黑" panose="020B0503020204020204" charset="-122"/>
                        </a:rPr>
                        <a:t>1</a:t>
                      </a:r>
                      <a:r>
                        <a:rPr lang="zh-CN" altLang="en-US" sz="1400">
                          <a:latin typeface="微软雅黑" panose="020B0503020204020204" charset="-122"/>
                          <a:ea typeface="微软雅黑" panose="020B0503020204020204" charset="-122"/>
                          <a:cs typeface="微软雅黑" panose="020B0503020204020204" charset="-122"/>
                        </a:rPr>
                        <a:t>次</a:t>
                      </a:r>
                      <a:r>
                        <a:rPr lang="en-US" altLang="zh-CN" sz="1400">
                          <a:latin typeface="微软雅黑" panose="020B0503020204020204" charset="-122"/>
                          <a:ea typeface="微软雅黑" panose="020B0503020204020204" charset="-122"/>
                          <a:cs typeface="微软雅黑" panose="020B0503020204020204" charset="-122"/>
                        </a:rPr>
                        <a:t>1</a:t>
                      </a:r>
                      <a:r>
                        <a:rPr lang="zh-CN" altLang="en-US" sz="1400">
                          <a:latin typeface="微软雅黑" panose="020B0503020204020204" charset="-122"/>
                          <a:ea typeface="微软雅黑" panose="020B0503020204020204" charset="-122"/>
                          <a:cs typeface="微软雅黑" panose="020B0503020204020204" charset="-122"/>
                        </a:rPr>
                        <a:t>片</a:t>
                      </a:r>
                    </a:p>
                  </a:txBody>
                  <a:tcPr marL="5080" marR="5080" marT="5080" marB="0" anchor="ctr">
                    <a:lnL w="6350">
                      <a:solidFill>
                        <a:schemeClr val="tx1"/>
                      </a:solidFill>
                      <a:prstDash val="solid"/>
                    </a:lnL>
                    <a:lnR w="6350" cmpd="sng">
                      <a:solidFill>
                        <a:schemeClr val="tx1"/>
                      </a:solidFill>
                      <a:prstDash val="solid"/>
                    </a:lnR>
                    <a:lnT w="6350" cmpd="sng">
                      <a:solidFill>
                        <a:schemeClr val="tx1"/>
                      </a:solidFill>
                      <a:prstDash val="solid"/>
                    </a:lnT>
                    <a:lnB w="6350" cmpd="sng">
                      <a:solidFill>
                        <a:schemeClr val="tx1"/>
                      </a:solidFill>
                      <a:prstDash val="solid"/>
                    </a:lnB>
                  </a:tcPr>
                </a:tc>
                <a:extLst>
                  <a:ext uri="{0D108BD9-81ED-4DB2-BD59-A6C34878D82A}">
                    <a16:rowId xmlns:a16="http://schemas.microsoft.com/office/drawing/2014/main" val="10002"/>
                  </a:ext>
                </a:extLst>
              </a:tr>
              <a:tr h="652145">
                <a:tc>
                  <a:txBody>
                    <a:bodyPr/>
                    <a:lstStyle/>
                    <a:p>
                      <a:pPr indent="0" algn="ctr" fontAlgn="ctr">
                        <a:lnSpc>
                          <a:spcPct val="110000"/>
                        </a:lnSpc>
                      </a:pPr>
                      <a:r>
                        <a:rPr lang="zh-CN" altLang="en-US" sz="1400"/>
                        <a:t>用药依从性优势</a:t>
                      </a:r>
                    </a:p>
                  </a:txBody>
                  <a:tcPr marL="5080" marR="5080" marT="5080" marB="0" anchor="ctr">
                    <a:lnL w="6350" cmpd="sng">
                      <a:solidFill>
                        <a:schemeClr val="tx1"/>
                      </a:solidFill>
                      <a:prstDash val="solid"/>
                    </a:lnL>
                    <a:lnR w="6350">
                      <a:solidFill>
                        <a:schemeClr val="tx1"/>
                      </a:solidFill>
                      <a:prstDash val="solid"/>
                    </a:lnR>
                    <a:lnT w="6350" cmpd="sng">
                      <a:solidFill>
                        <a:schemeClr val="tx1"/>
                      </a:solidFill>
                      <a:prstDash val="solid"/>
                    </a:lnT>
                    <a:lnB w="6350" cmpd="sng">
                      <a:solidFill>
                        <a:schemeClr val="tx1"/>
                      </a:solidFill>
                      <a:prstDash val="solid"/>
                    </a:lnB>
                    <a:solidFill>
                      <a:srgbClr val="00B0F0"/>
                    </a:solidFill>
                  </a:tcPr>
                </a:tc>
                <a:tc>
                  <a:txBody>
                    <a:bodyPr/>
                    <a:lstStyle/>
                    <a:p>
                      <a:pPr indent="0" algn="ctr" fontAlgn="ctr">
                        <a:lnSpc>
                          <a:spcPct val="110000"/>
                        </a:lnSpc>
                      </a:pPr>
                      <a:r>
                        <a:rPr lang="zh-CN" altLang="en-US" sz="1400"/>
                        <a:t>每日仅</a:t>
                      </a:r>
                      <a:r>
                        <a:rPr lang="en-US" altLang="zh-CN" sz="1400"/>
                        <a:t>1</a:t>
                      </a:r>
                      <a:r>
                        <a:rPr lang="zh-CN" altLang="en-US" sz="1400"/>
                        <a:t>次服药，漏服概率大幅下降，患者依从性高</a:t>
                      </a:r>
                    </a:p>
                  </a:txBody>
                  <a:tcPr marL="5080" marR="5080" marT="5080" marB="0" anchor="ctr">
                    <a:lnL w="6350">
                      <a:solidFill>
                        <a:schemeClr val="tx1"/>
                      </a:solidFill>
                      <a:prstDash val="solid"/>
                    </a:lnL>
                    <a:lnR w="6350">
                      <a:solidFill>
                        <a:schemeClr val="tx1"/>
                      </a:solidFill>
                      <a:prstDash val="solid"/>
                    </a:lnR>
                    <a:lnT w="6350" cmpd="sng">
                      <a:solidFill>
                        <a:schemeClr val="tx1"/>
                      </a:solidFill>
                      <a:prstDash val="solid"/>
                    </a:lnT>
                    <a:lnB w="6350" cmpd="sng">
                      <a:solidFill>
                        <a:schemeClr val="tx1"/>
                      </a:solidFill>
                      <a:prstDash val="solid"/>
                    </a:lnB>
                  </a:tcPr>
                </a:tc>
                <a:tc>
                  <a:txBody>
                    <a:bodyPr/>
                    <a:lstStyle/>
                    <a:p>
                      <a:pPr indent="0" algn="ctr" fontAlgn="ctr">
                        <a:lnSpc>
                          <a:spcPct val="110000"/>
                        </a:lnSpc>
                      </a:pPr>
                      <a:r>
                        <a:rPr lang="zh-CN" altLang="en-US" sz="1400">
                          <a:latin typeface="微软雅黑" panose="020B0503020204020204" charset="-122"/>
                          <a:ea typeface="微软雅黑" panose="020B0503020204020204" charset="-122"/>
                          <a:cs typeface="微软雅黑" panose="020B0503020204020204" charset="-122"/>
                        </a:rPr>
                        <a:t>每日需</a:t>
                      </a:r>
                      <a:r>
                        <a:rPr lang="en-US" altLang="zh-CN" sz="1400">
                          <a:latin typeface="微软雅黑" panose="020B0503020204020204" charset="-122"/>
                          <a:ea typeface="微软雅黑" panose="020B0503020204020204" charset="-122"/>
                          <a:cs typeface="微软雅黑" panose="020B0503020204020204" charset="-122"/>
                        </a:rPr>
                        <a:t>2</a:t>
                      </a:r>
                      <a:r>
                        <a:rPr lang="zh-CN" altLang="en-US" sz="1400">
                          <a:latin typeface="微软雅黑" panose="020B0503020204020204" charset="-122"/>
                          <a:ea typeface="微软雅黑" panose="020B0503020204020204" charset="-122"/>
                          <a:cs typeface="微软雅黑" panose="020B0503020204020204" charset="-122"/>
                        </a:rPr>
                        <a:t>次服药，易出现漏服，依从性相对更低</a:t>
                      </a:r>
                    </a:p>
                  </a:txBody>
                  <a:tcPr marL="5080" marR="5080" marT="5080" marB="0" anchor="ctr">
                    <a:lnL w="6350">
                      <a:solidFill>
                        <a:schemeClr val="tx1"/>
                      </a:solidFill>
                      <a:prstDash val="solid"/>
                    </a:lnL>
                    <a:lnR w="6350" cmpd="sng">
                      <a:solidFill>
                        <a:schemeClr val="tx1"/>
                      </a:solidFill>
                      <a:prstDash val="solid"/>
                    </a:lnR>
                    <a:lnT w="6350" cmpd="sng">
                      <a:solidFill>
                        <a:schemeClr val="tx1"/>
                      </a:solidFill>
                      <a:prstDash val="solid"/>
                    </a:lnT>
                    <a:lnB w="6350" cmpd="sng">
                      <a:solidFill>
                        <a:schemeClr val="tx1"/>
                      </a:solidFill>
                      <a:prstDash val="solid"/>
                    </a:lnB>
                  </a:tcPr>
                </a:tc>
                <a:extLst>
                  <a:ext uri="{0D108BD9-81ED-4DB2-BD59-A6C34878D82A}">
                    <a16:rowId xmlns:a16="http://schemas.microsoft.com/office/drawing/2014/main" val="10003"/>
                  </a:ext>
                </a:extLst>
              </a:tr>
              <a:tr h="652145">
                <a:tc>
                  <a:txBody>
                    <a:bodyPr/>
                    <a:lstStyle/>
                    <a:p>
                      <a:pPr indent="0" algn="ctr" fontAlgn="ctr">
                        <a:lnSpc>
                          <a:spcPct val="110000"/>
                        </a:lnSpc>
                      </a:pPr>
                      <a:r>
                        <a:rPr lang="zh-CN" altLang="en-US" sz="1400"/>
                        <a:t>二甲双胍释放方式</a:t>
                      </a:r>
                    </a:p>
                  </a:txBody>
                  <a:tcPr marL="5080" marR="5080" marT="5080" marB="0" anchor="ctr">
                    <a:lnL w="6350" cmpd="sng">
                      <a:solidFill>
                        <a:schemeClr val="tx1"/>
                      </a:solidFill>
                      <a:prstDash val="solid"/>
                    </a:lnL>
                    <a:lnR w="6350">
                      <a:solidFill>
                        <a:schemeClr val="tx1"/>
                      </a:solidFill>
                      <a:prstDash val="solid"/>
                    </a:lnR>
                    <a:lnT w="6350" cmpd="sng">
                      <a:solidFill>
                        <a:schemeClr val="tx1"/>
                      </a:solidFill>
                      <a:prstDash val="solid"/>
                    </a:lnT>
                    <a:lnB w="6350" cmpd="sng">
                      <a:solidFill>
                        <a:schemeClr val="tx1"/>
                      </a:solidFill>
                      <a:prstDash val="solid"/>
                    </a:lnB>
                    <a:solidFill>
                      <a:srgbClr val="00B0F0"/>
                    </a:solidFill>
                  </a:tcPr>
                </a:tc>
                <a:tc>
                  <a:txBody>
                    <a:bodyPr/>
                    <a:lstStyle/>
                    <a:p>
                      <a:pPr indent="0" algn="ctr" fontAlgn="ctr">
                        <a:lnSpc>
                          <a:spcPct val="110000"/>
                        </a:lnSpc>
                      </a:pPr>
                      <a:r>
                        <a:rPr lang="zh-CN" altLang="en-US" sz="1400"/>
                        <a:t>缓释骨架技术，匀速缓慢溶解释药</a:t>
                      </a:r>
                    </a:p>
                  </a:txBody>
                  <a:tcPr marL="5080" marR="5080" marT="5080" marB="0" anchor="ctr">
                    <a:lnL w="6350">
                      <a:solidFill>
                        <a:schemeClr val="tx1"/>
                      </a:solidFill>
                      <a:prstDash val="solid"/>
                    </a:lnL>
                    <a:lnR w="6350">
                      <a:solidFill>
                        <a:schemeClr val="tx1"/>
                      </a:solidFill>
                      <a:prstDash val="solid"/>
                    </a:lnR>
                    <a:lnT w="6350" cmpd="sng">
                      <a:solidFill>
                        <a:schemeClr val="tx1"/>
                      </a:solidFill>
                      <a:prstDash val="solid"/>
                    </a:lnT>
                    <a:lnB w="6350" cmpd="sng">
                      <a:solidFill>
                        <a:schemeClr val="tx1"/>
                      </a:solidFill>
                      <a:prstDash val="solid"/>
                    </a:lnB>
                  </a:tcPr>
                </a:tc>
                <a:tc>
                  <a:txBody>
                    <a:bodyPr/>
                    <a:lstStyle/>
                    <a:p>
                      <a:pPr indent="0" algn="ctr" fontAlgn="ctr">
                        <a:lnSpc>
                          <a:spcPct val="110000"/>
                        </a:lnSpc>
                      </a:pPr>
                      <a:r>
                        <a:rPr lang="zh-CN" altLang="en-US" sz="1400"/>
                        <a:t>速释技术，胃内快速完全溶出</a:t>
                      </a:r>
                    </a:p>
                  </a:txBody>
                  <a:tcPr marL="5080" marR="5080" marT="5080" marB="0" anchor="ctr">
                    <a:lnL w="6350">
                      <a:solidFill>
                        <a:schemeClr val="tx1"/>
                      </a:solidFill>
                      <a:prstDash val="solid"/>
                    </a:lnL>
                    <a:lnR w="6350" cmpd="sng">
                      <a:solidFill>
                        <a:schemeClr val="tx1"/>
                      </a:solidFill>
                      <a:prstDash val="solid"/>
                    </a:lnR>
                    <a:lnT w="6350" cmpd="sng">
                      <a:solidFill>
                        <a:schemeClr val="tx1"/>
                      </a:solidFill>
                      <a:prstDash val="solid"/>
                    </a:lnT>
                    <a:lnB w="6350" cmpd="sng">
                      <a:solidFill>
                        <a:schemeClr val="tx1"/>
                      </a:solidFill>
                      <a:prstDash val="solid"/>
                    </a:lnB>
                  </a:tcPr>
                </a:tc>
                <a:extLst>
                  <a:ext uri="{0D108BD9-81ED-4DB2-BD59-A6C34878D82A}">
                    <a16:rowId xmlns:a16="http://schemas.microsoft.com/office/drawing/2014/main" val="10004"/>
                  </a:ext>
                </a:extLst>
              </a:tr>
              <a:tr h="652145">
                <a:tc>
                  <a:txBody>
                    <a:bodyPr/>
                    <a:lstStyle/>
                    <a:p>
                      <a:pPr indent="0" algn="ctr" fontAlgn="ctr">
                        <a:lnSpc>
                          <a:spcPct val="110000"/>
                        </a:lnSpc>
                      </a:pPr>
                      <a:r>
                        <a:rPr lang="zh-CN" altLang="en-US" sz="1400"/>
                        <a:t>血药浓度平稳性</a:t>
                      </a:r>
                    </a:p>
                  </a:txBody>
                  <a:tcPr marL="5080" marR="5080" marT="5080" marB="0" anchor="ctr">
                    <a:lnL w="6350" cmpd="sng">
                      <a:solidFill>
                        <a:schemeClr val="tx1"/>
                      </a:solidFill>
                      <a:prstDash val="solid"/>
                    </a:lnL>
                    <a:lnR w="6350">
                      <a:solidFill>
                        <a:schemeClr val="tx1"/>
                      </a:solidFill>
                      <a:prstDash val="solid"/>
                    </a:lnR>
                    <a:lnT w="6350" cmpd="sng">
                      <a:solidFill>
                        <a:schemeClr val="tx1"/>
                      </a:solidFill>
                      <a:prstDash val="solid"/>
                    </a:lnT>
                    <a:lnB w="6350" cmpd="sng">
                      <a:solidFill>
                        <a:schemeClr val="tx1"/>
                      </a:solidFill>
                      <a:prstDash val="solid"/>
                    </a:lnB>
                    <a:solidFill>
                      <a:srgbClr val="00B0F0"/>
                    </a:solidFill>
                  </a:tcPr>
                </a:tc>
                <a:tc>
                  <a:txBody>
                    <a:bodyPr/>
                    <a:lstStyle/>
                    <a:p>
                      <a:pPr indent="0" algn="ctr" fontAlgn="ctr">
                        <a:lnSpc>
                          <a:spcPct val="110000"/>
                        </a:lnSpc>
                      </a:pPr>
                      <a:r>
                        <a:rPr lang="zh-CN" altLang="en-US" sz="1400"/>
                        <a:t>全天血药浓度平稳无峰谷，降糖波动小</a:t>
                      </a:r>
                    </a:p>
                  </a:txBody>
                  <a:tcPr marL="5080" marR="5080" marT="5080" marB="0" anchor="ctr">
                    <a:lnL w="6350">
                      <a:solidFill>
                        <a:schemeClr val="tx1"/>
                      </a:solidFill>
                      <a:prstDash val="solid"/>
                    </a:lnL>
                    <a:lnR w="6350">
                      <a:solidFill>
                        <a:schemeClr val="tx1"/>
                      </a:solidFill>
                      <a:prstDash val="solid"/>
                    </a:lnR>
                    <a:lnT w="6350" cmpd="sng">
                      <a:solidFill>
                        <a:schemeClr val="tx1"/>
                      </a:solidFill>
                      <a:prstDash val="solid"/>
                    </a:lnT>
                    <a:lnB w="6350" cmpd="sng">
                      <a:solidFill>
                        <a:schemeClr val="tx1"/>
                      </a:solidFill>
                      <a:prstDash val="solid"/>
                    </a:lnB>
                  </a:tcPr>
                </a:tc>
                <a:tc>
                  <a:txBody>
                    <a:bodyPr/>
                    <a:lstStyle/>
                    <a:p>
                      <a:pPr indent="0" algn="ctr" fontAlgn="ctr">
                        <a:lnSpc>
                          <a:spcPct val="110000"/>
                        </a:lnSpc>
                      </a:pPr>
                      <a:r>
                        <a:rPr lang="zh-CN" altLang="en-US" sz="1400"/>
                        <a:t>服药后血药快速冲高，随后快速下降，峰谷差异大，易出现血糖波动</a:t>
                      </a:r>
                    </a:p>
                  </a:txBody>
                  <a:tcPr marL="5080" marR="5080" marT="5080" marB="0" anchor="ctr">
                    <a:lnL w="6350">
                      <a:solidFill>
                        <a:schemeClr val="tx1"/>
                      </a:solidFill>
                      <a:prstDash val="solid"/>
                    </a:lnL>
                    <a:lnR w="6350" cmpd="sng">
                      <a:solidFill>
                        <a:schemeClr val="tx1"/>
                      </a:solidFill>
                      <a:prstDash val="solid"/>
                    </a:lnR>
                    <a:lnT w="6350" cmpd="sng">
                      <a:solidFill>
                        <a:schemeClr val="tx1"/>
                      </a:solidFill>
                      <a:prstDash val="solid"/>
                    </a:lnT>
                    <a:lnB w="6350" cmpd="sng">
                      <a:solidFill>
                        <a:schemeClr val="tx1"/>
                      </a:solidFill>
                      <a:prstDash val="solid"/>
                    </a:lnB>
                  </a:tcPr>
                </a:tc>
                <a:extLst>
                  <a:ext uri="{0D108BD9-81ED-4DB2-BD59-A6C34878D82A}">
                    <a16:rowId xmlns:a16="http://schemas.microsoft.com/office/drawing/2014/main" val="10005"/>
                  </a:ext>
                </a:extLst>
              </a:tr>
              <a:tr h="544195">
                <a:tc>
                  <a:txBody>
                    <a:bodyPr/>
                    <a:lstStyle/>
                    <a:p>
                      <a:pPr indent="0" algn="ctr" fontAlgn="ctr">
                        <a:lnSpc>
                          <a:spcPct val="110000"/>
                        </a:lnSpc>
                      </a:pPr>
                      <a:r>
                        <a:rPr lang="zh-CN" altLang="en-US" sz="1400"/>
                        <a:t>胃肠道不良反应风险</a:t>
                      </a:r>
                    </a:p>
                  </a:txBody>
                  <a:tcPr marL="5080" marR="5080" marT="5080" marB="0" anchor="ctr">
                    <a:lnL w="6350" cmpd="sng">
                      <a:solidFill>
                        <a:schemeClr val="tx1"/>
                      </a:solidFill>
                      <a:prstDash val="solid"/>
                    </a:lnL>
                    <a:lnR w="6350">
                      <a:solidFill>
                        <a:schemeClr val="tx1"/>
                      </a:solidFill>
                      <a:prstDash val="solid"/>
                    </a:lnR>
                    <a:lnT w="6350" cmpd="sng">
                      <a:solidFill>
                        <a:schemeClr val="tx1"/>
                      </a:solidFill>
                      <a:prstDash val="solid"/>
                    </a:lnT>
                    <a:lnB w="6350" cmpd="sng">
                      <a:solidFill>
                        <a:schemeClr val="tx1"/>
                      </a:solidFill>
                      <a:prstDash val="solid"/>
                    </a:lnB>
                    <a:solidFill>
                      <a:srgbClr val="00B0F0"/>
                    </a:solidFill>
                  </a:tcPr>
                </a:tc>
                <a:tc>
                  <a:txBody>
                    <a:bodyPr/>
                    <a:lstStyle/>
                    <a:p>
                      <a:pPr indent="0" algn="ctr" fontAlgn="ctr">
                        <a:lnSpc>
                          <a:spcPct val="110000"/>
                        </a:lnSpc>
                      </a:pPr>
                      <a:r>
                        <a:rPr lang="zh-CN" altLang="en-US" sz="1400"/>
                        <a:t>胃肠道刺激小，耐受性好，安全性更高</a:t>
                      </a:r>
                    </a:p>
                  </a:txBody>
                  <a:tcPr marL="5080" marR="5080" marT="5080" marB="0" anchor="ctr">
                    <a:lnL w="6350">
                      <a:solidFill>
                        <a:schemeClr val="tx1"/>
                      </a:solidFill>
                      <a:prstDash val="solid"/>
                    </a:lnL>
                    <a:lnR w="6350">
                      <a:solidFill>
                        <a:schemeClr val="tx1"/>
                      </a:solidFill>
                      <a:prstDash val="solid"/>
                    </a:lnR>
                    <a:lnT w="6350" cmpd="sng">
                      <a:solidFill>
                        <a:schemeClr val="tx1"/>
                      </a:solidFill>
                      <a:prstDash val="solid"/>
                    </a:lnT>
                    <a:lnB w="6350" cmpd="sng">
                      <a:solidFill>
                        <a:schemeClr val="tx1"/>
                      </a:solidFill>
                      <a:prstDash val="solid"/>
                    </a:lnB>
                  </a:tcPr>
                </a:tc>
                <a:tc>
                  <a:txBody>
                    <a:bodyPr/>
                    <a:lstStyle/>
                    <a:p>
                      <a:pPr indent="0" algn="ctr" fontAlgn="ctr">
                        <a:lnSpc>
                          <a:spcPct val="110000"/>
                        </a:lnSpc>
                      </a:pPr>
                      <a:r>
                        <a:rPr lang="zh-CN" altLang="en-US" sz="1400" dirty="0"/>
                        <a:t>相对更高，胃内高浓度药物易刺激胃肠</a:t>
                      </a:r>
                    </a:p>
                  </a:txBody>
                  <a:tcPr marL="5080" marR="5080" marT="5080" marB="0" anchor="ctr">
                    <a:lnL w="6350">
                      <a:solidFill>
                        <a:schemeClr val="tx1"/>
                      </a:solidFill>
                      <a:prstDash val="solid"/>
                    </a:lnL>
                    <a:lnR w="6350" cmpd="sng">
                      <a:solidFill>
                        <a:schemeClr val="tx1"/>
                      </a:solidFill>
                      <a:prstDash val="solid"/>
                    </a:lnR>
                    <a:lnT w="6350" cmpd="sng">
                      <a:solidFill>
                        <a:schemeClr val="tx1"/>
                      </a:solidFill>
                      <a:prstDash val="solid"/>
                    </a:lnT>
                    <a:lnB w="6350" cmpd="sng">
                      <a:solidFill>
                        <a:schemeClr val="tx1"/>
                      </a:solidFill>
                      <a:prstDash val="solid"/>
                    </a:lnB>
                  </a:tcPr>
                </a:tc>
                <a:extLst>
                  <a:ext uri="{0D108BD9-81ED-4DB2-BD59-A6C34878D82A}">
                    <a16:rowId xmlns:a16="http://schemas.microsoft.com/office/drawing/2014/main" val="10006"/>
                  </a:ext>
                </a:extLst>
              </a:tr>
            </a:tbl>
          </a:graphicData>
        </a:graphic>
      </p:graphicFrame>
      <p:sp>
        <p:nvSpPr>
          <p:cNvPr id="23" name="文本框 22"/>
          <p:cNvSpPr txBox="1"/>
          <p:nvPr/>
        </p:nvSpPr>
        <p:spPr>
          <a:xfrm>
            <a:off x="1541145" y="5537200"/>
            <a:ext cx="4976495" cy="229870"/>
          </a:xfrm>
          <a:prstGeom prst="rect">
            <a:avLst/>
          </a:prstGeom>
          <a:noFill/>
        </p:spPr>
        <p:txBody>
          <a:bodyPr wrap="square" rtlCol="0">
            <a:spAutoFit/>
          </a:bodyPr>
          <a:lstStyle/>
          <a:p>
            <a:r>
              <a:rPr lang="en-US" altLang="zh-CN" sz="900"/>
              <a:t>*</a:t>
            </a:r>
            <a:r>
              <a:rPr lang="zh-CN" altLang="en-US" sz="900"/>
              <a:t>注：内容来自</a:t>
            </a:r>
            <a:r>
              <a:rPr lang="zh-CN" altLang="en-US" sz="900">
                <a:sym typeface="+mn-ea"/>
              </a:rPr>
              <a:t>各产品说明书及</a:t>
            </a:r>
            <a:r>
              <a:rPr lang="zh-CN" altLang="en-US" sz="900"/>
              <a:t>公开信息，非头对头研究</a:t>
            </a:r>
          </a:p>
        </p:txBody>
      </p:sp>
      <p:sp>
        <p:nvSpPr>
          <p:cNvPr id="24" name="文本框 23"/>
          <p:cNvSpPr txBox="1"/>
          <p:nvPr/>
        </p:nvSpPr>
        <p:spPr>
          <a:xfrm>
            <a:off x="7781925" y="2287270"/>
            <a:ext cx="4282440" cy="2168525"/>
          </a:xfrm>
          <a:prstGeom prst="rect">
            <a:avLst/>
          </a:prstGeom>
          <a:noFill/>
        </p:spPr>
        <p:txBody>
          <a:bodyPr wrap="square" rtlCol="0" anchor="t">
            <a:spAutoFit/>
          </a:bodyPr>
          <a:lstStyle/>
          <a:p>
            <a:pPr>
              <a:lnSpc>
                <a:spcPct val="150000"/>
              </a:lnSpc>
            </a:pPr>
            <a:r>
              <a:rPr lang="zh-CN" altLang="en-US" b="1" dirty="0">
                <a:latin typeface="微软雅黑" panose="020B0503020204020204" charset="-122"/>
                <a:ea typeface="微软雅黑" panose="020B0503020204020204" charset="-122"/>
                <a:cs typeface="微软雅黑" panose="020B0503020204020204" charset="-122"/>
                <a:sym typeface="+mn-ea"/>
              </a:rPr>
              <a:t>利格列汀二甲双胍缓释片</a:t>
            </a:r>
            <a:r>
              <a:rPr lang="en-US" altLang="zh-CN" b="1" dirty="0">
                <a:latin typeface="微软雅黑" panose="020B0503020204020204" charset="-122"/>
                <a:ea typeface="微软雅黑" panose="020B0503020204020204" charset="-122"/>
                <a:cs typeface="微软雅黑" panose="020B0503020204020204" charset="-122"/>
                <a:sym typeface="+mn-ea"/>
              </a:rPr>
              <a:t>（</a:t>
            </a:r>
            <a:r>
              <a:rPr lang="en-US" altLang="zh-CN" b="1" dirty="0">
                <a:latin typeface="Times New Roman" panose="02020603050405020304" pitchFamily="18" charset="0"/>
                <a:ea typeface="微软雅黑" panose="020B0503020204020204" charset="-122"/>
                <a:cs typeface="Times New Roman" panose="02020603050405020304" pitchFamily="18" charset="0"/>
                <a:sym typeface="+mn-ea"/>
              </a:rPr>
              <a:t>I</a:t>
            </a:r>
            <a:r>
              <a:rPr lang="en-US" altLang="zh-CN" b="1" dirty="0">
                <a:latin typeface="微软雅黑" panose="020B0503020204020204" charset="-122"/>
                <a:ea typeface="微软雅黑" panose="020B0503020204020204" charset="-122"/>
                <a:cs typeface="微软雅黑" panose="020B0503020204020204" charset="-122"/>
                <a:sym typeface="+mn-ea"/>
              </a:rPr>
              <a:t>）</a:t>
            </a:r>
            <a:r>
              <a:rPr lang="zh-CN" altLang="en-US" b="1" dirty="0">
                <a:latin typeface="微软雅黑" panose="020B0503020204020204" charset="-122"/>
                <a:ea typeface="微软雅黑" panose="020B0503020204020204" charset="-122"/>
                <a:cs typeface="微软雅黑" panose="020B0503020204020204" charset="-122"/>
                <a:sym typeface="+mn-ea"/>
              </a:rPr>
              <a:t>核心优势：</a:t>
            </a:r>
          </a:p>
          <a:p>
            <a:pPr>
              <a:lnSpc>
                <a:spcPct val="150000"/>
              </a:lnSpc>
            </a:pPr>
            <a:r>
              <a:rPr lang="en-US" altLang="zh-CN" b="1" dirty="0">
                <a:latin typeface="微软雅黑" panose="020B0503020204020204" charset="-122"/>
                <a:ea typeface="微软雅黑" panose="020B0503020204020204" charset="-122"/>
                <a:cs typeface="微软雅黑" panose="020B0503020204020204" charset="-122"/>
                <a:sym typeface="+mn-ea"/>
              </a:rPr>
              <a:t>1</a:t>
            </a:r>
            <a:r>
              <a:rPr lang="zh-CN" altLang="en-US" b="1" dirty="0">
                <a:latin typeface="微软雅黑" panose="020B0503020204020204" charset="-122"/>
                <a:ea typeface="微软雅黑" panose="020B0503020204020204" charset="-122"/>
                <a:cs typeface="微软雅黑" panose="020B0503020204020204" charset="-122"/>
                <a:sym typeface="+mn-ea"/>
              </a:rPr>
              <a:t>、依从性更好：</a:t>
            </a:r>
            <a:r>
              <a:rPr lang="en-US" altLang="zh-CN" dirty="0">
                <a:latin typeface="微软雅黑" panose="020B0503020204020204" charset="-122"/>
                <a:ea typeface="微软雅黑" panose="020B0503020204020204" charset="-122"/>
                <a:cs typeface="微软雅黑" panose="020B0503020204020204" charset="-122"/>
                <a:sym typeface="+mn-ea"/>
              </a:rPr>
              <a:t>1</a:t>
            </a:r>
            <a:r>
              <a:rPr lang="zh-CN" altLang="en-US" dirty="0">
                <a:latin typeface="微软雅黑" panose="020B0503020204020204" charset="-122"/>
                <a:ea typeface="微软雅黑" panose="020B0503020204020204" charset="-122"/>
                <a:cs typeface="微软雅黑" panose="020B0503020204020204" charset="-122"/>
                <a:sym typeface="+mn-ea"/>
              </a:rPr>
              <a:t>天</a:t>
            </a:r>
            <a:r>
              <a:rPr lang="en-US" altLang="zh-CN" dirty="0">
                <a:latin typeface="微软雅黑" panose="020B0503020204020204" charset="-122"/>
                <a:ea typeface="微软雅黑" panose="020B0503020204020204" charset="-122"/>
                <a:cs typeface="微软雅黑" panose="020B0503020204020204" charset="-122"/>
                <a:sym typeface="+mn-ea"/>
              </a:rPr>
              <a:t>1</a:t>
            </a:r>
            <a:r>
              <a:rPr lang="zh-CN" altLang="en-US" dirty="0">
                <a:latin typeface="微软雅黑" panose="020B0503020204020204" charset="-122"/>
                <a:ea typeface="微软雅黑" panose="020B0503020204020204" charset="-122"/>
                <a:cs typeface="微软雅黑" panose="020B0503020204020204" charset="-122"/>
                <a:sym typeface="+mn-ea"/>
              </a:rPr>
              <a:t>次，服用次数少，更方便，</a:t>
            </a:r>
            <a:r>
              <a:rPr lang="zh-CN" altLang="en-US" dirty="0">
                <a:solidFill>
                  <a:schemeClr val="tx1">
                    <a:lumMod val="85000"/>
                    <a:lumOff val="15000"/>
                  </a:schemeClr>
                </a:solidFill>
                <a:latin typeface="+mn-ea"/>
                <a:cs typeface="+mn-ea"/>
                <a:sym typeface="+mn-ea"/>
              </a:rPr>
              <a:t>便于临床管理</a:t>
            </a:r>
            <a:r>
              <a:rPr lang="zh-CN" altLang="en-US" dirty="0">
                <a:latin typeface="微软雅黑" panose="020B0503020204020204" charset="-122"/>
                <a:ea typeface="微软雅黑" panose="020B0503020204020204" charset="-122"/>
                <a:cs typeface="微软雅黑" panose="020B0503020204020204" charset="-122"/>
                <a:sym typeface="+mn-ea"/>
              </a:rPr>
              <a:t>；</a:t>
            </a:r>
          </a:p>
          <a:p>
            <a:pPr>
              <a:lnSpc>
                <a:spcPct val="150000"/>
              </a:lnSpc>
            </a:pPr>
            <a:r>
              <a:rPr lang="en-US" altLang="zh-CN" b="1" dirty="0">
                <a:latin typeface="微软雅黑" panose="020B0503020204020204" charset="-122"/>
                <a:ea typeface="微软雅黑" panose="020B0503020204020204" charset="-122"/>
                <a:cs typeface="微软雅黑" panose="020B0503020204020204" charset="-122"/>
                <a:sym typeface="+mn-ea"/>
              </a:rPr>
              <a:t>2</a:t>
            </a:r>
            <a:r>
              <a:rPr lang="zh-CN" altLang="en-US" b="1" dirty="0">
                <a:latin typeface="微软雅黑" panose="020B0503020204020204" charset="-122"/>
                <a:ea typeface="微软雅黑" panose="020B0503020204020204" charset="-122"/>
                <a:cs typeface="微软雅黑" panose="020B0503020204020204" charset="-122"/>
                <a:sym typeface="+mn-ea"/>
              </a:rPr>
              <a:t>、安全性更优：</a:t>
            </a:r>
            <a:r>
              <a:rPr lang="zh-CN" altLang="en-US" dirty="0">
                <a:latin typeface="微软雅黑" panose="020B0503020204020204" charset="-122"/>
                <a:ea typeface="微软雅黑" panose="020B0503020204020204" charset="-122"/>
                <a:cs typeface="微软雅黑" panose="020B0503020204020204" charset="-122"/>
                <a:sym typeface="+mn-ea"/>
              </a:rPr>
              <a:t>血药浓度变化平稳，胃肠道刺激小，耐受性好。</a:t>
            </a:r>
          </a:p>
        </p:txBody>
      </p:sp>
      <p:sp>
        <p:nvSpPr>
          <p:cNvPr id="41" name="Text 20"/>
          <p:cNvSpPr/>
          <p:nvPr/>
        </p:nvSpPr>
        <p:spPr>
          <a:xfrm>
            <a:off x="1146175" y="6236970"/>
            <a:ext cx="6728460" cy="292735"/>
          </a:xfrm>
          <a:prstGeom prst="rect">
            <a:avLst/>
          </a:prstGeom>
          <a:noFill/>
        </p:spPr>
        <p:txBody>
          <a:bodyPr wrap="square" rtlCol="0" anchor="ctr"/>
          <a:lstStyle/>
          <a:p>
            <a:pPr marL="0" indent="0">
              <a:buNone/>
            </a:pPr>
            <a:r>
              <a:rPr lang="en-US" sz="800" dirty="0">
                <a:solidFill>
                  <a:schemeClr val="tx1"/>
                </a:solidFill>
                <a:latin typeface="+mj-lt"/>
                <a:ea typeface="Arial" panose="020B0604020202020204" pitchFamily="34" charset="-122"/>
                <a:cs typeface="+mj-lt"/>
              </a:rPr>
              <a:t>[14]</a:t>
            </a:r>
            <a:r>
              <a:rPr lang="zh-CN" altLang="en-US" sz="800" dirty="0">
                <a:solidFill>
                  <a:schemeClr val="tx1"/>
                </a:solidFill>
                <a:latin typeface="+mj-lt"/>
                <a:ea typeface="Arial" panose="020B0604020202020204" pitchFamily="34" charset="-122"/>
                <a:cs typeface="+mj-lt"/>
              </a:rPr>
              <a:t>利格列汀二甲双胍缓释片</a:t>
            </a:r>
            <a:r>
              <a:rPr lang="en-US" altLang="zh-CN" sz="800" dirty="0">
                <a:solidFill>
                  <a:schemeClr val="tx1"/>
                </a:solidFill>
                <a:latin typeface="+mj-lt"/>
                <a:ea typeface="Arial" panose="020B0604020202020204" pitchFamily="34" charset="-122"/>
                <a:cs typeface="+mj-lt"/>
              </a:rPr>
              <a:t>（</a:t>
            </a:r>
            <a:r>
              <a:rPr lang="en-US" altLang="zh-CN" sz="800" dirty="0">
                <a:solidFill>
                  <a:schemeClr val="tx1"/>
                </a:solidFill>
                <a:latin typeface="Times New Roman" panose="02020603050405020304" pitchFamily="18" charset="0"/>
                <a:ea typeface="Arial" panose="020B0604020202020204" pitchFamily="34" charset="-122"/>
                <a:cs typeface="Times New Roman" panose="02020603050405020304" pitchFamily="18" charset="0"/>
              </a:rPr>
              <a:t>I</a:t>
            </a:r>
            <a:r>
              <a:rPr lang="en-US" altLang="zh-CN" sz="800" dirty="0">
                <a:solidFill>
                  <a:schemeClr val="tx1"/>
                </a:solidFill>
                <a:latin typeface="+mj-lt"/>
                <a:ea typeface="Arial" panose="020B0604020202020204" pitchFamily="34" charset="-122"/>
                <a:cs typeface="+mj-lt"/>
              </a:rPr>
              <a:t>）</a:t>
            </a:r>
            <a:r>
              <a:rPr lang="zh-CN" altLang="en-US" sz="800" dirty="0">
                <a:solidFill>
                  <a:schemeClr val="tx1"/>
                </a:solidFill>
                <a:latin typeface="+mj-lt"/>
                <a:ea typeface="Arial" panose="020B0604020202020204" pitchFamily="34" charset="-122"/>
                <a:cs typeface="+mj-lt"/>
              </a:rPr>
              <a:t>说明书</a:t>
            </a:r>
            <a:r>
              <a:rPr lang="en-US" sz="800" dirty="0">
                <a:solidFill>
                  <a:schemeClr val="tx1"/>
                </a:solidFill>
                <a:latin typeface="+mj-lt"/>
                <a:ea typeface="Arial" panose="020B0604020202020204" pitchFamily="34" charset="-122"/>
                <a:cs typeface="+mj-lt"/>
              </a:rPr>
              <a:t>； [15]</a:t>
            </a:r>
            <a:r>
              <a:rPr lang="zh-CN" altLang="en-US" sz="800" dirty="0">
                <a:solidFill>
                  <a:schemeClr val="tx1"/>
                </a:solidFill>
                <a:latin typeface="+mj-lt"/>
                <a:ea typeface="Arial" panose="020B0604020202020204" pitchFamily="34" charset="-122"/>
                <a:cs typeface="+mj-lt"/>
                <a:sym typeface="+mn-ea"/>
              </a:rPr>
              <a:t>利格列汀二甲双胍片</a:t>
            </a:r>
            <a:r>
              <a:rPr lang="en-US" altLang="en-US" sz="800" dirty="0">
                <a:solidFill>
                  <a:schemeClr val="tx1"/>
                </a:solidFill>
                <a:latin typeface="+mj-lt"/>
                <a:ea typeface="Arial" panose="020B0604020202020204" pitchFamily="34" charset="-122"/>
                <a:cs typeface="+mj-lt"/>
                <a:sym typeface="+mn-ea"/>
              </a:rPr>
              <a:t>（</a:t>
            </a:r>
            <a:r>
              <a:rPr lang="en-US" altLang="en-US" sz="800" dirty="0">
                <a:solidFill>
                  <a:schemeClr val="tx1"/>
                </a:solidFill>
                <a:latin typeface="Times New Roman" panose="02020603050405020304" pitchFamily="18" charset="0"/>
                <a:ea typeface="Arial" panose="020B0604020202020204" pitchFamily="34" charset="-122"/>
                <a:cs typeface="Times New Roman" panose="02020603050405020304" pitchFamily="18" charset="0"/>
                <a:sym typeface="+mn-ea"/>
              </a:rPr>
              <a:t>Ⅱ</a:t>
            </a:r>
            <a:r>
              <a:rPr lang="en-US" altLang="en-US" sz="800" dirty="0">
                <a:solidFill>
                  <a:schemeClr val="tx1"/>
                </a:solidFill>
                <a:latin typeface="+mj-lt"/>
                <a:ea typeface="Arial" panose="020B0604020202020204" pitchFamily="34" charset="-122"/>
                <a:cs typeface="+mj-lt"/>
                <a:sym typeface="+mn-ea"/>
              </a:rPr>
              <a:t>）</a:t>
            </a:r>
            <a:r>
              <a:rPr lang="zh-CN" altLang="en-US" sz="800" dirty="0">
                <a:solidFill>
                  <a:schemeClr val="tx1"/>
                </a:solidFill>
                <a:latin typeface="+mj-lt"/>
                <a:ea typeface="Arial" panose="020B0604020202020204" pitchFamily="34" charset="-122"/>
                <a:cs typeface="+mj-lt"/>
                <a:sym typeface="+mn-ea"/>
              </a:rPr>
              <a:t>说明书</a:t>
            </a:r>
            <a:r>
              <a:rPr lang="en-US" sz="800" dirty="0">
                <a:solidFill>
                  <a:schemeClr val="tx1"/>
                </a:solidFill>
                <a:latin typeface="+mj-lt"/>
                <a:ea typeface="Arial" panose="020B0604020202020204" pitchFamily="34" charset="-122"/>
                <a:cs typeface="+mj-lt"/>
              </a:rPr>
              <a:t>； [16]</a:t>
            </a:r>
            <a:r>
              <a:rPr lang="en-US" altLang="zh-CN" sz="800" dirty="0">
                <a:solidFill>
                  <a:schemeClr val="tx1"/>
                </a:solidFill>
                <a:latin typeface="+mj-lt"/>
                <a:ea typeface="微软雅黑" panose="020B0503020204020204" charset="-122"/>
                <a:cs typeface="+mj-lt"/>
                <a:sym typeface="+mn-ea"/>
              </a:rPr>
              <a:t>Levy J ,et </a:t>
            </a:r>
            <a:r>
              <a:rPr lang="en-US" altLang="zh-CN" sz="800" dirty="0" err="1">
                <a:solidFill>
                  <a:schemeClr val="tx1"/>
                </a:solidFill>
                <a:latin typeface="+mj-lt"/>
                <a:ea typeface="微软雅黑" panose="020B0503020204020204" charset="-122"/>
                <a:cs typeface="+mj-lt"/>
                <a:sym typeface="+mn-ea"/>
              </a:rPr>
              <a:t>al.Diabetol</a:t>
            </a:r>
            <a:r>
              <a:rPr lang="en-US" altLang="zh-CN" sz="800" dirty="0">
                <a:solidFill>
                  <a:schemeClr val="tx1"/>
                </a:solidFill>
                <a:latin typeface="+mj-lt"/>
                <a:ea typeface="微软雅黑" panose="020B0503020204020204" charset="-122"/>
                <a:cs typeface="+mj-lt"/>
                <a:sym typeface="+mn-ea"/>
              </a:rPr>
              <a:t> </a:t>
            </a:r>
            <a:r>
              <a:rPr lang="en-US" altLang="zh-CN" sz="800" dirty="0" err="1">
                <a:solidFill>
                  <a:schemeClr val="tx1"/>
                </a:solidFill>
                <a:latin typeface="+mj-lt"/>
                <a:ea typeface="微软雅黑" panose="020B0503020204020204" charset="-122"/>
                <a:cs typeface="+mj-lt"/>
                <a:sym typeface="+mn-ea"/>
              </a:rPr>
              <a:t>Metab</a:t>
            </a:r>
            <a:r>
              <a:rPr lang="en-US" altLang="zh-CN" sz="800" dirty="0">
                <a:solidFill>
                  <a:schemeClr val="tx1"/>
                </a:solidFill>
                <a:latin typeface="+mj-lt"/>
                <a:ea typeface="微软雅黑" panose="020B0503020204020204" charset="-122"/>
                <a:cs typeface="+mj-lt"/>
                <a:sym typeface="+mn-ea"/>
              </a:rPr>
              <a:t> Syndr. 2010. 2: 16.</a:t>
            </a:r>
          </a:p>
        </p:txBody>
      </p:sp>
      <p:sp>
        <p:nvSpPr>
          <p:cNvPr id="66" name="Bullet1"/>
          <p:cNvSpPr txBox="1"/>
          <p:nvPr/>
        </p:nvSpPr>
        <p:spPr>
          <a:xfrm rot="5400000">
            <a:off x="-477520" y="1198245"/>
            <a:ext cx="1301750" cy="341630"/>
          </a:xfrm>
          <a:prstGeom prst="round2DiagRect">
            <a:avLst>
              <a:gd name="adj1" fmla="val 50000"/>
              <a:gd name="adj2" fmla="val 0"/>
            </a:avLst>
          </a:prstGeom>
          <a:solidFill>
            <a:schemeClr val="bg1">
              <a:lumMod val="75000"/>
            </a:schemeClr>
          </a:solidFill>
          <a:ln w="3175">
            <a:solidFill>
              <a:schemeClr val="bg1"/>
            </a:solidFill>
          </a:ln>
          <a:effectLst>
            <a:outerShdw blurRad="127000" dist="63500" dir="3000000" algn="ctr" rotWithShape="0">
              <a:schemeClr val="bg1">
                <a:lumMod val="50000"/>
                <a:alpha val="15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vert="vert270" wrap="square" rtlCol="0" anchor="ctr">
            <a:normAutofit/>
          </a:bodyPr>
          <a:lstStyle>
            <a:defPPr>
              <a:defRPr lang="en-US"/>
            </a:defPPr>
            <a:lvl1pPr algn="ctr">
              <a:defRPr b="1">
                <a:effectLst/>
                <a:cs typeface="+mn-ea"/>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zh-CN" altLang="en-US" sz="1200" dirty="0">
                <a:latin typeface="+mj-lt"/>
                <a:ea typeface="+mj-ea"/>
              </a:rPr>
              <a:t>基本信息</a:t>
            </a:r>
          </a:p>
        </p:txBody>
      </p:sp>
      <p:sp>
        <p:nvSpPr>
          <p:cNvPr id="67" name="Bullet1"/>
          <p:cNvSpPr txBox="1"/>
          <p:nvPr/>
        </p:nvSpPr>
        <p:spPr>
          <a:xfrm rot="5400000">
            <a:off x="-365029" y="2267776"/>
            <a:ext cx="1076686" cy="341639"/>
          </a:xfrm>
          <a:prstGeom prst="round2DiagRect">
            <a:avLst>
              <a:gd name="adj1" fmla="val 50000"/>
              <a:gd name="adj2" fmla="val 0"/>
            </a:avLst>
          </a:prstGeom>
          <a:solidFill>
            <a:schemeClr val="bg1">
              <a:lumMod val="75000"/>
            </a:schemeClr>
          </a:solidFill>
          <a:ln w="3175">
            <a:solidFill>
              <a:schemeClr val="bg1"/>
            </a:solidFill>
          </a:ln>
          <a:effectLst>
            <a:outerShdw blurRad="127000" dist="63500" dir="3000000" algn="ctr" rotWithShape="0">
              <a:schemeClr val="bg1">
                <a:lumMod val="50000"/>
                <a:alpha val="15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vert="vert270" wrap="square" rtlCol="0" anchor="ctr">
            <a:normAutofit/>
          </a:bodyPr>
          <a:lstStyle>
            <a:defPPr>
              <a:defRPr lang="en-US"/>
            </a:defPPr>
            <a:lvl1pPr algn="ctr">
              <a:defRPr b="1">
                <a:effectLst/>
                <a:cs typeface="+mn-ea"/>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zh-CN" altLang="en-US" sz="1200" dirty="0">
                <a:latin typeface="+mj-lt"/>
                <a:ea typeface="+mj-ea"/>
              </a:rPr>
              <a:t>有效性</a:t>
            </a:r>
          </a:p>
        </p:txBody>
      </p:sp>
      <p:sp>
        <p:nvSpPr>
          <p:cNvPr id="65" name="Bullet1"/>
          <p:cNvSpPr txBox="1"/>
          <p:nvPr/>
        </p:nvSpPr>
        <p:spPr>
          <a:xfrm rot="5400000">
            <a:off x="-446405" y="3267075"/>
            <a:ext cx="1239520" cy="341630"/>
          </a:xfrm>
          <a:prstGeom prst="round2DiagRect">
            <a:avLst>
              <a:gd name="adj1" fmla="val 50000"/>
              <a:gd name="adj2" fmla="val 0"/>
            </a:avLst>
          </a:prstGeom>
          <a:gradFill>
            <a:gsLst>
              <a:gs pos="0">
                <a:srgbClr val="D6EDFB"/>
              </a:gs>
              <a:gs pos="75000">
                <a:srgbClr val="026BB2"/>
              </a:gs>
            </a:gsLst>
            <a:lin ang="2700000" scaled="1"/>
          </a:gradFill>
          <a:ln w="3175">
            <a:noFill/>
          </a:ln>
          <a:effectLst>
            <a:outerShdw blurRad="127000" dist="63500" dir="3000000" algn="ctr" rotWithShape="0">
              <a:schemeClr val="bg1">
                <a:lumMod val="50000"/>
                <a:alpha val="15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vert="vert270" wrap="square" rtlCol="0" anchor="ctr">
            <a:normAutofit/>
          </a:bodyPr>
          <a:lstStyle>
            <a:defPPr>
              <a:defRPr lang="en-US"/>
            </a:defPPr>
            <a:lvl1pPr algn="ctr">
              <a:defRPr b="1">
                <a:effectLst/>
                <a:cs typeface="+mn-ea"/>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zh-CN" altLang="en-US" sz="1200" dirty="0">
                <a:latin typeface="+mj-lt"/>
                <a:ea typeface="+mj-ea"/>
              </a:rPr>
              <a:t>安全性</a:t>
            </a:r>
          </a:p>
        </p:txBody>
      </p:sp>
      <p:sp>
        <p:nvSpPr>
          <p:cNvPr id="68" name="Bullet1"/>
          <p:cNvSpPr txBox="1"/>
          <p:nvPr/>
        </p:nvSpPr>
        <p:spPr>
          <a:xfrm rot="5400000">
            <a:off x="-389890" y="4389120"/>
            <a:ext cx="1125855" cy="341630"/>
          </a:xfrm>
          <a:prstGeom prst="round2DiagRect">
            <a:avLst>
              <a:gd name="adj1" fmla="val 50000"/>
              <a:gd name="adj2" fmla="val 0"/>
            </a:avLst>
          </a:prstGeom>
          <a:solidFill>
            <a:schemeClr val="bg1">
              <a:lumMod val="75000"/>
            </a:schemeClr>
          </a:solidFill>
          <a:ln w="3175">
            <a:solidFill>
              <a:schemeClr val="bg1"/>
            </a:solidFill>
          </a:ln>
          <a:effectLst>
            <a:outerShdw blurRad="127000" dist="63500" dir="3000000" algn="ctr" rotWithShape="0">
              <a:schemeClr val="bg1">
                <a:lumMod val="50000"/>
                <a:alpha val="15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vert="vert270" wrap="square" rtlCol="0" anchor="ctr">
            <a:normAutofit/>
          </a:bodyPr>
          <a:lstStyle>
            <a:defPPr>
              <a:defRPr lang="en-US"/>
            </a:defPPr>
            <a:lvl1pPr algn="ctr">
              <a:defRPr b="1">
                <a:effectLst/>
                <a:cs typeface="+mn-ea"/>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zh-CN" altLang="en-US" sz="1200" dirty="0">
                <a:latin typeface="+mj-lt"/>
                <a:ea typeface="+mj-ea"/>
              </a:rPr>
              <a:t>创新性</a:t>
            </a:r>
          </a:p>
        </p:txBody>
      </p:sp>
      <p:sp>
        <p:nvSpPr>
          <p:cNvPr id="69" name="Bullet1"/>
          <p:cNvSpPr txBox="1"/>
          <p:nvPr/>
        </p:nvSpPr>
        <p:spPr>
          <a:xfrm rot="5400000">
            <a:off x="-433705" y="5447030"/>
            <a:ext cx="1213485" cy="341630"/>
          </a:xfrm>
          <a:prstGeom prst="round2DiagRect">
            <a:avLst>
              <a:gd name="adj1" fmla="val 50000"/>
              <a:gd name="adj2" fmla="val 0"/>
            </a:avLst>
          </a:prstGeom>
          <a:solidFill>
            <a:schemeClr val="bg1">
              <a:lumMod val="75000"/>
            </a:schemeClr>
          </a:solidFill>
          <a:ln w="3175">
            <a:solidFill>
              <a:schemeClr val="bg1"/>
            </a:solidFill>
          </a:ln>
          <a:effectLst>
            <a:outerShdw blurRad="127000" dist="63500" dir="3000000" algn="ctr" rotWithShape="0">
              <a:schemeClr val="bg1">
                <a:lumMod val="50000"/>
                <a:alpha val="15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vert="vert270" wrap="square" rtlCol="0" anchor="ctr">
            <a:normAutofit/>
          </a:bodyPr>
          <a:lstStyle>
            <a:defPPr>
              <a:defRPr lang="en-US"/>
            </a:defPPr>
            <a:lvl1pPr algn="ctr">
              <a:defRPr b="1">
                <a:effectLst/>
                <a:cs typeface="+mn-ea"/>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zh-CN" altLang="en-US" sz="1200" dirty="0">
                <a:solidFill>
                  <a:schemeClr val="bg1"/>
                </a:solidFill>
                <a:latin typeface="+mj-lt"/>
                <a:ea typeface="+mj-ea"/>
              </a:rPr>
              <a:t>公平性</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794385" y="277495"/>
            <a:ext cx="11092815" cy="840740"/>
          </a:xfrm>
          <a:prstGeom prst="rect">
            <a:avLst/>
          </a:prstGeom>
          <a:noFill/>
        </p:spPr>
        <p:txBody>
          <a:bodyPr wrap="square" rtlCol="0" anchor="ctr" anchorCtr="0">
            <a:noAutofit/>
          </a:bodyPr>
          <a:lstStyle/>
          <a:p>
            <a:pPr indent="0" algn="l">
              <a:lnSpc>
                <a:spcPct val="100000"/>
              </a:lnSpc>
              <a:buFont typeface="+mj-lt"/>
              <a:buNone/>
            </a:pPr>
            <a:r>
              <a:rPr lang="zh-CN" altLang="en-US" sz="2600" b="1" dirty="0">
                <a:latin typeface="微软雅黑" panose="020B0503020204020204" charset="-122"/>
                <a:ea typeface="微软雅黑" panose="020B0503020204020204" charset="-122"/>
                <a:cs typeface="微软雅黑" panose="020B0503020204020204" charset="-122"/>
                <a:sym typeface="+mn-ea"/>
              </a:rPr>
              <a:t>利格列汀二甲双胍缓释片</a:t>
            </a:r>
            <a:r>
              <a:rPr lang="zh-CN" altLang="en-US" sz="2600" b="1" dirty="0">
                <a:sym typeface="+mn-ea"/>
              </a:rPr>
              <a:t>（</a:t>
            </a:r>
            <a:r>
              <a:rPr lang="zh-CN" altLang="en-US" sz="2600" b="1" dirty="0">
                <a:latin typeface="Times New Roman" panose="02020603050405020304" pitchFamily="18" charset="0"/>
                <a:cs typeface="Times New Roman" panose="02020603050405020304" pitchFamily="18" charset="0"/>
                <a:sym typeface="+mn-ea"/>
              </a:rPr>
              <a:t>I</a:t>
            </a:r>
            <a:r>
              <a:rPr lang="zh-CN" altLang="en-US" sz="2600" b="1" dirty="0">
                <a:sym typeface="+mn-ea"/>
              </a:rPr>
              <a:t>）</a:t>
            </a:r>
            <a:r>
              <a:rPr lang="en-US" altLang="zh-CN" sz="2600" b="1" dirty="0">
                <a:sym typeface="+mn-ea"/>
              </a:rPr>
              <a:t>DPP-4i</a:t>
            </a:r>
            <a:r>
              <a:rPr lang="zh-CN" altLang="en-US" sz="2600" b="1" dirty="0">
                <a:sym typeface="+mn-ea"/>
              </a:rPr>
              <a:t>成分肾负担不额外叠加，合并用药顾虑相对更少，不增加住院心衰风险</a:t>
            </a:r>
            <a:r>
              <a:rPr lang="en-US" altLang="zh-CN" sz="2600" b="1" baseline="30000" dirty="0">
                <a:uFillTx/>
                <a:sym typeface="+mn-ea"/>
              </a:rPr>
              <a:t>[17-22]</a:t>
            </a:r>
            <a:endParaRPr lang="en-US" altLang="zh-CN" sz="2600" b="1" baseline="30000" dirty="0">
              <a:solidFill>
                <a:schemeClr val="tx1"/>
              </a:solidFill>
              <a:uFillTx/>
              <a:sym typeface="+mn-ea"/>
            </a:endParaRPr>
          </a:p>
        </p:txBody>
      </p:sp>
      <p:sp>
        <p:nvSpPr>
          <p:cNvPr id="6" name="Text 3"/>
          <p:cNvSpPr/>
          <p:nvPr/>
        </p:nvSpPr>
        <p:spPr>
          <a:xfrm>
            <a:off x="850265" y="1226820"/>
            <a:ext cx="10629900" cy="906145"/>
          </a:xfrm>
          <a:prstGeom prst="rect">
            <a:avLst/>
          </a:prstGeom>
          <a:noFill/>
        </p:spPr>
        <p:txBody>
          <a:bodyPr wrap="square" rtlCol="0" anchor="ctr"/>
          <a:lstStyle/>
          <a:p>
            <a:pPr marL="0" indent="0">
              <a:lnSpc>
                <a:spcPct val="120000"/>
              </a:lnSpc>
              <a:spcBef>
                <a:spcPts val="0"/>
              </a:spcBef>
              <a:spcAft>
                <a:spcPts val="0"/>
              </a:spcAft>
              <a:buNone/>
            </a:pPr>
            <a:r>
              <a:rPr lang="en-US" altLang="zh-CN" sz="1700" b="1" dirty="0">
                <a:solidFill>
                  <a:srgbClr val="222222"/>
                </a:solidFill>
                <a:latin typeface="微软雅黑" panose="020B0503020204020204" charset="-122"/>
                <a:ea typeface="微软雅黑" panose="020B0503020204020204" charset="-122"/>
                <a:cs typeface="微软雅黑" panose="020B0503020204020204" pitchFamily="34" charset="-120"/>
              </a:rPr>
              <a:t>1</a:t>
            </a:r>
            <a:r>
              <a:rPr lang="zh-CN" altLang="en-US" sz="1700" b="1" dirty="0">
                <a:solidFill>
                  <a:srgbClr val="222222"/>
                </a:solidFill>
                <a:latin typeface="微软雅黑" panose="020B0503020204020204" charset="-122"/>
                <a:ea typeface="微软雅黑" panose="020B0503020204020204" charset="-122"/>
                <a:cs typeface="微软雅黑" panose="020B0503020204020204" pitchFamily="34" charset="-120"/>
              </a:rPr>
              <a:t>、降糖有效性：</a:t>
            </a:r>
            <a:r>
              <a:rPr lang="zh-CN" altLang="en-US" sz="1700" dirty="0">
                <a:solidFill>
                  <a:srgbClr val="222222"/>
                </a:solidFill>
                <a:latin typeface="微软雅黑" panose="020B0503020204020204" charset="-122"/>
                <a:ea typeface="微软雅黑" panose="020B0503020204020204" charset="-122"/>
                <a:cs typeface="微软雅黑" panose="020B0503020204020204" pitchFamily="34" charset="-120"/>
              </a:rPr>
              <a:t>利格列汀、西格列汀、沙格列汀整体降糖效果相近，但利格列汀的</a:t>
            </a:r>
            <a:r>
              <a:rPr lang="en-US" altLang="zh-CN" sz="1700" dirty="0">
                <a:solidFill>
                  <a:srgbClr val="222222"/>
                </a:solidFill>
                <a:latin typeface="微软雅黑" panose="020B0503020204020204" charset="-122"/>
                <a:ea typeface="微软雅黑" panose="020B0503020204020204" charset="-122"/>
                <a:cs typeface="微软雅黑" panose="020B0503020204020204" pitchFamily="34" charset="-120"/>
              </a:rPr>
              <a:t>DPP-4</a:t>
            </a:r>
            <a:r>
              <a:rPr lang="zh-CN" altLang="en-US" sz="1700" dirty="0">
                <a:solidFill>
                  <a:srgbClr val="222222"/>
                </a:solidFill>
                <a:latin typeface="微软雅黑" panose="020B0503020204020204" charset="-122"/>
                <a:ea typeface="微软雅黑" panose="020B0503020204020204" charset="-122"/>
                <a:cs typeface="微软雅黑" panose="020B0503020204020204" pitchFamily="34" charset="-120"/>
              </a:rPr>
              <a:t>酶抑制作用更强。</a:t>
            </a:r>
          </a:p>
          <a:p>
            <a:pPr marL="0" indent="0">
              <a:lnSpc>
                <a:spcPct val="120000"/>
              </a:lnSpc>
              <a:spcBef>
                <a:spcPts val="0"/>
              </a:spcBef>
              <a:spcAft>
                <a:spcPts val="0"/>
              </a:spcAft>
              <a:buNone/>
            </a:pPr>
            <a:r>
              <a:rPr lang="en-US" altLang="zh-CN" sz="1700" b="1" dirty="0">
                <a:solidFill>
                  <a:srgbClr val="222222"/>
                </a:solidFill>
                <a:latin typeface="微软雅黑" panose="020B0503020204020204" charset="-122"/>
                <a:ea typeface="微软雅黑" panose="020B0503020204020204" charset="-122"/>
                <a:cs typeface="微软雅黑" panose="020B0503020204020204" pitchFamily="34" charset="-120"/>
              </a:rPr>
              <a:t>2</a:t>
            </a:r>
            <a:r>
              <a:rPr lang="zh-CN" altLang="en-US" sz="1700" b="1" dirty="0">
                <a:solidFill>
                  <a:srgbClr val="222222"/>
                </a:solidFill>
                <a:latin typeface="微软雅黑" panose="020B0503020204020204" charset="-122"/>
                <a:ea typeface="微软雅黑" panose="020B0503020204020204" charset="-122"/>
                <a:cs typeface="微软雅黑" panose="020B0503020204020204" pitchFamily="34" charset="-120"/>
              </a:rPr>
              <a:t>、用药安全性与便利性：</a:t>
            </a:r>
            <a:r>
              <a:rPr lang="zh-CN" altLang="en-US" sz="1700" dirty="0">
                <a:solidFill>
                  <a:srgbClr val="222222"/>
                </a:solidFill>
                <a:latin typeface="微软雅黑" panose="020B0503020204020204" charset="-122"/>
                <a:ea typeface="微软雅黑" panose="020B0503020204020204" charset="-122"/>
                <a:cs typeface="微软雅黑" panose="020B0503020204020204" pitchFamily="34" charset="-120"/>
              </a:rPr>
              <a:t>三者在低血糖、体重影响、胃肠道反应上无显著差异，但利格列汀具备</a:t>
            </a:r>
            <a:r>
              <a:rPr lang="en-US" altLang="zh-CN" sz="1700" dirty="0">
                <a:solidFill>
                  <a:srgbClr val="222222"/>
                </a:solidFill>
                <a:latin typeface="微软雅黑" panose="020B0503020204020204" charset="-122"/>
                <a:ea typeface="微软雅黑" panose="020B0503020204020204" charset="-122"/>
                <a:cs typeface="微软雅黑" panose="020B0503020204020204" pitchFamily="34" charset="-120"/>
              </a:rPr>
              <a:t>3</a:t>
            </a:r>
            <a:r>
              <a:rPr lang="zh-CN" altLang="en-US" sz="1700" dirty="0">
                <a:solidFill>
                  <a:srgbClr val="222222"/>
                </a:solidFill>
                <a:latin typeface="微软雅黑" panose="020B0503020204020204" charset="-122"/>
                <a:ea typeface="微软雅黑" panose="020B0503020204020204" charset="-122"/>
                <a:cs typeface="微软雅黑" panose="020B0503020204020204" pitchFamily="34" charset="-120"/>
              </a:rPr>
              <a:t>项核心优势：</a:t>
            </a:r>
          </a:p>
        </p:txBody>
      </p:sp>
      <p:sp>
        <p:nvSpPr>
          <p:cNvPr id="7" name="Text 4"/>
          <p:cNvSpPr/>
          <p:nvPr/>
        </p:nvSpPr>
        <p:spPr>
          <a:xfrm>
            <a:off x="994410" y="3389630"/>
            <a:ext cx="1645920" cy="225425"/>
          </a:xfrm>
          <a:prstGeom prst="rect">
            <a:avLst/>
          </a:prstGeom>
          <a:noFill/>
        </p:spPr>
        <p:txBody>
          <a:bodyPr wrap="square" rtlCol="0" anchor="ctr"/>
          <a:lstStyle/>
          <a:p>
            <a:pPr marL="0" indent="0">
              <a:buNone/>
            </a:pPr>
            <a:r>
              <a:rPr lang="zh-CN" altLang="en-US" sz="1600" b="1" dirty="0">
                <a:solidFill>
                  <a:srgbClr val="1F4E78"/>
                </a:solidFill>
                <a:latin typeface="微软雅黑" panose="020B0503020204020204" charset="-122"/>
                <a:ea typeface="微软雅黑" panose="020B0503020204020204" charset="-122"/>
                <a:cs typeface="微软雅黑" panose="020B0503020204020204" pitchFamily="34" charset="-120"/>
              </a:rPr>
              <a:t>各产品比较</a:t>
            </a:r>
            <a:endParaRPr lang="en-US" sz="1600" b="1" dirty="0">
              <a:solidFill>
                <a:srgbClr val="1F4E78"/>
              </a:solidFill>
              <a:latin typeface="微软雅黑" panose="020B0503020204020204" charset="-122"/>
              <a:ea typeface="微软雅黑" panose="020B0503020204020204" charset="-122"/>
              <a:cs typeface="微软雅黑" panose="020B0503020204020204" pitchFamily="34" charset="-120"/>
            </a:endParaRPr>
          </a:p>
        </p:txBody>
      </p:sp>
      <p:graphicFrame>
        <p:nvGraphicFramePr>
          <p:cNvPr id="8" name="Table 0"/>
          <p:cNvGraphicFramePr>
            <a:graphicFrameLocks noGrp="1"/>
          </p:cNvGraphicFramePr>
          <p:nvPr/>
        </p:nvGraphicFramePr>
        <p:xfrm>
          <a:off x="931799" y="3757168"/>
          <a:ext cx="10332720" cy="2157984"/>
        </p:xfrm>
        <a:graphic>
          <a:graphicData uri="http://schemas.openxmlformats.org/drawingml/2006/table">
            <a:tbl>
              <a:tblPr/>
              <a:tblGrid>
                <a:gridCol w="1463040">
                  <a:extLst>
                    <a:ext uri="{9D8B030D-6E8A-4147-A177-3AD203B41FA5}">
                      <a16:colId xmlns:a16="http://schemas.microsoft.com/office/drawing/2014/main" val="20000"/>
                    </a:ext>
                  </a:extLst>
                </a:gridCol>
                <a:gridCol w="301752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gridCol w="3108960">
                  <a:extLst>
                    <a:ext uri="{9D8B030D-6E8A-4147-A177-3AD203B41FA5}">
                      <a16:colId xmlns:a16="http://schemas.microsoft.com/office/drawing/2014/main" val="20003"/>
                    </a:ext>
                  </a:extLst>
                </a:gridCol>
              </a:tblGrid>
              <a:tr h="384048">
                <a:tc>
                  <a:txBody>
                    <a:bodyPr/>
                    <a:lstStyle/>
                    <a:p>
                      <a:pPr indent="0" algn="l" fontAlgn="auto">
                        <a:lnSpc>
                          <a:spcPct val="110000"/>
                        </a:lnSpc>
                        <a:buNone/>
                      </a:pPr>
                      <a:r>
                        <a:rPr lang="en-US" sz="1400" b="1" dirty="0">
                          <a:solidFill>
                            <a:schemeClr val="bg1"/>
                          </a:solidFill>
                          <a:latin typeface="微软雅黑" panose="020B0503020204020204" charset="-122"/>
                          <a:ea typeface="微软雅黑" panose="020B0503020204020204" charset="-122"/>
                          <a:cs typeface="微软雅黑" panose="020B0503020204020204" pitchFamily="34" charset="-120"/>
                        </a:rPr>
                        <a:t>比较维度</a:t>
                      </a:r>
                    </a:p>
                  </a:txBody>
                  <a:tcPr marL="36576" marR="36576" marT="36576" marB="36576" anchor="ctr">
                    <a:lnL w="12700" cap="flat" cmpd="sng" algn="ctr">
                      <a:solidFill>
                        <a:srgbClr val="D9D9D9"/>
                      </a:solidFill>
                      <a:prstDash val="solid"/>
                      <a:round/>
                      <a:headEnd type="none" w="med" len="med"/>
                      <a:tailEnd type="none" w="med" len="med"/>
                    </a:lnL>
                    <a:lnR w="12700" cap="flat" cmpd="sng" algn="ctr">
                      <a:solidFill>
                        <a:srgbClr val="D9D9D9"/>
                      </a:solidFill>
                      <a:prstDash val="solid"/>
                      <a:round/>
                      <a:headEnd type="none" w="med" len="med"/>
                      <a:tailEnd type="none" w="med" len="med"/>
                    </a:lnR>
                    <a:lnT w="12700" cap="flat" cmpd="sng" algn="ctr">
                      <a:solidFill>
                        <a:srgbClr val="D9D9D9"/>
                      </a:solidFill>
                      <a:prstDash val="solid"/>
                      <a:round/>
                      <a:headEnd type="none" w="med" len="med"/>
                      <a:tailEnd type="none" w="med" len="med"/>
                    </a:lnT>
                    <a:lnB w="12700" cap="flat" cmpd="sng" algn="ctr">
                      <a:solidFill>
                        <a:srgbClr val="D9D9D9"/>
                      </a:solidFill>
                      <a:prstDash val="solid"/>
                      <a:round/>
                      <a:headEnd type="none" w="med" len="med"/>
                      <a:tailEnd type="none" w="med" len="med"/>
                    </a:lnB>
                    <a:solidFill>
                      <a:srgbClr val="00B0F0"/>
                    </a:solidFill>
                  </a:tcPr>
                </a:tc>
                <a:tc>
                  <a:txBody>
                    <a:bodyPr/>
                    <a:lstStyle/>
                    <a:p>
                      <a:pPr indent="0" algn="l" fontAlgn="auto">
                        <a:lnSpc>
                          <a:spcPct val="110000"/>
                        </a:lnSpc>
                        <a:buNone/>
                      </a:pPr>
                      <a:r>
                        <a:rPr lang="en-US" sz="1400" b="1" dirty="0">
                          <a:solidFill>
                            <a:schemeClr val="bg1"/>
                          </a:solidFill>
                          <a:latin typeface="微软雅黑" panose="020B0503020204020204" charset="-122"/>
                          <a:ea typeface="微软雅黑" panose="020B0503020204020204" charset="-122"/>
                          <a:cs typeface="微软雅黑" panose="020B0503020204020204" pitchFamily="34" charset="-120"/>
                          <a:sym typeface="+mn-ea"/>
                        </a:rPr>
                        <a:t>利格列汀</a:t>
                      </a:r>
                      <a:r>
                        <a:rPr lang="zh-CN" altLang="en-US" sz="1400" b="1" dirty="0">
                          <a:solidFill>
                            <a:schemeClr val="bg1"/>
                          </a:solidFill>
                          <a:latin typeface="微软雅黑" panose="020B0503020204020204" charset="-122"/>
                          <a:ea typeface="微软雅黑" panose="020B0503020204020204" charset="-122"/>
                          <a:cs typeface="微软雅黑" panose="020B0503020204020204" pitchFamily="34" charset="-120"/>
                          <a:sym typeface="+mn-ea"/>
                        </a:rPr>
                        <a:t>二甲双胍缓释片</a:t>
                      </a:r>
                    </a:p>
                  </a:txBody>
                  <a:tcPr marL="36576" marR="36576" marT="36576" marB="36576" anchor="ctr">
                    <a:lnL w="12700" cap="flat" cmpd="sng" algn="ctr">
                      <a:solidFill>
                        <a:srgbClr val="D9D9D9"/>
                      </a:solidFill>
                      <a:prstDash val="solid"/>
                      <a:round/>
                      <a:headEnd type="none" w="med" len="med"/>
                      <a:tailEnd type="none" w="med" len="med"/>
                    </a:lnL>
                    <a:lnR w="12700" cap="flat" cmpd="sng" algn="ctr">
                      <a:solidFill>
                        <a:srgbClr val="D9D9D9"/>
                      </a:solidFill>
                      <a:prstDash val="solid"/>
                      <a:round/>
                      <a:headEnd type="none" w="med" len="med"/>
                      <a:tailEnd type="none" w="med" len="med"/>
                    </a:lnR>
                    <a:lnT w="12700" cap="flat" cmpd="sng" algn="ctr">
                      <a:solidFill>
                        <a:srgbClr val="D9D9D9"/>
                      </a:solidFill>
                      <a:prstDash val="solid"/>
                      <a:round/>
                      <a:headEnd type="none" w="med" len="med"/>
                      <a:tailEnd type="none" w="med" len="med"/>
                    </a:lnT>
                    <a:lnB w="12700" cap="flat" cmpd="sng" algn="ctr">
                      <a:solidFill>
                        <a:srgbClr val="D9D9D9"/>
                      </a:solidFill>
                      <a:prstDash val="solid"/>
                      <a:round/>
                      <a:headEnd type="none" w="med" len="med"/>
                      <a:tailEnd type="none" w="med" len="med"/>
                    </a:lnB>
                    <a:solidFill>
                      <a:srgbClr val="00B0F0"/>
                    </a:solidFill>
                  </a:tcPr>
                </a:tc>
                <a:tc>
                  <a:txBody>
                    <a:bodyPr/>
                    <a:lstStyle/>
                    <a:p>
                      <a:pPr indent="0" algn="l" fontAlgn="auto">
                        <a:lnSpc>
                          <a:spcPct val="110000"/>
                        </a:lnSpc>
                        <a:buNone/>
                      </a:pPr>
                      <a:r>
                        <a:rPr lang="en-US" sz="1400" b="1" dirty="0">
                          <a:solidFill>
                            <a:schemeClr val="bg1"/>
                          </a:solidFill>
                          <a:latin typeface="微软雅黑" panose="020B0503020204020204" charset="-122"/>
                          <a:ea typeface="微软雅黑" panose="020B0503020204020204" charset="-122"/>
                          <a:cs typeface="微软雅黑" panose="020B0503020204020204" pitchFamily="34" charset="-120"/>
                          <a:sym typeface="+mn-ea"/>
                        </a:rPr>
                        <a:t>西格列汀</a:t>
                      </a:r>
                      <a:r>
                        <a:rPr lang="zh-CN" altLang="en-US" sz="1400" b="1" dirty="0">
                          <a:solidFill>
                            <a:schemeClr val="bg1"/>
                          </a:solidFill>
                          <a:latin typeface="微软雅黑" panose="020B0503020204020204" charset="-122"/>
                          <a:ea typeface="微软雅黑" panose="020B0503020204020204" charset="-122"/>
                          <a:cs typeface="微软雅黑" panose="020B0503020204020204" pitchFamily="34" charset="-120"/>
                          <a:sym typeface="+mn-ea"/>
                        </a:rPr>
                        <a:t>二甲双胍缓释片</a:t>
                      </a:r>
                    </a:p>
                  </a:txBody>
                  <a:tcPr marL="36576" marR="36576" marT="36576" marB="36576" anchor="ctr">
                    <a:lnL w="12700" cap="flat" cmpd="sng" algn="ctr">
                      <a:solidFill>
                        <a:srgbClr val="D9D9D9"/>
                      </a:solidFill>
                      <a:prstDash val="solid"/>
                      <a:round/>
                      <a:headEnd type="none" w="med" len="med"/>
                      <a:tailEnd type="none" w="med" len="med"/>
                    </a:lnL>
                    <a:lnR w="12700" cap="flat" cmpd="sng" algn="ctr">
                      <a:solidFill>
                        <a:srgbClr val="D9D9D9"/>
                      </a:solidFill>
                      <a:prstDash val="solid"/>
                      <a:round/>
                      <a:headEnd type="none" w="med" len="med"/>
                      <a:tailEnd type="none" w="med" len="med"/>
                    </a:lnR>
                    <a:lnT w="12700" cap="flat" cmpd="sng" algn="ctr">
                      <a:solidFill>
                        <a:srgbClr val="D9D9D9"/>
                      </a:solidFill>
                      <a:prstDash val="solid"/>
                      <a:round/>
                      <a:headEnd type="none" w="med" len="med"/>
                      <a:tailEnd type="none" w="med" len="med"/>
                    </a:lnT>
                    <a:lnB w="12700" cap="flat" cmpd="sng" algn="ctr">
                      <a:solidFill>
                        <a:srgbClr val="D9D9D9"/>
                      </a:solidFill>
                      <a:prstDash val="solid"/>
                      <a:round/>
                      <a:headEnd type="none" w="med" len="med"/>
                      <a:tailEnd type="none" w="med" len="med"/>
                    </a:lnB>
                    <a:solidFill>
                      <a:srgbClr val="00B0F0"/>
                    </a:solidFill>
                  </a:tcPr>
                </a:tc>
                <a:tc>
                  <a:txBody>
                    <a:bodyPr/>
                    <a:lstStyle/>
                    <a:p>
                      <a:pPr indent="0" algn="l" fontAlgn="auto">
                        <a:lnSpc>
                          <a:spcPct val="110000"/>
                        </a:lnSpc>
                        <a:buNone/>
                      </a:pPr>
                      <a:r>
                        <a:rPr lang="en-US" sz="1400" b="1" dirty="0">
                          <a:solidFill>
                            <a:schemeClr val="bg1"/>
                          </a:solidFill>
                          <a:latin typeface="微软雅黑" panose="020B0503020204020204" charset="-122"/>
                          <a:ea typeface="微软雅黑" panose="020B0503020204020204" charset="-122"/>
                          <a:cs typeface="微软雅黑" panose="020B0503020204020204" pitchFamily="34" charset="-120"/>
                          <a:sym typeface="+mn-ea"/>
                        </a:rPr>
                        <a:t>沙格列汀</a:t>
                      </a:r>
                      <a:r>
                        <a:rPr lang="zh-CN" altLang="en-US" sz="1400" b="1" dirty="0">
                          <a:solidFill>
                            <a:schemeClr val="bg1"/>
                          </a:solidFill>
                          <a:latin typeface="微软雅黑" panose="020B0503020204020204" charset="-122"/>
                          <a:ea typeface="微软雅黑" panose="020B0503020204020204" charset="-122"/>
                          <a:cs typeface="微软雅黑" panose="020B0503020204020204" pitchFamily="34" charset="-120"/>
                          <a:sym typeface="+mn-ea"/>
                        </a:rPr>
                        <a:t>二甲双胍缓释片</a:t>
                      </a:r>
                    </a:p>
                  </a:txBody>
                  <a:tcPr marL="36576" marR="36576" marT="36576" marB="36576" anchor="ctr">
                    <a:lnL w="12700" cap="flat" cmpd="sng" algn="ctr">
                      <a:solidFill>
                        <a:srgbClr val="D9D9D9"/>
                      </a:solidFill>
                      <a:prstDash val="solid"/>
                      <a:round/>
                      <a:headEnd type="none" w="med" len="med"/>
                      <a:tailEnd type="none" w="med" len="med"/>
                    </a:lnL>
                    <a:lnR w="12700" cap="flat" cmpd="sng" algn="ctr">
                      <a:solidFill>
                        <a:srgbClr val="D9D9D9"/>
                      </a:solidFill>
                      <a:prstDash val="solid"/>
                      <a:round/>
                      <a:headEnd type="none" w="med" len="med"/>
                      <a:tailEnd type="none" w="med" len="med"/>
                    </a:lnR>
                    <a:lnT w="12700" cap="flat" cmpd="sng" algn="ctr">
                      <a:solidFill>
                        <a:srgbClr val="D9D9D9"/>
                      </a:solidFill>
                      <a:prstDash val="solid"/>
                      <a:round/>
                      <a:headEnd type="none" w="med" len="med"/>
                      <a:tailEnd type="none" w="med" len="med"/>
                    </a:lnT>
                    <a:lnB w="12700" cap="flat" cmpd="sng" algn="ctr">
                      <a:solidFill>
                        <a:srgbClr val="D9D9D9"/>
                      </a:solidFill>
                      <a:prstDash val="solid"/>
                      <a:round/>
                      <a:headEnd type="none" w="med" len="med"/>
                      <a:tailEnd type="none" w="med" len="med"/>
                    </a:lnB>
                    <a:solidFill>
                      <a:srgbClr val="00B0F0"/>
                    </a:solidFill>
                  </a:tcPr>
                </a:tc>
                <a:extLst>
                  <a:ext uri="{0D108BD9-81ED-4DB2-BD59-A6C34878D82A}">
                    <a16:rowId xmlns:a16="http://schemas.microsoft.com/office/drawing/2014/main" val="10000"/>
                  </a:ext>
                </a:extLst>
              </a:tr>
              <a:tr h="566928">
                <a:tc>
                  <a:txBody>
                    <a:bodyPr/>
                    <a:lstStyle/>
                    <a:p>
                      <a:pPr indent="0" algn="l" fontAlgn="auto">
                        <a:lnSpc>
                          <a:spcPct val="110000"/>
                        </a:lnSpc>
                        <a:buNone/>
                      </a:pPr>
                      <a:r>
                        <a:rPr lang="en-US" sz="1400" dirty="0">
                          <a:solidFill>
                            <a:srgbClr val="222222"/>
                          </a:solidFill>
                          <a:latin typeface="微软雅黑" panose="020B0503020204020204" charset="-122"/>
                          <a:ea typeface="微软雅黑" panose="020B0503020204020204" charset="-122"/>
                          <a:cs typeface="微软雅黑" panose="020B0503020204020204" pitchFamily="34" charset="-120"/>
                        </a:rPr>
                        <a:t>DPP-4i成分排泄/代谢特点</a:t>
                      </a:r>
                    </a:p>
                  </a:txBody>
                  <a:tcPr marL="36576" marR="36576" marT="36576" marB="36576" anchor="ctr">
                    <a:lnL w="12700" cap="flat" cmpd="sng" algn="ctr">
                      <a:solidFill>
                        <a:srgbClr val="D9D9D9"/>
                      </a:solidFill>
                      <a:prstDash val="solid"/>
                      <a:round/>
                      <a:headEnd type="none" w="med" len="med"/>
                      <a:tailEnd type="none" w="med" len="med"/>
                    </a:lnL>
                    <a:lnR w="12700" cap="flat" cmpd="sng" algn="ctr">
                      <a:solidFill>
                        <a:srgbClr val="D9D9D9"/>
                      </a:solidFill>
                      <a:prstDash val="solid"/>
                      <a:round/>
                      <a:headEnd type="none" w="med" len="med"/>
                      <a:tailEnd type="none" w="med" len="med"/>
                    </a:lnR>
                    <a:lnT w="12700" cap="flat" cmpd="sng" algn="ctr">
                      <a:solidFill>
                        <a:srgbClr val="D9D9D9"/>
                      </a:solidFill>
                      <a:prstDash val="solid"/>
                      <a:round/>
                      <a:headEnd type="none" w="med" len="med"/>
                      <a:tailEnd type="none" w="med" len="med"/>
                    </a:lnT>
                    <a:lnB w="12700" cap="flat" cmpd="sng" algn="ctr">
                      <a:solidFill>
                        <a:srgbClr val="D9D9D9"/>
                      </a:solidFill>
                      <a:prstDash val="solid"/>
                      <a:round/>
                      <a:headEnd type="none" w="med" len="med"/>
                      <a:tailEnd type="none" w="med" len="med"/>
                    </a:lnB>
                    <a:solidFill>
                      <a:srgbClr val="FFFFFF"/>
                    </a:solidFill>
                  </a:tcPr>
                </a:tc>
                <a:tc>
                  <a:txBody>
                    <a:bodyPr/>
                    <a:lstStyle/>
                    <a:p>
                      <a:pPr indent="0" algn="l" fontAlgn="auto">
                        <a:lnSpc>
                          <a:spcPct val="110000"/>
                        </a:lnSpc>
                        <a:buNone/>
                      </a:pPr>
                      <a:r>
                        <a:rPr lang="en-US" sz="1400" dirty="0">
                          <a:solidFill>
                            <a:srgbClr val="222222"/>
                          </a:solidFill>
                          <a:latin typeface="微软雅黑" panose="020B0503020204020204" charset="-122"/>
                          <a:ea typeface="微软雅黑" panose="020B0503020204020204" charset="-122"/>
                          <a:cs typeface="微软雅黑" panose="020B0503020204020204" pitchFamily="34" charset="-120"/>
                        </a:rPr>
                        <a:t>利格列汀肾排泄低于给药剂量的5%；主要以原形排出，代谢为次要途径。</a:t>
                      </a:r>
                    </a:p>
                  </a:txBody>
                  <a:tcPr marL="36576" marR="36576" marT="36576" marB="36576" anchor="ctr">
                    <a:lnL w="12700" cap="flat" cmpd="sng" algn="ctr">
                      <a:solidFill>
                        <a:srgbClr val="D9D9D9"/>
                      </a:solidFill>
                      <a:prstDash val="solid"/>
                      <a:round/>
                      <a:headEnd type="none" w="med" len="med"/>
                      <a:tailEnd type="none" w="med" len="med"/>
                    </a:lnL>
                    <a:lnR w="12700" cap="flat" cmpd="sng" algn="ctr">
                      <a:solidFill>
                        <a:srgbClr val="D9D9D9"/>
                      </a:solidFill>
                      <a:prstDash val="solid"/>
                      <a:round/>
                      <a:headEnd type="none" w="med" len="med"/>
                      <a:tailEnd type="none" w="med" len="med"/>
                    </a:lnR>
                    <a:lnT w="12700" cap="flat" cmpd="sng" algn="ctr">
                      <a:solidFill>
                        <a:srgbClr val="D9D9D9"/>
                      </a:solidFill>
                      <a:prstDash val="solid"/>
                      <a:round/>
                      <a:headEnd type="none" w="med" len="med"/>
                      <a:tailEnd type="none" w="med" len="med"/>
                    </a:lnT>
                    <a:lnB w="12700" cap="flat" cmpd="sng" algn="ctr">
                      <a:solidFill>
                        <a:srgbClr val="D9D9D9"/>
                      </a:solidFill>
                      <a:prstDash val="solid"/>
                      <a:round/>
                      <a:headEnd type="none" w="med" len="med"/>
                      <a:tailEnd type="none" w="med" len="med"/>
                    </a:lnB>
                    <a:solidFill>
                      <a:srgbClr val="FFFFFF"/>
                    </a:solidFill>
                  </a:tcPr>
                </a:tc>
                <a:tc>
                  <a:txBody>
                    <a:bodyPr/>
                    <a:lstStyle/>
                    <a:p>
                      <a:pPr indent="0" algn="l" fontAlgn="auto">
                        <a:lnSpc>
                          <a:spcPct val="110000"/>
                        </a:lnSpc>
                        <a:buNone/>
                      </a:pPr>
                      <a:r>
                        <a:rPr lang="en-US" sz="1400" dirty="0">
                          <a:solidFill>
                            <a:srgbClr val="222222"/>
                          </a:solidFill>
                          <a:latin typeface="微软雅黑" panose="020B0503020204020204" charset="-122"/>
                          <a:ea typeface="微软雅黑" panose="020B0503020204020204" charset="-122"/>
                          <a:cs typeface="微软雅黑" panose="020B0503020204020204" pitchFamily="34" charset="-120"/>
                        </a:rPr>
                        <a:t>西格列汀约79%原形经尿排泄。</a:t>
                      </a:r>
                    </a:p>
                  </a:txBody>
                  <a:tcPr marL="36576" marR="36576" marT="36576" marB="36576" anchor="ctr">
                    <a:lnL w="12700" cap="flat" cmpd="sng" algn="ctr">
                      <a:solidFill>
                        <a:srgbClr val="D9D9D9"/>
                      </a:solidFill>
                      <a:prstDash val="solid"/>
                      <a:round/>
                      <a:headEnd type="none" w="med" len="med"/>
                      <a:tailEnd type="none" w="med" len="med"/>
                    </a:lnL>
                    <a:lnR w="12700" cap="flat" cmpd="sng" algn="ctr">
                      <a:solidFill>
                        <a:srgbClr val="D9D9D9"/>
                      </a:solidFill>
                      <a:prstDash val="solid"/>
                      <a:round/>
                      <a:headEnd type="none" w="med" len="med"/>
                      <a:tailEnd type="none" w="med" len="med"/>
                    </a:lnR>
                    <a:lnT w="12700" cap="flat" cmpd="sng" algn="ctr">
                      <a:solidFill>
                        <a:srgbClr val="D9D9D9"/>
                      </a:solidFill>
                      <a:prstDash val="solid"/>
                      <a:round/>
                      <a:headEnd type="none" w="med" len="med"/>
                      <a:tailEnd type="none" w="med" len="med"/>
                    </a:lnT>
                    <a:lnB w="12700" cap="flat" cmpd="sng" algn="ctr">
                      <a:solidFill>
                        <a:srgbClr val="D9D9D9"/>
                      </a:solidFill>
                      <a:prstDash val="solid"/>
                      <a:round/>
                      <a:headEnd type="none" w="med" len="med"/>
                      <a:tailEnd type="none" w="med" len="med"/>
                    </a:lnB>
                    <a:solidFill>
                      <a:srgbClr val="FFFFFF"/>
                    </a:solidFill>
                  </a:tcPr>
                </a:tc>
                <a:tc>
                  <a:txBody>
                    <a:bodyPr/>
                    <a:lstStyle/>
                    <a:p>
                      <a:pPr indent="0" algn="l" fontAlgn="auto">
                        <a:lnSpc>
                          <a:spcPct val="110000"/>
                        </a:lnSpc>
                        <a:buNone/>
                      </a:pPr>
                      <a:r>
                        <a:rPr lang="en-US" sz="1400" dirty="0">
                          <a:solidFill>
                            <a:srgbClr val="222222"/>
                          </a:solidFill>
                          <a:latin typeface="微软雅黑" panose="020B0503020204020204" charset="-122"/>
                          <a:ea typeface="微软雅黑" panose="020B0503020204020204" charset="-122"/>
                          <a:cs typeface="微软雅黑" panose="020B0503020204020204" pitchFamily="34" charset="-120"/>
                        </a:rPr>
                        <a:t>沙格列汀主要经CYP3A4/5代谢。</a:t>
                      </a:r>
                    </a:p>
                  </a:txBody>
                  <a:tcPr marL="36576" marR="36576" marT="36576" marB="36576" anchor="ctr">
                    <a:lnL w="12700" cap="flat" cmpd="sng" algn="ctr">
                      <a:solidFill>
                        <a:srgbClr val="D9D9D9"/>
                      </a:solidFill>
                      <a:prstDash val="solid"/>
                      <a:round/>
                      <a:headEnd type="none" w="med" len="med"/>
                      <a:tailEnd type="none" w="med" len="med"/>
                    </a:lnL>
                    <a:lnR w="12700" cap="flat" cmpd="sng" algn="ctr">
                      <a:solidFill>
                        <a:srgbClr val="D9D9D9"/>
                      </a:solidFill>
                      <a:prstDash val="solid"/>
                      <a:round/>
                      <a:headEnd type="none" w="med" len="med"/>
                      <a:tailEnd type="none" w="med" len="med"/>
                    </a:lnR>
                    <a:lnT w="12700" cap="flat" cmpd="sng" algn="ctr">
                      <a:solidFill>
                        <a:srgbClr val="D9D9D9"/>
                      </a:solidFill>
                      <a:prstDash val="solid"/>
                      <a:round/>
                      <a:headEnd type="none" w="med" len="med"/>
                      <a:tailEnd type="none" w="med" len="med"/>
                    </a:lnT>
                    <a:lnB w="12700" cap="flat" cmpd="sng" algn="ctr">
                      <a:solidFill>
                        <a:srgbClr val="D9D9D9"/>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566928">
                <a:tc>
                  <a:txBody>
                    <a:bodyPr/>
                    <a:lstStyle/>
                    <a:p>
                      <a:pPr indent="0" algn="l" fontAlgn="auto">
                        <a:lnSpc>
                          <a:spcPct val="110000"/>
                        </a:lnSpc>
                        <a:buNone/>
                      </a:pPr>
                      <a:r>
                        <a:rPr lang="en-US" sz="1400" dirty="0">
                          <a:solidFill>
                            <a:srgbClr val="222222"/>
                          </a:solidFill>
                          <a:latin typeface="微软雅黑" panose="020B0503020204020204" charset="-122"/>
                          <a:ea typeface="微软雅黑" panose="020B0503020204020204" charset="-122"/>
                          <a:cs typeface="微软雅黑" panose="020B0503020204020204" pitchFamily="34" charset="-120"/>
                        </a:rPr>
                        <a:t>合并用药管理</a:t>
                      </a:r>
                    </a:p>
                  </a:txBody>
                  <a:tcPr marL="36576" marR="36576" marT="36576" marB="36576" anchor="ctr">
                    <a:lnL w="12700" cap="flat" cmpd="sng" algn="ctr">
                      <a:solidFill>
                        <a:srgbClr val="D9D9D9"/>
                      </a:solidFill>
                      <a:prstDash val="solid"/>
                      <a:round/>
                      <a:headEnd type="none" w="med" len="med"/>
                      <a:tailEnd type="none" w="med" len="med"/>
                    </a:lnL>
                    <a:lnR w="12700" cap="flat" cmpd="sng" algn="ctr">
                      <a:solidFill>
                        <a:srgbClr val="D9D9D9"/>
                      </a:solidFill>
                      <a:prstDash val="solid"/>
                      <a:round/>
                      <a:headEnd type="none" w="med" len="med"/>
                      <a:tailEnd type="none" w="med" len="med"/>
                    </a:lnR>
                    <a:lnT w="12700" cap="flat" cmpd="sng" algn="ctr">
                      <a:solidFill>
                        <a:srgbClr val="D9D9D9"/>
                      </a:solidFill>
                      <a:prstDash val="solid"/>
                      <a:round/>
                      <a:headEnd type="none" w="med" len="med"/>
                      <a:tailEnd type="none" w="med" len="med"/>
                    </a:lnT>
                    <a:lnB w="12700" cap="flat" cmpd="sng" algn="ctr">
                      <a:solidFill>
                        <a:srgbClr val="D9D9D9"/>
                      </a:solidFill>
                      <a:prstDash val="solid"/>
                      <a:round/>
                      <a:headEnd type="none" w="med" len="med"/>
                      <a:tailEnd type="none" w="med" len="med"/>
                    </a:lnB>
                    <a:solidFill>
                      <a:srgbClr val="FFFFFF"/>
                    </a:solidFill>
                  </a:tcPr>
                </a:tc>
                <a:tc>
                  <a:txBody>
                    <a:bodyPr/>
                    <a:lstStyle/>
                    <a:p>
                      <a:pPr indent="0" algn="l" fontAlgn="auto">
                        <a:lnSpc>
                          <a:spcPct val="110000"/>
                        </a:lnSpc>
                        <a:buNone/>
                      </a:pPr>
                      <a:r>
                        <a:rPr lang="en-US" sz="1400" dirty="0">
                          <a:solidFill>
                            <a:srgbClr val="222222"/>
                          </a:solidFill>
                          <a:latin typeface="微软雅黑" panose="020B0503020204020204" charset="-122"/>
                          <a:ea typeface="微软雅黑" panose="020B0503020204020204" charset="-122"/>
                          <a:cs typeface="微软雅黑" panose="020B0503020204020204" pitchFamily="34" charset="-120"/>
                        </a:rPr>
                        <a:t>总体药物相互作用倾向低，但需注意强P-gp/CYP3A4诱导剂。</a:t>
                      </a:r>
                    </a:p>
                  </a:txBody>
                  <a:tcPr marL="36576" marR="36576" marT="36576" marB="36576" anchor="ctr">
                    <a:lnL w="12700" cap="flat" cmpd="sng" algn="ctr">
                      <a:solidFill>
                        <a:srgbClr val="D9D9D9"/>
                      </a:solidFill>
                      <a:prstDash val="solid"/>
                      <a:round/>
                      <a:headEnd type="none" w="med" len="med"/>
                      <a:tailEnd type="none" w="med" len="med"/>
                    </a:lnL>
                    <a:lnR w="12700" cap="flat" cmpd="sng" algn="ctr">
                      <a:solidFill>
                        <a:srgbClr val="D9D9D9"/>
                      </a:solidFill>
                      <a:prstDash val="solid"/>
                      <a:round/>
                      <a:headEnd type="none" w="med" len="med"/>
                      <a:tailEnd type="none" w="med" len="med"/>
                    </a:lnR>
                    <a:lnT w="12700" cap="flat" cmpd="sng" algn="ctr">
                      <a:solidFill>
                        <a:srgbClr val="D9D9D9"/>
                      </a:solidFill>
                      <a:prstDash val="solid"/>
                      <a:round/>
                      <a:headEnd type="none" w="med" len="med"/>
                      <a:tailEnd type="none" w="med" len="med"/>
                    </a:lnT>
                    <a:lnB w="12700" cap="flat" cmpd="sng" algn="ctr">
                      <a:solidFill>
                        <a:srgbClr val="D9D9D9"/>
                      </a:solidFill>
                      <a:prstDash val="solid"/>
                      <a:round/>
                      <a:headEnd type="none" w="med" len="med"/>
                      <a:tailEnd type="none" w="med" len="med"/>
                    </a:lnB>
                    <a:solidFill>
                      <a:srgbClr val="FFFFFF"/>
                    </a:solidFill>
                  </a:tcPr>
                </a:tc>
                <a:tc>
                  <a:txBody>
                    <a:bodyPr/>
                    <a:lstStyle/>
                    <a:p>
                      <a:pPr indent="0" algn="l" fontAlgn="auto">
                        <a:lnSpc>
                          <a:spcPct val="110000"/>
                        </a:lnSpc>
                        <a:buNone/>
                      </a:pPr>
                      <a:r>
                        <a:rPr lang="en-US" sz="1400" dirty="0">
                          <a:solidFill>
                            <a:srgbClr val="222222"/>
                          </a:solidFill>
                          <a:latin typeface="微软雅黑" panose="020B0503020204020204" charset="-122"/>
                          <a:ea typeface="微软雅黑" panose="020B0503020204020204" charset="-122"/>
                          <a:cs typeface="微软雅黑" panose="020B0503020204020204" pitchFamily="34" charset="-120"/>
                        </a:rPr>
                        <a:t>主要关注肾功能及相关剂量管理。</a:t>
                      </a:r>
                    </a:p>
                  </a:txBody>
                  <a:tcPr marL="36576" marR="36576" marT="36576" marB="36576" anchor="ctr">
                    <a:lnL w="12700" cap="flat" cmpd="sng" algn="ctr">
                      <a:solidFill>
                        <a:srgbClr val="D9D9D9"/>
                      </a:solidFill>
                      <a:prstDash val="solid"/>
                      <a:round/>
                      <a:headEnd type="none" w="med" len="med"/>
                      <a:tailEnd type="none" w="med" len="med"/>
                    </a:lnL>
                    <a:lnR w="12700" cap="flat" cmpd="sng" algn="ctr">
                      <a:solidFill>
                        <a:srgbClr val="D9D9D9"/>
                      </a:solidFill>
                      <a:prstDash val="solid"/>
                      <a:round/>
                      <a:headEnd type="none" w="med" len="med"/>
                      <a:tailEnd type="none" w="med" len="med"/>
                    </a:lnR>
                    <a:lnT w="12700" cap="flat" cmpd="sng" algn="ctr">
                      <a:solidFill>
                        <a:srgbClr val="D9D9D9"/>
                      </a:solidFill>
                      <a:prstDash val="solid"/>
                      <a:round/>
                      <a:headEnd type="none" w="med" len="med"/>
                      <a:tailEnd type="none" w="med" len="med"/>
                    </a:lnT>
                    <a:lnB w="12700" cap="flat" cmpd="sng" algn="ctr">
                      <a:solidFill>
                        <a:srgbClr val="D9D9D9"/>
                      </a:solidFill>
                      <a:prstDash val="solid"/>
                      <a:round/>
                      <a:headEnd type="none" w="med" len="med"/>
                      <a:tailEnd type="none" w="med" len="med"/>
                    </a:lnB>
                    <a:solidFill>
                      <a:srgbClr val="FFFFFF"/>
                    </a:solidFill>
                  </a:tcPr>
                </a:tc>
                <a:tc>
                  <a:txBody>
                    <a:bodyPr/>
                    <a:lstStyle/>
                    <a:p>
                      <a:pPr indent="0" algn="l" fontAlgn="auto">
                        <a:lnSpc>
                          <a:spcPct val="110000"/>
                        </a:lnSpc>
                        <a:buNone/>
                      </a:pPr>
                      <a:r>
                        <a:rPr lang="en-US" sz="1400" dirty="0">
                          <a:solidFill>
                            <a:srgbClr val="222222"/>
                          </a:solidFill>
                          <a:latin typeface="微软雅黑" panose="020B0503020204020204" charset="-122"/>
                          <a:ea typeface="微软雅黑" panose="020B0503020204020204" charset="-122"/>
                          <a:cs typeface="微软雅黑" panose="020B0503020204020204" pitchFamily="34" charset="-120"/>
                        </a:rPr>
                        <a:t>与强CYP3A4/5抑制剂联用时标签要求限量。</a:t>
                      </a:r>
                    </a:p>
                  </a:txBody>
                  <a:tcPr marL="36576" marR="36576" marT="36576" marB="36576" anchor="ctr">
                    <a:lnL w="12700" cap="flat" cmpd="sng" algn="ctr">
                      <a:solidFill>
                        <a:srgbClr val="D9D9D9"/>
                      </a:solidFill>
                      <a:prstDash val="solid"/>
                      <a:round/>
                      <a:headEnd type="none" w="med" len="med"/>
                      <a:tailEnd type="none" w="med" len="med"/>
                    </a:lnL>
                    <a:lnR w="12700" cap="flat" cmpd="sng" algn="ctr">
                      <a:solidFill>
                        <a:srgbClr val="D9D9D9"/>
                      </a:solidFill>
                      <a:prstDash val="solid"/>
                      <a:round/>
                      <a:headEnd type="none" w="med" len="med"/>
                      <a:tailEnd type="none" w="med" len="med"/>
                    </a:lnR>
                    <a:lnT w="12700" cap="flat" cmpd="sng" algn="ctr">
                      <a:solidFill>
                        <a:srgbClr val="D9D9D9"/>
                      </a:solidFill>
                      <a:prstDash val="solid"/>
                      <a:round/>
                      <a:headEnd type="none" w="med" len="med"/>
                      <a:tailEnd type="none" w="med" len="med"/>
                    </a:lnT>
                    <a:lnB w="12700" cap="flat" cmpd="sng" algn="ctr">
                      <a:solidFill>
                        <a:srgbClr val="D9D9D9"/>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640080">
                <a:tc>
                  <a:txBody>
                    <a:bodyPr/>
                    <a:lstStyle/>
                    <a:p>
                      <a:pPr indent="0" algn="l" fontAlgn="auto">
                        <a:lnSpc>
                          <a:spcPct val="110000"/>
                        </a:lnSpc>
                        <a:buNone/>
                      </a:pPr>
                      <a:r>
                        <a:rPr lang="en-US" sz="1400" dirty="0">
                          <a:solidFill>
                            <a:srgbClr val="222222"/>
                          </a:solidFill>
                          <a:latin typeface="微软雅黑" panose="020B0503020204020204" charset="-122"/>
                          <a:ea typeface="微软雅黑" panose="020B0503020204020204" charset="-122"/>
                          <a:cs typeface="微软雅黑" panose="020B0503020204020204" pitchFamily="34" charset="-120"/>
                        </a:rPr>
                        <a:t>心衰风险信号</a:t>
                      </a:r>
                    </a:p>
                  </a:txBody>
                  <a:tcPr marL="36576" marR="36576" marT="36576" marB="36576" anchor="ctr">
                    <a:lnL w="12700" cap="flat" cmpd="sng" algn="ctr">
                      <a:solidFill>
                        <a:srgbClr val="D9D9D9"/>
                      </a:solidFill>
                      <a:prstDash val="solid"/>
                      <a:round/>
                      <a:headEnd type="none" w="med" len="med"/>
                      <a:tailEnd type="none" w="med" len="med"/>
                    </a:lnL>
                    <a:lnR w="12700" cap="flat" cmpd="sng" algn="ctr">
                      <a:solidFill>
                        <a:srgbClr val="D9D9D9"/>
                      </a:solidFill>
                      <a:prstDash val="solid"/>
                      <a:round/>
                      <a:headEnd type="none" w="med" len="med"/>
                      <a:tailEnd type="none" w="med" len="med"/>
                    </a:lnR>
                    <a:lnT w="12700" cap="flat" cmpd="sng" algn="ctr">
                      <a:solidFill>
                        <a:srgbClr val="D9D9D9"/>
                      </a:solidFill>
                      <a:prstDash val="solid"/>
                      <a:round/>
                      <a:headEnd type="none" w="med" len="med"/>
                      <a:tailEnd type="none" w="med" len="med"/>
                    </a:lnT>
                    <a:lnB w="12700" cap="flat" cmpd="sng" algn="ctr">
                      <a:solidFill>
                        <a:srgbClr val="D9D9D9"/>
                      </a:solidFill>
                      <a:prstDash val="solid"/>
                      <a:round/>
                      <a:headEnd type="none" w="med" len="med"/>
                      <a:tailEnd type="none" w="med" len="med"/>
                    </a:lnB>
                    <a:solidFill>
                      <a:srgbClr val="FFFFFF"/>
                    </a:solidFill>
                  </a:tcPr>
                </a:tc>
                <a:tc>
                  <a:txBody>
                    <a:bodyPr/>
                    <a:lstStyle/>
                    <a:p>
                      <a:pPr indent="0" algn="l" fontAlgn="auto">
                        <a:lnSpc>
                          <a:spcPct val="110000"/>
                        </a:lnSpc>
                        <a:buNone/>
                      </a:pPr>
                      <a:r>
                        <a:rPr lang="en-US" sz="1400" dirty="0">
                          <a:solidFill>
                            <a:srgbClr val="222222"/>
                          </a:solidFill>
                          <a:latin typeface="微软雅黑" panose="020B0503020204020204" charset="-122"/>
                          <a:ea typeface="微软雅黑" panose="020B0503020204020204" charset="-122"/>
                          <a:cs typeface="微软雅黑" panose="020B0503020204020204" pitchFamily="34" charset="-120"/>
                        </a:rPr>
                        <a:t>CARMELINA分析：未见住院型心衰风险增加，HR 0.90。</a:t>
                      </a:r>
                    </a:p>
                  </a:txBody>
                  <a:tcPr marL="36576" marR="36576" marT="36576" marB="36576" anchor="ctr">
                    <a:lnL w="12700" cap="flat" cmpd="sng" algn="ctr">
                      <a:solidFill>
                        <a:srgbClr val="D9D9D9"/>
                      </a:solidFill>
                      <a:prstDash val="solid"/>
                      <a:round/>
                      <a:headEnd type="none" w="med" len="med"/>
                      <a:tailEnd type="none" w="med" len="med"/>
                    </a:lnL>
                    <a:lnR w="12700" cap="flat" cmpd="sng" algn="ctr">
                      <a:solidFill>
                        <a:srgbClr val="D9D9D9"/>
                      </a:solidFill>
                      <a:prstDash val="solid"/>
                      <a:round/>
                      <a:headEnd type="none" w="med" len="med"/>
                      <a:tailEnd type="none" w="med" len="med"/>
                    </a:lnR>
                    <a:lnT w="12700" cap="flat" cmpd="sng" algn="ctr">
                      <a:solidFill>
                        <a:srgbClr val="D9D9D9"/>
                      </a:solidFill>
                      <a:prstDash val="solid"/>
                      <a:round/>
                      <a:headEnd type="none" w="med" len="med"/>
                      <a:tailEnd type="none" w="med" len="med"/>
                    </a:lnT>
                    <a:lnB w="12700" cap="flat" cmpd="sng" algn="ctr">
                      <a:solidFill>
                        <a:srgbClr val="D9D9D9"/>
                      </a:solidFill>
                      <a:prstDash val="solid"/>
                      <a:round/>
                      <a:headEnd type="none" w="med" len="med"/>
                      <a:tailEnd type="none" w="med" len="med"/>
                    </a:lnB>
                    <a:solidFill>
                      <a:srgbClr val="FFFFFF"/>
                    </a:solidFill>
                  </a:tcPr>
                </a:tc>
                <a:tc>
                  <a:txBody>
                    <a:bodyPr/>
                    <a:lstStyle/>
                    <a:p>
                      <a:pPr indent="0" algn="l" fontAlgn="auto">
                        <a:lnSpc>
                          <a:spcPct val="110000"/>
                        </a:lnSpc>
                        <a:buNone/>
                      </a:pPr>
                      <a:r>
                        <a:rPr lang="en-US" sz="1400" dirty="0">
                          <a:solidFill>
                            <a:srgbClr val="222222"/>
                          </a:solidFill>
                          <a:latin typeface="微软雅黑" panose="020B0503020204020204" charset="-122"/>
                          <a:ea typeface="微软雅黑" panose="020B0503020204020204" charset="-122"/>
                          <a:cs typeface="微软雅黑" panose="020B0503020204020204" pitchFamily="34" charset="-120"/>
                        </a:rPr>
                        <a:t>TECOS：住院型心衰风险中性，HR 1.00。</a:t>
                      </a:r>
                    </a:p>
                  </a:txBody>
                  <a:tcPr marL="36576" marR="36576" marT="36576" marB="36576" anchor="ctr">
                    <a:lnL w="12700" cap="flat" cmpd="sng" algn="ctr">
                      <a:solidFill>
                        <a:srgbClr val="D9D9D9"/>
                      </a:solidFill>
                      <a:prstDash val="solid"/>
                      <a:round/>
                      <a:headEnd type="none" w="med" len="med"/>
                      <a:tailEnd type="none" w="med" len="med"/>
                    </a:lnL>
                    <a:lnR w="12700" cap="flat" cmpd="sng" algn="ctr">
                      <a:solidFill>
                        <a:srgbClr val="D9D9D9"/>
                      </a:solidFill>
                      <a:prstDash val="solid"/>
                      <a:round/>
                      <a:headEnd type="none" w="med" len="med"/>
                      <a:tailEnd type="none" w="med" len="med"/>
                    </a:lnR>
                    <a:lnT w="12700" cap="flat" cmpd="sng" algn="ctr">
                      <a:solidFill>
                        <a:srgbClr val="D9D9D9"/>
                      </a:solidFill>
                      <a:prstDash val="solid"/>
                      <a:round/>
                      <a:headEnd type="none" w="med" len="med"/>
                      <a:tailEnd type="none" w="med" len="med"/>
                    </a:lnT>
                    <a:lnB w="12700" cap="flat" cmpd="sng" algn="ctr">
                      <a:solidFill>
                        <a:srgbClr val="D9D9D9"/>
                      </a:solidFill>
                      <a:prstDash val="solid"/>
                      <a:round/>
                      <a:headEnd type="none" w="med" len="med"/>
                      <a:tailEnd type="none" w="med" len="med"/>
                    </a:lnB>
                    <a:solidFill>
                      <a:srgbClr val="FFFFFF"/>
                    </a:solidFill>
                  </a:tcPr>
                </a:tc>
                <a:tc>
                  <a:txBody>
                    <a:bodyPr/>
                    <a:lstStyle/>
                    <a:p>
                      <a:pPr indent="0" algn="l" fontAlgn="auto">
                        <a:lnSpc>
                          <a:spcPct val="110000"/>
                        </a:lnSpc>
                        <a:buNone/>
                      </a:pPr>
                      <a:r>
                        <a:rPr lang="en-US" sz="1400" dirty="0">
                          <a:solidFill>
                            <a:srgbClr val="222222"/>
                          </a:solidFill>
                          <a:latin typeface="微软雅黑" panose="020B0503020204020204" charset="-122"/>
                          <a:ea typeface="微软雅黑" panose="020B0503020204020204" charset="-122"/>
                          <a:cs typeface="微软雅黑" panose="020B0503020204020204" pitchFamily="34" charset="-120"/>
                        </a:rPr>
                        <a:t>SAVOR：住院型心衰风险增加，3.5% vs 2.8%，HR 1.27。</a:t>
                      </a:r>
                    </a:p>
                  </a:txBody>
                  <a:tcPr marL="36576" marR="36576" marT="36576" marB="36576" anchor="ctr">
                    <a:lnL w="12700" cap="flat" cmpd="sng" algn="ctr">
                      <a:solidFill>
                        <a:srgbClr val="D9D9D9"/>
                      </a:solidFill>
                      <a:prstDash val="solid"/>
                      <a:round/>
                      <a:headEnd type="none" w="med" len="med"/>
                      <a:tailEnd type="none" w="med" len="med"/>
                    </a:lnL>
                    <a:lnR w="12700" cap="flat" cmpd="sng" algn="ctr">
                      <a:solidFill>
                        <a:srgbClr val="D9D9D9"/>
                      </a:solidFill>
                      <a:prstDash val="solid"/>
                      <a:round/>
                      <a:headEnd type="none" w="med" len="med"/>
                      <a:tailEnd type="none" w="med" len="med"/>
                    </a:lnR>
                    <a:lnT w="12700" cap="flat" cmpd="sng" algn="ctr">
                      <a:solidFill>
                        <a:srgbClr val="D9D9D9"/>
                      </a:solidFill>
                      <a:prstDash val="solid"/>
                      <a:round/>
                      <a:headEnd type="none" w="med" len="med"/>
                      <a:tailEnd type="none" w="med" len="med"/>
                    </a:lnT>
                    <a:lnB w="12700" cap="flat" cmpd="sng" algn="ctr">
                      <a:solidFill>
                        <a:srgbClr val="D9D9D9"/>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bl>
          </a:graphicData>
        </a:graphic>
      </p:graphicFrame>
      <p:sp>
        <p:nvSpPr>
          <p:cNvPr id="9" name="Shape 5"/>
          <p:cNvSpPr/>
          <p:nvPr>
            <p:custDataLst>
              <p:tags r:id="rId1"/>
            </p:custDataLst>
          </p:nvPr>
        </p:nvSpPr>
        <p:spPr>
          <a:xfrm>
            <a:off x="730250" y="2231390"/>
            <a:ext cx="3611880" cy="957580"/>
          </a:xfrm>
          <a:prstGeom prst="roundRect">
            <a:avLst>
              <a:gd name="adj" fmla="val 6000"/>
            </a:avLst>
          </a:prstGeom>
          <a:solidFill>
            <a:srgbClr val="FFFFFF"/>
          </a:solidFill>
          <a:ln w="12700">
            <a:solidFill>
              <a:srgbClr val="D9E2F3"/>
            </a:solidFill>
            <a:prstDash val="solid"/>
          </a:ln>
          <a:effectLst>
            <a:outerShdw blurRad="12700" dist="12700" dir="2700000" algn="bl" rotWithShape="0">
              <a:srgbClr val="000000">
                <a:alpha val="8000"/>
              </a:srgbClr>
            </a:outerShdw>
          </a:effectLst>
        </p:spPr>
      </p:sp>
      <p:sp>
        <p:nvSpPr>
          <p:cNvPr id="12" name="Shape 6"/>
          <p:cNvSpPr/>
          <p:nvPr>
            <p:custDataLst>
              <p:tags r:id="rId2"/>
            </p:custDataLst>
          </p:nvPr>
        </p:nvSpPr>
        <p:spPr>
          <a:xfrm>
            <a:off x="730250" y="2231390"/>
            <a:ext cx="100330" cy="957580"/>
          </a:xfrm>
          <a:prstGeom prst="rect">
            <a:avLst/>
          </a:prstGeom>
          <a:solidFill>
            <a:srgbClr val="5B9D6B"/>
          </a:solidFill>
          <a:ln w="12700">
            <a:solidFill>
              <a:srgbClr val="5B9D6B"/>
            </a:solidFill>
            <a:prstDash val="solid"/>
          </a:ln>
        </p:spPr>
      </p:sp>
      <p:sp>
        <p:nvSpPr>
          <p:cNvPr id="13" name="Text 7"/>
          <p:cNvSpPr/>
          <p:nvPr>
            <p:custDataLst>
              <p:tags r:id="rId3"/>
            </p:custDataLst>
          </p:nvPr>
        </p:nvSpPr>
        <p:spPr>
          <a:xfrm>
            <a:off x="931418" y="2272919"/>
            <a:ext cx="3337560" cy="201168"/>
          </a:xfrm>
          <a:prstGeom prst="rect">
            <a:avLst/>
          </a:prstGeom>
          <a:noFill/>
        </p:spPr>
        <p:txBody>
          <a:bodyPr wrap="square" rtlCol="0" anchor="ctr"/>
          <a:lstStyle/>
          <a:p>
            <a:pPr indent="0" fontAlgn="auto">
              <a:lnSpc>
                <a:spcPct val="110000"/>
              </a:lnSpc>
              <a:buNone/>
            </a:pPr>
            <a:r>
              <a:rPr lang="en-US" sz="1600" b="1" dirty="0">
                <a:solidFill>
                  <a:srgbClr val="1F4E78"/>
                </a:solidFill>
                <a:latin typeface="微软雅黑" panose="020B0503020204020204" charset="-122"/>
                <a:ea typeface="微软雅黑" panose="020B0503020204020204" charset="-122"/>
                <a:cs typeface="微软雅黑" panose="020B0503020204020204" pitchFamily="34" charset="-120"/>
              </a:rPr>
              <a:t>肾负担不额外叠加</a:t>
            </a:r>
          </a:p>
        </p:txBody>
      </p:sp>
      <p:sp>
        <p:nvSpPr>
          <p:cNvPr id="14" name="Text 8"/>
          <p:cNvSpPr/>
          <p:nvPr>
            <p:custDataLst>
              <p:tags r:id="rId4"/>
            </p:custDataLst>
          </p:nvPr>
        </p:nvSpPr>
        <p:spPr>
          <a:xfrm>
            <a:off x="931545" y="2548255"/>
            <a:ext cx="3337560" cy="411480"/>
          </a:xfrm>
          <a:prstGeom prst="rect">
            <a:avLst/>
          </a:prstGeom>
          <a:noFill/>
        </p:spPr>
        <p:txBody>
          <a:bodyPr wrap="square" lIns="381" tIns="381" rIns="381" bIns="381" rtlCol="0" anchor="t"/>
          <a:lstStyle/>
          <a:p>
            <a:pPr indent="0" fontAlgn="auto">
              <a:lnSpc>
                <a:spcPct val="100000"/>
              </a:lnSpc>
              <a:spcBef>
                <a:spcPts val="0"/>
              </a:spcBef>
              <a:spcAft>
                <a:spcPts val="0"/>
              </a:spcAft>
              <a:buNone/>
            </a:pPr>
            <a:r>
              <a:rPr lang="zh-CN" altLang="en-US" sz="1300" dirty="0">
                <a:solidFill>
                  <a:srgbClr val="222222"/>
                </a:solidFill>
                <a:latin typeface="微软雅黑" panose="020B0503020204020204" charset="-122"/>
                <a:ea typeface="微软雅黑" panose="020B0503020204020204" charset="-122"/>
                <a:cs typeface="微软雅黑" panose="020B0503020204020204" pitchFamily="34" charset="-120"/>
              </a:rPr>
              <a:t>肾功能不全患者无需调整利格列汀剂量，西格列汀、沙格列汀需根据肾功能情况调量，患者需定期复诊监测，管理成本更高；</a:t>
            </a:r>
          </a:p>
        </p:txBody>
      </p:sp>
      <p:sp>
        <p:nvSpPr>
          <p:cNvPr id="15" name="Shape 9"/>
          <p:cNvSpPr/>
          <p:nvPr>
            <p:custDataLst>
              <p:tags r:id="rId5"/>
            </p:custDataLst>
          </p:nvPr>
        </p:nvSpPr>
        <p:spPr>
          <a:xfrm>
            <a:off x="4479290" y="2231390"/>
            <a:ext cx="3611880" cy="957580"/>
          </a:xfrm>
          <a:prstGeom prst="roundRect">
            <a:avLst>
              <a:gd name="adj" fmla="val 6000"/>
            </a:avLst>
          </a:prstGeom>
          <a:solidFill>
            <a:srgbClr val="FFFFFF"/>
          </a:solidFill>
          <a:ln w="12700">
            <a:solidFill>
              <a:srgbClr val="D9E2F3"/>
            </a:solidFill>
            <a:prstDash val="solid"/>
          </a:ln>
          <a:effectLst>
            <a:outerShdw blurRad="12700" dist="12700" dir="2700000" algn="bl" rotWithShape="0">
              <a:srgbClr val="000000">
                <a:alpha val="8000"/>
              </a:srgbClr>
            </a:outerShdw>
          </a:effectLst>
        </p:spPr>
      </p:sp>
      <p:sp>
        <p:nvSpPr>
          <p:cNvPr id="19" name="Shape 10"/>
          <p:cNvSpPr/>
          <p:nvPr>
            <p:custDataLst>
              <p:tags r:id="rId6"/>
            </p:custDataLst>
          </p:nvPr>
        </p:nvSpPr>
        <p:spPr>
          <a:xfrm>
            <a:off x="4479290" y="2231390"/>
            <a:ext cx="100330" cy="914400"/>
          </a:xfrm>
          <a:prstGeom prst="rect">
            <a:avLst/>
          </a:prstGeom>
          <a:solidFill>
            <a:srgbClr val="1F7A8C"/>
          </a:solidFill>
          <a:ln w="12700">
            <a:solidFill>
              <a:srgbClr val="1F7A8C"/>
            </a:solidFill>
            <a:prstDash val="solid"/>
          </a:ln>
        </p:spPr>
      </p:sp>
      <p:sp>
        <p:nvSpPr>
          <p:cNvPr id="20" name="Text 11"/>
          <p:cNvSpPr/>
          <p:nvPr>
            <p:custDataLst>
              <p:tags r:id="rId7"/>
            </p:custDataLst>
          </p:nvPr>
        </p:nvSpPr>
        <p:spPr>
          <a:xfrm>
            <a:off x="4645533" y="2283714"/>
            <a:ext cx="3337560" cy="201168"/>
          </a:xfrm>
          <a:prstGeom prst="rect">
            <a:avLst/>
          </a:prstGeom>
          <a:noFill/>
        </p:spPr>
        <p:txBody>
          <a:bodyPr wrap="square" rtlCol="0" anchor="ctr"/>
          <a:lstStyle/>
          <a:p>
            <a:pPr indent="0" fontAlgn="auto">
              <a:lnSpc>
                <a:spcPct val="110000"/>
              </a:lnSpc>
              <a:buNone/>
            </a:pPr>
            <a:r>
              <a:rPr lang="en-US" sz="1600" b="1" dirty="0">
                <a:solidFill>
                  <a:srgbClr val="1F4E78"/>
                </a:solidFill>
                <a:latin typeface="微软雅黑" panose="020B0503020204020204" charset="-122"/>
                <a:ea typeface="微软雅黑" panose="020B0503020204020204" charset="-122"/>
                <a:cs typeface="微软雅黑" panose="020B0503020204020204" pitchFamily="34" charset="-120"/>
              </a:rPr>
              <a:t>合并用药顾虑少</a:t>
            </a:r>
            <a:r>
              <a:rPr lang="zh-CN" altLang="en-US" sz="1600" b="1" dirty="0">
                <a:solidFill>
                  <a:srgbClr val="1F4E78"/>
                </a:solidFill>
                <a:latin typeface="微软雅黑" panose="020B0503020204020204" charset="-122"/>
                <a:ea typeface="微软雅黑" panose="020B0503020204020204" charset="-122"/>
                <a:cs typeface="微软雅黑" panose="020B0503020204020204" pitchFamily="34" charset="-120"/>
              </a:rPr>
              <a:t>，不增加心衰风险</a:t>
            </a:r>
          </a:p>
        </p:txBody>
      </p:sp>
      <p:sp>
        <p:nvSpPr>
          <p:cNvPr id="21" name="Text 12"/>
          <p:cNvSpPr/>
          <p:nvPr>
            <p:custDataLst>
              <p:tags r:id="rId8"/>
            </p:custDataLst>
          </p:nvPr>
        </p:nvSpPr>
        <p:spPr>
          <a:xfrm>
            <a:off x="4680585" y="2519045"/>
            <a:ext cx="3337560" cy="576580"/>
          </a:xfrm>
          <a:prstGeom prst="rect">
            <a:avLst/>
          </a:prstGeom>
          <a:noFill/>
        </p:spPr>
        <p:txBody>
          <a:bodyPr wrap="square" lIns="381" tIns="381" rIns="381" bIns="381" rtlCol="0" anchor="t"/>
          <a:lstStyle/>
          <a:p>
            <a:pPr indent="0" fontAlgn="auto">
              <a:lnSpc>
                <a:spcPct val="120000"/>
              </a:lnSpc>
              <a:spcBef>
                <a:spcPts val="0"/>
              </a:spcBef>
              <a:spcAft>
                <a:spcPts val="0"/>
              </a:spcAft>
              <a:buNone/>
            </a:pPr>
            <a:r>
              <a:rPr lang="zh-CN" altLang="en-US" sz="1300" dirty="0">
                <a:solidFill>
                  <a:srgbClr val="222222"/>
                </a:solidFill>
                <a:latin typeface="微软雅黑" panose="020B0503020204020204" charset="-122"/>
                <a:ea typeface="微软雅黑" panose="020B0503020204020204" charset="-122"/>
                <a:cs typeface="微软雅黑" panose="020B0503020204020204" pitchFamily="34" charset="-120"/>
              </a:rPr>
              <a:t>相较沙格列汀，合并用药风险更低、药物相互作用更少，且不增加住院型心衰风险；</a:t>
            </a:r>
          </a:p>
          <a:p>
            <a:pPr indent="0" fontAlgn="auto">
              <a:lnSpc>
                <a:spcPct val="120000"/>
              </a:lnSpc>
              <a:spcBef>
                <a:spcPts val="0"/>
              </a:spcBef>
              <a:spcAft>
                <a:spcPts val="0"/>
              </a:spcAft>
              <a:buNone/>
            </a:pPr>
            <a:endParaRPr lang="zh-CN" altLang="en-US" sz="1300" dirty="0">
              <a:solidFill>
                <a:srgbClr val="222222"/>
              </a:solidFill>
              <a:latin typeface="微软雅黑" panose="020B0503020204020204" charset="-122"/>
              <a:ea typeface="微软雅黑" panose="020B0503020204020204" charset="-122"/>
              <a:cs typeface="微软雅黑" panose="020B0503020204020204" pitchFamily="34" charset="-120"/>
            </a:endParaRPr>
          </a:p>
        </p:txBody>
      </p:sp>
      <p:sp>
        <p:nvSpPr>
          <p:cNvPr id="24" name="Shape 13"/>
          <p:cNvSpPr/>
          <p:nvPr>
            <p:custDataLst>
              <p:tags r:id="rId9"/>
            </p:custDataLst>
          </p:nvPr>
        </p:nvSpPr>
        <p:spPr>
          <a:xfrm>
            <a:off x="8228330" y="2231390"/>
            <a:ext cx="3535680" cy="957580"/>
          </a:xfrm>
          <a:prstGeom prst="roundRect">
            <a:avLst>
              <a:gd name="adj" fmla="val 6000"/>
            </a:avLst>
          </a:prstGeom>
          <a:solidFill>
            <a:srgbClr val="FFFFFF"/>
          </a:solidFill>
          <a:ln w="12700">
            <a:solidFill>
              <a:srgbClr val="D9E2F3"/>
            </a:solidFill>
            <a:prstDash val="solid"/>
          </a:ln>
          <a:effectLst>
            <a:outerShdw blurRad="12700" dist="12700" dir="2700000" algn="bl" rotWithShape="0">
              <a:srgbClr val="000000">
                <a:alpha val="8000"/>
              </a:srgbClr>
            </a:outerShdw>
          </a:effectLst>
        </p:spPr>
      </p:sp>
      <p:sp>
        <p:nvSpPr>
          <p:cNvPr id="27" name="Shape 14"/>
          <p:cNvSpPr/>
          <p:nvPr>
            <p:custDataLst>
              <p:tags r:id="rId10"/>
            </p:custDataLst>
          </p:nvPr>
        </p:nvSpPr>
        <p:spPr>
          <a:xfrm>
            <a:off x="8228330" y="2231390"/>
            <a:ext cx="100330" cy="957580"/>
          </a:xfrm>
          <a:prstGeom prst="rect">
            <a:avLst/>
          </a:prstGeom>
          <a:solidFill>
            <a:srgbClr val="C55A11"/>
          </a:solidFill>
          <a:ln w="12700">
            <a:solidFill>
              <a:srgbClr val="C55A11"/>
            </a:solidFill>
            <a:prstDash val="solid"/>
          </a:ln>
        </p:spPr>
      </p:sp>
      <p:sp>
        <p:nvSpPr>
          <p:cNvPr id="30" name="Text 15"/>
          <p:cNvSpPr/>
          <p:nvPr>
            <p:custDataLst>
              <p:tags r:id="rId11"/>
            </p:custDataLst>
          </p:nvPr>
        </p:nvSpPr>
        <p:spPr>
          <a:xfrm>
            <a:off x="8429498" y="2272919"/>
            <a:ext cx="3337560" cy="201168"/>
          </a:xfrm>
          <a:prstGeom prst="rect">
            <a:avLst/>
          </a:prstGeom>
          <a:noFill/>
        </p:spPr>
        <p:txBody>
          <a:bodyPr wrap="square" rtlCol="0" anchor="ctr"/>
          <a:lstStyle/>
          <a:p>
            <a:pPr indent="0" fontAlgn="auto">
              <a:lnSpc>
                <a:spcPct val="110000"/>
              </a:lnSpc>
              <a:buNone/>
            </a:pPr>
            <a:r>
              <a:rPr lang="zh-CN" altLang="en-US" sz="1600" b="1" dirty="0">
                <a:solidFill>
                  <a:srgbClr val="1F4E78"/>
                </a:solidFill>
                <a:latin typeface="微软雅黑" panose="020B0503020204020204" charset="-122"/>
                <a:ea typeface="微软雅黑" panose="020B0503020204020204" charset="-122"/>
                <a:cs typeface="微软雅黑" panose="020B0503020204020204" pitchFamily="34" charset="-120"/>
              </a:rPr>
              <a:t>患者依从性更高</a:t>
            </a:r>
          </a:p>
        </p:txBody>
      </p:sp>
      <p:sp>
        <p:nvSpPr>
          <p:cNvPr id="31" name="Text 16"/>
          <p:cNvSpPr/>
          <p:nvPr>
            <p:custDataLst>
              <p:tags r:id="rId12"/>
            </p:custDataLst>
          </p:nvPr>
        </p:nvSpPr>
        <p:spPr>
          <a:xfrm>
            <a:off x="8465820" y="2548255"/>
            <a:ext cx="3158490" cy="502920"/>
          </a:xfrm>
          <a:prstGeom prst="rect">
            <a:avLst/>
          </a:prstGeom>
          <a:noFill/>
        </p:spPr>
        <p:txBody>
          <a:bodyPr wrap="square" lIns="381" tIns="381" rIns="381" bIns="381" rtlCol="0" anchor="t"/>
          <a:lstStyle/>
          <a:p>
            <a:pPr indent="0" fontAlgn="auto">
              <a:lnSpc>
                <a:spcPct val="100000"/>
              </a:lnSpc>
              <a:buNone/>
            </a:pPr>
            <a:r>
              <a:rPr lang="zh-CN" altLang="en-US" sz="1300" dirty="0">
                <a:solidFill>
                  <a:srgbClr val="222222"/>
                </a:solidFill>
                <a:latin typeface="微软雅黑" panose="020B0503020204020204" charset="-122"/>
                <a:ea typeface="微软雅黑" panose="020B0503020204020204" charset="-122"/>
                <a:cs typeface="微软雅黑" panose="020B0503020204020204" pitchFamily="34" charset="-120"/>
                <a:sym typeface="+mn-ea"/>
              </a:rPr>
              <a:t>服用时间灵活，可随餐服用，患者依从性更高；西格列汀、沙格列汀仅可随晚餐服用，时间限制严格，患者依从性相对更低。</a:t>
            </a:r>
          </a:p>
        </p:txBody>
      </p:sp>
      <p:sp>
        <p:nvSpPr>
          <p:cNvPr id="41" name="Text 20"/>
          <p:cNvSpPr/>
          <p:nvPr/>
        </p:nvSpPr>
        <p:spPr>
          <a:xfrm>
            <a:off x="994410" y="6287135"/>
            <a:ext cx="7223760" cy="292735"/>
          </a:xfrm>
          <a:prstGeom prst="rect">
            <a:avLst/>
          </a:prstGeom>
          <a:noFill/>
        </p:spPr>
        <p:txBody>
          <a:bodyPr wrap="square" rtlCol="0" anchor="ctr"/>
          <a:lstStyle/>
          <a:p>
            <a:pPr marL="0" indent="0">
              <a:buNone/>
            </a:pPr>
            <a:r>
              <a:rPr lang="en-US" sz="800" dirty="0">
                <a:solidFill>
                  <a:schemeClr val="tx1"/>
                </a:solidFill>
                <a:latin typeface="Arial" panose="020B0604020202020204" pitchFamily="34" charset="0"/>
                <a:ea typeface="Arial" panose="020B0604020202020204" pitchFamily="34" charset="-122"/>
                <a:cs typeface="Arial" panose="020B0604020202020204" pitchFamily="34" charset="-120"/>
              </a:rPr>
              <a:t>[17]Linagliptin US label；[18]Sitagliptin label；[19]Saxagliptin label；[20]TECOS；[21]CARMELINA HF analysis；[22]SAVOR</a:t>
            </a:r>
          </a:p>
        </p:txBody>
      </p:sp>
      <p:sp>
        <p:nvSpPr>
          <p:cNvPr id="23" name="文本框 22"/>
          <p:cNvSpPr txBox="1"/>
          <p:nvPr/>
        </p:nvSpPr>
        <p:spPr>
          <a:xfrm>
            <a:off x="994410" y="6057265"/>
            <a:ext cx="4976495" cy="213995"/>
          </a:xfrm>
          <a:prstGeom prst="rect">
            <a:avLst/>
          </a:prstGeom>
          <a:noFill/>
        </p:spPr>
        <p:txBody>
          <a:bodyPr wrap="square" rtlCol="0">
            <a:spAutoFit/>
          </a:bodyPr>
          <a:lstStyle/>
          <a:p>
            <a:r>
              <a:rPr lang="en-US" altLang="zh-CN" sz="800"/>
              <a:t>*</a:t>
            </a:r>
            <a:r>
              <a:rPr lang="zh-CN" altLang="en-US" sz="800"/>
              <a:t>注：内容来自</a:t>
            </a:r>
            <a:r>
              <a:rPr lang="zh-CN" altLang="en-US" sz="800">
                <a:sym typeface="+mn-ea"/>
              </a:rPr>
              <a:t>各产品说明书及</a:t>
            </a:r>
            <a:r>
              <a:rPr lang="zh-CN" altLang="en-US" sz="800"/>
              <a:t>公开信息，非头对头研究</a:t>
            </a:r>
          </a:p>
        </p:txBody>
      </p:sp>
      <p:sp>
        <p:nvSpPr>
          <p:cNvPr id="66" name="Bullet1"/>
          <p:cNvSpPr txBox="1"/>
          <p:nvPr/>
        </p:nvSpPr>
        <p:spPr>
          <a:xfrm rot="5400000">
            <a:off x="-477520" y="1198245"/>
            <a:ext cx="1301750" cy="341630"/>
          </a:xfrm>
          <a:prstGeom prst="round2DiagRect">
            <a:avLst>
              <a:gd name="adj1" fmla="val 50000"/>
              <a:gd name="adj2" fmla="val 0"/>
            </a:avLst>
          </a:prstGeom>
          <a:solidFill>
            <a:schemeClr val="bg1">
              <a:lumMod val="75000"/>
            </a:schemeClr>
          </a:solidFill>
          <a:ln w="3175">
            <a:solidFill>
              <a:schemeClr val="bg1"/>
            </a:solidFill>
          </a:ln>
          <a:effectLst>
            <a:outerShdw blurRad="127000" dist="63500" dir="3000000" algn="ctr" rotWithShape="0">
              <a:schemeClr val="bg1">
                <a:lumMod val="50000"/>
                <a:alpha val="15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vert="vert270" wrap="square" rtlCol="0" anchor="ctr">
            <a:normAutofit/>
          </a:bodyPr>
          <a:lstStyle>
            <a:defPPr>
              <a:defRPr lang="en-US"/>
            </a:defPPr>
            <a:lvl1pPr algn="ctr">
              <a:defRPr b="1">
                <a:effectLst/>
                <a:cs typeface="+mn-ea"/>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zh-CN" altLang="en-US" sz="1200" dirty="0">
                <a:latin typeface="+mj-lt"/>
                <a:ea typeface="+mj-ea"/>
              </a:rPr>
              <a:t>基本信息</a:t>
            </a:r>
          </a:p>
        </p:txBody>
      </p:sp>
      <p:sp>
        <p:nvSpPr>
          <p:cNvPr id="67" name="Bullet1"/>
          <p:cNvSpPr txBox="1"/>
          <p:nvPr/>
        </p:nvSpPr>
        <p:spPr>
          <a:xfrm rot="5400000">
            <a:off x="-365029" y="2267776"/>
            <a:ext cx="1076686" cy="341639"/>
          </a:xfrm>
          <a:prstGeom prst="round2DiagRect">
            <a:avLst>
              <a:gd name="adj1" fmla="val 50000"/>
              <a:gd name="adj2" fmla="val 0"/>
            </a:avLst>
          </a:prstGeom>
          <a:solidFill>
            <a:schemeClr val="bg1">
              <a:lumMod val="75000"/>
            </a:schemeClr>
          </a:solidFill>
          <a:ln w="3175">
            <a:solidFill>
              <a:schemeClr val="bg1"/>
            </a:solidFill>
          </a:ln>
          <a:effectLst>
            <a:outerShdw blurRad="127000" dist="63500" dir="3000000" algn="ctr" rotWithShape="0">
              <a:schemeClr val="bg1">
                <a:lumMod val="50000"/>
                <a:alpha val="15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vert="vert270" wrap="square" rtlCol="0" anchor="ctr">
            <a:normAutofit/>
          </a:bodyPr>
          <a:lstStyle>
            <a:defPPr>
              <a:defRPr lang="en-US"/>
            </a:defPPr>
            <a:lvl1pPr algn="ctr">
              <a:defRPr b="1">
                <a:effectLst/>
                <a:cs typeface="+mn-ea"/>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zh-CN" altLang="en-US" sz="1200" dirty="0">
                <a:latin typeface="+mj-lt"/>
                <a:ea typeface="+mj-ea"/>
              </a:rPr>
              <a:t>有效性</a:t>
            </a:r>
          </a:p>
        </p:txBody>
      </p:sp>
      <p:sp>
        <p:nvSpPr>
          <p:cNvPr id="65" name="Bullet1"/>
          <p:cNvSpPr txBox="1"/>
          <p:nvPr/>
        </p:nvSpPr>
        <p:spPr>
          <a:xfrm rot="5400000">
            <a:off x="-446405" y="3267075"/>
            <a:ext cx="1239520" cy="341630"/>
          </a:xfrm>
          <a:prstGeom prst="round2DiagRect">
            <a:avLst>
              <a:gd name="adj1" fmla="val 50000"/>
              <a:gd name="adj2" fmla="val 0"/>
            </a:avLst>
          </a:prstGeom>
          <a:gradFill>
            <a:gsLst>
              <a:gs pos="0">
                <a:srgbClr val="D6EDFB"/>
              </a:gs>
              <a:gs pos="75000">
                <a:srgbClr val="026BB2"/>
              </a:gs>
            </a:gsLst>
            <a:lin ang="2700000" scaled="1"/>
          </a:gradFill>
          <a:ln w="3175">
            <a:noFill/>
          </a:ln>
          <a:effectLst>
            <a:outerShdw blurRad="127000" dist="63500" dir="3000000" algn="ctr" rotWithShape="0">
              <a:schemeClr val="bg1">
                <a:lumMod val="50000"/>
                <a:alpha val="15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vert="vert270" wrap="square" rtlCol="0" anchor="ctr">
            <a:normAutofit/>
          </a:bodyPr>
          <a:lstStyle>
            <a:defPPr>
              <a:defRPr lang="en-US"/>
            </a:defPPr>
            <a:lvl1pPr algn="ctr">
              <a:defRPr b="1">
                <a:effectLst/>
                <a:cs typeface="+mn-ea"/>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zh-CN" altLang="en-US" sz="1200" dirty="0">
                <a:latin typeface="+mj-lt"/>
                <a:ea typeface="+mj-ea"/>
              </a:rPr>
              <a:t>安全性</a:t>
            </a:r>
          </a:p>
        </p:txBody>
      </p:sp>
      <p:sp>
        <p:nvSpPr>
          <p:cNvPr id="68" name="Bullet1"/>
          <p:cNvSpPr txBox="1"/>
          <p:nvPr/>
        </p:nvSpPr>
        <p:spPr>
          <a:xfrm rot="5400000">
            <a:off x="-389890" y="4389120"/>
            <a:ext cx="1125855" cy="341630"/>
          </a:xfrm>
          <a:prstGeom prst="round2DiagRect">
            <a:avLst>
              <a:gd name="adj1" fmla="val 50000"/>
              <a:gd name="adj2" fmla="val 0"/>
            </a:avLst>
          </a:prstGeom>
          <a:solidFill>
            <a:schemeClr val="bg1">
              <a:lumMod val="75000"/>
            </a:schemeClr>
          </a:solidFill>
          <a:ln w="3175">
            <a:solidFill>
              <a:schemeClr val="bg1"/>
            </a:solidFill>
          </a:ln>
          <a:effectLst>
            <a:outerShdw blurRad="127000" dist="63500" dir="3000000" algn="ctr" rotWithShape="0">
              <a:schemeClr val="bg1">
                <a:lumMod val="50000"/>
                <a:alpha val="15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vert="vert270" wrap="square" rtlCol="0" anchor="ctr">
            <a:normAutofit/>
          </a:bodyPr>
          <a:lstStyle>
            <a:defPPr>
              <a:defRPr lang="en-US"/>
            </a:defPPr>
            <a:lvl1pPr algn="ctr">
              <a:defRPr b="1">
                <a:effectLst/>
                <a:cs typeface="+mn-ea"/>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zh-CN" altLang="en-US" sz="1200" dirty="0">
                <a:latin typeface="+mj-lt"/>
                <a:ea typeface="+mj-ea"/>
              </a:rPr>
              <a:t>创新性</a:t>
            </a:r>
          </a:p>
        </p:txBody>
      </p:sp>
      <p:sp>
        <p:nvSpPr>
          <p:cNvPr id="69" name="Bullet1"/>
          <p:cNvSpPr txBox="1"/>
          <p:nvPr/>
        </p:nvSpPr>
        <p:spPr>
          <a:xfrm rot="5400000">
            <a:off x="-433705" y="5447030"/>
            <a:ext cx="1213485" cy="341630"/>
          </a:xfrm>
          <a:prstGeom prst="round2DiagRect">
            <a:avLst>
              <a:gd name="adj1" fmla="val 50000"/>
              <a:gd name="adj2" fmla="val 0"/>
            </a:avLst>
          </a:prstGeom>
          <a:solidFill>
            <a:schemeClr val="bg1">
              <a:lumMod val="75000"/>
            </a:schemeClr>
          </a:solidFill>
          <a:ln w="3175">
            <a:solidFill>
              <a:schemeClr val="bg1"/>
            </a:solidFill>
          </a:ln>
          <a:effectLst>
            <a:outerShdw blurRad="127000" dist="63500" dir="3000000" algn="ctr" rotWithShape="0">
              <a:schemeClr val="bg1">
                <a:lumMod val="50000"/>
                <a:alpha val="15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vert="vert270" wrap="square" rtlCol="0" anchor="ctr">
            <a:normAutofit/>
          </a:bodyPr>
          <a:lstStyle>
            <a:defPPr>
              <a:defRPr lang="en-US"/>
            </a:defPPr>
            <a:lvl1pPr algn="ctr">
              <a:defRPr b="1">
                <a:effectLst/>
                <a:cs typeface="+mn-ea"/>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zh-CN" altLang="en-US" sz="1200" dirty="0">
                <a:solidFill>
                  <a:schemeClr val="bg1"/>
                </a:solidFill>
                <a:latin typeface="+mj-lt"/>
                <a:ea typeface="+mj-ea"/>
              </a:rPr>
              <a:t>公平性</a:t>
            </a: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RESOURCE_RECORD_KEY" val="{&quot;29&quot;:[50000061,50000047,50053044,50000038],&quot;65&quot;:[20236005],&quot;70&quot;:[3321780,3318299]}"/>
</p:tagLst>
</file>

<file path=ppt/tags/tag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DIAGRAM_VERSION" val="3"/>
  <p:tag name="KSO_WM_DIAGRAM_COLOR_TRICK" val="2"/>
  <p:tag name="KSO_WM_DIAGRAM_COLOR_TEXT_CAN_REMOVE" val="n"/>
  <p:tag name="KSO_WM_DIAGRAM_MAX_ITEMCNT" val="6"/>
  <p:tag name="KSO_WM_DIAGRAM_MIN_ITEMCNT" val="2"/>
  <p:tag name="KSO_WM_DIAGRAM_VIRTUALLY_FRAME" val="{&quot;height&quot;:423.6797097123443,&quot;left&quot;:57.799993896484374,&quot;top&quot;:76.30945654742132,&quot;width&quot;:874.4500122070312}"/>
  <p:tag name="KSO_WM_DIAGRAM_COLOR_MATCH_VALUE" val="{&quot;shape&quot;:{&quot;fill&quot;:{&quot;gradient&quot;:[{&quot;brightness&quot;:0.4000000059604645,&quot;colorType&quot;:1,&quot;foreColorIndex&quot;:8,&quot;pos&quot;:0,&quot;transparency&quot;:0},{&quot;brightness&quot;:0,&quot;colorType&quot;:1,&quot;foreColorIndex&quot;:8,&quot;pos&quot;:0.6644999980926514,&quot;transparency&quot;:0},{&quot;brightness&quot;:0,&quot;colorType&quot;:1,&quot;foreColorIndex&quot;:8,&quot;pos&quot;:1,&quot;transparency&quot;:0}],&quot;type&quot;:3},&quot;glow&quot;:{&quot;colorType&quot;:0},&quot;line&quot;:{&quot;type&quot;:0},&quot;shadow&quot;:{&quot;brightness&quot;:0,&quot;colorType&quot;:1,&quot;foreColorIndex&quot;:8,&quot;transparency&quot;:0.75},&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UNIT_ISCONTENTSTITLE" val="0"/>
  <p:tag name="KSO_WM_UNIT_ISNUMDGMTITLE" val="0"/>
  <p:tag name="KSO_WM_UNIT_NOCLEAR" val="0"/>
  <p:tag name="KSO_WM_UNIT_VALUE" val="10"/>
  <p:tag name="KSO_WM_UNIT_TYPE" val="l_h_a"/>
  <p:tag name="KSO_WM_UNIT_INDEX" val="1_4_1"/>
  <p:tag name="KSO_WM_UNIT_ID" val="diagram20231438_3*l_h_a*1_4_1"/>
  <p:tag name="KSO_WM_TEMPLATE_CATEGORY" val="diagram"/>
  <p:tag name="KSO_WM_TEMPLATE_INDEX" val="20231438"/>
  <p:tag name="KSO_WM_UNIT_LAYERLEVEL" val="1_1_1"/>
  <p:tag name="KSO_WM_TAG_VERSION" val="3.0"/>
  <p:tag name="KSO_WM_UNIT_TEXT_FILL_FORE_SCHEMECOLOR_INDEX_BRIGHTNESS" val="0.15"/>
  <p:tag name="KSO_WM_UNIT_TEXT_FILL_TYPE" val="1"/>
  <p:tag name="KSO_WM_UNIT_TEXT_TYPE" val="1"/>
  <p:tag name="KSO_WM_BEAUTIFY_FLAG" val="#wm#"/>
  <p:tag name="KSO_WM_UNIT_PRESET_TEXT" val="添加标题"/>
  <p:tag name="KSO_WM_UNIT_FILL_TYPE" val="3"/>
  <p:tag name="KSO_WM_DIAGRAM_USE_COLOR_VALUE" val="{&quot;color_scheme&quot;:1,&quot;color_type&quot;:1,&quot;theme_color_indexes&quot;:[5,6,5,6,5,6]}"/>
</p:tagLst>
</file>

<file path=ppt/tags/tag101.xml><?xml version="1.0" encoding="utf-8"?>
<p:tagLst xmlns:a="http://schemas.openxmlformats.org/drawingml/2006/main" xmlns:r="http://schemas.openxmlformats.org/officeDocument/2006/relationships" xmlns:p="http://schemas.openxmlformats.org/presentationml/2006/main">
  <p:tag name="KSO_WM_UNIT_COMPATIBLE" val="0"/>
  <p:tag name="KSO_WM_UNIT_DIAGRAM_ISREFERUNIT" val="0"/>
  <p:tag name="KSO_WM_TEMPLATE_INDEX" val="20231438"/>
  <p:tag name="KSO_WM_TAG_VERSION" val="3.0"/>
  <p:tag name="KSO_WM_DIAGRAM_VERSION" val="3"/>
  <p:tag name="KSO_WM_DIAGRAM_COLOR_TEXT_CAN_REMOVE" val="n"/>
  <p:tag name="KSO_WM_DIAGRAM_MIN_ITEMCNT" val="2"/>
  <p:tag name="KSO_WM_UNIT_SUBTYPE" val="a"/>
  <p:tag name="KSO_WM_UNIT_NOCLEAR" val="0"/>
  <p:tag name="KSO_WM_UNIT_VALUE" val="60"/>
  <p:tag name="KSO_WM_UNIT_HIGHLIGHT" val="0"/>
  <p:tag name="KSO_WM_UNIT_DIAGRAM_ISNUMVISUAL" val="0"/>
  <p:tag name="KSO_WM_UNIT_TYPE" val="l_h_f"/>
  <p:tag name="KSO_WM_UNIT_INDEX" val="1_1_1"/>
  <p:tag name="KSO_WM_UNIT_ID" val="diagram20231438_3*l_h_f*1_1_1"/>
  <p:tag name="KSO_WM_TEMPLATE_CATEGORY" val="diagram"/>
  <p:tag name="KSO_WM_UNIT_LAYERLEVEL" val="1_1_1"/>
  <p:tag name="KSO_WM_DIAGRAM_GROUP_CODE" val="l1-1"/>
  <p:tag name="KSO_WM_DIAGRAM_COLOR_TRICK" val="2"/>
  <p:tag name="KSO_WM_DIAGRAM_MAX_ITEMCNT" val="6"/>
  <p:tag name="KSO_WM_DIAGRAM_VIRTUALLY_FRAME" val="{&quot;height&quot;:423.6797097123443,&quot;left&quot;:57.799993896484374,&quot;top&quot;:76.30945654742132,&quot;width&quot;:874.4500122070312}"/>
  <p:tag name="KSO_WM_DIAGRAM_COLOR_MATCH_VALUE" val="{&quot;shape&quot;:{&quot;fill&quot;:{&quot;gradient&quot;:[{&quot;brightness&quot;:0.800000011920929,&quot;colorType&quot;:1,&quot;foreColorIndex&quot;:5,&quot;pos&quot;:0,&quot;transparency&quot;:0.800000011920929},{&quot;brightness&quot;:0,&quot;colorType&quot;:1,&quot;foreColorIndex&quot;:14,&quot;pos&quot;:1,&quot;transparency&quot;:1}],&quot;type&quot;:3},&quot;glow&quot;:{&quot;colorType&quot;:0},&quot;line&quot;:{&quot;solidLine&quot;:{&quot;brightness&quot;:0.6000000238418579,&quot;colorType&quot;:1,&quot;foreColorIndex&quot;:5,&quot;transparency&quot;:0.4000000059604645},&quot;type&quot;:1},&quot;shadow&quot;:{&quot;brightness&quot;:0,&quot;colorType&quot;:1,&quot;foreColorIndex&quot;:5,&quot;transparency&quot;:0.9200000166893005},&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FILL_FORE_SCHEMECOLOR_INDEX_BRIGHTNESS" val="0"/>
  <p:tag name="KSO_WM_UNIT_LINE_FILL_TYPE" val="2"/>
  <p:tag name="KSO_WM_UNIT_TEXT_TYPE" val="1"/>
  <p:tag name="KSO_WM_UNIT_TEXT_LAYER_COUNT" val="1"/>
  <p:tag name="KSO_WM_BEAUTIFY_FLAG" val="#wm#"/>
  <p:tag name="KSO_WM_UNIT_PRESET_TEXT" val="单击此处输入你的项正文，文字是您思想的提炼，请尽量言简意赅的阐述观点。单击此处输入你的项正文，文字是您思想的提炼。"/>
  <p:tag name="KSO_WM_UNIT_FILL_TYPE" val="3"/>
  <p:tag name="KSO_WM_UNIT_LINE_FORE_SCHEMECOLOR_INDEX" val="5"/>
  <p:tag name="KSO_WM_UNIT_TEXT_FILL_FORE_SCHEMECOLOR_INDEX" val="1"/>
  <p:tag name="KSO_WM_UNIT_TEXT_FILL_TYPE" val="1"/>
  <p:tag name="KSO_WM_DIAGRAM_USE_COLOR_VALUE" val="{&quot;color_scheme&quot;:1,&quot;color_type&quot;:1,&quot;theme_color_indexes&quot;:[5,6,5,6,5,6]}"/>
</p:tagLst>
</file>

<file path=ppt/tags/tag10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DIAGRAM_VERSION" val="3"/>
  <p:tag name="KSO_WM_DIAGRAM_COLOR_TRICK" val="2"/>
  <p:tag name="KSO_WM_DIAGRAM_COLOR_TEXT_CAN_REMOVE" val="n"/>
  <p:tag name="KSO_WM_DIAGRAM_MAX_ITEMCNT" val="6"/>
  <p:tag name="KSO_WM_DIAGRAM_MIN_ITEMCNT" val="2"/>
  <p:tag name="KSO_WM_DIAGRAM_VIRTUALLY_FRAME" val="{&quot;height&quot;:423.6797097123443,&quot;left&quot;:57.799993896484374,&quot;top&quot;:76.30945654742132,&quot;width&quot;:874.4500122070312}"/>
  <p:tag name="KSO_WM_DIAGRAM_COLOR_MATCH_VALUE" val="{&quot;shape&quot;:{&quot;fill&quot;:{&quot;gradient&quot;:[{&quot;brightness&quot;:0.6000000238418579,&quot;colorType&quot;:1,&quot;foreColorIndex&quot;:5,&quot;pos&quot;:0,&quot;transparency&quot;:0},{&quot;brightness&quot;:0,&quot;colorType&quot;:1,&quot;foreColorIndex&quot;:5,&quot;pos&quot;:0.6899999976158142,&quot;transparency&quot;:0},{&quot;brightness&quot;:0,&quot;colorType&quot;:1,&quot;foreColorIndex&quot;:5,&quot;pos&quot;:1,&quot;transparency&quot;:0}],&quot;type&quot;:3},&quot;glow&quot;:{&quot;colorType&quot;:0},&quot;line&quot;:{&quot;type&quot;:0},&quot;shadow&quot;:{&quot;brightness&quot;:0,&quot;colorType&quot;:1,&quot;foreColorIndex&quot;:5,&quot;transparency&quot;:0.75},&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UNIT_ISCONTENTSTITLE" val="0"/>
  <p:tag name="KSO_WM_UNIT_ISNUMDGMTITLE" val="0"/>
  <p:tag name="KSO_WM_UNIT_NOCLEAR" val="0"/>
  <p:tag name="KSO_WM_UNIT_VALUE" val="10"/>
  <p:tag name="KSO_WM_UNIT_TYPE" val="l_h_a"/>
  <p:tag name="KSO_WM_UNIT_INDEX" val="1_1_1"/>
  <p:tag name="KSO_WM_UNIT_ID" val="diagram20231438_3*l_h_a*1_1_1"/>
  <p:tag name="KSO_WM_TEMPLATE_CATEGORY" val="diagram"/>
  <p:tag name="KSO_WM_TEMPLATE_INDEX" val="20231438"/>
  <p:tag name="KSO_WM_UNIT_LAYERLEVEL" val="1_1_1"/>
  <p:tag name="KSO_WM_TAG_VERSION" val="3.0"/>
  <p:tag name="KSO_WM_UNIT_TEXT_FILL_FORE_SCHEMECOLOR_INDEX_BRIGHTNESS" val="0.15"/>
  <p:tag name="KSO_WM_UNIT_TEXT_FILL_TYPE" val="1"/>
  <p:tag name="KSO_WM_UNIT_TEXT_TYPE" val="1"/>
  <p:tag name="KSO_WM_BEAUTIFY_FLAG" val="#wm#"/>
  <p:tag name="KSO_WM_UNIT_PRESET_TEXT" val="添加标题"/>
  <p:tag name="KSO_WM_UNIT_FILL_TYPE" val="3"/>
  <p:tag name="KSO_WM_DIAGRAM_USE_COLOR_VALUE" val="{&quot;color_scheme&quot;:1,&quot;color_type&quot;:1,&quot;theme_color_indexes&quot;:[5,6,5,6,5,6]}"/>
</p:tagLst>
</file>

<file path=ppt/tags/tag103.xml><?xml version="1.0" encoding="utf-8"?>
<p:tagLst xmlns:a="http://schemas.openxmlformats.org/drawingml/2006/main" xmlns:r="http://schemas.openxmlformats.org/officeDocument/2006/relationships" xmlns:p="http://schemas.openxmlformats.org/presentationml/2006/main">
  <p:tag name="KSO_WM_UNIT_COMPATIBLE" val="0"/>
  <p:tag name="KSO_WM_UNIT_DIAGRAM_ISREFERUNIT" val="0"/>
  <p:tag name="KSO_WM_TEMPLATE_INDEX" val="20231438"/>
  <p:tag name="KSO_WM_TAG_VERSION" val="3.0"/>
  <p:tag name="KSO_WM_DIAGRAM_VERSION" val="3"/>
  <p:tag name="KSO_WM_DIAGRAM_COLOR_TEXT_CAN_REMOVE" val="n"/>
  <p:tag name="KSO_WM_DIAGRAM_MIN_ITEMCNT" val="2"/>
  <p:tag name="KSO_WM_UNIT_SUBTYPE" val="a"/>
  <p:tag name="KSO_WM_UNIT_NOCLEAR" val="0"/>
  <p:tag name="KSO_WM_UNIT_VALUE" val="60"/>
  <p:tag name="KSO_WM_UNIT_HIGHLIGHT" val="0"/>
  <p:tag name="KSO_WM_UNIT_DIAGRAM_ISNUMVISUAL" val="0"/>
  <p:tag name="KSO_WM_UNIT_TYPE" val="l_h_f"/>
  <p:tag name="KSO_WM_UNIT_INDEX" val="1_2_1"/>
  <p:tag name="KSO_WM_UNIT_ID" val="diagram20231438_3*l_h_f*1_2_1"/>
  <p:tag name="KSO_WM_TEMPLATE_CATEGORY" val="diagram"/>
  <p:tag name="KSO_WM_UNIT_LAYERLEVEL" val="1_1_1"/>
  <p:tag name="KSO_WM_DIAGRAM_GROUP_CODE" val="l1-1"/>
  <p:tag name="KSO_WM_DIAGRAM_COLOR_TRICK" val="2"/>
  <p:tag name="KSO_WM_DIAGRAM_MAX_ITEMCNT" val="6"/>
  <p:tag name="KSO_WM_DIAGRAM_VIRTUALLY_FRAME" val="{&quot;height&quot;:423.6797097123443,&quot;left&quot;:57.799993896484374,&quot;top&quot;:76.30945654742132,&quot;width&quot;:874.4500122070312}"/>
  <p:tag name="KSO_WM_DIAGRAM_COLOR_MATCH_VALUE" val="{&quot;shape&quot;:{&quot;fill&quot;:{&quot;gradient&quot;:[{&quot;brightness&quot;:0.800000011920929,&quot;colorType&quot;:1,&quot;foreColorIndex&quot;:8,&quot;pos&quot;:0,&quot;transparency&quot;:0.800000011920929},{&quot;brightness&quot;:0,&quot;colorType&quot;:1,&quot;foreColorIndex&quot;:14,&quot;pos&quot;:1,&quot;transparency&quot;:1}],&quot;type&quot;:3},&quot;glow&quot;:{&quot;colorType&quot;:0},&quot;line&quot;:{&quot;solidLine&quot;:{&quot;brightness&quot;:0.6000000238418579,&quot;colorType&quot;:1,&quot;foreColorIndex&quot;:8,&quot;transparency&quot;:0.4000000059604645},&quot;type&quot;:1},&quot;shadow&quot;:{&quot;brightness&quot;:0,&quot;colorType&quot;:1,&quot;foreColorIndex&quot;:8,&quot;transparency&quot;:0.9200000166893005},&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FILL_FORE_SCHEMECOLOR_INDEX_BRIGHTNESS" val="0"/>
  <p:tag name="KSO_WM_UNIT_LINE_FILL_TYPE" val="2"/>
  <p:tag name="KSO_WM_UNIT_TEXT_TYPE" val="1"/>
  <p:tag name="KSO_WM_UNIT_TEXT_LAYER_COUNT" val="1"/>
  <p:tag name="KSO_WM_BEAUTIFY_FLAG" val="#wm#"/>
  <p:tag name="KSO_WM_UNIT_PRESET_TEXT" val="单击此处输入你的项正文内容，文字是您思想的提炼，请尽量言简意赅的阐述内容观点。单击此处输入你的项正文内容，文字是您思想的提炼。"/>
  <p:tag name="KSO_WM_UNIT_FILL_TYPE" val="3"/>
  <p:tag name="KSO_WM_UNIT_LINE_FORE_SCHEMECOLOR_INDEX" val="8"/>
  <p:tag name="KSO_WM_UNIT_TEXT_FILL_FORE_SCHEMECOLOR_INDEX" val="1"/>
  <p:tag name="KSO_WM_UNIT_TEXT_FILL_TYPE" val="1"/>
  <p:tag name="KSO_WM_DIAGRAM_USE_COLOR_VALUE" val="{&quot;color_scheme&quot;:1,&quot;color_type&quot;:1,&quot;theme_color_indexes&quot;:[5,6,5,6,5,6]}"/>
</p:tagLst>
</file>

<file path=ppt/tags/tag10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DIAGRAM_VERSION" val="3"/>
  <p:tag name="KSO_WM_DIAGRAM_COLOR_TRICK" val="2"/>
  <p:tag name="KSO_WM_DIAGRAM_COLOR_TEXT_CAN_REMOVE" val="n"/>
  <p:tag name="KSO_WM_DIAGRAM_MAX_ITEMCNT" val="6"/>
  <p:tag name="KSO_WM_DIAGRAM_MIN_ITEMCNT" val="2"/>
  <p:tag name="KSO_WM_DIAGRAM_VIRTUALLY_FRAME" val="{&quot;height&quot;:423.6797097123443,&quot;left&quot;:57.799993896484374,&quot;top&quot;:76.30945654742132,&quot;width&quot;:874.4500122070312}"/>
  <p:tag name="KSO_WM_DIAGRAM_COLOR_MATCH_VALUE" val="{&quot;shape&quot;:{&quot;fill&quot;:{&quot;gradient&quot;:[{&quot;brightness&quot;:0.4000000059604645,&quot;colorType&quot;:1,&quot;foreColorIndex&quot;:8,&quot;pos&quot;:0,&quot;transparency&quot;:0},{&quot;brightness&quot;:0,&quot;colorType&quot;:1,&quot;foreColorIndex&quot;:8,&quot;pos&quot;:0.6644999980926514,&quot;transparency&quot;:0},{&quot;brightness&quot;:0,&quot;colorType&quot;:1,&quot;foreColorIndex&quot;:8,&quot;pos&quot;:1,&quot;transparency&quot;:0}],&quot;type&quot;:3},&quot;glow&quot;:{&quot;colorType&quot;:0},&quot;line&quot;:{&quot;type&quot;:0},&quot;shadow&quot;:{&quot;brightness&quot;:0,&quot;colorType&quot;:1,&quot;foreColorIndex&quot;:8,&quot;transparency&quot;:0.75},&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UNIT_ISCONTENTSTITLE" val="0"/>
  <p:tag name="KSO_WM_UNIT_ISNUMDGMTITLE" val="0"/>
  <p:tag name="KSO_WM_UNIT_NOCLEAR" val="0"/>
  <p:tag name="KSO_WM_UNIT_VALUE" val="10"/>
  <p:tag name="KSO_WM_UNIT_TYPE" val="l_h_a"/>
  <p:tag name="KSO_WM_UNIT_INDEX" val="1_2_1"/>
  <p:tag name="KSO_WM_UNIT_ID" val="diagram20231438_3*l_h_a*1_2_1"/>
  <p:tag name="KSO_WM_TEMPLATE_CATEGORY" val="diagram"/>
  <p:tag name="KSO_WM_TEMPLATE_INDEX" val="20231438"/>
  <p:tag name="KSO_WM_UNIT_LAYERLEVEL" val="1_1_1"/>
  <p:tag name="KSO_WM_TAG_VERSION" val="3.0"/>
  <p:tag name="KSO_WM_UNIT_TEXT_FILL_FORE_SCHEMECOLOR_INDEX_BRIGHTNESS" val="0.15"/>
  <p:tag name="KSO_WM_UNIT_TEXT_FILL_TYPE" val="1"/>
  <p:tag name="KSO_WM_UNIT_TEXT_TYPE" val="1"/>
  <p:tag name="KSO_WM_BEAUTIFY_FLAG" val="#wm#"/>
  <p:tag name="KSO_WM_UNIT_PRESET_TEXT" val="添加标题"/>
  <p:tag name="KSO_WM_UNIT_FILL_TYPE" val="3"/>
  <p:tag name="KSO_WM_DIAGRAM_USE_COLOR_VALUE" val="{&quot;color_scheme&quot;:1,&quot;color_type&quot;:1,&quot;theme_color_indexes&quot;:[5,6,5,6,5,6]}"/>
</p:tagLst>
</file>

<file path=ppt/tags/tag105.xml><?xml version="1.0" encoding="utf-8"?>
<p:tagLst xmlns:a="http://schemas.openxmlformats.org/drawingml/2006/main" xmlns:r="http://schemas.openxmlformats.org/officeDocument/2006/relationships" xmlns:p="http://schemas.openxmlformats.org/presentationml/2006/main">
  <p:tag name="KSO_WM_UNIT_COMPATIBLE" val="0"/>
  <p:tag name="KSO_WM_UNIT_DIAGRAM_ISREFERUNIT" val="0"/>
  <p:tag name="KSO_WM_TEMPLATE_INDEX" val="20231438"/>
  <p:tag name="KSO_WM_TAG_VERSION" val="3.0"/>
  <p:tag name="KSO_WM_DIAGRAM_VERSION" val="3"/>
  <p:tag name="KSO_WM_DIAGRAM_COLOR_TEXT_CAN_REMOVE" val="n"/>
  <p:tag name="KSO_WM_DIAGRAM_MIN_ITEMCNT" val="2"/>
  <p:tag name="KSO_WM_UNIT_SUBTYPE" val="a"/>
  <p:tag name="KSO_WM_UNIT_NOCLEAR" val="0"/>
  <p:tag name="KSO_WM_UNIT_VALUE" val="60"/>
  <p:tag name="KSO_WM_UNIT_HIGHLIGHT" val="0"/>
  <p:tag name="KSO_WM_UNIT_DIAGRAM_ISNUMVISUAL" val="0"/>
  <p:tag name="KSO_WM_UNIT_TYPE" val="l_h_f"/>
  <p:tag name="KSO_WM_UNIT_INDEX" val="1_3_1"/>
  <p:tag name="KSO_WM_UNIT_ID" val="diagram20231438_3*l_h_f*1_3_1"/>
  <p:tag name="KSO_WM_TEMPLATE_CATEGORY" val="diagram"/>
  <p:tag name="KSO_WM_UNIT_LAYERLEVEL" val="1_1_1"/>
  <p:tag name="KSO_WM_DIAGRAM_GROUP_CODE" val="l1-1"/>
  <p:tag name="KSO_WM_DIAGRAM_COLOR_TRICK" val="2"/>
  <p:tag name="KSO_WM_DIAGRAM_MAX_ITEMCNT" val="6"/>
  <p:tag name="KSO_WM_DIAGRAM_VIRTUALLY_FRAME" val="{&quot;height&quot;:423.6797097123443,&quot;left&quot;:57.799993896484374,&quot;top&quot;:76.30945654742132,&quot;width&quot;:874.4500122070312}"/>
  <p:tag name="KSO_WM_DIAGRAM_COLOR_MATCH_VALUE" val="{&quot;shape&quot;:{&quot;fill&quot;:{&quot;gradient&quot;:[{&quot;brightness&quot;:0.800000011920929,&quot;colorType&quot;:1,&quot;foreColorIndex&quot;:5,&quot;pos&quot;:0,&quot;transparency&quot;:0.800000011920929},{&quot;brightness&quot;:0,&quot;colorType&quot;:1,&quot;foreColorIndex&quot;:14,&quot;pos&quot;:1,&quot;transparency&quot;:1}],&quot;type&quot;:3},&quot;glow&quot;:{&quot;colorType&quot;:0},&quot;line&quot;:{&quot;solidLine&quot;:{&quot;brightness&quot;:0.6000000238418579,&quot;colorType&quot;:1,&quot;foreColorIndex&quot;:5,&quot;transparency&quot;:0.4000000059604645},&quot;type&quot;:1},&quot;shadow&quot;:{&quot;brightness&quot;:0,&quot;colorType&quot;:1,&quot;foreColorIndex&quot;:5,&quot;transparency&quot;:0.9200000166893005},&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FILL_FORE_SCHEMECOLOR_INDEX_BRIGHTNESS" val="0"/>
  <p:tag name="KSO_WM_UNIT_LINE_FILL_TYPE" val="2"/>
  <p:tag name="KSO_WM_UNIT_TEXT_TYPE" val="1"/>
  <p:tag name="KSO_WM_UNIT_TEXT_LAYER_COUNT" val="1"/>
  <p:tag name="KSO_WM_BEAUTIFY_FLAG" val="#wm#"/>
  <p:tag name="KSO_WM_UNIT_PRESET_TEXT" val="单击此处输入你的项正文内容，文字是您思想的提炼，请尽量言简意赅的阐述内容观点。单击此处输入你的项正文内容，文字是您思想的提炼。"/>
  <p:tag name="KSO_WM_UNIT_FILL_TYPE" val="3"/>
  <p:tag name="KSO_WM_UNIT_LINE_FORE_SCHEMECOLOR_INDEX" val="5"/>
  <p:tag name="KSO_WM_UNIT_TEXT_FILL_FORE_SCHEMECOLOR_INDEX" val="1"/>
  <p:tag name="KSO_WM_UNIT_TEXT_FILL_TYPE" val="1"/>
  <p:tag name="KSO_WM_DIAGRAM_USE_COLOR_VALUE" val="{&quot;color_scheme&quot;:1,&quot;color_type&quot;:1,&quot;theme_color_indexes&quot;:[5,6,5,6,5,6]}"/>
</p:tagLst>
</file>

<file path=ppt/tags/tag10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DIAGRAM_VERSION" val="3"/>
  <p:tag name="KSO_WM_DIAGRAM_COLOR_TRICK" val="2"/>
  <p:tag name="KSO_WM_DIAGRAM_COLOR_TEXT_CAN_REMOVE" val="n"/>
  <p:tag name="KSO_WM_DIAGRAM_MAX_ITEMCNT" val="6"/>
  <p:tag name="KSO_WM_DIAGRAM_MIN_ITEMCNT" val="2"/>
  <p:tag name="KSO_WM_DIAGRAM_VIRTUALLY_FRAME" val="{&quot;height&quot;:423.6797097123443,&quot;left&quot;:57.799993896484374,&quot;top&quot;:76.30945654742132,&quot;width&quot;:874.4500122070312}"/>
  <p:tag name="KSO_WM_DIAGRAM_COLOR_MATCH_VALUE" val="{&quot;shape&quot;:{&quot;fill&quot;:{&quot;gradient&quot;:[{&quot;brightness&quot;:0.6000000238418579,&quot;colorType&quot;:1,&quot;foreColorIndex&quot;:5,&quot;pos&quot;:0,&quot;transparency&quot;:0},{&quot;brightness&quot;:0,&quot;colorType&quot;:1,&quot;foreColorIndex&quot;:5,&quot;pos&quot;:0.6899999976158142,&quot;transparency&quot;:0},{&quot;brightness&quot;:0,&quot;colorType&quot;:1,&quot;foreColorIndex&quot;:5,&quot;pos&quot;:1,&quot;transparency&quot;:0}],&quot;type&quot;:3},&quot;glow&quot;:{&quot;colorType&quot;:0},&quot;line&quot;:{&quot;type&quot;:0},&quot;shadow&quot;:{&quot;brightness&quot;:0,&quot;colorType&quot;:1,&quot;foreColorIndex&quot;:5,&quot;transparency&quot;:0.75},&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UNIT_ISCONTENTSTITLE" val="0"/>
  <p:tag name="KSO_WM_UNIT_ISNUMDGMTITLE" val="0"/>
  <p:tag name="KSO_WM_UNIT_NOCLEAR" val="0"/>
  <p:tag name="KSO_WM_UNIT_VALUE" val="10"/>
  <p:tag name="KSO_WM_UNIT_TYPE" val="l_h_a"/>
  <p:tag name="KSO_WM_UNIT_INDEX" val="1_3_1"/>
  <p:tag name="KSO_WM_UNIT_ID" val="diagram20231438_3*l_h_a*1_3_1"/>
  <p:tag name="KSO_WM_TEMPLATE_CATEGORY" val="diagram"/>
  <p:tag name="KSO_WM_TEMPLATE_INDEX" val="20231438"/>
  <p:tag name="KSO_WM_UNIT_LAYERLEVEL" val="1_1_1"/>
  <p:tag name="KSO_WM_TAG_VERSION" val="3.0"/>
  <p:tag name="KSO_WM_UNIT_TEXT_FILL_FORE_SCHEMECOLOR_INDEX_BRIGHTNESS" val="0.15"/>
  <p:tag name="KSO_WM_UNIT_TEXT_FILL_TYPE" val="1"/>
  <p:tag name="KSO_WM_UNIT_TEXT_TYPE" val="1"/>
  <p:tag name="KSO_WM_BEAUTIFY_FLAG" val="#wm#"/>
  <p:tag name="KSO_WM_UNIT_PRESET_TEXT" val="添加标题"/>
  <p:tag name="KSO_WM_UNIT_FILL_TYPE" val="3"/>
  <p:tag name="KSO_WM_DIAGRAM_USE_COLOR_VALUE" val="{&quot;color_scheme&quot;:1,&quot;color_type&quot;:1,&quot;theme_color_indexes&quot;:[5,6,5,6,5,6]}"/>
</p:tagLst>
</file>

<file path=ppt/tags/tag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4.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5.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66.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SHOW_EDIT_AREA_INDICATION" val="1"/>
  <p:tag name="KSO_WM_UNIT_VALUE" val="111"/>
  <p:tag name="KSO_WM_UNIT_HIGHLIGHT" val="0"/>
  <p:tag name="KSO_WM_UNIT_COMPATIBLE" val="0"/>
  <p:tag name="KSO_WM_UNIT_DIAGRAM_ISNUMVISUAL" val="0"/>
  <p:tag name="KSO_WM_UNIT_DIAGRAM_ISREFERUNIT" val="0"/>
  <p:tag name="KSO_WM_UNIT_TYPE" val="b"/>
  <p:tag name="KSO_WM_UNIT_INDEX" val="1"/>
  <p:tag name="KSO_WM_UNIT_ID" val="custom20205081_1*b*1"/>
  <p:tag name="KSO_WM_TEMPLATE_CATEGORY" val="custom"/>
  <p:tag name="KSO_WM_TEMPLATE_INDEX" val="20205081"/>
  <p:tag name="KSO_WM_UNIT_LAYERLEVEL" val="1"/>
  <p:tag name="KSO_WM_TAG_VERSION" val="1.0"/>
  <p:tag name="KSO_WM_BEAUTIFY_FLAG" val="#wm#"/>
</p:tagLst>
</file>

<file path=ppt/tags/tag67.xml><?xml version="1.0" encoding="utf-8"?>
<p:tagLst xmlns:a="http://schemas.openxmlformats.org/drawingml/2006/main" xmlns:r="http://schemas.openxmlformats.org/officeDocument/2006/relationships" xmlns:p="http://schemas.openxmlformats.org/presentationml/2006/main">
  <p:tag name="KSO_WM_DIAGRAM_VERSION" val="3"/>
  <p:tag name="KSO_WM_DIAGRAM_COLOR_TRICK" val="1"/>
  <p:tag name="KSO_WM_DIAGRAM_COLOR_TEXT_CAN_REMOVE" val="n"/>
  <p:tag name="KSO_WM_UNIT_HIGHLIGHT" val="0"/>
  <p:tag name="KSO_WM_UNIT_COMPATIBLE" val="0"/>
  <p:tag name="KSO_WM_UNIT_DIAGRAM_ISNUMVISUAL" val="0"/>
  <p:tag name="KSO_WM_UNIT_DIAGRAM_ISREFERUNIT" val="0"/>
  <p:tag name="KSO_WM_DIAGRAM_GROUP_CODE" val="l1-1"/>
  <p:tag name="KSO_WM_UNIT_TYPE" val="l_h_i"/>
  <p:tag name="KSO_WM_UNIT_INDEX" val="1_2_2"/>
  <p:tag name="KSO_WM_UNIT_ID" val="diagram20232462_1*l_h_i*1_2_2"/>
  <p:tag name="KSO_WM_TEMPLATE_CATEGORY" val="diagram"/>
  <p:tag name="KSO_WM_TEMPLATE_INDEX" val="20232462"/>
  <p:tag name="KSO_WM_UNIT_LAYERLEVEL" val="1_1_1"/>
  <p:tag name="KSO_WM_TAG_VERSION" val="3.0"/>
  <p:tag name="KSO_WM_DIAGRAM_MAX_ITEMCNT" val="6"/>
  <p:tag name="KSO_WM_DIAGRAM_MIN_ITEMCNT" val="2"/>
  <p:tag name="KSO_WM_DIAGRAM_VIRTUALLY_FRAME" val="{&quot;height&quot;:908.3,&quot;left&quot;:48.05,&quot;top&quot;:86,&quot;width&quot;:869.7}"/>
  <p:tag name="KSO_WM_DIAGRAM_COLOR_MATCH_VALUE" val="{&quot;shape&quot;:{&quot;fill&quot;:{&quot;solid&quot;:{&quot;brightness&quot;:0,&quot;colorType&quot;:1,&quot;foreColorIndex&quot;:2,&quot;transparency&quot;:0.800000011920929},&quot;type&quot;:1},&quot;glow&quot;:{&quot;colorType&quot;:0},&quot;line&quot;:{&quot;solidLine&quot;:{&quot;brightness&quot;:0,&quot;colorType&quot;:1,&quot;foreColorIndex&quot;:5,&quot;transparency&quot;:0.800000011920929},&quot;type&quot;:1},&quot;shadow&quot;:{&quot;colorType&quot;:0},&quot;threeD&quot;:{&quot;curvedSurface&quot;:{&quot;brightness&quot;:0,&quot;colorType&quot;:2,&quot;rgb&quot;:&quot;#000000&quot;},&quot;depth&quot;:{&quot;colorType&quot;:0}}},&quot;text&quot;:{&quot;fill&quot;:{&quot;solid&quot;:{&quot;brightness&quot;:0,&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BEAUTIFY_FLAG" val="#wm#"/>
  <p:tag name="KSO_WM_UNIT_FILL_TYPE" val="1"/>
  <p:tag name="KSO_WM_UNIT_FILL_FORE_SCHEMECOLOR_INDEX" val="2"/>
  <p:tag name="KSO_WM_UNIT_FILL_FORE_SCHEMECOLOR_INDEX_BRIGHTNESS" val="0"/>
  <p:tag name="KSO_WM_UNIT_LINE_FORE_SCHEMECOLOR_INDEX" val="5"/>
  <p:tag name="KSO_WM_DIAGRAM_USE_COLOR_VALUE" val="{&quot;color_scheme&quot;:1,&quot;color_type&quot;:1,&quot;theme_color_indexes&quot;:[]}"/>
</p:tagLst>
</file>

<file path=ppt/tags/tag68.xml><?xml version="1.0" encoding="utf-8"?>
<p:tagLst xmlns:a="http://schemas.openxmlformats.org/drawingml/2006/main" xmlns:r="http://schemas.openxmlformats.org/officeDocument/2006/relationships" xmlns:p="http://schemas.openxmlformats.org/presentationml/2006/main">
  <p:tag name="KSO_WM_DIAGRAM_VERSION" val="3"/>
  <p:tag name="KSO_WM_DIAGRAM_COLOR_TRICK" val="1"/>
  <p:tag name="KSO_WM_DIAGRAM_COLOR_TEXT_CAN_REMOVE" val="n"/>
  <p:tag name="KSO_WM_UNIT_HIGHLIGHT" val="0"/>
  <p:tag name="KSO_WM_UNIT_COMPATIBLE" val="0"/>
  <p:tag name="KSO_WM_UNIT_DIAGRAM_ISNUMVISUAL" val="0"/>
  <p:tag name="KSO_WM_UNIT_DIAGRAM_ISREFERUNIT" val="0"/>
  <p:tag name="KSO_WM_DIAGRAM_GROUP_CODE" val="l1-1"/>
  <p:tag name="KSO_WM_UNIT_TYPE" val="l_h_i"/>
  <p:tag name="KSO_WM_UNIT_INDEX" val="1_1_3"/>
  <p:tag name="KSO_WM_UNIT_ID" val="diagram20232462_1*l_h_i*1_1_3"/>
  <p:tag name="KSO_WM_TEMPLATE_CATEGORY" val="diagram"/>
  <p:tag name="KSO_WM_TEMPLATE_INDEX" val="20232462"/>
  <p:tag name="KSO_WM_UNIT_LAYERLEVEL" val="1_1_1"/>
  <p:tag name="KSO_WM_TAG_VERSION" val="3.0"/>
  <p:tag name="KSO_WM_DIAGRAM_MAX_ITEMCNT" val="6"/>
  <p:tag name="KSO_WM_DIAGRAM_MIN_ITEMCNT" val="2"/>
  <p:tag name="KSO_WM_DIAGRAM_VIRTUALLY_FRAME" val="{&quot;height&quot;:908.3,&quot;left&quot;:48.05,&quot;top&quot;:86,&quot;width&quot;:869.7}"/>
  <p:tag name="KSO_WM_DIAGRAM_COLOR_MATCH_VALUE" val="{&quot;shape&quot;:{&quot;fill&quot;:{&quot;solid&quot;:{&quot;brightness&quot;:0,&quot;colorType&quot;:1,&quot;foreColorIndex&quot;:2,&quot;transparency&quot;:0.800000011920929},&quot;type&quot;:1},&quot;glow&quot;:{&quot;colorType&quot;:0},&quot;line&quot;:{&quot;solidLine&quot;:{&quot;brightness&quot;:0,&quot;colorType&quot;:1,&quot;foreColorIndex&quot;:5,&quot;transparency&quot;:0.800000011920929},&quot;type&quot;:1},&quot;shadow&quot;:{&quot;colorType&quot;:0},&quot;threeD&quot;:{&quot;curvedSurface&quot;:{&quot;brightness&quot;:0,&quot;colorType&quot;:2,&quot;rgb&quot;:&quot;#000000&quot;},&quot;depth&quot;:{&quot;colorType&quot;:0}}},&quot;text&quot;:{&quot;fill&quot;:{&quot;solid&quot;:{&quot;brightness&quot;:0,&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BEAUTIFY_FLAG" val="#wm#"/>
  <p:tag name="KSO_WM_UNIT_FILL_TYPE" val="1"/>
  <p:tag name="KSO_WM_UNIT_FILL_FORE_SCHEMECOLOR_INDEX" val="2"/>
  <p:tag name="KSO_WM_UNIT_FILL_FORE_SCHEMECOLOR_INDEX_BRIGHTNESS" val="0"/>
  <p:tag name="KSO_WM_UNIT_LINE_FORE_SCHEMECOLOR_INDEX" val="5"/>
  <p:tag name="KSO_WM_DIAGRAM_USE_COLOR_VALUE" val="{&quot;color_scheme&quot;:1,&quot;color_type&quot;:1,&quot;theme_color_indexes&quot;:[]}"/>
</p:tagLst>
</file>

<file path=ppt/tags/tag69.xml><?xml version="1.0" encoding="utf-8"?>
<p:tagLst xmlns:a="http://schemas.openxmlformats.org/drawingml/2006/main" xmlns:r="http://schemas.openxmlformats.org/officeDocument/2006/relationships" xmlns:p="http://schemas.openxmlformats.org/presentationml/2006/main">
  <p:tag name="KSO_WM_DIAGRAM_VERSION" val="3"/>
  <p:tag name="KSO_WM_DIAGRAM_COLOR_TRICK" val="1"/>
  <p:tag name="KSO_WM_DIAGRAM_COLOR_TEXT_CAN_REMOVE" val="n"/>
  <p:tag name="KSO_WM_UNIT_HIGHLIGHT" val="0"/>
  <p:tag name="KSO_WM_UNIT_COMPATIBLE" val="0"/>
  <p:tag name="KSO_WM_UNIT_DIAGRAM_ISNUMVISUAL" val="0"/>
  <p:tag name="KSO_WM_UNIT_DIAGRAM_ISREFERUNIT" val="0"/>
  <p:tag name="KSO_WM_DIAGRAM_GROUP_CODE" val="l1-1"/>
  <p:tag name="KSO_WM_UNIT_TYPE" val="l_h_i"/>
  <p:tag name="KSO_WM_UNIT_INDEX" val="1_1_2"/>
  <p:tag name="KSO_WM_UNIT_ID" val="diagram20232462_1*l_h_i*1_1_2"/>
  <p:tag name="KSO_WM_TEMPLATE_CATEGORY" val="diagram"/>
  <p:tag name="KSO_WM_TEMPLATE_INDEX" val="20232462"/>
  <p:tag name="KSO_WM_UNIT_LAYERLEVEL" val="1_1_1"/>
  <p:tag name="KSO_WM_TAG_VERSION" val="3.0"/>
  <p:tag name="KSO_WM_DIAGRAM_MAX_ITEMCNT" val="6"/>
  <p:tag name="KSO_WM_DIAGRAM_MIN_ITEMCNT" val="2"/>
  <p:tag name="KSO_WM_DIAGRAM_VIRTUALLY_FRAME" val="{&quot;height&quot;:908.3,&quot;left&quot;:48.05,&quot;top&quot;:86,&quot;width&quot;:869.7}"/>
  <p:tag name="KSO_WM_DIAGRAM_COLOR_MATCH_VALUE" val="{&quot;shape&quot;:{&quot;fill&quot;:{&quot;type&quot;:0},&quot;glow&quot;:{&quot;colorType&quot;:0},&quot;line&quot;:{&quot;solidLine&quot;:{&quot;brightness&quot;:0,&quot;colorType&quot;:1,&quot;foreColorIndex&quot;:5,&quot;transparency&quot;:0.800000011920929},&quot;type&quot;:1},&quot;shadow&quot;:{&quot;brightness&quot;:0,&quot;colorType&quot;:1,&quot;foreColorIndex&quot;:5,&quot;transparency&quot;:0.800000011920929},&quot;threeD&quot;:{&quot;curvedSurface&quot;:{&quot;brightness&quot;:0,&quot;colorType&quot;:2,&quot;rgb&quot;:&quot;#000000&quot;},&quot;depth&quot;:{&quot;colorType&quot;:0}}},&quot;text&quot;:{&quot;fill&quot;:{&quot;solid&quot;:{&quot;brightness&quot;:0,&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BEAUTIFY_FLAG" val="#wm#"/>
  <p:tag name="KSO_WM_UNIT_LINE_FORE_SCHEMECOLOR_INDEX" val="5"/>
  <p:tag name="KSO_WM_DIAGRAM_USE_COLOR_VALUE" val="{&quot;color_scheme&quot;:1,&quot;color_type&quot;:1,&quot;theme_color_indexes&quot;:[]}"/>
</p:tagLst>
</file>

<file path=ppt/tags/tag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70.xml><?xml version="1.0" encoding="utf-8"?>
<p:tagLst xmlns:a="http://schemas.openxmlformats.org/drawingml/2006/main" xmlns:r="http://schemas.openxmlformats.org/officeDocument/2006/relationships" xmlns:p="http://schemas.openxmlformats.org/presentationml/2006/main">
  <p:tag name="KSO_WM_DIAGRAM_VERSION" val="3"/>
  <p:tag name="KSO_WM_DIAGRAM_COLOR_TRICK" val="1"/>
  <p:tag name="KSO_WM_DIAGRAM_COLOR_TEXT_CAN_REMOVE" val="n"/>
  <p:tag name="KSO_WM_UNIT_HIGHLIGHT" val="0"/>
  <p:tag name="KSO_WM_UNIT_COMPATIBLE" val="0"/>
  <p:tag name="KSO_WM_UNIT_DIAGRAM_ISNUMVISUAL" val="0"/>
  <p:tag name="KSO_WM_UNIT_DIAGRAM_ISREFERUNIT" val="0"/>
  <p:tag name="KSO_WM_DIAGRAM_GROUP_CODE" val="l1-1"/>
  <p:tag name="KSO_WM_UNIT_TYPE" val="l_h_i"/>
  <p:tag name="KSO_WM_UNIT_INDEX" val="1_2_3"/>
  <p:tag name="KSO_WM_UNIT_ID" val="diagram20232462_1*l_h_i*1_2_3"/>
  <p:tag name="KSO_WM_TEMPLATE_CATEGORY" val="diagram"/>
  <p:tag name="KSO_WM_TEMPLATE_INDEX" val="20232462"/>
  <p:tag name="KSO_WM_UNIT_LAYERLEVEL" val="1_1_1"/>
  <p:tag name="KSO_WM_TAG_VERSION" val="3.0"/>
  <p:tag name="KSO_WM_DIAGRAM_MAX_ITEMCNT" val="6"/>
  <p:tag name="KSO_WM_DIAGRAM_MIN_ITEMCNT" val="2"/>
  <p:tag name="KSO_WM_DIAGRAM_VIRTUALLY_FRAME" val="{&quot;height&quot;:908.3,&quot;left&quot;:48.05,&quot;top&quot;:86,&quot;width&quot;:869.7}"/>
  <p:tag name="KSO_WM_DIAGRAM_COLOR_MATCH_VALUE" val="{&quot;shape&quot;:{&quot;fill&quot;:{&quot;type&quot;:0},&quot;glow&quot;:{&quot;colorType&quot;:0},&quot;line&quot;:{&quot;solidLine&quot;:{&quot;brightness&quot;:0,&quot;colorType&quot;:1,&quot;foreColorIndex&quot;:5,&quot;transparency&quot;:0.800000011920929},&quot;type&quot;:1},&quot;shadow&quot;:{&quot;brightness&quot;:0,&quot;colorType&quot;:1,&quot;foreColorIndex&quot;:5,&quot;transparency&quot;:0.800000011920929},&quot;threeD&quot;:{&quot;curvedSurface&quot;:{&quot;brightness&quot;:0,&quot;colorType&quot;:2,&quot;rgb&quot;:&quot;#000000&quot;},&quot;depth&quot;:{&quot;colorType&quot;:0}}},&quot;text&quot;:{&quot;fill&quot;:{&quot;solid&quot;:{&quot;brightness&quot;:0,&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BEAUTIFY_FLAG" val="#wm#"/>
  <p:tag name="KSO_WM_UNIT_LINE_FORE_SCHEMECOLOR_INDEX" val="5"/>
  <p:tag name="KSO_WM_DIAGRAM_USE_COLOR_VALUE" val="{&quot;color_scheme&quot;:1,&quot;color_type&quot;:1,&quot;theme_color_indexes&quot;:[]}"/>
</p:tagLst>
</file>

<file path=ppt/tags/tag71.xml><?xml version="1.0" encoding="utf-8"?>
<p:tagLst xmlns:a="http://schemas.openxmlformats.org/drawingml/2006/main" xmlns:r="http://schemas.openxmlformats.org/officeDocument/2006/relationships" xmlns:p="http://schemas.openxmlformats.org/presentationml/2006/main">
  <p:tag name="KSO_WM_UNIT_SUBTYPE" val="a"/>
  <p:tag name="KSO_WM_UNIT_NOCLEAR" val="0"/>
  <p:tag name="KSO_WM_UNIT_VALUE" val="60"/>
  <p:tag name="KSO_WM_UNIT_HIGHLIGHT" val="0"/>
  <p:tag name="KSO_WM_UNIT_COMPATIBLE" val="0"/>
  <p:tag name="KSO_WM_UNIT_DIAGRAM_ISNUMVISUAL" val="0"/>
  <p:tag name="KSO_WM_UNIT_DIAGRAM_ISREFERUNIT" val="0"/>
  <p:tag name="KSO_WM_UNIT_TYPE" val="l_h_f"/>
  <p:tag name="KSO_WM_UNIT_INDEX" val="1_2_1"/>
  <p:tag name="KSO_WM_UNIT_ID" val="diagram20232462_1*l_h_f*1_2_1"/>
  <p:tag name="KSO_WM_TEMPLATE_CATEGORY" val="diagram"/>
  <p:tag name="KSO_WM_TEMPLATE_INDEX" val="20232462"/>
  <p:tag name="KSO_WM_UNIT_LAYERLEVEL" val="1_1_1"/>
  <p:tag name="KSO_WM_TAG_VERSION" val="3.0"/>
  <p:tag name="KSO_WM_UNIT_TEXT_FILL_FORE_SCHEMECOLOR_INDEX_BRIGHTNESS" val="0.15"/>
  <p:tag name="KSO_WM_DIAGRAM_VERSION" val="3"/>
  <p:tag name="KSO_WM_DIAGRAM_COLOR_TRICK" val="1"/>
  <p:tag name="KSO_WM_DIAGRAM_COLOR_TEXT_CAN_REMOVE" val="n"/>
  <p:tag name="KSO_WM_DIAGRAM_GROUP_CODE" val="l1-1"/>
  <p:tag name="KSO_WM_DIAGRAM_MAX_ITEMCNT" val="6"/>
  <p:tag name="KSO_WM_DIAGRAM_MIN_ITEMCNT" val="2"/>
  <p:tag name="KSO_WM_DIAGRAM_VIRTUALLY_FRAME" val="{&quot;height&quot;:908.3,&quot;left&quot;:48.05,&quot;top&quot;:86,&quot;width&quot;:869.7}"/>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TEXT_TYPE" val="1"/>
  <p:tag name="KSO_WM_UNIT_TEXT_LAYER_COUNT" val="1"/>
  <p:tag name="KSO_WM_BEAUTIFY_FLAG" val="#wm#"/>
  <p:tag name="KSO_WM_UNIT_PRESET_TEXT" val="单击添加文本，简明扼要地阐述您的观点。根据需要可酌情增减文字，以便观者准确地理解您传达的思想。单击此处添加文本具体内容，简明扼要地阐述您的观点。根据需要可酌情增减文字"/>
  <p:tag name="KSO_WM_UNIT_TEXT_FILL_FORE_SCHEMECOLOR_INDEX" val="1"/>
  <p:tag name="KSO_WM_UNIT_TEXT_FILL_TYPE" val="1"/>
  <p:tag name="KSO_WM_DIAGRAM_USE_COLOR_VALUE" val="{&quot;color_scheme&quot;:1,&quot;color_type&quot;:1,&quot;theme_color_indexes&quot;:[]}"/>
</p:tagLst>
</file>

<file path=ppt/tags/tag72.xml><?xml version="1.0" encoding="utf-8"?>
<p:tagLst xmlns:a="http://schemas.openxmlformats.org/drawingml/2006/main" xmlns:r="http://schemas.openxmlformats.org/officeDocument/2006/relationships" xmlns:p="http://schemas.openxmlformats.org/presentationml/2006/main">
  <p:tag name="KSO_WM_UNIT_SUBTYPE" val="a"/>
  <p:tag name="KSO_WM_UNIT_NOCLEAR" val="0"/>
  <p:tag name="KSO_WM_UNIT_VALUE" val="60"/>
  <p:tag name="KSO_WM_UNIT_HIGHLIGHT" val="0"/>
  <p:tag name="KSO_WM_UNIT_COMPATIBLE" val="0"/>
  <p:tag name="KSO_WM_UNIT_DIAGRAM_ISNUMVISUAL" val="0"/>
  <p:tag name="KSO_WM_UNIT_DIAGRAM_ISREFERUNIT" val="0"/>
  <p:tag name="KSO_WM_UNIT_TYPE" val="l_h_f"/>
  <p:tag name="KSO_WM_UNIT_INDEX" val="1_1_1"/>
  <p:tag name="KSO_WM_UNIT_ID" val="diagram20232462_1*l_h_f*1_1_1"/>
  <p:tag name="KSO_WM_TEMPLATE_CATEGORY" val="diagram"/>
  <p:tag name="KSO_WM_TEMPLATE_INDEX" val="20232462"/>
  <p:tag name="KSO_WM_UNIT_LAYERLEVEL" val="1_1_1"/>
  <p:tag name="KSO_WM_TAG_VERSION" val="3.0"/>
  <p:tag name="KSO_WM_UNIT_TEXT_FILL_FORE_SCHEMECOLOR_INDEX_BRIGHTNESS" val="0.15"/>
  <p:tag name="KSO_WM_DIAGRAM_VERSION" val="3"/>
  <p:tag name="KSO_WM_DIAGRAM_COLOR_TRICK" val="1"/>
  <p:tag name="KSO_WM_DIAGRAM_COLOR_TEXT_CAN_REMOVE" val="n"/>
  <p:tag name="KSO_WM_DIAGRAM_GROUP_CODE" val="l1-1"/>
  <p:tag name="KSO_WM_DIAGRAM_MAX_ITEMCNT" val="6"/>
  <p:tag name="KSO_WM_DIAGRAM_MIN_ITEMCNT" val="2"/>
  <p:tag name="KSO_WM_DIAGRAM_VIRTUALLY_FRAME" val="{&quot;height&quot;:908.3,&quot;left&quot;:48.05,&quot;top&quot;:86,&quot;width&quot;:869.7}"/>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TEXT_TYPE" val="1"/>
  <p:tag name="KSO_WM_UNIT_TEXT_LAYER_COUNT" val="1"/>
  <p:tag name="KSO_WM_BEAUTIFY_FLAG" val="#wm#"/>
  <p:tag name="KSO_WM_UNIT_PRESET_TEXT" val="单击此处添加文本，简明扼要地阐述您的观点。根据需要可酌情增减文字，以便观者准确地理解您传达的思想。单击此处添加文本具体内容，简明扼要地阐述您的观点。根据需要可酌情增减文字"/>
  <p:tag name="KSO_WM_UNIT_TEXT_FILL_FORE_SCHEMECOLOR_INDEX" val="1"/>
  <p:tag name="KSO_WM_UNIT_TEXT_FILL_TYPE" val="1"/>
  <p:tag name="KSO_WM_DIAGRAM_USE_COLOR_VALUE" val="{&quot;color_scheme&quot;:1,&quot;color_type&quot;:1,&quot;theme_color_indexes&quot;:[]}"/>
</p:tagLst>
</file>

<file path=ppt/tags/tag73.xml><?xml version="1.0" encoding="utf-8"?>
<p:tagLst xmlns:a="http://schemas.openxmlformats.org/drawingml/2006/main" xmlns:r="http://schemas.openxmlformats.org/officeDocument/2006/relationships" xmlns:p="http://schemas.openxmlformats.org/presentationml/2006/main">
  <p:tag name="TABLE_ENDDRAG_ORIGIN_RECT" val="498*268"/>
  <p:tag name="TABLE_ENDDRAG_RECT" val="83*200*498*268"/>
</p:tagLst>
</file>

<file path=ppt/tags/tag7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ID" val="diagram20235161_2*l_h_x*1_2_1"/>
  <p:tag name="KSO_WM_TEMPLATE_CATEGORY" val="diagram"/>
  <p:tag name="KSO_WM_TEMPLATE_INDEX" val="20235161"/>
  <p:tag name="KSO_WM_UNIT_LAYERLEVEL" val="1_1_1"/>
  <p:tag name="KSO_WM_TAG_VERSION" val="3.0"/>
  <p:tag name="KSO_WM_UNIT_VALUE" val="59*59"/>
  <p:tag name="KSO_WM_UNIT_TYPE" val="l_h_x"/>
  <p:tag name="KSO_WM_UNIT_INDEX" val="1_2_1"/>
  <p:tag name="KSO_WM_DIAGRAM_VERSION" val="3"/>
  <p:tag name="KSO_WM_DIAGRAM_COLOR_TRICK" val="1"/>
  <p:tag name="KSO_WM_DIAGRAM_COLOR_TEXT_CAN_REMOVE" val="n"/>
  <p:tag name="KSO_WM_DIAGRAM_MAX_ITEMCNT" val="4"/>
  <p:tag name="KSO_WM_DIAGRAM_MIN_ITEMCNT" val="2"/>
  <p:tag name="KSO_WM_DIAGRAM_VIRTUALLY_FRAME" val="{&quot;height&quot;:388.9657096405514,&quot;left&quot;:54.8,&quot;top&quot;:112.72287303661396,&quot;width&quot;:851.8}"/>
  <p:tag name="KSO_WM_DIAGRAM_COLOR_MATCH_VALUE" val="{&quot;shape&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quot;text&quot;:{&quot;fill&quot;:{},&quot;glow&quot;:{},&quot;line&quot;:{},&quot;shadow&quot;:{},&quot;threeD&quot;:{}}}"/>
  <p:tag name="KSO_WM_UNIT_USESOURCEFORMAT_APPLY" val="1"/>
</p:tagLst>
</file>

<file path=ppt/tags/tag75.xml><?xml version="1.0" encoding="utf-8"?>
<p:tagLst xmlns:a="http://schemas.openxmlformats.org/drawingml/2006/main" xmlns:r="http://schemas.openxmlformats.org/officeDocument/2006/relationships" xmlns:p="http://schemas.openxmlformats.org/presentationml/2006/main">
  <p:tag name="KSO_WM_UNIT_SUBTYPE" val="a"/>
  <p:tag name="KSO_WM_UNIT_NOCLEAR" val="0"/>
  <p:tag name="KSO_WM_UNIT_HIGHLIGHT" val="0"/>
  <p:tag name="KSO_WM_UNIT_COMPATIBLE" val="0"/>
  <p:tag name="KSO_WM_UNIT_DIAGRAM_ISNUMVISUAL" val="0"/>
  <p:tag name="KSO_WM_UNIT_DIAGRAM_ISREFERUNIT" val="0"/>
  <p:tag name="KSO_WM_DIAGRAM_GROUP_CODE" val="l1-1"/>
  <p:tag name="KSO_WM_UNIT_TYPE" val="l_h_f"/>
  <p:tag name="KSO_WM_UNIT_INDEX" val="1_2_1"/>
  <p:tag name="KSO_WM_UNIT_ID" val="diagram20235161_2*l_h_f*1_2_1"/>
  <p:tag name="KSO_WM_TEMPLATE_CATEGORY" val="diagram"/>
  <p:tag name="KSO_WM_TEMPLATE_INDEX" val="20235161"/>
  <p:tag name="KSO_WM_UNIT_LAYERLEVEL" val="1_1_1"/>
  <p:tag name="KSO_WM_TAG_VERSION" val="3.0"/>
  <p:tag name="KSO_WM_UNIT_VALUE" val="160"/>
  <p:tag name="KSO_WM_DIAGRAM_MAX_ITEMCNT" val="4"/>
  <p:tag name="KSO_WM_DIAGRAM_MIN_ITEMCNT" val="2"/>
  <p:tag name="KSO_WM_DIAGRAM_VIRTUALLY_FRAME" val="{&quot;height&quot;:388.9657096405514,&quot;left&quot;:54.8,&quot;top&quot;:112.72287303661396,&quot;width&quot;:851.8}"/>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TEXT_LAYER_COUNT" val="1"/>
  <p:tag name="KSO_WM_DIAGRAM_VERSION" val="3"/>
  <p:tag name="KSO_WM_DIAGRAM_COLOR_TRICK" val="1"/>
  <p:tag name="KSO_WM_DIAGRAM_COLOR_TEXT_CAN_REMOVE" val="n"/>
  <p:tag name="KSO_WM_UNIT_PRESET_TEXT" val="单击此处添加文本具体内容，简明扼要地阐述您的观点。根据需要可酌情增减文字，以便观者准确地理解您传达的思想。单击此处添加文本具体内容，简明扼要地阐述您的观点。根据需要可酌情增减文字。单击此处添加文本具体内容，简明扼要地阐述您的观点"/>
  <p:tag name="KSO_WM_UNIT_TEXT_FILL_FORE_SCHEMECOLOR_INDEX" val="1"/>
  <p:tag name="KSO_WM_UNIT_TEXT_FILL_TYPE" val="1"/>
  <p:tag name="KSO_WM_UNIT_TEXT_TYPE" val="1"/>
  <p:tag name="KSO_WM_UNIT_USESOURCEFORMAT_APPLY" val="1"/>
</p:tagLst>
</file>

<file path=ppt/tags/tag7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ID" val="diagram20235161_2*l_h_i*1_3_2"/>
  <p:tag name="KSO_WM_TEMPLATE_CATEGORY" val="diagram"/>
  <p:tag name="KSO_WM_TEMPLATE_INDEX" val="20235161"/>
  <p:tag name="KSO_WM_UNIT_LAYERLEVEL" val="1_1_1"/>
  <p:tag name="KSO_WM_TAG_VERSION" val="3.0"/>
  <p:tag name="KSO_WM_UNIT_TYPE" val="l_h_i"/>
  <p:tag name="KSO_WM_UNIT_INDEX" val="1_3_2"/>
  <p:tag name="KSO_WM_DIAGRAM_VERSION" val="3"/>
  <p:tag name="KSO_WM_DIAGRAM_COLOR_TRICK" val="1"/>
  <p:tag name="KSO_WM_DIAGRAM_COLOR_TEXT_CAN_REMOVE" val="n"/>
  <p:tag name="KSO_WM_UNIT_LINE_FORE_SCHEMECOLOR_INDEX" val="7"/>
  <p:tag name="KSO_WM_DIAGRAM_MAX_ITEMCNT" val="4"/>
  <p:tag name="KSO_WM_DIAGRAM_MIN_ITEMCNT" val="2"/>
  <p:tag name="KSO_WM_DIAGRAM_VIRTUALLY_FRAME" val="{&quot;height&quot;:388.9657096405514,&quot;left&quot;:54.8,&quot;top&quot;:112.72287303661396,&quot;width&quot;:851.8}"/>
  <p:tag name="KSO_WM_DIAGRAM_COLOR_MATCH_VALUE" val="{&quot;shape&quot;:{&quot;fill&quot;:{&quot;type&quot;:0},&quot;glow&quot;:{&quot;colorType&quot;:0},&quot;line&quot;:{&quot;solidLine&quot;:{&quot;brightness&quot;:0.6000000238418579,&quot;colorType&quot;:1,&quot;foreColorIndex&quot;:5,&quot;transparency&quot;:0.6000000238418579},&quot;type&quot;:1},&quot;shadow&quot;:{&quot;colorType&quot;:0},&quot;threeD&quot;:{&quot;curvedSurface&quot;:{&quot;brightness&quot;:0,&quot;colorType&quot;:2,&quot;rgb&quot;:&quot;#000000&quot;},&quot;depth&quot;:{&quot;colorType&quot;:0}}},&quot;text&quot;:{&quot;fill&quot;:{},&quot;glow&quot;:{},&quot;line&quot;:{},&quot;shadow&quot;:{},&quot;threeD&quot;:{}}}"/>
  <p:tag name="KSO_WM_UNIT_LINE_FILL_TYPE" val="2"/>
  <p:tag name="KSO_WM_UNIT_USESOURCEFORMAT_APPLY" val="1"/>
</p:tagLst>
</file>

<file path=ppt/tags/tag77.xml><?xml version="1.0" encoding="utf-8"?>
<p:tagLst xmlns:a="http://schemas.openxmlformats.org/drawingml/2006/main" xmlns:r="http://schemas.openxmlformats.org/officeDocument/2006/relationships" xmlns:p="http://schemas.openxmlformats.org/presentationml/2006/main">
  <p:tag name="KSO_WM_DIAGRAM_VIRTUALLY_FRAME" val="{&quot;height&quot;:313.3,&quot;left&quot;:25.8,&quot;top&quot;:101.1,&quot;width&quot;:877.3}"/>
</p:tagLst>
</file>

<file path=ppt/tags/tag78.xml><?xml version="1.0" encoding="utf-8"?>
<p:tagLst xmlns:a="http://schemas.openxmlformats.org/drawingml/2006/main" xmlns:r="http://schemas.openxmlformats.org/officeDocument/2006/relationships" xmlns:p="http://schemas.openxmlformats.org/presentationml/2006/main">
  <p:tag name="KSO_WM_DIAGRAM_VIRTUALLY_FRAME" val="{&quot;height&quot;:313.3,&quot;left&quot;:25.8,&quot;top&quot;:101.1,&quot;width&quot;:877.3}"/>
</p:tagLst>
</file>

<file path=ppt/tags/tag79.xml><?xml version="1.0" encoding="utf-8"?>
<p:tagLst xmlns:a="http://schemas.openxmlformats.org/drawingml/2006/main" xmlns:r="http://schemas.openxmlformats.org/officeDocument/2006/relationships" xmlns:p="http://schemas.openxmlformats.org/presentationml/2006/main">
  <p:tag name="KSO_WM_DIAGRAM_VIRTUALLY_FRAME" val="{&quot;height&quot;:313.3,&quot;left&quot;:25.8,&quot;top&quot;:101.1,&quot;width&quot;:877.3}"/>
</p:tagLst>
</file>

<file path=ppt/tags/tag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0.xml><?xml version="1.0" encoding="utf-8"?>
<p:tagLst xmlns:a="http://schemas.openxmlformats.org/drawingml/2006/main" xmlns:r="http://schemas.openxmlformats.org/officeDocument/2006/relationships" xmlns:p="http://schemas.openxmlformats.org/presentationml/2006/main">
  <p:tag name="KSO_WM_DIAGRAM_VIRTUALLY_FRAME" val="{&quot;height&quot;:313.3,&quot;left&quot;:25.8,&quot;top&quot;:101.1,&quot;width&quot;:877.3}"/>
</p:tagLst>
</file>

<file path=ppt/tags/tag81.xml><?xml version="1.0" encoding="utf-8"?>
<p:tagLst xmlns:a="http://schemas.openxmlformats.org/drawingml/2006/main" xmlns:r="http://schemas.openxmlformats.org/officeDocument/2006/relationships" xmlns:p="http://schemas.openxmlformats.org/presentationml/2006/main">
  <p:tag name="TABLE_ENDDRAG_ORIGIN_RECT" val="871*374"/>
  <p:tag name="TABLE_ENDDRAG_RECT" val="64*98*871*374"/>
</p:tagLst>
</file>

<file path=ppt/tags/tag82.xml><?xml version="1.0" encoding="utf-8"?>
<p:tagLst xmlns:a="http://schemas.openxmlformats.org/drawingml/2006/main" xmlns:r="http://schemas.openxmlformats.org/officeDocument/2006/relationships" xmlns:p="http://schemas.openxmlformats.org/presentationml/2006/main">
  <p:tag name="TABLE_ENDDRAG_ORIGIN_RECT" val="552*272"/>
  <p:tag name="TABLE_ENDDRAG_RECT" val="62*137*552*272"/>
</p:tagLst>
</file>

<file path=ppt/tags/tag83.xml><?xml version="1.0" encoding="utf-8"?>
<p:tagLst xmlns:a="http://schemas.openxmlformats.org/drawingml/2006/main" xmlns:r="http://schemas.openxmlformats.org/officeDocument/2006/relationships" xmlns:p="http://schemas.openxmlformats.org/presentationml/2006/main">
  <p:tag name="KSO_WM_DIAGRAM_VIRTUALLY_FRAME" val="{&quot;height&quot;:91.25000000000004,&quot;left&quot;:43.2,&quot;top&quot;:322.56,&quot;width&quot;:874.8}"/>
</p:tagLst>
</file>

<file path=ppt/tags/tag84.xml><?xml version="1.0" encoding="utf-8"?>
<p:tagLst xmlns:a="http://schemas.openxmlformats.org/drawingml/2006/main" xmlns:r="http://schemas.openxmlformats.org/officeDocument/2006/relationships" xmlns:p="http://schemas.openxmlformats.org/presentationml/2006/main">
  <p:tag name="KSO_WM_DIAGRAM_VIRTUALLY_FRAME" val="{&quot;height&quot;:91.25000000000004,&quot;left&quot;:43.2,&quot;top&quot;:322.56,&quot;width&quot;:874.8}"/>
</p:tagLst>
</file>

<file path=ppt/tags/tag85.xml><?xml version="1.0" encoding="utf-8"?>
<p:tagLst xmlns:a="http://schemas.openxmlformats.org/drawingml/2006/main" xmlns:r="http://schemas.openxmlformats.org/officeDocument/2006/relationships" xmlns:p="http://schemas.openxmlformats.org/presentationml/2006/main">
  <p:tag name="KSO_WM_DIAGRAM_VIRTUALLY_FRAME" val="{&quot;height&quot;:91.25000000000004,&quot;left&quot;:43.2,&quot;top&quot;:322.56,&quot;width&quot;:874.8}"/>
</p:tagLst>
</file>

<file path=ppt/tags/tag86.xml><?xml version="1.0" encoding="utf-8"?>
<p:tagLst xmlns:a="http://schemas.openxmlformats.org/drawingml/2006/main" xmlns:r="http://schemas.openxmlformats.org/officeDocument/2006/relationships" xmlns:p="http://schemas.openxmlformats.org/presentationml/2006/main">
  <p:tag name="KSO_WM_DIAGRAM_VIRTUALLY_FRAME" val="{&quot;height&quot;:91.25000000000004,&quot;left&quot;:43.2,&quot;top&quot;:322.56,&quot;width&quot;:874.8}"/>
</p:tagLst>
</file>

<file path=ppt/tags/tag87.xml><?xml version="1.0" encoding="utf-8"?>
<p:tagLst xmlns:a="http://schemas.openxmlformats.org/drawingml/2006/main" xmlns:r="http://schemas.openxmlformats.org/officeDocument/2006/relationships" xmlns:p="http://schemas.openxmlformats.org/presentationml/2006/main">
  <p:tag name="KSO_WM_DIAGRAM_VIRTUALLY_FRAME" val="{&quot;height&quot;:91.25000000000004,&quot;left&quot;:43.2,&quot;top&quot;:322.56,&quot;width&quot;:874.8}"/>
</p:tagLst>
</file>

<file path=ppt/tags/tag88.xml><?xml version="1.0" encoding="utf-8"?>
<p:tagLst xmlns:a="http://schemas.openxmlformats.org/drawingml/2006/main" xmlns:r="http://schemas.openxmlformats.org/officeDocument/2006/relationships" xmlns:p="http://schemas.openxmlformats.org/presentationml/2006/main">
  <p:tag name="KSO_WM_DIAGRAM_VIRTUALLY_FRAME" val="{&quot;height&quot;:91.25000000000004,&quot;left&quot;:43.2,&quot;top&quot;:322.56,&quot;width&quot;:874.8}"/>
</p:tagLst>
</file>

<file path=ppt/tags/tag89.xml><?xml version="1.0" encoding="utf-8"?>
<p:tagLst xmlns:a="http://schemas.openxmlformats.org/drawingml/2006/main" xmlns:r="http://schemas.openxmlformats.org/officeDocument/2006/relationships" xmlns:p="http://schemas.openxmlformats.org/presentationml/2006/main">
  <p:tag name="KSO_WM_DIAGRAM_VIRTUALLY_FRAME" val="{&quot;height&quot;:91.25000000000004,&quot;left&quot;:43.2,&quot;top&quot;:322.56,&quot;width&quot;:874.8}"/>
</p:tagLst>
</file>

<file path=ppt/tags/tag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90.xml><?xml version="1.0" encoding="utf-8"?>
<p:tagLst xmlns:a="http://schemas.openxmlformats.org/drawingml/2006/main" xmlns:r="http://schemas.openxmlformats.org/officeDocument/2006/relationships" xmlns:p="http://schemas.openxmlformats.org/presentationml/2006/main">
  <p:tag name="KSO_WM_DIAGRAM_VIRTUALLY_FRAME" val="{&quot;height&quot;:91.25000000000004,&quot;left&quot;:43.2,&quot;top&quot;:322.56,&quot;width&quot;:874.8}"/>
</p:tagLst>
</file>

<file path=ppt/tags/tag91.xml><?xml version="1.0" encoding="utf-8"?>
<p:tagLst xmlns:a="http://schemas.openxmlformats.org/drawingml/2006/main" xmlns:r="http://schemas.openxmlformats.org/officeDocument/2006/relationships" xmlns:p="http://schemas.openxmlformats.org/presentationml/2006/main">
  <p:tag name="KSO_WM_DIAGRAM_VIRTUALLY_FRAME" val="{&quot;height&quot;:91.25000000000004,&quot;left&quot;:43.2,&quot;top&quot;:322.56,&quot;width&quot;:874.8}"/>
</p:tagLst>
</file>

<file path=ppt/tags/tag92.xml><?xml version="1.0" encoding="utf-8"?>
<p:tagLst xmlns:a="http://schemas.openxmlformats.org/drawingml/2006/main" xmlns:r="http://schemas.openxmlformats.org/officeDocument/2006/relationships" xmlns:p="http://schemas.openxmlformats.org/presentationml/2006/main">
  <p:tag name="KSO_WM_DIAGRAM_VIRTUALLY_FRAME" val="{&quot;height&quot;:91.25000000000004,&quot;left&quot;:43.2,&quot;top&quot;:322.56,&quot;width&quot;:874.8}"/>
</p:tagLst>
</file>

<file path=ppt/tags/tag93.xml><?xml version="1.0" encoding="utf-8"?>
<p:tagLst xmlns:a="http://schemas.openxmlformats.org/drawingml/2006/main" xmlns:r="http://schemas.openxmlformats.org/officeDocument/2006/relationships" xmlns:p="http://schemas.openxmlformats.org/presentationml/2006/main">
  <p:tag name="KSO_WM_DIAGRAM_VIRTUALLY_FRAME" val="{&quot;height&quot;:91.25000000000004,&quot;left&quot;:43.2,&quot;top&quot;:322.56,&quot;width&quot;:874.8}"/>
</p:tagLst>
</file>

<file path=ppt/tags/tag94.xml><?xml version="1.0" encoding="utf-8"?>
<p:tagLst xmlns:a="http://schemas.openxmlformats.org/drawingml/2006/main" xmlns:r="http://schemas.openxmlformats.org/officeDocument/2006/relationships" xmlns:p="http://schemas.openxmlformats.org/presentationml/2006/main">
  <p:tag name="KSO_WM_DIAGRAM_VIRTUALLY_FRAME" val="{&quot;height&quot;:91.25000000000004,&quot;left&quot;:43.2,&quot;top&quot;:322.56,&quot;width&quot;:874.8}"/>
</p:tagLst>
</file>

<file path=ppt/tags/tag95.xml><?xml version="1.0" encoding="utf-8"?>
<p:tagLst xmlns:a="http://schemas.openxmlformats.org/drawingml/2006/main" xmlns:r="http://schemas.openxmlformats.org/officeDocument/2006/relationships" xmlns:p="http://schemas.openxmlformats.org/presentationml/2006/main">
  <p:tag name="KSO_WM_UNIT_COMPATIBLE" val="0"/>
  <p:tag name="KSO_WM_UNIT_DIAGRAM_ISREFERUNIT" val="0"/>
  <p:tag name="KSO_WM_TEMPLATE_INDEX" val="20231438"/>
  <p:tag name="KSO_WM_TAG_VERSION" val="3.0"/>
  <p:tag name="KSO_WM_DIAGRAM_VERSION" val="3"/>
  <p:tag name="KSO_WM_DIAGRAM_COLOR_TEXT_CAN_REMOVE" val="n"/>
  <p:tag name="KSO_WM_DIAGRAM_MIN_ITEMCNT" val="2"/>
  <p:tag name="KSO_WM_UNIT_NOCLEAR" val="0"/>
  <p:tag name="KSO_WM_UNIT_HIGHLIGHT" val="0"/>
  <p:tag name="KSO_WM_UNIT_DIAGRAM_ISNUMVISUAL" val="0"/>
  <p:tag name="KSO_WM_UNIT_TYPE" val="l_h_i"/>
  <p:tag name="KSO_WM_UNIT_INDEX" val="1_4_1"/>
  <p:tag name="KSO_WM_UNIT_ID" val="diagram20231438_3*l_h_i*1_4_1"/>
  <p:tag name="KSO_WM_TEMPLATE_CATEGORY" val="diagram"/>
  <p:tag name="KSO_WM_UNIT_LAYERLEVEL" val="1_1_1"/>
  <p:tag name="KSO_WM_DIAGRAM_GROUP_CODE" val="l1-1"/>
  <p:tag name="KSO_WM_DIAGRAM_COLOR_TRICK" val="2"/>
  <p:tag name="KSO_WM_DIAGRAM_MAX_ITEMCNT" val="6"/>
  <p:tag name="KSO_WM_DIAGRAM_VIRTUALLY_FRAME" val="{&quot;height&quot;:423.6797097123443,&quot;left&quot;:57.799993896484374,&quot;top&quot;:76.30945654742132,&quot;width&quot;:874.4500122070312}"/>
  <p:tag name="KSO_WM_DIAGRAM_COLOR_MATCH_VALUE" val="{&quot;shape&quot;:{&quot;fill&quot;:{&quot;solid&quot;:{&quot;brightness&quot;:0,&quot;colorType&quot;:2,&quot;rgb&quot;:&quot;#ffffff&quot;,&quot;transparency&quot;:0.949999988079071},&quot;type&quot;:1},&quot;glow&quot;:{&quot;colorType&quot;:0},&quot;line&quot;:{&quot;type&quot;:0},&quot;shadow&quot;:{&quot;brightness&quot;:0,&quot;colorType&quot;:1,&quot;foreColorIndex&quot;:8,&quot;transparency&quot;:0.9200000166893005},&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FILL_FORE_SCHEMECOLOR_INDEX_BRIGHTNESS" val="0"/>
  <p:tag name="KSO_WM_UNIT_LINE_FILL_TYPE" val="2"/>
  <p:tag name="KSO_WM_UNIT_TEXT_FILL_FORE_SCHEMECOLOR_INDEX" val="1"/>
  <p:tag name="KSO_WM_UNIT_TEXT_FILL_TYPE" val="1"/>
  <p:tag name="KSO_WM_UNIT_TEXT_TYPE" val="1"/>
  <p:tag name="KSO_WM_UNIT_TEXT_LAYER_COUNT" val="1"/>
  <p:tag name="KSO_WM_BEAUTIFY_FLAG" val="#wm#"/>
  <p:tag name="KSO_WM_DIAGRAM_USE_COLOR_VALUE" val="{&quot;color_scheme&quot;:1,&quot;color_type&quot;:1,&quot;theme_color_indexes&quot;:[5,6,5,6,5,6]}"/>
</p:tagLst>
</file>

<file path=ppt/tags/tag96.xml><?xml version="1.0" encoding="utf-8"?>
<p:tagLst xmlns:a="http://schemas.openxmlformats.org/drawingml/2006/main" xmlns:r="http://schemas.openxmlformats.org/officeDocument/2006/relationships" xmlns:p="http://schemas.openxmlformats.org/presentationml/2006/main">
  <p:tag name="KSO_WM_UNIT_COMPATIBLE" val="0"/>
  <p:tag name="KSO_WM_UNIT_DIAGRAM_ISREFERUNIT" val="0"/>
  <p:tag name="KSO_WM_TEMPLATE_INDEX" val="20231438"/>
  <p:tag name="KSO_WM_TAG_VERSION" val="3.0"/>
  <p:tag name="KSO_WM_DIAGRAM_VERSION" val="3"/>
  <p:tag name="KSO_WM_DIAGRAM_COLOR_TEXT_CAN_REMOVE" val="n"/>
  <p:tag name="KSO_WM_DIAGRAM_MIN_ITEMCNT" val="2"/>
  <p:tag name="KSO_WM_UNIT_NOCLEAR" val="0"/>
  <p:tag name="KSO_WM_UNIT_HIGHLIGHT" val="0"/>
  <p:tag name="KSO_WM_UNIT_DIAGRAM_ISNUMVISUAL" val="0"/>
  <p:tag name="KSO_WM_UNIT_TYPE" val="l_h_i"/>
  <p:tag name="KSO_WM_UNIT_INDEX" val="1_1_1"/>
  <p:tag name="KSO_WM_UNIT_ID" val="diagram20231438_3*l_h_i*1_1_1"/>
  <p:tag name="KSO_WM_TEMPLATE_CATEGORY" val="diagram"/>
  <p:tag name="KSO_WM_UNIT_LAYERLEVEL" val="1_1_1"/>
  <p:tag name="KSO_WM_DIAGRAM_GROUP_CODE" val="l1-1"/>
  <p:tag name="KSO_WM_DIAGRAM_COLOR_TRICK" val="2"/>
  <p:tag name="KSO_WM_DIAGRAM_MAX_ITEMCNT" val="6"/>
  <p:tag name="KSO_WM_DIAGRAM_VIRTUALLY_FRAME" val="{&quot;height&quot;:423.6797097123443,&quot;left&quot;:57.799993896484374,&quot;top&quot;:76.30945654742132,&quot;width&quot;:874.4500122070312}"/>
  <p:tag name="KSO_WM_DIAGRAM_COLOR_MATCH_VALUE" val="{&quot;shape&quot;:{&quot;fill&quot;:{&quot;solid&quot;:{&quot;brightness&quot;:0,&quot;colorType&quot;:2,&quot;rgb&quot;:&quot;#ffffff&quot;,&quot;transparency&quot;:0.949999988079071},&quot;type&quot;:1},&quot;glow&quot;:{&quot;colorType&quot;:0},&quot;line&quot;:{&quot;type&quot;:0},&quot;shadow&quot;:{&quot;brightness&quot;:0,&quot;colorType&quot;:1,&quot;foreColorIndex&quot;:5,&quot;transparency&quot;:0.9200000166893005},&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FILL_FORE_SCHEMECOLOR_INDEX_BRIGHTNESS" val="0"/>
  <p:tag name="KSO_WM_UNIT_LINE_FILL_TYPE" val="2"/>
  <p:tag name="KSO_WM_UNIT_TEXT_FILL_FORE_SCHEMECOLOR_INDEX" val="1"/>
  <p:tag name="KSO_WM_UNIT_TEXT_FILL_TYPE" val="1"/>
  <p:tag name="KSO_WM_UNIT_TEXT_TYPE" val="1"/>
  <p:tag name="KSO_WM_UNIT_TEXT_LAYER_COUNT" val="1"/>
  <p:tag name="KSO_WM_BEAUTIFY_FLAG" val="#wm#"/>
  <p:tag name="KSO_WM_DIAGRAM_USE_COLOR_VALUE" val="{&quot;color_scheme&quot;:1,&quot;color_type&quot;:1,&quot;theme_color_indexes&quot;:[5,6,5,6,5,6]}"/>
</p:tagLst>
</file>

<file path=ppt/tags/tag97.xml><?xml version="1.0" encoding="utf-8"?>
<p:tagLst xmlns:a="http://schemas.openxmlformats.org/drawingml/2006/main" xmlns:r="http://schemas.openxmlformats.org/officeDocument/2006/relationships" xmlns:p="http://schemas.openxmlformats.org/presentationml/2006/main">
  <p:tag name="KSO_WM_UNIT_COMPATIBLE" val="0"/>
  <p:tag name="KSO_WM_UNIT_DIAGRAM_ISREFERUNIT" val="0"/>
  <p:tag name="KSO_WM_TEMPLATE_INDEX" val="20231438"/>
  <p:tag name="KSO_WM_TAG_VERSION" val="3.0"/>
  <p:tag name="KSO_WM_DIAGRAM_VERSION" val="3"/>
  <p:tag name="KSO_WM_DIAGRAM_COLOR_TEXT_CAN_REMOVE" val="n"/>
  <p:tag name="KSO_WM_DIAGRAM_MIN_ITEMCNT" val="2"/>
  <p:tag name="KSO_WM_UNIT_NOCLEAR" val="0"/>
  <p:tag name="KSO_WM_UNIT_HIGHLIGHT" val="0"/>
  <p:tag name="KSO_WM_UNIT_DIAGRAM_ISNUMVISUAL" val="0"/>
  <p:tag name="KSO_WM_UNIT_TYPE" val="l_h_i"/>
  <p:tag name="KSO_WM_UNIT_INDEX" val="1_2_1"/>
  <p:tag name="KSO_WM_UNIT_ID" val="diagram20231438_3*l_h_i*1_2_1"/>
  <p:tag name="KSO_WM_TEMPLATE_CATEGORY" val="diagram"/>
  <p:tag name="KSO_WM_UNIT_LAYERLEVEL" val="1_1_1"/>
  <p:tag name="KSO_WM_DIAGRAM_GROUP_CODE" val="l1-1"/>
  <p:tag name="KSO_WM_DIAGRAM_COLOR_TRICK" val="2"/>
  <p:tag name="KSO_WM_DIAGRAM_MAX_ITEMCNT" val="6"/>
  <p:tag name="KSO_WM_DIAGRAM_VIRTUALLY_FRAME" val="{&quot;height&quot;:423.6797097123443,&quot;left&quot;:57.799993896484374,&quot;top&quot;:76.30945654742132,&quot;width&quot;:874.4500122070312}"/>
  <p:tag name="KSO_WM_DIAGRAM_COLOR_MATCH_VALUE" val="{&quot;shape&quot;:{&quot;fill&quot;:{&quot;solid&quot;:{&quot;brightness&quot;:0,&quot;colorType&quot;:2,&quot;rgb&quot;:&quot;#ffffff&quot;,&quot;transparency&quot;:0.949999988079071},&quot;type&quot;:1},&quot;glow&quot;:{&quot;colorType&quot;:0},&quot;line&quot;:{&quot;type&quot;:0},&quot;shadow&quot;:{&quot;brightness&quot;:0,&quot;colorType&quot;:1,&quot;foreColorIndex&quot;:8,&quot;transparency&quot;:0.9200000166893005},&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FILL_FORE_SCHEMECOLOR_INDEX_BRIGHTNESS" val="0"/>
  <p:tag name="KSO_WM_UNIT_LINE_FILL_TYPE" val="2"/>
  <p:tag name="KSO_WM_UNIT_TEXT_FILL_FORE_SCHEMECOLOR_INDEX" val="1"/>
  <p:tag name="KSO_WM_UNIT_TEXT_FILL_TYPE" val="1"/>
  <p:tag name="KSO_WM_UNIT_TEXT_TYPE" val="1"/>
  <p:tag name="KSO_WM_UNIT_TEXT_LAYER_COUNT" val="1"/>
  <p:tag name="KSO_WM_BEAUTIFY_FLAG" val="#wm#"/>
  <p:tag name="KSO_WM_DIAGRAM_USE_COLOR_VALUE" val="{&quot;color_scheme&quot;:1,&quot;color_type&quot;:1,&quot;theme_color_indexes&quot;:[5,6,5,6,5,6]}"/>
</p:tagLst>
</file>

<file path=ppt/tags/tag98.xml><?xml version="1.0" encoding="utf-8"?>
<p:tagLst xmlns:a="http://schemas.openxmlformats.org/drawingml/2006/main" xmlns:r="http://schemas.openxmlformats.org/officeDocument/2006/relationships" xmlns:p="http://schemas.openxmlformats.org/presentationml/2006/main">
  <p:tag name="KSO_WM_UNIT_COMPATIBLE" val="0"/>
  <p:tag name="KSO_WM_UNIT_DIAGRAM_ISREFERUNIT" val="0"/>
  <p:tag name="KSO_WM_TEMPLATE_INDEX" val="20231438"/>
  <p:tag name="KSO_WM_TAG_VERSION" val="3.0"/>
  <p:tag name="KSO_WM_DIAGRAM_VERSION" val="3"/>
  <p:tag name="KSO_WM_DIAGRAM_COLOR_TEXT_CAN_REMOVE" val="n"/>
  <p:tag name="KSO_WM_DIAGRAM_MIN_ITEMCNT" val="2"/>
  <p:tag name="KSO_WM_UNIT_NOCLEAR" val="0"/>
  <p:tag name="KSO_WM_UNIT_HIGHLIGHT" val="0"/>
  <p:tag name="KSO_WM_UNIT_DIAGRAM_ISNUMVISUAL" val="0"/>
  <p:tag name="KSO_WM_UNIT_TYPE" val="l_h_i"/>
  <p:tag name="KSO_WM_UNIT_INDEX" val="1_3_1"/>
  <p:tag name="KSO_WM_UNIT_ID" val="diagram20231438_3*l_h_i*1_3_1"/>
  <p:tag name="KSO_WM_TEMPLATE_CATEGORY" val="diagram"/>
  <p:tag name="KSO_WM_UNIT_LAYERLEVEL" val="1_1_1"/>
  <p:tag name="KSO_WM_DIAGRAM_GROUP_CODE" val="l1-1"/>
  <p:tag name="KSO_WM_DIAGRAM_COLOR_TRICK" val="2"/>
  <p:tag name="KSO_WM_DIAGRAM_MAX_ITEMCNT" val="6"/>
  <p:tag name="KSO_WM_DIAGRAM_VIRTUALLY_FRAME" val="{&quot;height&quot;:423.6797097123443,&quot;left&quot;:57.799993896484374,&quot;top&quot;:76.30945654742132,&quot;width&quot;:874.4500122070312}"/>
  <p:tag name="KSO_WM_DIAGRAM_COLOR_MATCH_VALUE" val="{&quot;shape&quot;:{&quot;fill&quot;:{&quot;solid&quot;:{&quot;brightness&quot;:0,&quot;colorType&quot;:2,&quot;rgb&quot;:&quot;#ffffff&quot;,&quot;transparency&quot;:0.949999988079071},&quot;type&quot;:1},&quot;glow&quot;:{&quot;colorType&quot;:0},&quot;line&quot;:{&quot;type&quot;:0},&quot;shadow&quot;:{&quot;brightness&quot;:0,&quot;colorType&quot;:1,&quot;foreColorIndex&quot;:5,&quot;transparency&quot;:0.9200000166893005},&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FILL_FORE_SCHEMECOLOR_INDEX_BRIGHTNESS" val="0"/>
  <p:tag name="KSO_WM_UNIT_LINE_FILL_TYPE" val="2"/>
  <p:tag name="KSO_WM_UNIT_TEXT_FILL_FORE_SCHEMECOLOR_INDEX" val="1"/>
  <p:tag name="KSO_WM_UNIT_TEXT_FILL_TYPE" val="1"/>
  <p:tag name="KSO_WM_UNIT_TEXT_TYPE" val="1"/>
  <p:tag name="KSO_WM_UNIT_TEXT_LAYER_COUNT" val="1"/>
  <p:tag name="KSO_WM_BEAUTIFY_FLAG" val="#wm#"/>
  <p:tag name="KSO_WM_DIAGRAM_USE_COLOR_VALUE" val="{&quot;color_scheme&quot;:1,&quot;color_type&quot;:1,&quot;theme_color_indexes&quot;:[5,6,5,6,5,6]}"/>
</p:tagLst>
</file>

<file path=ppt/tags/tag99.xml><?xml version="1.0" encoding="utf-8"?>
<p:tagLst xmlns:a="http://schemas.openxmlformats.org/drawingml/2006/main" xmlns:r="http://schemas.openxmlformats.org/officeDocument/2006/relationships" xmlns:p="http://schemas.openxmlformats.org/presentationml/2006/main">
  <p:tag name="KSO_WM_UNIT_COMPATIBLE" val="0"/>
  <p:tag name="KSO_WM_UNIT_DIAGRAM_ISREFERUNIT" val="0"/>
  <p:tag name="KSO_WM_TEMPLATE_INDEX" val="20231438"/>
  <p:tag name="KSO_WM_TAG_VERSION" val="3.0"/>
  <p:tag name="KSO_WM_DIAGRAM_VERSION" val="3"/>
  <p:tag name="KSO_WM_DIAGRAM_COLOR_TEXT_CAN_REMOVE" val="n"/>
  <p:tag name="KSO_WM_DIAGRAM_MIN_ITEMCNT" val="2"/>
  <p:tag name="KSO_WM_UNIT_SUBTYPE" val="a"/>
  <p:tag name="KSO_WM_UNIT_NOCLEAR" val="0"/>
  <p:tag name="KSO_WM_UNIT_VALUE" val="60"/>
  <p:tag name="KSO_WM_UNIT_HIGHLIGHT" val="0"/>
  <p:tag name="KSO_WM_UNIT_DIAGRAM_ISNUMVISUAL" val="0"/>
  <p:tag name="KSO_WM_UNIT_TYPE" val="l_h_f"/>
  <p:tag name="KSO_WM_UNIT_INDEX" val="1_4_1"/>
  <p:tag name="KSO_WM_UNIT_ID" val="diagram20231438_3*l_h_f*1_4_1"/>
  <p:tag name="KSO_WM_TEMPLATE_CATEGORY" val="diagram"/>
  <p:tag name="KSO_WM_UNIT_LAYERLEVEL" val="1_1_1"/>
  <p:tag name="KSO_WM_DIAGRAM_GROUP_CODE" val="l1-1"/>
  <p:tag name="KSO_WM_DIAGRAM_COLOR_TRICK" val="2"/>
  <p:tag name="KSO_WM_DIAGRAM_MAX_ITEMCNT" val="6"/>
  <p:tag name="KSO_WM_DIAGRAM_VIRTUALLY_FRAME" val="{&quot;height&quot;:423.6797097123443,&quot;left&quot;:57.799993896484374,&quot;top&quot;:76.30945654742132,&quot;width&quot;:874.4500122070312}"/>
  <p:tag name="KSO_WM_DIAGRAM_COLOR_MATCH_VALUE" val="{&quot;shape&quot;:{&quot;fill&quot;:{&quot;gradient&quot;:[{&quot;brightness&quot;:0.800000011920929,&quot;colorType&quot;:1,&quot;foreColorIndex&quot;:8,&quot;pos&quot;:0,&quot;transparency&quot;:0.800000011920929},{&quot;brightness&quot;:0,&quot;colorType&quot;:1,&quot;foreColorIndex&quot;:14,&quot;pos&quot;:1,&quot;transparency&quot;:1}],&quot;type&quot;:3},&quot;glow&quot;:{&quot;colorType&quot;:0},&quot;line&quot;:{&quot;solidLine&quot;:{&quot;brightness&quot;:0.6000000238418579,&quot;colorType&quot;:1,&quot;foreColorIndex&quot;:8,&quot;transparency&quot;:0.4000000059604645},&quot;type&quot;:1},&quot;shadow&quot;:{&quot;brightness&quot;:0,&quot;colorType&quot;:1,&quot;foreColorIndex&quot;:8,&quot;transparency&quot;:0.9200000166893005},&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FILL_FORE_SCHEMECOLOR_INDEX_BRIGHTNESS" val="0"/>
  <p:tag name="KSO_WM_UNIT_LINE_FILL_TYPE" val="2"/>
  <p:tag name="KSO_WM_UNIT_TEXT_TYPE" val="1"/>
  <p:tag name="KSO_WM_UNIT_TEXT_LAYER_COUNT" val="1"/>
  <p:tag name="KSO_WM_BEAUTIFY_FLAG" val="#wm#"/>
  <p:tag name="KSO_WM_UNIT_PRESET_TEXT" val="单击此处输入你的项正文，文字是您思想的提炼，请尽量言简意赅的阐述观点。单击此处输入你的项正文，文字是您思想的提炼。"/>
  <p:tag name="KSO_WM_UNIT_FILL_TYPE" val="3"/>
  <p:tag name="KSO_WM_UNIT_LINE_FORE_SCHEMECOLOR_INDEX" val="8"/>
  <p:tag name="KSO_WM_UNIT_TEXT_FILL_FORE_SCHEMECOLOR_INDEX" val="1"/>
  <p:tag name="KSO_WM_UNIT_TEXT_FILL_TYPE" val="1"/>
  <p:tag name="KSO_WM_DIAGRAM_USE_COLOR_VALUE" val="{&quot;color_scheme&quot;:1,&quot;color_type&quot;:1,&quot;theme_color_indexes&quot;:[5,6,5,6,5,6]}"/>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TotalTime>
  <Words>3179</Words>
  <Application>Microsoft Office PowerPoint</Application>
  <PresentationFormat>宽屏</PresentationFormat>
  <Paragraphs>263</Paragraphs>
  <Slides>11</Slides>
  <Notes>6</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11</vt:i4>
      </vt:variant>
    </vt:vector>
  </HeadingPairs>
  <TitlesOfParts>
    <vt:vector size="18" baseType="lpstr">
      <vt:lpstr>华康行楷体 W5</vt:lpstr>
      <vt:lpstr>微软雅黑</vt:lpstr>
      <vt:lpstr>Arial</vt:lpstr>
      <vt:lpstr>Calibri</vt:lpstr>
      <vt:lpstr>Times New Roman</vt:lpstr>
      <vt:lpstr>Wingdings</vt:lpstr>
      <vt:lpstr>WPS</vt:lpstr>
      <vt:lpstr>利格列汀二甲双胍缓释片（I）</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
  <cp:lastModifiedBy>广辰章华</cp:lastModifiedBy>
  <cp:revision>808</cp:revision>
  <dcterms:created xsi:type="dcterms:W3CDTF">2019-06-19T02:08:00Z</dcterms:created>
  <dcterms:modified xsi:type="dcterms:W3CDTF">2026-06-06T10:47:09Z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2052-12.1.0.26895</vt:lpwstr>
  </property>
  <property fmtid="{D5CDD505-2E9C-101B-9397-08002B2CF9AE}" pid="3" name="ICV">
    <vt:lpwstr>6BE2F52306B5456080A24C8482B9030A_13</vt:lpwstr>
  </property>
</Properties>
</file>