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8" r:id="rId2"/>
    <p:sldId id="1863" r:id="rId3"/>
    <p:sldId id="1850" r:id="rId4"/>
    <p:sldId id="1865" r:id="rId5"/>
    <p:sldId id="1866" r:id="rId6"/>
    <p:sldId id="1867" r:id="rId7"/>
    <p:sldId id="1868" r:id="rId8"/>
    <p:sldId id="1852" r:id="rId9"/>
    <p:sldId id="1869" r:id="rId10"/>
    <p:sldId id="1870" r:id="rId11"/>
  </p:sldIdLst>
  <p:sldSz cx="9144000" cy="5143500" type="screen16x9"/>
  <p:notesSz cx="9144000" cy="6858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1329" autoAdjust="0"/>
  </p:normalViewPr>
  <p:slideViewPr>
    <p:cSldViewPr showGuides="1">
      <p:cViewPr varScale="1">
        <p:scale>
          <a:sx n="133" d="100"/>
          <a:sy n="133" d="100"/>
        </p:scale>
        <p:origin x="708" y="96"/>
      </p:cViewPr>
      <p:guideLst>
        <p:guide orient="horz" pos="165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063121138866501E-2"/>
          <c:y val="5.9868289762522496E-3"/>
          <c:w val="0.94090786999731402"/>
          <c:h val="0.874516064657753"/>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1"/>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1-E661-4591-B0FD-2451FDC71767}"/>
              </c:ext>
            </c:extLst>
          </c:dPt>
          <c:dLbls>
            <c:dLbl>
              <c:idx val="0"/>
              <c:layout>
                <c:manualLayout>
                  <c:x val="5.1130776794493602E-3"/>
                  <c:y val="0"/>
                </c:manualLayout>
              </c:layout>
              <c:tx>
                <c:rich>
                  <a:bodyPr rot="0" spcFirstLastPara="0"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700" b="0"/>
                      <a:t>2.34%(136/5821)</a:t>
                    </a:r>
                  </a:p>
                </c:rich>
              </c:tx>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en-US" alt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30285152409046201"/>
                      <c:h val="0.11203522504892401"/>
                    </c:manualLayout>
                  </c15:layout>
                  <c15:showDataLabelsRange val="0"/>
                </c:ext>
                <c:ext xmlns:c16="http://schemas.microsoft.com/office/drawing/2014/chart" uri="{C3380CC4-5D6E-409C-BE32-E72D297353CC}">
                  <c16:uniqueId val="{00000002-E661-4591-B0FD-2451FDC71767}"/>
                </c:ext>
              </c:extLst>
            </c:dLbl>
            <c:dLbl>
              <c:idx val="1"/>
              <c:layout>
                <c:manualLayout>
                  <c:x val="3.5398230088495601E-3"/>
                  <c:y val="2.15264187866928E-2"/>
                </c:manualLayout>
              </c:layout>
              <c:tx>
                <c:rich>
                  <a:bodyPr rot="0" spcFirstLastPara="0"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700" b="0"/>
                      <a:t>2.08%(121/5821)</a:t>
                    </a:r>
                  </a:p>
                </c:rich>
              </c:tx>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en-US" alt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29144542772861398"/>
                      <c:h val="0.11203522504892401"/>
                    </c:manualLayout>
                  </c15:layout>
                  <c15:showDataLabelsRange val="0"/>
                </c:ext>
                <c:ext xmlns:c16="http://schemas.microsoft.com/office/drawing/2014/chart" uri="{C3380CC4-5D6E-409C-BE32-E72D297353CC}">
                  <c16:uniqueId val="{00000001-E661-4591-B0FD-2451FDC71767}"/>
                </c:ext>
              </c:extLst>
            </c:dLbl>
            <c:dLbl>
              <c:idx val="2"/>
              <c:tx>
                <c:rich>
                  <a:bodyPr rot="0" spcFirstLastPara="0"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700" b="0"/>
                      <a:t>0.17%(10/5821)</a:t>
                    </a:r>
                  </a:p>
                </c:rich>
              </c:tx>
              <c:spPr>
                <a:noFill/>
                <a:ln>
                  <a:noFill/>
                </a:ln>
                <a:effectLst/>
              </c:spPr>
              <c:txPr>
                <a:bodyPr rot="0" spcFirstLastPara="0" vertOverflow="ellipsis" vert="horz" wrap="square" lIns="38100" tIns="19050" rIns="38100" bIns="19050" anchor="ctr" anchorCtr="1"/>
                <a:lstStyle/>
                <a:p>
                  <a:pPr>
                    <a:defRPr lang="zh-CN" sz="7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en-US" alt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27236971484759098"/>
                      <c:h val="0.11203522504892401"/>
                    </c:manualLayout>
                  </c15:layout>
                  <c15:showDataLabelsRange val="0"/>
                </c:ext>
                <c:ext xmlns:c16="http://schemas.microsoft.com/office/drawing/2014/chart" uri="{C3380CC4-5D6E-409C-BE32-E72D297353CC}">
                  <c16:uniqueId val="{00000003-E661-4591-B0FD-2451FDC71767}"/>
                </c:ext>
              </c:extLst>
            </c:dLbl>
            <c:spPr>
              <a:noFill/>
              <a:ln>
                <a:noFill/>
              </a:ln>
              <a:effectLst/>
            </c:spPr>
            <c:txPr>
              <a:bodyPr rot="0" spcFirstLastPara="0" vertOverflow="ellipsis" vert="horz" wrap="square" lIns="38100" tIns="19050" rIns="38100" bIns="19050" anchor="ctr" anchorCtr="1" forceAA="0"/>
              <a:lstStyle/>
              <a:p>
                <a:pPr>
                  <a:defRPr lang="zh-CN" sz="7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总发生率</c:v>
                </c:pt>
                <c:pt idx="1">
                  <c:v>腹泻</c:v>
                </c:pt>
                <c:pt idx="2">
                  <c:v>过敏症状</c:v>
                </c:pt>
              </c:strCache>
            </c:strRef>
          </c:cat>
          <c:val>
            <c:numRef>
              <c:f>Sheet1!$B$2:$B$4</c:f>
              <c:numCache>
                <c:formatCode>0.00%</c:formatCode>
                <c:ptCount val="3"/>
                <c:pt idx="0">
                  <c:v>2.3400000000000001E-2</c:v>
                </c:pt>
                <c:pt idx="1">
                  <c:v>2.0799999999999999E-2</c:v>
                </c:pt>
                <c:pt idx="2">
                  <c:v>1.6999999999999999E-3</c:v>
                </c:pt>
              </c:numCache>
            </c:numRef>
          </c:val>
          <c:extLst>
            <c:ext xmlns:c16="http://schemas.microsoft.com/office/drawing/2014/chart" uri="{C3380CC4-5D6E-409C-BE32-E72D297353CC}">
              <c16:uniqueId val="{00000004-E661-4591-B0FD-2451FDC71767}"/>
            </c:ext>
          </c:extLst>
        </c:ser>
        <c:dLbls>
          <c:showLegendKey val="0"/>
          <c:showVal val="1"/>
          <c:showCatName val="0"/>
          <c:showSerName val="0"/>
          <c:showPercent val="0"/>
          <c:showBubbleSize val="0"/>
        </c:dLbls>
        <c:gapWidth val="260"/>
        <c:overlap val="-32"/>
        <c:axId val="626144340"/>
        <c:axId val="644376203"/>
      </c:barChart>
      <c:catAx>
        <c:axId val="626144340"/>
        <c:scaling>
          <c:orientation val="minMax"/>
        </c:scaling>
        <c:delete val="0"/>
        <c:axPos val="b"/>
        <c:numFmt formatCode="General" sourceLinked="1"/>
        <c:majorTickMark val="out"/>
        <c:minorTickMark val="none"/>
        <c:tickLblPos val="nextTo"/>
        <c:spPr>
          <a:noFill/>
          <a:ln w="6350" cap="flat" cmpd="sng" algn="ctr">
            <a:solidFill>
              <a:schemeClr val="accent1">
                <a:alpha val="25000"/>
              </a:schemeClr>
            </a:solidFill>
            <a:round/>
          </a:ln>
          <a:effectLst/>
        </c:spPr>
        <c:txPr>
          <a:bodyPr rot="-60000000" spcFirstLastPara="0" vertOverflow="ellipsis" vert="horz" wrap="square" anchor="ctr" anchorCtr="1" forceAA="0"/>
          <a:lstStyle/>
          <a:p>
            <a:pPr>
              <a:defRPr lang="zh-CN" sz="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644376203"/>
        <c:crosses val="autoZero"/>
        <c:auto val="1"/>
        <c:lblAlgn val="ctr"/>
        <c:lblOffset val="100"/>
        <c:noMultiLvlLbl val="0"/>
      </c:catAx>
      <c:valAx>
        <c:axId val="644376203"/>
        <c:scaling>
          <c:orientation val="minMax"/>
        </c:scaling>
        <c:delete val="1"/>
        <c:axPos val="l"/>
        <c:numFmt formatCode="0.00%" sourceLinked="1"/>
        <c:majorTickMark val="out"/>
        <c:minorTickMark val="none"/>
        <c:tickLblPos val="nextTo"/>
        <c:crossAx val="626144340"/>
        <c:crosses val="autoZero"/>
        <c:crossBetween val="between"/>
      </c:valAx>
      <c:spPr>
        <a:noFill/>
        <a:ln>
          <a:noFill/>
        </a:ln>
        <a:effectLst/>
      </c:spPr>
    </c:plotArea>
    <c:plotVisOnly val="1"/>
    <c:dispBlanksAs val="gap"/>
    <c:showDLblsOverMax val="0"/>
    <c:extLst>
      <c:ext uri="{0b15fc19-7d7d-44ad-8c2d-2c3a37ce22c3}">
        <chartProps xmlns="https://web.wps.cn/et/2018/main" chartId="{f8d87d1b-a99c-4f42-921f-f0a10220b22e}"/>
      </c:ext>
    </c:extLst>
  </c:chart>
  <c:spPr>
    <a:solidFill>
      <a:schemeClr val="bg1"/>
    </a:solidFill>
    <a:ln w="6350" cap="flat" cmpd="sng" algn="ctr">
      <a:solidFill>
        <a:schemeClr val="tx1">
          <a:lumMod val="50000"/>
          <a:lumOff val="50000"/>
          <a:alpha val="25000"/>
        </a:schemeClr>
      </a:solidFill>
      <a:round/>
    </a:ln>
    <a:effectLst/>
  </c:spPr>
  <c:txPr>
    <a:bodyPr/>
    <a:lstStyle/>
    <a:p>
      <a:pPr>
        <a:defRPr lang="zh-CN" sz="700" b="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97050147492599E-3"/>
          <c:y val="5.9868289762522496E-3"/>
          <c:w val="0.94090786999731402"/>
          <c:h val="0.874516064657753"/>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1"/>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1-84F3-4521-AE0F-FB5EDC0B7844}"/>
              </c:ext>
            </c:extLst>
          </c:dPt>
          <c:dLbls>
            <c:dLbl>
              <c:idx val="0"/>
              <c:layout>
                <c:manualLayout>
                  <c:x val="2.4630533683867001E-2"/>
                  <c:y val="0"/>
                </c:manualLayout>
              </c:layout>
              <c:tx>
                <c:rich>
                  <a:bodyPr/>
                  <a:lstStyle/>
                  <a:p>
                    <a:r>
                      <a:rPr lang="en-US" altLang="zh-CN" sz="600" b="0"/>
                      <a:t>4.17%(19/456)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4F3-4521-AE0F-FB5EDC0B7844}"/>
                </c:ext>
              </c:extLst>
            </c:dLbl>
            <c:dLbl>
              <c:idx val="1"/>
              <c:layout>
                <c:manualLayout>
                  <c:x val="2.25307514310072E-2"/>
                  <c:y val="2.2015655577299399E-3"/>
                </c:manualLayout>
              </c:layout>
              <c:tx>
                <c:rich>
                  <a:bodyPr/>
                  <a:lstStyle/>
                  <a:p>
                    <a:r>
                      <a:rPr lang="en-US" altLang="zh-CN" sz="600" b="0"/>
                      <a:t>3.73%(17/456)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4F3-4521-AE0F-FB5EDC0B7844}"/>
                </c:ext>
              </c:extLst>
            </c:dLbl>
            <c:dLbl>
              <c:idx val="2"/>
              <c:layout>
                <c:manualLayout>
                  <c:x val="1.6075995615637599E-2"/>
                  <c:y val="2.2015655577299399E-3"/>
                </c:manualLayout>
              </c:layout>
              <c:tx>
                <c:rich>
                  <a:bodyPr/>
                  <a:lstStyle/>
                  <a:p>
                    <a:r>
                      <a:rPr lang="en-US" altLang="zh-CN" sz="600" b="0"/>
                      <a:t>0.44%(2/456)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4F3-4521-AE0F-FB5EDC0B7844}"/>
                </c:ext>
              </c:extLst>
            </c:dLbl>
            <c:dLbl>
              <c:idx val="3"/>
              <c:layout>
                <c:manualLayout>
                  <c:x val="1.18134210205821E-2"/>
                  <c:y val="0"/>
                </c:manualLayout>
              </c:layout>
              <c:tx>
                <c:rich>
                  <a:bodyPr/>
                  <a:lstStyle/>
                  <a:p>
                    <a:r>
                      <a:rPr lang="en-US" altLang="zh-CN" sz="600" b="0"/>
                      <a:t>1.97%(5/254)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4F3-4521-AE0F-FB5EDC0B7844}"/>
                </c:ext>
              </c:extLst>
            </c:dLbl>
            <c:dLbl>
              <c:idx val="4"/>
              <c:layout>
                <c:manualLayout>
                  <c:x val="2.56972354159055E-2"/>
                  <c:y val="0"/>
                </c:manualLayout>
              </c:layout>
              <c:tx>
                <c:rich>
                  <a:bodyPr/>
                  <a:lstStyle/>
                  <a:p>
                    <a:r>
                      <a:rPr lang="en-US" altLang="zh-CN" sz="600" b="0"/>
                      <a:t>0.90%(2/222)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4F3-4521-AE0F-FB5EDC0B7844}"/>
                </c:ext>
              </c:extLst>
            </c:dLbl>
            <c:dLbl>
              <c:idx val="5"/>
              <c:tx>
                <c:rich>
                  <a:bodyPr/>
                  <a:lstStyle/>
                  <a:p>
                    <a:r>
                      <a:rPr lang="en-US" altLang="zh-CN" sz="600" b="0"/>
                      <a:t>0.45%(1/222)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4F3-4521-AE0F-FB5EDC0B7844}"/>
                </c:ext>
              </c:extLst>
            </c:dLbl>
            <c:spPr>
              <a:noFill/>
              <a:ln>
                <a:noFill/>
              </a:ln>
              <a:effectLst/>
            </c:spPr>
            <c:txPr>
              <a:bodyPr rot="0" spcFirstLastPara="0" vertOverflow="ellipsis" vert="horz" wrap="square" lIns="38100" tIns="19050" rIns="38100" bIns="19050" anchor="ctr" anchorCtr="1" forceAA="0"/>
              <a:lstStyle/>
              <a:p>
                <a:pPr>
                  <a:defRPr lang="zh-CN" sz="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总发生率</c:v>
                </c:pt>
                <c:pt idx="1">
                  <c:v>腹泻</c:v>
                </c:pt>
                <c:pt idx="2">
                  <c:v>过敏症状</c:v>
                </c:pt>
                <c:pt idx="3">
                  <c:v>嗜酸性粒细胞增多</c:v>
                </c:pt>
                <c:pt idx="4">
                  <c:v>ALT升高</c:v>
                </c:pt>
                <c:pt idx="5">
                  <c:v>AST升高</c:v>
                </c:pt>
              </c:strCache>
            </c:strRef>
          </c:cat>
          <c:val>
            <c:numRef>
              <c:f>Sheet1!$B$2:$B$7</c:f>
              <c:numCache>
                <c:formatCode>0.00%</c:formatCode>
                <c:ptCount val="6"/>
                <c:pt idx="0">
                  <c:v>4.1700000000000001E-2</c:v>
                </c:pt>
                <c:pt idx="1">
                  <c:v>3.73E-2</c:v>
                </c:pt>
                <c:pt idx="2">
                  <c:v>4.4000000000000003E-3</c:v>
                </c:pt>
                <c:pt idx="3">
                  <c:v>1.9699999999999999E-2</c:v>
                </c:pt>
                <c:pt idx="4">
                  <c:v>8.9999999999999993E-3</c:v>
                </c:pt>
                <c:pt idx="5">
                  <c:v>4.4999999999999997E-3</c:v>
                </c:pt>
              </c:numCache>
            </c:numRef>
          </c:val>
          <c:extLst>
            <c:ext xmlns:c16="http://schemas.microsoft.com/office/drawing/2014/chart" uri="{C3380CC4-5D6E-409C-BE32-E72D297353CC}">
              <c16:uniqueId val="{00000007-84F3-4521-AE0F-FB5EDC0B7844}"/>
            </c:ext>
          </c:extLst>
        </c:ser>
        <c:dLbls>
          <c:showLegendKey val="0"/>
          <c:showVal val="1"/>
          <c:showCatName val="0"/>
          <c:showSerName val="0"/>
          <c:showPercent val="0"/>
          <c:showBubbleSize val="0"/>
        </c:dLbls>
        <c:gapWidth val="260"/>
        <c:overlap val="-32"/>
        <c:axId val="626144340"/>
        <c:axId val="644376203"/>
      </c:barChart>
      <c:catAx>
        <c:axId val="626144340"/>
        <c:scaling>
          <c:orientation val="minMax"/>
        </c:scaling>
        <c:delete val="0"/>
        <c:axPos val="b"/>
        <c:numFmt formatCode="General" sourceLinked="1"/>
        <c:majorTickMark val="out"/>
        <c:minorTickMark val="none"/>
        <c:tickLblPos val="nextTo"/>
        <c:spPr>
          <a:noFill/>
          <a:ln w="6350" cap="flat" cmpd="sng" algn="ctr">
            <a:solidFill>
              <a:schemeClr val="accent1">
                <a:alpha val="25000"/>
              </a:schemeClr>
            </a:solidFill>
            <a:round/>
          </a:ln>
          <a:effectLst/>
        </c:spPr>
        <c:txPr>
          <a:bodyPr rot="-60000000" spcFirstLastPara="0" vertOverflow="ellipsis" vert="horz" wrap="square" anchor="ctr" anchorCtr="1" forceAA="0"/>
          <a:lstStyle/>
          <a:p>
            <a:pPr>
              <a:defRPr lang="zh-CN" sz="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644376203"/>
        <c:crosses val="autoZero"/>
        <c:auto val="1"/>
        <c:lblAlgn val="ctr"/>
        <c:lblOffset val="100"/>
        <c:noMultiLvlLbl val="0"/>
      </c:catAx>
      <c:valAx>
        <c:axId val="644376203"/>
        <c:scaling>
          <c:orientation val="minMax"/>
        </c:scaling>
        <c:delete val="1"/>
        <c:axPos val="l"/>
        <c:numFmt formatCode="0.00%" sourceLinked="1"/>
        <c:majorTickMark val="out"/>
        <c:minorTickMark val="none"/>
        <c:tickLblPos val="nextTo"/>
        <c:crossAx val="626144340"/>
        <c:crosses val="autoZero"/>
        <c:crossBetween val="between"/>
      </c:valAx>
      <c:spPr>
        <a:noFill/>
        <a:ln>
          <a:noFill/>
        </a:ln>
        <a:effectLst/>
      </c:spPr>
    </c:plotArea>
    <c:plotVisOnly val="1"/>
    <c:dispBlanksAs val="gap"/>
    <c:showDLblsOverMax val="0"/>
    <c:extLst>
      <c:ext uri="{0b15fc19-7d7d-44ad-8c2d-2c3a37ce22c3}">
        <chartProps xmlns="https://web.wps.cn/et/2018/main" chartId="{f8d87d1b-a99c-4f42-921f-f0a10220b22e}"/>
      </c:ext>
    </c:extLst>
  </c:chart>
  <c:spPr>
    <a:solidFill>
      <a:schemeClr val="bg1"/>
    </a:solidFill>
    <a:ln w="6350" cap="flat" cmpd="sng" algn="ctr">
      <a:solidFill>
        <a:schemeClr val="tx1">
          <a:lumMod val="50000"/>
          <a:lumOff val="50000"/>
          <a:alpha val="25000"/>
        </a:schemeClr>
      </a:solidFill>
      <a:round/>
    </a:ln>
    <a:effectLst/>
  </c:spPr>
  <c:txPr>
    <a:bodyPr/>
    <a:lstStyle/>
    <a:p>
      <a:pPr>
        <a:defRPr lang="zh-CN" sz="600" b="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8F36F98-1EB1-4D08-9D07-5C308B3ABEC5}" type="datetimeFigureOut">
              <a:rPr lang="zh-CN" altLang="en-US" smtClean="0"/>
              <a:t>2026/6/8</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D23AE78-00E3-4718-B2F6-47E6CF2D493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D23AE78-00E3-4718-B2F6-47E6CF2D493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065B12-5FB6-4D5D-86AD-7033ECAE4E64}"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kumimoji="1" lang="zh-CN" altLang="en-US"/>
              <a:t>单击此处编辑母版标题样式</a:t>
            </a:r>
          </a:p>
        </p:txBody>
      </p:sp>
      <p:sp>
        <p:nvSpPr>
          <p:cNvPr id="3" name="页脚占位符 2"/>
          <p:cNvSpPr>
            <a:spLocks noGrp="1"/>
          </p:cNvSpPr>
          <p:nvPr>
            <p:ph type="ftr" sz="quarter" idx="10"/>
          </p:nvPr>
        </p:nvSpPr>
        <p:spPr/>
        <p:txBody>
          <a:bodyPr/>
          <a:lstStyle/>
          <a:p>
            <a:endParaRPr kumimoji="1" lang="zh-CN" altLang="en-US"/>
          </a:p>
        </p:txBody>
      </p:sp>
      <p:sp>
        <p:nvSpPr>
          <p:cNvPr id="4" name="幻灯片编号占位符 3"/>
          <p:cNvSpPr>
            <a:spLocks noGrp="1"/>
          </p:cNvSpPr>
          <p:nvPr>
            <p:ph type="sldNum" sz="quarter" idx="11"/>
          </p:nvPr>
        </p:nvSpPr>
        <p:spPr/>
        <p:txBody>
          <a:bodyPr/>
          <a:lstStyle/>
          <a:p>
            <a:fld id="{A57C93DA-AB67-9E4A-857D-CB74D2594CE4}" type="slidenum">
              <a:rPr kumimoji="1" lang="zh-CN" altLang="en-US" smtClean="0"/>
              <a:t>‹#›</a:t>
            </a:fld>
            <a:endParaRPr kumimoji="1"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OfficePLU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910554" y="2520896"/>
            <a:ext cx="5435600" cy="1123950"/>
          </a:xfrm>
        </p:spPr>
        <p:txBody>
          <a:bodyPr anchor="b">
            <a:normAutofit/>
          </a:bodyPr>
          <a:lstStyle>
            <a:lvl1pPr>
              <a:defRPr sz="3200"/>
            </a:lvl1pPr>
          </a:lstStyle>
          <a:p>
            <a:pPr lvl="0"/>
            <a:r>
              <a:rPr lang="en-US"/>
              <a:t>Click to add title</a:t>
            </a:r>
          </a:p>
        </p:txBody>
      </p:sp>
      <p:sp>
        <p:nvSpPr>
          <p:cNvPr id="7" name="文本占位符 2"/>
          <p:cNvSpPr>
            <a:spLocks noGrp="1"/>
          </p:cNvSpPr>
          <p:nvPr>
            <p:ph type="body" idx="1" hasCustomPrompt="1"/>
          </p:nvPr>
        </p:nvSpPr>
        <p:spPr>
          <a:xfrm>
            <a:off x="4916904" y="3644844"/>
            <a:ext cx="5435600" cy="1936805"/>
          </a:xfrm>
        </p:spPr>
        <p:txBody>
          <a:bodyPr>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8" name="日期占位符 3"/>
          <p:cNvSpPr>
            <a:spLocks noGrp="1"/>
          </p:cNvSpPr>
          <p:nvPr>
            <p:ph type="dt" sz="half" idx="10"/>
          </p:nvPr>
        </p:nvSpPr>
        <p:spPr>
          <a:xfrm>
            <a:off x="4718050" y="6409690"/>
            <a:ext cx="2743200" cy="274320"/>
          </a:xfrm>
        </p:spPr>
        <p:txBody>
          <a:bodyPr/>
          <a:lstStyle/>
          <a:p>
            <a:fld id="{43A25592-9C3F-48AB-9A3F-F2A64B129A6F}" type="datetimeFigureOut">
              <a:rPr lang="en-US" smtClean="0"/>
              <a:t>6/8/2026</a:t>
            </a:fld>
            <a:endParaRPr lang="en-US" dirty="0"/>
          </a:p>
        </p:txBody>
      </p:sp>
      <p:sp>
        <p:nvSpPr>
          <p:cNvPr id="9" name="页脚占位符 4"/>
          <p:cNvSpPr>
            <a:spLocks noGrp="1"/>
          </p:cNvSpPr>
          <p:nvPr>
            <p:ph type="ftr" sz="quarter" idx="11"/>
          </p:nvPr>
        </p:nvSpPr>
        <p:spPr>
          <a:xfrm>
            <a:off x="660399" y="6409690"/>
            <a:ext cx="3750733" cy="274320"/>
          </a:xfrm>
        </p:spPr>
        <p:txBody>
          <a:bodyPr/>
          <a:lstStyle/>
          <a:p>
            <a:endParaRPr lang="en-US"/>
          </a:p>
        </p:txBody>
      </p:sp>
      <p:sp>
        <p:nvSpPr>
          <p:cNvPr id="10" name="灯片编号占位符 5"/>
          <p:cNvSpPr>
            <a:spLocks noGrp="1"/>
          </p:cNvSpPr>
          <p:nvPr>
            <p:ph type="sldNum" sz="quarter" idx="12"/>
          </p:nvPr>
        </p:nvSpPr>
        <p:spPr>
          <a:xfrm>
            <a:off x="7768168" y="6409690"/>
            <a:ext cx="3750732" cy="274320"/>
          </a:xfrm>
        </p:spPr>
        <p:txBody>
          <a:bodyPr/>
          <a:lstStyle/>
          <a:p>
            <a:fld id="{C8BB1146-E542-4D4E-B8E9-6919A11DDD48}" type="slidenum">
              <a:rPr lang="en-US" smtClean="0"/>
              <a:t>‹#›</a:t>
            </a:fld>
            <a:endParaRPr lang="en-US"/>
          </a:p>
        </p:txBody>
      </p:sp>
      <p:grpSp>
        <p:nvGrpSpPr>
          <p:cNvPr id="11" name="组合 10"/>
          <p:cNvGrpSpPr/>
          <p:nvPr userDrawn="1"/>
        </p:nvGrpSpPr>
        <p:grpSpPr>
          <a:xfrm>
            <a:off x="944810" y="-20638"/>
            <a:ext cx="3631385" cy="3536178"/>
            <a:chOff x="944810" y="-20638"/>
            <a:chExt cx="3631385" cy="3536178"/>
          </a:xfrm>
        </p:grpSpPr>
        <p:sp>
          <p:nvSpPr>
            <p:cNvPr id="12" name="任意多边形: 形状 11"/>
            <p:cNvSpPr/>
            <p:nvPr/>
          </p:nvSpPr>
          <p:spPr bwMode="auto">
            <a:xfrm>
              <a:off x="944810" y="-20638"/>
              <a:ext cx="2546223" cy="1273634"/>
            </a:xfrm>
            <a:custGeom>
              <a:avLst/>
              <a:gdLst>
                <a:gd name="T0" fmla="*/ 0 w 2437"/>
                <a:gd name="T1" fmla="*/ 0 h 1219"/>
                <a:gd name="T2" fmla="*/ 1218 w 2437"/>
                <a:gd name="T3" fmla="*/ 1219 h 1219"/>
                <a:gd name="T4" fmla="*/ 2437 w 2437"/>
                <a:gd name="T5" fmla="*/ 0 h 1219"/>
                <a:gd name="T6" fmla="*/ 0 w 2437"/>
                <a:gd name="T7" fmla="*/ 0 h 1219"/>
              </a:gdLst>
              <a:ahLst/>
              <a:cxnLst>
                <a:cxn ang="0">
                  <a:pos x="T0" y="T1"/>
                </a:cxn>
                <a:cxn ang="0">
                  <a:pos x="T2" y="T3"/>
                </a:cxn>
                <a:cxn ang="0">
                  <a:pos x="T4" y="T5"/>
                </a:cxn>
                <a:cxn ang="0">
                  <a:pos x="T6" y="T7"/>
                </a:cxn>
              </a:cxnLst>
              <a:rect l="0" t="0" r="r" b="b"/>
              <a:pathLst>
                <a:path w="2437" h="1219">
                  <a:moveTo>
                    <a:pt x="0" y="0"/>
                  </a:moveTo>
                  <a:lnTo>
                    <a:pt x="1218" y="1219"/>
                  </a:lnTo>
                  <a:lnTo>
                    <a:pt x="2437"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 name="任意多边形: 形状 12"/>
            <p:cNvSpPr/>
            <p:nvPr/>
          </p:nvSpPr>
          <p:spPr bwMode="auto">
            <a:xfrm>
              <a:off x="1636923" y="-20638"/>
              <a:ext cx="2939272" cy="1487063"/>
            </a:xfrm>
            <a:custGeom>
              <a:avLst/>
              <a:gdLst>
                <a:gd name="T0" fmla="*/ 11 w 2024"/>
                <a:gd name="T1" fmla="*/ 0 h 1024"/>
                <a:gd name="T2" fmla="*/ 0 w 2024"/>
                <a:gd name="T3" fmla="*/ 12 h 1024"/>
                <a:gd name="T4" fmla="*/ 1012 w 2024"/>
                <a:gd name="T5" fmla="*/ 1024 h 1024"/>
                <a:gd name="T6" fmla="*/ 2024 w 2024"/>
                <a:gd name="T7" fmla="*/ 12 h 1024"/>
                <a:gd name="T8" fmla="*/ 2012 w 2024"/>
                <a:gd name="T9" fmla="*/ 0 h 1024"/>
                <a:gd name="T10" fmla="*/ 11 w 2024"/>
                <a:gd name="T11" fmla="*/ 0 h 1024"/>
              </a:gdLst>
              <a:ahLst/>
              <a:cxnLst>
                <a:cxn ang="0">
                  <a:pos x="T0" y="T1"/>
                </a:cxn>
                <a:cxn ang="0">
                  <a:pos x="T2" y="T3"/>
                </a:cxn>
                <a:cxn ang="0">
                  <a:pos x="T4" y="T5"/>
                </a:cxn>
                <a:cxn ang="0">
                  <a:pos x="T6" y="T7"/>
                </a:cxn>
                <a:cxn ang="0">
                  <a:pos x="T8" y="T9"/>
                </a:cxn>
                <a:cxn ang="0">
                  <a:pos x="T10" y="T11"/>
                </a:cxn>
              </a:cxnLst>
              <a:rect l="0" t="0" r="r" b="b"/>
              <a:pathLst>
                <a:path w="2024" h="1024">
                  <a:moveTo>
                    <a:pt x="11" y="0"/>
                  </a:moveTo>
                  <a:lnTo>
                    <a:pt x="0" y="12"/>
                  </a:lnTo>
                  <a:lnTo>
                    <a:pt x="1012" y="1024"/>
                  </a:lnTo>
                  <a:lnTo>
                    <a:pt x="2024" y="12"/>
                  </a:lnTo>
                  <a:lnTo>
                    <a:pt x="2012" y="0"/>
                  </a:lnTo>
                  <a:lnTo>
                    <a:pt x="1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任意多边形: 形状 13"/>
            <p:cNvSpPr/>
            <p:nvPr/>
          </p:nvSpPr>
          <p:spPr bwMode="auto">
            <a:xfrm>
              <a:off x="1845978" y="1386855"/>
              <a:ext cx="1139919" cy="1137215"/>
            </a:xfrm>
            <a:custGeom>
              <a:avLst/>
              <a:gdLst>
                <a:gd name="T0" fmla="*/ 1265 w 1265"/>
                <a:gd name="T1" fmla="*/ 631 h 1262"/>
                <a:gd name="T2" fmla="*/ 632 w 1265"/>
                <a:gd name="T3" fmla="*/ 1262 h 1262"/>
                <a:gd name="T4" fmla="*/ 0 w 1265"/>
                <a:gd name="T5" fmla="*/ 631 h 1262"/>
                <a:gd name="T6" fmla="*/ 632 w 1265"/>
                <a:gd name="T7" fmla="*/ 0 h 1262"/>
                <a:gd name="T8" fmla="*/ 1265 w 1265"/>
                <a:gd name="T9" fmla="*/ 631 h 1262"/>
              </a:gdLst>
              <a:ahLst/>
              <a:cxnLst>
                <a:cxn ang="0">
                  <a:pos x="T0" y="T1"/>
                </a:cxn>
                <a:cxn ang="0">
                  <a:pos x="T2" y="T3"/>
                </a:cxn>
                <a:cxn ang="0">
                  <a:pos x="T4" y="T5"/>
                </a:cxn>
                <a:cxn ang="0">
                  <a:pos x="T6" y="T7"/>
                </a:cxn>
                <a:cxn ang="0">
                  <a:pos x="T8" y="T9"/>
                </a:cxn>
              </a:cxnLst>
              <a:rect l="0" t="0" r="r" b="b"/>
              <a:pathLst>
                <a:path w="1265" h="1262">
                  <a:moveTo>
                    <a:pt x="1265" y="631"/>
                  </a:moveTo>
                  <a:lnTo>
                    <a:pt x="632" y="1262"/>
                  </a:lnTo>
                  <a:lnTo>
                    <a:pt x="0" y="631"/>
                  </a:lnTo>
                  <a:lnTo>
                    <a:pt x="632" y="0"/>
                  </a:lnTo>
                  <a:lnTo>
                    <a:pt x="1265" y="631"/>
                  </a:lnTo>
                  <a:close/>
                </a:path>
              </a:pathLst>
            </a:custGeom>
            <a:noFill/>
            <a:ln w="111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任意多边形: 形状 14"/>
            <p:cNvSpPr/>
            <p:nvPr/>
          </p:nvSpPr>
          <p:spPr bwMode="auto">
            <a:xfrm>
              <a:off x="2762250" y="2092325"/>
              <a:ext cx="865188" cy="863600"/>
            </a:xfrm>
            <a:custGeom>
              <a:avLst/>
              <a:gdLst>
                <a:gd name="T0" fmla="*/ 272 w 545"/>
                <a:gd name="T1" fmla="*/ 544 h 544"/>
                <a:gd name="T2" fmla="*/ 0 w 545"/>
                <a:gd name="T3" fmla="*/ 272 h 544"/>
                <a:gd name="T4" fmla="*/ 272 w 545"/>
                <a:gd name="T5" fmla="*/ 0 h 544"/>
                <a:gd name="T6" fmla="*/ 545 w 545"/>
                <a:gd name="T7" fmla="*/ 272 h 544"/>
                <a:gd name="T8" fmla="*/ 272 w 545"/>
                <a:gd name="T9" fmla="*/ 544 h 544"/>
              </a:gdLst>
              <a:ahLst/>
              <a:cxnLst>
                <a:cxn ang="0">
                  <a:pos x="T0" y="T1"/>
                </a:cxn>
                <a:cxn ang="0">
                  <a:pos x="T2" y="T3"/>
                </a:cxn>
                <a:cxn ang="0">
                  <a:pos x="T4" y="T5"/>
                </a:cxn>
                <a:cxn ang="0">
                  <a:pos x="T6" y="T7"/>
                </a:cxn>
                <a:cxn ang="0">
                  <a:pos x="T8" y="T9"/>
                </a:cxn>
              </a:cxnLst>
              <a:rect l="0" t="0" r="r" b="b"/>
              <a:pathLst>
                <a:path w="545" h="544">
                  <a:moveTo>
                    <a:pt x="272" y="544"/>
                  </a:moveTo>
                  <a:lnTo>
                    <a:pt x="0" y="272"/>
                  </a:lnTo>
                  <a:lnTo>
                    <a:pt x="272" y="0"/>
                  </a:lnTo>
                  <a:lnTo>
                    <a:pt x="545" y="272"/>
                  </a:lnTo>
                  <a:lnTo>
                    <a:pt x="272" y="544"/>
                  </a:lnTo>
                  <a:close/>
                </a:path>
              </a:pathLst>
            </a:custGeom>
            <a:solidFill>
              <a:schemeClr val="accent1">
                <a:lumMod val="40000"/>
                <a:lumOff val="60000"/>
                <a:alpha val="50000"/>
              </a:schemeClr>
            </a:solidFill>
            <a:ln>
              <a:noFill/>
            </a:ln>
          </p:spPr>
          <p:txBody>
            <a:bodyPr vert="horz" wrap="square" lIns="91440" tIns="45720" rIns="91440" bIns="45720" numCol="1" anchor="t" anchorCtr="0" compatLnSpc="1"/>
            <a:lstStyle/>
            <a:p>
              <a:endParaRPr lang="zh-CN" altLang="en-US"/>
            </a:p>
          </p:txBody>
        </p:sp>
        <p:sp>
          <p:nvSpPr>
            <p:cNvPr id="16" name="任意多边形: 形状 15"/>
            <p:cNvSpPr/>
            <p:nvPr/>
          </p:nvSpPr>
          <p:spPr bwMode="auto">
            <a:xfrm>
              <a:off x="1839496" y="2940157"/>
              <a:ext cx="576441" cy="575383"/>
            </a:xfrm>
            <a:custGeom>
              <a:avLst/>
              <a:gdLst>
                <a:gd name="T0" fmla="*/ 272 w 545"/>
                <a:gd name="T1" fmla="*/ 544 h 544"/>
                <a:gd name="T2" fmla="*/ 0 w 545"/>
                <a:gd name="T3" fmla="*/ 272 h 544"/>
                <a:gd name="T4" fmla="*/ 272 w 545"/>
                <a:gd name="T5" fmla="*/ 0 h 544"/>
                <a:gd name="T6" fmla="*/ 545 w 545"/>
                <a:gd name="T7" fmla="*/ 272 h 544"/>
                <a:gd name="T8" fmla="*/ 272 w 545"/>
                <a:gd name="T9" fmla="*/ 544 h 544"/>
              </a:gdLst>
              <a:ahLst/>
              <a:cxnLst>
                <a:cxn ang="0">
                  <a:pos x="T0" y="T1"/>
                </a:cxn>
                <a:cxn ang="0">
                  <a:pos x="T2" y="T3"/>
                </a:cxn>
                <a:cxn ang="0">
                  <a:pos x="T4" y="T5"/>
                </a:cxn>
                <a:cxn ang="0">
                  <a:pos x="T6" y="T7"/>
                </a:cxn>
                <a:cxn ang="0">
                  <a:pos x="T8" y="T9"/>
                </a:cxn>
              </a:cxnLst>
              <a:rect l="0" t="0" r="r" b="b"/>
              <a:pathLst>
                <a:path w="545" h="544">
                  <a:moveTo>
                    <a:pt x="272" y="544"/>
                  </a:moveTo>
                  <a:lnTo>
                    <a:pt x="0" y="272"/>
                  </a:lnTo>
                  <a:lnTo>
                    <a:pt x="272" y="0"/>
                  </a:lnTo>
                  <a:lnTo>
                    <a:pt x="545" y="272"/>
                  </a:lnTo>
                  <a:lnTo>
                    <a:pt x="272" y="544"/>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任意多边形: 形状 16"/>
            <p:cNvSpPr/>
            <p:nvPr/>
          </p:nvSpPr>
          <p:spPr bwMode="auto">
            <a:xfrm>
              <a:off x="3195638" y="1258888"/>
              <a:ext cx="592137" cy="590550"/>
            </a:xfrm>
            <a:custGeom>
              <a:avLst/>
              <a:gdLst>
                <a:gd name="T0" fmla="*/ 186 w 373"/>
                <a:gd name="T1" fmla="*/ 372 h 372"/>
                <a:gd name="T2" fmla="*/ 0 w 373"/>
                <a:gd name="T3" fmla="*/ 186 h 372"/>
                <a:gd name="T4" fmla="*/ 186 w 373"/>
                <a:gd name="T5" fmla="*/ 0 h 372"/>
                <a:gd name="T6" fmla="*/ 373 w 373"/>
                <a:gd name="T7" fmla="*/ 186 h 372"/>
                <a:gd name="T8" fmla="*/ 186 w 373"/>
                <a:gd name="T9" fmla="*/ 372 h 372"/>
              </a:gdLst>
              <a:ahLst/>
              <a:cxnLst>
                <a:cxn ang="0">
                  <a:pos x="T0" y="T1"/>
                </a:cxn>
                <a:cxn ang="0">
                  <a:pos x="T2" y="T3"/>
                </a:cxn>
                <a:cxn ang="0">
                  <a:pos x="T4" y="T5"/>
                </a:cxn>
                <a:cxn ang="0">
                  <a:pos x="T6" y="T7"/>
                </a:cxn>
                <a:cxn ang="0">
                  <a:pos x="T8" y="T9"/>
                </a:cxn>
              </a:cxnLst>
              <a:rect l="0" t="0" r="r" b="b"/>
              <a:pathLst>
                <a:path w="373" h="372">
                  <a:moveTo>
                    <a:pt x="186" y="372"/>
                  </a:moveTo>
                  <a:lnTo>
                    <a:pt x="0" y="186"/>
                  </a:lnTo>
                  <a:lnTo>
                    <a:pt x="186" y="0"/>
                  </a:lnTo>
                  <a:lnTo>
                    <a:pt x="373" y="186"/>
                  </a:lnTo>
                  <a:lnTo>
                    <a:pt x="186" y="37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722D63-A098-4E7C-A9B2-54CECBF02ABE}"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26A5D2-C8FC-454C-BF06-D8FBA80261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722D63-A098-4E7C-A9B2-54CECBF02ABE}" type="datetimeFigureOut">
              <a:rPr lang="zh-CN" altLang="en-US" smtClean="0"/>
              <a:t>2026/6/8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526A5D2-C8FC-454C-BF06-D8FBA80261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3.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5.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7.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9.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8.jpeg"/><Relationship Id="rId5" Type="http://schemas.openxmlformats.org/officeDocument/2006/relationships/tags" Target="../tags/tag42.xml"/><Relationship Id="rId10" Type="http://schemas.openxmlformats.org/officeDocument/2006/relationships/slideLayout" Target="../slideLayouts/slideLayout2.xml"/><Relationship Id="rId4" Type="http://schemas.openxmlformats.org/officeDocument/2006/relationships/tags" Target="../tags/tag41.xml"/><Relationship Id="rId9"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699792" y="1635125"/>
            <a:ext cx="6264696" cy="857250"/>
          </a:xfrm>
        </p:spPr>
        <p:txBody>
          <a:bodyPr>
            <a:normAutofit/>
          </a:bodyPr>
          <a:lstStyle/>
          <a:p>
            <a:r>
              <a:rPr lang="zh-CN" altLang="en-US" sz="3600" b="1" dirty="0">
                <a:solidFill>
                  <a:schemeClr val="tx2">
                    <a:lumMod val="75000"/>
                  </a:schemeClr>
                </a:solidFill>
                <a:latin typeface="微软雅黑" panose="020B0503020204020204" pitchFamily="34" charset="-122"/>
                <a:ea typeface="微软雅黑" panose="020B0503020204020204" pitchFamily="34" charset="-122"/>
              </a:rPr>
              <a:t>恩诺斯</a:t>
            </a:r>
            <a:r>
              <a:rPr lang="en-US" altLang="en-US" sz="3600" b="1" baseline="30000" dirty="0">
                <a:solidFill>
                  <a:schemeClr val="tx2">
                    <a:lumMod val="75000"/>
                  </a:schemeClr>
                </a:solidFill>
                <a:latin typeface="微软雅黑" panose="020B0503020204020204" pitchFamily="34" charset="-122"/>
                <a:ea typeface="微软雅黑" panose="020B0503020204020204" pitchFamily="34" charset="-122"/>
              </a:rPr>
              <a:t>®</a:t>
            </a:r>
            <a:r>
              <a:rPr lang="zh-CN" altLang="en-US" sz="3600" b="1" dirty="0">
                <a:solidFill>
                  <a:schemeClr val="tx2">
                    <a:lumMod val="75000"/>
                  </a:schemeClr>
                </a:solidFill>
                <a:latin typeface="微软雅黑" panose="020B0503020204020204" pitchFamily="34" charset="-122"/>
                <a:ea typeface="微软雅黑" panose="020B0503020204020204" pitchFamily="34" charset="-122"/>
              </a:rPr>
              <a:t>头孢托仑匹酯颗粒</a:t>
            </a:r>
          </a:p>
        </p:txBody>
      </p:sp>
      <p:sp>
        <p:nvSpPr>
          <p:cNvPr id="7" name="矩形 6"/>
          <p:cNvSpPr/>
          <p:nvPr/>
        </p:nvSpPr>
        <p:spPr>
          <a:xfrm>
            <a:off x="4067681" y="2427456"/>
            <a:ext cx="3280410" cy="352425"/>
          </a:xfrm>
          <a:prstGeom prst="rect">
            <a:avLst/>
          </a:prstGeom>
        </p:spPr>
        <p:txBody>
          <a:bodyPr wrap="none">
            <a:spAutoFit/>
          </a:bodyPr>
          <a:lstStyle/>
          <a:p>
            <a:r>
              <a:rPr lang="en-US" altLang="zh-CN" sz="1700" b="1" dirty="0">
                <a:solidFill>
                  <a:srgbClr val="002060"/>
                </a:solidFill>
                <a:latin typeface="微软雅黑" panose="020B0503020204020204" pitchFamily="34" charset="-122"/>
                <a:ea typeface="微软雅黑" panose="020B0503020204020204" pitchFamily="34" charset="-122"/>
              </a:rPr>
              <a:t>—  </a:t>
            </a:r>
            <a:r>
              <a:rPr lang="zh-CN" sz="1700" b="1" dirty="0">
                <a:solidFill>
                  <a:srgbClr val="002060"/>
                </a:solidFill>
                <a:latin typeface="微软雅黑" panose="020B0503020204020204" pitchFamily="34" charset="-122"/>
                <a:ea typeface="微软雅黑" panose="020B0503020204020204" pitchFamily="34" charset="-122"/>
              </a:rPr>
              <a:t>第三代</a:t>
            </a:r>
            <a:r>
              <a:rPr lang="zh-CN" sz="1700" b="1" dirty="0">
                <a:solidFill>
                  <a:srgbClr val="FF0000"/>
                </a:solidFill>
                <a:latin typeface="微软雅黑" panose="020B0503020204020204" pitchFamily="34" charset="-122"/>
                <a:ea typeface="微软雅黑" panose="020B0503020204020204" pitchFamily="34" charset="-122"/>
              </a:rPr>
              <a:t>儿童专用</a:t>
            </a:r>
            <a:r>
              <a:rPr lang="zh-CN" sz="1700" b="1" dirty="0">
                <a:solidFill>
                  <a:srgbClr val="002060"/>
                </a:solidFill>
                <a:latin typeface="微软雅黑" panose="020B0503020204020204" pitchFamily="34" charset="-122"/>
                <a:ea typeface="微软雅黑" panose="020B0503020204020204" pitchFamily="34" charset="-122"/>
              </a:rPr>
              <a:t>口服头孢</a:t>
            </a:r>
            <a:r>
              <a:rPr lang="en-US" altLang="zh-CN" sz="1700" b="1" dirty="0">
                <a:solidFill>
                  <a:srgbClr val="002060"/>
                </a:solidFill>
                <a:latin typeface="微软雅黑" panose="020B0503020204020204" pitchFamily="34" charset="-122"/>
                <a:ea typeface="微软雅黑" panose="020B0503020204020204" pitchFamily="34" charset="-122"/>
              </a:rPr>
              <a:t>  —</a:t>
            </a:r>
          </a:p>
        </p:txBody>
      </p:sp>
      <p:sp>
        <p:nvSpPr>
          <p:cNvPr id="5" name="矩形 4"/>
          <p:cNvSpPr/>
          <p:nvPr/>
        </p:nvSpPr>
        <p:spPr>
          <a:xfrm>
            <a:off x="4067681" y="3939391"/>
            <a:ext cx="3421380" cy="352425"/>
          </a:xfrm>
          <a:prstGeom prst="rect">
            <a:avLst/>
          </a:prstGeom>
        </p:spPr>
        <p:txBody>
          <a:bodyPr wrap="none">
            <a:spAutoFit/>
          </a:bodyPr>
          <a:lstStyle/>
          <a:p>
            <a:r>
              <a:rPr lang="zh-CN" sz="1700" b="1" dirty="0">
                <a:solidFill>
                  <a:srgbClr val="002060"/>
                </a:solidFill>
                <a:latin typeface="微软雅黑" panose="020B0503020204020204" pitchFamily="34" charset="-122"/>
                <a:ea typeface="微软雅黑" panose="020B0503020204020204" pitchFamily="34" charset="-122"/>
              </a:rPr>
              <a:t>福安药业集团庆余堂制药有限公司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2"/>
          <p:cNvSpPr txBox="1"/>
          <p:nvPr/>
        </p:nvSpPr>
        <p:spPr>
          <a:xfrm>
            <a:off x="408940" y="195580"/>
            <a:ext cx="7040880" cy="42989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200" b="1" dirty="0">
                <a:solidFill>
                  <a:srgbClr val="002B82"/>
                </a:solidFill>
                <a:latin typeface="微软雅黑" panose="020B0503020204020204" pitchFamily="34" charset="-122"/>
                <a:ea typeface="微软雅黑" panose="020B0503020204020204" pitchFamily="34" charset="-122"/>
              </a:rPr>
              <a:t>公平性</a:t>
            </a:r>
          </a:p>
        </p:txBody>
      </p:sp>
      <p:sp>
        <p:nvSpPr>
          <p:cNvPr id="5" name="Rectangle: Rounded Corners 34"/>
          <p:cNvSpPr/>
          <p:nvPr/>
        </p:nvSpPr>
        <p:spPr>
          <a:xfrm>
            <a:off x="325120" y="1232535"/>
            <a:ext cx="3750310" cy="1402080"/>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65"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27"/>
          <p:cNvSpPr txBox="1"/>
          <p:nvPr/>
        </p:nvSpPr>
        <p:spPr>
          <a:xfrm>
            <a:off x="683895" y="1361440"/>
            <a:ext cx="3191510" cy="1198880"/>
          </a:xfrm>
          <a:prstGeom prst="rect">
            <a:avLst/>
          </a:prstGeom>
          <a:noFill/>
        </p:spPr>
        <p:txBody>
          <a:bodyPr wrap="square">
            <a:spAutoFit/>
          </a:bodyPr>
          <a:lstStyle/>
          <a:p>
            <a:pPr lvl="0">
              <a:lnSpc>
                <a:spcPct val="120000"/>
              </a:lnSpc>
              <a:buClr>
                <a:srgbClr val="C00000"/>
              </a:buClr>
              <a:defRPr/>
            </a:pPr>
            <a:r>
              <a:rPr lang="en-US" altLang="zh-CN" sz="1000" dirty="0">
                <a:latin typeface="微软雅黑" panose="020B0503020204020204" pitchFamily="34" charset="-122"/>
                <a:ea typeface="微软雅黑" panose="020B0503020204020204" pitchFamily="34" charset="-122"/>
              </a:rPr>
              <a:t>2021</a:t>
            </a:r>
            <a:r>
              <a:rPr lang="zh-CN" altLang="en-US" sz="1000" dirty="0">
                <a:latin typeface="微软雅黑" panose="020B0503020204020204" pitchFamily="34" charset="-122"/>
                <a:ea typeface="微软雅黑" panose="020B0503020204020204" pitchFamily="34" charset="-122"/>
              </a:rPr>
              <a:t>年第</a:t>
            </a:r>
            <a:r>
              <a:rPr lang="en-US" altLang="zh-CN" sz="1000" dirty="0">
                <a:latin typeface="微软雅黑" panose="020B0503020204020204" pitchFamily="34" charset="-122"/>
                <a:ea typeface="微软雅黑" panose="020B0503020204020204" pitchFamily="34" charset="-122"/>
              </a:rPr>
              <a:t>7</a:t>
            </a:r>
            <a:r>
              <a:rPr lang="zh-CN" altLang="en-US" sz="1000" dirty="0">
                <a:latin typeface="微软雅黑" panose="020B0503020204020204" pitchFamily="34" charset="-122"/>
                <a:ea typeface="微软雅黑" panose="020B0503020204020204" pitchFamily="34" charset="-122"/>
              </a:rPr>
              <a:t>次全国人口普查，</a:t>
            </a:r>
            <a:r>
              <a:rPr lang="en-US" altLang="zh-CN" sz="1000" dirty="0">
                <a:latin typeface="微软雅黑" panose="020B0503020204020204" pitchFamily="34" charset="-122"/>
                <a:ea typeface="微软雅黑" panose="020B0503020204020204" pitchFamily="34" charset="-122"/>
              </a:rPr>
              <a:t>0-14</a:t>
            </a:r>
            <a:r>
              <a:rPr lang="zh-CN" altLang="en-US" sz="1000" dirty="0">
                <a:latin typeface="微软雅黑" panose="020B0503020204020204" pitchFamily="34" charset="-122"/>
                <a:ea typeface="微软雅黑" panose="020B0503020204020204" pitchFamily="34" charset="-122"/>
              </a:rPr>
              <a:t>岁人口为</a:t>
            </a:r>
            <a:r>
              <a:rPr lang="en-US" altLang="zh-CN" sz="1000" dirty="0">
                <a:latin typeface="微软雅黑" panose="020B0503020204020204" pitchFamily="34" charset="-122"/>
                <a:ea typeface="微软雅黑" panose="020B0503020204020204" pitchFamily="34" charset="-122"/>
              </a:rPr>
              <a:t>2.5228</a:t>
            </a:r>
            <a:r>
              <a:rPr lang="zh-CN" altLang="en-US" sz="1000" dirty="0">
                <a:latin typeface="微软雅黑" panose="020B0503020204020204" pitchFamily="34" charset="-122"/>
                <a:ea typeface="微软雅黑" panose="020B0503020204020204" pitchFamily="34" charset="-122"/>
              </a:rPr>
              <a:t>亿（占</a:t>
            </a:r>
            <a:r>
              <a:rPr lang="en-US" altLang="zh-CN" sz="1000" dirty="0">
                <a:latin typeface="微软雅黑" panose="020B0503020204020204" pitchFamily="34" charset="-122"/>
                <a:ea typeface="微软雅黑" panose="020B0503020204020204" pitchFamily="34" charset="-122"/>
              </a:rPr>
              <a:t>17.95%</a:t>
            </a:r>
            <a:r>
              <a:rPr lang="zh-CN" altLang="en-US" sz="1000" dirty="0">
                <a:latin typeface="微软雅黑" panose="020B0503020204020204" pitchFamily="34" charset="-122"/>
                <a:ea typeface="微软雅黑" panose="020B0503020204020204" pitchFamily="34" charset="-122"/>
              </a:rPr>
              <a:t>），适应症患者群体规模庞大。头孢托仑匹酯颗粒为儿童专用抗生素，有明确的疗效和较高的安全性，可以满足国内儿童患者的需求，让更多儿童得到有效治疗，造福民族未来，对践行健康中国</a:t>
            </a:r>
            <a:r>
              <a:rPr lang="en-US" altLang="zh-CN" sz="1000" dirty="0">
                <a:latin typeface="微软雅黑" panose="020B0503020204020204" pitchFamily="34" charset="-122"/>
                <a:ea typeface="微软雅黑" panose="020B0503020204020204" pitchFamily="34" charset="-122"/>
              </a:rPr>
              <a:t>2030</a:t>
            </a:r>
            <a:r>
              <a:rPr lang="zh-CN" altLang="en-US" sz="1000" dirty="0">
                <a:latin typeface="微软雅黑" panose="020B0503020204020204" pitchFamily="34" charset="-122"/>
                <a:ea typeface="微软雅黑" panose="020B0503020204020204" pitchFamily="34" charset="-122"/>
              </a:rPr>
              <a:t>中对青少年的健康防治目标，具有社会价值和意义。</a:t>
            </a:r>
          </a:p>
        </p:txBody>
      </p:sp>
      <p:sp>
        <p:nvSpPr>
          <p:cNvPr id="7" name="矩形 6"/>
          <p:cNvSpPr/>
          <p:nvPr/>
        </p:nvSpPr>
        <p:spPr>
          <a:xfrm>
            <a:off x="323850" y="915035"/>
            <a:ext cx="3751580" cy="374015"/>
          </a:xfrm>
          <a:prstGeom prst="rect">
            <a:avLst/>
          </a:prstGeom>
          <a:solidFill>
            <a:srgbClr val="00B0F0"/>
          </a:soli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05000" tIns="34290" rIns="270000" bIns="34290" numCol="1" spcCol="0" rtlCol="0" fromWordArt="0" anchor="ctr" anchorCtr="0" forceAA="0" compatLnSpc="1">
            <a:normAutofit/>
          </a:bodyPr>
          <a:lstStyle/>
          <a:p>
            <a:pPr algn="ctr" defTabSz="685165"/>
            <a:r>
              <a:rPr lang="zh-CN" altLang="en-US" sz="1200" b="1" dirty="0">
                <a:solidFill>
                  <a:srgbClr val="FFFFFF"/>
                </a:solidFill>
                <a:latin typeface="微软雅黑" panose="020B0503020204020204" pitchFamily="34" charset="-122"/>
                <a:ea typeface="微软雅黑" panose="020B0503020204020204" pitchFamily="34" charset="-122"/>
              </a:rPr>
              <a:t>所治疗疾病对公共健康的影响</a:t>
            </a:r>
            <a:endParaRPr lang="zh-CN" sz="1200" b="1" baseline="30000" dirty="0">
              <a:solidFill>
                <a:srgbClr val="FFFFFF"/>
              </a:solidFill>
              <a:latin typeface="微软雅黑" panose="020B0503020204020204" pitchFamily="34" charset="-122"/>
              <a:ea typeface="微软雅黑" panose="020B0503020204020204" pitchFamily="34" charset="-122"/>
            </a:endParaRPr>
          </a:p>
        </p:txBody>
      </p:sp>
      <p:sp>
        <p:nvSpPr>
          <p:cNvPr id="8" name="任意多边形: 形状 12"/>
          <p:cNvSpPr/>
          <p:nvPr/>
        </p:nvSpPr>
        <p:spPr bwMode="auto">
          <a:xfrm rot="5400000">
            <a:off x="495935" y="139192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4" name="Rectangle: Rounded Corners 34"/>
          <p:cNvSpPr/>
          <p:nvPr/>
        </p:nvSpPr>
        <p:spPr>
          <a:xfrm>
            <a:off x="4501515" y="1232535"/>
            <a:ext cx="3750310" cy="1402080"/>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65"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27"/>
          <p:cNvSpPr txBox="1"/>
          <p:nvPr/>
        </p:nvSpPr>
        <p:spPr>
          <a:xfrm>
            <a:off x="4860290" y="1361440"/>
            <a:ext cx="3191510" cy="64516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头孢托仑匹酯颗粒是极适用于婴幼儿及儿童的剂型，颗粒剂亦是儿童抗生素常用剂型，符合</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保基本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的原则。</a:t>
            </a:r>
          </a:p>
        </p:txBody>
      </p:sp>
      <p:sp>
        <p:nvSpPr>
          <p:cNvPr id="12" name="矩形 11"/>
          <p:cNvSpPr/>
          <p:nvPr/>
        </p:nvSpPr>
        <p:spPr>
          <a:xfrm>
            <a:off x="4500245" y="915035"/>
            <a:ext cx="3751580" cy="374015"/>
          </a:xfrm>
          <a:prstGeom prst="rect">
            <a:avLst/>
          </a:prstGeom>
          <a:solidFill>
            <a:srgbClr val="00B0F0"/>
          </a:soli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05000" tIns="34290" rIns="270000" bIns="34290" numCol="1" spcCol="0" rtlCol="0" fromWordArt="0" anchor="ctr" anchorCtr="0" forceAA="0" compatLnSpc="1">
            <a:normAutofit/>
          </a:bodyPr>
          <a:lstStyle/>
          <a:p>
            <a:pPr algn="ctr" defTabSz="685165"/>
            <a:r>
              <a:rPr lang="zh-CN" altLang="en-US" sz="1200" b="1" dirty="0">
                <a:solidFill>
                  <a:srgbClr val="FFFFFF"/>
                </a:solidFill>
                <a:latin typeface="微软雅黑" panose="020B0503020204020204" pitchFamily="34" charset="-122"/>
                <a:ea typeface="微软雅黑" panose="020B0503020204020204" pitchFamily="34" charset="-122"/>
              </a:rPr>
              <a:t>符合</a:t>
            </a:r>
            <a:r>
              <a:rPr lang="en-US" altLang="zh-CN" sz="1200" b="1" dirty="0">
                <a:solidFill>
                  <a:srgbClr val="FFFFFF"/>
                </a:solidFill>
                <a:latin typeface="微软雅黑" panose="020B0503020204020204" pitchFamily="34" charset="-122"/>
                <a:ea typeface="微软雅黑" panose="020B0503020204020204" pitchFamily="34" charset="-122"/>
              </a:rPr>
              <a:t>“</a:t>
            </a:r>
            <a:r>
              <a:rPr lang="zh-CN" altLang="en-US" sz="1200" b="1" dirty="0">
                <a:solidFill>
                  <a:srgbClr val="FFFFFF"/>
                </a:solidFill>
                <a:latin typeface="微软雅黑" panose="020B0503020204020204" pitchFamily="34" charset="-122"/>
                <a:ea typeface="微软雅黑" panose="020B0503020204020204" pitchFamily="34" charset="-122"/>
              </a:rPr>
              <a:t>保基本</a:t>
            </a:r>
            <a:r>
              <a:rPr lang="en-US" altLang="zh-CN" sz="1200" b="1" dirty="0">
                <a:solidFill>
                  <a:srgbClr val="FFFFFF"/>
                </a:solidFill>
                <a:latin typeface="微软雅黑" panose="020B0503020204020204" pitchFamily="34" charset="-122"/>
                <a:ea typeface="微软雅黑" panose="020B0503020204020204" pitchFamily="34" charset="-122"/>
              </a:rPr>
              <a:t>”</a:t>
            </a:r>
            <a:r>
              <a:rPr lang="zh-CN" altLang="en-US" sz="1200" b="1" dirty="0">
                <a:solidFill>
                  <a:srgbClr val="FFFFFF"/>
                </a:solidFill>
                <a:latin typeface="微软雅黑" panose="020B0503020204020204" pitchFamily="34" charset="-122"/>
                <a:ea typeface="微软雅黑" panose="020B0503020204020204" pitchFamily="34" charset="-122"/>
              </a:rPr>
              <a:t>原则</a:t>
            </a:r>
            <a:endParaRPr lang="zh-CN" altLang="en-US" sz="1200" b="1" baseline="30000" dirty="0">
              <a:solidFill>
                <a:srgbClr val="FFFFFF"/>
              </a:solidFill>
              <a:latin typeface="微软雅黑" panose="020B0503020204020204" pitchFamily="34" charset="-122"/>
              <a:ea typeface="微软雅黑" panose="020B0503020204020204" pitchFamily="34" charset="-122"/>
            </a:endParaRPr>
          </a:p>
        </p:txBody>
      </p:sp>
      <p:sp>
        <p:nvSpPr>
          <p:cNvPr id="15" name="任意多边形: 形状 12"/>
          <p:cNvSpPr/>
          <p:nvPr/>
        </p:nvSpPr>
        <p:spPr bwMode="auto">
          <a:xfrm rot="5400000">
            <a:off x="4672330" y="139192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16" name="文本框 27"/>
          <p:cNvSpPr txBox="1"/>
          <p:nvPr/>
        </p:nvSpPr>
        <p:spPr>
          <a:xfrm>
            <a:off x="4860290" y="1923415"/>
            <a:ext cx="3191510" cy="64516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头孢托仑匹酯颗粒是对医保目录中的成人用口服常释剂型的替代产品，纳入目录可提高儿童的用药依从性，且不会对医保基金造成较大影响。</a:t>
            </a:r>
          </a:p>
        </p:txBody>
      </p:sp>
      <p:sp>
        <p:nvSpPr>
          <p:cNvPr id="17" name="任意多边形: 形状 12"/>
          <p:cNvSpPr/>
          <p:nvPr/>
        </p:nvSpPr>
        <p:spPr bwMode="auto">
          <a:xfrm rot="5400000">
            <a:off x="4672330" y="1953895"/>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18" name="Rectangle: Rounded Corners 34"/>
          <p:cNvSpPr/>
          <p:nvPr/>
        </p:nvSpPr>
        <p:spPr>
          <a:xfrm>
            <a:off x="325120" y="3162935"/>
            <a:ext cx="3750310" cy="1565910"/>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65"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27"/>
          <p:cNvSpPr txBox="1"/>
          <p:nvPr/>
        </p:nvSpPr>
        <p:spPr>
          <a:xfrm>
            <a:off x="683895" y="3291840"/>
            <a:ext cx="3191510" cy="64516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目前医保目录内中三代头孢颗粒剂型仅有头孢克肟和头孢卡品酯两种，本品新增医保目录，有利于优化儿童抗生素产品结构。</a:t>
            </a:r>
          </a:p>
        </p:txBody>
      </p:sp>
      <p:sp>
        <p:nvSpPr>
          <p:cNvPr id="20" name="矩形 19"/>
          <p:cNvSpPr/>
          <p:nvPr/>
        </p:nvSpPr>
        <p:spPr>
          <a:xfrm>
            <a:off x="323850" y="2845435"/>
            <a:ext cx="3751580" cy="374015"/>
          </a:xfrm>
          <a:prstGeom prst="rect">
            <a:avLst/>
          </a:prstGeom>
          <a:solidFill>
            <a:srgbClr val="00B0F0"/>
          </a:soli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05000" tIns="34290" rIns="270000" bIns="34290" numCol="1" spcCol="0" rtlCol="0" fromWordArt="0" anchor="ctr" anchorCtr="0" forceAA="0" compatLnSpc="1">
            <a:normAutofit/>
          </a:bodyPr>
          <a:lstStyle/>
          <a:p>
            <a:pPr algn="ctr" defTabSz="685165"/>
            <a:r>
              <a:rPr lang="zh-CN" altLang="en-US" sz="1200" b="1" dirty="0">
                <a:solidFill>
                  <a:srgbClr val="FFFFFF"/>
                </a:solidFill>
                <a:latin typeface="微软雅黑" panose="020B0503020204020204" pitchFamily="34" charset="-122"/>
                <a:ea typeface="微软雅黑" panose="020B0503020204020204" pitchFamily="34" charset="-122"/>
              </a:rPr>
              <a:t>可优化目录结构</a:t>
            </a:r>
            <a:endParaRPr lang="zh-CN" sz="1200" b="1" baseline="30000" dirty="0">
              <a:solidFill>
                <a:srgbClr val="FFFFFF"/>
              </a:solidFill>
              <a:latin typeface="微软雅黑" panose="020B0503020204020204" pitchFamily="34" charset="-122"/>
              <a:ea typeface="微软雅黑" panose="020B0503020204020204" pitchFamily="34" charset="-122"/>
            </a:endParaRPr>
          </a:p>
        </p:txBody>
      </p:sp>
      <p:sp>
        <p:nvSpPr>
          <p:cNvPr id="21" name="任意多边形: 形状 12"/>
          <p:cNvSpPr/>
          <p:nvPr/>
        </p:nvSpPr>
        <p:spPr bwMode="auto">
          <a:xfrm rot="5400000">
            <a:off x="495935" y="332232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22" name="Rectangle: Rounded Corners 34"/>
          <p:cNvSpPr/>
          <p:nvPr/>
        </p:nvSpPr>
        <p:spPr>
          <a:xfrm>
            <a:off x="4501515" y="3162935"/>
            <a:ext cx="3750310" cy="1565910"/>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65"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文本框 27"/>
          <p:cNvSpPr txBox="1"/>
          <p:nvPr/>
        </p:nvSpPr>
        <p:spPr>
          <a:xfrm>
            <a:off x="4860290" y="3291840"/>
            <a:ext cx="3191510" cy="460375"/>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本品为香蕉口味，颗粒剂型，儿童较易服用，顺应性较好。</a:t>
            </a:r>
          </a:p>
        </p:txBody>
      </p:sp>
      <p:sp>
        <p:nvSpPr>
          <p:cNvPr id="24" name="矩形 23"/>
          <p:cNvSpPr/>
          <p:nvPr/>
        </p:nvSpPr>
        <p:spPr>
          <a:xfrm>
            <a:off x="4500245" y="2845435"/>
            <a:ext cx="3751580" cy="374015"/>
          </a:xfrm>
          <a:prstGeom prst="rect">
            <a:avLst/>
          </a:prstGeom>
          <a:solidFill>
            <a:srgbClr val="00B0F0"/>
          </a:soli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05000" tIns="34290" rIns="270000" bIns="34290" numCol="1" spcCol="0" rtlCol="0" fromWordArt="0" anchor="ctr" anchorCtr="0" forceAA="0" compatLnSpc="1">
            <a:normAutofit/>
          </a:bodyPr>
          <a:lstStyle/>
          <a:p>
            <a:pPr algn="ctr" defTabSz="685165"/>
            <a:r>
              <a:rPr lang="zh-CN" altLang="en-US" sz="1200" b="1" dirty="0">
                <a:solidFill>
                  <a:srgbClr val="FFFFFF"/>
                </a:solidFill>
                <a:latin typeface="微软雅黑" panose="020B0503020204020204" pitchFamily="34" charset="-122"/>
                <a:ea typeface="微软雅黑" panose="020B0503020204020204" pitchFamily="34" charset="-122"/>
              </a:rPr>
              <a:t>临床管理便利</a:t>
            </a:r>
            <a:endParaRPr lang="zh-CN" altLang="en-US" sz="1200" b="1" baseline="30000" dirty="0">
              <a:solidFill>
                <a:srgbClr val="FFFFFF"/>
              </a:solidFill>
              <a:latin typeface="微软雅黑" panose="020B0503020204020204" pitchFamily="34" charset="-122"/>
              <a:ea typeface="微软雅黑" panose="020B0503020204020204" pitchFamily="34" charset="-122"/>
            </a:endParaRPr>
          </a:p>
        </p:txBody>
      </p:sp>
      <p:sp>
        <p:nvSpPr>
          <p:cNvPr id="25" name="任意多边形: 形状 12"/>
          <p:cNvSpPr/>
          <p:nvPr/>
        </p:nvSpPr>
        <p:spPr bwMode="auto">
          <a:xfrm rot="5400000">
            <a:off x="4672330" y="332232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26" name="文本框 27"/>
          <p:cNvSpPr txBox="1"/>
          <p:nvPr/>
        </p:nvSpPr>
        <p:spPr>
          <a:xfrm>
            <a:off x="4860290" y="3710305"/>
            <a:ext cx="3191510" cy="64516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本品适应症明确，儿童专用，临床处方明确，抗菌谱广泛，不存在超适应症使用的风险，便于医保部门监管。</a:t>
            </a:r>
          </a:p>
        </p:txBody>
      </p:sp>
      <p:sp>
        <p:nvSpPr>
          <p:cNvPr id="27" name="任意多边形: 形状 12"/>
          <p:cNvSpPr/>
          <p:nvPr/>
        </p:nvSpPr>
        <p:spPr bwMode="auto">
          <a:xfrm rot="5400000">
            <a:off x="4672330" y="3740785"/>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28" name="文本框 27"/>
          <p:cNvSpPr txBox="1"/>
          <p:nvPr/>
        </p:nvSpPr>
        <p:spPr>
          <a:xfrm>
            <a:off x="683895" y="3868420"/>
            <a:ext cx="3191510" cy="860425"/>
          </a:xfrm>
          <a:prstGeom prst="rect">
            <a:avLst/>
          </a:prstGeom>
          <a:noFill/>
        </p:spPr>
        <p:txBody>
          <a:bodyPr wrap="square">
            <a:no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按儿童</a:t>
            </a:r>
            <a:r>
              <a:rPr lang="en-US" altLang="zh-CN" sz="1000" dirty="0">
                <a:latin typeface="微软雅黑" panose="020B0503020204020204" pitchFamily="34" charset="-122"/>
                <a:ea typeface="微软雅黑" panose="020B0503020204020204" pitchFamily="34" charset="-122"/>
              </a:rPr>
              <a:t>3mg/kg</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20kg</a:t>
            </a:r>
            <a:r>
              <a:rPr lang="zh-CN" altLang="en-US" sz="1000" dirty="0">
                <a:latin typeface="微软雅黑" panose="020B0503020204020204" pitchFamily="34" charset="-122"/>
                <a:ea typeface="微软雅黑" panose="020B0503020204020204" pitchFamily="34" charset="-122"/>
              </a:rPr>
              <a:t>体重计，我司</a:t>
            </a:r>
            <a:r>
              <a:rPr lang="zh-CN" altLang="en-US" sz="1000" dirty="0">
                <a:latin typeface="微软雅黑" panose="020B0503020204020204" pitchFamily="34" charset="-122"/>
                <a:ea typeface="微软雅黑" panose="020B0503020204020204" pitchFamily="34" charset="-122"/>
                <a:sym typeface="+mn-ea"/>
              </a:rPr>
              <a:t>头孢托仑匹酯颗粒日治疗费用约</a:t>
            </a:r>
            <a:r>
              <a:rPr lang="en-US" altLang="zh-CN" sz="1000" dirty="0">
                <a:latin typeface="微软雅黑" panose="020B0503020204020204" pitchFamily="34" charset="-122"/>
                <a:ea typeface="微软雅黑" panose="020B0503020204020204" pitchFamily="34" charset="-122"/>
                <a:sym typeface="+mn-ea"/>
              </a:rPr>
              <a:t>33</a:t>
            </a:r>
            <a:r>
              <a:rPr lang="zh-CN" altLang="en-US" sz="1000" dirty="0">
                <a:latin typeface="微软雅黑" panose="020B0503020204020204" pitchFamily="34" charset="-122"/>
                <a:ea typeface="微软雅黑" panose="020B0503020204020204" pitchFamily="34" charset="-122"/>
                <a:sym typeface="+mn-ea"/>
              </a:rPr>
              <a:t>元，原研进口为</a:t>
            </a:r>
            <a:r>
              <a:rPr lang="en-US" altLang="zh-CN" sz="1000" dirty="0">
                <a:latin typeface="微软雅黑" panose="020B0503020204020204" pitchFamily="34" charset="-122"/>
                <a:ea typeface="微软雅黑" panose="020B0503020204020204" pitchFamily="34" charset="-122"/>
                <a:sym typeface="+mn-ea"/>
              </a:rPr>
              <a:t>49</a:t>
            </a:r>
            <a:r>
              <a:rPr lang="zh-CN" altLang="en-US" sz="1000" dirty="0">
                <a:latin typeface="微软雅黑" panose="020B0503020204020204" pitchFamily="34" charset="-122"/>
                <a:ea typeface="微软雅黑" panose="020B0503020204020204" pitchFamily="34" charset="-122"/>
                <a:sym typeface="+mn-ea"/>
              </a:rPr>
              <a:t>元，盐酸头孢卡品酯颗粒为</a:t>
            </a:r>
            <a:r>
              <a:rPr lang="en-US" altLang="zh-CN" sz="1000" dirty="0">
                <a:latin typeface="微软雅黑" panose="020B0503020204020204" pitchFamily="34" charset="-122"/>
                <a:ea typeface="微软雅黑" panose="020B0503020204020204" pitchFamily="34" charset="-122"/>
                <a:sym typeface="+mn-ea"/>
              </a:rPr>
              <a:t>49.8</a:t>
            </a:r>
            <a:r>
              <a:rPr lang="zh-CN" altLang="en-US" sz="1000" dirty="0">
                <a:latin typeface="微软雅黑" panose="020B0503020204020204" pitchFamily="34" charset="-122"/>
                <a:ea typeface="微软雅黑" panose="020B0503020204020204" pitchFamily="34" charset="-122"/>
                <a:sym typeface="+mn-ea"/>
              </a:rPr>
              <a:t>元</a:t>
            </a:r>
            <a:r>
              <a:rPr lang="zh-CN" altLang="en-US" sz="1000" dirty="0">
                <a:latin typeface="微软雅黑" panose="020B0503020204020204" pitchFamily="34" charset="-122"/>
                <a:ea typeface="微软雅黑" panose="020B0503020204020204" pitchFamily="34" charset="-122"/>
              </a:rPr>
              <a:t>。我司产品具有更好的性价比，纳入医保可以惠及更多患者。</a:t>
            </a:r>
          </a:p>
        </p:txBody>
      </p:sp>
      <p:sp>
        <p:nvSpPr>
          <p:cNvPr id="30" name="任意多边形: 形状 12"/>
          <p:cNvSpPr/>
          <p:nvPr/>
        </p:nvSpPr>
        <p:spPr bwMode="auto">
          <a:xfrm rot="5400000">
            <a:off x="495935" y="389890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31" name="文本框 27"/>
          <p:cNvSpPr txBox="1"/>
          <p:nvPr/>
        </p:nvSpPr>
        <p:spPr>
          <a:xfrm>
            <a:off x="4860290" y="4310380"/>
            <a:ext cx="3289300" cy="27559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本品安全性高，不良反应少且轻微，患儿能良好耐受。</a:t>
            </a:r>
          </a:p>
        </p:txBody>
      </p:sp>
      <p:sp>
        <p:nvSpPr>
          <p:cNvPr id="32" name="任意多边形: 形状 12"/>
          <p:cNvSpPr/>
          <p:nvPr/>
        </p:nvSpPr>
        <p:spPr bwMode="auto">
          <a:xfrm rot="5400000">
            <a:off x="4672330" y="434086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6"/>
          <p:cNvSpPr>
            <a:spLocks noChangeShapeType="1"/>
          </p:cNvSpPr>
          <p:nvPr/>
        </p:nvSpPr>
        <p:spPr bwMode="auto">
          <a:xfrm flipH="1">
            <a:off x="1351645" y="0"/>
            <a:ext cx="1465529" cy="5182171"/>
          </a:xfrm>
          <a:prstGeom prst="line">
            <a:avLst/>
          </a:prstGeom>
          <a:noFill/>
          <a:ln w="7938" cap="flat">
            <a:solidFill>
              <a:srgbClr val="002C42"/>
            </a:solidFill>
            <a:prstDash val="solid"/>
            <a:miter lim="800000"/>
          </a:ln>
          <a:extLst>
            <a:ext uri="{909E8E84-426E-40DD-AFC4-6F175D3DCCD1}">
              <a14:hiddenFill xmlns:a14="http://schemas.microsoft.com/office/drawing/2010/main">
                <a:noFill/>
              </a14:hiddenFill>
            </a:ext>
          </a:extLst>
        </p:spPr>
        <p:txBody>
          <a:bodyPr vert="horz" wrap="square" lIns="68157" tIns="34078" rIns="68157" bIns="34078" numCol="1" anchor="t" anchorCtr="0" compatLnSpc="1"/>
          <a:lstStyle/>
          <a:p>
            <a:endParaRPr lang="zh-CN" altLang="en-US" sz="1005">
              <a:solidFill>
                <a:prstClr val="black"/>
              </a:solidFill>
            </a:endParaRPr>
          </a:p>
        </p:txBody>
      </p:sp>
      <p:sp>
        <p:nvSpPr>
          <p:cNvPr id="22" name="Line 18"/>
          <p:cNvSpPr>
            <a:spLocks noChangeShapeType="1"/>
          </p:cNvSpPr>
          <p:nvPr/>
        </p:nvSpPr>
        <p:spPr bwMode="auto">
          <a:xfrm flipH="1" flipV="1">
            <a:off x="434820" y="0"/>
            <a:ext cx="2336981" cy="5143499"/>
          </a:xfrm>
          <a:prstGeom prst="line">
            <a:avLst/>
          </a:prstGeom>
          <a:noFill/>
          <a:ln w="7938" cap="flat">
            <a:solidFill>
              <a:srgbClr val="002C42"/>
            </a:solidFill>
            <a:prstDash val="solid"/>
            <a:miter lim="800000"/>
          </a:ln>
          <a:extLst>
            <a:ext uri="{909E8E84-426E-40DD-AFC4-6F175D3DCCD1}">
              <a14:hiddenFill xmlns:a14="http://schemas.microsoft.com/office/drawing/2010/main">
                <a:noFill/>
              </a14:hiddenFill>
            </a:ext>
          </a:extLst>
        </p:spPr>
        <p:txBody>
          <a:bodyPr vert="horz" wrap="square" lIns="68157" tIns="34078" rIns="68157" bIns="34078" numCol="1" anchor="t" anchorCtr="0" compatLnSpc="1"/>
          <a:lstStyle/>
          <a:p>
            <a:endParaRPr lang="zh-CN" altLang="en-US" sz="1005">
              <a:solidFill>
                <a:prstClr val="black"/>
              </a:solidFill>
            </a:endParaRPr>
          </a:p>
        </p:txBody>
      </p:sp>
      <p:sp>
        <p:nvSpPr>
          <p:cNvPr id="23" name="Freeform 5"/>
          <p:cNvSpPr/>
          <p:nvPr/>
        </p:nvSpPr>
        <p:spPr bwMode="auto">
          <a:xfrm flipH="1" flipV="1">
            <a:off x="-11811" y="185503"/>
            <a:ext cx="2276574" cy="4957996"/>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gradFill>
            <a:gsLst>
              <a:gs pos="0">
                <a:srgbClr val="002C42"/>
              </a:gs>
              <a:gs pos="100000">
                <a:srgbClr val="004060"/>
              </a:gs>
            </a:gsLst>
            <a:lin ang="14400000" scaled="0"/>
          </a:gradFill>
          <a:ln w="28575">
            <a:noFill/>
          </a:ln>
          <a:effectLst>
            <a:outerShdw blurRad="254000" dist="127000" dir="2700000" algn="tl" rotWithShape="0">
              <a:prstClr val="black">
                <a:alpha val="40000"/>
              </a:prstClr>
            </a:outerShdw>
          </a:effectLst>
        </p:spPr>
        <p:txBody>
          <a:bodyPr anchor="ctr"/>
          <a:lstStyle/>
          <a:p>
            <a:pPr algn="ctr"/>
            <a:endParaRPr lang="zh-CN" altLang="en-US" sz="1490">
              <a:solidFill>
                <a:schemeClr val="tx2">
                  <a:lumMod val="75000"/>
                </a:schemeClr>
              </a:solidFill>
              <a:latin typeface="Calibri" panose="020F0502020204030204" pitchFamily="34" charset="0"/>
              <a:ea typeface="宋体" panose="02010600030101010101" pitchFamily="2" charset="-122"/>
            </a:endParaRPr>
          </a:p>
        </p:txBody>
      </p:sp>
      <p:sp>
        <p:nvSpPr>
          <p:cNvPr id="24" name="文本框 23"/>
          <p:cNvSpPr txBox="1"/>
          <p:nvPr/>
        </p:nvSpPr>
        <p:spPr>
          <a:xfrm>
            <a:off x="191688" y="1638751"/>
            <a:ext cx="1310659" cy="941445"/>
          </a:xfrm>
          <a:prstGeom prst="rect">
            <a:avLst/>
          </a:prstGeom>
          <a:noFill/>
        </p:spPr>
        <p:txBody>
          <a:bodyPr wrap="square" rtlCol="0">
            <a:spAutoFit/>
          </a:bodyPr>
          <a:lstStyle/>
          <a:p>
            <a:pPr algn="ctr"/>
            <a:r>
              <a:rPr lang="zh-CN" altLang="en-US" sz="4025" b="1" dirty="0">
                <a:solidFill>
                  <a:schemeClr val="bg1">
                    <a:lumMod val="95000"/>
                  </a:schemeClr>
                </a:solidFill>
                <a:latin typeface="微软雅黑" panose="020B0503020204020204" pitchFamily="34" charset="-122"/>
                <a:ea typeface="微软雅黑" panose="020B0503020204020204" pitchFamily="34" charset="-122"/>
              </a:rPr>
              <a:t>目录</a:t>
            </a:r>
            <a:endParaRPr lang="en-US" altLang="zh-CN" sz="4025" b="1" dirty="0">
              <a:solidFill>
                <a:schemeClr val="bg1">
                  <a:lumMod val="95000"/>
                </a:schemeClr>
              </a:solidFill>
              <a:latin typeface="微软雅黑" panose="020B0503020204020204" pitchFamily="34" charset="-122"/>
              <a:ea typeface="微软雅黑" panose="020B0503020204020204" pitchFamily="34" charset="-122"/>
            </a:endParaRPr>
          </a:p>
          <a:p>
            <a:pPr algn="ctr"/>
            <a:r>
              <a:rPr lang="en-US" altLang="zh-CN" sz="1490" b="1" dirty="0">
                <a:solidFill>
                  <a:schemeClr val="bg1">
                    <a:lumMod val="95000"/>
                  </a:schemeClr>
                </a:solidFill>
                <a:latin typeface="微软雅黑" panose="020B0503020204020204" pitchFamily="34" charset="-122"/>
                <a:ea typeface="微软雅黑" panose="020B0503020204020204" pitchFamily="34" charset="-122"/>
              </a:rPr>
              <a:t>CONTENT</a:t>
            </a:r>
            <a:endParaRPr lang="zh-CN" altLang="en-US" sz="149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椭圆 1"/>
          <p:cNvSpPr>
            <a:spLocks noChangeArrowheads="1"/>
          </p:cNvSpPr>
          <p:nvPr>
            <p:custDataLst>
              <p:tags r:id="rId1"/>
            </p:custDataLst>
          </p:nvPr>
        </p:nvSpPr>
        <p:spPr bwMode="auto">
          <a:xfrm>
            <a:off x="3157985" y="961072"/>
            <a:ext cx="462114" cy="462257"/>
          </a:xfrm>
          <a:prstGeom prst="roundRect">
            <a:avLst/>
          </a:prstGeom>
          <a:gradFill>
            <a:gsLst>
              <a:gs pos="0">
                <a:srgbClr val="002C42"/>
              </a:gs>
              <a:gs pos="100000">
                <a:srgbClr val="004060"/>
              </a:gs>
            </a:gsLst>
            <a:lin ang="14400000" scaled="0"/>
          </a:gra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90">
              <a:solidFill>
                <a:schemeClr val="bg1">
                  <a:lumMod val="95000"/>
                </a:schemeClr>
              </a:solidFill>
            </a:endParaRPr>
          </a:p>
        </p:txBody>
      </p:sp>
      <p:sp>
        <p:nvSpPr>
          <p:cNvPr id="30" name="TextBox 32"/>
          <p:cNvSpPr txBox="1">
            <a:spLocks noChangeArrowheads="1"/>
          </p:cNvSpPr>
          <p:nvPr>
            <p:custDataLst>
              <p:tags r:id="rId2"/>
            </p:custDataLst>
          </p:nvPr>
        </p:nvSpPr>
        <p:spPr bwMode="auto">
          <a:xfrm>
            <a:off x="3198108" y="1010722"/>
            <a:ext cx="42220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lumMod val="95000"/>
                  </a:schemeClr>
                </a:solidFill>
                <a:ea typeface="微软雅黑" panose="020B0503020204020204" pitchFamily="34" charset="-122"/>
              </a:rPr>
              <a:t>01</a:t>
            </a:r>
          </a:p>
        </p:txBody>
      </p:sp>
      <p:sp>
        <p:nvSpPr>
          <p:cNvPr id="33" name="椭圆 1"/>
          <p:cNvSpPr>
            <a:spLocks noChangeArrowheads="1"/>
          </p:cNvSpPr>
          <p:nvPr>
            <p:custDataLst>
              <p:tags r:id="rId3"/>
            </p:custDataLst>
          </p:nvPr>
        </p:nvSpPr>
        <p:spPr bwMode="auto">
          <a:xfrm>
            <a:off x="3157985" y="1631047"/>
            <a:ext cx="462114" cy="462257"/>
          </a:xfrm>
          <a:prstGeom prst="roundRect">
            <a:avLst/>
          </a:prstGeom>
          <a:gradFill>
            <a:gsLst>
              <a:gs pos="0">
                <a:srgbClr val="002C42"/>
              </a:gs>
              <a:gs pos="100000">
                <a:srgbClr val="004060"/>
              </a:gs>
            </a:gsLst>
            <a:lin ang="14400000" scaled="0"/>
          </a:gra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90">
              <a:solidFill>
                <a:schemeClr val="bg1">
                  <a:lumMod val="95000"/>
                </a:schemeClr>
              </a:solidFill>
            </a:endParaRPr>
          </a:p>
        </p:txBody>
      </p:sp>
      <p:sp>
        <p:nvSpPr>
          <p:cNvPr id="34" name="TextBox 32"/>
          <p:cNvSpPr txBox="1">
            <a:spLocks noChangeArrowheads="1"/>
          </p:cNvSpPr>
          <p:nvPr>
            <p:custDataLst>
              <p:tags r:id="rId4"/>
            </p:custDataLst>
          </p:nvPr>
        </p:nvSpPr>
        <p:spPr bwMode="auto">
          <a:xfrm>
            <a:off x="3198108" y="1680697"/>
            <a:ext cx="42220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lumMod val="95000"/>
                  </a:schemeClr>
                </a:solidFill>
                <a:ea typeface="微软雅黑" panose="020B0503020204020204" pitchFamily="34" charset="-122"/>
              </a:rPr>
              <a:t>02</a:t>
            </a:r>
          </a:p>
        </p:txBody>
      </p:sp>
      <p:sp>
        <p:nvSpPr>
          <p:cNvPr id="37" name="椭圆 1"/>
          <p:cNvSpPr>
            <a:spLocks noChangeArrowheads="1"/>
          </p:cNvSpPr>
          <p:nvPr>
            <p:custDataLst>
              <p:tags r:id="rId5"/>
            </p:custDataLst>
          </p:nvPr>
        </p:nvSpPr>
        <p:spPr bwMode="auto">
          <a:xfrm>
            <a:off x="3157985" y="2296530"/>
            <a:ext cx="462114" cy="462257"/>
          </a:xfrm>
          <a:prstGeom prst="roundRect">
            <a:avLst/>
          </a:prstGeom>
          <a:gradFill>
            <a:gsLst>
              <a:gs pos="0">
                <a:srgbClr val="002C42"/>
              </a:gs>
              <a:gs pos="100000">
                <a:srgbClr val="004060"/>
              </a:gs>
            </a:gsLst>
            <a:lin ang="14400000" scaled="0"/>
          </a:gra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90">
              <a:solidFill>
                <a:schemeClr val="bg1">
                  <a:lumMod val="95000"/>
                </a:schemeClr>
              </a:solidFill>
            </a:endParaRPr>
          </a:p>
        </p:txBody>
      </p:sp>
      <p:sp>
        <p:nvSpPr>
          <p:cNvPr id="38" name="TextBox 32"/>
          <p:cNvSpPr txBox="1">
            <a:spLocks noChangeArrowheads="1"/>
          </p:cNvSpPr>
          <p:nvPr>
            <p:custDataLst>
              <p:tags r:id="rId6"/>
            </p:custDataLst>
          </p:nvPr>
        </p:nvSpPr>
        <p:spPr bwMode="auto">
          <a:xfrm>
            <a:off x="3198108" y="2346181"/>
            <a:ext cx="42220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lumMod val="95000"/>
                  </a:schemeClr>
                </a:solidFill>
                <a:ea typeface="微软雅黑" panose="020B0503020204020204" pitchFamily="34" charset="-122"/>
              </a:rPr>
              <a:t>03</a:t>
            </a:r>
          </a:p>
        </p:txBody>
      </p:sp>
      <p:sp>
        <p:nvSpPr>
          <p:cNvPr id="41" name="TextBox 76"/>
          <p:cNvSpPr txBox="1"/>
          <p:nvPr>
            <p:custDataLst>
              <p:tags r:id="rId7"/>
            </p:custDataLst>
          </p:nvPr>
        </p:nvSpPr>
        <p:spPr>
          <a:xfrm>
            <a:off x="3734533" y="1010775"/>
            <a:ext cx="3103711" cy="412115"/>
          </a:xfrm>
          <a:prstGeom prst="rect">
            <a:avLst/>
          </a:prstGeom>
          <a:noFill/>
        </p:spPr>
        <p:txBody>
          <a:bodyPr wrap="square" rtlCol="0">
            <a:spAutoFit/>
          </a:bodyPr>
          <a:lstStyle/>
          <a:p>
            <a:r>
              <a:rPr lang="zh-CN" altLang="en-US" sz="2085" b="1" dirty="0">
                <a:solidFill>
                  <a:schemeClr val="tx2">
                    <a:lumMod val="75000"/>
                  </a:schemeClr>
                </a:solidFill>
                <a:latin typeface="微软雅黑" panose="020B0503020204020204" pitchFamily="34" charset="-122"/>
                <a:ea typeface="微软雅黑" panose="020B0503020204020204" pitchFamily="34" charset="-122"/>
              </a:rPr>
              <a:t>产品基本信息</a:t>
            </a:r>
          </a:p>
        </p:txBody>
      </p:sp>
      <p:sp>
        <p:nvSpPr>
          <p:cNvPr id="42" name="TextBox 76"/>
          <p:cNvSpPr txBox="1"/>
          <p:nvPr>
            <p:custDataLst>
              <p:tags r:id="rId8"/>
            </p:custDataLst>
          </p:nvPr>
        </p:nvSpPr>
        <p:spPr>
          <a:xfrm>
            <a:off x="3734478" y="1701666"/>
            <a:ext cx="3357932" cy="412115"/>
          </a:xfrm>
          <a:prstGeom prst="rect">
            <a:avLst/>
          </a:prstGeom>
          <a:noFill/>
        </p:spPr>
        <p:txBody>
          <a:bodyPr wrap="square" rtlCol="0">
            <a:spAutoFit/>
          </a:bodyPr>
          <a:lstStyle/>
          <a:p>
            <a:r>
              <a:rPr lang="zh-CN" altLang="en-US" sz="2085" b="1" dirty="0">
                <a:solidFill>
                  <a:schemeClr val="tx2">
                    <a:lumMod val="75000"/>
                  </a:schemeClr>
                </a:solidFill>
                <a:latin typeface="微软雅黑" panose="020B0503020204020204" pitchFamily="34" charset="-122"/>
                <a:ea typeface="微软雅黑" panose="020B0503020204020204" pitchFamily="34" charset="-122"/>
              </a:rPr>
              <a:t>安全性</a:t>
            </a:r>
          </a:p>
        </p:txBody>
      </p:sp>
      <p:sp>
        <p:nvSpPr>
          <p:cNvPr id="43" name="TextBox 76"/>
          <p:cNvSpPr txBox="1"/>
          <p:nvPr>
            <p:custDataLst>
              <p:tags r:id="rId9"/>
            </p:custDataLst>
          </p:nvPr>
        </p:nvSpPr>
        <p:spPr>
          <a:xfrm>
            <a:off x="3734533" y="2315518"/>
            <a:ext cx="3103711" cy="412115"/>
          </a:xfrm>
          <a:prstGeom prst="rect">
            <a:avLst/>
          </a:prstGeom>
          <a:noFill/>
        </p:spPr>
        <p:txBody>
          <a:bodyPr wrap="square" rtlCol="0">
            <a:spAutoFit/>
          </a:bodyPr>
          <a:lstStyle/>
          <a:p>
            <a:r>
              <a:rPr lang="zh-CN" altLang="en-US" sz="2085" b="1" dirty="0">
                <a:solidFill>
                  <a:schemeClr val="tx2">
                    <a:lumMod val="75000"/>
                  </a:schemeClr>
                </a:solidFill>
                <a:latin typeface="微软雅黑" panose="020B0503020204020204" pitchFamily="34" charset="-122"/>
                <a:ea typeface="微软雅黑" panose="020B0503020204020204" pitchFamily="34" charset="-122"/>
              </a:rPr>
              <a:t>有效性</a:t>
            </a:r>
          </a:p>
        </p:txBody>
      </p:sp>
      <p:sp>
        <p:nvSpPr>
          <p:cNvPr id="2" name="椭圆 1"/>
          <p:cNvSpPr>
            <a:spLocks noChangeArrowheads="1"/>
          </p:cNvSpPr>
          <p:nvPr>
            <p:custDataLst>
              <p:tags r:id="rId10"/>
            </p:custDataLst>
          </p:nvPr>
        </p:nvSpPr>
        <p:spPr bwMode="auto">
          <a:xfrm>
            <a:off x="3173130" y="2936248"/>
            <a:ext cx="462114" cy="462257"/>
          </a:xfrm>
          <a:prstGeom prst="roundRect">
            <a:avLst/>
          </a:prstGeom>
          <a:gradFill>
            <a:gsLst>
              <a:gs pos="0">
                <a:srgbClr val="002C42"/>
              </a:gs>
              <a:gs pos="100000">
                <a:srgbClr val="004060"/>
              </a:gs>
            </a:gsLst>
            <a:lin ang="14400000" scaled="0"/>
          </a:gra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90">
              <a:solidFill>
                <a:schemeClr val="bg1">
                  <a:lumMod val="95000"/>
                </a:schemeClr>
              </a:solidFill>
            </a:endParaRPr>
          </a:p>
        </p:txBody>
      </p:sp>
      <p:sp>
        <p:nvSpPr>
          <p:cNvPr id="3" name="TextBox 32"/>
          <p:cNvSpPr txBox="1">
            <a:spLocks noChangeArrowheads="1"/>
          </p:cNvSpPr>
          <p:nvPr>
            <p:custDataLst>
              <p:tags r:id="rId11"/>
            </p:custDataLst>
          </p:nvPr>
        </p:nvSpPr>
        <p:spPr bwMode="auto">
          <a:xfrm>
            <a:off x="3213253" y="2985898"/>
            <a:ext cx="42220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lumMod val="95000"/>
                  </a:schemeClr>
                </a:solidFill>
                <a:ea typeface="微软雅黑" panose="020B0503020204020204" pitchFamily="34" charset="-122"/>
              </a:rPr>
              <a:t>04</a:t>
            </a:r>
          </a:p>
        </p:txBody>
      </p:sp>
      <p:sp>
        <p:nvSpPr>
          <p:cNvPr id="4" name="椭圆 1"/>
          <p:cNvSpPr>
            <a:spLocks noChangeArrowheads="1"/>
          </p:cNvSpPr>
          <p:nvPr>
            <p:custDataLst>
              <p:tags r:id="rId12"/>
            </p:custDataLst>
          </p:nvPr>
        </p:nvSpPr>
        <p:spPr bwMode="auto">
          <a:xfrm>
            <a:off x="3173130" y="3601732"/>
            <a:ext cx="462114" cy="462257"/>
          </a:xfrm>
          <a:prstGeom prst="roundRect">
            <a:avLst/>
          </a:prstGeom>
          <a:gradFill>
            <a:gsLst>
              <a:gs pos="0">
                <a:srgbClr val="002C42"/>
              </a:gs>
              <a:gs pos="100000">
                <a:srgbClr val="004060"/>
              </a:gs>
            </a:gsLst>
            <a:lin ang="14400000" scaled="0"/>
          </a:gra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90">
              <a:solidFill>
                <a:schemeClr val="bg1">
                  <a:lumMod val="95000"/>
                </a:schemeClr>
              </a:solidFill>
            </a:endParaRPr>
          </a:p>
        </p:txBody>
      </p:sp>
      <p:sp>
        <p:nvSpPr>
          <p:cNvPr id="5" name="TextBox 32"/>
          <p:cNvSpPr txBox="1">
            <a:spLocks noChangeArrowheads="1"/>
          </p:cNvSpPr>
          <p:nvPr>
            <p:custDataLst>
              <p:tags r:id="rId13"/>
            </p:custDataLst>
          </p:nvPr>
        </p:nvSpPr>
        <p:spPr bwMode="auto">
          <a:xfrm>
            <a:off x="3213253" y="3651382"/>
            <a:ext cx="42220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lumMod val="95000"/>
                  </a:schemeClr>
                </a:solidFill>
                <a:ea typeface="微软雅黑" panose="020B0503020204020204" pitchFamily="34" charset="-122"/>
              </a:rPr>
              <a:t>05</a:t>
            </a:r>
          </a:p>
        </p:txBody>
      </p:sp>
      <p:sp>
        <p:nvSpPr>
          <p:cNvPr id="6" name="TextBox 76"/>
          <p:cNvSpPr txBox="1"/>
          <p:nvPr>
            <p:custDataLst>
              <p:tags r:id="rId14"/>
            </p:custDataLst>
          </p:nvPr>
        </p:nvSpPr>
        <p:spPr>
          <a:xfrm>
            <a:off x="3749623" y="3006868"/>
            <a:ext cx="3357932" cy="412115"/>
          </a:xfrm>
          <a:prstGeom prst="rect">
            <a:avLst/>
          </a:prstGeom>
          <a:noFill/>
        </p:spPr>
        <p:txBody>
          <a:bodyPr wrap="square" rtlCol="0">
            <a:spAutoFit/>
          </a:bodyPr>
          <a:lstStyle/>
          <a:p>
            <a:r>
              <a:rPr lang="zh-CN" altLang="en-US" sz="2085" b="1" dirty="0">
                <a:solidFill>
                  <a:schemeClr val="tx2">
                    <a:lumMod val="75000"/>
                  </a:schemeClr>
                </a:solidFill>
                <a:latin typeface="微软雅黑" panose="020B0503020204020204" pitchFamily="34" charset="-122"/>
                <a:ea typeface="微软雅黑" panose="020B0503020204020204" pitchFamily="34" charset="-122"/>
              </a:rPr>
              <a:t>创新性</a:t>
            </a:r>
          </a:p>
        </p:txBody>
      </p:sp>
      <p:sp>
        <p:nvSpPr>
          <p:cNvPr id="7" name="TextBox 76"/>
          <p:cNvSpPr txBox="1"/>
          <p:nvPr>
            <p:custDataLst>
              <p:tags r:id="rId15"/>
            </p:custDataLst>
          </p:nvPr>
        </p:nvSpPr>
        <p:spPr>
          <a:xfrm>
            <a:off x="3749679" y="3620719"/>
            <a:ext cx="3103711" cy="412115"/>
          </a:xfrm>
          <a:prstGeom prst="rect">
            <a:avLst/>
          </a:prstGeom>
          <a:noFill/>
        </p:spPr>
        <p:txBody>
          <a:bodyPr wrap="square" rtlCol="0">
            <a:spAutoFit/>
          </a:bodyPr>
          <a:lstStyle/>
          <a:p>
            <a:r>
              <a:rPr lang="zh-CN" altLang="en-US" sz="2085" b="1" dirty="0">
                <a:solidFill>
                  <a:schemeClr val="tx2">
                    <a:lumMod val="75000"/>
                  </a:schemeClr>
                </a:solidFill>
                <a:latin typeface="微软雅黑" panose="020B0503020204020204" pitchFamily="34" charset="-122"/>
                <a:ea typeface="微软雅黑" panose="020B0503020204020204" pitchFamily="34" charset="-122"/>
              </a:rPr>
              <a:t>公平性</a:t>
            </a:r>
          </a:p>
        </p:txBody>
      </p:sp>
      <p:pic>
        <p:nvPicPr>
          <p:cNvPr id="9" name="图片 8" descr="头孢妥仑匹酯颗粒2"/>
          <p:cNvPicPr>
            <a:picLocks noChangeAspect="1"/>
          </p:cNvPicPr>
          <p:nvPr/>
        </p:nvPicPr>
        <p:blipFill>
          <a:blip r:embed="rId21"/>
          <a:stretch>
            <a:fillRect/>
          </a:stretch>
        </p:blipFill>
        <p:spPr>
          <a:xfrm>
            <a:off x="5796280" y="2182495"/>
            <a:ext cx="2681605" cy="2961005"/>
          </a:xfrm>
          <a:prstGeom prst="rect">
            <a:avLst/>
          </a:prstGeom>
        </p:spPr>
      </p:pic>
      <p:pic>
        <p:nvPicPr>
          <p:cNvPr id="10" name="图片 9" descr="头孢妥仑匹酯颗粒1"/>
          <p:cNvPicPr>
            <a:picLocks noChangeAspect="1"/>
          </p:cNvPicPr>
          <p:nvPr/>
        </p:nvPicPr>
        <p:blipFill>
          <a:blip r:embed="rId22"/>
          <a:stretch>
            <a:fillRect/>
          </a:stretch>
        </p:blipFill>
        <p:spPr>
          <a:xfrm>
            <a:off x="6084570" y="159385"/>
            <a:ext cx="2337435" cy="3319145"/>
          </a:xfrm>
          <a:prstGeom prst="rect">
            <a:avLst/>
          </a:prstGeom>
        </p:spPr>
      </p:pic>
      <p:sp>
        <p:nvSpPr>
          <p:cNvPr id="8" name="椭圆 1"/>
          <p:cNvSpPr>
            <a:spLocks noChangeArrowheads="1"/>
          </p:cNvSpPr>
          <p:nvPr>
            <p:custDataLst>
              <p:tags r:id="rId16"/>
            </p:custDataLst>
          </p:nvPr>
        </p:nvSpPr>
        <p:spPr bwMode="auto">
          <a:xfrm>
            <a:off x="3157890" y="4281182"/>
            <a:ext cx="462114" cy="462257"/>
          </a:xfrm>
          <a:prstGeom prst="roundRect">
            <a:avLst/>
          </a:prstGeom>
          <a:gradFill>
            <a:gsLst>
              <a:gs pos="0">
                <a:srgbClr val="002C42"/>
              </a:gs>
              <a:gs pos="100000">
                <a:srgbClr val="004060"/>
              </a:gs>
            </a:gsLst>
            <a:lin ang="14400000" scaled="0"/>
          </a:gra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90">
              <a:solidFill>
                <a:schemeClr val="bg1">
                  <a:lumMod val="95000"/>
                </a:schemeClr>
              </a:solidFill>
            </a:endParaRPr>
          </a:p>
        </p:txBody>
      </p:sp>
      <p:sp>
        <p:nvSpPr>
          <p:cNvPr id="11" name="TextBox 32"/>
          <p:cNvSpPr txBox="1">
            <a:spLocks noChangeArrowheads="1"/>
          </p:cNvSpPr>
          <p:nvPr>
            <p:custDataLst>
              <p:tags r:id="rId17"/>
            </p:custDataLst>
          </p:nvPr>
        </p:nvSpPr>
        <p:spPr bwMode="auto">
          <a:xfrm>
            <a:off x="3198013" y="4330832"/>
            <a:ext cx="42220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lumMod val="95000"/>
                  </a:schemeClr>
                </a:solidFill>
                <a:ea typeface="微软雅黑" panose="020B0503020204020204" pitchFamily="34" charset="-122"/>
              </a:rPr>
              <a:t>06</a:t>
            </a:r>
          </a:p>
        </p:txBody>
      </p:sp>
      <p:sp>
        <p:nvSpPr>
          <p:cNvPr id="12" name="TextBox 76"/>
          <p:cNvSpPr txBox="1"/>
          <p:nvPr>
            <p:custDataLst>
              <p:tags r:id="rId18"/>
            </p:custDataLst>
          </p:nvPr>
        </p:nvSpPr>
        <p:spPr>
          <a:xfrm>
            <a:off x="3734439" y="4300169"/>
            <a:ext cx="3103711" cy="412115"/>
          </a:xfrm>
          <a:prstGeom prst="rect">
            <a:avLst/>
          </a:prstGeom>
          <a:noFill/>
        </p:spPr>
        <p:txBody>
          <a:bodyPr wrap="square" rtlCol="0">
            <a:spAutoFit/>
          </a:bodyPr>
          <a:lstStyle/>
          <a:p>
            <a:r>
              <a:rPr lang="zh-CN" altLang="en-US" sz="2085" b="1" dirty="0">
                <a:solidFill>
                  <a:schemeClr val="tx2">
                    <a:lumMod val="75000"/>
                  </a:schemeClr>
                </a:solidFill>
                <a:latin typeface="微软雅黑" panose="020B0503020204020204" pitchFamily="34" charset="-122"/>
                <a:ea typeface="微软雅黑" panose="020B0503020204020204" pitchFamily="34" charset="-122"/>
              </a:rPr>
              <a:t>价格费用信息</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2"/>
          <p:cNvSpPr txBox="1"/>
          <p:nvPr/>
        </p:nvSpPr>
        <p:spPr>
          <a:xfrm>
            <a:off x="408936" y="195486"/>
            <a:ext cx="4883144" cy="42989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200" b="1" dirty="0">
                <a:solidFill>
                  <a:srgbClr val="002B82"/>
                </a:solidFill>
                <a:latin typeface="微软雅黑" panose="020B0503020204020204" pitchFamily="34" charset="-122"/>
                <a:ea typeface="微软雅黑" panose="020B0503020204020204" pitchFamily="34" charset="-122"/>
              </a:rPr>
              <a:t>产品基本信息</a:t>
            </a:r>
          </a:p>
        </p:txBody>
      </p:sp>
      <p:graphicFrame>
        <p:nvGraphicFramePr>
          <p:cNvPr id="3" name="表格 2"/>
          <p:cNvGraphicFramePr/>
          <p:nvPr>
            <p:custDataLst>
              <p:tags r:id="rId1"/>
            </p:custDataLst>
          </p:nvPr>
        </p:nvGraphicFramePr>
        <p:xfrm>
          <a:off x="179705" y="758190"/>
          <a:ext cx="4906645" cy="4069715"/>
        </p:xfrm>
        <a:graphic>
          <a:graphicData uri="http://schemas.openxmlformats.org/drawingml/2006/table">
            <a:tbl>
              <a:tblPr firstRow="1" bandRow="1">
                <a:tableStyleId>{5C22544A-7EE6-4342-B048-85BDC9FD1C3A}</a:tableStyleId>
              </a:tblPr>
              <a:tblGrid>
                <a:gridCol w="92202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357630">
                  <a:extLst>
                    <a:ext uri="{9D8B030D-6E8A-4147-A177-3AD203B41FA5}">
                      <a16:colId xmlns:a16="http://schemas.microsoft.com/office/drawing/2014/main" val="20002"/>
                    </a:ext>
                  </a:extLst>
                </a:gridCol>
                <a:gridCol w="1261745">
                  <a:extLst>
                    <a:ext uri="{9D8B030D-6E8A-4147-A177-3AD203B41FA5}">
                      <a16:colId xmlns:a16="http://schemas.microsoft.com/office/drawing/2014/main" val="20003"/>
                    </a:ext>
                  </a:extLst>
                </a:gridCol>
              </a:tblGrid>
              <a:tr h="347345">
                <a:tc>
                  <a:txBody>
                    <a:bodyPr/>
                    <a:lstStyle/>
                    <a:p>
                      <a:pPr algn="ctr">
                        <a:buNone/>
                      </a:pPr>
                      <a:r>
                        <a:rPr lang="zh-CN" altLang="en-US" sz="900" b="1">
                          <a:solidFill>
                            <a:schemeClr val="bg1"/>
                          </a:solidFill>
                          <a:latin typeface="微软雅黑" panose="020B0503020204020204" pitchFamily="34" charset="-122"/>
                          <a:ea typeface="微软雅黑" panose="020B0503020204020204" pitchFamily="34" charset="-122"/>
                        </a:rPr>
                        <a:t>通用名</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solidFill>
                      <a:srgbClr val="00B0F0"/>
                    </a:solidFill>
                  </a:tcPr>
                </a:tc>
                <a:tc gridSpan="3">
                  <a:txBody>
                    <a:bodyPr/>
                    <a:lstStyle/>
                    <a:p>
                      <a:pPr algn="ctr">
                        <a:buNone/>
                      </a:pPr>
                      <a:r>
                        <a:rPr lang="zh-CN" altLang="en-US" sz="900" b="0">
                          <a:solidFill>
                            <a:schemeClr val="tx1"/>
                          </a:solidFill>
                          <a:latin typeface="微软雅黑" panose="020B0503020204020204" pitchFamily="34" charset="-122"/>
                          <a:ea typeface="微软雅黑" panose="020B0503020204020204" pitchFamily="34" charset="-122"/>
                        </a:rPr>
                        <a:t>头孢托仑匹酯颗粒</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hMerge="1">
                  <a:txBody>
                    <a:bodyPr/>
                    <a:lstStyle/>
                    <a:p>
                      <a:endParaRPr lang="zh-CN"/>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hMerge="1">
                  <a:txBody>
                    <a:bodyPr/>
                    <a:lstStyle/>
                    <a:p>
                      <a:endParaRPr lang="zh-CN"/>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extLst>
                  <a:ext uri="{0D108BD9-81ED-4DB2-BD59-A6C34878D82A}">
                    <a16:rowId xmlns:a16="http://schemas.microsoft.com/office/drawing/2014/main" val="10000"/>
                  </a:ext>
                </a:extLst>
              </a:tr>
              <a:tr h="351155">
                <a:tc>
                  <a:txBody>
                    <a:bodyPr/>
                    <a:lstStyle/>
                    <a:p>
                      <a:pPr algn="ctr">
                        <a:buNone/>
                      </a:pPr>
                      <a:r>
                        <a:rPr lang="zh-CN" altLang="en-US" sz="900" b="1">
                          <a:solidFill>
                            <a:schemeClr val="bg1"/>
                          </a:solidFill>
                          <a:latin typeface="微软雅黑" panose="020B0503020204020204" pitchFamily="34" charset="-122"/>
                          <a:ea typeface="微软雅黑" panose="020B0503020204020204" pitchFamily="34" charset="-122"/>
                        </a:rPr>
                        <a:t>注册规格</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solidFill>
                      <a:srgbClr val="00B0F0"/>
                    </a:solidFill>
                  </a:tcPr>
                </a:tc>
                <a:tc gridSpan="3">
                  <a:txBody>
                    <a:bodyPr/>
                    <a:lstStyle/>
                    <a:p>
                      <a:pPr algn="ctr">
                        <a:buNone/>
                      </a:pPr>
                      <a:r>
                        <a:rPr lang="zh-CN" altLang="en-US" sz="900">
                          <a:solidFill>
                            <a:schemeClr val="tx1"/>
                          </a:solidFill>
                          <a:latin typeface="微软雅黑" panose="020B0503020204020204" pitchFamily="34" charset="-122"/>
                          <a:ea typeface="微软雅黑" panose="020B0503020204020204" pitchFamily="34" charset="-122"/>
                        </a:rPr>
                        <a:t>按</a:t>
                      </a:r>
                      <a:r>
                        <a:rPr lang="en-US" altLang="zh-CN" sz="900">
                          <a:solidFill>
                            <a:schemeClr val="tx1"/>
                          </a:solidFill>
                          <a:latin typeface="微软雅黑" panose="020B0503020204020204" pitchFamily="34" charset="-122"/>
                          <a:ea typeface="微软雅黑" panose="020B0503020204020204" pitchFamily="34" charset="-122"/>
                        </a:rPr>
                        <a:t>C19H18N6O5S3</a:t>
                      </a:r>
                      <a:r>
                        <a:rPr lang="zh-CN" altLang="en-US" sz="900">
                          <a:solidFill>
                            <a:schemeClr val="tx1"/>
                          </a:solidFill>
                          <a:latin typeface="微软雅黑" panose="020B0503020204020204" pitchFamily="34" charset="-122"/>
                          <a:ea typeface="微软雅黑" panose="020B0503020204020204" pitchFamily="34" charset="-122"/>
                        </a:rPr>
                        <a:t>计（</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a:t>
                      </a:r>
                      <a:r>
                        <a:rPr lang="en-US" altLang="zh-CN" sz="900">
                          <a:solidFill>
                            <a:schemeClr val="tx1"/>
                          </a:solidFill>
                          <a:latin typeface="微软雅黑" panose="020B0503020204020204" pitchFamily="34" charset="-122"/>
                          <a:ea typeface="微软雅黑" panose="020B0503020204020204" pitchFamily="34" charset="-122"/>
                        </a:rPr>
                        <a:t>30mg  </a:t>
                      </a:r>
                      <a:r>
                        <a:rPr lang="zh-CN" altLang="en-US" sz="900">
                          <a:solidFill>
                            <a:schemeClr val="tx1"/>
                          </a:solidFill>
                          <a:latin typeface="微软雅黑" panose="020B0503020204020204" pitchFamily="34" charset="-122"/>
                          <a:ea typeface="微软雅黑" panose="020B0503020204020204" pitchFamily="34" charset="-122"/>
                        </a:rPr>
                        <a:t>（</a:t>
                      </a:r>
                      <a:r>
                        <a:rPr lang="en-US" altLang="zh-CN" sz="900">
                          <a:solidFill>
                            <a:schemeClr val="tx1"/>
                          </a:solidFill>
                          <a:latin typeface="微软雅黑" panose="020B0503020204020204" pitchFamily="34" charset="-122"/>
                          <a:ea typeface="微软雅黑" panose="020B0503020204020204" pitchFamily="34" charset="-122"/>
                        </a:rPr>
                        <a:t>2</a:t>
                      </a:r>
                      <a:r>
                        <a:rPr lang="zh-CN" altLang="en-US" sz="900">
                          <a:solidFill>
                            <a:schemeClr val="tx1"/>
                          </a:solidFill>
                          <a:latin typeface="微软雅黑" panose="020B0503020204020204" pitchFamily="34" charset="-122"/>
                          <a:ea typeface="微软雅黑" panose="020B0503020204020204" pitchFamily="34" charset="-122"/>
                        </a:rPr>
                        <a:t>）</a:t>
                      </a:r>
                      <a:r>
                        <a:rPr lang="en-US" altLang="zh-CN" sz="900">
                          <a:solidFill>
                            <a:schemeClr val="tx1"/>
                          </a:solidFill>
                          <a:latin typeface="微软雅黑" panose="020B0503020204020204" pitchFamily="34" charset="-122"/>
                          <a:ea typeface="微软雅黑" panose="020B0503020204020204" pitchFamily="34" charset="-122"/>
                        </a:rPr>
                        <a:t>50mg</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hMerge="1">
                  <a:txBody>
                    <a:bodyPr/>
                    <a:lstStyle/>
                    <a:p>
                      <a:endParaRPr lang="zh-CN"/>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hMerge="1">
                  <a:txBody>
                    <a:bodyPr/>
                    <a:lstStyle/>
                    <a:p>
                      <a:endParaRPr lang="zh-CN"/>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extLst>
                  <a:ext uri="{0D108BD9-81ED-4DB2-BD59-A6C34878D82A}">
                    <a16:rowId xmlns:a16="http://schemas.microsoft.com/office/drawing/2014/main" val="10001"/>
                  </a:ext>
                </a:extLst>
              </a:tr>
              <a:tr h="850265">
                <a:tc>
                  <a:txBody>
                    <a:bodyPr/>
                    <a:lstStyle/>
                    <a:p>
                      <a:pPr algn="ctr">
                        <a:buNone/>
                      </a:pPr>
                      <a:r>
                        <a:rPr lang="zh-CN" altLang="en-US" sz="900" b="1">
                          <a:solidFill>
                            <a:schemeClr val="bg1"/>
                          </a:solidFill>
                          <a:latin typeface="微软雅黑" panose="020B0503020204020204" pitchFamily="34" charset="-122"/>
                          <a:ea typeface="微软雅黑" panose="020B0503020204020204" pitchFamily="34" charset="-122"/>
                        </a:rPr>
                        <a:t>适应症</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solidFill>
                      <a:srgbClr val="00B0F0"/>
                    </a:solidFill>
                  </a:tcPr>
                </a:tc>
                <a:tc gridSpan="3">
                  <a:txBody>
                    <a:bodyPr/>
                    <a:lstStyle/>
                    <a:p>
                      <a:pPr algn="l">
                        <a:buNone/>
                      </a:pPr>
                      <a:r>
                        <a:rPr lang="zh-CN" altLang="en-US" sz="900">
                          <a:solidFill>
                            <a:schemeClr val="tx1"/>
                          </a:solidFill>
                          <a:latin typeface="微软雅黑" panose="020B0503020204020204" pitchFamily="34" charset="-122"/>
                          <a:ea typeface="微软雅黑" panose="020B0503020204020204" pitchFamily="34" charset="-122"/>
                        </a:rPr>
                        <a:t>本品适用于敏感菌引起的下列感染：浅表性皮肤感染、深部皮肤感染、淋巴管及淋巴结炎、慢性脓皮病、外伤、烫伤以及手术创口等的继发性感染、肛周脓肿、咽炎及喉炎、扁桃体炎（包括扁桃体周围炎、扁桃体周围脓肿）、急性支气管炎、肺炎、肺脓肿、慢性呼吸系统病变的继发性感染、中耳炎、鼻窦炎、牙周炎、颌炎、膀胱炎、肾盂肾炎、猩红热、百日咳。</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hMerge="1">
                  <a:txBody>
                    <a:bodyPr/>
                    <a:lstStyle/>
                    <a:p>
                      <a:endParaRPr lang="zh-CN"/>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hMerge="1">
                  <a:txBody>
                    <a:bodyPr/>
                    <a:lstStyle/>
                    <a:p>
                      <a:endParaRPr lang="zh-CN"/>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extLst>
                  <a:ext uri="{0D108BD9-81ED-4DB2-BD59-A6C34878D82A}">
                    <a16:rowId xmlns:a16="http://schemas.microsoft.com/office/drawing/2014/main" val="10002"/>
                  </a:ext>
                </a:extLst>
              </a:tr>
              <a:tr h="1424940">
                <a:tc>
                  <a:txBody>
                    <a:bodyPr/>
                    <a:lstStyle/>
                    <a:p>
                      <a:pPr algn="ctr">
                        <a:buNone/>
                      </a:pPr>
                      <a:r>
                        <a:rPr lang="zh-CN" altLang="en-US" sz="900" b="1">
                          <a:solidFill>
                            <a:schemeClr val="bg1"/>
                          </a:solidFill>
                          <a:latin typeface="微软雅黑" panose="020B0503020204020204" pitchFamily="34" charset="-122"/>
                          <a:ea typeface="微软雅黑" panose="020B0503020204020204" pitchFamily="34" charset="-122"/>
                        </a:rPr>
                        <a:t>用法用量</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solidFill>
                      <a:srgbClr val="00B0F0"/>
                    </a:solidFill>
                  </a:tcPr>
                </a:tc>
                <a:tc gridSpan="3">
                  <a:txBody>
                    <a:bodyPr/>
                    <a:lstStyle/>
                    <a:p>
                      <a:pPr algn="l">
                        <a:buNone/>
                      </a:pPr>
                      <a:r>
                        <a:rPr lang="zh-CN" altLang="en-US" sz="900" b="1">
                          <a:solidFill>
                            <a:schemeClr val="tx1"/>
                          </a:solidFill>
                          <a:latin typeface="微软雅黑" panose="020B0503020204020204" pitchFamily="34" charset="-122"/>
                          <a:ea typeface="微软雅黑" panose="020B0503020204020204" pitchFamily="34" charset="-122"/>
                        </a:rPr>
                        <a:t>肺炎、中耳炎、鼻窦炎</a:t>
                      </a:r>
                      <a:r>
                        <a:rPr lang="zh-CN" altLang="en-US" sz="900">
                          <a:solidFill>
                            <a:schemeClr val="tx1"/>
                          </a:solidFill>
                          <a:latin typeface="微软雅黑" panose="020B0503020204020204" pitchFamily="34" charset="-122"/>
                          <a:ea typeface="微软雅黑" panose="020B0503020204020204" pitchFamily="34" charset="-122"/>
                        </a:rPr>
                        <a:t>：</a:t>
                      </a:r>
                    </a:p>
                    <a:p>
                      <a:pPr algn="l">
                        <a:buNone/>
                      </a:pPr>
                      <a:r>
                        <a:rPr lang="zh-CN" altLang="en-US" sz="900">
                          <a:solidFill>
                            <a:schemeClr val="tx1"/>
                          </a:solidFill>
                          <a:latin typeface="微软雅黑" panose="020B0503020204020204" pitchFamily="34" charset="-122"/>
                          <a:ea typeface="微软雅黑" panose="020B0503020204020204" pitchFamily="34" charset="-122"/>
                        </a:rPr>
                        <a:t>通常，小儿服用头孢托仑匹酯</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次</a:t>
                      </a:r>
                      <a:r>
                        <a:rPr lang="en-US" altLang="zh-CN" sz="900">
                          <a:solidFill>
                            <a:schemeClr val="tx1"/>
                          </a:solidFill>
                          <a:latin typeface="微软雅黑" panose="020B0503020204020204" pitchFamily="34" charset="-122"/>
                          <a:ea typeface="微软雅黑" panose="020B0503020204020204" pitchFamily="34" charset="-122"/>
                        </a:rPr>
                        <a:t>3mg(</a:t>
                      </a:r>
                      <a:r>
                        <a:rPr lang="zh-CN" altLang="en-US" sz="900">
                          <a:solidFill>
                            <a:schemeClr val="tx1"/>
                          </a:solidFill>
                          <a:latin typeface="微软雅黑" panose="020B0503020204020204" pitchFamily="34" charset="-122"/>
                          <a:ea typeface="微软雅黑" panose="020B0503020204020204" pitchFamily="34" charset="-122"/>
                        </a:rPr>
                        <a:t>效价</a:t>
                      </a:r>
                      <a:r>
                        <a:rPr lang="en-US" altLang="zh-CN" sz="900">
                          <a:solidFill>
                            <a:schemeClr val="tx1"/>
                          </a:solidFill>
                          <a:latin typeface="微软雅黑" panose="020B0503020204020204" pitchFamily="34" charset="-122"/>
                          <a:ea typeface="微软雅黑" panose="020B0503020204020204" pitchFamily="34" charset="-122"/>
                        </a:rPr>
                        <a:t>)/kg</a:t>
                      </a:r>
                      <a:r>
                        <a:rPr lang="zh-CN" altLang="en-US" sz="900">
                          <a:solidFill>
                            <a:schemeClr val="tx1"/>
                          </a:solidFill>
                          <a:latin typeface="微软雅黑" panose="020B0503020204020204" pitchFamily="34" charset="-122"/>
                          <a:ea typeface="微软雅黑" panose="020B0503020204020204" pitchFamily="34" charset="-122"/>
                        </a:rPr>
                        <a:t>，</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天</a:t>
                      </a:r>
                      <a:r>
                        <a:rPr lang="en-US" altLang="zh-CN" sz="900">
                          <a:solidFill>
                            <a:schemeClr val="tx1"/>
                          </a:solidFill>
                          <a:latin typeface="微软雅黑" panose="020B0503020204020204" pitchFamily="34" charset="-122"/>
                          <a:ea typeface="微软雅黑" panose="020B0503020204020204" pitchFamily="34" charset="-122"/>
                        </a:rPr>
                        <a:t>3</a:t>
                      </a:r>
                      <a:r>
                        <a:rPr lang="zh-CN" altLang="en-US" sz="900">
                          <a:solidFill>
                            <a:schemeClr val="tx1"/>
                          </a:solidFill>
                          <a:latin typeface="微软雅黑" panose="020B0503020204020204" pitchFamily="34" charset="-122"/>
                          <a:ea typeface="微软雅黑" panose="020B0503020204020204" pitchFamily="34" charset="-122"/>
                        </a:rPr>
                        <a:t>次，餐后口服。根据需要，可以将用量增加至</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次</a:t>
                      </a:r>
                      <a:r>
                        <a:rPr lang="en-US" altLang="zh-CN" sz="900">
                          <a:solidFill>
                            <a:schemeClr val="tx1"/>
                          </a:solidFill>
                          <a:latin typeface="微软雅黑" panose="020B0503020204020204" pitchFamily="34" charset="-122"/>
                          <a:ea typeface="微软雅黑" panose="020B0503020204020204" pitchFamily="34" charset="-122"/>
                        </a:rPr>
                        <a:t>6mg(</a:t>
                      </a:r>
                      <a:r>
                        <a:rPr lang="zh-CN" altLang="en-US" sz="900">
                          <a:solidFill>
                            <a:schemeClr val="tx1"/>
                          </a:solidFill>
                          <a:latin typeface="微软雅黑" panose="020B0503020204020204" pitchFamily="34" charset="-122"/>
                          <a:ea typeface="微软雅黑" panose="020B0503020204020204" pitchFamily="34" charset="-122"/>
                        </a:rPr>
                        <a:t>效价</a:t>
                      </a:r>
                      <a:r>
                        <a:rPr lang="en-US" altLang="zh-CN" sz="900">
                          <a:solidFill>
                            <a:schemeClr val="tx1"/>
                          </a:solidFill>
                          <a:latin typeface="微软雅黑" panose="020B0503020204020204" pitchFamily="34" charset="-122"/>
                          <a:ea typeface="微软雅黑" panose="020B0503020204020204" pitchFamily="34" charset="-122"/>
                        </a:rPr>
                        <a:t>)/kg</a:t>
                      </a:r>
                      <a:r>
                        <a:rPr lang="zh-CN" altLang="en-US" sz="900">
                          <a:solidFill>
                            <a:schemeClr val="tx1"/>
                          </a:solidFill>
                          <a:latin typeface="微软雅黑" panose="020B0503020204020204" pitchFamily="34" charset="-122"/>
                          <a:ea typeface="微软雅黑" panose="020B0503020204020204" pitchFamily="34" charset="-122"/>
                        </a:rPr>
                        <a:t>，但是不宜超过成人用量的上限剂量</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次</a:t>
                      </a:r>
                      <a:r>
                        <a:rPr lang="en-US" altLang="zh-CN" sz="900">
                          <a:solidFill>
                            <a:schemeClr val="tx1"/>
                          </a:solidFill>
                          <a:latin typeface="微软雅黑" panose="020B0503020204020204" pitchFamily="34" charset="-122"/>
                          <a:ea typeface="微软雅黑" panose="020B0503020204020204" pitchFamily="34" charset="-122"/>
                        </a:rPr>
                        <a:t>200mg(</a:t>
                      </a:r>
                      <a:r>
                        <a:rPr lang="zh-CN" altLang="en-US" sz="900">
                          <a:solidFill>
                            <a:schemeClr val="tx1"/>
                          </a:solidFill>
                          <a:latin typeface="微软雅黑" panose="020B0503020204020204" pitchFamily="34" charset="-122"/>
                          <a:ea typeface="微软雅黑" panose="020B0503020204020204" pitchFamily="34" charset="-122"/>
                        </a:rPr>
                        <a:t>效价</a:t>
                      </a:r>
                      <a:r>
                        <a:rPr lang="en-US" altLang="zh-CN" sz="900">
                          <a:solidFill>
                            <a:schemeClr val="tx1"/>
                          </a:solidFill>
                          <a:latin typeface="微软雅黑" panose="020B0503020204020204" pitchFamily="34" charset="-122"/>
                          <a:ea typeface="微软雅黑" panose="020B0503020204020204" pitchFamily="34" charset="-122"/>
                        </a:rPr>
                        <a:t>)</a:t>
                      </a:r>
                      <a:r>
                        <a:rPr lang="zh-CN" altLang="en-US" sz="900">
                          <a:solidFill>
                            <a:schemeClr val="tx1"/>
                          </a:solidFill>
                          <a:latin typeface="微软雅黑" panose="020B0503020204020204" pitchFamily="34" charset="-122"/>
                          <a:ea typeface="微软雅黑" panose="020B0503020204020204" pitchFamily="34" charset="-122"/>
                        </a:rPr>
                        <a:t>，</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日</a:t>
                      </a:r>
                      <a:r>
                        <a:rPr lang="en-US" altLang="zh-CN" sz="900">
                          <a:solidFill>
                            <a:schemeClr val="tx1"/>
                          </a:solidFill>
                          <a:latin typeface="微软雅黑" panose="020B0503020204020204" pitchFamily="34" charset="-122"/>
                          <a:ea typeface="微软雅黑" panose="020B0503020204020204" pitchFamily="34" charset="-122"/>
                        </a:rPr>
                        <a:t>3</a:t>
                      </a:r>
                      <a:r>
                        <a:rPr lang="zh-CN" altLang="en-US" sz="900">
                          <a:solidFill>
                            <a:schemeClr val="tx1"/>
                          </a:solidFill>
                          <a:latin typeface="微软雅黑" panose="020B0503020204020204" pitchFamily="34" charset="-122"/>
                          <a:ea typeface="微软雅黑" panose="020B0503020204020204" pitchFamily="34" charset="-122"/>
                        </a:rPr>
                        <a:t>次（</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日</a:t>
                      </a:r>
                      <a:r>
                        <a:rPr lang="en-US" altLang="zh-CN" sz="900">
                          <a:solidFill>
                            <a:schemeClr val="tx1"/>
                          </a:solidFill>
                          <a:latin typeface="微软雅黑" panose="020B0503020204020204" pitchFamily="34" charset="-122"/>
                          <a:ea typeface="微软雅黑" panose="020B0503020204020204" pitchFamily="34" charset="-122"/>
                        </a:rPr>
                        <a:t>600mg(</a:t>
                      </a:r>
                      <a:r>
                        <a:rPr lang="zh-CN" altLang="en-US" sz="900">
                          <a:solidFill>
                            <a:schemeClr val="tx1"/>
                          </a:solidFill>
                          <a:latin typeface="微软雅黑" panose="020B0503020204020204" pitchFamily="34" charset="-122"/>
                          <a:ea typeface="微软雅黑" panose="020B0503020204020204" pitchFamily="34" charset="-122"/>
                        </a:rPr>
                        <a:t>效价</a:t>
                      </a:r>
                      <a:r>
                        <a:rPr lang="en-US" altLang="zh-CN" sz="900">
                          <a:solidFill>
                            <a:schemeClr val="tx1"/>
                          </a:solidFill>
                          <a:latin typeface="微软雅黑" panose="020B0503020204020204" pitchFamily="34" charset="-122"/>
                          <a:ea typeface="微软雅黑" panose="020B0503020204020204" pitchFamily="34" charset="-122"/>
                        </a:rPr>
                        <a:t>)</a:t>
                      </a:r>
                      <a:r>
                        <a:rPr lang="zh-CN" altLang="en-US" sz="900">
                          <a:solidFill>
                            <a:schemeClr val="tx1"/>
                          </a:solidFill>
                          <a:latin typeface="微软雅黑" panose="020B0503020204020204" pitchFamily="34" charset="-122"/>
                          <a:ea typeface="微软雅黑" panose="020B0503020204020204" pitchFamily="34" charset="-122"/>
                        </a:rPr>
                        <a:t>）。</a:t>
                      </a:r>
                    </a:p>
                    <a:p>
                      <a:pPr algn="l">
                        <a:buNone/>
                      </a:pPr>
                      <a:r>
                        <a:rPr lang="zh-CN" altLang="en-US" sz="900" b="1">
                          <a:solidFill>
                            <a:schemeClr val="tx1"/>
                          </a:solidFill>
                          <a:latin typeface="微软雅黑" panose="020B0503020204020204" pitchFamily="34" charset="-122"/>
                          <a:ea typeface="微软雅黑" panose="020B0503020204020204" pitchFamily="34" charset="-122"/>
                        </a:rPr>
                        <a:t>除上述疾病之外的其他感染</a:t>
                      </a:r>
                      <a:r>
                        <a:rPr lang="zh-CN" altLang="en-US" sz="900">
                          <a:solidFill>
                            <a:schemeClr val="tx1"/>
                          </a:solidFill>
                          <a:latin typeface="微软雅黑" panose="020B0503020204020204" pitchFamily="34" charset="-122"/>
                          <a:ea typeface="微软雅黑" panose="020B0503020204020204" pitchFamily="34" charset="-122"/>
                        </a:rPr>
                        <a:t>：</a:t>
                      </a:r>
                    </a:p>
                    <a:p>
                      <a:pPr algn="l">
                        <a:buNone/>
                      </a:pPr>
                      <a:r>
                        <a:rPr lang="zh-CN" altLang="en-US" sz="900">
                          <a:solidFill>
                            <a:schemeClr val="tx1"/>
                          </a:solidFill>
                          <a:latin typeface="微软雅黑" panose="020B0503020204020204" pitchFamily="34" charset="-122"/>
                          <a:ea typeface="微软雅黑" panose="020B0503020204020204" pitchFamily="34" charset="-122"/>
                        </a:rPr>
                        <a:t>通常，小儿服用头孢托仑匹酯</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次</a:t>
                      </a:r>
                      <a:r>
                        <a:rPr lang="en-US" altLang="zh-CN" sz="900">
                          <a:solidFill>
                            <a:schemeClr val="tx1"/>
                          </a:solidFill>
                          <a:latin typeface="微软雅黑" panose="020B0503020204020204" pitchFamily="34" charset="-122"/>
                          <a:ea typeface="微软雅黑" panose="020B0503020204020204" pitchFamily="34" charset="-122"/>
                        </a:rPr>
                        <a:t>3mg(</a:t>
                      </a:r>
                      <a:r>
                        <a:rPr lang="zh-CN" altLang="en-US" sz="900">
                          <a:solidFill>
                            <a:schemeClr val="tx1"/>
                          </a:solidFill>
                          <a:latin typeface="微软雅黑" panose="020B0503020204020204" pitchFamily="34" charset="-122"/>
                          <a:ea typeface="微软雅黑" panose="020B0503020204020204" pitchFamily="34" charset="-122"/>
                        </a:rPr>
                        <a:t>效价</a:t>
                      </a:r>
                      <a:r>
                        <a:rPr lang="en-US" altLang="zh-CN" sz="900">
                          <a:solidFill>
                            <a:schemeClr val="tx1"/>
                          </a:solidFill>
                          <a:latin typeface="微软雅黑" panose="020B0503020204020204" pitchFamily="34" charset="-122"/>
                          <a:ea typeface="微软雅黑" panose="020B0503020204020204" pitchFamily="34" charset="-122"/>
                        </a:rPr>
                        <a:t>)/kg</a:t>
                      </a:r>
                      <a:r>
                        <a:rPr lang="zh-CN" altLang="en-US" sz="900">
                          <a:solidFill>
                            <a:schemeClr val="tx1"/>
                          </a:solidFill>
                          <a:latin typeface="微软雅黑" panose="020B0503020204020204" pitchFamily="34" charset="-122"/>
                          <a:ea typeface="微软雅黑" panose="020B0503020204020204" pitchFamily="34" charset="-122"/>
                        </a:rPr>
                        <a:t>，</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天</a:t>
                      </a:r>
                      <a:r>
                        <a:rPr lang="en-US" altLang="zh-CN" sz="900">
                          <a:solidFill>
                            <a:schemeClr val="tx1"/>
                          </a:solidFill>
                          <a:latin typeface="微软雅黑" panose="020B0503020204020204" pitchFamily="34" charset="-122"/>
                          <a:ea typeface="微软雅黑" panose="020B0503020204020204" pitchFamily="34" charset="-122"/>
                        </a:rPr>
                        <a:t>3</a:t>
                      </a:r>
                      <a:r>
                        <a:rPr lang="zh-CN" altLang="en-US" sz="900">
                          <a:solidFill>
                            <a:schemeClr val="tx1"/>
                          </a:solidFill>
                          <a:latin typeface="微软雅黑" panose="020B0503020204020204" pitchFamily="34" charset="-122"/>
                          <a:ea typeface="微软雅黑" panose="020B0503020204020204" pitchFamily="34" charset="-122"/>
                        </a:rPr>
                        <a:t>次，餐后口服。可以随年龄以及症状，适宜增减用量。但是不宜超过成人用量的上限剂量</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次</a:t>
                      </a:r>
                      <a:r>
                        <a:rPr lang="en-US" altLang="zh-CN" sz="900">
                          <a:solidFill>
                            <a:schemeClr val="tx1"/>
                          </a:solidFill>
                          <a:latin typeface="微软雅黑" panose="020B0503020204020204" pitchFamily="34" charset="-122"/>
                          <a:ea typeface="微软雅黑" panose="020B0503020204020204" pitchFamily="34" charset="-122"/>
                        </a:rPr>
                        <a:t>200(</a:t>
                      </a:r>
                      <a:r>
                        <a:rPr lang="zh-CN" altLang="en-US" sz="900">
                          <a:solidFill>
                            <a:schemeClr val="tx1"/>
                          </a:solidFill>
                          <a:latin typeface="微软雅黑" panose="020B0503020204020204" pitchFamily="34" charset="-122"/>
                          <a:ea typeface="微软雅黑" panose="020B0503020204020204" pitchFamily="34" charset="-122"/>
                        </a:rPr>
                        <a:t>效价</a:t>
                      </a:r>
                      <a:r>
                        <a:rPr lang="en-US" altLang="zh-CN" sz="900">
                          <a:solidFill>
                            <a:schemeClr val="tx1"/>
                          </a:solidFill>
                          <a:latin typeface="微软雅黑" panose="020B0503020204020204" pitchFamily="34" charset="-122"/>
                          <a:ea typeface="微软雅黑" panose="020B0503020204020204" pitchFamily="34" charset="-122"/>
                        </a:rPr>
                        <a:t>)mg</a:t>
                      </a:r>
                      <a:r>
                        <a:rPr lang="zh-CN" altLang="en-US" sz="900">
                          <a:solidFill>
                            <a:schemeClr val="tx1"/>
                          </a:solidFill>
                          <a:latin typeface="微软雅黑" panose="020B0503020204020204" pitchFamily="34" charset="-122"/>
                          <a:ea typeface="微软雅黑" panose="020B0503020204020204" pitchFamily="34" charset="-122"/>
                        </a:rPr>
                        <a:t>，</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日</a:t>
                      </a:r>
                      <a:r>
                        <a:rPr lang="en-US" altLang="zh-CN" sz="900">
                          <a:solidFill>
                            <a:schemeClr val="tx1"/>
                          </a:solidFill>
                          <a:latin typeface="微软雅黑" panose="020B0503020204020204" pitchFamily="34" charset="-122"/>
                          <a:ea typeface="微软雅黑" panose="020B0503020204020204" pitchFamily="34" charset="-122"/>
                        </a:rPr>
                        <a:t>3</a:t>
                      </a:r>
                      <a:r>
                        <a:rPr lang="zh-CN" altLang="en-US" sz="900">
                          <a:solidFill>
                            <a:schemeClr val="tx1"/>
                          </a:solidFill>
                          <a:latin typeface="微软雅黑" panose="020B0503020204020204" pitchFamily="34" charset="-122"/>
                          <a:ea typeface="微软雅黑" panose="020B0503020204020204" pitchFamily="34" charset="-122"/>
                        </a:rPr>
                        <a:t>次（</a:t>
                      </a:r>
                      <a:r>
                        <a:rPr lang="en-US" altLang="zh-CN" sz="900">
                          <a:solidFill>
                            <a:schemeClr val="tx1"/>
                          </a:solidFill>
                          <a:latin typeface="微软雅黑" panose="020B0503020204020204" pitchFamily="34" charset="-122"/>
                          <a:ea typeface="微软雅黑" panose="020B0503020204020204" pitchFamily="34" charset="-122"/>
                        </a:rPr>
                        <a:t>1</a:t>
                      </a:r>
                      <a:r>
                        <a:rPr lang="zh-CN" altLang="en-US" sz="900">
                          <a:solidFill>
                            <a:schemeClr val="tx1"/>
                          </a:solidFill>
                          <a:latin typeface="微软雅黑" panose="020B0503020204020204" pitchFamily="34" charset="-122"/>
                          <a:ea typeface="微软雅黑" panose="020B0503020204020204" pitchFamily="34" charset="-122"/>
                        </a:rPr>
                        <a:t>日</a:t>
                      </a:r>
                      <a:r>
                        <a:rPr lang="en-US" altLang="zh-CN" sz="900">
                          <a:solidFill>
                            <a:schemeClr val="tx1"/>
                          </a:solidFill>
                          <a:latin typeface="微软雅黑" panose="020B0503020204020204" pitchFamily="34" charset="-122"/>
                          <a:ea typeface="微软雅黑" panose="020B0503020204020204" pitchFamily="34" charset="-122"/>
                        </a:rPr>
                        <a:t>600mg(</a:t>
                      </a:r>
                      <a:r>
                        <a:rPr lang="zh-CN" altLang="en-US" sz="900">
                          <a:solidFill>
                            <a:schemeClr val="tx1"/>
                          </a:solidFill>
                          <a:latin typeface="微软雅黑" panose="020B0503020204020204" pitchFamily="34" charset="-122"/>
                          <a:ea typeface="微软雅黑" panose="020B0503020204020204" pitchFamily="34" charset="-122"/>
                        </a:rPr>
                        <a:t>效价</a:t>
                      </a:r>
                      <a:r>
                        <a:rPr lang="en-US" altLang="zh-CN" sz="900">
                          <a:solidFill>
                            <a:schemeClr val="tx1"/>
                          </a:solidFill>
                          <a:latin typeface="微软雅黑" panose="020B0503020204020204" pitchFamily="34" charset="-122"/>
                          <a:ea typeface="微软雅黑" panose="020B0503020204020204" pitchFamily="34" charset="-122"/>
                        </a:rPr>
                        <a:t>)</a:t>
                      </a:r>
                      <a:r>
                        <a:rPr lang="zh-CN" altLang="en-US" sz="900">
                          <a:solidFill>
                            <a:schemeClr val="tx1"/>
                          </a:solidFill>
                          <a:latin typeface="微软雅黑" panose="020B0503020204020204" pitchFamily="34" charset="-122"/>
                          <a:ea typeface="微软雅黑" panose="020B0503020204020204" pitchFamily="34" charset="-122"/>
                        </a:rPr>
                        <a:t>）。</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hMerge="1">
                  <a:txBody>
                    <a:bodyPr/>
                    <a:lstStyle/>
                    <a:p>
                      <a:endParaRPr lang="zh-CN"/>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hMerge="1">
                  <a:txBody>
                    <a:bodyPr/>
                    <a:lstStyle/>
                    <a:p>
                      <a:endParaRPr lang="zh-CN"/>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extLst>
                  <a:ext uri="{0D108BD9-81ED-4DB2-BD59-A6C34878D82A}">
                    <a16:rowId xmlns:a16="http://schemas.microsoft.com/office/drawing/2014/main" val="10003"/>
                  </a:ext>
                </a:extLst>
              </a:tr>
              <a:tr h="461010">
                <a:tc>
                  <a:txBody>
                    <a:bodyPr/>
                    <a:lstStyle/>
                    <a:p>
                      <a:pPr algn="ctr">
                        <a:buNone/>
                      </a:pPr>
                      <a:r>
                        <a:rPr lang="zh-CN" altLang="en-US" sz="900" b="1">
                          <a:solidFill>
                            <a:schemeClr val="bg1"/>
                          </a:solidFill>
                          <a:latin typeface="微软雅黑" panose="020B0503020204020204" pitchFamily="34" charset="-122"/>
                          <a:ea typeface="微软雅黑" panose="020B0503020204020204" pitchFamily="34" charset="-122"/>
                        </a:rPr>
                        <a:t>中国大陆首次上市时间</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solidFill>
                      <a:srgbClr val="00B0F0"/>
                    </a:solidFill>
                  </a:tcPr>
                </a:tc>
                <a:tc>
                  <a:txBody>
                    <a:bodyPr/>
                    <a:lstStyle/>
                    <a:p>
                      <a:pPr algn="ctr">
                        <a:buNone/>
                      </a:pPr>
                      <a:r>
                        <a:rPr lang="en-US" altLang="zh-CN" sz="900">
                          <a:solidFill>
                            <a:schemeClr val="tx1"/>
                          </a:solidFill>
                          <a:latin typeface="微软雅黑" panose="020B0503020204020204" pitchFamily="34" charset="-122"/>
                          <a:ea typeface="微软雅黑" panose="020B0503020204020204" pitchFamily="34" charset="-122"/>
                        </a:rPr>
                        <a:t>2015</a:t>
                      </a:r>
                      <a:r>
                        <a:rPr lang="zh-CN" altLang="en-US" sz="900">
                          <a:solidFill>
                            <a:schemeClr val="tx1"/>
                          </a:solidFill>
                          <a:latin typeface="微软雅黑" panose="020B0503020204020204" pitchFamily="34" charset="-122"/>
                          <a:ea typeface="微软雅黑" panose="020B0503020204020204" pitchFamily="34" charset="-122"/>
                        </a:rPr>
                        <a:t>年</a:t>
                      </a:r>
                      <a:r>
                        <a:rPr lang="en-US" altLang="zh-CN" sz="900">
                          <a:solidFill>
                            <a:schemeClr val="tx1"/>
                          </a:solidFill>
                          <a:latin typeface="微软雅黑" panose="020B0503020204020204" pitchFamily="34" charset="-122"/>
                          <a:ea typeface="微软雅黑" panose="020B0503020204020204" pitchFamily="34" charset="-122"/>
                        </a:rPr>
                        <a:t>05</a:t>
                      </a:r>
                      <a:r>
                        <a:rPr lang="zh-CN" altLang="en-US" sz="900">
                          <a:solidFill>
                            <a:schemeClr val="tx1"/>
                          </a:solidFill>
                          <a:latin typeface="微软雅黑" panose="020B0503020204020204" pitchFamily="34" charset="-122"/>
                          <a:ea typeface="微软雅黑" panose="020B0503020204020204" pitchFamily="34" charset="-122"/>
                        </a:rPr>
                        <a:t>月，原研进口</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a:txBody>
                    <a:bodyPr/>
                    <a:lstStyle/>
                    <a:p>
                      <a:pPr algn="ctr">
                        <a:buNone/>
                      </a:pPr>
                      <a:r>
                        <a:rPr lang="zh-CN" altLang="en-US" sz="900" b="1">
                          <a:solidFill>
                            <a:schemeClr val="bg1"/>
                          </a:solidFill>
                          <a:latin typeface="微软雅黑" panose="020B0503020204020204" pitchFamily="34" charset="-122"/>
                          <a:ea typeface="微软雅黑" panose="020B0503020204020204" pitchFamily="34" charset="-122"/>
                          <a:sym typeface="+mn-ea"/>
                        </a:rPr>
                        <a:t>目前大陆地区同通用名药品上市情况</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solidFill>
                      <a:srgbClr val="00B0F0"/>
                    </a:solidFill>
                  </a:tcPr>
                </a:tc>
                <a:tc>
                  <a:txBody>
                    <a:bodyPr/>
                    <a:lstStyle/>
                    <a:p>
                      <a:pPr algn="ctr">
                        <a:buNone/>
                      </a:pPr>
                      <a:r>
                        <a:rPr lang="en-US" altLang="zh-CN" sz="900">
                          <a:solidFill>
                            <a:schemeClr val="tx1"/>
                          </a:solidFill>
                          <a:latin typeface="微软雅黑" panose="020B0503020204020204" pitchFamily="34" charset="-122"/>
                          <a:ea typeface="微软雅黑" panose="020B0503020204020204" pitchFamily="34" charset="-122"/>
                        </a:rPr>
                        <a:t>2</a:t>
                      </a:r>
                      <a:r>
                        <a:rPr lang="zh-CN" altLang="en-US" sz="900">
                          <a:solidFill>
                            <a:schemeClr val="tx1"/>
                          </a:solidFill>
                          <a:latin typeface="微软雅黑" panose="020B0503020204020204" pitchFamily="34" charset="-122"/>
                          <a:ea typeface="微软雅黑" panose="020B0503020204020204" pitchFamily="34" charset="-122"/>
                        </a:rPr>
                        <a:t>家（原研进口、庆余堂）</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extLst>
                  <a:ext uri="{0D108BD9-81ED-4DB2-BD59-A6C34878D82A}">
                    <a16:rowId xmlns:a16="http://schemas.microsoft.com/office/drawing/2014/main" val="10004"/>
                  </a:ext>
                </a:extLst>
              </a:tr>
              <a:tr h="635000">
                <a:tc>
                  <a:txBody>
                    <a:bodyPr/>
                    <a:lstStyle/>
                    <a:p>
                      <a:pPr algn="ctr">
                        <a:buNone/>
                      </a:pPr>
                      <a:r>
                        <a:rPr lang="zh-CN" altLang="en-US" sz="900" b="1">
                          <a:solidFill>
                            <a:schemeClr val="bg1"/>
                          </a:solidFill>
                          <a:latin typeface="微软雅黑" panose="020B0503020204020204" pitchFamily="34" charset="-122"/>
                          <a:ea typeface="微软雅黑" panose="020B0503020204020204" pitchFamily="34" charset="-122"/>
                        </a:rPr>
                        <a:t>全球首个上市国家</a:t>
                      </a:r>
                      <a:r>
                        <a:rPr lang="en-US" altLang="zh-CN" sz="900" b="1">
                          <a:solidFill>
                            <a:schemeClr val="bg1"/>
                          </a:solidFill>
                          <a:latin typeface="微软雅黑" panose="020B0503020204020204" pitchFamily="34" charset="-122"/>
                          <a:ea typeface="微软雅黑" panose="020B0503020204020204" pitchFamily="34" charset="-122"/>
                        </a:rPr>
                        <a:t>/</a:t>
                      </a:r>
                      <a:r>
                        <a:rPr lang="zh-CN" altLang="en-US" sz="900" b="1">
                          <a:solidFill>
                            <a:schemeClr val="bg1"/>
                          </a:solidFill>
                          <a:latin typeface="微软雅黑" panose="020B0503020204020204" pitchFamily="34" charset="-122"/>
                          <a:ea typeface="微软雅黑" panose="020B0503020204020204" pitchFamily="34" charset="-122"/>
                        </a:rPr>
                        <a:t>地区及上市时间</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solidFill>
                      <a:srgbClr val="00B0F0"/>
                    </a:solidFill>
                  </a:tcPr>
                </a:tc>
                <a:tc>
                  <a:txBody>
                    <a:bodyPr/>
                    <a:lstStyle/>
                    <a:p>
                      <a:pPr algn="ctr">
                        <a:buNone/>
                      </a:pPr>
                      <a:r>
                        <a:rPr lang="zh-CN" altLang="en-US" sz="900">
                          <a:solidFill>
                            <a:schemeClr val="tx1"/>
                          </a:solidFill>
                          <a:latin typeface="微软雅黑" panose="020B0503020204020204" pitchFamily="34" charset="-122"/>
                          <a:ea typeface="微软雅黑" panose="020B0503020204020204" pitchFamily="34" charset="-122"/>
                        </a:rPr>
                        <a:t>日本</a:t>
                      </a:r>
                      <a:r>
                        <a:rPr lang="en-US" altLang="zh-CN" sz="900">
                          <a:solidFill>
                            <a:schemeClr val="tx1"/>
                          </a:solidFill>
                          <a:latin typeface="微软雅黑" panose="020B0503020204020204" pitchFamily="34" charset="-122"/>
                          <a:ea typeface="微软雅黑" panose="020B0503020204020204" pitchFamily="34" charset="-122"/>
                        </a:rPr>
                        <a:t>/1994</a:t>
                      </a:r>
                      <a:r>
                        <a:rPr lang="zh-CN" altLang="en-US" sz="900">
                          <a:solidFill>
                            <a:schemeClr val="tx1"/>
                          </a:solidFill>
                          <a:latin typeface="微软雅黑" panose="020B0503020204020204" pitchFamily="34" charset="-122"/>
                          <a:ea typeface="微软雅黑" panose="020B0503020204020204" pitchFamily="34" charset="-122"/>
                        </a:rPr>
                        <a:t>年</a:t>
                      </a:r>
                      <a:r>
                        <a:rPr lang="en-US" altLang="zh-CN" sz="900">
                          <a:solidFill>
                            <a:schemeClr val="tx1"/>
                          </a:solidFill>
                          <a:latin typeface="微软雅黑" panose="020B0503020204020204" pitchFamily="34" charset="-122"/>
                          <a:ea typeface="微软雅黑" panose="020B0503020204020204" pitchFamily="34" charset="-122"/>
                        </a:rPr>
                        <a:t>06</a:t>
                      </a:r>
                      <a:r>
                        <a:rPr lang="zh-CN" altLang="en-US" sz="900">
                          <a:solidFill>
                            <a:schemeClr val="tx1"/>
                          </a:solidFill>
                          <a:latin typeface="微软雅黑" panose="020B0503020204020204" pitchFamily="34" charset="-122"/>
                          <a:ea typeface="微软雅黑" panose="020B0503020204020204" pitchFamily="34" charset="-122"/>
                        </a:rPr>
                        <a:t>月</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tc>
                  <a:txBody>
                    <a:bodyPr/>
                    <a:lstStyle/>
                    <a:p>
                      <a:pPr algn="ctr">
                        <a:buNone/>
                      </a:pPr>
                      <a:r>
                        <a:rPr lang="zh-CN" altLang="en-US" sz="900" b="1">
                          <a:solidFill>
                            <a:schemeClr val="bg1"/>
                          </a:solidFill>
                          <a:latin typeface="微软雅黑" panose="020B0503020204020204" pitchFamily="34" charset="-122"/>
                          <a:ea typeface="微软雅黑" panose="020B0503020204020204" pitchFamily="34" charset="-122"/>
                        </a:rPr>
                        <a:t>是否为</a:t>
                      </a:r>
                      <a:r>
                        <a:rPr lang="en-US" altLang="zh-CN" sz="900" b="1">
                          <a:solidFill>
                            <a:schemeClr val="bg1"/>
                          </a:solidFill>
                          <a:latin typeface="微软雅黑" panose="020B0503020204020204" pitchFamily="34" charset="-122"/>
                          <a:ea typeface="微软雅黑" panose="020B0503020204020204" pitchFamily="34" charset="-122"/>
                        </a:rPr>
                        <a:t>OTC</a:t>
                      </a:r>
                      <a:r>
                        <a:rPr lang="zh-CN" altLang="en-US" sz="900" b="1">
                          <a:solidFill>
                            <a:schemeClr val="bg1"/>
                          </a:solidFill>
                          <a:latin typeface="微软雅黑" panose="020B0503020204020204" pitchFamily="34" charset="-122"/>
                          <a:ea typeface="微软雅黑" panose="020B0503020204020204" pitchFamily="34" charset="-122"/>
                        </a:rPr>
                        <a:t>药品</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solidFill>
                      <a:srgbClr val="00B0F0"/>
                    </a:solidFill>
                  </a:tcPr>
                </a:tc>
                <a:tc>
                  <a:txBody>
                    <a:bodyPr/>
                    <a:lstStyle/>
                    <a:p>
                      <a:pPr algn="ctr">
                        <a:buNone/>
                      </a:pPr>
                      <a:r>
                        <a:rPr lang="zh-CN" altLang="en-US" sz="900">
                          <a:solidFill>
                            <a:schemeClr val="tx1"/>
                          </a:solidFill>
                          <a:latin typeface="微软雅黑" panose="020B0503020204020204" pitchFamily="34" charset="-122"/>
                          <a:ea typeface="微软雅黑" panose="020B0503020204020204" pitchFamily="34" charset="-122"/>
                        </a:rPr>
                        <a:t>否</a:t>
                      </a:r>
                    </a:p>
                  </a:txBody>
                  <a:tcPr anchor="ct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noFill/>
                  </a:tcPr>
                </a:tc>
                <a:extLst>
                  <a:ext uri="{0D108BD9-81ED-4DB2-BD59-A6C34878D82A}">
                    <a16:rowId xmlns:a16="http://schemas.microsoft.com/office/drawing/2014/main" val="10005"/>
                  </a:ext>
                </a:extLst>
              </a:tr>
            </a:tbl>
          </a:graphicData>
        </a:graphic>
      </p:graphicFrame>
      <p:sp>
        <p:nvSpPr>
          <p:cNvPr id="26" name="Rectangle: Rounded Corners 34"/>
          <p:cNvSpPr/>
          <p:nvPr/>
        </p:nvSpPr>
        <p:spPr>
          <a:xfrm>
            <a:off x="5149215" y="1219835"/>
            <a:ext cx="3750310" cy="984250"/>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65"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文本框 27"/>
          <p:cNvSpPr txBox="1"/>
          <p:nvPr/>
        </p:nvSpPr>
        <p:spPr>
          <a:xfrm>
            <a:off x="5507990" y="1276985"/>
            <a:ext cx="4013835" cy="275590"/>
          </a:xfrm>
          <a:prstGeom prst="rect">
            <a:avLst/>
          </a:prstGeom>
          <a:noFill/>
        </p:spPr>
        <p:txBody>
          <a:bodyPr wrap="square">
            <a:spAutoFit/>
          </a:bodyPr>
          <a:lstStyle/>
          <a:p>
            <a:pPr lvl="0">
              <a:lnSpc>
                <a:spcPct val="120000"/>
              </a:lnSpc>
              <a:buClr>
                <a:srgbClr val="C00000"/>
              </a:buClr>
              <a:defRPr/>
            </a:pPr>
            <a:r>
              <a:rPr lang="zh-CN" altLang="en-US" sz="1000" b="1" dirty="0">
                <a:latin typeface="微软雅黑" panose="020B0503020204020204" pitchFamily="34" charset="-122"/>
                <a:ea typeface="微软雅黑" panose="020B0503020204020204" pitchFamily="34" charset="-122"/>
              </a:rPr>
              <a:t>剂型</a:t>
            </a:r>
            <a:r>
              <a:rPr lang="en-US" altLang="zh-CN" sz="1000" b="1"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给药途径相同</a:t>
            </a:r>
            <a:r>
              <a:rPr lang="en-US" altLang="zh-CN" sz="1000" b="1" dirty="0">
                <a:latin typeface="微软雅黑" panose="020B0503020204020204" pitchFamily="34" charset="-122"/>
                <a:ea typeface="微软雅黑" panose="020B0503020204020204" pitchFamily="34" charset="-122"/>
              </a:rPr>
              <a:t>: </a:t>
            </a:r>
            <a:r>
              <a:rPr lang="zh-CN" sz="1000" dirty="0">
                <a:latin typeface="微软雅黑" panose="020B0503020204020204" pitchFamily="34" charset="-122"/>
                <a:ea typeface="微软雅黑" panose="020B0503020204020204" pitchFamily="34" charset="-122"/>
              </a:rPr>
              <a:t>同为颗粒剂型，口服给药，剂量一样</a:t>
            </a:r>
            <a:r>
              <a:rPr lang="zh-CN" altLang="en-US" sz="1000" dirty="0">
                <a:latin typeface="微软雅黑" panose="020B0503020204020204" pitchFamily="34" charset="-122"/>
                <a:ea typeface="微软雅黑" panose="020B0503020204020204" pitchFamily="34" charset="-122"/>
              </a:rPr>
              <a:t>。</a:t>
            </a:r>
          </a:p>
        </p:txBody>
      </p:sp>
      <p:sp>
        <p:nvSpPr>
          <p:cNvPr id="40" name="矩形 39"/>
          <p:cNvSpPr/>
          <p:nvPr/>
        </p:nvSpPr>
        <p:spPr>
          <a:xfrm>
            <a:off x="5147945" y="758825"/>
            <a:ext cx="3765550" cy="518160"/>
          </a:xfrm>
          <a:prstGeom prst="rect">
            <a:avLst/>
          </a:prstGeom>
          <a:solidFill>
            <a:srgbClr val="00B0F0"/>
          </a:soli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05000" tIns="34290" rIns="270000" bIns="34290" numCol="1" spcCol="0" rtlCol="0" fromWordArt="0" anchor="ctr" anchorCtr="0" forceAA="0" compatLnSpc="1">
            <a:normAutofit/>
          </a:bodyPr>
          <a:lstStyle/>
          <a:p>
            <a:pPr defTabSz="685165"/>
            <a:r>
              <a:rPr lang="en-US" altLang="zh-CN" sz="1200" b="1" dirty="0">
                <a:solidFill>
                  <a:srgbClr val="FFFFFF"/>
                </a:solidFill>
                <a:latin typeface="微软雅黑" panose="020B0503020204020204" pitchFamily="34" charset="-122"/>
                <a:ea typeface="微软雅黑" panose="020B0503020204020204" pitchFamily="34" charset="-122"/>
              </a:rPr>
              <a:t>    </a:t>
            </a:r>
            <a:r>
              <a:rPr lang="zh-CN" altLang="en-US" sz="1200" b="1" dirty="0">
                <a:solidFill>
                  <a:srgbClr val="FFFFFF"/>
                </a:solidFill>
                <a:latin typeface="微软雅黑" panose="020B0503020204020204" pitchFamily="34" charset="-122"/>
                <a:ea typeface="微软雅黑" panose="020B0503020204020204" pitchFamily="34" charset="-122"/>
              </a:rPr>
              <a:t>参照药品建议：盐酸头孢卡品酯颗粒</a:t>
            </a:r>
          </a:p>
        </p:txBody>
      </p:sp>
      <p:sp>
        <p:nvSpPr>
          <p:cNvPr id="41" name="任意多边形: 形状 12"/>
          <p:cNvSpPr/>
          <p:nvPr/>
        </p:nvSpPr>
        <p:spPr bwMode="auto">
          <a:xfrm rot="5400000">
            <a:off x="5320030" y="1307465"/>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42" name="文本框 27"/>
          <p:cNvSpPr txBox="1"/>
          <p:nvPr/>
        </p:nvSpPr>
        <p:spPr>
          <a:xfrm>
            <a:off x="5507990" y="1552575"/>
            <a:ext cx="4013835" cy="275590"/>
          </a:xfrm>
          <a:prstGeom prst="rect">
            <a:avLst/>
          </a:prstGeom>
          <a:noFill/>
        </p:spPr>
        <p:txBody>
          <a:bodyPr wrap="square">
            <a:spAutoFit/>
          </a:bodyPr>
          <a:lstStyle/>
          <a:p>
            <a:pPr lvl="0">
              <a:lnSpc>
                <a:spcPct val="120000"/>
              </a:lnSpc>
              <a:buClr>
                <a:srgbClr val="C00000"/>
              </a:buClr>
              <a:defRPr/>
            </a:pPr>
            <a:r>
              <a:rPr lang="zh-CN" altLang="en-US" sz="1000" b="1" dirty="0">
                <a:latin typeface="微软雅黑" panose="020B0503020204020204" pitchFamily="34" charset="-122"/>
                <a:ea typeface="微软雅黑" panose="020B0503020204020204" pitchFamily="34" charset="-122"/>
              </a:rPr>
              <a:t>目录类别相同</a:t>
            </a:r>
            <a:r>
              <a:rPr lang="en-US" altLang="zh-CN" sz="1000" b="1" dirty="0">
                <a:latin typeface="微软雅黑" panose="020B0503020204020204" pitchFamily="34" charset="-122"/>
                <a:ea typeface="微软雅黑" panose="020B0503020204020204" pitchFamily="34" charset="-122"/>
              </a:rPr>
              <a:t>: </a:t>
            </a:r>
            <a:r>
              <a:rPr lang="zh-CN" sz="1000" dirty="0">
                <a:latin typeface="微软雅黑" panose="020B0503020204020204" pitchFamily="34" charset="-122"/>
                <a:ea typeface="微软雅黑" panose="020B0503020204020204" pitchFamily="34" charset="-122"/>
              </a:rPr>
              <a:t>同为三代头孢，医保谈判类别</a:t>
            </a:r>
            <a:r>
              <a:rPr lang="zh-CN" altLang="en-US" sz="1000" dirty="0">
                <a:latin typeface="微软雅黑" panose="020B0503020204020204" pitchFamily="34" charset="-122"/>
                <a:ea typeface="微软雅黑" panose="020B0503020204020204" pitchFamily="34" charset="-122"/>
              </a:rPr>
              <a:t>。</a:t>
            </a:r>
          </a:p>
        </p:txBody>
      </p:sp>
      <p:sp>
        <p:nvSpPr>
          <p:cNvPr id="43" name="任意多边形: 形状 12"/>
          <p:cNvSpPr/>
          <p:nvPr/>
        </p:nvSpPr>
        <p:spPr bwMode="auto">
          <a:xfrm rot="5400000">
            <a:off x="5320030" y="1583055"/>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44" name="文本框 27"/>
          <p:cNvSpPr txBox="1"/>
          <p:nvPr/>
        </p:nvSpPr>
        <p:spPr>
          <a:xfrm>
            <a:off x="5507990" y="1852930"/>
            <a:ext cx="4013835" cy="275590"/>
          </a:xfrm>
          <a:prstGeom prst="rect">
            <a:avLst/>
          </a:prstGeom>
          <a:noFill/>
        </p:spPr>
        <p:txBody>
          <a:bodyPr wrap="square">
            <a:spAutoFit/>
          </a:bodyPr>
          <a:lstStyle/>
          <a:p>
            <a:pPr lvl="0">
              <a:lnSpc>
                <a:spcPct val="120000"/>
              </a:lnSpc>
              <a:buClr>
                <a:srgbClr val="C00000"/>
              </a:buClr>
              <a:defRPr/>
            </a:pPr>
            <a:r>
              <a:rPr lang="zh-CN" altLang="en-US" sz="1000" b="1" dirty="0">
                <a:latin typeface="微软雅黑" panose="020B0503020204020204" pitchFamily="34" charset="-122"/>
                <a:ea typeface="微软雅黑" panose="020B0503020204020204" pitchFamily="34" charset="-122"/>
              </a:rPr>
              <a:t>适用人群相同</a:t>
            </a:r>
            <a:r>
              <a:rPr lang="en-US" altLang="zh-CN" sz="1000" b="1" dirty="0">
                <a:latin typeface="微软雅黑" panose="020B0503020204020204" pitchFamily="34" charset="-122"/>
                <a:ea typeface="微软雅黑" panose="020B0503020204020204" pitchFamily="34" charset="-122"/>
              </a:rPr>
              <a:t>: </a:t>
            </a:r>
            <a:r>
              <a:rPr lang="zh-CN" sz="1000" dirty="0">
                <a:latin typeface="微软雅黑" panose="020B0503020204020204" pitchFamily="34" charset="-122"/>
                <a:ea typeface="微软雅黑" panose="020B0503020204020204" pitchFamily="34" charset="-122"/>
              </a:rPr>
              <a:t>同为儿童专用药，专治儿童细菌感染</a:t>
            </a:r>
            <a:r>
              <a:rPr lang="zh-CN" altLang="en-US" sz="1000" dirty="0">
                <a:latin typeface="微软雅黑" panose="020B0503020204020204" pitchFamily="34" charset="-122"/>
                <a:ea typeface="微软雅黑" panose="020B0503020204020204" pitchFamily="34" charset="-122"/>
              </a:rPr>
              <a:t>。</a:t>
            </a:r>
          </a:p>
        </p:txBody>
      </p:sp>
      <p:sp>
        <p:nvSpPr>
          <p:cNvPr id="45" name="任意多边形: 形状 12"/>
          <p:cNvSpPr/>
          <p:nvPr/>
        </p:nvSpPr>
        <p:spPr bwMode="auto">
          <a:xfrm rot="5400000">
            <a:off x="5320030" y="188341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46" name="Rectangle: Rounded Corners 34"/>
          <p:cNvSpPr/>
          <p:nvPr/>
        </p:nvSpPr>
        <p:spPr>
          <a:xfrm>
            <a:off x="5148580" y="2945765"/>
            <a:ext cx="3750945" cy="1899920"/>
          </a:xfrm>
          <a:prstGeom prst="roundRect">
            <a:avLst>
              <a:gd name="adj" fmla="val 1169"/>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65"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7" name="矩形 46"/>
          <p:cNvSpPr/>
          <p:nvPr/>
        </p:nvSpPr>
        <p:spPr>
          <a:xfrm>
            <a:off x="5147310" y="2499360"/>
            <a:ext cx="3766820" cy="518160"/>
          </a:xfrm>
          <a:prstGeom prst="rect">
            <a:avLst/>
          </a:prstGeom>
          <a:solidFill>
            <a:srgbClr val="00B0F0"/>
          </a:soli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05000" tIns="34290" rIns="270000" bIns="34290" numCol="1" spcCol="0" rtlCol="0" fromWordArt="0" anchor="ctr" anchorCtr="0" forceAA="0" compatLnSpc="1">
            <a:normAutofit/>
          </a:bodyPr>
          <a:lstStyle/>
          <a:p>
            <a:pPr defTabSz="685165"/>
            <a:r>
              <a:rPr lang="zh-CN" altLang="en-US" sz="1200" b="1" dirty="0">
                <a:solidFill>
                  <a:srgbClr val="FFFFFF"/>
                </a:solidFill>
                <a:latin typeface="微软雅黑" panose="020B0503020204020204" pitchFamily="34" charset="-122"/>
                <a:ea typeface="微软雅黑" panose="020B0503020204020204" pitchFamily="34" charset="-122"/>
              </a:rPr>
              <a:t>头孢托仑匹酯与盐酸头孢卡品酯相比的优势</a:t>
            </a:r>
          </a:p>
        </p:txBody>
      </p:sp>
      <p:sp>
        <p:nvSpPr>
          <p:cNvPr id="48" name="任意多边形: 形状 12"/>
          <p:cNvSpPr/>
          <p:nvPr/>
        </p:nvSpPr>
        <p:spPr bwMode="auto">
          <a:xfrm rot="5400000">
            <a:off x="5320030" y="304800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51" name="任意多边形: 形状 12"/>
          <p:cNvSpPr/>
          <p:nvPr/>
        </p:nvSpPr>
        <p:spPr bwMode="auto">
          <a:xfrm rot="5400000">
            <a:off x="5320030" y="3623945"/>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52" name="文本框 27"/>
          <p:cNvSpPr txBox="1"/>
          <p:nvPr/>
        </p:nvSpPr>
        <p:spPr>
          <a:xfrm>
            <a:off x="5507990" y="3017520"/>
            <a:ext cx="3293110" cy="645160"/>
          </a:xfrm>
          <a:prstGeom prst="rect">
            <a:avLst/>
          </a:prstGeom>
          <a:noFill/>
        </p:spPr>
        <p:txBody>
          <a:bodyPr wrap="square">
            <a:spAutoFit/>
          </a:bodyPr>
          <a:lstStyle/>
          <a:p>
            <a:pPr lvl="0">
              <a:lnSpc>
                <a:spcPct val="120000"/>
              </a:lnSpc>
              <a:buClr>
                <a:srgbClr val="C00000"/>
              </a:buClr>
              <a:defRPr/>
            </a:pPr>
            <a:r>
              <a:rPr lang="zh-CN" altLang="en-US" sz="1000" b="1" dirty="0">
                <a:latin typeface="微软雅黑" panose="020B0503020204020204" pitchFamily="34" charset="-122"/>
                <a:ea typeface="微软雅黑" panose="020B0503020204020204" pitchFamily="34" charset="-122"/>
              </a:rPr>
              <a:t>适应症更广</a:t>
            </a:r>
            <a:r>
              <a:rPr lang="en-US" altLang="zh-CN" sz="1000" b="1"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说明书有</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百日咳、牙周炎、颌炎、外伤、烫伤以及手术创口等的继发性感染、肛周脓肿</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等盐酸头孢卡品酯没有的适应症。</a:t>
            </a:r>
          </a:p>
        </p:txBody>
      </p:sp>
      <p:sp>
        <p:nvSpPr>
          <p:cNvPr id="53" name="文本框 27"/>
          <p:cNvSpPr txBox="1"/>
          <p:nvPr/>
        </p:nvSpPr>
        <p:spPr>
          <a:xfrm>
            <a:off x="5507990" y="3580130"/>
            <a:ext cx="3293110" cy="645160"/>
          </a:xfrm>
          <a:prstGeom prst="rect">
            <a:avLst/>
          </a:prstGeom>
          <a:noFill/>
        </p:spPr>
        <p:txBody>
          <a:bodyPr wrap="square">
            <a:spAutoFit/>
          </a:bodyPr>
          <a:lstStyle/>
          <a:p>
            <a:pPr lvl="0">
              <a:lnSpc>
                <a:spcPct val="120000"/>
              </a:lnSpc>
              <a:buClr>
                <a:srgbClr val="C00000"/>
              </a:buClr>
              <a:defRPr/>
            </a:pPr>
            <a:r>
              <a:rPr lang="zh-CN" altLang="en-US" sz="1000" b="1" dirty="0">
                <a:latin typeface="微软雅黑" panose="020B0503020204020204" pitchFamily="34" charset="-122"/>
                <a:ea typeface="微软雅黑" panose="020B0503020204020204" pitchFamily="34" charset="-122"/>
              </a:rPr>
              <a:t>规格更多</a:t>
            </a:r>
            <a:r>
              <a:rPr lang="en-US" altLang="zh-CN" sz="1000" b="1"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sym typeface="+mn-ea"/>
              </a:rPr>
              <a:t>盐酸头孢卡品酯只有</a:t>
            </a:r>
            <a:r>
              <a:rPr lang="en-US" altLang="zh-CN" sz="1000" dirty="0">
                <a:latin typeface="微软雅黑" panose="020B0503020204020204" pitchFamily="34" charset="-122"/>
                <a:ea typeface="微软雅黑" panose="020B0503020204020204" pitchFamily="34" charset="-122"/>
                <a:sym typeface="+mn-ea"/>
              </a:rPr>
              <a:t>50mg</a:t>
            </a:r>
            <a:r>
              <a:rPr lang="zh-CN" altLang="en-US" sz="1000" dirty="0">
                <a:latin typeface="微软雅黑" panose="020B0503020204020204" pitchFamily="34" charset="-122"/>
                <a:ea typeface="微软雅黑" panose="020B0503020204020204" pitchFamily="34" charset="-122"/>
                <a:sym typeface="+mn-ea"/>
              </a:rPr>
              <a:t>一种规格，</a:t>
            </a:r>
            <a:r>
              <a:rPr lang="zh-CN" altLang="en-US" sz="1000" dirty="0">
                <a:latin typeface="微软雅黑" panose="020B0503020204020204" pitchFamily="34" charset="-122"/>
                <a:ea typeface="微软雅黑" panose="020B0503020204020204" pitchFamily="34" charset="-122"/>
              </a:rPr>
              <a:t>头孢托仑匹酯有</a:t>
            </a:r>
            <a:r>
              <a:rPr lang="en-US" altLang="zh-CN" sz="1000" dirty="0">
                <a:latin typeface="微软雅黑" panose="020B0503020204020204" pitchFamily="34" charset="-122"/>
                <a:ea typeface="微软雅黑" panose="020B0503020204020204" pitchFamily="34" charset="-122"/>
              </a:rPr>
              <a:t>30mg</a:t>
            </a:r>
            <a:r>
              <a:rPr lang="zh-CN" altLang="en-US" sz="1000" dirty="0">
                <a:latin typeface="微软雅黑" panose="020B0503020204020204" pitchFamily="34" charset="-122"/>
                <a:ea typeface="微软雅黑" panose="020B0503020204020204" pitchFamily="34" charset="-122"/>
              </a:rPr>
              <a:t>和</a:t>
            </a:r>
            <a:r>
              <a:rPr lang="en-US" altLang="zh-CN" sz="1000" dirty="0">
                <a:latin typeface="微软雅黑" panose="020B0503020204020204" pitchFamily="34" charset="-122"/>
                <a:ea typeface="微软雅黑" panose="020B0503020204020204" pitchFamily="34" charset="-122"/>
              </a:rPr>
              <a:t>50mg</a:t>
            </a:r>
            <a:r>
              <a:rPr lang="zh-CN" altLang="en-US" sz="1000" dirty="0">
                <a:latin typeface="微软雅黑" panose="020B0503020204020204" pitchFamily="34" charset="-122"/>
                <a:ea typeface="微软雅黑" panose="020B0503020204020204" pitchFamily="34" charset="-122"/>
              </a:rPr>
              <a:t>两种规格可供选择，便利性和选择性更高。</a:t>
            </a:r>
          </a:p>
        </p:txBody>
      </p:sp>
      <p:sp>
        <p:nvSpPr>
          <p:cNvPr id="54" name="任意多边形: 形状 12"/>
          <p:cNvSpPr/>
          <p:nvPr/>
        </p:nvSpPr>
        <p:spPr bwMode="auto">
          <a:xfrm rot="5400000">
            <a:off x="5310505" y="419989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55" name="文本框 27"/>
          <p:cNvSpPr txBox="1"/>
          <p:nvPr/>
        </p:nvSpPr>
        <p:spPr>
          <a:xfrm>
            <a:off x="5498465" y="4156075"/>
            <a:ext cx="3293110" cy="645160"/>
          </a:xfrm>
          <a:prstGeom prst="rect">
            <a:avLst/>
          </a:prstGeom>
          <a:noFill/>
        </p:spPr>
        <p:txBody>
          <a:bodyPr wrap="square">
            <a:spAutoFit/>
          </a:bodyPr>
          <a:lstStyle/>
          <a:p>
            <a:pPr lvl="0">
              <a:lnSpc>
                <a:spcPct val="120000"/>
              </a:lnSpc>
              <a:buClr>
                <a:srgbClr val="C00000"/>
              </a:buClr>
              <a:defRPr/>
            </a:pPr>
            <a:r>
              <a:rPr lang="zh-CN" altLang="en-US" sz="1000" b="1" dirty="0">
                <a:latin typeface="微软雅黑" panose="020B0503020204020204" pitchFamily="34" charset="-122"/>
                <a:ea typeface="微软雅黑" panose="020B0503020204020204" pitchFamily="34" charset="-122"/>
              </a:rPr>
              <a:t>经济性更好</a:t>
            </a:r>
            <a:r>
              <a:rPr lang="en-US" altLang="zh-CN" sz="1000" b="1"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sym typeface="+mn-ea"/>
              </a:rPr>
              <a:t>盐酸头孢卡品酯</a:t>
            </a:r>
            <a:r>
              <a:rPr lang="en-US" altLang="zh-CN" sz="1000" dirty="0">
                <a:latin typeface="微软雅黑" panose="020B0503020204020204" pitchFamily="34" charset="-122"/>
                <a:ea typeface="微软雅黑" panose="020B0503020204020204" pitchFamily="34" charset="-122"/>
                <a:sym typeface="+mn-ea"/>
              </a:rPr>
              <a:t>50mg</a:t>
            </a:r>
            <a:r>
              <a:rPr lang="zh-CN" sz="1000" dirty="0">
                <a:latin typeface="微软雅黑" panose="020B0503020204020204" pitchFamily="34" charset="-122"/>
                <a:ea typeface="微软雅黑" panose="020B0503020204020204" pitchFamily="34" charset="-122"/>
                <a:sym typeface="+mn-ea"/>
              </a:rPr>
              <a:t>进口价格为</a:t>
            </a:r>
            <a:r>
              <a:rPr lang="en-US" altLang="zh-CN" sz="1000" dirty="0">
                <a:latin typeface="微软雅黑" panose="020B0503020204020204" pitchFamily="34" charset="-122"/>
                <a:ea typeface="微软雅黑" panose="020B0503020204020204" pitchFamily="34" charset="-122"/>
                <a:sym typeface="+mn-ea"/>
              </a:rPr>
              <a:t>83.1</a:t>
            </a:r>
            <a:r>
              <a:rPr lang="zh-CN" altLang="en-US" sz="1000" dirty="0">
                <a:latin typeface="微软雅黑" panose="020B0503020204020204" pitchFamily="34" charset="-122"/>
                <a:ea typeface="微软雅黑" panose="020B0503020204020204" pitchFamily="34" charset="-122"/>
                <a:sym typeface="+mn-ea"/>
              </a:rPr>
              <a:t>元</a:t>
            </a:r>
            <a:r>
              <a:rPr lang="en-US" altLang="zh-CN" sz="1000" dirty="0">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盒（</a:t>
            </a:r>
            <a:r>
              <a:rPr lang="en-US" altLang="zh-CN" sz="1000" dirty="0">
                <a:latin typeface="微软雅黑" panose="020B0503020204020204" pitchFamily="34" charset="-122"/>
                <a:ea typeface="微软雅黑" panose="020B0503020204020204" pitchFamily="34" charset="-122"/>
                <a:sym typeface="+mn-ea"/>
              </a:rPr>
              <a:t>6</a:t>
            </a:r>
            <a:r>
              <a:rPr lang="zh-CN" altLang="en-US" sz="1000" dirty="0">
                <a:latin typeface="微软雅黑" panose="020B0503020204020204" pitchFamily="34" charset="-122"/>
                <a:ea typeface="微软雅黑" panose="020B0503020204020204" pitchFamily="34" charset="-122"/>
                <a:sym typeface="+mn-ea"/>
              </a:rPr>
              <a:t>袋），</a:t>
            </a:r>
            <a:r>
              <a:rPr lang="zh-CN" altLang="en-US" sz="1000" dirty="0">
                <a:latin typeface="微软雅黑" panose="020B0503020204020204" pitchFamily="34" charset="-122"/>
                <a:ea typeface="微软雅黑" panose="020B0503020204020204" pitchFamily="34" charset="-122"/>
              </a:rPr>
              <a:t>头孢托仑匹酯</a:t>
            </a:r>
            <a:r>
              <a:rPr lang="en-US" altLang="zh-CN" sz="1000" dirty="0">
                <a:latin typeface="微软雅黑" panose="020B0503020204020204" pitchFamily="34" charset="-122"/>
                <a:ea typeface="微软雅黑" panose="020B0503020204020204" pitchFamily="34" charset="-122"/>
              </a:rPr>
              <a:t>50mg</a:t>
            </a:r>
            <a:r>
              <a:rPr lang="zh-CN" altLang="en-US" sz="1000" dirty="0">
                <a:latin typeface="微软雅黑" panose="020B0503020204020204" pitchFamily="34" charset="-122"/>
                <a:ea typeface="微软雅黑" panose="020B0503020204020204" pitchFamily="34" charset="-122"/>
              </a:rPr>
              <a:t>我司价格为</a:t>
            </a:r>
            <a:r>
              <a:rPr lang="en-US" altLang="zh-CN" sz="1000" dirty="0">
                <a:latin typeface="微软雅黑" panose="020B0503020204020204" pitchFamily="34" charset="-122"/>
                <a:ea typeface="微软雅黑" panose="020B0503020204020204" pitchFamily="34" charset="-122"/>
              </a:rPr>
              <a:t>49.36</a:t>
            </a:r>
            <a:r>
              <a:rPr lang="zh-CN" altLang="en-US" sz="1000" dirty="0">
                <a:latin typeface="微软雅黑" panose="020B0503020204020204" pitchFamily="34" charset="-122"/>
                <a:ea typeface="微软雅黑" panose="020B0503020204020204" pitchFamily="34" charset="-122"/>
              </a:rPr>
              <a:t>元</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盒（</a:t>
            </a:r>
            <a:r>
              <a:rPr lang="en-US" altLang="zh-CN" sz="1000" dirty="0">
                <a:latin typeface="微软雅黑" panose="020B0503020204020204" pitchFamily="34" charset="-122"/>
                <a:ea typeface="微软雅黑" panose="020B0503020204020204" pitchFamily="34" charset="-122"/>
              </a:rPr>
              <a:t>6</a:t>
            </a:r>
            <a:r>
              <a:rPr lang="zh-CN" altLang="en-US" sz="1000" dirty="0">
                <a:latin typeface="微软雅黑" panose="020B0503020204020204" pitchFamily="34" charset="-122"/>
                <a:ea typeface="微软雅黑" panose="020B0503020204020204" pitchFamily="34" charset="-122"/>
              </a:rPr>
              <a:t>袋），药物经济学更好。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2"/>
          <p:cNvSpPr txBox="1"/>
          <p:nvPr/>
        </p:nvSpPr>
        <p:spPr>
          <a:xfrm>
            <a:off x="408936" y="195486"/>
            <a:ext cx="4883144" cy="42989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200" b="1" dirty="0">
                <a:solidFill>
                  <a:srgbClr val="002B82"/>
                </a:solidFill>
                <a:latin typeface="微软雅黑" panose="020B0503020204020204" pitchFamily="34" charset="-122"/>
                <a:ea typeface="微软雅黑" panose="020B0503020204020204" pitchFamily="34" charset="-122"/>
              </a:rPr>
              <a:t>产品基本信息</a:t>
            </a:r>
          </a:p>
        </p:txBody>
      </p:sp>
      <p:sp>
        <p:nvSpPr>
          <p:cNvPr id="26" name="Rectangle: Rounded Corners 34"/>
          <p:cNvSpPr/>
          <p:nvPr/>
        </p:nvSpPr>
        <p:spPr>
          <a:xfrm>
            <a:off x="116205" y="1376680"/>
            <a:ext cx="4345305" cy="3214370"/>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65"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文本框 27"/>
          <p:cNvSpPr txBox="1"/>
          <p:nvPr/>
        </p:nvSpPr>
        <p:spPr>
          <a:xfrm>
            <a:off x="539750" y="1577340"/>
            <a:ext cx="3911600" cy="101473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肺炎是儿童期常见的感染性疾病。肺炎链球菌是新生儿期以后各个年龄段儿童肺炎最重要的细菌病原，近年来某些地区</a:t>
            </a:r>
            <a:r>
              <a:rPr lang="en-US" altLang="zh-CN" sz="1000" dirty="0">
                <a:latin typeface="微软雅黑" panose="020B0503020204020204" pitchFamily="34" charset="-122"/>
                <a:ea typeface="微软雅黑" panose="020B0503020204020204" pitchFamily="34" charset="-122"/>
              </a:rPr>
              <a:t>A</a:t>
            </a:r>
            <a:r>
              <a:rPr lang="zh-CN" altLang="en-US" sz="1000" dirty="0">
                <a:latin typeface="微软雅黑" panose="020B0503020204020204" pitchFamily="34" charset="-122"/>
                <a:ea typeface="微软雅黑" panose="020B0503020204020204" pitchFamily="34" charset="-122"/>
              </a:rPr>
              <a:t>群链球菌肺炎增多。近十年来，国内婴儿百日咳报告病例数明显上升，且致病株对大环内酯类药物耐药常见。</a:t>
            </a:r>
          </a:p>
          <a:p>
            <a:pPr lvl="0">
              <a:lnSpc>
                <a:spcPct val="120000"/>
              </a:lnSpc>
              <a:buClr>
                <a:srgbClr val="C00000"/>
              </a:buClr>
              <a:defRPr/>
            </a:pPr>
            <a:endParaRPr lang="zh-CN" altLang="en-US" sz="1000" dirty="0">
              <a:latin typeface="微软雅黑" panose="020B0503020204020204" pitchFamily="34" charset="-122"/>
              <a:ea typeface="微软雅黑" panose="020B0503020204020204" pitchFamily="34" charset="-122"/>
            </a:endParaRPr>
          </a:p>
        </p:txBody>
      </p:sp>
      <p:sp>
        <p:nvSpPr>
          <p:cNvPr id="40" name="矩形 39"/>
          <p:cNvSpPr/>
          <p:nvPr/>
        </p:nvSpPr>
        <p:spPr>
          <a:xfrm>
            <a:off x="116840" y="915670"/>
            <a:ext cx="4344670" cy="518160"/>
          </a:xfrm>
          <a:prstGeom prst="rect">
            <a:avLst/>
          </a:prstGeom>
          <a:solidFill>
            <a:srgbClr val="00B0F0"/>
          </a:soli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05000" tIns="34290" rIns="270000" bIns="34290" numCol="1" spcCol="0" rtlCol="0" fromWordArt="0" anchor="ctr" anchorCtr="0" forceAA="0" compatLnSpc="1">
            <a:normAutofit/>
          </a:bodyPr>
          <a:lstStyle/>
          <a:p>
            <a:pPr algn="ctr" defTabSz="685165"/>
            <a:r>
              <a:rPr lang="zh-CN" altLang="en-US" sz="1200" b="1" dirty="0">
                <a:solidFill>
                  <a:srgbClr val="FFFFFF"/>
                </a:solidFill>
                <a:latin typeface="微软雅黑" panose="020B0503020204020204" pitchFamily="34" charset="-122"/>
                <a:ea typeface="微软雅黑" panose="020B0503020204020204" pitchFamily="34" charset="-122"/>
              </a:rPr>
              <a:t>疾病基本情况</a:t>
            </a:r>
            <a:r>
              <a:rPr lang="en-US" altLang="zh-CN" sz="1200" b="1" baseline="30000" dirty="0">
                <a:solidFill>
                  <a:srgbClr val="FFFFFF"/>
                </a:solidFill>
                <a:latin typeface="微软雅黑" panose="020B0503020204020204" pitchFamily="34" charset="-122"/>
                <a:ea typeface="微软雅黑" panose="020B0503020204020204" pitchFamily="34" charset="-122"/>
              </a:rPr>
              <a:t>1</a:t>
            </a:r>
          </a:p>
        </p:txBody>
      </p:sp>
      <p:sp>
        <p:nvSpPr>
          <p:cNvPr id="41" name="任意多边形: 形状 12"/>
          <p:cNvSpPr/>
          <p:nvPr/>
        </p:nvSpPr>
        <p:spPr bwMode="auto">
          <a:xfrm rot="5400000">
            <a:off x="351790" y="160782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2" name="文本框 27"/>
          <p:cNvSpPr txBox="1"/>
          <p:nvPr/>
        </p:nvSpPr>
        <p:spPr>
          <a:xfrm>
            <a:off x="530225" y="3288665"/>
            <a:ext cx="3911600" cy="119888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肺炎是全球</a:t>
            </a:r>
            <a:r>
              <a:rPr lang="en-US" altLang="zh-CN" sz="1000" dirty="0">
                <a:latin typeface="微软雅黑" panose="020B0503020204020204" pitchFamily="34" charset="-122"/>
                <a:ea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rPr>
              <a:t>岁以下儿童感染性疾病发病和死亡的主要原因。</a:t>
            </a:r>
            <a:r>
              <a:rPr lang="en-US" altLang="zh-CN" sz="1000" dirty="0">
                <a:latin typeface="微软雅黑" panose="020B0503020204020204" pitchFamily="34" charset="-122"/>
                <a:ea typeface="微软雅黑" panose="020B0503020204020204" pitchFamily="34" charset="-122"/>
              </a:rPr>
              <a:t>2019</a:t>
            </a:r>
            <a:r>
              <a:rPr lang="zh-CN" altLang="en-US" sz="1000" dirty="0">
                <a:latin typeface="微软雅黑" panose="020B0503020204020204" pitchFamily="34" charset="-122"/>
                <a:ea typeface="微软雅黑" panose="020B0503020204020204" pitchFamily="34" charset="-122"/>
              </a:rPr>
              <a:t>年全球</a:t>
            </a:r>
            <a:r>
              <a:rPr lang="en-US" altLang="zh-CN" sz="1000" dirty="0">
                <a:latin typeface="微软雅黑" panose="020B0503020204020204" pitchFamily="34" charset="-122"/>
                <a:ea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rPr>
              <a:t>岁以下儿童中约有</a:t>
            </a:r>
            <a:r>
              <a:rPr lang="en-US" altLang="zh-CN" sz="1000" dirty="0">
                <a:latin typeface="微软雅黑" panose="020B0503020204020204" pitchFamily="34" charset="-122"/>
                <a:ea typeface="微软雅黑" panose="020B0503020204020204" pitchFamily="34" charset="-122"/>
              </a:rPr>
              <a:t>74</a:t>
            </a:r>
            <a:r>
              <a:rPr lang="zh-CN" altLang="en-US" sz="1000" dirty="0">
                <a:latin typeface="微软雅黑" panose="020B0503020204020204" pitchFamily="34" charset="-122"/>
                <a:ea typeface="微软雅黑" panose="020B0503020204020204" pitchFamily="34" charset="-122"/>
              </a:rPr>
              <a:t>万死于肺炎，</a:t>
            </a:r>
            <a:r>
              <a:rPr lang="en-US" altLang="zh-CN" sz="1000" dirty="0">
                <a:latin typeface="微软雅黑" panose="020B0503020204020204" pitchFamily="34" charset="-122"/>
                <a:ea typeface="微软雅黑" panose="020B0503020204020204" pitchFamily="34" charset="-122"/>
              </a:rPr>
              <a:t>2022</a:t>
            </a:r>
            <a:r>
              <a:rPr lang="zh-CN" altLang="en-US" sz="1000" dirty="0">
                <a:latin typeface="微软雅黑" panose="020B0503020204020204" pitchFamily="34" charset="-122"/>
                <a:ea typeface="微软雅黑" panose="020B0503020204020204" pitchFamily="34" charset="-122"/>
              </a:rPr>
              <a:t>年数据显示全球肺炎发病率超过</a:t>
            </a:r>
            <a:r>
              <a:rPr lang="en-US" altLang="zh-CN" sz="1000" dirty="0">
                <a:latin typeface="微软雅黑" panose="020B0503020204020204" pitchFamily="34" charset="-122"/>
                <a:ea typeface="微软雅黑" panose="020B0503020204020204" pitchFamily="34" charset="-122"/>
              </a:rPr>
              <a:t>14‰</a:t>
            </a:r>
            <a:r>
              <a:rPr lang="zh-CN" altLang="en-US" sz="1000" dirty="0">
                <a:latin typeface="微软雅黑" panose="020B0503020204020204" pitchFamily="34" charset="-122"/>
                <a:ea typeface="微软雅黑" panose="020B0503020204020204" pitchFamily="34" charset="-122"/>
              </a:rPr>
              <a:t>。我国儿童肺炎城市发病率</a:t>
            </a:r>
            <a:r>
              <a:rPr lang="en-US" altLang="zh-CN" sz="1000" dirty="0">
                <a:latin typeface="微软雅黑" panose="020B0503020204020204" pitchFamily="34" charset="-122"/>
                <a:ea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rPr>
              <a:t>岁以下为</a:t>
            </a:r>
            <a:r>
              <a:rPr lang="en-US" altLang="zh-CN" sz="1000" dirty="0">
                <a:latin typeface="微软雅黑" panose="020B0503020204020204" pitchFamily="34" charset="-122"/>
                <a:ea typeface="微软雅黑" panose="020B0503020204020204" pitchFamily="34" charset="-122"/>
              </a:rPr>
              <a:t>65.8/</a:t>
            </a:r>
            <a:r>
              <a:rPr lang="zh-CN" altLang="en-US" sz="1000" dirty="0">
                <a:latin typeface="微软雅黑" panose="020B0503020204020204" pitchFamily="34" charset="-122"/>
                <a:ea typeface="微软雅黑" panose="020B0503020204020204" pitchFamily="34" charset="-122"/>
              </a:rPr>
              <a:t>千人年，高于高收入国家（</a:t>
            </a:r>
            <a:r>
              <a:rPr lang="en-US" altLang="zh-CN" sz="1000" dirty="0">
                <a:latin typeface="微软雅黑" panose="020B0503020204020204" pitchFamily="34" charset="-122"/>
                <a:ea typeface="微软雅黑" panose="020B0503020204020204" pitchFamily="34" charset="-122"/>
              </a:rPr>
              <a:t>44.6/</a:t>
            </a:r>
            <a:r>
              <a:rPr lang="zh-CN" altLang="en-US" sz="1000" dirty="0">
                <a:latin typeface="微软雅黑" panose="020B0503020204020204" pitchFamily="34" charset="-122"/>
                <a:ea typeface="微软雅黑" panose="020B0503020204020204" pitchFamily="34" charset="-122"/>
              </a:rPr>
              <a:t>千人年），</a:t>
            </a:r>
            <a:r>
              <a:rPr lang="en-US" altLang="zh-CN" sz="1000" dirty="0">
                <a:latin typeface="微软雅黑" panose="020B0503020204020204" pitchFamily="34" charset="-122"/>
                <a:ea typeface="微软雅黑" panose="020B0503020204020204" pitchFamily="34" charset="-122"/>
              </a:rPr>
              <a:t>5~9</a:t>
            </a:r>
            <a:r>
              <a:rPr lang="zh-CN" altLang="en-US" sz="1000" dirty="0">
                <a:latin typeface="微软雅黑" panose="020B0503020204020204" pitchFamily="34" charset="-122"/>
                <a:ea typeface="微软雅黑" panose="020B0503020204020204" pitchFamily="34" charset="-122"/>
              </a:rPr>
              <a:t>岁</a:t>
            </a:r>
            <a:r>
              <a:rPr lang="en-US" altLang="zh-CN" sz="1000" dirty="0">
                <a:latin typeface="微软雅黑" panose="020B0503020204020204" pitchFamily="34" charset="-122"/>
                <a:ea typeface="微软雅黑" panose="020B0503020204020204" pitchFamily="34" charset="-122"/>
              </a:rPr>
              <a:t>17.37/</a:t>
            </a:r>
            <a:r>
              <a:rPr lang="zh-CN" altLang="en-US" sz="1000" dirty="0">
                <a:latin typeface="微软雅黑" panose="020B0503020204020204" pitchFamily="34" charset="-122"/>
                <a:ea typeface="微软雅黑" panose="020B0503020204020204" pitchFamily="34" charset="-122"/>
              </a:rPr>
              <a:t>千人年，</a:t>
            </a:r>
            <a:r>
              <a:rPr lang="en-US" altLang="zh-CN" sz="1000" dirty="0">
                <a:latin typeface="微软雅黑" panose="020B0503020204020204" pitchFamily="34" charset="-122"/>
                <a:ea typeface="微软雅黑" panose="020B0503020204020204" pitchFamily="34" charset="-122"/>
              </a:rPr>
              <a:t>10~17</a:t>
            </a:r>
            <a:r>
              <a:rPr lang="zh-CN" altLang="en-US" sz="1000" dirty="0">
                <a:latin typeface="微软雅黑" panose="020B0503020204020204" pitchFamily="34" charset="-122"/>
                <a:ea typeface="微软雅黑" panose="020B0503020204020204" pitchFamily="34" charset="-122"/>
              </a:rPr>
              <a:t>岁</a:t>
            </a:r>
            <a:r>
              <a:rPr lang="en-US" altLang="zh-CN" sz="1000" dirty="0">
                <a:latin typeface="微软雅黑" panose="020B0503020204020204" pitchFamily="34" charset="-122"/>
                <a:ea typeface="微软雅黑" panose="020B0503020204020204" pitchFamily="34" charset="-122"/>
              </a:rPr>
              <a:t> 3.07/</a:t>
            </a:r>
            <a:r>
              <a:rPr lang="zh-CN" altLang="en-US" sz="1000" dirty="0">
                <a:latin typeface="微软雅黑" panose="020B0503020204020204" pitchFamily="34" charset="-122"/>
                <a:ea typeface="微软雅黑" panose="020B0503020204020204" pitchFamily="34" charset="-122"/>
              </a:rPr>
              <a:t>千人年；病死率为</a:t>
            </a:r>
            <a:r>
              <a:rPr lang="en-US" altLang="zh-CN" sz="1000" dirty="0">
                <a:latin typeface="微软雅黑" panose="020B0503020204020204" pitchFamily="34" charset="-122"/>
                <a:ea typeface="微软雅黑" panose="020B0503020204020204" pitchFamily="34" charset="-122"/>
              </a:rPr>
              <a:t> 0.32‰~1.09‰</a:t>
            </a:r>
            <a:r>
              <a:rPr lang="zh-CN" altLang="en-US" sz="1000" dirty="0">
                <a:latin typeface="微软雅黑" panose="020B0503020204020204" pitchFamily="34" charset="-122"/>
                <a:ea typeface="微软雅黑" panose="020B0503020204020204" pitchFamily="34" charset="-122"/>
              </a:rPr>
              <a:t>，占全病因死亡的</a:t>
            </a:r>
            <a:r>
              <a:rPr lang="en-US" altLang="zh-CN" sz="1000" dirty="0">
                <a:latin typeface="微软雅黑" panose="020B0503020204020204" pitchFamily="34" charset="-122"/>
                <a:ea typeface="微软雅黑" panose="020B0503020204020204" pitchFamily="34" charset="-122"/>
              </a:rPr>
              <a:t>8%</a:t>
            </a:r>
            <a:r>
              <a:rPr lang="zh-CN" altLang="en-US" sz="1000" dirty="0">
                <a:latin typeface="微软雅黑" panose="020B0503020204020204" pitchFamily="34" charset="-122"/>
                <a:ea typeface="微软雅黑" panose="020B0503020204020204" pitchFamily="34" charset="-122"/>
              </a:rPr>
              <a:t>，是</a:t>
            </a:r>
            <a:r>
              <a:rPr lang="en-US" altLang="zh-CN" sz="1000" dirty="0">
                <a:latin typeface="微软雅黑" panose="020B0503020204020204" pitchFamily="34" charset="-122"/>
                <a:ea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rPr>
              <a:t>岁以下儿童感染性疾病首位死亡原因。</a:t>
            </a:r>
          </a:p>
        </p:txBody>
      </p:sp>
      <p:sp>
        <p:nvSpPr>
          <p:cNvPr id="4" name="任意多边形: 形状 12"/>
          <p:cNvSpPr/>
          <p:nvPr/>
        </p:nvSpPr>
        <p:spPr bwMode="auto">
          <a:xfrm rot="5400000">
            <a:off x="342265" y="3319145"/>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5" name="Rectangle: Rounded Corners 34"/>
          <p:cNvSpPr/>
          <p:nvPr/>
        </p:nvSpPr>
        <p:spPr>
          <a:xfrm>
            <a:off x="4931410" y="1376680"/>
            <a:ext cx="3750310" cy="2903220"/>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65"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27"/>
          <p:cNvSpPr txBox="1"/>
          <p:nvPr/>
        </p:nvSpPr>
        <p:spPr>
          <a:xfrm>
            <a:off x="5290185" y="1577340"/>
            <a:ext cx="3329940" cy="101473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与口服常释剂型相比，颗粒剂易吞服，体外溶解后分散度大，吸收快，能更快速的发挥药效。此外，通过辅料调节改善药物的口感，可以极大提高患儿的服药依从性。因此，颗粒剂几乎适合各个年龄段的儿童患者，在儿童用药领域，对颗粒剂有较大的临床需求。</a:t>
            </a:r>
          </a:p>
        </p:txBody>
      </p:sp>
      <p:sp>
        <p:nvSpPr>
          <p:cNvPr id="7" name="矩形 6"/>
          <p:cNvSpPr/>
          <p:nvPr/>
        </p:nvSpPr>
        <p:spPr>
          <a:xfrm>
            <a:off x="4930140" y="915670"/>
            <a:ext cx="3751580" cy="518160"/>
          </a:xfrm>
          <a:prstGeom prst="rect">
            <a:avLst/>
          </a:prstGeom>
          <a:solidFill>
            <a:srgbClr val="00B0F0"/>
          </a:soli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05000" tIns="34290" rIns="270000" bIns="34290" numCol="1" spcCol="0" rtlCol="0" fromWordArt="0" anchor="ctr" anchorCtr="0" forceAA="0" compatLnSpc="1">
            <a:normAutofit/>
          </a:bodyPr>
          <a:lstStyle/>
          <a:p>
            <a:pPr algn="ctr" defTabSz="685165"/>
            <a:r>
              <a:rPr lang="zh-CN" sz="1200" b="1" dirty="0">
                <a:solidFill>
                  <a:srgbClr val="FFFFFF"/>
                </a:solidFill>
                <a:latin typeface="微软雅黑" panose="020B0503020204020204" pitchFamily="34" charset="-122"/>
                <a:ea typeface="微软雅黑" panose="020B0503020204020204" pitchFamily="34" charset="-122"/>
              </a:rPr>
              <a:t>临床未满足的需求</a:t>
            </a:r>
            <a:endParaRPr lang="zh-CN" sz="1200" b="1" baseline="30000" dirty="0">
              <a:solidFill>
                <a:srgbClr val="FFFFFF"/>
              </a:solidFill>
              <a:latin typeface="微软雅黑" panose="020B0503020204020204" pitchFamily="34" charset="-122"/>
              <a:ea typeface="微软雅黑" panose="020B0503020204020204" pitchFamily="34" charset="-122"/>
            </a:endParaRPr>
          </a:p>
        </p:txBody>
      </p:sp>
      <p:sp>
        <p:nvSpPr>
          <p:cNvPr id="8" name="任意多边形: 形状 12"/>
          <p:cNvSpPr/>
          <p:nvPr/>
        </p:nvSpPr>
        <p:spPr bwMode="auto">
          <a:xfrm rot="5400000">
            <a:off x="5102225" y="160782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9" name="文本框 27"/>
          <p:cNvSpPr txBox="1"/>
          <p:nvPr/>
        </p:nvSpPr>
        <p:spPr>
          <a:xfrm>
            <a:off x="5280660" y="2642870"/>
            <a:ext cx="3329940" cy="645160"/>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sym typeface="+mn-ea"/>
              </a:rPr>
              <a:t>目前医保目录中可供儿童专用的口服三代头孢药品少，颗粒剂型仅有头孢克肟和头孢卡品酯两种，远无法满足儿童专用口服抗菌药物的临床需求。</a:t>
            </a:r>
            <a:endParaRPr lang="zh-CN" altLang="en-US" sz="1000" dirty="0">
              <a:latin typeface="微软雅黑" panose="020B0503020204020204" pitchFamily="34" charset="-122"/>
              <a:ea typeface="微软雅黑" panose="020B0503020204020204" pitchFamily="34" charset="-122"/>
            </a:endParaRPr>
          </a:p>
        </p:txBody>
      </p:sp>
      <p:sp>
        <p:nvSpPr>
          <p:cNvPr id="10" name="任意多边形: 形状 12"/>
          <p:cNvSpPr/>
          <p:nvPr/>
        </p:nvSpPr>
        <p:spPr bwMode="auto">
          <a:xfrm rot="5400000">
            <a:off x="5092700" y="267335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11" name="文本框 27"/>
          <p:cNvSpPr txBox="1"/>
          <p:nvPr/>
        </p:nvSpPr>
        <p:spPr>
          <a:xfrm>
            <a:off x="539750" y="2458720"/>
            <a:ext cx="3911600" cy="829945"/>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rPr>
              <a:t>儿童肺炎共感染不少见，发生率为</a:t>
            </a:r>
            <a:r>
              <a:rPr lang="en-US" altLang="zh-CN" sz="1000" dirty="0">
                <a:latin typeface="微软雅黑" panose="020B0503020204020204" pitchFamily="34" charset="-122"/>
                <a:ea typeface="微软雅黑" panose="020B0503020204020204" pitchFamily="34" charset="-122"/>
              </a:rPr>
              <a:t>20%~30%</a:t>
            </a:r>
            <a:r>
              <a:rPr lang="zh-CN" altLang="en-US" sz="1000" dirty="0">
                <a:latin typeface="微软雅黑" panose="020B0503020204020204" pitchFamily="34" charset="-122"/>
                <a:ea typeface="微软雅黑" panose="020B0503020204020204" pitchFamily="34" charset="-122"/>
              </a:rPr>
              <a:t>，年龄越小越易发生。病毒</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病毒共感染常见于婴幼儿，病毒</a:t>
            </a:r>
            <a:r>
              <a:rPr lang="en-US" altLang="zh-CN" sz="1000" dirty="0">
                <a:latin typeface="微软雅黑" panose="020B0503020204020204" pitchFamily="34" charset="-122"/>
                <a:ea typeface="微软雅黑" panose="020B0503020204020204" pitchFamily="34" charset="-122"/>
              </a:rPr>
              <a:t>-MP</a:t>
            </a:r>
            <a:r>
              <a:rPr lang="zh-CN" altLang="en-US" sz="1000" dirty="0">
                <a:latin typeface="微软雅黑" panose="020B0503020204020204" pitchFamily="34" charset="-122"/>
                <a:ea typeface="微软雅黑" panose="020B0503020204020204" pitchFamily="34" charset="-122"/>
              </a:rPr>
              <a:t>共感染多见于</a:t>
            </a:r>
            <a:r>
              <a:rPr lang="en-US" altLang="zh-CN" sz="1000" dirty="0">
                <a:latin typeface="微软雅黑" panose="020B0503020204020204" pitchFamily="34" charset="-122"/>
                <a:ea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rPr>
              <a:t>岁以下儿童，病毒</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细菌共感染可见于任何年龄段的儿童，细菌</a:t>
            </a:r>
            <a:r>
              <a:rPr lang="en-US" altLang="zh-CN" sz="1000" dirty="0">
                <a:latin typeface="微软雅黑" panose="020B0503020204020204" pitchFamily="34" charset="-122"/>
                <a:ea typeface="微软雅黑" panose="020B0503020204020204" pitchFamily="34" charset="-122"/>
              </a:rPr>
              <a:t>-MP</a:t>
            </a:r>
            <a:r>
              <a:rPr lang="zh-CN" altLang="en-US" sz="1000" dirty="0">
                <a:latin typeface="微软雅黑" panose="020B0503020204020204" pitchFamily="34" charset="-122"/>
                <a:ea typeface="微软雅黑" panose="020B0503020204020204" pitchFamily="34" charset="-122"/>
              </a:rPr>
              <a:t>共感染多见于</a:t>
            </a:r>
            <a:r>
              <a:rPr lang="en-US" altLang="zh-CN" sz="1000" dirty="0">
                <a:latin typeface="微软雅黑" panose="020B0503020204020204" pitchFamily="34" charset="-122"/>
                <a:ea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rPr>
              <a:t>岁以上儿童。</a:t>
            </a:r>
          </a:p>
        </p:txBody>
      </p:sp>
      <p:sp>
        <p:nvSpPr>
          <p:cNvPr id="12" name="任意多边形: 形状 12"/>
          <p:cNvSpPr/>
          <p:nvPr/>
        </p:nvSpPr>
        <p:spPr bwMode="auto">
          <a:xfrm rot="5400000">
            <a:off x="351790" y="2489200"/>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
        <p:nvSpPr>
          <p:cNvPr id="33" name="文本框 70"/>
          <p:cNvSpPr txBox="1"/>
          <p:nvPr/>
        </p:nvSpPr>
        <p:spPr>
          <a:xfrm>
            <a:off x="81253" y="4803998"/>
            <a:ext cx="8424936" cy="213995"/>
          </a:xfrm>
          <a:prstGeom prst="rect">
            <a:avLst/>
          </a:prstGeom>
          <a:noFill/>
        </p:spPr>
        <p:txBody>
          <a:bodyPr wrap="square">
            <a:spAutoFit/>
          </a:bodyPr>
          <a:lstStyle/>
          <a:p>
            <a:pPr>
              <a:defRPr/>
            </a:pP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来源</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儿童社区获得性肺炎管理指南（</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2024</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修订）</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中华儿科杂志，</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2024,62(10):920-930.</a:t>
            </a:r>
          </a:p>
        </p:txBody>
      </p:sp>
      <p:sp>
        <p:nvSpPr>
          <p:cNvPr id="13" name="文本框 27"/>
          <p:cNvSpPr txBox="1"/>
          <p:nvPr/>
        </p:nvSpPr>
        <p:spPr>
          <a:xfrm>
            <a:off x="5292090" y="3363595"/>
            <a:ext cx="3329940" cy="829945"/>
          </a:xfrm>
          <a:prstGeom prst="rect">
            <a:avLst/>
          </a:prstGeom>
          <a:noFill/>
        </p:spPr>
        <p:txBody>
          <a:bodyPr wrap="square">
            <a:spAutoFit/>
          </a:bodyPr>
          <a:lstStyle/>
          <a:p>
            <a:pPr lvl="0">
              <a:lnSpc>
                <a:spcPct val="120000"/>
              </a:lnSpc>
              <a:buClr>
                <a:srgbClr val="C00000"/>
              </a:buClr>
              <a:defRPr/>
            </a:pPr>
            <a:r>
              <a:rPr lang="zh-CN" altLang="en-US" sz="1000" dirty="0">
                <a:latin typeface="微软雅黑" panose="020B0503020204020204" pitchFamily="34" charset="-122"/>
                <a:ea typeface="微软雅黑" panose="020B0503020204020204" pitchFamily="34" charset="-122"/>
                <a:sym typeface="+mn-ea"/>
              </a:rPr>
              <a:t>医保目录中的一些儿童口服头孢类药物颗粒剂，如头孢克肟、头孢克洛、头孢氨苄等已临床应用多年，细菌耐药情况日趋严重，临床也亟需高效、安全的儿童专用口服头孢药物进行补充。</a:t>
            </a:r>
            <a:endParaRPr lang="zh-CN" altLang="en-US" sz="1000" dirty="0">
              <a:latin typeface="微软雅黑" panose="020B0503020204020204" pitchFamily="34" charset="-122"/>
              <a:ea typeface="微软雅黑" panose="020B0503020204020204" pitchFamily="34" charset="-122"/>
            </a:endParaRPr>
          </a:p>
        </p:txBody>
      </p:sp>
      <p:sp>
        <p:nvSpPr>
          <p:cNvPr id="14" name="任意多边形: 形状 12"/>
          <p:cNvSpPr/>
          <p:nvPr/>
        </p:nvSpPr>
        <p:spPr bwMode="auto">
          <a:xfrm rot="5400000">
            <a:off x="5104130" y="3394075"/>
            <a:ext cx="137160" cy="21971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solidFill>
                <a:srgbClr val="FFFF00"/>
              </a:solidFill>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2"/>
          <p:cNvSpPr txBox="1"/>
          <p:nvPr/>
        </p:nvSpPr>
        <p:spPr>
          <a:xfrm>
            <a:off x="408940" y="195580"/>
            <a:ext cx="2089785" cy="42989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200" b="1" dirty="0">
                <a:solidFill>
                  <a:srgbClr val="002B82"/>
                </a:solidFill>
                <a:latin typeface="微软雅黑" panose="020B0503020204020204" pitchFamily="34" charset="-122"/>
                <a:ea typeface="微软雅黑" panose="020B0503020204020204" pitchFamily="34" charset="-122"/>
              </a:rPr>
              <a:t>安全性</a:t>
            </a:r>
          </a:p>
        </p:txBody>
      </p:sp>
      <p:graphicFrame>
        <p:nvGraphicFramePr>
          <p:cNvPr id="4" name="图表 3" descr="7b0a202020202263686172745265734964223a202234363130333534220a7d0a"/>
          <p:cNvGraphicFramePr/>
          <p:nvPr/>
        </p:nvGraphicFramePr>
        <p:xfrm>
          <a:off x="408305" y="3079115"/>
          <a:ext cx="3990975" cy="11245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图表 25" descr="7b0a202020202263686172745265734964223a202234363130333534220a7d0a"/>
          <p:cNvGraphicFramePr/>
          <p:nvPr/>
        </p:nvGraphicFramePr>
        <p:xfrm>
          <a:off x="395605" y="1490980"/>
          <a:ext cx="4015740" cy="1275715"/>
        </p:xfrm>
        <a:graphic>
          <a:graphicData uri="http://schemas.openxmlformats.org/drawingml/2006/chart">
            <c:chart xmlns:c="http://schemas.openxmlformats.org/drawingml/2006/chart" xmlns:r="http://schemas.openxmlformats.org/officeDocument/2006/relationships" r:id="rId6"/>
          </a:graphicData>
        </a:graphic>
      </p:graphicFrame>
      <p:sp>
        <p:nvSpPr>
          <p:cNvPr id="37" name="矩形: 圆角 2"/>
          <p:cNvSpPr/>
          <p:nvPr/>
        </p:nvSpPr>
        <p:spPr>
          <a:xfrm>
            <a:off x="394970" y="1215390"/>
            <a:ext cx="4016375" cy="282575"/>
          </a:xfrm>
          <a:prstGeom prst="roundRect">
            <a:avLst>
              <a:gd name="adj" fmla="val 12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Autofit/>
          </a:bodyPr>
          <a:lstStyle/>
          <a:p>
            <a:pPr>
              <a:lnSpc>
                <a:spcPct val="150000"/>
              </a:lnSpc>
            </a:pPr>
            <a:endParaRPr kumimoji="1" lang="en-US" altLang="zh-CN" sz="900" dirty="0">
              <a:solidFill>
                <a:schemeClr val="tx1"/>
              </a:solidFill>
              <a:latin typeface="Calibri" panose="020F0502020204030204" pitchFamily="34" charset="0"/>
              <a:ea typeface="宋体" panose="02010600030101010101" pitchFamily="2" charset="-122"/>
            </a:endParaRPr>
          </a:p>
        </p:txBody>
      </p:sp>
      <p:sp>
        <p:nvSpPr>
          <p:cNvPr id="38" name="文本框 37"/>
          <p:cNvSpPr txBox="1"/>
          <p:nvPr>
            <p:custDataLst>
              <p:tags r:id="rId1"/>
            </p:custDataLst>
          </p:nvPr>
        </p:nvSpPr>
        <p:spPr>
          <a:xfrm>
            <a:off x="394970" y="1203325"/>
            <a:ext cx="4003675" cy="275590"/>
          </a:xfrm>
          <a:prstGeom prst="rect">
            <a:avLst/>
          </a:prstGeom>
          <a:noFill/>
        </p:spPr>
        <p:txBody>
          <a:bodyPr wrap="square" rtlCol="0">
            <a:spAutoFit/>
          </a:bodyPr>
          <a:lstStyle/>
          <a:p>
            <a:pPr indent="0" algn="ctr">
              <a:lnSpc>
                <a:spcPct val="150000"/>
              </a:lnSpc>
              <a:buClr>
                <a:srgbClr val="0070C0"/>
              </a:buClr>
              <a:buFont typeface="Wingdings" panose="05000000000000000000" charset="0"/>
              <a:buNone/>
            </a:pPr>
            <a:r>
              <a:rPr lang="en-US" altLang="zh-CN" sz="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1991~1992</a:t>
            </a:r>
            <a:r>
              <a:rPr lang="zh-CN" altLang="en-US" sz="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年在日本对</a:t>
            </a:r>
            <a:r>
              <a:rPr lang="en-US" altLang="zh-CN" sz="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456</a:t>
            </a:r>
            <a:r>
              <a:rPr lang="zh-CN" altLang="en-US" sz="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例患儿进行的临床试验安全性评价</a:t>
            </a:r>
            <a:endParaRPr lang="en-US" altLang="zh-CN" sz="800" b="1" baseline="30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矩形: 圆角 2"/>
          <p:cNvSpPr/>
          <p:nvPr/>
        </p:nvSpPr>
        <p:spPr>
          <a:xfrm>
            <a:off x="407670" y="2778760"/>
            <a:ext cx="4003675" cy="299720"/>
          </a:xfrm>
          <a:prstGeom prst="roundRect">
            <a:avLst>
              <a:gd name="adj" fmla="val 12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Autofit/>
          </a:bodyPr>
          <a:lstStyle/>
          <a:p>
            <a:pPr>
              <a:lnSpc>
                <a:spcPct val="150000"/>
              </a:lnSpc>
            </a:pPr>
            <a:endParaRPr kumimoji="1" lang="en-US" altLang="zh-CN" sz="900" dirty="0">
              <a:solidFill>
                <a:schemeClr val="tx1"/>
              </a:solidFill>
              <a:latin typeface="Calibri" panose="020F0502020204030204" pitchFamily="34" charset="0"/>
              <a:ea typeface="宋体" panose="02010600030101010101" pitchFamily="2" charset="-122"/>
            </a:endParaRPr>
          </a:p>
        </p:txBody>
      </p:sp>
      <p:sp>
        <p:nvSpPr>
          <p:cNvPr id="40" name="文本框 39"/>
          <p:cNvSpPr txBox="1"/>
          <p:nvPr>
            <p:custDataLst>
              <p:tags r:id="rId2"/>
            </p:custDataLst>
          </p:nvPr>
        </p:nvSpPr>
        <p:spPr>
          <a:xfrm>
            <a:off x="407670" y="2761615"/>
            <a:ext cx="3998595" cy="275590"/>
          </a:xfrm>
          <a:prstGeom prst="rect">
            <a:avLst/>
          </a:prstGeom>
          <a:noFill/>
        </p:spPr>
        <p:txBody>
          <a:bodyPr wrap="square" rtlCol="0">
            <a:spAutoFit/>
          </a:bodyPr>
          <a:lstStyle/>
          <a:p>
            <a:pPr indent="0" algn="ctr">
              <a:lnSpc>
                <a:spcPct val="150000"/>
              </a:lnSpc>
              <a:buClr>
                <a:srgbClr val="0070C0"/>
              </a:buClr>
              <a:buFont typeface="Wingdings" panose="05000000000000000000" charset="0"/>
              <a:buNone/>
            </a:pPr>
            <a:r>
              <a:rPr lang="zh-CN" altLang="en-US" sz="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日本上市后对</a:t>
            </a:r>
            <a:r>
              <a:rPr lang="en-US" altLang="zh-CN" sz="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5821</a:t>
            </a:r>
            <a:r>
              <a:rPr lang="zh-CN" altLang="en-US" sz="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例患者的安全性评价</a:t>
            </a:r>
            <a:endParaRPr lang="en-US" altLang="zh-CN" sz="800" b="1" baseline="30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文本框 40"/>
          <p:cNvSpPr txBox="1"/>
          <p:nvPr/>
        </p:nvSpPr>
        <p:spPr>
          <a:xfrm>
            <a:off x="394970" y="4228465"/>
            <a:ext cx="4003040" cy="398780"/>
          </a:xfrm>
          <a:prstGeom prst="rect">
            <a:avLst/>
          </a:prstGeom>
          <a:solidFill>
            <a:schemeClr val="accent6">
              <a:lumMod val="60000"/>
              <a:lumOff val="40000"/>
            </a:schemeClr>
          </a:solidFill>
        </p:spPr>
        <p:txBody>
          <a:bodyPr wrap="square" rtlCol="0" anchor="t">
            <a:spAutoFit/>
          </a:bodyPr>
          <a:lstStyle/>
          <a:p>
            <a:pPr>
              <a:lnSpc>
                <a:spcPct val="1000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对于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岁未满小儿，当用药量为</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6mg(</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效价</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)/kg</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次时，腹泻、软便的发生频率较高。</a:t>
            </a:r>
          </a:p>
        </p:txBody>
      </p:sp>
      <p:sp>
        <p:nvSpPr>
          <p:cNvPr id="42" name="文本框 70"/>
          <p:cNvSpPr txBox="1"/>
          <p:nvPr/>
        </p:nvSpPr>
        <p:spPr>
          <a:xfrm>
            <a:off x="81280" y="4732020"/>
            <a:ext cx="3199130" cy="319405"/>
          </a:xfrm>
          <a:prstGeom prst="rect">
            <a:avLst/>
          </a:prstGeom>
          <a:noFill/>
        </p:spPr>
        <p:txBody>
          <a:bodyPr wrap="square">
            <a:noAutofit/>
          </a:bodyPr>
          <a:lstStyle/>
          <a:p>
            <a:pPr>
              <a:defRPr/>
            </a:pP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来源</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头孢托仑匹酯颗粒说明书</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（福安药业庆余堂）</a:t>
            </a:r>
          </a:p>
          <a:p>
            <a:pPr>
              <a:defRPr/>
            </a:pP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           2</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、盐酸头孢卡品酯颗粒说明书</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（盐野义制药株式会社）</a:t>
            </a:r>
          </a:p>
        </p:txBody>
      </p:sp>
      <p:sp>
        <p:nvSpPr>
          <p:cNvPr id="13" name="矩形: 圆角 2"/>
          <p:cNvSpPr/>
          <p:nvPr/>
        </p:nvSpPr>
        <p:spPr>
          <a:xfrm>
            <a:off x="395605" y="843280"/>
            <a:ext cx="4015740" cy="354965"/>
          </a:xfrm>
          <a:prstGeom prst="roundRect">
            <a:avLst>
              <a:gd name="adj" fmla="val 12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Autofit/>
          </a:bodyPr>
          <a:lstStyle/>
          <a:p>
            <a:pPr>
              <a:lnSpc>
                <a:spcPct val="150000"/>
              </a:lnSpc>
            </a:pPr>
            <a:endParaRPr kumimoji="1" lang="en-US" altLang="zh-CN" sz="900" dirty="0">
              <a:solidFill>
                <a:schemeClr val="tx1"/>
              </a:solidFill>
              <a:latin typeface="Calibri" panose="020F0502020204030204" pitchFamily="34" charset="0"/>
              <a:ea typeface="宋体" panose="02010600030101010101" pitchFamily="2" charset="-122"/>
            </a:endParaRPr>
          </a:p>
        </p:txBody>
      </p:sp>
      <p:sp>
        <p:nvSpPr>
          <p:cNvPr id="14" name="文本框 13"/>
          <p:cNvSpPr txBox="1"/>
          <p:nvPr/>
        </p:nvSpPr>
        <p:spPr>
          <a:xfrm>
            <a:off x="1187450" y="857885"/>
            <a:ext cx="2304415" cy="333375"/>
          </a:xfrm>
          <a:prstGeom prst="rect">
            <a:avLst/>
          </a:prstGeom>
          <a:noFill/>
        </p:spPr>
        <p:txBody>
          <a:bodyPr wrap="square">
            <a:noAutofit/>
          </a:bodyPr>
          <a:lstStyle/>
          <a:p>
            <a:r>
              <a:rPr lang="en-US" altLang="zh-CN" sz="1200" b="1" dirty="0">
                <a:solidFill>
                  <a:schemeClr val="bg1"/>
                </a:solidFill>
                <a:latin typeface="微软雅黑" panose="020B0503020204020204" pitchFamily="34" charset="-122"/>
                <a:ea typeface="微软雅黑" panose="020B0503020204020204" pitchFamily="34" charset="-122"/>
              </a:rPr>
              <a:t> </a:t>
            </a:r>
            <a:r>
              <a:rPr lang="zh-CN" altLang="en-US" sz="1200" b="1" dirty="0">
                <a:solidFill>
                  <a:schemeClr val="bg1"/>
                </a:solidFill>
                <a:latin typeface="微软雅黑" panose="020B0503020204020204" pitchFamily="34" charset="-122"/>
                <a:ea typeface="微软雅黑" panose="020B0503020204020204" pitchFamily="34" charset="-122"/>
              </a:rPr>
              <a:t>药品说明书收载的安全性信息</a:t>
            </a:r>
            <a:r>
              <a:rPr lang="en-US" altLang="zh-CN" sz="1200" b="1" baseline="30000" dirty="0">
                <a:solidFill>
                  <a:schemeClr val="bg1"/>
                </a:solidFill>
                <a:latin typeface="微软雅黑" panose="020B0503020204020204" pitchFamily="34" charset="-122"/>
                <a:ea typeface="微软雅黑" panose="020B0503020204020204" pitchFamily="34" charset="-122"/>
              </a:rPr>
              <a:t>1</a:t>
            </a:r>
          </a:p>
        </p:txBody>
      </p:sp>
      <p:sp>
        <p:nvSpPr>
          <p:cNvPr id="17" name="矩形 16"/>
          <p:cNvSpPr/>
          <p:nvPr/>
        </p:nvSpPr>
        <p:spPr>
          <a:xfrm>
            <a:off x="323850" y="776605"/>
            <a:ext cx="4178300" cy="3963670"/>
          </a:xfrm>
          <a:prstGeom prst="rect">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2"/>
          <p:cNvSpPr/>
          <p:nvPr/>
        </p:nvSpPr>
        <p:spPr>
          <a:xfrm>
            <a:off x="4787265" y="827405"/>
            <a:ext cx="4008755" cy="354965"/>
          </a:xfrm>
          <a:prstGeom prst="roundRect">
            <a:avLst>
              <a:gd name="adj" fmla="val 12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Autofit/>
          </a:bodyPr>
          <a:lstStyle/>
          <a:p>
            <a:pPr>
              <a:lnSpc>
                <a:spcPct val="150000"/>
              </a:lnSpc>
            </a:pPr>
            <a:endParaRPr kumimoji="1" lang="en-US" altLang="zh-CN" sz="900" dirty="0">
              <a:solidFill>
                <a:schemeClr val="tx1"/>
              </a:solidFill>
              <a:latin typeface="Calibri" panose="020F0502020204030204" pitchFamily="34" charset="0"/>
              <a:ea typeface="宋体" panose="02010600030101010101" pitchFamily="2" charset="-122"/>
            </a:endParaRPr>
          </a:p>
        </p:txBody>
      </p:sp>
      <p:sp>
        <p:nvSpPr>
          <p:cNvPr id="6" name="文本框 5"/>
          <p:cNvSpPr txBox="1"/>
          <p:nvPr/>
        </p:nvSpPr>
        <p:spPr>
          <a:xfrm>
            <a:off x="5579110" y="848360"/>
            <a:ext cx="2514600" cy="333375"/>
          </a:xfrm>
          <a:prstGeom prst="rect">
            <a:avLst/>
          </a:prstGeom>
          <a:noFill/>
        </p:spPr>
        <p:txBody>
          <a:bodyPr wrap="square">
            <a:no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与目录内同类产品安全性对比</a:t>
            </a:r>
            <a:r>
              <a:rPr lang="en-US" altLang="zh-CN" sz="1200" b="1" baseline="30000" dirty="0">
                <a:solidFill>
                  <a:schemeClr val="bg1"/>
                </a:solidFill>
                <a:latin typeface="微软雅黑" panose="020B0503020204020204" pitchFamily="34" charset="-122"/>
                <a:ea typeface="微软雅黑" panose="020B0503020204020204" pitchFamily="34" charset="-122"/>
              </a:rPr>
              <a:t>1,2</a:t>
            </a:r>
          </a:p>
        </p:txBody>
      </p:sp>
      <p:graphicFrame>
        <p:nvGraphicFramePr>
          <p:cNvPr id="15" name="表格 14"/>
          <p:cNvGraphicFramePr/>
          <p:nvPr>
            <p:custDataLst>
              <p:tags r:id="rId3"/>
            </p:custDataLst>
          </p:nvPr>
        </p:nvGraphicFramePr>
        <p:xfrm>
          <a:off x="4787265" y="1263650"/>
          <a:ext cx="4008755" cy="2740025"/>
        </p:xfrm>
        <a:graphic>
          <a:graphicData uri="http://schemas.openxmlformats.org/drawingml/2006/table">
            <a:tbl>
              <a:tblPr firstRow="1" bandRow="1">
                <a:tableStyleId>{5C22544A-7EE6-4342-B048-85BDC9FD1C3A}</a:tableStyleId>
              </a:tblPr>
              <a:tblGrid>
                <a:gridCol w="1247775">
                  <a:extLst>
                    <a:ext uri="{9D8B030D-6E8A-4147-A177-3AD203B41FA5}">
                      <a16:colId xmlns:a16="http://schemas.microsoft.com/office/drawing/2014/main" val="20000"/>
                    </a:ext>
                  </a:extLst>
                </a:gridCol>
                <a:gridCol w="1376045">
                  <a:extLst>
                    <a:ext uri="{9D8B030D-6E8A-4147-A177-3AD203B41FA5}">
                      <a16:colId xmlns:a16="http://schemas.microsoft.com/office/drawing/2014/main" val="20001"/>
                    </a:ext>
                  </a:extLst>
                </a:gridCol>
                <a:gridCol w="1384935">
                  <a:extLst>
                    <a:ext uri="{9D8B030D-6E8A-4147-A177-3AD203B41FA5}">
                      <a16:colId xmlns:a16="http://schemas.microsoft.com/office/drawing/2014/main" val="20002"/>
                    </a:ext>
                  </a:extLst>
                </a:gridCol>
              </a:tblGrid>
              <a:tr h="550545">
                <a:tc>
                  <a:txBody>
                    <a:bodyPr/>
                    <a:lstStyle/>
                    <a:p>
                      <a:pPr algn="ctr">
                        <a:lnSpc>
                          <a:spcPct val="150000"/>
                        </a:lnSpc>
                        <a:buNone/>
                      </a:pPr>
                      <a:r>
                        <a:rPr lang="zh-CN" altLang="en-US" sz="1000" b="1">
                          <a:solidFill>
                            <a:schemeClr val="tx1"/>
                          </a:solidFill>
                          <a:latin typeface="微软雅黑" panose="020B0503020204020204" pitchFamily="34" charset="-122"/>
                          <a:ea typeface="微软雅黑" panose="020B0503020204020204" pitchFamily="34" charset="-122"/>
                        </a:rPr>
                        <a:t>项目</a:t>
                      </a:r>
                    </a:p>
                  </a:txBody>
                  <a:tcPr anchor="ctr">
                    <a:lnL>
                      <a:noFill/>
                    </a:lnL>
                    <a:lnR>
                      <a:noFill/>
                    </a:lnR>
                    <a:lnT>
                      <a:noFill/>
                    </a:lnT>
                    <a:lnB>
                      <a:noFill/>
                    </a:lnB>
                    <a:lnTlToBr>
                      <a:noFill/>
                    </a:lnTlToBr>
                    <a:lnBlToTr>
                      <a:noFill/>
                    </a:lnBlToTr>
                    <a:solidFill>
                      <a:srgbClr val="00B0F0"/>
                    </a:solidFill>
                  </a:tcPr>
                </a:tc>
                <a:tc>
                  <a:txBody>
                    <a:bodyPr/>
                    <a:lstStyle/>
                    <a:p>
                      <a:pPr algn="ctr">
                        <a:lnSpc>
                          <a:spcPct val="150000"/>
                        </a:lnSpc>
                        <a:buNone/>
                      </a:pPr>
                      <a:r>
                        <a:rPr lang="zh-CN" altLang="en-US" sz="1000" b="1">
                          <a:solidFill>
                            <a:schemeClr val="tx1"/>
                          </a:solidFill>
                          <a:latin typeface="微软雅黑" panose="020B0503020204020204" pitchFamily="34" charset="-122"/>
                          <a:ea typeface="微软雅黑" panose="020B0503020204020204" pitchFamily="34" charset="-122"/>
                        </a:rPr>
                        <a:t>头孢托仑匹酯颗粒</a:t>
                      </a:r>
                    </a:p>
                  </a:txBody>
                  <a:tcPr anchor="ctr">
                    <a:lnL>
                      <a:noFill/>
                    </a:lnL>
                    <a:lnR>
                      <a:noFill/>
                    </a:lnR>
                    <a:lnT>
                      <a:noFill/>
                    </a:lnT>
                    <a:lnB>
                      <a:noFill/>
                    </a:lnB>
                    <a:lnTlToBr>
                      <a:noFill/>
                    </a:lnTlToBr>
                    <a:lnBlToTr>
                      <a:noFill/>
                    </a:lnBlToTr>
                    <a:solidFill>
                      <a:srgbClr val="00B0F0"/>
                    </a:solidFill>
                  </a:tcPr>
                </a:tc>
                <a:tc>
                  <a:txBody>
                    <a:bodyPr/>
                    <a:lstStyle/>
                    <a:p>
                      <a:pPr algn="ctr">
                        <a:lnSpc>
                          <a:spcPct val="150000"/>
                        </a:lnSpc>
                        <a:buNone/>
                      </a:pPr>
                      <a:r>
                        <a:rPr lang="zh-CN" altLang="en-US" sz="1000" b="1">
                          <a:solidFill>
                            <a:schemeClr val="tx1"/>
                          </a:solidFill>
                          <a:latin typeface="微软雅黑" panose="020B0503020204020204" pitchFamily="34" charset="-122"/>
                          <a:ea typeface="微软雅黑" panose="020B0503020204020204" pitchFamily="34" charset="-122"/>
                        </a:rPr>
                        <a:t>盐酸头孢卡品酯颗粒</a:t>
                      </a:r>
                    </a:p>
                  </a:txBody>
                  <a:tcPr anchor="ctr">
                    <a:lnL>
                      <a:noFill/>
                    </a:lnL>
                    <a:lnR>
                      <a:noFill/>
                    </a:lnR>
                    <a:lnT>
                      <a:noFill/>
                    </a:lnT>
                    <a:lnB>
                      <a:noFill/>
                    </a:lnB>
                    <a:lnTlToBr>
                      <a:noFill/>
                    </a:lnTlToBr>
                    <a:lnBlToTr>
                      <a:noFill/>
                    </a:lnBlToTr>
                    <a:solidFill>
                      <a:srgbClr val="00B0F0"/>
                    </a:solidFill>
                  </a:tcPr>
                </a:tc>
                <a:extLst>
                  <a:ext uri="{0D108BD9-81ED-4DB2-BD59-A6C34878D82A}">
                    <a16:rowId xmlns:a16="http://schemas.microsoft.com/office/drawing/2014/main" val="10000"/>
                  </a:ext>
                </a:extLst>
              </a:tr>
              <a:tr h="677545">
                <a:tc>
                  <a:txBody>
                    <a:bodyPr/>
                    <a:lstStyle/>
                    <a:p>
                      <a:pPr algn="ctr">
                        <a:lnSpc>
                          <a:spcPct val="150000"/>
                        </a:lnSpc>
                        <a:buNone/>
                      </a:pPr>
                      <a:r>
                        <a:rPr lang="zh-CN" altLang="en-US" sz="1000" b="0">
                          <a:solidFill>
                            <a:schemeClr val="tx1"/>
                          </a:solidFill>
                          <a:latin typeface="微软雅黑" panose="020B0503020204020204" pitchFamily="34" charset="-122"/>
                          <a:ea typeface="微软雅黑" panose="020B0503020204020204" pitchFamily="34" charset="-122"/>
                        </a:rPr>
                        <a:t>上市前临床研究不良反应发生率</a:t>
                      </a:r>
                    </a:p>
                  </a:txBody>
                  <a:tcPr anchor="ctr">
                    <a:lnL>
                      <a:noFill/>
                    </a:lnL>
                    <a:lnR>
                      <a:noFill/>
                    </a:lnR>
                    <a:lnT>
                      <a:noFill/>
                    </a:lnT>
                    <a:lnB w="12700">
                      <a:solidFill>
                        <a:schemeClr val="tx1"/>
                      </a:solidFill>
                      <a:prstDash val="solid"/>
                    </a:lnB>
                    <a:lnTlToBr>
                      <a:noFill/>
                    </a:lnTlToBr>
                    <a:lnBlToTr>
                      <a:noFill/>
                    </a:lnBlToTr>
                    <a:noFill/>
                  </a:tcPr>
                </a:tc>
                <a:tc>
                  <a:txBody>
                    <a:bodyPr/>
                    <a:lstStyle/>
                    <a:p>
                      <a:pPr algn="ctr">
                        <a:lnSpc>
                          <a:spcPct val="150000"/>
                        </a:lnSpc>
                        <a:buNone/>
                      </a:pPr>
                      <a:r>
                        <a:rPr lang="en-US" sz="1200">
                          <a:solidFill>
                            <a:schemeClr val="tx1"/>
                          </a:solidFill>
                          <a:latin typeface="微软雅黑" panose="020B0503020204020204" pitchFamily="34" charset="-122"/>
                          <a:ea typeface="微软雅黑" panose="020B0503020204020204" pitchFamily="34" charset="-122"/>
                        </a:rPr>
                        <a:t>4.17%</a:t>
                      </a:r>
                    </a:p>
                    <a:p>
                      <a:pPr algn="ctr">
                        <a:lnSpc>
                          <a:spcPct val="150000"/>
                        </a:lnSpc>
                        <a:buNone/>
                      </a:pPr>
                      <a:r>
                        <a:rPr lang="zh-CN" altLang="en-US" sz="1000">
                          <a:solidFill>
                            <a:schemeClr val="tx1"/>
                          </a:solidFill>
                          <a:latin typeface="微软雅黑" panose="020B0503020204020204" pitchFamily="34" charset="-122"/>
                          <a:ea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rPr>
                        <a:t>19/456</a:t>
                      </a:r>
                      <a:r>
                        <a:rPr lang="zh-CN" altLang="en-US" sz="1000">
                          <a:solidFill>
                            <a:schemeClr val="tx1"/>
                          </a:solidFill>
                          <a:latin typeface="微软雅黑" panose="020B0503020204020204" pitchFamily="34" charset="-122"/>
                          <a:ea typeface="微软雅黑" panose="020B0503020204020204" pitchFamily="34" charset="-122"/>
                        </a:rPr>
                        <a:t>）</a:t>
                      </a:r>
                    </a:p>
                  </a:txBody>
                  <a:tcPr anchor="ctr">
                    <a:lnL>
                      <a:noFill/>
                    </a:lnL>
                    <a:lnR>
                      <a:noFill/>
                    </a:lnR>
                    <a:lnT>
                      <a:noFill/>
                    </a:lnT>
                    <a:lnB w="12700">
                      <a:solidFill>
                        <a:schemeClr val="tx1"/>
                      </a:solidFill>
                      <a:prstDash val="solid"/>
                    </a:lnB>
                    <a:lnTlToBr>
                      <a:noFill/>
                    </a:lnTlToBr>
                    <a:lnBlToTr>
                      <a:noFill/>
                    </a:lnBlToTr>
                    <a:noFill/>
                  </a:tcPr>
                </a:tc>
                <a:tc>
                  <a:txBody>
                    <a:bodyPr/>
                    <a:lstStyle/>
                    <a:p>
                      <a:pPr algn="ctr">
                        <a:lnSpc>
                          <a:spcPct val="150000"/>
                        </a:lnSpc>
                        <a:buNone/>
                      </a:pPr>
                      <a:r>
                        <a:rPr lang="en-US" altLang="zh-CN" sz="1200">
                          <a:solidFill>
                            <a:schemeClr val="tx1"/>
                          </a:solidFill>
                          <a:latin typeface="微软雅黑" panose="020B0503020204020204" pitchFamily="34" charset="-122"/>
                          <a:ea typeface="微软雅黑" panose="020B0503020204020204" pitchFamily="34" charset="-122"/>
                        </a:rPr>
                        <a:t>3.2%</a:t>
                      </a:r>
                      <a:endParaRPr lang="en-US" altLang="zh-CN" sz="1000">
                        <a:solidFill>
                          <a:schemeClr val="tx1"/>
                        </a:solidFill>
                        <a:latin typeface="微软雅黑" panose="020B0503020204020204" pitchFamily="34" charset="-122"/>
                        <a:ea typeface="微软雅黑" panose="020B0503020204020204" pitchFamily="34" charset="-122"/>
                      </a:endParaRPr>
                    </a:p>
                    <a:p>
                      <a:pPr algn="ctr">
                        <a:lnSpc>
                          <a:spcPct val="150000"/>
                        </a:lnSpc>
                        <a:buNone/>
                      </a:pPr>
                      <a:r>
                        <a:rPr lang="zh-CN" altLang="en-US" sz="1000">
                          <a:solidFill>
                            <a:schemeClr val="tx1"/>
                          </a:solidFill>
                          <a:latin typeface="微软雅黑" panose="020B0503020204020204" pitchFamily="34" charset="-122"/>
                          <a:ea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rPr>
                        <a:t>18/558</a:t>
                      </a:r>
                      <a:r>
                        <a:rPr lang="zh-CN" altLang="en-US" sz="1000">
                          <a:solidFill>
                            <a:schemeClr val="tx1"/>
                          </a:solidFill>
                          <a:latin typeface="微软雅黑" panose="020B0503020204020204" pitchFamily="34" charset="-122"/>
                          <a:ea typeface="微软雅黑" panose="020B0503020204020204" pitchFamily="34" charset="-122"/>
                        </a:rPr>
                        <a:t>）</a:t>
                      </a:r>
                    </a:p>
                  </a:txBody>
                  <a:tcPr anchor="ctr">
                    <a:lnL>
                      <a:noFill/>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25805">
                <a:tc>
                  <a:txBody>
                    <a:bodyPr/>
                    <a:lstStyle/>
                    <a:p>
                      <a:pPr algn="ctr">
                        <a:lnSpc>
                          <a:spcPct val="150000"/>
                        </a:lnSpc>
                        <a:buNone/>
                      </a:pPr>
                      <a:r>
                        <a:rPr lang="zh-CN" altLang="en-US" sz="1000" b="0">
                          <a:solidFill>
                            <a:schemeClr val="tx1"/>
                          </a:solidFill>
                          <a:latin typeface="微软雅黑" panose="020B0503020204020204" pitchFamily="34" charset="-122"/>
                          <a:ea typeface="微软雅黑" panose="020B0503020204020204" pitchFamily="34" charset="-122"/>
                        </a:rPr>
                        <a:t>临床研究中检查值异常变化发生率</a:t>
                      </a:r>
                    </a:p>
                  </a:txBody>
                  <a:tcPr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50000"/>
                        </a:lnSpc>
                        <a:buNone/>
                      </a:pPr>
                      <a:r>
                        <a:rPr lang="en-US" altLang="zh-CN" sz="1200" b="1">
                          <a:solidFill>
                            <a:schemeClr val="tx1"/>
                          </a:solidFill>
                          <a:highlight>
                            <a:srgbClr val="00FFFF"/>
                          </a:highlight>
                          <a:latin typeface="微软雅黑" panose="020B0503020204020204" pitchFamily="34" charset="-122"/>
                          <a:ea typeface="微软雅黑" panose="020B0503020204020204" pitchFamily="34" charset="-122"/>
                        </a:rPr>
                        <a:t>3.60%</a:t>
                      </a:r>
                      <a:endParaRPr lang="en-US" altLang="zh-CN" sz="1000">
                        <a:solidFill>
                          <a:schemeClr val="tx1"/>
                        </a:solidFill>
                        <a:latin typeface="微软雅黑" panose="020B0503020204020204" pitchFamily="34" charset="-122"/>
                        <a:ea typeface="微软雅黑" panose="020B0503020204020204" pitchFamily="34" charset="-122"/>
                      </a:endParaRPr>
                    </a:p>
                    <a:p>
                      <a:pPr algn="ctr">
                        <a:lnSpc>
                          <a:spcPct val="150000"/>
                        </a:lnSpc>
                        <a:buNone/>
                      </a:pPr>
                      <a:r>
                        <a:rPr lang="zh-CN" altLang="en-US" sz="1000">
                          <a:solidFill>
                            <a:schemeClr val="tx1"/>
                          </a:solidFill>
                          <a:latin typeface="微软雅黑" panose="020B0503020204020204" pitchFamily="34" charset="-122"/>
                          <a:ea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rPr>
                        <a:t>10/278</a:t>
                      </a:r>
                      <a:r>
                        <a:rPr lang="zh-CN" altLang="en-US" sz="1000">
                          <a:solidFill>
                            <a:schemeClr val="tx1"/>
                          </a:solidFill>
                          <a:latin typeface="微软雅黑" panose="020B0503020204020204" pitchFamily="34" charset="-122"/>
                          <a:ea typeface="微软雅黑" panose="020B0503020204020204" pitchFamily="34" charset="-122"/>
                        </a:rPr>
                        <a:t>）</a:t>
                      </a:r>
                    </a:p>
                  </a:txBody>
                  <a:tcPr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50000"/>
                        </a:lnSpc>
                        <a:buNone/>
                      </a:pPr>
                      <a:r>
                        <a:rPr lang="en-US" altLang="zh-CN" sz="1200">
                          <a:solidFill>
                            <a:schemeClr val="tx1"/>
                          </a:solidFill>
                          <a:highlight>
                            <a:srgbClr val="FF0000"/>
                          </a:highlight>
                          <a:latin typeface="微软雅黑" panose="020B0503020204020204" pitchFamily="34" charset="-122"/>
                          <a:ea typeface="微软雅黑" panose="020B0503020204020204" pitchFamily="34" charset="-122"/>
                        </a:rPr>
                        <a:t>6.1%</a:t>
                      </a:r>
                      <a:endParaRPr lang="en-US" altLang="zh-CN" sz="1000">
                        <a:solidFill>
                          <a:schemeClr val="tx1"/>
                        </a:solidFill>
                        <a:latin typeface="微软雅黑" panose="020B0503020204020204" pitchFamily="34" charset="-122"/>
                        <a:ea typeface="微软雅黑" panose="020B0503020204020204" pitchFamily="34" charset="-122"/>
                      </a:endParaRPr>
                    </a:p>
                    <a:p>
                      <a:pPr algn="ctr">
                        <a:lnSpc>
                          <a:spcPct val="150000"/>
                        </a:lnSpc>
                        <a:buNone/>
                      </a:pPr>
                      <a:r>
                        <a:rPr lang="zh-CN" altLang="en-US" sz="1000">
                          <a:solidFill>
                            <a:schemeClr val="tx1"/>
                          </a:solidFill>
                          <a:latin typeface="微软雅黑" panose="020B0503020204020204" pitchFamily="34" charset="-122"/>
                          <a:ea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rPr>
                        <a:t>19/309</a:t>
                      </a:r>
                      <a:r>
                        <a:rPr lang="zh-CN" altLang="en-US" sz="1000">
                          <a:solidFill>
                            <a:schemeClr val="tx1"/>
                          </a:solidFill>
                          <a:latin typeface="微软雅黑" panose="020B0503020204020204" pitchFamily="34" charset="-122"/>
                          <a:ea typeface="微软雅黑" panose="020B0503020204020204" pitchFamily="34" charset="-122"/>
                        </a:rPr>
                        <a:t>）</a:t>
                      </a:r>
                    </a:p>
                  </a:txBody>
                  <a:tcPr anchor="ctr">
                    <a:lnL>
                      <a:noFill/>
                    </a:lnL>
                    <a:lnR>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786130">
                <a:tc>
                  <a:txBody>
                    <a:bodyPr/>
                    <a:lstStyle/>
                    <a:p>
                      <a:pPr algn="ctr">
                        <a:lnSpc>
                          <a:spcPct val="150000"/>
                        </a:lnSpc>
                        <a:buNone/>
                      </a:pPr>
                      <a:r>
                        <a:rPr lang="zh-CN" altLang="en-US" sz="1000" b="0">
                          <a:solidFill>
                            <a:schemeClr val="tx1"/>
                          </a:solidFill>
                          <a:latin typeface="微软雅黑" panose="020B0503020204020204" pitchFamily="34" charset="-122"/>
                          <a:ea typeface="微软雅黑" panose="020B0503020204020204" pitchFamily="34" charset="-122"/>
                        </a:rPr>
                        <a:t>上市后不良反应发生率</a:t>
                      </a:r>
                    </a:p>
                  </a:txBody>
                  <a:tcPr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50000"/>
                        </a:lnSpc>
                        <a:buNone/>
                      </a:pPr>
                      <a:r>
                        <a:rPr lang="en-US" altLang="zh-CN" sz="1200" b="1">
                          <a:solidFill>
                            <a:schemeClr val="tx1"/>
                          </a:solidFill>
                          <a:highlight>
                            <a:srgbClr val="00FFFF"/>
                          </a:highlight>
                          <a:latin typeface="微软雅黑" panose="020B0503020204020204" pitchFamily="34" charset="-122"/>
                          <a:ea typeface="微软雅黑" panose="020B0503020204020204" pitchFamily="34" charset="-122"/>
                        </a:rPr>
                        <a:t>2.34%</a:t>
                      </a:r>
                      <a:endParaRPr lang="en-US" altLang="zh-CN" sz="1000">
                        <a:solidFill>
                          <a:schemeClr val="tx1"/>
                        </a:solidFill>
                        <a:latin typeface="微软雅黑" panose="020B0503020204020204" pitchFamily="34" charset="-122"/>
                        <a:ea typeface="微软雅黑" panose="020B0503020204020204" pitchFamily="34" charset="-122"/>
                      </a:endParaRPr>
                    </a:p>
                    <a:p>
                      <a:pPr algn="ctr">
                        <a:lnSpc>
                          <a:spcPct val="150000"/>
                        </a:lnSpc>
                        <a:buNone/>
                      </a:pPr>
                      <a:r>
                        <a:rPr lang="zh-CN" altLang="en-US" sz="1000">
                          <a:solidFill>
                            <a:schemeClr val="tx1"/>
                          </a:solidFill>
                          <a:latin typeface="微软雅黑" panose="020B0503020204020204" pitchFamily="34" charset="-122"/>
                          <a:ea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rPr>
                        <a:t>136/5821</a:t>
                      </a:r>
                      <a:r>
                        <a:rPr lang="zh-CN" altLang="en-US" sz="1000">
                          <a:solidFill>
                            <a:schemeClr val="tx1"/>
                          </a:solidFill>
                          <a:latin typeface="微软雅黑" panose="020B0503020204020204" pitchFamily="34" charset="-122"/>
                          <a:ea typeface="微软雅黑" panose="020B0503020204020204" pitchFamily="34" charset="-122"/>
                        </a:rPr>
                        <a:t>）</a:t>
                      </a:r>
                    </a:p>
                  </a:txBody>
                  <a:tcPr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50000"/>
                        </a:lnSpc>
                        <a:buNone/>
                      </a:pPr>
                      <a:r>
                        <a:rPr lang="en-US" altLang="zh-CN" sz="1200">
                          <a:solidFill>
                            <a:schemeClr val="tx1"/>
                          </a:solidFill>
                          <a:highlight>
                            <a:srgbClr val="FF0000"/>
                          </a:highlight>
                          <a:latin typeface="微软雅黑" panose="020B0503020204020204" pitchFamily="34" charset="-122"/>
                          <a:ea typeface="微软雅黑" panose="020B0503020204020204" pitchFamily="34" charset="-122"/>
                        </a:rPr>
                        <a:t>4.30%</a:t>
                      </a:r>
                      <a:endParaRPr lang="en-US" altLang="zh-CN" sz="1000">
                        <a:solidFill>
                          <a:schemeClr val="tx1"/>
                        </a:solidFill>
                        <a:latin typeface="微软雅黑" panose="020B0503020204020204" pitchFamily="34" charset="-122"/>
                        <a:ea typeface="微软雅黑" panose="020B0503020204020204" pitchFamily="34" charset="-122"/>
                      </a:endParaRPr>
                    </a:p>
                    <a:p>
                      <a:pPr algn="ctr">
                        <a:lnSpc>
                          <a:spcPct val="150000"/>
                        </a:lnSpc>
                        <a:buNone/>
                      </a:pPr>
                      <a:r>
                        <a:rPr lang="zh-CN" altLang="en-US" sz="1000">
                          <a:solidFill>
                            <a:schemeClr val="tx1"/>
                          </a:solidFill>
                          <a:latin typeface="微软雅黑" panose="020B0503020204020204" pitchFamily="34" charset="-122"/>
                          <a:ea typeface="微软雅黑" panose="020B0503020204020204" pitchFamily="34" charset="-122"/>
                        </a:rPr>
                        <a:t>（</a:t>
                      </a:r>
                      <a:r>
                        <a:rPr lang="en-US" altLang="zh-CN" sz="1000">
                          <a:solidFill>
                            <a:schemeClr val="tx1"/>
                          </a:solidFill>
                          <a:latin typeface="微软雅黑" panose="020B0503020204020204" pitchFamily="34" charset="-122"/>
                          <a:ea typeface="微软雅黑" panose="020B0503020204020204" pitchFamily="34" charset="-122"/>
                        </a:rPr>
                        <a:t>131/3047</a:t>
                      </a:r>
                      <a:r>
                        <a:rPr lang="zh-CN" altLang="en-US" sz="1000">
                          <a:solidFill>
                            <a:schemeClr val="tx1"/>
                          </a:solidFill>
                          <a:latin typeface="微软雅黑" panose="020B0503020204020204" pitchFamily="34" charset="-122"/>
                          <a:ea typeface="微软雅黑" panose="020B0503020204020204" pitchFamily="34" charset="-122"/>
                        </a:rPr>
                        <a:t>）</a:t>
                      </a:r>
                    </a:p>
                  </a:txBody>
                  <a:tcPr anchor="ctr">
                    <a:lnL>
                      <a:noFill/>
                    </a:lnL>
                    <a:lnR>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 name="文本框 17"/>
          <p:cNvSpPr txBox="1"/>
          <p:nvPr/>
        </p:nvSpPr>
        <p:spPr>
          <a:xfrm>
            <a:off x="4787265" y="4074160"/>
            <a:ext cx="4077335" cy="553085"/>
          </a:xfrm>
          <a:prstGeom prst="rect">
            <a:avLst/>
          </a:prstGeom>
          <a:solidFill>
            <a:schemeClr val="accent6">
              <a:lumMod val="60000"/>
              <a:lumOff val="40000"/>
            </a:schemeClr>
          </a:solidFill>
        </p:spPr>
        <p:txBody>
          <a:bodyPr wrap="square" rtlCol="0" anchor="t">
            <a:spAutoFit/>
          </a:bodyPr>
          <a:lstStyle/>
          <a:p>
            <a:pPr>
              <a:lnSpc>
                <a:spcPct val="150000"/>
              </a:lnSpc>
            </a:pPr>
            <a:r>
              <a:rPr lang="zh-CN" sz="1000">
                <a:latin typeface="微软雅黑" panose="020B0503020204020204" pitchFamily="34" charset="-122"/>
                <a:ea typeface="微软雅黑" panose="020B0503020204020204" pitchFamily="34" charset="-122"/>
                <a:cs typeface="微软雅黑" panose="020B0503020204020204" pitchFamily="34" charset="-122"/>
              </a:rPr>
              <a:t>与</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盐酸头孢卡品酯颗粒相比，头孢托仑匹酯颗粒在儿童患者中的总体不良反应发生率更低，儿童适用安全性更高。</a:t>
            </a:r>
          </a:p>
        </p:txBody>
      </p:sp>
      <p:sp>
        <p:nvSpPr>
          <p:cNvPr id="19" name="矩形 18"/>
          <p:cNvSpPr/>
          <p:nvPr/>
        </p:nvSpPr>
        <p:spPr>
          <a:xfrm>
            <a:off x="4686300" y="771525"/>
            <a:ext cx="4178300" cy="3963670"/>
          </a:xfrm>
          <a:prstGeom prst="rect">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2"/>
          <p:cNvSpPr txBox="1"/>
          <p:nvPr/>
        </p:nvSpPr>
        <p:spPr>
          <a:xfrm>
            <a:off x="408940" y="195580"/>
            <a:ext cx="7040880" cy="42989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2200" b="1" dirty="0">
                <a:solidFill>
                  <a:srgbClr val="002B82"/>
                </a:solidFill>
                <a:latin typeface="微软雅黑" panose="020B0503020204020204" pitchFamily="34" charset="-122"/>
                <a:ea typeface="微软雅黑" panose="020B0503020204020204" pitchFamily="34" charset="-122"/>
              </a:rPr>
              <a:t>有效</a:t>
            </a:r>
            <a:r>
              <a:rPr lang="zh-CN" altLang="en-US" sz="2200" b="1" dirty="0">
                <a:solidFill>
                  <a:srgbClr val="002B82"/>
                </a:solidFill>
                <a:latin typeface="微软雅黑" panose="020B0503020204020204" pitchFamily="34" charset="-122"/>
                <a:ea typeface="微软雅黑" panose="020B0503020204020204" pitchFamily="34" charset="-122"/>
              </a:rPr>
              <a:t>性：抗菌活性特点</a:t>
            </a:r>
            <a:endParaRPr lang="en-US" altLang="zh-CN" sz="2200" b="1" dirty="0">
              <a:solidFill>
                <a:srgbClr val="002B82"/>
              </a:solidFill>
              <a:latin typeface="微软雅黑" panose="020B0503020204020204" pitchFamily="34" charset="-122"/>
              <a:ea typeface="微软雅黑" panose="020B0503020204020204" pitchFamily="34" charset="-122"/>
            </a:endParaRPr>
          </a:p>
        </p:txBody>
      </p:sp>
      <p:sp>
        <p:nvSpPr>
          <p:cNvPr id="13" name="矩形: 圆角 2"/>
          <p:cNvSpPr/>
          <p:nvPr/>
        </p:nvSpPr>
        <p:spPr>
          <a:xfrm>
            <a:off x="1393190" y="848360"/>
            <a:ext cx="6276975" cy="570865"/>
          </a:xfrm>
          <a:prstGeom prst="roundRect">
            <a:avLst>
              <a:gd name="adj" fmla="val 12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Autofit/>
          </a:bodyPr>
          <a:lstStyle/>
          <a:p>
            <a:pPr>
              <a:lnSpc>
                <a:spcPct val="150000"/>
              </a:lnSpc>
            </a:pPr>
            <a:endParaRPr kumimoji="1" lang="en-US" altLang="zh-CN" sz="900" dirty="0">
              <a:solidFill>
                <a:schemeClr val="tx2"/>
              </a:solidFill>
              <a:latin typeface="Calibri" panose="020F0502020204030204" pitchFamily="34" charset="0"/>
              <a:ea typeface="宋体" panose="02010600030101010101" pitchFamily="2" charset="-122"/>
            </a:endParaRPr>
          </a:p>
        </p:txBody>
      </p:sp>
      <p:sp>
        <p:nvSpPr>
          <p:cNvPr id="14" name="文本框 13"/>
          <p:cNvSpPr txBox="1"/>
          <p:nvPr/>
        </p:nvSpPr>
        <p:spPr>
          <a:xfrm>
            <a:off x="1748155" y="969010"/>
            <a:ext cx="5727700" cy="368300"/>
          </a:xfrm>
          <a:prstGeom prst="rect">
            <a:avLst/>
          </a:prstGeom>
          <a:noFill/>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具有超越传统</a:t>
            </a:r>
            <a:r>
              <a:rPr lang="en-US" altLang="zh-CN" b="1" dirty="0">
                <a:solidFill>
                  <a:schemeClr val="bg1"/>
                </a:solidFill>
                <a:latin typeface="微软雅黑" panose="020B0503020204020204" pitchFamily="34" charset="-122"/>
                <a:ea typeface="微软雅黑" panose="020B0503020204020204" pitchFamily="34" charset="-122"/>
              </a:rPr>
              <a:t>3</a:t>
            </a:r>
            <a:r>
              <a:rPr lang="zh-CN" altLang="en-US" b="1" dirty="0">
                <a:solidFill>
                  <a:schemeClr val="bg1"/>
                </a:solidFill>
                <a:latin typeface="微软雅黑" panose="020B0503020204020204" pitchFamily="34" charset="-122"/>
                <a:ea typeface="微软雅黑" panose="020B0503020204020204" pitchFamily="34" charset="-122"/>
              </a:rPr>
              <a:t>代头孢的抗</a:t>
            </a:r>
            <a:r>
              <a:rPr lang="en-US" altLang="zh-CN" b="1" dirty="0">
                <a:solidFill>
                  <a:schemeClr val="bg1"/>
                </a:solidFill>
                <a:latin typeface="微软雅黑" panose="020B0503020204020204" pitchFamily="34" charset="-122"/>
                <a:ea typeface="微软雅黑" panose="020B0503020204020204" pitchFamily="34" charset="-122"/>
              </a:rPr>
              <a:t>G</a:t>
            </a:r>
            <a:r>
              <a:rPr lang="en-US" altLang="zh-CN" b="1" baseline="30000"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菌活性及酶稳定性的特点</a:t>
            </a:r>
          </a:p>
        </p:txBody>
      </p:sp>
      <p:graphicFrame>
        <p:nvGraphicFramePr>
          <p:cNvPr id="9" name="表格 8"/>
          <p:cNvGraphicFramePr/>
          <p:nvPr>
            <p:custDataLst>
              <p:tags r:id="rId1"/>
            </p:custDataLst>
          </p:nvPr>
        </p:nvGraphicFramePr>
        <p:xfrm>
          <a:off x="107315" y="1546225"/>
          <a:ext cx="5372100" cy="3100070"/>
        </p:xfrm>
        <a:graphic>
          <a:graphicData uri="http://schemas.openxmlformats.org/drawingml/2006/table">
            <a:tbl>
              <a:tblPr firstRow="1" bandRow="1">
                <a:tableStyleId>{5C22544A-7EE6-4342-B048-85BDC9FD1C3A}</a:tableStyleId>
              </a:tblPr>
              <a:tblGrid>
                <a:gridCol w="98806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962660">
                  <a:extLst>
                    <a:ext uri="{9D8B030D-6E8A-4147-A177-3AD203B41FA5}">
                      <a16:colId xmlns:a16="http://schemas.microsoft.com/office/drawing/2014/main" val="20002"/>
                    </a:ext>
                  </a:extLst>
                </a:gridCol>
                <a:gridCol w="949960">
                  <a:extLst>
                    <a:ext uri="{9D8B030D-6E8A-4147-A177-3AD203B41FA5}">
                      <a16:colId xmlns:a16="http://schemas.microsoft.com/office/drawing/2014/main" val="20003"/>
                    </a:ext>
                  </a:extLst>
                </a:gridCol>
                <a:gridCol w="1191260">
                  <a:extLst>
                    <a:ext uri="{9D8B030D-6E8A-4147-A177-3AD203B41FA5}">
                      <a16:colId xmlns:a16="http://schemas.microsoft.com/office/drawing/2014/main" val="20004"/>
                    </a:ext>
                  </a:extLst>
                </a:gridCol>
              </a:tblGrid>
              <a:tr h="323215">
                <a:tc rowSpan="2">
                  <a:txBody>
                    <a:bodyPr/>
                    <a:lstStyle/>
                    <a:p>
                      <a:pPr algn="ctr">
                        <a:lnSpc>
                          <a:spcPct val="120000"/>
                        </a:lnSpc>
                        <a:buNone/>
                      </a:pPr>
                      <a:r>
                        <a:rPr lang="zh-CN" altLang="en-US" sz="900" b="1" spc="120">
                          <a:solidFill>
                            <a:schemeClr val="bg1"/>
                          </a:solidFill>
                          <a:latin typeface="微软雅黑" panose="020B0503020204020204" pitchFamily="34" charset="-122"/>
                          <a:ea typeface="微软雅黑" panose="020B0503020204020204" pitchFamily="34" charset="-122"/>
                        </a:rPr>
                        <a:t>头孢菌素分类</a:t>
                      </a:r>
                    </a:p>
                  </a:txBody>
                  <a:tcPr marL="254000" marR="254000" marT="25400" marB="25400" anchor="ctr">
                    <a:lnL>
                      <a:noFill/>
                    </a:lnL>
                    <a:lnR>
                      <a:noFill/>
                    </a:lnR>
                    <a:lnT>
                      <a:noFill/>
                    </a:lnT>
                    <a:lnB>
                      <a:noFill/>
                    </a:lnB>
                    <a:lnTlToBr>
                      <a:noFill/>
                    </a:lnTlToBr>
                    <a:lnBlToTr>
                      <a:noFill/>
                    </a:lnBlToTr>
                    <a:solidFill>
                      <a:srgbClr val="00B0F0"/>
                    </a:solidFill>
                  </a:tcPr>
                </a:tc>
                <a:tc rowSpan="2">
                  <a:txBody>
                    <a:bodyPr/>
                    <a:lstStyle/>
                    <a:p>
                      <a:pPr algn="ctr">
                        <a:lnSpc>
                          <a:spcPct val="120000"/>
                        </a:lnSpc>
                        <a:buNone/>
                      </a:pPr>
                      <a:r>
                        <a:rPr lang="zh-CN" altLang="en-US" sz="900" b="1" spc="120">
                          <a:solidFill>
                            <a:schemeClr val="bg1"/>
                          </a:solidFill>
                          <a:latin typeface="微软雅黑" panose="020B0503020204020204" pitchFamily="34" charset="-122"/>
                          <a:ea typeface="微软雅黑" panose="020B0503020204020204" pitchFamily="34" charset="-122"/>
                        </a:rPr>
                        <a:t>口服头孢代表药物</a:t>
                      </a:r>
                    </a:p>
                  </a:txBody>
                  <a:tcPr marL="254000" marR="254000" marT="25400" marB="25400" anchor="ctr">
                    <a:lnL>
                      <a:noFill/>
                    </a:lnL>
                    <a:lnR>
                      <a:noFill/>
                    </a:lnR>
                    <a:lnT>
                      <a:noFill/>
                    </a:lnT>
                    <a:lnB>
                      <a:noFill/>
                    </a:lnB>
                    <a:lnTlToBr>
                      <a:noFill/>
                    </a:lnTlToBr>
                    <a:lnBlToTr>
                      <a:noFill/>
                    </a:lnBlToTr>
                    <a:solidFill>
                      <a:srgbClr val="00B0F0"/>
                    </a:solidFill>
                  </a:tcPr>
                </a:tc>
                <a:tc gridSpan="2">
                  <a:txBody>
                    <a:bodyPr/>
                    <a:lstStyle/>
                    <a:p>
                      <a:pPr algn="ctr">
                        <a:lnSpc>
                          <a:spcPct val="120000"/>
                        </a:lnSpc>
                        <a:buNone/>
                      </a:pPr>
                      <a:r>
                        <a:rPr lang="zh-CN" altLang="en-US" sz="900" b="1" spc="120">
                          <a:solidFill>
                            <a:schemeClr val="bg1"/>
                          </a:solidFill>
                          <a:latin typeface="微软雅黑" panose="020B0503020204020204" pitchFamily="34" charset="-122"/>
                          <a:ea typeface="微软雅黑" panose="020B0503020204020204" pitchFamily="34" charset="-122"/>
                        </a:rPr>
                        <a:t>抗菌活性</a:t>
                      </a:r>
                    </a:p>
                  </a:txBody>
                  <a:tcPr marL="254000" marR="254000" marT="25400" marB="25400" anchor="ctr">
                    <a:lnL>
                      <a:noFill/>
                    </a:lnL>
                    <a:lnR>
                      <a:noFill/>
                    </a:lnR>
                    <a:lnT>
                      <a:noFill/>
                    </a:lnT>
                    <a:lnB w="12700">
                      <a:solidFill>
                        <a:schemeClr val="tx1"/>
                      </a:solidFill>
                      <a:prstDash val="solid"/>
                    </a:lnB>
                    <a:lnTlToBr>
                      <a:noFill/>
                    </a:lnTlToBr>
                    <a:lnBlToTr>
                      <a:noFill/>
                    </a:lnBlToTr>
                    <a:solidFill>
                      <a:srgbClr val="00B0F0"/>
                    </a:solidFill>
                  </a:tcPr>
                </a:tc>
                <a:tc hMerge="1">
                  <a:txBody>
                    <a:bodyPr/>
                    <a:lstStyle/>
                    <a:p>
                      <a:endParaRPr lang="zh-CN"/>
                    </a:p>
                  </a:txBody>
                  <a:tcPr>
                    <a:lnR>
                      <a:noFill/>
                    </a:lnR>
                    <a:lnT>
                      <a:noFill/>
                    </a:lnT>
                    <a:lnB w="12700">
                      <a:solidFill>
                        <a:schemeClr val="tx1"/>
                      </a:solidFill>
                      <a:prstDash val="solid"/>
                    </a:lnB>
                  </a:tcPr>
                </a:tc>
                <a:tc rowSpan="2">
                  <a:txBody>
                    <a:bodyPr/>
                    <a:lstStyle/>
                    <a:p>
                      <a:pPr algn="ctr">
                        <a:lnSpc>
                          <a:spcPct val="120000"/>
                        </a:lnSpc>
                        <a:buNone/>
                      </a:pPr>
                      <a:r>
                        <a:rPr lang="zh-CN" altLang="en-US"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en-US" altLang="zh-CN"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β-</a:t>
                      </a:r>
                      <a:r>
                        <a:rPr lang="zh-CN" altLang="en-US"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内酰胺酶的稳定性</a:t>
                      </a:r>
                    </a:p>
                  </a:txBody>
                  <a:tcPr marL="254000" marR="254000" marT="25400" marB="25400" anchor="ctr">
                    <a:lnL>
                      <a:noFill/>
                    </a:lnL>
                    <a:lnR>
                      <a:noFill/>
                    </a:lnR>
                    <a:lnT>
                      <a:noFill/>
                    </a:lnT>
                    <a:lnB>
                      <a:noFill/>
                    </a:lnB>
                    <a:lnTlToBr>
                      <a:noFill/>
                    </a:lnTlToBr>
                    <a:lnBlToTr>
                      <a:noFill/>
                    </a:lnBlToTr>
                    <a:solidFill>
                      <a:srgbClr val="00B0F0"/>
                    </a:solidFill>
                  </a:tcPr>
                </a:tc>
                <a:extLst>
                  <a:ext uri="{0D108BD9-81ED-4DB2-BD59-A6C34878D82A}">
                    <a16:rowId xmlns:a16="http://schemas.microsoft.com/office/drawing/2014/main" val="10000"/>
                  </a:ext>
                </a:extLst>
              </a:tr>
              <a:tr h="276225">
                <a:tc vMerge="1">
                  <a:txBody>
                    <a:bodyPr/>
                    <a:lstStyle/>
                    <a:p>
                      <a:endParaRPr lang="zh-CN"/>
                    </a:p>
                  </a:txBody>
                  <a:tcPr>
                    <a:lnL>
                      <a:noFill/>
                    </a:lnL>
                    <a:lnR>
                      <a:noFill/>
                    </a:lnR>
                    <a:lnB>
                      <a:noFill/>
                    </a:lnB>
                  </a:tcPr>
                </a:tc>
                <a:tc vMerge="1">
                  <a:txBody>
                    <a:bodyPr/>
                    <a:lstStyle/>
                    <a:p>
                      <a:endParaRPr lang="zh-CN"/>
                    </a:p>
                  </a:txBody>
                  <a:tcPr>
                    <a:lnL>
                      <a:noFill/>
                    </a:lnL>
                    <a:lnR>
                      <a:noFill/>
                    </a:lnR>
                    <a:lnB>
                      <a:noFill/>
                    </a:lnB>
                  </a:tcPr>
                </a:tc>
                <a:tc>
                  <a:txBody>
                    <a:bodyPr/>
                    <a:lstStyle/>
                    <a:p>
                      <a:pPr algn="ctr">
                        <a:lnSpc>
                          <a:spcPct val="120000"/>
                        </a:lnSpc>
                        <a:buNone/>
                      </a:pPr>
                      <a:r>
                        <a:rPr lang="zh-CN" altLang="en-US"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en-US" altLang="zh-CN"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G</a:t>
                      </a:r>
                      <a:r>
                        <a:rPr lang="en-US" altLang="zh-CN" sz="900" b="1" spc="120" baseline="30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菌</a:t>
                      </a:r>
                    </a:p>
                  </a:txBody>
                  <a:tcPr marL="254000" marR="254000" marT="25400" marB="25400" anchor="ctr">
                    <a:lnL>
                      <a:noFill/>
                    </a:lnL>
                    <a:lnR>
                      <a:noFill/>
                    </a:lnR>
                    <a:lnT w="12700">
                      <a:solidFill>
                        <a:schemeClr val="tx1"/>
                      </a:solidFill>
                      <a:prstDash val="solid"/>
                    </a:lnT>
                    <a:lnB>
                      <a:noFill/>
                    </a:lnB>
                    <a:lnTlToBr>
                      <a:noFill/>
                    </a:lnTlToBr>
                    <a:lnBlToTr>
                      <a:noFill/>
                    </a:lnBlToTr>
                    <a:solidFill>
                      <a:srgbClr val="00B0F0"/>
                    </a:solidFill>
                  </a:tcPr>
                </a:tc>
                <a:tc>
                  <a:txBody>
                    <a:bodyPr/>
                    <a:lstStyle/>
                    <a:p>
                      <a:pPr algn="ctr">
                        <a:lnSpc>
                          <a:spcPct val="120000"/>
                        </a:lnSpc>
                        <a:buNone/>
                      </a:pPr>
                      <a:r>
                        <a:rPr lang="zh-CN" altLang="en-US"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en-US" altLang="zh-CN"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G</a:t>
                      </a:r>
                      <a:r>
                        <a:rPr lang="en-US" altLang="zh-CN" sz="900" b="1" spc="120" baseline="30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b="1" spc="12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菌</a:t>
                      </a:r>
                    </a:p>
                  </a:txBody>
                  <a:tcPr marL="254000" marR="254000" marT="25400" marB="25400" anchor="ctr">
                    <a:lnL>
                      <a:noFill/>
                    </a:lnL>
                    <a:lnR>
                      <a:noFill/>
                    </a:lnR>
                    <a:lnT w="12700">
                      <a:solidFill>
                        <a:schemeClr val="tx1"/>
                      </a:solidFill>
                      <a:prstDash val="solid"/>
                    </a:lnT>
                    <a:lnB>
                      <a:noFill/>
                    </a:lnB>
                    <a:lnTlToBr>
                      <a:noFill/>
                    </a:lnTlToBr>
                    <a:lnBlToTr>
                      <a:noFill/>
                    </a:lnBlToTr>
                    <a:solidFill>
                      <a:srgbClr val="00B0F0"/>
                    </a:solidFill>
                  </a:tcPr>
                </a:tc>
                <a:tc vMerge="1">
                  <a:txBody>
                    <a:bodyPr/>
                    <a:lstStyle/>
                    <a:p>
                      <a:endParaRPr lang="zh-CN"/>
                    </a:p>
                  </a:txBody>
                  <a:tcPr>
                    <a:lnL>
                      <a:noFill/>
                    </a:lnL>
                    <a:lnR>
                      <a:noFill/>
                    </a:lnR>
                    <a:lnB>
                      <a:noFill/>
                    </a:lnB>
                  </a:tcPr>
                </a:tc>
                <a:extLst>
                  <a:ext uri="{0D108BD9-81ED-4DB2-BD59-A6C34878D82A}">
                    <a16:rowId xmlns:a16="http://schemas.microsoft.com/office/drawing/2014/main" val="10001"/>
                  </a:ext>
                </a:extLst>
              </a:tr>
              <a:tr h="675640">
                <a:tc>
                  <a:txBody>
                    <a:bodyPr/>
                    <a:lstStyle/>
                    <a:p>
                      <a:pPr algn="ctr">
                        <a:lnSpc>
                          <a:spcPct val="120000"/>
                        </a:lnSpc>
                        <a:buNone/>
                      </a:pPr>
                      <a:r>
                        <a:rPr lang="en-US" altLang="zh-CN" sz="9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9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代</a:t>
                      </a:r>
                    </a:p>
                  </a:txBody>
                  <a:tcPr marL="254000" marR="254000" marT="25400" marB="25400" anchor="ctr">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buNone/>
                      </a:pPr>
                      <a:r>
                        <a:rPr lang="zh-CN" altLang="en-US" sz="900" b="0">
                          <a:solidFill>
                            <a:schemeClr val="tx1"/>
                          </a:solidFill>
                          <a:latin typeface="微软雅黑" panose="020B0503020204020204" pitchFamily="34" charset="-122"/>
                          <a:ea typeface="微软雅黑" panose="020B0503020204020204" pitchFamily="34" charset="-122"/>
                          <a:sym typeface="+mn-ea"/>
                        </a:rPr>
                        <a:t>头孢氨苄</a:t>
                      </a:r>
                    </a:p>
                    <a:p>
                      <a:pPr algn="ctr">
                        <a:lnSpc>
                          <a:spcPct val="120000"/>
                        </a:lnSpc>
                        <a:buNone/>
                      </a:pPr>
                      <a:r>
                        <a:rPr lang="zh-CN" altLang="en-US" sz="900" b="0">
                          <a:solidFill>
                            <a:schemeClr val="tx1"/>
                          </a:solidFill>
                          <a:latin typeface="微软雅黑" panose="020B0503020204020204" pitchFamily="34" charset="-122"/>
                          <a:ea typeface="微软雅黑" panose="020B0503020204020204" pitchFamily="34" charset="-122"/>
                          <a:sym typeface="+mn-ea"/>
                        </a:rPr>
                        <a:t>头孢拉定</a:t>
                      </a:r>
                    </a:p>
                    <a:p>
                      <a:pPr algn="ctr">
                        <a:lnSpc>
                          <a:spcPct val="120000"/>
                        </a:lnSpc>
                        <a:buNone/>
                      </a:pPr>
                      <a:r>
                        <a:rPr lang="zh-CN" altLang="en-US" sz="900" b="0">
                          <a:solidFill>
                            <a:schemeClr val="tx1"/>
                          </a:solidFill>
                          <a:latin typeface="微软雅黑" panose="020B0503020204020204" pitchFamily="34" charset="-122"/>
                          <a:ea typeface="微软雅黑" panose="020B0503020204020204" pitchFamily="34" charset="-122"/>
                          <a:sym typeface="+mn-ea"/>
                        </a:rPr>
                        <a:t>头孢羟氨苄</a:t>
                      </a:r>
                    </a:p>
                  </a:txBody>
                  <a:tcPr marL="254000" marR="254000" marT="25400" marB="25400" anchor="ctr">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rPr>
                        <a:t>+++</a:t>
                      </a:r>
                    </a:p>
                  </a:txBody>
                  <a:tcPr marL="254000" marR="254000" marT="25400" marB="25400" anchor="ctr">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rPr>
                        <a:t>+</a:t>
                      </a:r>
                    </a:p>
                  </a:txBody>
                  <a:tcPr marL="254000" marR="254000" marT="25400" marB="25400" anchor="ctr">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676275">
                <a:tc>
                  <a:txBody>
                    <a:bodyPr/>
                    <a:lstStyle/>
                    <a:p>
                      <a:pPr algn="ctr">
                        <a:lnSpc>
                          <a:spcPct val="120000"/>
                        </a:lnSpc>
                        <a:buNone/>
                      </a:pPr>
                      <a:r>
                        <a:rPr lang="en-US" altLang="zh-CN" sz="9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9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代</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900" b="0">
                          <a:solidFill>
                            <a:schemeClr val="tx1"/>
                          </a:solidFill>
                          <a:latin typeface="微软雅黑" panose="020B0503020204020204" pitchFamily="34" charset="-122"/>
                          <a:ea typeface="微软雅黑" panose="020B0503020204020204" pitchFamily="34" charset="-122"/>
                        </a:rPr>
                        <a:t>头孢克洛</a:t>
                      </a:r>
                    </a:p>
                    <a:p>
                      <a:pPr algn="ctr">
                        <a:lnSpc>
                          <a:spcPct val="120000"/>
                        </a:lnSpc>
                        <a:buClrTx/>
                        <a:buSzTx/>
                        <a:buNone/>
                      </a:pPr>
                      <a:r>
                        <a:rPr lang="zh-CN" altLang="en-US" sz="900" b="0">
                          <a:solidFill>
                            <a:schemeClr val="tx1"/>
                          </a:solidFill>
                          <a:latin typeface="微软雅黑" panose="020B0503020204020204" pitchFamily="34" charset="-122"/>
                          <a:ea typeface="微软雅黑" panose="020B0503020204020204" pitchFamily="34" charset="-122"/>
                        </a:rPr>
                        <a:t>头孢丙烯</a:t>
                      </a:r>
                    </a:p>
                    <a:p>
                      <a:pPr algn="ctr">
                        <a:lnSpc>
                          <a:spcPct val="120000"/>
                        </a:lnSpc>
                        <a:buClrTx/>
                        <a:buSzTx/>
                        <a:buNone/>
                      </a:pPr>
                      <a:r>
                        <a:rPr lang="zh-CN" altLang="en-US" sz="900" b="0">
                          <a:solidFill>
                            <a:schemeClr val="tx1"/>
                          </a:solidFill>
                          <a:latin typeface="微软雅黑" panose="020B0503020204020204" pitchFamily="34" charset="-122"/>
                          <a:ea typeface="微软雅黑" panose="020B0503020204020204" pitchFamily="34" charset="-122"/>
                        </a:rPr>
                        <a:t>头孢呋辛酯</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675640">
                <a:tc>
                  <a:txBody>
                    <a:bodyPr/>
                    <a:lstStyle/>
                    <a:p>
                      <a:pPr algn="ctr">
                        <a:lnSpc>
                          <a:spcPct val="120000"/>
                        </a:lnSpc>
                        <a:buNone/>
                      </a:pPr>
                      <a:r>
                        <a:rPr lang="en-US" altLang="zh-CN" sz="9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9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代</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900" b="0">
                          <a:solidFill>
                            <a:schemeClr val="tx1"/>
                          </a:solidFill>
                          <a:latin typeface="微软雅黑" panose="020B0503020204020204" pitchFamily="34" charset="-122"/>
                          <a:ea typeface="微软雅黑" panose="020B0503020204020204" pitchFamily="34" charset="-122"/>
                          <a:sym typeface="+mn-ea"/>
                        </a:rPr>
                        <a:t>头孢克肟</a:t>
                      </a:r>
                    </a:p>
                    <a:p>
                      <a:pPr algn="ctr">
                        <a:lnSpc>
                          <a:spcPct val="120000"/>
                        </a:lnSpc>
                        <a:buClrTx/>
                        <a:buSzTx/>
                        <a:buNone/>
                      </a:pPr>
                      <a:r>
                        <a:rPr lang="zh-CN" altLang="en-US" sz="900" b="0">
                          <a:solidFill>
                            <a:schemeClr val="tx1"/>
                          </a:solidFill>
                          <a:latin typeface="微软雅黑" panose="020B0503020204020204" pitchFamily="34" charset="-122"/>
                          <a:ea typeface="微软雅黑" panose="020B0503020204020204" pitchFamily="34" charset="-122"/>
                          <a:sym typeface="+mn-ea"/>
                        </a:rPr>
                        <a:t>头孢地尼</a:t>
                      </a:r>
                    </a:p>
                    <a:p>
                      <a:pPr algn="ctr">
                        <a:lnSpc>
                          <a:spcPct val="120000"/>
                        </a:lnSpc>
                        <a:buClrTx/>
                        <a:buSzTx/>
                        <a:buNone/>
                      </a:pPr>
                      <a:r>
                        <a:rPr lang="zh-CN" altLang="en-US" sz="900" b="0">
                          <a:solidFill>
                            <a:schemeClr val="tx1"/>
                          </a:solidFill>
                          <a:latin typeface="微软雅黑" panose="020B0503020204020204" pitchFamily="34" charset="-122"/>
                          <a:ea typeface="微软雅黑" panose="020B0503020204020204" pitchFamily="34" charset="-122"/>
                          <a:sym typeface="+mn-ea"/>
                        </a:rPr>
                        <a:t>头孢泊肟酯</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lnSpc>
                          <a:spcPct val="120000"/>
                        </a:lnSpc>
                        <a:buClrTx/>
                        <a:buSzTx/>
                        <a:buNone/>
                      </a:pPr>
                      <a:r>
                        <a:rPr lang="zh-CN" altLang="en-US" sz="1200" b="0">
                          <a:solidFill>
                            <a:schemeClr val="tx1"/>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473075">
                <a:tc>
                  <a:txBody>
                    <a:bodyPr/>
                    <a:lstStyle/>
                    <a:p>
                      <a:pPr algn="ctr">
                        <a:lnSpc>
                          <a:spcPct val="120000"/>
                        </a:lnSpc>
                        <a:buNone/>
                      </a:pPr>
                      <a:r>
                        <a:rPr lang="zh-CN" altLang="en-US" sz="1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新</a:t>
                      </a:r>
                      <a:r>
                        <a:rPr lang="en-US" altLang="zh-CN" sz="1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代</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solidFill>
                      <a:schemeClr val="accent6">
                        <a:lumMod val="60000"/>
                        <a:lumOff val="40000"/>
                      </a:schemeClr>
                    </a:solidFill>
                  </a:tcPr>
                </a:tc>
                <a:tc>
                  <a:txBody>
                    <a:bodyPr/>
                    <a:lstStyle/>
                    <a:p>
                      <a:pPr algn="ctr">
                        <a:lnSpc>
                          <a:spcPct val="120000"/>
                        </a:lnSpc>
                        <a:buClrTx/>
                        <a:buSzTx/>
                        <a:buNone/>
                      </a:pPr>
                      <a:r>
                        <a:rPr lang="zh-CN" altLang="en-US" sz="1000"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头孢托仑匹酯</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solidFill>
                      <a:schemeClr val="accent6">
                        <a:lumMod val="60000"/>
                        <a:lumOff val="40000"/>
                      </a:schemeClr>
                    </a:solidFill>
                  </a:tcPr>
                </a:tc>
                <a:tc>
                  <a:txBody>
                    <a:bodyPr/>
                    <a:lstStyle/>
                    <a:p>
                      <a:pPr algn="ctr">
                        <a:lnSpc>
                          <a:spcPct val="120000"/>
                        </a:lnSpc>
                        <a:buNone/>
                      </a:pPr>
                      <a:r>
                        <a:rPr kumimoji="1" lang="en-US" altLang="zh-CN" sz="1200" b="1">
                          <a:solidFill>
                            <a:srgbClr val="FF0000"/>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solidFill>
                      <a:schemeClr val="accent6">
                        <a:lumMod val="60000"/>
                        <a:lumOff val="40000"/>
                      </a:schemeClr>
                    </a:solidFill>
                  </a:tcPr>
                </a:tc>
                <a:tc>
                  <a:txBody>
                    <a:bodyPr/>
                    <a:lstStyle/>
                    <a:p>
                      <a:pPr algn="ctr">
                        <a:lnSpc>
                          <a:spcPct val="120000"/>
                        </a:lnSpc>
                        <a:buNone/>
                      </a:pPr>
                      <a:r>
                        <a:rPr kumimoji="1" lang="en-US" altLang="zh-CN" sz="1200" b="1">
                          <a:solidFill>
                            <a:srgbClr val="FF0000"/>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solidFill>
                      <a:schemeClr val="accent6">
                        <a:lumMod val="60000"/>
                        <a:lumOff val="40000"/>
                      </a:schemeClr>
                    </a:solidFill>
                  </a:tcPr>
                </a:tc>
                <a:tc>
                  <a:txBody>
                    <a:bodyPr/>
                    <a:lstStyle/>
                    <a:p>
                      <a:pPr algn="ctr">
                        <a:lnSpc>
                          <a:spcPct val="120000"/>
                        </a:lnSpc>
                        <a:buNone/>
                      </a:pPr>
                      <a:r>
                        <a:rPr kumimoji="1" lang="en-US" altLang="zh-CN" sz="1200" b="1">
                          <a:solidFill>
                            <a:srgbClr val="FF0000"/>
                          </a:solidFill>
                          <a:latin typeface="微软雅黑" panose="020B0503020204020204" pitchFamily="34" charset="-122"/>
                          <a:ea typeface="微软雅黑" panose="020B0503020204020204" pitchFamily="34" charset="-122"/>
                          <a:sym typeface="+mn-ea"/>
                        </a:rPr>
                        <a:t>++++</a:t>
                      </a:r>
                    </a:p>
                  </a:txBody>
                  <a:tcPr marL="254000" marR="254000" marT="25400" marB="25400" anchor="ctr">
                    <a:lnL>
                      <a:noFill/>
                    </a:lnL>
                    <a:lnR>
                      <a:noFill/>
                    </a:lnR>
                    <a:lnT w="12700">
                      <a:solidFill>
                        <a:schemeClr val="tx1"/>
                      </a:solidFill>
                      <a:prstDash val="solid"/>
                    </a:lnT>
                    <a:lnB w="12700">
                      <a:solidFill>
                        <a:schemeClr val="tx1"/>
                      </a:solidFill>
                      <a:prstDash val="soli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
        <p:nvSpPr>
          <p:cNvPr id="10" name="矩形: 圆角 2"/>
          <p:cNvSpPr/>
          <p:nvPr/>
        </p:nvSpPr>
        <p:spPr>
          <a:xfrm>
            <a:off x="5574665" y="1529080"/>
            <a:ext cx="3503295" cy="603250"/>
          </a:xfrm>
          <a:prstGeom prst="roundRect">
            <a:avLst>
              <a:gd name="adj" fmla="val 12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Autofit/>
          </a:bodyPr>
          <a:lstStyle/>
          <a:p>
            <a:pPr>
              <a:lnSpc>
                <a:spcPct val="150000"/>
              </a:lnSpc>
            </a:pPr>
            <a:endParaRPr kumimoji="1" lang="en-US" altLang="zh-CN" sz="900" dirty="0">
              <a:solidFill>
                <a:schemeClr val="tx1"/>
              </a:solidFill>
              <a:latin typeface="Calibri" panose="020F0502020204030204" pitchFamily="34" charset="0"/>
              <a:ea typeface="宋体" panose="02010600030101010101" pitchFamily="2" charset="-122"/>
            </a:endParaRPr>
          </a:p>
        </p:txBody>
      </p:sp>
      <p:sp>
        <p:nvSpPr>
          <p:cNvPr id="20" name="文本框 19"/>
          <p:cNvSpPr txBox="1"/>
          <p:nvPr>
            <p:custDataLst>
              <p:tags r:id="rId2"/>
            </p:custDataLst>
          </p:nvPr>
        </p:nvSpPr>
        <p:spPr>
          <a:xfrm>
            <a:off x="5652135" y="1531620"/>
            <a:ext cx="3359150" cy="577850"/>
          </a:xfrm>
          <a:prstGeom prst="rect">
            <a:avLst/>
          </a:prstGeom>
          <a:noFill/>
        </p:spPr>
        <p:txBody>
          <a:bodyPr wrap="square" rtlCol="0">
            <a:noAutofit/>
          </a:bodyPr>
          <a:lstStyle/>
          <a:p>
            <a:pPr indent="0" algn="ctr">
              <a:lnSpc>
                <a:spcPct val="150000"/>
              </a:lnSpc>
              <a:buClr>
                <a:srgbClr val="0070C0"/>
              </a:buClr>
              <a:buFont typeface="Wingdings" panose="05000000000000000000" charset="0"/>
              <a:buNone/>
            </a:pPr>
            <a:r>
              <a:rPr lang="zh-CN" altLang="en-US" sz="9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头孢托仑同其他儿童用头孢药物对儿童扁桃体炎、鼻窦炎患者临床分离的</a:t>
            </a:r>
            <a:r>
              <a:rPr lang="en-US" altLang="zh-CN" sz="9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140</a:t>
            </a:r>
            <a:r>
              <a:rPr lang="zh-CN" altLang="en-US" sz="9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株病原菌的体外抗菌活性对比</a:t>
            </a:r>
            <a:r>
              <a:rPr lang="en-US" altLang="zh-CN" sz="900" b="1" baseline="30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p>
        </p:txBody>
      </p:sp>
      <p:graphicFrame>
        <p:nvGraphicFramePr>
          <p:cNvPr id="11" name="表格 10"/>
          <p:cNvGraphicFramePr/>
          <p:nvPr>
            <p:custDataLst>
              <p:tags r:id="rId3"/>
            </p:custDataLst>
          </p:nvPr>
        </p:nvGraphicFramePr>
        <p:xfrm>
          <a:off x="5574030" y="2142490"/>
          <a:ext cx="3503295" cy="2339975"/>
        </p:xfrm>
        <a:graphic>
          <a:graphicData uri="http://schemas.openxmlformats.org/drawingml/2006/table">
            <a:tbl>
              <a:tblPr firstRow="1" bandRow="1">
                <a:tableStyleId>{5C22544A-7EE6-4342-B048-85BDC9FD1C3A}</a:tableStyleId>
              </a:tblPr>
              <a:tblGrid>
                <a:gridCol w="979170">
                  <a:extLst>
                    <a:ext uri="{9D8B030D-6E8A-4147-A177-3AD203B41FA5}">
                      <a16:colId xmlns:a16="http://schemas.microsoft.com/office/drawing/2014/main" val="20000"/>
                    </a:ext>
                  </a:extLst>
                </a:gridCol>
                <a:gridCol w="625475">
                  <a:extLst>
                    <a:ext uri="{9D8B030D-6E8A-4147-A177-3AD203B41FA5}">
                      <a16:colId xmlns:a16="http://schemas.microsoft.com/office/drawing/2014/main" val="20001"/>
                    </a:ext>
                  </a:extLst>
                </a:gridCol>
                <a:gridCol w="599440">
                  <a:extLst>
                    <a:ext uri="{9D8B030D-6E8A-4147-A177-3AD203B41FA5}">
                      <a16:colId xmlns:a16="http://schemas.microsoft.com/office/drawing/2014/main" val="20002"/>
                    </a:ext>
                  </a:extLst>
                </a:gridCol>
                <a:gridCol w="67437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tblGrid>
              <a:tr h="259080">
                <a:tc rowSpan="2">
                  <a:txBody>
                    <a:bodyPr/>
                    <a:lstStyle/>
                    <a:p>
                      <a:pPr algn="ctr">
                        <a:buNone/>
                      </a:pPr>
                      <a:r>
                        <a:rPr lang="zh-CN" altLang="en-US" sz="800">
                          <a:solidFill>
                            <a:schemeClr val="tx1"/>
                          </a:solidFill>
                          <a:latin typeface="微软雅黑" panose="020B0503020204020204" pitchFamily="34" charset="-122"/>
                          <a:ea typeface="微软雅黑" panose="020B0503020204020204" pitchFamily="34" charset="-122"/>
                        </a:rPr>
                        <a:t>临床分离菌株</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noFill/>
                  </a:tcPr>
                </a:tc>
                <a:tc gridSpan="4">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rPr>
                        <a:t>MIC90(mg/L)</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zh-CN"/>
                    </a:p>
                  </a:txBody>
                  <a:tcP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hMerge="1">
                  <a:txBody>
                    <a:bodyPr/>
                    <a:lstStyle/>
                    <a:p>
                      <a:endParaRPr lang="zh-CN"/>
                    </a:p>
                  </a:txBody>
                  <a:tcPr>
                    <a:lnL w="12700" cmpd="sng">
                      <a:solidFill>
                        <a:schemeClr val="tx1"/>
                      </a:solidFill>
                      <a:prstDash val="solid"/>
                    </a:lnL>
                    <a:lnR>
                      <a:noFill/>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0"/>
                  </a:ext>
                </a:extLst>
              </a:tr>
              <a:tr h="264795">
                <a:tc vMerge="1">
                  <a:txBody>
                    <a:bodyPr/>
                    <a:lstStyle/>
                    <a:p>
                      <a:endParaRPr lang="zh-CN"/>
                    </a:p>
                  </a:txBody>
                  <a:tcPr>
                    <a:lnL>
                      <a:noFill/>
                    </a:lnL>
                    <a:lnR>
                      <a:noFill/>
                    </a:lnR>
                    <a:lnT w="12700" cmpd="sng">
                      <a:solidFill>
                        <a:schemeClr val="tx1"/>
                      </a:solidFill>
                      <a:prstDash val="solid"/>
                    </a:lnT>
                    <a:lnB w="12700">
                      <a:solidFill>
                        <a:schemeClr val="tx1"/>
                      </a:solidFill>
                      <a:prstDash val="solid"/>
                    </a:lnB>
                    <a:noFill/>
                  </a:tcPr>
                </a:tc>
                <a:tc>
                  <a:txBody>
                    <a:bodyPr/>
                    <a:lstStyle/>
                    <a:p>
                      <a:pPr algn="ctr">
                        <a:buNone/>
                      </a:pPr>
                      <a:r>
                        <a:rPr lang="zh-CN" altLang="en-US" sz="800" b="1">
                          <a:solidFill>
                            <a:schemeClr val="tx1"/>
                          </a:solidFill>
                          <a:latin typeface="微软雅黑" panose="020B0503020204020204" pitchFamily="34" charset="-122"/>
                          <a:ea typeface="微软雅黑" panose="020B0503020204020204" pitchFamily="34" charset="-122"/>
                          <a:sym typeface="+mn-ea"/>
                        </a:rPr>
                        <a:t>头孢托仑</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solidFill>
                      <a:schemeClr val="accent6">
                        <a:lumMod val="60000"/>
                        <a:lumOff val="40000"/>
                      </a:schemeClr>
                    </a:solidFill>
                  </a:tcPr>
                </a:tc>
                <a:tc>
                  <a:txBody>
                    <a:bodyPr/>
                    <a:lstStyle/>
                    <a:p>
                      <a:pPr algn="ctr">
                        <a:buNone/>
                      </a:pPr>
                      <a:r>
                        <a:rPr lang="zh-CN" altLang="en-US" sz="800" b="1">
                          <a:solidFill>
                            <a:schemeClr val="tx1"/>
                          </a:solidFill>
                          <a:latin typeface="微软雅黑" panose="020B0503020204020204" pitchFamily="34" charset="-122"/>
                          <a:ea typeface="微软雅黑" panose="020B0503020204020204" pitchFamily="34" charset="-122"/>
                          <a:sym typeface="+mn-ea"/>
                        </a:rPr>
                        <a:t>头孢克洛</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r>
                        <a:rPr lang="zh-CN" altLang="en-US" sz="800" b="1">
                          <a:solidFill>
                            <a:schemeClr val="tx1"/>
                          </a:solidFill>
                          <a:latin typeface="微软雅黑" panose="020B0503020204020204" pitchFamily="34" charset="-122"/>
                          <a:ea typeface="微软雅黑" panose="020B0503020204020204" pitchFamily="34" charset="-122"/>
                          <a:sym typeface="+mn-ea"/>
                        </a:rPr>
                        <a:t>头孢克肟</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r>
                        <a:rPr lang="zh-CN" altLang="en-US" sz="800" b="1">
                          <a:solidFill>
                            <a:schemeClr val="tx1"/>
                          </a:solidFill>
                          <a:latin typeface="微软雅黑" panose="020B0503020204020204" pitchFamily="34" charset="-122"/>
                          <a:ea typeface="微软雅黑" panose="020B0503020204020204" pitchFamily="34" charset="-122"/>
                          <a:sym typeface="+mn-ea"/>
                        </a:rPr>
                        <a:t>头孢地尼</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59080">
                <a:tc>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sym typeface="+mn-ea"/>
                        </a:rPr>
                        <a:t>MSSA(25)</a:t>
                      </a:r>
                    </a:p>
                  </a:txBody>
                  <a:tcPr anchor="ctr" anchorCtr="1">
                    <a:lnL>
                      <a:noFill/>
                    </a:lnL>
                    <a:lnR>
                      <a:noFill/>
                    </a:lnR>
                    <a:lnT w="12700">
                      <a:solidFill>
                        <a:schemeClr val="tx1"/>
                      </a:solidFill>
                      <a:prstDash val="solid"/>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1</a:t>
                      </a:r>
                    </a:p>
                  </a:txBody>
                  <a:tcPr anchor="ctr" anchorCtr="1">
                    <a:lnL>
                      <a:noFill/>
                    </a:lnL>
                    <a:lnR>
                      <a:noFill/>
                    </a:lnR>
                    <a:lnT w="12700">
                      <a:solidFill>
                        <a:schemeClr val="tx1"/>
                      </a:solidFill>
                      <a:prstDash val="solid"/>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2</a:t>
                      </a:r>
                    </a:p>
                  </a:txBody>
                  <a:tcPr anchor="ctr" anchorCtr="1">
                    <a:lnL>
                      <a:noFill/>
                    </a:lnL>
                    <a:lnR>
                      <a:noFill/>
                    </a:lnR>
                    <a:lnT w="12700">
                      <a:solidFill>
                        <a:schemeClr val="tx1"/>
                      </a:solidFill>
                      <a:prstDash val="solid"/>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4</a:t>
                      </a:r>
                    </a:p>
                  </a:txBody>
                  <a:tcPr anchor="ctr" anchorCtr="1">
                    <a:lnL>
                      <a:noFill/>
                    </a:lnL>
                    <a:lnR>
                      <a:noFill/>
                    </a:lnR>
                    <a:lnT w="12700">
                      <a:solidFill>
                        <a:schemeClr val="tx1"/>
                      </a:solidFill>
                      <a:prstDash val="solid"/>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0.25</a:t>
                      </a:r>
                    </a:p>
                  </a:txBody>
                  <a:tcPr anchor="ctr" anchorCtr="1">
                    <a:lnL>
                      <a:noFill/>
                    </a:lnL>
                    <a:lnR>
                      <a:noFill/>
                    </a:lnR>
                    <a:lnT w="12700">
                      <a:solidFill>
                        <a:schemeClr val="tx1"/>
                      </a:solidFill>
                      <a:prstDash val="solid"/>
                    </a:lnT>
                    <a:lnB>
                      <a:noFill/>
                    </a:lnB>
                    <a:lnTlToBr>
                      <a:noFill/>
                    </a:lnTlToBr>
                    <a:lnBlToTr>
                      <a:noFill/>
                    </a:lnBlToTr>
                    <a:noFill/>
                  </a:tcPr>
                </a:tc>
                <a:extLst>
                  <a:ext uri="{0D108BD9-81ED-4DB2-BD59-A6C34878D82A}">
                    <a16:rowId xmlns:a16="http://schemas.microsoft.com/office/drawing/2014/main" val="10002"/>
                  </a:ext>
                </a:extLst>
              </a:tr>
              <a:tr h="259080">
                <a:tc>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sym typeface="+mn-ea"/>
                        </a:rPr>
                        <a:t>PSSP(34)</a:t>
                      </a: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1</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sym typeface="+mn-ea"/>
                        </a:rPr>
                        <a:t>&gt;32</a:t>
                      </a: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16</a:t>
                      </a: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8</a:t>
                      </a:r>
                    </a:p>
                  </a:txBody>
                  <a:tcPr anchor="ctr" anchorCtr="1">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60350">
                <a:tc>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sym typeface="+mn-ea"/>
                        </a:rPr>
                        <a:t>PISP(6)</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0.5</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sym typeface="+mn-ea"/>
                        </a:rPr>
                        <a:t>&gt;32</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32</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8</a:t>
                      </a:r>
                    </a:p>
                  </a:txBody>
                  <a:tcPr anchor="ctr" anchorCtr="1">
                    <a:lnL>
                      <a:noFill/>
                    </a:lnL>
                    <a:lnR>
                      <a:noFill/>
                    </a:lnR>
                    <a:lnT>
                      <a:noFill/>
                    </a:lnT>
                    <a:lnB>
                      <a:noFill/>
                    </a:lnB>
                    <a:lnTlToBr>
                      <a:noFill/>
                    </a:lnTlToBr>
                    <a:lnBlToTr>
                      <a:noFill/>
                    </a:lnBlToTr>
                    <a:solidFill>
                      <a:schemeClr val="accent6">
                        <a:lumMod val="60000"/>
                        <a:lumOff val="40000"/>
                      </a:schemeClr>
                    </a:solidFill>
                  </a:tcPr>
                </a:tc>
                <a:extLst>
                  <a:ext uri="{0D108BD9-81ED-4DB2-BD59-A6C34878D82A}">
                    <a16:rowId xmlns:a16="http://schemas.microsoft.com/office/drawing/2014/main" val="10004"/>
                  </a:ext>
                </a:extLst>
              </a:tr>
              <a:tr h="259080">
                <a:tc>
                  <a:txBody>
                    <a:bodyPr/>
                    <a:lstStyle/>
                    <a:p>
                      <a:pPr algn="ctr">
                        <a:buNone/>
                      </a:pPr>
                      <a:r>
                        <a:rPr lang="zh-CN" altLang="en-US"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肺炎链球菌</a:t>
                      </a:r>
                      <a:r>
                        <a:rPr lang="en-US" altLang="zh-CN"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(40)</a:t>
                      </a:r>
                      <a:endParaRPr lang="zh-CN" altLang="en-US"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2</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sym typeface="+mn-ea"/>
                        </a:rPr>
                        <a:t>&gt;32</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32</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16</a:t>
                      </a:r>
                    </a:p>
                  </a:txBody>
                  <a:tcPr anchor="ctr" anchorCtr="1">
                    <a:lnL>
                      <a:noFill/>
                    </a:lnL>
                    <a:lnR>
                      <a:noFill/>
                    </a:lnR>
                    <a:lnT>
                      <a:noFill/>
                    </a:lnT>
                    <a:lnB>
                      <a:noFill/>
                    </a:lnB>
                    <a:lnTlToBr>
                      <a:noFill/>
                    </a:lnTlToBr>
                    <a:lnBlToTr>
                      <a:noFill/>
                    </a:lnBlToTr>
                    <a:solidFill>
                      <a:schemeClr val="accent6">
                        <a:lumMod val="60000"/>
                        <a:lumOff val="40000"/>
                      </a:schemeClr>
                    </a:solidFill>
                  </a:tcPr>
                </a:tc>
                <a:extLst>
                  <a:ext uri="{0D108BD9-81ED-4DB2-BD59-A6C34878D82A}">
                    <a16:rowId xmlns:a16="http://schemas.microsoft.com/office/drawing/2014/main" val="10005"/>
                  </a:ext>
                </a:extLst>
              </a:tr>
              <a:tr h="259080">
                <a:tc>
                  <a:txBody>
                    <a:bodyPr/>
                    <a:lstStyle/>
                    <a:p>
                      <a:pPr algn="ctr">
                        <a:buNone/>
                      </a:pPr>
                      <a:r>
                        <a:rPr lang="zh-CN" altLang="en-US"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化脓性链球菌</a:t>
                      </a:r>
                      <a:r>
                        <a:rPr lang="en-US" altLang="zh-CN"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(9)</a:t>
                      </a:r>
                      <a:endParaRPr lang="zh-CN" altLang="en-US"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sym typeface="+mn-ea"/>
                        </a:rPr>
                        <a:t>≤0.015</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0.125</a:t>
                      </a: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0.125</a:t>
                      </a: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solidFill>
                            <a:schemeClr val="tx1"/>
                          </a:solidFill>
                          <a:latin typeface="微软雅黑" panose="020B0503020204020204" pitchFamily="34" charset="-122"/>
                          <a:ea typeface="微软雅黑" panose="020B0503020204020204" pitchFamily="34" charset="-122"/>
                          <a:sym typeface="+mn-ea"/>
                        </a:rPr>
                        <a:t>≤0.015</a:t>
                      </a:r>
                    </a:p>
                  </a:txBody>
                  <a:tcPr anchor="ctr" anchorCtr="1">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60350">
                <a:tc>
                  <a:txBody>
                    <a:bodyPr/>
                    <a:lstStyle/>
                    <a:p>
                      <a:pPr algn="ctr">
                        <a:buNone/>
                      </a:pPr>
                      <a:r>
                        <a:rPr lang="zh-CN" altLang="en-US"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流感嗜血杆菌</a:t>
                      </a:r>
                      <a:r>
                        <a:rPr lang="en-US" altLang="zh-CN"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(37)</a:t>
                      </a:r>
                      <a:endParaRPr lang="zh-CN" altLang="en-US"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0.03</a:t>
                      </a:r>
                    </a:p>
                  </a:txBody>
                  <a:tcPr anchor="ctr" anchorCtr="1">
                    <a:lnL>
                      <a:noFill/>
                    </a:lnL>
                    <a:lnR>
                      <a:noFill/>
                    </a:lnR>
                    <a:lnT>
                      <a:noFill/>
                    </a:lnT>
                    <a:lnB>
                      <a:noFill/>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4</a:t>
                      </a: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0.03</a:t>
                      </a:r>
                    </a:p>
                  </a:txBody>
                  <a:tcPr anchor="ctr" anchorCtr="1">
                    <a:lnL>
                      <a:noFill/>
                    </a:lnL>
                    <a:lnR>
                      <a:noFill/>
                    </a:lnR>
                    <a:lnT>
                      <a:noFill/>
                    </a:lnT>
                    <a:lnB>
                      <a:noFill/>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0.5</a:t>
                      </a:r>
                    </a:p>
                  </a:txBody>
                  <a:tcPr anchor="ctr" anchorCtr="1">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59080">
                <a:tc>
                  <a:txBody>
                    <a:bodyPr/>
                    <a:lstStyle/>
                    <a:p>
                      <a:pPr algn="ctr">
                        <a:buNone/>
                      </a:pPr>
                      <a:r>
                        <a:rPr lang="zh-CN" altLang="en-US"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卡他莫拉菌</a:t>
                      </a:r>
                      <a:r>
                        <a:rPr lang="en-US" altLang="zh-CN"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(29)</a:t>
                      </a:r>
                      <a:endParaRPr lang="zh-CN" altLang="en-US"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1">
                    <a:lnL>
                      <a:noFill/>
                    </a:lnL>
                    <a:lnR>
                      <a:noFill/>
                    </a:lnR>
                    <a:lnT>
                      <a:noFill/>
                    </a:lnT>
                    <a:lnB w="12700">
                      <a:solidFill>
                        <a:schemeClr val="tx1"/>
                      </a:solidFill>
                      <a:prstDash val="solid"/>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0.5</a:t>
                      </a:r>
                    </a:p>
                  </a:txBody>
                  <a:tcPr anchor="ctr" anchorCtr="1">
                    <a:lnL>
                      <a:noFill/>
                    </a:lnL>
                    <a:lnR>
                      <a:noFill/>
                    </a:lnR>
                    <a:lnT>
                      <a:noFill/>
                    </a:lnT>
                    <a:lnB w="12700">
                      <a:solidFill>
                        <a:schemeClr val="tx1"/>
                      </a:solidFill>
                      <a:prstDash val="solid"/>
                    </a:lnB>
                    <a:lnTlToBr>
                      <a:noFill/>
                    </a:lnTlToBr>
                    <a:lnBlToTr>
                      <a:noFill/>
                    </a:lnBlToTr>
                    <a:solidFill>
                      <a:schemeClr val="accent6">
                        <a:lumMod val="60000"/>
                        <a:lumOff val="40000"/>
                      </a:schemeClr>
                    </a:solidFill>
                  </a:tcPr>
                </a:tc>
                <a:tc>
                  <a:txBody>
                    <a:bodyPr/>
                    <a:lstStyle/>
                    <a:p>
                      <a:pPr algn="ctr">
                        <a:buNone/>
                      </a:pPr>
                      <a:r>
                        <a:rPr lang="en-US" altLang="zh-CN" sz="800">
                          <a:latin typeface="微软雅黑" panose="020B0503020204020204" pitchFamily="34" charset="-122"/>
                          <a:ea typeface="微软雅黑" panose="020B0503020204020204" pitchFamily="34" charset="-122"/>
                        </a:rPr>
                        <a:t>8</a:t>
                      </a:r>
                    </a:p>
                  </a:txBody>
                  <a:tcPr anchor="ctr" anchorCtr="1">
                    <a:lnL>
                      <a:noFill/>
                    </a:lnL>
                    <a:lnR>
                      <a:noFill/>
                    </a:lnR>
                    <a:lnT>
                      <a:noFill/>
                    </a:lnT>
                    <a:lnB w="12700">
                      <a:solidFill>
                        <a:schemeClr val="tx1"/>
                      </a:solidFill>
                      <a:prstDash val="solid"/>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0.25</a:t>
                      </a:r>
                    </a:p>
                  </a:txBody>
                  <a:tcPr anchor="ctr" anchorCtr="1">
                    <a:lnL>
                      <a:noFill/>
                    </a:lnL>
                    <a:lnR>
                      <a:noFill/>
                    </a:lnR>
                    <a:lnT>
                      <a:noFill/>
                    </a:lnT>
                    <a:lnB w="12700">
                      <a:solidFill>
                        <a:schemeClr val="tx1"/>
                      </a:solidFill>
                      <a:prstDash val="solid"/>
                    </a:lnB>
                    <a:lnTlToBr>
                      <a:noFill/>
                    </a:lnTlToBr>
                    <a:lnBlToTr>
                      <a:noFill/>
                    </a:lnBlToTr>
                    <a:noFill/>
                  </a:tcPr>
                </a:tc>
                <a:tc>
                  <a:txBody>
                    <a:bodyPr/>
                    <a:lstStyle/>
                    <a:p>
                      <a:pPr algn="ctr">
                        <a:buNone/>
                      </a:pPr>
                      <a:r>
                        <a:rPr lang="en-US" altLang="zh-CN" sz="800">
                          <a:latin typeface="微软雅黑" panose="020B0503020204020204" pitchFamily="34" charset="-122"/>
                          <a:ea typeface="微软雅黑" panose="020B0503020204020204" pitchFamily="34" charset="-122"/>
                        </a:rPr>
                        <a:t>0.25</a:t>
                      </a:r>
                    </a:p>
                  </a:txBody>
                  <a:tcPr anchor="ctr" anchorCtr="1">
                    <a:lnL>
                      <a:noFill/>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2" name="圆角矩形 11"/>
          <p:cNvSpPr/>
          <p:nvPr/>
        </p:nvSpPr>
        <p:spPr>
          <a:xfrm>
            <a:off x="2411730" y="1883410"/>
            <a:ext cx="935990" cy="2762885"/>
          </a:xfrm>
          <a:prstGeom prst="roundRect">
            <a:avLst>
              <a:gd name="adj" fmla="val 5834"/>
            </a:avLst>
          </a:prstGeom>
          <a:noFill/>
          <a:ln w="15875" cmpd="sng">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427855" y="1546225"/>
            <a:ext cx="935990" cy="3094355"/>
          </a:xfrm>
          <a:prstGeom prst="roundRect">
            <a:avLst>
              <a:gd name="adj" fmla="val 5834"/>
            </a:avLst>
          </a:prstGeom>
          <a:noFill/>
          <a:ln w="15875" cmpd="sng">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479415" y="4494530"/>
            <a:ext cx="3728720" cy="192405"/>
          </a:xfrm>
          <a:prstGeom prst="rect">
            <a:avLst/>
          </a:prstGeom>
          <a:noFill/>
        </p:spPr>
        <p:txBody>
          <a:bodyPr wrap="square" rtlCol="0">
            <a:spAutoFit/>
          </a:bodyPr>
          <a:lstStyle/>
          <a:p>
            <a:pPr>
              <a:lnSpc>
                <a:spcPct val="110000"/>
              </a:lnSpc>
            </a:pPr>
            <a:r>
              <a:rPr lang="en-US" altLang="zh-CN" sz="600">
                <a:latin typeface="微软雅黑" panose="020B0503020204020204" pitchFamily="34" charset="-122"/>
                <a:ea typeface="微软雅黑" panose="020B0503020204020204" pitchFamily="34" charset="-122"/>
                <a:cs typeface="微软雅黑" panose="020B0503020204020204" pitchFamily="34" charset="-122"/>
              </a:rPr>
              <a:t>MSSA:</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甲氧西林敏感金黄色葡萄球菌；</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PSSP</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：青霉素敏感肺炎链球菌；</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PISP:</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青霉素中介耐药</a:t>
            </a:r>
            <a:r>
              <a:rPr lang="zh-CN" altLang="en-US" sz="600">
                <a:latin typeface="微软雅黑" panose="020B0503020204020204" pitchFamily="34" charset="-122"/>
                <a:ea typeface="微软雅黑" panose="020B0503020204020204" pitchFamily="34" charset="-122"/>
                <a:cs typeface="微软雅黑" panose="020B0503020204020204" pitchFamily="34" charset="-122"/>
                <a:sym typeface="+mn-ea"/>
              </a:rPr>
              <a:t>肺炎链球菌</a:t>
            </a:r>
            <a:r>
              <a:rPr lang="en-US" altLang="zh-CN" sz="6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70"/>
          <p:cNvSpPr txBox="1"/>
          <p:nvPr/>
        </p:nvSpPr>
        <p:spPr>
          <a:xfrm>
            <a:off x="81253" y="4732243"/>
            <a:ext cx="8424936" cy="213995"/>
          </a:xfrm>
          <a:prstGeom prst="rect">
            <a:avLst/>
          </a:prstGeom>
          <a:noFill/>
        </p:spPr>
        <p:txBody>
          <a:bodyPr wrap="square">
            <a:spAutoFit/>
          </a:bodyPr>
          <a:lstStyle/>
          <a:p>
            <a:pPr>
              <a:defRPr/>
            </a:pP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来源</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儿童急性化脓性扁桃体炎和急性鼻窦炎的病原菌分布及药物敏感性</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中国感染与化疗杂志</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,2015,15(4):316-323.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2"/>
          <p:cNvSpPr txBox="1"/>
          <p:nvPr/>
        </p:nvSpPr>
        <p:spPr>
          <a:xfrm>
            <a:off x="408940" y="195580"/>
            <a:ext cx="7040880" cy="42989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2200" b="1" dirty="0">
                <a:solidFill>
                  <a:srgbClr val="002B82"/>
                </a:solidFill>
                <a:latin typeface="微软雅黑" panose="020B0503020204020204" pitchFamily="34" charset="-122"/>
                <a:ea typeface="微软雅黑" panose="020B0503020204020204" pitchFamily="34" charset="-122"/>
              </a:rPr>
              <a:t>有效</a:t>
            </a:r>
            <a:r>
              <a:rPr lang="zh-CN" altLang="en-US" sz="2200" b="1" dirty="0">
                <a:solidFill>
                  <a:srgbClr val="002B82"/>
                </a:solidFill>
                <a:latin typeface="微软雅黑" panose="020B0503020204020204" pitchFamily="34" charset="-122"/>
                <a:ea typeface="微软雅黑" panose="020B0503020204020204" pitchFamily="34" charset="-122"/>
              </a:rPr>
              <a:t>性：国内外临床研究结果</a:t>
            </a:r>
          </a:p>
        </p:txBody>
      </p:sp>
      <p:graphicFrame>
        <p:nvGraphicFramePr>
          <p:cNvPr id="5" name="表格 4"/>
          <p:cNvGraphicFramePr/>
          <p:nvPr/>
        </p:nvGraphicFramePr>
        <p:xfrm>
          <a:off x="318135" y="1563370"/>
          <a:ext cx="3202305" cy="2936240"/>
        </p:xfrm>
        <a:graphic>
          <a:graphicData uri="http://schemas.openxmlformats.org/drawingml/2006/table">
            <a:tbl>
              <a:tblPr firstRow="1" bandRow="1">
                <a:tableStyleId>{5C22544A-7EE6-4342-B048-85BDC9FD1C3A}</a:tableStyleId>
              </a:tblPr>
              <a:tblGrid>
                <a:gridCol w="1098550">
                  <a:extLst>
                    <a:ext uri="{9D8B030D-6E8A-4147-A177-3AD203B41FA5}">
                      <a16:colId xmlns:a16="http://schemas.microsoft.com/office/drawing/2014/main" val="20000"/>
                    </a:ext>
                  </a:extLst>
                </a:gridCol>
                <a:gridCol w="1061085">
                  <a:extLst>
                    <a:ext uri="{9D8B030D-6E8A-4147-A177-3AD203B41FA5}">
                      <a16:colId xmlns:a16="http://schemas.microsoft.com/office/drawing/2014/main" val="20001"/>
                    </a:ext>
                  </a:extLst>
                </a:gridCol>
                <a:gridCol w="1042670">
                  <a:extLst>
                    <a:ext uri="{9D8B030D-6E8A-4147-A177-3AD203B41FA5}">
                      <a16:colId xmlns:a16="http://schemas.microsoft.com/office/drawing/2014/main" val="20002"/>
                    </a:ext>
                  </a:extLst>
                </a:gridCol>
              </a:tblGrid>
              <a:tr h="410210">
                <a:tc>
                  <a:txBody>
                    <a:bodyPr/>
                    <a:lstStyle/>
                    <a:p>
                      <a:pPr algn="ctr">
                        <a:buNone/>
                      </a:pPr>
                      <a:r>
                        <a:rPr lang="zh-CN" altLang="en-US" sz="1000">
                          <a:latin typeface="微软雅黑" panose="020B0503020204020204" pitchFamily="34" charset="-122"/>
                          <a:ea typeface="微软雅黑" panose="020B0503020204020204" pitchFamily="34" charset="-122"/>
                        </a:rPr>
                        <a:t>疾病名称</a:t>
                      </a:r>
                    </a:p>
                  </a:txBody>
                  <a:tcPr anchor="ctr">
                    <a:lnL>
                      <a:noFill/>
                    </a:lnL>
                    <a:lnR>
                      <a:noFill/>
                    </a:lnR>
                    <a:lnT>
                      <a:noFill/>
                    </a:lnT>
                    <a:lnB>
                      <a:noFill/>
                    </a:lnB>
                    <a:lnTlToBr>
                      <a:noFill/>
                    </a:lnTlToBr>
                    <a:lnBlToTr>
                      <a:noFill/>
                    </a:lnBlToTr>
                    <a:solidFill>
                      <a:srgbClr val="00B0F0"/>
                    </a:solidFill>
                  </a:tcPr>
                </a:tc>
                <a:tc>
                  <a:txBody>
                    <a:bodyPr/>
                    <a:lstStyle/>
                    <a:p>
                      <a:pPr algn="ct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病例数</a:t>
                      </a:r>
                    </a:p>
                    <a:p>
                      <a:pPr algn="ctr">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（有效</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总病例）</a:t>
                      </a:r>
                    </a:p>
                  </a:txBody>
                  <a:tcPr anchor="ctr">
                    <a:lnL>
                      <a:noFill/>
                    </a:lnL>
                    <a:lnR>
                      <a:noFill/>
                    </a:lnR>
                    <a:lnT>
                      <a:noFill/>
                    </a:lnT>
                    <a:lnB>
                      <a:noFill/>
                    </a:lnB>
                    <a:lnTlToBr>
                      <a:noFill/>
                    </a:lnTlToBr>
                    <a:lnBlToTr>
                      <a:noFill/>
                    </a:lnBlToTr>
                    <a:solidFill>
                      <a:srgbClr val="00B0F0"/>
                    </a:solidFill>
                  </a:tcPr>
                </a:tc>
                <a:tc>
                  <a:txBody>
                    <a:bodyPr/>
                    <a:lstStyle/>
                    <a:p>
                      <a:pPr algn="ctr">
                        <a:buNone/>
                      </a:pPr>
                      <a:r>
                        <a:rPr lang="zh-CN" altLang="en-US" sz="1000">
                          <a:latin typeface="微软雅黑" panose="020B0503020204020204" pitchFamily="34" charset="-122"/>
                          <a:ea typeface="微软雅黑" panose="020B0503020204020204" pitchFamily="34" charset="-122"/>
                        </a:rPr>
                        <a:t>有效率</a:t>
                      </a:r>
                    </a:p>
                  </a:txBody>
                  <a:tcPr anchor="ctr">
                    <a:lnL>
                      <a:noFill/>
                    </a:lnL>
                    <a:lnR>
                      <a:noFill/>
                    </a:lnR>
                    <a:lnT>
                      <a:noFill/>
                    </a:lnT>
                    <a:lnB>
                      <a:noFill/>
                    </a:lnB>
                    <a:lnTlToBr>
                      <a:noFill/>
                    </a:lnTlToBr>
                    <a:lnBlToTr>
                      <a:noFill/>
                    </a:lnBlToTr>
                    <a:solidFill>
                      <a:srgbClr val="00B0F0"/>
                    </a:solidFill>
                  </a:tcPr>
                </a:tc>
                <a:extLst>
                  <a:ext uri="{0D108BD9-81ED-4DB2-BD59-A6C34878D82A}">
                    <a16:rowId xmlns:a16="http://schemas.microsoft.com/office/drawing/2014/main" val="10000"/>
                  </a:ext>
                </a:extLst>
              </a:tr>
              <a:tr h="252730">
                <a:tc>
                  <a:txBody>
                    <a:bodyPr/>
                    <a:lstStyle/>
                    <a:p>
                      <a:pPr algn="ctr">
                        <a:buNone/>
                      </a:pPr>
                      <a:r>
                        <a:rPr lang="zh-CN" altLang="en-US" sz="1000">
                          <a:latin typeface="微软雅黑" panose="020B0503020204020204" pitchFamily="34" charset="-122"/>
                          <a:ea typeface="微软雅黑" panose="020B0503020204020204" pitchFamily="34" charset="-122"/>
                        </a:rPr>
                        <a:t>皮肤感染</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54/58</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93.1%</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52730">
                <a:tc>
                  <a:txBody>
                    <a:bodyPr/>
                    <a:lstStyle/>
                    <a:p>
                      <a:pPr algn="ctr">
                        <a:buNone/>
                      </a:pPr>
                      <a:r>
                        <a:rPr lang="zh-CN" altLang="en-US" sz="1000">
                          <a:latin typeface="微软雅黑" panose="020B0503020204020204" pitchFamily="34" charset="-122"/>
                          <a:ea typeface="微软雅黑" panose="020B0503020204020204" pitchFamily="34" charset="-122"/>
                        </a:rPr>
                        <a:t>呼吸道感染</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227/283</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97.9%</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52730">
                <a:tc>
                  <a:txBody>
                    <a:bodyPr/>
                    <a:lstStyle/>
                    <a:p>
                      <a:pPr algn="ctr">
                        <a:buNone/>
                      </a:pPr>
                      <a:r>
                        <a:rPr lang="zh-CN" altLang="en-US" sz="1000">
                          <a:latin typeface="微软雅黑" panose="020B0503020204020204" pitchFamily="34" charset="-122"/>
                          <a:ea typeface="微软雅黑" panose="020B0503020204020204" pitchFamily="34" charset="-122"/>
                        </a:rPr>
                        <a:t>尿路感染</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35/37</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94.6%</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52095">
                <a:tc>
                  <a:txBody>
                    <a:bodyPr/>
                    <a:lstStyle/>
                    <a:p>
                      <a:pPr algn="ctr">
                        <a:buNone/>
                      </a:pPr>
                      <a:r>
                        <a:rPr lang="zh-CN" altLang="en-US" sz="1000">
                          <a:latin typeface="微软雅黑" panose="020B0503020204020204" pitchFamily="34" charset="-122"/>
                          <a:ea typeface="微软雅黑" panose="020B0503020204020204" pitchFamily="34" charset="-122"/>
                        </a:rPr>
                        <a:t>猩红热</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36/36</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100%</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52730">
                <a:tc>
                  <a:txBody>
                    <a:bodyPr/>
                    <a:lstStyle/>
                    <a:p>
                      <a:pPr algn="ctr">
                        <a:buNone/>
                      </a:pPr>
                      <a:r>
                        <a:rPr lang="zh-CN" altLang="en-US" sz="1000">
                          <a:latin typeface="微软雅黑" panose="020B0503020204020204" pitchFamily="34" charset="-122"/>
                          <a:ea typeface="微软雅黑" panose="020B0503020204020204" pitchFamily="34" charset="-122"/>
                        </a:rPr>
                        <a:t>百日咳</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11/11</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100%</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52730">
                <a:tc>
                  <a:txBody>
                    <a:bodyPr/>
                    <a:lstStyle/>
                    <a:p>
                      <a:pPr algn="ctr">
                        <a:buNone/>
                      </a:pPr>
                      <a:r>
                        <a:rPr lang="zh-CN" altLang="en-US" sz="1000">
                          <a:latin typeface="微软雅黑" panose="020B0503020204020204" pitchFamily="34" charset="-122"/>
                          <a:ea typeface="微软雅黑" panose="020B0503020204020204" pitchFamily="34" charset="-122"/>
                        </a:rPr>
                        <a:t>耳鼻喉感染</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18/18</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100%</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52730">
                <a:tc>
                  <a:txBody>
                    <a:bodyPr/>
                    <a:lstStyle/>
                    <a:p>
                      <a:pPr algn="ctr">
                        <a:buNone/>
                      </a:pPr>
                      <a:r>
                        <a:rPr lang="zh-CN" altLang="en-US" sz="1000">
                          <a:latin typeface="微软雅黑" panose="020B0503020204020204" pitchFamily="34" charset="-122"/>
                          <a:ea typeface="微软雅黑" panose="020B0503020204020204" pitchFamily="34" charset="-122"/>
                        </a:rPr>
                        <a:t>口腔感染</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62/63</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98.4%</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52095">
                <a:tc>
                  <a:txBody>
                    <a:bodyPr/>
                    <a:lstStyle/>
                    <a:p>
                      <a:pPr algn="ctr">
                        <a:buNone/>
                      </a:pPr>
                      <a:r>
                        <a:rPr lang="zh-CN" altLang="en-US" sz="1000">
                          <a:latin typeface="微软雅黑" panose="020B0503020204020204" pitchFamily="34" charset="-122"/>
                          <a:ea typeface="微软雅黑" panose="020B0503020204020204" pitchFamily="34" charset="-122"/>
                        </a:rPr>
                        <a:t>肺炎</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14/14</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100%</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52730">
                <a:tc>
                  <a:txBody>
                    <a:bodyPr/>
                    <a:lstStyle/>
                    <a:p>
                      <a:pPr algn="ctr">
                        <a:buNone/>
                      </a:pPr>
                      <a:r>
                        <a:rPr lang="zh-CN" altLang="en-US" sz="1000">
                          <a:latin typeface="微软雅黑" panose="020B0503020204020204" pitchFamily="34" charset="-122"/>
                          <a:ea typeface="微软雅黑" panose="020B0503020204020204" pitchFamily="34" charset="-122"/>
                        </a:rPr>
                        <a:t>中耳炎</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71/79</a:t>
                      </a:r>
                    </a:p>
                  </a:txBody>
                  <a:tcPr anchor="ctr">
                    <a:lnL>
                      <a:noFill/>
                    </a:lnL>
                    <a:lnR>
                      <a:noFill/>
                    </a:lnR>
                    <a:lnT>
                      <a:noFill/>
                    </a:lnT>
                    <a:lnB>
                      <a:noFill/>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89.9%</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52730">
                <a:tc>
                  <a:txBody>
                    <a:bodyPr/>
                    <a:lstStyle/>
                    <a:p>
                      <a:pPr algn="ctr">
                        <a:buNone/>
                      </a:pPr>
                      <a:r>
                        <a:rPr lang="zh-CN" altLang="en-US" sz="1000">
                          <a:latin typeface="微软雅黑" panose="020B0503020204020204" pitchFamily="34" charset="-122"/>
                          <a:ea typeface="微软雅黑" panose="020B0503020204020204" pitchFamily="34" charset="-122"/>
                        </a:rPr>
                        <a:t>副鼻窦炎</a:t>
                      </a:r>
                    </a:p>
                  </a:txBody>
                  <a:tcPr anchor="ctr">
                    <a:lnL>
                      <a:noFill/>
                    </a:lnL>
                    <a:lnR>
                      <a:noFill/>
                    </a:lnR>
                    <a:lnT>
                      <a:noFill/>
                    </a:lnT>
                    <a:lnB w="12700">
                      <a:solidFill>
                        <a:schemeClr val="tx1"/>
                      </a:solidFill>
                      <a:prstDash val="solid"/>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12/13</a:t>
                      </a:r>
                    </a:p>
                  </a:txBody>
                  <a:tcPr anchor="ctr">
                    <a:lnL>
                      <a:noFill/>
                    </a:lnL>
                    <a:lnR>
                      <a:noFill/>
                    </a:lnR>
                    <a:lnT>
                      <a:noFill/>
                    </a:lnT>
                    <a:lnB w="12700">
                      <a:solidFill>
                        <a:schemeClr val="tx1"/>
                      </a:solidFill>
                      <a:prstDash val="solid"/>
                    </a:lnB>
                    <a:lnTlToBr>
                      <a:noFill/>
                    </a:lnTlToBr>
                    <a:lnBlToTr>
                      <a:noFill/>
                    </a:lnBlToTr>
                    <a:noFill/>
                  </a:tcPr>
                </a:tc>
                <a:tc>
                  <a:txBody>
                    <a:bodyPr/>
                    <a:lstStyle/>
                    <a:p>
                      <a:pPr algn="ctr">
                        <a:buNone/>
                      </a:pPr>
                      <a:r>
                        <a:rPr lang="en-US" altLang="zh-CN" sz="1000">
                          <a:latin typeface="微软雅黑" panose="020B0503020204020204" pitchFamily="34" charset="-122"/>
                          <a:ea typeface="微软雅黑" panose="020B0503020204020204" pitchFamily="34" charset="-122"/>
                        </a:rPr>
                        <a:t>92.3%</a:t>
                      </a:r>
                    </a:p>
                  </a:txBody>
                  <a:tcPr anchor="ctr">
                    <a:lnL>
                      <a:noFill/>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3" name="矩形: 圆角 2"/>
          <p:cNvSpPr/>
          <p:nvPr/>
        </p:nvSpPr>
        <p:spPr>
          <a:xfrm>
            <a:off x="395605" y="771525"/>
            <a:ext cx="1393825" cy="404495"/>
          </a:xfrm>
          <a:prstGeom prst="roundRect">
            <a:avLst>
              <a:gd name="adj" fmla="val 12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Autofit/>
          </a:bodyPr>
          <a:lstStyle/>
          <a:p>
            <a:pPr>
              <a:lnSpc>
                <a:spcPct val="150000"/>
              </a:lnSpc>
            </a:pPr>
            <a:endParaRPr kumimoji="1" lang="en-US" altLang="zh-CN" sz="900" dirty="0">
              <a:solidFill>
                <a:schemeClr val="tx1"/>
              </a:solidFill>
              <a:latin typeface="Calibri" panose="020F0502020204030204" pitchFamily="34" charset="0"/>
              <a:ea typeface="宋体" panose="02010600030101010101" pitchFamily="2" charset="-122"/>
            </a:endParaRPr>
          </a:p>
        </p:txBody>
      </p:sp>
      <p:sp>
        <p:nvSpPr>
          <p:cNvPr id="14" name="文本框 13"/>
          <p:cNvSpPr txBox="1"/>
          <p:nvPr/>
        </p:nvSpPr>
        <p:spPr>
          <a:xfrm>
            <a:off x="395605" y="789305"/>
            <a:ext cx="1543050" cy="333375"/>
          </a:xfrm>
          <a:prstGeom prst="rect">
            <a:avLst/>
          </a:prstGeom>
          <a:noFill/>
        </p:spPr>
        <p:txBody>
          <a:bodyPr wrap="square">
            <a:noAutofit/>
          </a:bodyPr>
          <a:lstStyle/>
          <a:p>
            <a:r>
              <a:rPr lang="zh-CN" sz="1400" b="1" dirty="0">
                <a:solidFill>
                  <a:schemeClr val="bg1"/>
                </a:solidFill>
                <a:latin typeface="微软雅黑" panose="020B0503020204020204" pitchFamily="34" charset="-122"/>
                <a:ea typeface="微软雅黑" panose="020B0503020204020204" pitchFamily="34" charset="-122"/>
              </a:rPr>
              <a:t>日本有效性数据</a:t>
            </a:r>
          </a:p>
        </p:txBody>
      </p:sp>
      <p:sp>
        <p:nvSpPr>
          <p:cNvPr id="6" name="文本框 5"/>
          <p:cNvSpPr txBox="1"/>
          <p:nvPr/>
        </p:nvSpPr>
        <p:spPr>
          <a:xfrm>
            <a:off x="323215" y="1229995"/>
            <a:ext cx="3400425" cy="333375"/>
          </a:xfrm>
          <a:prstGeom prst="rect">
            <a:avLst/>
          </a:prstGeom>
          <a:noFill/>
        </p:spPr>
        <p:txBody>
          <a:bodyPr wrap="square">
            <a:noAutofit/>
          </a:bodyPr>
          <a:lstStyle/>
          <a:p>
            <a:r>
              <a:rPr lang="zh-CN" sz="1200" dirty="0">
                <a:latin typeface="微软雅黑" panose="020B0503020204020204" pitchFamily="34" charset="-122"/>
                <a:ea typeface="微软雅黑" panose="020B0503020204020204" pitchFamily="34" charset="-122"/>
                <a:sym typeface="+mn-ea"/>
              </a:rPr>
              <a:t>颗粒剂</a:t>
            </a:r>
            <a:r>
              <a:rPr lang="zh-CN" sz="1200" dirty="0">
                <a:latin typeface="微软雅黑" panose="020B0503020204020204" pitchFamily="34" charset="-122"/>
                <a:ea typeface="微软雅黑" panose="020B0503020204020204" pitchFamily="34" charset="-122"/>
              </a:rPr>
              <a:t>日本上市前和上市后临床试验数据统计</a:t>
            </a:r>
            <a:r>
              <a:rPr lang="en-US" altLang="zh-CN" sz="1200" baseline="30000" dirty="0">
                <a:latin typeface="微软雅黑" panose="020B0503020204020204" pitchFamily="34" charset="-122"/>
                <a:ea typeface="微软雅黑" panose="020B0503020204020204" pitchFamily="34" charset="-122"/>
              </a:rPr>
              <a:t>1</a:t>
            </a:r>
          </a:p>
        </p:txBody>
      </p:sp>
      <p:sp>
        <p:nvSpPr>
          <p:cNvPr id="7" name="矩形: 圆角 2"/>
          <p:cNvSpPr/>
          <p:nvPr/>
        </p:nvSpPr>
        <p:spPr>
          <a:xfrm>
            <a:off x="3924300" y="789305"/>
            <a:ext cx="1393825" cy="404495"/>
          </a:xfrm>
          <a:prstGeom prst="roundRect">
            <a:avLst>
              <a:gd name="adj" fmla="val 12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chorCtr="0">
            <a:noAutofit/>
          </a:bodyPr>
          <a:lstStyle/>
          <a:p>
            <a:pPr>
              <a:lnSpc>
                <a:spcPct val="150000"/>
              </a:lnSpc>
            </a:pPr>
            <a:endParaRPr kumimoji="1" lang="en-US" altLang="zh-CN" sz="900" dirty="0">
              <a:solidFill>
                <a:schemeClr val="tx1"/>
              </a:solidFill>
              <a:latin typeface="Calibri" panose="020F0502020204030204" pitchFamily="34" charset="0"/>
              <a:ea typeface="宋体" panose="02010600030101010101" pitchFamily="2" charset="-122"/>
            </a:endParaRPr>
          </a:p>
        </p:txBody>
      </p:sp>
      <p:sp>
        <p:nvSpPr>
          <p:cNvPr id="9" name="文本框 8"/>
          <p:cNvSpPr txBox="1"/>
          <p:nvPr/>
        </p:nvSpPr>
        <p:spPr>
          <a:xfrm>
            <a:off x="3924300" y="831215"/>
            <a:ext cx="1543050" cy="333375"/>
          </a:xfrm>
          <a:prstGeom prst="rect">
            <a:avLst/>
          </a:prstGeom>
          <a:noFill/>
        </p:spPr>
        <p:txBody>
          <a:bodyPr wrap="square">
            <a:noAutofit/>
          </a:bodyPr>
          <a:lstStyle/>
          <a:p>
            <a:r>
              <a:rPr lang="zh-CN" sz="1400" b="1" dirty="0">
                <a:solidFill>
                  <a:schemeClr val="bg1"/>
                </a:solidFill>
                <a:latin typeface="微软雅黑" panose="020B0503020204020204" pitchFamily="34" charset="-122"/>
                <a:ea typeface="微软雅黑" panose="020B0503020204020204" pitchFamily="34" charset="-122"/>
              </a:rPr>
              <a:t>中国有效性数据</a:t>
            </a:r>
          </a:p>
        </p:txBody>
      </p:sp>
      <p:sp>
        <p:nvSpPr>
          <p:cNvPr id="10" name="文本框 9"/>
          <p:cNvSpPr txBox="1"/>
          <p:nvPr/>
        </p:nvSpPr>
        <p:spPr>
          <a:xfrm>
            <a:off x="3846195" y="1247140"/>
            <a:ext cx="4980940" cy="465455"/>
          </a:xfrm>
          <a:prstGeom prst="rect">
            <a:avLst/>
          </a:prstGeom>
          <a:noFill/>
        </p:spPr>
        <p:txBody>
          <a:bodyPr wrap="square">
            <a:noAutofit/>
          </a:bodyPr>
          <a:lstStyle/>
          <a:p>
            <a:pPr>
              <a:lnSpc>
                <a:spcPct val="150000"/>
              </a:lnSpc>
            </a:pPr>
            <a:r>
              <a:rPr lang="en-US" altLang="zh-CN" sz="1200" dirty="0">
                <a:latin typeface="微软雅黑" panose="020B0503020204020204" pitchFamily="34" charset="-122"/>
                <a:ea typeface="微软雅黑" panose="020B0503020204020204" pitchFamily="34" charset="-122"/>
              </a:rPr>
              <a:t>2011-2012</a:t>
            </a:r>
            <a:r>
              <a:rPr lang="zh-CN" altLang="en-US" sz="1200" dirty="0">
                <a:latin typeface="微软雅黑" panose="020B0503020204020204" pitchFamily="34" charset="-122"/>
                <a:ea typeface="微软雅黑" panose="020B0503020204020204" pitchFamily="34" charset="-122"/>
              </a:rPr>
              <a:t>年，国内</a:t>
            </a:r>
            <a:r>
              <a:rPr lang="en-US" altLang="zh-CN" sz="1200" dirty="0">
                <a:latin typeface="微软雅黑" panose="020B0503020204020204" pitchFamily="34" charset="-122"/>
                <a:ea typeface="微软雅黑" panose="020B0503020204020204" pitchFamily="34" charset="-122"/>
              </a:rPr>
              <a:t>15</a:t>
            </a:r>
            <a:r>
              <a:rPr lang="zh-CN" altLang="en-US" sz="1200" dirty="0">
                <a:latin typeface="微软雅黑" panose="020B0503020204020204" pitchFamily="34" charset="-122"/>
                <a:ea typeface="微软雅黑" panose="020B0503020204020204" pitchFamily="34" charset="-122"/>
              </a:rPr>
              <a:t>家权威单位进行了头孢托仑匹酯颗粒治疗小儿急性化脓性扁桃体炎和急性细菌性鼻窦炎的临床试验</a:t>
            </a:r>
            <a:r>
              <a:rPr lang="en-US" altLang="zh-CN" sz="1200" baseline="30000" dirty="0">
                <a:latin typeface="微软雅黑" panose="020B0503020204020204" pitchFamily="34" charset="-122"/>
                <a:ea typeface="微软雅黑" panose="020B0503020204020204" pitchFamily="34" charset="-122"/>
              </a:rPr>
              <a:t>2</a:t>
            </a:r>
          </a:p>
        </p:txBody>
      </p:sp>
      <p:graphicFrame>
        <p:nvGraphicFramePr>
          <p:cNvPr id="11" name="表格 10"/>
          <p:cNvGraphicFramePr/>
          <p:nvPr/>
        </p:nvGraphicFramePr>
        <p:xfrm>
          <a:off x="3924300" y="1995805"/>
          <a:ext cx="4849495" cy="1905000"/>
        </p:xfrm>
        <a:graphic>
          <a:graphicData uri="http://schemas.openxmlformats.org/drawingml/2006/table">
            <a:tbl>
              <a:tblPr firstRow="1" bandRow="1">
                <a:tableStyleId>{5C22544A-7EE6-4342-B048-85BDC9FD1C3A}</a:tableStyleId>
              </a:tblPr>
              <a:tblGrid>
                <a:gridCol w="828040">
                  <a:extLst>
                    <a:ext uri="{9D8B030D-6E8A-4147-A177-3AD203B41FA5}">
                      <a16:colId xmlns:a16="http://schemas.microsoft.com/office/drawing/2014/main" val="20000"/>
                    </a:ext>
                  </a:extLst>
                </a:gridCol>
                <a:gridCol w="839470">
                  <a:extLst>
                    <a:ext uri="{9D8B030D-6E8A-4147-A177-3AD203B41FA5}">
                      <a16:colId xmlns:a16="http://schemas.microsoft.com/office/drawing/2014/main" val="20001"/>
                    </a:ext>
                  </a:extLst>
                </a:gridCol>
                <a:gridCol w="795655">
                  <a:extLst>
                    <a:ext uri="{9D8B030D-6E8A-4147-A177-3AD203B41FA5}">
                      <a16:colId xmlns:a16="http://schemas.microsoft.com/office/drawing/2014/main" val="20002"/>
                    </a:ext>
                  </a:extLst>
                </a:gridCol>
                <a:gridCol w="795655">
                  <a:extLst>
                    <a:ext uri="{9D8B030D-6E8A-4147-A177-3AD203B41FA5}">
                      <a16:colId xmlns:a16="http://schemas.microsoft.com/office/drawing/2014/main" val="20003"/>
                    </a:ext>
                  </a:extLst>
                </a:gridCol>
                <a:gridCol w="795020">
                  <a:extLst>
                    <a:ext uri="{9D8B030D-6E8A-4147-A177-3AD203B41FA5}">
                      <a16:colId xmlns:a16="http://schemas.microsoft.com/office/drawing/2014/main" val="20004"/>
                    </a:ext>
                  </a:extLst>
                </a:gridCol>
                <a:gridCol w="795655">
                  <a:extLst>
                    <a:ext uri="{9D8B030D-6E8A-4147-A177-3AD203B41FA5}">
                      <a16:colId xmlns:a16="http://schemas.microsoft.com/office/drawing/2014/main" val="20005"/>
                    </a:ext>
                  </a:extLst>
                </a:gridCol>
              </a:tblGrid>
              <a:tr h="381000">
                <a:tc>
                  <a:txBody>
                    <a:bodyPr/>
                    <a:lstStyle/>
                    <a:p>
                      <a:pPr algn="ctr">
                        <a:buNone/>
                      </a:pPr>
                      <a:endParaRPr lang="zh-CN" altLang="en-US" sz="1000">
                        <a:latin typeface="微软雅黑" panose="020B0503020204020204" pitchFamily="34" charset="-122"/>
                        <a:ea typeface="微软雅黑" panose="020B0503020204020204" pitchFamily="34" charset="-122"/>
                      </a:endParaRPr>
                    </a:p>
                  </a:txBody>
                  <a:tcPr>
                    <a:lnL>
                      <a:noFill/>
                    </a:lnL>
                    <a:lnR>
                      <a:noFill/>
                    </a:lnR>
                    <a:lnT w="12700">
                      <a:solidFill>
                        <a:schemeClr val="tx1"/>
                      </a:solidFill>
                      <a:prstDash val="solid"/>
                    </a:lnT>
                    <a:lnB>
                      <a:noFill/>
                    </a:lnB>
                    <a:lnTlToBr>
                      <a:noFill/>
                    </a:lnTlToBr>
                    <a:lnBlToTr>
                      <a:noFill/>
                    </a:lnBlToTr>
                    <a:noFill/>
                  </a:tcPr>
                </a:tc>
                <a:tc gridSpan="2">
                  <a:txBody>
                    <a:bodyPr/>
                    <a:lstStyle/>
                    <a:p>
                      <a:pPr algn="ctr">
                        <a:buNone/>
                      </a:pPr>
                      <a:r>
                        <a:rPr lang="zh-CN" altLang="en-US" sz="1000">
                          <a:latin typeface="微软雅黑" panose="020B0503020204020204" pitchFamily="34" charset="-122"/>
                          <a:ea typeface="微软雅黑" panose="020B0503020204020204" pitchFamily="34" charset="-122"/>
                        </a:rPr>
                        <a:t>头孢托仑匹酯颗粒</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solidFill>
                      <a:srgbClr val="00B0F0"/>
                    </a:solidFill>
                  </a:tcPr>
                </a:tc>
                <a:tc hMerge="1">
                  <a:txBody>
                    <a:bodyPr/>
                    <a:lstStyle/>
                    <a:p>
                      <a:endParaRPr lang="zh-CN"/>
                    </a:p>
                  </a:txBody>
                  <a:tcPr>
                    <a:lnR>
                      <a:noFill/>
                    </a:lnR>
                    <a:lnT w="12700">
                      <a:solidFill>
                        <a:schemeClr val="tx1"/>
                      </a:solidFill>
                      <a:prstDash val="solid"/>
                    </a:lnT>
                    <a:lnB w="12700">
                      <a:solidFill>
                        <a:schemeClr val="tx1"/>
                      </a:solidFill>
                      <a:prstDash val="solid"/>
                    </a:lnB>
                  </a:tcPr>
                </a:tc>
                <a:tc gridSpan="2">
                  <a:txBody>
                    <a:bodyPr/>
                    <a:lstStyle/>
                    <a:p>
                      <a:pPr algn="ctr">
                        <a:buNone/>
                      </a:pPr>
                      <a:r>
                        <a:rPr lang="zh-CN" altLang="en-US" sz="1000">
                          <a:latin typeface="微软雅黑" panose="020B0503020204020204" pitchFamily="34" charset="-122"/>
                          <a:ea typeface="微软雅黑" panose="020B0503020204020204" pitchFamily="34" charset="-122"/>
                        </a:rPr>
                        <a:t>头孢克洛干混悬剂</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solidFill>
                      <a:srgbClr val="00B0F0"/>
                    </a:solidFill>
                  </a:tcPr>
                </a:tc>
                <a:tc hMerge="1">
                  <a:txBody>
                    <a:bodyPr/>
                    <a:lstStyle/>
                    <a:p>
                      <a:endParaRPr lang="zh-CN"/>
                    </a:p>
                  </a:txBody>
                  <a:tcPr>
                    <a:lnR>
                      <a:noFill/>
                    </a:lnR>
                    <a:lnT w="12700">
                      <a:solidFill>
                        <a:schemeClr val="tx1"/>
                      </a:solidFill>
                      <a:prstDash val="solid"/>
                    </a:lnT>
                    <a:lnB w="12700">
                      <a:solidFill>
                        <a:schemeClr val="tx1"/>
                      </a:solidFill>
                      <a:prstDash val="solid"/>
                    </a:lnB>
                  </a:tcPr>
                </a:tc>
                <a:tc rowSpan="2">
                  <a:txBody>
                    <a:bodyPr/>
                    <a:lstStyle/>
                    <a:p>
                      <a:pPr algn="ctr">
                        <a:buNone/>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值</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solidFill>
                      <a:srgbClr val="00B0F0"/>
                    </a:solidFill>
                  </a:tcPr>
                </a:tc>
                <a:extLst>
                  <a:ext uri="{0D108BD9-81ED-4DB2-BD59-A6C34878D82A}">
                    <a16:rowId xmlns:a16="http://schemas.microsoft.com/office/drawing/2014/main" val="10000"/>
                  </a:ext>
                </a:extLst>
              </a:tr>
              <a:tr h="381000">
                <a:tc>
                  <a:txBody>
                    <a:bodyPr/>
                    <a:lstStyle/>
                    <a:p>
                      <a:pPr algn="ctr">
                        <a:buNone/>
                      </a:pPr>
                      <a:endParaRPr lang="zh-CN" altLang="en-US" sz="1000">
                        <a:latin typeface="微软雅黑" panose="020B0503020204020204" pitchFamily="34" charset="-122"/>
                        <a:ea typeface="微软雅黑" panose="020B0503020204020204" pitchFamily="34" charset="-122"/>
                      </a:endParaRPr>
                    </a:p>
                  </a:txBody>
                  <a:tcPr>
                    <a:lnL>
                      <a:noFill/>
                    </a:lnL>
                    <a:lnR>
                      <a:noFill/>
                    </a:lnR>
                    <a:lnT>
                      <a:noFill/>
                    </a:lnT>
                    <a:lnB w="12700">
                      <a:solidFill>
                        <a:schemeClr val="tx1"/>
                      </a:solidFill>
                      <a:prstDash val="solid"/>
                    </a:lnB>
                    <a:lnTlToBr>
                      <a:noFill/>
                    </a:lnTlToBr>
                    <a:lnBlToTr>
                      <a:noFill/>
                    </a:lnBlToTr>
                    <a:noFill/>
                  </a:tcPr>
                </a:tc>
                <a:tc>
                  <a:txBody>
                    <a:bodyPr/>
                    <a:lstStyle/>
                    <a:p>
                      <a:pPr algn="ctr">
                        <a:buNone/>
                      </a:pPr>
                      <a:r>
                        <a:rPr lang="zh-CN" altLang="en-US" sz="1000" b="1">
                          <a:solidFill>
                            <a:schemeClr val="bg1"/>
                          </a:solidFill>
                          <a:latin typeface="微软雅黑" panose="020B0503020204020204" pitchFamily="34" charset="-122"/>
                          <a:ea typeface="微软雅黑" panose="020B0503020204020204" pitchFamily="34" charset="-122"/>
                        </a:rPr>
                        <a:t>病例数</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solidFill>
                      <a:srgbClr val="00B0F0"/>
                    </a:solidFill>
                  </a:tcPr>
                </a:tc>
                <a:tc>
                  <a:txBody>
                    <a:bodyPr/>
                    <a:lstStyle/>
                    <a:p>
                      <a:pPr algn="ctr">
                        <a:buNone/>
                      </a:pPr>
                      <a:r>
                        <a:rPr lang="zh-CN" altLang="en-US" sz="1000" b="1">
                          <a:solidFill>
                            <a:schemeClr val="bg1"/>
                          </a:solidFill>
                          <a:latin typeface="微软雅黑" panose="020B0503020204020204" pitchFamily="34" charset="-122"/>
                          <a:ea typeface="微软雅黑" panose="020B0503020204020204" pitchFamily="34" charset="-122"/>
                        </a:rPr>
                        <a:t>有效率</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solidFill>
                      <a:srgbClr val="00B0F0"/>
                    </a:solidFill>
                  </a:tcPr>
                </a:tc>
                <a:tc>
                  <a:txBody>
                    <a:bodyPr/>
                    <a:lstStyle/>
                    <a:p>
                      <a:pPr algn="ctr">
                        <a:buNone/>
                      </a:pPr>
                      <a:r>
                        <a:rPr lang="zh-CN" altLang="en-US" sz="1000" b="1">
                          <a:solidFill>
                            <a:schemeClr val="bg1"/>
                          </a:solidFill>
                          <a:latin typeface="微软雅黑" panose="020B0503020204020204" pitchFamily="34" charset="-122"/>
                          <a:ea typeface="微软雅黑" panose="020B0503020204020204" pitchFamily="34" charset="-122"/>
                        </a:rPr>
                        <a:t>病例数</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solidFill>
                      <a:srgbClr val="00B0F0"/>
                    </a:solidFill>
                  </a:tcPr>
                </a:tc>
                <a:tc>
                  <a:txBody>
                    <a:bodyPr/>
                    <a:lstStyle/>
                    <a:p>
                      <a:pPr algn="ctr">
                        <a:buNone/>
                      </a:pPr>
                      <a:r>
                        <a:rPr lang="zh-CN" altLang="en-US" sz="1000" b="1">
                          <a:solidFill>
                            <a:schemeClr val="bg1"/>
                          </a:solidFill>
                          <a:latin typeface="微软雅黑" panose="020B0503020204020204" pitchFamily="34" charset="-122"/>
                          <a:ea typeface="微软雅黑" panose="020B0503020204020204" pitchFamily="34" charset="-122"/>
                        </a:rPr>
                        <a:t>有效率</a:t>
                      </a:r>
                    </a:p>
                  </a:txBody>
                  <a:tcPr anchor="ctr" anchorCtr="1">
                    <a:lnL>
                      <a:noFill/>
                    </a:lnL>
                    <a:lnR>
                      <a:noFill/>
                    </a:lnR>
                    <a:lnT w="12700">
                      <a:solidFill>
                        <a:schemeClr val="tx1"/>
                      </a:solidFill>
                      <a:prstDash val="solid"/>
                    </a:lnT>
                    <a:lnB w="12700">
                      <a:solidFill>
                        <a:schemeClr val="tx1"/>
                      </a:solidFill>
                      <a:prstDash val="solid"/>
                    </a:lnB>
                    <a:lnTlToBr>
                      <a:noFill/>
                    </a:lnTlToBr>
                    <a:lnBlToTr>
                      <a:noFill/>
                    </a:lnBlToTr>
                    <a:solidFill>
                      <a:srgbClr val="00B0F0"/>
                    </a:solidFill>
                  </a:tcPr>
                </a:tc>
                <a:tc vMerge="1">
                  <a:txBody>
                    <a:bodyPr/>
                    <a:lstStyle/>
                    <a:p>
                      <a:endParaRPr lang="zh-CN"/>
                    </a:p>
                  </a:txBody>
                  <a:tcPr>
                    <a:lnL>
                      <a:noFill/>
                    </a:lnL>
                    <a:lnR>
                      <a:noFill/>
                    </a:lnR>
                    <a:lnT>
                      <a:noFill/>
                    </a:lnT>
                    <a:lnB w="12700">
                      <a:solidFill>
                        <a:schemeClr val="tx1"/>
                      </a:solidFill>
                      <a:prstDash val="solid"/>
                    </a:lnB>
                    <a:lnTlToBr>
                      <a:noFill/>
                    </a:lnTlToBr>
                    <a:lnBlToTr>
                      <a:noFill/>
                    </a:lnBlToTr>
                    <a:solidFill>
                      <a:schemeClr val="tx2"/>
                    </a:solidFill>
                  </a:tcPr>
                </a:tc>
                <a:extLst>
                  <a:ext uri="{0D108BD9-81ED-4DB2-BD59-A6C34878D82A}">
                    <a16:rowId xmlns:a16="http://schemas.microsoft.com/office/drawing/2014/main" val="10001"/>
                  </a:ext>
                </a:extLst>
              </a:tr>
              <a:tr h="381000">
                <a:tc>
                  <a:txBody>
                    <a:bodyPr/>
                    <a:lstStyle/>
                    <a:p>
                      <a:pPr algn="ctr">
                        <a:lnSpc>
                          <a:spcPct val="120000"/>
                        </a:lnSpc>
                        <a:spcBef>
                          <a:spcPts val="0"/>
                        </a:spcBef>
                        <a:spcAft>
                          <a:spcPts val="0"/>
                        </a:spcAft>
                      </a:pPr>
                      <a:r>
                        <a:rPr lang="zh-CN" altLang="en-US" sz="1000" dirty="0">
                          <a:latin typeface="微软雅黑" panose="020B0503020204020204" pitchFamily="34" charset="-122"/>
                          <a:ea typeface="微软雅黑" panose="020B0503020204020204" pitchFamily="34" charset="-122"/>
                        </a:rPr>
                        <a:t>总病例</a:t>
                      </a:r>
                    </a:p>
                  </a:txBody>
                  <a:tcPr marL="121904" marR="121904" marT="45731" marB="45731" anchor="ctr">
                    <a:lnL>
                      <a:noFill/>
                    </a:lnL>
                    <a:lnR>
                      <a:noFill/>
                    </a:lnR>
                    <a:lnT w="12700">
                      <a:solidFill>
                        <a:schemeClr val="tx1"/>
                      </a:solidFill>
                      <a:prstDash val="solid"/>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132</a:t>
                      </a:r>
                    </a:p>
                  </a:txBody>
                  <a:tcPr marL="121904" marR="121904" marT="45731" marB="45731" anchor="ctr" anchorCtr="1">
                    <a:lnL>
                      <a:noFill/>
                    </a:lnL>
                    <a:lnR>
                      <a:noFill/>
                    </a:lnR>
                    <a:lnT w="12700">
                      <a:solidFill>
                        <a:schemeClr val="tx1"/>
                      </a:solidFill>
                      <a:prstDash val="solid"/>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97.0%</a:t>
                      </a:r>
                    </a:p>
                  </a:txBody>
                  <a:tcPr marL="121904" marR="121904" marT="45731" marB="45731" anchor="ctr" anchorCtr="1">
                    <a:lnL>
                      <a:noFill/>
                    </a:lnL>
                    <a:lnR>
                      <a:noFill/>
                    </a:lnR>
                    <a:lnT w="12700">
                      <a:solidFill>
                        <a:schemeClr val="tx1"/>
                      </a:solidFill>
                      <a:prstDash val="solid"/>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135</a:t>
                      </a:r>
                    </a:p>
                  </a:txBody>
                  <a:tcPr marL="121904" marR="121904" marT="45731" marB="45731" anchor="ctr" anchorCtr="1">
                    <a:lnL>
                      <a:noFill/>
                    </a:lnL>
                    <a:lnR>
                      <a:noFill/>
                    </a:lnR>
                    <a:lnT w="12700">
                      <a:solidFill>
                        <a:schemeClr val="tx1"/>
                      </a:solidFill>
                      <a:prstDash val="solid"/>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92.6%</a:t>
                      </a:r>
                    </a:p>
                  </a:txBody>
                  <a:tcPr marL="121904" marR="121904" marT="45731" marB="45731" anchor="ctr" anchorCtr="1">
                    <a:lnL>
                      <a:noFill/>
                    </a:lnL>
                    <a:lnR>
                      <a:noFill/>
                    </a:lnR>
                    <a:lnT w="12700">
                      <a:solidFill>
                        <a:schemeClr val="tx1"/>
                      </a:solidFill>
                      <a:prstDash val="solid"/>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0.109</a:t>
                      </a:r>
                    </a:p>
                  </a:txBody>
                  <a:tcPr marL="121904" marR="121904" marT="45731" marB="45731" anchor="ctr" anchorCtr="1">
                    <a:lnL>
                      <a:noFill/>
                    </a:lnL>
                    <a:lnR>
                      <a:noFill/>
                    </a:lnR>
                    <a:lnT w="12700">
                      <a:solidFill>
                        <a:schemeClr val="tx1"/>
                      </a:solidFill>
                      <a:prstDash val="solid"/>
                    </a:lnT>
                    <a:lnB>
                      <a:noFill/>
                    </a:lnB>
                    <a:lnTlToBr>
                      <a:noFill/>
                    </a:lnTlToBr>
                    <a:lnBlToTr>
                      <a:noFill/>
                    </a:lnBlToTr>
                    <a:noFill/>
                  </a:tcPr>
                </a:tc>
                <a:extLst>
                  <a:ext uri="{0D108BD9-81ED-4DB2-BD59-A6C34878D82A}">
                    <a16:rowId xmlns:a16="http://schemas.microsoft.com/office/drawing/2014/main" val="10002"/>
                  </a:ext>
                </a:extLst>
              </a:tr>
              <a:tr h="381000">
                <a:tc>
                  <a:txBody>
                    <a:bodyPr/>
                    <a:lstStyle/>
                    <a:p>
                      <a:pPr algn="ctr">
                        <a:lnSpc>
                          <a:spcPct val="120000"/>
                        </a:lnSpc>
                        <a:spcBef>
                          <a:spcPts val="0"/>
                        </a:spcBef>
                        <a:spcAft>
                          <a:spcPts val="0"/>
                        </a:spcAft>
                      </a:pPr>
                      <a:r>
                        <a:rPr lang="zh-CN" altLang="en-US" sz="1000" dirty="0">
                          <a:latin typeface="微软雅黑" panose="020B0503020204020204" pitchFamily="34" charset="-122"/>
                          <a:ea typeface="微软雅黑" panose="020B0503020204020204" pitchFamily="34" charset="-122"/>
                        </a:rPr>
                        <a:t>扁桃体炎</a:t>
                      </a:r>
                    </a:p>
                  </a:txBody>
                  <a:tcPr marL="121904" marR="121904" marT="45731" marB="45731" anchor="ctr">
                    <a:lnL>
                      <a:noFill/>
                    </a:lnL>
                    <a:lnR>
                      <a:noFill/>
                    </a:lnR>
                    <a:lnT>
                      <a:noFill/>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68</a:t>
                      </a:r>
                    </a:p>
                  </a:txBody>
                  <a:tcPr marL="121904" marR="121904" marT="45731" marB="45731" anchor="ctr" anchorCtr="1">
                    <a:lnL>
                      <a:noFill/>
                    </a:lnL>
                    <a:lnR>
                      <a:noFill/>
                    </a:lnR>
                    <a:lnT>
                      <a:noFill/>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100.0%</a:t>
                      </a:r>
                    </a:p>
                  </a:txBody>
                  <a:tcPr marL="121904" marR="121904" marT="45731" marB="45731" anchor="ctr" anchorCtr="1">
                    <a:lnL>
                      <a:noFill/>
                    </a:lnL>
                    <a:lnR>
                      <a:noFill/>
                    </a:lnR>
                    <a:lnT>
                      <a:noFill/>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68</a:t>
                      </a:r>
                    </a:p>
                  </a:txBody>
                  <a:tcPr marL="121904" marR="121904" marT="45731" marB="45731" anchor="ctr" anchorCtr="1">
                    <a:lnL>
                      <a:noFill/>
                    </a:lnL>
                    <a:lnR>
                      <a:noFill/>
                    </a:lnR>
                    <a:lnT>
                      <a:noFill/>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98.5%</a:t>
                      </a:r>
                    </a:p>
                  </a:txBody>
                  <a:tcPr marL="121904" marR="121904" marT="45731" marB="45731" anchor="ctr" anchorCtr="1">
                    <a:lnL>
                      <a:noFill/>
                    </a:lnL>
                    <a:lnR>
                      <a:noFill/>
                    </a:lnR>
                    <a:lnT>
                      <a:noFill/>
                    </a:lnT>
                    <a:lnB>
                      <a:noFill/>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0.136</a:t>
                      </a:r>
                    </a:p>
                  </a:txBody>
                  <a:tcPr marL="121904" marR="121904" marT="45731" marB="45731" anchor="ctr" anchorCtr="1">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81000">
                <a:tc>
                  <a:txBody>
                    <a:bodyPr/>
                    <a:lstStyle/>
                    <a:p>
                      <a:pPr algn="ctr">
                        <a:lnSpc>
                          <a:spcPct val="120000"/>
                        </a:lnSpc>
                        <a:spcBef>
                          <a:spcPts val="0"/>
                        </a:spcBef>
                        <a:spcAft>
                          <a:spcPts val="0"/>
                        </a:spcAft>
                      </a:pPr>
                      <a:r>
                        <a:rPr lang="zh-CN" altLang="en-US" sz="1000" dirty="0">
                          <a:latin typeface="微软雅黑" panose="020B0503020204020204" pitchFamily="34" charset="-122"/>
                          <a:ea typeface="微软雅黑" panose="020B0503020204020204" pitchFamily="34" charset="-122"/>
                        </a:rPr>
                        <a:t>鼻窦炎</a:t>
                      </a:r>
                    </a:p>
                  </a:txBody>
                  <a:tcPr marL="121904" marR="121904" marT="45731" marB="45731" anchor="ctr">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64</a:t>
                      </a:r>
                    </a:p>
                  </a:txBody>
                  <a:tcPr marL="121904" marR="121904" marT="45731" marB="45731" anchor="ctr" anchorCtr="1">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93.8%</a:t>
                      </a:r>
                    </a:p>
                  </a:txBody>
                  <a:tcPr marL="121904" marR="121904" marT="45731" marB="45731" anchor="ctr" anchorCtr="1">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67</a:t>
                      </a:r>
                    </a:p>
                  </a:txBody>
                  <a:tcPr marL="121904" marR="121904" marT="45731" marB="45731" anchor="ctr" anchorCtr="1">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86.6%</a:t>
                      </a:r>
                    </a:p>
                  </a:txBody>
                  <a:tcPr marL="121904" marR="121904" marT="45731" marB="45731" anchor="ctr" anchorCtr="1">
                    <a:lnL>
                      <a:noFill/>
                    </a:lnL>
                    <a:lnR>
                      <a:noFill/>
                    </a:lnR>
                    <a:lnT>
                      <a:noFill/>
                    </a:lnT>
                    <a:lnB w="12700">
                      <a:solidFill>
                        <a:schemeClr val="tx1"/>
                      </a:solidFill>
                      <a:prstDash val="solid"/>
                    </a:lnB>
                    <a:lnTlToBr>
                      <a:noFill/>
                    </a:lnTlToBr>
                    <a:lnBlToTr>
                      <a:noFill/>
                    </a:lnBlToTr>
                    <a:noFill/>
                  </a:tcPr>
                </a:tc>
                <a:tc>
                  <a:txBody>
                    <a:bodyPr/>
                    <a:lstStyle/>
                    <a:p>
                      <a:pPr algn="ctr">
                        <a:lnSpc>
                          <a:spcPct val="120000"/>
                        </a:lnSpc>
                        <a:spcBef>
                          <a:spcPts val="0"/>
                        </a:spcBef>
                        <a:spcAft>
                          <a:spcPts val="0"/>
                        </a:spcAft>
                      </a:pPr>
                      <a:r>
                        <a:rPr lang="en-US" altLang="zh-CN" sz="1000" dirty="0">
                          <a:latin typeface="微软雅黑" panose="020B0503020204020204" pitchFamily="34" charset="-122"/>
                          <a:ea typeface="微软雅黑" panose="020B0503020204020204" pitchFamily="34" charset="-122"/>
                        </a:rPr>
                        <a:t>0.169</a:t>
                      </a:r>
                    </a:p>
                  </a:txBody>
                  <a:tcPr marL="121904" marR="121904" marT="45731" marB="45731" anchor="ctr" anchorCtr="1">
                    <a:lnL>
                      <a:noFill/>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 name="矩形 16"/>
          <p:cNvSpPr/>
          <p:nvPr/>
        </p:nvSpPr>
        <p:spPr>
          <a:xfrm>
            <a:off x="140970" y="718185"/>
            <a:ext cx="3505835" cy="3905250"/>
          </a:xfrm>
          <a:prstGeom prst="rect">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723640" y="718185"/>
            <a:ext cx="5158740" cy="3905250"/>
          </a:xfrm>
          <a:prstGeom prst="rect">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70"/>
          <p:cNvSpPr txBox="1"/>
          <p:nvPr/>
        </p:nvSpPr>
        <p:spPr>
          <a:xfrm>
            <a:off x="81253" y="4732243"/>
            <a:ext cx="8424936" cy="337185"/>
          </a:xfrm>
          <a:prstGeom prst="rect">
            <a:avLst/>
          </a:prstGeom>
          <a:noFill/>
        </p:spPr>
        <p:txBody>
          <a:bodyPr wrap="square">
            <a:spAutoFit/>
          </a:bodyPr>
          <a:lstStyle/>
          <a:p>
            <a:pPr>
              <a:defRPr/>
            </a:pP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来源</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、头孢托仑匹酯颗粒日本上市说明书</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Meiji Seika </a:t>
            </a:r>
            <a:r>
              <a:rPr lang="ja-JP"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ファルマ</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株式会社）</a:t>
            </a:r>
          </a:p>
          <a:p>
            <a:pPr>
              <a:defRPr/>
            </a:pP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          2</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、头孢托仑匹酯颗粒治疗小儿急性化脓性扁桃体炎和急性细菌性鼻窦炎的多中心随机对照临床试验</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中华医学会第二十次全国儿科学术大会论文集</a:t>
            </a:r>
          </a:p>
        </p:txBody>
      </p:sp>
      <p:sp>
        <p:nvSpPr>
          <p:cNvPr id="12" name="文本框 11"/>
          <p:cNvSpPr txBox="1"/>
          <p:nvPr/>
        </p:nvSpPr>
        <p:spPr>
          <a:xfrm>
            <a:off x="3923665" y="4011930"/>
            <a:ext cx="4850765" cy="553085"/>
          </a:xfrm>
          <a:prstGeom prst="rect">
            <a:avLst/>
          </a:prstGeom>
          <a:solidFill>
            <a:schemeClr val="accent6">
              <a:lumMod val="60000"/>
              <a:lumOff val="40000"/>
            </a:schemeClr>
          </a:solidFill>
        </p:spPr>
        <p:txBody>
          <a:bodyPr wrap="square" rtlCol="0" anchor="t">
            <a:spAutoFit/>
          </a:bodyPr>
          <a:lstStyle/>
          <a:p>
            <a:pPr>
              <a:lnSpc>
                <a:spcPct val="1500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是目前为止唯一一个在中国上市前完成国内儿童多中心双盲双模拟随机对照研究三期临床试验的儿童专用口服头孢菌素。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2"/>
          <p:cNvSpPr txBox="1"/>
          <p:nvPr/>
        </p:nvSpPr>
        <p:spPr>
          <a:xfrm>
            <a:off x="408940" y="195580"/>
            <a:ext cx="7040880" cy="42989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2200" b="1" dirty="0">
                <a:solidFill>
                  <a:srgbClr val="002B82"/>
                </a:solidFill>
                <a:latin typeface="微软雅黑" panose="020B0503020204020204" pitchFamily="34" charset="-122"/>
                <a:ea typeface="微软雅黑" panose="020B0503020204020204" pitchFamily="34" charset="-122"/>
              </a:rPr>
              <a:t>有效</a:t>
            </a:r>
            <a:r>
              <a:rPr lang="zh-CN" altLang="en-US" sz="2200" b="1" dirty="0">
                <a:solidFill>
                  <a:srgbClr val="002B82"/>
                </a:solidFill>
                <a:latin typeface="微软雅黑" panose="020B0503020204020204" pitchFamily="34" charset="-122"/>
                <a:ea typeface="微软雅黑" panose="020B0503020204020204" pitchFamily="34" charset="-122"/>
              </a:rPr>
              <a:t>性：临床指南</a:t>
            </a:r>
            <a:r>
              <a:rPr lang="en-US" altLang="zh-CN" sz="2200" b="1" dirty="0">
                <a:solidFill>
                  <a:srgbClr val="002B82"/>
                </a:solidFill>
                <a:latin typeface="微软雅黑" panose="020B0503020204020204" pitchFamily="34" charset="-122"/>
                <a:ea typeface="微软雅黑" panose="020B0503020204020204" pitchFamily="34" charset="-122"/>
              </a:rPr>
              <a:t>/</a:t>
            </a:r>
            <a:r>
              <a:rPr lang="zh-CN" altLang="en-US" sz="2200" b="1" dirty="0">
                <a:solidFill>
                  <a:srgbClr val="002B82"/>
                </a:solidFill>
                <a:latin typeface="微软雅黑" panose="020B0503020204020204" pitchFamily="34" charset="-122"/>
                <a:ea typeface="微软雅黑" panose="020B0503020204020204" pitchFamily="34" charset="-122"/>
              </a:rPr>
              <a:t>诊疗规范推荐</a:t>
            </a:r>
          </a:p>
        </p:txBody>
      </p:sp>
      <p:pic>
        <p:nvPicPr>
          <p:cNvPr id="4" name="图片 3" descr="downloaded-image"/>
          <p:cNvPicPr>
            <a:picLocks noChangeAspect="1"/>
          </p:cNvPicPr>
          <p:nvPr/>
        </p:nvPicPr>
        <p:blipFill>
          <a:blip r:embed="rId13"/>
          <a:stretch>
            <a:fillRect/>
          </a:stretch>
        </p:blipFill>
        <p:spPr>
          <a:xfrm>
            <a:off x="827405" y="3291840"/>
            <a:ext cx="3204210" cy="1667510"/>
          </a:xfrm>
          <a:prstGeom prst="rect">
            <a:avLst/>
          </a:prstGeom>
        </p:spPr>
      </p:pic>
      <p:cxnSp>
        <p:nvCxnSpPr>
          <p:cNvPr id="5" name="直接连接符 4"/>
          <p:cNvCxnSpPr/>
          <p:nvPr>
            <p:custDataLst>
              <p:tags r:id="rId1"/>
            </p:custDataLst>
          </p:nvPr>
        </p:nvCxnSpPr>
        <p:spPr>
          <a:xfrm>
            <a:off x="466090" y="843280"/>
            <a:ext cx="3175" cy="3980815"/>
          </a:xfrm>
          <a:prstGeom prst="line">
            <a:avLst/>
          </a:prstGeom>
          <a:ln>
            <a:solidFill>
              <a:schemeClr val="tx2"/>
            </a:solidFill>
          </a:ln>
        </p:spPr>
        <p:style>
          <a:lnRef idx="2">
            <a:schemeClr val="accent1"/>
          </a:lnRef>
          <a:fillRef idx="0">
            <a:srgbClr val="FFFFFF"/>
          </a:fillRef>
          <a:effectRef idx="0">
            <a:srgbClr val="FFFFFF"/>
          </a:effectRef>
          <a:fontRef idx="minor">
            <a:schemeClr val="tx1"/>
          </a:fontRef>
        </p:style>
      </p:cxnSp>
      <p:sp>
        <p:nvSpPr>
          <p:cNvPr id="2" name="流程图: 终止 1"/>
          <p:cNvSpPr/>
          <p:nvPr>
            <p:custDataLst>
              <p:tags r:id="rId2"/>
            </p:custDataLst>
          </p:nvPr>
        </p:nvSpPr>
        <p:spPr>
          <a:xfrm>
            <a:off x="638810" y="1058545"/>
            <a:ext cx="3702685" cy="316865"/>
          </a:xfrm>
          <a:prstGeom prst="flowChartTerminator">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Text Box 14"/>
          <p:cNvSpPr txBox="1">
            <a:spLocks noChangeArrowheads="1"/>
          </p:cNvSpPr>
          <p:nvPr>
            <p:custDataLst>
              <p:tags r:id="rId3"/>
            </p:custDataLst>
          </p:nvPr>
        </p:nvSpPr>
        <p:spPr bwMode="auto">
          <a:xfrm>
            <a:off x="755650" y="1058545"/>
            <a:ext cx="3419475" cy="255905"/>
          </a:xfrm>
          <a:prstGeom prst="rect">
            <a:avLst/>
          </a:prstGeom>
          <a:noFill/>
          <a:ln w="9525">
            <a:noFill/>
            <a:miter lim="800000"/>
          </a:ln>
        </p:spPr>
        <p:txBody>
          <a:bodyPr wrap="square" lIns="26994" tIns="26994" rIns="26994" bIns="26994">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sym typeface="+mn-ea"/>
              </a:rPr>
              <a:t>临床路径治疗药物释义</a:t>
            </a:r>
            <a:r>
              <a:rPr lang="en-US" altLang="zh-CN" sz="1100" b="1" dirty="0">
                <a:latin typeface="微软雅黑" panose="020B0503020204020204" pitchFamily="34" charset="-122"/>
                <a:ea typeface="微软雅黑" panose="020B0503020204020204" pitchFamily="34" charset="-122"/>
                <a:sym typeface="+mn-ea"/>
              </a:rPr>
              <a:t>-</a:t>
            </a:r>
            <a:r>
              <a:rPr lang="zh-CN" altLang="en-US" sz="1100" b="1" dirty="0">
                <a:latin typeface="微软雅黑" panose="020B0503020204020204" pitchFamily="34" charset="-122"/>
                <a:ea typeface="微软雅黑" panose="020B0503020204020204" pitchFamily="34" charset="-122"/>
                <a:sym typeface="+mn-ea"/>
              </a:rPr>
              <a:t>感染性疾病分册（</a:t>
            </a:r>
            <a:r>
              <a:rPr lang="en-US" altLang="zh-CN" sz="1100" b="1" dirty="0">
                <a:latin typeface="微软雅黑" panose="020B0503020204020204" pitchFamily="34" charset="-122"/>
                <a:ea typeface="微软雅黑" panose="020B0503020204020204" pitchFamily="34" charset="-122"/>
                <a:sym typeface="+mn-ea"/>
              </a:rPr>
              <a:t>2019</a:t>
            </a:r>
            <a:r>
              <a:rPr lang="zh-CN" altLang="en-US" sz="1100" b="1" dirty="0">
                <a:latin typeface="微软雅黑" panose="020B0503020204020204" pitchFamily="34" charset="-122"/>
                <a:ea typeface="微软雅黑" panose="020B0503020204020204" pitchFamily="34" charset="-122"/>
                <a:sym typeface="+mn-ea"/>
              </a:rPr>
              <a:t>年版）</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sp>
        <p:nvSpPr>
          <p:cNvPr id="12" name="流程图: 终止 11"/>
          <p:cNvSpPr/>
          <p:nvPr>
            <p:custDataLst>
              <p:tags r:id="rId4"/>
            </p:custDataLst>
          </p:nvPr>
        </p:nvSpPr>
        <p:spPr>
          <a:xfrm>
            <a:off x="638810" y="1699895"/>
            <a:ext cx="3702685" cy="316865"/>
          </a:xfrm>
          <a:prstGeom prst="flowChartTerminator">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 Box 14"/>
          <p:cNvSpPr txBox="1">
            <a:spLocks noChangeArrowheads="1"/>
          </p:cNvSpPr>
          <p:nvPr>
            <p:custDataLst>
              <p:tags r:id="rId5"/>
            </p:custDataLst>
          </p:nvPr>
        </p:nvSpPr>
        <p:spPr bwMode="auto">
          <a:xfrm>
            <a:off x="755650" y="1699895"/>
            <a:ext cx="3419475" cy="255905"/>
          </a:xfrm>
          <a:prstGeom prst="rect">
            <a:avLst/>
          </a:prstGeom>
          <a:noFill/>
          <a:ln w="9525">
            <a:noFill/>
            <a:miter lim="800000"/>
          </a:ln>
        </p:spPr>
        <p:txBody>
          <a:bodyPr wrap="square" lIns="26994" tIns="26994" rIns="26994" bIns="26994">
            <a:spAutoFit/>
          </a:bodyPr>
          <a:lstStyle/>
          <a:p>
            <a:pPr algn="ctr">
              <a:lnSpc>
                <a:spcPct val="120000"/>
              </a:lnSpc>
            </a:pPr>
            <a:r>
              <a:rPr lang="en-US" altLang="zh-CN" sz="1100" b="1" dirty="0">
                <a:solidFill>
                  <a:schemeClr val="tx1"/>
                </a:solidFill>
                <a:latin typeface="微软雅黑" panose="020B0503020204020204" pitchFamily="34" charset="-122"/>
                <a:ea typeface="微软雅黑" panose="020B0503020204020204" pitchFamily="34" charset="-122"/>
              </a:rPr>
              <a:t>2025   </a:t>
            </a:r>
            <a:r>
              <a:rPr lang="zh-CN" altLang="en-US" sz="1100" b="1" dirty="0">
                <a:solidFill>
                  <a:schemeClr val="tx1"/>
                </a:solidFill>
                <a:latin typeface="微软雅黑" panose="020B0503020204020204" pitchFamily="34" charset="-122"/>
                <a:ea typeface="微软雅黑" panose="020B0503020204020204" pitchFamily="34" charset="-122"/>
              </a:rPr>
              <a:t>儿童急性呼吸道感染性疾病合理用药指南</a:t>
            </a:r>
            <a:endParaRPr lang="en-US" altLang="zh-CN" sz="1100" b="1" dirty="0">
              <a:solidFill>
                <a:schemeClr val="tx1"/>
              </a:solidFill>
              <a:latin typeface="微软雅黑" panose="020B0503020204020204" pitchFamily="34" charset="-122"/>
              <a:ea typeface="微软雅黑" panose="020B0503020204020204" pitchFamily="34" charset="-122"/>
            </a:endParaRPr>
          </a:p>
        </p:txBody>
      </p:sp>
      <p:sp>
        <p:nvSpPr>
          <p:cNvPr id="14" name="流程图: 终止 13"/>
          <p:cNvSpPr/>
          <p:nvPr>
            <p:custDataLst>
              <p:tags r:id="rId6"/>
            </p:custDataLst>
          </p:nvPr>
        </p:nvSpPr>
        <p:spPr>
          <a:xfrm>
            <a:off x="638810" y="2265045"/>
            <a:ext cx="3702685" cy="960755"/>
          </a:xfrm>
          <a:prstGeom prst="flowChartTerminator">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 Box 14"/>
          <p:cNvSpPr txBox="1">
            <a:spLocks noChangeArrowheads="1"/>
          </p:cNvSpPr>
          <p:nvPr>
            <p:custDataLst>
              <p:tags r:id="rId7"/>
            </p:custDataLst>
          </p:nvPr>
        </p:nvSpPr>
        <p:spPr bwMode="auto">
          <a:xfrm>
            <a:off x="1043305" y="2280285"/>
            <a:ext cx="3419475" cy="863600"/>
          </a:xfrm>
          <a:prstGeom prst="rect">
            <a:avLst/>
          </a:prstGeom>
          <a:noFill/>
          <a:ln w="9525">
            <a:noFill/>
            <a:miter lim="800000"/>
          </a:ln>
        </p:spPr>
        <p:txBody>
          <a:bodyPr wrap="square" lIns="26994" tIns="26994" rIns="26994" bIns="26994">
            <a:spAutoFit/>
          </a:bodyPr>
          <a:lstStyle/>
          <a:p>
            <a:pPr algn="l">
              <a:lnSpc>
                <a:spcPct val="120000"/>
              </a:lnSpc>
            </a:pPr>
            <a:r>
              <a:rPr lang="en-US" altLang="zh-CN" sz="1100" b="1" dirty="0">
                <a:solidFill>
                  <a:schemeClr val="tx1"/>
                </a:solidFill>
                <a:latin typeface="微软雅黑" panose="020B0503020204020204" pitchFamily="34" charset="-122"/>
                <a:ea typeface="微软雅黑" panose="020B0503020204020204" pitchFamily="34" charset="-122"/>
              </a:rPr>
              <a:t>2010  </a:t>
            </a:r>
            <a:r>
              <a:rPr lang="zh-CN" altLang="en-US" sz="1100" b="1" dirty="0">
                <a:solidFill>
                  <a:schemeClr val="tx1"/>
                </a:solidFill>
                <a:latin typeface="微软雅黑" panose="020B0503020204020204" pitchFamily="34" charset="-122"/>
                <a:ea typeface="微软雅黑" panose="020B0503020204020204" pitchFamily="34" charset="-122"/>
              </a:rPr>
              <a:t>日本急性鼻窦炎临床诊疗临床实践指南</a:t>
            </a:r>
          </a:p>
          <a:p>
            <a:pPr algn="l">
              <a:lnSpc>
                <a:spcPct val="120000"/>
              </a:lnSpc>
            </a:pPr>
            <a:r>
              <a:rPr lang="en-US" altLang="zh-CN" sz="1100" b="1" dirty="0">
                <a:latin typeface="微软雅黑" panose="020B0503020204020204" pitchFamily="34" charset="-122"/>
                <a:ea typeface="微软雅黑" panose="020B0503020204020204" pitchFamily="34" charset="-122"/>
                <a:sym typeface="+mn-ea"/>
              </a:rPr>
              <a:t>2017  </a:t>
            </a:r>
            <a:r>
              <a:rPr lang="zh-CN" altLang="en-US" sz="1100" b="1" dirty="0">
                <a:latin typeface="微软雅黑" panose="020B0503020204020204" pitchFamily="34" charset="-122"/>
                <a:ea typeface="微软雅黑" panose="020B0503020204020204" pitchFamily="34" charset="-122"/>
                <a:sym typeface="+mn-ea"/>
              </a:rPr>
              <a:t>日本小儿呼吸系统感染症诊疗指南</a:t>
            </a:r>
          </a:p>
          <a:p>
            <a:pPr algn="l">
              <a:lnSpc>
                <a:spcPct val="120000"/>
              </a:lnSpc>
            </a:pPr>
            <a:r>
              <a:rPr lang="en-US" altLang="zh-CN" sz="1100" b="1" dirty="0">
                <a:latin typeface="微软雅黑" panose="020B0503020204020204" pitchFamily="34" charset="-122"/>
                <a:ea typeface="微软雅黑" panose="020B0503020204020204" pitchFamily="34" charset="-122"/>
                <a:sym typeface="+mn-ea"/>
              </a:rPr>
              <a:t>2018  </a:t>
            </a:r>
            <a:r>
              <a:rPr lang="zh-CN" altLang="en-US" sz="1100" b="1" dirty="0">
                <a:latin typeface="微软雅黑" panose="020B0503020204020204" pitchFamily="34" charset="-122"/>
                <a:ea typeface="微软雅黑" panose="020B0503020204020204" pitchFamily="34" charset="-122"/>
                <a:sym typeface="+mn-ea"/>
              </a:rPr>
              <a:t>日本小儿急性中耳炎临床治疗指南</a:t>
            </a:r>
          </a:p>
          <a:p>
            <a:pPr algn="l">
              <a:lnSpc>
                <a:spcPct val="120000"/>
              </a:lnSpc>
            </a:pPr>
            <a:r>
              <a:rPr lang="en-US" altLang="zh-CN" sz="1100" b="1" dirty="0">
                <a:latin typeface="微软雅黑" panose="020B0503020204020204" pitchFamily="34" charset="-122"/>
                <a:ea typeface="微软雅黑" panose="020B0503020204020204" pitchFamily="34" charset="-122"/>
                <a:sym typeface="+mn-ea"/>
              </a:rPr>
              <a:t>2019  </a:t>
            </a:r>
            <a:r>
              <a:rPr lang="zh-CN" altLang="en-US" sz="1100" b="1" dirty="0">
                <a:latin typeface="微软雅黑" panose="020B0503020204020204" pitchFamily="34" charset="-122"/>
                <a:ea typeface="微软雅黑" panose="020B0503020204020204" pitchFamily="34" charset="-122"/>
                <a:sym typeface="+mn-ea"/>
              </a:rPr>
              <a:t>日本感染性疾病临床治疗指南</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sp>
        <p:nvSpPr>
          <p:cNvPr id="23" name="任意多边形: 形状 16"/>
          <p:cNvSpPr/>
          <p:nvPr>
            <p:custDataLst>
              <p:tags r:id="rId8"/>
            </p:custDataLst>
          </p:nvPr>
        </p:nvSpPr>
        <p:spPr bwMode="auto">
          <a:xfrm rot="5400000">
            <a:off x="392254" y="1087841"/>
            <a:ext cx="144016" cy="231273"/>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p>
        </p:txBody>
      </p:sp>
      <p:sp>
        <p:nvSpPr>
          <p:cNvPr id="24" name="任意多边形: 形状 16"/>
          <p:cNvSpPr/>
          <p:nvPr>
            <p:custDataLst>
              <p:tags r:id="rId9"/>
            </p:custDataLst>
          </p:nvPr>
        </p:nvSpPr>
        <p:spPr bwMode="auto">
          <a:xfrm rot="5400000">
            <a:off x="392889" y="1735541"/>
            <a:ext cx="144016" cy="231273"/>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p>
        </p:txBody>
      </p:sp>
      <p:sp>
        <p:nvSpPr>
          <p:cNvPr id="28" name="任意多边形: 形状 16"/>
          <p:cNvSpPr/>
          <p:nvPr>
            <p:custDataLst>
              <p:tags r:id="rId10"/>
            </p:custDataLst>
          </p:nvPr>
        </p:nvSpPr>
        <p:spPr bwMode="auto">
          <a:xfrm rot="5400000">
            <a:off x="393524" y="2670261"/>
            <a:ext cx="144016" cy="231273"/>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rgbClr val="00B0F0"/>
          </a:solidFill>
          <a:ln>
            <a:noFill/>
          </a:ln>
        </p:spPr>
        <p:txBody>
          <a:bodyPr vert="horz" wrap="square" lIns="68580" tIns="34290" rIns="68580" bIns="34290" numCol="1" anchor="t" anchorCtr="0" compatLnSpc="1"/>
          <a:lstStyle/>
          <a:p>
            <a:endParaRPr lang="zh-CN" altLang="en-US" sz="1350" dirty="0"/>
          </a:p>
        </p:txBody>
      </p:sp>
      <p:grpSp>
        <p:nvGrpSpPr>
          <p:cNvPr id="36" name="组合 35"/>
          <p:cNvGrpSpPr/>
          <p:nvPr/>
        </p:nvGrpSpPr>
        <p:grpSpPr>
          <a:xfrm>
            <a:off x="4599305" y="808990"/>
            <a:ext cx="4005580" cy="1920264"/>
            <a:chOff x="6973" y="1328"/>
            <a:chExt cx="7145" cy="3645"/>
          </a:xfrm>
        </p:grpSpPr>
        <p:pic>
          <p:nvPicPr>
            <p:cNvPr id="22" name="图片 21"/>
            <p:cNvPicPr>
              <a:picLocks noChangeAspect="1"/>
            </p:cNvPicPr>
            <p:nvPr/>
          </p:nvPicPr>
          <p:blipFill>
            <a:blip r:embed="rId14"/>
            <a:stretch>
              <a:fillRect/>
            </a:stretch>
          </p:blipFill>
          <p:spPr>
            <a:xfrm>
              <a:off x="7052" y="1328"/>
              <a:ext cx="7066" cy="3249"/>
            </a:xfrm>
            <a:prstGeom prst="rect">
              <a:avLst/>
            </a:prstGeom>
          </p:spPr>
        </p:pic>
        <p:sp>
          <p:nvSpPr>
            <p:cNvPr id="25" name="矩形 24"/>
            <p:cNvSpPr/>
            <p:nvPr/>
          </p:nvSpPr>
          <p:spPr>
            <a:xfrm>
              <a:off x="10261" y="3143"/>
              <a:ext cx="1021" cy="226"/>
            </a:xfrm>
            <a:prstGeom prst="rect">
              <a:avLst/>
            </a:prstGeom>
            <a:noFill/>
            <a:ln w="12700" cmpd="sng">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2756" y="3596"/>
              <a:ext cx="1021" cy="226"/>
            </a:xfrm>
            <a:prstGeom prst="rect">
              <a:avLst/>
            </a:prstGeom>
            <a:noFill/>
            <a:ln w="12700" cmpd="sng">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973" y="4576"/>
              <a:ext cx="7117" cy="397"/>
            </a:xfrm>
            <a:prstGeom prst="rect">
              <a:avLst/>
            </a:prstGeom>
            <a:noFill/>
          </p:spPr>
          <p:txBody>
            <a:bodyPr wrap="square" rtlCol="0">
              <a:spAutoFit/>
            </a:bodyPr>
            <a:lstStyle/>
            <a:p>
              <a:pPr>
                <a:lnSpc>
                  <a:spcPct val="110000"/>
                </a:lnSpc>
              </a:pPr>
              <a:r>
                <a:rPr lang="en-US" altLang="zh-CN" sz="700">
                  <a:latin typeface="微软雅黑" panose="020B0503020204020204" pitchFamily="34" charset="-122"/>
                  <a:ea typeface="微软雅黑" panose="020B0503020204020204" pitchFamily="34" charset="-122"/>
                  <a:cs typeface="微软雅黑" panose="020B0503020204020204" pitchFamily="34" charset="-122"/>
                </a:rPr>
                <a:t>PSSP:</a:t>
              </a:r>
              <a:r>
                <a:rPr lang="zh-CN" altLang="en-US" sz="700">
                  <a:latin typeface="微软雅黑" panose="020B0503020204020204" pitchFamily="34" charset="-122"/>
                  <a:ea typeface="微软雅黑" panose="020B0503020204020204" pitchFamily="34" charset="-122"/>
                  <a:cs typeface="微软雅黑" panose="020B0503020204020204" pitchFamily="34" charset="-122"/>
                </a:rPr>
                <a:t>青霉素敏感肺炎链球菌</a:t>
              </a:r>
              <a:r>
                <a:rPr lang="en-US" altLang="zh-CN" sz="700">
                  <a:latin typeface="微软雅黑" panose="020B0503020204020204" pitchFamily="34" charset="-122"/>
                  <a:ea typeface="微软雅黑" panose="020B0503020204020204" pitchFamily="34" charset="-122"/>
                  <a:cs typeface="微软雅黑" panose="020B0503020204020204" pitchFamily="34" charset="-122"/>
                </a:rPr>
                <a:t>   PISP:</a:t>
              </a:r>
              <a:r>
                <a:rPr lang="zh-CN" altLang="en-US" sz="700">
                  <a:latin typeface="微软雅黑" panose="020B0503020204020204" pitchFamily="34" charset="-122"/>
                  <a:ea typeface="微软雅黑" panose="020B0503020204020204" pitchFamily="34" charset="-122"/>
                  <a:cs typeface="微软雅黑" panose="020B0503020204020204" pitchFamily="34" charset="-122"/>
                </a:rPr>
                <a:t>青霉素中介耐药</a:t>
              </a:r>
              <a:r>
                <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rPr>
                <a:t>肺炎链球菌</a:t>
              </a:r>
              <a:r>
                <a:rPr lang="en-US" altLang="zh-CN" sz="7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700">
                  <a:latin typeface="微软雅黑" panose="020B0503020204020204" pitchFamily="34" charset="-122"/>
                  <a:ea typeface="微软雅黑" panose="020B0503020204020204" pitchFamily="34" charset="-122"/>
                  <a:cs typeface="微软雅黑" panose="020B0503020204020204" pitchFamily="34" charset="-122"/>
                </a:rPr>
                <a:t>PRSP:</a:t>
              </a:r>
              <a:r>
                <a:rPr lang="zh-CN" altLang="en-US" sz="700">
                  <a:latin typeface="微软雅黑" panose="020B0503020204020204" pitchFamily="34" charset="-122"/>
                  <a:ea typeface="微软雅黑" panose="020B0503020204020204" pitchFamily="34" charset="-122"/>
                  <a:cs typeface="微软雅黑" panose="020B0503020204020204" pitchFamily="34" charset="-122"/>
                </a:rPr>
                <a:t>青霉素耐药</a:t>
              </a:r>
              <a:r>
                <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rPr>
                <a:t>肺炎链球菌</a:t>
              </a:r>
              <a:r>
                <a:rPr lang="en-US" altLang="zh-CN" sz="7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7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Text Box 14"/>
            <p:cNvSpPr txBox="1">
              <a:spLocks noChangeArrowheads="1"/>
            </p:cNvSpPr>
            <p:nvPr>
              <p:custDataLst>
                <p:tags r:id="rId11"/>
              </p:custDataLst>
            </p:nvPr>
          </p:nvSpPr>
          <p:spPr bwMode="auto">
            <a:xfrm>
              <a:off x="8107" y="1669"/>
              <a:ext cx="5565" cy="802"/>
            </a:xfrm>
            <a:prstGeom prst="rect">
              <a:avLst/>
            </a:prstGeom>
            <a:noFill/>
            <a:ln w="9525">
              <a:noFill/>
              <a:miter lim="800000"/>
            </a:ln>
          </p:spPr>
          <p:txBody>
            <a:bodyPr wrap="square" lIns="26994" tIns="26994" rIns="26994" bIns="26994">
              <a:spAutoFit/>
            </a:bodyPr>
            <a:lstStyle/>
            <a:p>
              <a:pPr algn="ctr">
                <a:lnSpc>
                  <a:spcPct val="120000"/>
                </a:lnSpc>
              </a:pPr>
              <a:r>
                <a:rPr lang="zh-CN" sz="1000" b="1" dirty="0">
                  <a:solidFill>
                    <a:schemeClr val="tx1"/>
                  </a:solidFill>
                  <a:latin typeface="微软雅黑" panose="020B0503020204020204" pitchFamily="34" charset="-122"/>
                  <a:ea typeface="微软雅黑" panose="020B0503020204020204" pitchFamily="34" charset="-122"/>
                </a:rPr>
                <a:t>微生物名称：肺炎链球菌</a:t>
              </a:r>
              <a:r>
                <a:rPr lang="en-US" altLang="zh-CN" sz="1000" b="1" dirty="0">
                  <a:solidFill>
                    <a:schemeClr val="tx1"/>
                  </a:solidFill>
                  <a:latin typeface="微软雅黑" panose="020B0503020204020204" pitchFamily="34" charset="-122"/>
                  <a:ea typeface="微软雅黑" panose="020B0503020204020204" pitchFamily="34" charset="-122"/>
                </a:rPr>
                <a:t>  Streptococcus pneumoniae</a:t>
              </a:r>
            </a:p>
          </p:txBody>
        </p:sp>
      </p:grpSp>
      <p:pic>
        <p:nvPicPr>
          <p:cNvPr id="35" name="图片 34"/>
          <p:cNvPicPr>
            <a:picLocks noChangeAspect="1"/>
          </p:cNvPicPr>
          <p:nvPr/>
        </p:nvPicPr>
        <p:blipFill>
          <a:blip r:embed="rId15"/>
          <a:stretch>
            <a:fillRect/>
          </a:stretch>
        </p:blipFill>
        <p:spPr>
          <a:xfrm>
            <a:off x="4572000" y="2860040"/>
            <a:ext cx="4247515" cy="1769745"/>
          </a:xfrm>
          <a:prstGeom prst="rect">
            <a:avLst/>
          </a:prstGeom>
          <a:ln>
            <a:noFill/>
          </a:ln>
        </p:spPr>
      </p:pic>
      <p:sp>
        <p:nvSpPr>
          <p:cNvPr id="38" name="矩形 37"/>
          <p:cNvSpPr/>
          <p:nvPr/>
        </p:nvSpPr>
        <p:spPr>
          <a:xfrm>
            <a:off x="4568190" y="772160"/>
            <a:ext cx="4318000" cy="2016125"/>
          </a:xfrm>
          <a:prstGeom prst="rect">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572000" y="2874645"/>
            <a:ext cx="4318000" cy="1832610"/>
          </a:xfrm>
          <a:prstGeom prst="rect">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2"/>
          <p:cNvSpPr txBox="1"/>
          <p:nvPr/>
        </p:nvSpPr>
        <p:spPr>
          <a:xfrm>
            <a:off x="408940" y="195580"/>
            <a:ext cx="7040880" cy="42989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2200" b="1" dirty="0">
                <a:solidFill>
                  <a:srgbClr val="002B82"/>
                </a:solidFill>
                <a:latin typeface="微软雅黑" panose="020B0503020204020204" pitchFamily="34" charset="-122"/>
                <a:ea typeface="微软雅黑" panose="020B0503020204020204" pitchFamily="34" charset="-122"/>
              </a:rPr>
              <a:t>创新</a:t>
            </a:r>
            <a:r>
              <a:rPr lang="zh-CN" altLang="en-US" sz="2200" b="1" dirty="0">
                <a:solidFill>
                  <a:srgbClr val="002B82"/>
                </a:solidFill>
                <a:latin typeface="微软雅黑" panose="020B0503020204020204" pitchFamily="34" charset="-122"/>
                <a:ea typeface="微软雅黑" panose="020B0503020204020204" pitchFamily="34" charset="-122"/>
              </a:rPr>
              <a:t>性</a:t>
            </a:r>
          </a:p>
        </p:txBody>
      </p:sp>
      <p:sp>
        <p:nvSpPr>
          <p:cNvPr id="24" name="矩形: 圆角 23"/>
          <p:cNvSpPr/>
          <p:nvPr>
            <p:custDataLst>
              <p:tags r:id="rId1"/>
            </p:custDataLst>
          </p:nvPr>
        </p:nvSpPr>
        <p:spPr>
          <a:xfrm>
            <a:off x="3203461" y="1175394"/>
            <a:ext cx="5050904" cy="816358"/>
          </a:xfrm>
          <a:prstGeom prst="roundRect">
            <a:avLst>
              <a:gd name="adj" fmla="val 10000"/>
            </a:avLst>
          </a:prstGeom>
          <a:solidFill>
            <a:schemeClr val="accent6">
              <a:lumMod val="60000"/>
              <a:lumOff val="40000"/>
            </a:schemeClr>
          </a:solidFill>
          <a:ln w="12700" cap="flat">
            <a:noFill/>
            <a:prstDash val="solid"/>
            <a:miter/>
          </a:ln>
          <a:effectLst/>
        </p:spPr>
        <p:txBody>
          <a:bodyPr rtlCol="0" anchor="ctr"/>
          <a:lstStyle/>
          <a:p>
            <a:endParaRPr lang="zh-CN" altLang="en-US" sz="1350" dirty="0"/>
          </a:p>
        </p:txBody>
      </p:sp>
      <p:sp>
        <p:nvSpPr>
          <p:cNvPr id="25" name="矩形 24"/>
          <p:cNvSpPr/>
          <p:nvPr>
            <p:custDataLst>
              <p:tags r:id="rId2"/>
            </p:custDataLst>
          </p:nvPr>
        </p:nvSpPr>
        <p:spPr>
          <a:xfrm>
            <a:off x="3851533" y="1276866"/>
            <a:ext cx="4185528" cy="715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000" tIns="81000" rIns="81000" bIns="81000" rtlCol="0" anchor="b" anchorCtr="0">
            <a:spAutoFit/>
          </a:bodyPr>
          <a:lstStyle/>
          <a:p>
            <a:r>
              <a:rPr lang="zh-CN" altLang="en-US" sz="1200" dirty="0">
                <a:solidFill>
                  <a:schemeClr val="tx1"/>
                </a:solidFill>
                <a:latin typeface="微软雅黑" panose="020B0503020204020204" pitchFamily="34" charset="-122"/>
                <a:ea typeface="微软雅黑" panose="020B0503020204020204" pitchFamily="34" charset="-122"/>
              </a:rPr>
              <a:t>临床实践指南指出，</a:t>
            </a:r>
            <a:r>
              <a:rPr lang="en-US" altLang="zh-CN" sz="1200" dirty="0">
                <a:solidFill>
                  <a:schemeClr val="tx1"/>
                </a:solidFill>
                <a:latin typeface="微软雅黑" panose="020B0503020204020204" pitchFamily="34" charset="-122"/>
                <a:ea typeface="微软雅黑" panose="020B0503020204020204" pitchFamily="34" charset="-122"/>
                <a:sym typeface="+mn-ea"/>
              </a:rPr>
              <a:t>2</a:t>
            </a:r>
            <a:r>
              <a:rPr lang="zh-CN" altLang="en-US" sz="1200" dirty="0">
                <a:solidFill>
                  <a:schemeClr val="tx1"/>
                </a:solidFill>
                <a:latin typeface="微软雅黑" panose="020B0503020204020204" pitchFamily="34" charset="-122"/>
                <a:ea typeface="微软雅黑" panose="020B0503020204020204" pitchFamily="34" charset="-122"/>
                <a:sym typeface="+mn-ea"/>
              </a:rPr>
              <a:t>岁以下</a:t>
            </a:r>
            <a:r>
              <a:rPr lang="zh-CN" altLang="en-US" sz="1200" b="1" dirty="0">
                <a:solidFill>
                  <a:srgbClr val="FF0000"/>
                </a:solidFill>
                <a:latin typeface="微软雅黑" panose="020B0503020204020204" pitchFamily="34" charset="-122"/>
                <a:ea typeface="微软雅黑" panose="020B0503020204020204" pitchFamily="34" charset="-122"/>
                <a:sym typeface="+mn-ea"/>
              </a:rPr>
              <a:t>儿童更适宜液体剂型</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en-US" altLang="zh-CN" sz="1200" dirty="0">
                <a:solidFill>
                  <a:schemeClr val="tx1"/>
                </a:solidFill>
                <a:latin typeface="微软雅黑" panose="020B0503020204020204" pitchFamily="34" charset="-122"/>
                <a:ea typeface="微软雅黑" panose="020B0503020204020204" pitchFamily="34" charset="-122"/>
                <a:sym typeface="+mn-ea"/>
              </a:rPr>
              <a:t>2-6</a:t>
            </a:r>
            <a:r>
              <a:rPr lang="zh-CN" altLang="en-US" sz="1200" dirty="0">
                <a:solidFill>
                  <a:schemeClr val="tx1"/>
                </a:solidFill>
                <a:latin typeface="微软雅黑" panose="020B0503020204020204" pitchFamily="34" charset="-122"/>
                <a:ea typeface="微软雅黑" panose="020B0503020204020204" pitchFamily="34" charset="-122"/>
                <a:sym typeface="+mn-ea"/>
              </a:rPr>
              <a:t>岁儿童吞咽片剂或胶囊的能力较差。相比口服固体制剂而言，颗粒剂更能满足婴幼儿及吞咽困难的儿童用药的实际需求</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3"/>
            </p:custDataLst>
          </p:nvPr>
        </p:nvSpPr>
        <p:spPr>
          <a:xfrm>
            <a:off x="3365461" y="1331545"/>
            <a:ext cx="405000" cy="405000"/>
          </a:xfrm>
          <a:prstGeom prst="ellipse">
            <a:avLst/>
          </a:prstGeom>
          <a:solidFill>
            <a:schemeClr val="tx2"/>
          </a:solidFill>
        </p:spPr>
        <p:txBody>
          <a:bodyPr wrap="none" lIns="81000" tIns="81000" rIns="81000" bIns="81000" rtlCol="0" anchor="ctr" anchorCtr="0">
            <a:noAutofit/>
          </a:bodyPr>
          <a:lstStyle>
            <a:defPPr>
              <a:defRPr lang="zh-CN"/>
            </a:defPPr>
            <a:lvl1pPr algn="ctr">
              <a:defRPr kumimoji="1" sz="2000" b="1">
                <a:solidFill>
                  <a:srgbClr val="FFFFFF"/>
                </a:solidFill>
              </a:defRPr>
            </a:lvl1pPr>
          </a:lstStyle>
          <a:p>
            <a:r>
              <a:rPr lang="en-US" altLang="zh-CN" sz="1500" dirty="0">
                <a:latin typeface="Calibri" panose="020F0502020204030204" pitchFamily="34" charset="0"/>
                <a:ea typeface="宋体" panose="02010600030101010101" pitchFamily="2" charset="-122"/>
              </a:rPr>
              <a:t>01</a:t>
            </a:r>
            <a:endParaRPr lang="zh-CN" altLang="en-US" sz="1500" dirty="0">
              <a:latin typeface="Calibri" panose="020F0502020204030204" pitchFamily="34" charset="0"/>
              <a:ea typeface="宋体" panose="02010600030101010101" pitchFamily="2" charset="-122"/>
            </a:endParaRPr>
          </a:p>
        </p:txBody>
      </p:sp>
      <p:sp>
        <p:nvSpPr>
          <p:cNvPr id="28" name="矩形: 圆角 27"/>
          <p:cNvSpPr/>
          <p:nvPr>
            <p:custDataLst>
              <p:tags r:id="rId4"/>
            </p:custDataLst>
          </p:nvPr>
        </p:nvSpPr>
        <p:spPr>
          <a:xfrm>
            <a:off x="3191967" y="2327016"/>
            <a:ext cx="5050904" cy="816358"/>
          </a:xfrm>
          <a:prstGeom prst="roundRect">
            <a:avLst>
              <a:gd name="adj" fmla="val 10000"/>
            </a:avLst>
          </a:prstGeom>
          <a:solidFill>
            <a:schemeClr val="accent6">
              <a:lumMod val="60000"/>
              <a:lumOff val="40000"/>
            </a:schemeClr>
          </a:solidFill>
          <a:ln w="12700" cap="flat">
            <a:noFill/>
            <a:prstDash val="solid"/>
            <a:miter/>
          </a:ln>
          <a:effectLst/>
        </p:spPr>
        <p:txBody>
          <a:bodyPr rtlCol="0" anchor="ctr"/>
          <a:lstStyle/>
          <a:p>
            <a:endParaRPr lang="zh-CN" altLang="en-US" sz="1350" dirty="0"/>
          </a:p>
        </p:txBody>
      </p:sp>
      <p:sp>
        <p:nvSpPr>
          <p:cNvPr id="7" name="矩形 6"/>
          <p:cNvSpPr/>
          <p:nvPr>
            <p:custDataLst>
              <p:tags r:id="rId5"/>
            </p:custDataLst>
          </p:nvPr>
        </p:nvSpPr>
        <p:spPr>
          <a:xfrm>
            <a:off x="3924472" y="2355859"/>
            <a:ext cx="4185528" cy="715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000" tIns="81000" rIns="81000" bIns="81000" rtlCol="0" anchor="b" anchorCtr="0">
            <a:spAutoFit/>
          </a:bodyPr>
          <a:lstStyle/>
          <a:p>
            <a:r>
              <a:rPr lang="zh-CN" altLang="en-US" sz="1200" dirty="0">
                <a:solidFill>
                  <a:schemeClr val="tx1"/>
                </a:solidFill>
                <a:latin typeface="微软雅黑" panose="020B0503020204020204" pitchFamily="34" charset="-122"/>
                <a:ea typeface="微软雅黑" panose="020B0503020204020204" pitchFamily="34" charset="-122"/>
              </a:rPr>
              <a:t>颗粒剂药物在用水溶解后，迅速以微粒状态分散在介质中。与口服固体制剂相比，颗粒剂</a:t>
            </a:r>
            <a:r>
              <a:rPr lang="zh-CN" altLang="en-US" sz="1200" b="1" dirty="0">
                <a:solidFill>
                  <a:srgbClr val="FF0000"/>
                </a:solidFill>
                <a:latin typeface="微软雅黑" panose="020B0503020204020204" pitchFamily="34" charset="-122"/>
                <a:ea typeface="微软雅黑" panose="020B0503020204020204" pitchFamily="34" charset="-122"/>
              </a:rPr>
              <a:t>分散度大，吸收快</a:t>
            </a:r>
            <a:r>
              <a:rPr lang="zh-CN" altLang="en-US" sz="1200" dirty="0">
                <a:solidFill>
                  <a:schemeClr val="tx1"/>
                </a:solidFill>
                <a:latin typeface="微软雅黑" panose="020B0503020204020204" pitchFamily="34" charset="-122"/>
                <a:ea typeface="微软雅黑" panose="020B0503020204020204" pitchFamily="34" charset="-122"/>
              </a:rPr>
              <a:t>，更迅速地发挥药效。</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30" name="文本框 29"/>
          <p:cNvSpPr txBox="1"/>
          <p:nvPr>
            <p:custDataLst>
              <p:tags r:id="rId6"/>
            </p:custDataLst>
          </p:nvPr>
        </p:nvSpPr>
        <p:spPr>
          <a:xfrm>
            <a:off x="3353967" y="2483167"/>
            <a:ext cx="405000" cy="405000"/>
          </a:xfrm>
          <a:prstGeom prst="ellipse">
            <a:avLst/>
          </a:prstGeom>
          <a:solidFill>
            <a:schemeClr val="tx2"/>
          </a:solidFill>
        </p:spPr>
        <p:txBody>
          <a:bodyPr wrap="none" lIns="81000" tIns="81000" rIns="81000" bIns="81000" rtlCol="0" anchor="ctr" anchorCtr="0">
            <a:noAutofit/>
          </a:bodyPr>
          <a:lstStyle>
            <a:defPPr>
              <a:defRPr lang="zh-CN"/>
            </a:defPPr>
            <a:lvl1pPr algn="ctr">
              <a:defRPr kumimoji="1" sz="2000" b="1">
                <a:solidFill>
                  <a:srgbClr val="FFFFFF"/>
                </a:solidFill>
              </a:defRPr>
            </a:lvl1pPr>
          </a:lstStyle>
          <a:p>
            <a:r>
              <a:rPr lang="en-US" altLang="zh-CN" sz="1500" dirty="0">
                <a:latin typeface="Calibri" panose="020F0502020204030204" pitchFamily="34" charset="0"/>
                <a:ea typeface="宋体" panose="02010600030101010101" pitchFamily="2" charset="-122"/>
              </a:rPr>
              <a:t>02</a:t>
            </a:r>
            <a:endParaRPr lang="zh-CN" altLang="en-US" sz="1500" dirty="0">
              <a:latin typeface="Calibri" panose="020F0502020204030204" pitchFamily="34" charset="0"/>
              <a:ea typeface="宋体" panose="02010600030101010101" pitchFamily="2" charset="-122"/>
            </a:endParaRPr>
          </a:p>
        </p:txBody>
      </p:sp>
      <p:sp>
        <p:nvSpPr>
          <p:cNvPr id="31" name="矩形: 圆角 30"/>
          <p:cNvSpPr/>
          <p:nvPr>
            <p:custDataLst>
              <p:tags r:id="rId7"/>
            </p:custDataLst>
          </p:nvPr>
        </p:nvSpPr>
        <p:spPr>
          <a:xfrm>
            <a:off x="3203461" y="3478638"/>
            <a:ext cx="5050904" cy="816358"/>
          </a:xfrm>
          <a:prstGeom prst="roundRect">
            <a:avLst>
              <a:gd name="adj" fmla="val 10000"/>
            </a:avLst>
          </a:prstGeom>
          <a:solidFill>
            <a:schemeClr val="accent6">
              <a:lumMod val="60000"/>
              <a:lumOff val="40000"/>
            </a:schemeClr>
          </a:solidFill>
          <a:ln w="12700" cap="flat">
            <a:noFill/>
            <a:prstDash val="solid"/>
            <a:miter/>
          </a:ln>
          <a:effectLst/>
        </p:spPr>
        <p:txBody>
          <a:bodyPr rtlCol="0" anchor="ctr"/>
          <a:lstStyle/>
          <a:p>
            <a:endParaRPr lang="zh-CN" altLang="en-US" sz="1350" dirty="0"/>
          </a:p>
        </p:txBody>
      </p:sp>
      <p:sp>
        <p:nvSpPr>
          <p:cNvPr id="32" name="矩形 31"/>
          <p:cNvSpPr/>
          <p:nvPr>
            <p:custDataLst>
              <p:tags r:id="rId8"/>
            </p:custDataLst>
          </p:nvPr>
        </p:nvSpPr>
        <p:spPr>
          <a:xfrm>
            <a:off x="3851533" y="3619869"/>
            <a:ext cx="4185528" cy="530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000" tIns="81000" rIns="81000" bIns="81000" rtlCol="0" anchor="b" anchorCtr="0">
            <a:spAutoFit/>
          </a:bodyPr>
          <a:lstStyle/>
          <a:p>
            <a:r>
              <a:rPr lang="zh-CN" altLang="en-US" sz="1200" dirty="0">
                <a:solidFill>
                  <a:schemeClr val="tx1"/>
                </a:solidFill>
                <a:latin typeface="微软雅黑" panose="020B0503020204020204" pitchFamily="34" charset="-122"/>
                <a:ea typeface="微软雅黑" panose="020B0503020204020204" pitchFamily="34" charset="-122"/>
                <a:sym typeface="+mn-ea"/>
              </a:rPr>
              <a:t>本品为香蕉口味颗粒剂型，能掩盖药物的苦味及其他不适臭味。</a:t>
            </a:r>
            <a:r>
              <a:rPr lang="zh-CN" altLang="en-US" sz="1200" b="1" dirty="0">
                <a:solidFill>
                  <a:srgbClr val="FF0000"/>
                </a:solidFill>
                <a:latin typeface="微软雅黑" panose="020B0503020204020204" pitchFamily="34" charset="-122"/>
                <a:ea typeface="微软雅黑" panose="020B0503020204020204" pitchFamily="34" charset="-122"/>
                <a:sym typeface="+mn-ea"/>
              </a:rPr>
              <a:t>口感好，患儿服药依从性高</a:t>
            </a:r>
            <a:r>
              <a:rPr lang="zh-CN" altLang="en-US" sz="1200" dirty="0">
                <a:solidFill>
                  <a:schemeClr val="tx1"/>
                </a:solidFill>
                <a:latin typeface="微软雅黑" panose="020B0503020204020204" pitchFamily="34" charset="-122"/>
                <a:ea typeface="微软雅黑" panose="020B0503020204020204" pitchFamily="34" charset="-122"/>
                <a:sym typeface="+mn-ea"/>
              </a:rPr>
              <a:t>。</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33" name="文本框 32"/>
          <p:cNvSpPr txBox="1"/>
          <p:nvPr>
            <p:custDataLst>
              <p:tags r:id="rId9"/>
            </p:custDataLst>
          </p:nvPr>
        </p:nvSpPr>
        <p:spPr>
          <a:xfrm>
            <a:off x="3365461" y="3634789"/>
            <a:ext cx="405000" cy="405000"/>
          </a:xfrm>
          <a:prstGeom prst="ellipse">
            <a:avLst/>
          </a:prstGeom>
          <a:solidFill>
            <a:schemeClr val="tx2"/>
          </a:solidFill>
        </p:spPr>
        <p:txBody>
          <a:bodyPr wrap="none" lIns="81000" tIns="81000" rIns="81000" bIns="81000" rtlCol="0" anchor="ctr" anchorCtr="0">
            <a:noAutofit/>
          </a:bodyPr>
          <a:lstStyle>
            <a:defPPr>
              <a:defRPr lang="zh-CN"/>
            </a:defPPr>
            <a:lvl1pPr algn="ctr">
              <a:defRPr kumimoji="1" sz="2000" b="1">
                <a:solidFill>
                  <a:srgbClr val="FFFFFF"/>
                </a:solidFill>
              </a:defRPr>
            </a:lvl1pPr>
          </a:lstStyle>
          <a:p>
            <a:r>
              <a:rPr lang="en-US" altLang="zh-CN" sz="1500" dirty="0">
                <a:latin typeface="Calibri" panose="020F0502020204030204" pitchFamily="34" charset="0"/>
                <a:ea typeface="宋体" panose="02010600030101010101" pitchFamily="2" charset="-122"/>
              </a:rPr>
              <a:t>03</a:t>
            </a:r>
            <a:endParaRPr lang="zh-CN" altLang="en-US" sz="1500" dirty="0">
              <a:latin typeface="Calibri" panose="020F0502020204030204" pitchFamily="34" charset="0"/>
              <a:ea typeface="宋体" panose="02010600030101010101" pitchFamily="2" charset="-122"/>
            </a:endParaRPr>
          </a:p>
        </p:txBody>
      </p:sp>
      <p:pic>
        <p:nvPicPr>
          <p:cNvPr id="8" name="Picture 10" descr="7-3"/>
          <p:cNvPicPr>
            <a:picLocks noChangeAspect="1" noChangeArrowheads="1"/>
          </p:cNvPicPr>
          <p:nvPr/>
        </p:nvPicPr>
        <p:blipFill>
          <a:blip r:embed="rId11" cstate="print"/>
          <a:srcRect/>
          <a:stretch>
            <a:fillRect/>
          </a:stretch>
        </p:blipFill>
        <p:spPr bwMode="auto">
          <a:xfrm>
            <a:off x="902822" y="1060441"/>
            <a:ext cx="1513219" cy="1106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8" descr="downloaded-image"/>
          <p:cNvPicPr>
            <a:picLocks noChangeAspect="1"/>
          </p:cNvPicPr>
          <p:nvPr/>
        </p:nvPicPr>
        <p:blipFill>
          <a:blip r:embed="rId12"/>
          <a:stretch>
            <a:fillRect/>
          </a:stretch>
        </p:blipFill>
        <p:spPr>
          <a:xfrm>
            <a:off x="902970" y="2482850"/>
            <a:ext cx="1555750" cy="20669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VkMTA2MWI1OGIwYWFlZWJmMDM5NTUzMTc3NGQ5YzA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386*321"/>
  <p:tag name="TABLE_ENDDRAG_RECT" val="14*59*386*32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315*215"/>
  <p:tag name="TABLE_ENDDRAG_RECT" val="376*99*315*215"/>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423*244"/>
  <p:tag name="TABLE_ENDDRAG_RECT" val="8*121*423*244"/>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275*184"/>
  <p:tag name="TABLE_ENDDRAG_RECT" val="438*168*275*184"/>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13.45,&quot;left&quot;:27.45082677165355,&quot;top&quot;:66.4,&quot;width&quot;:665.8528740157481}"/>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245.63795275590556,&quot;left&quot;:251.3359842519685,&quot;top&quot;:92.5507086614173,&quot;width&quot;:398.614015748031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77.219311545781,&quot;left&quot;:248.66023622047243,&quot;top&quot;:75.34110236220472,&quot;width&quot;:310.98976377952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291</TotalTime>
  <Words>2296</Words>
  <Application>Microsoft Office PowerPoint</Application>
  <PresentationFormat>全屏显示(16:9)</PresentationFormat>
  <Paragraphs>267</Paragraphs>
  <Slides>10</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微软雅黑</vt:lpstr>
      <vt:lpstr>Arial</vt:lpstr>
      <vt:lpstr>Calibri</vt:lpstr>
      <vt:lpstr>Wingdings</vt:lpstr>
      <vt:lpstr>Office 主题​​</vt:lpstr>
      <vt:lpstr>恩诺斯®头孢托仑匹酯颗粒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y y</cp:lastModifiedBy>
  <cp:revision>550</cp:revision>
  <dcterms:created xsi:type="dcterms:W3CDTF">2023-07-06T06:15:00Z</dcterms:created>
  <dcterms:modified xsi:type="dcterms:W3CDTF">2026-06-08T08:06:10Z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F0D54277AB9544F988C772446A354396_13</vt:lpwstr>
  </property>
  <property fmtid="{D5CDD505-2E9C-101B-9397-08002B2CF9AE}" pid="3" name="KSOProductBuildVer">
    <vt:lpwstr>2052-12.1.0.25222</vt:lpwstr>
  </property>
</Properties>
</file>