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2.svg" ContentType="image/svg+xml"/>
  <Override PartName="/ppt/media/image15.svg" ContentType="image/svg+xml"/>
  <Override PartName="/ppt/media/image17.svg" ContentType="image/svg+xml"/>
  <Override PartName="/ppt/media/image1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256" r:id="rId3"/>
    <p:sldId id="257" r:id="rId5"/>
    <p:sldId id="262" r:id="rId6"/>
    <p:sldId id="294" r:id="rId7"/>
    <p:sldId id="295" r:id="rId8"/>
    <p:sldId id="275" r:id="rId9"/>
    <p:sldId id="296" r:id="rId10"/>
    <p:sldId id="286" r:id="rId11"/>
    <p:sldId id="292" r:id="rId12"/>
  </p:sldIdLst>
  <p:sldSz cx="9144000" cy="5143500" type="screen16x9"/>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6" userDrawn="1">
          <p15:clr>
            <a:srgbClr val="A4A3A4"/>
          </p15:clr>
        </p15:guide>
        <p15:guide id="2" pos="27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1" clrIdx="0"/>
  <p:cmAuthor id="2" name="admin" initials="a" lastIdx="1" clrIdx="0"/>
  <p:cmAuthor id="273716975" name="wang" initials="w" lastIdx="16" clrIdx="0"/>
  <p:cmAuthor id="3" name="Zhang Maggie" initials="Z" lastIdx="3" clrIdx="0"/>
  <p:cmAuthor id="273716976" name="Lily Lu" initials="LL" lastIdx="1" clrIdx="1"/>
  <p:cmAuthor id="4" name="EDZ" initials="E" lastIdx="1" clrIdx="2"/>
  <p:cmAuthor id="273716977" name="haoran zhou" initials="hz" lastIdx="15" clrIdx="2"/>
  <p:cmAuthor id="5" name="Shiyun Huang" initials="S" lastIdx="7" clrIdx="3"/>
  <p:cmAuthor id="6" name="作者" initials="作" lastIdx="0" clrIdx="24"/>
  <p:cmAuthor id="7" name="EDY" initials="E" lastIdx="15" clrIdx="5"/>
  <p:cmAuthor id="8" name="Ning" initials="N" lastIdx="2" clrIdx="6"/>
  <p:cmAuthor id="9" name="jion" initials="j" lastIdx="1" clrIdx="7"/>
  <p:cmAuthor id="10" name="Pan" initials="P" lastIdx="2" clrIdx="8"/>
  <p:cmAuthor id="11" name="A. Martini" initials="A" lastIdx="41" clrIdx="9"/>
  <p:cmAuthor id="12" name="Didner, Staci" initials="D" lastIdx="6" clrIdx="10"/>
  <p:cmAuthor id="13" name="Eileen Ye" initials="E" lastIdx="84" clrIdx="11"/>
  <p:cmAuthor id="14" name="Xi Wu" initials="X" lastIdx="31" clrIdx="12"/>
  <p:cmAuthor id="15" name="Michael Schoen" initials="M" lastIdx="25" clrIdx="13"/>
  <p:cmAuthor id="16" name="amartini66" initials="a" lastIdx="19" clrIdx="14"/>
  <p:cmAuthor id="17" name="CLINICALOPTIONS\mbecker" initials="C" lastIdx="13" clrIdx="15"/>
  <p:cmAuthor id="18" name="Lai Wang" initials="L" lastIdx="110" clrIdx="16"/>
  <p:cmAuthor id="19" name="Yong (Ben) Ben" initials="Y" lastIdx="13" clrIdx="17"/>
  <p:cmAuthor id="20" name="Scott Samuels" initials="S" lastIdx="116" clrIdx="18"/>
  <p:cmAuthor id="21" name="Jane Huang" initials="J" lastIdx="23" clrIdx="19"/>
  <p:cmAuthor id="22" name="Daniel Portilla" initials="D" lastIdx="2" clrIdx="20"/>
  <p:cmAuthor id="23" name="Jason Paik" initials="J" lastIdx="1" clrIdx="21"/>
  <p:cmAuthor id="24" name="肖山 (Leo)_RVrybmea" initials="肖" lastIdx="0" clrIdx="0"/>
  <p:cmAuthor id="25" name="纪 庚辰" initials="纪" lastIdx="1" clrIdx="27"/>
  <p:cmAuthor id="26" name="Megan Wang" initials="M" lastIdx="4" clrIdx="22"/>
  <p:cmAuthor id="27" name="yxj" initials="y" lastIdx="10" clrIdx="32"/>
  <p:cmAuthor id="28" name="Wai Chan" initials="W" lastIdx="12" clrIdx="23"/>
  <p:cmAuthor id="29" name="John Oyler" initials="J" lastIdx="7" clrIdx="24"/>
  <p:cmAuthor id="30" name="Qing Nian" initials="Q" lastIdx="6" clrIdx="25"/>
  <p:cmAuthor id="31" name="Josh Neiman" initials="J" lastIdx="2" clrIdx="26"/>
  <p:cmAuthor id="32" name="kuang" initials="k" lastIdx="1" clrIdx="27"/>
  <p:cmAuthor id="33" name="xupeiyu96" initials="x" lastIdx="1" clrIdx="29"/>
  <p:cmAuthor id="34" name="funnycliche" initials="f" lastIdx="2" clrIdx="30"/>
  <p:cmAuthor id="35" name="董苏椰" initials="董" lastIdx="2" clrIdx="31"/>
  <p:cmAuthor id="36" name="哭包" initials="哭" lastIdx="1" clrIdx="32"/>
  <p:cmAuthor id="37" name="Billieliu" initials="B" lastIdx="1" clrIdx="33"/>
  <p:cmAuthor id="38" name="Aiffel" initials="A" lastIdx="1" clrIdx="3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A4496"/>
    <a:srgbClr val="E22C79"/>
    <a:srgbClr val="003C81"/>
    <a:srgbClr val="3E3A39"/>
    <a:srgbClr val="95E1BF"/>
    <a:srgbClr val="BE4474"/>
    <a:srgbClr val="246BAC"/>
    <a:srgbClr val="E6169B"/>
    <a:srgbClr val="CF2D63"/>
    <a:srgbClr val="E5E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94485"/>
  </p:normalViewPr>
  <p:slideViewPr>
    <p:cSldViewPr showGuides="1">
      <p:cViewPr varScale="1">
        <p:scale>
          <a:sx n="138" d="100"/>
          <a:sy n="138" d="100"/>
        </p:scale>
        <p:origin x="504" y="114"/>
      </p:cViewPr>
      <p:guideLst>
        <p:guide orient="horz" pos="1566"/>
        <p:guide pos="27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39.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本品</c:v>
                </c:pt>
              </c:strCache>
            </c:strRef>
          </c:tx>
          <c:spPr>
            <a:solidFill>
              <a:srgbClr val="630397"/>
            </a:solidFill>
            <a:ln>
              <a:noFill/>
            </a:ln>
            <a:effectLst/>
          </c:spPr>
          <c:invertIfNegative val="0"/>
          <c:dLbls>
            <c:dLbl>
              <c:idx val="0"/>
              <c:layout>
                <c:manualLayout>
                  <c:x val="-0.00375869197519267"/>
                  <c:y val="-0.0051666236114699"/>
                </c:manualLayout>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1100" b="1" i="0" u="none" strike="noStrike" kern="1200" baseline="0">
                      <a:solidFill>
                        <a:srgbClr val="FF0000"/>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12760759255779"/>
                  <c:y val="0"/>
                </c:manualLayout>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1100" b="1" i="0" u="none" strike="noStrike" kern="1200" baseline="0">
                      <a:solidFill>
                        <a:srgbClr val="FF0000"/>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1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LOCF填补（FAS）</c:v>
                </c:pt>
                <c:pt idx="1">
                  <c:v>LOCF填补（PPS）</c:v>
                </c:pt>
              </c:strCache>
            </c:strRef>
          </c:cat>
          <c:val>
            <c:numRef>
              <c:f>Sheet1!$B$2:$B$3</c:f>
              <c:numCache>
                <c:formatCode>0.0%</c:formatCode>
                <c:ptCount val="2"/>
                <c:pt idx="0">
                  <c:v>0.956</c:v>
                </c:pt>
                <c:pt idx="1">
                  <c:v>0.966</c:v>
                </c:pt>
              </c:numCache>
            </c:numRef>
          </c:val>
        </c:ser>
        <c:dLbls>
          <c:showLegendKey val="0"/>
          <c:showVal val="1"/>
          <c:showCatName val="0"/>
          <c:showSerName val="0"/>
          <c:showPercent val="0"/>
          <c:showBubbleSize val="0"/>
        </c:dLbls>
        <c:gapWidth val="400"/>
        <c:overlap val="-30"/>
        <c:axId val="1066235648"/>
        <c:axId val="394293680"/>
      </c:barChart>
      <c:catAx>
        <c:axId val="1066235648"/>
        <c:scaling>
          <c:orientation val="minMax"/>
        </c:scaling>
        <c:delete val="0"/>
        <c:axPos val="b"/>
        <c:numFmt formatCode="General" sourceLinked="1"/>
        <c:majorTickMark val="in"/>
        <c:minorTickMark val="none"/>
        <c:tickLblPos val="nextTo"/>
        <c:spPr>
          <a:noFill/>
          <a:ln w="9525" cap="flat" cmpd="sng" algn="ctr">
            <a:solidFill>
              <a:srgbClr val="183884"/>
            </a:solidFill>
            <a:round/>
          </a:ln>
          <a:effectLst/>
        </c:spPr>
        <c:txPr>
          <a:bodyPr rot="-60000000" spcFirstLastPara="1" vertOverflow="ellipsis" vert="horz" wrap="square" anchor="ctr" anchorCtr="1"/>
          <a:lstStyle/>
          <a:p>
            <a:pPr>
              <a:defRPr lang="zh-CN" sz="700" b="0" i="0" u="none" strike="noStrike" kern="1200" baseline="0">
                <a:solidFill>
                  <a:schemeClr val="tx1"/>
                </a:solidFill>
                <a:latin typeface="思源黑体 CN Normal" panose="020B0400000000000000" pitchFamily="34" charset="-122"/>
                <a:ea typeface="思源黑体 CN Normal" panose="020B0400000000000000" pitchFamily="34" charset="-122"/>
                <a:cs typeface="+mn-cs"/>
              </a:defRPr>
            </a:pPr>
          </a:p>
        </c:txPr>
        <c:crossAx val="394293680"/>
        <c:crosses val="autoZero"/>
        <c:auto val="1"/>
        <c:lblAlgn val="ctr"/>
        <c:lblOffset val="100"/>
        <c:noMultiLvlLbl val="0"/>
      </c:catAx>
      <c:valAx>
        <c:axId val="394293680"/>
        <c:scaling>
          <c:orientation val="minMax"/>
          <c:max val="1"/>
          <c:min val="0"/>
        </c:scaling>
        <c:delete val="0"/>
        <c:axPos val="l"/>
        <c:numFmt formatCode="0.0%" sourceLinked="1"/>
        <c:majorTickMark val="out"/>
        <c:minorTickMark val="none"/>
        <c:tickLblPos val="nextTo"/>
        <c:spPr>
          <a:noFill/>
          <a:ln>
            <a:solidFill>
              <a:srgbClr val="183884"/>
            </a:solidFill>
          </a:ln>
          <a:effectLst/>
        </c:spPr>
        <c:txPr>
          <a:bodyPr rot="-60000000" spcFirstLastPara="1" vertOverflow="ellipsis" vert="horz" wrap="square" anchor="ctr" anchorCtr="1"/>
          <a:lstStyle/>
          <a:p>
            <a:pPr>
              <a:defRPr lang="zh-CN" sz="800" b="0" i="0" u="none" strike="noStrike" kern="1200" baseline="0">
                <a:solidFill>
                  <a:schemeClr val="tx1"/>
                </a:solidFill>
                <a:latin typeface="思源黑体 CN Normal" panose="020B0400000000000000" pitchFamily="34" charset="-122"/>
                <a:ea typeface="思源黑体 CN Normal" panose="020B0400000000000000" pitchFamily="34" charset="-122"/>
                <a:cs typeface="+mn-cs"/>
              </a:defRPr>
            </a:pPr>
          </a:p>
        </c:txPr>
        <c:crossAx val="1066235648"/>
        <c:crosses val="autoZero"/>
        <c:crossBetween val="between"/>
        <c:majorUnit val="0.2"/>
      </c:valAx>
      <c:spPr>
        <a:noFill/>
        <a:ln>
          <a:noFill/>
        </a:ln>
        <a:effectLst/>
      </c:spPr>
    </c:plotArea>
    <c:legend>
      <c:legendPos val="t"/>
      <c:legendEntry>
        <c:idx val="0"/>
        <c:txPr>
          <a:bodyPr rot="0" spcFirstLastPara="1"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1"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1895bf1b-9c6a-4cc8-96c1-ddb2d7554c0a}"/>
      </c:ext>
    </c:extLst>
  </c:chart>
  <c:spPr>
    <a:noFill/>
    <a:ln>
      <a:noFill/>
    </a:ln>
    <a:effectLst/>
  </c:spPr>
  <c:txPr>
    <a:bodyPr/>
    <a:lstStyle/>
    <a:p>
      <a:pPr>
        <a:defRPr lang="zh-CN" sz="7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列2</c:v>
                </c:pt>
              </c:strCache>
            </c:strRef>
          </c:tx>
          <c:spPr>
            <a:solidFill>
              <a:srgbClr val="183884"/>
            </a:solidFill>
            <a:ln>
              <a:noFill/>
            </a:ln>
            <a:effectLst/>
          </c:spPr>
          <c:invertIfNegative val="0"/>
          <c:dPt>
            <c:idx val="0"/>
            <c:invertIfNegative val="0"/>
            <c:bubble3D val="0"/>
            <c:spPr>
              <a:solidFill>
                <a:srgbClr val="630397"/>
              </a:solidFill>
              <a:ln>
                <a:noFill/>
              </a:ln>
              <a:effectLst/>
            </c:spPr>
          </c:dPt>
          <c:dLbls>
            <c:dLbl>
              <c:idx val="0"/>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1200" b="1" i="0" u="none" strike="noStrike" kern="1200" baseline="0">
                      <a:solidFill>
                        <a:srgbClr val="FF0000"/>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12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本品</c:v>
                </c:pt>
              </c:strCache>
            </c:strRef>
          </c:cat>
          <c:val>
            <c:numRef>
              <c:f>Sheet1!$B$2</c:f>
              <c:numCache>
                <c:formatCode>0.0%</c:formatCode>
                <c:ptCount val="1"/>
                <c:pt idx="0">
                  <c:v>0.934</c:v>
                </c:pt>
              </c:numCache>
            </c:numRef>
          </c:val>
        </c:ser>
        <c:dLbls>
          <c:showLegendKey val="0"/>
          <c:showVal val="1"/>
          <c:showCatName val="0"/>
          <c:showSerName val="0"/>
          <c:showPercent val="0"/>
          <c:showBubbleSize val="0"/>
        </c:dLbls>
        <c:gapWidth val="219"/>
        <c:overlap val="-27"/>
        <c:axId val="1066235648"/>
        <c:axId val="394293680"/>
      </c:barChart>
      <c:catAx>
        <c:axId val="1066235648"/>
        <c:scaling>
          <c:orientation val="minMax"/>
        </c:scaling>
        <c:delete val="0"/>
        <c:axPos val="b"/>
        <c:numFmt formatCode="General" sourceLinked="1"/>
        <c:majorTickMark val="in"/>
        <c:minorTickMark val="none"/>
        <c:tickLblPos val="nextTo"/>
        <c:spPr>
          <a:solidFill>
            <a:schemeClr val="bg1"/>
          </a:solidFill>
          <a:ln w="9525" cap="flat" cmpd="sng" algn="ctr">
            <a:solidFill>
              <a:srgbClr val="183884"/>
            </a:solidFill>
            <a:round/>
          </a:ln>
          <a:effectLst/>
        </c:spPr>
        <c:txPr>
          <a:bodyPr rot="-60000000" spcFirstLastPara="1" vertOverflow="ellipsis" vert="horz" wrap="square" anchor="ctr" anchorCtr="1"/>
          <a:lstStyle/>
          <a:p>
            <a:pPr>
              <a:defRPr lang="zh-CN" sz="700" b="0" i="0" u="none" strike="noStrike" kern="1200" baseline="0">
                <a:solidFill>
                  <a:schemeClr val="tx1"/>
                </a:solidFill>
                <a:latin typeface="思源黑体 CN Normal" panose="020B0400000000000000" pitchFamily="34" charset="-122"/>
                <a:ea typeface="思源黑体 CN Normal" panose="020B0400000000000000" pitchFamily="34" charset="-122"/>
                <a:cs typeface="+mn-cs"/>
              </a:defRPr>
            </a:pPr>
          </a:p>
        </c:txPr>
        <c:crossAx val="394293680"/>
        <c:crosses val="autoZero"/>
        <c:auto val="1"/>
        <c:lblAlgn val="ctr"/>
        <c:lblOffset val="100"/>
        <c:noMultiLvlLbl val="0"/>
      </c:catAx>
      <c:valAx>
        <c:axId val="394293680"/>
        <c:scaling>
          <c:orientation val="minMax"/>
          <c:max val="1"/>
          <c:min val="0"/>
        </c:scaling>
        <c:delete val="0"/>
        <c:axPos val="l"/>
        <c:numFmt formatCode="0.0%" sourceLinked="1"/>
        <c:majorTickMark val="out"/>
        <c:minorTickMark val="none"/>
        <c:tickLblPos val="nextTo"/>
        <c:spPr>
          <a:noFill/>
          <a:ln>
            <a:solidFill>
              <a:srgbClr val="183884"/>
            </a:solidFill>
          </a:ln>
          <a:effectLst/>
        </c:spPr>
        <c:txPr>
          <a:bodyPr rot="-60000000" spcFirstLastPara="1" vertOverflow="ellipsis" vert="horz" wrap="square" anchor="ctr" anchorCtr="1"/>
          <a:lstStyle/>
          <a:p>
            <a:pPr>
              <a:defRPr lang="zh-CN" sz="800" b="0" i="0" u="none" strike="noStrike" kern="1200" baseline="0">
                <a:solidFill>
                  <a:schemeClr val="tx1"/>
                </a:solidFill>
                <a:latin typeface="思源黑体 CN Normal" panose="020B0400000000000000" pitchFamily="34" charset="-122"/>
                <a:ea typeface="思源黑体 CN Normal" panose="020B0400000000000000" pitchFamily="34" charset="-122"/>
                <a:cs typeface="+mn-cs"/>
              </a:defRPr>
            </a:pPr>
          </a:p>
        </c:txPr>
        <c:crossAx val="1066235648"/>
        <c:crosses val="autoZero"/>
        <c:crossBetween val="between"/>
        <c:majorUnit val="0.2"/>
      </c:valAx>
      <c:spPr>
        <a:noFill/>
        <a:ln>
          <a:noFill/>
        </a:ln>
        <a:effectLst/>
      </c:spPr>
    </c:plotArea>
    <c:plotVisOnly val="1"/>
    <c:dispBlanksAs val="gap"/>
    <c:showDLblsOverMax val="0"/>
    <c:extLst>
      <c:ext uri="{0b15fc19-7d7d-44ad-8c2d-2c3a37ce22c3}">
        <chartProps xmlns="https://web.wps.cn/et/2018/main" chartId="{f0ec73dc-8c26-4469-a70a-2adb650468cc}"/>
      </c:ext>
    </c:extLst>
  </c:chart>
  <c:spPr>
    <a:noFill/>
    <a:ln>
      <a:noFill/>
    </a:ln>
    <a:effectLst/>
  </c:spPr>
  <c:txPr>
    <a:bodyPr/>
    <a:lstStyle/>
    <a:p>
      <a:pPr>
        <a:defRPr lang="zh-CN" sz="7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2E91A-305E-40B1-9B70-D4F9F0621AA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BBB0E-6BA1-4585-9B3D-179FB34CC0A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93BBB0E-6BA1-4585-9B3D-179FB34CC0A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3BBB0E-6BA1-4585-9B3D-179FB34CC0A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3BBB0E-6BA1-4585-9B3D-179FB34CC0A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93BBB0E-6BA1-4585-9B3D-179FB34CC0A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93BBB0E-6BA1-4585-9B3D-179FB34CC0A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93BBB0E-6BA1-4585-9B3D-179FB34CC0A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93BBB0E-6BA1-4585-9B3D-179FB34CC0A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6.png"/><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EF292B0-3B41-4D8B-8F1B-C09A49482C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6EB9E1-F6F5-4F4B-BE5E-17C6BF3473E2}" type="slidenum">
              <a:rPr lang="zh-CN" altLang="en-US" smtClean="0"/>
            </a:fld>
            <a:endParaRPr lang="zh-CN" altLang="en-US"/>
          </a:p>
        </p:txBody>
      </p:sp>
      <p:pic>
        <p:nvPicPr>
          <p:cNvPr id="8" name="图片 7"/>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F292B0-3B41-4D8B-8F1B-C09A49482C5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6EB9E1-F6F5-4F4B-BE5E-17C6BF3473E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F292B0-3B41-4D8B-8F1B-C09A49482C5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6EB9E1-F6F5-4F4B-BE5E-17C6BF3473E2}" type="slidenum">
              <a:rPr lang="zh-CN" altLang="en-US" smtClean="0"/>
            </a:fld>
            <a:endParaRPr lang="zh-CN" altLang="en-US"/>
          </a:p>
        </p:txBody>
      </p:sp>
      <p:pic>
        <p:nvPicPr>
          <p:cNvPr id="5" name="图片 4"/>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F292B0-3B41-4D8B-8F1B-C09A49482C5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6EB9E1-F6F5-4F4B-BE5E-17C6BF3473E2}" type="slidenum">
              <a:rPr lang="zh-CN" altLang="en-US" smtClean="0"/>
            </a:fld>
            <a:endParaRPr lang="zh-CN" altLang="en-US"/>
          </a:p>
        </p:txBody>
      </p: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64"/>
          <a:stretch>
            <a:fillRect/>
          </a:stretch>
        </p:blipFill>
        <p:spPr bwMode="auto">
          <a:xfrm>
            <a:off x="807" y="0"/>
            <a:ext cx="9143193" cy="5142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3D57BB-DCEB-4264-B579-8A9C0B9DC25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1E79B-510E-41C4-B7DF-8E7D13CA5697}" type="slidenum">
              <a:rPr lang="zh-CN" altLang="en-US" smtClean="0"/>
            </a:fld>
            <a:endParaRPr lang="zh-CN" altLang="en-US"/>
          </a:p>
        </p:txBody>
      </p:sp>
      <p:pic>
        <p:nvPicPr>
          <p:cNvPr id="6" name="图片 5"/>
          <p:cNvPicPr>
            <a:picLocks noChangeAspect="1"/>
          </p:cNvPicPr>
          <p:nvPr userDrawn="1"/>
        </p:nvPicPr>
        <p:blipFill>
          <a:blip r:embed="rId2"/>
          <a:stretch>
            <a:fillRect/>
          </a:stretch>
        </p:blipFill>
        <p:spPr>
          <a:xfrm>
            <a:off x="0" y="0"/>
            <a:ext cx="9144000" cy="5143500"/>
          </a:xfrm>
          <a:prstGeom prst="rect">
            <a:avLst/>
          </a:prstGeom>
        </p:spPr>
      </p:pic>
      <p:pic>
        <p:nvPicPr>
          <p:cNvPr id="8" name="图片 7"/>
          <p:cNvPicPr>
            <a:picLocks noChangeAspect="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44080" b="-8521"/>
          <a:stretch>
            <a:fillRect/>
          </a:stretch>
        </p:blipFill>
        <p:spPr>
          <a:xfrm>
            <a:off x="7703840" y="122354"/>
            <a:ext cx="1440160" cy="391403"/>
          </a:xfrm>
          <a:prstGeom prst="rect">
            <a:avLst/>
          </a:prstGeom>
          <a:ln>
            <a:noFill/>
          </a:ln>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3D57BB-DCEB-4264-B579-8A9C0B9DC25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1E79B-510E-41C4-B7DF-8E7D13CA5697}" type="slidenum">
              <a:rPr lang="zh-CN" altLang="en-US" smtClean="0"/>
            </a:fld>
            <a:endParaRPr lang="zh-CN" altLang="en-US"/>
          </a:p>
        </p:txBody>
      </p:sp>
      <p:pic>
        <p:nvPicPr>
          <p:cNvPr id="5" name="图片 4"/>
          <p:cNvPicPr>
            <a:picLocks noChangeAspect="1"/>
          </p:cNvPicPr>
          <p:nvPr userDrawn="1"/>
        </p:nvPicPr>
        <p:blipFill>
          <a:blip r:embed="rId2"/>
          <a:stretch>
            <a:fillRect/>
          </a:stretch>
        </p:blipFill>
        <p:spPr>
          <a:xfrm>
            <a:off x="0" y="0"/>
            <a:ext cx="9144000" cy="5143500"/>
          </a:xfrm>
          <a:prstGeom prst="rect">
            <a:avLst/>
          </a:prstGeom>
        </p:spPr>
      </p:pic>
      <p:pic>
        <p:nvPicPr>
          <p:cNvPr id="6" name="图片 5"/>
          <p:cNvPicPr>
            <a:picLocks noChangeAspect="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44080" b="-8521"/>
          <a:stretch>
            <a:fillRect/>
          </a:stretch>
        </p:blipFill>
        <p:spPr>
          <a:xfrm>
            <a:off x="7703840" y="122354"/>
            <a:ext cx="1440160" cy="391403"/>
          </a:xfrm>
          <a:prstGeom prst="rect">
            <a:avLst/>
          </a:prstGeom>
          <a:ln>
            <a:noFill/>
          </a:ln>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121750D-F362-4691-9825-6162C1DB79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7C7D42-6936-4A6B-A69B-4413A8C4499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a:off x="0" y="26670"/>
            <a:ext cx="9144000" cy="1534954"/>
          </a:xfrm>
          <a:prstGeom prst="rect">
            <a:avLst/>
          </a:prstGeom>
        </p:spPr>
      </p:pic>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3938615" y="2011166"/>
            <a:ext cx="2682787" cy="537381"/>
          </a:xfrm>
        </p:spPr>
        <p:txBody>
          <a:bodyPr lIns="90000" tIns="46800" rIns="90000" bIns="0" anchor="ctr" anchorCtr="0">
            <a:normAutofit/>
          </a:bodyPr>
          <a:lstStyle>
            <a:lvl1pPr algn="dist">
              <a:defRPr sz="33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文本占位符 2"/>
          <p:cNvSpPr>
            <a:spLocks noGrp="1"/>
          </p:cNvSpPr>
          <p:nvPr>
            <p:ph type="body" idx="1" hasCustomPrompt="1"/>
            <p:custDataLst>
              <p:tags r:id="rId8"/>
            </p:custDataLst>
          </p:nvPr>
        </p:nvSpPr>
        <p:spPr>
          <a:xfrm>
            <a:off x="3938615" y="2594953"/>
            <a:ext cx="2682788" cy="408222"/>
          </a:xfrm>
        </p:spPr>
        <p:txBody>
          <a:bodyPr lIns="90000" tIns="0" rIns="90000" bIns="4680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EF292B0-3B41-4D8B-8F1B-C09A49482C5F}"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6EB9E1-F6F5-4F4B-BE5E-17C6BF3473E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xml"/><Relationship Id="rId2" Type="http://schemas.openxmlformats.org/officeDocument/2006/relationships/image" Target="../media/image8.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image" Target="../media/image9.png"/><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4" Type="http://schemas.openxmlformats.org/officeDocument/2006/relationships/notesSlide" Target="../notesSlides/notesSlide2.xml"/><Relationship Id="rId23" Type="http://schemas.openxmlformats.org/officeDocument/2006/relationships/slideLayout" Target="../slideLayouts/slideLayout1.xml"/><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8.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image" Target="../media/image10.png"/><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4.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20.png"/><Relationship Id="rId7" Type="http://schemas.openxmlformats.org/officeDocument/2006/relationships/image" Target="../media/image19.svg"/><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3" Type="http://schemas.openxmlformats.org/officeDocument/2006/relationships/image" Target="../media/image15.svg"/><Relationship Id="rId2" Type="http://schemas.openxmlformats.org/officeDocument/2006/relationships/image" Target="../media/image14.png"/><Relationship Id="rId10" Type="http://schemas.openxmlformats.org/officeDocument/2006/relationships/notesSlide" Target="../notesSlides/notesSlide8.xml"/><Relationship Id="rId1" Type="http://schemas.openxmlformats.org/officeDocument/2006/relationships/tags" Target="../tags/tag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87425"/>
            <a:ext cx="9144000" cy="3642995"/>
          </a:xfrm>
          <a:prstGeom prst="rect">
            <a:avLst/>
          </a:prstGeom>
          <a:solidFill>
            <a:schemeClr val="bg1">
              <a:lumMod val="95000"/>
              <a:alpha val="8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7" name="文本框 6"/>
          <p:cNvSpPr txBox="1"/>
          <p:nvPr/>
        </p:nvSpPr>
        <p:spPr>
          <a:xfrm>
            <a:off x="1979295" y="4659844"/>
            <a:ext cx="5211041" cy="398780"/>
          </a:xfrm>
          <a:prstGeom prst="rect">
            <a:avLst/>
          </a:prstGeom>
          <a:noFill/>
        </p:spPr>
        <p:txBody>
          <a:bodyPr wrap="square" rtlCol="0">
            <a:spAutoFit/>
          </a:bodyPr>
          <a:lstStyle/>
          <a:p>
            <a:pPr algn="ctr" defTabSz="1219200"/>
            <a:r>
              <a:rPr lang="zh-CN" altLang="en-US" sz="2000" b="1" dirty="0">
                <a:solidFill>
                  <a:schemeClr val="bg1">
                    <a:lumMod val="50000"/>
                  </a:schemeClr>
                </a:solidFill>
                <a:latin typeface="思源黑体 CN Medium" panose="020B0600000000000000" pitchFamily="34" charset="-122"/>
                <a:ea typeface="思源黑体 CN Medium" panose="020B0600000000000000" pitchFamily="34" charset="-122"/>
              </a:rPr>
              <a:t>四川科伦药业股份有限公司</a:t>
            </a:r>
            <a:endParaRPr lang="zh-CN" altLang="en-US" sz="2000" b="1"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8" name="文本框 7"/>
          <p:cNvSpPr txBox="1"/>
          <p:nvPr/>
        </p:nvSpPr>
        <p:spPr>
          <a:xfrm>
            <a:off x="2368982" y="1511414"/>
            <a:ext cx="4551680" cy="645160"/>
          </a:xfrm>
          <a:prstGeom prst="rect">
            <a:avLst/>
          </a:prstGeom>
          <a:noFill/>
        </p:spPr>
        <p:txBody>
          <a:bodyPr wrap="square" rtlCol="0">
            <a:spAutoFit/>
          </a:bodyPr>
          <a:lstStyle/>
          <a:p>
            <a:r>
              <a:rPr lang="zh-CN" altLang="en-US" sz="3600" b="1" dirty="0">
                <a:latin typeface="思源黑体 CN Medium" panose="020B0600000000000000" pitchFamily="34" charset="-122"/>
                <a:ea typeface="思源黑体 CN Medium" panose="020B0600000000000000" pitchFamily="34" charset="-122"/>
              </a:rPr>
              <a:t>氯维地平乳状注射液</a:t>
            </a:r>
            <a:endParaRPr lang="zh-CN" altLang="en-US" sz="3600" b="1" dirty="0">
              <a:latin typeface="思源黑体 CN Medium" panose="020B0600000000000000" pitchFamily="34" charset="-122"/>
              <a:ea typeface="思源黑体 CN Medium" panose="020B0600000000000000" pitchFamily="34" charset="-122"/>
            </a:endParaRPr>
          </a:p>
        </p:txBody>
      </p:sp>
      <p:sp>
        <p:nvSpPr>
          <p:cNvPr id="9" name="文本框 8"/>
          <p:cNvSpPr txBox="1"/>
          <p:nvPr/>
        </p:nvSpPr>
        <p:spPr>
          <a:xfrm>
            <a:off x="2179816" y="2266986"/>
            <a:ext cx="7553631" cy="1010982"/>
          </a:xfrm>
          <a:prstGeom prst="rect">
            <a:avLst/>
          </a:prstGeom>
          <a:noFill/>
        </p:spPr>
        <p:txBody>
          <a:bodyPr wrap="square" rtlCol="0">
            <a:spAutoFit/>
          </a:bodyPr>
          <a:lstStyle/>
          <a:p>
            <a:pPr marL="285750" indent="-285750" fontAlgn="auto">
              <a:lnSpc>
                <a:spcPct val="250000"/>
              </a:lnSpc>
              <a:buFont typeface="Wingdings" panose="05000000000000000000" pitchFamily="2" charset="2"/>
              <a:buChar char="ü"/>
            </a:pPr>
            <a:r>
              <a:rPr lang="zh-CN" altLang="en-US" sz="1300" b="1" dirty="0">
                <a:solidFill>
                  <a:srgbClr val="FF0000"/>
                </a:solidFill>
                <a:latin typeface="思源黑体 CN Bold" panose="020B0800000000000000" pitchFamily="34" charset="-122"/>
                <a:ea typeface="思源黑体 CN Bold" panose="020B0800000000000000" pitchFamily="34" charset="-122"/>
                <a:sym typeface="+mn-ea"/>
              </a:rPr>
              <a:t>填补空白：唯一任意肝肾功能</a:t>
            </a:r>
            <a:r>
              <a:rPr lang="zh-CN" altLang="en-US" sz="1300" b="1" dirty="0">
                <a:latin typeface="思源黑体 CN Bold" panose="020B0800000000000000" pitchFamily="34" charset="-122"/>
                <a:ea typeface="思源黑体 CN Bold" panose="020B0800000000000000" pitchFamily="34" charset="-122"/>
                <a:sym typeface="+mn-ea"/>
              </a:rPr>
              <a:t>不全患者均适用</a:t>
            </a:r>
            <a:r>
              <a:rPr lang="zh-CN" altLang="en-US" sz="1300" dirty="0">
                <a:latin typeface="思源黑体 CN Bold" panose="020B0800000000000000" pitchFamily="34" charset="-122"/>
                <a:ea typeface="思源黑体 CN Bold" panose="020B0800000000000000" pitchFamily="34" charset="-122"/>
                <a:sym typeface="+mn-ea"/>
              </a:rPr>
              <a:t>的高血压急症注射用药</a:t>
            </a:r>
            <a:endParaRPr lang="en-US" altLang="zh-CN" sz="1300" dirty="0">
              <a:latin typeface="思源黑体 CN Bold" panose="020B0800000000000000" pitchFamily="34" charset="-122"/>
              <a:ea typeface="思源黑体 CN Bold" panose="020B0800000000000000" pitchFamily="34" charset="-122"/>
              <a:sym typeface="+mn-ea"/>
            </a:endParaRPr>
          </a:p>
          <a:p>
            <a:pPr marL="285750" indent="-285750" fontAlgn="auto">
              <a:lnSpc>
                <a:spcPct val="250000"/>
              </a:lnSpc>
              <a:buFont typeface="Wingdings" panose="05000000000000000000" pitchFamily="2" charset="2"/>
              <a:buChar char="ü"/>
            </a:pPr>
            <a:r>
              <a:rPr lang="zh-CN" altLang="en-US" sz="1300" b="1" dirty="0">
                <a:solidFill>
                  <a:srgbClr val="FF0000"/>
                </a:solidFill>
                <a:latin typeface="思源黑体 CN Bold" panose="020B0800000000000000" pitchFamily="34" charset="-122"/>
                <a:ea typeface="思源黑体 CN Bold" panose="020B0800000000000000" pitchFamily="34" charset="-122"/>
                <a:sym typeface="+mn-ea"/>
              </a:rPr>
              <a:t>补齐短板：突破目录内唯一免配即用</a:t>
            </a:r>
            <a:r>
              <a:rPr lang="zh-CN" altLang="en-US" sz="1300" b="1" dirty="0">
                <a:latin typeface="思源黑体 CN Bold" panose="020B0800000000000000" pitchFamily="34" charset="-122"/>
                <a:ea typeface="思源黑体 CN Bold" panose="020B0800000000000000" pitchFamily="34" charset="-122"/>
                <a:sym typeface="+mn-ea"/>
              </a:rPr>
              <a:t>的</a:t>
            </a:r>
            <a:r>
              <a:rPr lang="zh-CN" altLang="en-US" sz="1300" dirty="0">
                <a:latin typeface="思源黑体 CN Bold" panose="020B0800000000000000" pitchFamily="34" charset="-122"/>
                <a:ea typeface="思源黑体 CN Bold" panose="020B0800000000000000" pitchFamily="34" charset="-122"/>
                <a:sym typeface="+mn-ea"/>
              </a:rPr>
              <a:t>高血压急症注射用药的</a:t>
            </a:r>
            <a:r>
              <a:rPr lang="zh-CN" altLang="en-US" sz="1300" dirty="0">
                <a:solidFill>
                  <a:srgbClr val="FF0000"/>
                </a:solidFill>
                <a:latin typeface="思源黑体 CN Bold" panose="020B0800000000000000" pitchFamily="34" charset="-122"/>
                <a:ea typeface="思源黑体 CN Bold" panose="020B0800000000000000" pitchFamily="34" charset="-122"/>
                <a:sym typeface="+mn-ea"/>
              </a:rPr>
              <a:t>人群限制</a:t>
            </a:r>
            <a:endParaRPr lang="zh-CN" altLang="en-US" sz="1300" dirty="0">
              <a:solidFill>
                <a:srgbClr val="FF0000"/>
              </a:solidFill>
              <a:latin typeface="思源黑体 CN Bold" panose="020B0800000000000000" pitchFamily="34" charset="-122"/>
              <a:ea typeface="思源黑体 CN Bold" panose="020B0800000000000000" pitchFamily="34" charset="-122"/>
              <a:sym typeface="+mn-ea"/>
            </a:endParaRPr>
          </a:p>
        </p:txBody>
      </p:sp>
      <p:sp>
        <p:nvSpPr>
          <p:cNvPr id="6" name="文本框 5"/>
          <p:cNvSpPr txBox="1"/>
          <p:nvPr/>
        </p:nvSpPr>
        <p:spPr>
          <a:xfrm>
            <a:off x="539552" y="3691250"/>
            <a:ext cx="8569765" cy="55308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Arial" panose="020B0604020202020204" pitchFamily="34" charset="0"/>
              </a:rPr>
              <a:t>第二批</a:t>
            </a:r>
            <a:r>
              <a:rPr kumimoji="0" lang="zh-CN" altLang="en-US" sz="20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Arial" panose="020B0604020202020204" pitchFamily="34" charset="0"/>
              </a:rPr>
              <a:t>鼓励仿制</a:t>
            </a:r>
            <a:r>
              <a:rPr lang="zh-CN" altLang="en-US" sz="2000" b="1" dirty="0">
                <a:solidFill>
                  <a:srgbClr val="FF0000"/>
                </a:solidFill>
                <a:latin typeface="思源黑体 CN Bold" panose="020B0800000000000000" pitchFamily="34" charset="-122"/>
                <a:ea typeface="思源黑体 CN Bold" panose="020B0800000000000000" pitchFamily="34" charset="-122"/>
                <a:sym typeface="Arial" panose="020B0604020202020204" pitchFamily="34" charset="0"/>
              </a:rPr>
              <a:t>目录</a:t>
            </a:r>
            <a:r>
              <a:rPr kumimoji="0" lang="zh-CN" altLang="en-US" sz="2000" b="1" i="0" u="none" strike="noStrike" kern="1200" cap="none" spc="0" normalizeH="0" baseline="0" noProof="0" dirty="0">
                <a:ln>
                  <a:noFill/>
                </a:ln>
                <a:effectLst/>
                <a:uLnTx/>
                <a:uFillTx/>
                <a:latin typeface="思源黑体 CN Bold" panose="020B0800000000000000" pitchFamily="34" charset="-122"/>
                <a:ea typeface="思源黑体 CN Bold" panose="020B0800000000000000" pitchFamily="34" charset="-122"/>
                <a:cs typeface="+mn-cs"/>
                <a:sym typeface="Arial" panose="020B0604020202020204" pitchFamily="34" charset="0"/>
              </a:rPr>
              <a:t>中</a:t>
            </a:r>
            <a:r>
              <a:rPr kumimoji="0" lang="zh-CN" altLang="en-US" sz="20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Arial" panose="020B0604020202020204" pitchFamily="34" charset="0"/>
              </a:rPr>
              <a:t>首个</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Arial" panose="020B0604020202020204" pitchFamily="34" charset="0"/>
              </a:rPr>
              <a:t>通过</a:t>
            </a:r>
            <a:r>
              <a:rPr kumimoji="0" lang="en-US" altLang="zh-CN" sz="20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Arial" panose="020B0604020202020204" pitchFamily="34" charset="0"/>
              </a:rPr>
              <a:t>Ⅲ</a:t>
            </a:r>
            <a:r>
              <a:rPr kumimoji="0" lang="zh-CN" altLang="en-US" sz="20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Arial" panose="020B0604020202020204" pitchFamily="34" charset="0"/>
              </a:rPr>
              <a:t>期临床</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Arial" panose="020B0604020202020204" pitchFamily="34" charset="0"/>
              </a:rPr>
              <a:t>获批</a:t>
            </a:r>
            <a:r>
              <a:rPr lang="zh-CN" altLang="en-US" sz="2000" dirty="0">
                <a:solidFill>
                  <a:prstClr val="black"/>
                </a:solidFill>
                <a:latin typeface="思源黑体 CN Bold" panose="020B0800000000000000" pitchFamily="34" charset="-122"/>
                <a:ea typeface="思源黑体 CN Bold" panose="020B0800000000000000" pitchFamily="34" charset="-122"/>
                <a:sym typeface="Arial" panose="020B0604020202020204" pitchFamily="34" charset="0"/>
              </a:rPr>
              <a:t>上市的药品</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Arial" panose="020B0604020202020204" pitchFamily="34" charset="0"/>
              </a:rPr>
              <a:t>，</a:t>
            </a:r>
            <a:r>
              <a:rPr kumimoji="0" lang="zh-CN" altLang="en-US" sz="20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Arial" panose="020B0604020202020204" pitchFamily="34" charset="0"/>
              </a:rPr>
              <a:t>最大诚意申请</a:t>
            </a:r>
            <a:endParaRPr kumimoji="0" lang="zh-CN" altLang="en-US" sz="20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endParaRPr>
          </a:p>
        </p:txBody>
      </p:sp>
      <p:pic>
        <p:nvPicPr>
          <p:cNvPr id="5" name="图片 4"/>
          <p:cNvPicPr>
            <a:picLocks noChangeAspect="1"/>
          </p:cNvPicPr>
          <p:nvPr/>
        </p:nvPicPr>
        <p:blipFill>
          <a:blip r:embed="rId1"/>
          <a:stretch>
            <a:fillRect/>
          </a:stretch>
        </p:blipFill>
        <p:spPr>
          <a:xfrm>
            <a:off x="352285" y="1462741"/>
            <a:ext cx="1162383" cy="1794734"/>
          </a:xfrm>
          <a:prstGeom prst="rect">
            <a:avLst/>
          </a:prstGeom>
        </p:spPr>
      </p:pic>
      <p:pic>
        <p:nvPicPr>
          <p:cNvPr id="4" name="图片 3"/>
          <p:cNvPicPr>
            <a:picLocks noChangeAspect="1"/>
          </p:cNvPicPr>
          <p:nvPr/>
        </p:nvPicPr>
        <p:blipFill>
          <a:blip r:embed="rId2"/>
          <a:stretch>
            <a:fillRect/>
          </a:stretch>
        </p:blipFill>
        <p:spPr>
          <a:xfrm>
            <a:off x="1187624" y="2156574"/>
            <a:ext cx="903109" cy="11723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custDataLst>
              <p:tags r:id="rId1"/>
            </p:custDataLst>
          </p:nvPr>
        </p:nvSpPr>
        <p:spPr>
          <a:xfrm>
            <a:off x="2122548" y="2731012"/>
            <a:ext cx="1368152" cy="44102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chemeClr val="bg1"/>
                </a:solidFill>
                <a:latin typeface="思源黑体 CN Medium" panose="020B0600000000000000" pitchFamily="34" charset="-122"/>
                <a:ea typeface="思源黑体 CN Medium" panose="020B0600000000000000" pitchFamily="34" charset="-122"/>
              </a:rPr>
              <a:t>基本信息</a:t>
            </a:r>
            <a:endParaRPr lang="zh-CN" altLang="en-US" sz="1800" b="1" dirty="0">
              <a:solidFill>
                <a:schemeClr val="bg1"/>
              </a:solidFill>
              <a:latin typeface="思源黑体 CN Medium" panose="020B0600000000000000" pitchFamily="34" charset="-122"/>
              <a:ea typeface="思源黑体 CN Medium" panose="020B0600000000000000" pitchFamily="34" charset="-122"/>
            </a:endParaRPr>
          </a:p>
        </p:txBody>
      </p:sp>
      <p:sp>
        <p:nvSpPr>
          <p:cNvPr id="21" name="标题 1"/>
          <p:cNvSpPr txBox="1"/>
          <p:nvPr>
            <p:custDataLst>
              <p:tags r:id="rId2"/>
            </p:custDataLst>
          </p:nvPr>
        </p:nvSpPr>
        <p:spPr>
          <a:xfrm>
            <a:off x="3527491" y="2735906"/>
            <a:ext cx="1368152" cy="44102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sz="1800" b="1" dirty="0">
                <a:solidFill>
                  <a:schemeClr val="bg1"/>
                </a:solidFill>
                <a:latin typeface="思源黑体 CN Medium" panose="020B0600000000000000" pitchFamily="34" charset="-122"/>
                <a:ea typeface="思源黑体 CN Medium" panose="020B0600000000000000" pitchFamily="34" charset="-122"/>
              </a:rPr>
              <a:t>有效性</a:t>
            </a:r>
            <a:endParaRPr lang="zh-CN" sz="1800" b="1" dirty="0">
              <a:solidFill>
                <a:schemeClr val="bg1"/>
              </a:solidFill>
              <a:latin typeface="思源黑体 CN Medium" panose="020B0600000000000000" pitchFamily="34" charset="-122"/>
              <a:ea typeface="思源黑体 CN Medium" panose="020B0600000000000000" pitchFamily="34" charset="-122"/>
            </a:endParaRPr>
          </a:p>
        </p:txBody>
      </p:sp>
      <p:sp>
        <p:nvSpPr>
          <p:cNvPr id="24" name="标题 1"/>
          <p:cNvSpPr txBox="1"/>
          <p:nvPr>
            <p:custDataLst>
              <p:tags r:id="rId3"/>
            </p:custDataLst>
          </p:nvPr>
        </p:nvSpPr>
        <p:spPr>
          <a:xfrm>
            <a:off x="4932434" y="2733460"/>
            <a:ext cx="1296144" cy="44102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zh-CN" sz="1800" b="1" dirty="0">
                <a:solidFill>
                  <a:schemeClr val="bg1"/>
                </a:solidFill>
                <a:latin typeface="思源黑体 CN Medium" panose="020B0600000000000000" pitchFamily="34" charset="-122"/>
                <a:ea typeface="思源黑体 CN Medium" panose="020B0600000000000000" pitchFamily="34" charset="-122"/>
              </a:rPr>
              <a:t>安全性</a:t>
            </a:r>
            <a:endParaRPr lang="zh-CN" sz="1800" b="1" dirty="0">
              <a:solidFill>
                <a:schemeClr val="bg1"/>
              </a:solidFill>
              <a:latin typeface="思源黑体 CN Medium" panose="020B0600000000000000" pitchFamily="34" charset="-122"/>
              <a:ea typeface="思源黑体 CN Medium" panose="020B0600000000000000" pitchFamily="34" charset="-122"/>
            </a:endParaRPr>
          </a:p>
        </p:txBody>
      </p:sp>
      <p:sp>
        <p:nvSpPr>
          <p:cNvPr id="30" name="标题 1"/>
          <p:cNvSpPr txBox="1"/>
          <p:nvPr>
            <p:custDataLst>
              <p:tags r:id="rId4"/>
            </p:custDataLst>
          </p:nvPr>
        </p:nvSpPr>
        <p:spPr>
          <a:xfrm>
            <a:off x="6198266" y="2731013"/>
            <a:ext cx="1524340" cy="44102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sz="1800" b="1" dirty="0">
                <a:solidFill>
                  <a:schemeClr val="bg1"/>
                </a:solidFill>
                <a:latin typeface="思源黑体 CN Medium" panose="020B0600000000000000" pitchFamily="34" charset="-122"/>
                <a:ea typeface="思源黑体 CN Medium" panose="020B0600000000000000" pitchFamily="34" charset="-122"/>
              </a:rPr>
              <a:t>创新性</a:t>
            </a:r>
            <a:endParaRPr lang="zh-CN" sz="1800" b="1" dirty="0">
              <a:solidFill>
                <a:schemeClr val="bg1"/>
              </a:solidFill>
              <a:latin typeface="思源黑体 CN Medium" panose="020B0600000000000000" pitchFamily="34" charset="-122"/>
              <a:ea typeface="思源黑体 CN Medium" panose="020B0600000000000000" pitchFamily="34" charset="-122"/>
            </a:endParaRPr>
          </a:p>
        </p:txBody>
      </p:sp>
      <p:sp>
        <p:nvSpPr>
          <p:cNvPr id="25" name="标题 1"/>
          <p:cNvSpPr txBox="1"/>
          <p:nvPr>
            <p:custDataLst>
              <p:tags r:id="rId5"/>
            </p:custDataLst>
          </p:nvPr>
        </p:nvSpPr>
        <p:spPr>
          <a:xfrm>
            <a:off x="7524328" y="2720254"/>
            <a:ext cx="1524340" cy="44102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sz="1800" b="1" dirty="0">
                <a:solidFill>
                  <a:schemeClr val="bg1"/>
                </a:solidFill>
                <a:latin typeface="思源黑体 CN Medium" panose="020B0600000000000000" pitchFamily="34" charset="-122"/>
                <a:ea typeface="思源黑体 CN Medium" panose="020B0600000000000000" pitchFamily="34" charset="-122"/>
              </a:rPr>
              <a:t>公平性</a:t>
            </a:r>
            <a:endParaRPr lang="zh-CN" sz="1800" b="1" dirty="0">
              <a:solidFill>
                <a:schemeClr val="bg1"/>
              </a:solidFill>
              <a:latin typeface="思源黑体 CN Medium" panose="020B0600000000000000" pitchFamily="34" charset="-122"/>
              <a:ea typeface="思源黑体 CN Medium" panose="020B0600000000000000" pitchFamily="34" charset="-122"/>
            </a:endParaRPr>
          </a:p>
        </p:txBody>
      </p:sp>
      <p:grpSp>
        <p:nvGrpSpPr>
          <p:cNvPr id="6" name="组合 5"/>
          <p:cNvGrpSpPr/>
          <p:nvPr>
            <p:custDataLst>
              <p:tags r:id="rId6"/>
            </p:custDataLst>
          </p:nvPr>
        </p:nvGrpSpPr>
        <p:grpSpPr>
          <a:xfrm>
            <a:off x="2479839" y="1869525"/>
            <a:ext cx="713794" cy="712800"/>
            <a:chOff x="551724" y="1707654"/>
            <a:chExt cx="851685" cy="851685"/>
          </a:xfrm>
        </p:grpSpPr>
        <p:pic>
          <p:nvPicPr>
            <p:cNvPr id="2" name="图片 1"/>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551724" y="1707654"/>
              <a:ext cx="851685" cy="851685"/>
            </a:xfrm>
            <a:prstGeom prst="rect">
              <a:avLst/>
            </a:prstGeom>
          </p:spPr>
        </p:pic>
        <p:sp>
          <p:nvSpPr>
            <p:cNvPr id="26" name="标题 1"/>
            <p:cNvSpPr txBox="1"/>
            <p:nvPr>
              <p:custDataLst>
                <p:tags r:id="rId9"/>
              </p:custDataLst>
            </p:nvPr>
          </p:nvSpPr>
          <p:spPr>
            <a:xfrm>
              <a:off x="700576" y="1876042"/>
              <a:ext cx="609892"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600" b="1" dirty="0">
                  <a:solidFill>
                    <a:schemeClr val="bg1"/>
                  </a:solidFill>
                  <a:latin typeface="思源黑体 CN Medium" panose="020B0600000000000000" pitchFamily="34" charset="-122"/>
                  <a:ea typeface="思源黑体 CN Medium" panose="020B0600000000000000" pitchFamily="34" charset="-122"/>
                </a:rPr>
                <a:t>1</a:t>
              </a:r>
              <a:endParaRPr lang="zh-CN" altLang="en-US" sz="3600" b="1" dirty="0">
                <a:solidFill>
                  <a:schemeClr val="bg1"/>
                </a:solidFill>
                <a:latin typeface="思源黑体 CN Medium" panose="020B0600000000000000" pitchFamily="34" charset="-122"/>
                <a:ea typeface="思源黑体 CN Medium" panose="020B0600000000000000" pitchFamily="34" charset="-122"/>
              </a:endParaRPr>
            </a:p>
          </p:txBody>
        </p:sp>
      </p:grpSp>
      <p:sp>
        <p:nvSpPr>
          <p:cNvPr id="7" name="灯片编号占位符 1"/>
          <p:cNvSpPr>
            <a:spLocks noGrp="1"/>
          </p:cNvSpPr>
          <p:nvPr>
            <p:ph type="sldNum" sz="quarter" idx="12"/>
          </p:nvPr>
        </p:nvSpPr>
        <p:spPr>
          <a:xfrm>
            <a:off x="6960436" y="4948014"/>
            <a:ext cx="2133600" cy="273844"/>
          </a:xfrm>
        </p:spPr>
        <p:txBody>
          <a:bodyPr/>
          <a:lstStyle/>
          <a:p>
            <a:r>
              <a:rPr lang="zh-CN" altLang="en-US" sz="800" dirty="0">
                <a:latin typeface="思源黑体 CN Bold" panose="020B0800000000000000" pitchFamily="34" charset="-122"/>
                <a:ea typeface="思源黑体 CN Bold" panose="020B0800000000000000" pitchFamily="34" charset="-122"/>
                <a:cs typeface="思源黑体 CN Bold" panose="020B0800000000000000" pitchFamily="34" charset="-122"/>
              </a:rPr>
              <a:t>第</a:t>
            </a:r>
            <a:fld id="{B16EB9E1-F6F5-4F4B-BE5E-17C6BF3473E2}" type="slidenum">
              <a:rPr lang="zh-CN" altLang="en-US" sz="800" smtClean="0">
                <a:latin typeface="思源黑体 CN Bold" panose="020B0800000000000000" pitchFamily="34" charset="-122"/>
                <a:ea typeface="思源黑体 CN Bold" panose="020B0800000000000000" pitchFamily="34" charset="-122"/>
                <a:cs typeface="思源黑体 CN Bold" panose="020B0800000000000000" pitchFamily="34" charset="-122"/>
              </a:rPr>
            </a:fld>
            <a:r>
              <a:rPr lang="zh-CN" altLang="en-US" sz="800" dirty="0">
                <a:latin typeface="思源黑体 CN Bold" panose="020B0800000000000000" pitchFamily="34" charset="-122"/>
                <a:ea typeface="思源黑体 CN Bold" panose="020B0800000000000000" pitchFamily="34" charset="-122"/>
                <a:cs typeface="思源黑体 CN Bold" panose="020B0800000000000000" pitchFamily="34" charset="-122"/>
              </a:rPr>
              <a:t>页</a:t>
            </a:r>
            <a:r>
              <a:rPr lang="en-US" altLang="zh-CN" sz="800" dirty="0">
                <a:latin typeface="思源黑体 CN Bold" panose="020B0800000000000000" pitchFamily="34" charset="-122"/>
                <a:ea typeface="思源黑体 CN Bold" panose="020B0800000000000000" pitchFamily="34" charset="-122"/>
                <a:cs typeface="思源黑体 CN Bold" panose="020B0800000000000000" pitchFamily="34" charset="-122"/>
              </a:rPr>
              <a:t>/</a:t>
            </a:r>
            <a:r>
              <a:rPr lang="zh-CN" altLang="en-US" sz="800" dirty="0">
                <a:latin typeface="思源黑体 CN Bold" panose="020B0800000000000000" pitchFamily="34" charset="-122"/>
                <a:ea typeface="思源黑体 CN Bold" panose="020B0800000000000000" pitchFamily="34" charset="-122"/>
                <a:cs typeface="思源黑体 CN Bold" panose="020B0800000000000000" pitchFamily="34" charset="-122"/>
              </a:rPr>
              <a:t>共</a:t>
            </a:r>
            <a:r>
              <a:rPr lang="en-US" altLang="zh-CN" sz="800" dirty="0">
                <a:latin typeface="思源黑体 CN Bold" panose="020B0800000000000000" pitchFamily="34" charset="-122"/>
                <a:ea typeface="思源黑体 CN Bold" panose="020B0800000000000000" pitchFamily="34" charset="-122"/>
                <a:cs typeface="思源黑体 CN Bold" panose="020B0800000000000000" pitchFamily="34" charset="-122"/>
              </a:rPr>
              <a:t>11</a:t>
            </a:r>
            <a:r>
              <a:rPr lang="zh-CN" altLang="en-US" sz="800" dirty="0">
                <a:latin typeface="思源黑体 CN Bold" panose="020B0800000000000000" pitchFamily="34" charset="-122"/>
                <a:ea typeface="思源黑体 CN Bold" panose="020B0800000000000000" pitchFamily="34" charset="-122"/>
                <a:cs typeface="思源黑体 CN Bold" panose="020B0800000000000000" pitchFamily="34" charset="-122"/>
              </a:rPr>
              <a:t>页</a:t>
            </a:r>
            <a:endParaRPr lang="zh-CN" altLang="en-US" sz="800" dirty="0">
              <a:latin typeface="思源黑体 CN Bold" panose="020B0800000000000000" pitchFamily="34" charset="-122"/>
              <a:ea typeface="思源黑体 CN Bold" panose="020B0800000000000000" pitchFamily="34" charset="-122"/>
              <a:cs typeface="思源黑体 CN Bold" panose="020B0800000000000000" pitchFamily="34" charset="-122"/>
            </a:endParaRPr>
          </a:p>
        </p:txBody>
      </p:sp>
      <p:pic>
        <p:nvPicPr>
          <p:cNvPr id="10" name="图片 9" descr="科伦药业"/>
          <p:cNvPicPr>
            <a:picLocks noChangeAspect="1"/>
          </p:cNvPicPr>
          <p:nvPr userDrawn="1"/>
        </p:nvPicPr>
        <p:blipFill>
          <a:blip r:embed="rId10"/>
          <a:stretch>
            <a:fillRect/>
          </a:stretch>
        </p:blipFill>
        <p:spPr>
          <a:xfrm>
            <a:off x="7703820" y="122555"/>
            <a:ext cx="1319530" cy="336550"/>
          </a:xfrm>
          <a:prstGeom prst="rect">
            <a:avLst/>
          </a:prstGeom>
        </p:spPr>
      </p:pic>
      <p:grpSp>
        <p:nvGrpSpPr>
          <p:cNvPr id="8" name="组合 7"/>
          <p:cNvGrpSpPr/>
          <p:nvPr>
            <p:custDataLst>
              <p:tags r:id="rId11"/>
            </p:custDataLst>
          </p:nvPr>
        </p:nvGrpSpPr>
        <p:grpSpPr>
          <a:xfrm>
            <a:off x="3858206" y="1869525"/>
            <a:ext cx="713794" cy="712800"/>
            <a:chOff x="551724" y="1707654"/>
            <a:chExt cx="851685" cy="851685"/>
          </a:xfrm>
        </p:grpSpPr>
        <p:pic>
          <p:nvPicPr>
            <p:cNvPr id="9" name="图片 8"/>
            <p:cNvPicPr>
              <a:picLocks noChangeAspect="1"/>
            </p:cNvPicPr>
            <p:nvPr>
              <p:custDataLst>
                <p:tags r:id="rId12"/>
              </p:custDataLst>
            </p:nvPr>
          </p:nvPicPr>
          <p:blipFill>
            <a:blip r:embed="rId8" cstate="print">
              <a:extLst>
                <a:ext uri="{28A0092B-C50C-407E-A947-70E740481C1C}">
                  <a14:useLocalDpi xmlns:a14="http://schemas.microsoft.com/office/drawing/2010/main" val="0"/>
                </a:ext>
              </a:extLst>
            </a:blip>
            <a:stretch>
              <a:fillRect/>
            </a:stretch>
          </p:blipFill>
          <p:spPr>
            <a:xfrm>
              <a:off x="551724" y="1707654"/>
              <a:ext cx="851685" cy="851685"/>
            </a:xfrm>
            <a:prstGeom prst="rect">
              <a:avLst/>
            </a:prstGeom>
          </p:spPr>
        </p:pic>
        <p:sp>
          <p:nvSpPr>
            <p:cNvPr id="11" name="标题 1"/>
            <p:cNvSpPr txBox="1"/>
            <p:nvPr>
              <p:custDataLst>
                <p:tags r:id="rId13"/>
              </p:custDataLst>
            </p:nvPr>
          </p:nvSpPr>
          <p:spPr>
            <a:xfrm>
              <a:off x="700576" y="1876042"/>
              <a:ext cx="609892"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600" b="1" dirty="0">
                  <a:solidFill>
                    <a:schemeClr val="bg1"/>
                  </a:solidFill>
                  <a:latin typeface="思源黑体 CN Medium" panose="020B0600000000000000" pitchFamily="34" charset="-122"/>
                  <a:ea typeface="思源黑体 CN Medium" panose="020B0600000000000000" pitchFamily="34" charset="-122"/>
                </a:rPr>
                <a:t>2</a:t>
              </a:r>
              <a:endParaRPr lang="zh-CN" altLang="en-US" sz="3600" b="1" dirty="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12" name="组合 11"/>
          <p:cNvGrpSpPr/>
          <p:nvPr>
            <p:custDataLst>
              <p:tags r:id="rId14"/>
            </p:custDataLst>
          </p:nvPr>
        </p:nvGrpSpPr>
        <p:grpSpPr>
          <a:xfrm>
            <a:off x="5223609" y="1869525"/>
            <a:ext cx="713794" cy="712800"/>
            <a:chOff x="551724" y="1707654"/>
            <a:chExt cx="851685" cy="851685"/>
          </a:xfrm>
        </p:grpSpPr>
        <p:pic>
          <p:nvPicPr>
            <p:cNvPr id="13" name="图片 12"/>
            <p:cNvPicPr>
              <a:picLocks noChangeAspect="1"/>
            </p:cNvPicPr>
            <p:nvPr>
              <p:custDataLst>
                <p:tags r:id="rId15"/>
              </p:custDataLst>
            </p:nvPr>
          </p:nvPicPr>
          <p:blipFill>
            <a:blip r:embed="rId8" cstate="print">
              <a:extLst>
                <a:ext uri="{28A0092B-C50C-407E-A947-70E740481C1C}">
                  <a14:useLocalDpi xmlns:a14="http://schemas.microsoft.com/office/drawing/2010/main" val="0"/>
                </a:ext>
              </a:extLst>
            </a:blip>
            <a:stretch>
              <a:fillRect/>
            </a:stretch>
          </p:blipFill>
          <p:spPr>
            <a:xfrm>
              <a:off x="551724" y="1707654"/>
              <a:ext cx="851685" cy="851685"/>
            </a:xfrm>
            <a:prstGeom prst="rect">
              <a:avLst/>
            </a:prstGeom>
          </p:spPr>
        </p:pic>
        <p:sp>
          <p:nvSpPr>
            <p:cNvPr id="14" name="标题 1"/>
            <p:cNvSpPr txBox="1"/>
            <p:nvPr>
              <p:custDataLst>
                <p:tags r:id="rId16"/>
              </p:custDataLst>
            </p:nvPr>
          </p:nvSpPr>
          <p:spPr>
            <a:xfrm>
              <a:off x="700576" y="1876042"/>
              <a:ext cx="609892"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600" b="1" dirty="0">
                  <a:solidFill>
                    <a:schemeClr val="bg1"/>
                  </a:solidFill>
                  <a:latin typeface="思源黑体 CN Medium" panose="020B0600000000000000" pitchFamily="34" charset="-122"/>
                  <a:ea typeface="思源黑体 CN Medium" panose="020B0600000000000000" pitchFamily="34" charset="-122"/>
                </a:rPr>
                <a:t>3</a:t>
              </a:r>
              <a:endParaRPr lang="zh-CN" altLang="en-US" sz="3600" b="1" dirty="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17" name="组合 16"/>
          <p:cNvGrpSpPr/>
          <p:nvPr>
            <p:custDataLst>
              <p:tags r:id="rId17"/>
            </p:custDataLst>
          </p:nvPr>
        </p:nvGrpSpPr>
        <p:grpSpPr>
          <a:xfrm>
            <a:off x="6603539" y="1869525"/>
            <a:ext cx="713794" cy="712800"/>
            <a:chOff x="551724" y="1707654"/>
            <a:chExt cx="851685" cy="851685"/>
          </a:xfrm>
        </p:grpSpPr>
        <p:pic>
          <p:nvPicPr>
            <p:cNvPr id="18" name="图片 17"/>
            <p:cNvPicPr>
              <a:picLocks noChangeAspect="1"/>
            </p:cNvPicPr>
            <p:nvPr>
              <p:custDataLst>
                <p:tags r:id="rId18"/>
              </p:custDataLst>
            </p:nvPr>
          </p:nvPicPr>
          <p:blipFill>
            <a:blip r:embed="rId8" cstate="print">
              <a:extLst>
                <a:ext uri="{28A0092B-C50C-407E-A947-70E740481C1C}">
                  <a14:useLocalDpi xmlns:a14="http://schemas.microsoft.com/office/drawing/2010/main" val="0"/>
                </a:ext>
              </a:extLst>
            </a:blip>
            <a:stretch>
              <a:fillRect/>
            </a:stretch>
          </p:blipFill>
          <p:spPr>
            <a:xfrm>
              <a:off x="551724" y="1707654"/>
              <a:ext cx="851685" cy="851685"/>
            </a:xfrm>
            <a:prstGeom prst="rect">
              <a:avLst/>
            </a:prstGeom>
          </p:spPr>
        </p:pic>
        <p:sp>
          <p:nvSpPr>
            <p:cNvPr id="19" name="标题 1"/>
            <p:cNvSpPr txBox="1"/>
            <p:nvPr>
              <p:custDataLst>
                <p:tags r:id="rId19"/>
              </p:custDataLst>
            </p:nvPr>
          </p:nvSpPr>
          <p:spPr>
            <a:xfrm>
              <a:off x="672621" y="1845465"/>
              <a:ext cx="609892"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600" b="1" dirty="0">
                  <a:solidFill>
                    <a:schemeClr val="bg1"/>
                  </a:solidFill>
                  <a:latin typeface="思源黑体 CN Medium" panose="020B0600000000000000" pitchFamily="34" charset="-122"/>
                  <a:ea typeface="思源黑体 CN Medium" panose="020B0600000000000000" pitchFamily="34" charset="-122"/>
                </a:rPr>
                <a:t>4</a:t>
              </a:r>
              <a:endParaRPr lang="zh-CN" altLang="en-US" sz="3600" b="1" dirty="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20" name="组合 19"/>
          <p:cNvGrpSpPr/>
          <p:nvPr>
            <p:custDataLst>
              <p:tags r:id="rId20"/>
            </p:custDataLst>
          </p:nvPr>
        </p:nvGrpSpPr>
        <p:grpSpPr>
          <a:xfrm>
            <a:off x="7935812" y="1869525"/>
            <a:ext cx="713794" cy="712800"/>
            <a:chOff x="551724" y="1707654"/>
            <a:chExt cx="851685" cy="851685"/>
          </a:xfrm>
        </p:grpSpPr>
        <p:pic>
          <p:nvPicPr>
            <p:cNvPr id="22" name="图片 21"/>
            <p:cNvPicPr>
              <a:picLocks noChangeAspect="1"/>
            </p:cNvPicPr>
            <p:nvPr>
              <p:custDataLst>
                <p:tags r:id="rId21"/>
              </p:custDataLst>
            </p:nvPr>
          </p:nvPicPr>
          <p:blipFill>
            <a:blip r:embed="rId8" cstate="print">
              <a:extLst>
                <a:ext uri="{28A0092B-C50C-407E-A947-70E740481C1C}">
                  <a14:useLocalDpi xmlns:a14="http://schemas.microsoft.com/office/drawing/2010/main" val="0"/>
                </a:ext>
              </a:extLst>
            </a:blip>
            <a:stretch>
              <a:fillRect/>
            </a:stretch>
          </p:blipFill>
          <p:spPr>
            <a:xfrm>
              <a:off x="551724" y="1707654"/>
              <a:ext cx="851685" cy="851685"/>
            </a:xfrm>
            <a:prstGeom prst="rect">
              <a:avLst/>
            </a:prstGeom>
          </p:spPr>
        </p:pic>
        <p:sp>
          <p:nvSpPr>
            <p:cNvPr id="23" name="标题 1"/>
            <p:cNvSpPr txBox="1"/>
            <p:nvPr>
              <p:custDataLst>
                <p:tags r:id="rId22"/>
              </p:custDataLst>
            </p:nvPr>
          </p:nvSpPr>
          <p:spPr>
            <a:xfrm>
              <a:off x="674954" y="1863864"/>
              <a:ext cx="609892"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600" b="1" dirty="0">
                  <a:solidFill>
                    <a:schemeClr val="bg1"/>
                  </a:solidFill>
                  <a:latin typeface="思源黑体 CN Medium" panose="020B0600000000000000" pitchFamily="34" charset="-122"/>
                  <a:ea typeface="思源黑体 CN Medium" panose="020B0600000000000000" pitchFamily="34" charset="-122"/>
                </a:rPr>
                <a:t>5</a:t>
              </a:r>
              <a:endParaRPr lang="zh-CN" altLang="en-US" sz="3600" b="1" dirty="0">
                <a:solidFill>
                  <a:schemeClr val="bg1"/>
                </a:solidFill>
                <a:latin typeface="思源黑体 CN Medium" panose="020B0600000000000000" pitchFamily="34" charset="-122"/>
                <a:ea typeface="思源黑体 CN Medium" panose="020B0600000000000000" pitchFamily="3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816" y="851536"/>
            <a:ext cx="3945255" cy="3876524"/>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endParaRPr>
          </a:p>
        </p:txBody>
      </p:sp>
      <p:sp>
        <p:nvSpPr>
          <p:cNvPr id="42" name="矩形 41"/>
          <p:cNvSpPr/>
          <p:nvPr/>
        </p:nvSpPr>
        <p:spPr>
          <a:xfrm>
            <a:off x="107915" y="983972"/>
            <a:ext cx="3873500" cy="4206875"/>
          </a:xfrm>
          <a:prstGeom prst="rect">
            <a:avLst/>
          </a:prstGeom>
        </p:spPr>
        <p:txBody>
          <a:bodyPr wrap="square">
            <a:noAutofit/>
          </a:bodyPr>
          <a:lstStyle/>
          <a:p>
            <a:pPr algn="just" defTabSz="1219200" fontAlgn="auto">
              <a:lnSpc>
                <a:spcPct val="150000"/>
              </a:lnSpc>
            </a:pPr>
            <a:r>
              <a:rPr lang="en-US" altLang="zh-CN"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a:t>
            </a:r>
            <a:r>
              <a:rPr lang="zh-CN" altLang="en-US"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通用名称</a:t>
            </a:r>
            <a:r>
              <a:rPr lang="en-US" altLang="zh-CN"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a:t>
            </a:r>
            <a:r>
              <a:rPr lang="zh-CN" altLang="zh-CN"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氯维地平乳状注射液</a:t>
            </a:r>
            <a:endParaRPr lang="en-US" altLang="zh-CN"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endParaRPr>
          </a:p>
          <a:p>
            <a:pPr algn="just" defTabSz="1219200" fontAlgn="auto">
              <a:lnSpc>
                <a:spcPct val="150000"/>
              </a:lnSpc>
            </a:pPr>
            <a:r>
              <a:rPr lang="en-US" altLang="zh-CN"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a:t>
            </a:r>
            <a:r>
              <a:rPr lang="zh-CN" altLang="en-US"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注册规格</a:t>
            </a:r>
            <a:r>
              <a:rPr lang="en-US" altLang="zh-CN"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a:t>
            </a:r>
            <a:r>
              <a:rPr lang="en-US" altLang="zh-CN" sz="900" dirty="0" err="1">
                <a:solidFill>
                  <a:srgbClr val="FF0000"/>
                </a:solidFill>
                <a:latin typeface="思源黑体 CN Bold" panose="020B0800000000000000" pitchFamily="34" charset="-122"/>
                <a:ea typeface="思源黑体 CN Bold" panose="020B0800000000000000" pitchFamily="34" charset="-122"/>
                <a:cs typeface="微软雅黑" panose="020B0503020204020204" charset="-122"/>
              </a:rPr>
              <a:t>50ml:25mg</a:t>
            </a:r>
            <a:r>
              <a:rPr lang="zh-CN" altLang="en-US" sz="900" dirty="0">
                <a:solidFill>
                  <a:srgbClr val="FF0000"/>
                </a:solidFill>
                <a:latin typeface="思源黑体 CN Bold" panose="020B0800000000000000" pitchFamily="34" charset="-122"/>
                <a:ea typeface="思源黑体 CN Bold" panose="020B0800000000000000" pitchFamily="34" charset="-122"/>
                <a:cs typeface="微软雅黑" panose="020B0503020204020204" charset="-122"/>
              </a:rPr>
              <a:t>（主谈判规格）</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rPr>
              <a:t>，</a:t>
            </a:r>
            <a:r>
              <a:rPr lang="en-US" altLang="zh-CN"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100ml:50mg</a:t>
            </a:r>
            <a:endParaRPr lang="en-US" altLang="zh-CN"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endParaRPr>
          </a:p>
          <a:p>
            <a:pPr algn="just" defTabSz="1219200" fontAlgn="auto">
              <a:lnSpc>
                <a:spcPct val="150000"/>
              </a:lnSpc>
            </a:pPr>
            <a:r>
              <a:rPr lang="en-US" altLang="zh-CN"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a:t>
            </a:r>
            <a:r>
              <a:rPr lang="zh-CN" altLang="en-US"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药品注册分类</a:t>
            </a:r>
            <a:r>
              <a:rPr lang="en-US" altLang="zh-CN"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a:t>
            </a:r>
            <a:r>
              <a:rPr lang="zh-CN" altLang="en-US"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化学药品</a:t>
            </a:r>
            <a:r>
              <a:rPr lang="en-US" altLang="zh-CN"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3</a:t>
            </a:r>
            <a:r>
              <a:rPr lang="zh-CN" altLang="en-US"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类</a:t>
            </a:r>
            <a:endParaRPr lang="en-US" altLang="zh-CN"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endParaRPr>
          </a:p>
          <a:p>
            <a:pPr algn="just" defTabSz="1219200" fontAlgn="auto">
              <a:lnSpc>
                <a:spcPct val="150000"/>
              </a:lnSpc>
            </a:pPr>
            <a:r>
              <a:rPr lang="en-US" altLang="zh-CN"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a:t>
            </a:r>
            <a:r>
              <a:rPr lang="zh-CN" altLang="en-US"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适应症</a:t>
            </a:r>
            <a:r>
              <a:rPr lang="en-US" altLang="zh-CN"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 </a:t>
            </a:r>
            <a:r>
              <a:rPr lang="zh-CN" altLang="en-US" sz="900" dirty="0">
                <a:solidFill>
                  <a:srgbClr val="FF0000"/>
                </a:solidFill>
                <a:latin typeface="思源黑体 CN Bold" panose="020B0800000000000000" pitchFamily="34" charset="-122"/>
                <a:ea typeface="思源黑体 CN Bold" panose="020B0800000000000000" pitchFamily="34" charset="-122"/>
                <a:cs typeface="微软雅黑" panose="020B0503020204020204" charset="-122"/>
              </a:rPr>
              <a:t>用于治疗不适宜口服或预期口服药物治疗效果不佳的高血压。</a:t>
            </a:r>
            <a:endParaRPr lang="zh-CN" altLang="en-US" sz="900" dirty="0">
              <a:solidFill>
                <a:srgbClr val="FF0000"/>
              </a:solidFill>
              <a:latin typeface="思源黑体 CN Bold" panose="020B0800000000000000" pitchFamily="34" charset="-122"/>
              <a:ea typeface="思源黑体 CN Bold" panose="020B0800000000000000" pitchFamily="34" charset="-122"/>
              <a:cs typeface="微软雅黑" panose="020B0503020204020204" charset="-122"/>
            </a:endParaRPr>
          </a:p>
          <a:p>
            <a:pPr algn="just" defTabSz="1219200" fontAlgn="auto">
              <a:lnSpc>
                <a:spcPct val="150000"/>
              </a:lnSpc>
            </a:pP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rPr>
              <a:t>【</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rPr>
              <a:t>用法用量</a:t>
            </a: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rPr>
              <a:t>】</a:t>
            </a:r>
            <a:endPar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endParaRPr>
          </a:p>
          <a:p>
            <a:pPr marR="0" lvl="1" algn="just" defTabSz="914400" rtl="0" fontAlgn="auto">
              <a:lnSpc>
                <a:spcPct val="150000"/>
              </a:lnSpc>
              <a:buClrTx/>
              <a:buSzTx/>
              <a:defRPr/>
            </a:pP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sym typeface="+mn-lt"/>
              </a:rPr>
              <a:t>起始剂量：本品静脉输注的起始剂量为</a:t>
            </a: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sym typeface="+mn-lt"/>
              </a:rPr>
              <a:t>1-2mg/</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sym typeface="+mn-lt"/>
              </a:rPr>
              <a:t>小时。</a:t>
            </a:r>
            <a:endPar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sym typeface="+mn-lt"/>
            </a:endParaRPr>
          </a:p>
          <a:p>
            <a:pPr marR="0" lvl="1" algn="just" defTabSz="914400" rtl="0" fontAlgn="auto">
              <a:lnSpc>
                <a:spcPct val="150000"/>
              </a:lnSpc>
              <a:buClrTx/>
              <a:buSzTx/>
              <a:defRPr/>
            </a:pP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sym typeface="+mn-lt"/>
              </a:rPr>
              <a:t>剂量调整：当接近目标降压效果时，增加的剂量应低于一倍，调整剂量的时间间隔也应延长至</a:t>
            </a: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sym typeface="+mn-lt"/>
              </a:rPr>
              <a:t>5-10</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sym typeface="+mn-lt"/>
              </a:rPr>
              <a:t>min。</a:t>
            </a:r>
            <a:endPar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sym typeface="+mn-lt"/>
            </a:endParaRPr>
          </a:p>
          <a:p>
            <a:pPr marR="0" lvl="1" algn="just" defTabSz="914400" rtl="0" fontAlgn="auto">
              <a:lnSpc>
                <a:spcPct val="150000"/>
              </a:lnSpc>
              <a:buClrTx/>
              <a:buSzTx/>
              <a:defRPr/>
            </a:pP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sym typeface="+mn-lt"/>
              </a:rPr>
              <a:t>维持剂量：大多数患者在剂量达到</a:t>
            </a: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sym typeface="+mn-lt"/>
              </a:rPr>
              <a:t>4-6mg/</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sym typeface="+mn-lt"/>
              </a:rPr>
              <a:t>小时，获得理想的治疗应答。而对于严重高血压患者，可能需要将剂量增至</a:t>
            </a: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sym typeface="+mn-lt"/>
              </a:rPr>
              <a:t>32mg/</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sym typeface="+mn-lt"/>
              </a:rPr>
              <a:t>小时，但这一剂量的临床经验有限。</a:t>
            </a:r>
            <a:endPar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sym typeface="+mn-lt"/>
            </a:endParaRPr>
          </a:p>
          <a:p>
            <a:pPr marR="0" lvl="1" algn="just" defTabSz="914400" rtl="0" fontAlgn="auto">
              <a:lnSpc>
                <a:spcPct val="150000"/>
              </a:lnSpc>
              <a:buClrTx/>
              <a:buSzTx/>
              <a:defRPr/>
            </a:pP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sym typeface="+mn-lt"/>
              </a:rPr>
              <a:t>最大剂量：大多数患者的最大剂量不超过</a:t>
            </a: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sym typeface="+mn-lt"/>
              </a:rPr>
              <a:t>16mg/</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sym typeface="+mn-lt"/>
              </a:rPr>
              <a:t>小时，</a:t>
            </a: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sym typeface="+mn-lt"/>
              </a:rPr>
              <a:t>32mg/</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sym typeface="+mn-lt"/>
              </a:rPr>
              <a:t>小时剂量的短期用药经验有限。</a:t>
            </a:r>
            <a:endParaRPr lang="zh-CN" altLang="zh-CN" sz="900" dirty="0">
              <a:latin typeface="思源黑体 CN Normal" panose="020B0400000000000000" pitchFamily="34" charset="-122"/>
              <a:ea typeface="思源黑体 CN Normal" panose="020B0400000000000000" pitchFamily="34" charset="-122"/>
              <a:cs typeface="微软雅黑" panose="020B0503020204020204" charset="-122"/>
            </a:endParaRPr>
          </a:p>
          <a:p>
            <a:pPr algn="just" defTabSz="1219200" fontAlgn="auto">
              <a:lnSpc>
                <a:spcPct val="150000"/>
              </a:lnSpc>
            </a:pP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rPr>
              <a:t>【</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rPr>
              <a:t>中国大陆首次上市时间</a:t>
            </a: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rPr>
              <a:t>】2024</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rPr>
              <a:t>年</a:t>
            </a: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rPr>
              <a:t>6</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rPr>
              <a:t>月</a:t>
            </a:r>
            <a:endPar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endParaRPr>
          </a:p>
          <a:p>
            <a:pPr algn="just" defTabSz="1219200" fontAlgn="auto">
              <a:lnSpc>
                <a:spcPct val="150000"/>
              </a:lnSpc>
            </a:pP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rPr>
              <a:t>【</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rPr>
              <a:t>目前大陆地区同通用名药品的上市情况</a:t>
            </a: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rPr>
              <a:t>】</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rPr>
              <a:t>共</a:t>
            </a: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rPr>
              <a:t>5</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rPr>
              <a:t>家（均为仿制）</a:t>
            </a:r>
            <a:endPar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endParaRPr>
          </a:p>
          <a:p>
            <a:pPr algn="just" defTabSz="1219200" fontAlgn="auto">
              <a:lnSpc>
                <a:spcPct val="150000"/>
              </a:lnSpc>
            </a:pP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rPr>
              <a:t>【</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rPr>
              <a:t>全球首个上市国家及时间</a:t>
            </a: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rPr>
              <a:t>】</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rPr>
              <a:t>美国；</a:t>
            </a: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rPr>
              <a:t>2008</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rPr>
              <a:t>年</a:t>
            </a:r>
            <a:r>
              <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rPr>
              <a:t>8</a:t>
            </a:r>
            <a:r>
              <a:rPr lang="zh-CN" altLang="en-US" sz="900" dirty="0">
                <a:latin typeface="思源黑体 CN Normal" panose="020B0400000000000000" pitchFamily="34" charset="-122"/>
                <a:ea typeface="思源黑体 CN Normal" panose="020B0400000000000000" pitchFamily="34" charset="-122"/>
                <a:cs typeface="微软雅黑" panose="020B0503020204020204" charset="-122"/>
              </a:rPr>
              <a:t>月</a:t>
            </a:r>
            <a:endParaRPr lang="en-US" altLang="zh-CN" sz="900" dirty="0">
              <a:latin typeface="思源黑体 CN Normal" panose="020B0400000000000000" pitchFamily="34" charset="-122"/>
              <a:ea typeface="思源黑体 CN Normal" panose="020B0400000000000000" pitchFamily="34" charset="-122"/>
              <a:cs typeface="微软雅黑" panose="020B0503020204020204" charset="-122"/>
            </a:endParaRPr>
          </a:p>
          <a:p>
            <a:pPr algn="just" defTabSz="1219200" fontAlgn="auto">
              <a:lnSpc>
                <a:spcPct val="150000"/>
              </a:lnSpc>
            </a:pPr>
            <a:r>
              <a:rPr lang="en-US" altLang="zh-CN"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a:t>
            </a:r>
            <a:r>
              <a:rPr lang="zh-CN" altLang="en-US"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是否为</a:t>
            </a:r>
            <a:r>
              <a:rPr lang="en-US" altLang="zh-CN"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OTC</a:t>
            </a:r>
            <a:r>
              <a:rPr lang="zh-CN" altLang="en-US"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药品</a:t>
            </a:r>
            <a:r>
              <a:rPr lang="en-US" altLang="zh-CN"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a:t>
            </a:r>
            <a:r>
              <a:rPr lang="zh-CN" altLang="en-US"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rPr>
              <a:t>否</a:t>
            </a:r>
            <a:endParaRPr lang="zh-CN" altLang="en-US" sz="90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微软雅黑" panose="020B0503020204020204" charset="-122"/>
            </a:endParaRPr>
          </a:p>
        </p:txBody>
      </p:sp>
      <p:sp>
        <p:nvSpPr>
          <p:cNvPr id="5" name="矩形 4"/>
          <p:cNvSpPr/>
          <p:nvPr/>
        </p:nvSpPr>
        <p:spPr>
          <a:xfrm>
            <a:off x="3148157" y="876635"/>
            <a:ext cx="891540" cy="281940"/>
          </a:xfrm>
          <a:prstGeom prst="rect">
            <a:avLst/>
          </a:prstGeom>
          <a:solidFill>
            <a:srgbClr val="5A449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b="1" dirty="0">
                <a:latin typeface="思源黑体 CN Normal" panose="020B0400000000000000" pitchFamily="34" charset="-122"/>
                <a:ea typeface="思源黑体 CN Normal" panose="020B0400000000000000" pitchFamily="34" charset="-122"/>
              </a:rPr>
              <a:t>基本信息</a:t>
            </a:r>
            <a:endParaRPr lang="zh-CN" altLang="en-US" sz="1200" b="1" dirty="0">
              <a:latin typeface="思源黑体 CN Normal" panose="020B0400000000000000" pitchFamily="34" charset="-122"/>
              <a:ea typeface="思源黑体 CN Normal" panose="020B0400000000000000" pitchFamily="34" charset="-122"/>
            </a:endParaRPr>
          </a:p>
        </p:txBody>
      </p:sp>
      <p:sp>
        <p:nvSpPr>
          <p:cNvPr id="6" name="圆角矩形 5"/>
          <p:cNvSpPr/>
          <p:nvPr/>
        </p:nvSpPr>
        <p:spPr>
          <a:xfrm>
            <a:off x="4122186" y="851535"/>
            <a:ext cx="4921365" cy="3876524"/>
          </a:xfrm>
          <a:prstGeom prst="roundRect">
            <a:avLst>
              <a:gd name="adj" fmla="val 601"/>
            </a:avLst>
          </a:prstGeom>
          <a:solidFill>
            <a:schemeClr val="bg1"/>
          </a:solidFill>
          <a:ln>
            <a:noFill/>
          </a:ln>
          <a:effectLst>
            <a:outerShdw blurRad="63500" sx="102000" sy="102000" algn="ctr" rotWithShape="0">
              <a:prstClr val="black">
                <a:alpha val="28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endParaRPr>
          </a:p>
        </p:txBody>
      </p:sp>
      <p:sp>
        <p:nvSpPr>
          <p:cNvPr id="7" name="矩形 6"/>
          <p:cNvSpPr/>
          <p:nvPr/>
        </p:nvSpPr>
        <p:spPr>
          <a:xfrm>
            <a:off x="8119308" y="846048"/>
            <a:ext cx="891540" cy="281940"/>
          </a:xfrm>
          <a:prstGeom prst="rect">
            <a:avLst/>
          </a:prstGeom>
          <a:solidFill>
            <a:srgbClr val="5A449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b="1">
                <a:latin typeface="思源黑体 CN Normal" panose="020B0400000000000000" pitchFamily="34" charset="-122"/>
                <a:ea typeface="思源黑体 CN Normal" panose="020B0400000000000000" pitchFamily="34" charset="-122"/>
              </a:rPr>
              <a:t>参照药品</a:t>
            </a:r>
            <a:endParaRPr lang="zh-CN" altLang="en-US" sz="1200" b="1">
              <a:latin typeface="思源黑体 CN Normal" panose="020B0400000000000000" pitchFamily="34" charset="-122"/>
              <a:ea typeface="思源黑体 CN Normal" panose="020B0400000000000000" pitchFamily="34" charset="-122"/>
            </a:endParaRPr>
          </a:p>
        </p:txBody>
      </p:sp>
      <p:sp>
        <p:nvSpPr>
          <p:cNvPr id="9" name="文本框 8"/>
          <p:cNvSpPr txBox="1"/>
          <p:nvPr/>
        </p:nvSpPr>
        <p:spPr>
          <a:xfrm>
            <a:off x="4211960" y="913643"/>
            <a:ext cx="4798888" cy="1386840"/>
          </a:xfrm>
          <a:prstGeom prst="rect">
            <a:avLst/>
          </a:prstGeom>
          <a:noFill/>
        </p:spPr>
        <p:txBody>
          <a:bodyPr wrap="square" rtlCol="0">
            <a:noAutofit/>
          </a:bodyPr>
          <a:lstStyle/>
          <a:p>
            <a:r>
              <a:rPr lang="zh-CN" altLang="en-US" sz="1100" b="1" dirty="0">
                <a:latin typeface="思源黑体 CN Bold" panose="020B0800000000000000" pitchFamily="34" charset="-122"/>
                <a:ea typeface="思源黑体 CN Bold" panose="020B0800000000000000" pitchFamily="34" charset="-122"/>
              </a:rPr>
              <a:t>建议选择</a:t>
            </a:r>
            <a:r>
              <a:rPr lang="zh-CN" altLang="en-US" sz="1100" b="1" dirty="0">
                <a:solidFill>
                  <a:srgbClr val="FF0000"/>
                </a:solidFill>
                <a:latin typeface="思源黑体 CN Bold" panose="020B0800000000000000" pitchFamily="34" charset="-122"/>
                <a:ea typeface="思源黑体 CN Bold" panose="020B0800000000000000" pitchFamily="34" charset="-122"/>
              </a:rPr>
              <a:t>参照药品：拉贝洛尔氯化钠注射液</a:t>
            </a:r>
            <a:endParaRPr lang="zh-CN" altLang="en-US" sz="1100" b="1" dirty="0">
              <a:latin typeface="思源黑体 CN Bold" panose="020B0800000000000000" pitchFamily="34" charset="-122"/>
              <a:ea typeface="思源黑体 CN Bold" panose="020B0800000000000000" pitchFamily="34" charset="-122"/>
            </a:endParaRPr>
          </a:p>
          <a:p>
            <a:r>
              <a:rPr lang="zh-CN" altLang="en-US" sz="1100" b="1" dirty="0">
                <a:latin typeface="思源黑体 CN Bold" panose="020B0800000000000000" pitchFamily="34" charset="-122"/>
                <a:ea typeface="思源黑体 CN Bold" panose="020B0800000000000000" pitchFamily="34" charset="-122"/>
              </a:rPr>
              <a:t>选择理由</a:t>
            </a:r>
            <a:r>
              <a:rPr lang="zh-CN" altLang="en-US" sz="1100" dirty="0">
                <a:latin typeface="思源黑体 CN Bold" panose="020B0800000000000000" pitchFamily="34" charset="-122"/>
                <a:ea typeface="思源黑体 CN Bold" panose="020B0800000000000000" pitchFamily="34" charset="-122"/>
              </a:rPr>
              <a:t>：</a:t>
            </a:r>
            <a:endParaRPr lang="zh-CN" altLang="en-US" sz="1100" dirty="0">
              <a:latin typeface="思源黑体 CN Bold" panose="020B0800000000000000" pitchFamily="34" charset="-122"/>
              <a:ea typeface="思源黑体 CN Bold" panose="020B0800000000000000" pitchFamily="34" charset="-122"/>
            </a:endParaRPr>
          </a:p>
          <a:p>
            <a:pPr lvl="1" indent="0" fontAlgn="auto">
              <a:lnSpc>
                <a:spcPct val="150000"/>
              </a:lnSpc>
            </a:pPr>
            <a:endParaRPr lang="zh-CN" altLang="en-US" sz="900" dirty="0">
              <a:solidFill>
                <a:srgbClr val="FF0000"/>
              </a:solidFill>
              <a:latin typeface="思源黑体 CN Normal" panose="020B0400000000000000" pitchFamily="34" charset="-122"/>
              <a:ea typeface="思源黑体 CN Normal" panose="020B0400000000000000" pitchFamily="34" charset="-122"/>
            </a:endParaRPr>
          </a:p>
        </p:txBody>
      </p:sp>
      <p:graphicFrame>
        <p:nvGraphicFramePr>
          <p:cNvPr id="10" name="表格 9"/>
          <p:cNvGraphicFramePr>
            <a:graphicFrameLocks noGrp="1"/>
          </p:cNvGraphicFramePr>
          <p:nvPr>
            <p:custDataLst>
              <p:tags r:id="rId1"/>
            </p:custDataLst>
          </p:nvPr>
        </p:nvGraphicFramePr>
        <p:xfrm>
          <a:off x="4122186" y="2175359"/>
          <a:ext cx="4906998" cy="2552700"/>
        </p:xfrm>
        <a:graphic>
          <a:graphicData uri="http://schemas.openxmlformats.org/drawingml/2006/table">
            <a:tbl>
              <a:tblPr firstRow="1" bandRow="1">
                <a:effectLst/>
                <a:tableStyleId>{5C22544A-7EE6-4342-B048-85BDC9FD1C3A}</a:tableStyleId>
              </a:tblPr>
              <a:tblGrid>
                <a:gridCol w="858202"/>
                <a:gridCol w="815749"/>
                <a:gridCol w="1080120"/>
                <a:gridCol w="504056"/>
                <a:gridCol w="504056"/>
                <a:gridCol w="550232"/>
                <a:gridCol w="594583"/>
              </a:tblGrid>
              <a:tr h="305083">
                <a:tc>
                  <a:txBody>
                    <a:bodyPr/>
                    <a:lstStyle/>
                    <a:p>
                      <a:pPr algn="ctr"/>
                      <a:endParaRPr lang="zh-CN" altLang="zh-CN" sz="700" b="0" dirty="0">
                        <a:solidFill>
                          <a:prstClr val="black">
                            <a:lumMod val="95000"/>
                            <a:lumOff val="5000"/>
                          </a:prstClr>
                        </a:solidFill>
                        <a:latin typeface="思源黑体 CN Medium" panose="020B0600000000000000" pitchFamily="34" charset="-122"/>
                        <a:ea typeface="思源黑体 CN Medium" panose="020B0600000000000000" pitchFamily="34" charset="-122"/>
                        <a:cs typeface="微软雅黑" panose="020B0503020204020204" charset="-122"/>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5A4496"/>
                    </a:solidFill>
                  </a:tcPr>
                </a:tc>
                <a:tc>
                  <a:txBody>
                    <a:bodyPr/>
                    <a:lstStyle/>
                    <a:p>
                      <a:pPr algn="ctr"/>
                      <a:r>
                        <a:rPr lang="zh-CN" altLang="zh-CN" sz="8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rPr>
                        <a:t>氯维地平</a:t>
                      </a:r>
                      <a:endParaRPr lang="en-US" altLang="zh-CN" sz="8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endParaRPr>
                    </a:p>
                    <a:p>
                      <a:pPr algn="ctr"/>
                      <a:r>
                        <a:rPr lang="zh-CN" altLang="en-US" sz="8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rPr>
                        <a:t>乳状注射液</a:t>
                      </a:r>
                      <a:endParaRPr lang="zh-CN" altLang="zh-CN" sz="8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5A4496"/>
                    </a:solidFill>
                  </a:tcPr>
                </a:tc>
                <a:tc>
                  <a:txBody>
                    <a:bodyPr/>
                    <a:lstStyle/>
                    <a:p>
                      <a:pPr algn="ctr"/>
                      <a:r>
                        <a:rPr lang="zh-CN" altLang="en-US" sz="8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rPr>
                        <a:t>拉贝洛尔</a:t>
                      </a:r>
                      <a:endParaRPr lang="en-US" altLang="zh-CN" sz="8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endParaRPr>
                    </a:p>
                    <a:p>
                      <a:pPr algn="ctr"/>
                      <a:r>
                        <a:rPr lang="zh-CN" altLang="en-US" sz="8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rPr>
                        <a:t>氯化钠注射液</a:t>
                      </a:r>
                      <a:endParaRPr lang="zh-CN" altLang="zh-CN" sz="8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5A4496"/>
                    </a:solidFill>
                  </a:tcPr>
                </a:tc>
                <a:tc>
                  <a:txBody>
                    <a:bodyPr/>
                    <a:lstStyle/>
                    <a:p>
                      <a:pPr algn="ctr"/>
                      <a:r>
                        <a:rPr lang="zh-CN" altLang="zh-CN" sz="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rPr>
                        <a:t>尼卡地平</a:t>
                      </a:r>
                      <a:endParaRPr lang="en-US" altLang="zh-CN" sz="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endParaRPr>
                    </a:p>
                    <a:p>
                      <a:pPr algn="ctr"/>
                      <a:r>
                        <a:rPr lang="zh-CN" altLang="en-US" sz="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rPr>
                        <a:t>注射液</a:t>
                      </a:r>
                      <a:endParaRPr lang="zh-CN" altLang="zh-CN" sz="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zh-CN" altLang="en-US" sz="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rPr>
                        <a:t>硝普钠</a:t>
                      </a:r>
                      <a:endParaRPr lang="en-US" altLang="zh-CN" sz="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endParaRPr>
                    </a:p>
                    <a:p>
                      <a:pPr algn="ctr"/>
                      <a:r>
                        <a:rPr lang="zh-CN" altLang="en-US" sz="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rPr>
                        <a:t>注射液</a:t>
                      </a:r>
                      <a:endParaRPr lang="zh-CN" altLang="zh-CN" sz="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zh-CN" altLang="zh-CN" sz="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rPr>
                        <a:t>乌拉地尔</a:t>
                      </a:r>
                      <a:endParaRPr lang="en-US" altLang="zh-CN" sz="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endParaRPr>
                    </a:p>
                    <a:p>
                      <a:pPr algn="ctr"/>
                      <a:r>
                        <a:rPr lang="zh-CN" altLang="en-US" sz="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rPr>
                        <a:t>注射液</a:t>
                      </a:r>
                      <a:endParaRPr lang="zh-CN" altLang="zh-CN" sz="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zh-CN" altLang="zh-CN" sz="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rPr>
                        <a:t>硝酸甘油</a:t>
                      </a:r>
                      <a:endParaRPr lang="en-US" altLang="zh-CN" sz="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endParaRPr>
                    </a:p>
                    <a:p>
                      <a:pPr algn="ctr"/>
                      <a:r>
                        <a:rPr lang="zh-CN" altLang="en-US" sz="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rPr>
                        <a:t>注射液</a:t>
                      </a:r>
                      <a:endParaRPr lang="zh-CN" altLang="zh-CN" sz="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50000"/>
                      </a:schemeClr>
                    </a:solidFill>
                  </a:tcPr>
                </a:tc>
              </a:tr>
              <a:tr h="305083">
                <a:tc>
                  <a:txBody>
                    <a:bodyPr/>
                    <a:lstStyle/>
                    <a:p>
                      <a:pPr algn="ctr"/>
                      <a:r>
                        <a:rPr lang="zh-CN" altLang="en-US" sz="800" b="1" dirty="0">
                          <a:solidFill>
                            <a:prstClr val="black">
                              <a:lumMod val="95000"/>
                              <a:lumOff val="5000"/>
                            </a:prstClr>
                          </a:solidFill>
                          <a:latin typeface="思源黑体 CN Bold" panose="020B0800000000000000" pitchFamily="34" charset="-122"/>
                          <a:ea typeface="思源黑体 CN Bold" panose="020B0800000000000000" pitchFamily="34" charset="-122"/>
                          <a:cs typeface="微软雅黑" panose="020B0503020204020204" charset="-122"/>
                        </a:rPr>
                        <a:t>是否可用于</a:t>
                      </a:r>
                      <a:endParaRPr lang="en-US" altLang="zh-CN" sz="800" b="1" dirty="0">
                        <a:solidFill>
                          <a:prstClr val="black">
                            <a:lumMod val="95000"/>
                            <a:lumOff val="5000"/>
                          </a:prstClr>
                        </a:solidFill>
                        <a:latin typeface="思源黑体 CN Bold" panose="020B0800000000000000" pitchFamily="34" charset="-122"/>
                        <a:ea typeface="思源黑体 CN Bold" panose="020B0800000000000000" pitchFamily="34" charset="-122"/>
                        <a:cs typeface="微软雅黑" panose="020B0503020204020204" charset="-122"/>
                      </a:endParaRPr>
                    </a:p>
                    <a:p>
                      <a:pPr algn="ctr"/>
                      <a:r>
                        <a:rPr lang="zh-CN" altLang="en-US" sz="800" b="1" dirty="0">
                          <a:solidFill>
                            <a:prstClr val="black">
                              <a:lumMod val="95000"/>
                              <a:lumOff val="5000"/>
                            </a:prstClr>
                          </a:solidFill>
                          <a:latin typeface="思源黑体 CN Bold" panose="020B0800000000000000" pitchFamily="34" charset="-122"/>
                          <a:ea typeface="思源黑体 CN Bold" panose="020B0800000000000000" pitchFamily="34" charset="-122"/>
                          <a:cs typeface="微软雅黑" panose="020B0503020204020204" charset="-122"/>
                        </a:rPr>
                        <a:t>高血压急症</a:t>
                      </a:r>
                      <a:endParaRPr lang="zh-CN" altLang="zh-CN" sz="800" b="1" dirty="0">
                        <a:solidFill>
                          <a:prstClr val="black">
                            <a:lumMod val="95000"/>
                            <a:lumOff val="5000"/>
                          </a:prstClr>
                        </a:solidFill>
                        <a:latin typeface="思源黑体 CN Bold" panose="020B0800000000000000" pitchFamily="34" charset="-122"/>
                        <a:ea typeface="思源黑体 CN Bold" panose="020B0800000000000000" pitchFamily="34" charset="-122"/>
                        <a:cs typeface="微软雅黑" panose="020B0503020204020204" charset="-122"/>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249613">
                <a:tc>
                  <a:txBody>
                    <a:bodyPr/>
                    <a:lstStyle/>
                    <a:p>
                      <a:pPr algn="ctr"/>
                      <a:r>
                        <a:rPr lang="zh-CN" altLang="en-US" sz="800" b="1" dirty="0">
                          <a:solidFill>
                            <a:prstClr val="black">
                              <a:lumMod val="95000"/>
                              <a:lumOff val="5000"/>
                            </a:prstClr>
                          </a:solidFill>
                          <a:latin typeface="思源黑体 CN Bold" panose="020B0800000000000000" pitchFamily="34" charset="-122"/>
                          <a:ea typeface="思源黑体 CN Bold" panose="020B0800000000000000" pitchFamily="34" charset="-122"/>
                          <a:cs typeface="微软雅黑" panose="020B0503020204020204" charset="-122"/>
                        </a:rPr>
                        <a:t>近</a:t>
                      </a:r>
                      <a:r>
                        <a:rPr lang="en-US" altLang="zh-CN" sz="800" b="1" dirty="0">
                          <a:solidFill>
                            <a:prstClr val="black">
                              <a:lumMod val="95000"/>
                              <a:lumOff val="5000"/>
                            </a:prstClr>
                          </a:solidFill>
                          <a:latin typeface="思源黑体 CN Bold" panose="020B0800000000000000" pitchFamily="34" charset="-122"/>
                          <a:ea typeface="思源黑体 CN Bold" panose="020B0800000000000000" pitchFamily="34" charset="-122"/>
                          <a:cs typeface="微软雅黑" panose="020B0503020204020204" charset="-122"/>
                        </a:rPr>
                        <a:t>5</a:t>
                      </a:r>
                      <a:r>
                        <a:rPr lang="zh-CN" altLang="en-US" sz="800" b="1" dirty="0">
                          <a:solidFill>
                            <a:prstClr val="black">
                              <a:lumMod val="95000"/>
                              <a:lumOff val="5000"/>
                            </a:prstClr>
                          </a:solidFill>
                          <a:latin typeface="思源黑体 CN Bold" panose="020B0800000000000000" pitchFamily="34" charset="-122"/>
                          <a:ea typeface="思源黑体 CN Bold" panose="020B0800000000000000" pitchFamily="34" charset="-122"/>
                          <a:cs typeface="微软雅黑" panose="020B0503020204020204" charset="-122"/>
                        </a:rPr>
                        <a:t>年国内上市</a:t>
                      </a:r>
                      <a:endParaRPr lang="zh-CN" altLang="zh-CN" sz="800" b="1" dirty="0">
                        <a:solidFill>
                          <a:prstClr val="black">
                            <a:lumMod val="95000"/>
                            <a:lumOff val="5000"/>
                          </a:prstClr>
                        </a:solidFill>
                        <a:latin typeface="思源黑体 CN Bold" panose="020B0800000000000000" pitchFamily="34" charset="-122"/>
                        <a:ea typeface="思源黑体 CN Bold" panose="020B0800000000000000" pitchFamily="34" charset="-122"/>
                        <a:cs typeface="微软雅黑" panose="020B0503020204020204" charset="-122"/>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360552">
                <a:tc>
                  <a:txBody>
                    <a:bodyPr/>
                    <a:lstStyle/>
                    <a:p>
                      <a:pPr algn="ctr"/>
                      <a:r>
                        <a:rPr lang="zh-CN" altLang="en-US" sz="800" b="1" dirty="0">
                          <a:solidFill>
                            <a:prstClr val="black">
                              <a:lumMod val="95000"/>
                              <a:lumOff val="5000"/>
                            </a:prstClr>
                          </a:solidFill>
                          <a:latin typeface="思源黑体 CN Bold" panose="020B0800000000000000" pitchFamily="34" charset="-122"/>
                          <a:ea typeface="思源黑体 CN Bold" panose="020B0800000000000000" pitchFamily="34" charset="-122"/>
                          <a:cs typeface="微软雅黑" panose="020B0503020204020204" charset="-122"/>
                        </a:rPr>
                        <a:t>近</a:t>
                      </a:r>
                      <a:r>
                        <a:rPr lang="en-US" altLang="zh-CN" sz="800" b="1" dirty="0">
                          <a:solidFill>
                            <a:prstClr val="black">
                              <a:lumMod val="95000"/>
                              <a:lumOff val="5000"/>
                            </a:prstClr>
                          </a:solidFill>
                          <a:latin typeface="思源黑体 CN Bold" panose="020B0800000000000000" pitchFamily="34" charset="-122"/>
                          <a:ea typeface="思源黑体 CN Bold" panose="020B0800000000000000" pitchFamily="34" charset="-122"/>
                          <a:cs typeface="微软雅黑" panose="020B0503020204020204" charset="-122"/>
                        </a:rPr>
                        <a:t>5</a:t>
                      </a:r>
                      <a:r>
                        <a:rPr lang="zh-CN" altLang="en-US" sz="800" b="1" dirty="0">
                          <a:solidFill>
                            <a:prstClr val="black">
                              <a:lumMod val="95000"/>
                              <a:lumOff val="5000"/>
                            </a:prstClr>
                          </a:solidFill>
                          <a:latin typeface="思源黑体 CN Bold" panose="020B0800000000000000" pitchFamily="34" charset="-122"/>
                          <a:ea typeface="思源黑体 CN Bold" panose="020B0800000000000000" pitchFamily="34" charset="-122"/>
                          <a:cs typeface="微软雅黑" panose="020B0503020204020204" charset="-122"/>
                        </a:rPr>
                        <a:t>年纳入医保</a:t>
                      </a:r>
                      <a:endParaRPr lang="zh-CN" altLang="zh-CN" sz="800" b="1" dirty="0">
                        <a:solidFill>
                          <a:prstClr val="black">
                            <a:lumMod val="95000"/>
                            <a:lumOff val="5000"/>
                          </a:prstClr>
                        </a:solidFill>
                        <a:latin typeface="思源黑体 CN Bold" panose="020B0800000000000000" pitchFamily="34" charset="-122"/>
                        <a:ea typeface="思源黑体 CN Bold" panose="020B0800000000000000" pitchFamily="34" charset="-122"/>
                        <a:cs typeface="微软雅黑" panose="020B0503020204020204" charset="-122"/>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algn="ctr" defTabSz="914400" rtl="0" eaLnBrk="1" fontAlgn="auto" latinLnBrk="0" hangingPunct="1">
                        <a:lnSpc>
                          <a:spcPct val="100000"/>
                        </a:lnSpc>
                        <a:spcBef>
                          <a:spcPts val="0"/>
                        </a:spcBef>
                        <a:buClrTx/>
                        <a:buSzTx/>
                        <a:buFontTx/>
                        <a:buNone/>
                      </a:pPr>
                      <a:r>
                        <a:rPr lang="en-US" altLang="zh-CN" sz="700" dirty="0">
                          <a:solidFill>
                            <a:srgbClr val="FF0000"/>
                          </a:solidFill>
                          <a:latin typeface="思源黑体 CN Medium" panose="020B0600000000000000" pitchFamily="34" charset="-122"/>
                          <a:ea typeface="思源黑体 CN Medium" panose="020B0600000000000000" pitchFamily="34" charset="-122"/>
                          <a:cs typeface="微软雅黑" panose="020B0503020204020204" charset="-122"/>
                        </a:rPr>
                        <a:t>/</a:t>
                      </a:r>
                      <a:endParaRPr lang="zh-CN" altLang="zh-CN" sz="700" dirty="0">
                        <a:solidFill>
                          <a:srgbClr val="FF0000"/>
                        </a:solidFill>
                        <a:latin typeface="思源黑体 CN Medium" panose="020B0600000000000000" pitchFamily="34" charset="-122"/>
                        <a:ea typeface="思源黑体 CN Medium" panose="020B0600000000000000" pitchFamily="34" charset="-122"/>
                        <a:cs typeface="微软雅黑" panose="020B0503020204020204" charset="-122"/>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rPr>
                        <a:t>√</a:t>
                      </a:r>
                      <a:endParaRPr lang="en-US" altLang="zh-CN"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8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rPr>
                        <a:t>(25</a:t>
                      </a:r>
                      <a:r>
                        <a:rPr lang="zh-CN" altLang="en-US" sz="8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rPr>
                        <a:t>年谈判药品</a:t>
                      </a:r>
                      <a:r>
                        <a:rPr lang="en-US" altLang="zh-CN" sz="8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rPr>
                        <a:t>)</a:t>
                      </a:r>
                      <a:endParaRPr lang="zh-CN" altLang="en-US" sz="8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249613">
                <a:tc>
                  <a:txBody>
                    <a:bodyPr/>
                    <a:lstStyle/>
                    <a:p>
                      <a:pPr algn="ctr"/>
                      <a:r>
                        <a:rPr lang="zh-CN" altLang="en-US" sz="800" b="1" dirty="0">
                          <a:latin typeface="思源黑体 CN Bold" panose="020B0800000000000000" pitchFamily="34" charset="-122"/>
                          <a:ea typeface="思源黑体 CN Bold" panose="020B0800000000000000" pitchFamily="34" charset="-122"/>
                        </a:rPr>
                        <a:t>免配即用</a:t>
                      </a:r>
                      <a:endParaRPr lang="zh-CN" altLang="en-US" sz="800" b="1" dirty="0">
                        <a:latin typeface="思源黑体 CN Bold" panose="020B0800000000000000" pitchFamily="34" charset="-122"/>
                        <a:ea typeface="思源黑体 CN Bold" panose="020B0800000000000000" pitchFamily="34" charset="-122"/>
                      </a:endParaRPr>
                    </a:p>
                  </a:txBody>
                  <a:tcPr marL="6858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284282">
                <a:tc>
                  <a:txBody>
                    <a:bodyPr/>
                    <a:lstStyle/>
                    <a:p>
                      <a:pPr algn="ctr"/>
                      <a:r>
                        <a:rPr lang="zh-CN" altLang="en-US" sz="800" b="1" dirty="0">
                          <a:latin typeface="思源黑体 CN Bold" panose="020B0800000000000000" pitchFamily="34" charset="-122"/>
                          <a:ea typeface="思源黑体 CN Bold" panose="020B0800000000000000" pitchFamily="34" charset="-122"/>
                        </a:rPr>
                        <a:t>肝功能不全</a:t>
                      </a:r>
                      <a:endParaRPr lang="en-US" altLang="zh-CN" sz="800" b="1" dirty="0">
                        <a:latin typeface="思源黑体 CN Bold" panose="020B0800000000000000" pitchFamily="34" charset="-122"/>
                        <a:ea typeface="思源黑体 CN Bold" panose="020B0800000000000000" pitchFamily="34" charset="-122"/>
                      </a:endParaRPr>
                    </a:p>
                    <a:p>
                      <a:pPr algn="ctr"/>
                      <a:r>
                        <a:rPr lang="zh-CN" altLang="en-US" sz="800" b="1" dirty="0">
                          <a:latin typeface="思源黑体 CN Bold" panose="020B0800000000000000" pitchFamily="34" charset="-122"/>
                          <a:ea typeface="思源黑体 CN Bold" panose="020B0800000000000000" pitchFamily="34" charset="-122"/>
                        </a:rPr>
                        <a:t>患者适用</a:t>
                      </a:r>
                      <a:endParaRPr lang="zh-CN" altLang="en-US" sz="800" b="1" dirty="0">
                        <a:latin typeface="思源黑体 CN Bold" panose="020B0800000000000000" pitchFamily="34" charset="-122"/>
                        <a:ea typeface="思源黑体 CN Bold" panose="020B0800000000000000" pitchFamily="34" charset="-122"/>
                      </a:endParaRPr>
                    </a:p>
                  </a:txBody>
                  <a:tcPr marL="6858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284282">
                <a:tc>
                  <a:txBody>
                    <a:bodyPr/>
                    <a:lstStyle/>
                    <a:p>
                      <a:pPr algn="ctr"/>
                      <a:r>
                        <a:rPr lang="zh-CN" altLang="en-US" sz="800" b="1" dirty="0">
                          <a:latin typeface="思源黑体 CN Bold" panose="020B0800000000000000" pitchFamily="34" charset="-122"/>
                          <a:ea typeface="思源黑体 CN Bold" panose="020B0800000000000000" pitchFamily="34" charset="-122"/>
                        </a:rPr>
                        <a:t>肾功能不全</a:t>
                      </a:r>
                      <a:endParaRPr lang="en-US" altLang="zh-CN" sz="800" b="1" dirty="0">
                        <a:latin typeface="思源黑体 CN Bold" panose="020B0800000000000000" pitchFamily="34" charset="-122"/>
                        <a:ea typeface="思源黑体 CN Bold" panose="020B0800000000000000" pitchFamily="34" charset="-122"/>
                      </a:endParaRPr>
                    </a:p>
                    <a:p>
                      <a:pPr algn="ctr"/>
                      <a:r>
                        <a:rPr lang="zh-CN" altLang="en-US" sz="800" b="1" dirty="0">
                          <a:latin typeface="思源黑体 CN Bold" panose="020B0800000000000000" pitchFamily="34" charset="-122"/>
                          <a:ea typeface="思源黑体 CN Bold" panose="020B0800000000000000" pitchFamily="34" charset="-122"/>
                        </a:rPr>
                        <a:t>患者适用</a:t>
                      </a:r>
                      <a:endParaRPr lang="zh-CN" altLang="en-US" sz="800" b="1" dirty="0">
                        <a:latin typeface="思源黑体 CN Bold" panose="020B0800000000000000" pitchFamily="34" charset="-122"/>
                        <a:ea typeface="思源黑体 CN Bold" panose="020B0800000000000000" pitchFamily="34" charset="-122"/>
                      </a:endParaRPr>
                    </a:p>
                  </a:txBody>
                  <a:tcPr marL="6858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rPr>
                        <a:t>√</a:t>
                      </a:r>
                      <a:endParaRPr lang="zh-CN" altLang="en-US" sz="14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284282">
                <a:tc>
                  <a:txBody>
                    <a:bodyPr/>
                    <a:lstStyle/>
                    <a:p>
                      <a:pPr algn="ctr"/>
                      <a:r>
                        <a:rPr lang="zh-CN" altLang="en-US" sz="800" b="1" dirty="0">
                          <a:latin typeface="思源黑体 CN Bold" panose="020B0800000000000000" pitchFamily="34" charset="-122"/>
                          <a:ea typeface="思源黑体 CN Bold" panose="020B0800000000000000" pitchFamily="34" charset="-122"/>
                        </a:rPr>
                        <a:t>是否为</a:t>
                      </a:r>
                      <a:endParaRPr lang="en-US" altLang="zh-CN" sz="800" b="1" dirty="0">
                        <a:latin typeface="思源黑体 CN Bold" panose="020B0800000000000000" pitchFamily="34" charset="-122"/>
                        <a:ea typeface="思源黑体 CN Bold" panose="020B0800000000000000" pitchFamily="34" charset="-122"/>
                      </a:endParaRPr>
                    </a:p>
                    <a:p>
                      <a:pPr algn="ctr"/>
                      <a:r>
                        <a:rPr lang="zh-CN" altLang="en-US" sz="800" b="1" dirty="0">
                          <a:latin typeface="思源黑体 CN Bold" panose="020B0800000000000000" pitchFamily="34" charset="-122"/>
                          <a:ea typeface="思源黑体 CN Bold" panose="020B0800000000000000" pitchFamily="34" charset="-122"/>
                        </a:rPr>
                        <a:t>鼓励仿制药品</a:t>
                      </a:r>
                      <a:endParaRPr lang="zh-CN" altLang="en-US" sz="800" b="1" dirty="0">
                        <a:latin typeface="思源黑体 CN Bold" panose="020B0800000000000000" pitchFamily="34" charset="-122"/>
                        <a:ea typeface="思源黑体 CN Bold" panose="020B0800000000000000" pitchFamily="34" charset="-122"/>
                      </a:endParaRPr>
                    </a:p>
                  </a:txBody>
                  <a:tcPr marL="6858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rPr>
                        <a:t>√</a:t>
                      </a:r>
                      <a:endParaRPr lang="zh-CN" altLang="en-US" sz="1400" b="1" dirty="0">
                        <a:solidFill>
                          <a:srgbClr val="FF0000"/>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solidFill>
                          <a:latin typeface="楷体" panose="02010609060101010101" pitchFamily="49" charset="-122"/>
                          <a:ea typeface="楷体" panose="02010609060101010101" pitchFamily="49" charset="-122"/>
                          <a:cs typeface="Arial" panose="020B0604020202020204" pitchFamily="34" charset="0"/>
                        </a:rPr>
                        <a:t>×</a:t>
                      </a:r>
                      <a:endParaRPr lang="zh-CN" altLang="en-US" sz="1200" b="1" dirty="0">
                        <a:solidFill>
                          <a:schemeClr val="tx1"/>
                        </a:solidFill>
                        <a:latin typeface="楷体" panose="02010609060101010101" pitchFamily="49" charset="-122"/>
                        <a:ea typeface="楷体" panose="02010609060101010101" pitchFamily="49" charset="-122"/>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bl>
          </a:graphicData>
        </a:graphic>
      </p:graphicFrame>
      <p:sp>
        <p:nvSpPr>
          <p:cNvPr id="11" name="矩形 10"/>
          <p:cNvSpPr/>
          <p:nvPr/>
        </p:nvSpPr>
        <p:spPr>
          <a:xfrm>
            <a:off x="5004048" y="2037939"/>
            <a:ext cx="1872208" cy="2694051"/>
          </a:xfrm>
          <a:prstGeom prst="rect">
            <a:avLst/>
          </a:prstGeom>
          <a:noFill/>
          <a:ln w="19050" cmpd="sng">
            <a:solidFill>
              <a:srgbClr val="7030A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endParaRPr>
          </a:p>
        </p:txBody>
      </p:sp>
      <p:sp>
        <p:nvSpPr>
          <p:cNvPr id="12" name="文本框 11"/>
          <p:cNvSpPr txBox="1"/>
          <p:nvPr/>
        </p:nvSpPr>
        <p:spPr>
          <a:xfrm>
            <a:off x="5148064" y="2003052"/>
            <a:ext cx="478155" cy="229870"/>
          </a:xfrm>
          <a:prstGeom prst="rect">
            <a:avLst/>
          </a:prstGeom>
          <a:noFill/>
        </p:spPr>
        <p:txBody>
          <a:bodyPr wrap="square" rtlCol="0">
            <a:spAutoFit/>
          </a:bodyPr>
          <a:lstStyle/>
          <a:p>
            <a:r>
              <a:rPr lang="zh-CN" altLang="en-US" sz="900" b="1" dirty="0">
                <a:latin typeface="思源黑体 CN Normal" panose="020B0400000000000000" pitchFamily="34" charset="-122"/>
                <a:ea typeface="思源黑体 CN Normal" panose="020B0400000000000000" pitchFamily="34" charset="-122"/>
              </a:rPr>
              <a:t>本品</a:t>
            </a:r>
            <a:endParaRPr lang="zh-CN" altLang="en-US" sz="900" b="1" dirty="0">
              <a:latin typeface="思源黑体 CN Normal" panose="020B0400000000000000" pitchFamily="34" charset="-122"/>
              <a:ea typeface="思源黑体 CN Normal" panose="020B0400000000000000" pitchFamily="34" charset="-122"/>
            </a:endParaRPr>
          </a:p>
        </p:txBody>
      </p:sp>
      <p:sp>
        <p:nvSpPr>
          <p:cNvPr id="13" name="文本框 12"/>
          <p:cNvSpPr txBox="1"/>
          <p:nvPr/>
        </p:nvSpPr>
        <p:spPr>
          <a:xfrm>
            <a:off x="6067151" y="2003052"/>
            <a:ext cx="564515" cy="229870"/>
          </a:xfrm>
          <a:prstGeom prst="rect">
            <a:avLst/>
          </a:prstGeom>
          <a:noFill/>
        </p:spPr>
        <p:txBody>
          <a:bodyPr wrap="square" rtlCol="0">
            <a:spAutoFit/>
          </a:bodyPr>
          <a:lstStyle/>
          <a:p>
            <a:pPr algn="l">
              <a:buClrTx/>
              <a:buSzTx/>
              <a:buFontTx/>
            </a:pPr>
            <a:r>
              <a:rPr lang="zh-CN" altLang="en-US" sz="900" b="1" dirty="0">
                <a:latin typeface="思源黑体 CN Normal" panose="020B0400000000000000" pitchFamily="34" charset="-122"/>
                <a:ea typeface="思源黑体 CN Normal" panose="020B0400000000000000" pitchFamily="34" charset="-122"/>
              </a:rPr>
              <a:t>参照药</a:t>
            </a:r>
            <a:endParaRPr lang="zh-CN" altLang="en-US" sz="900" b="1" dirty="0">
              <a:latin typeface="思源黑体 CN Normal" panose="020B0400000000000000" pitchFamily="34" charset="-122"/>
              <a:ea typeface="思源黑体 CN Normal" panose="020B0400000000000000" pitchFamily="34" charset="-122"/>
            </a:endParaRPr>
          </a:p>
        </p:txBody>
      </p:sp>
      <p:sp>
        <p:nvSpPr>
          <p:cNvPr id="14" name="标题 1"/>
          <p:cNvSpPr txBox="1"/>
          <p:nvPr/>
        </p:nvSpPr>
        <p:spPr>
          <a:xfrm>
            <a:off x="122506" y="129669"/>
            <a:ext cx="7841371" cy="4305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bg1"/>
                </a:solidFill>
                <a:latin typeface="思源黑体 CN Bold" panose="020B0800000000000000" pitchFamily="34" charset="-122"/>
                <a:ea typeface="思源黑体 CN Bold" panose="020B0800000000000000" pitchFamily="34" charset="-122"/>
                <a:sym typeface="+mn-ea"/>
              </a:rPr>
              <a:t>基本信息</a:t>
            </a:r>
            <a:r>
              <a:rPr lang="en-US" altLang="zh-CN" sz="1800" b="1" dirty="0">
                <a:solidFill>
                  <a:schemeClr val="bg1"/>
                </a:solidFill>
                <a:latin typeface="思源黑体 CN Bold" panose="020B0800000000000000" pitchFamily="34" charset="-122"/>
                <a:ea typeface="思源黑体 CN Bold" panose="020B0800000000000000" pitchFamily="34" charset="-122"/>
                <a:sym typeface="+mn-ea"/>
              </a:rPr>
              <a:t>—</a:t>
            </a:r>
            <a:r>
              <a:rPr lang="zh-CN" altLang="en-US" sz="1800" b="1" dirty="0">
                <a:solidFill>
                  <a:schemeClr val="bg1"/>
                </a:solidFill>
                <a:latin typeface="思源黑体 CN Bold" panose="020B0800000000000000" pitchFamily="34" charset="-122"/>
                <a:ea typeface="思源黑体 CN Bold" panose="020B0800000000000000" pitchFamily="34" charset="-122"/>
                <a:sym typeface="+mn-ea"/>
              </a:rPr>
              <a:t>免配即用，肝肾无忧，第二批鼓励仿制的高血压急症注射用药</a:t>
            </a:r>
            <a:endParaRPr lang="zh-CN" altLang="en-US" sz="1800" b="1" dirty="0">
              <a:solidFill>
                <a:schemeClr val="bg1"/>
              </a:solidFill>
              <a:latin typeface="思源黑体 CN Bold" panose="020B0800000000000000" pitchFamily="34" charset="-122"/>
              <a:ea typeface="思源黑体 CN Bold" panose="020B0800000000000000" pitchFamily="34" charset="-122"/>
              <a:sym typeface="+mn-ea"/>
            </a:endParaRPr>
          </a:p>
          <a:p>
            <a:pPr algn="l"/>
            <a:endParaRPr lang="zh-CN" altLang="en-US" sz="1800" b="1" dirty="0">
              <a:solidFill>
                <a:schemeClr val="bg1"/>
              </a:solidFill>
              <a:latin typeface="思源黑体 CN Bold" panose="020B0800000000000000" pitchFamily="34" charset="-122"/>
              <a:ea typeface="思源黑体 CN Bold" panose="020B0800000000000000" pitchFamily="34" charset="-122"/>
              <a:sym typeface="+mn-ea"/>
            </a:endParaRPr>
          </a:p>
        </p:txBody>
      </p:sp>
      <p:sp>
        <p:nvSpPr>
          <p:cNvPr id="3" name="灯片编号占位符 1"/>
          <p:cNvSpPr>
            <a:spLocks noGrp="1"/>
          </p:cNvSpPr>
          <p:nvPr>
            <p:ph type="sldNum" sz="quarter" idx="12"/>
          </p:nvPr>
        </p:nvSpPr>
        <p:spPr>
          <a:xfrm>
            <a:off x="6982778" y="4852441"/>
            <a:ext cx="2133600" cy="273844"/>
          </a:xfrm>
        </p:spPr>
        <p:txBody>
          <a:bodyPr/>
          <a:lstStyle/>
          <a:p>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第</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1</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页</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共</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8</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页</a:t>
            </a:r>
            <a:endPar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endParaRPr>
          </a:p>
        </p:txBody>
      </p:sp>
      <p:sp>
        <p:nvSpPr>
          <p:cNvPr id="8" name="文本框 7"/>
          <p:cNvSpPr txBox="1"/>
          <p:nvPr/>
        </p:nvSpPr>
        <p:spPr>
          <a:xfrm>
            <a:off x="3707904" y="1300012"/>
            <a:ext cx="5436096" cy="694036"/>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defRPr/>
            </a:pPr>
            <a:r>
              <a:rPr kumimoji="0" lang="en-US" altLang="zh-CN" sz="9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rPr>
              <a:t>1. </a:t>
            </a:r>
            <a:r>
              <a:rPr kumimoji="0" lang="zh-CN" altLang="en-US" sz="9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rPr>
              <a:t>适应症高度一致：</a:t>
            </a:r>
            <a:r>
              <a:rPr kumimoji="0" lang="zh-CN" altLang="en-US" sz="900" b="0" i="0" u="none" strike="noStrike" kern="1200" cap="none" spc="0" normalizeH="0" baseline="0" noProof="0" dirty="0">
                <a:ln>
                  <a:noFill/>
                </a:ln>
                <a:effectLst/>
                <a:uLnTx/>
                <a:uFillTx/>
                <a:latin typeface="思源黑体 CN Normal" panose="020B0400000000000000" pitchFamily="34" charset="-122"/>
                <a:ea typeface="思源黑体 CN Normal" panose="020B0400000000000000" pitchFamily="34" charset="-122"/>
              </a:rPr>
              <a:t>同为高血压急症的一线注射用药，临床应用场景高度一致；</a:t>
            </a:r>
            <a:endParaRPr kumimoji="0" lang="zh-CN" altLang="en-US" sz="900" b="0" i="0" u="none" strike="noStrike" kern="1200" cap="none" spc="0" normalizeH="0" baseline="0" noProof="0" dirty="0">
              <a:ln>
                <a:noFill/>
              </a:ln>
              <a:effectLst/>
              <a:uLnTx/>
              <a:uFillTx/>
              <a:latin typeface="思源黑体 CN Normal" panose="020B0400000000000000" pitchFamily="34" charset="-122"/>
              <a:ea typeface="思源黑体 CN Normal" panose="020B0400000000000000" pitchFamily="34" charset="-122"/>
            </a:endParaRPr>
          </a:p>
          <a:p>
            <a:pPr marL="457200" marR="0" lvl="1" indent="0" algn="l" defTabSz="914400" rtl="0" eaLnBrk="1" fontAlgn="auto" latinLnBrk="0" hangingPunct="1">
              <a:lnSpc>
                <a:spcPct val="150000"/>
              </a:lnSpc>
              <a:spcBef>
                <a:spcPts val="0"/>
              </a:spcBef>
              <a:spcAft>
                <a:spcPts val="0"/>
              </a:spcAft>
              <a:buClrTx/>
              <a:buSzTx/>
              <a:buFontTx/>
              <a:buNone/>
              <a:defRPr/>
            </a:pPr>
            <a:r>
              <a:rPr kumimoji="0" lang="en-US" altLang="zh-CN" sz="9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rPr>
              <a:t>2.</a:t>
            </a:r>
            <a:r>
              <a:rPr kumimoji="0" lang="zh-CN" altLang="en-US" sz="9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rPr>
              <a:t> </a:t>
            </a:r>
            <a:r>
              <a:rPr lang="zh-CN" altLang="en-US" sz="900" dirty="0">
                <a:solidFill>
                  <a:srgbClr val="FF0000"/>
                </a:solidFill>
                <a:latin typeface="思源黑体 CN Bold" panose="020B0800000000000000" pitchFamily="34" charset="-122"/>
                <a:ea typeface="思源黑体 CN Bold" panose="020B0800000000000000" pitchFamily="34" charset="-122"/>
              </a:rPr>
              <a:t>医保</a:t>
            </a:r>
            <a:r>
              <a:rPr kumimoji="0" lang="zh-CN" altLang="en-US" sz="9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rPr>
              <a:t>参考价值明确：</a:t>
            </a:r>
            <a:r>
              <a:rPr kumimoji="0" lang="zh-CN" altLang="en-US" sz="900" b="0" i="0" u="none" strike="noStrike" kern="1200" cap="none" spc="0" normalizeH="0" baseline="0" noProof="0" dirty="0">
                <a:ln>
                  <a:noFill/>
                </a:ln>
                <a:effectLst/>
                <a:uLnTx/>
                <a:uFillTx/>
                <a:latin typeface="思源黑体 CN Normal" panose="020B0400000000000000" pitchFamily="34" charset="-122"/>
                <a:ea typeface="思源黑体 CN Normal" panose="020B0400000000000000" pitchFamily="34" charset="-122"/>
              </a:rPr>
              <a:t>拉贝洛尔氯化钠</a:t>
            </a:r>
            <a:r>
              <a:rPr lang="zh-CN" altLang="en-US" sz="900" dirty="0">
                <a:latin typeface="思源黑体 CN Normal" panose="020B0400000000000000" pitchFamily="34" charset="-122"/>
                <a:ea typeface="思源黑体 CN Normal" panose="020B0400000000000000" pitchFamily="34" charset="-122"/>
              </a:rPr>
              <a:t>注射液</a:t>
            </a:r>
            <a:r>
              <a:rPr kumimoji="0" lang="zh-CN" altLang="en-US" sz="900" b="0" i="0" u="none" strike="noStrike" kern="1200" cap="none" spc="0" normalizeH="0" baseline="0" noProof="0" dirty="0">
                <a:ln>
                  <a:noFill/>
                </a:ln>
                <a:effectLst/>
                <a:uLnTx/>
                <a:uFillTx/>
                <a:latin typeface="思源黑体 CN Normal" panose="020B0400000000000000" pitchFamily="34" charset="-122"/>
                <a:ea typeface="思源黑体 CN Normal" panose="020B0400000000000000" pitchFamily="34" charset="-122"/>
              </a:rPr>
              <a:t>为该领域近</a:t>
            </a:r>
            <a:r>
              <a:rPr kumimoji="0" lang="en-US" altLang="zh-CN" sz="900" b="0" i="0" u="none" strike="noStrike" kern="1200" cap="none" spc="0" normalizeH="0" baseline="0" noProof="0" dirty="0">
                <a:ln>
                  <a:noFill/>
                </a:ln>
                <a:effectLst/>
                <a:uLnTx/>
                <a:uFillTx/>
                <a:latin typeface="思源黑体 CN Normal" panose="020B0400000000000000" pitchFamily="34" charset="-122"/>
                <a:ea typeface="思源黑体 CN Normal" panose="020B0400000000000000" pitchFamily="34" charset="-122"/>
              </a:rPr>
              <a:t>5</a:t>
            </a:r>
            <a:r>
              <a:rPr kumimoji="0" lang="zh-CN" altLang="en-US" sz="900" b="0" i="0" u="none" strike="noStrike" kern="1200" cap="none" spc="0" normalizeH="0" baseline="0" noProof="0" dirty="0">
                <a:ln>
                  <a:noFill/>
                </a:ln>
                <a:effectLst/>
                <a:uLnTx/>
                <a:uFillTx/>
                <a:latin typeface="思源黑体 CN Normal" panose="020B0400000000000000" pitchFamily="34" charset="-122"/>
                <a:ea typeface="思源黑体 CN Normal" panose="020B0400000000000000" pitchFamily="34" charset="-122"/>
              </a:rPr>
              <a:t>年唯一新纳入医保产品；</a:t>
            </a:r>
            <a:endParaRPr kumimoji="0" lang="en-US" altLang="zh-CN" sz="900" b="0" i="0" u="none" strike="noStrike" kern="1200" cap="none" spc="0" normalizeH="0" baseline="0" noProof="0" dirty="0">
              <a:ln>
                <a:noFill/>
              </a:ln>
              <a:effectLst/>
              <a:uLnTx/>
              <a:uFillTx/>
              <a:latin typeface="思源黑体 CN Normal" panose="020B0400000000000000" pitchFamily="34" charset="-122"/>
              <a:ea typeface="思源黑体 CN Normal" panose="020B0400000000000000" pitchFamily="34" charset="-122"/>
            </a:endParaRPr>
          </a:p>
          <a:p>
            <a:pPr marL="457200" marR="0" lvl="1" indent="0" algn="l" defTabSz="914400" rtl="0" eaLnBrk="1" fontAlgn="auto" latinLnBrk="0" hangingPunct="1">
              <a:lnSpc>
                <a:spcPct val="150000"/>
              </a:lnSpc>
              <a:spcBef>
                <a:spcPts val="0"/>
              </a:spcBef>
              <a:spcAft>
                <a:spcPts val="0"/>
              </a:spcAft>
              <a:buClrTx/>
              <a:buSzTx/>
              <a:buFontTx/>
              <a:buNone/>
              <a:defRPr/>
            </a:pPr>
            <a:r>
              <a:rPr kumimoji="0" lang="en-US" altLang="zh-CN" sz="9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rPr>
              <a:t>3.</a:t>
            </a:r>
            <a:r>
              <a:rPr kumimoji="0" lang="zh-CN" altLang="en-US" sz="9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rPr>
              <a:t> </a:t>
            </a:r>
            <a:r>
              <a:rPr lang="zh-CN" altLang="en-US" sz="900" dirty="0">
                <a:solidFill>
                  <a:srgbClr val="FF0000"/>
                </a:solidFill>
                <a:latin typeface="思源黑体 CN Bold" panose="020B0800000000000000" pitchFamily="34" charset="-122"/>
                <a:ea typeface="思源黑体 CN Bold" panose="020B0800000000000000" pitchFamily="34" charset="-122"/>
              </a:rPr>
              <a:t>剂型迭代方向一致：</a:t>
            </a:r>
            <a:r>
              <a:rPr lang="zh-CN" altLang="en-US" sz="900" dirty="0">
                <a:latin typeface="思源黑体 CN Normal" panose="020B0400000000000000" pitchFamily="34" charset="-122"/>
                <a:ea typeface="思源黑体 CN Normal" panose="020B0400000000000000" pitchFamily="34" charset="-122"/>
              </a:rPr>
              <a:t>仅本品和参照药为免配即用，顺应临床需求，快速、便捷启动治疗。</a:t>
            </a:r>
            <a:endParaRPr lang="zh-CN" altLang="en-US" sz="1600" dirty="0">
              <a:latin typeface="思源黑体 CN Normal" panose="020B0400000000000000" pitchFamily="34" charset="-122"/>
              <a:ea typeface="思源黑体 CN Normal" panose="020B0400000000000000"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18458" y="1858873"/>
          <a:ext cx="8537143" cy="2369061"/>
        </p:xfrm>
        <a:graphic>
          <a:graphicData uri="http://schemas.openxmlformats.org/drawingml/2006/table">
            <a:tbl>
              <a:tblPr firstRow="1" bandRow="1">
                <a:tableStyleId>{C083E6E3-FA7D-4D7B-A595-EF9225AFEA82}</a:tableStyleId>
              </a:tblPr>
              <a:tblGrid>
                <a:gridCol w="2845714"/>
                <a:gridCol w="2476917"/>
                <a:gridCol w="3214512"/>
              </a:tblGrid>
              <a:tr h="1180553">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a:p>
                  </a:txBody>
                  <a:tcPr>
                    <a:noFill/>
                  </a:tcPr>
                </a:tc>
              </a:tr>
              <a:tr h="1188508">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tr>
            </a:tbl>
          </a:graphicData>
        </a:graphic>
      </p:graphicFrame>
      <p:sp>
        <p:nvSpPr>
          <p:cNvPr id="4" name="标题 1"/>
          <p:cNvSpPr txBox="1"/>
          <p:nvPr/>
        </p:nvSpPr>
        <p:spPr>
          <a:xfrm>
            <a:off x="129950" y="126476"/>
            <a:ext cx="8748000" cy="4254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kumimoji="0" lang="zh-CN" altLang="en-US" sz="1800" b="1" i="0" u="none" strike="noStrike" kern="120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cs typeface="+mj-cs"/>
                <a:sym typeface="+mn-ea"/>
              </a:rPr>
              <a:t>基本信息</a:t>
            </a:r>
            <a:r>
              <a:rPr kumimoji="0" lang="en-US" altLang="zh-CN" sz="1800" b="1" i="0" u="none" strike="noStrike" kern="120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sym typeface="Arial" panose="020B0604020202020204" pitchFamily="34" charset="0"/>
              </a:rPr>
              <a:t>—</a:t>
            </a:r>
            <a:r>
              <a:rPr kumimoji="0" lang="zh-CN" altLang="en-US" sz="1800" b="1" i="0" u="none" strike="noStrike" kern="120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sym typeface="Arial" panose="020B0604020202020204" pitchFamily="34" charset="0"/>
              </a:rPr>
              <a:t>填补肝肾不全患者用药空白，补齐参照药</a:t>
            </a:r>
            <a:r>
              <a:rPr kumimoji="0" lang="en-US" altLang="zh-CN" sz="1800" b="1" i="0" u="none" strike="noStrike" kern="120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sym typeface="Arial" panose="020B0604020202020204" pitchFamily="34" charset="0"/>
              </a:rPr>
              <a:t>“</a:t>
            </a:r>
            <a:r>
              <a:rPr kumimoji="0" lang="zh-CN" altLang="en-US" sz="1800" b="1" i="0" u="none" strike="noStrike" kern="120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sym typeface="Arial" panose="020B0604020202020204" pitchFamily="34" charset="0"/>
              </a:rPr>
              <a:t>用药限制</a:t>
            </a:r>
            <a:r>
              <a:rPr kumimoji="0" lang="en-US" altLang="zh-CN" sz="1800" b="1" i="0" u="none" strike="noStrike" kern="120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sym typeface="Arial" panose="020B0604020202020204" pitchFamily="34" charset="0"/>
              </a:rPr>
              <a:t>”</a:t>
            </a:r>
            <a:r>
              <a:rPr kumimoji="0" lang="zh-CN" altLang="en-US" sz="1800" b="1" i="0" u="none" strike="noStrike" kern="120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sym typeface="Arial" panose="020B0604020202020204" pitchFamily="34" charset="0"/>
              </a:rPr>
              <a:t>短板</a:t>
            </a:r>
            <a:endParaRPr kumimoji="0" lang="zh-CN" altLang="en-US" sz="1800" b="1" i="0" u="none" strike="noStrike" kern="120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cs typeface="+mj-cs"/>
              <a:sym typeface="+mn-ea"/>
            </a:endParaRPr>
          </a:p>
        </p:txBody>
      </p:sp>
      <p:sp>
        <p:nvSpPr>
          <p:cNvPr id="30" name="Bullet1"/>
          <p:cNvSpPr/>
          <p:nvPr/>
        </p:nvSpPr>
        <p:spPr>
          <a:xfrm>
            <a:off x="318458" y="1496591"/>
            <a:ext cx="5117638" cy="357255"/>
          </a:xfrm>
          <a:prstGeom prst="rect">
            <a:avLst/>
          </a:prstGeom>
          <a:solidFill>
            <a:srgbClr val="5A4496"/>
          </a:solidFill>
          <a:ln>
            <a:no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chorCtr="0">
            <a:normAutofit/>
          </a:bodyPr>
          <a:lstStyle/>
          <a:p>
            <a:pPr algn="ctr">
              <a:defRPr/>
            </a:pPr>
            <a:r>
              <a:rPr kumimoji="1" lang="zh-CN" altLang="en-US" sz="135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sym typeface="Arial" panose="020B0604020202020204" pitchFamily="34" charset="0"/>
              </a:rPr>
              <a:t>疾病现状</a:t>
            </a:r>
            <a:r>
              <a:rPr kumimoji="1" lang="zh-CN" altLang="en-US" sz="1350" b="1" dirty="0">
                <a:solidFill>
                  <a:srgbClr val="FFFFFF"/>
                </a:solidFill>
                <a:latin typeface="思源黑体 CN Medium" panose="020B0600000000000000" pitchFamily="34" charset="-122"/>
                <a:ea typeface="思源黑体 CN Medium" panose="020B0600000000000000" pitchFamily="34" charset="-122"/>
                <a:sym typeface="Arial" panose="020B0604020202020204" pitchFamily="34" charset="0"/>
              </a:rPr>
              <a:t>及未满足的临床需求</a:t>
            </a:r>
            <a:endParaRPr kumimoji="1" lang="zh-CN" altLang="en-US" sz="1350" b="1" dirty="0">
              <a:solidFill>
                <a:srgbClr val="FFFFFF"/>
              </a:solidFill>
              <a:latin typeface="思源黑体 CN Medium" panose="020B0600000000000000" pitchFamily="34" charset="-122"/>
              <a:ea typeface="思源黑体 CN Medium" panose="020B0600000000000000" pitchFamily="34" charset="-122"/>
              <a:sym typeface="Arial" panose="020B0604020202020204" pitchFamily="34" charset="0"/>
            </a:endParaRPr>
          </a:p>
        </p:txBody>
      </p:sp>
      <p:sp>
        <p:nvSpPr>
          <p:cNvPr id="33" name="Bullet1"/>
          <p:cNvSpPr/>
          <p:nvPr/>
        </p:nvSpPr>
        <p:spPr>
          <a:xfrm>
            <a:off x="5701779" y="1496591"/>
            <a:ext cx="3153822" cy="357255"/>
          </a:xfrm>
          <a:prstGeom prst="rect">
            <a:avLst/>
          </a:prstGeom>
          <a:solidFill>
            <a:srgbClr val="5A4496"/>
          </a:solidFill>
          <a:ln>
            <a:no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35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sym typeface="Arial" panose="020B0604020202020204" pitchFamily="34" charset="0"/>
              </a:rPr>
              <a:t>氯维地平优势</a:t>
            </a:r>
            <a:endParaRPr kumimoji="1" lang="en-US" altLang="zh-CN" sz="135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sym typeface="Arial" panose="020B0604020202020204" pitchFamily="34" charset="0"/>
            </a:endParaRPr>
          </a:p>
        </p:txBody>
      </p:sp>
      <p:sp>
        <p:nvSpPr>
          <p:cNvPr id="5" name="文本框 4"/>
          <p:cNvSpPr txBox="1"/>
          <p:nvPr/>
        </p:nvSpPr>
        <p:spPr>
          <a:xfrm>
            <a:off x="-36195" y="4735195"/>
            <a:ext cx="304419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sym typeface="+mn-ea"/>
              </a:rPr>
              <a:t>[</a:t>
            </a:r>
            <a:r>
              <a:rPr kumimoji="1" lang="en-US" altLang="zh-CN"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sym typeface="+mn-ea"/>
              </a:rPr>
              <a:t>1</a:t>
            </a:r>
            <a:r>
              <a:rPr kumimoji="1" lang="zh-CN" altLang="en-US"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sym typeface="+mn-ea"/>
              </a:rPr>
              <a:t>] 国家心血管病中心.中国循环杂志.2024;39(7)625-660</a:t>
            </a:r>
            <a:endParaRPr kumimoji="1" lang="zh-CN" altLang="en-US"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sym typeface="+mn-ea"/>
              </a:rPr>
              <a:t>[</a:t>
            </a:r>
            <a:r>
              <a:rPr kumimoji="1" lang="en-US" altLang="zh-CN"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sym typeface="+mn-ea"/>
              </a:rPr>
              <a:t>2</a:t>
            </a:r>
            <a:r>
              <a:rPr kumimoji="1" lang="zh-CN" altLang="en-US"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sym typeface="+mn-ea"/>
              </a:rPr>
              <a:t>] Paini A,et al. High Blood Press Cardiovasc Prev. 2018 Sep;25(3):241-244.</a:t>
            </a:r>
            <a:endParaRPr kumimoji="1" lang="zh-CN" altLang="en-US"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rPr>
              <a:t>[</a:t>
            </a:r>
            <a:r>
              <a:rPr kumimoji="1" lang="en-US" altLang="zh-CN"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rPr>
              <a:t>3</a:t>
            </a:r>
            <a:r>
              <a:rPr kumimoji="1" lang="zh-CN" altLang="en-US"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rPr>
              <a:t>] 武朵朵</a:t>
            </a:r>
            <a:r>
              <a:rPr kumimoji="1" lang="en-US" altLang="zh-CN"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rPr>
              <a:t> </a:t>
            </a:r>
            <a:r>
              <a:rPr kumimoji="1" lang="zh-CN" altLang="en-US"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rPr>
              <a:t>等</a:t>
            </a:r>
            <a:r>
              <a:rPr kumimoji="1" lang="en-US" altLang="zh-CN"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rPr>
              <a:t>[J]. </a:t>
            </a:r>
            <a:r>
              <a:rPr kumimoji="1" lang="zh-CN" altLang="en-US"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rPr>
              <a:t>中华全科医师杂志</a:t>
            </a:r>
            <a:r>
              <a:rPr kumimoji="1" lang="en-US" altLang="zh-CN"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rPr>
              <a:t>, 2026, 25(3): 345-349. </a:t>
            </a:r>
            <a:endParaRPr kumimoji="1" lang="zh-CN" altLang="en-US"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endParaRPr>
          </a:p>
        </p:txBody>
      </p:sp>
      <p:sp>
        <p:nvSpPr>
          <p:cNvPr id="7" name="文本框 6"/>
          <p:cNvSpPr txBox="1"/>
          <p:nvPr/>
        </p:nvSpPr>
        <p:spPr>
          <a:xfrm>
            <a:off x="2555875" y="4740275"/>
            <a:ext cx="3048000" cy="50101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rPr>
              <a:t>[4]</a:t>
            </a:r>
            <a:r>
              <a:rPr kumimoji="1" lang="en-US" altLang="zh-CN"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rPr>
              <a:t> Zhou XD, et al. 2025 Aug </a:t>
            </a:r>
            <a:r>
              <a:rPr kumimoji="1" lang="en-US" altLang="zh-CN" sz="500" b="0" i="0" u="none" strike="noStrike" kern="1200" cap="none" spc="0" normalizeH="0" baseline="0" noProof="0" dirty="0" err="1">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rPr>
              <a:t>23:S0168-8278</a:t>
            </a:r>
            <a:r>
              <a:rPr kumimoji="1" lang="en-US" altLang="zh-CN"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rPr>
              <a:t>(25)02453-5. </a:t>
            </a:r>
            <a:endParaRPr kumimoji="1" lang="zh-CN" altLang="en-US"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sym typeface="+mn-ea"/>
              </a:rPr>
              <a:t>[5]</a:t>
            </a:r>
            <a:r>
              <a:rPr kumimoji="1" lang="zh-CN" altLang="en-US" sz="500" dirty="0">
                <a:solidFill>
                  <a:prstClr val="black"/>
                </a:solidFill>
                <a:latin typeface="思源黑体 CN Medium" panose="020B0600000000000000" pitchFamily="34" charset="-122"/>
                <a:ea typeface="思源黑体 CN Medium" panose="020B0600000000000000" pitchFamily="34" charset="-122"/>
                <a:cs typeface="微软雅黑" panose="020B0503020204020204" charset="-122"/>
                <a:sym typeface="+mn-ea"/>
              </a:rPr>
              <a:t> 盐酸拉贝洛尔氯化钠注射液说明书</a:t>
            </a:r>
            <a:r>
              <a:rPr kumimoji="1" lang="zh-CN" altLang="en-US"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sym typeface="+mn-ea"/>
              </a:rPr>
              <a:t>.</a:t>
            </a:r>
            <a:endParaRPr kumimoji="1" lang="en-US" altLang="zh-CN"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sym typeface="+mn-ea"/>
            </a:endParaRPr>
          </a:p>
          <a:p>
            <a:pPr>
              <a:defRPr/>
            </a:pPr>
            <a:r>
              <a:rPr kumimoji="1" lang="zh-CN" altLang="en-US" sz="500" dirty="0">
                <a:solidFill>
                  <a:prstClr val="black"/>
                </a:solidFill>
                <a:latin typeface="思源黑体 CN Medium" panose="020B0600000000000000" pitchFamily="34" charset="-122"/>
                <a:ea typeface="思源黑体 CN Medium" panose="020B0600000000000000" pitchFamily="34" charset="-122"/>
                <a:cs typeface="微软雅黑" panose="020B0503020204020204" charset="-122"/>
                <a:sym typeface="+mn-ea"/>
              </a:rPr>
              <a:t>[</a:t>
            </a:r>
            <a:r>
              <a:rPr kumimoji="1" lang="en-US" altLang="zh-CN" sz="500" dirty="0">
                <a:solidFill>
                  <a:prstClr val="black"/>
                </a:solidFill>
                <a:latin typeface="思源黑体 CN Medium" panose="020B0600000000000000" pitchFamily="34" charset="-122"/>
                <a:ea typeface="思源黑体 CN Medium" panose="020B0600000000000000" pitchFamily="34" charset="-122"/>
                <a:cs typeface="微软雅黑" panose="020B0503020204020204" charset="-122"/>
                <a:sym typeface="+mn-ea"/>
              </a:rPr>
              <a:t>6</a:t>
            </a:r>
            <a:r>
              <a:rPr kumimoji="1" lang="zh-CN" altLang="en-US" sz="500" dirty="0">
                <a:solidFill>
                  <a:prstClr val="black"/>
                </a:solidFill>
                <a:latin typeface="思源黑体 CN Medium" panose="020B0600000000000000" pitchFamily="34" charset="-122"/>
                <a:ea typeface="思源黑体 CN Medium" panose="020B0600000000000000" pitchFamily="34" charset="-122"/>
                <a:cs typeface="微软雅黑" panose="020B0503020204020204" charset="-122"/>
                <a:sym typeface="+mn-ea"/>
              </a:rPr>
              <a:t>] 氯维地平乳状注射液说明书.</a:t>
            </a:r>
            <a:endParaRPr kumimoji="1" lang="zh-CN" altLang="en-US" sz="500" dirty="0">
              <a:solidFill>
                <a:prstClr val="black"/>
              </a:solidFill>
              <a:latin typeface="思源黑体 CN Medium" panose="020B0600000000000000" pitchFamily="34" charset="-122"/>
              <a:ea typeface="思源黑体 CN Medium" panose="020B0600000000000000" pitchFamily="34" charset="-122"/>
              <a:cs typeface="微软雅黑" panose="020B050302020402020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微软雅黑" panose="020B050302020402020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700" b="0" i="0" u="none" strike="noStrike" kern="1200" cap="none" spc="0" normalizeH="0" baseline="0" noProof="0" dirty="0">
              <a:ln>
                <a:noFill/>
              </a:ln>
              <a:solidFill>
                <a:srgbClr val="212121"/>
              </a:solidFill>
              <a:effectLst/>
              <a:uLnTx/>
              <a:uFillTx/>
              <a:latin typeface="思源黑体 CN Medium" panose="020B0600000000000000" pitchFamily="34" charset="-122"/>
              <a:ea typeface="思源黑体 CN Medium" panose="020B0600000000000000" pitchFamily="34" charset="-122"/>
              <a:cs typeface="+mn-cs"/>
            </a:endParaRPr>
          </a:p>
        </p:txBody>
      </p:sp>
      <p:pic>
        <p:nvPicPr>
          <p:cNvPr id="8" name="图片 7" descr="救护车"/>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9563" y="3429153"/>
            <a:ext cx="425450" cy="425450"/>
          </a:xfrm>
          <a:prstGeom prst="rect">
            <a:avLst/>
          </a:prstGeom>
        </p:spPr>
      </p:pic>
      <p:sp>
        <p:nvSpPr>
          <p:cNvPr id="10" name="灯片编号占位符 1"/>
          <p:cNvSpPr>
            <a:spLocks noGrp="1"/>
          </p:cNvSpPr>
          <p:nvPr>
            <p:ph type="sldNum" sz="quarter" idx="12"/>
          </p:nvPr>
        </p:nvSpPr>
        <p:spPr>
          <a:xfrm>
            <a:off x="7010400" y="4882440"/>
            <a:ext cx="2133600"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black">
                    <a:tint val="75000"/>
                  </a:prstClr>
                </a:solidFill>
                <a:effectLst/>
                <a:uLnTx/>
                <a:uFillTx/>
                <a:latin typeface="思源黑体 CN Normal" panose="020B0400000000000000" pitchFamily="34" charset="-122"/>
                <a:ea typeface="思源黑体 CN Normal" panose="020B0400000000000000" pitchFamily="34" charset="-122"/>
                <a:cs typeface="思源黑体 CN Bold" panose="020B0800000000000000" pitchFamily="34" charset="-122"/>
              </a:rPr>
              <a:t>第</a:t>
            </a:r>
            <a:r>
              <a:rPr kumimoji="0" lang="en-US" altLang="zh-CN" sz="800" b="0" i="0" u="none" strike="noStrike" kern="1200" cap="none" spc="0" normalizeH="0" baseline="0" noProof="0" dirty="0">
                <a:ln>
                  <a:noFill/>
                </a:ln>
                <a:solidFill>
                  <a:prstClr val="black">
                    <a:tint val="75000"/>
                  </a:prstClr>
                </a:solidFill>
                <a:effectLst/>
                <a:uLnTx/>
                <a:uFillTx/>
                <a:latin typeface="思源黑体 CN Normal" panose="020B0400000000000000" pitchFamily="34" charset="-122"/>
                <a:ea typeface="思源黑体 CN Normal" panose="020B0400000000000000" pitchFamily="34" charset="-122"/>
                <a:cs typeface="思源黑体 CN Bold" panose="020B0800000000000000" pitchFamily="34" charset="-122"/>
              </a:rPr>
              <a:t>2</a:t>
            </a:r>
            <a:r>
              <a:rPr kumimoji="0" lang="zh-CN" altLang="en-US" sz="800" b="0" i="0" u="none" strike="noStrike" kern="1200" cap="none" spc="0" normalizeH="0" baseline="0" noProof="0" dirty="0">
                <a:ln>
                  <a:noFill/>
                </a:ln>
                <a:solidFill>
                  <a:prstClr val="black">
                    <a:tint val="75000"/>
                  </a:prstClr>
                </a:solidFill>
                <a:effectLst/>
                <a:uLnTx/>
                <a:uFillTx/>
                <a:latin typeface="思源黑体 CN Normal" panose="020B0400000000000000" pitchFamily="34" charset="-122"/>
                <a:ea typeface="思源黑体 CN Normal" panose="020B0400000000000000" pitchFamily="34" charset="-122"/>
                <a:cs typeface="思源黑体 CN Bold" panose="020B0800000000000000" pitchFamily="34" charset="-122"/>
              </a:rPr>
              <a:t>页</a:t>
            </a:r>
            <a:r>
              <a:rPr kumimoji="0" lang="en-US" altLang="zh-CN" sz="800" b="0" i="0" u="none" strike="noStrike" kern="1200" cap="none" spc="0" normalizeH="0" baseline="0" noProof="0" dirty="0">
                <a:ln>
                  <a:noFill/>
                </a:ln>
                <a:solidFill>
                  <a:prstClr val="black">
                    <a:tint val="75000"/>
                  </a:prstClr>
                </a:solidFill>
                <a:effectLst/>
                <a:uLnTx/>
                <a:uFillTx/>
                <a:latin typeface="思源黑体 CN Normal" panose="020B0400000000000000" pitchFamily="34" charset="-122"/>
                <a:ea typeface="思源黑体 CN Normal" panose="020B0400000000000000" pitchFamily="34" charset="-122"/>
                <a:cs typeface="思源黑体 CN Bold" panose="020B0800000000000000" pitchFamily="34" charset="-122"/>
              </a:rPr>
              <a:t>/</a:t>
            </a:r>
            <a:r>
              <a:rPr kumimoji="0" lang="zh-CN" altLang="en-US" sz="800" b="0" i="0" u="none" strike="noStrike" kern="1200" cap="none" spc="0" normalizeH="0" baseline="0" noProof="0" dirty="0">
                <a:ln>
                  <a:noFill/>
                </a:ln>
                <a:solidFill>
                  <a:prstClr val="black">
                    <a:tint val="75000"/>
                  </a:prstClr>
                </a:solidFill>
                <a:effectLst/>
                <a:uLnTx/>
                <a:uFillTx/>
                <a:latin typeface="思源黑体 CN Normal" panose="020B0400000000000000" pitchFamily="34" charset="-122"/>
                <a:ea typeface="思源黑体 CN Normal" panose="020B0400000000000000" pitchFamily="34" charset="-122"/>
                <a:cs typeface="思源黑体 CN Bold" panose="020B0800000000000000" pitchFamily="34" charset="-122"/>
              </a:rPr>
              <a:t>共</a:t>
            </a:r>
            <a:r>
              <a:rPr kumimoji="0" lang="en-US" altLang="zh-CN" sz="800" b="0" i="0" u="none" strike="noStrike" kern="1200" cap="none" spc="0" normalizeH="0" baseline="0" noProof="0" dirty="0">
                <a:ln>
                  <a:noFill/>
                </a:ln>
                <a:solidFill>
                  <a:prstClr val="black">
                    <a:tint val="75000"/>
                  </a:prstClr>
                </a:solidFill>
                <a:effectLst/>
                <a:uLnTx/>
                <a:uFillTx/>
                <a:latin typeface="思源黑体 CN Normal" panose="020B0400000000000000" pitchFamily="34" charset="-122"/>
                <a:ea typeface="思源黑体 CN Normal" panose="020B0400000000000000" pitchFamily="34" charset="-122"/>
                <a:cs typeface="思源黑体 CN Bold" panose="020B0800000000000000" pitchFamily="34" charset="-122"/>
              </a:rPr>
              <a:t>8</a:t>
            </a:r>
            <a:r>
              <a:rPr kumimoji="0" lang="zh-CN" altLang="en-US" sz="800" b="0" i="0" u="none" strike="noStrike" kern="1200" cap="none" spc="0" normalizeH="0" baseline="0" noProof="0" dirty="0">
                <a:ln>
                  <a:noFill/>
                </a:ln>
                <a:solidFill>
                  <a:prstClr val="black">
                    <a:tint val="75000"/>
                  </a:prstClr>
                </a:solidFill>
                <a:effectLst/>
                <a:uLnTx/>
                <a:uFillTx/>
                <a:latin typeface="思源黑体 CN Normal" panose="020B0400000000000000" pitchFamily="34" charset="-122"/>
                <a:ea typeface="思源黑体 CN Normal" panose="020B0400000000000000" pitchFamily="34" charset="-122"/>
                <a:cs typeface="思源黑体 CN Bold" panose="020B0800000000000000" pitchFamily="34" charset="-122"/>
              </a:rPr>
              <a:t>页</a:t>
            </a:r>
            <a:endParaRPr kumimoji="0" lang="zh-CN" altLang="en-US" sz="800" b="0" i="0" u="none" strike="noStrike" kern="1200" cap="none" spc="0" normalizeH="0" baseline="0" noProof="0" dirty="0">
              <a:ln>
                <a:noFill/>
              </a:ln>
              <a:solidFill>
                <a:prstClr val="black">
                  <a:tint val="75000"/>
                </a:prstClr>
              </a:solidFill>
              <a:effectLst/>
              <a:uLnTx/>
              <a:uFillTx/>
              <a:latin typeface="思源黑体 CN Normal" panose="020B0400000000000000" pitchFamily="34" charset="-122"/>
              <a:ea typeface="思源黑体 CN Normal" panose="020B0400000000000000" pitchFamily="34" charset="-122"/>
              <a:cs typeface="思源黑体 CN Bold" panose="020B0800000000000000" pitchFamily="34" charset="-122"/>
            </a:endParaRPr>
          </a:p>
        </p:txBody>
      </p:sp>
      <p:sp>
        <p:nvSpPr>
          <p:cNvPr id="21" name="文本框 20"/>
          <p:cNvSpPr txBox="1"/>
          <p:nvPr/>
        </p:nvSpPr>
        <p:spPr>
          <a:xfrm>
            <a:off x="524580" y="1915298"/>
            <a:ext cx="4892231" cy="946093"/>
          </a:xfrm>
          <a:prstGeom prst="rect">
            <a:avLst/>
          </a:prstGeom>
          <a:noFill/>
        </p:spPr>
        <p:txBody>
          <a:bodyPr wrap="square">
            <a:spAutoFit/>
          </a:bodyPr>
          <a:lstStyle/>
          <a:p>
            <a:pPr algn="just">
              <a:lnSpc>
                <a:spcPct val="200000"/>
              </a:lnSpc>
            </a:pPr>
            <a:r>
              <a:rPr lang="zh-CN" altLang="en-US" sz="1100" dirty="0">
                <a:solidFill>
                  <a:srgbClr val="FF0000"/>
                </a:solidFill>
                <a:latin typeface="思源黑体 CN Bold" panose="020B0800000000000000" pitchFamily="34" charset="-122"/>
                <a:ea typeface="思源黑体 CN Bold" panose="020B0800000000000000" pitchFamily="34" charset="-122"/>
              </a:rPr>
              <a:t>合并肝肾不全患者占比较高，但治疗药物均对肝不全或严重肾不全患者慎用</a:t>
            </a:r>
            <a:endParaRPr lang="en-US" altLang="zh-CN" sz="1100" dirty="0">
              <a:latin typeface="思源黑体 CN Bold" panose="020B0800000000000000" pitchFamily="34" charset="-122"/>
              <a:ea typeface="思源黑体 CN Bold" panose="020B0800000000000000" pitchFamily="34" charset="-122"/>
            </a:endParaRPr>
          </a:p>
          <a:p>
            <a:pPr algn="just">
              <a:lnSpc>
                <a:spcPct val="200000"/>
              </a:lnSpc>
            </a:pPr>
            <a:r>
              <a:rPr lang="zh-CN" altLang="en-US" sz="900" dirty="0">
                <a:latin typeface="思源黑体 CN Normal" panose="020B0400000000000000" pitchFamily="34" charset="-122"/>
                <a:ea typeface="思源黑体 CN Normal" panose="020B0400000000000000" pitchFamily="34" charset="-122"/>
              </a:rPr>
              <a:t>在中国高血压人群中合并慢性肾脏病患病率约为</a:t>
            </a:r>
            <a:r>
              <a:rPr lang="en-US" altLang="zh-CN" sz="900" dirty="0">
                <a:latin typeface="思源黑体 CN Normal" panose="020B0400000000000000" pitchFamily="34" charset="-122"/>
                <a:ea typeface="思源黑体 CN Normal" panose="020B0400000000000000" pitchFamily="34" charset="-122"/>
              </a:rPr>
              <a:t>18.2%</a:t>
            </a:r>
            <a:r>
              <a:rPr lang="zh-CN" altLang="en-US" sz="900" dirty="0">
                <a:latin typeface="思源黑体 CN Normal" panose="020B0400000000000000" pitchFamily="34" charset="-122"/>
                <a:ea typeface="思源黑体 CN Normal" panose="020B0400000000000000" pitchFamily="34" charset="-122"/>
              </a:rPr>
              <a:t>，高血压患者肝脏硬度进展风险增加</a:t>
            </a:r>
            <a:r>
              <a:rPr lang="en-US" altLang="zh-CN" sz="900" dirty="0">
                <a:latin typeface="思源黑体 CN Normal" panose="020B0400000000000000" pitchFamily="34" charset="-122"/>
                <a:ea typeface="思源黑体 CN Normal" panose="020B0400000000000000" pitchFamily="34" charset="-122"/>
              </a:rPr>
              <a:t>57%</a:t>
            </a:r>
            <a:r>
              <a:rPr lang="zh-CN" altLang="en-US" sz="900" dirty="0">
                <a:latin typeface="思源黑体 CN Normal" panose="020B0400000000000000" pitchFamily="34" charset="-122"/>
                <a:ea typeface="思源黑体 CN Normal" panose="020B0400000000000000" pitchFamily="34" charset="-122"/>
              </a:rPr>
              <a:t>，但目前国内上市的高血压急症注射液，临床需要肝肾患者均适用的药物。</a:t>
            </a:r>
            <a:endParaRPr lang="zh-CN" altLang="en-US" sz="900" dirty="0">
              <a:latin typeface="思源黑体 CN Normal" panose="020B0400000000000000" pitchFamily="34" charset="-122"/>
              <a:ea typeface="思源黑体 CN Normal" panose="020B0400000000000000" pitchFamily="34" charset="-122"/>
            </a:endParaRPr>
          </a:p>
        </p:txBody>
      </p:sp>
      <p:sp>
        <p:nvSpPr>
          <p:cNvPr id="23" name="文本框 22"/>
          <p:cNvSpPr txBox="1"/>
          <p:nvPr/>
        </p:nvSpPr>
        <p:spPr>
          <a:xfrm>
            <a:off x="5628079" y="1982751"/>
            <a:ext cx="3338312" cy="809517"/>
          </a:xfrm>
          <a:prstGeom prst="rect">
            <a:avLst/>
          </a:prstGeom>
          <a:noFill/>
        </p:spPr>
        <p:txBody>
          <a:bodyPr wrap="square" rtlCol="0">
            <a:spAutoFit/>
          </a:bodyPr>
          <a:lstStyle/>
          <a:p>
            <a:pPr marL="171450" indent="-171450" algn="just">
              <a:lnSpc>
                <a:spcPct val="150000"/>
              </a:lnSpc>
              <a:buFont typeface="Wingdings" panose="05000000000000000000" charset="0"/>
              <a:buChar char="ü"/>
            </a:pPr>
            <a:r>
              <a:rPr lang="zh-CN" altLang="en-US" sz="1100" dirty="0">
                <a:solidFill>
                  <a:srgbClr val="FF0000"/>
                </a:solidFill>
                <a:latin typeface="思源黑体 CN Bold" panose="020B0800000000000000" pitchFamily="34" charset="-122"/>
                <a:ea typeface="思源黑体 CN Bold" panose="020B0800000000000000" pitchFamily="34" charset="-122"/>
                <a:sym typeface="+mn-ea"/>
              </a:rPr>
              <a:t>唯一任意肝</a:t>
            </a:r>
            <a:r>
              <a:rPr lang="en-US" altLang="zh-CN" sz="1100" dirty="0">
                <a:solidFill>
                  <a:srgbClr val="FF0000"/>
                </a:solidFill>
                <a:latin typeface="思源黑体 CN Bold" panose="020B0800000000000000" pitchFamily="34" charset="-122"/>
                <a:ea typeface="思源黑体 CN Bold" panose="020B0800000000000000" pitchFamily="34" charset="-122"/>
                <a:sym typeface="+mn-ea"/>
              </a:rPr>
              <a:t>/</a:t>
            </a:r>
            <a:r>
              <a:rPr lang="zh-CN" altLang="en-US" sz="1100" dirty="0">
                <a:solidFill>
                  <a:srgbClr val="FF0000"/>
                </a:solidFill>
                <a:latin typeface="思源黑体 CN Bold" panose="020B0800000000000000" pitchFamily="34" charset="-122"/>
                <a:ea typeface="思源黑体 CN Bold" panose="020B0800000000000000" pitchFamily="34" charset="-122"/>
                <a:sym typeface="+mn-ea"/>
              </a:rPr>
              <a:t>肾不全患者可用，填补药物空白</a:t>
            </a:r>
            <a:endParaRPr lang="en-US" altLang="zh-CN" sz="1100" dirty="0">
              <a:solidFill>
                <a:srgbClr val="FF0000"/>
              </a:solidFill>
              <a:latin typeface="思源黑体 CN Bold" panose="020B0800000000000000" pitchFamily="34" charset="-122"/>
              <a:ea typeface="思源黑体 CN Bold" panose="020B0800000000000000" pitchFamily="34" charset="-122"/>
              <a:sym typeface="+mn-ea"/>
            </a:endParaRPr>
          </a:p>
          <a:p>
            <a:pPr algn="just">
              <a:lnSpc>
                <a:spcPct val="150000"/>
              </a:lnSpc>
            </a:pPr>
            <a:endParaRPr lang="en-US" altLang="zh-CN" sz="200" dirty="0">
              <a:solidFill>
                <a:srgbClr val="FF0000"/>
              </a:solidFill>
              <a:latin typeface="思源黑体 CN Bold" panose="020B0800000000000000" pitchFamily="34" charset="-122"/>
              <a:ea typeface="思源黑体 CN Bold" panose="020B0800000000000000" pitchFamily="34" charset="-122"/>
              <a:sym typeface="+mn-ea"/>
            </a:endParaRPr>
          </a:p>
          <a:p>
            <a:pPr algn="just">
              <a:lnSpc>
                <a:spcPct val="150000"/>
              </a:lnSpc>
            </a:pPr>
            <a:r>
              <a:rPr lang="zh-CN" altLang="en-US" sz="900" dirty="0">
                <a:latin typeface="思源黑体 CN Normal" panose="020B0400000000000000" pitchFamily="34" charset="-122"/>
                <a:ea typeface="思源黑体 CN Normal" panose="020B0400000000000000" pitchFamily="34" charset="-122"/>
                <a:sym typeface="+mn-ea"/>
              </a:rPr>
              <a:t>唯一任意肝肾不全患者均适用的高血压急症注射液，填补肝功能不全和重度肾功能不全患者的高血压急症注射用药的空白。</a:t>
            </a:r>
            <a:endParaRPr lang="en-US" altLang="zh-CN" sz="900" dirty="0">
              <a:latin typeface="思源黑体 CN Normal" panose="020B0400000000000000" pitchFamily="34" charset="-122"/>
              <a:ea typeface="思源黑体 CN Normal" panose="020B0400000000000000" pitchFamily="34" charset="-122"/>
              <a:sym typeface="+mn-ea"/>
            </a:endParaRPr>
          </a:p>
        </p:txBody>
      </p:sp>
      <p:sp>
        <p:nvSpPr>
          <p:cNvPr id="38" name="文本框 37"/>
          <p:cNvSpPr txBox="1"/>
          <p:nvPr/>
        </p:nvSpPr>
        <p:spPr>
          <a:xfrm>
            <a:off x="5636139" y="3109660"/>
            <a:ext cx="3338312" cy="948016"/>
          </a:xfrm>
          <a:prstGeom prst="rect">
            <a:avLst/>
          </a:prstGeom>
          <a:noFill/>
        </p:spPr>
        <p:txBody>
          <a:bodyPr wrap="square" rtlCol="0">
            <a:spAutoFit/>
          </a:bodyPr>
          <a:lstStyle/>
          <a:p>
            <a:pPr marL="171450" indent="-171450">
              <a:lnSpc>
                <a:spcPct val="150000"/>
              </a:lnSpc>
              <a:buFont typeface="Wingdings" panose="05000000000000000000" charset="0"/>
              <a:buChar char="ü"/>
            </a:pPr>
            <a:r>
              <a:rPr lang="zh-CN" altLang="en-US" sz="1100" dirty="0">
                <a:solidFill>
                  <a:srgbClr val="FF0000"/>
                </a:solidFill>
                <a:latin typeface="思源黑体 CN Bold" panose="020B0800000000000000" pitchFamily="34" charset="-122"/>
                <a:ea typeface="思源黑体 CN Bold" panose="020B0800000000000000" pitchFamily="34" charset="-122"/>
                <a:sym typeface="+mn-ea"/>
              </a:rPr>
              <a:t>免配即用，补齐参照药短板，覆盖更多急救人群</a:t>
            </a:r>
            <a:endParaRPr lang="en-US" altLang="zh-CN" sz="1100" dirty="0">
              <a:solidFill>
                <a:srgbClr val="FF0000"/>
              </a:solidFill>
              <a:latin typeface="思源黑体 CN Bold" panose="020B0800000000000000" pitchFamily="34" charset="-122"/>
              <a:ea typeface="思源黑体 CN Bold" panose="020B0800000000000000" pitchFamily="34" charset="-122"/>
              <a:sym typeface="+mn-ea"/>
            </a:endParaRPr>
          </a:p>
          <a:p>
            <a:pPr>
              <a:lnSpc>
                <a:spcPct val="150000"/>
              </a:lnSpc>
            </a:pPr>
            <a:r>
              <a:rPr lang="zh-CN" altLang="en-US" sz="900" dirty="0">
                <a:latin typeface="思源黑体 CN Normal" panose="020B0400000000000000" pitchFamily="34" charset="-122"/>
                <a:ea typeface="思源黑体 CN Normal" panose="020B0400000000000000" pitchFamily="34" charset="-122"/>
                <a:sym typeface="+mn-ea"/>
              </a:rPr>
              <a:t>国内首个免配即用高血压急症用药，减少患者治疗等待时间，减轻医护急诊操作；且</a:t>
            </a:r>
            <a:r>
              <a:rPr lang="zh-CN" altLang="en-US" sz="900" dirty="0">
                <a:latin typeface="思源黑体 CN Normal" panose="020B0400000000000000" pitchFamily="34" charset="-122"/>
                <a:ea typeface="思源黑体 CN Normal" panose="020B0400000000000000" pitchFamily="34" charset="-122"/>
              </a:rPr>
              <a:t>哮喘</a:t>
            </a:r>
            <a:r>
              <a:rPr lang="en-US" altLang="zh-CN" sz="900" dirty="0">
                <a:latin typeface="思源黑体 CN Normal" panose="020B0400000000000000" pitchFamily="34" charset="-122"/>
                <a:ea typeface="思源黑体 CN Normal" panose="020B0400000000000000" pitchFamily="34" charset="-122"/>
              </a:rPr>
              <a:t>/</a:t>
            </a:r>
            <a:r>
              <a:rPr lang="zh-CN" altLang="en-US" sz="900" dirty="0">
                <a:latin typeface="思源黑体 CN Normal" panose="020B0400000000000000" pitchFamily="34" charset="-122"/>
                <a:ea typeface="思源黑体 CN Normal" panose="020B0400000000000000" pitchFamily="34" charset="-122"/>
              </a:rPr>
              <a:t>慢阻肺病史、心源性休克、重度</a:t>
            </a:r>
            <a:r>
              <a:rPr lang="en-US" altLang="zh-CN" sz="900" dirty="0">
                <a:latin typeface="思源黑体 CN Normal" panose="020B0400000000000000" pitchFamily="34" charset="-122"/>
                <a:ea typeface="思源黑体 CN Normal" panose="020B0400000000000000" pitchFamily="34" charset="-122"/>
              </a:rPr>
              <a:t>/</a:t>
            </a:r>
            <a:r>
              <a:rPr lang="zh-CN" altLang="en-US" sz="900" dirty="0">
                <a:latin typeface="思源黑体 CN Normal" panose="020B0400000000000000" pitchFamily="34" charset="-122"/>
                <a:ea typeface="思源黑体 CN Normal" panose="020B0400000000000000" pitchFamily="34" charset="-122"/>
              </a:rPr>
              <a:t>急性心衰，变异性心绞痛人群均可使用，老年用药安全性明确。</a:t>
            </a:r>
            <a:endParaRPr lang="zh-CN" altLang="en-US" sz="900" dirty="0">
              <a:latin typeface="思源黑体 CN Normal" panose="020B0400000000000000" pitchFamily="34" charset="-122"/>
              <a:ea typeface="思源黑体 CN Normal" panose="020B0400000000000000" pitchFamily="34" charset="-122"/>
              <a:sym typeface="+mn-ea"/>
            </a:endParaRPr>
          </a:p>
        </p:txBody>
      </p:sp>
      <p:sp>
        <p:nvSpPr>
          <p:cNvPr id="9" name="文本框 8"/>
          <p:cNvSpPr txBox="1"/>
          <p:nvPr/>
        </p:nvSpPr>
        <p:spPr>
          <a:xfrm>
            <a:off x="241390" y="712274"/>
            <a:ext cx="8795106" cy="664734"/>
          </a:xfrm>
          <a:prstGeom prst="rect">
            <a:avLst/>
          </a:prstGeom>
          <a:noFill/>
        </p:spPr>
        <p:txBody>
          <a:bodyPr wrap="square">
            <a:spAutoFit/>
          </a:bodyPr>
          <a:lstStyle/>
          <a:p>
            <a:pPr marL="171450" indent="-171450">
              <a:lnSpc>
                <a:spcPct val="200000"/>
              </a:lnSpc>
              <a:buFont typeface="Arial" panose="020B0604020202020204" pitchFamily="34" charset="0"/>
              <a:buChar char="•"/>
            </a:pPr>
            <a:r>
              <a:rPr lang="zh-CN" altLang="en-US" sz="1000" dirty="0">
                <a:latin typeface="思源黑体 CN Normal" panose="020B0400000000000000" pitchFamily="34" charset="-122"/>
                <a:ea typeface="思源黑体 CN Normal" panose="020B0400000000000000" pitchFamily="34" charset="-122"/>
              </a:rPr>
              <a:t>当前我国成人高血压整体发病率已达</a:t>
            </a:r>
            <a:r>
              <a:rPr lang="en-US" altLang="zh-CN" sz="1000" dirty="0">
                <a:latin typeface="思源黑体 CN Normal" panose="020B0400000000000000" pitchFamily="34" charset="-122"/>
                <a:ea typeface="思源黑体 CN Normal" panose="020B0400000000000000" pitchFamily="34" charset="-122"/>
              </a:rPr>
              <a:t>31.6%</a:t>
            </a:r>
            <a:r>
              <a:rPr lang="zh-CN" altLang="en-US" sz="1000" dirty="0">
                <a:latin typeface="思源黑体 CN Normal" panose="020B0400000000000000" pitchFamily="34" charset="-122"/>
                <a:ea typeface="思源黑体 CN Normal" panose="020B0400000000000000" pitchFamily="34" charset="-122"/>
              </a:rPr>
              <a:t>，共</a:t>
            </a:r>
            <a:r>
              <a:rPr lang="en-US" altLang="zh-CN" sz="1000" dirty="0">
                <a:latin typeface="思源黑体 CN Normal" panose="020B0400000000000000" pitchFamily="34" charset="-122"/>
                <a:ea typeface="思源黑体 CN Normal" panose="020B0400000000000000" pitchFamily="34" charset="-122"/>
              </a:rPr>
              <a:t>4.42</a:t>
            </a:r>
            <a:r>
              <a:rPr lang="zh-CN" altLang="en-US" sz="1000" dirty="0">
                <a:latin typeface="思源黑体 CN Normal" panose="020B0400000000000000" pitchFamily="34" charset="-122"/>
                <a:ea typeface="思源黑体 CN Normal" panose="020B0400000000000000" pitchFamily="34" charset="-122"/>
              </a:rPr>
              <a:t>亿人。</a:t>
            </a:r>
            <a:r>
              <a:rPr lang="zh-CN" altLang="en-US" sz="1000" dirty="0">
                <a:solidFill>
                  <a:srgbClr val="FF0000"/>
                </a:solidFill>
                <a:latin typeface="思源黑体 CN Bold" panose="020B0800000000000000" pitchFamily="34" charset="-122"/>
                <a:ea typeface="思源黑体 CN Bold" panose="020B0800000000000000" pitchFamily="34" charset="-122"/>
              </a:rPr>
              <a:t>约</a:t>
            </a:r>
            <a:r>
              <a:rPr lang="en-US" altLang="zh-CN" sz="1000" dirty="0">
                <a:solidFill>
                  <a:srgbClr val="FF0000"/>
                </a:solidFill>
                <a:latin typeface="思源黑体 CN Bold" panose="020B0800000000000000" pitchFamily="34" charset="-122"/>
                <a:ea typeface="思源黑体 CN Bold" panose="020B0800000000000000" pitchFamily="34" charset="-122"/>
              </a:rPr>
              <a:t>2%~3%</a:t>
            </a:r>
            <a:r>
              <a:rPr lang="zh-CN" altLang="en-US" sz="1000" dirty="0">
                <a:solidFill>
                  <a:srgbClr val="FF0000"/>
                </a:solidFill>
                <a:latin typeface="思源黑体 CN Bold" panose="020B0800000000000000" pitchFamily="34" charset="-122"/>
                <a:ea typeface="思源黑体 CN Bold" panose="020B0800000000000000" pitchFamily="34" charset="-122"/>
              </a:rPr>
              <a:t>的高血压患者可发生高血压急症</a:t>
            </a:r>
            <a:r>
              <a:rPr lang="zh-CN" altLang="en-US" sz="1000" dirty="0">
                <a:latin typeface="思源黑体 CN Normal" panose="020B0400000000000000" pitchFamily="34" charset="-122"/>
                <a:ea typeface="思源黑体 CN Normal" panose="020B0400000000000000" pitchFamily="34" charset="-122"/>
              </a:rPr>
              <a:t>（</a:t>
            </a:r>
            <a:r>
              <a:rPr lang="en-US" altLang="zh-CN" sz="1000" dirty="0">
                <a:latin typeface="思源黑体 CN Normal" panose="020B0400000000000000" pitchFamily="34" charset="-122"/>
                <a:ea typeface="思源黑体 CN Normal" panose="020B0400000000000000" pitchFamily="34" charset="-122"/>
              </a:rPr>
              <a:t>884</a:t>
            </a:r>
            <a:r>
              <a:rPr lang="zh-CN" altLang="en-US" sz="1000" dirty="0">
                <a:latin typeface="思源黑体 CN Normal" panose="020B0400000000000000" pitchFamily="34" charset="-122"/>
                <a:ea typeface="思源黑体 CN Normal" panose="020B0400000000000000" pitchFamily="34" charset="-122"/>
              </a:rPr>
              <a:t>万人</a:t>
            </a:r>
            <a:r>
              <a:rPr lang="en-US" altLang="zh-CN" sz="1000" dirty="0">
                <a:latin typeface="思源黑体 CN Normal" panose="020B0400000000000000" pitchFamily="34" charset="-122"/>
                <a:ea typeface="思源黑体 CN Normal" panose="020B0400000000000000" pitchFamily="34" charset="-122"/>
              </a:rPr>
              <a:t>-1326</a:t>
            </a:r>
            <a:r>
              <a:rPr lang="zh-CN" altLang="en-US" sz="1000" dirty="0">
                <a:latin typeface="思源黑体 CN Normal" panose="020B0400000000000000" pitchFamily="34" charset="-122"/>
                <a:ea typeface="思源黑体 CN Normal" panose="020B0400000000000000" pitchFamily="34" charset="-122"/>
              </a:rPr>
              <a:t>万人）</a:t>
            </a:r>
            <a:r>
              <a:rPr lang="en-US" altLang="zh-CN" sz="1000" dirty="0">
                <a:latin typeface="思源黑体 CN Normal" panose="020B0400000000000000" pitchFamily="34" charset="-122"/>
                <a:ea typeface="思源黑体 CN Normal" panose="020B0400000000000000" pitchFamily="34" charset="-122"/>
              </a:rPr>
              <a:t>;</a:t>
            </a:r>
            <a:endParaRPr lang="en-US" altLang="zh-CN" sz="1000" dirty="0">
              <a:latin typeface="思源黑体 CN Normal" panose="020B0400000000000000" pitchFamily="34" charset="-122"/>
              <a:ea typeface="思源黑体 CN Normal" panose="020B0400000000000000" pitchFamily="34" charset="-122"/>
            </a:endParaRPr>
          </a:p>
          <a:p>
            <a:pPr marL="171450" indent="-171450">
              <a:lnSpc>
                <a:spcPct val="200000"/>
              </a:lnSpc>
              <a:buFont typeface="Arial" panose="020B0604020202020204" pitchFamily="34" charset="0"/>
              <a:buChar char="•"/>
            </a:pPr>
            <a:r>
              <a:rPr lang="zh-CN" altLang="en-US" sz="1000" dirty="0">
                <a:solidFill>
                  <a:srgbClr val="FF0000"/>
                </a:solidFill>
                <a:latin typeface="思源黑体 CN Bold" panose="020B0800000000000000" pitchFamily="34" charset="-122"/>
                <a:ea typeface="思源黑体 CN Bold" panose="020B0800000000000000" pitchFamily="34" charset="-122"/>
              </a:rPr>
              <a:t>高血压急症起病急、预后差</a:t>
            </a:r>
            <a:r>
              <a:rPr lang="zh-CN" altLang="en-US" sz="1000" dirty="0">
                <a:latin typeface="思源黑体 CN Normal" panose="020B0400000000000000" pitchFamily="34" charset="-122"/>
                <a:ea typeface="思源黑体 CN Normal" panose="020B0400000000000000" pitchFamily="34" charset="-122"/>
              </a:rPr>
              <a:t>，急性期病死率达</a:t>
            </a:r>
            <a:r>
              <a:rPr lang="en-US" altLang="zh-CN" sz="1000" dirty="0">
                <a:latin typeface="思源黑体 CN Normal" panose="020B0400000000000000" pitchFamily="34" charset="-122"/>
                <a:ea typeface="思源黑体 CN Normal" panose="020B0400000000000000" pitchFamily="34" charset="-122"/>
              </a:rPr>
              <a:t>6.9%</a:t>
            </a:r>
            <a:r>
              <a:rPr lang="zh-CN" altLang="en-US" sz="1000" dirty="0">
                <a:latin typeface="思源黑体 CN Normal" panose="020B0400000000000000" pitchFamily="34" charset="-122"/>
                <a:ea typeface="思源黑体 CN Normal" panose="020B0400000000000000" pitchFamily="34" charset="-122"/>
              </a:rPr>
              <a:t>。发病后</a:t>
            </a:r>
            <a:r>
              <a:rPr lang="en-US" altLang="zh-CN" sz="1000" dirty="0">
                <a:latin typeface="思源黑体 CN Normal" panose="020B0400000000000000" pitchFamily="34" charset="-122"/>
                <a:ea typeface="思源黑体 CN Normal" panose="020B0400000000000000" pitchFamily="34" charset="-122"/>
              </a:rPr>
              <a:t>90</a:t>
            </a:r>
            <a:r>
              <a:rPr lang="zh-CN" altLang="en-US" sz="1000" dirty="0">
                <a:latin typeface="思源黑体 CN Normal" panose="020B0400000000000000" pitchFamily="34" charset="-122"/>
                <a:ea typeface="思源黑体 CN Normal" panose="020B0400000000000000" pitchFamily="34" charset="-122"/>
              </a:rPr>
              <a:t>天病死率和再住院率达</a:t>
            </a:r>
            <a:r>
              <a:rPr lang="en-US" altLang="zh-CN" sz="1000" dirty="0">
                <a:latin typeface="思源黑体 CN Normal" panose="020B0400000000000000" pitchFamily="34" charset="-122"/>
                <a:ea typeface="思源黑体 CN Normal" panose="020B0400000000000000" pitchFamily="34" charset="-122"/>
              </a:rPr>
              <a:t>11%</a:t>
            </a:r>
            <a:r>
              <a:rPr lang="zh-CN" altLang="en-US" sz="1000" dirty="0">
                <a:latin typeface="思源黑体 CN Normal" panose="020B0400000000000000" pitchFamily="34" charset="-122"/>
                <a:ea typeface="思源黑体 CN Normal" panose="020B0400000000000000" pitchFamily="34" charset="-122"/>
              </a:rPr>
              <a:t>，部分严重的高血压急症患者</a:t>
            </a:r>
            <a:r>
              <a:rPr lang="en-US" altLang="zh-CN" sz="1000" dirty="0">
                <a:latin typeface="思源黑体 CN Normal" panose="020B0400000000000000" pitchFamily="34" charset="-122"/>
                <a:ea typeface="思源黑体 CN Normal" panose="020B0400000000000000" pitchFamily="34" charset="-122"/>
              </a:rPr>
              <a:t>12</a:t>
            </a:r>
            <a:r>
              <a:rPr lang="zh-CN" altLang="en-US" sz="1000" dirty="0">
                <a:latin typeface="思源黑体 CN Normal" panose="020B0400000000000000" pitchFamily="34" charset="-122"/>
                <a:ea typeface="思源黑体 CN Normal" panose="020B0400000000000000" pitchFamily="34" charset="-122"/>
              </a:rPr>
              <a:t>个月病死率甚至高达</a:t>
            </a:r>
            <a:r>
              <a:rPr lang="en-US" altLang="zh-CN" sz="1000" dirty="0">
                <a:latin typeface="思源黑体 CN Normal" panose="020B0400000000000000" pitchFamily="34" charset="-122"/>
                <a:ea typeface="思源黑体 CN Normal" panose="020B0400000000000000" pitchFamily="34" charset="-122"/>
              </a:rPr>
              <a:t>50%</a:t>
            </a:r>
            <a:r>
              <a:rPr lang="zh-CN" altLang="en-US" sz="1000" dirty="0">
                <a:latin typeface="思源黑体 CN Normal" panose="020B0400000000000000" pitchFamily="34" charset="-122"/>
                <a:ea typeface="思源黑体 CN Normal" panose="020B0400000000000000" pitchFamily="34" charset="-122"/>
              </a:rPr>
              <a:t>。</a:t>
            </a:r>
            <a:endParaRPr lang="zh-CN" altLang="en-US" sz="1000" dirty="0">
              <a:latin typeface="思源黑体 CN Normal" panose="020B0400000000000000" pitchFamily="34" charset="-122"/>
              <a:ea typeface="思源黑体 CN Normal" panose="020B0400000000000000" pitchFamily="34" charset="-122"/>
            </a:endParaRPr>
          </a:p>
        </p:txBody>
      </p:sp>
      <p:sp>
        <p:nvSpPr>
          <p:cNvPr id="6" name="文本框 5"/>
          <p:cNvSpPr txBox="1"/>
          <p:nvPr/>
        </p:nvSpPr>
        <p:spPr>
          <a:xfrm>
            <a:off x="543865" y="3003798"/>
            <a:ext cx="4892231" cy="1260475"/>
          </a:xfrm>
          <a:prstGeom prst="rect">
            <a:avLst/>
          </a:prstGeom>
          <a:noFill/>
        </p:spPr>
        <p:txBody>
          <a:bodyPr wrap="square">
            <a:spAutoFit/>
          </a:bodyPr>
          <a:lstStyle/>
          <a:p>
            <a:pPr algn="just">
              <a:lnSpc>
                <a:spcPct val="200000"/>
              </a:lnSpc>
            </a:pPr>
            <a:r>
              <a:rPr lang="zh-CN" altLang="en-US" sz="1100" dirty="0">
                <a:solidFill>
                  <a:srgbClr val="FF0000"/>
                </a:solidFill>
                <a:latin typeface="思源黑体 CN Bold" panose="020B0800000000000000" pitchFamily="34" charset="-122"/>
                <a:ea typeface="思源黑体 CN Bold" panose="020B0800000000000000" pitchFamily="34" charset="-122"/>
              </a:rPr>
              <a:t>为急危重症，目录内治疗药物仅参照药可以免配即用，但存在较多限制</a:t>
            </a:r>
            <a:endParaRPr lang="en-US" altLang="zh-CN" sz="1100" dirty="0">
              <a:solidFill>
                <a:srgbClr val="FF0000"/>
              </a:solidFill>
              <a:latin typeface="思源黑体 CN Bold" panose="020B0800000000000000" pitchFamily="34" charset="-122"/>
              <a:ea typeface="思源黑体 CN Bold" panose="020B0800000000000000" pitchFamily="34" charset="-122"/>
            </a:endParaRPr>
          </a:p>
          <a:p>
            <a:pPr algn="just">
              <a:lnSpc>
                <a:spcPct val="200000"/>
              </a:lnSpc>
            </a:pPr>
            <a:r>
              <a:rPr lang="zh-CN" altLang="en-US" sz="900" dirty="0">
                <a:latin typeface="思源黑体 CN Normal" panose="020B0400000000000000" pitchFamily="34" charset="-122"/>
                <a:ea typeface="思源黑体 CN Normal" panose="020B0400000000000000" pitchFamily="34" charset="-122"/>
              </a:rPr>
              <a:t>需要快速给予降压可迅速减轻器官内血管压力及严重并发症的发生风险，但目前该领域注射用药医保目录内仅</a:t>
            </a:r>
            <a:r>
              <a:rPr lang="en-US" altLang="zh-CN" sz="900" dirty="0">
                <a:latin typeface="思源黑体 CN Normal" panose="020B0400000000000000" pitchFamily="34" charset="-122"/>
                <a:ea typeface="思源黑体 CN Normal" panose="020B0400000000000000" pitchFamily="34" charset="-122"/>
              </a:rPr>
              <a:t>1</a:t>
            </a:r>
            <a:r>
              <a:rPr lang="zh-CN" altLang="en-US" sz="900" dirty="0">
                <a:latin typeface="思源黑体 CN Normal" panose="020B0400000000000000" pitchFamily="34" charset="-122"/>
                <a:ea typeface="思源黑体 CN Normal" panose="020B0400000000000000" pitchFamily="34" charset="-122"/>
              </a:rPr>
              <a:t>款为免配即用，且存在较多限制（禁用于哮喘</a:t>
            </a:r>
            <a:r>
              <a:rPr lang="en-US" altLang="zh-CN" sz="900" dirty="0">
                <a:latin typeface="思源黑体 CN Normal" panose="020B0400000000000000" pitchFamily="34" charset="-122"/>
                <a:ea typeface="思源黑体 CN Normal" panose="020B0400000000000000" pitchFamily="34" charset="-122"/>
              </a:rPr>
              <a:t>/</a:t>
            </a:r>
            <a:r>
              <a:rPr lang="zh-CN" altLang="en-US" sz="900" dirty="0">
                <a:latin typeface="思源黑体 CN Normal" panose="020B0400000000000000" pitchFamily="34" charset="-122"/>
                <a:ea typeface="思源黑体 CN Normal" panose="020B0400000000000000" pitchFamily="34" charset="-122"/>
              </a:rPr>
              <a:t>慢阻肺病史、心源性休克、重度</a:t>
            </a:r>
            <a:r>
              <a:rPr lang="en-US" altLang="zh-CN" sz="900" dirty="0">
                <a:latin typeface="思源黑体 CN Normal" panose="020B0400000000000000" pitchFamily="34" charset="-122"/>
                <a:ea typeface="思源黑体 CN Normal" panose="020B0400000000000000" pitchFamily="34" charset="-122"/>
              </a:rPr>
              <a:t>/</a:t>
            </a:r>
            <a:r>
              <a:rPr lang="zh-CN" altLang="en-US" sz="900" dirty="0">
                <a:latin typeface="思源黑体 CN Normal" panose="020B0400000000000000" pitchFamily="34" charset="-122"/>
                <a:ea typeface="思源黑体 CN Normal" panose="020B0400000000000000" pitchFamily="34" charset="-122"/>
              </a:rPr>
              <a:t>急性心衰，变异性心绞痛，且老年用药尚不明确）。</a:t>
            </a:r>
            <a:endParaRPr lang="zh-CN" altLang="en-US" sz="900" dirty="0">
              <a:latin typeface="思源黑体 CN Normal" panose="020B0400000000000000" pitchFamily="34" charset="-122"/>
              <a:ea typeface="思源黑体 CN Normal" panose="020B0400000000000000" pitchFamily="34" charset="-122"/>
            </a:endParaRPr>
          </a:p>
        </p:txBody>
      </p:sp>
      <p:pic>
        <p:nvPicPr>
          <p:cNvPr id="12" name="图片 11"/>
          <p:cNvPicPr>
            <a:picLocks noChangeAspect="1"/>
          </p:cNvPicPr>
          <p:nvPr/>
        </p:nvPicPr>
        <p:blipFill>
          <a:blip r:embed="rId3"/>
          <a:stretch>
            <a:fillRect/>
          </a:stretch>
        </p:blipFill>
        <p:spPr>
          <a:xfrm>
            <a:off x="122396" y="2240385"/>
            <a:ext cx="432854" cy="4328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4785300" y="1435664"/>
            <a:ext cx="4055110" cy="2817495"/>
            <a:chOff x="7529" y="2489"/>
            <a:chExt cx="6386" cy="4437"/>
          </a:xfrm>
        </p:grpSpPr>
        <p:sp>
          <p:nvSpPr>
            <p:cNvPr id="72" name="矩形: 圆角 25"/>
            <p:cNvSpPr/>
            <p:nvPr/>
          </p:nvSpPr>
          <p:spPr>
            <a:xfrm>
              <a:off x="7529" y="2489"/>
              <a:ext cx="6386" cy="4437"/>
            </a:xfrm>
            <a:prstGeom prst="roundRect">
              <a:avLst>
                <a:gd name="adj" fmla="val 6075"/>
              </a:avLst>
            </a:prstGeom>
            <a:solidFill>
              <a:schemeClr val="bg1"/>
            </a:solidFill>
            <a:ln>
              <a:gradFill>
                <a:gsLst>
                  <a:gs pos="0">
                    <a:srgbClr val="C8543C"/>
                  </a:gs>
                  <a:gs pos="100000">
                    <a:srgbClr val="630397"/>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等线" panose="02010600030101010101" charset="-122"/>
                <a:ea typeface="等线" panose="02010600030101010101" charset="-122"/>
              </a:endParaRPr>
            </a:p>
          </p:txBody>
        </p:sp>
        <p:grpSp>
          <p:nvGrpSpPr>
            <p:cNvPr id="73" name="组合 72"/>
            <p:cNvGrpSpPr/>
            <p:nvPr/>
          </p:nvGrpSpPr>
          <p:grpSpPr>
            <a:xfrm>
              <a:off x="7716" y="2497"/>
              <a:ext cx="6058" cy="582"/>
              <a:chOff x="854620" y="1792083"/>
              <a:chExt cx="4757327" cy="485575"/>
            </a:xfrm>
            <a:gradFill>
              <a:gsLst>
                <a:gs pos="10000">
                  <a:srgbClr val="183884"/>
                </a:gs>
                <a:gs pos="100000">
                  <a:srgbClr val="183884">
                    <a:lumMod val="60000"/>
                    <a:lumOff val="40000"/>
                  </a:srgbClr>
                </a:gs>
              </a:gsLst>
              <a:lin ang="5400000" scaled="1"/>
            </a:gradFill>
          </p:grpSpPr>
          <p:sp>
            <p:nvSpPr>
              <p:cNvPr id="74" name="MH_SubTitle_1"/>
              <p:cNvSpPr/>
              <p:nvPr>
                <p:custDataLst>
                  <p:tags r:id="rId3"/>
                </p:custDataLst>
              </p:nvPr>
            </p:nvSpPr>
            <p:spPr>
              <a:xfrm>
                <a:off x="854620" y="1792083"/>
                <a:ext cx="4757327" cy="485575"/>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rgbClr val="630397"/>
              </a:solidFill>
              <a:ln w="3175" cap="flat" cmpd="sng" algn="ctr">
                <a:noFill/>
                <a:prstDash val="solid"/>
                <a:miter lim="800000"/>
              </a:ln>
              <a:effectLst/>
            </p:spPr>
            <p:txBody>
              <a:bodyPr anchor="ctr">
                <a:noAutofit/>
              </a:bodyPr>
              <a:lstStyle/>
              <a:p>
                <a:pPr algn="ctr">
                  <a:defRPr/>
                </a:pPr>
                <a:endParaRPr lang="zh-CN" altLang="en-US" sz="1200" b="1" kern="0" baseline="30000" dirty="0">
                  <a:solidFill>
                    <a:prstClr val="white"/>
                  </a:solidFill>
                  <a:latin typeface="微软雅黑" panose="020B0503020204020204" charset="-122"/>
                  <a:cs typeface="Arial" panose="020B0604020202020204" pitchFamily="34" charset="0"/>
                </a:endParaRPr>
              </a:p>
            </p:txBody>
          </p:sp>
          <p:sp>
            <p:nvSpPr>
              <p:cNvPr id="75" name="Bullet1"/>
              <p:cNvSpPr txBox="1"/>
              <p:nvPr/>
            </p:nvSpPr>
            <p:spPr>
              <a:xfrm>
                <a:off x="1694535" y="1898846"/>
                <a:ext cx="3290498" cy="276997"/>
              </a:xfrm>
              <a:prstGeom prst="rect">
                <a:avLst/>
              </a:prstGeom>
              <a:noFill/>
              <a:ln>
                <a:noFill/>
              </a:ln>
            </p:spPr>
            <p:txBody>
              <a:bodyPr wrap="square" rtlCol="0" anchor="ctr" anchorCtr="1">
                <a:noAutofit/>
              </a:bodyPr>
              <a:lstStyle>
                <a:defPPr>
                  <a:defRPr lang="zh-CN"/>
                </a:defPPr>
                <a:lvl1pPr algn="ctr">
                  <a:defRPr kumimoji="0" sz="1400" b="1" i="0" u="none" strike="noStrike" cap="none" spc="0" normalizeH="0" baseline="0">
                    <a:ln>
                      <a:noFill/>
                    </a:ln>
                    <a:solidFill>
                      <a:srgbClr val="FFFFFF"/>
                    </a:solidFill>
                    <a:effectLst/>
                    <a:uLnTx/>
                    <a:uFillTx/>
                  </a:defRPr>
                </a:lvl1pPr>
              </a:lstStyle>
              <a:p>
                <a:r>
                  <a:rPr lang="zh-CN" altLang="en-US" sz="1000"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sym typeface="+mn-ea"/>
                  </a:rPr>
                  <a:t>停药</a:t>
                </a:r>
                <a:r>
                  <a:rPr lang="en-US" altLang="zh-CN" sz="1000"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sym typeface="+mn-ea"/>
                  </a:rPr>
                  <a:t>6h</a:t>
                </a:r>
                <a:r>
                  <a:rPr lang="zh-CN" altLang="en-US" sz="1000"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sym typeface="+mn-ea"/>
                  </a:rPr>
                  <a:t>内成功过渡到口服患者占</a:t>
                </a:r>
                <a:r>
                  <a:rPr lang="en-US" altLang="zh-CN" sz="1000"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sym typeface="+mn-ea"/>
                  </a:rPr>
                  <a:t>93.4%</a:t>
                </a:r>
                <a:endParaRPr lang="zh-CN" altLang="en-US" sz="900"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endParaRPr>
              </a:p>
            </p:txBody>
          </p:sp>
        </p:grpSp>
      </p:grpSp>
      <p:sp>
        <p:nvSpPr>
          <p:cNvPr id="50" name="矩形: 圆角 25"/>
          <p:cNvSpPr/>
          <p:nvPr/>
        </p:nvSpPr>
        <p:spPr>
          <a:xfrm>
            <a:off x="393005" y="1435664"/>
            <a:ext cx="4055110" cy="2817495"/>
          </a:xfrm>
          <a:prstGeom prst="roundRect">
            <a:avLst>
              <a:gd name="adj" fmla="val 6075"/>
            </a:avLst>
          </a:prstGeom>
          <a:solidFill>
            <a:schemeClr val="bg1"/>
          </a:solidFill>
          <a:ln>
            <a:gradFill>
              <a:gsLst>
                <a:gs pos="0">
                  <a:srgbClr val="C8543C"/>
                </a:gs>
                <a:gs pos="100000">
                  <a:srgbClr val="630397"/>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等线" panose="02010600030101010101" charset="-122"/>
              <a:ea typeface="等线" panose="02010600030101010101" charset="-122"/>
            </a:endParaRPr>
          </a:p>
        </p:txBody>
      </p:sp>
      <p:graphicFrame>
        <p:nvGraphicFramePr>
          <p:cNvPr id="53" name="图表 52"/>
          <p:cNvGraphicFramePr/>
          <p:nvPr/>
        </p:nvGraphicFramePr>
        <p:xfrm>
          <a:off x="712287" y="1551644"/>
          <a:ext cx="3378835" cy="2458085"/>
        </p:xfrm>
        <a:graphic>
          <a:graphicData uri="http://schemas.openxmlformats.org/drawingml/2006/chart">
            <c:chart xmlns:c="http://schemas.openxmlformats.org/drawingml/2006/chart" xmlns:r="http://schemas.openxmlformats.org/officeDocument/2006/relationships" r:id="rId1"/>
          </a:graphicData>
        </a:graphic>
      </p:graphicFrame>
      <p:sp>
        <p:nvSpPr>
          <p:cNvPr id="54" name="文本框 53"/>
          <p:cNvSpPr txBox="1"/>
          <p:nvPr/>
        </p:nvSpPr>
        <p:spPr>
          <a:xfrm>
            <a:off x="86568" y="2161440"/>
            <a:ext cx="338554" cy="719108"/>
          </a:xfrm>
          <a:prstGeom prst="rect">
            <a:avLst/>
          </a:prstGeom>
          <a:noFill/>
        </p:spPr>
        <p:txBody>
          <a:bodyPr vert="vert270" wrap="none" rtlCol="0">
            <a:spAutoFit/>
          </a:bodyPr>
          <a:lstStyle/>
          <a:p>
            <a:r>
              <a:rPr lang="zh-CN" altLang="en-US" sz="1000" dirty="0">
                <a:latin typeface="微软雅黑" panose="020B0503020204020204" charset="-122"/>
                <a:ea typeface="微软雅黑" panose="020B0503020204020204" charset="-122"/>
              </a:rPr>
              <a:t>患者比例</a:t>
            </a:r>
            <a:r>
              <a:rPr lang="en-US" altLang="zh-CN" sz="1000" dirty="0">
                <a:latin typeface="微软雅黑" panose="020B0503020204020204" charset="-122"/>
                <a:ea typeface="微软雅黑" panose="020B0503020204020204" charset="-122"/>
              </a:rPr>
              <a:t>%</a:t>
            </a:r>
            <a:endParaRPr lang="zh-CN" altLang="en-US" sz="1000" dirty="0">
              <a:latin typeface="微软雅黑" panose="020B0503020204020204" charset="-122"/>
              <a:ea typeface="微软雅黑" panose="020B0503020204020204" charset="-122"/>
            </a:endParaRPr>
          </a:p>
        </p:txBody>
      </p:sp>
      <p:sp>
        <p:nvSpPr>
          <p:cNvPr id="55" name="文本框 54"/>
          <p:cNvSpPr txBox="1"/>
          <p:nvPr/>
        </p:nvSpPr>
        <p:spPr>
          <a:xfrm>
            <a:off x="323529" y="4275124"/>
            <a:ext cx="8516882" cy="359410"/>
          </a:xfrm>
          <a:prstGeom prst="rect">
            <a:avLst/>
          </a:prstGeom>
          <a:noFill/>
        </p:spPr>
        <p:txBody>
          <a:bodyPr wrap="square">
            <a:noAutofit/>
          </a:bodyPr>
          <a:lstStyle/>
          <a:p>
            <a:pPr algn="l">
              <a:lnSpc>
                <a:spcPct val="150000"/>
              </a:lnSpc>
              <a:buClrTx/>
              <a:buSzTx/>
              <a:buFont typeface="Arial" panose="020B0604020202020204" pitchFamily="34" charset="0"/>
              <a:buChar char="•"/>
            </a:pPr>
            <a:r>
              <a:rPr lang="zh-CN" altLang="en-US" sz="700" dirty="0">
                <a:solidFill>
                  <a:schemeClr val="tx1"/>
                </a:solidFill>
                <a:latin typeface="思源黑体 CN Normal" panose="020B0400000000000000" pitchFamily="34" charset="-122"/>
                <a:ea typeface="思源黑体 CN Normal" panose="020B0400000000000000" pitchFamily="34" charset="-122"/>
                <a:cs typeface="微软雅黑" panose="020B0503020204020204" charset="-122"/>
              </a:rPr>
              <a:t>北京大学第一医院多中心、随机、双盲、阳性药平行对照Ⅲ期临床研究，共纳入377例需要静脉用药快速控制血压的高血压急症和亚急症 （收缩压</a:t>
            </a:r>
            <a:r>
              <a:rPr lang="zh-CN" altLang="en-US" sz="700" dirty="0">
                <a:latin typeface="思源黑体 CN Normal" panose="020B0400000000000000" pitchFamily="34" charset="-122"/>
                <a:ea typeface="思源黑体 CN Normal" panose="020B0400000000000000" pitchFamily="34" charset="-122"/>
                <a:cs typeface="微软雅黑" panose="020B0503020204020204" charset="-122"/>
                <a:sym typeface="+mn-ea"/>
              </a:rPr>
              <a:t>（</a:t>
            </a:r>
            <a:r>
              <a:rPr lang="zh-CN" altLang="en-US" sz="700" dirty="0">
                <a:solidFill>
                  <a:schemeClr val="tx1"/>
                </a:solidFill>
                <a:latin typeface="思源黑体 CN Normal" panose="020B0400000000000000" pitchFamily="34" charset="-122"/>
                <a:ea typeface="思源黑体 CN Normal" panose="020B0400000000000000" pitchFamily="34" charset="-122"/>
                <a:cs typeface="微软雅黑" panose="020B0503020204020204" charset="-122"/>
              </a:rPr>
              <a:t> SBP）≥ 180 mmHg和 /或舒张压 （DBP）≥ 115 mmHg）患者，旨在确证科伦药业的氯维地平乳状注射液治疗高血压急症和亚急症的有效性和安全性与原研</a:t>
            </a:r>
            <a:r>
              <a:rPr lang="en-US" altLang="zh-CN" sz="700" dirty="0">
                <a:solidFill>
                  <a:schemeClr val="tx1"/>
                </a:solidFill>
                <a:latin typeface="思源黑体 CN Normal" panose="020B0400000000000000" pitchFamily="34" charset="-122"/>
                <a:ea typeface="思源黑体 CN Normal" panose="020B0400000000000000" pitchFamily="34" charset="-122"/>
                <a:cs typeface="微软雅黑" panose="020B0503020204020204" charset="-122"/>
              </a:rPr>
              <a:t>/</a:t>
            </a:r>
            <a:r>
              <a:rPr lang="zh-CN" altLang="en-US" sz="700" dirty="0">
                <a:solidFill>
                  <a:schemeClr val="tx1"/>
                </a:solidFill>
                <a:latin typeface="思源黑体 CN Normal" panose="020B0400000000000000" pitchFamily="34" charset="-122"/>
                <a:ea typeface="思源黑体 CN Normal" panose="020B0400000000000000" pitchFamily="34" charset="-122"/>
                <a:cs typeface="微软雅黑" panose="020B0503020204020204" charset="-122"/>
              </a:rPr>
              <a:t>参比制剂一致</a:t>
            </a:r>
            <a:r>
              <a:rPr lang="en-US" altLang="zh-CN" sz="700" dirty="0">
                <a:solidFill>
                  <a:schemeClr val="tx1"/>
                </a:solidFill>
                <a:latin typeface="思源黑体 CN Normal" panose="020B0400000000000000" pitchFamily="34" charset="-122"/>
                <a:ea typeface="思源黑体 CN Normal" panose="020B0400000000000000" pitchFamily="34" charset="-122"/>
                <a:cs typeface="微软雅黑" panose="020B0503020204020204" charset="-122"/>
              </a:rPr>
              <a:t> </a:t>
            </a:r>
            <a:r>
              <a:rPr lang="en-US" altLang="zh-CN" sz="700" baseline="30000" dirty="0">
                <a:latin typeface="思源黑体 CN Normal" panose="020B0400000000000000" pitchFamily="34" charset="-122"/>
                <a:ea typeface="思源黑体 CN Normal" panose="020B0400000000000000" pitchFamily="34" charset="-122"/>
                <a:cs typeface="微软雅黑" panose="020B0503020204020204" charset="-122"/>
                <a:sym typeface="+mn-ea"/>
              </a:rPr>
              <a:t>[1]</a:t>
            </a:r>
            <a:r>
              <a:rPr lang="zh-CN" altLang="en-US" sz="700" dirty="0">
                <a:solidFill>
                  <a:schemeClr val="tx1"/>
                </a:solidFill>
                <a:latin typeface="思源黑体 CN Normal" panose="020B0400000000000000" pitchFamily="34" charset="-122"/>
                <a:ea typeface="思源黑体 CN Normal" panose="020B0400000000000000" pitchFamily="34" charset="-122"/>
                <a:cs typeface="微软雅黑" panose="020B0503020204020204" charset="-122"/>
              </a:rPr>
              <a:t>。</a:t>
            </a:r>
            <a:endParaRPr lang="en-US" altLang="zh-CN" sz="700" baseline="30000" dirty="0">
              <a:solidFill>
                <a:schemeClr val="tx1"/>
              </a:solidFill>
              <a:latin typeface="思源黑体 CN Normal" panose="020B0400000000000000" pitchFamily="34" charset="-122"/>
              <a:ea typeface="思源黑体 CN Normal" panose="020B0400000000000000" pitchFamily="34" charset="-122"/>
              <a:cs typeface="微软雅黑" panose="020B0503020204020204" charset="-122"/>
            </a:endParaRPr>
          </a:p>
        </p:txBody>
      </p:sp>
      <p:grpSp>
        <p:nvGrpSpPr>
          <p:cNvPr id="62" name="组合 61"/>
          <p:cNvGrpSpPr/>
          <p:nvPr/>
        </p:nvGrpSpPr>
        <p:grpSpPr>
          <a:xfrm>
            <a:off x="487815" y="1384204"/>
            <a:ext cx="3827780" cy="410234"/>
            <a:chOff x="824168" y="1623647"/>
            <a:chExt cx="4733919" cy="539008"/>
          </a:xfrm>
          <a:gradFill>
            <a:gsLst>
              <a:gs pos="10000">
                <a:srgbClr val="183884"/>
              </a:gs>
              <a:gs pos="100000">
                <a:srgbClr val="183884">
                  <a:lumMod val="60000"/>
                  <a:lumOff val="40000"/>
                </a:srgbClr>
              </a:gs>
            </a:gsLst>
            <a:lin ang="5400000" scaled="1"/>
          </a:gradFill>
        </p:grpSpPr>
        <p:sp>
          <p:nvSpPr>
            <p:cNvPr id="63" name="MH_SubTitle_1"/>
            <p:cNvSpPr/>
            <p:nvPr>
              <p:custDataLst>
                <p:tags r:id="rId4"/>
              </p:custDataLst>
            </p:nvPr>
          </p:nvSpPr>
          <p:spPr>
            <a:xfrm>
              <a:off x="824168" y="1711128"/>
              <a:ext cx="4733919" cy="451527"/>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rgbClr val="630397"/>
            </a:solidFill>
            <a:ln w="3175" cap="flat" cmpd="sng" algn="ctr">
              <a:noFill/>
              <a:prstDash val="solid"/>
              <a:miter lim="800000"/>
            </a:ln>
            <a:effectLst/>
          </p:spPr>
          <p:txBody>
            <a:bodyPr anchor="ctr">
              <a:noAutofit/>
            </a:bodyPr>
            <a:lstStyle/>
            <a:p>
              <a:pPr algn="ctr">
                <a:defRPr/>
              </a:pPr>
              <a:endParaRPr lang="zh-CN" altLang="en-US" sz="1200" b="1" kern="0" baseline="30000" dirty="0">
                <a:solidFill>
                  <a:prstClr val="white"/>
                </a:solidFill>
                <a:latin typeface="微软雅黑" panose="020B0503020204020204" charset="-122"/>
                <a:cs typeface="Arial" panose="020B0604020202020204" pitchFamily="34" charset="0"/>
              </a:endParaRPr>
            </a:p>
          </p:txBody>
        </p:sp>
        <p:sp>
          <p:nvSpPr>
            <p:cNvPr id="64" name="Bullet1"/>
            <p:cNvSpPr txBox="1"/>
            <p:nvPr/>
          </p:nvSpPr>
          <p:spPr>
            <a:xfrm>
              <a:off x="1159332" y="1623647"/>
              <a:ext cx="4110226" cy="485578"/>
            </a:xfrm>
            <a:prstGeom prst="rect">
              <a:avLst/>
            </a:prstGeom>
            <a:noFill/>
            <a:ln>
              <a:noFill/>
            </a:ln>
          </p:spPr>
          <p:txBody>
            <a:bodyPr wrap="square" rtlCol="0" anchor="ctr" anchorCtr="1">
              <a:noAutofit/>
            </a:bodyPr>
            <a:lstStyle>
              <a:defPPr>
                <a:defRPr lang="zh-CN"/>
              </a:defPPr>
              <a:lvl1pPr algn="ctr">
                <a:defRPr kumimoji="0" sz="1400" b="1" i="0" u="none" strike="noStrike" cap="none" spc="0" normalizeH="0" baseline="0">
                  <a:ln>
                    <a:noFill/>
                  </a:ln>
                  <a:solidFill>
                    <a:srgbClr val="FFFFFF"/>
                  </a:solidFill>
                  <a:effectLst/>
                  <a:uLnTx/>
                  <a:uFillTx/>
                </a:defRPr>
              </a:lvl1pPr>
            </a:lstStyle>
            <a:p>
              <a:r>
                <a:rPr lang="zh-CN" altLang="en-US" sz="1000"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rPr>
                <a:t>给药30min内</a:t>
              </a:r>
              <a:r>
                <a:rPr lang="en-US" altLang="zh-CN" sz="1000"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rPr>
                <a:t>,</a:t>
              </a:r>
              <a:r>
                <a:rPr lang="zh-CN" altLang="en-US" sz="1000"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rPr>
                <a:t> </a:t>
              </a:r>
              <a:r>
                <a:rPr lang="en-US" altLang="zh-CN" sz="1000"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rPr>
                <a:t>95.6%</a:t>
              </a:r>
              <a:r>
                <a:rPr lang="zh-CN" altLang="en-US" sz="1000"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rPr>
                <a:t>的患者收缩压下降到目标范围内</a:t>
              </a:r>
              <a:endParaRPr lang="zh-CN" altLang="en-US" sz="1000"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endParaRPr>
            </a:p>
          </p:txBody>
        </p:sp>
      </p:grpSp>
      <p:sp>
        <p:nvSpPr>
          <p:cNvPr id="69" name="文本框 68"/>
          <p:cNvSpPr txBox="1"/>
          <p:nvPr/>
        </p:nvSpPr>
        <p:spPr>
          <a:xfrm>
            <a:off x="1428712" y="3900370"/>
            <a:ext cx="875940" cy="206375"/>
          </a:xfrm>
          <a:prstGeom prst="rect">
            <a:avLst/>
          </a:prstGeom>
          <a:noFill/>
        </p:spPr>
        <p:txBody>
          <a:bodyPr wrap="square" rtlCol="0">
            <a:spAutoFit/>
          </a:bodyPr>
          <a:lstStyle/>
          <a:p>
            <a:pPr algn="ctr"/>
            <a:r>
              <a:rPr lang="en-US" altLang="zh-CN" sz="750" dirty="0">
                <a:latin typeface="思源黑体 CN Normal" panose="020B0400000000000000" pitchFamily="34" charset="-122"/>
                <a:ea typeface="思源黑体 CN Normal" panose="020B0400000000000000" pitchFamily="34" charset="-122"/>
              </a:rPr>
              <a:t>FAS</a:t>
            </a:r>
            <a:r>
              <a:rPr lang="zh-CN" altLang="en-US" sz="750" dirty="0">
                <a:latin typeface="思源黑体 CN Normal" panose="020B0400000000000000" pitchFamily="34" charset="-122"/>
                <a:ea typeface="思源黑体 CN Normal" panose="020B0400000000000000" pitchFamily="34" charset="-122"/>
              </a:rPr>
              <a:t>：全分析集</a:t>
            </a:r>
            <a:endParaRPr lang="en-US" altLang="zh-CN" sz="750" dirty="0">
              <a:latin typeface="思源黑体 CN Normal" panose="020B0400000000000000" pitchFamily="34" charset="-122"/>
              <a:ea typeface="思源黑体 CN Normal" panose="020B0400000000000000" pitchFamily="34" charset="-122"/>
            </a:endParaRPr>
          </a:p>
        </p:txBody>
      </p:sp>
      <p:sp>
        <p:nvSpPr>
          <p:cNvPr id="70" name="文本框 69"/>
          <p:cNvSpPr txBox="1"/>
          <p:nvPr/>
        </p:nvSpPr>
        <p:spPr>
          <a:xfrm>
            <a:off x="2742352" y="3906541"/>
            <a:ext cx="982673" cy="206375"/>
          </a:xfrm>
          <a:prstGeom prst="rect">
            <a:avLst/>
          </a:prstGeom>
          <a:noFill/>
        </p:spPr>
        <p:txBody>
          <a:bodyPr wrap="square" rtlCol="0">
            <a:spAutoFit/>
          </a:bodyPr>
          <a:lstStyle/>
          <a:p>
            <a:pPr algn="ctr"/>
            <a:r>
              <a:rPr lang="en-US" altLang="zh-CN" sz="750" dirty="0">
                <a:latin typeface="思源黑体 CN Normal" panose="020B0400000000000000" pitchFamily="34" charset="-122"/>
                <a:ea typeface="思源黑体 CN Normal" panose="020B0400000000000000" pitchFamily="34" charset="-122"/>
              </a:rPr>
              <a:t>PPS</a:t>
            </a:r>
            <a:r>
              <a:rPr lang="zh-CN" altLang="en-US" sz="750" dirty="0">
                <a:latin typeface="思源黑体 CN Normal" panose="020B0400000000000000" pitchFamily="34" charset="-122"/>
                <a:ea typeface="思源黑体 CN Normal" panose="020B0400000000000000" pitchFamily="34" charset="-122"/>
              </a:rPr>
              <a:t>：符合方案集</a:t>
            </a:r>
            <a:endParaRPr lang="en-US" altLang="zh-CN" sz="750" dirty="0">
              <a:latin typeface="思源黑体 CN Normal" panose="020B0400000000000000" pitchFamily="34" charset="-122"/>
              <a:ea typeface="思源黑体 CN Normal" panose="020B0400000000000000" pitchFamily="34" charset="-122"/>
            </a:endParaRPr>
          </a:p>
        </p:txBody>
      </p:sp>
      <p:graphicFrame>
        <p:nvGraphicFramePr>
          <p:cNvPr id="71" name="图表 70"/>
          <p:cNvGraphicFramePr/>
          <p:nvPr/>
        </p:nvGraphicFramePr>
        <p:xfrm>
          <a:off x="5285599" y="1877882"/>
          <a:ext cx="2583064" cy="2206036"/>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p:cNvSpPr txBox="1"/>
          <p:nvPr/>
        </p:nvSpPr>
        <p:spPr>
          <a:xfrm>
            <a:off x="250825" y="4927743"/>
            <a:ext cx="4944745" cy="200055"/>
          </a:xfrm>
          <a:prstGeom prst="rect">
            <a:avLst/>
          </a:prstGeom>
          <a:noFill/>
        </p:spPr>
        <p:txBody>
          <a:bodyPr wrap="square" rtlCol="0">
            <a:spAutoFit/>
          </a:bodyPr>
          <a:lstStyle/>
          <a:p>
            <a:r>
              <a:rPr lang="zh-CN" altLang="en-US" sz="700" dirty="0">
                <a:latin typeface="思源黑体 CN Medium" panose="020B0600000000000000" pitchFamily="34" charset="-122"/>
                <a:ea typeface="思源黑体 CN Medium" panose="020B0600000000000000" pitchFamily="34" charset="-122"/>
                <a:cs typeface="微软雅黑" panose="020B0503020204020204" charset="-122"/>
                <a:sym typeface="+mn-ea"/>
              </a:rPr>
              <a:t>[1]</a:t>
            </a:r>
            <a:r>
              <a:rPr lang="en-US" altLang="zh-CN" sz="700" dirty="0">
                <a:latin typeface="思源黑体 CN Medium" panose="020B0600000000000000" pitchFamily="34" charset="-122"/>
                <a:ea typeface="思源黑体 CN Medium" panose="020B0600000000000000" pitchFamily="34" charset="-122"/>
                <a:cs typeface="微软雅黑" panose="020B0503020204020204" charset="-122"/>
                <a:sym typeface="+mn-ea"/>
              </a:rPr>
              <a:t> Yong Huo, et al</a:t>
            </a:r>
            <a:r>
              <a:rPr lang="zh-CN" altLang="en-US" sz="700" dirty="0">
                <a:latin typeface="思源黑体 CN Medium" panose="020B0600000000000000" pitchFamily="34" charset="-122"/>
                <a:ea typeface="思源黑体 CN Medium" panose="020B0600000000000000" pitchFamily="34" charset="-122"/>
                <a:cs typeface="微软雅黑" panose="020B0503020204020204" charset="-122"/>
                <a:sym typeface="+mn-ea"/>
              </a:rPr>
              <a:t>，</a:t>
            </a:r>
            <a:r>
              <a:rPr lang="en-US" altLang="zh-CN" sz="700" dirty="0">
                <a:latin typeface="思源黑体 CN Medium" panose="020B0600000000000000" pitchFamily="34" charset="-122"/>
                <a:ea typeface="思源黑体 CN Medium" panose="020B0600000000000000" pitchFamily="34" charset="-122"/>
                <a:cs typeface="微软雅黑" panose="020B0503020204020204" charset="-122"/>
                <a:sym typeface="+mn-ea"/>
              </a:rPr>
              <a:t>The Journal of Clinical Hypertension, 2025; </a:t>
            </a:r>
            <a:r>
              <a:rPr lang="en-US" altLang="zh-CN" sz="700" dirty="0" err="1">
                <a:latin typeface="思源黑体 CN Medium" panose="020B0600000000000000" pitchFamily="34" charset="-122"/>
                <a:ea typeface="思源黑体 CN Medium" panose="020B0600000000000000" pitchFamily="34" charset="-122"/>
                <a:cs typeface="微软雅黑" panose="020B0503020204020204" charset="-122"/>
                <a:sym typeface="+mn-ea"/>
              </a:rPr>
              <a:t>27:e70144</a:t>
            </a:r>
            <a:endParaRPr lang="zh-CN" altLang="en-US" sz="700" dirty="0">
              <a:solidFill>
                <a:schemeClr val="tx1"/>
              </a:solidFill>
              <a:latin typeface="思源黑体 CN Medium" panose="020B0600000000000000" pitchFamily="34" charset="-122"/>
              <a:ea typeface="思源黑体 CN Medium" panose="020B0600000000000000" pitchFamily="34" charset="-122"/>
              <a:cs typeface="微软雅黑" panose="020B0503020204020204" charset="-122"/>
            </a:endParaRPr>
          </a:p>
        </p:txBody>
      </p:sp>
      <p:sp>
        <p:nvSpPr>
          <p:cNvPr id="6" name="标题 1"/>
          <p:cNvSpPr txBox="1"/>
          <p:nvPr/>
        </p:nvSpPr>
        <p:spPr>
          <a:xfrm>
            <a:off x="69606" y="139110"/>
            <a:ext cx="8834038" cy="34820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200"/>
              </a:lnSpc>
            </a:pPr>
            <a:r>
              <a:rPr lang="zh-CN" altLang="en-US" sz="1800" b="1" dirty="0">
                <a:solidFill>
                  <a:schemeClr val="bg1"/>
                </a:solidFill>
                <a:latin typeface="思源黑体 CN Bold" panose="020B0800000000000000" pitchFamily="34" charset="-122"/>
                <a:ea typeface="思源黑体 CN Bold" panose="020B0800000000000000" pitchFamily="34" charset="-122"/>
                <a:cs typeface="微软雅黑" panose="020B0503020204020204" charset="-122"/>
                <a:sym typeface="+mn-ea"/>
              </a:rPr>
              <a:t>有效性</a:t>
            </a:r>
            <a:r>
              <a:rPr lang="en-US" altLang="zh-CN" sz="1800" b="1" dirty="0">
                <a:solidFill>
                  <a:schemeClr val="bg1"/>
                </a:solidFill>
                <a:latin typeface="思源黑体 CN Bold" panose="020B0800000000000000" pitchFamily="34" charset="-122"/>
                <a:ea typeface="思源黑体 CN Bold" panose="020B0800000000000000" pitchFamily="34" charset="-122"/>
                <a:cs typeface="微软雅黑" panose="020B0503020204020204" charset="-122"/>
                <a:sym typeface="+mn-ea"/>
              </a:rPr>
              <a:t>—</a:t>
            </a:r>
            <a:r>
              <a:rPr lang="zh-CN" altLang="en-US" sz="1800" b="1" dirty="0">
                <a:solidFill>
                  <a:schemeClr val="bg1"/>
                </a:solidFill>
                <a:latin typeface="思源黑体 CN Bold" panose="020B0800000000000000" pitchFamily="34" charset="-122"/>
                <a:ea typeface="思源黑体 CN Bold" panose="020B0800000000000000" pitchFamily="34" charset="-122"/>
                <a:cs typeface="微软雅黑" panose="020B0503020204020204" charset="-122"/>
                <a:sym typeface="+mn-ea"/>
              </a:rPr>
              <a:t>中国</a:t>
            </a:r>
            <a:r>
              <a:rPr lang="en-US" altLang="zh-CN" sz="1800" b="1" dirty="0">
                <a:solidFill>
                  <a:schemeClr val="bg1"/>
                </a:solidFill>
                <a:latin typeface="思源黑体 CN Bold" panose="020B0800000000000000" pitchFamily="34" charset="-122"/>
                <a:ea typeface="思源黑体 CN Bold" panose="020B0800000000000000" pitchFamily="34" charset="-122"/>
                <a:cs typeface="微软雅黑" panose="020B0503020204020204" charset="-122"/>
                <a:sym typeface="+mn-ea"/>
              </a:rPr>
              <a:t>Ⅲ</a:t>
            </a:r>
            <a:r>
              <a:rPr lang="zh-CN" altLang="en-US" sz="1800" b="1" dirty="0">
                <a:solidFill>
                  <a:schemeClr val="bg1"/>
                </a:solidFill>
                <a:latin typeface="思源黑体 CN Bold" panose="020B0800000000000000" pitchFamily="34" charset="-122"/>
                <a:ea typeface="思源黑体 CN Bold" panose="020B0800000000000000" pitchFamily="34" charset="-122"/>
                <a:cs typeface="微软雅黑" panose="020B0503020204020204" charset="-122"/>
                <a:sym typeface="+mn-ea"/>
              </a:rPr>
              <a:t>期：</a:t>
            </a:r>
            <a:r>
              <a:rPr lang="en-US" altLang="zh-CN" sz="1800" b="1" dirty="0" err="1">
                <a:solidFill>
                  <a:schemeClr val="bg1"/>
                </a:solidFill>
                <a:latin typeface="思源黑体 CN Bold" panose="020B0800000000000000" pitchFamily="34" charset="-122"/>
                <a:ea typeface="思源黑体 CN Bold" panose="020B0800000000000000" pitchFamily="34" charset="-122"/>
                <a:cs typeface="微软雅黑" panose="020B0503020204020204" charset="-122"/>
                <a:sym typeface="+mn-ea"/>
              </a:rPr>
              <a:t>30min</a:t>
            </a:r>
            <a:r>
              <a:rPr lang="zh-CN" altLang="en-US" sz="1800" b="1" dirty="0">
                <a:solidFill>
                  <a:schemeClr val="bg1"/>
                </a:solidFill>
                <a:latin typeface="思源黑体 CN Bold" panose="020B0800000000000000" pitchFamily="34" charset="-122"/>
                <a:ea typeface="思源黑体 CN Bold" panose="020B0800000000000000" pitchFamily="34" charset="-122"/>
                <a:cs typeface="微软雅黑" panose="020B0503020204020204" charset="-122"/>
                <a:sym typeface="+mn-ea"/>
              </a:rPr>
              <a:t>达标率高达</a:t>
            </a:r>
            <a:r>
              <a:rPr lang="en-US" altLang="zh-CN" sz="1800" b="1" dirty="0">
                <a:solidFill>
                  <a:schemeClr val="bg1"/>
                </a:solidFill>
                <a:latin typeface="思源黑体 CN Bold" panose="020B0800000000000000" pitchFamily="34" charset="-122"/>
                <a:ea typeface="思源黑体 CN Bold" panose="020B0800000000000000" pitchFamily="34" charset="-122"/>
                <a:cs typeface="微软雅黑" panose="020B0503020204020204" charset="-122"/>
                <a:sym typeface="+mn-ea"/>
              </a:rPr>
              <a:t>95.6%</a:t>
            </a:r>
            <a:r>
              <a:rPr lang="zh-CN" altLang="en-US" sz="1800" b="1" dirty="0">
                <a:solidFill>
                  <a:schemeClr val="bg1"/>
                </a:solidFill>
                <a:latin typeface="思源黑体 CN Bold" panose="020B0800000000000000" pitchFamily="34" charset="-122"/>
                <a:ea typeface="思源黑体 CN Bold" panose="020B0800000000000000" pitchFamily="34" charset="-122"/>
                <a:cs typeface="微软雅黑" panose="020B0503020204020204" charset="-122"/>
                <a:sym typeface="+mn-ea"/>
              </a:rPr>
              <a:t>，</a:t>
            </a:r>
            <a:r>
              <a:rPr lang="en-US" altLang="zh-CN" sz="1800" b="1" dirty="0">
                <a:solidFill>
                  <a:schemeClr val="bg1"/>
                </a:solidFill>
                <a:latin typeface="思源黑体 CN Bold" panose="020B0800000000000000" pitchFamily="34" charset="-122"/>
                <a:ea typeface="思源黑体 CN Bold" panose="020B0800000000000000" pitchFamily="34" charset="-122"/>
                <a:cs typeface="微软雅黑" panose="020B0503020204020204" charset="-122"/>
                <a:sym typeface="+mn-ea"/>
              </a:rPr>
              <a:t>93.4%</a:t>
            </a:r>
            <a:r>
              <a:rPr lang="zh-CN" altLang="en-US" sz="1800" b="1" dirty="0">
                <a:solidFill>
                  <a:schemeClr val="bg1"/>
                </a:solidFill>
                <a:latin typeface="思源黑体 CN Bold" panose="020B0800000000000000" pitchFamily="34" charset="-122"/>
                <a:ea typeface="思源黑体 CN Bold" panose="020B0800000000000000" pitchFamily="34" charset="-122"/>
                <a:cs typeface="微软雅黑" panose="020B0503020204020204" charset="-122"/>
                <a:sym typeface="+mn-ea"/>
              </a:rPr>
              <a:t>的患者</a:t>
            </a:r>
            <a:r>
              <a:rPr lang="en-US" altLang="zh-CN" sz="1800" b="1" dirty="0" err="1">
                <a:solidFill>
                  <a:schemeClr val="bg1"/>
                </a:solidFill>
                <a:latin typeface="思源黑体 CN Bold" panose="020B0800000000000000" pitchFamily="34" charset="-122"/>
                <a:ea typeface="思源黑体 CN Bold" panose="020B0800000000000000" pitchFamily="34" charset="-122"/>
                <a:cs typeface="微软雅黑" panose="020B0503020204020204" charset="-122"/>
                <a:sym typeface="+mn-ea"/>
              </a:rPr>
              <a:t>6h</a:t>
            </a:r>
            <a:r>
              <a:rPr lang="zh-CN" altLang="en-US" sz="1800" b="1" dirty="0">
                <a:solidFill>
                  <a:schemeClr val="bg1"/>
                </a:solidFill>
                <a:latin typeface="思源黑体 CN Bold" panose="020B0800000000000000" pitchFamily="34" charset="-122"/>
                <a:ea typeface="思源黑体 CN Bold" panose="020B0800000000000000" pitchFamily="34" charset="-122"/>
                <a:cs typeface="微软雅黑" panose="020B0503020204020204" charset="-122"/>
                <a:sym typeface="+mn-ea"/>
              </a:rPr>
              <a:t>内即可完成注射治疗</a:t>
            </a:r>
            <a:endParaRPr lang="zh-CN" altLang="en-US" sz="1800" b="1" dirty="0">
              <a:solidFill>
                <a:schemeClr val="bg1"/>
              </a:solidFill>
              <a:latin typeface="思源黑体 CN Bold" panose="020B0800000000000000" pitchFamily="34" charset="-122"/>
              <a:ea typeface="思源黑体 CN Bold" panose="020B0800000000000000" pitchFamily="34" charset="-122"/>
              <a:cs typeface="微软雅黑" panose="020B0503020204020204" charset="-122"/>
              <a:sym typeface="+mn-ea"/>
            </a:endParaRPr>
          </a:p>
        </p:txBody>
      </p:sp>
      <p:sp>
        <p:nvSpPr>
          <p:cNvPr id="8" name="文本框 7"/>
          <p:cNvSpPr txBox="1"/>
          <p:nvPr/>
        </p:nvSpPr>
        <p:spPr>
          <a:xfrm>
            <a:off x="291424" y="816917"/>
            <a:ext cx="8561151" cy="820420"/>
          </a:xfrm>
          <a:prstGeom prst="rect">
            <a:avLst/>
          </a:prstGeom>
          <a:noFill/>
        </p:spPr>
        <p:txBody>
          <a:bodyPr wrap="square" rtlCol="0">
            <a:noAutofit/>
          </a:bodyPr>
          <a:lstStyle/>
          <a:p>
            <a:pPr indent="0" algn="l" fontAlgn="auto">
              <a:lnSpc>
                <a:spcPct val="120000"/>
              </a:lnSpc>
              <a:spcBef>
                <a:spcPts val="600"/>
              </a:spcBef>
              <a:buClrTx/>
              <a:buSzTx/>
              <a:buFont typeface="Arial" panose="020B0604020202020204" pitchFamily="34" charset="0"/>
              <a:buChar char="•"/>
            </a:pPr>
            <a:r>
              <a:rPr lang="zh-CN" altLang="en-US" sz="1000" dirty="0">
                <a:solidFill>
                  <a:srgbClr val="FF0000"/>
                </a:solidFill>
                <a:latin typeface="思源黑体 CN Bold" panose="020B0800000000000000" pitchFamily="34" charset="-122"/>
                <a:ea typeface="思源黑体 CN Bold" panose="020B0800000000000000" pitchFamily="34" charset="-122"/>
                <a:cs typeface="微软雅黑" panose="020B0503020204020204" charset="-122"/>
                <a:sym typeface="+mn-ea"/>
              </a:rPr>
              <a:t>降压效果（主要疗效）：</a:t>
            </a:r>
            <a:r>
              <a:rPr lang="zh-CN" altLang="en-US" sz="1000" dirty="0">
                <a:solidFill>
                  <a:schemeClr val="tx1"/>
                </a:solidFill>
                <a:latin typeface="思源黑体 CN Normal" panose="020B0400000000000000" pitchFamily="34" charset="-122"/>
                <a:ea typeface="思源黑体 CN Normal" panose="020B0400000000000000" pitchFamily="34" charset="-122"/>
                <a:cs typeface="微软雅黑" panose="020B0503020204020204" charset="-122"/>
                <a:sym typeface="+mn-ea"/>
              </a:rPr>
              <a:t>给药 30min 内，试验组收缩压下降到目标范围内（较基线下降 15%-25%）的受试者比例为 95.6%（175/183）；</a:t>
            </a:r>
            <a:endParaRPr lang="zh-CN" altLang="en-US" sz="1000" dirty="0">
              <a:solidFill>
                <a:schemeClr val="tx1"/>
              </a:solidFill>
              <a:latin typeface="思源黑体 CN Normal" panose="020B0400000000000000" pitchFamily="34" charset="-122"/>
              <a:ea typeface="思源黑体 CN Normal" panose="020B0400000000000000" pitchFamily="34" charset="-122"/>
              <a:cs typeface="微软雅黑" panose="020B0503020204020204" charset="-122"/>
            </a:endParaRPr>
          </a:p>
          <a:p>
            <a:pPr indent="0" algn="l" fontAlgn="auto">
              <a:lnSpc>
                <a:spcPct val="120000"/>
              </a:lnSpc>
              <a:spcBef>
                <a:spcPts val="600"/>
              </a:spcBef>
              <a:buClrTx/>
              <a:buSzTx/>
              <a:buFont typeface="Arial" panose="020B0604020202020204" pitchFamily="34" charset="0"/>
              <a:buChar char="•"/>
            </a:pPr>
            <a:r>
              <a:rPr lang="zh-CN" altLang="en-US" sz="1000" dirty="0">
                <a:solidFill>
                  <a:srgbClr val="FF0000"/>
                </a:solidFill>
                <a:latin typeface="思源黑体 CN Bold" panose="020B0800000000000000" pitchFamily="34" charset="-122"/>
                <a:ea typeface="思源黑体 CN Bold" panose="020B0800000000000000" pitchFamily="34" charset="-122"/>
                <a:cs typeface="微软雅黑" panose="020B0503020204020204" charset="-122"/>
                <a:sym typeface="+mn-ea"/>
              </a:rPr>
              <a:t>停药转口服成功率（次要疗效）：</a:t>
            </a:r>
            <a:r>
              <a:rPr lang="zh-CN" altLang="en-US" sz="1000" dirty="0">
                <a:solidFill>
                  <a:schemeClr val="tx1"/>
                </a:solidFill>
                <a:latin typeface="思源黑体 CN Normal" panose="020B0400000000000000" pitchFamily="34" charset="-122"/>
                <a:ea typeface="思源黑体 CN Normal" panose="020B0400000000000000" pitchFamily="34" charset="-122"/>
                <a:cs typeface="微软雅黑" panose="020B0503020204020204" charset="-122"/>
                <a:sym typeface="+mn-ea"/>
              </a:rPr>
              <a:t>试验组停药 6h 内成功过渡到口服降压治疗的受试者比例分别为 93.4%（171/183），表明该药的疗效确切。</a:t>
            </a:r>
            <a:endParaRPr lang="zh-CN" altLang="en-US" sz="1000" dirty="0">
              <a:solidFill>
                <a:schemeClr val="tx1"/>
              </a:solidFill>
              <a:latin typeface="思源黑体 CN Normal" panose="020B0400000000000000" pitchFamily="34" charset="-122"/>
              <a:ea typeface="思源黑体 CN Normal" panose="020B0400000000000000" pitchFamily="34" charset="-122"/>
              <a:cs typeface="微软雅黑" panose="020B0503020204020204" charset="-122"/>
            </a:endParaRPr>
          </a:p>
          <a:p>
            <a:pPr indent="0" algn="l" fontAlgn="auto">
              <a:spcBef>
                <a:spcPts val="600"/>
              </a:spcBef>
            </a:pPr>
            <a:endParaRPr lang="zh-CN" altLang="en-US" sz="1000" dirty="0">
              <a:solidFill>
                <a:schemeClr val="tx1"/>
              </a:solidFill>
              <a:latin typeface="思源黑体 CN Normal" panose="020B0400000000000000" pitchFamily="34" charset="-122"/>
              <a:ea typeface="思源黑体 CN Normal" panose="020B0400000000000000" pitchFamily="34" charset="-122"/>
              <a:cs typeface="微软雅黑" panose="020B0503020204020204" charset="-122"/>
            </a:endParaRPr>
          </a:p>
        </p:txBody>
      </p:sp>
      <p:sp>
        <p:nvSpPr>
          <p:cNvPr id="2" name="灯片编号占位符 1"/>
          <p:cNvSpPr>
            <a:spLocks noGrp="1"/>
          </p:cNvSpPr>
          <p:nvPr>
            <p:ph type="sldNum" sz="quarter" idx="12"/>
          </p:nvPr>
        </p:nvSpPr>
        <p:spPr>
          <a:xfrm>
            <a:off x="8261985" y="4876006"/>
            <a:ext cx="846455" cy="273685"/>
          </a:xfrm>
        </p:spPr>
        <p:txBody>
          <a:bodyPr/>
          <a:lstStyle/>
          <a:p>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第</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3</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页</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共</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8</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页</a:t>
            </a:r>
            <a:endPar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Pentagon 7"/>
          <p:cNvSpPr/>
          <p:nvPr/>
        </p:nvSpPr>
        <p:spPr>
          <a:xfrm>
            <a:off x="342936" y="4082986"/>
            <a:ext cx="3302877" cy="386323"/>
          </a:xfrm>
          <a:prstGeom prst="homePlate">
            <a:avLst/>
          </a:prstGeom>
          <a:solidFill>
            <a:srgbClr val="5A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grpSp>
        <p:nvGrpSpPr>
          <p:cNvPr id="69" name="Group 36"/>
          <p:cNvGrpSpPr/>
          <p:nvPr/>
        </p:nvGrpSpPr>
        <p:grpSpPr>
          <a:xfrm>
            <a:off x="347295" y="812910"/>
            <a:ext cx="3351186" cy="386327"/>
            <a:chOff x="4657823" y="4772988"/>
            <a:chExt cx="4468739" cy="515159"/>
          </a:xfrm>
          <a:solidFill>
            <a:srgbClr val="5A4496"/>
          </a:solidFill>
        </p:grpSpPr>
        <p:sp>
          <p:nvSpPr>
            <p:cNvPr id="75" name="Pentagon 7"/>
            <p:cNvSpPr/>
            <p:nvPr/>
          </p:nvSpPr>
          <p:spPr>
            <a:xfrm>
              <a:off x="4657823" y="4772993"/>
              <a:ext cx="4468739"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
          <p:nvSpPr>
            <p:cNvPr id="77" name="Rectangle 11"/>
            <p:cNvSpPr/>
            <p:nvPr/>
          </p:nvSpPr>
          <p:spPr>
            <a:xfrm>
              <a:off x="5128064" y="4772988"/>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grpSp>
      <p:sp>
        <p:nvSpPr>
          <p:cNvPr id="81" name="Pentagon 7"/>
          <p:cNvSpPr/>
          <p:nvPr/>
        </p:nvSpPr>
        <p:spPr>
          <a:xfrm>
            <a:off x="347295" y="1357927"/>
            <a:ext cx="3351186" cy="386323"/>
          </a:xfrm>
          <a:prstGeom prst="homePlate">
            <a:avLst/>
          </a:prstGeom>
          <a:solidFill>
            <a:srgbClr val="5A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
        <p:nvSpPr>
          <p:cNvPr id="88" name="Pentagon 7"/>
          <p:cNvSpPr/>
          <p:nvPr/>
        </p:nvSpPr>
        <p:spPr>
          <a:xfrm>
            <a:off x="342936" y="1902939"/>
            <a:ext cx="3355545" cy="386323"/>
          </a:xfrm>
          <a:prstGeom prst="homePlate">
            <a:avLst/>
          </a:prstGeom>
          <a:solidFill>
            <a:srgbClr val="5A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
        <p:nvSpPr>
          <p:cNvPr id="97" name="Pentagon 7"/>
          <p:cNvSpPr/>
          <p:nvPr/>
        </p:nvSpPr>
        <p:spPr>
          <a:xfrm>
            <a:off x="342937" y="2447950"/>
            <a:ext cx="3355546" cy="386323"/>
          </a:xfrm>
          <a:prstGeom prst="homePlate">
            <a:avLst/>
          </a:prstGeom>
          <a:solidFill>
            <a:srgbClr val="5A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
        <p:nvSpPr>
          <p:cNvPr id="100" name="Pentagon 7"/>
          <p:cNvSpPr/>
          <p:nvPr/>
        </p:nvSpPr>
        <p:spPr>
          <a:xfrm>
            <a:off x="342936" y="2992962"/>
            <a:ext cx="3355547" cy="386323"/>
          </a:xfrm>
          <a:prstGeom prst="homePlate">
            <a:avLst/>
          </a:prstGeom>
          <a:solidFill>
            <a:srgbClr val="5A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
        <p:nvSpPr>
          <p:cNvPr id="103" name="Pentagon 7"/>
          <p:cNvSpPr/>
          <p:nvPr/>
        </p:nvSpPr>
        <p:spPr>
          <a:xfrm>
            <a:off x="342937" y="3537973"/>
            <a:ext cx="3355548" cy="386323"/>
          </a:xfrm>
          <a:prstGeom prst="homePlate">
            <a:avLst/>
          </a:prstGeom>
          <a:solidFill>
            <a:srgbClr val="5A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
        <p:nvSpPr>
          <p:cNvPr id="105" name="矩形 16"/>
          <p:cNvSpPr/>
          <p:nvPr>
            <p:custDataLst>
              <p:tags r:id="rId1"/>
            </p:custDataLst>
          </p:nvPr>
        </p:nvSpPr>
        <p:spPr>
          <a:xfrm>
            <a:off x="3779911" y="827344"/>
            <a:ext cx="4982745" cy="386323"/>
          </a:xfrm>
          <a:prstGeom prst="roundRect">
            <a:avLst>
              <a:gd name="adj" fmla="val 2444"/>
            </a:avLst>
          </a:prstGeom>
          <a:solidFill>
            <a:sysClr val="window" lastClr="FFFFFF"/>
          </a:solidFill>
          <a:ln w="6350" cap="flat" cmpd="sng" algn="ctr">
            <a:solidFill>
              <a:srgbClr val="CDDAF1">
                <a:alpha val="52000"/>
              </a:srgbClr>
            </a:solidFill>
            <a:prstDash val="solid"/>
            <a:miter lim="800000"/>
          </a:ln>
          <a:effectLst>
            <a:outerShdw blurRad="63500" sx="102000" sy="102000" algn="ctr" rotWithShape="0">
              <a:srgbClr val="16316F">
                <a:alpha val="6000"/>
              </a:srgb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 b="0" i="0" u="none" strike="noStrike" kern="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106" name="矩形 16"/>
          <p:cNvSpPr/>
          <p:nvPr>
            <p:custDataLst>
              <p:tags r:id="rId2"/>
            </p:custDataLst>
          </p:nvPr>
        </p:nvSpPr>
        <p:spPr>
          <a:xfrm>
            <a:off x="3779915" y="1372356"/>
            <a:ext cx="4982742" cy="386323"/>
          </a:xfrm>
          <a:prstGeom prst="roundRect">
            <a:avLst>
              <a:gd name="adj" fmla="val 2444"/>
            </a:avLst>
          </a:prstGeom>
          <a:solidFill>
            <a:sysClr val="window" lastClr="FFFFFF"/>
          </a:solidFill>
          <a:ln w="6350" cap="flat" cmpd="sng" algn="ctr">
            <a:solidFill>
              <a:srgbClr val="CDDAF1">
                <a:alpha val="52000"/>
              </a:srgbClr>
            </a:solidFill>
            <a:prstDash val="solid"/>
            <a:miter lim="800000"/>
          </a:ln>
          <a:effectLst>
            <a:outerShdw blurRad="63500" sx="102000" sy="102000" algn="ctr" rotWithShape="0">
              <a:srgbClr val="16316F">
                <a:alpha val="6000"/>
              </a:srgb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107" name="矩形 16"/>
          <p:cNvSpPr/>
          <p:nvPr>
            <p:custDataLst>
              <p:tags r:id="rId3"/>
            </p:custDataLst>
          </p:nvPr>
        </p:nvSpPr>
        <p:spPr>
          <a:xfrm>
            <a:off x="3779913" y="1917369"/>
            <a:ext cx="4982743" cy="386323"/>
          </a:xfrm>
          <a:prstGeom prst="roundRect">
            <a:avLst>
              <a:gd name="adj" fmla="val 2444"/>
            </a:avLst>
          </a:prstGeom>
          <a:solidFill>
            <a:sysClr val="window" lastClr="FFFFFF"/>
          </a:solidFill>
          <a:ln w="6350" cap="flat" cmpd="sng" algn="ctr">
            <a:solidFill>
              <a:srgbClr val="CDDAF1">
                <a:alpha val="52000"/>
              </a:srgbClr>
            </a:solidFill>
            <a:prstDash val="solid"/>
            <a:miter lim="800000"/>
          </a:ln>
          <a:effectLst>
            <a:outerShdw blurRad="63500" sx="102000" sy="102000" algn="ctr" rotWithShape="0">
              <a:srgbClr val="16316F">
                <a:alpha val="6000"/>
              </a:srgb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108" name="矩形 16"/>
          <p:cNvSpPr/>
          <p:nvPr>
            <p:custDataLst>
              <p:tags r:id="rId4"/>
            </p:custDataLst>
          </p:nvPr>
        </p:nvSpPr>
        <p:spPr>
          <a:xfrm>
            <a:off x="3779913" y="2462381"/>
            <a:ext cx="4982743" cy="386323"/>
          </a:xfrm>
          <a:prstGeom prst="roundRect">
            <a:avLst>
              <a:gd name="adj" fmla="val 2444"/>
            </a:avLst>
          </a:prstGeom>
          <a:solidFill>
            <a:sysClr val="window" lastClr="FFFFFF"/>
          </a:solidFill>
          <a:ln w="6350" cap="flat" cmpd="sng" algn="ctr">
            <a:solidFill>
              <a:srgbClr val="CDDAF1">
                <a:alpha val="52000"/>
              </a:srgbClr>
            </a:solidFill>
            <a:prstDash val="solid"/>
            <a:miter lim="800000"/>
          </a:ln>
          <a:effectLst>
            <a:outerShdw blurRad="63500" sx="102000" sy="102000" algn="ctr" rotWithShape="0">
              <a:srgbClr val="16316F">
                <a:alpha val="6000"/>
              </a:srgb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109" name="矩形 16"/>
          <p:cNvSpPr/>
          <p:nvPr>
            <p:custDataLst>
              <p:tags r:id="rId5"/>
            </p:custDataLst>
          </p:nvPr>
        </p:nvSpPr>
        <p:spPr>
          <a:xfrm>
            <a:off x="3779912" y="3007393"/>
            <a:ext cx="4982743" cy="386323"/>
          </a:xfrm>
          <a:prstGeom prst="roundRect">
            <a:avLst>
              <a:gd name="adj" fmla="val 2444"/>
            </a:avLst>
          </a:prstGeom>
          <a:solidFill>
            <a:sysClr val="window" lastClr="FFFFFF"/>
          </a:solidFill>
          <a:ln w="6350" cap="flat" cmpd="sng" algn="ctr">
            <a:solidFill>
              <a:srgbClr val="CDDAF1">
                <a:alpha val="52000"/>
              </a:srgbClr>
            </a:solidFill>
            <a:prstDash val="solid"/>
            <a:miter lim="800000"/>
          </a:ln>
          <a:effectLst>
            <a:outerShdw blurRad="63500" sx="102000" sy="102000" algn="ctr" rotWithShape="0">
              <a:srgbClr val="16316F">
                <a:alpha val="6000"/>
              </a:srgb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110" name="矩形 16"/>
          <p:cNvSpPr/>
          <p:nvPr>
            <p:custDataLst>
              <p:tags r:id="rId6"/>
            </p:custDataLst>
          </p:nvPr>
        </p:nvSpPr>
        <p:spPr>
          <a:xfrm>
            <a:off x="3779912" y="3552405"/>
            <a:ext cx="4982744" cy="386323"/>
          </a:xfrm>
          <a:prstGeom prst="roundRect">
            <a:avLst>
              <a:gd name="adj" fmla="val 2444"/>
            </a:avLst>
          </a:prstGeom>
          <a:solidFill>
            <a:sysClr val="window" lastClr="FFFFFF"/>
          </a:solidFill>
          <a:ln w="6350" cap="flat" cmpd="sng" algn="ctr">
            <a:solidFill>
              <a:srgbClr val="CDDAF1">
                <a:alpha val="52000"/>
              </a:srgbClr>
            </a:solidFill>
            <a:prstDash val="solid"/>
            <a:miter lim="800000"/>
          </a:ln>
          <a:effectLst>
            <a:outerShdw blurRad="63500" sx="102000" sy="102000" algn="ctr" rotWithShape="0">
              <a:srgbClr val="16316F">
                <a:alpha val="6000"/>
              </a:srgb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111" name="矩形 16"/>
          <p:cNvSpPr/>
          <p:nvPr>
            <p:custDataLst>
              <p:tags r:id="rId7"/>
            </p:custDataLst>
          </p:nvPr>
        </p:nvSpPr>
        <p:spPr>
          <a:xfrm>
            <a:off x="3779912" y="4097415"/>
            <a:ext cx="4982744" cy="386323"/>
          </a:xfrm>
          <a:prstGeom prst="roundRect">
            <a:avLst>
              <a:gd name="adj" fmla="val 2444"/>
            </a:avLst>
          </a:prstGeom>
          <a:solidFill>
            <a:sysClr val="window" lastClr="FFFFFF"/>
          </a:solidFill>
          <a:ln w="6350" cap="flat" cmpd="sng" algn="ctr">
            <a:solidFill>
              <a:srgbClr val="CDDAF1">
                <a:alpha val="52000"/>
              </a:srgbClr>
            </a:solidFill>
            <a:prstDash val="solid"/>
            <a:miter lim="800000"/>
          </a:ln>
          <a:effectLst>
            <a:outerShdw blurRad="63500" sx="102000" sy="102000" algn="ctr" rotWithShape="0">
              <a:srgbClr val="16316F">
                <a:alpha val="6000"/>
              </a:srgb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113" name="文本框 112"/>
          <p:cNvSpPr txBox="1"/>
          <p:nvPr/>
        </p:nvSpPr>
        <p:spPr>
          <a:xfrm>
            <a:off x="3779910" y="821292"/>
            <a:ext cx="4842843" cy="423545"/>
          </a:xfrm>
          <a:prstGeom prst="rect">
            <a:avLst/>
          </a:prstGeom>
          <a:noFill/>
        </p:spPr>
        <p:txBody>
          <a:bodyPr wrap="square">
            <a:spAutoFit/>
          </a:bodyPr>
          <a:lstStyle/>
          <a:p>
            <a:pPr marL="285750" indent="-285750">
              <a:lnSpc>
                <a:spcPct val="120000"/>
              </a:lnSpc>
              <a:buFont typeface="Arial" panose="020B0604020202020204" pitchFamily="34" charset="0"/>
              <a:buChar char="•"/>
            </a:pP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急性缺血性脑卒中患者血压降至</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180/100mmHg</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以下才可输注溶栓药物，可能的治疗方案：</a:t>
            </a:r>
            <a:r>
              <a:rPr lang="zh-CN" altLang="en-US" sz="900" b="1" dirty="0">
                <a:solidFill>
                  <a:srgbClr val="FF0000"/>
                </a:solidFill>
                <a:latin typeface="思源黑体 CN Medium" panose="020B0600000000000000" pitchFamily="34" charset="-122"/>
                <a:ea typeface="思源黑体 CN Medium" panose="020B0600000000000000" pitchFamily="34" charset="-122"/>
                <a:cs typeface="Arial" panose="020B0604020202020204" pitchFamily="34" charset="0"/>
              </a:rPr>
              <a:t>氯维地平</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1-2mg/h</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静脉泵入，每隔</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2-5min</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剂量加倍直到达到目标血压值</a:t>
            </a:r>
            <a:endParaRPr lang="zh-CN" altLang="en-US" sz="825"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14" name="TextBox 7"/>
          <p:cNvSpPr txBox="1"/>
          <p:nvPr/>
        </p:nvSpPr>
        <p:spPr>
          <a:xfrm>
            <a:off x="243144" y="863287"/>
            <a:ext cx="3005441" cy="275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buClrTx/>
              <a:buSzTx/>
              <a:buFontTx/>
            </a:pPr>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a:t>
            </a:r>
            <a:r>
              <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急性缺血性脑卒中静脉溶栓护理指南</a:t>
            </a:r>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2023</a:t>
            </a:r>
            <a:r>
              <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版</a:t>
            </a:r>
            <a:r>
              <a:rPr lang="en-US" altLang="zh-CN" sz="1000" b="1" baseline="300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sym typeface="+mn-ea"/>
              </a:rPr>
              <a:t>[1]</a:t>
            </a:r>
            <a:endParaRPr lang="en-US" altLang="zh-CN" sz="1000" b="1" baseline="300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15" name="TextBox 7"/>
          <p:cNvSpPr txBox="1"/>
          <p:nvPr/>
        </p:nvSpPr>
        <p:spPr>
          <a:xfrm>
            <a:off x="261507" y="1413139"/>
            <a:ext cx="2832722"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a:t>
            </a:r>
            <a:r>
              <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高血压急症的问题中国专家共识</a:t>
            </a:r>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2022</a:t>
            </a:r>
            <a:r>
              <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版</a:t>
            </a:r>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a:t>
            </a:r>
            <a:r>
              <a:rPr lang="en-US" altLang="zh-CN" sz="1000" b="1" baseline="300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 </a:t>
            </a:r>
            <a:r>
              <a:rPr lang="en-US" altLang="zh-CN" sz="1000" b="1" baseline="300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sym typeface="+mn-ea"/>
              </a:rPr>
              <a:t>[2]</a:t>
            </a:r>
            <a:endParaRPr lang="en-US" altLang="zh-CN" sz="1000" b="1" baseline="300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a:p>
            <a:pPr>
              <a:lnSpc>
                <a:spcPct val="120000"/>
              </a:lnSpc>
            </a:pPr>
            <a:endPar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17" name="文本框 116"/>
          <p:cNvSpPr txBox="1"/>
          <p:nvPr/>
        </p:nvSpPr>
        <p:spPr>
          <a:xfrm>
            <a:off x="261507" y="1940363"/>
            <a:ext cx="2905648" cy="460375"/>
          </a:xfrm>
          <a:prstGeom prst="rect">
            <a:avLst/>
          </a:prstGeom>
          <a:noFill/>
        </p:spPr>
        <p:txBody>
          <a:bodyPr wrap="square">
            <a:spAutoFit/>
          </a:bodyPr>
          <a:lstStyle/>
          <a:p>
            <a:pPr>
              <a:lnSpc>
                <a:spcPct val="120000"/>
              </a:lnSpc>
            </a:pPr>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a:t>
            </a:r>
            <a:r>
              <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中国脑卒中防治指导规范</a:t>
            </a:r>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2021</a:t>
            </a:r>
            <a:r>
              <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版</a:t>
            </a:r>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a:t>
            </a:r>
            <a:r>
              <a:rPr lang="en-US" altLang="zh-CN" sz="1000" b="1" baseline="300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 </a:t>
            </a:r>
            <a:r>
              <a:rPr lang="en-US" altLang="zh-CN" sz="1000" b="1" baseline="300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sym typeface="+mn-ea"/>
              </a:rPr>
              <a:t>[3]</a:t>
            </a:r>
            <a:endParaRPr lang="en-US" altLang="zh-CN" sz="1000" b="1" baseline="300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a:p>
            <a:pPr>
              <a:lnSpc>
                <a:spcPct val="120000"/>
              </a:lnSpc>
            </a:pPr>
            <a:endPar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19" name="文本框 118"/>
          <p:cNvSpPr txBox="1"/>
          <p:nvPr/>
        </p:nvSpPr>
        <p:spPr>
          <a:xfrm>
            <a:off x="257871" y="2485375"/>
            <a:ext cx="2726254" cy="275590"/>
          </a:xfrm>
          <a:prstGeom prst="rect">
            <a:avLst/>
          </a:prstGeom>
          <a:noFill/>
        </p:spPr>
        <p:txBody>
          <a:bodyPr wrap="square">
            <a:spAutoFit/>
          </a:bodyPr>
          <a:lstStyle/>
          <a:p>
            <a:pPr algn="l">
              <a:lnSpc>
                <a:spcPct val="120000"/>
              </a:lnSpc>
              <a:buClrTx/>
              <a:buSzTx/>
              <a:buFontTx/>
            </a:pPr>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《ESH</a:t>
            </a:r>
            <a:r>
              <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高血压管理指南</a:t>
            </a:r>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2023》</a:t>
            </a:r>
            <a:r>
              <a:rPr lang="en-US" altLang="zh-CN" sz="1000" b="1" baseline="300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sym typeface="+mn-ea"/>
              </a:rPr>
              <a:t>[4]</a:t>
            </a:r>
            <a:endPar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20" name="TextBox 7"/>
          <p:cNvSpPr txBox="1"/>
          <p:nvPr/>
        </p:nvSpPr>
        <p:spPr>
          <a:xfrm>
            <a:off x="244973" y="3048294"/>
            <a:ext cx="2824218" cy="275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buClrTx/>
              <a:buSzTx/>
              <a:buFontTx/>
            </a:pPr>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《ESC</a:t>
            </a:r>
            <a:r>
              <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高血压急症管理</a:t>
            </a:r>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2019》</a:t>
            </a:r>
            <a:r>
              <a:rPr lang="en-US" altLang="zh-CN" sz="1000" b="1" baseline="300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sym typeface="+mn-ea"/>
              </a:rPr>
              <a:t>[5]</a:t>
            </a:r>
            <a:endPar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22" name="文本框 121"/>
          <p:cNvSpPr txBox="1"/>
          <p:nvPr/>
        </p:nvSpPr>
        <p:spPr>
          <a:xfrm>
            <a:off x="244973" y="3588088"/>
            <a:ext cx="3228974" cy="275590"/>
          </a:xfrm>
          <a:prstGeom prst="rect">
            <a:avLst/>
          </a:prstGeom>
          <a:noFill/>
          <a:extLst>
            <a:ext uri="{909E8E84-426E-40DD-AFC4-6F175D3DCCD1}">
              <a14:hiddenFill xmlns:a14="http://schemas.microsoft.com/office/drawing/2010/main">
                <a:solidFill>
                  <a:srgbClr val="5A4496"/>
                </a:solidFill>
              </a14:hiddenFill>
            </a:ext>
          </a:extLst>
        </p:spPr>
        <p:txBody>
          <a:bodyPr wrap="square">
            <a:spAutoFit/>
          </a:bodyPr>
          <a:lstStyle/>
          <a:p>
            <a:pPr algn="l">
              <a:lnSpc>
                <a:spcPct val="120000"/>
              </a:lnSpc>
              <a:buClrTx/>
              <a:buSzTx/>
              <a:buFontTx/>
            </a:pPr>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a:t>
            </a:r>
            <a:r>
              <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美国急性缺血性卒中患者早期管理指南</a:t>
            </a:r>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2018》</a:t>
            </a:r>
            <a:r>
              <a:rPr lang="en-US" altLang="zh-CN" sz="1000" b="1" baseline="300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 </a:t>
            </a:r>
            <a:r>
              <a:rPr lang="en-US" altLang="zh-CN" sz="1000" b="1" baseline="300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sym typeface="+mn-ea"/>
              </a:rPr>
              <a:t>[6]</a:t>
            </a:r>
            <a:endPar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23" name="TextBox 7"/>
          <p:cNvSpPr txBox="1"/>
          <p:nvPr/>
        </p:nvSpPr>
        <p:spPr>
          <a:xfrm>
            <a:off x="237789" y="4133104"/>
            <a:ext cx="3408023" cy="275590"/>
          </a:xfrm>
          <a:prstGeom prst="rect">
            <a:avLst/>
          </a:prstGeom>
          <a:noFill/>
          <a:extLst>
            <a:ext uri="{909E8E84-426E-40DD-AFC4-6F175D3DCCD1}">
              <a14:hiddenFill xmlns:a14="http://schemas.microsoft.com/office/drawing/2010/main">
                <a:solidFill>
                  <a:srgbClr val="5A4496"/>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buClrTx/>
              <a:buSzTx/>
              <a:buFontTx/>
            </a:pPr>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a:t>
            </a:r>
            <a:r>
              <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美国成人高血压预防、检测、评估和管理指南</a:t>
            </a:r>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2017》</a:t>
            </a:r>
            <a:r>
              <a:rPr lang="en-US" altLang="zh-CN" sz="1000" b="1" baseline="300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 </a:t>
            </a:r>
            <a:r>
              <a:rPr lang="en-US" altLang="zh-CN" sz="1000" b="1" baseline="300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sym typeface="+mn-ea"/>
              </a:rPr>
              <a:t>[7]</a:t>
            </a:r>
            <a:endPar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24" name="TextBox 7"/>
          <p:cNvSpPr txBox="1"/>
          <p:nvPr/>
        </p:nvSpPr>
        <p:spPr>
          <a:xfrm>
            <a:off x="3779910" y="1454957"/>
            <a:ext cx="4672282" cy="247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20000"/>
              </a:lnSpc>
              <a:buFont typeface="Arial" panose="020B0604020202020204" pitchFamily="34" charset="0"/>
              <a:buChar char="•"/>
            </a:pPr>
            <a:r>
              <a:rPr lang="zh-CN" altLang="en-US" sz="900" b="1" dirty="0">
                <a:solidFill>
                  <a:srgbClr val="FF0000"/>
                </a:solidFill>
                <a:latin typeface="思源黑体 CN Medium" panose="020B0600000000000000" pitchFamily="34" charset="-122"/>
                <a:ea typeface="思源黑体 CN Medium" panose="020B0600000000000000" pitchFamily="34" charset="-122"/>
                <a:cs typeface="Arial" panose="020B0604020202020204" pitchFamily="34" charset="0"/>
              </a:rPr>
              <a:t>氯维地平</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超短效钙通道阻滞剂</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已被用于治疗恶性高血压</a:t>
            </a:r>
            <a:endParaRPr lang="zh-CN" altLang="en-US" sz="825"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25" name="TextBox 7"/>
          <p:cNvSpPr txBox="1"/>
          <p:nvPr/>
        </p:nvSpPr>
        <p:spPr>
          <a:xfrm>
            <a:off x="3779717" y="1924686"/>
            <a:ext cx="4982939" cy="4235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20000"/>
              </a:lnSpc>
              <a:buFont typeface="Arial" panose="020B0604020202020204" pitchFamily="34" charset="0"/>
              <a:buChar char="•"/>
            </a:pP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对于急性缺血性脑卒中患者急性再灌注治疗，血压＞</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185/110mmHg</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，可选择</a:t>
            </a:r>
            <a:r>
              <a:rPr lang="zh-CN" altLang="en-US" sz="900" b="1" dirty="0">
                <a:solidFill>
                  <a:srgbClr val="FF0000"/>
                </a:solidFill>
                <a:latin typeface="思源黑体 CN Medium" panose="020B0600000000000000" pitchFamily="34" charset="-122"/>
                <a:ea typeface="思源黑体 CN Medium" panose="020B0600000000000000" pitchFamily="34" charset="-122"/>
                <a:cs typeface="Arial" panose="020B0604020202020204" pitchFamily="34" charset="0"/>
              </a:rPr>
              <a:t>氯维地平</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1-2mg/h</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静脉注射，滴定加量，每</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2-5</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分钟加量</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1</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倍，直到目标血压，最大剂量为</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21mg/h</a:t>
            </a:r>
            <a:endParaRPr lang="zh-CN" altLang="en-US" sz="825"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26" name="TextBox 7"/>
          <p:cNvSpPr txBox="1"/>
          <p:nvPr/>
        </p:nvSpPr>
        <p:spPr>
          <a:xfrm>
            <a:off x="3779910" y="2549623"/>
            <a:ext cx="4672282" cy="247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20000"/>
              </a:lnSpc>
              <a:buFont typeface="Arial" panose="020B0604020202020204" pitchFamily="34" charset="0"/>
              <a:buChar char="•"/>
            </a:pP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治疗高血压急症的静脉注射药物可选择</a:t>
            </a:r>
            <a:r>
              <a:rPr lang="zh-CN" altLang="en-US" sz="900" b="1" dirty="0">
                <a:solidFill>
                  <a:srgbClr val="FF0000"/>
                </a:solidFill>
                <a:latin typeface="思源黑体 CN Medium" panose="020B0600000000000000" pitchFamily="34" charset="-122"/>
                <a:ea typeface="思源黑体 CN Medium" panose="020B0600000000000000" pitchFamily="34" charset="-122"/>
                <a:cs typeface="Arial" panose="020B0604020202020204" pitchFamily="34" charset="0"/>
              </a:rPr>
              <a:t>氯维地平</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，起效时间仅需</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2-3</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分钟</a:t>
            </a:r>
            <a:endParaRPr lang="zh-CN" altLang="en-US" sz="825"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27" name="TextBox 7"/>
          <p:cNvSpPr txBox="1"/>
          <p:nvPr/>
        </p:nvSpPr>
        <p:spPr>
          <a:xfrm>
            <a:off x="3779717" y="3095505"/>
            <a:ext cx="5120828" cy="247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20000"/>
              </a:lnSpc>
              <a:buFont typeface="Arial" panose="020B0604020202020204" pitchFamily="34" charset="0"/>
              <a:buChar char="•"/>
            </a:pPr>
            <a:r>
              <a:rPr lang="zh-CN" altLang="en-US" sz="900" b="1" dirty="0">
                <a:solidFill>
                  <a:srgbClr val="FF0000"/>
                </a:solidFill>
                <a:latin typeface="思源黑体 CN Medium" panose="020B0600000000000000" pitchFamily="34" charset="-122"/>
                <a:ea typeface="思源黑体 CN Medium" panose="020B0600000000000000" pitchFamily="34" charset="-122"/>
                <a:cs typeface="Arial" panose="020B0604020202020204" pitchFamily="34" charset="0"/>
              </a:rPr>
              <a:t>氯维地平</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是一种静脉用超短效钙通道阻滞剂，用于治疗严重高血压患者</a:t>
            </a:r>
            <a:endParaRPr lang="zh-CN" altLang="en-US" sz="825"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28" name="TextBox 7"/>
          <p:cNvSpPr txBox="1"/>
          <p:nvPr/>
        </p:nvSpPr>
        <p:spPr>
          <a:xfrm>
            <a:off x="3779715" y="3565395"/>
            <a:ext cx="4672282" cy="4235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20000"/>
              </a:lnSpc>
              <a:buFont typeface="Arial" panose="020B0604020202020204" pitchFamily="34" charset="0"/>
              <a:buChar char="•"/>
            </a:pP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对于急性缺血性脑卒中患者动脉高血压患者，可选择</a:t>
            </a:r>
            <a:r>
              <a:rPr lang="zh-CN" altLang="en-US" sz="900" b="1" dirty="0">
                <a:solidFill>
                  <a:srgbClr val="FF0000"/>
                </a:solidFill>
                <a:latin typeface="思源黑体 CN Medium" panose="020B0600000000000000" pitchFamily="34" charset="-122"/>
                <a:ea typeface="思源黑体 CN Medium" panose="020B0600000000000000" pitchFamily="34" charset="-122"/>
                <a:cs typeface="Arial" panose="020B0604020202020204" pitchFamily="34" charset="0"/>
              </a:rPr>
              <a:t>氯维地平</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1-2mg/h</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静脉注射，每</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2-5</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分钟加倍剂量直至到达目标血压，最大剂量</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21mg/h</a:t>
            </a:r>
            <a:endParaRPr lang="zh-CN" altLang="en-US" sz="825"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29" name="TextBox 7"/>
          <p:cNvSpPr txBox="1"/>
          <p:nvPr/>
        </p:nvSpPr>
        <p:spPr>
          <a:xfrm>
            <a:off x="3779716" y="4102235"/>
            <a:ext cx="4982940" cy="4235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20000"/>
              </a:lnSpc>
              <a:buFont typeface="Arial" panose="020B0604020202020204" pitchFamily="34" charset="0"/>
              <a:buChar char="•"/>
            </a:pPr>
            <a:r>
              <a:rPr lang="zh-CN" altLang="en-US" sz="900" b="1" dirty="0">
                <a:solidFill>
                  <a:srgbClr val="FF0000"/>
                </a:solidFill>
                <a:latin typeface="思源黑体 CN Medium" panose="020B0600000000000000" pitchFamily="34" charset="-122"/>
                <a:ea typeface="思源黑体 CN Medium" panose="020B0600000000000000" pitchFamily="34" charset="-122"/>
                <a:cs typeface="Arial" panose="020B0604020202020204" pitchFamily="34" charset="0"/>
              </a:rPr>
              <a:t>氯维地平</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可用于高血压急症合并急性肺水肿</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急性肾衰竭</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围术期高血压</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急性交感神经放电或儿茶酚胺过量状态</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a:t>
            </a:r>
            <a:r>
              <a:rPr lang="zh-CN" altLang="en-US"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如嗜铬细胞瘤、颈动脉内膜剥脱术后</a:t>
            </a:r>
            <a:r>
              <a:rPr lang="en-US" altLang="zh-CN" sz="9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a:t>
            </a:r>
            <a:endParaRPr lang="zh-CN" altLang="en-US" sz="825"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3" name="内容占位符 2"/>
          <p:cNvSpPr>
            <a:spLocks noGrp="1"/>
          </p:cNvSpPr>
          <p:nvPr/>
        </p:nvSpPr>
        <p:spPr>
          <a:xfrm>
            <a:off x="327312" y="4702853"/>
            <a:ext cx="3228975" cy="38981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Font typeface="Arial" panose="020B0604020202020204" pitchFamily="34" charset="0"/>
              <a:buNone/>
              <a:defRPr sz="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Tx/>
              <a:buSzTx/>
            </a:pPr>
            <a:r>
              <a:rPr lang="en-US" altLang="zh-CN"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[1]</a:t>
            </a:r>
            <a:r>
              <a:rPr lang="zh-CN" altLang="en-US"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常红,等. 中华护理杂志,2023,58(01):10-15.</a:t>
            </a:r>
            <a:endParaRPr lang="zh-CN" altLang="en-US"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endParaRPr>
          </a:p>
          <a:p>
            <a:pPr algn="l">
              <a:buClrTx/>
              <a:buSzTx/>
            </a:pPr>
            <a:r>
              <a:rPr lang="en-US" altLang="zh-CN"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[2]</a:t>
            </a:r>
            <a:r>
              <a:rPr lang="zh-CN" altLang="en-US"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孙英贤,等.中华高血压杂志,2022,30(03):207-218.</a:t>
            </a:r>
            <a:endParaRPr lang="zh-CN" altLang="en-US"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endParaRPr>
          </a:p>
          <a:p>
            <a:pPr algn="l">
              <a:buClrTx/>
              <a:buSzTx/>
            </a:pPr>
            <a:r>
              <a:rPr lang="en-US" altLang="zh-CN"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[3]</a:t>
            </a:r>
            <a:r>
              <a:rPr lang="zh-CN" altLang="en-US"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国家卫生健康委办公厅关于印发中国脑卒中防治指导规范（2021年版）的通知. http://www.nhc.gov.cn/yzygj/s3593/202108/50c4071a86df4bfd9666e9ac2aaac605.shtml</a:t>
            </a:r>
            <a:endParaRPr lang="zh-CN" altLang="en-US"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94" name="内容占位符 2"/>
          <p:cNvSpPr txBox="1"/>
          <p:nvPr/>
        </p:nvSpPr>
        <p:spPr>
          <a:xfrm>
            <a:off x="3698481" y="4600105"/>
            <a:ext cx="3562636" cy="515097"/>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Font typeface="Arial" panose="020B0604020202020204" pitchFamily="34" charset="0"/>
              <a:buNone/>
              <a:defRPr sz="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[4]</a:t>
            </a:r>
            <a:r>
              <a:rPr lang="zh-CN" altLang="en-US"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Mancia G, et al. J Hypertens. 2023 Dec 1;41(12):1874-2071.</a:t>
            </a:r>
            <a:endParaRPr lang="zh-CN" altLang="en-US"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endParaRPr>
          </a:p>
          <a:p>
            <a:r>
              <a:rPr lang="en-US" altLang="zh-CN"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[5]</a:t>
            </a:r>
            <a:r>
              <a:rPr lang="zh-CN" altLang="en-US"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van den Born BH, et al. Eur Heart J Cardiovasc Pharmacother. 2019 Jan 1;5(1):37-46. </a:t>
            </a:r>
            <a:endParaRPr lang="zh-CN" altLang="en-US"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endParaRPr>
          </a:p>
          <a:p>
            <a:r>
              <a:rPr lang="en-US" altLang="zh-CN" sz="500" b="0" i="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[6]</a:t>
            </a:r>
            <a:r>
              <a:rPr lang="zh-CN" altLang="en-US" sz="500" b="0" i="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Powers WJ, et al.Stroke.2018 Mar;49(3):e46-e110.</a:t>
            </a:r>
            <a:endParaRPr lang="zh-CN" altLang="en-US"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endParaRPr>
          </a:p>
          <a:p>
            <a:r>
              <a:rPr lang="en-US" altLang="zh-CN"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[7]</a:t>
            </a:r>
            <a:r>
              <a:rPr lang="zh-CN" altLang="en-US"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rPr>
              <a:t>Whelton PK, et al. Hypertension. 2018 Jun;71(6):e13-e115.</a:t>
            </a:r>
            <a:endParaRPr lang="zh-CN" altLang="en-US" sz="500" dirty="0">
              <a:solidFill>
                <a:prstClr val="black"/>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2" name="标题 1"/>
          <p:cNvSpPr txBox="1"/>
          <p:nvPr/>
        </p:nvSpPr>
        <p:spPr>
          <a:xfrm>
            <a:off x="327312" y="134550"/>
            <a:ext cx="8404225" cy="42354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sym typeface="+mn-ea"/>
              </a:rPr>
              <a:t>有效性</a:t>
            </a:r>
            <a:r>
              <a:rPr lang="en-US" altLang="zh-CN" sz="1800" b="1" dirty="0">
                <a:solidFill>
                  <a:schemeClr val="bg1"/>
                </a:solidFill>
                <a:latin typeface="思源黑体 CN Medium" panose="020B0600000000000000" pitchFamily="34" charset="-122"/>
                <a:ea typeface="思源黑体 CN Medium" panose="020B0600000000000000" pitchFamily="34" charset="-122"/>
                <a:sym typeface="+mn-ea"/>
              </a:rPr>
              <a:t>—</a:t>
            </a:r>
            <a:r>
              <a:rPr lang="zh-CN" altLang="en-US" sz="1800" b="1" dirty="0">
                <a:solidFill>
                  <a:schemeClr val="bg1"/>
                </a:solidFill>
                <a:latin typeface="思源黑体 CN Medium" panose="020B0600000000000000" pitchFamily="34" charset="-122"/>
                <a:ea typeface="思源黑体 CN Medium" panose="020B0600000000000000" pitchFamily="34" charset="-122"/>
                <a:sym typeface="+mn-ea"/>
              </a:rPr>
              <a:t>国家鼓励仿制药品，荣获国内外指南一致推荐</a:t>
            </a:r>
            <a:endParaRPr lang="zh-CN" altLang="en-US" sz="1800" b="1" dirty="0">
              <a:solidFill>
                <a:schemeClr val="tx1"/>
              </a:solidFill>
              <a:highlight>
                <a:srgbClr val="FFFF00"/>
              </a:highlight>
              <a:latin typeface="思源黑体 CN Medium" panose="020B0600000000000000" pitchFamily="34" charset="-122"/>
              <a:ea typeface="思源黑体 CN Medium" panose="020B0600000000000000" pitchFamily="34" charset="-122"/>
              <a:cs typeface="微软雅黑" panose="020B0503020204020204" charset="-122"/>
              <a:sym typeface="+mn-ea"/>
            </a:endParaRPr>
          </a:p>
        </p:txBody>
      </p:sp>
      <p:sp>
        <p:nvSpPr>
          <p:cNvPr id="4" name="灯片编号占位符 1"/>
          <p:cNvSpPr>
            <a:spLocks noGrp="1"/>
          </p:cNvSpPr>
          <p:nvPr>
            <p:ph type="sldNum" sz="quarter" idx="12"/>
          </p:nvPr>
        </p:nvSpPr>
        <p:spPr>
          <a:xfrm>
            <a:off x="6980859" y="4890486"/>
            <a:ext cx="2133600" cy="273844"/>
          </a:xfrm>
        </p:spPr>
        <p:txBody>
          <a:bodyPr/>
          <a:lstStyle/>
          <a:p>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第</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4</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页</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共</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8</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页</a:t>
            </a:r>
            <a:endPar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191135" y="99060"/>
            <a:ext cx="7827645" cy="447040"/>
          </a:xfrm>
          <a:prstGeom prst="rect">
            <a:avLst/>
          </a:prstGeom>
        </p:spPr>
        <p:txBody>
          <a:bodyPr vert="horz" lIns="91440" tIns="45720" rIns="91440" bIns="45720" rtlCol="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bg1"/>
                </a:solidFill>
                <a:latin typeface="思源黑体 CN Medium" panose="020B0600000000000000" pitchFamily="34" charset="-122"/>
                <a:ea typeface="思源黑体 CN Medium" panose="020B0600000000000000" pitchFamily="34" charset="-122"/>
              </a:rPr>
              <a:t>安全性</a:t>
            </a:r>
            <a:r>
              <a:rPr lang="en-US" altLang="zh-CN" sz="1800" b="1" dirty="0">
                <a:solidFill>
                  <a:schemeClr val="bg1"/>
                </a:solidFill>
                <a:latin typeface="思源黑体 CN Medium" panose="020B0600000000000000" pitchFamily="34" charset="-122"/>
                <a:ea typeface="思源黑体 CN Medium" panose="020B0600000000000000" pitchFamily="34" charset="-122"/>
              </a:rPr>
              <a:t>—</a:t>
            </a:r>
            <a:r>
              <a:rPr lang="zh-CN" altLang="en-US" sz="1800" b="1" dirty="0">
                <a:solidFill>
                  <a:schemeClr val="bg1"/>
                </a:solidFill>
                <a:latin typeface="思源黑体 CN Medium" panose="020B0600000000000000" pitchFamily="34" charset="-122"/>
                <a:ea typeface="思源黑体 CN Medium" panose="020B0600000000000000" pitchFamily="34" charset="-122"/>
              </a:rPr>
              <a:t>不良反应发生率低，且可全面补齐参照药</a:t>
            </a:r>
            <a:r>
              <a:rPr lang="en-US" altLang="zh-CN" sz="1800" b="1" dirty="0">
                <a:solidFill>
                  <a:schemeClr val="bg1"/>
                </a:solidFill>
                <a:latin typeface="思源黑体 CN Medium" panose="020B0600000000000000" pitchFamily="34" charset="-122"/>
                <a:ea typeface="思源黑体 CN Medium" panose="020B0600000000000000" pitchFamily="34" charset="-122"/>
              </a:rPr>
              <a:t>“</a:t>
            </a:r>
            <a:r>
              <a:rPr lang="zh-CN" altLang="en-US" sz="1800" b="1" dirty="0">
                <a:solidFill>
                  <a:schemeClr val="bg1"/>
                </a:solidFill>
                <a:latin typeface="思源黑体 CN Medium" panose="020B0600000000000000" pitchFamily="34" charset="-122"/>
                <a:ea typeface="思源黑体 CN Medium" panose="020B0600000000000000" pitchFamily="34" charset="-122"/>
              </a:rPr>
              <a:t>用药限制</a:t>
            </a:r>
            <a:r>
              <a:rPr lang="en-US" altLang="zh-CN" sz="1800" b="1" dirty="0">
                <a:solidFill>
                  <a:schemeClr val="bg1"/>
                </a:solidFill>
                <a:latin typeface="思源黑体 CN Medium" panose="020B0600000000000000" pitchFamily="34" charset="-122"/>
                <a:ea typeface="思源黑体 CN Medium" panose="020B0600000000000000" pitchFamily="34" charset="-122"/>
              </a:rPr>
              <a:t>”</a:t>
            </a:r>
            <a:r>
              <a:rPr lang="zh-CN" altLang="en-US" sz="1800" b="1" dirty="0">
                <a:solidFill>
                  <a:schemeClr val="bg1"/>
                </a:solidFill>
                <a:latin typeface="思源黑体 CN Medium" panose="020B0600000000000000" pitchFamily="34" charset="-122"/>
                <a:ea typeface="思源黑体 CN Medium" panose="020B0600000000000000" pitchFamily="34" charset="-122"/>
              </a:rPr>
              <a:t>短板</a:t>
            </a:r>
            <a:endParaRPr lang="zh-CN" altLang="en-US" sz="1800" b="1" dirty="0">
              <a:solidFill>
                <a:schemeClr val="bg1"/>
              </a:solidFill>
              <a:latin typeface="思源黑体 CN Medium" panose="020B0600000000000000" pitchFamily="34" charset="-122"/>
              <a:ea typeface="思源黑体 CN Medium" panose="020B0600000000000000" pitchFamily="34" charset="-122"/>
            </a:endParaRPr>
          </a:p>
        </p:txBody>
      </p:sp>
      <p:graphicFrame>
        <p:nvGraphicFramePr>
          <p:cNvPr id="3" name="表格 2"/>
          <p:cNvGraphicFramePr>
            <a:graphicFrameLocks noGrp="1"/>
          </p:cNvGraphicFramePr>
          <p:nvPr>
            <p:custDataLst>
              <p:tags r:id="rId1"/>
            </p:custDataLst>
          </p:nvPr>
        </p:nvGraphicFramePr>
        <p:xfrm>
          <a:off x="395536" y="1516236"/>
          <a:ext cx="8216258" cy="3215754"/>
        </p:xfrm>
        <a:graphic>
          <a:graphicData uri="http://schemas.openxmlformats.org/drawingml/2006/table">
            <a:tbl>
              <a:tblPr firstRow="1" bandRow="1">
                <a:tableStyleId>{5C22544A-7EE6-4342-B048-85BDC9FD1C3A}</a:tableStyleId>
              </a:tblPr>
              <a:tblGrid>
                <a:gridCol w="1368152"/>
                <a:gridCol w="3859017"/>
                <a:gridCol w="2989089"/>
              </a:tblGrid>
              <a:tr h="258309">
                <a:tc>
                  <a:txBody>
                    <a:bodyPr/>
                    <a:lstStyle/>
                    <a:p>
                      <a:pPr algn="ctr"/>
                      <a:endParaRPr lang="zh-CN" altLang="en-US" sz="1000" dirty="0">
                        <a:latin typeface="思源黑体 CN Bold" panose="020B0800000000000000" pitchFamily="34" charset="-122"/>
                        <a:ea typeface="思源黑体 CN Bold" panose="020B0800000000000000" pitchFamily="34" charset="-122"/>
                      </a:endParaRPr>
                    </a:p>
                  </a:txBody>
                  <a:tcPr marL="68580" marR="68580" marT="34290" marB="34290" anchor="ctr">
                    <a:lnL>
                      <a:noFill/>
                    </a:lnL>
                    <a:lnR>
                      <a:noFill/>
                    </a:lnR>
                    <a:lnT>
                      <a:noFill/>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7030A0"/>
                    </a:solidFill>
                  </a:tcPr>
                </a:tc>
                <a:tc>
                  <a:txBody>
                    <a:bodyPr/>
                    <a:lstStyle/>
                    <a:p>
                      <a:pPr algn="ctr"/>
                      <a:r>
                        <a:rPr lang="zh-CN" altLang="en-US" sz="1050" dirty="0">
                          <a:latin typeface="思源黑体 CN Bold" panose="020B0800000000000000" pitchFamily="34" charset="-122"/>
                          <a:ea typeface="思源黑体 CN Bold" panose="020B0800000000000000" pitchFamily="34" charset="-122"/>
                        </a:rPr>
                        <a:t>拉贝洛尔氯化钠注射液（参照药）</a:t>
                      </a:r>
                      <a:r>
                        <a:rPr lang="en-US" altLang="zh-CN" sz="1050" baseline="30000" dirty="0">
                          <a:latin typeface="思源黑体 CN Bold" panose="020B0800000000000000" pitchFamily="34" charset="-122"/>
                          <a:ea typeface="思源黑体 CN Bold" panose="020B0800000000000000" pitchFamily="34" charset="-122"/>
                        </a:rPr>
                        <a:t>[1]</a:t>
                      </a:r>
                      <a:endParaRPr lang="en-US" altLang="zh-CN" sz="1050" baseline="30000" dirty="0">
                        <a:latin typeface="思源黑体 CN Bold" panose="020B0800000000000000" pitchFamily="34" charset="-122"/>
                        <a:ea typeface="思源黑体 CN Bold" panose="020B0800000000000000" pitchFamily="34" charset="-122"/>
                      </a:endParaRPr>
                    </a:p>
                  </a:txBody>
                  <a:tcPr marL="68580" marR="68580" marT="34290" marB="34290" anchor="ctr">
                    <a:lnL>
                      <a:noFill/>
                    </a:lnL>
                    <a:lnR>
                      <a:noFill/>
                    </a:lnR>
                    <a:lnT>
                      <a:noFill/>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7030A0"/>
                    </a:solidFill>
                  </a:tcPr>
                </a:tc>
                <a:tc>
                  <a:txBody>
                    <a:bodyPr/>
                    <a:lstStyle/>
                    <a:p>
                      <a:pPr algn="ctr"/>
                      <a:r>
                        <a:rPr lang="zh-CN" altLang="en-US" sz="1050" dirty="0">
                          <a:latin typeface="思源黑体 CN Bold" panose="020B0800000000000000" pitchFamily="34" charset="-122"/>
                          <a:ea typeface="思源黑体 CN Bold" panose="020B0800000000000000" pitchFamily="34" charset="-122"/>
                        </a:rPr>
                        <a:t>氯维地平乳状注射液（本品）</a:t>
                      </a:r>
                      <a:r>
                        <a:rPr lang="en-US" altLang="zh-CN" sz="1050" baseline="30000" dirty="0">
                          <a:latin typeface="思源黑体 CN Bold" panose="020B0800000000000000" pitchFamily="34" charset="-122"/>
                          <a:ea typeface="思源黑体 CN Bold" panose="020B0800000000000000" pitchFamily="34" charset="-122"/>
                        </a:rPr>
                        <a:t>[2]</a:t>
                      </a:r>
                      <a:endParaRPr lang="en-US" altLang="zh-CN" sz="1050" baseline="30000" dirty="0">
                        <a:latin typeface="思源黑体 CN Bold" panose="020B0800000000000000" pitchFamily="34" charset="-122"/>
                        <a:ea typeface="思源黑体 CN Bold" panose="020B0800000000000000" pitchFamily="34" charset="-122"/>
                      </a:endParaRPr>
                    </a:p>
                  </a:txBody>
                  <a:tcPr marL="68580" marR="68580" marT="34290" marB="34290" anchor="ctr">
                    <a:lnL>
                      <a:noFill/>
                    </a:lnL>
                    <a:lnR>
                      <a:noFill/>
                    </a:lnR>
                    <a:lnT>
                      <a:noFill/>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7030A0"/>
                    </a:solidFill>
                  </a:tcPr>
                </a:tc>
              </a:tr>
              <a:tr h="321246">
                <a:tc>
                  <a:txBody>
                    <a:bodyPr/>
                    <a:lstStyle/>
                    <a:p>
                      <a:pPr marL="0" algn="r" defTabSz="914400" rtl="0" eaLnBrk="1" latinLnBrk="0" hangingPunct="1">
                        <a:buNone/>
                      </a:pPr>
                      <a:r>
                        <a:rPr lang="zh-CN" altLang="en-US" sz="1000" b="0" kern="1200" dirty="0">
                          <a:solidFill>
                            <a:schemeClr val="dk1"/>
                          </a:solidFill>
                          <a:latin typeface="思源黑体 CN Bold" panose="020B0800000000000000" pitchFamily="34" charset="-122"/>
                          <a:ea typeface="思源黑体 CN Bold" panose="020B0800000000000000" pitchFamily="34" charset="-122"/>
                          <a:cs typeface="+mn-cs"/>
                        </a:rPr>
                        <a:t>注意事项</a:t>
                      </a:r>
                      <a:r>
                        <a:rPr lang="en-US" altLang="zh-CN" sz="1000" b="0" kern="1200" dirty="0">
                          <a:solidFill>
                            <a:schemeClr val="dk1"/>
                          </a:solidFill>
                          <a:latin typeface="思源黑体 CN Bold" panose="020B0800000000000000" pitchFamily="34" charset="-122"/>
                          <a:ea typeface="思源黑体 CN Bold" panose="020B0800000000000000" pitchFamily="34" charset="-122"/>
                          <a:cs typeface="+mn-cs"/>
                        </a:rPr>
                        <a:t>-</a:t>
                      </a:r>
                      <a:r>
                        <a:rPr lang="zh-CN" altLang="en-US" sz="1000" b="0" kern="1200" dirty="0">
                          <a:solidFill>
                            <a:schemeClr val="dk1"/>
                          </a:solidFill>
                          <a:latin typeface="思源黑体 CN Bold" panose="020B0800000000000000" pitchFamily="34" charset="-122"/>
                          <a:ea typeface="思源黑体 CN Bold" panose="020B0800000000000000" pitchFamily="34" charset="-122"/>
                          <a:cs typeface="+mn-cs"/>
                        </a:rPr>
                        <a:t>用法用量</a:t>
                      </a:r>
                      <a:endParaRPr lang="en-US" altLang="zh-CN" sz="1000" b="0" kern="1200" dirty="0">
                        <a:solidFill>
                          <a:schemeClr val="dk1"/>
                        </a:solidFill>
                        <a:latin typeface="思源黑体 CN Bold" panose="020B0800000000000000" pitchFamily="34" charset="-122"/>
                        <a:ea typeface="思源黑体 CN Bold" panose="020B0800000000000000" pitchFamily="34" charset="-122"/>
                        <a:cs typeface="+mn-cs"/>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00" b="0" dirty="0">
                          <a:solidFill>
                            <a:schemeClr val="tx1"/>
                          </a:solidFill>
                          <a:latin typeface="思源黑体 CN Normal" panose="020B0400000000000000" pitchFamily="34" charset="-122"/>
                          <a:ea typeface="思源黑体 CN Normal" panose="020B0400000000000000" pitchFamily="34" charset="-122"/>
                        </a:rPr>
                        <a:t>用药时，患者</a:t>
                      </a:r>
                      <a:r>
                        <a:rPr lang="zh-CN" altLang="en-US" sz="1000" b="0" dirty="0">
                          <a:solidFill>
                            <a:srgbClr val="FF0000"/>
                          </a:solidFill>
                          <a:latin typeface="思源黑体 CN Bold" panose="020B0800000000000000" pitchFamily="34" charset="-122"/>
                          <a:ea typeface="思源黑体 CN Bold" panose="020B0800000000000000" pitchFamily="34" charset="-122"/>
                        </a:rPr>
                        <a:t>应仰卧或左侧卧</a:t>
                      </a:r>
                      <a:r>
                        <a:rPr lang="zh-CN" altLang="en-US" sz="1000" b="0" dirty="0">
                          <a:solidFill>
                            <a:schemeClr val="tx1"/>
                          </a:solidFill>
                          <a:latin typeface="思源黑体 CN Normal" panose="020B0400000000000000" pitchFamily="34" charset="-122"/>
                          <a:ea typeface="思源黑体 CN Normal" panose="020B0400000000000000" pitchFamily="34" charset="-122"/>
                        </a:rPr>
                        <a:t>。静脉给药后</a:t>
                      </a:r>
                      <a:r>
                        <a:rPr lang="en-US" altLang="zh-CN" sz="1000" b="1" dirty="0">
                          <a:solidFill>
                            <a:srgbClr val="FF0000"/>
                          </a:solidFill>
                          <a:latin typeface="思源黑体 CN Bold" panose="020B0800000000000000" pitchFamily="34" charset="-122"/>
                          <a:ea typeface="思源黑体 CN Bold" panose="020B0800000000000000" pitchFamily="34" charset="-122"/>
                        </a:rPr>
                        <a:t>3</a:t>
                      </a:r>
                      <a:r>
                        <a:rPr lang="zh-CN" altLang="en-US" sz="1000" b="1" dirty="0">
                          <a:solidFill>
                            <a:srgbClr val="FF0000"/>
                          </a:solidFill>
                          <a:latin typeface="思源黑体 CN Bold" panose="020B0800000000000000" pitchFamily="34" charset="-122"/>
                          <a:ea typeface="思源黑体 CN Bold" panose="020B0800000000000000" pitchFamily="34" charset="-122"/>
                        </a:rPr>
                        <a:t>小时内患者不应站立</a:t>
                      </a:r>
                      <a:r>
                        <a:rPr lang="zh-CN" altLang="en-US" sz="1000" b="0" dirty="0">
                          <a:solidFill>
                            <a:schemeClr val="tx1"/>
                          </a:solidFill>
                          <a:latin typeface="思源黑体 CN Normal" panose="020B0400000000000000" pitchFamily="34" charset="-122"/>
                          <a:ea typeface="思源黑体 CN Normal" panose="020B0400000000000000" pitchFamily="34" charset="-122"/>
                        </a:rPr>
                        <a:t>。</a:t>
                      </a:r>
                      <a:endParaRPr lang="en-US" altLang="zh-CN" sz="1000" b="0" dirty="0">
                        <a:solidFill>
                          <a:schemeClr val="tx1"/>
                        </a:solidFill>
                        <a:latin typeface="思源黑体 CN Normal" panose="020B0400000000000000" pitchFamily="34" charset="-122"/>
                        <a:ea typeface="思源黑体 CN Normal" panose="020B0400000000000000" pitchFamily="34" charset="-122"/>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lang="zh-CN" altLang="en-US" sz="1000" b="0" kern="1200" dirty="0">
                          <a:solidFill>
                            <a:srgbClr val="FF0000"/>
                          </a:solidFill>
                          <a:latin typeface="思源黑体 CN Bold" panose="020B0800000000000000" pitchFamily="34" charset="-122"/>
                          <a:ea typeface="思源黑体 CN Bold" panose="020B0800000000000000" pitchFamily="34" charset="-122"/>
                          <a:cs typeface="+mn-cs"/>
                        </a:rPr>
                        <a:t>无给药体位要求</a:t>
                      </a:r>
                      <a:endParaRPr lang="en-US" altLang="zh-CN" sz="1000" b="0" kern="1200" dirty="0">
                        <a:solidFill>
                          <a:srgbClr val="FF0000"/>
                        </a:solidFill>
                        <a:latin typeface="思源黑体 CN Bold" panose="020B0800000000000000" pitchFamily="34" charset="-122"/>
                        <a:ea typeface="思源黑体 CN Bold" panose="020B0800000000000000" pitchFamily="34" charset="-122"/>
                        <a:cs typeface="+mn-cs"/>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r>
              <a:tr h="285031">
                <a:tc>
                  <a:txBody>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1000" b="0" kern="1200" dirty="0">
                          <a:solidFill>
                            <a:schemeClr val="dk1"/>
                          </a:solidFill>
                          <a:latin typeface="思源黑体 CN Bold" panose="020B0800000000000000" pitchFamily="34" charset="-122"/>
                          <a:ea typeface="思源黑体 CN Bold" panose="020B0800000000000000" pitchFamily="34" charset="-122"/>
                          <a:cs typeface="+mn-cs"/>
                        </a:rPr>
                        <a:t>注意事项</a:t>
                      </a:r>
                      <a:r>
                        <a:rPr lang="en-US" altLang="zh-CN" sz="1000" b="0" kern="1200" dirty="0">
                          <a:solidFill>
                            <a:schemeClr val="dk1"/>
                          </a:solidFill>
                          <a:latin typeface="思源黑体 CN Bold" panose="020B0800000000000000" pitchFamily="34" charset="-122"/>
                          <a:ea typeface="思源黑体 CN Bold" panose="020B0800000000000000" pitchFamily="34" charset="-122"/>
                          <a:cs typeface="+mn-cs"/>
                        </a:rPr>
                        <a:t>-</a:t>
                      </a:r>
                      <a:r>
                        <a:rPr lang="zh-CN" altLang="en-US" sz="1000" b="0" kern="1200" dirty="0">
                          <a:solidFill>
                            <a:schemeClr val="dk1"/>
                          </a:solidFill>
                          <a:latin typeface="思源黑体 CN Bold" panose="020B0800000000000000" pitchFamily="34" charset="-122"/>
                          <a:ea typeface="思源黑体 CN Bold" panose="020B0800000000000000" pitchFamily="34" charset="-122"/>
                          <a:cs typeface="+mn-cs"/>
                        </a:rPr>
                        <a:t>肝功能受损</a:t>
                      </a:r>
                      <a:endParaRPr lang="en-US" altLang="zh-CN" sz="1000" b="0" kern="1200" dirty="0">
                        <a:solidFill>
                          <a:schemeClr val="dk1"/>
                        </a:solidFill>
                        <a:latin typeface="思源黑体 CN Bold" panose="020B0800000000000000" pitchFamily="34" charset="-122"/>
                        <a:ea typeface="思源黑体 CN Bold" panose="020B0800000000000000" pitchFamily="34" charset="-122"/>
                        <a:cs typeface="+mn-cs"/>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00" b="0" dirty="0">
                          <a:solidFill>
                            <a:schemeClr val="tx1"/>
                          </a:solidFill>
                          <a:latin typeface="思源黑体 CN Normal" panose="020B0400000000000000" pitchFamily="34" charset="-122"/>
                          <a:ea typeface="思源黑体 CN Normal" panose="020B0400000000000000" pitchFamily="34" charset="-122"/>
                        </a:rPr>
                        <a:t>肝功能受损患者应</a:t>
                      </a:r>
                      <a:r>
                        <a:rPr lang="zh-CN" altLang="en-US" sz="1000" b="0" dirty="0">
                          <a:solidFill>
                            <a:srgbClr val="FF0000"/>
                          </a:solidFill>
                          <a:latin typeface="思源黑体 CN Bold" panose="020B0800000000000000" pitchFamily="34" charset="-122"/>
                          <a:ea typeface="思源黑体 CN Bold" panose="020B0800000000000000" pitchFamily="34" charset="-122"/>
                        </a:rPr>
                        <a:t>慎用</a:t>
                      </a:r>
                      <a:endParaRPr lang="zh-CN" altLang="en-US" sz="1000" b="0" dirty="0">
                        <a:solidFill>
                          <a:srgbClr val="FF0000"/>
                        </a:solidFill>
                        <a:latin typeface="思源黑体 CN Bold" panose="020B0800000000000000" pitchFamily="34" charset="-122"/>
                        <a:ea typeface="思源黑体 CN Bold" panose="020B0800000000000000" pitchFamily="34" charset="-122"/>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lang="zh-CN" altLang="en-US" sz="1000" b="0" kern="1200" dirty="0">
                          <a:solidFill>
                            <a:srgbClr val="FF0000"/>
                          </a:solidFill>
                          <a:latin typeface="思源黑体 CN Bold" panose="020B0800000000000000" pitchFamily="34" charset="-122"/>
                          <a:ea typeface="思源黑体 CN Bold" panose="020B0800000000000000" pitchFamily="34" charset="-122"/>
                          <a:cs typeface="+mn-cs"/>
                        </a:rPr>
                        <a:t>不受限</a:t>
                      </a:r>
                      <a:endParaRPr lang="en-US" altLang="zh-CN" sz="1000" b="0" kern="1200" dirty="0">
                        <a:solidFill>
                          <a:srgbClr val="FF0000"/>
                        </a:solidFill>
                        <a:latin typeface="思源黑体 CN Bold" panose="020B0800000000000000" pitchFamily="34" charset="-122"/>
                        <a:ea typeface="思源黑体 CN Bold" panose="020B0800000000000000" pitchFamily="34" charset="-122"/>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r>
              <a:tr h="285031">
                <a:tc>
                  <a:txBody>
                    <a:bodyPr/>
                    <a:lstStyle/>
                    <a:p>
                      <a:pPr algn="r"/>
                      <a:r>
                        <a:rPr lang="zh-CN" altLang="en-US" sz="1000" b="0" dirty="0">
                          <a:latin typeface="思源黑体 CN Bold" panose="020B0800000000000000" pitchFamily="34" charset="-122"/>
                          <a:ea typeface="思源黑体 CN Bold" panose="020B0800000000000000" pitchFamily="34" charset="-122"/>
                        </a:rPr>
                        <a:t>注意事项</a:t>
                      </a:r>
                      <a:r>
                        <a:rPr lang="en-US" altLang="zh-CN" sz="1000" b="0" dirty="0">
                          <a:latin typeface="思源黑体 CN Bold" panose="020B0800000000000000" pitchFamily="34" charset="-122"/>
                          <a:ea typeface="思源黑体 CN Bold" panose="020B0800000000000000" pitchFamily="34" charset="-122"/>
                        </a:rPr>
                        <a:t>-</a:t>
                      </a:r>
                      <a:r>
                        <a:rPr lang="zh-CN" altLang="en-US" sz="1000" b="0" dirty="0">
                          <a:latin typeface="思源黑体 CN Bold" panose="020B0800000000000000" pitchFamily="34" charset="-122"/>
                          <a:ea typeface="思源黑体 CN Bold" panose="020B0800000000000000" pitchFamily="34" charset="-122"/>
                        </a:rPr>
                        <a:t>肾功能受损</a:t>
                      </a:r>
                      <a:endParaRPr lang="zh-CN" altLang="en-US" sz="1000" b="0" dirty="0">
                        <a:latin typeface="思源黑体 CN Bold" panose="020B0800000000000000" pitchFamily="34" charset="-122"/>
                        <a:ea typeface="思源黑体 CN Bold" panose="020B0800000000000000" pitchFamily="34" charset="-122"/>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a:r>
                        <a:rPr lang="zh-CN" altLang="en-US" sz="1000" b="0" dirty="0">
                          <a:solidFill>
                            <a:schemeClr val="tx1"/>
                          </a:solidFill>
                          <a:latin typeface="思源黑体 CN Normal" panose="020B0400000000000000" pitchFamily="34" charset="-122"/>
                          <a:ea typeface="思源黑体 CN Normal" panose="020B0400000000000000" pitchFamily="34" charset="-122"/>
                        </a:rPr>
                        <a:t>对于严重肾功能不全的患者，建议</a:t>
                      </a:r>
                      <a:r>
                        <a:rPr lang="zh-CN" altLang="en-US" sz="1000" b="0" dirty="0">
                          <a:solidFill>
                            <a:srgbClr val="FF0000"/>
                          </a:solidFill>
                          <a:latin typeface="思源黑体 CN Bold" panose="020B0800000000000000" pitchFamily="34" charset="-122"/>
                          <a:ea typeface="思源黑体 CN Bold" panose="020B0800000000000000" pitchFamily="34" charset="-122"/>
                        </a:rPr>
                        <a:t>慎用</a:t>
                      </a:r>
                      <a:endParaRPr lang="zh-CN" altLang="en-US" sz="1000" b="0" dirty="0">
                        <a:solidFill>
                          <a:srgbClr val="FF0000"/>
                        </a:solidFill>
                        <a:latin typeface="思源黑体 CN Bold" panose="020B0800000000000000" pitchFamily="34" charset="-122"/>
                        <a:ea typeface="思源黑体 CN Bold" panose="020B0800000000000000" pitchFamily="34" charset="-122"/>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lang="zh-CN" altLang="en-US" sz="1000" b="0" kern="1200" dirty="0">
                          <a:solidFill>
                            <a:srgbClr val="FF0000"/>
                          </a:solidFill>
                          <a:latin typeface="思源黑体 CN Bold" panose="020B0800000000000000" pitchFamily="34" charset="-122"/>
                          <a:ea typeface="思源黑体 CN Bold" panose="020B0800000000000000" pitchFamily="34" charset="-122"/>
                          <a:cs typeface="+mn-cs"/>
                        </a:rPr>
                        <a:t>不受限</a:t>
                      </a:r>
                      <a:endParaRPr lang="en-US" altLang="zh-CN" sz="1000" b="0" kern="1200" dirty="0">
                        <a:solidFill>
                          <a:srgbClr val="FF0000"/>
                        </a:solidFill>
                        <a:latin typeface="思源黑体 CN Bold" panose="020B0800000000000000" pitchFamily="34" charset="-122"/>
                        <a:ea typeface="思源黑体 CN Bold" panose="020B0800000000000000" pitchFamily="34" charset="-122"/>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r>
              <a:tr h="560817">
                <a:tc>
                  <a:txBody>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1000" b="0" dirty="0">
                          <a:latin typeface="思源黑体 CN Bold" panose="020B0800000000000000" pitchFamily="34" charset="-122"/>
                          <a:ea typeface="思源黑体 CN Bold" panose="020B0800000000000000" pitchFamily="34" charset="-122"/>
                        </a:rPr>
                        <a:t>注意事项</a:t>
                      </a:r>
                      <a:r>
                        <a:rPr lang="en-US" altLang="zh-CN" sz="1000" b="0" dirty="0">
                          <a:latin typeface="思源黑体 CN Bold" panose="020B0800000000000000" pitchFamily="34" charset="-122"/>
                          <a:ea typeface="思源黑体 CN Bold" panose="020B0800000000000000" pitchFamily="34" charset="-122"/>
                        </a:rPr>
                        <a:t>-</a:t>
                      </a:r>
                      <a:r>
                        <a:rPr lang="zh-CN" altLang="en-US" sz="1000" b="0" dirty="0">
                          <a:latin typeface="思源黑体 CN Bold" panose="020B0800000000000000" pitchFamily="34" charset="-122"/>
                          <a:ea typeface="思源黑体 CN Bold" panose="020B0800000000000000" pitchFamily="34" charset="-122"/>
                        </a:rPr>
                        <a:t>老年用药</a:t>
                      </a:r>
                      <a:endParaRPr lang="zh-CN" altLang="en-US" sz="1000" b="0" dirty="0">
                        <a:latin typeface="思源黑体 CN Bold" panose="020B0800000000000000" pitchFamily="34" charset="-122"/>
                        <a:ea typeface="思源黑体 CN Bold" panose="020B0800000000000000" pitchFamily="34" charset="-122"/>
                      </a:endParaRPr>
                    </a:p>
                    <a:p>
                      <a:pPr algn="r">
                        <a:buClrTx/>
                        <a:buSzTx/>
                        <a:buFontTx/>
                        <a:buNone/>
                      </a:pPr>
                      <a:endParaRPr lang="en-US" altLang="zh-CN" sz="1000" b="0" baseline="30000" dirty="0">
                        <a:latin typeface="思源黑体 CN Bold" panose="020B0800000000000000" pitchFamily="34" charset="-122"/>
                        <a:ea typeface="思源黑体 CN Bold" panose="020B0800000000000000" pitchFamily="34" charset="-122"/>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a:buClrTx/>
                        <a:buSzTx/>
                        <a:buFontTx/>
                        <a:buNone/>
                      </a:pPr>
                      <a:r>
                        <a:rPr lang="zh-CN" altLang="zh-CN" sz="1000" b="0" kern="1200" dirty="0">
                          <a:solidFill>
                            <a:schemeClr val="tx1"/>
                          </a:solidFill>
                          <a:effectLst/>
                          <a:latin typeface="思源黑体 CN Normal" panose="020B0400000000000000" pitchFamily="34" charset="-122"/>
                          <a:ea typeface="思源黑体 CN Normal" panose="020B0400000000000000" pitchFamily="34" charset="-122"/>
                          <a:cs typeface="+mn-cs"/>
                        </a:rPr>
                        <a:t>尚不明确</a:t>
                      </a:r>
                      <a:endParaRPr lang="zh-CN" altLang="en-US" sz="1000" b="0" dirty="0">
                        <a:solidFill>
                          <a:schemeClr val="tx1"/>
                        </a:solidFill>
                        <a:latin typeface="思源黑体 CN Normal" panose="020B0400000000000000" pitchFamily="34" charset="-122"/>
                        <a:ea typeface="思源黑体 CN Normal" panose="020B0400000000000000" pitchFamily="34" charset="-122"/>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lang="zh-CN" altLang="en-US" sz="1000" b="0" kern="1200" dirty="0">
                          <a:solidFill>
                            <a:srgbClr val="FF0000"/>
                          </a:solidFill>
                          <a:latin typeface="思源黑体 CN Bold" panose="020B0800000000000000" pitchFamily="34" charset="-122"/>
                          <a:ea typeface="思源黑体 CN Bold" panose="020B0800000000000000" pitchFamily="34" charset="-122"/>
                          <a:cs typeface="+mn-cs"/>
                        </a:rPr>
                        <a:t>证据充分：</a:t>
                      </a:r>
                      <a:r>
                        <a:rPr lang="zh-CN" altLang="zh-CN" sz="1000" b="0" dirty="0">
                          <a:latin typeface="思源黑体 CN Normal" panose="020B0400000000000000" pitchFamily="34" charset="-122"/>
                          <a:ea typeface="思源黑体 CN Normal" panose="020B0400000000000000" pitchFamily="34" charset="-122"/>
                        </a:rPr>
                        <a:t>研究表明，在治疗安全性和有效性上老年患者和年轻患者之间还没有发现较大的差别</a:t>
                      </a:r>
                      <a:endParaRPr lang="zh-CN" altLang="en-US" sz="1000" b="0" dirty="0">
                        <a:solidFill>
                          <a:srgbClr val="FF0000"/>
                        </a:solidFill>
                        <a:latin typeface="思源黑体 CN Normal" panose="020B0400000000000000" pitchFamily="34" charset="-122"/>
                        <a:ea typeface="思源黑体 CN Normal" panose="020B0400000000000000" pitchFamily="34" charset="-122"/>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r>
              <a:tr h="1505320">
                <a:tc>
                  <a:txBody>
                    <a:bodyPr/>
                    <a:lstStyle/>
                    <a:p>
                      <a:pPr algn="r"/>
                      <a:r>
                        <a:rPr lang="zh-CN" altLang="en-US" sz="1000" b="0" dirty="0">
                          <a:latin typeface="思源黑体 CN Bold" panose="020B0800000000000000" pitchFamily="34" charset="-122"/>
                          <a:ea typeface="思源黑体 CN Bold" panose="020B0800000000000000" pitchFamily="34" charset="-122"/>
                        </a:rPr>
                        <a:t>禁忌</a:t>
                      </a:r>
                      <a:endParaRPr lang="zh-CN" altLang="en-US" sz="1000" b="0" dirty="0">
                        <a:latin typeface="思源黑体 CN Bold" panose="020B0800000000000000" pitchFamily="34" charset="-122"/>
                        <a:ea typeface="思源黑体 CN Bold" panose="020B0800000000000000" pitchFamily="34" charset="-122"/>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a:r>
                        <a:rPr lang="en-US" altLang="zh-CN" sz="1000" b="0" dirty="0">
                          <a:solidFill>
                            <a:schemeClr val="tx1"/>
                          </a:solidFill>
                          <a:latin typeface="思源黑体 CN Normal" panose="020B0400000000000000" pitchFamily="34" charset="-122"/>
                          <a:ea typeface="思源黑体 CN Normal" panose="020B0400000000000000" pitchFamily="34" charset="-122"/>
                        </a:rPr>
                        <a:t>1. </a:t>
                      </a:r>
                      <a:r>
                        <a:rPr lang="zh-CN" altLang="en-US" sz="1000" b="0" dirty="0">
                          <a:solidFill>
                            <a:schemeClr val="tx1"/>
                          </a:solidFill>
                          <a:latin typeface="思源黑体 CN Normal" panose="020B0400000000000000" pitchFamily="34" charset="-122"/>
                          <a:ea typeface="思源黑体 CN Normal" panose="020B0400000000000000" pitchFamily="34" charset="-122"/>
                        </a:rPr>
                        <a:t>禁用于有哮喘或阻塞性肺病史患者。</a:t>
                      </a:r>
                      <a:endParaRPr lang="zh-CN" altLang="en-US" sz="1000" b="0" dirty="0">
                        <a:solidFill>
                          <a:schemeClr val="tx1"/>
                        </a:solidFill>
                        <a:latin typeface="思源黑体 CN Normal" panose="020B0400000000000000" pitchFamily="34" charset="-122"/>
                        <a:ea typeface="思源黑体 CN Normal" panose="020B0400000000000000" pitchFamily="34" charset="-122"/>
                      </a:endParaRPr>
                    </a:p>
                    <a:p>
                      <a:pPr algn="l"/>
                      <a:r>
                        <a:rPr lang="en-US" altLang="zh-CN" sz="1000" b="0" dirty="0">
                          <a:solidFill>
                            <a:schemeClr val="tx1"/>
                          </a:solidFill>
                          <a:latin typeface="思源黑体 CN Normal" panose="020B0400000000000000" pitchFamily="34" charset="-122"/>
                          <a:ea typeface="思源黑体 CN Normal" panose="020B0400000000000000" pitchFamily="34" charset="-122"/>
                        </a:rPr>
                        <a:t>2.</a:t>
                      </a:r>
                      <a:r>
                        <a:rPr lang="zh-CN" altLang="en-US" sz="1000" b="0" dirty="0">
                          <a:solidFill>
                            <a:schemeClr val="tx1"/>
                          </a:solidFill>
                          <a:latin typeface="思源黑体 CN Normal" panose="020B0400000000000000" pitchFamily="34" charset="-122"/>
                          <a:ea typeface="思源黑体 CN Normal" panose="020B0400000000000000" pitchFamily="34" charset="-122"/>
                        </a:rPr>
                        <a:t> 禁用于</a:t>
                      </a:r>
                      <a:r>
                        <a:rPr lang="en-US" altLang="zh-CN" sz="1000" b="0" dirty="0">
                          <a:solidFill>
                            <a:schemeClr val="tx1"/>
                          </a:solidFill>
                          <a:latin typeface="思源黑体 CN Normal" panose="020B0400000000000000" pitchFamily="34" charset="-122"/>
                          <a:ea typeface="思源黑体 CN Normal" panose="020B0400000000000000" pitchFamily="34" charset="-122"/>
                        </a:rPr>
                        <a:t>Ⅱ</a:t>
                      </a:r>
                      <a:r>
                        <a:rPr lang="zh-CN" altLang="en-US" sz="1000" b="0" dirty="0">
                          <a:solidFill>
                            <a:schemeClr val="tx1"/>
                          </a:solidFill>
                          <a:latin typeface="思源黑体 CN Normal" panose="020B0400000000000000" pitchFamily="34" charset="-122"/>
                          <a:ea typeface="思源黑体 CN Normal" panose="020B0400000000000000" pitchFamily="34" charset="-122"/>
                        </a:rPr>
                        <a:t>度至</a:t>
                      </a:r>
                      <a:r>
                        <a:rPr lang="en-US" altLang="zh-CN" sz="1000" b="0" dirty="0">
                          <a:solidFill>
                            <a:schemeClr val="tx1"/>
                          </a:solidFill>
                          <a:latin typeface="思源黑体 CN Normal" panose="020B0400000000000000" pitchFamily="34" charset="-122"/>
                          <a:ea typeface="思源黑体 CN Normal" panose="020B0400000000000000" pitchFamily="34" charset="-122"/>
                        </a:rPr>
                        <a:t>Ⅲ</a:t>
                      </a:r>
                      <a:r>
                        <a:rPr lang="zh-CN" altLang="en-US" sz="1000" b="0" dirty="0">
                          <a:solidFill>
                            <a:schemeClr val="tx1"/>
                          </a:solidFill>
                          <a:latin typeface="思源黑体 CN Normal" panose="020B0400000000000000" pitchFamily="34" charset="-122"/>
                          <a:ea typeface="思源黑体 CN Normal" panose="020B0400000000000000" pitchFamily="34" charset="-122"/>
                        </a:rPr>
                        <a:t>度心脏传导阻滞（除非原位起搏器）、心源性休克、其他与严重或长期低血压、严重心动过缓相关的病症。</a:t>
                      </a:r>
                      <a:endParaRPr lang="en-US" altLang="zh-CN" sz="1000" b="0" dirty="0">
                        <a:solidFill>
                          <a:schemeClr val="tx1"/>
                        </a:solidFill>
                        <a:latin typeface="思源黑体 CN Normal" panose="020B0400000000000000" pitchFamily="34" charset="-122"/>
                        <a:ea typeface="思源黑体 CN Normal" panose="020B0400000000000000" pitchFamily="34" charset="-122"/>
                      </a:endParaRPr>
                    </a:p>
                    <a:p>
                      <a:pPr algn="l"/>
                      <a:r>
                        <a:rPr lang="en-US" altLang="zh-CN" sz="1000" b="0" dirty="0">
                          <a:solidFill>
                            <a:schemeClr val="tx1"/>
                          </a:solidFill>
                          <a:latin typeface="思源黑体 CN Normal" panose="020B0400000000000000" pitchFamily="34" charset="-122"/>
                          <a:ea typeface="思源黑体 CN Normal" panose="020B0400000000000000" pitchFamily="34" charset="-122"/>
                        </a:rPr>
                        <a:t>3.</a:t>
                      </a:r>
                      <a:r>
                        <a:rPr lang="zh-CN" altLang="en-US" sz="1000" b="0" dirty="0">
                          <a:solidFill>
                            <a:schemeClr val="tx1"/>
                          </a:solidFill>
                          <a:latin typeface="思源黑体 CN Normal" panose="020B0400000000000000" pitchFamily="34" charset="-122"/>
                          <a:ea typeface="思源黑体 CN Normal" panose="020B0400000000000000" pitchFamily="34" charset="-122"/>
                        </a:rPr>
                        <a:t> 重度或急性心力衰竭、窦性心动过缓等患者禁用。</a:t>
                      </a:r>
                      <a:endParaRPr lang="zh-CN" altLang="en-US" sz="1000" b="0" dirty="0">
                        <a:solidFill>
                          <a:schemeClr val="tx1"/>
                        </a:solidFill>
                        <a:latin typeface="思源黑体 CN Normal" panose="020B0400000000000000" pitchFamily="34" charset="-122"/>
                        <a:ea typeface="思源黑体 CN Normal" panose="020B0400000000000000" pitchFamily="34" charset="-122"/>
                      </a:endParaRPr>
                    </a:p>
                    <a:p>
                      <a:pPr algn="l"/>
                      <a:r>
                        <a:rPr lang="en-US" altLang="zh-CN" sz="1000" b="0" dirty="0">
                          <a:solidFill>
                            <a:schemeClr val="tx1"/>
                          </a:solidFill>
                          <a:latin typeface="思源黑体 CN Normal" panose="020B0400000000000000" pitchFamily="34" charset="-122"/>
                          <a:ea typeface="思源黑体 CN Normal" panose="020B0400000000000000" pitchFamily="34" charset="-122"/>
                        </a:rPr>
                        <a:t>4. </a:t>
                      </a:r>
                      <a:r>
                        <a:rPr lang="zh-CN" altLang="en-US" sz="1000" b="0" dirty="0">
                          <a:solidFill>
                            <a:schemeClr val="tx1"/>
                          </a:solidFill>
                          <a:latin typeface="思源黑体 CN Normal" panose="020B0400000000000000" pitchFamily="34" charset="-122"/>
                          <a:ea typeface="思源黑体 CN Normal" panose="020B0400000000000000" pitchFamily="34" charset="-122"/>
                        </a:rPr>
                        <a:t>对本品过敏者禁用。</a:t>
                      </a:r>
                      <a:endParaRPr lang="zh-CN" altLang="en-US" sz="1000" b="0" dirty="0">
                        <a:solidFill>
                          <a:schemeClr val="tx1"/>
                        </a:solidFill>
                        <a:latin typeface="思源黑体 CN Normal" panose="020B0400000000000000" pitchFamily="34" charset="-122"/>
                        <a:ea typeface="思源黑体 CN Normal" panose="020B0400000000000000" pitchFamily="34" charset="-122"/>
                      </a:endParaRPr>
                    </a:p>
                    <a:p>
                      <a:pPr algn="l"/>
                      <a:r>
                        <a:rPr lang="en-US" altLang="zh-CN" sz="1000" b="0" dirty="0">
                          <a:solidFill>
                            <a:schemeClr val="tx1"/>
                          </a:solidFill>
                          <a:latin typeface="思源黑体 CN Normal" panose="020B0400000000000000" pitchFamily="34" charset="-122"/>
                          <a:ea typeface="思源黑体 CN Normal" panose="020B0400000000000000" pitchFamily="34" charset="-122"/>
                        </a:rPr>
                        <a:t>5.</a:t>
                      </a:r>
                      <a:r>
                        <a:rPr lang="zh-CN" altLang="en-US" sz="1000" b="0" dirty="0">
                          <a:solidFill>
                            <a:schemeClr val="tx1"/>
                          </a:solidFill>
                          <a:latin typeface="思源黑体 CN Normal" panose="020B0400000000000000" pitchFamily="34" charset="-122"/>
                          <a:ea typeface="思源黑体 CN Normal" panose="020B0400000000000000" pitchFamily="34" charset="-122"/>
                        </a:rPr>
                        <a:t> 变异型心绞痛患者禁用。</a:t>
                      </a:r>
                      <a:endParaRPr lang="zh-CN" altLang="en-US" sz="1000" b="0" dirty="0">
                        <a:solidFill>
                          <a:schemeClr val="tx1"/>
                        </a:solidFill>
                        <a:latin typeface="思源黑体 CN Normal" panose="020B0400000000000000" pitchFamily="34" charset="-122"/>
                        <a:ea typeface="思源黑体 CN Normal" panose="020B0400000000000000" pitchFamily="34" charset="-122"/>
                      </a:endParaRPr>
                    </a:p>
                    <a:p>
                      <a:pPr algn="l"/>
                      <a:r>
                        <a:rPr lang="en-US" altLang="zh-CN" sz="1000" b="0" dirty="0">
                          <a:solidFill>
                            <a:schemeClr val="tx1"/>
                          </a:solidFill>
                          <a:latin typeface="思源黑体 CN Normal" panose="020B0400000000000000" pitchFamily="34" charset="-122"/>
                          <a:ea typeface="思源黑体 CN Normal" panose="020B0400000000000000" pitchFamily="34" charset="-122"/>
                        </a:rPr>
                        <a:t>6.</a:t>
                      </a:r>
                      <a:r>
                        <a:rPr lang="zh-CN" altLang="en-US" sz="1000" b="0" dirty="0">
                          <a:solidFill>
                            <a:schemeClr val="tx1"/>
                          </a:solidFill>
                          <a:latin typeface="思源黑体 CN Normal" panose="020B0400000000000000" pitchFamily="34" charset="-122"/>
                          <a:ea typeface="思源黑体 CN Normal" panose="020B0400000000000000" pitchFamily="34" charset="-122"/>
                        </a:rPr>
                        <a:t> 当外周血管收缩提示低心输出量时，本品禁用于控制急性心肌梗死后高血压危象的血压。</a:t>
                      </a:r>
                      <a:endParaRPr lang="zh-CN" altLang="en-US" sz="1000" b="0" dirty="0">
                        <a:solidFill>
                          <a:schemeClr val="tx1"/>
                        </a:solidFill>
                        <a:latin typeface="思源黑体 CN Normal" panose="020B0400000000000000" pitchFamily="34" charset="-122"/>
                        <a:ea typeface="思源黑体 CN Normal" panose="020B0400000000000000" pitchFamily="34" charset="-122"/>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171450" indent="-171450" algn="l">
                        <a:buFont typeface="Wingdings" panose="05000000000000000000" pitchFamily="2" charset="2"/>
                        <a:buChar char="ü"/>
                      </a:pPr>
                      <a:r>
                        <a:rPr lang="zh-CN" altLang="en-US" sz="1000" b="0" dirty="0">
                          <a:solidFill>
                            <a:srgbClr val="FF0000"/>
                          </a:solidFill>
                          <a:latin typeface="思源黑体 CN Bold" panose="020B0800000000000000" pitchFamily="34" charset="-122"/>
                          <a:ea typeface="思源黑体 CN Bold" panose="020B0800000000000000" pitchFamily="34" charset="-122"/>
                        </a:rPr>
                        <a:t>参照药禁用人群均可使用：</a:t>
                      </a:r>
                      <a:r>
                        <a:rPr lang="zh-CN" altLang="en-US" sz="1000" b="0" dirty="0">
                          <a:solidFill>
                            <a:schemeClr val="tx1"/>
                          </a:solidFill>
                          <a:latin typeface="思源黑体 CN Normal" panose="020B0400000000000000" pitchFamily="34" charset="-122"/>
                          <a:ea typeface="思源黑体 CN Normal" panose="020B0400000000000000" pitchFamily="34" charset="-122"/>
                        </a:rPr>
                        <a:t>氯维地平乳状注射液禁用与已知对氯维地平</a:t>
                      </a:r>
                      <a:r>
                        <a:rPr lang="en-US" altLang="zh-CN" sz="1000" b="0" dirty="0">
                          <a:solidFill>
                            <a:schemeClr val="tx1"/>
                          </a:solidFill>
                          <a:latin typeface="思源黑体 CN Normal" panose="020B0400000000000000" pitchFamily="34" charset="-122"/>
                          <a:ea typeface="思源黑体 CN Normal" panose="020B0400000000000000" pitchFamily="34" charset="-122"/>
                        </a:rPr>
                        <a:t>/</a:t>
                      </a:r>
                      <a:r>
                        <a:rPr lang="zh-CN" altLang="en-US" sz="1000" b="0" dirty="0">
                          <a:solidFill>
                            <a:schemeClr val="tx1"/>
                          </a:solidFill>
                          <a:latin typeface="思源黑体 CN Normal" panose="020B0400000000000000" pitchFamily="34" charset="-122"/>
                          <a:ea typeface="思源黑体 CN Normal" panose="020B0400000000000000" pitchFamily="34" charset="-122"/>
                        </a:rPr>
                        <a:t>本品辅料过敏者，脂质代谢缺陷，主动脉瓣重度狭窄者</a:t>
                      </a:r>
                      <a:endParaRPr lang="en-US" sz="1000" b="0" dirty="0">
                        <a:solidFill>
                          <a:schemeClr val="tx1"/>
                        </a:solidFill>
                        <a:latin typeface="思源黑体 CN Normal" panose="020B0400000000000000" pitchFamily="34" charset="-122"/>
                        <a:ea typeface="思源黑体 CN Normal" panose="020B0400000000000000" pitchFamily="34" charset="-122"/>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r>
            </a:tbl>
          </a:graphicData>
        </a:graphic>
      </p:graphicFrame>
      <p:sp>
        <p:nvSpPr>
          <p:cNvPr id="4" name="文本框 3"/>
          <p:cNvSpPr txBox="1"/>
          <p:nvPr/>
        </p:nvSpPr>
        <p:spPr>
          <a:xfrm>
            <a:off x="115390" y="4875530"/>
            <a:ext cx="1128395" cy="243840"/>
          </a:xfrm>
          <a:prstGeom prst="rect">
            <a:avLst/>
          </a:prstGeom>
          <a:noFill/>
        </p:spPr>
        <p:txBody>
          <a:bodyPr wrap="square">
            <a:noAutofit/>
          </a:bodyPr>
          <a:lstStyle/>
          <a:p>
            <a:pPr indent="0" algn="l">
              <a:lnSpc>
                <a:spcPct val="120000"/>
              </a:lnSpc>
              <a:buClrTx/>
              <a:buSzTx/>
              <a:buNone/>
            </a:pPr>
            <a:r>
              <a:rPr lang="en-US" altLang="zh-CN" sz="450" dirty="0">
                <a:latin typeface="思源黑体 CN Medium" panose="020B0600000000000000" pitchFamily="34" charset="-122"/>
                <a:ea typeface="思源黑体 CN Medium" panose="020B0600000000000000" pitchFamily="34" charset="-122"/>
              </a:rPr>
              <a:t>[</a:t>
            </a:r>
            <a:r>
              <a:rPr lang="zh-CN" altLang="en-US" sz="450" dirty="0">
                <a:latin typeface="思源黑体 CN Medium" panose="020B0600000000000000" pitchFamily="34" charset="-122"/>
                <a:ea typeface="思源黑体 CN Medium" panose="020B0600000000000000" pitchFamily="34" charset="-122"/>
              </a:rPr>
              <a:t>1</a:t>
            </a:r>
            <a:r>
              <a:rPr lang="en-US" altLang="zh-CN" sz="450" dirty="0">
                <a:latin typeface="思源黑体 CN Medium" panose="020B0600000000000000" pitchFamily="34" charset="-122"/>
                <a:ea typeface="思源黑体 CN Medium" panose="020B0600000000000000" pitchFamily="34" charset="-122"/>
              </a:rPr>
              <a:t>]</a:t>
            </a:r>
            <a:r>
              <a:rPr lang="zh-CN" altLang="en-US" sz="450" dirty="0">
                <a:latin typeface="思源黑体 CN Medium" panose="020B0600000000000000" pitchFamily="34" charset="-122"/>
                <a:ea typeface="思源黑体 CN Medium" panose="020B0600000000000000" pitchFamily="34" charset="-122"/>
              </a:rPr>
              <a:t> 拉贝洛尔氯化钠注射液说明书. </a:t>
            </a:r>
            <a:endParaRPr lang="zh-CN" altLang="en-US" sz="450" dirty="0">
              <a:latin typeface="思源黑体 CN Medium" panose="020B0600000000000000" pitchFamily="34" charset="-122"/>
              <a:ea typeface="思源黑体 CN Medium" panose="020B0600000000000000" pitchFamily="34" charset="-122"/>
            </a:endParaRPr>
          </a:p>
          <a:p>
            <a:pPr indent="0" algn="l">
              <a:lnSpc>
                <a:spcPct val="120000"/>
              </a:lnSpc>
              <a:buClrTx/>
              <a:buSzTx/>
              <a:buNone/>
            </a:pPr>
            <a:r>
              <a:rPr lang="en-US" altLang="zh-CN" sz="450" dirty="0">
                <a:latin typeface="思源黑体 CN Medium" panose="020B0600000000000000" pitchFamily="34" charset="-122"/>
                <a:ea typeface="思源黑体 CN Medium" panose="020B0600000000000000" pitchFamily="34" charset="-122"/>
              </a:rPr>
              <a:t>[</a:t>
            </a:r>
            <a:r>
              <a:rPr lang="zh-CN" altLang="en-US" sz="450" dirty="0">
                <a:latin typeface="思源黑体 CN Medium" panose="020B0600000000000000" pitchFamily="34" charset="-122"/>
                <a:ea typeface="思源黑体 CN Medium" panose="020B0600000000000000" pitchFamily="34" charset="-122"/>
              </a:rPr>
              <a:t>2</a:t>
            </a:r>
            <a:r>
              <a:rPr lang="en-US" altLang="zh-CN" sz="450" dirty="0">
                <a:latin typeface="思源黑体 CN Medium" panose="020B0600000000000000" pitchFamily="34" charset="-122"/>
                <a:ea typeface="思源黑体 CN Medium" panose="020B0600000000000000" pitchFamily="34" charset="-122"/>
              </a:rPr>
              <a:t>]</a:t>
            </a:r>
            <a:r>
              <a:rPr lang="zh-CN" altLang="en-US" sz="450" dirty="0">
                <a:latin typeface="思源黑体 CN Medium" panose="020B0600000000000000" pitchFamily="34" charset="-122"/>
                <a:ea typeface="思源黑体 CN Medium" panose="020B0600000000000000" pitchFamily="34" charset="-122"/>
              </a:rPr>
              <a:t> 氯维地平脂肪乳注射液说明书.</a:t>
            </a:r>
            <a:endParaRPr lang="zh-CN" altLang="en-US" sz="450" dirty="0">
              <a:latin typeface="思源黑体 CN Medium" panose="020B0600000000000000" pitchFamily="34" charset="-122"/>
              <a:ea typeface="思源黑体 CN Medium" panose="020B0600000000000000" pitchFamily="34" charset="-122"/>
            </a:endParaRPr>
          </a:p>
          <a:p>
            <a:pPr indent="0" algn="l">
              <a:lnSpc>
                <a:spcPct val="120000"/>
              </a:lnSpc>
              <a:buClrTx/>
              <a:buSzTx/>
              <a:buNone/>
            </a:pPr>
            <a:endParaRPr lang="zh-CN" altLang="en-US" sz="450" dirty="0">
              <a:latin typeface="思源黑体 CN Medium" panose="020B0600000000000000" pitchFamily="34" charset="-122"/>
              <a:ea typeface="思源黑体 CN Medium" panose="020B0600000000000000" pitchFamily="34" charset="-122"/>
            </a:endParaRPr>
          </a:p>
        </p:txBody>
      </p:sp>
      <p:sp>
        <p:nvSpPr>
          <p:cNvPr id="15" name="Bullet1"/>
          <p:cNvSpPr/>
          <p:nvPr/>
        </p:nvSpPr>
        <p:spPr>
          <a:xfrm>
            <a:off x="-612576" y="1137141"/>
            <a:ext cx="6132830" cy="379095"/>
          </a:xfrm>
          <a:prstGeom prst="rect">
            <a:avLst/>
          </a:prstGeom>
          <a:noFill/>
          <a:ln>
            <a:no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chorCtr="0"/>
          <a:lstStyle/>
          <a:p>
            <a:endParaRPr lang="zh-CN" altLang="en-US" sz="1300" b="1" dirty="0">
              <a:solidFill>
                <a:srgbClr val="5A4496"/>
              </a:solidFill>
              <a:latin typeface="思源黑体 CN Medium" panose="020B0600000000000000" pitchFamily="34" charset="-122"/>
              <a:ea typeface="思源黑体 CN Medium" panose="020B0600000000000000" pitchFamily="34" charset="-122"/>
              <a:cs typeface="+mj-cs"/>
            </a:endParaRPr>
          </a:p>
        </p:txBody>
      </p:sp>
      <p:sp>
        <p:nvSpPr>
          <p:cNvPr id="16" name="Bullet1"/>
          <p:cNvSpPr/>
          <p:nvPr/>
        </p:nvSpPr>
        <p:spPr>
          <a:xfrm>
            <a:off x="6370762" y="734096"/>
            <a:ext cx="2448629" cy="379095"/>
          </a:xfrm>
          <a:prstGeom prst="rect">
            <a:avLst/>
          </a:prstGeom>
          <a:noFill/>
          <a:ln>
            <a:no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chorCtr="0"/>
          <a:lstStyle/>
          <a:p>
            <a:pPr indent="0" algn="ctr" fontAlgn="auto">
              <a:lnSpc>
                <a:spcPts val="1400"/>
              </a:lnSpc>
            </a:pPr>
            <a:endParaRPr kumimoji="1" lang="en-US" altLang="zh-CN" sz="1000" b="1" baseline="30000" dirty="0">
              <a:solidFill>
                <a:srgbClr val="5A4496"/>
              </a:solidFill>
              <a:latin typeface="思源黑体 CN Medium" panose="020B0600000000000000" pitchFamily="34" charset="-122"/>
              <a:ea typeface="思源黑体 CN Medium" panose="020B0600000000000000" pitchFamily="34" charset="-122"/>
              <a:sym typeface="+mn-ea"/>
            </a:endParaRPr>
          </a:p>
        </p:txBody>
      </p:sp>
      <p:sp>
        <p:nvSpPr>
          <p:cNvPr id="7" name="文本框 6"/>
          <p:cNvSpPr txBox="1"/>
          <p:nvPr/>
        </p:nvSpPr>
        <p:spPr>
          <a:xfrm>
            <a:off x="395536" y="693404"/>
            <a:ext cx="8216258" cy="852805"/>
          </a:xfrm>
          <a:prstGeom prst="rect">
            <a:avLst/>
          </a:prstGeom>
          <a:noFill/>
        </p:spPr>
        <p:txBody>
          <a:bodyPr wrap="square" rtlCol="0">
            <a:spAutoFit/>
          </a:bodyPr>
          <a:lstStyle/>
          <a:p>
            <a:pPr>
              <a:lnSpc>
                <a:spcPct val="150000"/>
              </a:lnSpc>
            </a:pPr>
            <a:r>
              <a:rPr lang="zh-CN" altLang="zh-CN" sz="1100" dirty="0">
                <a:latin typeface="思源黑体 CN Normal" panose="020B0400000000000000" pitchFamily="34" charset="-122"/>
                <a:ea typeface="思源黑体 CN Normal" panose="020B0400000000000000" pitchFamily="34" charset="-122"/>
              </a:rPr>
              <a:t>【不良反应】不良反应主要集中：低⾎压和反射性⼼动过速、头痛、恶⼼、呕吐。在临床试验中，围⼿术期⾼⾎压患者停药后的不良反应发⽣率为5.9%；严重⾼⾎压患者使⽤氯维地平常⻅的不良反应包括头痛(6.3%)、恶⼼(4.8%)及呕吐 (3.2%)，患者停药后不良反应发⽣率4.8%。</a:t>
            </a:r>
            <a:endParaRPr lang="zh-CN" altLang="en-US" sz="1000" b="1" dirty="0">
              <a:latin typeface="思源黑体 CN Normal" panose="020B0400000000000000" pitchFamily="34" charset="-122"/>
              <a:ea typeface="思源黑体 CN Normal" panose="020B0400000000000000" pitchFamily="34" charset="-122"/>
            </a:endParaRPr>
          </a:p>
        </p:txBody>
      </p:sp>
      <p:sp>
        <p:nvSpPr>
          <p:cNvPr id="10" name="灯片编号占位符 1"/>
          <p:cNvSpPr>
            <a:spLocks noGrp="1"/>
          </p:cNvSpPr>
          <p:nvPr>
            <p:ph type="sldNum" sz="quarter" idx="12"/>
          </p:nvPr>
        </p:nvSpPr>
        <p:spPr>
          <a:xfrm>
            <a:off x="6959067" y="4886960"/>
            <a:ext cx="2133600" cy="273844"/>
          </a:xfrm>
        </p:spPr>
        <p:txBody>
          <a:bodyPr/>
          <a:lstStyle/>
          <a:p>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第</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5</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页</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共</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8</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页</a:t>
            </a:r>
            <a:endPar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28"/>
          <p:cNvSpPr/>
          <p:nvPr/>
        </p:nvSpPr>
        <p:spPr>
          <a:xfrm>
            <a:off x="6135137" y="1029580"/>
            <a:ext cx="2742875" cy="3793093"/>
          </a:xfrm>
          <a:prstGeom prst="roundRect">
            <a:avLst>
              <a:gd name="adj" fmla="val 3134"/>
            </a:avLst>
          </a:prstGeom>
          <a:solidFill>
            <a:srgbClr val="5A4496">
              <a:alpha val="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圆角 14"/>
          <p:cNvSpPr/>
          <p:nvPr/>
        </p:nvSpPr>
        <p:spPr>
          <a:xfrm>
            <a:off x="3138429" y="1059582"/>
            <a:ext cx="2742875" cy="3763092"/>
          </a:xfrm>
          <a:prstGeom prst="roundRect">
            <a:avLst>
              <a:gd name="adj" fmla="val 2331"/>
            </a:avLst>
          </a:prstGeom>
          <a:solidFill>
            <a:srgbClr val="5A4496">
              <a:alpha val="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p:cNvSpPr/>
          <p:nvPr/>
        </p:nvSpPr>
        <p:spPr>
          <a:xfrm>
            <a:off x="300110" y="1059582"/>
            <a:ext cx="2599473" cy="3763092"/>
          </a:xfrm>
          <a:prstGeom prst="roundRect">
            <a:avLst>
              <a:gd name="adj" fmla="val 2924"/>
            </a:avLst>
          </a:prstGeom>
          <a:solidFill>
            <a:srgbClr val="5A4496">
              <a:alpha val="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1"/>
            </p:custDataLst>
          </p:nvPr>
        </p:nvSpPr>
        <p:spPr>
          <a:xfrm>
            <a:off x="0" y="-33615"/>
            <a:ext cx="1008112" cy="703921"/>
          </a:xfrm>
          <a:prstGeom prst="rect">
            <a:avLst/>
          </a:prstGeom>
          <a:noFill/>
        </p:spPr>
        <p:txBody>
          <a:bodyPr wrap="none" rtlCol="0" anchor="ctr">
            <a:noAutofit/>
          </a:bodyPr>
          <a:lstStyle/>
          <a:p>
            <a:endParaRPr lang="en-US" altLang="zh-CN"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sym typeface="Arial" panose="020B0604020202020204" pitchFamily="34" charset="0"/>
            </a:endParaRPr>
          </a:p>
        </p:txBody>
      </p:sp>
      <p:sp>
        <p:nvSpPr>
          <p:cNvPr id="13" name="圆角矩形 12"/>
          <p:cNvSpPr/>
          <p:nvPr/>
        </p:nvSpPr>
        <p:spPr>
          <a:xfrm>
            <a:off x="281968" y="809135"/>
            <a:ext cx="2646454" cy="34909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CN Medium" panose="020B0600000000000000" pitchFamily="34" charset="-122"/>
                <a:ea typeface="思源黑体 CN Medium" panose="020B0600000000000000" pitchFamily="34" charset="-122"/>
                <a:sym typeface="Arial" panose="020B0604020202020204" pitchFamily="34" charset="0"/>
              </a:rPr>
              <a:t>国家鼓励仿制药目录清单药品</a:t>
            </a:r>
            <a:endParaRPr lang="zh-CN" altLang="en-US" sz="1200" b="1" dirty="0">
              <a:solidFill>
                <a:schemeClr val="bg1"/>
              </a:solidFill>
              <a:latin typeface="思源黑体 CN Medium" panose="020B0600000000000000" pitchFamily="34" charset="-122"/>
              <a:ea typeface="思源黑体 CN Medium" panose="020B0600000000000000" pitchFamily="34" charset="-122"/>
              <a:sym typeface="Arial" panose="020B0604020202020204" pitchFamily="34" charset="0"/>
            </a:endParaRPr>
          </a:p>
        </p:txBody>
      </p:sp>
      <p:sp>
        <p:nvSpPr>
          <p:cNvPr id="17" name="文本框 16"/>
          <p:cNvSpPr txBox="1"/>
          <p:nvPr/>
        </p:nvSpPr>
        <p:spPr>
          <a:xfrm>
            <a:off x="281968" y="1181724"/>
            <a:ext cx="2564019" cy="340350"/>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zh-CN" altLang="en-US" sz="1200" b="1" dirty="0">
                <a:latin typeface="思源黑体 CN Medium" panose="020B0600000000000000" pitchFamily="34" charset="-122"/>
                <a:ea typeface="思源黑体 CN Medium" panose="020B0600000000000000" pitchFamily="34" charset="-122"/>
                <a:cs typeface="Times New Roman" panose="02020603050405020304" pitchFamily="18" charset="0"/>
              </a:rPr>
              <a:t>急临床所急</a:t>
            </a:r>
            <a:r>
              <a:rPr lang="en-US" altLang="zh-CN" sz="1200" b="1" dirty="0">
                <a:latin typeface="思源黑体 CN Medium" panose="020B0600000000000000" pitchFamily="34" charset="-122"/>
                <a:ea typeface="思源黑体 CN Medium" panose="020B0600000000000000" pitchFamily="34" charset="-122"/>
                <a:cs typeface="Times New Roman" panose="02020603050405020304" pitchFamily="18" charset="0"/>
              </a:rPr>
              <a:t>:</a:t>
            </a:r>
            <a:endParaRPr lang="zh-CN" altLang="en-US" sz="1200" b="1" dirty="0">
              <a:solidFill>
                <a:srgbClr val="FF0000"/>
              </a:solidFill>
              <a:latin typeface="思源黑体 CN Medium" panose="020B0600000000000000" pitchFamily="34" charset="-122"/>
              <a:ea typeface="思源黑体 CN Medium" panose="020B0600000000000000" pitchFamily="34" charset="-122"/>
              <a:cs typeface="Times New Roman" panose="02020603050405020304" pitchFamily="18" charset="0"/>
            </a:endParaRPr>
          </a:p>
        </p:txBody>
      </p:sp>
      <p:sp>
        <p:nvSpPr>
          <p:cNvPr id="20" name="圆角矩形 11"/>
          <p:cNvSpPr/>
          <p:nvPr/>
        </p:nvSpPr>
        <p:spPr>
          <a:xfrm>
            <a:off x="3141474" y="809135"/>
            <a:ext cx="2764631" cy="34909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思源黑体 CN Medium" panose="020B0600000000000000" pitchFamily="34" charset="-122"/>
                <a:ea typeface="思源黑体 CN Medium" panose="020B0600000000000000" pitchFamily="34" charset="-122"/>
                <a:sym typeface="Arial" panose="020B0604020202020204" pitchFamily="34" charset="0"/>
              </a:rPr>
              <a:t>乳状注射液，无需肝肾代谢</a:t>
            </a:r>
            <a:endParaRPr kumimoji="0" lang="zh-CN" altLang="en-US" sz="1200" b="1" i="0" u="none" strike="noStrike" kern="1200" cap="none" spc="0" normalizeH="0" baseline="0" noProof="0" dirty="0">
              <a:ln>
                <a:noFill/>
              </a:ln>
              <a:solidFill>
                <a:schemeClr val="bg1"/>
              </a:solidFill>
              <a:effectLst/>
              <a:uLnTx/>
              <a:uFillTx/>
              <a:latin typeface="思源黑体 CN Medium" panose="020B0600000000000000" pitchFamily="34" charset="-122"/>
              <a:ea typeface="思源黑体 CN Medium" panose="020B0600000000000000" pitchFamily="34" charset="-122"/>
              <a:sym typeface="Arial" panose="020B0604020202020204" pitchFamily="34" charset="0"/>
            </a:endParaRPr>
          </a:p>
        </p:txBody>
      </p:sp>
      <p:sp>
        <p:nvSpPr>
          <p:cNvPr id="23" name="圆角矩形 22"/>
          <p:cNvSpPr/>
          <p:nvPr/>
        </p:nvSpPr>
        <p:spPr>
          <a:xfrm>
            <a:off x="6119157" y="809135"/>
            <a:ext cx="2742875" cy="34909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dirty="0">
                <a:solidFill>
                  <a:schemeClr val="bg1"/>
                </a:solidFill>
                <a:latin typeface="思源黑体 CN Medium" panose="020B0600000000000000" pitchFamily="34" charset="-122"/>
                <a:ea typeface="思源黑体 CN Medium" panose="020B0600000000000000" pitchFamily="34" charset="-122"/>
                <a:sym typeface="+mn-ea"/>
              </a:rPr>
              <a:t>免配即用，特殊人群证据充分</a:t>
            </a:r>
            <a:endParaRPr kumimoji="0" lang="zh-CN" altLang="en-US" sz="1200" b="1" i="0" u="none" strike="noStrike" kern="1200" cap="none" spc="0" normalizeH="0" baseline="0" dirty="0">
              <a:solidFill>
                <a:schemeClr val="bg1"/>
              </a:solidFill>
              <a:latin typeface="思源黑体 CN Medium" panose="020B0600000000000000" pitchFamily="34" charset="-122"/>
              <a:ea typeface="思源黑体 CN Medium" panose="020B0600000000000000" pitchFamily="34" charset="-122"/>
              <a:sym typeface="+mn-ea"/>
            </a:endParaRPr>
          </a:p>
        </p:txBody>
      </p:sp>
      <p:sp>
        <p:nvSpPr>
          <p:cNvPr id="3" name="文本框 2"/>
          <p:cNvSpPr txBox="1"/>
          <p:nvPr/>
        </p:nvSpPr>
        <p:spPr>
          <a:xfrm>
            <a:off x="133044" y="133679"/>
            <a:ext cx="8877911" cy="369332"/>
          </a:xfrm>
          <a:prstGeom prst="rect">
            <a:avLst/>
          </a:prstGeom>
          <a:noFill/>
        </p:spPr>
        <p:txBody>
          <a:bodyPr wrap="square" rtlCol="0">
            <a:spAutoFit/>
          </a:bodyPr>
          <a:lstStyle/>
          <a:p>
            <a:r>
              <a:rPr lang="zh-CN" altLang="en-US"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sym typeface="Arial" panose="020B0604020202020204" pitchFamily="34" charset="0"/>
              </a:rPr>
              <a:t>创新性</a:t>
            </a:r>
            <a:r>
              <a:rPr lang="en-US" altLang="zh-CN"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sym typeface="Arial" panose="020B0604020202020204" pitchFamily="34" charset="0"/>
              </a:rPr>
              <a:t>—</a:t>
            </a:r>
            <a:r>
              <a:rPr lang="zh-CN" altLang="en-US" sz="1600" b="1" dirty="0">
                <a:solidFill>
                  <a:schemeClr val="bg1"/>
                </a:solidFill>
                <a:latin typeface="思源黑体 CN Bold" panose="020B0800000000000000" pitchFamily="34" charset="-122"/>
                <a:ea typeface="思源黑体 CN Bold" panose="020B0800000000000000" pitchFamily="34" charset="-122"/>
                <a:cs typeface="+mj-cs"/>
              </a:rPr>
              <a:t>第二批</a:t>
            </a:r>
            <a:r>
              <a:rPr lang="zh-CN" sz="1600" b="1" dirty="0">
                <a:solidFill>
                  <a:schemeClr val="bg1"/>
                </a:solidFill>
                <a:latin typeface="思源黑体 CN Bold" panose="020B0800000000000000" pitchFamily="34" charset="-122"/>
                <a:ea typeface="思源黑体 CN Bold" panose="020B0800000000000000" pitchFamily="34" charset="-122"/>
                <a:cs typeface="+mj-cs"/>
              </a:rPr>
              <a:t>鼓励仿制药品</a:t>
            </a:r>
            <a:r>
              <a:rPr lang="zh-CN" altLang="en-US" sz="1600" b="1" dirty="0">
                <a:solidFill>
                  <a:schemeClr val="bg1"/>
                </a:solidFill>
                <a:latin typeface="思源黑体 CN Bold" panose="020B0800000000000000" pitchFamily="34" charset="-122"/>
                <a:ea typeface="思源黑体 CN Bold" panose="020B0800000000000000" pitchFamily="34" charset="-122"/>
                <a:cs typeface="+mj-cs"/>
              </a:rPr>
              <a:t>，创新剂型</a:t>
            </a:r>
            <a:r>
              <a:rPr lang="zh-CN" altLang="en-US" sz="1600" b="1" dirty="0">
                <a:solidFill>
                  <a:prstClr val="white"/>
                </a:solidFill>
                <a:latin typeface="思源黑体 CN Bold" panose="020B0800000000000000" pitchFamily="34" charset="-122"/>
                <a:ea typeface="思源黑体 CN Bold" panose="020B0800000000000000" pitchFamily="34" charset="-122"/>
                <a:cs typeface="微软雅黑" panose="020B0503020204020204" charset="-122"/>
                <a:sym typeface="Arial" panose="020B0604020202020204" pitchFamily="34" charset="0"/>
              </a:rPr>
              <a:t>填补肝肾不全患者用药空白，补齐参照药用药限制短板</a:t>
            </a:r>
            <a:endParaRPr lang="zh-CN" sz="1400" b="1" dirty="0">
              <a:solidFill>
                <a:schemeClr val="bg1"/>
              </a:solidFill>
              <a:latin typeface="思源黑体 CN Bold" panose="020B0800000000000000" pitchFamily="34" charset="-122"/>
              <a:ea typeface="思源黑体 CN Bold" panose="020B0800000000000000" pitchFamily="34" charset="-122"/>
              <a:cs typeface="+mj-cs"/>
            </a:endParaRPr>
          </a:p>
        </p:txBody>
      </p:sp>
      <p:pic>
        <p:nvPicPr>
          <p:cNvPr id="4" name="图片 3" descr="分子"/>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53804" y="2798750"/>
            <a:ext cx="558693" cy="558693"/>
          </a:xfrm>
          <a:prstGeom prst="rect">
            <a:avLst/>
          </a:prstGeom>
        </p:spPr>
      </p:pic>
      <p:pic>
        <p:nvPicPr>
          <p:cNvPr id="10" name="图片 9" descr="肝"/>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54982" y="2702798"/>
            <a:ext cx="750596" cy="750596"/>
          </a:xfrm>
          <a:prstGeom prst="rect">
            <a:avLst/>
          </a:prstGeom>
        </p:spPr>
      </p:pic>
      <p:pic>
        <p:nvPicPr>
          <p:cNvPr id="11" name="图片 10" descr="肾脏"/>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48064" y="2746292"/>
            <a:ext cx="663608" cy="663608"/>
          </a:xfrm>
          <a:prstGeom prst="rect">
            <a:avLst/>
          </a:prstGeom>
        </p:spPr>
      </p:pic>
      <p:sp>
        <p:nvSpPr>
          <p:cNvPr id="18" name="文本框 17"/>
          <p:cNvSpPr txBox="1"/>
          <p:nvPr/>
        </p:nvSpPr>
        <p:spPr>
          <a:xfrm>
            <a:off x="3190250" y="3717017"/>
            <a:ext cx="2681873" cy="645160"/>
          </a:xfrm>
          <a:prstGeom prst="rect">
            <a:avLst/>
          </a:prstGeom>
          <a:noFill/>
        </p:spPr>
        <p:txBody>
          <a:bodyPr wrap="square" rtlCol="0">
            <a:spAutoFit/>
          </a:bodyPr>
          <a:lstStyle/>
          <a:p>
            <a:pPr>
              <a:lnSpc>
                <a:spcPct val="150000"/>
              </a:lnSpc>
            </a:pPr>
            <a:r>
              <a:rPr lang="zh-CN" altLang="en-US" sz="1200" b="1" dirty="0">
                <a:solidFill>
                  <a:srgbClr val="FF0000"/>
                </a:solidFill>
                <a:latin typeface="思源黑体 CN Medium" panose="020B0600000000000000" pitchFamily="34" charset="-122"/>
                <a:ea typeface="思源黑体 CN Medium" panose="020B0600000000000000" pitchFamily="34" charset="-122"/>
                <a:sym typeface="+mn-ea"/>
              </a:rPr>
              <a:t>唯一</a:t>
            </a:r>
            <a:r>
              <a:rPr lang="zh-CN" altLang="en-US" sz="1200" dirty="0">
                <a:latin typeface="思源黑体 CN Medium" panose="020B0600000000000000" pitchFamily="34" charset="-122"/>
                <a:ea typeface="思源黑体 CN Medium" panose="020B0600000000000000" pitchFamily="34" charset="-122"/>
                <a:sym typeface="+mn-ea"/>
              </a:rPr>
              <a:t>任意肝肾功能阶段无需调整剂量的降压注射剂</a:t>
            </a:r>
            <a:endParaRPr lang="zh-CN" altLang="en-US" sz="1200" dirty="0">
              <a:latin typeface="思源黑体 CN Medium" panose="020B0600000000000000" pitchFamily="34" charset="-122"/>
              <a:ea typeface="思源黑体 CN Medium" panose="020B0600000000000000" pitchFamily="34" charset="-122"/>
              <a:sym typeface="+mn-ea"/>
            </a:endParaRPr>
          </a:p>
        </p:txBody>
      </p:sp>
      <p:sp>
        <p:nvSpPr>
          <p:cNvPr id="19" name="灯片编号占位符 1"/>
          <p:cNvSpPr>
            <a:spLocks noGrp="1"/>
          </p:cNvSpPr>
          <p:nvPr>
            <p:ph type="sldNum" sz="quarter" idx="12"/>
          </p:nvPr>
        </p:nvSpPr>
        <p:spPr>
          <a:xfrm>
            <a:off x="7010400" y="4912384"/>
            <a:ext cx="2133600" cy="273844"/>
          </a:xfrm>
        </p:spPr>
        <p:txBody>
          <a:bodyPr/>
          <a:lstStyle/>
          <a:p>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第</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6</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页</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共</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8</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页</a:t>
            </a:r>
            <a:endPar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endParaRPr>
          </a:p>
        </p:txBody>
      </p:sp>
      <p:sp>
        <p:nvSpPr>
          <p:cNvPr id="2" name="文本框 1"/>
          <p:cNvSpPr txBox="1"/>
          <p:nvPr/>
        </p:nvSpPr>
        <p:spPr>
          <a:xfrm>
            <a:off x="409694" y="1506838"/>
            <a:ext cx="2436293" cy="818515"/>
          </a:xfrm>
          <a:prstGeom prst="rect">
            <a:avLst/>
          </a:prstGeom>
          <a:noFill/>
        </p:spPr>
        <p:txBody>
          <a:bodyPr wrap="square" rtlCol="0">
            <a:spAutoFit/>
          </a:bodyPr>
          <a:lstStyle/>
          <a:p>
            <a:pPr algn="just">
              <a:lnSpc>
                <a:spcPct val="150000"/>
              </a:lnSpc>
            </a:pPr>
            <a:r>
              <a:rPr lang="zh-CN" altLang="en-US" sz="1050" dirty="0">
                <a:latin typeface="思源黑体 CN Normal" panose="020B0400000000000000" pitchFamily="34" charset="-122"/>
                <a:ea typeface="思源黑体 CN Normal" panose="020B0400000000000000" pitchFamily="34" charset="-122"/>
              </a:rPr>
              <a:t>       目前</a:t>
            </a:r>
            <a:r>
              <a:rPr lang="en-US" altLang="zh-CN" sz="1050" dirty="0">
                <a:latin typeface="思源黑体 CN Normal" panose="020B0400000000000000" pitchFamily="34" charset="-122"/>
                <a:ea typeface="思源黑体 CN Normal" panose="020B0400000000000000" pitchFamily="34" charset="-122"/>
              </a:rPr>
              <a:t>17</a:t>
            </a:r>
            <a:r>
              <a:rPr lang="zh-CN" altLang="en-US" sz="1050" dirty="0">
                <a:latin typeface="思源黑体 CN Normal" panose="020B0400000000000000" pitchFamily="34" charset="-122"/>
                <a:ea typeface="思源黑体 CN Normal" panose="020B0400000000000000" pitchFamily="34" charset="-122"/>
              </a:rPr>
              <a:t>个药物中仅</a:t>
            </a:r>
            <a:r>
              <a:rPr lang="en-US" altLang="zh-CN" sz="1050" dirty="0">
                <a:latin typeface="思源黑体 CN Normal" panose="020B0400000000000000" pitchFamily="34" charset="-122"/>
                <a:ea typeface="思源黑体 CN Normal" panose="020B0400000000000000" pitchFamily="34" charset="-122"/>
              </a:rPr>
              <a:t>5</a:t>
            </a:r>
            <a:r>
              <a:rPr lang="zh-CN" altLang="en-US" sz="1050" dirty="0">
                <a:latin typeface="思源黑体 CN Normal" panose="020B0400000000000000" pitchFamily="34" charset="-122"/>
                <a:ea typeface="思源黑体 CN Normal" panose="020B0400000000000000" pitchFamily="34" charset="-122"/>
              </a:rPr>
              <a:t>个药物（氯维地平等）完成仿制，且氯维地平是</a:t>
            </a:r>
            <a:r>
              <a:rPr lang="zh-CN" altLang="en-US" sz="1050" dirty="0">
                <a:solidFill>
                  <a:srgbClr val="FF0000"/>
                </a:solidFill>
                <a:latin typeface="思源黑体 CN Bold" panose="020B0800000000000000" pitchFamily="34" charset="-122"/>
                <a:ea typeface="思源黑体 CN Bold" panose="020B0800000000000000" pitchFamily="34" charset="-122"/>
              </a:rPr>
              <a:t>首个通过</a:t>
            </a:r>
            <a:r>
              <a:rPr lang="en-US" altLang="zh-CN" sz="1050" dirty="0">
                <a:solidFill>
                  <a:srgbClr val="FF0000"/>
                </a:solidFill>
                <a:latin typeface="思源黑体 CN Bold" panose="020B0800000000000000" pitchFamily="34" charset="-122"/>
                <a:ea typeface="思源黑体 CN Bold" panose="020B0800000000000000" pitchFamily="34" charset="-122"/>
              </a:rPr>
              <a:t>Ⅲ</a:t>
            </a:r>
            <a:r>
              <a:rPr lang="zh-CN" altLang="en-US" sz="1050" dirty="0">
                <a:solidFill>
                  <a:srgbClr val="FF0000"/>
                </a:solidFill>
                <a:latin typeface="思源黑体 CN Bold" panose="020B0800000000000000" pitchFamily="34" charset="-122"/>
                <a:ea typeface="思源黑体 CN Bold" panose="020B0800000000000000" pitchFamily="34" charset="-122"/>
              </a:rPr>
              <a:t>期临床获批</a:t>
            </a:r>
            <a:r>
              <a:rPr lang="zh-CN" altLang="en-US" sz="1050" dirty="0">
                <a:latin typeface="思源黑体 CN Normal" panose="020B0400000000000000" pitchFamily="34" charset="-122"/>
                <a:ea typeface="思源黑体 CN Normal" panose="020B0400000000000000" pitchFamily="34" charset="-122"/>
              </a:rPr>
              <a:t>的药品</a:t>
            </a:r>
            <a:endParaRPr lang="zh-CN" altLang="en-US" sz="1050" dirty="0">
              <a:latin typeface="思源黑体 CN Normal" panose="020B0400000000000000" pitchFamily="34" charset="-122"/>
              <a:ea typeface="思源黑体 CN Normal" panose="020B0400000000000000" pitchFamily="34" charset="-122"/>
            </a:endParaRPr>
          </a:p>
        </p:txBody>
      </p:sp>
      <p:pic>
        <p:nvPicPr>
          <p:cNvPr id="26" name="图片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3698" y="2280853"/>
            <a:ext cx="2363728" cy="2500558"/>
          </a:xfrm>
          <a:prstGeom prst="rect">
            <a:avLst/>
          </a:prstGeom>
        </p:spPr>
      </p:pic>
      <p:sp>
        <p:nvSpPr>
          <p:cNvPr id="27" name="矩形: 圆角 26"/>
          <p:cNvSpPr/>
          <p:nvPr/>
        </p:nvSpPr>
        <p:spPr>
          <a:xfrm>
            <a:off x="396457" y="3100366"/>
            <a:ext cx="2396705" cy="14401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68929" y="1160147"/>
            <a:ext cx="2681873" cy="1071255"/>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ü"/>
            </a:pPr>
            <a:r>
              <a:rPr lang="zh-CN" altLang="en-US" sz="1200" b="1" dirty="0">
                <a:latin typeface="思源黑体 CN Medium" panose="020B0600000000000000" pitchFamily="34" charset="-122"/>
                <a:ea typeface="思源黑体 CN Medium" panose="020B0600000000000000" pitchFamily="34" charset="-122"/>
                <a:cs typeface="Times New Roman" panose="02020603050405020304" pitchFamily="18" charset="0"/>
              </a:rPr>
              <a:t>创新剂型，填补空白</a:t>
            </a:r>
            <a:r>
              <a:rPr lang="en-US" altLang="zh-CN" sz="1200" b="1" dirty="0">
                <a:latin typeface="思源黑体 CN Medium" panose="020B0600000000000000" pitchFamily="34" charset="-122"/>
                <a:ea typeface="思源黑体 CN Medium" panose="020B0600000000000000" pitchFamily="34" charset="-122"/>
                <a:cs typeface="Times New Roman" panose="02020603050405020304" pitchFamily="18" charset="0"/>
              </a:rPr>
              <a:t>:</a:t>
            </a:r>
            <a:endParaRPr lang="en-US" altLang="zh-CN" sz="1200" b="1" dirty="0">
              <a:latin typeface="思源黑体 CN Medium" panose="020B0600000000000000" pitchFamily="34" charset="-122"/>
              <a:ea typeface="思源黑体 CN Medium" panose="020B0600000000000000" pitchFamily="34" charset="-122"/>
              <a:cs typeface="Times New Roman" panose="02020603050405020304" pitchFamily="18" charset="0"/>
            </a:endParaRPr>
          </a:p>
          <a:p>
            <a:pPr algn="just">
              <a:lnSpc>
                <a:spcPct val="150000"/>
              </a:lnSpc>
            </a:pPr>
            <a:r>
              <a:rPr lang="zh-CN" altLang="en-US" sz="1050" dirty="0">
                <a:latin typeface="思源黑体 CN Normal" panose="020B0400000000000000" pitchFamily="34" charset="-122"/>
                <a:ea typeface="思源黑体 CN Normal" panose="020B0400000000000000" pitchFamily="34" charset="-122"/>
              </a:rPr>
              <a:t>    乳状注射液</a:t>
            </a:r>
            <a:r>
              <a:rPr lang="zh-CN" altLang="zh-CN" sz="1050" dirty="0">
                <a:latin typeface="思源黑体 CN Normal" panose="020B0400000000000000" pitchFamily="34" charset="-122"/>
                <a:ea typeface="思源黑体 CN Normal" panose="020B0400000000000000" pitchFamily="34" charset="-122"/>
              </a:rPr>
              <a:t>以酯键水解的方式快速代谢，主要由血液和血管外组织中的酯酶催化水解，</a:t>
            </a:r>
            <a:r>
              <a:rPr lang="zh-CN" altLang="zh-CN" sz="1050" dirty="0">
                <a:solidFill>
                  <a:srgbClr val="FF0000"/>
                </a:solidFill>
                <a:latin typeface="思源黑体 CN Bold" panose="020B0800000000000000" pitchFamily="34" charset="-122"/>
                <a:ea typeface="思源黑体 CN Bold" panose="020B0800000000000000" pitchFamily="34" charset="-122"/>
              </a:rPr>
              <a:t>消除不受肝脏或肾脏功能紊乱影响</a:t>
            </a:r>
            <a:r>
              <a:rPr lang="zh-CN" altLang="zh-CN" sz="1050" dirty="0">
                <a:latin typeface="思源黑体 CN Normal" panose="020B0400000000000000" pitchFamily="34" charset="-122"/>
                <a:ea typeface="思源黑体 CN Normal" panose="020B0400000000000000" pitchFamily="34" charset="-122"/>
              </a:rPr>
              <a:t>。</a:t>
            </a:r>
            <a:endParaRPr lang="zh-CN" altLang="en-US" sz="1050" dirty="0">
              <a:latin typeface="思源黑体 CN Normal" panose="020B0400000000000000" pitchFamily="34" charset="-122"/>
              <a:ea typeface="思源黑体 CN Normal" panose="020B0400000000000000" pitchFamily="34" charset="-122"/>
            </a:endParaRPr>
          </a:p>
        </p:txBody>
      </p:sp>
      <p:sp>
        <p:nvSpPr>
          <p:cNvPr id="28" name="文本框 27"/>
          <p:cNvSpPr txBox="1"/>
          <p:nvPr/>
        </p:nvSpPr>
        <p:spPr>
          <a:xfrm>
            <a:off x="6109567" y="1181724"/>
            <a:ext cx="2681873" cy="3680460"/>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ü"/>
            </a:pPr>
            <a:r>
              <a:rPr lang="zh-CN" altLang="en-US" sz="1200" b="1" dirty="0">
                <a:latin typeface="思源黑体 CN Medium" panose="020B0600000000000000" pitchFamily="34" charset="-122"/>
                <a:ea typeface="思源黑体 CN Medium" panose="020B0600000000000000" pitchFamily="34" charset="-122"/>
                <a:cs typeface="Times New Roman" panose="02020603050405020304" pitchFamily="18" charset="0"/>
              </a:rPr>
              <a:t>突破参照药人群限制</a:t>
            </a:r>
            <a:endParaRPr lang="en-US" altLang="zh-CN" sz="1200" b="1" dirty="0">
              <a:latin typeface="思源黑体 CN Medium" panose="020B0600000000000000" pitchFamily="34" charset="-122"/>
              <a:ea typeface="思源黑体 CN Medium" panose="020B0600000000000000" pitchFamily="34" charset="-122"/>
              <a:cs typeface="Times New Roman" panose="02020603050405020304" pitchFamily="18" charset="0"/>
            </a:endParaRPr>
          </a:p>
          <a:p>
            <a:pPr algn="just">
              <a:lnSpc>
                <a:spcPct val="150000"/>
              </a:lnSpc>
            </a:pPr>
            <a:r>
              <a:rPr lang="zh-CN" altLang="en-US" sz="1050" dirty="0">
                <a:latin typeface="思源黑体 CN Normal" panose="020B0400000000000000" pitchFamily="34" charset="-122"/>
                <a:ea typeface="思源黑体 CN Normal" panose="020B0400000000000000" pitchFamily="34" charset="-122"/>
              </a:rPr>
              <a:t>与参照药同为</a:t>
            </a:r>
            <a:r>
              <a:rPr lang="zh-CN" altLang="en-US" sz="1050" dirty="0">
                <a:solidFill>
                  <a:srgbClr val="FF0000"/>
                </a:solidFill>
                <a:latin typeface="思源黑体 CN Bold" panose="020B0800000000000000" pitchFamily="34" charset="-122"/>
                <a:ea typeface="思源黑体 CN Bold" panose="020B0800000000000000" pitchFamily="34" charset="-122"/>
                <a:sym typeface="+mn-ea"/>
              </a:rPr>
              <a:t>免配即用注射液，更适合高血压急症用药</a:t>
            </a:r>
            <a:r>
              <a:rPr lang="zh-CN" altLang="en-US" sz="1050" dirty="0">
                <a:latin typeface="思源黑体 CN Normal" panose="020B0400000000000000" pitchFamily="34" charset="-122"/>
                <a:ea typeface="思源黑体 CN Normal" panose="020B0400000000000000" pitchFamily="34" charset="-122"/>
                <a:sym typeface="+mn-ea"/>
              </a:rPr>
              <a:t>，极大简化医护操作及降低配错风险，且</a:t>
            </a:r>
            <a:r>
              <a:rPr lang="zh-CN" altLang="en-US" sz="1050" dirty="0">
                <a:solidFill>
                  <a:srgbClr val="FF0000"/>
                </a:solidFill>
                <a:latin typeface="思源黑体 CN Bold" panose="020B0800000000000000" pitchFamily="34" charset="-122"/>
                <a:ea typeface="思源黑体 CN Bold" panose="020B0800000000000000" pitchFamily="34" charset="-122"/>
                <a:sym typeface="+mn-ea"/>
              </a:rPr>
              <a:t>适应人群范围更广</a:t>
            </a:r>
            <a:endParaRPr lang="en-US" altLang="zh-CN" sz="1050" dirty="0">
              <a:solidFill>
                <a:srgbClr val="FF0000"/>
              </a:solidFill>
              <a:latin typeface="思源黑体 CN Bold" panose="020B0800000000000000" pitchFamily="34" charset="-122"/>
              <a:ea typeface="思源黑体 CN Bold" panose="020B0800000000000000" pitchFamily="34" charset="-122"/>
              <a:sym typeface="+mn-ea"/>
            </a:endParaRPr>
          </a:p>
          <a:p>
            <a:pPr algn="just">
              <a:lnSpc>
                <a:spcPct val="150000"/>
              </a:lnSpc>
            </a:pPr>
            <a:endParaRPr lang="en-US" altLang="zh-CN" sz="1050" dirty="0">
              <a:latin typeface="思源黑体 CN Normal" panose="020B0400000000000000" pitchFamily="34" charset="-122"/>
              <a:ea typeface="思源黑体 CN Normal" panose="020B0400000000000000" pitchFamily="34" charset="-122"/>
              <a:sym typeface="+mn-ea"/>
            </a:endParaRPr>
          </a:p>
          <a:p>
            <a:pPr marL="171450" indent="-171450" algn="just">
              <a:lnSpc>
                <a:spcPct val="250000"/>
              </a:lnSpc>
              <a:buFont typeface="Wingdings" panose="05000000000000000000" pitchFamily="2" charset="2"/>
              <a:buChar char="ü"/>
            </a:pPr>
            <a:r>
              <a:rPr lang="zh-CN" altLang="en-US" sz="1050" dirty="0">
                <a:latin typeface="思源黑体 CN Normal" panose="020B0400000000000000" pitchFamily="34" charset="-122"/>
                <a:ea typeface="思源黑体 CN Normal" panose="020B0400000000000000" pitchFamily="34" charset="-122"/>
                <a:sym typeface="+mn-ea"/>
              </a:rPr>
              <a:t>输注时无需强制性仰卧或左侧卧</a:t>
            </a:r>
            <a:endParaRPr lang="en-US" altLang="zh-CN" sz="1050" dirty="0">
              <a:latin typeface="思源黑体 CN Normal" panose="020B0400000000000000" pitchFamily="34" charset="-122"/>
              <a:ea typeface="思源黑体 CN Normal" panose="020B0400000000000000" pitchFamily="34" charset="-122"/>
              <a:sym typeface="+mn-ea"/>
            </a:endParaRPr>
          </a:p>
          <a:p>
            <a:pPr marL="171450" indent="-171450" algn="just">
              <a:lnSpc>
                <a:spcPct val="250000"/>
              </a:lnSpc>
              <a:buFont typeface="Wingdings" panose="05000000000000000000" pitchFamily="2" charset="2"/>
              <a:buChar char="ü"/>
            </a:pPr>
            <a:r>
              <a:rPr lang="zh-CN" altLang="en-US" sz="1050" dirty="0">
                <a:latin typeface="思源黑体 CN Normal" panose="020B0400000000000000" pitchFamily="34" charset="-122"/>
                <a:ea typeface="思源黑体 CN Normal" panose="020B0400000000000000" pitchFamily="34" charset="-122"/>
                <a:sym typeface="+mn-ea"/>
              </a:rPr>
              <a:t>哮喘</a:t>
            </a:r>
            <a:r>
              <a:rPr lang="en-US" altLang="zh-CN" sz="1050" dirty="0">
                <a:latin typeface="思源黑体 CN Normal" panose="020B0400000000000000" pitchFamily="34" charset="-122"/>
                <a:ea typeface="思源黑体 CN Normal" panose="020B0400000000000000" pitchFamily="34" charset="-122"/>
                <a:sym typeface="+mn-ea"/>
              </a:rPr>
              <a:t>/</a:t>
            </a:r>
            <a:r>
              <a:rPr lang="zh-CN" altLang="en-US" sz="1050" dirty="0">
                <a:latin typeface="思源黑体 CN Normal" panose="020B0400000000000000" pitchFamily="34" charset="-122"/>
                <a:ea typeface="思源黑体 CN Normal" panose="020B0400000000000000" pitchFamily="34" charset="-122"/>
                <a:sym typeface="+mn-ea"/>
              </a:rPr>
              <a:t>慢阻肺患者可用</a:t>
            </a:r>
            <a:endParaRPr lang="en-US" altLang="zh-CN" sz="1050" dirty="0">
              <a:latin typeface="思源黑体 CN Normal" panose="020B0400000000000000" pitchFamily="34" charset="-122"/>
              <a:ea typeface="思源黑体 CN Normal" panose="020B0400000000000000" pitchFamily="34" charset="-122"/>
              <a:sym typeface="+mn-ea"/>
            </a:endParaRPr>
          </a:p>
          <a:p>
            <a:pPr marL="171450" indent="-171450" algn="just">
              <a:lnSpc>
                <a:spcPct val="250000"/>
              </a:lnSpc>
              <a:buFont typeface="Wingdings" panose="05000000000000000000" pitchFamily="2" charset="2"/>
              <a:buChar char="ü"/>
            </a:pPr>
            <a:r>
              <a:rPr lang="zh-CN" altLang="en-US" sz="1050" dirty="0">
                <a:latin typeface="思源黑体 CN Normal" panose="020B0400000000000000" pitchFamily="34" charset="-122"/>
                <a:ea typeface="思源黑体 CN Normal" panose="020B0400000000000000" pitchFamily="34" charset="-122"/>
                <a:sym typeface="+mn-ea"/>
              </a:rPr>
              <a:t>重度</a:t>
            </a:r>
            <a:r>
              <a:rPr lang="en-US" altLang="zh-CN" sz="1050" dirty="0">
                <a:latin typeface="思源黑体 CN Normal" panose="020B0400000000000000" pitchFamily="34" charset="-122"/>
                <a:ea typeface="思源黑体 CN Normal" panose="020B0400000000000000" pitchFamily="34" charset="-122"/>
                <a:sym typeface="+mn-ea"/>
              </a:rPr>
              <a:t>/</a:t>
            </a:r>
            <a:r>
              <a:rPr lang="zh-CN" altLang="en-US" sz="1050" dirty="0">
                <a:latin typeface="思源黑体 CN Normal" panose="020B0400000000000000" pitchFamily="34" charset="-122"/>
                <a:ea typeface="思源黑体 CN Normal" panose="020B0400000000000000" pitchFamily="34" charset="-122"/>
                <a:sym typeface="+mn-ea"/>
              </a:rPr>
              <a:t>急性心衰患者可用</a:t>
            </a:r>
            <a:endParaRPr lang="en-US" altLang="zh-CN" sz="1050" dirty="0">
              <a:latin typeface="思源黑体 CN Normal" panose="020B0400000000000000" pitchFamily="34" charset="-122"/>
              <a:ea typeface="思源黑体 CN Normal" panose="020B0400000000000000" pitchFamily="34" charset="-122"/>
              <a:sym typeface="+mn-ea"/>
            </a:endParaRPr>
          </a:p>
          <a:p>
            <a:pPr marL="171450" indent="-171450" algn="just">
              <a:lnSpc>
                <a:spcPct val="250000"/>
              </a:lnSpc>
              <a:buFont typeface="Wingdings" panose="05000000000000000000" pitchFamily="2" charset="2"/>
              <a:buChar char="ü"/>
            </a:pPr>
            <a:r>
              <a:rPr lang="zh-CN" altLang="en-US" sz="1050" dirty="0">
                <a:latin typeface="思源黑体 CN Normal" panose="020B0400000000000000" pitchFamily="34" charset="-122"/>
                <a:ea typeface="思源黑体 CN Normal" panose="020B0400000000000000" pitchFamily="34" charset="-122"/>
                <a:sym typeface="+mn-ea"/>
              </a:rPr>
              <a:t>变异型心绞痛患者可用</a:t>
            </a:r>
            <a:endParaRPr lang="en-US" altLang="zh-CN" sz="1050" dirty="0">
              <a:latin typeface="思源黑体 CN Normal" panose="020B0400000000000000" pitchFamily="34" charset="-122"/>
              <a:ea typeface="思源黑体 CN Normal" panose="020B0400000000000000" pitchFamily="34" charset="-122"/>
              <a:sym typeface="+mn-ea"/>
            </a:endParaRPr>
          </a:p>
          <a:p>
            <a:pPr algn="just">
              <a:lnSpc>
                <a:spcPct val="150000"/>
              </a:lnSpc>
            </a:pPr>
            <a:endParaRPr lang="en-US" altLang="zh-CN" sz="1050" dirty="0">
              <a:latin typeface="思源黑体 CN Normal" panose="020B0400000000000000" pitchFamily="34" charset="-122"/>
              <a:ea typeface="思源黑体 CN Normal" panose="020B0400000000000000" pitchFamily="34" charset="-122"/>
              <a:sym typeface="+mn-ea"/>
            </a:endParaRPr>
          </a:p>
          <a:p>
            <a:pPr algn="just">
              <a:lnSpc>
                <a:spcPct val="150000"/>
              </a:lnSpc>
            </a:pPr>
            <a:endParaRPr lang="zh-CN" altLang="en-US" sz="1050" dirty="0">
              <a:latin typeface="思源黑体 CN Normal" panose="020B0400000000000000" pitchFamily="34" charset="-122"/>
              <a:ea typeface="思源黑体 CN Normal" panose="020B0400000000000000" pitchFamily="34" charset="-122"/>
            </a:endParaRPr>
          </a:p>
          <a:p>
            <a:pPr algn="just">
              <a:lnSpc>
                <a:spcPct val="150000"/>
              </a:lnSpc>
            </a:pPr>
            <a:endParaRPr lang="zh-CN" altLang="en-US" sz="1050" dirty="0">
              <a:latin typeface="思源黑体 CN Normal" panose="020B0400000000000000" pitchFamily="34" charset="-122"/>
              <a:ea typeface="思源黑体 CN Normal" panose="020B0400000000000000" pitchFamily="34" charset="-122"/>
            </a:endParaRPr>
          </a:p>
        </p:txBody>
      </p:sp>
      <p:sp>
        <p:nvSpPr>
          <p:cNvPr id="30" name="文本框 29"/>
          <p:cNvSpPr txBox="1"/>
          <p:nvPr/>
        </p:nvSpPr>
        <p:spPr>
          <a:xfrm>
            <a:off x="115390" y="4875530"/>
            <a:ext cx="1128395" cy="243840"/>
          </a:xfrm>
          <a:prstGeom prst="rect">
            <a:avLst/>
          </a:prstGeom>
          <a:noFill/>
        </p:spPr>
        <p:txBody>
          <a:bodyPr wrap="square">
            <a:noAutofit/>
          </a:bodyPr>
          <a:lstStyle/>
          <a:p>
            <a:pPr indent="0" algn="l">
              <a:lnSpc>
                <a:spcPct val="120000"/>
              </a:lnSpc>
              <a:buClrTx/>
              <a:buSzTx/>
              <a:buNone/>
            </a:pPr>
            <a:r>
              <a:rPr lang="en-US" altLang="zh-CN" sz="450" dirty="0">
                <a:latin typeface="思源黑体 CN Medium" panose="020B0600000000000000" pitchFamily="34" charset="-122"/>
                <a:ea typeface="思源黑体 CN Medium" panose="020B0600000000000000" pitchFamily="34" charset="-122"/>
              </a:rPr>
              <a:t>[</a:t>
            </a:r>
            <a:r>
              <a:rPr lang="zh-CN" altLang="en-US" sz="450" dirty="0">
                <a:latin typeface="思源黑体 CN Medium" panose="020B0600000000000000" pitchFamily="34" charset="-122"/>
                <a:ea typeface="思源黑体 CN Medium" panose="020B0600000000000000" pitchFamily="34" charset="-122"/>
              </a:rPr>
              <a:t>1</a:t>
            </a:r>
            <a:r>
              <a:rPr lang="en-US" altLang="zh-CN" sz="450" dirty="0">
                <a:latin typeface="思源黑体 CN Medium" panose="020B0600000000000000" pitchFamily="34" charset="-122"/>
                <a:ea typeface="思源黑体 CN Medium" panose="020B0600000000000000" pitchFamily="34" charset="-122"/>
              </a:rPr>
              <a:t>]</a:t>
            </a:r>
            <a:r>
              <a:rPr lang="zh-CN" altLang="en-US" sz="450" dirty="0">
                <a:latin typeface="思源黑体 CN Medium" panose="020B0600000000000000" pitchFamily="34" charset="-122"/>
                <a:ea typeface="思源黑体 CN Medium" panose="020B0600000000000000" pitchFamily="34" charset="-122"/>
              </a:rPr>
              <a:t> 拉贝洛尔氯化钠注射液说明书. </a:t>
            </a:r>
            <a:endParaRPr lang="zh-CN" altLang="en-US" sz="450" dirty="0">
              <a:latin typeface="思源黑体 CN Medium" panose="020B0600000000000000" pitchFamily="34" charset="-122"/>
              <a:ea typeface="思源黑体 CN Medium" panose="020B0600000000000000" pitchFamily="34" charset="-122"/>
            </a:endParaRPr>
          </a:p>
          <a:p>
            <a:pPr indent="0" algn="l">
              <a:lnSpc>
                <a:spcPct val="120000"/>
              </a:lnSpc>
              <a:buClrTx/>
              <a:buSzTx/>
              <a:buNone/>
            </a:pPr>
            <a:r>
              <a:rPr lang="en-US" altLang="zh-CN" sz="450" dirty="0">
                <a:latin typeface="思源黑体 CN Medium" panose="020B0600000000000000" pitchFamily="34" charset="-122"/>
                <a:ea typeface="思源黑体 CN Medium" panose="020B0600000000000000" pitchFamily="34" charset="-122"/>
              </a:rPr>
              <a:t>[</a:t>
            </a:r>
            <a:r>
              <a:rPr lang="zh-CN" altLang="en-US" sz="450" dirty="0">
                <a:latin typeface="思源黑体 CN Medium" panose="020B0600000000000000" pitchFamily="34" charset="-122"/>
                <a:ea typeface="思源黑体 CN Medium" panose="020B0600000000000000" pitchFamily="34" charset="-122"/>
              </a:rPr>
              <a:t>2</a:t>
            </a:r>
            <a:r>
              <a:rPr lang="en-US" altLang="zh-CN" sz="450" dirty="0">
                <a:latin typeface="思源黑体 CN Medium" panose="020B0600000000000000" pitchFamily="34" charset="-122"/>
                <a:ea typeface="思源黑体 CN Medium" panose="020B0600000000000000" pitchFamily="34" charset="-122"/>
              </a:rPr>
              <a:t>]</a:t>
            </a:r>
            <a:r>
              <a:rPr lang="zh-CN" altLang="en-US" sz="450" dirty="0">
                <a:latin typeface="思源黑体 CN Medium" panose="020B0600000000000000" pitchFamily="34" charset="-122"/>
                <a:ea typeface="思源黑体 CN Medium" panose="020B0600000000000000" pitchFamily="34" charset="-122"/>
              </a:rPr>
              <a:t> 氯维地平脂肪乳注射液说明书.</a:t>
            </a:r>
            <a:endParaRPr lang="zh-CN" altLang="en-US" sz="450" dirty="0">
              <a:latin typeface="思源黑体 CN Medium" panose="020B0600000000000000" pitchFamily="34" charset="-122"/>
              <a:ea typeface="思源黑体 CN Medium" panose="020B0600000000000000" pitchFamily="34" charset="-122"/>
            </a:endParaRPr>
          </a:p>
          <a:p>
            <a:pPr indent="0" algn="l">
              <a:lnSpc>
                <a:spcPct val="120000"/>
              </a:lnSpc>
              <a:buClrTx/>
              <a:buSzTx/>
              <a:buNone/>
            </a:pPr>
            <a:endParaRPr lang="zh-CN" altLang="en-US" sz="450" dirty="0">
              <a:latin typeface="思源黑体 CN Medium" panose="020B0600000000000000" pitchFamily="34" charset="-122"/>
              <a:ea typeface="思源黑体 CN Medium" panose="020B0600000000000000"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p:cNvSpPr/>
          <p:nvPr/>
        </p:nvSpPr>
        <p:spPr>
          <a:xfrm>
            <a:off x="4650684" y="1251488"/>
            <a:ext cx="2220588" cy="3291633"/>
          </a:xfrm>
          <a:prstGeom prst="roundRect">
            <a:avLst>
              <a:gd name="adj" fmla="val 2331"/>
            </a:avLst>
          </a:prstGeom>
          <a:solidFill>
            <a:srgbClr val="5A4496">
              <a:alpha val="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13" name="矩形: 圆角 12"/>
          <p:cNvSpPr/>
          <p:nvPr/>
        </p:nvSpPr>
        <p:spPr>
          <a:xfrm>
            <a:off x="6929183" y="1240278"/>
            <a:ext cx="2118868" cy="3291633"/>
          </a:xfrm>
          <a:prstGeom prst="roundRect">
            <a:avLst>
              <a:gd name="adj" fmla="val 2331"/>
            </a:avLst>
          </a:prstGeom>
          <a:solidFill>
            <a:srgbClr val="5A4496">
              <a:alpha val="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12" name="矩形: 圆角 11"/>
          <p:cNvSpPr/>
          <p:nvPr/>
        </p:nvSpPr>
        <p:spPr>
          <a:xfrm>
            <a:off x="2247701" y="1143066"/>
            <a:ext cx="2298160" cy="3400055"/>
          </a:xfrm>
          <a:prstGeom prst="roundRect">
            <a:avLst>
              <a:gd name="adj" fmla="val 2331"/>
            </a:avLst>
          </a:prstGeom>
          <a:solidFill>
            <a:srgbClr val="5A4496">
              <a:alpha val="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7" name="矩形: 圆角 6"/>
          <p:cNvSpPr/>
          <p:nvPr/>
        </p:nvSpPr>
        <p:spPr>
          <a:xfrm>
            <a:off x="150006" y="1224333"/>
            <a:ext cx="1911911" cy="3291633"/>
          </a:xfrm>
          <a:prstGeom prst="roundRect">
            <a:avLst>
              <a:gd name="adj" fmla="val 2331"/>
            </a:avLst>
          </a:prstGeom>
          <a:solidFill>
            <a:srgbClr val="5A4496">
              <a:alpha val="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17" name="圆角矩形 16"/>
          <p:cNvSpPr/>
          <p:nvPr/>
        </p:nvSpPr>
        <p:spPr>
          <a:xfrm>
            <a:off x="150007" y="948690"/>
            <a:ext cx="1911910" cy="34925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US" sz="1200" b="1" dirty="0" err="1">
                <a:solidFill>
                  <a:schemeClr val="bg1"/>
                </a:solidFill>
                <a:latin typeface="思源黑体 CN Bold" panose="020B0800000000000000" pitchFamily="34" charset="-122"/>
                <a:ea typeface="思源黑体 CN Bold" panose="020B0800000000000000" pitchFamily="34" charset="-122"/>
                <a:sym typeface="+mn-ea"/>
              </a:rPr>
              <a:t>对公共健康影响重大</a:t>
            </a:r>
            <a:endParaRPr lang="en-US" sz="1200" b="1" dirty="0">
              <a:solidFill>
                <a:schemeClr val="bg1"/>
              </a:solidFill>
              <a:latin typeface="思源黑体 CN Bold" panose="020B0800000000000000" pitchFamily="34" charset="-122"/>
              <a:ea typeface="思源黑体 CN Bold" panose="020B0800000000000000" pitchFamily="34" charset="-122"/>
              <a:sym typeface="+mn-ea"/>
            </a:endParaRPr>
          </a:p>
        </p:txBody>
      </p:sp>
      <p:sp>
        <p:nvSpPr>
          <p:cNvPr id="19" name="圆角矩形 18"/>
          <p:cNvSpPr/>
          <p:nvPr/>
        </p:nvSpPr>
        <p:spPr>
          <a:xfrm>
            <a:off x="2257029" y="948690"/>
            <a:ext cx="2280969" cy="34925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CN Bold" panose="020B0800000000000000" pitchFamily="34" charset="-122"/>
                <a:ea typeface="思源黑体 CN Bold" panose="020B0800000000000000" pitchFamily="34" charset="-122"/>
                <a:sym typeface="+mn-ea"/>
              </a:rPr>
              <a:t>符合</a:t>
            </a:r>
            <a:r>
              <a:rPr lang="en-US" altLang="zh-CN" sz="1200" b="1" dirty="0">
                <a:solidFill>
                  <a:schemeClr val="bg1"/>
                </a:solidFill>
                <a:latin typeface="思源黑体 CN Bold" panose="020B0800000000000000" pitchFamily="34" charset="-122"/>
                <a:ea typeface="思源黑体 CN Bold" panose="020B0800000000000000" pitchFamily="34" charset="-122"/>
                <a:sym typeface="+mn-ea"/>
              </a:rPr>
              <a:t>“</a:t>
            </a:r>
            <a:r>
              <a:rPr lang="zh-CN" altLang="en-US" sz="1200" b="1" dirty="0">
                <a:solidFill>
                  <a:schemeClr val="bg1"/>
                </a:solidFill>
                <a:latin typeface="思源黑体 CN Bold" panose="020B0800000000000000" pitchFamily="34" charset="-122"/>
                <a:ea typeface="思源黑体 CN Bold" panose="020B0800000000000000" pitchFamily="34" charset="-122"/>
                <a:sym typeface="+mn-ea"/>
              </a:rPr>
              <a:t>保基本</a:t>
            </a:r>
            <a:r>
              <a:rPr lang="en-US" altLang="zh-CN" sz="1200" b="1" dirty="0">
                <a:solidFill>
                  <a:schemeClr val="bg1"/>
                </a:solidFill>
                <a:latin typeface="思源黑体 CN Bold" panose="020B0800000000000000" pitchFamily="34" charset="-122"/>
                <a:ea typeface="思源黑体 CN Bold" panose="020B0800000000000000" pitchFamily="34" charset="-122"/>
                <a:sym typeface="+mn-ea"/>
              </a:rPr>
              <a:t>”</a:t>
            </a:r>
            <a:r>
              <a:rPr lang="zh-CN" altLang="en-US" sz="1200" b="1" dirty="0">
                <a:solidFill>
                  <a:schemeClr val="bg1"/>
                </a:solidFill>
                <a:latin typeface="思源黑体 CN Bold" panose="020B0800000000000000" pitchFamily="34" charset="-122"/>
                <a:ea typeface="思源黑体 CN Bold" panose="020B0800000000000000" pitchFamily="34" charset="-122"/>
                <a:sym typeface="+mn-ea"/>
              </a:rPr>
              <a:t>原则</a:t>
            </a:r>
            <a:endParaRPr lang="zh-CN" altLang="en-US" sz="1200" b="1" dirty="0">
              <a:solidFill>
                <a:schemeClr val="bg1"/>
              </a:solidFill>
              <a:latin typeface="思源黑体 CN Bold" panose="020B0800000000000000" pitchFamily="34" charset="-122"/>
              <a:ea typeface="思源黑体 CN Bold" panose="020B0800000000000000" pitchFamily="34" charset="-122"/>
              <a:sym typeface="+mn-ea"/>
            </a:endParaRPr>
          </a:p>
        </p:txBody>
      </p:sp>
      <p:sp>
        <p:nvSpPr>
          <p:cNvPr id="20" name="圆角矩形 19"/>
          <p:cNvSpPr/>
          <p:nvPr/>
        </p:nvSpPr>
        <p:spPr>
          <a:xfrm>
            <a:off x="4659192" y="953135"/>
            <a:ext cx="2220588" cy="34925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思源黑体 CN Bold" panose="020B0800000000000000" pitchFamily="34" charset="-122"/>
                <a:ea typeface="思源黑体 CN Bold" panose="020B0800000000000000" pitchFamily="34" charset="-122"/>
                <a:sym typeface="+mn-ea"/>
              </a:rPr>
              <a:t>弥补目录短板</a:t>
            </a:r>
            <a:endParaRPr lang="zh-CN" altLang="en-US" sz="1200" b="1" dirty="0">
              <a:solidFill>
                <a:schemeClr val="bg1"/>
              </a:solidFill>
              <a:latin typeface="思源黑体 CN Bold" panose="020B0800000000000000" pitchFamily="34" charset="-122"/>
              <a:ea typeface="思源黑体 CN Bold" panose="020B0800000000000000" pitchFamily="34" charset="-122"/>
              <a:sym typeface="+mn-ea"/>
            </a:endParaRPr>
          </a:p>
        </p:txBody>
      </p:sp>
      <p:sp>
        <p:nvSpPr>
          <p:cNvPr id="21" name="圆角矩形 20"/>
          <p:cNvSpPr/>
          <p:nvPr/>
        </p:nvSpPr>
        <p:spPr>
          <a:xfrm>
            <a:off x="6945630" y="953135"/>
            <a:ext cx="2085975" cy="34925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100000"/>
              </a:lnSpc>
              <a:buNone/>
            </a:pPr>
            <a:r>
              <a:rPr lang="zh-CN" altLang="en-US" sz="1200" b="1" dirty="0">
                <a:solidFill>
                  <a:schemeClr val="bg1"/>
                </a:solidFill>
                <a:latin typeface="思源黑体 CN Bold" panose="020B0800000000000000" pitchFamily="34" charset="-122"/>
                <a:ea typeface="思源黑体 CN Bold" panose="020B0800000000000000" pitchFamily="34" charset="-122"/>
                <a:sym typeface="+mn-ea"/>
              </a:rPr>
              <a:t>临床管理难度低</a:t>
            </a:r>
            <a:endParaRPr lang="zh-CN" altLang="en-US" sz="1200" b="1" dirty="0">
              <a:solidFill>
                <a:schemeClr val="bg1"/>
              </a:solidFill>
              <a:latin typeface="思源黑体 CN Bold" panose="020B0800000000000000" pitchFamily="34" charset="-122"/>
              <a:ea typeface="思源黑体 CN Bold" panose="020B0800000000000000" pitchFamily="34" charset="-122"/>
              <a:sym typeface="+mn-ea"/>
            </a:endParaRPr>
          </a:p>
        </p:txBody>
      </p:sp>
      <p:sp>
        <p:nvSpPr>
          <p:cNvPr id="22" name="文本框 21"/>
          <p:cNvSpPr txBox="1"/>
          <p:nvPr/>
        </p:nvSpPr>
        <p:spPr>
          <a:xfrm>
            <a:off x="6945630" y="1301888"/>
            <a:ext cx="2085975" cy="2930525"/>
          </a:xfrm>
          <a:prstGeom prst="rect">
            <a:avLst/>
          </a:prstGeom>
          <a:noFill/>
        </p:spPr>
        <p:txBody>
          <a:bodyPr wrap="square" rtlCol="0">
            <a:spAutoFit/>
          </a:bodyPr>
          <a:lstStyle/>
          <a:p>
            <a:pPr indent="0" algn="just" fontAlgn="auto">
              <a:lnSpc>
                <a:spcPct val="150000"/>
              </a:lnSpc>
              <a:spcAft>
                <a:spcPts val="600"/>
              </a:spcAft>
            </a:pPr>
            <a:endParaRPr lang="en-US" altLang="zh-CN" sz="1050" dirty="0">
              <a:solidFill>
                <a:srgbClr val="FF0000"/>
              </a:solidFill>
              <a:latin typeface="思源黑体 CN Bold" panose="020B0800000000000000" pitchFamily="34" charset="-122"/>
              <a:ea typeface="思源黑体 CN Bold" panose="020B0800000000000000" pitchFamily="34" charset="-122"/>
            </a:endParaRPr>
          </a:p>
          <a:p>
            <a:pPr indent="0" algn="just" fontAlgn="auto">
              <a:lnSpc>
                <a:spcPct val="150000"/>
              </a:lnSpc>
              <a:spcAft>
                <a:spcPts val="600"/>
              </a:spcAft>
            </a:pPr>
            <a:endParaRPr lang="en-US" altLang="zh-CN" sz="800" noProof="0" dirty="0">
              <a:ln>
                <a:noFill/>
              </a:ln>
              <a:solidFill>
                <a:schemeClr val="tx1"/>
              </a:solidFill>
              <a:effectLst/>
              <a:uLnTx/>
              <a:uFillTx/>
              <a:latin typeface="思源黑体 CN Normal" panose="020B0400000000000000" pitchFamily="34" charset="-122"/>
              <a:ea typeface="思源黑体 CN Normal" panose="020B0400000000000000" pitchFamily="34" charset="-122"/>
            </a:endParaRPr>
          </a:p>
          <a:p>
            <a:pPr indent="0" algn="just" fontAlgn="auto">
              <a:lnSpc>
                <a:spcPct val="150000"/>
              </a:lnSpc>
              <a:spcAft>
                <a:spcPts val="600"/>
              </a:spcAft>
            </a:pPr>
            <a:r>
              <a:rPr lang="zh-CN" altLang="en-US" sz="1050" noProof="0" dirty="0">
                <a:ln>
                  <a:noFill/>
                </a:ln>
                <a:solidFill>
                  <a:schemeClr val="tx1"/>
                </a:solidFill>
                <a:effectLst/>
                <a:uLnTx/>
                <a:uFillTx/>
                <a:latin typeface="思源黑体 CN Normal" panose="020B0400000000000000" pitchFamily="34" charset="-122"/>
                <a:ea typeface="思源黑体 CN Normal" panose="020B0400000000000000" pitchFamily="34" charset="-122"/>
              </a:rPr>
              <a:t>1.</a:t>
            </a:r>
            <a:r>
              <a:rPr lang="zh-CN" altLang="en-US" sz="1050" noProof="0" dirty="0">
                <a:ln>
                  <a:noFill/>
                </a:ln>
                <a:effectLst/>
                <a:uLnTx/>
                <a:uFillTx/>
                <a:latin typeface="思源黑体 CN Normal" panose="020B0400000000000000" pitchFamily="34" charset="-122"/>
                <a:ea typeface="思源黑体 CN Normal" panose="020B0400000000000000" pitchFamily="34" charset="-122"/>
              </a:rPr>
              <a:t>本品相较其他高血压注射剂临床证据充足、说明书用法用量</a:t>
            </a:r>
            <a:r>
              <a:rPr lang="zh-CN" altLang="en-US" sz="1050" dirty="0">
                <a:latin typeface="思源黑体 CN Normal" panose="020B0400000000000000" pitchFamily="34" charset="-122"/>
                <a:ea typeface="思源黑体 CN Normal" panose="020B0400000000000000" pitchFamily="34" charset="-122"/>
              </a:rPr>
              <a:t>描述更精准、不良反应率低，降低临床管理难度</a:t>
            </a:r>
            <a:r>
              <a:rPr lang="zh-CN" altLang="en-US" sz="1050" noProof="0" dirty="0">
                <a:ln>
                  <a:noFill/>
                </a:ln>
                <a:effectLst/>
                <a:uLnTx/>
                <a:uFillTx/>
                <a:latin typeface="思源黑体 CN Normal" panose="020B0400000000000000" pitchFamily="34" charset="-122"/>
                <a:ea typeface="思源黑体 CN Normal" panose="020B0400000000000000" pitchFamily="34" charset="-122"/>
              </a:rPr>
              <a:t>；</a:t>
            </a:r>
            <a:endParaRPr lang="zh-CN" altLang="en-US" sz="1050" noProof="0" dirty="0">
              <a:ln>
                <a:noFill/>
              </a:ln>
              <a:effectLst/>
              <a:uLnTx/>
              <a:uFillTx/>
              <a:latin typeface="思源黑体 CN Normal" panose="020B0400000000000000" pitchFamily="34" charset="-122"/>
              <a:ea typeface="思源黑体 CN Normal" panose="020B0400000000000000" pitchFamily="34" charset="-122"/>
            </a:endParaRPr>
          </a:p>
          <a:p>
            <a:pPr indent="0" algn="just" fontAlgn="auto">
              <a:lnSpc>
                <a:spcPct val="150000"/>
              </a:lnSpc>
              <a:spcAft>
                <a:spcPts val="600"/>
              </a:spcAft>
            </a:pPr>
            <a:r>
              <a:rPr lang="zh-CN" altLang="en-US" sz="1050" noProof="0" dirty="0">
                <a:ln>
                  <a:noFill/>
                </a:ln>
                <a:effectLst/>
                <a:uLnTx/>
                <a:uFillTx/>
                <a:latin typeface="思源黑体 CN Normal" panose="020B0400000000000000" pitchFamily="34" charset="-122"/>
                <a:ea typeface="思源黑体 CN Normal" panose="020B0400000000000000" pitchFamily="34" charset="-122"/>
              </a:rPr>
              <a:t>2. </a:t>
            </a:r>
            <a:r>
              <a:rPr lang="zh-CN" altLang="en-US" sz="1050" dirty="0">
                <a:latin typeface="思源黑体 CN Normal" panose="020B0400000000000000" pitchFamily="34" charset="-122"/>
                <a:ea typeface="思源黑体 CN Normal" panose="020B0400000000000000" pitchFamily="34" charset="-122"/>
                <a:sym typeface="Arial" panose="020B0604020202020204" pitchFamily="34" charset="0"/>
              </a:rPr>
              <a:t>免配</a:t>
            </a:r>
            <a:r>
              <a:rPr lang="zh-CN" altLang="en-US" sz="1050" dirty="0">
                <a:latin typeface="思源黑体 CN Normal" panose="020B0400000000000000" pitchFamily="34" charset="-122"/>
                <a:ea typeface="思源黑体 CN Normal" panose="020B0400000000000000" pitchFamily="34" charset="-122"/>
              </a:rPr>
              <a:t>即用型注射剂无需稀释，减少操作环节，缩短抢救时间， 避免配液污染，显著降低临床管理难度和医疗差错风险，进一步规范临床应用。</a:t>
            </a:r>
            <a:endParaRPr lang="en-US" altLang="zh-CN" sz="1050" dirty="0">
              <a:latin typeface="思源黑体 CN Normal" panose="020B0400000000000000" pitchFamily="34" charset="-122"/>
              <a:ea typeface="思源黑体 CN Normal" panose="020B0400000000000000" pitchFamily="34" charset="-122"/>
            </a:endParaRPr>
          </a:p>
        </p:txBody>
      </p:sp>
      <p:sp>
        <p:nvSpPr>
          <p:cNvPr id="23" name="文本框 22"/>
          <p:cNvSpPr txBox="1"/>
          <p:nvPr/>
        </p:nvSpPr>
        <p:spPr>
          <a:xfrm>
            <a:off x="2264893" y="1347614"/>
            <a:ext cx="2280968" cy="2949575"/>
          </a:xfrm>
          <a:prstGeom prst="rect">
            <a:avLst/>
          </a:prstGeom>
          <a:noFill/>
        </p:spPr>
        <p:txBody>
          <a:bodyPr wrap="square" rtlCol="0">
            <a:spAutoFit/>
          </a:bodyPr>
          <a:lstStyle/>
          <a:p>
            <a:pPr algn="ctr">
              <a:lnSpc>
                <a:spcPct val="150000"/>
              </a:lnSpc>
              <a:spcAft>
                <a:spcPts val="600"/>
              </a:spcAft>
            </a:pPr>
            <a:endParaRPr lang="en-US" altLang="zh-CN" sz="200" noProof="0" dirty="0">
              <a:ln>
                <a:noFill/>
              </a:ln>
              <a:solidFill>
                <a:srgbClr val="FF0000"/>
              </a:solidFill>
              <a:effectLst/>
              <a:uLnTx/>
              <a:uFillTx/>
              <a:latin typeface="思源黑体 CN Bold" panose="020B0800000000000000" pitchFamily="34" charset="-122"/>
              <a:ea typeface="思源黑体 CN Bold" panose="020B0800000000000000" pitchFamily="34" charset="-122"/>
              <a:sym typeface="+mn-ea"/>
            </a:endParaRPr>
          </a:p>
          <a:p>
            <a:pPr algn="ctr">
              <a:lnSpc>
                <a:spcPct val="150000"/>
              </a:lnSpc>
              <a:spcAft>
                <a:spcPts val="600"/>
              </a:spcAft>
            </a:pPr>
            <a:endParaRPr lang="en-US" altLang="zh-CN" sz="700" dirty="0">
              <a:solidFill>
                <a:srgbClr val="FF0000"/>
              </a:solidFill>
              <a:latin typeface="思源黑体 CN Bold" panose="020B0800000000000000" pitchFamily="34" charset="-122"/>
              <a:ea typeface="思源黑体 CN Bold" panose="020B0800000000000000" pitchFamily="34" charset="-122"/>
              <a:sym typeface="+mn-ea"/>
            </a:endParaRPr>
          </a:p>
          <a:p>
            <a:pPr algn="ctr">
              <a:lnSpc>
                <a:spcPct val="150000"/>
              </a:lnSpc>
              <a:spcAft>
                <a:spcPts val="600"/>
              </a:spcAft>
            </a:pPr>
            <a:endParaRPr lang="en-US" altLang="zh-CN" sz="700" noProof="0" dirty="0">
              <a:ln>
                <a:noFill/>
              </a:ln>
              <a:solidFill>
                <a:srgbClr val="FF0000"/>
              </a:solidFill>
              <a:effectLst/>
              <a:uLnTx/>
              <a:uFillTx/>
              <a:latin typeface="思源黑体 CN Bold" panose="020B0800000000000000" pitchFamily="34" charset="-122"/>
              <a:ea typeface="思源黑体 CN Bold" panose="020B0800000000000000" pitchFamily="34" charset="-122"/>
              <a:sym typeface="+mn-ea"/>
            </a:endParaRPr>
          </a:p>
          <a:p>
            <a:pPr algn="just">
              <a:lnSpc>
                <a:spcPct val="150000"/>
              </a:lnSpc>
              <a:spcAft>
                <a:spcPts val="600"/>
              </a:spcAft>
            </a:pPr>
            <a:r>
              <a:rPr lang="zh-CN" altLang="en-US" sz="1050" noProof="0" dirty="0">
                <a:ln>
                  <a:noFill/>
                </a:ln>
                <a:effectLst/>
                <a:uLnTx/>
                <a:uFillTx/>
                <a:latin typeface="思源黑体 CN Normal" panose="020B0400000000000000" pitchFamily="34" charset="-122"/>
                <a:ea typeface="思源黑体 CN Normal" panose="020B0400000000000000" pitchFamily="34" charset="-122"/>
              </a:rPr>
              <a:t>1.</a:t>
            </a:r>
            <a:r>
              <a:rPr lang="zh-CN" altLang="en-US" sz="1050" dirty="0">
                <a:latin typeface="思源黑体 CN Normal" panose="020B0400000000000000" pitchFamily="34" charset="-122"/>
                <a:ea typeface="思源黑体 CN Normal" panose="020B0400000000000000" pitchFamily="34" charset="-122"/>
              </a:rPr>
              <a:t>高血压人群中合并慢性肾脏病患病率约为</a:t>
            </a:r>
            <a:r>
              <a:rPr lang="en-US" altLang="zh-CN" sz="1050" dirty="0">
                <a:latin typeface="思源黑体 CN Normal" panose="020B0400000000000000" pitchFamily="34" charset="-122"/>
                <a:ea typeface="思源黑体 CN Normal" panose="020B0400000000000000" pitchFamily="34" charset="-122"/>
              </a:rPr>
              <a:t>18.2%</a:t>
            </a:r>
            <a:r>
              <a:rPr lang="zh-CN" altLang="en-US" sz="1050" dirty="0">
                <a:latin typeface="思源黑体 CN Normal" panose="020B0400000000000000" pitchFamily="34" charset="-122"/>
                <a:ea typeface="思源黑体 CN Normal" panose="020B0400000000000000" pitchFamily="34" charset="-122"/>
              </a:rPr>
              <a:t>，高血压患者肝脏硬度进展风险增加</a:t>
            </a:r>
            <a:r>
              <a:rPr lang="en-US" altLang="zh-CN" sz="1050" dirty="0">
                <a:latin typeface="思源黑体 CN Normal" panose="020B0400000000000000" pitchFamily="34" charset="-122"/>
                <a:ea typeface="思源黑体 CN Normal" panose="020B0400000000000000" pitchFamily="34" charset="-122"/>
              </a:rPr>
              <a:t>57%</a:t>
            </a:r>
            <a:r>
              <a:rPr lang="zh-CN" altLang="en-US" sz="1050" dirty="0">
                <a:latin typeface="思源黑体 CN Normal" panose="020B0400000000000000" pitchFamily="34" charset="-122"/>
                <a:ea typeface="思源黑体 CN Normal" panose="020B0400000000000000" pitchFamily="34" charset="-122"/>
              </a:rPr>
              <a:t>，本品可以</a:t>
            </a:r>
            <a:r>
              <a:rPr lang="zh-CN" altLang="en-US" sz="1050" noProof="0" dirty="0">
                <a:ln>
                  <a:noFill/>
                </a:ln>
                <a:effectLst/>
                <a:uLnTx/>
                <a:uFillTx/>
                <a:latin typeface="思源黑体 CN Normal" panose="020B0400000000000000" pitchFamily="34" charset="-122"/>
                <a:ea typeface="思源黑体 CN Normal" panose="020B0400000000000000" pitchFamily="34" charset="-122"/>
              </a:rPr>
              <a:t>覆盖传统用药受限的肝肾功能不全群体，实现有效治疗，降低后续疾病加重的经济负担</a:t>
            </a:r>
            <a:r>
              <a:rPr lang="zh-CN" altLang="en-US" sz="1050" dirty="0">
                <a:latin typeface="思源黑体 CN Normal" panose="020B0400000000000000" pitchFamily="34" charset="-122"/>
                <a:ea typeface="思源黑体 CN Normal" panose="020B0400000000000000" pitchFamily="34" charset="-122"/>
              </a:rPr>
              <a:t>；</a:t>
            </a:r>
            <a:endParaRPr lang="en-US" altLang="zh-CN" sz="1050" dirty="0">
              <a:latin typeface="思源黑体 CN Normal" panose="020B0400000000000000" pitchFamily="34" charset="-122"/>
              <a:ea typeface="思源黑体 CN Normal" panose="020B0400000000000000" pitchFamily="34" charset="-122"/>
            </a:endParaRPr>
          </a:p>
          <a:p>
            <a:pPr algn="just">
              <a:lnSpc>
                <a:spcPct val="150000"/>
              </a:lnSpc>
              <a:spcAft>
                <a:spcPts val="600"/>
              </a:spcAft>
            </a:pPr>
            <a:r>
              <a:rPr lang="en-US" altLang="zh-CN" sz="1050" noProof="0" dirty="0">
                <a:ln>
                  <a:noFill/>
                </a:ln>
                <a:effectLst/>
                <a:uLnTx/>
                <a:uFillTx/>
                <a:latin typeface="思源黑体 CN Normal" panose="020B0400000000000000" pitchFamily="34" charset="-122"/>
                <a:ea typeface="思源黑体 CN Normal" panose="020B0400000000000000" pitchFamily="34" charset="-122"/>
              </a:rPr>
              <a:t>2. </a:t>
            </a:r>
            <a:r>
              <a:rPr lang="zh-CN" altLang="en-US" sz="1050" noProof="0" dirty="0">
                <a:ln>
                  <a:noFill/>
                </a:ln>
                <a:effectLst/>
                <a:uLnTx/>
                <a:uFillTx/>
                <a:latin typeface="思源黑体 CN Bold" panose="020B0800000000000000" pitchFamily="34" charset="-122"/>
                <a:ea typeface="思源黑体 CN Bold" panose="020B0800000000000000" pitchFamily="34" charset="-122"/>
              </a:rPr>
              <a:t>本品可适用于</a:t>
            </a:r>
            <a:r>
              <a:rPr lang="zh-CN" altLang="en-US" sz="1050" dirty="0">
                <a:latin typeface="思源黑体 CN Bold" panose="020B0800000000000000" pitchFamily="34" charset="-122"/>
                <a:ea typeface="思源黑体 CN Bold" panose="020B0800000000000000" pitchFamily="34" charset="-122"/>
              </a:rPr>
              <a:t>参照药的禁忌人群，实现更加广泛患者的有效治疗</a:t>
            </a:r>
            <a:r>
              <a:rPr lang="zh-CN" altLang="en-US" sz="1050" dirty="0">
                <a:latin typeface="思源黑体 CN Normal" panose="020B0400000000000000" pitchFamily="34" charset="-122"/>
                <a:ea typeface="思源黑体 CN Normal" panose="020B0400000000000000" pitchFamily="34" charset="-122"/>
              </a:rPr>
              <a:t>，降低后续疾病加重的经济负担；</a:t>
            </a:r>
            <a:endParaRPr lang="en-US" altLang="zh-CN" sz="1050" dirty="0">
              <a:latin typeface="思源黑体 CN Normal" panose="020B0400000000000000" pitchFamily="34" charset="-122"/>
              <a:ea typeface="思源黑体 CN Normal" panose="020B0400000000000000" pitchFamily="34" charset="-122"/>
            </a:endParaRPr>
          </a:p>
        </p:txBody>
      </p:sp>
      <p:sp>
        <p:nvSpPr>
          <p:cNvPr id="5" name="文本框 4"/>
          <p:cNvSpPr txBox="1"/>
          <p:nvPr/>
        </p:nvSpPr>
        <p:spPr>
          <a:xfrm>
            <a:off x="150131" y="1347614"/>
            <a:ext cx="1911911" cy="2617896"/>
          </a:xfrm>
          <a:prstGeom prst="rect">
            <a:avLst/>
          </a:prstGeom>
          <a:noFill/>
        </p:spPr>
        <p:txBody>
          <a:bodyPr wrap="square" rtlCol="0">
            <a:spAutoFit/>
          </a:bodyPr>
          <a:lstStyle/>
          <a:p>
            <a:pPr algn="ctr">
              <a:lnSpc>
                <a:spcPct val="150000"/>
              </a:lnSpc>
            </a:pPr>
            <a:endParaRPr lang="en-US" altLang="zh-CN" sz="1050" dirty="0">
              <a:solidFill>
                <a:srgbClr val="FF0000"/>
              </a:solidFill>
              <a:latin typeface="思源黑体 CN Bold" panose="020B0800000000000000" pitchFamily="34" charset="-122"/>
              <a:ea typeface="思源黑体 CN Bold" panose="020B0800000000000000" pitchFamily="34" charset="-122"/>
              <a:sym typeface="+mn-ea"/>
            </a:endParaRPr>
          </a:p>
          <a:p>
            <a:pPr algn="ctr">
              <a:lnSpc>
                <a:spcPct val="150000"/>
              </a:lnSpc>
            </a:pPr>
            <a:endParaRPr lang="en-US" altLang="zh-CN" sz="400" dirty="0">
              <a:latin typeface="思源黑体 CN Normal" panose="020B0400000000000000" pitchFamily="34" charset="-122"/>
              <a:ea typeface="思源黑体 CN Normal" panose="020B0400000000000000" pitchFamily="34" charset="-122"/>
              <a:sym typeface="+mn-ea"/>
            </a:endParaRPr>
          </a:p>
          <a:p>
            <a:pPr algn="ctr">
              <a:lnSpc>
                <a:spcPct val="150000"/>
              </a:lnSpc>
            </a:pPr>
            <a:endParaRPr lang="en-US" altLang="zh-CN" sz="400" dirty="0">
              <a:latin typeface="思源黑体 CN Normal" panose="020B0400000000000000" pitchFamily="34" charset="-122"/>
              <a:ea typeface="思源黑体 CN Normal" panose="020B0400000000000000" pitchFamily="34" charset="-122"/>
              <a:sym typeface="+mn-ea"/>
            </a:endParaRPr>
          </a:p>
          <a:p>
            <a:pPr algn="ctr">
              <a:lnSpc>
                <a:spcPct val="150000"/>
              </a:lnSpc>
            </a:pPr>
            <a:endParaRPr lang="en-US" altLang="zh-CN" sz="400" dirty="0">
              <a:latin typeface="思源黑体 CN Normal" panose="020B0400000000000000" pitchFamily="34" charset="-122"/>
              <a:ea typeface="思源黑体 CN Normal" panose="020B0400000000000000" pitchFamily="34" charset="-122"/>
              <a:sym typeface="+mn-ea"/>
            </a:endParaRPr>
          </a:p>
          <a:p>
            <a:pPr algn="ctr">
              <a:lnSpc>
                <a:spcPct val="150000"/>
              </a:lnSpc>
            </a:pPr>
            <a:endParaRPr lang="en-US" altLang="zh-CN" sz="400" dirty="0">
              <a:latin typeface="思源黑体 CN Normal" panose="020B0400000000000000" pitchFamily="34" charset="-122"/>
              <a:ea typeface="思源黑体 CN Normal" panose="020B0400000000000000" pitchFamily="34" charset="-122"/>
              <a:sym typeface="+mn-ea"/>
            </a:endParaRPr>
          </a:p>
          <a:p>
            <a:pPr algn="just">
              <a:lnSpc>
                <a:spcPct val="150000"/>
              </a:lnSpc>
            </a:pPr>
            <a:r>
              <a:rPr lang="en-US" altLang="zh-CN" sz="1050" dirty="0">
                <a:latin typeface="思源黑体 CN Normal" panose="020B0400000000000000" pitchFamily="34" charset="-122"/>
                <a:ea typeface="思源黑体 CN Normal" panose="020B0400000000000000" pitchFamily="34" charset="-122"/>
                <a:sym typeface="+mn-ea"/>
              </a:rPr>
              <a:t>1.</a:t>
            </a:r>
            <a:r>
              <a:rPr lang="zh-CN" altLang="en-US" sz="1050" dirty="0">
                <a:latin typeface="思源黑体 CN Normal" panose="020B0400000000000000" pitchFamily="34" charset="-122"/>
                <a:ea typeface="思源黑体 CN Normal" panose="020B0400000000000000" pitchFamily="34" charset="-122"/>
                <a:sym typeface="+mn-ea"/>
              </a:rPr>
              <a:t> </a:t>
            </a:r>
            <a:r>
              <a:rPr lang="zh-CN" altLang="en-US" sz="1050" noProof="0" dirty="0">
                <a:ln>
                  <a:noFill/>
                </a:ln>
                <a:effectLst/>
                <a:uLnTx/>
                <a:uFillTx/>
                <a:latin typeface="思源黑体 CN Normal" panose="020B0400000000000000" pitchFamily="34" charset="-122"/>
                <a:ea typeface="思源黑体 CN Normal" panose="020B0400000000000000" pitchFamily="34" charset="-122"/>
                <a:sym typeface="+mn-ea"/>
              </a:rPr>
              <a:t>成人高血压整体发病率已达31.6%，约4.42亿人。</a:t>
            </a:r>
            <a:r>
              <a:rPr lang="zh-CN" altLang="en-US" sz="1050" dirty="0">
                <a:latin typeface="思源黑体 CN Normal" panose="020B0400000000000000" pitchFamily="34" charset="-122"/>
                <a:ea typeface="思源黑体 CN Normal" panose="020B0400000000000000" pitchFamily="34" charset="-122"/>
                <a:sym typeface="+mn-ea"/>
              </a:rPr>
              <a:t>约2% ~ 3%的高血压患者可发生高血压急症(884-1326万人)。</a:t>
            </a:r>
            <a:r>
              <a:rPr lang="en-US" altLang="zh-CN" sz="1050" dirty="0">
                <a:latin typeface="思源黑体 CN Normal" panose="020B0400000000000000" pitchFamily="34" charset="-122"/>
                <a:ea typeface="思源黑体 CN Normal" panose="020B0400000000000000" pitchFamily="34" charset="-122"/>
                <a:sym typeface="+mn-ea"/>
              </a:rPr>
              <a:t>2. </a:t>
            </a:r>
            <a:r>
              <a:rPr lang="zh-CN" altLang="en-US" sz="1050" dirty="0">
                <a:latin typeface="思源黑体 CN Normal" panose="020B0400000000000000" pitchFamily="34" charset="-122"/>
                <a:ea typeface="思源黑体 CN Normal" panose="020B0400000000000000" pitchFamily="34" charset="-122"/>
                <a:sym typeface="+mn-ea"/>
              </a:rPr>
              <a:t>本品作为高血压急症首选用药，可挽救千万人生命，对公共健康影响重大。</a:t>
            </a:r>
            <a:endParaRPr lang="zh-CN" altLang="en-US" sz="1050" dirty="0">
              <a:latin typeface="思源黑体 CN Normal" panose="020B0400000000000000" pitchFamily="34" charset="-122"/>
              <a:ea typeface="思源黑体 CN Normal" panose="020B0400000000000000" pitchFamily="34" charset="-122"/>
              <a:sym typeface="+mn-ea"/>
            </a:endParaRPr>
          </a:p>
          <a:p>
            <a:pPr algn="just">
              <a:lnSpc>
                <a:spcPct val="150000"/>
              </a:lnSpc>
            </a:pPr>
            <a:endParaRPr lang="zh-CN" altLang="en-US" sz="1050" noProof="0" dirty="0">
              <a:ln>
                <a:noFill/>
              </a:ln>
              <a:effectLst/>
              <a:uLnTx/>
              <a:uFillTx/>
              <a:latin typeface="思源黑体 CN Normal" panose="020B0400000000000000" pitchFamily="34" charset="-122"/>
              <a:ea typeface="思源黑体 CN Normal" panose="020B0400000000000000" pitchFamily="34" charset="-122"/>
              <a:sym typeface="+mn-ea"/>
            </a:endParaRPr>
          </a:p>
        </p:txBody>
      </p:sp>
      <p:sp>
        <p:nvSpPr>
          <p:cNvPr id="4" name="文本框 3"/>
          <p:cNvSpPr txBox="1"/>
          <p:nvPr/>
        </p:nvSpPr>
        <p:spPr>
          <a:xfrm>
            <a:off x="150006" y="123419"/>
            <a:ext cx="7248525" cy="368300"/>
          </a:xfrm>
          <a:prstGeom prst="rect">
            <a:avLst/>
          </a:prstGeom>
          <a:noFill/>
        </p:spPr>
        <p:txBody>
          <a:bodyPr wrap="none" rtlCol="0">
            <a:spAutoFit/>
          </a:bodyPr>
          <a:lstStyle/>
          <a:p>
            <a:r>
              <a:rPr lang="zh-CN" altLang="en-US" b="1" dirty="0">
                <a:solidFill>
                  <a:schemeClr val="bg1"/>
                </a:solidFill>
                <a:latin typeface="思源黑体 CN Bold" panose="020B0800000000000000" pitchFamily="34" charset="-122"/>
                <a:ea typeface="思源黑体 CN Bold" panose="020B0800000000000000" pitchFamily="34" charset="-122"/>
                <a:cs typeface="微软雅黑" panose="020B0503020204020204" charset="-122"/>
                <a:sym typeface="Arial" panose="020B0604020202020204" pitchFamily="34" charset="0"/>
              </a:rPr>
              <a:t>公平性</a:t>
            </a:r>
            <a:r>
              <a:rPr lang="en-US" altLang="zh-CN" b="1" dirty="0">
                <a:solidFill>
                  <a:schemeClr val="bg1"/>
                </a:solidFill>
                <a:latin typeface="思源黑体 CN Bold" panose="020B0800000000000000" pitchFamily="34" charset="-122"/>
                <a:ea typeface="思源黑体 CN Bold" panose="020B0800000000000000" pitchFamily="34" charset="-122"/>
                <a:cs typeface="微软雅黑" panose="020B0503020204020204" charset="-122"/>
                <a:sym typeface="Arial" panose="020B0604020202020204" pitchFamily="34" charset="0"/>
              </a:rPr>
              <a:t>—</a:t>
            </a:r>
            <a:r>
              <a:rPr lang="zh-CN" altLang="en-US" b="1" dirty="0">
                <a:solidFill>
                  <a:schemeClr val="bg1"/>
                </a:solidFill>
                <a:latin typeface="思源黑体 CN Bold" panose="020B0800000000000000" pitchFamily="34" charset="-122"/>
                <a:ea typeface="思源黑体 CN Bold" panose="020B0800000000000000" pitchFamily="34" charset="-122"/>
                <a:cs typeface="微软雅黑" panose="020B0503020204020204" charset="-122"/>
                <a:sym typeface="Arial" panose="020B0604020202020204" pitchFamily="34" charset="0"/>
              </a:rPr>
              <a:t>保障肝肾功能不全患者及参照药禁忌患者的急救用药公平可及</a:t>
            </a:r>
            <a:endParaRPr lang="zh-CN" altLang="en-US" b="1" dirty="0">
              <a:solidFill>
                <a:schemeClr val="bg1"/>
              </a:solidFill>
              <a:latin typeface="思源黑体 CN Bold" panose="020B0800000000000000" pitchFamily="34" charset="-122"/>
              <a:ea typeface="思源黑体 CN Bold" panose="020B0800000000000000" pitchFamily="34" charset="-122"/>
            </a:endParaRPr>
          </a:p>
        </p:txBody>
      </p:sp>
      <p:sp>
        <p:nvSpPr>
          <p:cNvPr id="6" name="灯片编号占位符 1"/>
          <p:cNvSpPr>
            <a:spLocks noGrp="1"/>
          </p:cNvSpPr>
          <p:nvPr>
            <p:ph type="sldNum" sz="quarter" idx="12"/>
          </p:nvPr>
        </p:nvSpPr>
        <p:spPr>
          <a:xfrm>
            <a:off x="7010400" y="4894299"/>
            <a:ext cx="2133600" cy="273844"/>
          </a:xfrm>
        </p:spPr>
        <p:txBody>
          <a:bodyPr/>
          <a:lstStyle/>
          <a:p>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第</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7</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页</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共</a:t>
            </a:r>
            <a:r>
              <a:rPr lang="en-US" altLang="zh-CN"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8</a:t>
            </a:r>
            <a:r>
              <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rPr>
              <a:t>页</a:t>
            </a:r>
            <a:endParaRPr lang="zh-CN" altLang="en-US" sz="800" dirty="0">
              <a:latin typeface="思源黑体 CN Normal" panose="020B0400000000000000" pitchFamily="34" charset="-122"/>
              <a:ea typeface="思源黑体 CN Normal" panose="020B0400000000000000" pitchFamily="34" charset="-122"/>
              <a:cs typeface="思源黑体 CN Bold" panose="020B0800000000000000" pitchFamily="34" charset="-122"/>
            </a:endParaRPr>
          </a:p>
        </p:txBody>
      </p:sp>
      <p:sp>
        <p:nvSpPr>
          <p:cNvPr id="15" name="文本框 14"/>
          <p:cNvSpPr txBox="1"/>
          <p:nvPr/>
        </p:nvSpPr>
        <p:spPr>
          <a:xfrm>
            <a:off x="4620219" y="1347614"/>
            <a:ext cx="2280968" cy="2988310"/>
          </a:xfrm>
          <a:prstGeom prst="rect">
            <a:avLst/>
          </a:prstGeom>
          <a:noFill/>
        </p:spPr>
        <p:txBody>
          <a:bodyPr wrap="square" rtlCol="0">
            <a:spAutoFit/>
          </a:bodyPr>
          <a:lstStyle/>
          <a:p>
            <a:pPr algn="just">
              <a:lnSpc>
                <a:spcPct val="150000"/>
              </a:lnSpc>
              <a:spcAft>
                <a:spcPts val="600"/>
              </a:spcAft>
            </a:pPr>
            <a:r>
              <a:rPr lang="zh-CN" altLang="en-US" sz="1050" dirty="0">
                <a:solidFill>
                  <a:srgbClr val="FF0000"/>
                </a:solidFill>
                <a:latin typeface="思源黑体 CN Bold" panose="020B0800000000000000" pitchFamily="34" charset="-122"/>
                <a:ea typeface="思源黑体 CN Bold" panose="020B0800000000000000" pitchFamily="34" charset="-122"/>
              </a:rPr>
              <a:t>填补肝肾患者治疗空白，补齐参照药</a:t>
            </a:r>
            <a:r>
              <a:rPr lang="en-US" altLang="zh-CN" sz="1050" dirty="0">
                <a:solidFill>
                  <a:srgbClr val="FF0000"/>
                </a:solidFill>
                <a:latin typeface="思源黑体 CN Bold" panose="020B0800000000000000" pitchFamily="34" charset="-122"/>
                <a:ea typeface="思源黑体 CN Bold" panose="020B0800000000000000" pitchFamily="34" charset="-122"/>
              </a:rPr>
              <a:t>“</a:t>
            </a:r>
            <a:r>
              <a:rPr lang="zh-CN" altLang="en-US" sz="1050" dirty="0">
                <a:solidFill>
                  <a:srgbClr val="FF0000"/>
                </a:solidFill>
                <a:latin typeface="思源黑体 CN Bold" panose="020B0800000000000000" pitchFamily="34" charset="-122"/>
                <a:ea typeface="思源黑体 CN Bold" panose="020B0800000000000000" pitchFamily="34" charset="-122"/>
              </a:rPr>
              <a:t>禁忌人群多</a:t>
            </a:r>
            <a:r>
              <a:rPr lang="en-US" altLang="zh-CN" sz="1050" dirty="0">
                <a:solidFill>
                  <a:srgbClr val="FF0000"/>
                </a:solidFill>
                <a:latin typeface="思源黑体 CN Bold" panose="020B0800000000000000" pitchFamily="34" charset="-122"/>
                <a:ea typeface="思源黑体 CN Bold" panose="020B0800000000000000" pitchFamily="34" charset="-122"/>
              </a:rPr>
              <a:t>”</a:t>
            </a:r>
            <a:r>
              <a:rPr lang="zh-CN" altLang="en-US" sz="1050" dirty="0">
                <a:solidFill>
                  <a:srgbClr val="FF0000"/>
                </a:solidFill>
                <a:latin typeface="思源黑体 CN Bold" panose="020B0800000000000000" pitchFamily="34" charset="-122"/>
                <a:ea typeface="思源黑体 CN Bold" panose="020B0800000000000000" pitchFamily="34" charset="-122"/>
              </a:rPr>
              <a:t>的短板</a:t>
            </a:r>
            <a:endParaRPr lang="en-US" altLang="zh-CN" sz="1050" noProof="0" dirty="0">
              <a:ln>
                <a:noFill/>
              </a:ln>
              <a:solidFill>
                <a:srgbClr val="FF0000"/>
              </a:solidFill>
              <a:effectLst/>
              <a:uLnTx/>
              <a:uFillTx/>
              <a:latin typeface="思源黑体 CN Bold" panose="020B0800000000000000" pitchFamily="34" charset="-122"/>
              <a:ea typeface="思源黑体 CN Bold" panose="020B0800000000000000" pitchFamily="34" charset="-122"/>
            </a:endParaRPr>
          </a:p>
          <a:p>
            <a:pPr algn="just">
              <a:lnSpc>
                <a:spcPct val="150000"/>
              </a:lnSpc>
              <a:spcAft>
                <a:spcPts val="600"/>
              </a:spcAft>
            </a:pPr>
            <a:r>
              <a:rPr lang="zh-CN" altLang="en-US" sz="1050" noProof="0" dirty="0">
                <a:ln>
                  <a:noFill/>
                </a:ln>
                <a:effectLst/>
                <a:uLnTx/>
                <a:uFillTx/>
                <a:latin typeface="思源黑体 CN Normal" panose="020B0400000000000000" pitchFamily="34" charset="-122"/>
                <a:ea typeface="思源黑体 CN Normal" panose="020B0400000000000000" pitchFamily="34" charset="-122"/>
              </a:rPr>
              <a:t>1.</a:t>
            </a:r>
            <a:r>
              <a:rPr lang="zh-CN" altLang="en-US" sz="1050" dirty="0">
                <a:latin typeface="思源黑体 CN Normal" panose="020B0400000000000000" pitchFamily="34" charset="-122"/>
                <a:ea typeface="思源黑体 CN Normal" panose="020B0400000000000000" pitchFamily="34" charset="-122"/>
              </a:rPr>
              <a:t>本品半衰期更短，不经肝肾代谢，是唯一可用于任意肝肾功能不全患者的高血压急症注射用药，为肝肾功能不全患者提供全新选择；</a:t>
            </a:r>
            <a:endParaRPr lang="en-US" altLang="zh-CN" sz="1050" dirty="0">
              <a:latin typeface="思源黑体 CN Normal" panose="020B0400000000000000" pitchFamily="34" charset="-122"/>
              <a:ea typeface="思源黑体 CN Normal" panose="020B0400000000000000" pitchFamily="34" charset="-122"/>
            </a:endParaRPr>
          </a:p>
          <a:p>
            <a:pPr algn="just">
              <a:lnSpc>
                <a:spcPct val="150000"/>
              </a:lnSpc>
              <a:spcAft>
                <a:spcPts val="600"/>
              </a:spcAft>
            </a:pPr>
            <a:r>
              <a:rPr lang="en-US" altLang="zh-CN" sz="1050" noProof="0" dirty="0">
                <a:ln>
                  <a:noFill/>
                </a:ln>
                <a:effectLst/>
                <a:uLnTx/>
                <a:uFillTx/>
                <a:latin typeface="思源黑体 CN Normal" panose="020B0400000000000000" pitchFamily="34" charset="-122"/>
                <a:ea typeface="思源黑体 CN Normal" panose="020B0400000000000000" pitchFamily="34" charset="-122"/>
              </a:rPr>
              <a:t>2. </a:t>
            </a:r>
            <a:r>
              <a:rPr lang="zh-CN" altLang="en-US" sz="1050" dirty="0">
                <a:latin typeface="思源黑体 CN Normal" panose="020B0400000000000000" pitchFamily="34" charset="-122"/>
                <a:ea typeface="思源黑体 CN Normal" panose="020B0400000000000000" pitchFamily="34" charset="-122"/>
              </a:rPr>
              <a:t>目录内仅</a:t>
            </a:r>
            <a:r>
              <a:rPr lang="en-US" altLang="zh-CN" sz="1050" dirty="0">
                <a:latin typeface="思源黑体 CN Normal" panose="020B0400000000000000" pitchFamily="34" charset="-122"/>
                <a:ea typeface="思源黑体 CN Normal" panose="020B0400000000000000" pitchFamily="34" charset="-122"/>
              </a:rPr>
              <a:t>1</a:t>
            </a:r>
            <a:r>
              <a:rPr lang="zh-CN" altLang="en-US" sz="1050" dirty="0">
                <a:latin typeface="思源黑体 CN Normal" panose="020B0400000000000000" pitchFamily="34" charset="-122"/>
                <a:ea typeface="思源黑体 CN Normal" panose="020B0400000000000000" pitchFamily="34" charset="-122"/>
              </a:rPr>
              <a:t>个免配即用的高血压急症注射用药，但禁忌人群较多，本品可适用于参照药的禁忌人群，弥补目录短板，惠及更多急症患者。</a:t>
            </a:r>
            <a:endParaRPr lang="en-US" altLang="zh-CN" sz="1050" dirty="0">
              <a:latin typeface="思源黑体 CN Normal" panose="020B0400000000000000" pitchFamily="34" charset="-122"/>
              <a:ea typeface="思源黑体 CN Normal" panose="020B0400000000000000" pitchFamily="34" charset="-122"/>
            </a:endParaRPr>
          </a:p>
          <a:p>
            <a:pPr algn="just">
              <a:lnSpc>
                <a:spcPct val="150000"/>
              </a:lnSpc>
              <a:spcAft>
                <a:spcPts val="600"/>
              </a:spcAft>
            </a:pPr>
            <a:endParaRPr lang="en-US" altLang="zh-CN" sz="1050" noProof="0" dirty="0">
              <a:ln>
                <a:noFill/>
              </a:ln>
              <a:effectLst/>
              <a:uLnTx/>
              <a:uFillTx/>
              <a:latin typeface="思源黑体 CN Normal" panose="020B0400000000000000" pitchFamily="34" charset="-122"/>
              <a:ea typeface="思源黑体 CN Normal" panose="020B0400000000000000" pitchFamily="34" charset="-122"/>
            </a:endParaRPr>
          </a:p>
        </p:txBody>
      </p:sp>
      <p:sp>
        <p:nvSpPr>
          <p:cNvPr id="18" name="文本框 17"/>
          <p:cNvSpPr txBox="1"/>
          <p:nvPr/>
        </p:nvSpPr>
        <p:spPr>
          <a:xfrm>
            <a:off x="2273935" y="1483995"/>
            <a:ext cx="2229485" cy="3333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defRPr/>
            </a:pPr>
            <a:r>
              <a:rPr kumimoji="0" lang="zh-CN" altLang="en-US" sz="105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覆盖高合并症受限人群，公平可及</a:t>
            </a:r>
            <a:endParaRPr kumimoji="0" lang="en-US" altLang="zh-CN" sz="105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26" name="文本框 25"/>
          <p:cNvSpPr txBox="1"/>
          <p:nvPr/>
        </p:nvSpPr>
        <p:spPr>
          <a:xfrm>
            <a:off x="35560" y="1491615"/>
            <a:ext cx="2059940" cy="3333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高发病种，惠及广泛</a:t>
            </a:r>
            <a:endParaRPr kumimoji="0" lang="en-US" altLang="zh-CN" sz="105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28" name="文本框 27"/>
          <p:cNvSpPr txBox="1"/>
          <p:nvPr/>
        </p:nvSpPr>
        <p:spPr>
          <a:xfrm>
            <a:off x="6929183" y="1462570"/>
            <a:ext cx="5182384" cy="253916"/>
          </a:xfrm>
          <a:prstGeom prst="rect">
            <a:avLst/>
          </a:prstGeom>
          <a:noFill/>
        </p:spPr>
        <p:txBody>
          <a:bodyPr wrap="square">
            <a:spAutoFit/>
          </a:bodyPr>
          <a:lstStyle/>
          <a:p>
            <a:r>
              <a:rPr kumimoji="0" lang="zh-CN" altLang="en-US" sz="105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免配即用，快速急救，降低错配</a:t>
            </a:r>
            <a:endParaRPr lang="zh-CN" altLang="en-US" dirty="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11.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12.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13.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14.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15.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16.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17.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18.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19.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21.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22.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23.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24.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25.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26.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27.xml><?xml version="1.0" encoding="utf-8"?>
<p:tagLst xmlns:p="http://schemas.openxmlformats.org/presentationml/2006/main">
  <p:tag name="TABLE_ENDDRAG_ORIGIN_RECT" val="378*193"/>
  <p:tag name="TABLE_ENDDRAG_RECT" val="339*196*378*193"/>
</p:tagLst>
</file>

<file path=ppt/tags/tag28.xml><?xml version="1.0" encoding="utf-8"?>
<p:tagLst xmlns:p="http://schemas.openxmlformats.org/presentationml/2006/main">
  <p:tag name="POCKET_APPLY_TIME" val="2019年4月24日"/>
  <p:tag name="POCKET_APPLY_TYPE" val="Slide"/>
  <p:tag name="APPLYTYPE" val="SubTitle"/>
  <p:tag name="APPLYORDER" val="1"/>
</p:tagLst>
</file>

<file path=ppt/tags/tag29.xml><?xml version="1.0" encoding="utf-8"?>
<p:tagLst xmlns:p="http://schemas.openxmlformats.org/presentationml/2006/main">
  <p:tag name="POCKET_APPLY_TIME" val="2019年4月24日"/>
  <p:tag name="POCKET_APPLY_TYPE" val="Slide"/>
  <p:tag name="APPLYTYPE" val="SubTitle"/>
  <p:tag name="APPLYORDER"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xml><?xml version="1.0" encoding="utf-8"?>
<p:tagLst xmlns:p="http://schemas.openxmlformats.org/presentationml/2006/main">
  <p:tag name="KSO_WM_DIAGRAM_VIRTUALLY_FRAME" val="{&quot;height&quot;:338.487874015748,&quot;left&quot;:21.509763779527557,&quot;top&quot;:92.67582677165355,&quot;width&quot;:916.9804724409448}"/>
</p:tagLst>
</file>

<file path=ppt/tags/tag31.xml><?xml version="1.0" encoding="utf-8"?>
<p:tagLst xmlns:p="http://schemas.openxmlformats.org/presentationml/2006/main">
  <p:tag name="KSO_WM_DIAGRAM_VIRTUALLY_FRAME" val="{&quot;height&quot;:338.487874015748,&quot;left&quot;:21.509763779527557,&quot;top&quot;:92.67582677165355,&quot;width&quot;:916.9804724409448}"/>
</p:tagLst>
</file>

<file path=ppt/tags/tag32.xml><?xml version="1.0" encoding="utf-8"?>
<p:tagLst xmlns:p="http://schemas.openxmlformats.org/presentationml/2006/main">
  <p:tag name="KSO_WM_DIAGRAM_VIRTUALLY_FRAME" val="{&quot;height&quot;:338.487874015748,&quot;left&quot;:21.509763779527557,&quot;top&quot;:92.67582677165355,&quot;width&quot;:916.9804724409448}"/>
</p:tagLst>
</file>

<file path=ppt/tags/tag33.xml><?xml version="1.0" encoding="utf-8"?>
<p:tagLst xmlns:p="http://schemas.openxmlformats.org/presentationml/2006/main">
  <p:tag name="KSO_WM_DIAGRAM_VIRTUALLY_FRAME" val="{&quot;height&quot;:338.487874015748,&quot;left&quot;:21.509763779527557,&quot;top&quot;:92.67582677165355,&quot;width&quot;:916.9804724409448}"/>
</p:tagLst>
</file>

<file path=ppt/tags/tag34.xml><?xml version="1.0" encoding="utf-8"?>
<p:tagLst xmlns:p="http://schemas.openxmlformats.org/presentationml/2006/main">
  <p:tag name="KSO_WM_DIAGRAM_VIRTUALLY_FRAME" val="{&quot;height&quot;:338.487874015748,&quot;left&quot;:21.509763779527557,&quot;top&quot;:92.67582677165355,&quot;width&quot;:916.9804724409448}"/>
</p:tagLst>
</file>

<file path=ppt/tags/tag35.xml><?xml version="1.0" encoding="utf-8"?>
<p:tagLst xmlns:p="http://schemas.openxmlformats.org/presentationml/2006/main">
  <p:tag name="KSO_WM_DIAGRAM_VIRTUALLY_FRAME" val="{&quot;height&quot;:338.487874015748,&quot;left&quot;:21.509763779527557,&quot;top&quot;:92.67582677165355,&quot;width&quot;:916.9804724409448}"/>
</p:tagLst>
</file>

<file path=ppt/tags/tag36.xml><?xml version="1.0" encoding="utf-8"?>
<p:tagLst xmlns:p="http://schemas.openxmlformats.org/presentationml/2006/main">
  <p:tag name="KSO_WM_DIAGRAM_VIRTUALLY_FRAME" val="{&quot;height&quot;:338.487874015748,&quot;left&quot;:21.509763779527557,&quot;top&quot;:92.67582677165355,&quot;width&quot;:916.9804724409448}"/>
</p:tagLst>
</file>

<file path=ppt/tags/tag37.xml><?xml version="1.0" encoding="utf-8"?>
<p:tagLst xmlns:p="http://schemas.openxmlformats.org/presentationml/2006/main">
  <p:tag name="TABLE_ENDDRAG_ORIGIN_RECT" val="470*273"/>
  <p:tag name="TABLE_ENDDRAG_RECT" val="8*101*470*273"/>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RESOURCE_RECORD_KEY" val="{&quot;10&quot;:[50044653,21562599,50030550,21542894,21554013,50034644,50018826,20177821,3694954,50009607,50017904]}"/>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8.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ags/tag9.xml><?xml version="1.0" encoding="utf-8"?>
<p:tagLst xmlns:p="http://schemas.openxmlformats.org/presentationml/2006/main">
  <p:tag name="KSO_WM_DIAGRAM_VIRTUALLY_FRAME" val="{&quot;height&quot;:114.53732283464572,&quot;left&quot;:19.804724409448816,&quot;top&quot;:134.38275590551183,&quot;width&quot;:671.8856692913384}"/>
</p:tagLst>
</file>

<file path=ppt/theme/theme1.xml><?xml version="1.0" encoding="utf-8"?>
<a:theme xmlns:a="http://schemas.openxmlformats.org/drawingml/2006/main" name="Office 主题​​">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4892</Words>
  <Application>WPS 演示</Application>
  <PresentationFormat>全屏显示(16:9)</PresentationFormat>
  <Paragraphs>409</Paragraphs>
  <Slides>9</Slides>
  <Notes>10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9</vt:i4>
      </vt:variant>
    </vt:vector>
  </HeadingPairs>
  <TitlesOfParts>
    <vt:vector size="28" baseType="lpstr">
      <vt:lpstr>Arial</vt:lpstr>
      <vt:lpstr>宋体</vt:lpstr>
      <vt:lpstr>Wingdings</vt:lpstr>
      <vt:lpstr>汉仪旗黑-85S</vt:lpstr>
      <vt:lpstr>黑体</vt:lpstr>
      <vt:lpstr>微软雅黑</vt:lpstr>
      <vt:lpstr>思源黑体 CN Medium</vt:lpstr>
      <vt:lpstr>思源黑体 CN Bold</vt:lpstr>
      <vt:lpstr>思源黑体 CN Normal</vt:lpstr>
      <vt:lpstr>楷体</vt:lpstr>
      <vt:lpstr>Wingdings</vt:lpstr>
      <vt:lpstr>Calibri</vt:lpstr>
      <vt:lpstr>等线</vt:lpstr>
      <vt:lpstr>Times New Roman</vt:lpstr>
      <vt:lpstr>思源黑体 CN Regular</vt:lpstr>
      <vt:lpstr>Arial Unicode MS</vt:lpstr>
      <vt:lpstr>Calibri</vt:lpstr>
      <vt:lpstr>汉仪旗黑-85S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此处添加标题思源黑体粗体</dc:title>
  <dc:creator>aseww</dc:creator>
  <cp:lastModifiedBy>7</cp:lastModifiedBy>
  <cp:revision>304</cp:revision>
  <dcterms:created xsi:type="dcterms:W3CDTF">2020-06-19T00:01:00Z</dcterms:created>
  <dcterms:modified xsi:type="dcterms:W3CDTF">2026-06-09T00:03:11Z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315EDE7F1F0E4C188BBC50B0EE188491_13</vt:lpwstr>
  </property>
  <property fmtid="{D5CDD505-2E9C-101B-9397-08002B2CF9AE}" pid="3" name="KSOProductBuildVer">
    <vt:lpwstr>2052-12.1.0.24034</vt:lpwstr>
  </property>
</Properties>
</file>