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1.svg" ContentType="image/svg+xml"/>
  <Override PartName="/ppt/media/image12.svg" ContentType="image/svg+xml"/>
  <Override PartName="/ppt/media/image14.svg" ContentType="image/svg+xml"/>
  <Override PartName="/ppt/media/image3.svg" ContentType="image/svg+xml"/>
  <Override PartName="/ppt/media/image5.svg" ContentType="image/svg+xml"/>
  <Override PartName="/ppt/media/image7.svg" ContentType="image/svg+xml"/>
  <Override PartName="/ppt/media/image9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3"/>
    <p:sldId id="257" r:id="rId4"/>
    <p:sldId id="258" r:id="rId5"/>
    <p:sldId id="260" r:id="rId6"/>
    <p:sldId id="261" r:id="rId7"/>
    <p:sldId id="274" r:id="rId8"/>
    <p:sldId id="276" r:id="rId10"/>
    <p:sldId id="263" r:id="rId11"/>
    <p:sldId id="266" r:id="rId12"/>
    <p:sldId id="275" r:id="rId13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BB2A"/>
    <a:srgbClr val="0166B4"/>
    <a:srgbClr val="F7BB39"/>
    <a:srgbClr val="E6E7E8"/>
    <a:srgbClr val="F7C243"/>
    <a:srgbClr val="0155A6"/>
    <a:srgbClr val="FFC879"/>
    <a:srgbClr val="FFFFFF"/>
    <a:srgbClr val="DCDCDC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25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44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36.xml"/><Relationship Id="rId8" Type="http://schemas.openxmlformats.org/officeDocument/2006/relationships/tags" Target="../tags/tag135.xml"/><Relationship Id="rId7" Type="http://schemas.openxmlformats.org/officeDocument/2006/relationships/tags" Target="../tags/tag134.xml"/><Relationship Id="rId6" Type="http://schemas.openxmlformats.org/officeDocument/2006/relationships/tags" Target="../tags/tag133.xml"/><Relationship Id="rId5" Type="http://schemas.openxmlformats.org/officeDocument/2006/relationships/tags" Target="../tags/tag132.xml"/><Relationship Id="rId4" Type="http://schemas.openxmlformats.org/officeDocument/2006/relationships/tags" Target="../tags/tag131.xml"/><Relationship Id="rId3" Type="http://schemas.openxmlformats.org/officeDocument/2006/relationships/image" Target="../media/image1.png"/><Relationship Id="rId2" Type="http://schemas.openxmlformats.org/officeDocument/2006/relationships/image" Target="../media/image14.svg"/><Relationship Id="rId17" Type="http://schemas.openxmlformats.org/officeDocument/2006/relationships/slideLayout" Target="../slideLayouts/slideLayout2.xml"/><Relationship Id="rId16" Type="http://schemas.openxmlformats.org/officeDocument/2006/relationships/tags" Target="../tags/tag143.xml"/><Relationship Id="rId15" Type="http://schemas.openxmlformats.org/officeDocument/2006/relationships/tags" Target="../tags/tag142.xml"/><Relationship Id="rId14" Type="http://schemas.openxmlformats.org/officeDocument/2006/relationships/tags" Target="../tags/tag141.xml"/><Relationship Id="rId13" Type="http://schemas.openxmlformats.org/officeDocument/2006/relationships/tags" Target="../tags/tag140.xml"/><Relationship Id="rId12" Type="http://schemas.openxmlformats.org/officeDocument/2006/relationships/tags" Target="../tags/tag139.xml"/><Relationship Id="rId11" Type="http://schemas.openxmlformats.org/officeDocument/2006/relationships/tags" Target="../tags/tag138.xml"/><Relationship Id="rId10" Type="http://schemas.openxmlformats.org/officeDocument/2006/relationships/tags" Target="../tags/tag137.xml"/><Relationship Id="rId1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2.xml"/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4" Type="http://schemas.openxmlformats.org/officeDocument/2006/relationships/slideLayout" Target="../slideLayouts/slideLayout2.xml"/><Relationship Id="rId23" Type="http://schemas.openxmlformats.org/officeDocument/2006/relationships/tags" Target="../tags/tag85.xml"/><Relationship Id="rId22" Type="http://schemas.openxmlformats.org/officeDocument/2006/relationships/image" Target="../media/image1.png"/><Relationship Id="rId21" Type="http://schemas.openxmlformats.org/officeDocument/2006/relationships/tags" Target="../tags/tag84.xml"/><Relationship Id="rId20" Type="http://schemas.openxmlformats.org/officeDocument/2006/relationships/tags" Target="../tags/tag83.xml"/><Relationship Id="rId2" Type="http://schemas.openxmlformats.org/officeDocument/2006/relationships/tags" Target="../tags/tag65.xml"/><Relationship Id="rId19" Type="http://schemas.openxmlformats.org/officeDocument/2006/relationships/tags" Target="../tags/tag82.xml"/><Relationship Id="rId18" Type="http://schemas.openxmlformats.org/officeDocument/2006/relationships/tags" Target="../tags/tag81.xml"/><Relationship Id="rId17" Type="http://schemas.openxmlformats.org/officeDocument/2006/relationships/tags" Target="../tags/tag80.xml"/><Relationship Id="rId16" Type="http://schemas.openxmlformats.org/officeDocument/2006/relationships/tags" Target="../tags/tag79.xml"/><Relationship Id="rId15" Type="http://schemas.openxmlformats.org/officeDocument/2006/relationships/tags" Target="../tags/tag78.xml"/><Relationship Id="rId14" Type="http://schemas.openxmlformats.org/officeDocument/2006/relationships/tags" Target="../tags/tag77.xml"/><Relationship Id="rId13" Type="http://schemas.openxmlformats.org/officeDocument/2006/relationships/tags" Target="../tags/tag76.xml"/><Relationship Id="rId12" Type="http://schemas.openxmlformats.org/officeDocument/2006/relationships/tags" Target="../tags/tag75.xml"/><Relationship Id="rId11" Type="http://schemas.openxmlformats.org/officeDocument/2006/relationships/tags" Target="../tags/tag74.xml"/><Relationship Id="rId10" Type="http://schemas.openxmlformats.org/officeDocument/2006/relationships/tags" Target="../tags/tag73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image" Target="../media/image3.svg"/><Relationship Id="rId7" Type="http://schemas.openxmlformats.org/officeDocument/2006/relationships/image" Target="../media/image2.png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92.xml"/><Relationship Id="rId1" Type="http://schemas.openxmlformats.org/officeDocument/2006/relationships/tags" Target="../tags/tag86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95.xml"/><Relationship Id="rId5" Type="http://schemas.openxmlformats.org/officeDocument/2006/relationships/image" Target="../media/image1.png"/><Relationship Id="rId4" Type="http://schemas.openxmlformats.org/officeDocument/2006/relationships/tags" Target="../tags/tag94.xml"/><Relationship Id="rId3" Type="http://schemas.openxmlformats.org/officeDocument/2006/relationships/tags" Target="../tags/tag93.xml"/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100.xml"/><Relationship Id="rId7" Type="http://schemas.openxmlformats.org/officeDocument/2006/relationships/image" Target="../media/image1.png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tags" Target="../tags/tag96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07.xml"/><Relationship Id="rId8" Type="http://schemas.openxmlformats.org/officeDocument/2006/relationships/tags" Target="../tags/tag106.xml"/><Relationship Id="rId7" Type="http://schemas.openxmlformats.org/officeDocument/2006/relationships/tags" Target="../tags/tag105.xml"/><Relationship Id="rId6" Type="http://schemas.openxmlformats.org/officeDocument/2006/relationships/tags" Target="../tags/tag104.xml"/><Relationship Id="rId5" Type="http://schemas.openxmlformats.org/officeDocument/2006/relationships/tags" Target="../tags/tag103.xml"/><Relationship Id="rId4" Type="http://schemas.openxmlformats.org/officeDocument/2006/relationships/tags" Target="../tags/tag102.xml"/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8" Type="http://schemas.openxmlformats.org/officeDocument/2006/relationships/notesSlide" Target="../notesSlides/notesSlide1.xml"/><Relationship Id="rId17" Type="http://schemas.openxmlformats.org/officeDocument/2006/relationships/slideLayout" Target="../slideLayouts/slideLayout2.xml"/><Relationship Id="rId16" Type="http://schemas.openxmlformats.org/officeDocument/2006/relationships/tags" Target="../tags/tag113.xml"/><Relationship Id="rId15" Type="http://schemas.openxmlformats.org/officeDocument/2006/relationships/image" Target="../media/image1.png"/><Relationship Id="rId14" Type="http://schemas.openxmlformats.org/officeDocument/2006/relationships/tags" Target="../tags/tag112.xml"/><Relationship Id="rId13" Type="http://schemas.openxmlformats.org/officeDocument/2006/relationships/tags" Target="../tags/tag111.xml"/><Relationship Id="rId12" Type="http://schemas.openxmlformats.org/officeDocument/2006/relationships/tags" Target="../tags/tag110.xml"/><Relationship Id="rId11" Type="http://schemas.openxmlformats.org/officeDocument/2006/relationships/tags" Target="../tags/tag109.xml"/><Relationship Id="rId10" Type="http://schemas.openxmlformats.org/officeDocument/2006/relationships/tags" Target="../tags/tag108.xml"/><Relationship Id="rId1" Type="http://schemas.openxmlformats.org/officeDocument/2006/relationships/tags" Target="../tags/tag101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21.xml"/><Relationship Id="rId8" Type="http://schemas.openxmlformats.org/officeDocument/2006/relationships/tags" Target="../tags/tag120.xml"/><Relationship Id="rId7" Type="http://schemas.openxmlformats.org/officeDocument/2006/relationships/tags" Target="../tags/tag119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Relationship Id="rId3" Type="http://schemas.openxmlformats.org/officeDocument/2006/relationships/image" Target="../media/image1.png"/><Relationship Id="rId2" Type="http://schemas.openxmlformats.org/officeDocument/2006/relationships/image" Target="../media/image11.svg"/><Relationship Id="rId16" Type="http://schemas.openxmlformats.org/officeDocument/2006/relationships/slideLayout" Target="../slideLayouts/slideLayout2.xml"/><Relationship Id="rId15" Type="http://schemas.openxmlformats.org/officeDocument/2006/relationships/tags" Target="../tags/tag127.xml"/><Relationship Id="rId14" Type="http://schemas.openxmlformats.org/officeDocument/2006/relationships/tags" Target="../tags/tag126.xml"/><Relationship Id="rId13" Type="http://schemas.openxmlformats.org/officeDocument/2006/relationships/tags" Target="../tags/tag125.xml"/><Relationship Id="rId12" Type="http://schemas.openxmlformats.org/officeDocument/2006/relationships/tags" Target="../tags/tag124.xml"/><Relationship Id="rId11" Type="http://schemas.openxmlformats.org/officeDocument/2006/relationships/tags" Target="../tags/tag123.xml"/><Relationship Id="rId10" Type="http://schemas.openxmlformats.org/officeDocument/2006/relationships/tags" Target="../tags/tag12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130.xml"/><Relationship Id="rId5" Type="http://schemas.openxmlformats.org/officeDocument/2006/relationships/tags" Target="../tags/tag129.xml"/><Relationship Id="rId4" Type="http://schemas.openxmlformats.org/officeDocument/2006/relationships/tags" Target="../tags/tag128.xml"/><Relationship Id="rId3" Type="http://schemas.openxmlformats.org/officeDocument/2006/relationships/image" Target="../media/image1.png"/><Relationship Id="rId2" Type="http://schemas.openxmlformats.org/officeDocument/2006/relationships/image" Target="../media/image12.sv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4109720"/>
            <a:ext cx="12190095" cy="2748280"/>
          </a:xfrm>
          <a:prstGeom prst="rect">
            <a:avLst/>
          </a:prstGeom>
          <a:solidFill>
            <a:srgbClr val="0155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30560" y="0"/>
            <a:ext cx="1223010" cy="852170"/>
          </a:xfrm>
          <a:prstGeom prst="rect">
            <a:avLst/>
          </a:prstGeom>
        </p:spPr>
      </p:pic>
      <p:grpSp>
        <p:nvGrpSpPr>
          <p:cNvPr id="5" name="组合 4"/>
          <p:cNvGrpSpPr/>
          <p:nvPr/>
        </p:nvGrpSpPr>
        <p:grpSpPr>
          <a:xfrm>
            <a:off x="679695" y="1927860"/>
            <a:ext cx="10967720" cy="1844040"/>
            <a:chOff x="902495" y="2207557"/>
            <a:chExt cx="10967720" cy="1844040"/>
          </a:xfrm>
        </p:grpSpPr>
        <p:sp>
          <p:nvSpPr>
            <p:cNvPr id="6" name="文本框 5"/>
            <p:cNvSpPr txBox="1"/>
            <p:nvPr/>
          </p:nvSpPr>
          <p:spPr>
            <a:xfrm>
              <a:off x="1068865" y="3047027"/>
              <a:ext cx="10801350" cy="1004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5400" b="1" i="0" u="none" strike="noStrike" kern="1200" cap="none" spc="100" normalizeH="0" baseline="0" noProof="0" dirty="0">
                  <a:ln>
                    <a:noFill/>
                  </a:ln>
                  <a:solidFill>
                    <a:srgbClr val="005A9C"/>
                  </a:solidFill>
                  <a:effectLst/>
                  <a:uLnTx/>
                  <a:uFillTx/>
                  <a:cs typeface="+mn-ea"/>
                  <a:sym typeface="+mn-lt"/>
                </a:rPr>
                <a:t>乙酰半胱氨酸注射液</a:t>
              </a:r>
              <a:r>
                <a:rPr kumimoji="0" lang="zh-CN" altLang="en-US" sz="3200" b="1" i="0" u="none" strike="noStrike" kern="1200" cap="none" spc="100" normalizeH="0" baseline="0" noProof="0" dirty="0">
                  <a:ln>
                    <a:noFill/>
                  </a:ln>
                  <a:solidFill>
                    <a:srgbClr val="005A9C"/>
                  </a:solidFill>
                  <a:effectLst/>
                  <a:uLnTx/>
                  <a:uFillTx/>
                  <a:cs typeface="+mn-ea"/>
                  <a:sym typeface="+mn-lt"/>
                </a:rPr>
                <a:t>（</a:t>
              </a:r>
              <a:r>
                <a:rPr kumimoji="0" lang="en-US" altLang="zh-CN" sz="3200" b="1" i="0" u="none" strike="noStrike" kern="1200" cap="none" spc="100" normalizeH="0" baseline="0" noProof="0" dirty="0">
                  <a:ln>
                    <a:noFill/>
                  </a:ln>
                  <a:solidFill>
                    <a:srgbClr val="005A9C"/>
                  </a:solidFill>
                  <a:effectLst/>
                  <a:uLnTx/>
                  <a:uFillTx/>
                  <a:cs typeface="+mn-ea"/>
                  <a:sym typeface="+mn-lt"/>
                </a:rPr>
                <a:t>3ml</a:t>
              </a:r>
              <a:r>
                <a:rPr kumimoji="0" lang="zh-CN" altLang="en-US" sz="3200" b="1" i="0" u="none" strike="noStrike" kern="1200" cap="none" spc="100" normalizeH="0" baseline="0" noProof="0" dirty="0">
                  <a:ln>
                    <a:noFill/>
                  </a:ln>
                  <a:solidFill>
                    <a:srgbClr val="005A9C"/>
                  </a:solidFill>
                  <a:effectLst/>
                  <a:uLnTx/>
                  <a:uFillTx/>
                  <a:cs typeface="+mn-ea"/>
                  <a:sym typeface="+mn-lt"/>
                </a:rPr>
                <a:t>：</a:t>
              </a:r>
              <a:r>
                <a:rPr kumimoji="0" lang="en-US" altLang="zh-CN" sz="3200" b="1" i="0" u="none" strike="noStrike" kern="1200" cap="none" spc="100" normalizeH="0" baseline="0" noProof="0" dirty="0">
                  <a:ln>
                    <a:noFill/>
                  </a:ln>
                  <a:solidFill>
                    <a:srgbClr val="005A9C"/>
                  </a:solidFill>
                  <a:effectLst/>
                  <a:uLnTx/>
                  <a:uFillTx/>
                  <a:cs typeface="+mn-ea"/>
                  <a:sym typeface="+mn-lt"/>
                </a:rPr>
                <a:t>0.3g</a:t>
              </a:r>
              <a:r>
                <a:rPr kumimoji="0" lang="zh-CN" altLang="en-US" sz="3200" b="1" i="0" u="none" strike="noStrike" kern="1200" cap="none" spc="100" normalizeH="0" baseline="0" noProof="0" dirty="0">
                  <a:ln>
                    <a:noFill/>
                  </a:ln>
                  <a:solidFill>
                    <a:srgbClr val="005A9C"/>
                  </a:solidFill>
                  <a:effectLst/>
                  <a:uLnTx/>
                  <a:uFillTx/>
                  <a:cs typeface="+mn-ea"/>
                  <a:sym typeface="+mn-lt"/>
                </a:rPr>
                <a:t>）</a:t>
              </a:r>
              <a:endParaRPr kumimoji="0" lang="zh-CN" altLang="en-US" sz="3200" b="1" i="0" u="none" strike="noStrike" kern="1200" cap="none" spc="100" normalizeH="0" baseline="0" noProof="0" dirty="0">
                <a:ln>
                  <a:noFill/>
                </a:ln>
                <a:solidFill>
                  <a:srgbClr val="005A9C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1100136" y="2237085"/>
              <a:ext cx="2747964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3200" b="1" spc="100" dirty="0">
                  <a:solidFill>
                    <a:srgbClr val="005A9C"/>
                  </a:solidFill>
                  <a:cs typeface="+mn-ea"/>
                  <a:sym typeface="+mn-lt"/>
                </a:rPr>
                <a:t>可必悦</a:t>
              </a:r>
              <a:r>
                <a:rPr lang="en-US" altLang="zh-CN" sz="3200" b="1" spc="100" baseline="30000" dirty="0">
                  <a:solidFill>
                    <a:srgbClr val="005A9C"/>
                  </a:solidFill>
                  <a:cs typeface="+mn-ea"/>
                  <a:sym typeface="+mn-lt"/>
                </a:rPr>
                <a:t>®</a:t>
              </a:r>
              <a:endParaRPr kumimoji="0" lang="en-US" altLang="zh-CN" sz="3200" b="1" i="0" u="none" strike="noStrike" kern="1200" cap="none" spc="100" normalizeH="0" baseline="30000" noProof="0" dirty="0">
                <a:ln>
                  <a:noFill/>
                </a:ln>
                <a:solidFill>
                  <a:srgbClr val="005A9C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cxnSp>
          <p:nvCxnSpPr>
            <p:cNvPr id="10" name="直接连接符 9"/>
            <p:cNvCxnSpPr/>
            <p:nvPr/>
          </p:nvCxnSpPr>
          <p:spPr>
            <a:xfrm>
              <a:off x="902495" y="2207557"/>
              <a:ext cx="0" cy="1774190"/>
            </a:xfrm>
            <a:prstGeom prst="line">
              <a:avLst/>
            </a:prstGeom>
            <a:ln w="25400">
              <a:solidFill>
                <a:srgbClr val="005A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846455" y="4202430"/>
            <a:ext cx="10504170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000" b="1" dirty="0">
                <a:solidFill>
                  <a:schemeClr val="bg1"/>
                </a:solidFill>
                <a:cs typeface="+mn-ea"/>
                <a:sym typeface="+mn-lt"/>
              </a:rPr>
              <a:t>四川海梦智森生物制药有限公司</a:t>
            </a:r>
            <a:endParaRPr lang="zh-CN" altLang="en-US" sz="20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-3810" y="0"/>
            <a:ext cx="12191365" cy="891540"/>
          </a:xfrm>
          <a:prstGeom prst="rect">
            <a:avLst/>
          </a:prstGeom>
          <a:solidFill>
            <a:srgbClr val="0166B4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14" name="图片 13" descr="输液点滴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2600" y="191770"/>
            <a:ext cx="568325" cy="568325"/>
          </a:xfrm>
          <a:prstGeom prst="rect">
            <a:avLst/>
          </a:prstGeom>
        </p:spPr>
      </p:pic>
      <p:sp>
        <p:nvSpPr>
          <p:cNvPr id="4" name="文本占位符 10"/>
          <p:cNvSpPr txBox="1"/>
          <p:nvPr/>
        </p:nvSpPr>
        <p:spPr>
          <a:xfrm>
            <a:off x="1050925" y="235630"/>
            <a:ext cx="3063875" cy="5238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spc="300" dirty="0">
                <a:solidFill>
                  <a:schemeClr val="bg2"/>
                </a:solidFill>
                <a:cs typeface="+mn-ea"/>
                <a:sym typeface="+mn-lt"/>
              </a:rPr>
              <a:t>公平性（一）</a:t>
            </a:r>
            <a:endParaRPr lang="zh-CN" altLang="en-US" b="1" spc="300" dirty="0">
              <a:solidFill>
                <a:schemeClr val="bg2"/>
              </a:solidFill>
              <a:cs typeface="+mn-ea"/>
              <a:sym typeface="+mn-lt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7085" y="5942330"/>
            <a:ext cx="1223010" cy="852170"/>
          </a:xfrm>
          <a:prstGeom prst="rect">
            <a:avLst/>
          </a:prstGeom>
        </p:spPr>
      </p:pic>
      <p:sp>
        <p:nvSpPr>
          <p:cNvPr id="9" name="矩形: 圆角 20"/>
          <p:cNvSpPr/>
          <p:nvPr>
            <p:custDataLst>
              <p:tags r:id="rId4"/>
            </p:custDataLst>
          </p:nvPr>
        </p:nvSpPr>
        <p:spPr>
          <a:xfrm>
            <a:off x="737870" y="1912303"/>
            <a:ext cx="3341370" cy="4523105"/>
          </a:xfrm>
          <a:prstGeom prst="roundRect">
            <a:avLst>
              <a:gd name="adj" fmla="val 7916"/>
            </a:avLst>
          </a:prstGeom>
          <a:gradFill>
            <a:gsLst>
              <a:gs pos="100000">
                <a:schemeClr val="accent1">
                  <a:alpha val="0"/>
                </a:schemeClr>
              </a:gs>
              <a:gs pos="100000">
                <a:schemeClr val="accent1">
                  <a:alpha val="100000"/>
                </a:schemeClr>
              </a:gs>
              <a:gs pos="0">
                <a:schemeClr val="accent1">
                  <a:lumMod val="20000"/>
                  <a:lumOff val="80000"/>
                  <a:alpha val="10000"/>
                </a:schemeClr>
              </a:gs>
            </a:gsLst>
            <a:lin ang="5400000" scaled="0"/>
          </a:gradFill>
          <a:ln>
            <a:gradFill>
              <a:gsLst>
                <a:gs pos="20000">
                  <a:schemeClr val="accent1">
                    <a:alpha val="0"/>
                  </a:schemeClr>
                </a:gs>
                <a:gs pos="100000">
                  <a:schemeClr val="accent1">
                    <a:lumMod val="60000"/>
                    <a:lumOff val="40000"/>
                    <a:alpha val="100000"/>
                  </a:schemeClr>
                </a:gs>
              </a:gsLst>
              <a:lin ang="16200000" scaled="1"/>
            </a:gradFill>
          </a:ln>
          <a:effectLst>
            <a:outerShdw blurRad="152400" dist="38100" dir="13500000" algn="br" rotWithShape="0">
              <a:schemeClr val="accent1">
                <a:lumMod val="75000"/>
                <a:alpha val="7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360045" tIns="360045" rIns="288290" bIns="360045" numCol="1" spcCol="0" rtlCol="0" fromWordArt="0" anchor="b" anchorCtr="1" forceAA="0" compatLnSpc="1">
            <a:noAutofit/>
          </a:bodyPr>
          <a:p>
            <a:pPr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endParaRPr lang="zh-CN" altLang="en-US" sz="1600" kern="0" dirty="0">
              <a:ln>
                <a:noFill/>
                <a:prstDash val="sysDot"/>
              </a:ln>
              <a:solidFill>
                <a:srgbClr val="292929"/>
              </a:solidFill>
              <a:latin typeface="+mn-ea"/>
              <a:sym typeface="+mn-ea"/>
            </a:endParaRPr>
          </a:p>
        </p:txBody>
      </p:sp>
      <p:sp>
        <p:nvSpPr>
          <p:cNvPr id="12" name="文本框 11"/>
          <p:cNvSpPr txBox="1"/>
          <p:nvPr>
            <p:custDataLst>
              <p:tags r:id="rId5"/>
            </p:custDataLst>
          </p:nvPr>
        </p:nvSpPr>
        <p:spPr>
          <a:xfrm>
            <a:off x="982345" y="2053908"/>
            <a:ext cx="2852420" cy="79819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 lvl="0" algn="l">
              <a:lnSpc>
                <a:spcPct val="120000"/>
              </a:lnSpc>
              <a:buClrTx/>
              <a:buSzTx/>
              <a:buFontTx/>
            </a:pPr>
            <a:r>
              <a:rPr lang="zh-CN" altLang="en-US" b="1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符合</a:t>
            </a:r>
            <a:r>
              <a:rPr lang="en-US" altLang="zh-CN" b="1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“</a:t>
            </a:r>
            <a:r>
              <a:rPr lang="zh-CN" altLang="en-US" b="1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保基本</a:t>
            </a:r>
            <a:r>
              <a:rPr lang="en-US" altLang="zh-CN" b="1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”</a:t>
            </a:r>
            <a:r>
              <a:rPr lang="zh-CN" altLang="en-US" b="1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原则</a:t>
            </a:r>
            <a:endParaRPr lang="zh-CN" altLang="en-US" b="1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cxnSp>
        <p:nvCxnSpPr>
          <p:cNvPr id="13" name="直接连接符 12"/>
          <p:cNvCxnSpPr/>
          <p:nvPr>
            <p:custDataLst>
              <p:tags r:id="rId6"/>
            </p:custDataLst>
          </p:nvPr>
        </p:nvCxnSpPr>
        <p:spPr>
          <a:xfrm>
            <a:off x="1015365" y="2880678"/>
            <a:ext cx="2786400" cy="0"/>
          </a:xfrm>
          <a:prstGeom prst="line">
            <a:avLst/>
          </a:prstGeom>
          <a:ln>
            <a:gradFill>
              <a:gsLst>
                <a:gs pos="0">
                  <a:schemeClr val="accent1">
                    <a:alpha val="10000"/>
                  </a:schemeClr>
                </a:gs>
                <a:gs pos="100000">
                  <a:schemeClr val="accent1">
                    <a:alpha val="80000"/>
                  </a:schemeClr>
                </a:gs>
              </a:gsLst>
              <a:lin ang="10800000" scaled="1"/>
            </a:gradFill>
            <a:headEnd type="oval"/>
            <a:tailEnd type="non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>
            <p:custDataLst>
              <p:tags r:id="rId7"/>
            </p:custDataLst>
          </p:nvPr>
        </p:nvSpPr>
        <p:spPr>
          <a:xfrm>
            <a:off x="982980" y="3036888"/>
            <a:ext cx="2851200" cy="3107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en-US" sz="14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1.与传统祛痰药相比，其静脉给药方式在重症治疗场景中具有不可替代性。将该药物纳入医保，有助于提升临床应用的可及性</a:t>
            </a:r>
            <a:endParaRPr lang="zh-CN" altLang="en-US" sz="14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14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2.纳入医保目录可有效降低患者用药负担，既保障了参保人员合理用药的权益，也能够引导医保基金实现“精准使用”</a:t>
            </a:r>
            <a:endParaRPr lang="zh-CN" altLang="en-US" sz="14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16" name="矩形: 圆角 20"/>
          <p:cNvSpPr/>
          <p:nvPr>
            <p:custDataLst>
              <p:tags r:id="rId8"/>
            </p:custDataLst>
          </p:nvPr>
        </p:nvSpPr>
        <p:spPr>
          <a:xfrm>
            <a:off x="4425315" y="1912303"/>
            <a:ext cx="3341370" cy="4523105"/>
          </a:xfrm>
          <a:prstGeom prst="roundRect">
            <a:avLst>
              <a:gd name="adj" fmla="val 8073"/>
            </a:avLst>
          </a:prstGeom>
          <a:gradFill>
            <a:gsLst>
              <a:gs pos="100000">
                <a:schemeClr val="accent2">
                  <a:alpha val="0"/>
                </a:schemeClr>
              </a:gs>
              <a:gs pos="100000">
                <a:schemeClr val="accent2">
                  <a:alpha val="100000"/>
                </a:schemeClr>
              </a:gs>
              <a:gs pos="0">
                <a:schemeClr val="accent2">
                  <a:lumMod val="20000"/>
                  <a:lumOff val="80000"/>
                  <a:alpha val="10000"/>
                </a:schemeClr>
              </a:gs>
            </a:gsLst>
            <a:lin ang="5400000" scaled="0"/>
          </a:gradFill>
          <a:ln>
            <a:gradFill>
              <a:gsLst>
                <a:gs pos="20000">
                  <a:schemeClr val="accent2">
                    <a:alpha val="0"/>
                  </a:schemeClr>
                </a:gs>
                <a:gs pos="100000">
                  <a:schemeClr val="accent2">
                    <a:lumMod val="60000"/>
                    <a:lumOff val="40000"/>
                    <a:alpha val="100000"/>
                  </a:schemeClr>
                </a:gs>
              </a:gsLst>
              <a:lin ang="16200000" scaled="1"/>
            </a:gradFill>
          </a:ln>
          <a:effectLst>
            <a:outerShdw blurRad="152400" dist="38100" dir="13500000" algn="br" rotWithShape="0">
              <a:schemeClr val="accent2">
                <a:lumMod val="75000"/>
                <a:alpha val="7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360045" tIns="360045" rIns="288290" bIns="360045" numCol="1" spcCol="0" rtlCol="0" fromWordArt="0" anchor="b" anchorCtr="1" forceAA="0" compatLnSpc="1">
            <a:noAutofit/>
          </a:bodyPr>
          <a:p>
            <a:pPr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endParaRPr lang="zh-CN" altLang="en-US" sz="1600" kern="0" dirty="0">
              <a:ln>
                <a:noFill/>
                <a:prstDash val="sysDot"/>
              </a:ln>
              <a:solidFill>
                <a:srgbClr val="292929"/>
              </a:solidFill>
              <a:latin typeface="+mn-ea"/>
              <a:sym typeface="+mn-ea"/>
            </a:endParaRPr>
          </a:p>
        </p:txBody>
      </p:sp>
      <p:sp>
        <p:nvSpPr>
          <p:cNvPr id="17" name="矩形: 圆角 20"/>
          <p:cNvSpPr/>
          <p:nvPr>
            <p:custDataLst>
              <p:tags r:id="rId9"/>
            </p:custDataLst>
          </p:nvPr>
        </p:nvSpPr>
        <p:spPr>
          <a:xfrm>
            <a:off x="8112760" y="1912303"/>
            <a:ext cx="3341370" cy="4523105"/>
          </a:xfrm>
          <a:prstGeom prst="roundRect">
            <a:avLst>
              <a:gd name="adj" fmla="val 8073"/>
            </a:avLst>
          </a:prstGeom>
          <a:gradFill>
            <a:gsLst>
              <a:gs pos="100000">
                <a:schemeClr val="accent1">
                  <a:alpha val="0"/>
                </a:schemeClr>
              </a:gs>
              <a:gs pos="100000">
                <a:schemeClr val="accent1">
                  <a:alpha val="100000"/>
                </a:schemeClr>
              </a:gs>
              <a:gs pos="0">
                <a:schemeClr val="accent1">
                  <a:lumMod val="20000"/>
                  <a:lumOff val="80000"/>
                  <a:alpha val="10000"/>
                </a:schemeClr>
              </a:gs>
            </a:gsLst>
            <a:lin ang="5400000" scaled="0"/>
          </a:gradFill>
          <a:ln>
            <a:gradFill>
              <a:gsLst>
                <a:gs pos="20000">
                  <a:schemeClr val="accent1">
                    <a:alpha val="0"/>
                  </a:schemeClr>
                </a:gs>
                <a:gs pos="100000">
                  <a:schemeClr val="accent1">
                    <a:lumMod val="60000"/>
                    <a:lumOff val="40000"/>
                    <a:alpha val="100000"/>
                  </a:schemeClr>
                </a:gs>
              </a:gsLst>
              <a:lin ang="16200000" scaled="1"/>
            </a:gradFill>
          </a:ln>
          <a:effectLst>
            <a:outerShdw blurRad="152400" dist="38100" dir="13500000" algn="br" rotWithShape="0">
              <a:schemeClr val="accent1">
                <a:lumMod val="75000"/>
                <a:alpha val="7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360045" tIns="360045" rIns="288290" bIns="360045" numCol="1" spcCol="0" rtlCol="0" fromWordArt="0" anchor="b" anchorCtr="1" forceAA="0" compatLnSpc="1">
            <a:noAutofit/>
          </a:bodyPr>
          <a:p>
            <a:pPr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endParaRPr lang="zh-CN" altLang="en-US" sz="1600" kern="0" dirty="0">
              <a:ln>
                <a:noFill/>
                <a:prstDash val="sysDot"/>
              </a:ln>
              <a:solidFill>
                <a:srgbClr val="292929"/>
              </a:solidFill>
              <a:latin typeface="+mn-ea"/>
              <a:sym typeface="+mn-ea"/>
            </a:endParaRPr>
          </a:p>
        </p:txBody>
      </p:sp>
      <p:sp>
        <p:nvSpPr>
          <p:cNvPr id="18" name="文本框 17"/>
          <p:cNvSpPr txBox="1"/>
          <p:nvPr>
            <p:custDataLst>
              <p:tags r:id="rId10"/>
            </p:custDataLst>
          </p:nvPr>
        </p:nvSpPr>
        <p:spPr>
          <a:xfrm>
            <a:off x="4670425" y="2053908"/>
            <a:ext cx="2851200" cy="79819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 lvl="0" algn="l">
              <a:lnSpc>
                <a:spcPct val="120000"/>
              </a:lnSpc>
              <a:buClrTx/>
              <a:buSzTx/>
              <a:buFontTx/>
            </a:pPr>
            <a:r>
              <a:rPr lang="zh-CN" altLang="en-US" b="1" dirty="0">
                <a:solidFill>
                  <a:schemeClr val="accent2"/>
                </a:solidFill>
                <a:latin typeface="+mn-ea"/>
                <a:cs typeface="+mn-ea"/>
                <a:sym typeface="+mn-ea"/>
              </a:rPr>
              <a:t>弥补目录短板</a:t>
            </a:r>
            <a:endParaRPr lang="zh-CN" altLang="en-US" b="1" dirty="0">
              <a:solidFill>
                <a:schemeClr val="accent2"/>
              </a:solidFill>
              <a:latin typeface="+mn-ea"/>
              <a:cs typeface="+mn-ea"/>
              <a:sym typeface="+mn-ea"/>
            </a:endParaRPr>
          </a:p>
        </p:txBody>
      </p:sp>
      <p:cxnSp>
        <p:nvCxnSpPr>
          <p:cNvPr id="19" name="直接连接符 18"/>
          <p:cNvCxnSpPr/>
          <p:nvPr>
            <p:custDataLst>
              <p:tags r:id="rId11"/>
            </p:custDataLst>
          </p:nvPr>
        </p:nvCxnSpPr>
        <p:spPr>
          <a:xfrm>
            <a:off x="4702810" y="2880678"/>
            <a:ext cx="2786400" cy="0"/>
          </a:xfrm>
          <a:prstGeom prst="line">
            <a:avLst/>
          </a:prstGeom>
          <a:ln>
            <a:gradFill>
              <a:gsLst>
                <a:gs pos="0">
                  <a:schemeClr val="accent2">
                    <a:alpha val="10000"/>
                  </a:schemeClr>
                </a:gs>
                <a:gs pos="100000">
                  <a:schemeClr val="accent2">
                    <a:alpha val="80000"/>
                  </a:schemeClr>
                </a:gs>
              </a:gsLst>
              <a:lin ang="10800000" scaled="1"/>
            </a:gradFill>
            <a:headEnd type="oval"/>
            <a:tailEnd type="non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>
            <p:custDataLst>
              <p:tags r:id="rId12"/>
            </p:custDataLst>
          </p:nvPr>
        </p:nvSpPr>
        <p:spPr>
          <a:xfrm>
            <a:off x="4670425" y="3037205"/>
            <a:ext cx="2851150" cy="207137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p>
            <a:pPr indent="0" fontAlgn="auto">
              <a:lnSpc>
                <a:spcPct val="150000"/>
              </a:lnSpc>
            </a:pPr>
            <a:endParaRPr lang="zh-CN" altLang="en-US" sz="14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14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可弥补目录内乙酰半胱氨酸无注射剂剂型，无法满足注射给药方式的短板</a:t>
            </a:r>
            <a:endParaRPr lang="zh-CN" altLang="en-US" sz="14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22" name="文本框 21"/>
          <p:cNvSpPr txBox="1"/>
          <p:nvPr>
            <p:custDataLst>
              <p:tags r:id="rId13"/>
            </p:custDataLst>
          </p:nvPr>
        </p:nvSpPr>
        <p:spPr>
          <a:xfrm>
            <a:off x="8357870" y="2053908"/>
            <a:ext cx="2851200" cy="79819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 lvl="0" algn="l">
              <a:lnSpc>
                <a:spcPct val="120000"/>
              </a:lnSpc>
              <a:buClrTx/>
              <a:buSzTx/>
              <a:buFontTx/>
            </a:pPr>
            <a:r>
              <a:rPr lang="zh-CN" altLang="en-US" b="1">
                <a:solidFill>
                  <a:schemeClr val="accent1"/>
                </a:solidFill>
                <a:latin typeface="+mn-ea"/>
                <a:cs typeface="+mn-ea"/>
                <a:sym typeface="+mn-ea"/>
              </a:rPr>
              <a:t>临床管理难度</a:t>
            </a:r>
            <a:endParaRPr lang="zh-CN" altLang="en-US" b="1">
              <a:solidFill>
                <a:schemeClr val="accent1"/>
              </a:solidFill>
              <a:latin typeface="+mn-ea"/>
              <a:cs typeface="+mn-ea"/>
              <a:sym typeface="+mn-ea"/>
            </a:endParaRPr>
          </a:p>
        </p:txBody>
      </p:sp>
      <p:cxnSp>
        <p:nvCxnSpPr>
          <p:cNvPr id="24" name="直接连接符 23"/>
          <p:cNvCxnSpPr/>
          <p:nvPr>
            <p:custDataLst>
              <p:tags r:id="rId14"/>
            </p:custDataLst>
          </p:nvPr>
        </p:nvCxnSpPr>
        <p:spPr>
          <a:xfrm>
            <a:off x="8390255" y="2880678"/>
            <a:ext cx="2786400" cy="0"/>
          </a:xfrm>
          <a:prstGeom prst="line">
            <a:avLst/>
          </a:prstGeom>
          <a:ln>
            <a:gradFill>
              <a:gsLst>
                <a:gs pos="0">
                  <a:schemeClr val="accent1">
                    <a:alpha val="10000"/>
                  </a:schemeClr>
                </a:gs>
                <a:gs pos="100000">
                  <a:schemeClr val="accent1">
                    <a:alpha val="80000"/>
                  </a:schemeClr>
                </a:gs>
              </a:gsLst>
              <a:lin ang="10800000" scaled="1"/>
            </a:gradFill>
            <a:headEnd type="oval"/>
            <a:tailEnd type="non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>
            <p:custDataLst>
              <p:tags r:id="rId15"/>
            </p:custDataLst>
          </p:nvPr>
        </p:nvSpPr>
        <p:spPr>
          <a:xfrm>
            <a:off x="8357870" y="3036888"/>
            <a:ext cx="2851200" cy="3107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en-US" sz="14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乙酰半胱氨酸注射液（</a:t>
            </a:r>
            <a:r>
              <a:rPr lang="en-US" altLang="zh-CN" sz="14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3ml</a:t>
            </a:r>
            <a:r>
              <a:rPr lang="zh-CN" altLang="en-US" sz="14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：</a:t>
            </a:r>
            <a:r>
              <a:rPr lang="en-US" altLang="zh-CN" sz="14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0.3g</a:t>
            </a:r>
            <a:r>
              <a:rPr lang="zh-CN" altLang="en-US" sz="14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）具有明确的适应症及用法用量，相关指南对推荐使用的患者类型及具体用量均有明确规定，临床管理难度较低</a:t>
            </a:r>
            <a:endParaRPr lang="zh-CN" altLang="en-US" sz="14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sym typeface="+mn-ea"/>
            </a:endParaRPr>
          </a:p>
        </p:txBody>
      </p:sp>
    </p:spTree>
    <p:custDataLst>
      <p:tags r:id="rId16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4" name="组合 23"/>
          <p:cNvGrpSpPr/>
          <p:nvPr>
            <p:custDataLst>
              <p:tags r:id="rId1"/>
            </p:custDataLst>
          </p:nvPr>
        </p:nvGrpSpPr>
        <p:grpSpPr>
          <a:xfrm>
            <a:off x="321310" y="1657985"/>
            <a:ext cx="7523480" cy="3900170"/>
            <a:chOff x="506" y="2611"/>
            <a:chExt cx="11848" cy="6142"/>
          </a:xfrm>
        </p:grpSpPr>
        <p:grpSp>
          <p:nvGrpSpPr>
            <p:cNvPr id="4" name="组合 3"/>
            <p:cNvGrpSpPr/>
            <p:nvPr/>
          </p:nvGrpSpPr>
          <p:grpSpPr>
            <a:xfrm>
              <a:off x="506" y="2838"/>
              <a:ext cx="3691" cy="4748"/>
              <a:chOff x="1531953" y="2136347"/>
              <a:chExt cx="2343980" cy="3015013"/>
            </a:xfrm>
          </p:grpSpPr>
          <p:sp>
            <p:nvSpPr>
              <p:cNvPr id="5" name="文本框 4"/>
              <p:cNvSpPr txBox="1"/>
              <p:nvPr/>
            </p:nvSpPr>
            <p:spPr>
              <a:xfrm>
                <a:off x="1830156" y="2703424"/>
                <a:ext cx="1987202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di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5400" b="0" i="0" u="none" strike="noStrike" kern="1200" cap="none" spc="70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目</a:t>
                </a:r>
                <a:endParaRPr kumimoji="0" lang="en-US" altLang="zh-CN" sz="5400" b="0" i="0" u="none" strike="noStrike" kern="1200" cap="none" spc="700" normalizeH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  <a:p>
                <a:pPr marL="0" marR="0" lvl="0" indent="0" algn="di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5400" b="0" i="0" u="none" strike="noStrike" kern="1200" cap="none" spc="70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录</a:t>
                </a:r>
                <a:endParaRPr kumimoji="0" lang="zh-CN" altLang="en-US" sz="5400" b="0" i="0" u="none" strike="noStrike" kern="1200" cap="none" spc="700" normalizeH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" name="文本框 5"/>
              <p:cNvSpPr txBox="1"/>
              <p:nvPr/>
            </p:nvSpPr>
            <p:spPr>
              <a:xfrm>
                <a:off x="3249860" y="2991216"/>
                <a:ext cx="400110" cy="1147952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algn="dist"/>
                <a:r>
                  <a:rPr lang="en-US" altLang="zh-CN" sz="1400" dirty="0">
                    <a:solidFill>
                      <a:schemeClr val="bg1"/>
                    </a:solidFill>
                    <a:cs typeface="+mn-ea"/>
                    <a:sym typeface="+mn-lt"/>
                  </a:rPr>
                  <a:t>CONTENTS</a:t>
                </a:r>
                <a:endParaRPr lang="en-US" altLang="zh-CN" sz="1400" dirty="0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cxnSp>
            <p:nvCxnSpPr>
              <p:cNvPr id="7" name="直接连接符 6"/>
              <p:cNvCxnSpPr/>
              <p:nvPr/>
            </p:nvCxnSpPr>
            <p:spPr>
              <a:xfrm>
                <a:off x="2143125" y="2492345"/>
                <a:ext cx="1291401" cy="0"/>
              </a:xfrm>
              <a:prstGeom prst="line">
                <a:avLst/>
              </a:prstGeom>
              <a:ln cap="sq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直接连接符 7"/>
              <p:cNvCxnSpPr/>
              <p:nvPr/>
            </p:nvCxnSpPr>
            <p:spPr>
              <a:xfrm>
                <a:off x="2143125" y="4585405"/>
                <a:ext cx="1291401" cy="0"/>
              </a:xfrm>
              <a:prstGeom prst="line">
                <a:avLst/>
              </a:prstGeom>
              <a:ln cap="sq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接连接符 8"/>
              <p:cNvCxnSpPr/>
              <p:nvPr/>
            </p:nvCxnSpPr>
            <p:spPr>
              <a:xfrm>
                <a:off x="2143125" y="2492345"/>
                <a:ext cx="0" cy="2093060"/>
              </a:xfrm>
              <a:prstGeom prst="line">
                <a:avLst/>
              </a:prstGeom>
              <a:ln cap="sq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/>
              <p:cNvCxnSpPr/>
              <p:nvPr/>
            </p:nvCxnSpPr>
            <p:spPr>
              <a:xfrm>
                <a:off x="3434526" y="2500453"/>
                <a:ext cx="0" cy="468142"/>
              </a:xfrm>
              <a:prstGeom prst="line">
                <a:avLst/>
              </a:prstGeom>
              <a:ln cap="sq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接连接符 10"/>
              <p:cNvCxnSpPr/>
              <p:nvPr/>
            </p:nvCxnSpPr>
            <p:spPr>
              <a:xfrm>
                <a:off x="3434526" y="4114213"/>
                <a:ext cx="0" cy="468142"/>
              </a:xfrm>
              <a:prstGeom prst="line">
                <a:avLst/>
              </a:prstGeom>
              <a:ln cap="sq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接连接符 11"/>
              <p:cNvCxnSpPr/>
              <p:nvPr/>
            </p:nvCxnSpPr>
            <p:spPr>
              <a:xfrm flipH="1">
                <a:off x="2755356" y="4439367"/>
                <a:ext cx="711993" cy="71199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接连接符 12"/>
              <p:cNvCxnSpPr/>
              <p:nvPr/>
            </p:nvCxnSpPr>
            <p:spPr>
              <a:xfrm flipH="1">
                <a:off x="3163940" y="4326521"/>
                <a:ext cx="711993" cy="71199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/>
            </p:nvCxnSpPr>
            <p:spPr>
              <a:xfrm flipH="1">
                <a:off x="1531953" y="2249193"/>
                <a:ext cx="711993" cy="71199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接连接符 14"/>
              <p:cNvCxnSpPr/>
              <p:nvPr/>
            </p:nvCxnSpPr>
            <p:spPr>
              <a:xfrm flipH="1">
                <a:off x="1940537" y="2136347"/>
                <a:ext cx="711993" cy="71199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组合 16"/>
            <p:cNvGrpSpPr/>
            <p:nvPr>
              <p:custDataLst>
                <p:tags r:id="rId2"/>
              </p:custDataLst>
            </p:nvPr>
          </p:nvGrpSpPr>
          <p:grpSpPr>
            <a:xfrm>
              <a:off x="5078" y="2611"/>
              <a:ext cx="7230" cy="1500"/>
              <a:chOff x="1396377" y="2917378"/>
              <a:chExt cx="4591040" cy="952500"/>
            </a:xfrm>
          </p:grpSpPr>
          <p:sp>
            <p:nvSpPr>
              <p:cNvPr id="36" name="文本框 35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2823592" y="3112711"/>
                <a:ext cx="3163825" cy="583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zh-CN" altLang="en-US" sz="3200" b="1" spc="400" dirty="0">
                    <a:solidFill>
                      <a:schemeClr val="accent1"/>
                    </a:solidFill>
                    <a:cs typeface="+mn-ea"/>
                    <a:sym typeface="+mn-lt"/>
                  </a:rPr>
                  <a:t>基本信息</a:t>
                </a:r>
                <a:endParaRPr kumimoji="0" lang="zh-CN" altLang="en-US" sz="3200" b="1" i="0" u="none" strike="noStrike" kern="1200" cap="none" spc="400" normalizeH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grpSp>
            <p:nvGrpSpPr>
              <p:cNvPr id="37" name="组合 36"/>
              <p:cNvGrpSpPr/>
              <p:nvPr/>
            </p:nvGrpSpPr>
            <p:grpSpPr>
              <a:xfrm>
                <a:off x="1396377" y="2917378"/>
                <a:ext cx="1692275" cy="952500"/>
                <a:chOff x="-616448" y="2453974"/>
                <a:chExt cx="1692275" cy="952500"/>
              </a:xfrm>
            </p:grpSpPr>
            <p:sp>
              <p:nvSpPr>
                <p:cNvPr id="39" name="文本框 38"/>
                <p:cNvSpPr txBox="1"/>
                <p:nvPr>
                  <p:custDataLst>
                    <p:tags r:id="rId4"/>
                  </p:custDataLst>
                </p:nvPr>
              </p:nvSpPr>
              <p:spPr>
                <a:xfrm>
                  <a:off x="-616448" y="2629750"/>
                  <a:ext cx="1692275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accent1"/>
                      </a:solidFill>
                      <a:effectLst/>
                      <a:uLnTx/>
                      <a:uFillTx/>
                      <a:cs typeface="+mn-ea"/>
                      <a:sym typeface="+mn-lt"/>
                    </a:rPr>
                    <a:t>01</a:t>
                  </a:r>
                  <a:endParaRPr kumimoji="0" lang="en-US" altLang="zh-CN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cs typeface="+mn-ea"/>
                    <a:sym typeface="+mn-lt"/>
                  </a:endParaRPr>
                </a:p>
              </p:txBody>
            </p:sp>
            <p:sp>
              <p:nvSpPr>
                <p:cNvPr id="40" name="矩形 39"/>
                <p:cNvSpPr/>
                <p:nvPr>
                  <p:custDataLst>
                    <p:tags r:id="rId5"/>
                  </p:custDataLst>
                </p:nvPr>
              </p:nvSpPr>
              <p:spPr>
                <a:xfrm>
                  <a:off x="-275589" y="2453974"/>
                  <a:ext cx="952500" cy="952500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ln>
                      <a:solidFill>
                        <a:schemeClr val="accent1"/>
                      </a:solidFill>
                    </a:ln>
                    <a:solidFill>
                      <a:schemeClr val="accent1"/>
                    </a:solidFill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19" name="组合 18"/>
            <p:cNvGrpSpPr/>
            <p:nvPr>
              <p:custDataLst>
                <p:tags r:id="rId6"/>
              </p:custDataLst>
            </p:nvPr>
          </p:nvGrpSpPr>
          <p:grpSpPr>
            <a:xfrm>
              <a:off x="5078" y="4980"/>
              <a:ext cx="7276" cy="1500"/>
              <a:chOff x="1382494" y="4561515"/>
              <a:chExt cx="4620068" cy="952500"/>
            </a:xfrm>
          </p:grpSpPr>
          <p:sp>
            <p:nvSpPr>
              <p:cNvPr id="26" name="文本框 25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2838737" y="4767008"/>
                <a:ext cx="31638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zh-CN" altLang="en-US" sz="3200" b="1" spc="400" dirty="0">
                    <a:solidFill>
                      <a:schemeClr val="accent1"/>
                    </a:solidFill>
                    <a:cs typeface="+mn-ea"/>
                    <a:sym typeface="+mn-lt"/>
                  </a:rPr>
                  <a:t>有效性</a:t>
                </a:r>
                <a:endParaRPr lang="zh-CN" altLang="en-US" sz="3200" b="1" spc="400" dirty="0">
                  <a:solidFill>
                    <a:schemeClr val="accent1"/>
                  </a:solidFill>
                  <a:cs typeface="+mn-ea"/>
                  <a:sym typeface="+mn-lt"/>
                </a:endParaRPr>
              </a:p>
            </p:txBody>
          </p:sp>
          <p:grpSp>
            <p:nvGrpSpPr>
              <p:cNvPr id="27" name="组合 26"/>
              <p:cNvGrpSpPr/>
              <p:nvPr/>
            </p:nvGrpSpPr>
            <p:grpSpPr>
              <a:xfrm>
                <a:off x="1382494" y="4561515"/>
                <a:ext cx="1692275" cy="952500"/>
                <a:chOff x="-645476" y="2453974"/>
                <a:chExt cx="1692275" cy="952500"/>
              </a:xfrm>
            </p:grpSpPr>
            <p:sp>
              <p:nvSpPr>
                <p:cNvPr id="29" name="文本框 28"/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-645476" y="2629750"/>
                  <a:ext cx="1692275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accent1"/>
                      </a:solidFill>
                      <a:effectLst/>
                      <a:uLnTx/>
                      <a:uFillTx/>
                      <a:cs typeface="+mn-ea"/>
                      <a:sym typeface="+mn-lt"/>
                    </a:rPr>
                    <a:t>03</a:t>
                  </a:r>
                  <a:endParaRPr kumimoji="0" lang="en-US" altLang="zh-CN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cs typeface="+mn-ea"/>
                    <a:sym typeface="+mn-lt"/>
                  </a:endParaRPr>
                </a:p>
              </p:txBody>
            </p:sp>
            <p:sp>
              <p:nvSpPr>
                <p:cNvPr id="30" name="矩形 29"/>
                <p:cNvSpPr/>
                <p:nvPr>
                  <p:custDataLst>
                    <p:tags r:id="rId9"/>
                  </p:custDataLst>
                </p:nvPr>
              </p:nvSpPr>
              <p:spPr>
                <a:xfrm>
                  <a:off x="-275589" y="2453974"/>
                  <a:ext cx="952500" cy="952500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ln>
                      <a:solidFill>
                        <a:schemeClr val="accent1"/>
                      </a:solidFill>
                    </a:ln>
                    <a:solidFill>
                      <a:schemeClr val="accent1"/>
                    </a:solidFill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46" name="组合 45"/>
            <p:cNvGrpSpPr/>
            <p:nvPr>
              <p:custDataLst>
                <p:tags r:id="rId10"/>
              </p:custDataLst>
            </p:nvPr>
          </p:nvGrpSpPr>
          <p:grpSpPr>
            <a:xfrm>
              <a:off x="5078" y="7253"/>
              <a:ext cx="7276" cy="1500"/>
              <a:chOff x="7112185" y="2890850"/>
              <a:chExt cx="4620068" cy="952500"/>
            </a:xfrm>
          </p:grpSpPr>
          <p:sp>
            <p:nvSpPr>
              <p:cNvPr id="47" name="文本框 46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8568428" y="3058605"/>
                <a:ext cx="3163825" cy="583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zh-CN" altLang="en-US" sz="3200" b="1" spc="400" dirty="0">
                    <a:solidFill>
                      <a:schemeClr val="accent1"/>
                    </a:solidFill>
                    <a:cs typeface="+mn-ea"/>
                    <a:sym typeface="+mn-lt"/>
                  </a:rPr>
                  <a:t>公平性</a:t>
                </a:r>
                <a:endParaRPr lang="zh-CN" altLang="en-US" sz="3200" b="1" spc="400" dirty="0">
                  <a:solidFill>
                    <a:schemeClr val="accent1"/>
                  </a:solidFill>
                  <a:cs typeface="+mn-ea"/>
                  <a:sym typeface="+mn-lt"/>
                </a:endParaRPr>
              </a:p>
            </p:txBody>
          </p:sp>
          <p:grpSp>
            <p:nvGrpSpPr>
              <p:cNvPr id="48" name="组合 47"/>
              <p:cNvGrpSpPr/>
              <p:nvPr/>
            </p:nvGrpSpPr>
            <p:grpSpPr>
              <a:xfrm>
                <a:off x="7112185" y="2890850"/>
                <a:ext cx="1692275" cy="952500"/>
                <a:chOff x="-645476" y="2453974"/>
                <a:chExt cx="1692275" cy="952500"/>
              </a:xfrm>
            </p:grpSpPr>
            <p:sp>
              <p:nvSpPr>
                <p:cNvPr id="50" name="文本框 49"/>
                <p:cNvSpPr txBox="1"/>
                <p:nvPr>
                  <p:custDataLst>
                    <p:tags r:id="rId12"/>
                  </p:custDataLst>
                </p:nvPr>
              </p:nvSpPr>
              <p:spPr>
                <a:xfrm>
                  <a:off x="-645476" y="2629750"/>
                  <a:ext cx="1692275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accent1"/>
                      </a:solidFill>
                      <a:effectLst/>
                      <a:uLnTx/>
                      <a:uFillTx/>
                      <a:cs typeface="+mn-ea"/>
                      <a:sym typeface="+mn-lt"/>
                    </a:rPr>
                    <a:t>05</a:t>
                  </a:r>
                  <a:endParaRPr kumimoji="0" lang="en-US" altLang="zh-CN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cs typeface="+mn-ea"/>
                    <a:sym typeface="+mn-lt"/>
                  </a:endParaRPr>
                </a:p>
              </p:txBody>
            </p:sp>
            <p:sp>
              <p:nvSpPr>
                <p:cNvPr id="51" name="矩形 50"/>
                <p:cNvSpPr/>
                <p:nvPr>
                  <p:custDataLst>
                    <p:tags r:id="rId13"/>
                  </p:custDataLst>
                </p:nvPr>
              </p:nvSpPr>
              <p:spPr>
                <a:xfrm>
                  <a:off x="-275589" y="2453974"/>
                  <a:ext cx="952500" cy="952500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ln>
                      <a:solidFill>
                        <a:schemeClr val="accent1"/>
                      </a:solidFill>
                    </a:ln>
                    <a:solidFill>
                      <a:schemeClr val="accent1"/>
                    </a:solidFill>
                    <a:cs typeface="+mn-ea"/>
                    <a:sym typeface="+mn-lt"/>
                  </a:endParaRPr>
                </a:p>
              </p:txBody>
            </p:sp>
          </p:grpSp>
        </p:grpSp>
      </p:grpSp>
      <p:grpSp>
        <p:nvGrpSpPr>
          <p:cNvPr id="18" name="组合 17"/>
          <p:cNvGrpSpPr/>
          <p:nvPr>
            <p:custDataLst>
              <p:tags r:id="rId14"/>
            </p:custDataLst>
          </p:nvPr>
        </p:nvGrpSpPr>
        <p:grpSpPr>
          <a:xfrm>
            <a:off x="7365752" y="1658152"/>
            <a:ext cx="4620068" cy="952500"/>
            <a:chOff x="7112185" y="2890850"/>
            <a:chExt cx="4620068" cy="952500"/>
          </a:xfrm>
        </p:grpSpPr>
        <p:sp>
          <p:nvSpPr>
            <p:cNvPr id="31" name="文本框 30"/>
            <p:cNvSpPr txBox="1"/>
            <p:nvPr>
              <p:custDataLst>
                <p:tags r:id="rId15"/>
              </p:custDataLst>
            </p:nvPr>
          </p:nvSpPr>
          <p:spPr>
            <a:xfrm>
              <a:off x="8568428" y="3078925"/>
              <a:ext cx="31638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zh-CN" altLang="en-US" sz="3200" b="1" spc="400" dirty="0">
                  <a:solidFill>
                    <a:schemeClr val="accent1"/>
                  </a:solidFill>
                  <a:cs typeface="+mn-ea"/>
                  <a:sym typeface="+mn-lt"/>
                </a:rPr>
                <a:t>安全性</a:t>
              </a:r>
              <a:endParaRPr lang="zh-CN" altLang="en-US" sz="3200" b="1" spc="400" dirty="0">
                <a:solidFill>
                  <a:schemeClr val="accent1"/>
                </a:solidFill>
                <a:cs typeface="+mn-ea"/>
                <a:sym typeface="+mn-lt"/>
              </a:endParaRP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7112185" y="2890850"/>
              <a:ext cx="1692275" cy="952500"/>
              <a:chOff x="-645476" y="2453974"/>
              <a:chExt cx="1692275" cy="952500"/>
            </a:xfrm>
          </p:grpSpPr>
          <p:sp>
            <p:nvSpPr>
              <p:cNvPr id="34" name="文本框 33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-645476" y="2629750"/>
                <a:ext cx="169227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02</a:t>
                </a:r>
                <a:endParaRPr kumimoji="0" lang="en-US" altLang="zh-CN" sz="36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35" name="矩形 34"/>
              <p:cNvSpPr/>
              <p:nvPr>
                <p:custDataLst>
                  <p:tags r:id="rId17"/>
                </p:custDataLst>
              </p:nvPr>
            </p:nvSpPr>
            <p:spPr>
              <a:xfrm>
                <a:off x="-275589" y="2453974"/>
                <a:ext cx="952500" cy="952500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n>
                    <a:solidFill>
                      <a:schemeClr val="accent1"/>
                    </a:solidFill>
                  </a:ln>
                  <a:solidFill>
                    <a:schemeClr val="accent1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6" name="组合 15"/>
          <p:cNvGrpSpPr/>
          <p:nvPr>
            <p:custDataLst>
              <p:tags r:id="rId18"/>
            </p:custDataLst>
          </p:nvPr>
        </p:nvGrpSpPr>
        <p:grpSpPr>
          <a:xfrm>
            <a:off x="7365752" y="3162300"/>
            <a:ext cx="4591040" cy="952500"/>
            <a:chOff x="1396377" y="2917378"/>
            <a:chExt cx="4591040" cy="952500"/>
          </a:xfrm>
        </p:grpSpPr>
        <p:sp>
          <p:nvSpPr>
            <p:cNvPr id="41" name="文本框 40"/>
            <p:cNvSpPr txBox="1"/>
            <p:nvPr>
              <p:custDataLst>
                <p:tags r:id="rId19"/>
              </p:custDataLst>
            </p:nvPr>
          </p:nvSpPr>
          <p:spPr>
            <a:xfrm>
              <a:off x="2823592" y="3112711"/>
              <a:ext cx="3163825" cy="58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3200" b="1" i="0" u="none" strike="noStrike" kern="1200" cap="none" spc="400" normalizeH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cs typeface="+mn-ea"/>
                  <a:sym typeface="+mn-lt"/>
                </a:rPr>
                <a:t>创新性</a:t>
              </a:r>
              <a:endParaRPr kumimoji="0" lang="zh-CN" altLang="en-US" sz="3200" b="1" i="0" u="none" strike="noStrike" kern="1200" cap="none" spc="40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grpSp>
          <p:nvGrpSpPr>
            <p:cNvPr id="42" name="组合 41"/>
            <p:cNvGrpSpPr/>
            <p:nvPr/>
          </p:nvGrpSpPr>
          <p:grpSpPr>
            <a:xfrm>
              <a:off x="1396377" y="2917378"/>
              <a:ext cx="1692275" cy="952500"/>
              <a:chOff x="-616448" y="2453974"/>
              <a:chExt cx="1692275" cy="952500"/>
            </a:xfrm>
          </p:grpSpPr>
          <p:sp>
            <p:nvSpPr>
              <p:cNvPr id="44" name="文本框 43"/>
              <p:cNvSpPr txBox="1"/>
              <p:nvPr>
                <p:custDataLst>
                  <p:tags r:id="rId20"/>
                </p:custDataLst>
              </p:nvPr>
            </p:nvSpPr>
            <p:spPr>
              <a:xfrm>
                <a:off x="-616448" y="2629750"/>
                <a:ext cx="169227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04</a:t>
                </a:r>
                <a:endParaRPr kumimoji="0" lang="en-US" altLang="zh-CN" sz="36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5" name="矩形 44"/>
              <p:cNvSpPr/>
              <p:nvPr>
                <p:custDataLst>
                  <p:tags r:id="rId21"/>
                </p:custDataLst>
              </p:nvPr>
            </p:nvSpPr>
            <p:spPr>
              <a:xfrm>
                <a:off x="-275589" y="2453974"/>
                <a:ext cx="952500" cy="952500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ln>
                    <a:solidFill>
                      <a:schemeClr val="accent1"/>
                    </a:solidFill>
                  </a:ln>
                  <a:solidFill>
                    <a:schemeClr val="accent1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28" name="矩形 27"/>
          <p:cNvSpPr/>
          <p:nvPr/>
        </p:nvSpPr>
        <p:spPr>
          <a:xfrm>
            <a:off x="0" y="0"/>
            <a:ext cx="3098800" cy="6858000"/>
          </a:xfrm>
          <a:prstGeom prst="rect">
            <a:avLst/>
          </a:prstGeom>
          <a:solidFill>
            <a:srgbClr val="0155A6"/>
          </a:solidFill>
          <a:ln>
            <a:noFill/>
          </a:ln>
          <a:effectLst>
            <a:outerShdw blurRad="177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cs typeface="+mn-ea"/>
              <a:sym typeface="+mn-lt"/>
            </a:endParaRPr>
          </a:p>
        </p:txBody>
      </p:sp>
      <p:grpSp>
        <p:nvGrpSpPr>
          <p:cNvPr id="33" name="组合 32"/>
          <p:cNvGrpSpPr/>
          <p:nvPr/>
        </p:nvGrpSpPr>
        <p:grpSpPr>
          <a:xfrm rot="0">
            <a:off x="448310" y="1929130"/>
            <a:ext cx="2343785" cy="3014980"/>
            <a:chOff x="1531953" y="2136347"/>
            <a:chExt cx="2343980" cy="3015013"/>
          </a:xfrm>
        </p:grpSpPr>
        <p:sp>
          <p:nvSpPr>
            <p:cNvPr id="38" name="文本框 37"/>
            <p:cNvSpPr txBox="1"/>
            <p:nvPr/>
          </p:nvSpPr>
          <p:spPr>
            <a:xfrm>
              <a:off x="1830156" y="2703424"/>
              <a:ext cx="198720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5400" b="0" i="0" u="none" strike="noStrike" kern="1200" cap="none" spc="700" normalizeH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rPr>
                <a:t>目</a:t>
              </a:r>
              <a:endParaRPr kumimoji="0" lang="en-US" altLang="zh-CN" sz="5400" b="0" i="0" u="none" strike="noStrike" kern="1200" cap="none" spc="70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endParaRPr>
            </a:p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5400" b="0" i="0" u="none" strike="noStrike" kern="1200" cap="none" spc="700" normalizeH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rPr>
                <a:t>录</a:t>
              </a:r>
              <a:endParaRPr kumimoji="0" lang="zh-CN" altLang="en-US" sz="5400" b="0" i="0" u="none" strike="noStrike" kern="1200" cap="none" spc="70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3249860" y="2991216"/>
              <a:ext cx="400110" cy="114795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dist"/>
              <a:r>
                <a:rPr lang="en-US" altLang="zh-CN" sz="1400" dirty="0">
                  <a:solidFill>
                    <a:schemeClr val="bg1"/>
                  </a:solidFill>
                  <a:cs typeface="+mn-ea"/>
                  <a:sym typeface="+mn-lt"/>
                </a:rPr>
                <a:t>CONTENTS</a:t>
              </a:r>
              <a:endParaRPr lang="en-US" altLang="zh-CN" sz="14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cxnSp>
          <p:nvCxnSpPr>
            <p:cNvPr id="49" name="直接连接符 48"/>
            <p:cNvCxnSpPr/>
            <p:nvPr/>
          </p:nvCxnSpPr>
          <p:spPr>
            <a:xfrm>
              <a:off x="2143125" y="2492345"/>
              <a:ext cx="1291401" cy="0"/>
            </a:xfrm>
            <a:prstGeom prst="line">
              <a:avLst/>
            </a:prstGeom>
            <a:ln cap="sq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/>
          </p:nvCxnSpPr>
          <p:spPr>
            <a:xfrm>
              <a:off x="2143125" y="4585405"/>
              <a:ext cx="1291401" cy="0"/>
            </a:xfrm>
            <a:prstGeom prst="line">
              <a:avLst/>
            </a:prstGeom>
            <a:ln cap="sq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>
              <a:off x="2143125" y="2492345"/>
              <a:ext cx="0" cy="2093060"/>
            </a:xfrm>
            <a:prstGeom prst="line">
              <a:avLst/>
            </a:prstGeom>
            <a:ln cap="sq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/>
            <p:nvPr/>
          </p:nvCxnSpPr>
          <p:spPr>
            <a:xfrm>
              <a:off x="3434526" y="2500453"/>
              <a:ext cx="0" cy="468142"/>
            </a:xfrm>
            <a:prstGeom prst="line">
              <a:avLst/>
            </a:prstGeom>
            <a:ln cap="sq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>
              <a:off x="3434526" y="4114213"/>
              <a:ext cx="0" cy="468142"/>
            </a:xfrm>
            <a:prstGeom prst="line">
              <a:avLst/>
            </a:prstGeom>
            <a:ln cap="sq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/>
            <p:nvPr/>
          </p:nvCxnSpPr>
          <p:spPr>
            <a:xfrm flipH="1">
              <a:off x="2755356" y="4439367"/>
              <a:ext cx="711993" cy="71199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/>
            <p:cNvCxnSpPr/>
            <p:nvPr/>
          </p:nvCxnSpPr>
          <p:spPr>
            <a:xfrm flipH="1">
              <a:off x="3163940" y="4326521"/>
              <a:ext cx="711993" cy="71199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连接符 57"/>
            <p:cNvCxnSpPr/>
            <p:nvPr/>
          </p:nvCxnSpPr>
          <p:spPr>
            <a:xfrm flipH="1">
              <a:off x="1531953" y="2249193"/>
              <a:ext cx="711993" cy="71199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/>
            <p:cNvCxnSpPr/>
            <p:nvPr/>
          </p:nvCxnSpPr>
          <p:spPr>
            <a:xfrm flipH="1">
              <a:off x="1940537" y="2136347"/>
              <a:ext cx="711993" cy="71199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967085" y="5942330"/>
            <a:ext cx="1223010" cy="852170"/>
          </a:xfrm>
          <a:prstGeom prst="rect">
            <a:avLst/>
          </a:prstGeom>
        </p:spPr>
      </p:pic>
    </p:spTree>
    <p:custDataLst>
      <p:tags r:id="rId2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" name="圆角矩形 20"/>
          <p:cNvSpPr/>
          <p:nvPr>
            <p:custDataLst>
              <p:tags r:id="rId1"/>
            </p:custDataLst>
          </p:nvPr>
        </p:nvSpPr>
        <p:spPr>
          <a:xfrm>
            <a:off x="6528435" y="1179195"/>
            <a:ext cx="4629150" cy="5412105"/>
          </a:xfrm>
          <a:prstGeom prst="roundRect">
            <a:avLst>
              <a:gd name="adj" fmla="val 3161"/>
            </a:avLst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rgbClr val="FFFFFF"/>
                </a:solidFill>
                <a:cs typeface="+mn-ea"/>
                <a:sym typeface="+mn-lt"/>
              </a:rPr>
              <a:t>与参照药品或已上市的同类药品相比的优势和不足</a:t>
            </a:r>
            <a:endParaRPr lang="zh-CN" altLang="en-US">
              <a:solidFill>
                <a:srgbClr val="FFFFFF"/>
              </a:solidFill>
              <a:cs typeface="+mn-ea"/>
              <a:sym typeface="+mn-lt"/>
            </a:endParaRPr>
          </a:p>
        </p:txBody>
      </p:sp>
      <p:cxnSp>
        <p:nvCxnSpPr>
          <p:cNvPr id="34" name="直接连接符 33"/>
          <p:cNvCxnSpPr/>
          <p:nvPr>
            <p:custDataLst>
              <p:tags r:id="rId2"/>
            </p:custDataLst>
          </p:nvPr>
        </p:nvCxnSpPr>
        <p:spPr>
          <a:xfrm>
            <a:off x="8663481" y="6446863"/>
            <a:ext cx="359660" cy="0"/>
          </a:xfrm>
          <a:prstGeom prst="line">
            <a:avLst/>
          </a:prstGeom>
          <a:ln w="44450" cap="rnd">
            <a:solidFill>
              <a:srgbClr val="0166B4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" name="圆角矩形 18"/>
          <p:cNvSpPr/>
          <p:nvPr>
            <p:custDataLst>
              <p:tags r:id="rId3"/>
            </p:custDataLst>
          </p:nvPr>
        </p:nvSpPr>
        <p:spPr>
          <a:xfrm>
            <a:off x="970280" y="1179195"/>
            <a:ext cx="4839970" cy="5412105"/>
          </a:xfrm>
          <a:prstGeom prst="roundRect">
            <a:avLst>
              <a:gd name="adj" fmla="val 3142"/>
            </a:avLst>
          </a:prstGeom>
          <a:solidFill>
            <a:srgbClr val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cs typeface="+mn-ea"/>
              <a:sym typeface="+mn-lt"/>
            </a:endParaRPr>
          </a:p>
        </p:txBody>
      </p:sp>
      <p:cxnSp>
        <p:nvCxnSpPr>
          <p:cNvPr id="29" name="直接连接符 28"/>
          <p:cNvCxnSpPr/>
          <p:nvPr>
            <p:custDataLst>
              <p:tags r:id="rId4"/>
            </p:custDataLst>
          </p:nvPr>
        </p:nvCxnSpPr>
        <p:spPr>
          <a:xfrm>
            <a:off x="3128072" y="6446967"/>
            <a:ext cx="359660" cy="0"/>
          </a:xfrm>
          <a:prstGeom prst="line">
            <a:avLst/>
          </a:prstGeom>
          <a:ln w="44450" cap="rnd">
            <a:solidFill>
              <a:srgbClr val="0166B4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" name="矩形 3"/>
          <p:cNvSpPr/>
          <p:nvPr>
            <p:custDataLst>
              <p:tags r:id="rId5"/>
            </p:custDataLst>
          </p:nvPr>
        </p:nvSpPr>
        <p:spPr>
          <a:xfrm>
            <a:off x="1101725" y="1559560"/>
            <a:ext cx="4462780" cy="398208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b="1" dirty="0">
                <a:cs typeface="+mn-ea"/>
                <a:sym typeface="+mn-lt"/>
              </a:rPr>
              <a:t>【</a:t>
            </a:r>
            <a:r>
              <a:rPr lang="zh-CN" altLang="en-US" sz="1400" b="1" dirty="0">
                <a:cs typeface="+mn-ea"/>
                <a:sym typeface="+mn-lt"/>
              </a:rPr>
              <a:t>申报目录类别</a:t>
            </a:r>
            <a:r>
              <a:rPr lang="en-US" altLang="zh-CN" sz="1400" b="1" dirty="0">
                <a:cs typeface="+mn-ea"/>
                <a:sym typeface="+mn-lt"/>
              </a:rPr>
              <a:t>】</a:t>
            </a:r>
            <a:r>
              <a:rPr lang="zh-CN" altLang="en-US" sz="1400" dirty="0">
                <a:cs typeface="+mn-ea"/>
                <a:sym typeface="+mn-lt"/>
              </a:rPr>
              <a:t>目录外条件（</a:t>
            </a:r>
            <a:r>
              <a:rPr lang="en-US" altLang="zh-CN" sz="1400" dirty="0">
                <a:cs typeface="+mn-ea"/>
                <a:sym typeface="+mn-lt"/>
              </a:rPr>
              <a:t>2</a:t>
            </a:r>
            <a:r>
              <a:rPr lang="zh-CN" altLang="en-US" sz="1400" dirty="0">
                <a:cs typeface="+mn-ea"/>
                <a:sym typeface="+mn-lt"/>
              </a:rPr>
              <a:t>）</a:t>
            </a:r>
            <a:endParaRPr lang="zh-CN" altLang="en-US" sz="1400" dirty="0">
              <a:cs typeface="+mn-ea"/>
              <a:sym typeface="+mn-lt"/>
            </a:endParaRPr>
          </a:p>
          <a:p>
            <a:pPr>
              <a:lnSpc>
                <a:spcPct val="150000"/>
              </a:lnSpc>
            </a:pPr>
            <a:r>
              <a:rPr lang="en-US" altLang="zh-CN" sz="1400" b="1" dirty="0">
                <a:cs typeface="+mn-ea"/>
                <a:sym typeface="+mn-lt"/>
              </a:rPr>
              <a:t>【</a:t>
            </a:r>
            <a:r>
              <a:rPr lang="zh-CN" altLang="en-US" sz="1400" b="1" dirty="0">
                <a:cs typeface="+mn-ea"/>
                <a:sym typeface="+mn-lt"/>
              </a:rPr>
              <a:t>通用名称</a:t>
            </a:r>
            <a:r>
              <a:rPr lang="en-US" altLang="zh-CN" sz="1400" b="1" dirty="0">
                <a:cs typeface="+mn-ea"/>
                <a:sym typeface="+mn-lt"/>
              </a:rPr>
              <a:t>】</a:t>
            </a:r>
            <a:r>
              <a:rPr lang="zh-CN" altLang="en-US" sz="1400" dirty="0">
                <a:cs typeface="+mn-ea"/>
                <a:sym typeface="+mn-lt"/>
              </a:rPr>
              <a:t>乙酰半胱氨酸注射液</a:t>
            </a:r>
            <a:endParaRPr lang="en-US" altLang="zh-CN" sz="1400" dirty="0">
              <a:cs typeface="+mn-ea"/>
              <a:sym typeface="+mn-lt"/>
            </a:endParaRPr>
          </a:p>
          <a:p>
            <a:pPr>
              <a:lnSpc>
                <a:spcPct val="150000"/>
              </a:lnSpc>
            </a:pPr>
            <a:r>
              <a:rPr lang="en-US" altLang="zh-CN" sz="1400" b="1" dirty="0">
                <a:cs typeface="+mn-ea"/>
                <a:sym typeface="+mn-lt"/>
              </a:rPr>
              <a:t>【</a:t>
            </a:r>
            <a:r>
              <a:rPr lang="zh-CN" altLang="en-US" sz="1400" b="1" dirty="0">
                <a:cs typeface="+mn-ea"/>
                <a:sym typeface="+mn-lt"/>
              </a:rPr>
              <a:t>规       格</a:t>
            </a:r>
            <a:r>
              <a:rPr lang="en-US" altLang="zh-CN" sz="1400" b="1" dirty="0">
                <a:cs typeface="+mn-ea"/>
                <a:sym typeface="+mn-lt"/>
              </a:rPr>
              <a:t>】</a:t>
            </a:r>
            <a:r>
              <a:rPr lang="zh-CN" altLang="en-US" sz="1400" dirty="0">
                <a:cs typeface="+mn-ea"/>
                <a:sym typeface="+mn-lt"/>
              </a:rPr>
              <a:t>3</a:t>
            </a:r>
            <a:r>
              <a:rPr lang="zh-CN" altLang="en-US" sz="1400" dirty="0">
                <a:cs typeface="+mn-ea"/>
                <a:sym typeface="+mn-lt"/>
              </a:rPr>
              <a:t>ml：0.3g</a:t>
            </a:r>
            <a:endParaRPr lang="en-US" altLang="zh-CN" sz="1400" dirty="0">
              <a:cs typeface="+mn-ea"/>
              <a:sym typeface="+mn-lt"/>
            </a:endParaRPr>
          </a:p>
          <a:p>
            <a:pPr>
              <a:lnSpc>
                <a:spcPct val="150000"/>
              </a:lnSpc>
            </a:pPr>
            <a:r>
              <a:rPr lang="en-US" altLang="zh-CN" sz="1400" b="1" dirty="0">
                <a:cs typeface="+mn-ea"/>
                <a:sym typeface="+mn-lt"/>
              </a:rPr>
              <a:t>【</a:t>
            </a:r>
            <a:r>
              <a:rPr lang="zh-CN" altLang="en-US" sz="1400" b="1" dirty="0">
                <a:cs typeface="+mn-ea"/>
                <a:sym typeface="+mn-lt"/>
              </a:rPr>
              <a:t>适  应 症</a:t>
            </a:r>
            <a:r>
              <a:rPr lang="en-US" altLang="zh-CN" sz="1400" b="1" dirty="0">
                <a:cs typeface="+mn-ea"/>
                <a:sym typeface="+mn-lt"/>
              </a:rPr>
              <a:t>】</a:t>
            </a:r>
            <a:r>
              <a:rPr lang="zh-CN" altLang="en-US" sz="1400" dirty="0">
                <a:cs typeface="+mn-ea"/>
                <a:sym typeface="+mn-lt"/>
              </a:rPr>
              <a:t>治疗浓稠粘液分泌物过多的呼吸道疾病如：急性支气管炎、慢性支气管炎及其病情恶化者、肺气肿、粘稠物阻塞症以及支气管扩张症。</a:t>
            </a:r>
            <a:endParaRPr lang="zh-CN" altLang="en-US" sz="1400" dirty="0">
              <a:cs typeface="+mn-ea"/>
              <a:sym typeface="+mn-lt"/>
            </a:endParaRPr>
          </a:p>
          <a:p>
            <a:pPr>
              <a:lnSpc>
                <a:spcPct val="150000"/>
              </a:lnSpc>
            </a:pPr>
            <a:r>
              <a:rPr lang="en-US" altLang="zh-CN" sz="1400" b="1" dirty="0">
                <a:cs typeface="+mn-ea"/>
                <a:sym typeface="+mn-lt"/>
              </a:rPr>
              <a:t>【</a:t>
            </a:r>
            <a:r>
              <a:rPr lang="zh-CN" altLang="en-US" sz="1400" b="1" dirty="0">
                <a:cs typeface="+mn-ea"/>
                <a:sym typeface="+mn-lt"/>
              </a:rPr>
              <a:t>用法用量</a:t>
            </a:r>
            <a:r>
              <a:rPr lang="en-US" altLang="zh-CN" sz="1400" b="1" dirty="0">
                <a:cs typeface="+mn-ea"/>
                <a:sym typeface="+mn-lt"/>
              </a:rPr>
              <a:t>】</a:t>
            </a:r>
            <a:r>
              <a:rPr lang="zh-CN" altLang="en-US" sz="1400" dirty="0">
                <a:ln>
                  <a:noFill/>
                  <a:prstDash val="sysDot"/>
                </a:ln>
                <a:cs typeface="+mn-ea"/>
                <a:sym typeface="+mn-lt"/>
              </a:rPr>
              <a:t>成人：每次 0.6</a:t>
            </a:r>
            <a:r>
              <a:rPr lang="en-US" altLang="zh-CN" sz="1400" dirty="0">
                <a:ln>
                  <a:noFill/>
                  <a:prstDash val="sysDot"/>
                </a:ln>
                <a:cs typeface="+mn-ea"/>
                <a:sym typeface="+mn-lt"/>
              </a:rPr>
              <a:t>g，</a:t>
            </a:r>
            <a:r>
              <a:rPr lang="zh-CN" altLang="en-US" sz="1400" dirty="0">
                <a:ln>
                  <a:noFill/>
                  <a:prstDash val="sysDot"/>
                </a:ln>
                <a:cs typeface="+mn-ea"/>
                <a:sym typeface="+mn-lt"/>
              </a:rPr>
              <a:t>每天 2 次。建议用浓度为 0.9%的氯化钠溶液或浓度为 5%的葡萄糖溶液稀释，稀释后缓慢输注（至少 5 分钟）。</a:t>
            </a:r>
            <a:endParaRPr lang="zh-CN" altLang="en-US" sz="1400" dirty="0">
              <a:ln>
                <a:noFill/>
                <a:prstDash val="sysDot"/>
              </a:ln>
              <a:cs typeface="+mn-ea"/>
              <a:sym typeface="+mn-lt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1400" b="1" dirty="0">
                <a:cs typeface="+mn-ea"/>
                <a:sym typeface="+mn-lt"/>
              </a:rPr>
              <a:t>【</a:t>
            </a:r>
            <a:r>
              <a:rPr lang="zh-CN" altLang="en-US" sz="1400" b="1" dirty="0">
                <a:cs typeface="+mn-ea"/>
                <a:sym typeface="+mn-lt"/>
              </a:rPr>
              <a:t>中国大陆首次上市时间</a:t>
            </a:r>
            <a:r>
              <a:rPr lang="en-US" altLang="zh-CN" sz="1400" b="1" dirty="0">
                <a:cs typeface="+mn-ea"/>
                <a:sym typeface="+mn-lt"/>
              </a:rPr>
              <a:t>】</a:t>
            </a:r>
            <a:r>
              <a:rPr lang="en-US" altLang="zh-CN" sz="1400" dirty="0">
                <a:cs typeface="+mn-ea"/>
                <a:sym typeface="+mn-lt"/>
              </a:rPr>
              <a:t>2025</a:t>
            </a:r>
            <a:r>
              <a:rPr lang="zh-CN" altLang="en-US" sz="1400" dirty="0">
                <a:cs typeface="+mn-ea"/>
                <a:sym typeface="+mn-lt"/>
              </a:rPr>
              <a:t>年</a:t>
            </a:r>
            <a:r>
              <a:rPr lang="en-US" altLang="zh-CN" sz="1400" dirty="0">
                <a:cs typeface="+mn-ea"/>
                <a:sym typeface="+mn-lt"/>
              </a:rPr>
              <a:t>5</a:t>
            </a:r>
            <a:r>
              <a:rPr lang="zh-CN" altLang="en-US" sz="1400" dirty="0">
                <a:cs typeface="+mn-ea"/>
                <a:sym typeface="+mn-lt"/>
              </a:rPr>
              <a:t>月（原研上市时间）</a:t>
            </a:r>
            <a:r>
              <a:rPr lang="en-US" altLang="zh-CN" sz="1400" b="1" dirty="0">
                <a:cs typeface="+mn-ea"/>
                <a:sym typeface="+mn-lt"/>
              </a:rPr>
              <a:t>【</a:t>
            </a:r>
            <a:r>
              <a:rPr lang="zh-CN" altLang="en-US" sz="1400" b="1" dirty="0">
                <a:cs typeface="+mn-ea"/>
                <a:sym typeface="+mn-lt"/>
              </a:rPr>
              <a:t>我司获批</a:t>
            </a:r>
            <a:r>
              <a:rPr lang="zh-CN" altLang="en-US" sz="1400" b="1" dirty="0">
                <a:cs typeface="+mn-ea"/>
                <a:sym typeface="+mn-lt"/>
              </a:rPr>
              <a:t>时间</a:t>
            </a:r>
            <a:r>
              <a:rPr lang="en-US" altLang="zh-CN" sz="1400" b="1" dirty="0">
                <a:cs typeface="+mn-ea"/>
                <a:sym typeface="+mn-lt"/>
              </a:rPr>
              <a:t>】</a:t>
            </a:r>
            <a:r>
              <a:rPr lang="en-US" altLang="zh-CN" sz="1400" dirty="0">
                <a:cs typeface="+mn-ea"/>
                <a:sym typeface="+mn-lt"/>
              </a:rPr>
              <a:t>2026</a:t>
            </a:r>
            <a:r>
              <a:rPr lang="zh-CN" altLang="en-US" sz="1400" dirty="0">
                <a:cs typeface="+mn-ea"/>
                <a:sym typeface="+mn-lt"/>
              </a:rPr>
              <a:t>年</a:t>
            </a:r>
            <a:r>
              <a:rPr lang="en-US" altLang="zh-CN" sz="1400" dirty="0">
                <a:cs typeface="+mn-ea"/>
                <a:sym typeface="+mn-lt"/>
              </a:rPr>
              <a:t>4</a:t>
            </a:r>
            <a:r>
              <a:rPr lang="zh-CN" altLang="en-US" sz="1400" dirty="0">
                <a:cs typeface="+mn-ea"/>
                <a:sym typeface="+mn-lt"/>
              </a:rPr>
              <a:t>月</a:t>
            </a:r>
            <a:endParaRPr lang="zh-CN" altLang="en-US" sz="1400" dirty="0">
              <a:cs typeface="+mn-ea"/>
              <a:sym typeface="+mn-lt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1400" b="1" dirty="0">
                <a:cs typeface="+mn-ea"/>
                <a:sym typeface="+mn-lt"/>
              </a:rPr>
              <a:t>【</a:t>
            </a:r>
            <a:r>
              <a:rPr lang="zh-CN" altLang="en-US" sz="1400" b="1" dirty="0">
                <a:cs typeface="+mn-ea"/>
                <a:sym typeface="+mn-lt"/>
              </a:rPr>
              <a:t>目前大陆地区同通用名药品上市情况</a:t>
            </a:r>
            <a:r>
              <a:rPr lang="en-US" altLang="zh-CN" sz="1400" b="1" dirty="0">
                <a:cs typeface="+mn-ea"/>
                <a:sym typeface="+mn-lt"/>
              </a:rPr>
              <a:t>】</a:t>
            </a:r>
            <a:r>
              <a:rPr lang="en-US" altLang="zh-CN" sz="1400" dirty="0">
                <a:cs typeface="+mn-ea"/>
                <a:sym typeface="+mn-lt"/>
              </a:rPr>
              <a:t>2</a:t>
            </a:r>
            <a:r>
              <a:rPr lang="zh-CN" altLang="en-US" sz="1400" dirty="0">
                <a:cs typeface="+mn-ea"/>
                <a:sym typeface="+mn-lt"/>
              </a:rPr>
              <a:t>家企业获批</a:t>
            </a:r>
            <a:endParaRPr lang="en-US" altLang="zh-CN" sz="1400" dirty="0">
              <a:cs typeface="+mn-ea"/>
              <a:sym typeface="+mn-lt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1400" b="1" dirty="0">
                <a:cs typeface="+mn-ea"/>
                <a:sym typeface="+mn-lt"/>
              </a:rPr>
              <a:t>【</a:t>
            </a:r>
            <a:r>
              <a:rPr lang="zh-CN" altLang="en-US" sz="1400" b="1" dirty="0">
                <a:cs typeface="+mn-ea"/>
                <a:sym typeface="+mn-lt"/>
              </a:rPr>
              <a:t>全球首个上市国家</a:t>
            </a:r>
            <a:r>
              <a:rPr lang="en-US" altLang="zh-CN" sz="1400" b="1" dirty="0">
                <a:cs typeface="+mn-ea"/>
                <a:sym typeface="+mn-lt"/>
              </a:rPr>
              <a:t>/</a:t>
            </a:r>
            <a:r>
              <a:rPr lang="zh-CN" altLang="en-US" sz="1400" b="1" dirty="0">
                <a:cs typeface="+mn-ea"/>
                <a:sym typeface="+mn-lt"/>
              </a:rPr>
              <a:t>地区及上市时间</a:t>
            </a:r>
            <a:r>
              <a:rPr lang="en-US" altLang="zh-CN" sz="1400" b="1" dirty="0">
                <a:cs typeface="+mn-ea"/>
                <a:sym typeface="+mn-lt"/>
              </a:rPr>
              <a:t>】</a:t>
            </a:r>
            <a:r>
              <a:rPr lang="zh-CN" altLang="en-US" sz="1400" dirty="0">
                <a:cs typeface="+mn-ea"/>
                <a:sym typeface="+mn-lt"/>
              </a:rPr>
              <a:t>意大利 ；上市时间为</a:t>
            </a:r>
            <a:r>
              <a:rPr lang="en-US" altLang="zh-CN" sz="1400" dirty="0">
                <a:cs typeface="+mn-ea"/>
                <a:sym typeface="+mn-lt"/>
              </a:rPr>
              <a:t>1965</a:t>
            </a:r>
            <a:r>
              <a:rPr lang="zh-CN" altLang="en-US" sz="1400" dirty="0">
                <a:cs typeface="+mn-ea"/>
                <a:sym typeface="+mn-lt"/>
              </a:rPr>
              <a:t>年</a:t>
            </a:r>
            <a:r>
              <a:rPr lang="en-US" altLang="zh-CN" sz="1400" dirty="0">
                <a:cs typeface="+mn-ea"/>
                <a:sym typeface="+mn-lt"/>
              </a:rPr>
              <a:t>06</a:t>
            </a:r>
            <a:r>
              <a:rPr lang="zh-CN" altLang="en-US" sz="1400" dirty="0">
                <a:cs typeface="+mn-ea"/>
                <a:sym typeface="+mn-lt"/>
              </a:rPr>
              <a:t>月</a:t>
            </a:r>
            <a:endParaRPr lang="en-US" altLang="zh-CN" sz="1400" dirty="0">
              <a:cs typeface="+mn-ea"/>
              <a:sym typeface="+mn-lt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1400" b="1" dirty="0">
                <a:cs typeface="+mn-ea"/>
                <a:sym typeface="+mn-lt"/>
              </a:rPr>
              <a:t>【</a:t>
            </a:r>
            <a:r>
              <a:rPr lang="zh-CN" altLang="en-US" sz="1400" b="1" dirty="0">
                <a:cs typeface="+mn-ea"/>
                <a:sym typeface="+mn-lt"/>
              </a:rPr>
              <a:t>是否为</a:t>
            </a:r>
            <a:r>
              <a:rPr lang="en-US" altLang="zh-CN" sz="1400" b="1" dirty="0">
                <a:cs typeface="+mn-ea"/>
                <a:sym typeface="+mn-lt"/>
              </a:rPr>
              <a:t>OTC</a:t>
            </a:r>
            <a:r>
              <a:rPr lang="zh-CN" altLang="en-US" sz="1400" b="1" dirty="0">
                <a:cs typeface="+mn-ea"/>
                <a:sym typeface="+mn-lt"/>
              </a:rPr>
              <a:t>药品</a:t>
            </a:r>
            <a:r>
              <a:rPr lang="en-US" altLang="zh-CN" sz="1400" b="1" dirty="0">
                <a:cs typeface="+mn-ea"/>
                <a:sym typeface="+mn-lt"/>
              </a:rPr>
              <a:t>】</a:t>
            </a:r>
            <a:r>
              <a:rPr lang="zh-CN" altLang="en-US" sz="1400" dirty="0">
                <a:cs typeface="+mn-ea"/>
                <a:sym typeface="+mn-lt"/>
              </a:rPr>
              <a:t>否</a:t>
            </a:r>
            <a:endParaRPr lang="zh-CN" altLang="en-US" sz="1400" dirty="0">
              <a:ln>
                <a:noFill/>
                <a:prstDash val="sysDot"/>
              </a:ln>
              <a:cs typeface="+mn-ea"/>
              <a:sym typeface="+mn-lt"/>
            </a:endParaRPr>
          </a:p>
        </p:txBody>
      </p:sp>
      <p:sp>
        <p:nvSpPr>
          <p:cNvPr id="5" name="矩形 4" descr="7b0a202020202262756c6c6574223a20227b5c2263617465676f727949645c223a5c225c222c5c2274656d706c61746549645c223a32303233313731347d220a7d0a"/>
          <p:cNvSpPr/>
          <p:nvPr>
            <p:custDataLst>
              <p:tags r:id="rId6"/>
            </p:custDataLst>
          </p:nvPr>
        </p:nvSpPr>
        <p:spPr>
          <a:xfrm>
            <a:off x="6773545" y="1620520"/>
            <a:ext cx="4138295" cy="328549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b="1" dirty="0">
                <a:cs typeface="+mn-ea"/>
                <a:sym typeface="+mn-lt"/>
              </a:rPr>
              <a:t>参照药品建议：</a:t>
            </a:r>
            <a:r>
              <a:rPr lang="zh-CN" altLang="en-US" sz="1400" dirty="0">
                <a:cs typeface="+mn-ea"/>
                <a:sym typeface="+mn-lt"/>
              </a:rPr>
              <a:t>吸入用乙酰半胱氨酸溶液</a:t>
            </a:r>
            <a:endParaRPr lang="zh-CN" altLang="en-US" sz="1300" dirty="0">
              <a:cs typeface="+mn-ea"/>
              <a:sym typeface="+mn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b="1" dirty="0">
                <a:cs typeface="+mn-ea"/>
                <a:sym typeface="+mn-lt"/>
              </a:rPr>
              <a:t>选择参照药的理由：</a:t>
            </a:r>
            <a:endParaRPr lang="zh-CN" altLang="en-US" sz="1400" b="1" dirty="0">
              <a:cs typeface="+mn-ea"/>
              <a:sym typeface="+mn-lt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300" dirty="0">
                <a:cs typeface="+mn-ea"/>
                <a:sym typeface="+mn-lt"/>
              </a:rPr>
              <a:t>二者为同通用名不同剂型的药品、适应症相同</a:t>
            </a:r>
            <a:endParaRPr lang="zh-CN" altLang="en-US" sz="1300" dirty="0">
              <a:cs typeface="+mn-ea"/>
              <a:sym typeface="+mn-lt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300" dirty="0">
                <a:cs typeface="+mn-ea"/>
                <a:sym typeface="+mn-lt"/>
              </a:rPr>
              <a:t>祛痰机制相同</a:t>
            </a:r>
            <a:endParaRPr lang="zh-CN" altLang="en-US" sz="1300" dirty="0">
              <a:cs typeface="+mn-ea"/>
              <a:sym typeface="+mn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b="1" dirty="0">
                <a:solidFill>
                  <a:schemeClr val="tx1"/>
                </a:solidFill>
                <a:cs typeface="+mn-ea"/>
                <a:sym typeface="+mn-lt"/>
              </a:rPr>
              <a:t>与参照药品相比的优势</a:t>
            </a:r>
            <a:r>
              <a:rPr lang="zh-CN" altLang="en-US" sz="1400" b="1" dirty="0">
                <a:solidFill>
                  <a:schemeClr val="tx1"/>
                </a:solidFill>
                <a:cs typeface="+mn-ea"/>
                <a:sym typeface="+mn-lt"/>
              </a:rPr>
              <a:t>：</a:t>
            </a:r>
            <a:endParaRPr lang="zh-CN" altLang="en-US" sz="1400" b="1" dirty="0">
              <a:solidFill>
                <a:schemeClr val="tx1"/>
              </a:solidFill>
              <a:cs typeface="+mn-ea"/>
              <a:sym typeface="+mn-lt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400" dirty="0">
                <a:solidFill>
                  <a:schemeClr val="tx1"/>
                </a:solidFill>
                <a:cs typeface="+mn-ea"/>
                <a:sym typeface="+mn-lt"/>
              </a:rPr>
              <a:t>对于急重症患者、气道阻塞患者、意识不清患者，注射液能填补给药空白</a:t>
            </a:r>
            <a:endParaRPr lang="zh-CN" altLang="en-US" sz="1400" dirty="0">
              <a:solidFill>
                <a:schemeClr val="tx1"/>
              </a:solidFill>
              <a:cs typeface="+mn-ea"/>
              <a:sym typeface="+mn-lt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400" dirty="0">
                <a:solidFill>
                  <a:schemeClr val="tx1"/>
                </a:solidFill>
                <a:cs typeface="+mn-ea"/>
                <a:sym typeface="+mn-lt"/>
              </a:rPr>
              <a:t>静脉给药，全身抗炎、抗氧化，肝、肾、肺多重保护</a:t>
            </a:r>
            <a:endParaRPr lang="zh-CN" altLang="en-US" sz="1400" dirty="0">
              <a:solidFill>
                <a:schemeClr val="tx1"/>
              </a:solidFill>
              <a:cs typeface="+mn-ea"/>
              <a:sym typeface="+mn-lt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400" dirty="0">
                <a:solidFill>
                  <a:schemeClr val="tx1"/>
                </a:solidFill>
                <a:cs typeface="+mn-ea"/>
                <a:sym typeface="+mn-lt"/>
              </a:rPr>
              <a:t>给药用量精准，100%生物利用度，保证患者稳态血药浓度</a:t>
            </a:r>
            <a:endParaRPr lang="zh-CN" altLang="en-US" sz="1400" dirty="0">
              <a:solidFill>
                <a:schemeClr val="tx1"/>
              </a:solidFill>
              <a:cs typeface="+mn-ea"/>
              <a:sym typeface="+mn-lt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zh-CN" altLang="en-US" sz="1400" dirty="0">
                <a:solidFill>
                  <a:schemeClr val="tx1"/>
                </a:solidFill>
                <a:cs typeface="+mn-ea"/>
                <a:sym typeface="+mn-lt"/>
              </a:rPr>
              <a:t>避免雾化给药患者依从性差的问题</a:t>
            </a:r>
            <a:endParaRPr lang="zh-CN" altLang="en-US" sz="1400" dirty="0">
              <a:solidFill>
                <a:schemeClr val="tx1"/>
              </a:solidFill>
              <a:cs typeface="+mn-ea"/>
              <a:sym typeface="+mn-lt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b="1" dirty="0">
                <a:cs typeface="+mn-ea"/>
                <a:sym typeface="+mn-lt"/>
              </a:rPr>
              <a:t>与参照药品相比的不足：</a:t>
            </a:r>
            <a:r>
              <a:rPr lang="zh-CN" altLang="en-US" sz="1400" dirty="0">
                <a:cs typeface="+mn-ea"/>
                <a:sym typeface="+mn-lt"/>
              </a:rPr>
              <a:t>吸入给药直接作用于肺部，吸收快；注射给药方式患者不可自行操作。</a:t>
            </a:r>
            <a:endParaRPr lang="zh-CN" altLang="en-US" sz="1400" dirty="0">
              <a:cs typeface="+mn-ea"/>
              <a:sym typeface="+mn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1400" dirty="0">
              <a:ln>
                <a:noFill/>
                <a:prstDash val="sysDot"/>
              </a:ln>
              <a:solidFill>
                <a:srgbClr val="262626"/>
              </a:solidFill>
              <a:cs typeface="+mn-ea"/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35" y="0"/>
            <a:ext cx="12191365" cy="891540"/>
          </a:xfrm>
          <a:prstGeom prst="rect">
            <a:avLst/>
          </a:prstGeom>
          <a:solidFill>
            <a:srgbClr val="0155A6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文本占位符 10"/>
          <p:cNvSpPr txBox="1"/>
          <p:nvPr/>
        </p:nvSpPr>
        <p:spPr>
          <a:xfrm>
            <a:off x="1050925" y="235630"/>
            <a:ext cx="3063875" cy="523875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spc="300" dirty="0">
                <a:solidFill>
                  <a:schemeClr val="bg2"/>
                </a:solidFill>
                <a:cs typeface="+mn-ea"/>
                <a:sym typeface="+mn-lt"/>
              </a:rPr>
              <a:t>基本信息</a:t>
            </a:r>
            <a:endParaRPr lang="zh-CN" altLang="en-US" b="1" spc="300" dirty="0">
              <a:solidFill>
                <a:schemeClr val="bg2"/>
              </a:solidFill>
              <a:cs typeface="+mn-ea"/>
              <a:sym typeface="+mn-lt"/>
            </a:endParaRPr>
          </a:p>
        </p:txBody>
      </p:sp>
      <p:pic>
        <p:nvPicPr>
          <p:cNvPr id="14" name="图片 13" descr="输液点滴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2600" y="191770"/>
            <a:ext cx="568325" cy="56832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404828" y="1252453"/>
            <a:ext cx="180579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solidFill>
                  <a:srgbClr val="0155A6"/>
                </a:solidFill>
                <a:cs typeface="+mn-ea"/>
                <a:sym typeface="+mn-lt"/>
              </a:rPr>
              <a:t>基本信息</a:t>
            </a:r>
            <a:endParaRPr lang="zh-CN" altLang="en-US" b="1" dirty="0">
              <a:solidFill>
                <a:srgbClr val="0155A6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399655" y="1252220"/>
            <a:ext cx="28873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solidFill>
                  <a:srgbClr val="0155A6"/>
                </a:solidFill>
                <a:cs typeface="+mn-ea"/>
                <a:sym typeface="+mn-lt"/>
              </a:rPr>
              <a:t>参照药品</a:t>
            </a:r>
            <a:endParaRPr lang="en-US" altLang="zh-CN" b="1" dirty="0">
              <a:solidFill>
                <a:srgbClr val="0155A6"/>
              </a:solidFill>
              <a:cs typeface="+mn-ea"/>
              <a:sym typeface="+mn-lt"/>
            </a:endParaRPr>
          </a:p>
        </p:txBody>
      </p:sp>
      <p:sp>
        <p:nvSpPr>
          <p:cNvPr id="10" name="流程图: 资料带 9"/>
          <p:cNvSpPr/>
          <p:nvPr/>
        </p:nvSpPr>
        <p:spPr>
          <a:xfrm>
            <a:off x="5810250" y="3241040"/>
            <a:ext cx="717550" cy="343535"/>
          </a:xfrm>
          <a:prstGeom prst="flowChartPunchedTap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rgbClr val="FFFFFF"/>
          </a:lnRef>
          <a:fillRef idx="1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67085" y="5942330"/>
            <a:ext cx="1223010" cy="852170"/>
          </a:xfrm>
          <a:prstGeom prst="rect">
            <a:avLst/>
          </a:prstGeom>
        </p:spPr>
      </p:pic>
    </p:spTree>
    <p:custDataLst>
      <p:tags r:id="rId10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" name="圆角矩形 22"/>
          <p:cNvSpPr/>
          <p:nvPr/>
        </p:nvSpPr>
        <p:spPr>
          <a:xfrm>
            <a:off x="609600" y="1313180"/>
            <a:ext cx="10988675" cy="4676140"/>
          </a:xfrm>
          <a:prstGeom prst="roundRect">
            <a:avLst>
              <a:gd name="adj" fmla="val 3054"/>
            </a:avLst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35" y="0"/>
            <a:ext cx="12191365" cy="891540"/>
          </a:xfrm>
          <a:prstGeom prst="rect">
            <a:avLst/>
          </a:prstGeom>
          <a:solidFill>
            <a:srgbClr val="0166B4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文本占位符 10"/>
          <p:cNvSpPr txBox="1"/>
          <p:nvPr/>
        </p:nvSpPr>
        <p:spPr>
          <a:xfrm>
            <a:off x="1050925" y="235630"/>
            <a:ext cx="3063875" cy="523875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spc="300" dirty="0">
                <a:solidFill>
                  <a:schemeClr val="bg2"/>
                </a:solidFill>
                <a:cs typeface="+mn-ea"/>
                <a:sym typeface="+mn-lt"/>
              </a:rPr>
              <a:t>基本信息</a:t>
            </a:r>
            <a:endParaRPr lang="zh-CN" altLang="en-US" b="1" spc="300" dirty="0">
              <a:solidFill>
                <a:schemeClr val="bg2"/>
              </a:solidFill>
              <a:cs typeface="+mn-ea"/>
              <a:sym typeface="+mn-lt"/>
            </a:endParaRPr>
          </a:p>
        </p:txBody>
      </p:sp>
      <p:pic>
        <p:nvPicPr>
          <p:cNvPr id="14" name="图片 13" descr="输液点滴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2600" y="191770"/>
            <a:ext cx="568325" cy="568325"/>
          </a:xfrm>
          <a:prstGeom prst="rect">
            <a:avLst/>
          </a:prstGeom>
        </p:spPr>
      </p:pic>
      <p:sp>
        <p:nvSpPr>
          <p:cNvPr id="49" name="文本框 48"/>
          <p:cNvSpPr txBox="1"/>
          <p:nvPr/>
        </p:nvSpPr>
        <p:spPr>
          <a:xfrm>
            <a:off x="2694611" y="1437810"/>
            <a:ext cx="320357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zh-CN" altLang="en-US" b="1" dirty="0">
                <a:solidFill>
                  <a:srgbClr val="0155A6"/>
                </a:solidFill>
                <a:cs typeface="+mn-ea"/>
                <a:sym typeface="+mn-lt"/>
              </a:rPr>
              <a:t>疾病基本情况</a:t>
            </a:r>
            <a:endParaRPr lang="zh-CN" altLang="en-US" sz="1800" b="1" dirty="0">
              <a:solidFill>
                <a:srgbClr val="0155A6"/>
              </a:solidFill>
              <a:cs typeface="+mn-ea"/>
              <a:sym typeface="+mn-lt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09600" y="1887855"/>
            <a:ext cx="7373620" cy="45339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cs typeface="+mn-ea"/>
                <a:sym typeface="+mn-lt"/>
              </a:rPr>
              <a:t>在呼吸道疾病中，粘液分泌异常主要表现为：</a:t>
            </a:r>
            <a:endParaRPr lang="zh-CN" altLang="en-US" sz="1200" dirty="0">
              <a:cs typeface="+mn-ea"/>
              <a:sym typeface="+mn-lt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1200" dirty="0">
                <a:solidFill>
                  <a:schemeClr val="tx1"/>
                </a:solidFill>
                <a:cs typeface="+mn-ea"/>
                <a:sym typeface="+mn-lt"/>
              </a:rPr>
              <a:t>①</a:t>
            </a:r>
            <a:r>
              <a:rPr lang="en-US" altLang="zh-CN" sz="1200" dirty="0">
                <a:solidFill>
                  <a:schemeClr val="tx1"/>
                </a:solidFill>
                <a:cs typeface="+mn-ea"/>
                <a:sym typeface="+mn-lt"/>
              </a:rPr>
              <a:t> </a:t>
            </a:r>
            <a:r>
              <a:rPr lang="zh-CN" altLang="en-US" sz="1200" dirty="0">
                <a:solidFill>
                  <a:schemeClr val="tx1"/>
                </a:solidFill>
                <a:cs typeface="+mn-ea"/>
                <a:sym typeface="+mn-lt"/>
              </a:rPr>
              <a:t>粘液分泌过多：急/慢性支气管炎、支气管扩张等疾病中常见；</a:t>
            </a:r>
            <a:endParaRPr lang="zh-CN" altLang="en-US" sz="1200" dirty="0">
              <a:solidFill>
                <a:schemeClr val="tx1"/>
              </a:solidFill>
              <a:cs typeface="+mn-ea"/>
              <a:sym typeface="+mn-lt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1200" dirty="0">
                <a:solidFill>
                  <a:schemeClr val="tx1"/>
                </a:solidFill>
                <a:cs typeface="+mn-ea"/>
                <a:sym typeface="+mn-lt"/>
              </a:rPr>
              <a:t>②</a:t>
            </a:r>
            <a:r>
              <a:rPr lang="en-US" altLang="zh-CN" sz="1200" dirty="0">
                <a:solidFill>
                  <a:schemeClr val="tx1"/>
                </a:solidFill>
                <a:cs typeface="+mn-ea"/>
                <a:sym typeface="+mn-lt"/>
              </a:rPr>
              <a:t> </a:t>
            </a:r>
            <a:r>
              <a:rPr lang="zh-CN" altLang="en-US" sz="1200" dirty="0">
                <a:solidFill>
                  <a:schemeClr val="tx1"/>
                </a:solidFill>
                <a:cs typeface="+mn-ea"/>
                <a:sym typeface="+mn-lt"/>
              </a:rPr>
              <a:t>粘液粘稠度增高：因粘蛋白结构改变或水分减少导致；</a:t>
            </a:r>
            <a:endParaRPr lang="zh-CN" altLang="en-US" sz="1200" dirty="0">
              <a:solidFill>
                <a:schemeClr val="tx1"/>
              </a:solidFill>
              <a:cs typeface="+mn-ea"/>
              <a:sym typeface="+mn-lt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1200" dirty="0">
                <a:solidFill>
                  <a:schemeClr val="tx1"/>
                </a:solidFill>
                <a:cs typeface="+mn-ea"/>
                <a:sym typeface="+mn-lt"/>
              </a:rPr>
              <a:t>③</a:t>
            </a:r>
            <a:r>
              <a:rPr lang="en-US" altLang="zh-CN" sz="1200" dirty="0">
                <a:solidFill>
                  <a:schemeClr val="tx1"/>
                </a:solidFill>
                <a:cs typeface="+mn-ea"/>
                <a:sym typeface="+mn-lt"/>
              </a:rPr>
              <a:t> </a:t>
            </a:r>
            <a:r>
              <a:rPr lang="zh-CN" altLang="en-US" sz="1200" dirty="0">
                <a:solidFill>
                  <a:schemeClr val="tx1"/>
                </a:solidFill>
                <a:cs typeface="+mn-ea"/>
                <a:sym typeface="+mn-lt"/>
              </a:rPr>
              <a:t>粘液清除障碍：纤毛运动减弱或气道阻塞导致；</a:t>
            </a:r>
            <a:endParaRPr lang="zh-CN" altLang="en-US" sz="1200" dirty="0">
              <a:solidFill>
                <a:schemeClr val="tx1"/>
              </a:solidFill>
              <a:cs typeface="+mn-ea"/>
              <a:sym typeface="+mn-lt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solidFill>
                  <a:schemeClr val="tx1"/>
                </a:solidFill>
                <a:cs typeface="+mn-ea"/>
                <a:sym typeface="+mn-lt"/>
              </a:rPr>
              <a:t>研究表明，呼吸道粘液粘稠度增加是导致呼吸道疾病恶化的重要因素，可导致气道阻塞、肺部感染、呼吸功能下降等严重后果，见下表：</a:t>
            </a:r>
            <a:endParaRPr lang="zh-CN" altLang="en-US" sz="12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cxnSp>
        <p:nvCxnSpPr>
          <p:cNvPr id="8" name="直接连接符 7"/>
          <p:cNvCxnSpPr/>
          <p:nvPr>
            <p:custDataLst>
              <p:tags r:id="rId3"/>
            </p:custDataLst>
          </p:nvPr>
        </p:nvCxnSpPr>
        <p:spPr>
          <a:xfrm>
            <a:off x="7941022" y="1341601"/>
            <a:ext cx="3175" cy="4647565"/>
          </a:xfrm>
          <a:prstGeom prst="line">
            <a:avLst/>
          </a:prstGeom>
          <a:ln w="1905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8810073" y="1437873"/>
            <a:ext cx="180579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solidFill>
                  <a:srgbClr val="0155A6"/>
                </a:solidFill>
                <a:cs typeface="+mn-ea"/>
                <a:sym typeface="+mn-lt"/>
              </a:rPr>
              <a:t>大陆地区发病率</a:t>
            </a:r>
            <a:endParaRPr lang="zh-CN" altLang="en-US" b="1" dirty="0">
              <a:solidFill>
                <a:srgbClr val="0155A6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137525" y="2033270"/>
            <a:ext cx="329628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cs typeface="+mn-ea"/>
                <a:sym typeface="+mn-lt"/>
              </a:rPr>
              <a:t>WHO</a:t>
            </a:r>
            <a:r>
              <a:rPr lang="zh-CN" altLang="en-US" sz="1200" dirty="0">
                <a:cs typeface="+mn-ea"/>
                <a:sym typeface="+mn-lt"/>
              </a:rPr>
              <a:t>将慢性呼吸系统疾病与心脑血管疾病、恶性肿瘤、糖尿病与代谢性疾病一起定义为影响人类健康的四大类慢性疾病。</a:t>
            </a:r>
            <a:endParaRPr lang="zh-CN" altLang="en-US" sz="1200" dirty="0">
              <a:cs typeface="+mn-ea"/>
              <a:sym typeface="+mn-lt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cs typeface="+mn-ea"/>
                <a:sym typeface="+mn-lt"/>
              </a:rPr>
              <a:t>根据《2025中国卫生健康统计年鉴》及最新流行病学调查。慢性阻塞性肺疾病（</a:t>
            </a:r>
            <a:r>
              <a:rPr lang="en-US" altLang="zh-CN" sz="1200" dirty="0">
                <a:cs typeface="+mn-ea"/>
                <a:sym typeface="+mn-lt"/>
              </a:rPr>
              <a:t>COPD）</a:t>
            </a:r>
            <a:r>
              <a:rPr lang="zh-CN" altLang="en-US" sz="1200" dirty="0">
                <a:cs typeface="+mn-ea"/>
                <a:sym typeface="+mn-lt"/>
              </a:rPr>
              <a:t>是我国最常见的慢性呼吸病，2024年数据显示，我国20岁及以上人群患病率为8.6%，患者总数近1亿；40岁以上人群患病率达13.7%，农村地区（9.6%）高于城市（7.4%）。2024年，呼吸系统疾病死亡率约为69.03/10万，</a:t>
            </a:r>
            <a:r>
              <a:rPr lang="en-US" altLang="zh-CN" sz="1200" dirty="0">
                <a:cs typeface="+mn-ea"/>
                <a:sym typeface="+mn-lt"/>
              </a:rPr>
              <a:t>COPD</a:t>
            </a:r>
            <a:r>
              <a:rPr lang="zh-CN" altLang="en-US" sz="1200" dirty="0">
                <a:cs typeface="+mn-ea"/>
                <a:sym typeface="+mn-lt"/>
              </a:rPr>
              <a:t>所致死亡数占全体死亡人数的7.0%左右，位居死因第三位。</a:t>
            </a:r>
            <a:endParaRPr lang="zh-CN" altLang="en-US" sz="1200" dirty="0">
              <a:cs typeface="+mn-ea"/>
              <a:sym typeface="+mn-lt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4"/>
            </p:custDataLst>
          </p:nvPr>
        </p:nvGraphicFramePr>
        <p:xfrm>
          <a:off x="709930" y="3613785"/>
          <a:ext cx="7192747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692"/>
                <a:gridCol w="1348105"/>
                <a:gridCol w="1355725"/>
                <a:gridCol w="3324225"/>
              </a:tblGrid>
              <a:tr h="45783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+mn-lt"/>
                          <a:ea typeface="+mn-ea"/>
                          <a:cs typeface="+mn-ea"/>
                          <a:sym typeface="+mn-lt"/>
                        </a:rPr>
                        <a:t>疾病</a:t>
                      </a:r>
                      <a:endParaRPr lang="zh-CN" altLang="en-US" sz="140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solidFill>
                      <a:srgbClr val="0166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粘液量</a:t>
                      </a:r>
                      <a:endParaRPr lang="zh-CN" altLang="en-US" sz="14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solidFill>
                      <a:srgbClr val="0166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粘液性质</a:t>
                      </a:r>
                      <a:endParaRPr lang="zh-CN" altLang="en-US" sz="14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solidFill>
                      <a:srgbClr val="0166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核心机制</a:t>
                      </a:r>
                      <a:endParaRPr lang="zh-CN" altLang="en-US" sz="14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solidFill>
                      <a:srgbClr val="0166B4"/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急性支气管炎</a:t>
                      </a:r>
                      <a:endParaRPr lang="zh-CN" altLang="en-US" sz="1200" b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少→中</a:t>
                      </a:r>
                      <a:endParaRPr lang="zh-CN" altLang="en-US" sz="1200" b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浆液/脓性</a:t>
                      </a:r>
                      <a:endParaRPr lang="zh-CN" altLang="en-US" sz="1200" b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Font typeface="Wingdings" panose="05000000000000000000" charset="0"/>
                        <a:buNone/>
                      </a:pPr>
                      <a:r>
                        <a:rPr lang="zh-CN" altLang="en-US" sz="1200" b="1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感染→急性炎症</a:t>
                      </a:r>
                      <a:endParaRPr lang="zh-CN" altLang="en-US" sz="1200" b="1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4591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慢性支气管炎</a:t>
                      </a:r>
                      <a:endParaRPr lang="zh-CN" altLang="en-US" sz="1200" b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大量</a:t>
                      </a:r>
                      <a:endParaRPr lang="zh-CN" altLang="en-US" sz="1200" b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黏液/脓性</a:t>
                      </a:r>
                      <a:endParaRPr lang="zh-CN" altLang="en-US" sz="1200" b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Font typeface="Wingdings" panose="05000000000000000000" charset="0"/>
                        <a:buNone/>
                      </a:pPr>
                      <a:r>
                        <a:rPr lang="zh-CN" altLang="en-US" sz="1200" b="1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黏液腺增生+纤毛功能降低</a:t>
                      </a:r>
                      <a:endParaRPr lang="zh-CN" altLang="en-US" sz="1200" b="1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458470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支气管扩张症</a:t>
                      </a:r>
                      <a:endParaRPr lang="zh-CN" altLang="en-US" sz="1200" b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大量脓性</a:t>
                      </a:r>
                      <a:endParaRPr lang="zh-CN" altLang="en-US" sz="1200" b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分层、臭味</a:t>
                      </a:r>
                      <a:endParaRPr lang="zh-CN" altLang="en-US" sz="1200" b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indent="0" algn="ctr">
                        <a:lnSpc>
                          <a:spcPct val="150000"/>
                        </a:lnSpc>
                        <a:buFont typeface="Wingdings" panose="05000000000000000000" charset="0"/>
                        <a:buNone/>
                      </a:pPr>
                      <a:r>
                        <a:rPr lang="zh-CN" altLang="en-US" sz="1200" b="1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结构破坏→引流不畅+感染</a:t>
                      </a:r>
                      <a:endParaRPr lang="zh-CN" altLang="en-US" sz="1200" b="1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458470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肺气肿</a:t>
                      </a:r>
                      <a:endParaRPr lang="zh-CN" altLang="en-US" sz="1200" b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少/无</a:t>
                      </a:r>
                      <a:endParaRPr lang="zh-CN" altLang="en-US" sz="1200" b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200" b="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无脓性</a:t>
                      </a:r>
                      <a:endParaRPr lang="zh-CN" altLang="en-US" sz="1200" b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indent="0" algn="ctr">
                        <a:lnSpc>
                          <a:spcPct val="150000"/>
                        </a:lnSpc>
                        <a:buFont typeface="Wingdings" panose="05000000000000000000" charset="0"/>
                        <a:buNone/>
                      </a:pPr>
                      <a:r>
                        <a:rPr lang="zh-CN" altLang="en-US" sz="1200" b="1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肺泡破坏（非粘液分泌）</a:t>
                      </a:r>
                      <a:endParaRPr lang="zh-CN" altLang="en-US" sz="1200" b="1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7085" y="5942330"/>
            <a:ext cx="1223010" cy="852170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" name="圆角矩形 22"/>
          <p:cNvSpPr/>
          <p:nvPr/>
        </p:nvSpPr>
        <p:spPr>
          <a:xfrm>
            <a:off x="590550" y="1447165"/>
            <a:ext cx="10725785" cy="4676140"/>
          </a:xfrm>
          <a:prstGeom prst="roundRect">
            <a:avLst>
              <a:gd name="adj" fmla="val 3054"/>
            </a:avLst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35" y="0"/>
            <a:ext cx="12191365" cy="891540"/>
          </a:xfrm>
          <a:prstGeom prst="rect">
            <a:avLst/>
          </a:prstGeom>
          <a:solidFill>
            <a:srgbClr val="0166B4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文本占位符 10"/>
          <p:cNvSpPr txBox="1"/>
          <p:nvPr/>
        </p:nvSpPr>
        <p:spPr>
          <a:xfrm>
            <a:off x="1014730" y="235630"/>
            <a:ext cx="3063875" cy="5238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spc="300" dirty="0">
                <a:solidFill>
                  <a:schemeClr val="bg1"/>
                </a:solidFill>
                <a:cs typeface="+mn-ea"/>
                <a:sym typeface="+mn-lt"/>
              </a:rPr>
              <a:t>安全性（一）</a:t>
            </a:r>
            <a:endParaRPr lang="zh-CN" altLang="en-US" b="1" spc="3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2" name="图片 1" descr="盾牌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2265" y="168910"/>
            <a:ext cx="590550" cy="590550"/>
          </a:xfrm>
          <a:prstGeom prst="rect">
            <a:avLst/>
          </a:prstGeom>
        </p:spPr>
      </p:pic>
      <p:sp>
        <p:nvSpPr>
          <p:cNvPr id="5" name="圆角矩形 4"/>
          <p:cNvSpPr/>
          <p:nvPr>
            <p:custDataLst>
              <p:tags r:id="rId4"/>
            </p:custDataLst>
          </p:nvPr>
        </p:nvSpPr>
        <p:spPr>
          <a:xfrm>
            <a:off x="1014730" y="1591945"/>
            <a:ext cx="1545590" cy="1188085"/>
          </a:xfrm>
          <a:prstGeom prst="roundRect">
            <a:avLst/>
          </a:prstGeom>
          <a:solidFill>
            <a:srgbClr val="016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</a:rPr>
              <a:t>说明书收载的安全性信息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圆角矩形 8"/>
          <p:cNvSpPr/>
          <p:nvPr>
            <p:custDataLst>
              <p:tags r:id="rId5"/>
            </p:custDataLst>
          </p:nvPr>
        </p:nvSpPr>
        <p:spPr>
          <a:xfrm>
            <a:off x="6660515" y="1591945"/>
            <a:ext cx="4358005" cy="440690"/>
          </a:xfrm>
          <a:prstGeom prst="roundRect">
            <a:avLst/>
          </a:prstGeom>
          <a:solidFill>
            <a:srgbClr val="016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</a:rPr>
              <a:t>国内外不良反应发生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</a:rPr>
              <a:t>情况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19070" y="1483360"/>
            <a:ext cx="329692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1200" b="1" dirty="0">
                <a:cs typeface="+mn-ea"/>
                <a:sym typeface="+mn-lt"/>
              </a:rPr>
              <a:t>【不良反应】</a:t>
            </a:r>
            <a:endParaRPr lang="zh-CN" altLang="en-US" sz="1200" b="1" dirty="0">
              <a:cs typeface="+mn-ea"/>
              <a:sym typeface="+mn-lt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cs typeface="+mn-ea"/>
                <a:sym typeface="+mn-lt"/>
              </a:rPr>
              <a:t>静脉注射乙酰半胱氨酸的不良反应主要是类过敏反应，本质上是超敏反应。</a:t>
            </a:r>
            <a:endParaRPr lang="zh-CN" altLang="en-US" sz="1200" dirty="0">
              <a:cs typeface="+mn-ea"/>
              <a:sym typeface="+mn-lt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dirty="0">
                <a:cs typeface="+mn-ea"/>
                <a:sym typeface="+mn-lt"/>
              </a:rPr>
              <a:t>在上市后经验中报告了以下不良反应；频率未知（无法利用现有数据估算）。</a:t>
            </a:r>
            <a:endParaRPr lang="zh-CN" altLang="en-US" sz="1200" dirty="0">
              <a:cs typeface="+mn-ea"/>
              <a:sym typeface="+mn-lt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1200" dirty="0">
              <a:cs typeface="+mn-ea"/>
              <a:sym typeface="+mn-lt"/>
            </a:endParaRPr>
          </a:p>
        </p:txBody>
      </p:sp>
      <p:graphicFrame>
        <p:nvGraphicFramePr>
          <p:cNvPr id="7" name="表格 6"/>
          <p:cNvGraphicFramePr/>
          <p:nvPr>
            <p:custDataLst>
              <p:tags r:id="rId6"/>
            </p:custDataLst>
          </p:nvPr>
        </p:nvGraphicFramePr>
        <p:xfrm>
          <a:off x="874395" y="3017520"/>
          <a:ext cx="5456555" cy="250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3513455"/>
              </a:tblGrid>
              <a:tr h="3079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>
                          <a:latin typeface="+mn-lt"/>
                          <a:ea typeface="+mn-ea"/>
                          <a:cs typeface="+mn-ea"/>
                          <a:sym typeface="+mn-lt"/>
                        </a:rPr>
                        <a:t>系统器官分类</a:t>
                      </a:r>
                      <a:endParaRPr lang="zh-CN" altLang="en-US" sz="120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solidFill>
                      <a:srgbClr val="0166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不良反应</a:t>
                      </a:r>
                      <a:r>
                        <a:rPr lang="en-US" altLang="zh-CN" sz="12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-</a:t>
                      </a:r>
                      <a:r>
                        <a:rPr lang="zh-CN" altLang="en-US" sz="12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频率未知（</a:t>
                      </a:r>
                      <a:r>
                        <a:rPr lang="en-US" altLang="zh-CN" sz="12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*</a:t>
                      </a:r>
                      <a:r>
                        <a:rPr lang="zh-CN" altLang="en-US" sz="12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）</a:t>
                      </a:r>
                      <a:endParaRPr lang="zh-CN" altLang="en-US" sz="12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solidFill>
                      <a:srgbClr val="0166B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免疫系统疾病</a:t>
                      </a:r>
                      <a:endParaRPr lang="zh-CN" altLang="en-US" sz="1000" b="1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过敏性休克、速发严重过敏反应、类过敏反应、超敏反应</a:t>
                      </a:r>
                      <a:endParaRPr lang="zh-CN" altLang="en-US" sz="10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3079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b="1">
                          <a:latin typeface="+mn-lt"/>
                          <a:ea typeface="+mn-ea"/>
                          <a:cs typeface="+mn-ea"/>
                          <a:sym typeface="+mn-lt"/>
                        </a:rPr>
                        <a:t>心脏器官疾病</a:t>
                      </a:r>
                      <a:endParaRPr lang="zh-CN" altLang="en-US" sz="1000" b="1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心动过速</a:t>
                      </a:r>
                      <a:endParaRPr lang="zh-CN" altLang="en-US" sz="10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307340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b="1">
                          <a:latin typeface="+mn-lt"/>
                          <a:ea typeface="+mn-ea"/>
                          <a:cs typeface="+mn-ea"/>
                          <a:sym typeface="+mn-lt"/>
                        </a:rPr>
                        <a:t>呼吸系统、胸及纵隔疾病</a:t>
                      </a:r>
                      <a:endParaRPr lang="zh-CN" altLang="en-US" sz="1000" b="1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支气管痉挛，呼吸困难</a:t>
                      </a:r>
                      <a:endParaRPr lang="zh-CN" altLang="en-US" sz="10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307975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b="1">
                          <a:latin typeface="+mn-lt"/>
                          <a:ea typeface="+mn-ea"/>
                          <a:cs typeface="+mn-ea"/>
                          <a:sym typeface="+mn-lt"/>
                        </a:rPr>
                        <a:t>胃肠系统疾病</a:t>
                      </a:r>
                      <a:endParaRPr lang="zh-CN" altLang="en-US" sz="1000" b="1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呕吐，恶心</a:t>
                      </a:r>
                      <a:endParaRPr lang="zh-CN" altLang="en-US" sz="10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307975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b="1">
                          <a:latin typeface="+mn-lt"/>
                          <a:ea typeface="+mn-ea"/>
                          <a:cs typeface="+mn-ea"/>
                          <a:sym typeface="+mn-lt"/>
                        </a:rPr>
                        <a:t>皮肤及皮下组织类疾病</a:t>
                      </a:r>
                      <a:endParaRPr lang="zh-CN" altLang="en-US" sz="1000" b="1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血管性水肿，荨麻疹，潮红，皮疹，瘙痒</a:t>
                      </a:r>
                      <a:endParaRPr lang="zh-CN" altLang="en-US" sz="10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307975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b="1">
                          <a:latin typeface="+mn-lt"/>
                          <a:ea typeface="+mn-ea"/>
                          <a:cs typeface="+mn-ea"/>
                          <a:sym typeface="+mn-lt"/>
                        </a:rPr>
                        <a:t>全身性疾病及给药部位各种反应</a:t>
                      </a:r>
                      <a:endParaRPr lang="zh-CN" altLang="en-US" sz="1000" b="1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面部水肿</a:t>
                      </a:r>
                      <a:endParaRPr lang="zh-CN" altLang="en-US" sz="10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333375"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b="1">
                          <a:latin typeface="+mn-lt"/>
                          <a:ea typeface="+mn-ea"/>
                          <a:cs typeface="+mn-ea"/>
                          <a:sym typeface="+mn-lt"/>
                        </a:rPr>
                        <a:t>各类检查</a:t>
                      </a:r>
                      <a:endParaRPr lang="zh-CN" altLang="en-US" sz="1000" b="1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000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血压降低、凝血酶原时间延长</a:t>
                      </a:r>
                      <a:endParaRPr lang="zh-CN" altLang="en-US" sz="10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6660515" y="2404745"/>
            <a:ext cx="435800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1200" b="1" dirty="0">
                <a:cs typeface="+mn-ea"/>
                <a:sym typeface="+mn-lt"/>
              </a:rPr>
              <a:t>【国内不良反应发生情况】</a:t>
            </a:r>
            <a:endParaRPr lang="zh-CN" altLang="en-US" sz="1200" b="1" dirty="0">
              <a:cs typeface="+mn-ea"/>
              <a:sym typeface="+mn-lt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1200" dirty="0">
                <a:cs typeface="+mn-ea"/>
                <a:sym typeface="+mn-lt"/>
              </a:rPr>
              <a:t>最常见：临床报告中最多的不良反应主要集中在皮肤（如皮疹、瘙痒、潮红）和消化系统（如恶心、呕吐）。</a:t>
            </a:r>
            <a:endParaRPr lang="zh-CN" altLang="en-US" sz="1200" dirty="0">
              <a:cs typeface="+mn-ea"/>
              <a:sym typeface="+mn-lt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1200" dirty="0">
                <a:cs typeface="+mn-ea"/>
                <a:sym typeface="+mn-lt"/>
              </a:rPr>
              <a:t>其他报告：偶见的不良反应包括血管性水肿、心动过速、低血压等。</a:t>
            </a:r>
            <a:endParaRPr lang="zh-CN" altLang="en-US" sz="1200" dirty="0"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660515" y="4055110"/>
            <a:ext cx="435800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1200" b="1" dirty="0">
                <a:cs typeface="+mn-ea"/>
                <a:sym typeface="+mn-lt"/>
              </a:rPr>
              <a:t>【国外不良反应发生情况】</a:t>
            </a:r>
            <a:endParaRPr lang="zh-CN" altLang="en-US" sz="1200" b="1" dirty="0">
              <a:cs typeface="+mn-ea"/>
              <a:sym typeface="+mn-lt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1200" dirty="0">
                <a:cs typeface="+mn-ea"/>
                <a:sym typeface="+mn-lt"/>
              </a:rPr>
              <a:t>最常见：恶心、呕吐、面部潮红和皮疹，这与国内情况高度一致。</a:t>
            </a:r>
            <a:endParaRPr lang="zh-CN" altLang="en-US" sz="1200" dirty="0">
              <a:cs typeface="+mn-ea"/>
              <a:sym typeface="+mn-lt"/>
            </a:endParaRPr>
          </a:p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1200" dirty="0">
                <a:cs typeface="+mn-ea"/>
                <a:sym typeface="+mn-lt"/>
              </a:rPr>
              <a:t>其他反应：还包括荨麻疹（风团）、血管性水肿（深层皮肤肿胀）、瘙痒、心动过速、低血压、支气管痉挛等。</a:t>
            </a:r>
            <a:endParaRPr lang="zh-CN" altLang="en-US" sz="1200" dirty="0">
              <a:cs typeface="+mn-ea"/>
              <a:sym typeface="+mn-lt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67085" y="5942330"/>
            <a:ext cx="1223010" cy="852170"/>
          </a:xfrm>
          <a:prstGeom prst="rect">
            <a:avLst/>
          </a:prstGeom>
        </p:spPr>
      </p:pic>
    </p:spTree>
    <p:custDataLst>
      <p:tags r:id="rId8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635" y="0"/>
            <a:ext cx="12191365" cy="891540"/>
          </a:xfrm>
          <a:prstGeom prst="rect">
            <a:avLst/>
          </a:prstGeom>
          <a:solidFill>
            <a:srgbClr val="0166B4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文本占位符 10"/>
          <p:cNvSpPr txBox="1"/>
          <p:nvPr/>
        </p:nvSpPr>
        <p:spPr>
          <a:xfrm>
            <a:off x="1014730" y="235630"/>
            <a:ext cx="3063875" cy="5238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spc="300" dirty="0">
                <a:solidFill>
                  <a:schemeClr val="bg1"/>
                </a:solidFill>
                <a:cs typeface="+mn-ea"/>
                <a:sym typeface="+mn-lt"/>
              </a:rPr>
              <a:t>安全性（二）</a:t>
            </a:r>
            <a:endParaRPr lang="zh-CN" altLang="en-US" b="1" spc="3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2" name="图片 1" descr="盾牌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2265" y="168910"/>
            <a:ext cx="590550" cy="590550"/>
          </a:xfrm>
          <a:prstGeom prst="rect">
            <a:avLst/>
          </a:prstGeom>
        </p:spPr>
      </p:pic>
      <p:sp>
        <p:nvSpPr>
          <p:cNvPr id="21" name="椭圆 20"/>
          <p:cNvSpPr/>
          <p:nvPr>
            <p:custDataLst>
              <p:tags r:id="rId4"/>
            </p:custDataLst>
          </p:nvPr>
        </p:nvSpPr>
        <p:spPr>
          <a:xfrm>
            <a:off x="603090" y="1949592"/>
            <a:ext cx="10983120" cy="540518"/>
          </a:xfrm>
          <a:prstGeom prst="ellipse">
            <a:avLst/>
          </a:prstGeom>
          <a:noFill/>
          <a:ln>
            <a:gradFill>
              <a:gsLst>
                <a:gs pos="33000">
                  <a:schemeClr val="accent2">
                    <a:lumMod val="20000"/>
                    <a:lumOff val="80000"/>
                    <a:alpha val="0"/>
                  </a:schemeClr>
                </a:gs>
                <a:gs pos="100000">
                  <a:schemeClr val="accent2">
                    <a:alpha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+mn-ea"/>
            </a:endParaRPr>
          </a:p>
        </p:txBody>
      </p:sp>
      <p:sp>
        <p:nvSpPr>
          <p:cNvPr id="22" name="椭圆 21"/>
          <p:cNvSpPr/>
          <p:nvPr>
            <p:custDataLst>
              <p:tags r:id="rId5"/>
            </p:custDataLst>
          </p:nvPr>
        </p:nvSpPr>
        <p:spPr>
          <a:xfrm>
            <a:off x="890816" y="1817479"/>
            <a:ext cx="10408939" cy="540518"/>
          </a:xfrm>
          <a:prstGeom prst="ellipse">
            <a:avLst/>
          </a:prstGeom>
          <a:gradFill flip="none" rotWithShape="1">
            <a:gsLst>
              <a:gs pos="18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80000"/>
                  <a:lumOff val="20000"/>
                  <a:alpha val="3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+mn-ea"/>
            </a:endParaRPr>
          </a:p>
        </p:txBody>
      </p:sp>
      <p:sp>
        <p:nvSpPr>
          <p:cNvPr id="23" name="矩形: 圆角 1"/>
          <p:cNvSpPr/>
          <p:nvPr>
            <p:custDataLst>
              <p:tags r:id="rId6"/>
            </p:custDataLst>
          </p:nvPr>
        </p:nvSpPr>
        <p:spPr>
          <a:xfrm>
            <a:off x="3041455" y="1372870"/>
            <a:ext cx="6112743" cy="626899"/>
          </a:xfrm>
          <a:prstGeom prst="roundRect">
            <a:avLst>
              <a:gd name="adj" fmla="val 50000"/>
            </a:avLst>
          </a:prstGeom>
        </p:spPr>
        <p:style>
          <a:lnRef idx="0">
            <a:srgbClr val="FFFFFF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rgbClr val="FFFFFF"/>
                </a:solidFill>
                <a:latin typeface="+mn-ea"/>
                <a:cs typeface="+mn-ea"/>
              </a:rPr>
              <a:t>安全性方面的主要优势和不足</a:t>
            </a:r>
            <a:endParaRPr lang="zh-CN" altLang="en-US" sz="2400" b="1" dirty="0">
              <a:solidFill>
                <a:srgbClr val="FFFFFF"/>
              </a:solidFill>
              <a:latin typeface="+mn-ea"/>
              <a:cs typeface="+mn-ea"/>
            </a:endParaRPr>
          </a:p>
        </p:txBody>
      </p:sp>
      <p:sp>
        <p:nvSpPr>
          <p:cNvPr id="24" name="椭圆 23"/>
          <p:cNvSpPr/>
          <p:nvPr>
            <p:custDataLst>
              <p:tags r:id="rId7"/>
            </p:custDataLst>
          </p:nvPr>
        </p:nvSpPr>
        <p:spPr>
          <a:xfrm>
            <a:off x="3145620" y="2392296"/>
            <a:ext cx="92733" cy="92733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1">
                  <a:lumMod val="75000"/>
                  <a:alpha val="100000"/>
                </a:schemeClr>
              </a:gs>
            </a:gsLst>
            <a:lin ang="5400000" scaled="1"/>
          </a:gradFill>
          <a:ln>
            <a:noFill/>
          </a:ln>
          <a:effectLst>
            <a:outerShdw blurRad="152400" sx="102000" sy="102000" algn="ctr" rotWithShape="0">
              <a:schemeClr val="accent1">
                <a:alpha val="2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+mn-ea"/>
            </a:endParaRPr>
          </a:p>
        </p:txBody>
      </p:sp>
      <p:cxnSp>
        <p:nvCxnSpPr>
          <p:cNvPr id="25" name="直接连接符 24"/>
          <p:cNvCxnSpPr/>
          <p:nvPr>
            <p:custDataLst>
              <p:tags r:id="rId8"/>
            </p:custDataLst>
          </p:nvPr>
        </p:nvCxnSpPr>
        <p:spPr>
          <a:xfrm>
            <a:off x="3191987" y="2485028"/>
            <a:ext cx="0" cy="309372"/>
          </a:xfrm>
          <a:prstGeom prst="line">
            <a:avLst/>
          </a:prstGeom>
          <a:ln w="19050">
            <a:gradFill>
              <a:gsLst>
                <a:gs pos="96000">
                  <a:srgbClr val="FFFFFF">
                    <a:alpha val="0"/>
                  </a:srgbClr>
                </a:gs>
                <a:gs pos="0">
                  <a:schemeClr val="accent1">
                    <a:alpha val="5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>
            <p:custDataLst>
              <p:tags r:id="rId9"/>
            </p:custDataLst>
          </p:nvPr>
        </p:nvSpPr>
        <p:spPr>
          <a:xfrm>
            <a:off x="1614894" y="2707968"/>
            <a:ext cx="3153550" cy="339809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050" b="1" i="0" dirty="0">
                <a:solidFill>
                  <a:srgbClr val="FF0000"/>
                </a:solidFill>
                <a:effectLst/>
                <a:latin typeface="+mn-ea"/>
              </a:rPr>
              <a:t>优势</a:t>
            </a:r>
            <a:endParaRPr lang="zh-CN" altLang="en-US" sz="2050" b="1" i="0" dirty="0">
              <a:solidFill>
                <a:srgbClr val="FF0000"/>
              </a:solidFill>
              <a:effectLst/>
              <a:latin typeface="+mn-ea"/>
            </a:endParaRPr>
          </a:p>
        </p:txBody>
      </p:sp>
      <p:sp>
        <p:nvSpPr>
          <p:cNvPr id="27" name="矩形: 圆角 34"/>
          <p:cNvSpPr/>
          <p:nvPr>
            <p:custDataLst>
              <p:tags r:id="rId10"/>
            </p:custDataLst>
          </p:nvPr>
        </p:nvSpPr>
        <p:spPr>
          <a:xfrm>
            <a:off x="1278890" y="3271520"/>
            <a:ext cx="4313555" cy="2837815"/>
          </a:xfrm>
          <a:prstGeom prst="roundRect">
            <a:avLst>
              <a:gd name="adj" fmla="val 8537"/>
            </a:avLst>
          </a:prstGeom>
          <a:noFill/>
          <a:ln w="15875">
            <a:gradFill flip="none" rotWithShape="1">
              <a:gsLst>
                <a:gs pos="0">
                  <a:schemeClr val="accent1">
                    <a:alpha val="75000"/>
                  </a:schemeClr>
                </a:gs>
                <a:gs pos="100000">
                  <a:schemeClr val="accent1">
                    <a:alpha val="16000"/>
                  </a:schemeClr>
                </a:gs>
              </a:gsLst>
              <a:lin ang="5400000" scaled="1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290" tIns="179705" rIns="288290" bIns="71755" rtlCol="0" anchor="t"/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1400" spc="20" dirty="0">
                <a:solidFill>
                  <a:schemeClr val="tx1"/>
                </a:solidFill>
                <a:latin typeface="+mn-ea"/>
                <a:cs typeface="+mn-ea"/>
                <a:sym typeface="+mn-lt"/>
              </a:rPr>
              <a:t> </a:t>
            </a:r>
            <a:endParaRPr lang="en-US" altLang="zh-CN" sz="1400" spc="20" dirty="0">
              <a:solidFill>
                <a:schemeClr val="tx1"/>
              </a:solidFill>
              <a:latin typeface="+mn-ea"/>
              <a:cs typeface="+mn-ea"/>
              <a:sym typeface="+mn-lt"/>
            </a:endParaRPr>
          </a:p>
        </p:txBody>
      </p:sp>
      <p:sp>
        <p:nvSpPr>
          <p:cNvPr id="28" name="椭圆 27"/>
          <p:cNvSpPr/>
          <p:nvPr>
            <p:custDataLst>
              <p:tags r:id="rId11"/>
            </p:custDataLst>
          </p:nvPr>
        </p:nvSpPr>
        <p:spPr>
          <a:xfrm>
            <a:off x="8942690" y="2380863"/>
            <a:ext cx="92733" cy="92733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lumMod val="75000"/>
                  <a:alpha val="100000"/>
                </a:schemeClr>
              </a:gs>
            </a:gsLst>
            <a:lin ang="5400000" scaled="1"/>
          </a:gradFill>
          <a:ln>
            <a:noFill/>
          </a:ln>
          <a:effectLst>
            <a:outerShdw blurRad="152400" sx="102000" sy="102000" algn="ctr" rotWithShape="0">
              <a:schemeClr val="accent2">
                <a:alpha val="2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+mn-ea"/>
            </a:endParaRPr>
          </a:p>
        </p:txBody>
      </p:sp>
      <p:cxnSp>
        <p:nvCxnSpPr>
          <p:cNvPr id="29" name="直接连接符 28"/>
          <p:cNvCxnSpPr/>
          <p:nvPr>
            <p:custDataLst>
              <p:tags r:id="rId12"/>
            </p:custDataLst>
          </p:nvPr>
        </p:nvCxnSpPr>
        <p:spPr>
          <a:xfrm>
            <a:off x="8989057" y="2473596"/>
            <a:ext cx="0" cy="309372"/>
          </a:xfrm>
          <a:prstGeom prst="line">
            <a:avLst/>
          </a:prstGeom>
          <a:ln w="19050">
            <a:gradFill>
              <a:gsLst>
                <a:gs pos="96000">
                  <a:srgbClr val="FFFFFF">
                    <a:alpha val="0"/>
                  </a:srgbClr>
                </a:gs>
                <a:gs pos="0">
                  <a:schemeClr val="accent2">
                    <a:alpha val="5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矩形 45"/>
          <p:cNvSpPr/>
          <p:nvPr>
            <p:custDataLst>
              <p:tags r:id="rId13"/>
            </p:custDataLst>
          </p:nvPr>
        </p:nvSpPr>
        <p:spPr>
          <a:xfrm>
            <a:off x="7571105" y="2703830"/>
            <a:ext cx="2690495" cy="339725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050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ea"/>
              </a:rPr>
              <a:t>不足</a:t>
            </a:r>
            <a:endParaRPr lang="zh-CN" altLang="en-US" sz="2050" b="1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ea"/>
            </a:endParaRPr>
          </a:p>
        </p:txBody>
      </p:sp>
      <p:sp>
        <p:nvSpPr>
          <p:cNvPr id="47" name="矩形: 圆角 39"/>
          <p:cNvSpPr/>
          <p:nvPr>
            <p:custDataLst>
              <p:tags r:id="rId14"/>
            </p:custDataLst>
          </p:nvPr>
        </p:nvSpPr>
        <p:spPr>
          <a:xfrm>
            <a:off x="7080250" y="3274060"/>
            <a:ext cx="3817620" cy="2853055"/>
          </a:xfrm>
          <a:prstGeom prst="roundRect">
            <a:avLst>
              <a:gd name="adj" fmla="val 8537"/>
            </a:avLst>
          </a:prstGeom>
          <a:noFill/>
          <a:ln w="15875">
            <a:gradFill flip="none" rotWithShape="1">
              <a:gsLst>
                <a:gs pos="0">
                  <a:schemeClr val="accent2">
                    <a:alpha val="75000"/>
                  </a:schemeClr>
                </a:gs>
                <a:gs pos="100000">
                  <a:schemeClr val="accent2">
                    <a:alpha val="16000"/>
                  </a:schemeClr>
                </a:gs>
              </a:gsLst>
              <a:lin ang="5400000" scaled="1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290" tIns="179705" rIns="288290" bIns="71755" rtlCol="0" anchor="t"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spc="20" dirty="0">
                <a:solidFill>
                  <a:schemeClr val="tx1"/>
                </a:solidFill>
                <a:latin typeface="+mn-ea"/>
                <a:cs typeface="+mn-ea"/>
                <a:sym typeface="+mn-lt"/>
              </a:rPr>
              <a:t>相比同类药品，乙酰半胱氨酸注射液在药物配伍方面有一些额外的要求（静脉注射速度控制较为严格，过快易诱发药物不良反应），不过只要按规范来操作，对绝大多数患者来说，它的安全性表现和同类药品是一样的甚至优于同类药品。</a:t>
            </a:r>
            <a:endParaRPr lang="zh-CN" altLang="en-US" sz="1400" spc="20" dirty="0">
              <a:solidFill>
                <a:schemeClr val="tx1"/>
              </a:solidFill>
              <a:latin typeface="+mn-ea"/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40815" y="3398520"/>
            <a:ext cx="3989705" cy="2353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cs typeface="+mn-ea"/>
                <a:sym typeface="+mn-lt"/>
              </a:rPr>
              <a:t>乙酰半胱氨酸注射液安全性良好，常见不良反应轻微且可控。在规范输注速度、优化给药方案后，能进一步降低风险，从而提供一个疗效与风险之间的有利平衡。</a:t>
            </a:r>
            <a:endParaRPr lang="zh-CN" altLang="en-US" sz="1400" dirty="0">
              <a:cs typeface="+mn-ea"/>
              <a:sym typeface="+mn-lt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cs typeface="+mn-ea"/>
                <a:sym typeface="+mn-lt"/>
              </a:rPr>
              <a:t>总体耐受性良好：乙酰半胱氨酸注射液在正常使用下，即使在高剂量时也普遍具有良好的耐受性。</a:t>
            </a:r>
            <a:endParaRPr lang="zh-CN" altLang="en-US" sz="1400" dirty="0">
              <a:cs typeface="+mn-ea"/>
              <a:sym typeface="+mn-lt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967085" y="5942330"/>
            <a:ext cx="1223010" cy="852170"/>
          </a:xfrm>
          <a:prstGeom prst="rect">
            <a:avLst/>
          </a:prstGeom>
        </p:spPr>
      </p:pic>
    </p:spTree>
    <p:custDataLst>
      <p:tags r:id="rId16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635" y="0"/>
            <a:ext cx="12191365" cy="891540"/>
          </a:xfrm>
          <a:prstGeom prst="rect">
            <a:avLst/>
          </a:prstGeom>
          <a:solidFill>
            <a:srgbClr val="0166B4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60" name="图片 5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35005" y="5915025"/>
            <a:ext cx="1352550" cy="942975"/>
          </a:xfrm>
          <a:prstGeom prst="rect">
            <a:avLst/>
          </a:prstGeom>
        </p:spPr>
      </p:pic>
      <p:sp>
        <p:nvSpPr>
          <p:cNvPr id="13" name="文本占位符 10"/>
          <p:cNvSpPr txBox="1"/>
          <p:nvPr/>
        </p:nvSpPr>
        <p:spPr>
          <a:xfrm>
            <a:off x="1050925" y="235630"/>
            <a:ext cx="3063875" cy="5238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spc="300" dirty="0">
                <a:solidFill>
                  <a:schemeClr val="bg2"/>
                </a:solidFill>
                <a:cs typeface="+mn-ea"/>
                <a:sym typeface="+mn-lt"/>
              </a:rPr>
              <a:t>有效性（一）</a:t>
            </a:r>
            <a:endParaRPr lang="zh-CN" altLang="en-US" b="1" spc="300" dirty="0">
              <a:solidFill>
                <a:schemeClr val="bg2"/>
              </a:solidFill>
              <a:cs typeface="+mn-ea"/>
              <a:sym typeface="+mn-lt"/>
            </a:endParaRPr>
          </a:p>
        </p:txBody>
      </p:sp>
      <p:pic>
        <p:nvPicPr>
          <p:cNvPr id="14" name="图片 13" descr="输液点滴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600" y="191770"/>
            <a:ext cx="568325" cy="568325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1757680" y="1201738"/>
            <a:ext cx="8775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b="1" dirty="0">
                <a:cs typeface="+mn-ea"/>
                <a:sym typeface="+mn-lt"/>
              </a:rPr>
              <a:t>乙酰半胱氨酸注射液</a:t>
            </a:r>
            <a:r>
              <a:rPr lang="zh-CN" altLang="en-US" b="1" dirty="0">
                <a:solidFill>
                  <a:srgbClr val="0155A6"/>
                </a:solidFill>
                <a:cs typeface="+mn-ea"/>
                <a:sym typeface="+mn-lt"/>
              </a:rPr>
              <a:t>临床指南/诊疗规范推荐情况</a:t>
            </a:r>
            <a:endParaRPr lang="zh-CN" altLang="en-US" b="1" dirty="0">
              <a:solidFill>
                <a:srgbClr val="0155A6"/>
              </a:solidFill>
              <a:cs typeface="+mn-ea"/>
              <a:sym typeface="+mn-lt"/>
            </a:endParaRPr>
          </a:p>
        </p:txBody>
      </p:sp>
      <p:graphicFrame>
        <p:nvGraphicFramePr>
          <p:cNvPr id="18" name="表格 17"/>
          <p:cNvGraphicFramePr/>
          <p:nvPr>
            <p:custDataLst>
              <p:tags r:id="rId4"/>
            </p:custDataLst>
          </p:nvPr>
        </p:nvGraphicFramePr>
        <p:xfrm>
          <a:off x="748030" y="1880235"/>
          <a:ext cx="10695305" cy="4162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4195"/>
                <a:gridCol w="7611110"/>
              </a:tblGrid>
              <a:tr h="36639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指南共识名称</a:t>
                      </a:r>
                      <a:endParaRPr lang="zh-CN" altLang="en-US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solidFill>
                      <a:srgbClr val="0166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>
                          <a:latin typeface="+mn-lt"/>
                          <a:ea typeface="+mn-ea"/>
                          <a:cs typeface="+mn-ea"/>
                          <a:sym typeface="+mn-lt"/>
                        </a:rPr>
                        <a:t>治疗建议描述</a:t>
                      </a:r>
                      <a:endParaRPr lang="zh-CN" altLang="en-US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>
                    <a:solidFill>
                      <a:srgbClr val="0166B4"/>
                    </a:solidFill>
                  </a:tcPr>
                </a:tc>
              </a:tr>
              <a:tr h="6851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《慢性阻塞性肺疾病诊治指南》</a:t>
                      </a:r>
                      <a:r>
                        <a:rPr lang="en-US" altLang="zh-CN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-</a:t>
                      </a: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（</a:t>
                      </a:r>
                      <a:r>
                        <a:rPr lang="zh-CN" altLang="en-US" sz="1200" b="1" dirty="0">
                          <a:cs typeface="+mn-ea"/>
                          <a:sym typeface="+mn-lt"/>
                        </a:rPr>
                        <a:t>2021年修订版）</a:t>
                      </a:r>
                      <a:endParaRPr lang="en-US" altLang="zh-CN" sz="1200" b="1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50000"/>
                        </a:lnSpc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100">
                          <a:sym typeface="+mn-ea"/>
                        </a:rPr>
                        <a:t>研究结果显示，长期使用NAC(1200mg/d)可以减少慢阻肺急性加重风险。</a:t>
                      </a:r>
                      <a:endParaRPr lang="zh-CN" altLang="en-US" sz="11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11880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《慢性气道炎症性疾病气道黏液高分泌管理中国专家共识》</a:t>
                      </a:r>
                      <a:r>
                        <a:rPr lang="en-US" altLang="zh-CN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-2015</a:t>
                      </a: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年</a:t>
                      </a:r>
                      <a:endParaRPr lang="zh-CN" altLang="en-US" sz="1200" b="1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50000"/>
                        </a:lnSpc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100">
                          <a:sym typeface="+mn-ea"/>
                        </a:rPr>
                        <a:t>慢阻肺患者使用高剂量的</a:t>
                      </a:r>
                      <a:r>
                        <a:rPr lang="en-US" altLang="zh-CN" sz="1100">
                          <a:sym typeface="+mn-ea"/>
                        </a:rPr>
                        <a:t>N-</a:t>
                      </a:r>
                      <a:r>
                        <a:rPr lang="zh-CN" altLang="en-US" sz="1100">
                          <a:sym typeface="+mn-ea"/>
                        </a:rPr>
                        <a:t>乙酰半胱胺酸(600</a:t>
                      </a:r>
                      <a:r>
                        <a:rPr lang="en-US" altLang="zh-CN" sz="1100">
                          <a:sym typeface="+mn-ea"/>
                        </a:rPr>
                        <a:t>mg，2</a:t>
                      </a:r>
                      <a:r>
                        <a:rPr lang="zh-CN" altLang="en-US" sz="1100">
                          <a:sym typeface="+mn-ea"/>
                        </a:rPr>
                        <a:t>次/</a:t>
                      </a:r>
                      <a:r>
                        <a:rPr lang="en-US" altLang="zh-CN" sz="1100">
                          <a:sym typeface="+mn-ea"/>
                        </a:rPr>
                        <a:t>d)</a:t>
                      </a:r>
                      <a:r>
                        <a:rPr lang="zh-CN" altLang="en-US" sz="1100">
                          <a:sym typeface="+mn-ea"/>
                        </a:rPr>
                        <a:t>后肺功能可明显改善，且可降低急性加重的发作频率，延缓再次入院治疗的时间，有助于改善慢阻肺患者的小气道功能。来自我国 34 家医院的1006例40～80岁的中重度慢阻肺患者的多中心随机对照研究结果证实，长期应用高剂量 </a:t>
                      </a:r>
                      <a:r>
                        <a:rPr lang="en-US" altLang="zh-CN" sz="1100">
                          <a:sym typeface="+mn-ea"/>
                        </a:rPr>
                        <a:t>N-</a:t>
                      </a:r>
                      <a:r>
                        <a:rPr lang="zh-CN" altLang="en-US" sz="1100">
                          <a:sym typeface="+mn-ea"/>
                        </a:rPr>
                        <a:t>乙酰半胱氨酸</a:t>
                      </a:r>
                      <a:r>
                        <a:rPr lang="en-US" altLang="zh-CN" sz="1100">
                          <a:sym typeface="+mn-ea"/>
                        </a:rPr>
                        <a:t>(600mg，2</a:t>
                      </a:r>
                      <a:r>
                        <a:rPr lang="zh-CN" altLang="en-US" sz="1100">
                          <a:sym typeface="+mn-ea"/>
                        </a:rPr>
                        <a:t>次/</a:t>
                      </a:r>
                      <a:r>
                        <a:rPr lang="en-US" altLang="zh-CN" sz="1100">
                          <a:sym typeface="+mn-ea"/>
                        </a:rPr>
                        <a:t>d)</a:t>
                      </a:r>
                      <a:r>
                        <a:rPr lang="zh-CN" altLang="en-US" sz="1100">
                          <a:sym typeface="+mn-ea"/>
                        </a:rPr>
                        <a:t>可有效预防慢阻肺急性加重，中度慢阻肺患者获益尤其明显。在慢性阻塞性肺疾病全球倡议中，</a:t>
                      </a:r>
                      <a:r>
                        <a:rPr lang="en-US" altLang="zh-CN" sz="1100">
                          <a:sym typeface="+mn-ea"/>
                        </a:rPr>
                        <a:t>N-</a:t>
                      </a:r>
                      <a:r>
                        <a:rPr lang="zh-CN" altLang="en-US" sz="1100">
                          <a:sym typeface="+mn-ea"/>
                        </a:rPr>
                        <a:t>乙酰半胱氨酸可作为预防慢阻肺急性加重的药物。</a:t>
                      </a:r>
                      <a:endParaRPr lang="zh-CN" altLang="en-US" sz="11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7334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《中国咳嗽基层诊疗与管理指南》</a:t>
                      </a:r>
                      <a:r>
                        <a:rPr lang="en-US" altLang="zh-CN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-2024</a:t>
                      </a: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年</a:t>
                      </a:r>
                      <a:endParaRPr lang="zh-CN" altLang="en-US" sz="1200" b="1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50000"/>
                        </a:lnSpc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100">
                          <a:sym typeface="+mn-ea"/>
                        </a:rPr>
                        <a:t>祛痰治疗可提高咳嗽对气道分泌物的清除效率。常见祛痰药及其作用机制如乙酰半胱氨酸，可使黏液糖蛋白多肽链的硫键断裂，降低痰的黏滞度，可用于黏液高分泌、痰多的慢性咳嗽患者。</a:t>
                      </a:r>
                      <a:endParaRPr lang="zh-CN" altLang="en-US" sz="110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47815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《成人流行性感冒诊疗规范急诊专家共识》</a:t>
                      </a:r>
                      <a:r>
                        <a:rPr lang="en-US" altLang="zh-CN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-2022</a:t>
                      </a: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年</a:t>
                      </a:r>
                      <a:endParaRPr lang="zh-CN" altLang="en-US" sz="1200" b="1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100">
                          <a:sym typeface="+mn-ea"/>
                        </a:rPr>
                        <a:t>咳嗽 流感相关的急性咳嗽，不推荐单用非甾体抗炎药（包括布洛芬和对乙酰氨基酚），可加抗组胺药（如苯海拉明）和祛痰药（如乙酰半胱氨酸和羧甲司坦）镇咳。</a:t>
                      </a:r>
                      <a:endParaRPr lang="zh-CN" altLang="en-US" sz="1100" b="1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  <a:tr h="5949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《意大利新冠病毒治疗指南》</a:t>
                      </a:r>
                      <a:r>
                        <a:rPr lang="en-US" altLang="zh-CN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-2020</a:t>
                      </a:r>
                      <a:r>
                        <a:rPr lang="zh-CN" altLang="en-US" sz="1200" b="1" dirty="0">
                          <a:latin typeface="+mn-lt"/>
                          <a:ea typeface="+mn-ea"/>
                          <a:cs typeface="+mn-ea"/>
                          <a:sym typeface="+mn-lt"/>
                        </a:rPr>
                        <a:t>年</a:t>
                      </a:r>
                      <a:endParaRPr lang="zh-CN" altLang="en-US" sz="1200" b="1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100">
                          <a:sym typeface="+mn-ea"/>
                        </a:rPr>
                        <a:t>分析显示获得的临床改善有：NAC可以缩短ICU住院时间，助于更好地管理复苏病床。凭借其解毒特性，此剂量也使其能够从肝保护和肾保护的角度加以应用。</a:t>
                      </a:r>
                      <a:endParaRPr lang="zh-CN" altLang="en-US" sz="1100" b="0" dirty="0"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custDataLst>
      <p:tags r:id="rId5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635" y="0"/>
            <a:ext cx="12191365" cy="891540"/>
          </a:xfrm>
          <a:prstGeom prst="rect">
            <a:avLst/>
          </a:prstGeom>
          <a:solidFill>
            <a:srgbClr val="0166B4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文本占位符 10"/>
          <p:cNvSpPr txBox="1"/>
          <p:nvPr/>
        </p:nvSpPr>
        <p:spPr>
          <a:xfrm>
            <a:off x="1050925" y="235630"/>
            <a:ext cx="3063875" cy="5238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spc="300" dirty="0">
                <a:solidFill>
                  <a:schemeClr val="bg2"/>
                </a:solidFill>
                <a:cs typeface="+mn-ea"/>
                <a:sym typeface="+mn-lt"/>
              </a:rPr>
              <a:t>有效性（二）</a:t>
            </a:r>
            <a:endParaRPr lang="zh-CN" altLang="en-US" b="1" spc="300" dirty="0">
              <a:solidFill>
                <a:schemeClr val="bg2"/>
              </a:solidFill>
              <a:cs typeface="+mn-ea"/>
              <a:sym typeface="+mn-lt"/>
            </a:endParaRPr>
          </a:p>
        </p:txBody>
      </p:sp>
      <p:pic>
        <p:nvPicPr>
          <p:cNvPr id="14" name="图片 13" descr="输液点滴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2600" y="191770"/>
            <a:ext cx="568325" cy="568325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1722120" y="1242378"/>
            <a:ext cx="8775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b="1" dirty="0">
                <a:cs typeface="+mn-ea"/>
                <a:sym typeface="+mn-lt"/>
              </a:rPr>
              <a:t>乙酰半胱氨酸注射液</a:t>
            </a:r>
            <a:r>
              <a:rPr lang="zh-CN" altLang="en-US" b="1" dirty="0">
                <a:solidFill>
                  <a:srgbClr val="0155A6"/>
                </a:solidFill>
                <a:cs typeface="+mn-ea"/>
                <a:sym typeface="+mn-lt"/>
              </a:rPr>
              <a:t>与目录内同治疗领域药品相比有效性方面的优势</a:t>
            </a:r>
            <a:endParaRPr lang="zh-CN" altLang="en-US" b="1" dirty="0">
              <a:solidFill>
                <a:srgbClr val="0155A6"/>
              </a:solidFill>
              <a:cs typeface="+mn-ea"/>
              <a:sym typeface="+mn-lt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7085" y="5942330"/>
            <a:ext cx="1223010" cy="852170"/>
          </a:xfrm>
          <a:prstGeom prst="rect">
            <a:avLst/>
          </a:prstGeom>
        </p:spPr>
      </p:pic>
      <p:sp>
        <p:nvSpPr>
          <p:cNvPr id="26" name="矩形 25"/>
          <p:cNvSpPr/>
          <p:nvPr>
            <p:custDataLst>
              <p:tags r:id="rId4"/>
            </p:custDataLst>
          </p:nvPr>
        </p:nvSpPr>
        <p:spPr>
          <a:xfrm>
            <a:off x="5015231" y="5582603"/>
            <a:ext cx="6208395" cy="9531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</a:rPr>
              <a:t>兼具抗氧化、抗炎功能，可减少慢阻肺急性加重风险，并抑制病原微生物定植。</a:t>
            </a:r>
            <a:endParaRPr lang="zh-CN" altLang="en-US" sz="1200" dirty="0">
              <a:solidFill>
                <a:srgbClr val="000000">
                  <a:lumMod val="85000"/>
                  <a:lumOff val="15000"/>
                </a:srgbClr>
              </a:solidFill>
              <a:latin typeface="+mn-ea"/>
              <a:cs typeface="+mn-ea"/>
            </a:endParaRPr>
          </a:p>
        </p:txBody>
      </p:sp>
      <p:sp>
        <p:nvSpPr>
          <p:cNvPr id="27" name="矩形 26"/>
          <p:cNvSpPr/>
          <p:nvPr>
            <p:custDataLst>
              <p:tags r:id="rId5"/>
            </p:custDataLst>
          </p:nvPr>
        </p:nvSpPr>
        <p:spPr>
          <a:xfrm>
            <a:off x="5015231" y="4981258"/>
            <a:ext cx="6208393" cy="580832"/>
          </a:xfrm>
          <a:prstGeom prst="rect">
            <a:avLst/>
          </a:prstGeom>
          <a:noFill/>
        </p:spPr>
        <p:txBody>
          <a:bodyPr wrap="square" lIns="0" tIns="0" rIns="0" bIns="36000" rtlCol="0" anchor="b">
            <a:noAutofit/>
          </a:bodyPr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rgbClr val="FFC000"/>
                </a:solidFill>
                <a:latin typeface="+mn-ea"/>
                <a:cs typeface="+mn-ea"/>
              </a:rPr>
              <a:t>潜在的抗氧化益处</a:t>
            </a:r>
            <a:endParaRPr lang="zh-CN" altLang="en-US" b="1" dirty="0">
              <a:solidFill>
                <a:srgbClr val="FFC000"/>
              </a:solidFill>
              <a:latin typeface="+mn-ea"/>
              <a:cs typeface="+mn-ea"/>
            </a:endParaRPr>
          </a:p>
        </p:txBody>
      </p:sp>
      <p:sp>
        <p:nvSpPr>
          <p:cNvPr id="28" name="矩形 27"/>
          <p:cNvSpPr/>
          <p:nvPr>
            <p:custDataLst>
              <p:tags r:id="rId6"/>
            </p:custDataLst>
          </p:nvPr>
        </p:nvSpPr>
        <p:spPr>
          <a:xfrm>
            <a:off x="5015231" y="2406333"/>
            <a:ext cx="6208395" cy="9531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p>
            <a:pPr algn="l">
              <a:lnSpc>
                <a:spcPct val="130000"/>
              </a:lnSpc>
            </a:pPr>
            <a:r>
              <a:rPr lang="zh-CN" altLang="en-US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  <a:sym typeface="+mn-ea"/>
              </a:rPr>
              <a:t>依据国外医学期刊</a:t>
            </a:r>
            <a:r>
              <a:rPr lang="en-US" altLang="zh-CN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  <a:sym typeface="+mn-ea"/>
              </a:rPr>
              <a:t>ELSEVIER</a:t>
            </a:r>
            <a:r>
              <a:rPr lang="zh-CN" altLang="en-US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  <a:sym typeface="+mn-ea"/>
              </a:rPr>
              <a:t>中2022年11月《</a:t>
            </a:r>
            <a:r>
              <a:rPr lang="en-US" altLang="zh-CN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  <a:sym typeface="+mn-ea"/>
              </a:rPr>
              <a:t>N-</a:t>
            </a:r>
            <a:r>
              <a:rPr lang="zh-CN" altLang="en-US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  <a:sym typeface="+mn-ea"/>
              </a:rPr>
              <a:t>乙酰半胱氨酸用于预防和治疗</a:t>
            </a:r>
            <a:r>
              <a:rPr lang="en-US" altLang="zh-CN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  <a:sym typeface="+mn-ea"/>
              </a:rPr>
              <a:t>COVID-19：</a:t>
            </a:r>
            <a:r>
              <a:rPr lang="zh-CN" altLang="en-US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  <a:sym typeface="+mn-ea"/>
              </a:rPr>
              <a:t>现有证据现状及未来研究方向》文中有涉及提到使用乙酰半胱氨酸用于重症患者相关疾病治疗，使重症死亡风险降低30%；</a:t>
            </a:r>
            <a:endParaRPr lang="zh-CN" altLang="en-US" sz="1200" dirty="0">
              <a:solidFill>
                <a:srgbClr val="000000">
                  <a:lumMod val="85000"/>
                  <a:lumOff val="15000"/>
                </a:srgbClr>
              </a:solidFill>
              <a:latin typeface="+mn-ea"/>
              <a:cs typeface="+mn-ea"/>
            </a:endParaRPr>
          </a:p>
        </p:txBody>
      </p:sp>
      <p:sp>
        <p:nvSpPr>
          <p:cNvPr id="29" name="矩形 28"/>
          <p:cNvSpPr/>
          <p:nvPr>
            <p:custDataLst>
              <p:tags r:id="rId7"/>
            </p:custDataLst>
          </p:nvPr>
        </p:nvSpPr>
        <p:spPr>
          <a:xfrm>
            <a:off x="5015231" y="1812608"/>
            <a:ext cx="6208393" cy="580832"/>
          </a:xfrm>
          <a:prstGeom prst="rect">
            <a:avLst/>
          </a:prstGeom>
          <a:noFill/>
        </p:spPr>
        <p:txBody>
          <a:bodyPr wrap="square" lIns="0" tIns="0" rIns="0" bIns="36000" rtlCol="0" anchor="b">
            <a:noAutofit/>
          </a:bodyPr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rgbClr val="0166B4"/>
                </a:solidFill>
                <a:latin typeface="+mn-ea"/>
                <a:cs typeface="+mn-ea"/>
              </a:rPr>
              <a:t>重症死亡风险降低30%</a:t>
            </a:r>
            <a:endParaRPr lang="zh-CN" altLang="en-US" b="1" dirty="0">
              <a:solidFill>
                <a:srgbClr val="0166B4"/>
              </a:solidFill>
              <a:latin typeface="+mn-ea"/>
              <a:cs typeface="+mn-ea"/>
            </a:endParaRPr>
          </a:p>
        </p:txBody>
      </p:sp>
      <p:sp>
        <p:nvSpPr>
          <p:cNvPr id="30" name="矩形 29"/>
          <p:cNvSpPr/>
          <p:nvPr>
            <p:custDataLst>
              <p:tags r:id="rId8"/>
            </p:custDataLst>
          </p:nvPr>
        </p:nvSpPr>
        <p:spPr>
          <a:xfrm>
            <a:off x="5015231" y="3994468"/>
            <a:ext cx="6208395" cy="9531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</a:rPr>
              <a:t>依据国外医学期刊</a:t>
            </a:r>
            <a:r>
              <a:rPr lang="en-US" altLang="zh-CN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</a:rPr>
              <a:t>Critical care</a:t>
            </a:r>
            <a:r>
              <a:rPr lang="zh-CN" altLang="en-US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</a:rPr>
              <a:t>中2020年6月《用于危重症急性呼吸衰竭的黏液活性药物：系统评价与荟萃分析》文中有涉及提到使用乙酰半胱氨酸用于</a:t>
            </a:r>
            <a:r>
              <a:rPr lang="en-US" altLang="zh-CN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</a:rPr>
              <a:t>ICU</a:t>
            </a:r>
            <a:r>
              <a:rPr lang="zh-CN" altLang="en-US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</a:rPr>
              <a:t>患者相关疾病治疗，使</a:t>
            </a:r>
            <a:r>
              <a:rPr lang="en-US" altLang="zh-CN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</a:rPr>
              <a:t>ICU</a:t>
            </a:r>
            <a:r>
              <a:rPr lang="zh-CN" altLang="en-US" sz="1200" dirty="0">
                <a:solidFill>
                  <a:srgbClr val="000000">
                    <a:lumMod val="85000"/>
                    <a:lumOff val="15000"/>
                  </a:srgbClr>
                </a:solidFill>
                <a:latin typeface="+mn-ea"/>
                <a:cs typeface="+mn-ea"/>
              </a:rPr>
              <a:t>住院时间缩短。</a:t>
            </a:r>
            <a:endParaRPr lang="zh-CN" altLang="en-US" sz="1200" dirty="0">
              <a:solidFill>
                <a:srgbClr val="000000">
                  <a:lumMod val="85000"/>
                  <a:lumOff val="15000"/>
                </a:srgbClr>
              </a:solidFill>
              <a:latin typeface="+mn-ea"/>
              <a:cs typeface="+mn-ea"/>
            </a:endParaRPr>
          </a:p>
        </p:txBody>
      </p:sp>
      <p:sp>
        <p:nvSpPr>
          <p:cNvPr id="32" name="矩形 31"/>
          <p:cNvSpPr/>
          <p:nvPr>
            <p:custDataLst>
              <p:tags r:id="rId9"/>
            </p:custDataLst>
          </p:nvPr>
        </p:nvSpPr>
        <p:spPr>
          <a:xfrm>
            <a:off x="5015231" y="3396933"/>
            <a:ext cx="6208393" cy="580832"/>
          </a:xfrm>
          <a:prstGeom prst="rect">
            <a:avLst/>
          </a:prstGeom>
          <a:noFill/>
        </p:spPr>
        <p:txBody>
          <a:bodyPr wrap="square" lIns="0" tIns="0" rIns="0" bIns="36000" rtlCol="0" anchor="b">
            <a:noAutofit/>
          </a:bodyPr>
          <a:p>
            <a:pPr lvl="0" algn="l">
              <a:buClrTx/>
              <a:buSzTx/>
              <a:buFontTx/>
            </a:pPr>
            <a:r>
              <a:rPr lang="en-US" altLang="zh-CN" b="1" dirty="0">
                <a:solidFill>
                  <a:srgbClr val="76BB2A"/>
                </a:solidFill>
                <a:latin typeface="+mn-ea"/>
                <a:cs typeface="+mn-ea"/>
                <a:sym typeface="+mn-ea"/>
              </a:rPr>
              <a:t>ICU</a:t>
            </a:r>
            <a:r>
              <a:rPr lang="zh-CN" altLang="en-US" b="1" dirty="0">
                <a:solidFill>
                  <a:srgbClr val="76BB2A"/>
                </a:solidFill>
                <a:latin typeface="+mn-ea"/>
                <a:cs typeface="+mn-ea"/>
                <a:sym typeface="+mn-ea"/>
              </a:rPr>
              <a:t>住院时间缩短</a:t>
            </a:r>
            <a:endParaRPr lang="zh-CN" altLang="en-US" b="1" dirty="0">
              <a:solidFill>
                <a:srgbClr val="76BB2A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3" name="任意多边形: 形状 26"/>
          <p:cNvSpPr/>
          <p:nvPr>
            <p:custDataLst>
              <p:tags r:id="rId10"/>
            </p:custDataLst>
          </p:nvPr>
        </p:nvSpPr>
        <p:spPr>
          <a:xfrm>
            <a:off x="968375" y="2085023"/>
            <a:ext cx="3172579" cy="4176000"/>
          </a:xfrm>
          <a:custGeom>
            <a:avLst/>
            <a:gdLst>
              <a:gd name="connsiteX0" fmla="*/ 1084579 w 3172579"/>
              <a:gd name="connsiteY0" fmla="*/ 0 h 4176000"/>
              <a:gd name="connsiteX1" fmla="*/ 3172579 w 3172579"/>
              <a:gd name="connsiteY1" fmla="*/ 2088000 h 4176000"/>
              <a:gd name="connsiteX2" fmla="*/ 1084579 w 3172579"/>
              <a:gd name="connsiteY2" fmla="*/ 4176000 h 4176000"/>
              <a:gd name="connsiteX3" fmla="*/ 89315 w 3172579"/>
              <a:gd name="connsiteY3" fmla="*/ 3923990 h 4176000"/>
              <a:gd name="connsiteX4" fmla="*/ 0 w 3172579"/>
              <a:gd name="connsiteY4" fmla="*/ 3869730 h 4176000"/>
              <a:gd name="connsiteX5" fmla="*/ 0 w 3172579"/>
              <a:gd name="connsiteY5" fmla="*/ 306270 h 4176000"/>
              <a:gd name="connsiteX6" fmla="*/ 89315 w 3172579"/>
              <a:gd name="connsiteY6" fmla="*/ 252010 h 4176000"/>
              <a:gd name="connsiteX7" fmla="*/ 1084579 w 3172579"/>
              <a:gd name="connsiteY7" fmla="*/ 0 h 417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2579" h="4176000">
                <a:moveTo>
                  <a:pt x="1084579" y="0"/>
                </a:moveTo>
                <a:cubicBezTo>
                  <a:pt x="2237750" y="0"/>
                  <a:pt x="3172579" y="934829"/>
                  <a:pt x="3172579" y="2088000"/>
                </a:cubicBezTo>
                <a:cubicBezTo>
                  <a:pt x="3172579" y="3241171"/>
                  <a:pt x="2237750" y="4176000"/>
                  <a:pt x="1084579" y="4176000"/>
                </a:cubicBezTo>
                <a:cubicBezTo>
                  <a:pt x="724213" y="4176000"/>
                  <a:pt x="385170" y="4084708"/>
                  <a:pt x="89315" y="3923990"/>
                </a:cubicBezTo>
                <a:lnTo>
                  <a:pt x="0" y="3869730"/>
                </a:lnTo>
                <a:lnTo>
                  <a:pt x="0" y="306270"/>
                </a:lnTo>
                <a:lnTo>
                  <a:pt x="89315" y="252010"/>
                </a:lnTo>
                <a:cubicBezTo>
                  <a:pt x="385170" y="91292"/>
                  <a:pt x="724213" y="0"/>
                  <a:pt x="1084579" y="0"/>
                </a:cubicBezTo>
                <a:close/>
              </a:path>
            </a:pathLst>
          </a:custGeom>
          <a:noFill/>
          <a:ln>
            <a:gradFill>
              <a:gsLst>
                <a:gs pos="100000">
                  <a:srgbClr val="000000">
                    <a:lumMod val="50000"/>
                    <a:lumOff val="50000"/>
                    <a:alpha val="30000"/>
                  </a:srgbClr>
                </a:gs>
                <a:gs pos="15000">
                  <a:srgbClr val="FFFFFF">
                    <a:lumMod val="20000"/>
                    <a:lumOff val="80000"/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34" name="椭圆 33"/>
          <p:cNvSpPr/>
          <p:nvPr>
            <p:custDataLst>
              <p:tags r:id="rId11"/>
            </p:custDataLst>
          </p:nvPr>
        </p:nvSpPr>
        <p:spPr>
          <a:xfrm>
            <a:off x="3815716" y="3866198"/>
            <a:ext cx="607695" cy="607695"/>
          </a:xfrm>
          <a:prstGeom prst="ellipse">
            <a:avLst/>
          </a:prstGeom>
          <a:solidFill>
            <a:srgbClr val="76BB2A"/>
          </a:solidFill>
          <a:ln>
            <a:gradFill>
              <a:gsLst>
                <a:gs pos="37000">
                  <a:srgbClr val="FFFFFF"/>
                </a:gs>
                <a:gs pos="0">
                  <a:srgbClr val="17D594">
                    <a:lumMod val="20000"/>
                    <a:lumOff val="80000"/>
                  </a:srgbClr>
                </a:gs>
                <a:gs pos="100000">
                  <a:srgbClr val="FFFFFF"/>
                </a:gs>
                <a:gs pos="71000">
                  <a:srgbClr val="17D594">
                    <a:lumMod val="20000"/>
                    <a:lumOff val="80000"/>
                  </a:srgbClr>
                </a:gs>
              </a:gsLst>
              <a:lin ang="15780000" scaled="0"/>
            </a:gradFill>
          </a:ln>
          <a:effectLst/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en-US" altLang="zh-CN" sz="140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02</a:t>
            </a:r>
            <a:endParaRPr lang="en-US" altLang="zh-CN" sz="140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5" name="椭圆 34"/>
          <p:cNvSpPr/>
          <p:nvPr>
            <p:custDataLst>
              <p:tags r:id="rId12"/>
            </p:custDataLst>
          </p:nvPr>
        </p:nvSpPr>
        <p:spPr>
          <a:xfrm>
            <a:off x="3253741" y="2411413"/>
            <a:ext cx="607695" cy="607695"/>
          </a:xfrm>
          <a:prstGeom prst="ellipse">
            <a:avLst/>
          </a:prstGeom>
          <a:solidFill>
            <a:srgbClr val="0166B4"/>
          </a:solidFill>
          <a:ln>
            <a:gradFill>
              <a:gsLst>
                <a:gs pos="37000">
                  <a:srgbClr val="FFFFFF"/>
                </a:gs>
                <a:gs pos="0">
                  <a:srgbClr val="376FFF">
                    <a:lumMod val="20000"/>
                    <a:lumOff val="80000"/>
                  </a:srgbClr>
                </a:gs>
                <a:gs pos="100000">
                  <a:srgbClr val="FFFFFF"/>
                </a:gs>
                <a:gs pos="71000">
                  <a:srgbClr val="376FFF">
                    <a:lumMod val="20000"/>
                    <a:lumOff val="80000"/>
                  </a:srgbClr>
                </a:gs>
              </a:gsLst>
              <a:lin ang="15780000" scaled="0"/>
            </a:gradFill>
          </a:ln>
          <a:effectLst/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tIns="45720" bIns="45720" numCol="1" spcCol="0" rtlCol="0" fromWordArt="0" anchor="ctr" anchorCtr="0" forceAA="0" compatLnSpc="1">
            <a:noAutofit/>
          </a:bodyPr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altLang="zh-CN" sz="140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01</a:t>
            </a:r>
            <a:endParaRPr lang="en-US" altLang="zh-CN" sz="1400" b="1" dirty="0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7" name="椭圆 36"/>
          <p:cNvSpPr/>
          <p:nvPr>
            <p:custDataLst>
              <p:tags r:id="rId13"/>
            </p:custDataLst>
          </p:nvPr>
        </p:nvSpPr>
        <p:spPr>
          <a:xfrm>
            <a:off x="3253741" y="5320348"/>
            <a:ext cx="607695" cy="607695"/>
          </a:xfrm>
          <a:prstGeom prst="ellipse">
            <a:avLst/>
          </a:prstGeom>
          <a:solidFill>
            <a:srgbClr val="F7BB39"/>
          </a:solidFill>
          <a:ln>
            <a:gradFill>
              <a:gsLst>
                <a:gs pos="37000">
                  <a:srgbClr val="FFFFFF"/>
                </a:gs>
                <a:gs pos="0">
                  <a:srgbClr val="8830FE">
                    <a:lumMod val="20000"/>
                    <a:lumOff val="80000"/>
                  </a:srgbClr>
                </a:gs>
                <a:gs pos="100000">
                  <a:srgbClr val="FFFFFF"/>
                </a:gs>
                <a:gs pos="71000">
                  <a:srgbClr val="FFC000">
                    <a:lumMod val="20000"/>
                    <a:lumOff val="80000"/>
                  </a:srgbClr>
                </a:gs>
              </a:gsLst>
              <a:lin ang="16200000" scaled="0"/>
            </a:gradFill>
          </a:ln>
          <a:effectLst/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altLang="zh-CN" sz="1400" b="1" dirty="0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03</a:t>
            </a:r>
            <a:endParaRPr lang="en-US" altLang="zh-CN" sz="1400" b="1" dirty="0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8" name="椭圆 37"/>
          <p:cNvSpPr/>
          <p:nvPr>
            <p:custDataLst>
              <p:tags r:id="rId14"/>
            </p:custDataLst>
          </p:nvPr>
        </p:nvSpPr>
        <p:spPr>
          <a:xfrm>
            <a:off x="968375" y="3082608"/>
            <a:ext cx="2169160" cy="2169160"/>
          </a:xfrm>
          <a:prstGeom prst="ellipse">
            <a:avLst/>
          </a:prstGeom>
          <a:solidFill>
            <a:srgbClr val="0166B4"/>
          </a:solidFill>
          <a:ln>
            <a:gradFill>
              <a:gsLst>
                <a:gs pos="37000">
                  <a:srgbClr val="FFFFFF"/>
                </a:gs>
                <a:gs pos="0">
                  <a:srgbClr val="376FFF">
                    <a:lumMod val="45000"/>
                    <a:lumOff val="55000"/>
                  </a:srgbClr>
                </a:gs>
                <a:gs pos="100000">
                  <a:srgbClr val="FFFFFF"/>
                </a:gs>
                <a:gs pos="71000">
                  <a:srgbClr val="376FFF">
                    <a:lumMod val="30000"/>
                    <a:lumOff val="70000"/>
                  </a:srgbClr>
                </a:gs>
              </a:gsLst>
              <a:lin ang="16200000" scaled="0"/>
            </a:gradFill>
          </a:ln>
          <a:effectLst/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spc="150" dirty="0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乙酰半胱氨酸注射液</a:t>
            </a:r>
            <a:endParaRPr lang="zh-CN" altLang="en-US" sz="2000" b="1" spc="150" dirty="0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</p:spTree>
    <p:custDataLst>
      <p:tags r:id="rId15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3" name="圆角矩形 72"/>
          <p:cNvSpPr/>
          <p:nvPr/>
        </p:nvSpPr>
        <p:spPr>
          <a:xfrm>
            <a:off x="1703070" y="1304925"/>
            <a:ext cx="8216265" cy="851535"/>
          </a:xfrm>
          <a:prstGeom prst="roundRect">
            <a:avLst/>
          </a:prstGeom>
          <a:solidFill>
            <a:srgbClr val="FFC879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4" name="圆角矩形 73"/>
          <p:cNvSpPr/>
          <p:nvPr/>
        </p:nvSpPr>
        <p:spPr>
          <a:xfrm>
            <a:off x="279400" y="2351405"/>
            <a:ext cx="11689715" cy="3745865"/>
          </a:xfrm>
          <a:prstGeom prst="roundRect">
            <a:avLst>
              <a:gd name="adj" fmla="val 3054"/>
            </a:avLst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35" y="0"/>
            <a:ext cx="12191365" cy="891540"/>
          </a:xfrm>
          <a:prstGeom prst="rect">
            <a:avLst/>
          </a:prstGeom>
          <a:solidFill>
            <a:srgbClr val="0166B4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文本占位符 10"/>
          <p:cNvSpPr txBox="1"/>
          <p:nvPr/>
        </p:nvSpPr>
        <p:spPr>
          <a:xfrm>
            <a:off x="1050925" y="235630"/>
            <a:ext cx="3063875" cy="5238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spc="300" dirty="0">
                <a:solidFill>
                  <a:schemeClr val="bg2"/>
                </a:solidFill>
                <a:cs typeface="+mn-ea"/>
                <a:sym typeface="+mn-lt"/>
              </a:rPr>
              <a:t>创新性</a:t>
            </a:r>
            <a:endParaRPr lang="zh-CN" altLang="en-US" b="1" spc="300" dirty="0">
              <a:solidFill>
                <a:schemeClr val="bg2"/>
              </a:solidFill>
              <a:cs typeface="+mn-ea"/>
              <a:sym typeface="+mn-lt"/>
            </a:endParaRPr>
          </a:p>
        </p:txBody>
      </p:sp>
      <p:pic>
        <p:nvPicPr>
          <p:cNvPr id="14" name="图片 13" descr="输液点滴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2600" y="191770"/>
            <a:ext cx="568325" cy="56832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7085" y="5942330"/>
            <a:ext cx="1223010" cy="852170"/>
          </a:xfrm>
          <a:prstGeom prst="rect">
            <a:avLst/>
          </a:prstGeom>
        </p:spPr>
      </p:pic>
      <p:sp>
        <p:nvSpPr>
          <p:cNvPr id="64" name="文本框 63"/>
          <p:cNvSpPr txBox="1"/>
          <p:nvPr/>
        </p:nvSpPr>
        <p:spPr>
          <a:xfrm>
            <a:off x="2047875" y="1304925"/>
            <a:ext cx="7717155" cy="73723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1400" b="1" dirty="0">
                <a:cs typeface="+mn-ea"/>
                <a:sym typeface="+mn-lt"/>
              </a:rPr>
              <a:t>【治疗机理与靶点】</a:t>
            </a:r>
            <a:endParaRPr lang="zh-CN" altLang="en-US" sz="1400" b="1" dirty="0">
              <a:cs typeface="+mn-ea"/>
              <a:sym typeface="+mn-lt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cs typeface="+mn-ea"/>
                <a:sym typeface="+mn-lt"/>
              </a:rPr>
              <a:t>作为粘液溶解剂与抗氧化剂，直接作用于痰液粘蛋白二硫键，降低痰液黏度；使粘痰溶液咳出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67" name="圆角矩形 66"/>
          <p:cNvSpPr/>
          <p:nvPr>
            <p:custDataLst>
              <p:tags r:id="rId4"/>
            </p:custDataLst>
          </p:nvPr>
        </p:nvSpPr>
        <p:spPr>
          <a:xfrm>
            <a:off x="279400" y="3342640"/>
            <a:ext cx="1423670" cy="870585"/>
          </a:xfrm>
          <a:prstGeom prst="roundRect">
            <a:avLst/>
          </a:prstGeom>
          <a:solidFill>
            <a:srgbClr val="016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</a:rPr>
              <a:t>临床适用性提升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8" name="文本框 67" descr="7b0a202020202262756c6c6574223a20227b5c2263617465676f727949645c223a5c225c222c5c2274656d706c61746549645c223a32303233313636357d220a7d0a"/>
          <p:cNvSpPr txBox="1"/>
          <p:nvPr/>
        </p:nvSpPr>
        <p:spPr>
          <a:xfrm>
            <a:off x="1811655" y="2563495"/>
            <a:ext cx="9904095" cy="1706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1400" b="1" dirty="0">
                <a:cs typeface="+mn-ea"/>
                <a:sym typeface="+mn-lt"/>
              </a:rPr>
              <a:t>【</a:t>
            </a:r>
            <a:r>
              <a:rPr lang="zh-CN" altLang="en-US" sz="1400" b="1"/>
              <a:t>特殊患者人群与病理状态</a:t>
            </a:r>
            <a:r>
              <a:rPr lang="zh-CN" altLang="en-US" sz="1400" b="1" dirty="0">
                <a:cs typeface="+mn-ea"/>
                <a:sym typeface="+mn-lt"/>
              </a:rPr>
              <a:t>】</a:t>
            </a:r>
            <a:endParaRPr lang="zh-CN" altLang="en-US" sz="1400" b="1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/>
              <a:t>重症及气道阻塞患者：对于气管切开</a:t>
            </a:r>
            <a:r>
              <a:rPr lang="en-US" altLang="zh-CN" sz="1400"/>
              <a:t>/</a:t>
            </a:r>
            <a:r>
              <a:rPr lang="zh-CN" altLang="en-US" sz="1400"/>
              <a:t>机械通气</a:t>
            </a:r>
            <a:r>
              <a:rPr lang="en-US" altLang="zh-CN" sz="1400"/>
              <a:t>/</a:t>
            </a:r>
            <a:r>
              <a:rPr lang="zh-CN" altLang="en-US" sz="1400"/>
              <a:t>意识不清等重症患者，口服不便，雾化难以到达深部气道。本品可直接通过静脉滴注进入血液循环，实现100%生物利用度，迅速分布至肺部组织发挥祛痰作用，是重症气道管理的重要补充。</a:t>
            </a:r>
            <a:endParaRPr lang="zh-CN" altLang="en-US" sz="140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/>
              <a:t>肝肾功能异常及老年患者：该药代谢迅速，体内无明显积蓄现象。对于肝肾功能受损患者，体内转化为谷胱甘肽，抗氧化、抗炎，保护肝脏。</a:t>
            </a:r>
            <a:endParaRPr lang="zh-CN" altLang="en-US" sz="1400"/>
          </a:p>
        </p:txBody>
      </p:sp>
      <p:sp>
        <p:nvSpPr>
          <p:cNvPr id="70" name="文本框 69"/>
          <p:cNvSpPr txBox="1"/>
          <p:nvPr/>
        </p:nvSpPr>
        <p:spPr>
          <a:xfrm>
            <a:off x="1811655" y="4222115"/>
            <a:ext cx="9798050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1400" b="1" dirty="0">
                <a:cs typeface="+mn-ea"/>
                <a:sym typeface="+mn-lt"/>
              </a:rPr>
              <a:t>【提升患者依从性】</a:t>
            </a:r>
            <a:endParaRPr lang="zh-CN" altLang="en-US" sz="1400" b="1" dirty="0">
              <a:cs typeface="+mn-ea"/>
              <a:sym typeface="+mn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cs typeface="+mn-ea"/>
                <a:sym typeface="+mn-lt"/>
              </a:rPr>
              <a:t>灵活调整疗程：3</a:t>
            </a:r>
            <a:r>
              <a:rPr lang="en-US" altLang="zh-CN" sz="1400" dirty="0">
                <a:cs typeface="+mn-ea"/>
                <a:sym typeface="+mn-lt"/>
              </a:rPr>
              <a:t>ml</a:t>
            </a:r>
            <a:r>
              <a:rPr lang="zh-CN" altLang="en-US" sz="1400" dirty="0">
                <a:cs typeface="+mn-ea"/>
                <a:sym typeface="+mn-lt"/>
              </a:rPr>
              <a:t>安瓿包装便于按需抽取，支持短期、冲击性治疗，避免大规格装开封后污染或浪费。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811655" y="5090795"/>
            <a:ext cx="9798050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1400" b="1" dirty="0">
                <a:cs typeface="+mn-ea"/>
                <a:sym typeface="+mn-lt"/>
              </a:rPr>
              <a:t>【降低药品管理与使用成本】</a:t>
            </a:r>
            <a:endParaRPr lang="zh-CN" altLang="en-US" sz="1400" b="1" dirty="0">
              <a:cs typeface="+mn-ea"/>
              <a:sym typeface="+mn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cs typeface="+mn-ea"/>
                <a:sym typeface="+mn-lt"/>
              </a:rPr>
              <a:t>贮存与转运：小规格安瓿包装占用存储空间小，且保质期较长（</a:t>
            </a:r>
            <a:r>
              <a:rPr lang="en-US" altLang="zh-CN" sz="1400" dirty="0">
                <a:cs typeface="+mn-ea"/>
                <a:sym typeface="+mn-lt"/>
              </a:rPr>
              <a:t>36</a:t>
            </a:r>
            <a:r>
              <a:rPr lang="zh-CN" altLang="en-US" sz="1400" dirty="0">
                <a:cs typeface="+mn-ea"/>
                <a:sym typeface="+mn-lt"/>
              </a:rPr>
              <a:t>个月），利于医院药房管理和急救车备药。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72" name="圆角矩形 71"/>
          <p:cNvSpPr/>
          <p:nvPr>
            <p:custDataLst>
              <p:tags r:id="rId5"/>
            </p:custDataLst>
          </p:nvPr>
        </p:nvSpPr>
        <p:spPr>
          <a:xfrm>
            <a:off x="279400" y="1304925"/>
            <a:ext cx="1423670" cy="870585"/>
          </a:xfrm>
          <a:prstGeom prst="roundRect">
            <a:avLst/>
          </a:prstGeom>
          <a:solidFill>
            <a:srgbClr val="016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</a:rPr>
              <a:t>本品主要创新点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5" name="圆角矩形 74"/>
          <p:cNvSpPr/>
          <p:nvPr/>
        </p:nvSpPr>
        <p:spPr>
          <a:xfrm>
            <a:off x="10010140" y="1304925"/>
            <a:ext cx="1958340" cy="851535"/>
          </a:xfrm>
          <a:prstGeom prst="round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gradFill>
                  <a:gsLst>
                    <a:gs pos="0">
                      <a:schemeClr val="accent1">
                        <a:lumOff val="17500"/>
                      </a:schemeClr>
                    </a:gs>
                    <a:gs pos="100000">
                      <a:schemeClr val="accent1"/>
                    </a:gs>
                  </a:gsLst>
                  <a:lin ang="2700000" scaled="0"/>
                </a:gradFill>
              </a14:hiddenFill>
            </a:ext>
          </a:extLst>
        </p:spPr>
        <p:style>
          <a:lnRef idx="0">
            <a:srgbClr val="FFFFFF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6" name="文本框 75"/>
          <p:cNvSpPr txBox="1"/>
          <p:nvPr/>
        </p:nvSpPr>
        <p:spPr>
          <a:xfrm>
            <a:off x="10010140" y="1458595"/>
            <a:ext cx="19983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600" b="1"/>
              <a:t>通过仿制药质量和疗效一致性评价</a:t>
            </a:r>
            <a:endParaRPr lang="zh-CN" altLang="en-US" sz="1600" b="1"/>
          </a:p>
        </p:txBody>
      </p:sp>
    </p:spTree>
    <p:custDataLst>
      <p:tags r:id="rId6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resource_record_key" val="{&quot;10&quot;:[50059461],&quot;65&quot;:[20205081]}"/>
</p:tagLst>
</file>

<file path=ppt/tags/tag101.xml><?xml version="1.0" encoding="utf-8"?>
<p:tagLst xmlns:p="http://schemas.openxmlformats.org/presentationml/2006/main">
  <p:tag name="KSO_DOCER_RESOURCE_TRACE_INFO" val="{&quot;id&quot;:&quot;50059461&quot;,&quot;origin&quot;:0,&quot;type&quot;:&quot;icons&quot;,&quot;user&quot;:&quot;1030288223&quot;}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2_1"/>
  <p:tag name="KSO_WM_UNIT_ID" val="diagram20231451_1*n_h_i*1_2_1"/>
  <p:tag name="KSO_WM_TEMPLATE_CATEGORY" val="diagram"/>
  <p:tag name="KSO_WM_TEMPLATE_INDEX" val="2023145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406.8,&quot;left&quot;:9.45,&quot;top&quot;:108.1,&quot;width&quot;:902.85}"/>
  <p:tag name="KSO_WM_DIAGRAM_COLOR_MATCH_VALUE" val="{&quot;shape&quot;:{&quot;fill&quot;:{&quot;type&quot;:0},&quot;glow&quot;:{&quot;colorType&quot;:0},&quot;line&quot;:{&quot;gradient&quot;:[{&quot;brightness&quot;:0.800000011920929,&quot;colorType&quot;:1,&quot;foreColorIndex&quot;:5,&quot;pos&quot;:0.33000001311302185,&quot;transparency&quot;:1},{&quot;brightness&quot;:0,&quot;colorType&quot;:1,&quot;foreColorIndex&quot;:5,&quot;pos&quot;:1,&quot;transparency&quot;:0.30000001192092896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1_1"/>
  <p:tag name="KSO_WM_UNIT_ID" val="diagram20231451_1*n_h_i*1_1_1"/>
  <p:tag name="KSO_WM_TEMPLATE_CATEGORY" val="diagram"/>
  <p:tag name="KSO_WM_TEMPLATE_INDEX" val="2023145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FILL_TYPE" val="3"/>
  <p:tag name="KSO_WM_DIAGRAM_MAX_ITEMCNT" val="4"/>
  <p:tag name="KSO_WM_DIAGRAM_MIN_ITEMCNT" val="2"/>
  <p:tag name="KSO_WM_DIAGRAM_VIRTUALLY_FRAME" val="{&quot;height&quot;:406.8,&quot;left&quot;:9.45,&quot;top&quot;:108.1,&quot;width&quot;:902.85}"/>
  <p:tag name="KSO_WM_DIAGRAM_COLOR_MATCH_VALUE" val="{&quot;shape&quot;:{&quot;fill&quot;:{&quot;gradient&quot;:[{&quot;brightness&quot;:0.4000000059604645,&quot;colorType&quot;:1,&quot;foreColorIndex&quot;:5,&quot;pos&quot;:0.18000000715255737,&quot;transparency&quot;:1},{&quot;brightness&quot;:0.20000000298023224,&quot;colorType&quot;:1,&quot;foreColorIndex&quot;:5,&quot;pos&quot;:1,&quot;transparency&quot;:0.6499999761581421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</p:tagLst>
</file>

<file path=ppt/tags/tag10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a"/>
  <p:tag name="KSO_WM_UNIT_INDEX" val="1_1_1"/>
  <p:tag name="KSO_WM_UNIT_ID" val="diagram20231451_1*n_h_a*1_1_1"/>
  <p:tag name="KSO_WM_TEMPLATE_CATEGORY" val="diagram"/>
  <p:tag name="KSO_WM_TEMPLATE_INDEX" val="2023145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PRESET_TEXT" val="单击此处编辑添加项目标题"/>
  <p:tag name="KSO_WM_UNIT_FILL_TYPE" val="3"/>
  <p:tag name="KSO_WM_UNIT_TEXT_TYPE" val="1"/>
  <p:tag name="KSO_WM_DIAGRAM_MAX_ITEMCNT" val="4"/>
  <p:tag name="KSO_WM_DIAGRAM_MIN_ITEMCNT" val="2"/>
  <p:tag name="KSO_WM_DIAGRAM_VIRTUALLY_FRAME" val="{&quot;height&quot;:406.8,&quot;left&quot;:9.45,&quot;top&quot;:108.1,&quot;width&quot;:902.85}"/>
  <p:tag name="KSO_WM_DIAGRAM_COLOR_MATCH_VALUE" val="{&quot;shape&quot;:{&quot;fill&quot;:{&quot;gradient&quot;:[{&quot;brightness&quot;:0.15000000596046448,&quot;colorType&quot;:1,&quot;foreColorIndex&quot;:5,&quot;pos&quot;:0,&quot;transparency&quot;:0},{&quot;brightness&quot;:-0.15000000596046448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1_1"/>
  <p:tag name="KSO_WM_UNIT_ID" val="diagram20231451_1*n_h_h_i*1_2_1_1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FILL_TYPE" val="3"/>
  <p:tag name="KSO_WM_DIAGRAM_MAX_ITEMCNT" val="4"/>
  <p:tag name="KSO_WM_DIAGRAM_MIN_ITEMCNT" val="2"/>
  <p:tag name="KSO_WM_DIAGRAM_VIRTUALLY_FRAME" val="{&quot;height&quot;:406.8,&quot;left&quot;:9.45,&quot;top&quot;:108.1,&quot;width&quot;:902.85}"/>
  <p:tag name="KSO_WM_DIAGRAM_COLOR_MATCH_VALUE" val="{&quot;shape&quot;:{&quot;fill&quot;:{&quot;gradient&quot;:[{&quot;brightness&quot;:0,&quot;colorType&quot;:1,&quot;foreColorIndex&quot;:5,&quot;pos&quot;:0,&quot;transparency&quot;:0},{&quot;brightness&quot;:-0.25,&quot;colorType&quot;:1,&quot;foreColorIndex&quot;:5,&quot;pos&quot;:1,&quot;transparency&quot;:0}],&quot;type&quot;:3},&quot;glow&quot;:{&quot;colorType&quot;:0},&quot;line&quot;:{&quot;type&quot;:0},&quot;shadow&quot;:{&quot;brightness&quot;:0,&quot;colorType&quot;:1,&quot;foreColorIndex&quot;:5,&quot;transparency&quot;:0.7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1_2"/>
  <p:tag name="KSO_WM_UNIT_ID" val="diagram20231451_1*n_h_h_i*1_2_1_2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406.8,&quot;left&quot;:9.45,&quot;top&quot;:108.1,&quot;width&quot;:902.85}"/>
  <p:tag name="KSO_WM_DIAGRAM_COLOR_MATCH_VALUE" val="{&quot;shape&quot;:{&quot;fill&quot;:{&quot;type&quot;:0},&quot;glow&quot;:{&quot;colorType&quot;:0},&quot;line&quot;:{&quot;gradient&quot;:[{&quot;brightness&quot;:0,&quot;colorType&quot;:2,&quot;pos&quot;:0.9599999785423279,&quot;rgb&quot;:&quot;#ffffff&quot;,&quot;transparency&quot;:1},{&quot;brightness&quot;:0,&quot;colorType&quot;:1,&quot;foreColorIndex&quot;:5,&quot;pos&quot;:0,&quot;transparency&quot;:0.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USE_COLOR_VALUE" val="{&quot;color_scheme&quot;:1,&quot;color_type&quot;:1,&quot;theme_color_indexes&quot;:[5,6,5,6,5,6]}"/>
</p:tagLst>
</file>

<file path=ppt/tags/tag10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a"/>
  <p:tag name="KSO_WM_UNIT_INDEX" val="1_2_1_1"/>
  <p:tag name="KSO_WM_UNIT_ID" val="diagram20231451_1*n_h_h_a*1_2_1_1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正文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VIRTUALLY_FRAME" val="{&quot;height&quot;:406.8,&quot;left&quot;:9.45,&quot;top&quot;:108.1,&quot;width&quot;:902.8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</p:tagLst>
</file>

<file path=ppt/tags/tag108.xml><?xml version="1.0" encoding="utf-8"?>
<p:tagLst xmlns:p="http://schemas.openxmlformats.org/presentationml/2006/main"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f"/>
  <p:tag name="KSO_WM_UNIT_INDEX" val="1_2_1_1"/>
  <p:tag name="KSO_WM_UNIT_ID" val="diagram20231451_1*n_h_h_f*1_2_1_1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PRESET_TEXT" val="单击添加正文，文字是您思想的提炼，为了最终演示发布的良好效果，请言简的阐述观点。根据需要可酌情增减文字，以便观者可以准确理解您所传达的信息。单击此处输入正文，文字是您思想的提炼，为了最终演示发布的良好效果，请尽量言简意赅的阐述观点，根据需要可酌情增减文字。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VIRTUALLY_FRAME" val="{&quot;height&quot;:406.8,&quot;left&quot;:9.45,&quot;top&quot;:108.1,&quot;width&quot;:902.85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,&quot;transparency&quot;:0.25},{&quot;brightness&quot;:0,&quot;colorType&quot;:1,&quot;foreColorIndex&quot;:5,&quot;pos&quot;:1,&quot;transparency&quot;:0.8399999737739563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2_1"/>
  <p:tag name="KSO_WM_UNIT_ID" val="diagram20231451_1*n_h_h_i*1_2_2_1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FILL_TYPE" val="3"/>
  <p:tag name="KSO_WM_DIAGRAM_MAX_ITEMCNT" val="4"/>
  <p:tag name="KSO_WM_DIAGRAM_MIN_ITEMCNT" val="2"/>
  <p:tag name="KSO_WM_DIAGRAM_VIRTUALLY_FRAME" val="{&quot;height&quot;:406.8,&quot;left&quot;:9.45,&quot;top&quot;:108.1,&quot;width&quot;:902.85}"/>
  <p:tag name="KSO_WM_DIAGRAM_COLOR_MATCH_VALUE" val="{&quot;shape&quot;:{&quot;fill&quot;:{&quot;gradient&quot;:[{&quot;brightness&quot;:0,&quot;colorType&quot;:1,&quot;foreColorIndex&quot;:5,&quot;pos&quot;:0,&quot;transparency&quot;:0},{&quot;brightness&quot;:-0.25,&quot;colorType&quot;:1,&quot;foreColorIndex&quot;:5,&quot;pos&quot;:1,&quot;transparency&quot;:0}],&quot;type&quot;:3},&quot;glow&quot;:{&quot;colorType&quot;:0},&quot;line&quot;:{&quot;type&quot;:0},&quot;shadow&quot;:{&quot;brightness&quot;:0,&quot;colorType&quot;:1,&quot;foreColorIndex&quot;:5,&quot;transparency&quot;:0.7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2_2"/>
  <p:tag name="KSO_WM_UNIT_ID" val="diagram20231451_1*n_h_h_i*1_2_2_2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406.8,&quot;left&quot;:9.45,&quot;top&quot;:108.1,&quot;width&quot;:902.85}"/>
  <p:tag name="KSO_WM_DIAGRAM_COLOR_MATCH_VALUE" val="{&quot;shape&quot;:{&quot;fill&quot;:{&quot;type&quot;:0},&quot;glow&quot;:{&quot;colorType&quot;:0},&quot;line&quot;:{&quot;gradient&quot;:[{&quot;brightness&quot;:0,&quot;colorType&quot;:2,&quot;pos&quot;:0.9599999785423279,&quot;rgb&quot;:&quot;#ffffff&quot;,&quot;transparency&quot;:1},{&quot;brightness&quot;:0,&quot;colorType&quot;:1,&quot;foreColorIndex&quot;:5,&quot;pos&quot;:0,&quot;transparency&quot;:0.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USE_COLOR_VALUE" val="{&quot;color_scheme&quot;:1,&quot;color_type&quot;:1,&quot;theme_color_indexes&quot;:[5,6,5,6,5,6]}"/>
</p:tagLst>
</file>

<file path=ppt/tags/tag11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a"/>
  <p:tag name="KSO_WM_UNIT_INDEX" val="1_2_2_1"/>
  <p:tag name="KSO_WM_UNIT_ID" val="diagram20231451_1*n_h_h_a*1_2_2_1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正文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VIRTUALLY_FRAME" val="{&quot;height&quot;:406.8,&quot;left&quot;:9.45,&quot;top&quot;:108.1,&quot;width&quot;:902.8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</p:tagLst>
</file>

<file path=ppt/tags/tag112.xml><?xml version="1.0" encoding="utf-8"?>
<p:tagLst xmlns:p="http://schemas.openxmlformats.org/presentationml/2006/main"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f"/>
  <p:tag name="KSO_WM_UNIT_INDEX" val="1_2_2_1"/>
  <p:tag name="KSO_WM_UNIT_ID" val="diagram20231451_1*n_h_h_f*1_2_2_1"/>
  <p:tag name="KSO_WM_TEMPLATE_CATEGORY" val="diagram"/>
  <p:tag name="KSO_WM_TEMPLATE_INDEX" val="20231451"/>
  <p:tag name="KSO_WM_UNIT_LAYERLEVEL" val="1_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UNIT_PRESET_TEXT" val="单击添加正文，文字是您思想的提炼，为了最终演示发布的良好效果，请言简意赅的阐述观点。根据需要可酌情增减文字，以便观者可以准确理解您所传达的信息。单击此处输入正文，文字是您思想的提炼，为了最终演示发布的良好效果，请尽量言简意赅的阐述观点。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VIRTUALLY_FRAME" val="{&quot;height&quot;:406.8,&quot;left&quot;:9.45,&quot;top&quot;:108.1,&quot;width&quot;:902.85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,&quot;transparency&quot;:0.25},{&quot;brightness&quot;:0,&quot;colorType&quot;:1,&quot;foreColorIndex&quot;:5,&quot;pos&quot;:1,&quot;transparency&quot;:0.8399999737739563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</p:tagLst>
</file>

<file path=ppt/tags/tag11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resource_record_key" val="{&quot;10&quot;:[50059461],&quot;65&quot;:[20205081],&quot;70&quot;:[3325727,3318439]}"/>
</p:tagLst>
</file>

<file path=ppt/tags/tag114.xml><?xml version="1.0" encoding="utf-8"?>
<p:tagLst xmlns:p="http://schemas.openxmlformats.org/presentationml/2006/main">
  <p:tag name="TABLE_ENDDRAG_ORIGIN_RECT" val="926*429"/>
  <p:tag name="TABLE_ENDDRAG_RECT" val="19*122*926*429"/>
</p:tagLst>
</file>

<file path=ppt/tags/tag11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3_1"/>
  <p:tag name="KSO_WM_UNIT_ID" val="diagram20230945_2*n_h_h_f*1_2_3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6.25,&quot;top&quot;:134.47676696777344,&quot;width&quot;:807.50007874015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TEXT_LAYER_COUNT" val="1"/>
  <p:tag name="KSO_WM_UNIT_PRESET_TEXT" val="单击此处输入你的智能图形项正文，文字是您思想的提炼，请尽量言简意赅的阐述观点。单击此处输入你的智能图形项正文，文字是您思想的提炼。单击此处输入你的智能图形项正文，文字是您思想的提炼。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11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n_h_h_a"/>
  <p:tag name="KSO_WM_UNIT_INDEX" val="1_2_3_1"/>
  <p:tag name="KSO_WM_UNIT_ID" val="diagram20230945_2*n_h_h_a*1_2_3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6.25,&quot;top&quot;:134.47676696777344,&quot;width&quot;:807.50007874015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7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PRESET_TEXT" val="添加标题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11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1_1"/>
  <p:tag name="KSO_WM_UNIT_ID" val="diagram20230945_2*n_h_h_f*1_2_1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6.25,&quot;top&quot;:134.47676696777344,&quot;width&quot;:807.50007874015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TEXT_LAYER_COUNT" val="1"/>
  <p:tag name="KSO_WM_UNIT_PRESET_TEXT" val="单击此处输入你的智能图形项正文，文字是您思想的提炼，请尽量言简意赅的阐述观点。单击此处输入你的智能图形项正文，文字是您思想的提炼。 单击此处输入你的智能图形项正文，文字是您思想的提炼。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11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n_h_h_a"/>
  <p:tag name="KSO_WM_UNIT_INDEX" val="1_2_1_1"/>
  <p:tag name="KSO_WM_UNIT_ID" val="diagram20230945_2*n_h_h_a*1_2_1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6.25,&quot;top&quot;:134.47676696777344,&quot;width&quot;:807.50007874015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PRESET_TEXT" val="添加标题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2_1"/>
  <p:tag name="KSO_WM_UNIT_ID" val="diagram20230945_2*n_h_h_f*1_2_2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6.25,&quot;top&quot;:134.47676696777344,&quot;width&quot;:807.50007874015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TEXT_LAYER_COUNT" val="1"/>
  <p:tag name="KSO_WM_UNIT_PRESET_TEXT" val="单击此处输入你的智能图形项正文，文字是您思想的提炼，请尽量言简意赅的阐述观点。单击此处输入你的智能图形项正文，文字是您思想的提炼。单击此处输入你的智能图形项正文，文字是您思想的提炼。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12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n_h_h_a"/>
  <p:tag name="KSO_WM_UNIT_INDEX" val="1_2_2_1"/>
  <p:tag name="KSO_WM_UNIT_ID" val="diagram20230945_2*n_h_h_a*1_2_2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6.25,&quot;top&quot;:134.47676696777344,&quot;width&quot;:807.50007874015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PRESET_TEXT" val="添加标题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122.xml><?xml version="1.0" encoding="utf-8"?>
<p:tagLst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FILL_TYPE" val="3"/>
  <p:tag name="KSO_WM_UNIT_TEXT_FILL_FORE_SCHEMECOLOR_INDEX_BRIGHTNESS" val="0"/>
  <p:tag name="KSO_WM_UNIT_TEXT_FILL_TYPE" val="1"/>
  <p:tag name="KSO_WM_UNIT_LINE_FORE_SCHEMECOLOR_INDEX_1_BRIGHTNESS" val="0"/>
  <p:tag name="KSO_WM_UNIT_LINE_FORE_SCHEMECOLOR_INDEX_1" val="5"/>
  <p:tag name="KSO_WM_UNIT_LINE_FORE_SCHEMECOLOR_INDEX_1_POS" val="0"/>
  <p:tag name="KSO_WM_UNIT_LINE_FORE_SCHEMECOLOR_INDEX_1_TRANS" val="1"/>
  <p:tag name="KSO_WM_UNIT_LINE_FORE_SCHEMECOLOR_INDEX_2_BRIGHTNESS" val="0"/>
  <p:tag name="KSO_WM_UNIT_LINE_FORE_SCHEMECOLOR_INDEX_2" val="5"/>
  <p:tag name="KSO_WM_UNIT_LINE_FORE_SCHEMECOLOR_INDEX_2_POS" val="0.64"/>
  <p:tag name="KSO_WM_UNIT_LINE_FORE_SCHEMECOLOR_INDEX_2_TRANS" val="0"/>
  <p:tag name="KSO_WM_UNIT_LINE_FORE_SCHEMECOLOR_INDEX_3_BRIGHTNESS" val="0.8"/>
  <p:tag name="KSO_WM_UNIT_LINE_FORE_SCHEMECOLOR_INDEX_3" val="15"/>
  <p:tag name="KSO_WM_UNIT_LINE_FORE_SCHEMECOLOR_INDEX_3_POS" val="0.9"/>
  <p:tag name="KSO_WM_UNIT_LINE_FORE_SCHEMECOLOR_INDEX_3_TRANS" val="0.53"/>
  <p:tag name="KSO_WM_UNIT_LINE_FORE_SCHEMECOLOR_INDEX_4_BRIGHTNESS" val="0.8"/>
  <p:tag name="KSO_WM_UNIT_LINE_FORE_SCHEMECOLOR_INDEX_4" val="15"/>
  <p:tag name="KSO_WM_UNIT_LINE_FORE_SCHEMECOLOR_INDEX_4_POS" val="0.95"/>
  <p:tag name="KSO_WM_UNIT_LINE_FORE_SCHEMECOLOR_INDEX_4_TRANS" val="0"/>
  <p:tag name="KSO_WM_UNIT_LINE_FORE_SCHEMECOLOR_INDEX_5_BRIGHTNESS" val="0.8"/>
  <p:tag name="KSO_WM_UNIT_LINE_FORE_SCHEMECOLOR_INDEX_5" val="15"/>
  <p:tag name="KSO_WM_UNIT_LINE_FORE_SCHEMECOLOR_INDEX_5_POS" val="1"/>
  <p:tag name="KSO_WM_UNIT_LINE_FORE_SCHEMECOLOR_INDEX_5_TRANS" val="0.9"/>
  <p:tag name="KSO_WM_UNIT_LINE_GRADIENT_TYPE" val="0"/>
  <p:tag name="KSO_WM_UNIT_LINE_GRADIENT_ANGLE" val="0"/>
  <p:tag name="KSO_WM_UNIT_LINE_GRADIENT_DIRECTION" val="3"/>
  <p:tag name="KSO_WM_UNIT_LINE_FILL_TYPE" val="5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0945_2*n_h_i*1_2_1"/>
  <p:tag name="KSO_WM_TEMPLATE_CATEGORY" val="diagram"/>
  <p:tag name="KSO_WM_TEMPLATE_INDEX" val="20230945"/>
  <p:tag name="KSO_WM_UNIT_LAYERLEVEL" val="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TYPE" val="n_h_i"/>
  <p:tag name="KSO_WM_UNIT_INDEX" val="1_2_1"/>
  <p:tag name="KSO_WM_DIAGRAM_MAX_ITEMCNT" val="4"/>
  <p:tag name="KSO_WM_DIAGRAM_MIN_ITEMCNT" val="2"/>
  <p:tag name="KSO_WM_DIAGRAM_VIRTUALLY_FRAME" val="{&quot;height&quot;:388.3464660644531,&quot;left&quot;:76.25,&quot;top&quot;:134.47676696777344,&quot;width&quot;:807.5000787401575}"/>
  <p:tag name="KSO_WM_DIAGRAM_COLOR_MATCH_VALUE" val="{&quot;shape&quot;:{&quot;fill&quot;:{&quot;type&quot;:0},&quot;glow&quot;:{&quot;colorType&quot;:0},&quot;line&quot;:{&quot;gradient&quot;:[{&quot;brightness&quot;:0.5,&quot;colorType&quot;:1,&quot;foreColorIndex&quot;:13,&quot;pos&quot;:1,&quot;transparency&quot;:0.699999988079071},{&quot;brightness&quot;:0.800000011920929,&quot;colorType&quot;:2,&quot;pos&quot;:0.15000000596046448,&quot;rgb&quot;:&quot;#ffffff&quot;,&quot;transparency&quot;:1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]}"/>
</p:tagLst>
</file>

<file path=ppt/tags/tag123.xml><?xml version="1.0" encoding="utf-8"?>
<p:tagLst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TEXT_FILL_FORE_SCHEMECOLOR_INDEX_BRIGHTNESS" val="0"/>
  <p:tag name="KSO_WM_UNIT_LINE_FORE_SCHEMECOLOR_INDEX_1_BRIGHTNESS" val="0.95"/>
  <p:tag name="KSO_WM_UNIT_LINE_FORE_SCHEMECOLOR_INDEX_1" val="5"/>
  <p:tag name="KSO_WM_UNIT_LINE_FORE_SCHEMECOLOR_INDEX_1_POS" val="0.09"/>
  <p:tag name="KSO_WM_UNIT_LINE_FORE_SCHEMECOLOR_INDEX_1_TRANS" val="0.3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0945_2*n_h_h_i*1_2_2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SUBTYPE" val="d"/>
  <p:tag name="KSO_WM_UNIT_TYPE" val="n_h_h_i"/>
  <p:tag name="KSO_WM_UNIT_INDEX" val="1_2_2_1"/>
  <p:tag name="KSO_WM_DIAGRAM_MAX_ITEMCNT" val="4"/>
  <p:tag name="KSO_WM_DIAGRAM_MIN_ITEMCNT" val="2"/>
  <p:tag name="KSO_WM_DIAGRAM_VIRTUALLY_FRAME" val="{&quot;height&quot;:388.3464660644531,&quot;left&quot;:76.25,&quot;top&quot;:134.47676696777344,&quot;width&quot;:807.5000787401575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gradient&quot;:[{&quot;brightness&quot;:0,&quot;colorType&quot;:2,&quot;pos&quot;:0.3700000047683716,&quot;rgb&quot;:&quot;#ffffff&quot;,&quot;transparency&quot;:0},{&quot;brightness&quot;:0.800000011920929,&quot;colorType&quot;:1,&quot;foreColorIndex&quot;:6,&quot;pos&quot;:0,&quot;transparency&quot;:0},{&quot;brightness&quot;:0,&quot;colorType&quot;:2,&quot;pos&quot;:1,&quot;rgb&quot;:&quot;#ffffff&quot;,&quot;transparency&quot;:0},{&quot;brightness&quot;:0.800000011920929,&quot;colorType&quot;:1,&quot;foreColorIndex&quot;:6,&quot;pos&quot;:0.7099999785423279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FILL_TYPE" val="1"/>
  <p:tag name="KSO_WM_UNIT_FILL_FORE_SCHEMECOLOR_INDEX" val="6"/>
  <p:tag name="KSO_WM_UNIT_FILL_FORE_SCHEMECOLOR_INDEX_BRIGHTNESS" val="0"/>
  <p:tag name="KSO_WM_DIAGRAM_USE_COLOR_VALUE" val="{&quot;color_scheme&quot;:1,&quot;color_type&quot;:1,&quot;theme_color_indexes&quot;:[]}"/>
</p:tagLst>
</file>

<file path=ppt/tags/tag124.xml><?xml version="1.0" encoding="utf-8"?>
<p:tagLst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TEXT_FILL_FORE_SCHEMECOLOR_INDEX_BRIGHTNESS" val="0"/>
  <p:tag name="KSO_WM_UNIT_LINE_FORE_SCHEMECOLOR_INDEX_1_BRIGHTNESS" val="0.95"/>
  <p:tag name="KSO_WM_UNIT_LINE_FORE_SCHEMECOLOR_INDEX_1" val="5"/>
  <p:tag name="KSO_WM_UNIT_LINE_FORE_SCHEMECOLOR_INDEX_1_POS" val="0.09"/>
  <p:tag name="KSO_WM_UNIT_LINE_FORE_SCHEMECOLOR_INDEX_1_TRANS" val="0.3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0945_2*n_h_h_i*1_2_1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SUBTYPE" val="d"/>
  <p:tag name="KSO_WM_UNIT_TYPE" val="n_h_h_i"/>
  <p:tag name="KSO_WM_UNIT_INDEX" val="1_2_1_1"/>
  <p:tag name="KSO_WM_DIAGRAM_MAX_ITEMCNT" val="4"/>
  <p:tag name="KSO_WM_DIAGRAM_MIN_ITEMCNT" val="2"/>
  <p:tag name="KSO_WM_DIAGRAM_VIRTUALLY_FRAME" val="{&quot;height&quot;:388.3464660644531,&quot;left&quot;:76.25,&quot;top&quot;:134.47676696777344,&quot;width&quot;:807.500078740157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gradient&quot;:[{&quot;brightness&quot;:0,&quot;colorType&quot;:2,&quot;pos&quot;:0.3700000047683716,&quot;rgb&quot;:&quot;#ffffff&quot;,&quot;transparency&quot;:0},{&quot;brightness&quot;:0.800000011920929,&quot;colorType&quot;:1,&quot;foreColorIndex&quot;:5,&quot;pos&quot;:0,&quot;transparency&quot;:0},{&quot;brightness&quot;:0,&quot;colorType&quot;:2,&quot;pos&quot;:1,&quot;rgb&quot;:&quot;#ffffff&quot;,&quot;transparency&quot;:0},{&quot;brightness&quot;:0.800000011920929,&quot;colorType&quot;:1,&quot;foreColorIndex&quot;:5,&quot;pos&quot;:0.7099999785423279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]}"/>
</p:tagLst>
</file>

<file path=ppt/tags/tag125.xml><?xml version="1.0" encoding="utf-8"?>
<p:tagLst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TEXT_FILL_FORE_SCHEMECOLOR_INDEX_BRIGHTNESS" val="0"/>
  <p:tag name="KSO_WM_UNIT_LINE_FORE_SCHEMECOLOR_INDEX_1_BRIGHTNESS" val="0.95"/>
  <p:tag name="KSO_WM_UNIT_LINE_FORE_SCHEMECOLOR_INDEX_1" val="5"/>
  <p:tag name="KSO_WM_UNIT_LINE_FORE_SCHEMECOLOR_INDEX_1_POS" val="0.09"/>
  <p:tag name="KSO_WM_UNIT_LINE_FORE_SCHEMECOLOR_INDEX_1_TRANS" val="0.3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0945_2*n_h_h_i*1_2_3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SUBTYPE" val="d"/>
  <p:tag name="KSO_WM_UNIT_TYPE" val="n_h_h_i"/>
  <p:tag name="KSO_WM_UNIT_INDEX" val="1_2_3_1"/>
  <p:tag name="KSO_WM_DIAGRAM_MAX_ITEMCNT" val="4"/>
  <p:tag name="KSO_WM_DIAGRAM_MIN_ITEMCNT" val="2"/>
  <p:tag name="KSO_WM_DIAGRAM_VIRTUALLY_FRAME" val="{&quot;height&quot;:388.3464660644531,&quot;left&quot;:76.25,&quot;top&quot;:134.47676696777344,&quot;width&quot;:807.5000787401575}"/>
  <p:tag name="KSO_WM_DIAGRAM_COLOR_MATCH_VALUE" val="{&quot;shape&quot;:{&quot;fill&quot;:{&quot;solid&quot;:{&quot;brightness&quot;:0,&quot;colorType&quot;:1,&quot;foreColorIndex&quot;:7,&quot;transparency&quot;:0},&quot;type&quot;:1},&quot;glow&quot;:{&quot;colorType&quot;:0},&quot;line&quot;:{&quot;gradient&quot;:[{&quot;brightness&quot;:0,&quot;colorType&quot;:2,&quot;pos&quot;:0.3700000047683716,&quot;rgb&quot;:&quot;#ffffff&quot;,&quot;transparency&quot;:0},{&quot;brightness&quot;:0.800000011920929,&quot;colorType&quot;:1,&quot;foreColorIndex&quot;:10,&quot;pos&quot;:0,&quot;transparency&quot;:0},{&quot;brightness&quot;:0,&quot;colorType&quot;:2,&quot;pos&quot;:1,&quot;rgb&quot;:&quot;#ffffff&quot;,&quot;transparency&quot;:0},{&quot;brightness&quot;:0.800000011920929,&quot;colorType&quot;:1,&quot;foreColorIndex&quot;:7,&quot;pos&quot;:0.7099999785423279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FILL_TYPE" val="1"/>
  <p:tag name="KSO_WM_UNIT_FILL_FORE_SCHEMECOLOR_INDEX" val="7"/>
  <p:tag name="KSO_WM_UNIT_FILL_FORE_SCHEMECOLOR_INDEX_BRIGHTNESS" val="0"/>
  <p:tag name="KSO_WM_DIAGRAM_USE_COLOR_VALUE" val="{&quot;color_scheme&quot;:1,&quot;color_type&quot;:1,&quot;theme_color_indexes&quot;:[]}"/>
</p:tagLst>
</file>

<file path=ppt/tags/tag126.xml><?xml version="1.0" encoding="utf-8"?>
<p:tagLst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TEXT_FILL_FORE_SCHEMECOLOR_INDEX_BRIGHTNESS" val="0"/>
  <p:tag name="KSO_WM_UNIT_LINE_FORE_SCHEMECOLOR_INDEX_1_BRIGHTNESS" val="0.95"/>
  <p:tag name="KSO_WM_UNIT_LINE_FORE_SCHEMECOLOR_INDEX_1" val="5"/>
  <p:tag name="KSO_WM_UNIT_LINE_FORE_SCHEMECOLOR_INDEX_1_POS" val="0.09"/>
  <p:tag name="KSO_WM_UNIT_LINE_FORE_SCHEMECOLOR_INDEX_1_TRANS" val="0.3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0945_2*n_h_a*1_1_1"/>
  <p:tag name="KSO_WM_TEMPLATE_CATEGORY" val="diagram"/>
  <p:tag name="KSO_WM_TEMPLATE_INDEX" val="20230945"/>
  <p:tag name="KSO_WM_UNIT_LAYERLEVEL" val="1_1_1"/>
  <p:tag name="KSO_WM_TAG_VERSION" val="3.0"/>
  <p:tag name="KSO_WM_DIAGRAM_VERSION" val="3"/>
  <p:tag name="KSO_WM_DIAGRAM_COLOR_TRICK" val="3"/>
  <p:tag name="KSO_WM_DIAGRAM_COLOR_TEXT_CAN_REMOVE" val="n"/>
  <p:tag name="KSO_WM_UNIT_ISCONTENTSTITLE" val="0"/>
  <p:tag name="KSO_WM_UNIT_ISNUMDGMTITLE" val="0"/>
  <p:tag name="KSO_WM_UNIT_NOCLEAR" val="0"/>
  <p:tag name="KSO_WM_UNIT_VALUE" val="30"/>
  <p:tag name="KSO_WM_DIAGRAM_GROUP_CODE" val="n1-1"/>
  <p:tag name="KSO_WM_UNIT_TYPE" val="n_h_a"/>
  <p:tag name="KSO_WM_UNIT_INDEX" val="1_1_1"/>
  <p:tag name="KSO_WM_DIAGRAM_MAX_ITEMCNT" val="4"/>
  <p:tag name="KSO_WM_DIAGRAM_MIN_ITEMCNT" val="2"/>
  <p:tag name="KSO_WM_DIAGRAM_VIRTUALLY_FRAME" val="{&quot;height&quot;:388.3464660644531,&quot;left&quot;:76.25,&quot;top&quot;:134.47676696777344,&quot;width&quot;:807.500078740157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gradient&quot;:[{&quot;brightness&quot;:0,&quot;colorType&quot;:2,&quot;pos&quot;:0.3700000047683716,&quot;rgb&quot;:&quot;#ffffff&quot;,&quot;transparency&quot;:0},{&quot;brightness&quot;:0.550000011920929,&quot;colorType&quot;:1,&quot;foreColorIndex&quot;:5,&quot;pos&quot;:0,&quot;transparency&quot;:0},{&quot;brightness&quot;:0,&quot;colorType&quot;:2,&quot;pos&quot;:1,&quot;rgb&quot;:&quot;#ffffff&quot;,&quot;transparency&quot;:0},{&quot;brightness&quot;:0.699999988079071,&quot;colorType&quot;:1,&quot;foreColorIndex&quot;:5,&quot;pos&quot;:0.7099999785423279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UNIT_PRESET_TEXT" val="单击添加&#10;项标题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]}"/>
</p:tagLst>
</file>

<file path=ppt/tags/tag12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resource_record_key" val="{&quot;65&quot;:[20205081],&quot;70&quot;:[3321973,3312417]}"/>
</p:tagLst>
</file>

<file path=ppt/tags/tag128.xml><?xml version="1.0" encoding="utf-8"?>
<p:tagLst xmlns:p="http://schemas.openxmlformats.org/presentationml/2006/main">
  <p:tag name="KSO_WM_DIAGRAM_VIRTUALLY_FRAME" val="{&quot;height&quot;:319.7,&quot;left&quot;:31.15,&quot;top&quot;:60.2,&quot;width&quot;:655.3}"/>
</p:tagLst>
</file>

<file path=ppt/tags/tag129.xml><?xml version="1.0" encoding="utf-8"?>
<p:tagLst xmlns:p="http://schemas.openxmlformats.org/presentationml/2006/main">
  <p:tag name="KSO_WM_DIAGRAM_VIRTUALLY_FRAME" val="{&quot;height&quot;:319.7,&quot;left&quot;:31.15,&quot;top&quot;:60.2,&quot;width&quot;:655.3}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resource_record_key" val="{&quot;65&quot;:[20205081],&quot;70&quot;:[3318988]}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i*1_1_2"/>
  <p:tag name="KSO_WM_TEMPLATE_CATEGORY" val="diagram"/>
  <p:tag name="KSO_WM_TEMPLATE_INDEX" val="20231861"/>
  <p:tag name="KSO_WM_UNIT_LAYERLEVEL" val="1_1_1"/>
  <p:tag name="KSO_WM_TAG_VERSION" val="3.0"/>
  <p:tag name="KSO_WM_DIAGRAM_GROUP_CODE" val="l1-1"/>
  <p:tag name="KSO_WM_UNIT_TYPE" val="l_h_i"/>
  <p:tag name="KSO_WM_UNIT_INDEX" val="1_1_2"/>
  <p:tag name="KSO_WM_DIAGRAM_VERSION" val="3"/>
  <p:tag name="KSO_WM_DIAGRAM_COLOR_TRICK" val="1"/>
  <p:tag name="KSO_WM_DIAGRAM_COLOR_TEXT_CAN_REMOVE" val="n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gradient&quot;:[{&quot;brightness&quot;:0,&quot;colorType&quot;:1,&quot;foreColorIndex&quot;:5,&quot;pos&quot;:1,&quot;transparency&quot;:1},{&quot;brightness&quot;:0,&quot;colorType&quot;:1,&quot;foreColorIndex&quot;:5,&quot;pos&quot;:1,&quot;transparency&quot;:0},{&quot;brightness&quot;:0.800000011920929,&quot;colorType&quot;:1,&quot;foreColorIndex&quot;:5,&quot;pos&quot;:0,&quot;transparency&quot;:0.8999999761581421}],&quot;type&quot;:3},&quot;glow&quot;:{&quot;colorType&quot;:0},&quot;line&quot;:{&quot;gradient&quot;:[{&quot;brightness&quot;:0,&quot;colorType&quot;:1,&quot;foreColorIndex&quot;:5,&quot;pos&quot;:0.20000000298023224,&quot;transparency&quot;:1},{&quot;brightness&quot;:0.4000000059604645,&quot;colorType&quot;:1,&quot;foreColorIndex&quot;:5,&quot;pos&quot;:1,&quot;transparency&quot;:0}],&quot;type&quot;:2},&quot;shadow&quot;:{&quot;brightness&quot;:-0.25,&quot;colorType&quot;:1,&quot;foreColorIndex&quot;:5,&quot;transparency&quot;:0.9300000071525574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92929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  <p:tag name="KSO_WM_BEAUTIFY_FLAG" val="#wm#"/>
  <p:tag name="KSO_WM_UNIT_FILL_TYPE" val="3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a*1_1_1"/>
  <p:tag name="KSO_WM_TEMPLATE_CATEGORY" val="diagram"/>
  <p:tag name="KSO_WM_TEMPLATE_INDEX" val="20231861"/>
  <p:tag name="KSO_WM_UNIT_LAYERLEVEL" val="1_1_1"/>
  <p:tag name="KSO_WM_TAG_VERSION" val="3.0"/>
  <p:tag name="KSO_WM_UNIT_ISCONTENTSTITLE" val="0"/>
  <p:tag name="KSO_WM_UNIT_ISNUMDGMTITLE" val="0"/>
  <p:tag name="KSO_WM_UNIT_NOCLEAR" val="0"/>
  <p:tag name="KSO_WM_DIAGRAM_GROUP_CODE" val="l1-1"/>
  <p:tag name="KSO_WM_UNIT_TYPE" val="l_h_a"/>
  <p:tag name="KSO_WM_UNIT_INDEX" val="1_1_1"/>
  <p:tag name="KSO_WM_DIAGRAM_VERSION" val="3"/>
  <p:tag name="KSO_WM_DIAGRAM_COLOR_TRICK" val="1"/>
  <p:tag name="KSO_WM_DIAGRAM_COLOR_TEXT_CAN_REMOVE" val="n"/>
  <p:tag name="KSO_WM_UNIT_VALUE" val="10"/>
  <p:tag name="KSO_WM_UNIT_TEXT_TYPE" val="1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  <p:tag name="KSO_WM_BEAUTIFY_FLAG" val="#wm#"/>
  <p:tag name="KSO_WM_UNIT_PRESET_TEXT" val="添加标题内容"/>
  <p:tag name="KSO_WM_UNIT_TEXT_FILL_FORE_SCHEMECOLOR_INDEX" val="1"/>
  <p:tag name="KSO_WM_UNIT_TEXT_FILL_TYPE" val="1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i*1_1_1"/>
  <p:tag name="KSO_WM_TEMPLATE_CATEGORY" val="diagram"/>
  <p:tag name="KSO_WM_TEMPLATE_INDEX" val="20231861"/>
  <p:tag name="KSO_WM_UNIT_LAYERLEVEL" val="1_1_1"/>
  <p:tag name="KSO_WM_TAG_VERSION" val="3.0"/>
  <p:tag name="KSO_WM_DIAGRAM_GROUP_CODE" val="l1-1"/>
  <p:tag name="KSO_WM_UNIT_TYPE" val="l_h_i"/>
  <p:tag name="KSO_WM_UNIT_INDEX" val="1_1_1"/>
  <p:tag name="KSO_WM_DIAGRAM_VERSION" val="3"/>
  <p:tag name="KSO_WM_DIAGRAM_COLOR_TRICK" val="1"/>
  <p:tag name="KSO_WM_DIAGRAM_COLOR_TEXT_CAN_REMOVE" val="n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,&quot;transparency&quot;:0.8999999761581421},{&quot;brightness&quot;:0,&quot;colorType&quot;:1,&quot;foreColorIndex&quot;:5,&quot;pos&quot;:1,&quot;transparency&quot;:0.20000000298023224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USE_COLOR_VALUE" val="{&quot;color_scheme&quot;:1,&quot;color_type&quot;:1,&quot;theme_color_indexes&quot;:[5,6,5,6,5,6]}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f*1_1_1"/>
  <p:tag name="KSO_WM_TEMPLATE_CATEGORY" val="diagram"/>
  <p:tag name="KSO_WM_TEMPLATE_INDEX" val="20231861"/>
  <p:tag name="KSO_WM_UNIT_LAYERLEVEL" val="1_1_1"/>
  <p:tag name="KSO_WM_TAG_VERSION" val="3.0"/>
  <p:tag name="KSO_WM_UNIT_SUBTYPE" val="a"/>
  <p:tag name="KSO_WM_UNIT_NOCLEAR" val="0"/>
  <p:tag name="KSO_WM_DIAGRAM_GROUP_CODE" val="l1-1"/>
  <p:tag name="KSO_WM_UNIT_TYPE" val="l_h_f"/>
  <p:tag name="KSO_WM_UNIT_INDEX" val="1_1_1"/>
  <p:tag name="KSO_WM_DIAGRAM_VERSION" val="3"/>
  <p:tag name="KSO_WM_DIAGRAM_COLOR_TRICK" val="1"/>
  <p:tag name="KSO_WM_DIAGRAM_COLOR_TEXT_CAN_REMOVE" val="n"/>
  <p:tag name="KSO_WM_UNIT_VALUE" val="96"/>
  <p:tag name="KSO_WM_UNIT_TEXT_TYPE" val="1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  <p:tag name="KSO_WM_UNIT_TEXT_LAYER_COUNT" val="1"/>
  <p:tag name="KSO_WM_BEAUTIFY_FLAG" val="#wm#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"/>
  <p:tag name="KSO_WM_UNIT_TEXT_FILL_FORE_SCHEMECOLOR_INDEX" val="1"/>
  <p:tag name="KSO_WM_UNIT_TEXT_FILL_TYPE" val="1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i*1_2_2"/>
  <p:tag name="KSO_WM_TEMPLATE_CATEGORY" val="diagram"/>
  <p:tag name="KSO_WM_TEMPLATE_INDEX" val="20231861"/>
  <p:tag name="KSO_WM_UNIT_LAYERLEVEL" val="1_1_1"/>
  <p:tag name="KSO_WM_TAG_VERSION" val="3.0"/>
  <p:tag name="KSO_WM_DIAGRAM_GROUP_CODE" val="l1-1"/>
  <p:tag name="KSO_WM_UNIT_TYPE" val="l_h_i"/>
  <p:tag name="KSO_WM_UNIT_INDEX" val="1_2_2"/>
  <p:tag name="KSO_WM_DIAGRAM_VERSION" val="3"/>
  <p:tag name="KSO_WM_DIAGRAM_COLOR_TRICK" val="1"/>
  <p:tag name="KSO_WM_DIAGRAM_COLOR_TEXT_CAN_REMOVE" val="n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gradient&quot;:[{&quot;brightness&quot;:0,&quot;colorType&quot;:1,&quot;foreColorIndex&quot;:5,&quot;pos&quot;:1,&quot;transparency&quot;:1},{&quot;brightness&quot;:0,&quot;colorType&quot;:1,&quot;foreColorIndex&quot;:5,&quot;pos&quot;:1,&quot;transparency&quot;:0},{&quot;brightness&quot;:0.800000011920929,&quot;colorType&quot;:1,&quot;foreColorIndex&quot;:5,&quot;pos&quot;:0,&quot;transparency&quot;:0.8999999761581421}],&quot;type&quot;:3},&quot;glow&quot;:{&quot;colorType&quot;:0},&quot;line&quot;:{&quot;gradient&quot;:[{&quot;brightness&quot;:0,&quot;colorType&quot;:1,&quot;foreColorIndex&quot;:5,&quot;pos&quot;:0.20000000298023224,&quot;transparency&quot;:1},{&quot;brightness&quot;:0.4000000059604645,&quot;colorType&quot;:1,&quot;foreColorIndex&quot;:5,&quot;pos&quot;:1,&quot;transparency&quot;:0}],&quot;type&quot;:2},&quot;shadow&quot;:{&quot;brightness&quot;:-0.25,&quot;colorType&quot;:1,&quot;foreColorIndex&quot;:5,&quot;transparency&quot;:0.9300000071525574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92929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  <p:tag name="KSO_WM_BEAUTIFY_FLAG" val="#wm#"/>
  <p:tag name="KSO_WM_UNIT_FILL_TYPE" val="3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i*1_3_2"/>
  <p:tag name="KSO_WM_TEMPLATE_CATEGORY" val="diagram"/>
  <p:tag name="KSO_WM_TEMPLATE_INDEX" val="20231861"/>
  <p:tag name="KSO_WM_UNIT_LAYERLEVEL" val="1_1_1"/>
  <p:tag name="KSO_WM_TAG_VERSION" val="3.0"/>
  <p:tag name="KSO_WM_DIAGRAM_GROUP_CODE" val="l1-1"/>
  <p:tag name="KSO_WM_UNIT_TYPE" val="l_h_i"/>
  <p:tag name="KSO_WM_UNIT_INDEX" val="1_3_2"/>
  <p:tag name="KSO_WM_DIAGRAM_VERSION" val="3"/>
  <p:tag name="KSO_WM_DIAGRAM_COLOR_TRICK" val="1"/>
  <p:tag name="KSO_WM_DIAGRAM_COLOR_TEXT_CAN_REMOVE" val="n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gradient&quot;:[{&quot;brightness&quot;:0,&quot;colorType&quot;:1,&quot;foreColorIndex&quot;:5,&quot;pos&quot;:1,&quot;transparency&quot;:1},{&quot;brightness&quot;:0,&quot;colorType&quot;:1,&quot;foreColorIndex&quot;:5,&quot;pos&quot;:1,&quot;transparency&quot;:0},{&quot;brightness&quot;:0.800000011920929,&quot;colorType&quot;:1,&quot;foreColorIndex&quot;:5,&quot;pos&quot;:0,&quot;transparency&quot;:0.8999999761581421}],&quot;type&quot;:3},&quot;glow&quot;:{&quot;colorType&quot;:0},&quot;line&quot;:{&quot;gradient&quot;:[{&quot;brightness&quot;:0,&quot;colorType&quot;:1,&quot;foreColorIndex&quot;:5,&quot;pos&quot;:0.20000000298023224,&quot;transparency&quot;:1},{&quot;brightness&quot;:0.4000000059604645,&quot;colorType&quot;:1,&quot;foreColorIndex&quot;:5,&quot;pos&quot;:1,&quot;transparency&quot;:0}],&quot;type&quot;:2},&quot;shadow&quot;:{&quot;brightness&quot;:-0.25,&quot;colorType&quot;:1,&quot;foreColorIndex&quot;:5,&quot;transparency&quot;:0.9300000071525574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92929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  <p:tag name="KSO_WM_BEAUTIFY_FLAG" val="#wm#"/>
  <p:tag name="KSO_WM_UNIT_FILL_TYPE" val="3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a*1_2_1"/>
  <p:tag name="KSO_WM_TEMPLATE_CATEGORY" val="diagram"/>
  <p:tag name="KSO_WM_TEMPLATE_INDEX" val="20231861"/>
  <p:tag name="KSO_WM_UNIT_LAYERLEVEL" val="1_1_1"/>
  <p:tag name="KSO_WM_TAG_VERSION" val="3.0"/>
  <p:tag name="KSO_WM_UNIT_ISCONTENTSTITLE" val="0"/>
  <p:tag name="KSO_WM_UNIT_ISNUMDGMTITLE" val="0"/>
  <p:tag name="KSO_WM_UNIT_NOCLEAR" val="0"/>
  <p:tag name="KSO_WM_DIAGRAM_GROUP_CODE" val="l1-1"/>
  <p:tag name="KSO_WM_UNIT_TYPE" val="l_h_a"/>
  <p:tag name="KSO_WM_UNIT_INDEX" val="1_2_1"/>
  <p:tag name="KSO_WM_DIAGRAM_VERSION" val="3"/>
  <p:tag name="KSO_WM_DIAGRAM_COLOR_TRICK" val="1"/>
  <p:tag name="KSO_WM_DIAGRAM_COLOR_TEXT_CAN_REMOVE" val="n"/>
  <p:tag name="KSO_WM_UNIT_VALUE" val="10"/>
  <p:tag name="KSO_WM_UNIT_TEXT_TYPE" val="1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  <p:tag name="KSO_WM_BEAUTIFY_FLAG" val="#wm#"/>
  <p:tag name="KSO_WM_UNIT_PRESET_TEXT" val="添加标题内容"/>
  <p:tag name="KSO_WM_UNIT_TEXT_FILL_FORE_SCHEMECOLOR_INDEX" val="1"/>
  <p:tag name="KSO_WM_UNIT_TEXT_FILL_TYPE" val="1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i*1_2_1"/>
  <p:tag name="KSO_WM_TEMPLATE_CATEGORY" val="diagram"/>
  <p:tag name="KSO_WM_TEMPLATE_INDEX" val="20231861"/>
  <p:tag name="KSO_WM_UNIT_LAYERLEVEL" val="1_1_1"/>
  <p:tag name="KSO_WM_TAG_VERSION" val="3.0"/>
  <p:tag name="KSO_WM_DIAGRAM_GROUP_CODE" val="l1-1"/>
  <p:tag name="KSO_WM_UNIT_TYPE" val="l_h_i"/>
  <p:tag name="KSO_WM_UNIT_INDEX" val="1_2_1"/>
  <p:tag name="KSO_WM_DIAGRAM_VERSION" val="3"/>
  <p:tag name="KSO_WM_DIAGRAM_COLOR_TRICK" val="1"/>
  <p:tag name="KSO_WM_DIAGRAM_COLOR_TEXT_CAN_REMOVE" val="n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,&quot;transparency&quot;:0.8999999761581421},{&quot;brightness&quot;:0,&quot;colorType&quot;:1,&quot;foreColorIndex&quot;:5,&quot;pos&quot;:1,&quot;transparency&quot;:0.20000000298023224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USE_COLOR_VALUE" val="{&quot;color_scheme&quot;:1,&quot;color_type&quot;:1,&quot;theme_color_indexes&quot;:[5,6,5,6,5,6]}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f*1_2_1"/>
  <p:tag name="KSO_WM_TEMPLATE_CATEGORY" val="diagram"/>
  <p:tag name="KSO_WM_TEMPLATE_INDEX" val="20231861"/>
  <p:tag name="KSO_WM_UNIT_LAYERLEVEL" val="1_1_1"/>
  <p:tag name="KSO_WM_TAG_VERSION" val="3.0"/>
  <p:tag name="KSO_WM_UNIT_SUBTYPE" val="a"/>
  <p:tag name="KSO_WM_UNIT_NOCLEAR" val="0"/>
  <p:tag name="KSO_WM_DIAGRAM_GROUP_CODE" val="l1-1"/>
  <p:tag name="KSO_WM_UNIT_TYPE" val="l_h_f"/>
  <p:tag name="KSO_WM_UNIT_INDEX" val="1_2_1"/>
  <p:tag name="KSO_WM_DIAGRAM_VERSION" val="3"/>
  <p:tag name="KSO_WM_DIAGRAM_COLOR_TRICK" val="1"/>
  <p:tag name="KSO_WM_DIAGRAM_COLOR_TEXT_CAN_REMOVE" val="n"/>
  <p:tag name="KSO_WM_UNIT_VALUE" val="96"/>
  <p:tag name="KSO_WM_UNIT_TEXT_TYPE" val="1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  <p:tag name="KSO_WM_UNIT_TEXT_LAYER_COUNT" val="1"/>
  <p:tag name="KSO_WM_BEAUTIFY_FLAG" val="#wm#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"/>
  <p:tag name="KSO_WM_UNIT_TEXT_FILL_FORE_SCHEMECOLOR_INDEX" val="1"/>
  <p:tag name="KSO_WM_UNIT_TEXT_FILL_TYPE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a*1_3_1"/>
  <p:tag name="KSO_WM_TEMPLATE_CATEGORY" val="diagram"/>
  <p:tag name="KSO_WM_TEMPLATE_INDEX" val="20231861"/>
  <p:tag name="KSO_WM_UNIT_LAYERLEVEL" val="1_1_1"/>
  <p:tag name="KSO_WM_TAG_VERSION" val="3.0"/>
  <p:tag name="KSO_WM_UNIT_ISCONTENTSTITLE" val="0"/>
  <p:tag name="KSO_WM_UNIT_ISNUMDGMTITLE" val="0"/>
  <p:tag name="KSO_WM_UNIT_NOCLEAR" val="0"/>
  <p:tag name="KSO_WM_DIAGRAM_GROUP_CODE" val="l1-1"/>
  <p:tag name="KSO_WM_UNIT_TYPE" val="l_h_a"/>
  <p:tag name="KSO_WM_UNIT_INDEX" val="1_3_1"/>
  <p:tag name="KSO_WM_DIAGRAM_VERSION" val="3"/>
  <p:tag name="KSO_WM_DIAGRAM_COLOR_TRICK" val="1"/>
  <p:tag name="KSO_WM_DIAGRAM_COLOR_TEXT_CAN_REMOVE" val="n"/>
  <p:tag name="KSO_WM_UNIT_VALUE" val="10"/>
  <p:tag name="KSO_WM_UNIT_TEXT_TYPE" val="1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  <p:tag name="KSO_WM_BEAUTIFY_FLAG" val="#wm#"/>
  <p:tag name="KSO_WM_UNIT_PRESET_TEXT" val="添加标题内容"/>
  <p:tag name="KSO_WM_UNIT_TEXT_FILL_FORE_SCHEMECOLOR_INDEX" val="1"/>
  <p:tag name="KSO_WM_UNIT_TEXT_FILL_TYPE" val="1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i*1_3_1"/>
  <p:tag name="KSO_WM_TEMPLATE_CATEGORY" val="diagram"/>
  <p:tag name="KSO_WM_TEMPLATE_INDEX" val="20231861"/>
  <p:tag name="KSO_WM_UNIT_LAYERLEVEL" val="1_1_1"/>
  <p:tag name="KSO_WM_TAG_VERSION" val="3.0"/>
  <p:tag name="KSO_WM_DIAGRAM_GROUP_CODE" val="l1-1"/>
  <p:tag name="KSO_WM_UNIT_TYPE" val="l_h_i"/>
  <p:tag name="KSO_WM_UNIT_INDEX" val="1_3_1"/>
  <p:tag name="KSO_WM_DIAGRAM_VERSION" val="3"/>
  <p:tag name="KSO_WM_DIAGRAM_COLOR_TRICK" val="1"/>
  <p:tag name="KSO_WM_DIAGRAM_COLOR_TEXT_CAN_REMOVE" val="n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,&quot;transparency&quot;:0.8999999761581421},{&quot;brightness&quot;:0,&quot;colorType&quot;:1,&quot;foreColorIndex&quot;:5,&quot;pos&quot;:1,&quot;transparency&quot;:0.20000000298023224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USE_COLOR_VALUE" val="{&quot;color_scheme&quot;:1,&quot;color_type&quot;:1,&quot;theme_color_indexes&quot;:[5,6,5,6,5,6]}"/>
  <p:tag name="KSO_WM_BEAUTIFY_FLAG" val="#wm#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861_2*l_h_f*1_3_1"/>
  <p:tag name="KSO_WM_TEMPLATE_CATEGORY" val="diagram"/>
  <p:tag name="KSO_WM_TEMPLATE_INDEX" val="20231861"/>
  <p:tag name="KSO_WM_UNIT_LAYERLEVEL" val="1_1_1"/>
  <p:tag name="KSO_WM_TAG_VERSION" val="3.0"/>
  <p:tag name="KSO_WM_UNIT_SUBTYPE" val="a"/>
  <p:tag name="KSO_WM_UNIT_NOCLEAR" val="0"/>
  <p:tag name="KSO_WM_DIAGRAM_GROUP_CODE" val="l1-1"/>
  <p:tag name="KSO_WM_UNIT_TYPE" val="l_h_f"/>
  <p:tag name="KSO_WM_UNIT_INDEX" val="1_3_1"/>
  <p:tag name="KSO_WM_DIAGRAM_VERSION" val="3"/>
  <p:tag name="KSO_WM_DIAGRAM_COLOR_TRICK" val="1"/>
  <p:tag name="KSO_WM_DIAGRAM_COLOR_TEXT_CAN_REMOVE" val="n"/>
  <p:tag name="KSO_WM_UNIT_VALUE" val="96"/>
  <p:tag name="KSO_WM_UNIT_TEXT_TYPE" val="1"/>
  <p:tag name="KSO_WM_DIAGRAM_MAX_ITEMCNT" val="3"/>
  <p:tag name="KSO_WM_DIAGRAM_MIN_ITEMCNT" val="2"/>
  <p:tag name="KSO_WM_DIAGRAM_VIRTUALLY_FRAME" val="{&quot;height&quot;:356.150036318321,&quot;left&quot;:58.1,&quot;top&quot;:150.57500305175782,&quot;width&quot;:843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5,6,5,6,5,6]}"/>
  <p:tag name="KSO_WM_UNIT_TEXT_LAYER_COUNT" val="1"/>
  <p:tag name="KSO_WM_BEAUTIFY_FLAG" val="#wm#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"/>
  <p:tag name="KSO_WM_UNIT_TEXT_FILL_FORE_SCHEMECOLOR_INDEX" val="1"/>
  <p:tag name="KSO_WM_UNIT_TEXT_FILL_TYPE" val="1"/>
</p:tagLst>
</file>

<file path=ppt/tags/tag14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resource_record_key" val="{&quot;65&quot;:[20205081],&quot;70&quot;:[3323870]}"/>
</p:tagLst>
</file>

<file path=ppt/tags/tag144.xml><?xml version="1.0" encoding="utf-8"?>
<p:tagLst xmlns:p="http://schemas.openxmlformats.org/presentationml/2006/main">
  <p:tag name="resource_record_key" val="{&quot;10&quot;:[50059461],&quot;65&quot;:[20205081],&quot;70&quot;:[3325727,3318439,3428073,3321534,3333620,3322129,3321973,3312417,3318988]}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65.xml><?xml version="1.0" encoding="utf-8"?>
<p:tagLst xmlns:p="http://schemas.openxmlformats.org/presentationml/2006/main">
  <p:tag name="KSO_WM_DIAGRAM_VIRTUALLY_FRAME" val="{&quot;height&quot;:307.09724409448825,&quot;left&quot;:253.89740157480315,&quot;top&quot;:130.5631496062992,&quot;width&quot;:689.8679527559054}"/>
</p:tagLst>
</file>

<file path=ppt/tags/tag66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67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68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69.xml><?xml version="1.0" encoding="utf-8"?>
<p:tagLst xmlns:p="http://schemas.openxmlformats.org/presentationml/2006/main">
  <p:tag name="KSO_WM_DIAGRAM_VIRTUALLY_FRAME" val="{&quot;height&quot;:307.09724409448825,&quot;left&quot;:253.89740157480315,&quot;top&quot;:130.5631496062992,&quot;width&quot;:689.8679527559054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71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72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73.xml><?xml version="1.0" encoding="utf-8"?>
<p:tagLst xmlns:p="http://schemas.openxmlformats.org/presentationml/2006/main">
  <p:tag name="KSO_WM_DIAGRAM_VIRTUALLY_FRAME" val="{&quot;height&quot;:307.09724409448825,&quot;left&quot;:253.89740157480315,&quot;top&quot;:130.5631496062992,&quot;width&quot;:689.8679527559054}"/>
</p:tagLst>
</file>

<file path=ppt/tags/tag74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75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76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77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78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79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81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82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83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84.xml><?xml version="1.0" encoding="utf-8"?>
<p:tagLst xmlns:p="http://schemas.openxmlformats.org/presentationml/2006/main">
  <p:tag name="KSO_WM_DIAGRAM_VIRTUALLY_FRAME" val="{&quot;height&quot;:307.1103937007874,&quot;left&quot;:25.3,&quot;top&quot;:130.55,&quot;width&quot;:918.4653543307086}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BEAUTIFY_FLAG" val="#wm#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33247_1*l_h_i*1_2_1"/>
  <p:tag name="KSO_WM_TEMPLATE_CATEGORY" val="diagram"/>
  <p:tag name="KSO_WM_TEMPLATE_INDEX" val="2023324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473.55,&quot;left&quot;:12.9,&quot;top&quot;:45.45,&quot;width&quot;:925.0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DIAGRAM_USE_COLOR_VALUE" val="{&quot;color_scheme&quot;:1,&quot;color_type&quot;:1,&quot;theme_color_indexes&quot;:[]}"/>
</p:tagLst>
</file>

<file path=ppt/tags/tag87.xml><?xml version="1.0" encoding="utf-8"?>
<p:tagLst xmlns:p="http://schemas.openxmlformats.org/presentationml/2006/main">
  <p:tag name="KSO_WM_BEAUTIFY_FLAG" val="#wm#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33247_1*l_h_i*1_2_3"/>
  <p:tag name="KSO_WM_TEMPLATE_CATEGORY" val="diagram"/>
  <p:tag name="KSO_WM_TEMPLATE_INDEX" val="2023324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473.55,&quot;left&quot;:12.9,&quot;top&quot;:45.45,&quot;width&quot;:925.0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DIAGRAM_USE_COLOR_VALUE" val="{&quot;color_scheme&quot;:1,&quot;color_type&quot;:1,&quot;theme_color_indexes&quot;:[]}"/>
</p:tagLst>
</file>

<file path=ppt/tags/tag88.xml><?xml version="1.0" encoding="utf-8"?>
<p:tagLst xmlns:p="http://schemas.openxmlformats.org/presentationml/2006/main">
  <p:tag name="KSO_WM_BEAUTIFY_FLAG" val="#wm#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33247_1*l_h_i*1_1_1"/>
  <p:tag name="KSO_WM_TEMPLATE_CATEGORY" val="diagram"/>
  <p:tag name="KSO_WM_TEMPLATE_INDEX" val="2023324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473.55,&quot;left&quot;:12.9,&quot;top&quot;:45.45,&quot;width&quot;:925.0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DIAGRAM_USE_COLOR_VALUE" val="{&quot;color_scheme&quot;:1,&quot;color_type&quot;:1,&quot;theme_color_indexes&quot;:[]}"/>
</p:tagLst>
</file>

<file path=ppt/tags/tag89.xml><?xml version="1.0" encoding="utf-8"?>
<p:tagLst xmlns:p="http://schemas.openxmlformats.org/presentationml/2006/main">
  <p:tag name="KSO_WM_BEAUTIFY_FLAG" val="#wm#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33247_1*l_h_i*1_1_3"/>
  <p:tag name="KSO_WM_TEMPLATE_CATEGORY" val="diagram"/>
  <p:tag name="KSO_WM_TEMPLATE_INDEX" val="20233247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473.55,&quot;left&quot;:12.9,&quot;top&quot;:45.45,&quot;width&quot;:925.0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DIAGRAM_USE_COLOR_VALUE" val="{&quot;color_scheme&quot;:1,&quot;color_type&quot;:1,&quot;theme_color_indexes&quot;:[]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DIAGRAM_VIRTUALLY_FRAME" val="{&quot;height&quot;:473.55,&quot;left&quot;:12.9,&quot;top&quot;:45.45,&quot;width&quot;:925.05}"/>
  <p:tag name="KSO_WM_DIAGRAM_VERSION" val="3"/>
  <p:tag name="KSO_WM_DIAGRAM_COLOR_TRICK" val="1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3247_1*l_h_f*1_1_1"/>
  <p:tag name="KSO_WM_TEMPLATE_CATEGORY" val="diagram"/>
  <p:tag name="KSO_WM_TEMPLATE_INDEX" val="20233247"/>
  <p:tag name="KSO_WM_UNIT_LAYERLEVEL" val="1_1_1"/>
  <p:tag name="KSO_WM_TAG_VERSION" val="3.0"/>
  <p:tag name="KSO_WM_UNIT_VALUE" val="153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传达的思想。单击此处添加文本具体内容，简明扼要地阐述您的观点"/>
  <p:tag name="KSO_WM_DIAGRAM_USE_COLOR_VALUE" val="{&quot;color_scheme&quot;:1,&quot;color_type&quot;:1,&quot;theme_color_indexes&quot;:[]}"/>
</p:tagLst>
</file>

<file path=ppt/tags/tag91.xml><?xml version="1.0" encoding="utf-8"?>
<p:tagLst xmlns:p="http://schemas.openxmlformats.org/presentationml/2006/main">
  <p:tag name="KSO_WM_BEAUTIFY_FLAG" val="#wm#"/>
  <p:tag name="KSO_WM_DIAGRAM_VIRTUALLY_FRAME" val="{&quot;height&quot;:473.55,&quot;left&quot;:12.9,&quot;top&quot;:45.45,&quot;width&quot;:925.05}"/>
  <p:tag name="KSO_WM_DIAGRAM_VERSION" val="3"/>
  <p:tag name="KSO_WM_DIAGRAM_COLOR_TRICK" val="1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3247_1*l_h_f*1_2_1"/>
  <p:tag name="KSO_WM_TEMPLATE_CATEGORY" val="diagram"/>
  <p:tag name="KSO_WM_TEMPLATE_INDEX" val="20233247"/>
  <p:tag name="KSO_WM_UNIT_LAYERLEVEL" val="1_1_1"/>
  <p:tag name="KSO_WM_TAG_VERSION" val="3.0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153"/>
  <p:tag name="KSO_WM_UNIT_PRESET_TEXT" val="单击此处添加文本具体内容，简明扼要地阐述您的观点。根据需要可酌情增减文字，以便观者准确地理解您传达的思想。单击此处添加文本具体内容，简明扼要地阐述您的观点。根据需要可酌情增减文字，以便观者准确地理解您传达的思想。单击此处添加文本具体内容，简明扼要地阐述您的观点"/>
  <p:tag name="KSO_WM_DIAGRAM_USE_COLOR_VALUE" val="{&quot;color_scheme&quot;:1,&quot;color_type&quot;:1,&quot;theme_color_indexes&quot;:[]}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98_2*l_h_i*1_2_1"/>
  <p:tag name="KSO_WM_TEMPLATE_CATEGORY" val="diagram"/>
  <p:tag name="KSO_WM_TEMPLATE_INDEX" val="20231098"/>
  <p:tag name="KSO_WM_UNIT_LAYERLEVEL" val="1_1_1"/>
  <p:tag name="KSO_WM_TAG_VERSION" val="3.0"/>
  <p:tag name="KSO_WM_DIAGRAM_GROUP_CODE" val="l1-1"/>
  <p:tag name="KSO_WM_UNIT_TYPE" val="l_h_i"/>
  <p:tag name="KSO_WM_UNIT_INDEX" val="1_2_1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301.7500061035156,&quot;left&quot;:76,&quot;top&quot;:100.35,&quot;width&quot;:869.5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.10000000149011612,&quot;transparency&quot;:1},{&quot;brightness&quot;:0,&quot;colorType&quot;:1,&quot;foreColorIndex&quot;:5,&quot;pos&quot;:0.5,&quot;transparency&quot;:0.5},{&quot;brightness&quot;:0,&quot;colorType&quot;:1,&quot;foreColorIndex&quot;:5,&quot;pos&quot;:0.8999999761581421,&quot;transparency&quot;:1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USE_COLOR_VALUE" val="{&quot;color_scheme&quot;:1,&quot;color_type&quot;:1,&quot;theme_color_indexes&quot;:[]}"/>
</p:tagLst>
</file>

<file path=ppt/tags/tag94.xml><?xml version="1.0" encoding="utf-8"?>
<p:tagLst xmlns:p="http://schemas.openxmlformats.org/presentationml/2006/main">
  <p:tag name="TABLE_ENDDRAG_ORIGIN_RECT" val="857*161"/>
  <p:tag name="TABLE_ENDDRAG_RECT" val="54*323*857*161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6.xml><?xml version="1.0" encoding="utf-8"?>
<p:tagLst xmlns:p="http://schemas.openxmlformats.org/presentationml/2006/main">
  <p:tag name="KSO_DOCER_RESOURCE_TRACE_INFO" val="{&quot;id&quot;:&quot;50059461&quot;,&quot;origin&quot;:0,&quot;type&quot;:&quot;icons&quot;,&quot;user&quot;:&quot;1030288223&quot;}"/>
</p:tagLst>
</file>

<file path=ppt/tags/tag97.xml><?xml version="1.0" encoding="utf-8"?>
<p:tagLst xmlns:p="http://schemas.openxmlformats.org/presentationml/2006/main">
  <p:tag name="KSO_WM_DIAGRAM_VIRTUALLY_FRAME" val="{&quot;height&quot;:319.7,&quot;left&quot;:31.15,&quot;top&quot;:60.2,&quot;width&quot;:655.3}"/>
</p:tagLst>
</file>

<file path=ppt/tags/tag98.xml><?xml version="1.0" encoding="utf-8"?>
<p:tagLst xmlns:p="http://schemas.openxmlformats.org/presentationml/2006/main">
  <p:tag name="KSO_WM_BEAUTIFY_FLAG" val=""/>
  <p:tag name="KSO_WM_DIAGRAM_VIRTUALLY_FRAME" val="{&quot;height&quot;:319.7,&quot;left&quot;:25.45,&quot;top&quot;:60.2,&quot;width&quot;:661}"/>
</p:tagLst>
</file>

<file path=ppt/tags/tag99.xml><?xml version="1.0" encoding="utf-8"?>
<p:tagLst xmlns:p="http://schemas.openxmlformats.org/presentationml/2006/main">
  <p:tag name="TABLE_ENDDRAG_ORIGIN_RECT" val="429*196"/>
  <p:tag name="TABLE_ENDDRAG_RECT" val="68*239*429*196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3415</Words>
  <Application>WPS 演示</Application>
  <PresentationFormat>宽屏</PresentationFormat>
  <Paragraphs>275</Paragraphs>
  <Slides>10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X</cp:lastModifiedBy>
  <cp:revision>257</cp:revision>
  <dcterms:created xsi:type="dcterms:W3CDTF">2019-06-19T02:08:00Z</dcterms:created>
  <dcterms:modified xsi:type="dcterms:W3CDTF">2026-06-05T02:29:53Z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ABEA1618909F47809CE01676861107DF_13</vt:lpwstr>
  </property>
</Properties>
</file>