
<file path=[Content_Types].xml><?xml version="1.0" encoding="utf-8"?>
<Types xmlns="http://schemas.openxmlformats.org/package/2006/content-types">
  <Default Extension="jpeg" ContentType="image/jpeg"/>
  <Default Extension="JPG" ContentType="image/.jpg"/>
  <Default Extension="png" ContentType="image/png"/>
  <Default Extension="wdp" ContentType="image/vnd.ms-photo"/>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notesMasterIdLst>
    <p:notesMasterId r:id="rId12"/>
  </p:notesMasterIdLst>
  <p:handoutMasterIdLst>
    <p:handoutMasterId r:id="rId13"/>
  </p:handoutMasterIdLst>
  <p:sldIdLst>
    <p:sldId id="882" r:id="rId3"/>
    <p:sldId id="883" r:id="rId4"/>
    <p:sldId id="885" r:id="rId5"/>
    <p:sldId id="886" r:id="rId6"/>
    <p:sldId id="887" r:id="rId7"/>
    <p:sldId id="884" r:id="rId8"/>
    <p:sldId id="892" r:id="rId9"/>
    <p:sldId id="889" r:id="rId10"/>
    <p:sldId id="890" r:id="rId11"/>
  </p:sldIdLst>
  <p:sldSz cx="12192000" cy="6858000"/>
  <p:notesSz cx="9144000" cy="6858000"/>
  <p:custDataLst>
    <p:tags r:id="rId1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6D368C6A-8C26-4E73-A028-968394C293EA}">
          <p14:sldIdLst>
            <p14:sldId id="882"/>
            <p14:sldId id="883"/>
            <p14:sldId id="885"/>
            <p14:sldId id="886"/>
            <p14:sldId id="887"/>
            <p14:sldId id="884"/>
            <p14:sldId id="892"/>
            <p14:sldId id="889"/>
            <p14:sldId id="890"/>
          </p14:sldIdLst>
        </p14:section>
        <p14:section name="无标题节" id="{714BE837-AC12-4FE1-940A-1649B5D7F2A8}">
          <p14:sldIdLst/>
        </p14:section>
      </p14:sectionLst>
    </p:ext>
    <p:ext uri="{EFAFB233-063F-42B5-8137-9DF3F51BA10A}">
      <p15:sldGuideLst xmlns:p15="http://schemas.microsoft.com/office/powerpoint/2012/main">
        <p15:guide id="1" orient="horz" pos="2219" userDrawn="1">
          <p15:clr>
            <a:srgbClr val="A4A3A4"/>
          </p15:clr>
        </p15:guide>
        <p15:guide id="2" pos="3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37"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E58C4"/>
    <a:srgbClr val="2D61B7"/>
    <a:srgbClr val="FFFFFF"/>
    <a:srgbClr val="1F5FA0"/>
    <a:srgbClr val="0D1286"/>
    <a:srgbClr val="FFDBDB"/>
    <a:srgbClr val="1F5EA0"/>
    <a:srgbClr val="5E9CDF"/>
    <a:srgbClr val="9CC7CE"/>
    <a:srgbClr val="2F77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60" autoAdjust="0"/>
    <p:restoredTop sz="94660"/>
  </p:normalViewPr>
  <p:slideViewPr>
    <p:cSldViewPr snapToGrid="0" showGuides="1">
      <p:cViewPr varScale="1">
        <p:scale>
          <a:sx n="87" d="100"/>
          <a:sy n="87" d="100"/>
        </p:scale>
        <p:origin x="-672" y="-91"/>
      </p:cViewPr>
      <p:guideLst>
        <p:guide orient="horz" pos="2219"/>
        <p:guide pos="3880"/>
      </p:guideLst>
    </p:cSldViewPr>
  </p:slideViewPr>
  <p:notesTextViewPr>
    <p:cViewPr>
      <p:scale>
        <a:sx n="1" d="1"/>
        <a:sy n="1" d="1"/>
      </p:scale>
      <p:origin x="0" y="0"/>
    </p:cViewPr>
  </p:notesTextViewPr>
  <p:notesViewPr>
    <p:cSldViewPr snapToGrid="0">
      <p:cViewPr varScale="1">
        <p:scale>
          <a:sx n="86" d="100"/>
          <a:sy n="86" d="100"/>
        </p:scale>
        <p:origin x="-3846" y="-90"/>
      </p:cViewPr>
      <p:guideLst>
        <p:guide orient="horz" pos="2219"/>
        <p:guide pos="291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gs" Target="tags/tag34.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handoutMaster" Target="handoutMasters/handoutMaster1.xml"/><Relationship Id="rId12" Type="http://schemas.openxmlformats.org/officeDocument/2006/relationships/notesMaster" Target="notesMasters/notesMaster1.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600"/>
            </a:lvl1pPr>
          </a:lstStyle>
          <a:p>
            <a:endParaRPr lang="zh-CN" altLang="en-US"/>
          </a:p>
        </p:txBody>
      </p:sp>
      <p:sp>
        <p:nvSpPr>
          <p:cNvPr id="3" name="日期占位符 2"/>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6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600"/>
            </a:lvl1pPr>
          </a:lstStyle>
          <a:p>
            <a:endParaRPr lang="zh-CN" altLang="en-US"/>
          </a:p>
        </p:txBody>
      </p:sp>
      <p:sp>
        <p:nvSpPr>
          <p:cNvPr id="5" name="灯片编号占位符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6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7F25A8C7-CC1A-4A08-9B4B-31F43B054C7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F9E1B693-632D-4080-9CF6-EA28B66DC801}"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4" Type="http://schemas.microsoft.com/office/2007/relationships/hdphoto" Target="../media/image2.wdp"/><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microsoft.com/office/2007/relationships/hdphoto" Target="../media/image2.wdp"/><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p:cSld name="仅标题">
    <p:spTree>
      <p:nvGrpSpPr>
        <p:cNvPr id="1" name=""/>
        <p:cNvGrpSpPr/>
        <p:nvPr/>
      </p:nvGrpSpPr>
      <p:grpSpPr>
        <a:xfrm>
          <a:off x="0" y="0"/>
          <a:ext cx="0" cy="0"/>
          <a:chOff x="0" y="0"/>
          <a:chExt cx="0" cy="0"/>
        </a:xfrm>
      </p:grpSpPr>
      <p:pic>
        <p:nvPicPr>
          <p:cNvPr id="2050"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userDrawn="1">
  <p:cSld name="结束页">
    <p:spTree>
      <p:nvGrpSpPr>
        <p:cNvPr id="1" name=""/>
        <p:cNvGrpSpPr/>
        <p:nvPr/>
      </p:nvGrpSpPr>
      <p:grpSpPr>
        <a:xfrm>
          <a:off x="0" y="0"/>
          <a:ext cx="0" cy="0"/>
          <a:chOff x="0" y="0"/>
          <a:chExt cx="0" cy="0"/>
        </a:xfrm>
      </p:grpSpPr>
      <p:sp>
        <p:nvSpPr>
          <p:cNvPr id="10" name="TextBox 9"/>
          <p:cNvSpPr txBox="1"/>
          <p:nvPr userDrawn="1"/>
        </p:nvSpPr>
        <p:spPr>
          <a:xfrm>
            <a:off x="0" y="2276872"/>
            <a:ext cx="12192000" cy="829945"/>
          </a:xfrm>
          <a:prstGeom prst="rect">
            <a:avLst/>
          </a:prstGeom>
          <a:noFill/>
        </p:spPr>
        <p:txBody>
          <a:bodyPr wrap="square" rtlCol="0">
            <a:spAutoFit/>
          </a:bodyPr>
          <a:lstStyle/>
          <a:p>
            <a:pPr algn="ctr"/>
            <a:r>
              <a:rPr lang="zh-CN" altLang="en-US" sz="4800" b="1" spc="600" dirty="0">
                <a:solidFill>
                  <a:srgbClr val="00B0F0"/>
                </a:solidFill>
                <a:latin typeface="微软雅黑" panose="020B0503020204020204" charset="-122"/>
                <a:ea typeface="微软雅黑" panose="020B0503020204020204" charset="-122"/>
              </a:rPr>
              <a:t>高掌远跖 </a:t>
            </a:r>
            <a:r>
              <a:rPr lang="en-US" altLang="zh-CN" sz="4265" b="0" spc="600" dirty="0">
                <a:solidFill>
                  <a:srgbClr val="00B0F0"/>
                </a:solidFill>
                <a:latin typeface="微软雅黑" panose="020B0503020204020204" charset="-122"/>
                <a:ea typeface="微软雅黑" panose="020B0503020204020204" charset="-122"/>
              </a:rPr>
              <a:t>• </a:t>
            </a:r>
            <a:r>
              <a:rPr lang="zh-CN" altLang="en-US" sz="4800" b="1" spc="600" dirty="0">
                <a:solidFill>
                  <a:srgbClr val="00B0F0"/>
                </a:solidFill>
                <a:latin typeface="微软雅黑" panose="020B0503020204020204" charset="-122"/>
                <a:ea typeface="微软雅黑" panose="020B0503020204020204" charset="-122"/>
              </a:rPr>
              <a:t>志在健康</a:t>
            </a:r>
            <a:endParaRPr lang="zh-CN" altLang="en-US" sz="4800" b="1" spc="600" dirty="0">
              <a:solidFill>
                <a:srgbClr val="00B0F0"/>
              </a:solidFill>
              <a:latin typeface="微软雅黑" panose="020B0503020204020204" charset="-122"/>
              <a:ea typeface="微软雅黑" panose="020B0503020204020204" charset="-122"/>
            </a:endParaRPr>
          </a:p>
        </p:txBody>
      </p:sp>
      <p:sp>
        <p:nvSpPr>
          <p:cNvPr id="13" name="TextBox 12"/>
          <p:cNvSpPr txBox="1"/>
          <p:nvPr userDrawn="1"/>
        </p:nvSpPr>
        <p:spPr>
          <a:xfrm>
            <a:off x="0" y="3140968"/>
            <a:ext cx="12192000" cy="445135"/>
          </a:xfrm>
          <a:prstGeom prst="rect">
            <a:avLst/>
          </a:prstGeom>
          <a:noFill/>
        </p:spPr>
        <p:txBody>
          <a:bodyPr wrap="square" rtlCol="0">
            <a:spAutoFit/>
          </a:bodyPr>
          <a:lstStyle/>
          <a:p>
            <a:pPr algn="ctr"/>
            <a:r>
              <a:rPr lang="zh-CN" altLang="en-US" sz="2295" spc="300" dirty="0">
                <a:solidFill>
                  <a:schemeClr val="bg1">
                    <a:lumMod val="65000"/>
                  </a:schemeClr>
                </a:solidFill>
                <a:effectLst/>
                <a:latin typeface="微软雅黑" panose="020B0503020204020204" charset="-122"/>
                <a:ea typeface="微软雅黑" panose="020B0503020204020204" charset="-122"/>
              </a:rPr>
              <a:t>科技领先，服务大众，诚信待人，追求完美</a:t>
            </a:r>
            <a:endParaRPr lang="zh-CN" altLang="en-US" sz="2295" spc="300" dirty="0">
              <a:solidFill>
                <a:schemeClr val="bg1">
                  <a:lumMod val="65000"/>
                </a:schemeClr>
              </a:solidFill>
              <a:latin typeface="微软雅黑" panose="020B0503020204020204" charset="-122"/>
              <a:ea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p:cSld name="1_仅标题">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9_自定义版式">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1_标题幻灯片">
    <p:spTree>
      <p:nvGrpSpPr>
        <p:cNvPr id="1" name=""/>
        <p:cNvGrpSpPr/>
        <p:nvPr/>
      </p:nvGrpSpPr>
      <p:grpSpPr>
        <a:xfrm>
          <a:off x="0" y="0"/>
          <a:ext cx="0" cy="0"/>
          <a:chOff x="0" y="0"/>
          <a:chExt cx="0" cy="0"/>
        </a:xfrm>
      </p:grpSpPr>
      <p:pic>
        <p:nvPicPr>
          <p:cNvPr id="3"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标题幻灯片">
    <p:spTree>
      <p:nvGrpSpPr>
        <p:cNvPr id="1" name=""/>
        <p:cNvGrpSpPr/>
        <p:nvPr/>
      </p:nvGrpSpPr>
      <p:grpSpPr>
        <a:xfrm>
          <a:off x="0" y="0"/>
          <a:ext cx="0" cy="0"/>
          <a:chOff x="0" y="0"/>
          <a:chExt cx="0" cy="0"/>
        </a:xfrm>
      </p:grpSpPr>
      <p:pic>
        <p:nvPicPr>
          <p:cNvPr id="2" name="图片 1" descr="eeed2861b268cd0b7dd77c1956ab117"/>
          <p:cNvPicPr>
            <a:picLocks noChangeAspect="1"/>
          </p:cNvPicPr>
          <p:nvPr userDrawn="1"/>
        </p:nvPicPr>
        <p:blipFill>
          <a:blip r:embed="rId2"/>
          <a:stretch>
            <a:fillRect/>
          </a:stretch>
        </p:blipFill>
        <p:spPr>
          <a:xfrm>
            <a:off x="10029190" y="6528435"/>
            <a:ext cx="1954800" cy="159432"/>
          </a:xfrm>
          <a:prstGeom prst="rect">
            <a:avLst/>
          </a:prstGeom>
        </p:spPr>
      </p:pic>
      <p:pic>
        <p:nvPicPr>
          <p:cNvPr id="5" name="Picture 2" descr="E:\苯磺贝他斯汀口崩片\效果图\sucai4.jpg"/>
          <p:cNvPicPr>
            <a:picLocks noChangeAspect="1" noChangeArrowheads="1"/>
          </p:cNvPicPr>
          <p:nvPr userDrawn="1"/>
        </p:nvPicPr>
        <p:blipFill>
          <a:blip r:embed="rId3">
            <a:extLst>
              <a:ext uri="{BEBA8EAE-BF5A-486C-A8C5-ECC9F3942E4B}">
                <a14:imgProps xmlns:a14="http://schemas.microsoft.com/office/drawing/2010/main">
                  <a14:imgLayer r:embed="rId4">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showMasterSp="0">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p:spPr>
        <p:txBody>
          <a:bodyPr/>
          <a:lstStyle/>
          <a:p>
            <a:fld id="{D69B6FBA-93C9-489C-B97A-A1464B06CAEC}" type="datetimeFigureOut">
              <a:rPr lang="zh-CN" altLang="en-US" smtClean="0"/>
            </a:fld>
            <a:endParaRPr lang="zh-CN" altLang="en-US"/>
          </a:p>
        </p:txBody>
      </p:sp>
      <p:sp>
        <p:nvSpPr>
          <p:cNvPr id="3" name="Footer Placeholder 2"/>
          <p:cNvSpPr>
            <a:spLocks noGrp="1"/>
          </p:cNvSpPr>
          <p:nvPr>
            <p:ph type="ftr" sz="quarter" idx="11"/>
          </p:nvPr>
        </p:nvSpPr>
        <p:spPr>
          <a:xfrm>
            <a:off x="4038600" y="6356350"/>
            <a:ext cx="4114800" cy="365125"/>
          </a:xfrm>
        </p:spPr>
        <p:txBody>
          <a:bodyPr/>
          <a:lstStyle/>
          <a:p>
            <a:endParaRPr lang="zh-CN" altLang="en-US"/>
          </a:p>
        </p:txBody>
      </p:sp>
      <p:sp>
        <p:nvSpPr>
          <p:cNvPr id="4" name="Slide Number Placeholder 3"/>
          <p:cNvSpPr>
            <a:spLocks noGrp="1"/>
          </p:cNvSpPr>
          <p:nvPr>
            <p:ph type="sldNum" sz="quarter" idx="12"/>
          </p:nvPr>
        </p:nvSpPr>
        <p:spPr>
          <a:xfrm>
            <a:off x="8610600" y="6356350"/>
            <a:ext cx="2743200" cy="365125"/>
          </a:xfrm>
        </p:spPr>
        <p:txBody>
          <a:bodyPr/>
          <a:lstStyle/>
          <a:p>
            <a:fld id="{0FC10CF4-85E5-4A21-A25F-47720A09ADC6}" type="slidenum">
              <a:rPr lang="zh-CN" altLang="en-US" smtClean="0"/>
            </a:fld>
            <a:endParaRPr lang="zh-CN" altLang="en-US"/>
          </a:p>
        </p:txBody>
      </p:sp>
      <p:pic>
        <p:nvPicPr>
          <p:cNvPr id="6" name="Picture 2" descr="E:\苯磺贝他斯汀口崩片\效果图\sucai4.jpg"/>
          <p:cNvPicPr>
            <a:picLocks noChangeAspect="1" noChangeArrowheads="1"/>
          </p:cNvPicPr>
          <p:nvPr userDrawn="1"/>
        </p:nvPicPr>
        <p:blipFill>
          <a:blip r:embed="rId2">
            <a:extLst>
              <a:ext uri="{BEBA8EAE-BF5A-486C-A8C5-ECC9F3942E4B}">
                <a14:imgProps xmlns:a14="http://schemas.microsoft.com/office/drawing/2010/main">
                  <a14:imgLayer r:embed="rId3">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609600" y="275167"/>
            <a:ext cx="10972800" cy="1143000"/>
          </a:xfrm>
        </p:spPr>
        <p:txBody>
          <a:bodyPr/>
          <a:lstStyle/>
          <a:p>
            <a:r>
              <a:rPr lang="zh-CN" altLang="en-US" noProof="1"/>
              <a:t>单击此处编辑母版标题样式</a:t>
            </a:r>
            <a:endParaRPr lang="zh-CN" altLang="en-US" noProof="1"/>
          </a:p>
        </p:txBody>
      </p:sp>
      <p:sp>
        <p:nvSpPr>
          <p:cNvPr id="7" name="日期占位符 3"/>
          <p:cNvSpPr>
            <a:spLocks noGrp="1" noChangeArrowheads="1"/>
          </p:cNvSpPr>
          <p:nvPr>
            <p:ph type="dt" sz="half" idx="2"/>
          </p:nvPr>
        </p:nvSpPr>
        <p:spPr bwMode="auto">
          <a:xfrm>
            <a:off x="609600" y="6356351"/>
            <a:ext cx="2844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6D39127F-6635-499E-867A-C68E6CFBA9A4}" type="datetime1">
              <a:rPr kumimoji="0" lang="zh-CN" altLang="en-US"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8" name="页脚占位符 4"/>
          <p:cNvSpPr>
            <a:spLocks noGrp="1" noChangeArrowheads="1"/>
          </p:cNvSpPr>
          <p:nvPr>
            <p:ph type="ftr" sz="quarter" idx="3"/>
          </p:nvPr>
        </p:nvSpPr>
        <p:spPr bwMode="auto">
          <a:xfrm>
            <a:off x="4165600" y="6356351"/>
            <a:ext cx="3860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defRPr/>
            </a:pPr>
            <a:endParaRPr kumimoji="0" lang="zh-CN" altLang="zh-CN" sz="1200" b="0" i="0" u="none" strike="noStrike" kern="1200" cap="none" spc="0" normalizeH="0" baseline="0" noProof="0">
              <a:ln>
                <a:noFill/>
              </a:ln>
              <a:solidFill>
                <a:srgbClr val="FFFFFF"/>
              </a:solidFill>
              <a:effectLst/>
              <a:uLnTx/>
              <a:uFillTx/>
              <a:latin typeface="Arial" panose="020B0604020202020204" pitchFamily="34" charset="0"/>
              <a:ea typeface="宋体" panose="02010600030101010101" pitchFamily="2" charset="-122"/>
              <a:cs typeface="+mn-cs"/>
            </a:endParaRPr>
          </a:p>
        </p:txBody>
      </p:sp>
      <p:sp>
        <p:nvSpPr>
          <p:cNvPr id="9" name="灯片编号占位符 5"/>
          <p:cNvSpPr>
            <a:spLocks noGrp="1" noChangeArrowheads="1"/>
          </p:cNvSpPr>
          <p:nvPr>
            <p:ph type="sldNum" sz="quarter" idx="4"/>
          </p:nvPr>
        </p:nvSpPr>
        <p:spPr bwMode="auto">
          <a:xfrm>
            <a:off x="8737600" y="6356351"/>
            <a:ext cx="2844800" cy="36618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lvl1pPr>
              <a:defRPr>
                <a:cs typeface="+mn-ea"/>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10D4AF0A-2064-42D4-8961-EA46D070B136}" type="slidenum">
              <a:rPr kumimoji="0" lang="zh-CN" altLang="en-US" sz="12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ea"/>
              </a:rPr>
            </a:fld>
            <a:endParaRPr kumimoji="0" lang="zh-CN" altLang="en-US" sz="1200" b="0" i="0" u="none" strike="noStrike" kern="1200" cap="none" spc="0" normalizeH="0" baseline="0" noProof="1">
              <a:ln>
                <a:noFill/>
              </a:ln>
              <a:solidFill>
                <a:srgbClr val="FFFFFF"/>
              </a:solidFill>
              <a:effectLst/>
              <a:uLnTx/>
              <a:uFillTx/>
              <a:latin typeface="Arial" panose="020B0604020202020204" pitchFamily="34" charset="0"/>
              <a:ea typeface="宋体" panose="02010600030101010101" pitchFamily="2" charset="-122"/>
              <a:cs typeface="+mn-ea"/>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p:cSld name="内容页">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showMasterSp="0">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p:spPr>
        <p:txBody>
          <a:bodyPr anchor="ctr" anchorCtr="0"/>
          <a:lstStyle/>
          <a:p>
            <a:r>
              <a:rPr lang="zh-CN" altLang="en-US" dirty="0"/>
              <a:t>单击此处编辑母版标题样式</a:t>
            </a:r>
            <a:endParaRPr lang="zh-CN" altLang="en-US" dirty="0"/>
          </a:p>
        </p:txBody>
      </p:sp>
      <p:sp>
        <p:nvSpPr>
          <p:cNvPr id="3" name="内容占位符 2"/>
          <p:cNvSpPr>
            <a:spLocks noGrp="1"/>
          </p:cNvSpPr>
          <p:nvPr>
            <p:ph idx="1"/>
          </p:nvPr>
        </p:nvSpPr>
        <p:spPr>
          <a:xfrm>
            <a:off x="838200" y="1825625"/>
            <a:ext cx="10515600" cy="4351338"/>
          </a:xfrm>
        </p:spPr>
        <p:txBody>
          <a:bodyPr/>
          <a:lstStyle>
            <a:lvl1pPr>
              <a:defRPr sz="2400"/>
            </a:lvl1pPr>
            <a:lvl2pPr>
              <a:defRPr sz="2000"/>
            </a:lvl2pPr>
            <a:lvl3pPr>
              <a:defRPr sz="1800"/>
            </a:lvl3pPr>
            <a:lvl4pPr>
              <a:defRPr sz="1800"/>
            </a:lvl4pPr>
            <a:lvl5pPr>
              <a:defRPr sz="18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a:xfrm>
            <a:off x="838200" y="6356350"/>
            <a:ext cx="2743200" cy="365125"/>
          </a:xfrm>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11"/>
          </p:nvPr>
        </p:nvSpPr>
        <p:spPr>
          <a:xfrm>
            <a:off x="4038600" y="6356350"/>
            <a:ext cx="4114800" cy="365125"/>
          </a:xfrm>
        </p:spPr>
        <p:txBody>
          <a:bodyPr/>
          <a:lstStyle/>
          <a:p>
            <a:endParaRPr lang="zh-CN" altLang="en-US" dirty="0"/>
          </a:p>
        </p:txBody>
      </p:sp>
      <p:sp>
        <p:nvSpPr>
          <p:cNvPr id="6" name="灯片编号占位符 5"/>
          <p:cNvSpPr>
            <a:spLocks noGrp="1"/>
          </p:cNvSpPr>
          <p:nvPr>
            <p:ph type="sldNum" sz="quarter" idx="12"/>
          </p:nvPr>
        </p:nvSpPr>
        <p:spPr>
          <a:xfrm>
            <a:off x="8610600" y="6356350"/>
            <a:ext cx="2743200" cy="365125"/>
          </a:xfrm>
        </p:spPr>
        <p:txBody>
          <a:bodyPr/>
          <a:lstStyle/>
          <a:p>
            <a:fld id="{49AE70B2-8BF9-45C0-BB95-33D1B9D3A854}"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4" Type="http://schemas.openxmlformats.org/officeDocument/2006/relationships/theme" Target="../theme/theme1.xml"/><Relationship Id="rId13" Type="http://schemas.openxmlformats.org/officeDocument/2006/relationships/image" Target="../media/image4.jpeg"/><Relationship Id="rId12" Type="http://schemas.microsoft.com/office/2007/relationships/hdphoto" Target="../media/image2.wdp"/><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2" descr="E:\苯磺贝他斯汀口崩片\效果图\sucai4.jpg"/>
          <p:cNvPicPr>
            <a:picLocks noChangeAspect="1" noChangeArrowheads="1"/>
          </p:cNvPicPr>
          <p:nvPr userDrawn="1"/>
        </p:nvPicPr>
        <p:blipFill>
          <a:blip r:embed="rId11">
            <a:extLst>
              <a:ext uri="{BEBA8EAE-BF5A-486C-A8C5-ECC9F3942E4B}">
                <a14:imgProps xmlns:a14="http://schemas.microsoft.com/office/drawing/2010/main">
                  <a14:imgLayer r:embed="rId12">
                    <a14:imgEffect>
                      <a14:brightnessContrast bright="1000"/>
                    </a14:imgEffect>
                  </a14:imgLayer>
                </a14:imgProps>
              </a:ext>
              <a:ext uri="{28A0092B-C50C-407E-A947-70E740481C1C}">
                <a14:useLocalDpi xmlns:a14="http://schemas.microsoft.com/office/drawing/2010/main" val="0"/>
              </a:ext>
            </a:extLst>
          </a:blip>
          <a:srcRect/>
          <a:stretch>
            <a:fillRect/>
          </a:stretch>
        </p:blipFill>
        <p:spPr bwMode="auto">
          <a:xfrm>
            <a:off x="0" y="5023035"/>
            <a:ext cx="12192000" cy="183496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3" descr="E:\苯磺贝他斯汀口崩片\效果图\Nipic_33460325_20230620100417690129.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4992688" y="0"/>
            <a:ext cx="7199312" cy="25781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4.jpeg"/></Relationships>
</file>

<file path=ppt/slides/_rels/slide2.xml.rels><?xml version="1.0" encoding="UTF-8" standalone="yes"?>
<Relationships xmlns="http://schemas.openxmlformats.org/package/2006/relationships"><Relationship Id="rId9" Type="http://schemas.openxmlformats.org/officeDocument/2006/relationships/tags" Target="../tags/tag11.xml"/><Relationship Id="rId8" Type="http://schemas.openxmlformats.org/officeDocument/2006/relationships/tags" Target="../tags/tag10.xml"/><Relationship Id="rId7" Type="http://schemas.openxmlformats.org/officeDocument/2006/relationships/tags" Target="../tags/tag9.xml"/><Relationship Id="rId6" Type="http://schemas.openxmlformats.org/officeDocument/2006/relationships/tags" Target="../tags/tag8.xml"/><Relationship Id="rId5" Type="http://schemas.openxmlformats.org/officeDocument/2006/relationships/tags" Target="../tags/tag7.xml"/><Relationship Id="rId4" Type="http://schemas.openxmlformats.org/officeDocument/2006/relationships/tags" Target="../tags/tag6.xml"/><Relationship Id="rId3" Type="http://schemas.openxmlformats.org/officeDocument/2006/relationships/tags" Target="../tags/tag5.xml"/><Relationship Id="rId2" Type="http://schemas.openxmlformats.org/officeDocument/2006/relationships/tags" Target="../tags/tag4.xml"/><Relationship Id="rId12" Type="http://schemas.openxmlformats.org/officeDocument/2006/relationships/slideLayout" Target="../slideLayouts/slideLayout2.xml"/><Relationship Id="rId11" Type="http://schemas.openxmlformats.org/officeDocument/2006/relationships/tags" Target="../tags/tag13.xml"/><Relationship Id="rId10" Type="http://schemas.openxmlformats.org/officeDocument/2006/relationships/tags" Target="../tags/tag1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5.png"/><Relationship Id="rId2" Type="http://schemas.openxmlformats.org/officeDocument/2006/relationships/tags" Target="../tags/tag19.xml"/><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2.xml"/><Relationship Id="rId2" Type="http://schemas.openxmlformats.org/officeDocument/2006/relationships/tags" Target="../tags/tag21.xml"/><Relationship Id="rId1" Type="http://schemas.openxmlformats.org/officeDocument/2006/relationships/tags" Target="../tags/tag20.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tags" Target="../tags/tag23.xml"/></Relationships>
</file>

<file path=ppt/slides/_rels/slide8.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5.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3" descr="E:\苯磺贝他斯汀口崩片\效果图\Nipic_33460325_20230620100417690129.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92688" y="0"/>
            <a:ext cx="7199312" cy="2578100"/>
          </a:xfrm>
          <a:prstGeom prst="rect">
            <a:avLst/>
          </a:prstGeom>
          <a:noFill/>
          <a:extLst>
            <a:ext uri="{909E8E84-426E-40DD-AFC4-6F175D3DCCD1}">
              <a14:hiddenFill xmlns:a14="http://schemas.microsoft.com/office/drawing/2010/main">
                <a:solidFill>
                  <a:srgbClr val="FFFFFF"/>
                </a:solidFill>
              </a14:hiddenFill>
            </a:ext>
          </a:extLst>
        </p:spPr>
      </p:pic>
      <p:sp>
        <p:nvSpPr>
          <p:cNvPr id="2" name="文本框 24"/>
          <p:cNvSpPr txBox="1"/>
          <p:nvPr>
            <p:custDataLst>
              <p:tags r:id="rId2"/>
            </p:custDataLst>
          </p:nvPr>
        </p:nvSpPr>
        <p:spPr>
          <a:xfrm>
            <a:off x="1029335" y="1484630"/>
            <a:ext cx="10420985" cy="1269365"/>
          </a:xfrm>
          <a:prstGeom prst="rect">
            <a:avLst/>
          </a:prstGeom>
          <a:noFill/>
        </p:spPr>
        <p:txBody>
          <a:bodyPr wrap="square" rtlCol="0">
            <a:noAutofit/>
          </a:bodyPr>
          <a:lstStyle/>
          <a:p>
            <a:pPr algn="ctr" fontAlgn="auto">
              <a:lnSpc>
                <a:spcPct val="130000"/>
              </a:lnSpc>
            </a:pPr>
            <a:r>
              <a:rPr lang="zh-CN" altLang="zh-CN" sz="4000" b="1" dirty="0">
                <a:solidFill>
                  <a:srgbClr val="C00000"/>
                </a:solidFill>
                <a:latin typeface="Arial" panose="020B0604020202020204" pitchFamily="34" charset="0"/>
                <a:ea typeface="微软雅黑" panose="020B0503020204020204" charset="-122"/>
                <a:sym typeface="Arial" panose="020B0604020202020204" pitchFamily="34" charset="0"/>
              </a:rPr>
              <a:t>剑知坦</a:t>
            </a:r>
            <a:r>
              <a:rPr lang="zh-CN" altLang="zh-CN" sz="4000" b="1" baseline="30000" dirty="0">
                <a:solidFill>
                  <a:srgbClr val="C00000"/>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a:t>
            </a:r>
            <a:r>
              <a:rPr lang="zh-CN" altLang="zh-CN" sz="4000" b="1" dirty="0">
                <a:solidFill>
                  <a:srgbClr val="C00000"/>
                </a:solidFill>
                <a:latin typeface="Arial" panose="020B0604020202020204" pitchFamily="34" charset="0"/>
                <a:ea typeface="微软雅黑" panose="020B0503020204020204" charset="-122"/>
                <a:sym typeface="Arial" panose="020B0604020202020204" pitchFamily="34" charset="0"/>
              </a:rPr>
              <a:t>间苯</a:t>
            </a:r>
            <a:r>
              <a:rPr lang="zh-CN" altLang="zh-CN" sz="4000" b="1" dirty="0">
                <a:solidFill>
                  <a:srgbClr val="C00000"/>
                </a:solidFill>
                <a:latin typeface="Arial" panose="020B0604020202020204" pitchFamily="34" charset="0"/>
                <a:ea typeface="微软雅黑" panose="020B0503020204020204" charset="-122"/>
                <a:sym typeface="Arial" panose="020B0604020202020204" pitchFamily="34" charset="0"/>
              </a:rPr>
              <a:t>三酚口崩片</a:t>
            </a:r>
            <a:endParaRPr lang="zh-CN" altLang="zh-CN" sz="40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algn="ctr" fontAlgn="auto">
              <a:lnSpc>
                <a:spcPct val="130000"/>
              </a:lnSpc>
            </a:pPr>
            <a:endParaRPr lang="zh-CN" altLang="zh-CN" sz="2000" b="1" dirty="0">
              <a:solidFill>
                <a:schemeClr val="accent2">
                  <a:lumMod val="75000"/>
                </a:schemeClr>
              </a:solidFill>
              <a:latin typeface="Arial" panose="020B0604020202020204" pitchFamily="34" charset="0"/>
              <a:ea typeface="微软雅黑" panose="020B0503020204020204" charset="-122"/>
              <a:sym typeface="Arial" panose="020B0604020202020204" pitchFamily="34" charset="0"/>
            </a:endParaRPr>
          </a:p>
          <a:p>
            <a:pPr algn="ctr" fontAlgn="auto">
              <a:lnSpc>
                <a:spcPct val="130000"/>
              </a:lnSpc>
            </a:pPr>
            <a:endParaRPr lang="zh-CN" altLang="zh-CN" sz="2000" b="1" dirty="0">
              <a:solidFill>
                <a:schemeClr val="accent2">
                  <a:lumMod val="75000"/>
                </a:schemeClr>
              </a:solidFill>
              <a:latin typeface="Arial" panose="020B0604020202020204" pitchFamily="34" charset="0"/>
              <a:ea typeface="微软雅黑" panose="020B0503020204020204" charset="-122"/>
              <a:sym typeface="Arial" panose="020B0604020202020204" pitchFamily="34" charset="0"/>
            </a:endParaRPr>
          </a:p>
          <a:p>
            <a:pPr algn="ctr" fontAlgn="auto">
              <a:lnSpc>
                <a:spcPct val="130000"/>
              </a:lnSpc>
            </a:pPr>
            <a:endParaRPr lang="zh-CN" altLang="zh-CN" sz="2000" b="1" dirty="0">
              <a:solidFill>
                <a:schemeClr val="accent2">
                  <a:lumMod val="75000"/>
                </a:schemeClr>
              </a:solidFill>
              <a:latin typeface="Arial" panose="020B0604020202020204" pitchFamily="34" charset="0"/>
              <a:ea typeface="微软雅黑" panose="020B0503020204020204" charset="-122"/>
              <a:sym typeface="Arial" panose="020B0604020202020204" pitchFamily="34" charset="0"/>
            </a:endParaRPr>
          </a:p>
        </p:txBody>
      </p:sp>
      <p:sp>
        <p:nvSpPr>
          <p:cNvPr id="3" name="文本框 2"/>
          <p:cNvSpPr txBox="1"/>
          <p:nvPr>
            <p:custDataLst>
              <p:tags r:id="rId3"/>
            </p:custDataLst>
          </p:nvPr>
        </p:nvSpPr>
        <p:spPr>
          <a:xfrm>
            <a:off x="4109085" y="5356225"/>
            <a:ext cx="4392930" cy="601345"/>
          </a:xfrm>
          <a:prstGeom prst="rect">
            <a:avLst/>
          </a:prstGeom>
          <a:noFill/>
        </p:spPr>
        <p:txBody>
          <a:bodyPr wrap="square" rtlCol="0">
            <a:noAutofit/>
          </a:bodyPr>
          <a:lstStyle/>
          <a:p>
            <a:pPr algn="ctr"/>
            <a:endParaRPr lang="zh-CN" altLang="en-US" dirty="0">
              <a:latin typeface="Arial" panose="020B0604020202020204" pitchFamily="34" charset="0"/>
              <a:ea typeface="微软雅黑" panose="020B0503020204020204" charset="-122"/>
              <a:sym typeface="Arial" panose="020B0604020202020204" pitchFamily="34" charset="0"/>
            </a:endParaRPr>
          </a:p>
        </p:txBody>
      </p:sp>
      <p:sp>
        <p:nvSpPr>
          <p:cNvPr id="4" name="文本框 3"/>
          <p:cNvSpPr txBox="1"/>
          <p:nvPr>
            <p:custDataLst>
              <p:tags r:id="rId4"/>
            </p:custDataLst>
          </p:nvPr>
        </p:nvSpPr>
        <p:spPr>
          <a:xfrm>
            <a:off x="3082290" y="5475605"/>
            <a:ext cx="5791200" cy="368300"/>
          </a:xfrm>
          <a:prstGeom prst="rect">
            <a:avLst/>
          </a:prstGeom>
          <a:noFill/>
        </p:spPr>
        <p:txBody>
          <a:bodyPr wrap="square" rtlCol="0">
            <a:spAutoFit/>
          </a:bodyPr>
          <a:lstStyle/>
          <a:p>
            <a:pPr algn="ctr"/>
            <a:r>
              <a:rPr lang="en-US" altLang="zh-CN" b="1" dirty="0">
                <a:latin typeface="Arial" panose="020B0604020202020204" pitchFamily="34" charset="0"/>
                <a:ea typeface="微软雅黑" panose="020B0503020204020204" charset="-122"/>
                <a:sym typeface="Arial" panose="020B0604020202020204" pitchFamily="34" charset="0"/>
              </a:rPr>
              <a:t>   </a:t>
            </a:r>
            <a:r>
              <a:rPr lang="zh-CN" altLang="en-US" b="1" dirty="0">
                <a:latin typeface="Arial" panose="020B0604020202020204" pitchFamily="34" charset="0"/>
                <a:ea typeface="微软雅黑" panose="020B0503020204020204" charset="-122"/>
                <a:sym typeface="Arial" panose="020B0604020202020204" pitchFamily="34" charset="0"/>
              </a:rPr>
              <a:t>浙江高跖医药科技</a:t>
            </a:r>
            <a:r>
              <a:rPr lang="zh-CN" altLang="en-US" b="1" dirty="0">
                <a:latin typeface="Arial" panose="020B0604020202020204" pitchFamily="34" charset="0"/>
                <a:ea typeface="微软雅黑" panose="020B0503020204020204" charset="-122"/>
                <a:sym typeface="Arial" panose="020B0604020202020204" pitchFamily="34" charset="0"/>
              </a:rPr>
              <a:t>股份有限公司</a:t>
            </a:r>
            <a:endParaRPr lang="zh-CN" altLang="en-US" b="1" dirty="0">
              <a:latin typeface="Arial" panose="020B0604020202020204" pitchFamily="34" charset="0"/>
              <a:ea typeface="微软雅黑" panose="020B0503020204020204" charset="-122"/>
              <a:sym typeface="Arial" panose="020B0604020202020204" pitchFamily="34" charset="0"/>
            </a:endParaRPr>
          </a:p>
        </p:txBody>
      </p:sp>
      <p:sp>
        <p:nvSpPr>
          <p:cNvPr id="5" name="文本框 4"/>
          <p:cNvSpPr txBox="1"/>
          <p:nvPr/>
        </p:nvSpPr>
        <p:spPr>
          <a:xfrm>
            <a:off x="2707640" y="2753995"/>
            <a:ext cx="7196455" cy="1989455"/>
          </a:xfrm>
          <a:prstGeom prst="rect">
            <a:avLst/>
          </a:prstGeom>
          <a:noFill/>
        </p:spPr>
        <p:txBody>
          <a:bodyPr wrap="square" rtlCol="0">
            <a:noAutofit/>
          </a:bodyPr>
          <a:lstStyle/>
          <a:p>
            <a:pPr algn="ctr">
              <a:lnSpc>
                <a:spcPct val="150000"/>
              </a:lnSpc>
            </a:pPr>
            <a:r>
              <a:rPr lang="zh-CN" altLang="en-US" sz="2000" b="1" dirty="0">
                <a:solidFill>
                  <a:srgbClr val="C00000"/>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口崩片创新剂型</a:t>
            </a:r>
            <a:r>
              <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，遇唾液</a:t>
            </a:r>
            <a:r>
              <a:rPr lang="zh-CN" altLang="en-US" sz="2000" b="1" dirty="0">
                <a:solidFill>
                  <a:srgbClr val="C00000"/>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快速崩解。</a:t>
            </a:r>
            <a:endParaRPr lang="en-US" altLang="zh-CN" sz="2000" b="1" dirty="0">
              <a:solidFill>
                <a:srgbClr val="C00000"/>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a:p>
            <a:pPr algn="ctr">
              <a:lnSpc>
                <a:spcPct val="150000"/>
              </a:lnSpc>
            </a:pPr>
            <a:r>
              <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亲肌性非阿托品非罂粟碱类纯平滑肌解痉药</a:t>
            </a:r>
            <a:endPar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a:p>
            <a:pPr algn="ctr">
              <a:lnSpc>
                <a:spcPct val="150000"/>
              </a:lnSpc>
            </a:pPr>
            <a:r>
              <a:rPr lang="en-US" altLang="zh-CN"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15</a:t>
            </a:r>
            <a:r>
              <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分钟</a:t>
            </a:r>
            <a:r>
              <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内快速精准起效</a:t>
            </a:r>
            <a:r>
              <a:rPr lang="en-US" altLang="zh-CN"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 </a:t>
            </a:r>
            <a:r>
              <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rPr>
              <a:t>无抗胆碱能样副作用安全性更高</a:t>
            </a:r>
            <a:endParaRPr lang="zh-CN" altLang="en-US" sz="2000" b="1" dirty="0">
              <a:solidFill>
                <a:schemeClr val="accent4">
                  <a:lumMod val="50000"/>
                </a:schemeClr>
              </a:solidFill>
              <a:effectLst>
                <a:outerShdw blurRad="38100" dist="38100" dir="2700000" algn="tl">
                  <a:srgbClr val="000000">
                    <a:alpha val="43137"/>
                  </a:srgbClr>
                </a:outerShdw>
              </a:effectLst>
              <a:latin typeface="Arial" panose="020B0604020202020204" pitchFamily="34" charset="0"/>
              <a:ea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3" descr="E:\苯磺贝他斯汀口崩片\效果图\Nipic_33460325_20230620100417690129.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92688" y="0"/>
            <a:ext cx="7199312" cy="2578100"/>
          </a:xfrm>
          <a:prstGeom prst="rect">
            <a:avLst/>
          </a:prstGeom>
          <a:noFill/>
          <a:extLst>
            <a:ext uri="{909E8E84-426E-40DD-AFC4-6F175D3DCCD1}">
              <a14:hiddenFill xmlns:a14="http://schemas.microsoft.com/office/drawing/2010/main">
                <a:solidFill>
                  <a:srgbClr val="FFFFFF"/>
                </a:solidFill>
              </a14:hiddenFill>
            </a:ext>
          </a:extLst>
        </p:spPr>
      </p:pic>
      <p:grpSp>
        <p:nvGrpSpPr>
          <p:cNvPr id="2" name="组合 1"/>
          <p:cNvGrpSpPr/>
          <p:nvPr>
            <p:custDataLst>
              <p:tags r:id="rId2"/>
            </p:custDataLst>
          </p:nvPr>
        </p:nvGrpSpPr>
        <p:grpSpPr>
          <a:xfrm>
            <a:off x="8094980" y="2416175"/>
            <a:ext cx="2535555" cy="1808480"/>
            <a:chOff x="3223" y="3882"/>
            <a:chExt cx="3993" cy="2848"/>
          </a:xfrm>
        </p:grpSpPr>
        <p:sp>
          <p:nvSpPr>
            <p:cNvPr id="3" name="任意多边形 26"/>
            <p:cNvSpPr/>
            <p:nvPr>
              <p:custDataLst>
                <p:tags r:id="rId3"/>
              </p:custDataLst>
            </p:nvPr>
          </p:nvSpPr>
          <p:spPr>
            <a:xfrm>
              <a:off x="4310" y="3882"/>
              <a:ext cx="2906" cy="841"/>
            </a:xfrm>
            <a:custGeom>
              <a:avLst/>
              <a:gdLst>
                <a:gd name="connsiteX0" fmla="*/ 0 w 1682088"/>
                <a:gd name="connsiteY0" fmla="*/ 0 h 519125"/>
                <a:gd name="connsiteX1" fmla="*/ 1682088 w 1682088"/>
                <a:gd name="connsiteY1" fmla="*/ 0 h 519125"/>
                <a:gd name="connsiteX2" fmla="*/ 1682088 w 1682088"/>
                <a:gd name="connsiteY2" fmla="*/ 519125 h 519125"/>
                <a:gd name="connsiteX3" fmla="*/ 0 w 1682088"/>
                <a:gd name="connsiteY3" fmla="*/ 519125 h 519125"/>
                <a:gd name="connsiteX4" fmla="*/ 0 w 1682088"/>
                <a:gd name="connsiteY4" fmla="*/ 0 h 519125"/>
                <a:gd name="connsiteX0-1" fmla="*/ 0 w 1682088"/>
                <a:gd name="connsiteY0-2" fmla="*/ 519125 h 610565"/>
                <a:gd name="connsiteX1-3" fmla="*/ 0 w 1682088"/>
                <a:gd name="connsiteY1-4" fmla="*/ 0 h 610565"/>
                <a:gd name="connsiteX2-5" fmla="*/ 1682088 w 1682088"/>
                <a:gd name="connsiteY2-6" fmla="*/ 0 h 610565"/>
                <a:gd name="connsiteX3-7" fmla="*/ 1682088 w 1682088"/>
                <a:gd name="connsiteY3-8" fmla="*/ 519125 h 610565"/>
                <a:gd name="connsiteX4-9" fmla="*/ 91440 w 1682088"/>
                <a:gd name="connsiteY4-10" fmla="*/ 610565 h 610565"/>
                <a:gd name="connsiteX0-11" fmla="*/ 0 w 1682088"/>
                <a:gd name="connsiteY0-12" fmla="*/ 519125 h 519125"/>
                <a:gd name="connsiteX1-13" fmla="*/ 0 w 1682088"/>
                <a:gd name="connsiteY1-14" fmla="*/ 0 h 519125"/>
                <a:gd name="connsiteX2-15" fmla="*/ 1682088 w 1682088"/>
                <a:gd name="connsiteY2-16" fmla="*/ 0 h 519125"/>
                <a:gd name="connsiteX3-17" fmla="*/ 1682088 w 1682088"/>
                <a:gd name="connsiteY3-18" fmla="*/ 519125 h 519125"/>
              </a:gdLst>
              <a:ahLst/>
              <a:cxnLst>
                <a:cxn ang="0">
                  <a:pos x="connsiteX0-1" y="connsiteY0-2"/>
                </a:cxn>
                <a:cxn ang="0">
                  <a:pos x="connsiteX1-3" y="connsiteY1-4"/>
                </a:cxn>
                <a:cxn ang="0">
                  <a:pos x="connsiteX2-5" y="connsiteY2-6"/>
                </a:cxn>
                <a:cxn ang="0">
                  <a:pos x="connsiteX3-7" y="connsiteY3-8"/>
                </a:cxn>
              </a:cxnLst>
              <a:rect l="l" t="t" r="r" b="b"/>
              <a:pathLst>
                <a:path w="1682088" h="519125">
                  <a:moveTo>
                    <a:pt x="0" y="519125"/>
                  </a:moveTo>
                  <a:lnTo>
                    <a:pt x="0" y="0"/>
                  </a:lnTo>
                  <a:lnTo>
                    <a:pt x="1682088" y="0"/>
                  </a:lnTo>
                  <a:lnTo>
                    <a:pt x="1682088" y="519125"/>
                  </a:lnTo>
                </a:path>
              </a:pathLst>
            </a:custGeom>
            <a:noFill/>
            <a:ln w="31750">
              <a:solidFill>
                <a:srgbClr val="1F5EA0"/>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latin typeface="Arial" panose="020B0604020202020204" pitchFamily="34" charset="0"/>
                <a:ea typeface="微软雅黑" panose="020B0503020204020204" charset="-122"/>
                <a:sym typeface="Arial" panose="020B0604020202020204" pitchFamily="34" charset="0"/>
              </a:endParaRPr>
            </a:p>
          </p:txBody>
        </p:sp>
        <p:sp>
          <p:nvSpPr>
            <p:cNvPr id="4" name="任意多边形 34"/>
            <p:cNvSpPr/>
            <p:nvPr>
              <p:custDataLst>
                <p:tags r:id="rId4"/>
              </p:custDataLst>
            </p:nvPr>
          </p:nvSpPr>
          <p:spPr>
            <a:xfrm>
              <a:off x="3223" y="4402"/>
              <a:ext cx="3625" cy="2329"/>
            </a:xfrm>
            <a:custGeom>
              <a:avLst/>
              <a:gdLst>
                <a:gd name="connsiteX0" fmla="*/ 0 w 2463662"/>
                <a:gd name="connsiteY0" fmla="*/ 0 h 1478645"/>
                <a:gd name="connsiteX1" fmla="*/ 877819 w 2463662"/>
                <a:gd name="connsiteY1" fmla="*/ 0 h 1478645"/>
                <a:gd name="connsiteX2" fmla="*/ 877819 w 2463662"/>
                <a:gd name="connsiteY2" fmla="*/ 1105159 h 1478645"/>
                <a:gd name="connsiteX3" fmla="*/ 2463662 w 2463662"/>
                <a:gd name="connsiteY3" fmla="*/ 1105159 h 1478645"/>
                <a:gd name="connsiteX4" fmla="*/ 2463662 w 2463662"/>
                <a:gd name="connsiteY4" fmla="*/ 1478645 h 1478645"/>
                <a:gd name="connsiteX5" fmla="*/ 0 w 2463662"/>
                <a:gd name="connsiteY5" fmla="*/ 1478645 h 1478645"/>
                <a:gd name="connsiteX6" fmla="*/ 0 w 2463662"/>
                <a:gd name="connsiteY6" fmla="*/ 0 h 1478645"/>
                <a:gd name="connsiteX0-1" fmla="*/ 877819 w 2463662"/>
                <a:gd name="connsiteY0-2" fmla="*/ 1105159 h 1478645"/>
                <a:gd name="connsiteX1-3" fmla="*/ 2463662 w 2463662"/>
                <a:gd name="connsiteY1-4" fmla="*/ 1105159 h 1478645"/>
                <a:gd name="connsiteX2-5" fmla="*/ 2463662 w 2463662"/>
                <a:gd name="connsiteY2-6" fmla="*/ 1478645 h 1478645"/>
                <a:gd name="connsiteX3-7" fmla="*/ 0 w 2463662"/>
                <a:gd name="connsiteY3-8" fmla="*/ 1478645 h 1478645"/>
                <a:gd name="connsiteX4-9" fmla="*/ 0 w 2463662"/>
                <a:gd name="connsiteY4-10" fmla="*/ 0 h 1478645"/>
                <a:gd name="connsiteX5-11" fmla="*/ 877819 w 2463662"/>
                <a:gd name="connsiteY5-12" fmla="*/ 0 h 1478645"/>
                <a:gd name="connsiteX6-13" fmla="*/ 969259 w 2463662"/>
                <a:gd name="connsiteY6-14" fmla="*/ 1196599 h 1478645"/>
                <a:gd name="connsiteX0-15" fmla="*/ 877819 w 2463662"/>
                <a:gd name="connsiteY0-16" fmla="*/ 1105159 h 1478645"/>
                <a:gd name="connsiteX1-17" fmla="*/ 2463662 w 2463662"/>
                <a:gd name="connsiteY1-18" fmla="*/ 1105159 h 1478645"/>
                <a:gd name="connsiteX2-19" fmla="*/ 2463662 w 2463662"/>
                <a:gd name="connsiteY2-20" fmla="*/ 1478645 h 1478645"/>
                <a:gd name="connsiteX3-21" fmla="*/ 0 w 2463662"/>
                <a:gd name="connsiteY3-22" fmla="*/ 1478645 h 1478645"/>
                <a:gd name="connsiteX4-23" fmla="*/ 0 w 2463662"/>
                <a:gd name="connsiteY4-24" fmla="*/ 0 h 1478645"/>
                <a:gd name="connsiteX5-25" fmla="*/ 877819 w 2463662"/>
                <a:gd name="connsiteY5-26" fmla="*/ 0 h 1478645"/>
                <a:gd name="connsiteX0-27" fmla="*/ 2463662 w 2463662"/>
                <a:gd name="connsiteY0-28" fmla="*/ 1105159 h 1478645"/>
                <a:gd name="connsiteX1-29" fmla="*/ 2463662 w 2463662"/>
                <a:gd name="connsiteY1-30" fmla="*/ 1478645 h 1478645"/>
                <a:gd name="connsiteX2-31" fmla="*/ 0 w 2463662"/>
                <a:gd name="connsiteY2-32" fmla="*/ 1478645 h 1478645"/>
                <a:gd name="connsiteX3-33" fmla="*/ 0 w 2463662"/>
                <a:gd name="connsiteY3-34" fmla="*/ 0 h 1478645"/>
                <a:gd name="connsiteX4-35" fmla="*/ 877819 w 2463662"/>
                <a:gd name="connsiteY4-36" fmla="*/ 0 h 147864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463662" h="1478645">
                  <a:moveTo>
                    <a:pt x="2463662" y="1105159"/>
                  </a:moveTo>
                  <a:lnTo>
                    <a:pt x="2463662" y="1478645"/>
                  </a:lnTo>
                  <a:lnTo>
                    <a:pt x="0" y="1478645"/>
                  </a:lnTo>
                  <a:lnTo>
                    <a:pt x="0" y="0"/>
                  </a:lnTo>
                  <a:lnTo>
                    <a:pt x="877819" y="0"/>
                  </a:lnTo>
                </a:path>
              </a:pathLst>
            </a:custGeom>
            <a:noFill/>
            <a:ln w="31750">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grpSp>
      <p:sp>
        <p:nvSpPr>
          <p:cNvPr id="5" name="TextBox 59"/>
          <p:cNvSpPr txBox="1">
            <a:spLocks noChangeArrowheads="1"/>
          </p:cNvSpPr>
          <p:nvPr>
            <p:custDataLst>
              <p:tags r:id="rId5"/>
            </p:custDataLst>
          </p:nvPr>
        </p:nvSpPr>
        <p:spPr bwMode="auto">
          <a:xfrm flipH="1">
            <a:off x="8339455" y="2422525"/>
            <a:ext cx="1789430" cy="990600"/>
          </a:xfrm>
          <a:prstGeom prst="rect">
            <a:avLst/>
          </a:prstGeom>
          <a:noFill/>
          <a:ln>
            <a:noFill/>
          </a:ln>
        </p:spPr>
        <p:txBody>
          <a:bodyPr wrap="square" tIns="46990" bIns="0" anchor="b" anchorCtr="0">
            <a:norm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defTabSz="685800" fontAlgn="auto">
              <a:lnSpc>
                <a:spcPct val="100000"/>
              </a:lnSpc>
            </a:pPr>
            <a:r>
              <a:rPr lang="zh-CN" sz="4400" b="1" dirty="0">
                <a:solidFill>
                  <a:schemeClr val="accent2">
                    <a:lumMod val="75000"/>
                  </a:schemeClr>
                </a:solidFill>
                <a:ea typeface="微软雅黑" panose="020B0503020204020204" charset="-122"/>
                <a:sym typeface="Arial" panose="020B0604020202020204" pitchFamily="34" charset="0"/>
              </a:rPr>
              <a:t>目录</a:t>
            </a:r>
            <a:endParaRPr lang="zh-CN" sz="4400" b="1" dirty="0">
              <a:solidFill>
                <a:schemeClr val="accent2">
                  <a:lumMod val="75000"/>
                </a:schemeClr>
              </a:solidFill>
              <a:ea typeface="微软雅黑" panose="020B0503020204020204" charset="-122"/>
              <a:sym typeface="Arial" panose="020B0604020202020204" pitchFamily="34" charset="0"/>
            </a:endParaRPr>
          </a:p>
        </p:txBody>
      </p:sp>
      <p:sp>
        <p:nvSpPr>
          <p:cNvPr id="6" name="文本框 18"/>
          <p:cNvSpPr txBox="1"/>
          <p:nvPr>
            <p:custDataLst>
              <p:tags r:id="rId6"/>
            </p:custDataLst>
          </p:nvPr>
        </p:nvSpPr>
        <p:spPr>
          <a:xfrm>
            <a:off x="8339455" y="3450590"/>
            <a:ext cx="2291080" cy="497205"/>
          </a:xfrm>
          <a:prstGeom prst="rect">
            <a:avLst/>
          </a:prstGeom>
          <a:noFill/>
        </p:spPr>
        <p:txBody>
          <a:bodyPr wrap="square" rtlCol="0">
            <a:normAutofit fontScale="95000" lnSpcReduction="10000"/>
          </a:bodyPr>
          <a:lstStyle/>
          <a:p>
            <a:pPr algn="dist"/>
            <a:r>
              <a:rPr lang="en-US" altLang="ko-KR" sz="2800" b="1" kern="0" dirty="0">
                <a:solidFill>
                  <a:srgbClr val="1F5EA0"/>
                </a:solidFill>
                <a:latin typeface="Arial" panose="020B0604020202020204" pitchFamily="34" charset="0"/>
                <a:ea typeface="微软雅黑" panose="020B0503020204020204" charset="-122"/>
                <a:sym typeface="Arial" panose="020B0604020202020204" pitchFamily="34" charset="0"/>
              </a:rPr>
              <a:t>CONTENTS</a:t>
            </a:r>
            <a:endParaRPr lang="en-US" altLang="ko-KR" sz="2800" b="1" kern="0" dirty="0">
              <a:solidFill>
                <a:srgbClr val="1F5EA0"/>
              </a:solidFill>
              <a:latin typeface="Arial" panose="020B0604020202020204" pitchFamily="34" charset="0"/>
              <a:ea typeface="微软雅黑" panose="020B0503020204020204" charset="-122"/>
              <a:sym typeface="Arial" panose="020B0604020202020204" pitchFamily="34" charset="0"/>
            </a:endParaRPr>
          </a:p>
        </p:txBody>
      </p:sp>
      <p:sp>
        <p:nvSpPr>
          <p:cNvPr id="7" name="文本框 12"/>
          <p:cNvSpPr txBox="1"/>
          <p:nvPr>
            <p:custDataLst>
              <p:tags r:id="rId7"/>
            </p:custDataLst>
          </p:nvPr>
        </p:nvSpPr>
        <p:spPr>
          <a:xfrm>
            <a:off x="932815" y="1806575"/>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01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药品基本信息</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8" name="文本框 17"/>
          <p:cNvSpPr txBox="1"/>
          <p:nvPr>
            <p:custDataLst>
              <p:tags r:id="rId8"/>
            </p:custDataLst>
          </p:nvPr>
        </p:nvSpPr>
        <p:spPr>
          <a:xfrm>
            <a:off x="932815" y="3204845"/>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03  </a:t>
            </a:r>
            <a:r>
              <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有效性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9" name="文本框 20"/>
          <p:cNvSpPr txBox="1"/>
          <p:nvPr>
            <p:custDataLst>
              <p:tags r:id="rId9"/>
            </p:custDataLst>
          </p:nvPr>
        </p:nvSpPr>
        <p:spPr>
          <a:xfrm>
            <a:off x="3586480" y="1812290"/>
            <a:ext cx="2087245" cy="737235"/>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02  </a:t>
            </a:r>
            <a:r>
              <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安全性</a:t>
            </a:r>
            <a:endParaRPr 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0" name="文本框 21"/>
          <p:cNvSpPr txBox="1"/>
          <p:nvPr>
            <p:custDataLst>
              <p:tags r:id="rId10"/>
            </p:custDataLst>
          </p:nvPr>
        </p:nvSpPr>
        <p:spPr>
          <a:xfrm>
            <a:off x="3586479" y="3114357"/>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04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创新性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
        <p:nvSpPr>
          <p:cNvPr id="11" name="文本框 22"/>
          <p:cNvSpPr txBox="1"/>
          <p:nvPr>
            <p:custDataLst>
              <p:tags r:id="rId11"/>
            </p:custDataLst>
          </p:nvPr>
        </p:nvSpPr>
        <p:spPr>
          <a:xfrm>
            <a:off x="2370239" y="4512627"/>
            <a:ext cx="2087245" cy="742950"/>
          </a:xfrm>
          <a:prstGeom prst="rect">
            <a:avLst/>
          </a:prstGeom>
          <a:solidFill>
            <a:schemeClr val="accent1">
              <a:lumMod val="20000"/>
              <a:lumOff val="80000"/>
            </a:schemeClr>
          </a:solidFill>
          <a:ln>
            <a:solidFill>
              <a:srgbClr val="1F5EA0"/>
            </a:solidFill>
          </a:ln>
        </p:spPr>
        <p:txBody>
          <a:bodyPr wrap="square" rtlCol="0" anchor="ctr" anchorCtr="0">
            <a:noAutofit/>
          </a:bodyPr>
          <a:lstStyle/>
          <a:p>
            <a:pPr algn="ctr"/>
            <a:r>
              <a:rPr lang="en-US" altLang="zh-CN"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05  </a:t>
            </a:r>
            <a:r>
              <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rPr>
              <a:t>公平性</a:t>
            </a:r>
            <a:endParaRPr lang="zh-CN" altLang="en-US" sz="2000" b="1" dirty="0">
              <a:solidFill>
                <a:schemeClr val="bg2">
                  <a:lumMod val="50000"/>
                </a:schemeClr>
              </a:solidFill>
              <a:latin typeface="Times New Roman" panose="02020603050405020304" pitchFamily="18" charset="0"/>
              <a:ea typeface="微软雅黑" panose="020B0503020204020204"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PA-直接连接符 33"/>
          <p:cNvCxnSpPr/>
          <p:nvPr>
            <p:custDataLst>
              <p:tags r:id="rId1"/>
            </p:custDataLst>
          </p:nvPr>
        </p:nvCxnSpPr>
        <p:spPr>
          <a:xfrm flipV="1">
            <a:off x="93527" y="628578"/>
            <a:ext cx="6871569" cy="1"/>
          </a:xfrm>
          <a:prstGeom prst="line">
            <a:avLst/>
          </a:prstGeom>
        </p:spPr>
        <p:style>
          <a:lnRef idx="1">
            <a:schemeClr val="accent1"/>
          </a:lnRef>
          <a:fillRef idx="0">
            <a:schemeClr val="accent1"/>
          </a:fillRef>
          <a:effectRef idx="0">
            <a:schemeClr val="accent1"/>
          </a:effectRef>
          <a:fontRef idx="minor">
            <a:schemeClr val="tx1"/>
          </a:fontRef>
        </p:style>
      </p:cxnSp>
      <p:sp>
        <p:nvSpPr>
          <p:cNvPr id="27" name="文本框 2"/>
          <p:cNvSpPr txBox="1"/>
          <p:nvPr/>
        </p:nvSpPr>
        <p:spPr>
          <a:xfrm>
            <a:off x="274955" y="12509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01 </a:t>
            </a:r>
            <a:r>
              <a:rPr lang="zh-CN" altLang="zh-CN" sz="2400" b="1" dirty="0">
                <a:latin typeface="Arial" panose="020B0604020202020204" pitchFamily="34" charset="0"/>
                <a:ea typeface="微软雅黑" panose="020B0503020204020204" charset="-122"/>
                <a:sym typeface="Arial" panose="020B0604020202020204" pitchFamily="34" charset="0"/>
              </a:rPr>
              <a:t>药物基本信息</a:t>
            </a:r>
            <a:endParaRPr lang="zh-CN" altLang="zh-CN" sz="2400" b="1" dirty="0">
              <a:latin typeface="Arial" panose="020B0604020202020204" pitchFamily="34" charset="0"/>
              <a:ea typeface="微软雅黑" panose="020B0503020204020204" charset="-122"/>
              <a:sym typeface="Arial" panose="020B0604020202020204" pitchFamily="34" charset="0"/>
            </a:endParaRPr>
          </a:p>
        </p:txBody>
      </p:sp>
      <p:sp>
        <p:nvSpPr>
          <p:cNvPr id="28" name="矩形 27"/>
          <p:cNvSpPr/>
          <p:nvPr/>
        </p:nvSpPr>
        <p:spPr>
          <a:xfrm>
            <a:off x="1838325" y="84264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间苯</a:t>
            </a: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三酚口崩片</a:t>
            </a: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p:txBody>
      </p:sp>
      <p:sp>
        <p:nvSpPr>
          <p:cNvPr id="29" name="右箭头 28"/>
          <p:cNvSpPr/>
          <p:nvPr/>
        </p:nvSpPr>
        <p:spPr>
          <a:xfrm>
            <a:off x="386627" y="842800"/>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通用名</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0" name="矩形 29"/>
          <p:cNvSpPr/>
          <p:nvPr/>
        </p:nvSpPr>
        <p:spPr>
          <a:xfrm>
            <a:off x="7555230" y="847725"/>
            <a:ext cx="416052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80mg</a:t>
            </a:r>
            <a:endPar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1" name="右箭头 30"/>
          <p:cNvSpPr/>
          <p:nvPr/>
        </p:nvSpPr>
        <p:spPr>
          <a:xfrm>
            <a:off x="6180682" y="847617"/>
            <a:ext cx="191365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注册规格</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2" name="矩形 31"/>
          <p:cNvSpPr/>
          <p:nvPr/>
        </p:nvSpPr>
        <p:spPr>
          <a:xfrm>
            <a:off x="1838325" y="120840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2024</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年</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06</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月</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28</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日</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3" name="右箭头 32"/>
          <p:cNvSpPr/>
          <p:nvPr/>
        </p:nvSpPr>
        <p:spPr>
          <a:xfrm>
            <a:off x="386627" y="1208559"/>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我国获批时间</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4" name="矩形 33"/>
          <p:cNvSpPr/>
          <p:nvPr/>
        </p:nvSpPr>
        <p:spPr>
          <a:xfrm>
            <a:off x="7555230" y="1213485"/>
            <a:ext cx="416052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法国</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2005</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年</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5" name="右箭头 34"/>
          <p:cNvSpPr/>
          <p:nvPr/>
        </p:nvSpPr>
        <p:spPr>
          <a:xfrm>
            <a:off x="6180682" y="1213376"/>
            <a:ext cx="191365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a:latin typeface="Arial" panose="020B0604020202020204" pitchFamily="34" charset="0"/>
                <a:ea typeface="微软雅黑" panose="020B0503020204020204" charset="-122"/>
                <a:sym typeface="Arial" panose="020B0604020202020204" pitchFamily="34" charset="0"/>
              </a:rPr>
              <a:t>全球首个上市国家</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36" name="矩形 35"/>
          <p:cNvSpPr/>
          <p:nvPr/>
        </p:nvSpPr>
        <p:spPr>
          <a:xfrm>
            <a:off x="1838325" y="1574165"/>
            <a:ext cx="3940810" cy="332740"/>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rPr>
              <a:t>否</a:t>
            </a:r>
            <a:endParaRPr lang="zh-CN" altLang="en-US" sz="1600" b="1" dirty="0">
              <a:solidFill>
                <a:schemeClr val="accent2">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7" name="右箭头 36"/>
          <p:cNvSpPr/>
          <p:nvPr/>
        </p:nvSpPr>
        <p:spPr>
          <a:xfrm>
            <a:off x="386627" y="1574318"/>
            <a:ext cx="1567148" cy="332505"/>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是否为</a:t>
            </a:r>
            <a:r>
              <a:rPr lang="en-US" altLang="zh-CN" sz="1600" dirty="0">
                <a:latin typeface="Arial" panose="020B0604020202020204" pitchFamily="34" charset="0"/>
                <a:ea typeface="微软雅黑" panose="020B0503020204020204" charset="-122"/>
                <a:sym typeface="Arial" panose="020B0604020202020204" pitchFamily="34" charset="0"/>
              </a:rPr>
              <a:t>OTC</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grpSp>
        <p:nvGrpSpPr>
          <p:cNvPr id="6" name="组合 5"/>
          <p:cNvGrpSpPr/>
          <p:nvPr/>
        </p:nvGrpSpPr>
        <p:grpSpPr>
          <a:xfrm>
            <a:off x="386715" y="1939925"/>
            <a:ext cx="5393055" cy="342900"/>
            <a:chOff x="9733" y="2487"/>
            <a:chExt cx="8717" cy="524"/>
          </a:xfrm>
        </p:grpSpPr>
        <p:sp>
          <p:nvSpPr>
            <p:cNvPr id="38" name="矩形 37"/>
            <p:cNvSpPr/>
            <p:nvPr/>
          </p:nvSpPr>
          <p:spPr>
            <a:xfrm>
              <a:off x="11898" y="2487"/>
              <a:ext cx="6552" cy="52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化药</a:t>
              </a:r>
              <a:r>
                <a:rPr lang="en-US" altLang="zh-CN"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3</a:t>
              </a:r>
              <a:r>
                <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类</a:t>
              </a:r>
              <a:endParaRPr lang="zh-CN" altLang="en-US" sz="16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39" name="右箭头 38"/>
            <p:cNvSpPr/>
            <p:nvPr/>
          </p:nvSpPr>
          <p:spPr>
            <a:xfrm>
              <a:off x="9733" y="2487"/>
              <a:ext cx="2532" cy="524"/>
            </a:xfrm>
            <a:prstGeom prst="rightArrow">
              <a:avLst>
                <a:gd name="adj1" fmla="val 100000"/>
                <a:gd name="adj2" fmla="val 2727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注册分类</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grpSp>
      <p:grpSp>
        <p:nvGrpSpPr>
          <p:cNvPr id="5" name="组合 4"/>
          <p:cNvGrpSpPr/>
          <p:nvPr/>
        </p:nvGrpSpPr>
        <p:grpSpPr>
          <a:xfrm>
            <a:off x="387350" y="2336800"/>
            <a:ext cx="5392420" cy="929640"/>
            <a:chOff x="610" y="3070"/>
            <a:chExt cx="8492" cy="1464"/>
          </a:xfrm>
        </p:grpSpPr>
        <p:sp>
          <p:nvSpPr>
            <p:cNvPr id="40" name="矩形 39"/>
            <p:cNvSpPr/>
            <p:nvPr/>
          </p:nvSpPr>
          <p:spPr>
            <a:xfrm>
              <a:off x="3292" y="3070"/>
              <a:ext cx="5810" cy="1464"/>
            </a:xfrm>
            <a:prstGeom prst="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630">
                <a:lnSpc>
                  <a:spcPct val="150000"/>
                </a:lnSpc>
              </a:pP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消化系统和胆道功能障碍引起的急性痉挛性疼痛；</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急性痉挛性尿道、</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膀胱、</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肾绞痛；</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妇科痉挛性疼痛</a:t>
              </a:r>
              <a:endPar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41" name="右箭头 40"/>
            <p:cNvSpPr/>
            <p:nvPr/>
          </p:nvSpPr>
          <p:spPr>
            <a:xfrm>
              <a:off x="610" y="3070"/>
              <a:ext cx="2803" cy="1464"/>
            </a:xfrm>
            <a:prstGeom prst="rightArrow">
              <a:avLst>
                <a:gd name="adj1" fmla="val 100000"/>
                <a:gd name="adj2" fmla="val 8233"/>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适应症</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grpSp>
      <p:grpSp>
        <p:nvGrpSpPr>
          <p:cNvPr id="3" name="组合 2"/>
          <p:cNvGrpSpPr/>
          <p:nvPr/>
        </p:nvGrpSpPr>
        <p:grpSpPr>
          <a:xfrm>
            <a:off x="6180455" y="1579880"/>
            <a:ext cx="5534660" cy="1693545"/>
            <a:chOff x="9733" y="3063"/>
            <a:chExt cx="8700" cy="2081"/>
          </a:xfrm>
        </p:grpSpPr>
        <p:sp>
          <p:nvSpPr>
            <p:cNvPr id="42" name="矩形 41"/>
            <p:cNvSpPr/>
            <p:nvPr/>
          </p:nvSpPr>
          <p:spPr>
            <a:xfrm>
              <a:off x="12633" y="3063"/>
              <a:ext cx="5800" cy="2080"/>
            </a:xfrm>
            <a:prstGeom prst="rect">
              <a:avLst/>
            </a:prstGeom>
            <a:solidFill>
              <a:schemeClr val="bg1">
                <a:lumMod val="95000"/>
              </a:schemeClr>
            </a:solidFill>
            <a:ln w="952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630">
                <a:lnSpc>
                  <a:spcPct val="150000"/>
                </a:lnSpc>
              </a:pPr>
              <a:endPar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a:p>
              <a:pPr marL="87630">
                <a:lnSpc>
                  <a:spcPct val="150000"/>
                </a:lnSpc>
              </a:pP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成人通常的剂量是</a:t>
              </a:r>
              <a:r>
                <a:rPr lang="en-US" altLang="zh-CN" sz="1400" b="1" dirty="0">
                  <a:solidFill>
                    <a:srgbClr val="C00000"/>
                  </a:solidFill>
                  <a:latin typeface="Arial" panose="020B0604020202020204" pitchFamily="34" charset="0"/>
                  <a:ea typeface="微软雅黑" panose="020B0503020204020204" charset="-122"/>
                  <a:sym typeface="Arial" panose="020B0604020202020204" pitchFamily="34" charset="0"/>
                </a:rPr>
                <a:t>2</a:t>
              </a:r>
              <a:r>
                <a:rPr lang="zh-CN" altLang="en-US" sz="1400" b="1" dirty="0">
                  <a:solidFill>
                    <a:srgbClr val="C00000"/>
                  </a:solidFill>
                  <a:latin typeface="Arial" panose="020B0604020202020204" pitchFamily="34" charset="0"/>
                  <a:ea typeface="微软雅黑" panose="020B0503020204020204" charset="-122"/>
                  <a:sym typeface="Arial" panose="020B0604020202020204" pitchFamily="34" charset="0"/>
                </a:rPr>
                <a:t>片</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，在发作时服用</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，严重痉挛时重复服用</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，每次服用至少间隔</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2</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小时</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 </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，每</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24</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小时不超过</a:t>
              </a:r>
              <a:r>
                <a:rPr lang="en-US" altLang="zh-CN"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6</a:t>
              </a:r>
              <a:r>
                <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rPr>
                <a:t>片，将药片置于舌下，待其崩解后直接吞咽；或者将药片溶于水后给药。</a:t>
              </a:r>
              <a:endPar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a:p>
              <a:pPr marL="87630">
                <a:lnSpc>
                  <a:spcPct val="150000"/>
                </a:lnSpc>
              </a:pPr>
              <a:endParaRPr lang="zh-CN" altLang="en-US" sz="1400" b="1" dirty="0">
                <a:solidFill>
                  <a:schemeClr val="accent1">
                    <a:lumMod val="50000"/>
                  </a:schemeClr>
                </a:solidFill>
                <a:latin typeface="Arial" panose="020B0604020202020204" pitchFamily="34" charset="0"/>
                <a:ea typeface="微软雅黑" panose="020B0503020204020204" charset="-122"/>
                <a:sym typeface="Arial" panose="020B0604020202020204" pitchFamily="34" charset="0"/>
              </a:endParaRPr>
            </a:p>
          </p:txBody>
        </p:sp>
        <p:sp>
          <p:nvSpPr>
            <p:cNvPr id="43" name="右箭头 42"/>
            <p:cNvSpPr/>
            <p:nvPr/>
          </p:nvSpPr>
          <p:spPr>
            <a:xfrm>
              <a:off x="9733" y="3063"/>
              <a:ext cx="3122" cy="2081"/>
            </a:xfrm>
            <a:prstGeom prst="rightArrow">
              <a:avLst>
                <a:gd name="adj1" fmla="val 100000"/>
                <a:gd name="adj2" fmla="val 8233"/>
              </a:avLst>
            </a:prstGeom>
            <a:solidFill>
              <a:srgbClr val="3477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1600" dirty="0">
                  <a:latin typeface="Arial" panose="020B0604020202020204" pitchFamily="34" charset="0"/>
                  <a:ea typeface="微软雅黑" panose="020B0503020204020204" charset="-122"/>
                  <a:sym typeface="Arial" panose="020B0604020202020204" pitchFamily="34" charset="0"/>
                </a:rPr>
                <a:t>用法用量</a:t>
              </a: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grpSp>
      <p:sp>
        <p:nvSpPr>
          <p:cNvPr id="44" name="矩形 43"/>
          <p:cNvSpPr/>
          <p:nvPr/>
        </p:nvSpPr>
        <p:spPr>
          <a:xfrm>
            <a:off x="6180455" y="4304665"/>
            <a:ext cx="5605145" cy="1978660"/>
          </a:xfrm>
          <a:prstGeom prst="rect">
            <a:avLst/>
          </a:prstGeom>
          <a:solidFill>
            <a:schemeClr val="bg1">
              <a:lumMod val="95000"/>
            </a:schemeClr>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lvl="0" indent="-285750" algn="l">
              <a:lnSpc>
                <a:spcPct val="150000"/>
              </a:lnSpc>
              <a:buClrTx/>
              <a:buSzTx/>
              <a:buFont typeface="Wingdings" panose="05000000000000000000" charset="0"/>
              <a:buChar char="Ø"/>
            </a:pPr>
            <a:r>
              <a:rPr lang="en-US" altLang="zh-CN"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两者化学活性成分和说明书适应症一致。</a:t>
            </a:r>
            <a:endParaRPr lang="en-US" altLang="zh-CN"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algn="l">
              <a:lnSpc>
                <a:spcPct val="150000"/>
              </a:lnSpc>
              <a:buClrTx/>
              <a:buSzTx/>
              <a:buFont typeface="Wingdings" panose="05000000000000000000" pitchFamily="2" charset="2"/>
              <a:buChar char="Ø"/>
            </a:pPr>
            <a:r>
              <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注射用间苯三酚（冻干粉针）</a:t>
            </a:r>
            <a:r>
              <a:rPr lang="en-US" altLang="zh-CN"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已被纳入医保目录乙类，目录内仅注射</a:t>
            </a:r>
            <a:r>
              <a:rPr lang="zh-CN" altLang="en-US"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用</a:t>
            </a:r>
            <a:r>
              <a:rPr lang="en-US" altLang="zh-CN"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剂型缺乏间苯三酚口服制剂。</a:t>
            </a:r>
            <a:endParaRPr lang="en-US" altLang="zh-CN" dirty="0">
              <a:solidFill>
                <a:schemeClr val="tx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lvl="0" indent="-285750" algn="l">
              <a:lnSpc>
                <a:spcPct val="150000"/>
              </a:lnSpc>
              <a:buClrTx/>
              <a:buSzTx/>
              <a:buFont typeface="Wingdings" panose="05000000000000000000" pitchFamily="2" charset="2"/>
              <a:buChar char="Ø"/>
            </a:pPr>
            <a:r>
              <a:rPr lang="en-US" altLang="zh-CN"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口崩片是剂型的创新</a:t>
            </a:r>
            <a:r>
              <a:rPr lang="zh-CN" altLang="en-US"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，服用更加安全、便捷</a:t>
            </a:r>
            <a:r>
              <a:rPr lang="en-US" altLang="zh-CN"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en-US" altLang="zh-CN"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45" name="矩形 44"/>
          <p:cNvSpPr/>
          <p:nvPr/>
        </p:nvSpPr>
        <p:spPr>
          <a:xfrm>
            <a:off x="6180455" y="3594100"/>
            <a:ext cx="5605145" cy="382905"/>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b="1" dirty="0">
                <a:latin typeface="Arial" panose="020B0604020202020204" pitchFamily="34" charset="0"/>
                <a:ea typeface="微软雅黑" panose="020B0503020204020204" charset="-122"/>
                <a:sym typeface="Arial" panose="020B0604020202020204" pitchFamily="34" charset="0"/>
              </a:rPr>
              <a:t>参照药品建议：注射用间苯三酚（</a:t>
            </a:r>
            <a:r>
              <a:rPr lang="zh-CN" altLang="en-US" b="1" dirty="0">
                <a:latin typeface="Arial" panose="020B0604020202020204" pitchFamily="34" charset="0"/>
                <a:ea typeface="微软雅黑" panose="020B0503020204020204" charset="-122"/>
                <a:sym typeface="Arial" panose="020B0604020202020204" pitchFamily="34" charset="0"/>
              </a:rPr>
              <a:t>冻干粉针）</a:t>
            </a:r>
            <a:endParaRPr lang="zh-CN" altLang="en-US" b="1" dirty="0">
              <a:latin typeface="Arial" panose="020B0604020202020204" pitchFamily="34" charset="0"/>
              <a:ea typeface="微软雅黑" panose="020B0503020204020204" charset="-122"/>
              <a:sym typeface="Arial" panose="020B0604020202020204" pitchFamily="34" charset="0"/>
            </a:endParaRPr>
          </a:p>
        </p:txBody>
      </p:sp>
      <p:sp>
        <p:nvSpPr>
          <p:cNvPr id="46" name="文本框 21"/>
          <p:cNvSpPr txBox="1"/>
          <p:nvPr/>
        </p:nvSpPr>
        <p:spPr>
          <a:xfrm>
            <a:off x="275590" y="4304665"/>
            <a:ext cx="5654675" cy="1979295"/>
          </a:xfrm>
          <a:prstGeom prst="rect">
            <a:avLst/>
          </a:prstGeom>
          <a:noFill/>
          <a:ln>
            <a:solidFill>
              <a:schemeClr val="tx2"/>
            </a:solidFill>
          </a:ln>
        </p:spPr>
        <p:txBody>
          <a:bodyPr wrap="square" rtlCol="0" anchor="t">
            <a:noAutofit/>
          </a:bodyPr>
          <a:lstStyle/>
          <a:p>
            <a:pPr marL="285750" indent="-285750">
              <a:lnSpc>
                <a:spcPct val="150000"/>
              </a:lnSpc>
              <a:buFont typeface="Wingdings" panose="05000000000000000000" charset="0"/>
              <a:buChar char="Ø"/>
            </a:pP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口崩片剂型更适合无法注射的人群和场景或需要长期治疗的的患者</a:t>
            </a:r>
            <a:r>
              <a:rPr lang="en-US" altLang="zh-CN"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1</a:t>
            </a:r>
            <a:r>
              <a:rPr lang="en-US" altLang="zh-CN"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部分急症患者在明确诊断后需进行急诊手术</a:t>
            </a:r>
            <a:r>
              <a:rPr lang="en-US" altLang="zh-CN"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，术前需要禁食水</a:t>
            </a:r>
            <a:r>
              <a:rPr lang="en-US" altLang="zh-CN"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en-US" altLang="zh-CN"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本品可无水舌下崩解。</a:t>
            </a: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grpSp>
        <p:nvGrpSpPr>
          <p:cNvPr id="4" name="组合 3"/>
          <p:cNvGrpSpPr/>
          <p:nvPr/>
        </p:nvGrpSpPr>
        <p:grpSpPr>
          <a:xfrm>
            <a:off x="294640" y="3523615"/>
            <a:ext cx="5485765" cy="452755"/>
            <a:chOff x="464" y="4967"/>
            <a:chExt cx="8639" cy="713"/>
          </a:xfrm>
        </p:grpSpPr>
        <p:sp>
          <p:nvSpPr>
            <p:cNvPr id="25" name="矩形 24"/>
            <p:cNvSpPr/>
            <p:nvPr>
              <p:custDataLst>
                <p:tags r:id="rId2"/>
              </p:custDataLst>
            </p:nvPr>
          </p:nvSpPr>
          <p:spPr>
            <a:xfrm>
              <a:off x="609" y="5078"/>
              <a:ext cx="8494" cy="603"/>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b="1" dirty="0">
                <a:latin typeface="Arial" panose="020B0604020202020204" pitchFamily="34" charset="0"/>
                <a:ea typeface="微软雅黑" panose="020B0503020204020204" charset="-122"/>
                <a:sym typeface="Arial" panose="020B0604020202020204" pitchFamily="34" charset="0"/>
              </a:endParaRPr>
            </a:p>
          </p:txBody>
        </p:sp>
        <p:sp>
          <p:nvSpPr>
            <p:cNvPr id="47" name="文本框 23"/>
            <p:cNvSpPr txBox="1"/>
            <p:nvPr/>
          </p:nvSpPr>
          <p:spPr>
            <a:xfrm>
              <a:off x="464" y="4967"/>
              <a:ext cx="8639" cy="582"/>
            </a:xfrm>
            <a:prstGeom prst="rect">
              <a:avLst/>
            </a:prstGeom>
            <a:noFill/>
          </p:spPr>
          <p:txBody>
            <a:bodyPr wrap="square" rtlCol="0" anchor="t">
              <a:noAutofit/>
            </a:bodyPr>
            <a:lstStyle/>
            <a:p>
              <a:pPr algn="ctr">
                <a:lnSpc>
                  <a:spcPct val="150000"/>
                </a:lnSpc>
              </a:pPr>
              <a:r>
                <a:rPr lang="zh-CN" altLang="en-US"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填补未满足的临床需求</a:t>
              </a:r>
              <a:r>
                <a:rPr lang="zh-CN" altLang="zh-CN"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zh-CN" b="1" dirty="0">
                <a:solidFill>
                  <a:schemeClr val="bg1"/>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grpSp>
      <p:sp>
        <p:nvSpPr>
          <p:cNvPr id="2" name="文本框 1"/>
          <p:cNvSpPr txBox="1"/>
          <p:nvPr/>
        </p:nvSpPr>
        <p:spPr>
          <a:xfrm>
            <a:off x="386715" y="6395720"/>
            <a:ext cx="10680700" cy="334645"/>
          </a:xfrm>
          <a:prstGeom prst="rect">
            <a:avLst/>
          </a:prstGeom>
          <a:noFill/>
        </p:spPr>
        <p:txBody>
          <a:bodyPr wrap="square" rtlCol="0" anchor="t">
            <a:noAutofit/>
          </a:bodyPr>
          <a:p>
            <a:r>
              <a:rPr lang="en-US" altLang="zh-CN" sz="900"/>
              <a:t> [1] </a:t>
            </a:r>
            <a:r>
              <a:rPr lang="zh-CN" altLang="en-US" sz="900"/>
              <a:t>黎翠微</a:t>
            </a:r>
            <a:r>
              <a:rPr lang="en-US" altLang="zh-CN" sz="900"/>
              <a:t>.</a:t>
            </a:r>
            <a:r>
              <a:rPr lang="zh-CN" altLang="en-US" sz="900"/>
              <a:t>比较间苯三酚注射液与山莨菪碱注射液在老年痉挛性腹痛患者中的应用效果</a:t>
            </a:r>
            <a:r>
              <a:rPr lang="en-US" altLang="zh-CN" sz="900"/>
              <a:t>[J].</a:t>
            </a:r>
            <a:r>
              <a:rPr lang="zh-CN" altLang="en-US" sz="900"/>
              <a:t>中文科技期刊数据库（引文版）医药卫生</a:t>
            </a:r>
            <a:r>
              <a:rPr lang="en-US" altLang="zh-CN" sz="900"/>
              <a:t>,2023(3):100-103</a:t>
            </a:r>
            <a:r>
              <a:rPr lang="en-US" altLang="zh-CN" sz="900"/>
              <a:t> </a:t>
            </a:r>
            <a:endParaRPr lang="en-US" altLang="zh-CN" sz="900"/>
          </a:p>
          <a:p>
            <a:r>
              <a:rPr lang="en-US" altLang="zh-CN" sz="900"/>
              <a:t> [2] </a:t>
            </a:r>
            <a:r>
              <a:rPr lang="zh-CN" altLang="en-US" sz="900"/>
              <a:t>成人非创伤性急腹症早期镇痛专家共识</a:t>
            </a:r>
            <a:r>
              <a:rPr lang="en-US" altLang="zh-CN" sz="900"/>
              <a:t> </a:t>
            </a:r>
            <a:r>
              <a:rPr lang="zh-CN" altLang="en-US" sz="900"/>
              <a:t>（</a:t>
            </a:r>
            <a:r>
              <a:rPr lang="en-US" altLang="zh-CN" sz="900"/>
              <a:t>2021</a:t>
            </a:r>
            <a:r>
              <a:rPr lang="zh-CN" altLang="en-US" sz="900"/>
              <a:t>年）</a:t>
            </a:r>
            <a:endParaRPr lang="zh-CN" altLang="en-US" sz="900"/>
          </a:p>
          <a:p>
            <a:endParaRPr lang="zh-CN" altLang="en-US" sz="900"/>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PA-直接连接符 33"/>
          <p:cNvCxnSpPr/>
          <p:nvPr>
            <p:custDataLst>
              <p:tags r:id="rId1"/>
            </p:custDataLst>
          </p:nvPr>
        </p:nvCxnSpPr>
        <p:spPr>
          <a:xfrm flipV="1">
            <a:off x="93527" y="628578"/>
            <a:ext cx="6871569" cy="1"/>
          </a:xfrm>
          <a:prstGeom prst="line">
            <a:avLst/>
          </a:prstGeom>
        </p:spPr>
        <p:style>
          <a:lnRef idx="1">
            <a:schemeClr val="accent1"/>
          </a:lnRef>
          <a:fillRef idx="0">
            <a:schemeClr val="accent1"/>
          </a:fillRef>
          <a:effectRef idx="0">
            <a:schemeClr val="accent1"/>
          </a:effectRef>
          <a:fontRef idx="minor">
            <a:schemeClr val="tx1"/>
          </a:fontRef>
        </p:style>
      </p:cxnSp>
      <p:sp>
        <p:nvSpPr>
          <p:cNvPr id="3" name="文本框 2"/>
          <p:cNvSpPr txBox="1"/>
          <p:nvPr/>
        </p:nvSpPr>
        <p:spPr>
          <a:xfrm>
            <a:off x="274955" y="12509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01 </a:t>
            </a:r>
            <a:r>
              <a:rPr lang="zh-CN" altLang="zh-CN" sz="2400" b="1" dirty="0">
                <a:latin typeface="Arial" panose="020B0604020202020204" pitchFamily="34" charset="0"/>
                <a:ea typeface="微软雅黑" panose="020B0503020204020204" charset="-122"/>
                <a:sym typeface="Arial" panose="020B0604020202020204" pitchFamily="34" charset="0"/>
              </a:rPr>
              <a:t>药物基本信息</a:t>
            </a:r>
            <a:endParaRPr lang="zh-CN" altLang="zh-CN" sz="2400" b="1" dirty="0">
              <a:latin typeface="Arial" panose="020B0604020202020204" pitchFamily="34" charset="0"/>
              <a:ea typeface="微软雅黑" panose="020B0503020204020204" charset="-122"/>
              <a:sym typeface="Arial" panose="020B0604020202020204" pitchFamily="34" charset="0"/>
            </a:endParaRPr>
          </a:p>
        </p:txBody>
      </p:sp>
      <p:sp>
        <p:nvSpPr>
          <p:cNvPr id="4" name="文本框 3"/>
          <p:cNvSpPr txBox="1"/>
          <p:nvPr>
            <p:custDataLst>
              <p:tags r:id="rId2"/>
            </p:custDataLst>
          </p:nvPr>
        </p:nvSpPr>
        <p:spPr>
          <a:xfrm>
            <a:off x="289560" y="969645"/>
            <a:ext cx="11057890" cy="4613275"/>
          </a:xfrm>
          <a:prstGeom prst="rect">
            <a:avLst/>
          </a:prstGeom>
          <a:noFill/>
          <a:ln>
            <a:noFill/>
          </a:ln>
        </p:spPr>
        <p:txBody>
          <a:bodyPr wrap="square" rtlCol="0">
            <a:noAutofit/>
          </a:bodyPr>
          <a:lstStyle/>
          <a:p>
            <a:pPr algn="l">
              <a:lnSpc>
                <a:spcPct val="150000"/>
              </a:lnSpc>
            </a:pPr>
            <a:r>
              <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en-US"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疾病基本情况</a:t>
            </a:r>
            <a:r>
              <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algn="l">
              <a:lnSpc>
                <a:spcPct val="150000"/>
              </a:lnSpc>
            </a:pPr>
            <a:endParaRPr lang="zh-CN" altLang="zh-CN" b="1" u="sng"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国外流行病学调查显示，</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4.9%~12.1% </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的非创伤急诊就诊患者以急性腹痛为主要主诉，在年龄超过</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50 </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岁的人群中甚至高达</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en-US"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25%</a:t>
            </a:r>
            <a:r>
              <a:rPr lang="zh-CN" altLang="en-US" dirty="0">
                <a:solidFill>
                  <a:srgbClr val="0E58C4"/>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indent="0">
              <a:lnSpc>
                <a:spcPct val="150000"/>
              </a:lnSpc>
              <a:buFont typeface="Wingdings" panose="05000000000000000000" pitchFamily="2" charset="2"/>
              <a:buNone/>
            </a:pPr>
            <a:endPar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charset="0"/>
              <a:buChar char="Ø"/>
            </a:pP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国内报道</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成人慢性胆囊炎患病率为</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0.78%~3.91%,</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胆囊结石患病率为</a:t>
            </a:r>
            <a:r>
              <a:rPr lang="en-US"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2.3%~6.5%</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。女性胆囊结石患病率高于男性。我国胆囊结石患病率随年龄增长而上升</a:t>
            </a:r>
            <a:r>
              <a:rPr lang="en-US" altLang="zh-CN" baseline="30000"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charset="0"/>
              <a:buChar char="Ø"/>
            </a:pPr>
            <a:endPar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在妇科痉挛性疼痛方面：复发性流产（</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RSA</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）的发生率为</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1%-5%</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。曾有</a:t>
            </a:r>
            <a:r>
              <a:rPr lang="en-US" altLang="zh-CN"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3</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次以上连续自然流产史的患者再次妊娠后胚胎丢失率为</a:t>
            </a:r>
            <a:r>
              <a:rPr lang="en-US" altLang="zh-CN" b="1" dirty="0">
                <a:solidFill>
                  <a:srgbClr val="C00000"/>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40%-80%</a:t>
            </a:r>
            <a:r>
              <a:rPr lang="en-US" altLang="zh-CN" baseline="30000"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3</a:t>
            </a:r>
            <a:r>
              <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endParaRPr lang="zh-CN" altLang="en-US" dirty="0">
              <a:solidFill>
                <a:schemeClr val="bg2">
                  <a:lumMod val="50000"/>
                </a:schemeClr>
              </a:solidFill>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a:lnSpc>
                <a:spcPct val="150000"/>
              </a:lnSpc>
            </a:pPr>
            <a:endParaRPr lang="zh-CN" altLang="en-US" sz="16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a:lnSpc>
                <a:spcPct val="150000"/>
              </a:lnSpc>
            </a:pPr>
            <a:endParaRPr lang="zh-CN" altLang="en-US"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5" name="文本框 4"/>
          <p:cNvSpPr txBox="1"/>
          <p:nvPr/>
        </p:nvSpPr>
        <p:spPr>
          <a:xfrm>
            <a:off x="289560" y="6198235"/>
            <a:ext cx="11626215" cy="506730"/>
          </a:xfrm>
          <a:prstGeom prst="rect">
            <a:avLst/>
          </a:prstGeom>
          <a:noFill/>
        </p:spPr>
        <p:txBody>
          <a:bodyPr wrap="square" rtlCol="0">
            <a:spAutoFit/>
          </a:bodyPr>
          <a:lstStyle/>
          <a:p>
            <a:r>
              <a:rPr lang="en-US" altLang="zh-CN" sz="900">
                <a:sym typeface="+mn-ea"/>
              </a:rPr>
              <a:t>[1] </a:t>
            </a:r>
            <a:r>
              <a:rPr lang="zh-CN" altLang="en-US" sz="900">
                <a:sym typeface="+mn-ea"/>
              </a:rPr>
              <a:t>中国成人急性腹痛解痉镇痛药物规范化使用专家共识</a:t>
            </a:r>
            <a:endParaRPr lang="en-US" altLang="zh-CN" sz="900"/>
          </a:p>
          <a:p>
            <a:r>
              <a:rPr lang="en-US" altLang="zh-CN" sz="900"/>
              <a:t>[2] </a:t>
            </a:r>
            <a:r>
              <a:rPr lang="zh-CN" altLang="en-US" sz="900"/>
              <a:t>中国慢性胆囊炎、胆囊结石内科诊疗共识意见</a:t>
            </a:r>
            <a:r>
              <a:rPr lang="en-US" altLang="zh-CN" sz="900"/>
              <a:t>(2018 </a:t>
            </a:r>
            <a:r>
              <a:rPr lang="zh-CN" altLang="en-US" sz="900"/>
              <a:t>年</a:t>
            </a:r>
            <a:r>
              <a:rPr lang="en-US" altLang="zh-CN" sz="900"/>
              <a:t>)</a:t>
            </a:r>
            <a:endParaRPr lang="zh-CN" altLang="en-US" sz="900"/>
          </a:p>
          <a:p>
            <a:r>
              <a:rPr lang="en-US" altLang="zh-CN" sz="900"/>
              <a:t>[3] </a:t>
            </a:r>
            <a:r>
              <a:rPr lang="zh-CN" altLang="en-US" sz="900"/>
              <a:t>自然流产诊治中国专家共识</a:t>
            </a:r>
            <a:r>
              <a:rPr lang="en-US" altLang="zh-CN" sz="900"/>
              <a:t>(2020</a:t>
            </a:r>
            <a:r>
              <a:rPr lang="zh-CN" altLang="en-US" sz="900"/>
              <a:t>年版</a:t>
            </a:r>
            <a:r>
              <a:rPr lang="en-US" altLang="zh-CN" sz="900"/>
              <a:t>)</a:t>
            </a:r>
            <a:endParaRPr lang="zh-CN" altLang="en-US" sz="900"/>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298450" y="11620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02 </a:t>
            </a:r>
            <a:r>
              <a:rPr lang="zh-CN" altLang="zh-CN" sz="2400" b="1" dirty="0">
                <a:latin typeface="Arial" panose="020B0604020202020204" pitchFamily="34" charset="0"/>
                <a:ea typeface="微软雅黑" panose="020B0503020204020204" charset="-122"/>
                <a:sym typeface="Arial" panose="020B0604020202020204" pitchFamily="34" charset="0"/>
              </a:rPr>
              <a:t>安全性</a:t>
            </a:r>
            <a:endParaRPr lang="en-US" altLang="zh-CN" sz="24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298528" y="523240"/>
            <a:ext cx="6874510" cy="52705"/>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8"/>
          <p:cNvSpPr txBox="1"/>
          <p:nvPr/>
        </p:nvSpPr>
        <p:spPr>
          <a:xfrm>
            <a:off x="2160905" y="3831590"/>
            <a:ext cx="9281795" cy="2514600"/>
          </a:xfrm>
          <a:prstGeom prst="rect">
            <a:avLst/>
          </a:prstGeom>
          <a:noFill/>
          <a:ln w="19050">
            <a:solidFill>
              <a:schemeClr val="tx2"/>
            </a:solidFill>
          </a:ln>
        </p:spPr>
        <p:txBody>
          <a:bodyPr wrap="square" rtlCol="0">
            <a:noAutofit/>
          </a:bodyPr>
          <a:lstStyle/>
          <a:p>
            <a:pPr marL="285750" indent="-285750">
              <a:lnSpc>
                <a:spcPct val="150000"/>
              </a:lnSpc>
              <a:buFont typeface="Wingdings" panose="05000000000000000000" pitchFamily="2" charset="2"/>
              <a:buChar char="Ø"/>
            </a:pP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无注射用间苯三酚</a:t>
            </a:r>
            <a:r>
              <a:rPr lang="en-US" altLang="zh-CN"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静脉炎、注射部位瘙痒、疼痛</a:t>
            </a:r>
            <a:r>
              <a:rPr lang="en-US" altLang="zh-CN"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等不良反应</a:t>
            </a:r>
            <a:endPar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无毒性、</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无致畸、致突变（致癌）性</a:t>
            </a:r>
            <a:endPar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间苯三酚有抑制输尿管平滑肌痉挛的功效</a:t>
            </a:r>
            <a:r>
              <a:rPr lang="en-US" altLang="zh-CN"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在妊娠患者中使用较为安全。</a:t>
            </a:r>
            <a:endPar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indent="0">
              <a:lnSpc>
                <a:spcPct val="150000"/>
              </a:lnSpc>
              <a:buFont typeface="Wingdings" panose="05000000000000000000" pitchFamily="2" charset="2"/>
              <a:buNone/>
            </a:pPr>
            <a:r>
              <a:rPr lang="en-US" altLang="zh-CN" sz="14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sz="14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妊娠合并泌尿结石诊断治疗中国专家共识（</a:t>
            </a:r>
            <a:r>
              <a:rPr lang="en-US" altLang="zh-CN" sz="14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2024</a:t>
            </a:r>
            <a:r>
              <a:rPr lang="zh-CN" altLang="en-US" sz="14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年）</a:t>
            </a:r>
            <a:endPar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a:p>
            <a:pPr marL="285750" indent="-285750">
              <a:lnSpc>
                <a:spcPct val="150000"/>
              </a:lnSpc>
              <a:buFont typeface="Wingdings" panose="05000000000000000000" pitchFamily="2" charset="2"/>
              <a:buChar char="Ø"/>
            </a:pPr>
            <a:r>
              <a:rPr lang="en-US" altLang="zh-CN"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无任何阿托品样不良反应</a:t>
            </a:r>
            <a:r>
              <a:rPr lang="en-US" altLang="zh-CN"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 </a:t>
            </a:r>
            <a:r>
              <a:rPr lang="zh-CN" altLang="en-US" sz="2000" b="1"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rPr>
              <a:t>，不抗胆碱，无心血管不良反应，患者耐受性好</a:t>
            </a:r>
            <a:endParaRPr lang="en-US" altLang="zh-CN" sz="2000" b="1" baseline="30000" dirty="0">
              <a:latin typeface="Arial" panose="020B0604020202020204" pitchFamily="34" charset="0"/>
              <a:ea typeface="微软雅黑" panose="020B0503020204020204" charset="-122"/>
              <a:cs typeface="Times New Roman" panose="02020603050405020304" pitchFamily="18" charset="0"/>
              <a:sym typeface="Arial" panose="020B0604020202020204" pitchFamily="34" charset="0"/>
            </a:endParaRPr>
          </a:p>
        </p:txBody>
      </p:sp>
      <p:sp>
        <p:nvSpPr>
          <p:cNvPr id="5" name="圆角矩形 4"/>
          <p:cNvSpPr/>
          <p:nvPr/>
        </p:nvSpPr>
        <p:spPr>
          <a:xfrm>
            <a:off x="242279" y="1529827"/>
            <a:ext cx="1870726" cy="972415"/>
          </a:xfrm>
          <a:prstGeom prst="roundRect">
            <a:avLst/>
          </a:prstGeom>
          <a:solidFill>
            <a:srgbClr val="2D61B7"/>
          </a:solidFill>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说明书收载的不良反应情况</a:t>
            </a:r>
            <a:r>
              <a:rPr lang="en-US" altLang="zh-CN" b="1" baseline="30000" dirty="0">
                <a:solidFill>
                  <a:srgbClr val="FFFF00"/>
                </a:solidFill>
                <a:latin typeface="Arial" panose="020B0604020202020204" pitchFamily="34" charset="0"/>
                <a:ea typeface="微软雅黑" panose="020B0503020204020204" charset="-122"/>
                <a:sym typeface="Arial" panose="020B0604020202020204" pitchFamily="34" charset="0"/>
              </a:rPr>
              <a:t>1</a:t>
            </a:r>
            <a:endParaRPr lang="en-US" altLang="zh-CN" b="1" baseline="30000"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6" name="矩形 5"/>
          <p:cNvSpPr/>
          <p:nvPr/>
        </p:nvSpPr>
        <p:spPr>
          <a:xfrm>
            <a:off x="2162175" y="785495"/>
            <a:ext cx="3772535" cy="3046095"/>
          </a:xfrm>
          <a:prstGeom prst="rect">
            <a:avLst/>
          </a:prstGeom>
          <a:ln w="19050">
            <a:solidFill>
              <a:schemeClr val="tx2"/>
            </a:solidFill>
          </a:ln>
        </p:spPr>
        <p:txBody>
          <a:bodyPr wrap="square">
            <a:spAutoFit/>
          </a:bodyPr>
          <a:lstStyle/>
          <a:p>
            <a:pPr marL="285750" indent="-285750">
              <a:lnSpc>
                <a:spcPct val="150000"/>
              </a:lnSpc>
              <a:buClr>
                <a:srgbClr val="002060"/>
              </a:buClr>
              <a:buFont typeface="Wingdings" panose="05000000000000000000" pitchFamily="2" charset="2"/>
              <a:buChar char="Ø"/>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上市后不良反应难以准确估计其发生频率</a:t>
            </a:r>
            <a:endPar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rgbClr val="002060"/>
              </a:buClr>
              <a:buFont typeface="Wingdings" panose="05000000000000000000" pitchFamily="2" charset="2"/>
              <a:buChar char="Ø"/>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皮肤及其附件损害</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：皮疹（如荨麻疹、</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红斑疹、</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斑丘疹等）</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、瘙痒、</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多汗；</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rgbClr val="002060"/>
              </a:buClr>
              <a:buFont typeface="Wingdings" panose="05000000000000000000" pitchFamily="2" charset="2"/>
              <a:buChar char="Ø"/>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胃肠系统损害</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：恶心、</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呕吐、</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口干、</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腹痛、</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腹胀、</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腹泻；</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rgbClr val="002060"/>
              </a:buClr>
              <a:buFont typeface="Wingdings" panose="05000000000000000000" pitchFamily="2" charset="2"/>
              <a:buChar char="Ø"/>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其它详见说明书</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7" name="圆角矩形 6"/>
          <p:cNvSpPr/>
          <p:nvPr/>
        </p:nvSpPr>
        <p:spPr>
          <a:xfrm>
            <a:off x="242569" y="4573450"/>
            <a:ext cx="1758951" cy="814385"/>
          </a:xfrm>
          <a:prstGeom prst="roundRect">
            <a:avLst/>
          </a:prstGeom>
          <a:solidFill>
            <a:srgbClr val="2D61B7"/>
          </a:solidFill>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相比同类药</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更安全</a:t>
            </a:r>
            <a:endParaRPr lang="en-US" altLang="zh-CN"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pic>
        <p:nvPicPr>
          <p:cNvPr id="14" name="图片 13"/>
          <p:cNvPicPr>
            <a:picLocks noChangeAspect="1"/>
          </p:cNvPicPr>
          <p:nvPr/>
        </p:nvPicPr>
        <p:blipFill>
          <a:blip r:embed="rId3"/>
          <a:srcRect r="2220"/>
          <a:stretch>
            <a:fillRect/>
          </a:stretch>
        </p:blipFill>
        <p:spPr>
          <a:xfrm>
            <a:off x="6576060" y="1109345"/>
            <a:ext cx="4726940" cy="2188845"/>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98450" y="11620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03 </a:t>
            </a:r>
            <a:r>
              <a:rPr lang="zh-CN" altLang="en-US" sz="2400" b="1" dirty="0">
                <a:latin typeface="Arial" panose="020B0604020202020204" pitchFamily="34" charset="0"/>
                <a:ea typeface="微软雅黑" panose="020B0503020204020204" charset="-122"/>
                <a:sym typeface="Arial" panose="020B0604020202020204" pitchFamily="34" charset="0"/>
              </a:rPr>
              <a:t>有效性</a:t>
            </a:r>
            <a:r>
              <a:rPr lang="en-US" altLang="zh-CN" sz="2400" b="1" dirty="0">
                <a:latin typeface="Arial" panose="020B0604020202020204" pitchFamily="34" charset="0"/>
                <a:ea typeface="微软雅黑" panose="020B0503020204020204" charset="-122"/>
                <a:sym typeface="Arial" panose="020B0604020202020204" pitchFamily="34" charset="0"/>
              </a:rPr>
              <a:t>-1</a:t>
            </a:r>
            <a:endParaRPr lang="en-US" altLang="zh-CN" sz="24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298450" y="514985"/>
            <a:ext cx="6868469" cy="47248"/>
          </a:xfrm>
          <a:prstGeom prst="line">
            <a:avLst/>
          </a:prstGeom>
        </p:spPr>
        <p:style>
          <a:lnRef idx="1">
            <a:schemeClr val="accent1"/>
          </a:lnRef>
          <a:fillRef idx="0">
            <a:schemeClr val="accent1"/>
          </a:fillRef>
          <a:effectRef idx="0">
            <a:schemeClr val="accent1"/>
          </a:effectRef>
          <a:fontRef idx="minor">
            <a:schemeClr val="tx1"/>
          </a:fontRef>
        </p:style>
      </p:cxnSp>
      <p:sp>
        <p:nvSpPr>
          <p:cNvPr id="4" name="圆角矩形 3"/>
          <p:cNvSpPr/>
          <p:nvPr/>
        </p:nvSpPr>
        <p:spPr>
          <a:xfrm>
            <a:off x="1809115" y="635000"/>
            <a:ext cx="8044815" cy="679450"/>
          </a:xfrm>
          <a:prstGeom prst="roundRect">
            <a:avLst/>
          </a:prstGeom>
          <a:solidFill>
            <a:srgbClr val="2D61B7"/>
          </a:solidFill>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口崩片剂型</a:t>
            </a:r>
            <a:r>
              <a:rPr lang="en-US" altLang="zh-CN" b="1" dirty="0">
                <a:solidFill>
                  <a:srgbClr val="FFFF00"/>
                </a:solidFill>
                <a:latin typeface="Arial" panose="020B0604020202020204" pitchFamily="34" charset="0"/>
                <a:ea typeface="微软雅黑" panose="020B0503020204020204" charset="-122"/>
                <a:sym typeface="Arial" panose="020B0604020202020204" pitchFamily="34" charset="0"/>
              </a:rPr>
              <a:t>---------------</a:t>
            </a: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起效快、更</a:t>
            </a: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便捷</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7" name="矩形 6"/>
          <p:cNvSpPr/>
          <p:nvPr/>
        </p:nvSpPr>
        <p:spPr>
          <a:xfrm>
            <a:off x="561975" y="1590040"/>
            <a:ext cx="11200765" cy="4392295"/>
          </a:xfrm>
          <a:prstGeom prst="rect">
            <a:avLst/>
          </a:prstGeom>
          <a:ln w="19050">
            <a:solidFill>
              <a:schemeClr val="tx2"/>
            </a:solidFill>
          </a:ln>
        </p:spPr>
        <p:txBody>
          <a:bodyPr wrap="square">
            <a:noAutofit/>
          </a:bodyPr>
          <a:lstStyle/>
          <a:p>
            <a:pPr marL="285750" lvl="0" indent="-285750">
              <a:lnSpc>
                <a:spcPct val="150000"/>
              </a:lnSpc>
              <a:buFont typeface="Wingdings" panose="05000000000000000000" pitchFamily="2" charset="2"/>
              <a:buChar char="l"/>
            </a:pPr>
            <a:r>
              <a:rPr lang="zh-CN" altLang="en-US" sz="1600" dirty="0">
                <a:solidFill>
                  <a:prstClr val="black"/>
                </a:solidFill>
                <a:latin typeface="Arial" panose="020B0604020202020204" pitchFamily="34" charset="0"/>
                <a:ea typeface="微软雅黑" panose="020B0503020204020204" charset="-122"/>
                <a:sym typeface="Arial" panose="020B0604020202020204" pitchFamily="34" charset="0"/>
              </a:rPr>
              <a:t>研究证明间苯三酚治疗治疗急性腹痛，解痉总有效率高达</a:t>
            </a:r>
            <a:r>
              <a:rPr lang="en-US" altLang="zh-CN" sz="1600" b="1" dirty="0">
                <a:solidFill>
                  <a:srgbClr val="C00000"/>
                </a:solidFill>
                <a:latin typeface="Arial" panose="020B0604020202020204" pitchFamily="34" charset="0"/>
                <a:ea typeface="微软雅黑" panose="020B0503020204020204" charset="-122"/>
                <a:sym typeface="Arial" panose="020B0604020202020204" pitchFamily="34" charset="0"/>
              </a:rPr>
              <a:t>96.67%</a:t>
            </a:r>
            <a:r>
              <a:rPr lang="en-US" altLang="zh-CN" sz="1600" dirty="0">
                <a:solidFill>
                  <a:prstClr val="black"/>
                </a:solidFill>
                <a:latin typeface="Arial" panose="020B0604020202020204" pitchFamily="34" charset="0"/>
                <a:ea typeface="微软雅黑" panose="020B0503020204020204" charset="-122"/>
                <a:sym typeface="Arial" panose="020B0604020202020204" pitchFamily="34" charset="0"/>
              </a:rPr>
              <a:t>,</a:t>
            </a:r>
            <a:r>
              <a:rPr lang="zh-CN" altLang="en-US" sz="1600" dirty="0">
                <a:solidFill>
                  <a:prstClr val="black"/>
                </a:solidFill>
                <a:latin typeface="Arial" panose="020B0604020202020204" pitchFamily="34" charset="0"/>
                <a:ea typeface="微软雅黑" panose="020B0503020204020204" charset="-122"/>
                <a:sym typeface="Arial" panose="020B0604020202020204" pitchFamily="34" charset="0"/>
              </a:rPr>
              <a:t>副作用极低，仅为</a:t>
            </a: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山莨菪碱的</a:t>
            </a:r>
            <a:r>
              <a:rPr lang="en-US" altLang="zh-CN" sz="1600" b="1" dirty="0">
                <a:solidFill>
                  <a:srgbClr val="C00000"/>
                </a:solidFill>
                <a:latin typeface="Arial" panose="020B0604020202020204" pitchFamily="34" charset="0"/>
                <a:ea typeface="微软雅黑" panose="020B0503020204020204" charset="-122"/>
                <a:sym typeface="Arial" panose="020B0604020202020204" pitchFamily="34" charset="0"/>
              </a:rPr>
              <a:t>1/10</a:t>
            </a:r>
            <a:r>
              <a:rPr lang="en-US" altLang="zh-CN" sz="1600" b="1" baseline="30000" dirty="0">
                <a:solidFill>
                  <a:srgbClr val="C00000"/>
                </a:solidFill>
                <a:latin typeface="Arial" panose="020B0604020202020204" pitchFamily="34" charset="0"/>
                <a:ea typeface="微软雅黑" panose="020B0503020204020204" charset="-122"/>
                <a:sym typeface="Arial" panose="020B0604020202020204" pitchFamily="34" charset="0"/>
              </a:rPr>
              <a:t>1</a:t>
            </a:r>
            <a:r>
              <a:rPr lang="zh-CN" altLang="en-US" sz="1600" dirty="0">
                <a:solidFill>
                  <a:srgbClr val="C00000"/>
                </a:solidFill>
                <a:latin typeface="Arial" panose="020B0604020202020204" pitchFamily="34" charset="0"/>
                <a:ea typeface="微软雅黑" panose="020B0503020204020204" charset="-122"/>
                <a:sym typeface="Arial" panose="020B0604020202020204" pitchFamily="34" charset="0"/>
              </a:rPr>
              <a:t>。</a:t>
            </a:r>
            <a:endParaRPr lang="en-US" altLang="zh-CN" sz="1600"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间苯三酚口崩片</a:t>
            </a:r>
            <a:r>
              <a:rPr lang="en-US" altLang="zh-CN" sz="1600" b="1" dirty="0">
                <a:solidFill>
                  <a:srgbClr val="C00000"/>
                </a:solidFill>
                <a:latin typeface="Arial" panose="020B0604020202020204" pitchFamily="34" charset="0"/>
                <a:ea typeface="微软雅黑" panose="020B0503020204020204" charset="-122"/>
                <a:sym typeface="Arial" panose="020B0604020202020204" pitchFamily="34" charset="0"/>
              </a:rPr>
              <a:t>15</a:t>
            </a: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分钟内起效，</a:t>
            </a: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相对较快。</a:t>
            </a: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较目录内口服解痉临床常用三大产品起效更迅速，更专一解痉，适应症更</a:t>
            </a:r>
            <a:r>
              <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rPr>
              <a:t>广泛。</a:t>
            </a: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b="1" dirty="0">
              <a:solidFill>
                <a:srgbClr val="C00000"/>
              </a:solidFill>
              <a:latin typeface="Arial" panose="020B0604020202020204" pitchFamily="34" charset="0"/>
              <a:ea typeface="微软雅黑" panose="020B0503020204020204" charset="-122"/>
              <a:sym typeface="Arial" panose="020B0604020202020204" pitchFamily="34" charset="0"/>
            </a:endParaRPr>
          </a:p>
          <a:p>
            <a:pPr marL="285750" lvl="0" indent="-285750">
              <a:lnSpc>
                <a:spcPct val="150000"/>
              </a:lnSpc>
              <a:buFont typeface="Wingdings" panose="05000000000000000000" pitchFamily="2" charset="2"/>
              <a:buChar char="l"/>
            </a:pPr>
            <a:endParaRPr lang="zh-CN" altLang="en-US" sz="1600" dirty="0">
              <a:latin typeface="Arial" panose="020B0604020202020204" pitchFamily="34" charset="0"/>
              <a:ea typeface="微软雅黑" panose="020B0503020204020204" charset="-122"/>
              <a:sym typeface="Arial" panose="020B0604020202020204" pitchFamily="34" charset="0"/>
            </a:endParaRPr>
          </a:p>
        </p:txBody>
      </p:sp>
      <p:sp>
        <p:nvSpPr>
          <p:cNvPr id="8" name="文本框 4"/>
          <p:cNvSpPr txBox="1"/>
          <p:nvPr/>
        </p:nvSpPr>
        <p:spPr>
          <a:xfrm>
            <a:off x="298450" y="6442710"/>
            <a:ext cx="10752455" cy="284480"/>
          </a:xfrm>
          <a:prstGeom prst="rect">
            <a:avLst/>
          </a:prstGeom>
          <a:noFill/>
        </p:spPr>
        <p:txBody>
          <a:bodyPr wrap="square" rtlCol="0" anchor="t">
            <a:noAutofit/>
          </a:bodyPr>
          <a:lstStyle/>
          <a:p>
            <a:r>
              <a:rPr lang="en-US" altLang="zh-CN" sz="900" dirty="0">
                <a:latin typeface="Arial" panose="020B0604020202020204" pitchFamily="34" charset="0"/>
                <a:ea typeface="微软雅黑" panose="020B0503020204020204" charset="-122"/>
                <a:sym typeface="Arial" panose="020B0604020202020204" pitchFamily="34" charset="0"/>
              </a:rPr>
              <a:t>[1]</a:t>
            </a:r>
            <a:r>
              <a:rPr lang="zh-CN" altLang="en-US" sz="900" dirty="0">
                <a:latin typeface="Arial" panose="020B0604020202020204" pitchFamily="34" charset="0"/>
                <a:ea typeface="微软雅黑" panose="020B0503020204020204" charset="-122"/>
                <a:sym typeface="Arial" panose="020B0604020202020204" pitchFamily="34" charset="0"/>
              </a:rPr>
              <a:t> 陈成志，梁儒钦，邓世忠，钟桂年</a:t>
            </a:r>
            <a:r>
              <a:rPr lang="en-US" altLang="zh-CN" sz="900" dirty="0">
                <a:latin typeface="Arial" panose="020B0604020202020204" pitchFamily="34" charset="0"/>
                <a:ea typeface="微软雅黑" panose="020B0503020204020204" charset="-122"/>
                <a:sym typeface="Arial" panose="020B0604020202020204" pitchFamily="34" charset="0"/>
              </a:rPr>
              <a:t>.</a:t>
            </a:r>
            <a:r>
              <a:rPr lang="zh-CN" altLang="en-US" sz="900" dirty="0">
                <a:latin typeface="Arial" panose="020B0604020202020204" pitchFamily="34" charset="0"/>
                <a:ea typeface="微软雅黑" panose="020B0503020204020204" charset="-122"/>
                <a:sym typeface="Arial" panose="020B0604020202020204" pitchFamily="34" charset="0"/>
              </a:rPr>
              <a:t>间苯三酚在急性腹痛患者治疗中的应用分析</a:t>
            </a:r>
            <a:r>
              <a:rPr lang="en-US" altLang="zh-CN" sz="900" dirty="0">
                <a:latin typeface="Arial" panose="020B0604020202020204" pitchFamily="34" charset="0"/>
                <a:ea typeface="微软雅黑" panose="020B0503020204020204" charset="-122"/>
                <a:sym typeface="Arial" panose="020B0604020202020204" pitchFamily="34" charset="0"/>
              </a:rPr>
              <a:t>.</a:t>
            </a:r>
            <a:r>
              <a:rPr lang="zh-CN" altLang="en-US" sz="900" dirty="0">
                <a:latin typeface="Arial" panose="020B0604020202020204" pitchFamily="34" charset="0"/>
                <a:ea typeface="微软雅黑" panose="020B0503020204020204" charset="-122"/>
                <a:sym typeface="Arial" panose="020B0604020202020204" pitchFamily="34" charset="0"/>
              </a:rPr>
              <a:t>智慧健康，</a:t>
            </a:r>
            <a:r>
              <a:rPr lang="en-US" altLang="zh-CN" sz="900" dirty="0">
                <a:latin typeface="Arial" panose="020B0604020202020204" pitchFamily="34" charset="0"/>
                <a:ea typeface="微软雅黑" panose="020B0503020204020204" charset="-122"/>
                <a:sym typeface="Arial" panose="020B0604020202020204" pitchFamily="34" charset="0"/>
              </a:rPr>
              <a:t>2022,8(29):41-4448.</a:t>
            </a:r>
            <a:endParaRPr lang="en-US" altLang="zh-CN" sz="900" dirty="0">
              <a:latin typeface="Arial" panose="020B0604020202020204" pitchFamily="34" charset="0"/>
              <a:ea typeface="微软雅黑" panose="020B0503020204020204" charset="-122"/>
              <a:sym typeface="Arial" panose="020B0604020202020204" pitchFamily="34" charset="0"/>
            </a:endParaRPr>
          </a:p>
        </p:txBody>
      </p:sp>
      <p:graphicFrame>
        <p:nvGraphicFramePr>
          <p:cNvPr id="204" name="table 204"/>
          <p:cNvGraphicFramePr>
            <a:graphicFrameLocks noGrp="1"/>
          </p:cNvGraphicFramePr>
          <p:nvPr>
            <p:custDataLst>
              <p:tags r:id="rId3"/>
            </p:custDataLst>
          </p:nvPr>
        </p:nvGraphicFramePr>
        <p:xfrm>
          <a:off x="893445" y="2886075"/>
          <a:ext cx="10132060" cy="2266950"/>
        </p:xfrm>
        <a:graphic>
          <a:graphicData uri="http://schemas.openxmlformats.org/drawingml/2006/table">
            <a:tbl>
              <a:tblPr/>
              <a:tblGrid>
                <a:gridCol w="2046605"/>
                <a:gridCol w="2470785"/>
                <a:gridCol w="5614670"/>
              </a:tblGrid>
              <a:tr h="521970">
                <a:tc>
                  <a:txBody>
                    <a:bodyPr/>
                    <a:p>
                      <a:pPr algn="l" rtl="0" eaLnBrk="0">
                        <a:lnSpc>
                          <a:spcPct val="131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248285" algn="l" rtl="0" eaLnBrk="0">
                        <a:lnSpc>
                          <a:spcPct val="88000"/>
                        </a:lnSpc>
                      </a:pPr>
                      <a:r>
                        <a:rPr sz="1500" b="1" kern="0" spc="90" dirty="0">
                          <a:solidFill>
                            <a:srgbClr val="FFFFFF">
                              <a:alpha val="100000"/>
                            </a:srgbClr>
                          </a:solidFill>
                          <a:latin typeface="微软雅黑" panose="020B0503020204020204" charset="-122"/>
                          <a:ea typeface="微软雅黑" panose="020B0503020204020204" charset="-122"/>
                          <a:cs typeface="微软雅黑" panose="020B0503020204020204" charset="-122"/>
                        </a:rPr>
                        <a:t>产品名称</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F2F2F"/>
                      </a:solidFill>
                      <a:prstDash val="solid"/>
                      <a:round/>
                      <a:headEnd type="none" w="med" len="med"/>
                      <a:tailEnd type="none" w="med" len="med"/>
                    </a:lnT>
                    <a:lnB w="12700" cap="flat" cmpd="sng" algn="ctr">
                      <a:solidFill>
                        <a:srgbClr val="2F2F2F"/>
                      </a:solidFill>
                      <a:prstDash val="solid"/>
                      <a:round/>
                      <a:headEnd type="none" w="med" len="med"/>
                      <a:tailEnd type="none" w="med" len="med"/>
                    </a:lnB>
                    <a:solidFill>
                      <a:srgbClr val="2D61B7"/>
                    </a:solidFill>
                  </a:tcPr>
                </a:tc>
                <a:tc>
                  <a:txBody>
                    <a:bodyPr/>
                    <a:p>
                      <a:pPr algn="l" rtl="0" eaLnBrk="0">
                        <a:lnSpc>
                          <a:spcPct val="102000"/>
                        </a:lnSpc>
                      </a:pPr>
                      <a:endParaRPr sz="500" dirty="0">
                        <a:latin typeface="Arial" panose="020B0604020202020204"/>
                        <a:ea typeface="Arial" panose="020B0604020202020204"/>
                        <a:cs typeface="Arial" panose="020B0604020202020204"/>
                      </a:endParaRPr>
                    </a:p>
                    <a:p>
                      <a:pPr marL="384175" algn="l" rtl="0" eaLnBrk="0">
                        <a:lnSpc>
                          <a:spcPct val="88000"/>
                        </a:lnSpc>
                        <a:spcBef>
                          <a:spcPts val="5"/>
                        </a:spcBef>
                      </a:pPr>
                      <a:r>
                        <a:rPr sz="1500" b="1" kern="0" spc="80" dirty="0">
                          <a:solidFill>
                            <a:srgbClr val="FFFFFF">
                              <a:alpha val="100000"/>
                            </a:srgbClr>
                          </a:solidFill>
                          <a:latin typeface="微软雅黑" panose="020B0503020204020204" charset="-122"/>
                          <a:ea typeface="微软雅黑" panose="020B0503020204020204" charset="-122"/>
                          <a:cs typeface="微软雅黑" panose="020B0503020204020204" charset="-122"/>
                        </a:rPr>
                        <a:t>血药浓度</a:t>
                      </a:r>
                      <a:endParaRPr sz="1500" dirty="0">
                        <a:latin typeface="微软雅黑" panose="020B0503020204020204" charset="-122"/>
                        <a:ea typeface="微软雅黑" panose="020B0503020204020204" charset="-122"/>
                        <a:cs typeface="微软雅黑" panose="020B0503020204020204" charset="-122"/>
                      </a:endParaRPr>
                    </a:p>
                    <a:p>
                      <a:pPr marL="383540" algn="l" rtl="0" eaLnBrk="0">
                        <a:lnSpc>
                          <a:spcPct val="87000"/>
                        </a:lnSpc>
                        <a:spcBef>
                          <a:spcPts val="350"/>
                        </a:spcBef>
                      </a:pPr>
                      <a:r>
                        <a:rPr sz="1500" b="1" kern="0" spc="90" dirty="0">
                          <a:solidFill>
                            <a:srgbClr val="FFFFFF">
                              <a:alpha val="100000"/>
                            </a:srgbClr>
                          </a:solidFill>
                          <a:latin typeface="微软雅黑" panose="020B0503020204020204" charset="-122"/>
                          <a:ea typeface="微软雅黑" panose="020B0503020204020204" charset="-122"/>
                          <a:cs typeface="微软雅黑" panose="020B0503020204020204" charset="-122"/>
                        </a:rPr>
                        <a:t>达峰时间</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F2F2F"/>
                      </a:solidFill>
                      <a:prstDash val="solid"/>
                      <a:round/>
                      <a:headEnd type="none" w="med" len="med"/>
                      <a:tailEnd type="none" w="med" len="med"/>
                    </a:lnT>
                    <a:lnB w="12700" cap="flat" cmpd="sng" algn="ctr">
                      <a:solidFill>
                        <a:srgbClr val="2F2F2F"/>
                      </a:solidFill>
                      <a:prstDash val="solid"/>
                      <a:round/>
                      <a:headEnd type="none" w="med" len="med"/>
                      <a:tailEnd type="none" w="med" len="med"/>
                    </a:lnB>
                    <a:solidFill>
                      <a:srgbClr val="2D61B7"/>
                    </a:solidFill>
                  </a:tcPr>
                </a:tc>
                <a:tc>
                  <a:txBody>
                    <a:bodyPr/>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1488440" algn="l" rtl="0" eaLnBrk="0">
                        <a:lnSpc>
                          <a:spcPct val="88000"/>
                        </a:lnSpc>
                      </a:pPr>
                      <a:r>
                        <a:rPr sz="1500" b="1" kern="0" spc="80" dirty="0">
                          <a:solidFill>
                            <a:srgbClr val="FFFFFF">
                              <a:alpha val="100000"/>
                            </a:srgbClr>
                          </a:solidFill>
                          <a:latin typeface="微软雅黑" panose="020B0503020204020204" charset="-122"/>
                          <a:ea typeface="微软雅黑" panose="020B0503020204020204" charset="-122"/>
                          <a:cs typeface="微软雅黑" panose="020B0503020204020204" charset="-122"/>
                        </a:rPr>
                        <a:t>适应症</a:t>
                      </a:r>
                      <a:endParaRPr sz="15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F2F2F"/>
                      </a:solidFill>
                      <a:prstDash val="solid"/>
                      <a:round/>
                      <a:headEnd type="none" w="med" len="med"/>
                      <a:tailEnd type="none" w="med" len="med"/>
                    </a:lnT>
                    <a:lnB w="12700" cap="flat" cmpd="sng" algn="ctr">
                      <a:solidFill>
                        <a:srgbClr val="2F2F2F"/>
                      </a:solidFill>
                      <a:prstDash val="solid"/>
                      <a:round/>
                      <a:headEnd type="none" w="med" len="med"/>
                      <a:tailEnd type="none" w="med" len="med"/>
                    </a:lnB>
                    <a:solidFill>
                      <a:srgbClr val="2D61B7"/>
                    </a:solidFill>
                  </a:tcPr>
                </a:tc>
              </a:tr>
              <a:tr h="285115">
                <a:tc>
                  <a:txBody>
                    <a:bodyPr/>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197485" algn="l" rtl="0" eaLnBrk="0">
                        <a:lnSpc>
                          <a:spcPct val="87000"/>
                        </a:lnSpc>
                      </a:pPr>
                      <a:r>
                        <a:rPr lang="zh-CN" altLang="en-US"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消旋山莨菪碱</a:t>
                      </a:r>
                      <a:r>
                        <a:rPr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18000"/>
                        </a:lnSpc>
                      </a:pPr>
                      <a:endParaRPr sz="1000" dirty="0">
                        <a:latin typeface="Arial" panose="020B0604020202020204"/>
                        <a:ea typeface="Arial" panose="020B0604020202020204"/>
                        <a:cs typeface="Arial" panose="020B0604020202020204"/>
                      </a:endParaRPr>
                    </a:p>
                    <a:p>
                      <a:pPr marL="271780" algn="l" rtl="0" eaLnBrk="0">
                        <a:lnSpc>
                          <a:spcPts val="1550"/>
                        </a:lnSpc>
                        <a:spcBef>
                          <a:spcPts val="5"/>
                        </a:spcBef>
                      </a:pPr>
                      <a:r>
                        <a:rPr lang="zh-CN" sz="1200" dirty="0">
                          <a:latin typeface="微软雅黑" panose="020B0503020204020204" charset="-122"/>
                          <a:ea typeface="微软雅黑" panose="020B0503020204020204" charset="-122"/>
                          <a:cs typeface="微软雅黑" panose="020B0503020204020204" charset="-122"/>
                        </a:rPr>
                        <a:t>口服吸收</a:t>
                      </a:r>
                      <a:r>
                        <a:rPr lang="zh-CN" sz="1200" dirty="0">
                          <a:latin typeface="微软雅黑" panose="020B0503020204020204" charset="-122"/>
                          <a:ea typeface="微软雅黑" panose="020B0503020204020204" charset="-122"/>
                          <a:cs typeface="微软雅黑" panose="020B0503020204020204" charset="-122"/>
                        </a:rPr>
                        <a:t>差</a:t>
                      </a:r>
                      <a:endParaRPr lang="zh-CN"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03000"/>
                        </a:lnSpc>
                      </a:pPr>
                      <a:endParaRPr sz="700" dirty="0">
                        <a:latin typeface="Arial" panose="020B0604020202020204"/>
                        <a:ea typeface="Arial" panose="020B0604020202020204"/>
                        <a:cs typeface="Arial" panose="020B0604020202020204"/>
                      </a:endParaRPr>
                    </a:p>
                    <a:p>
                      <a:pPr marL="104140" indent="-10160" algn="l" rtl="0" eaLnBrk="0">
                        <a:lnSpc>
                          <a:spcPct val="93000"/>
                        </a:lnSpc>
                        <a:spcBef>
                          <a:spcPts val="5"/>
                        </a:spcBef>
                      </a:pPr>
                      <a:r>
                        <a:rPr lang="zh-CN" altLang="en-US" sz="1200" dirty="0">
                          <a:latin typeface="微软雅黑" panose="020B0503020204020204" charset="-122"/>
                          <a:ea typeface="微软雅黑" panose="020B0503020204020204" charset="-122"/>
                          <a:cs typeface="微软雅黑" panose="020B0503020204020204" charset="-122"/>
                        </a:rPr>
                        <a:t>用于缓解胃肠痉挛所致的疼痛。</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r>
              <a:tr h="285115">
                <a:tc>
                  <a:txBody>
                    <a:bodyPr/>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197485" algn="l" rtl="0" eaLnBrk="0">
                        <a:lnSpc>
                          <a:spcPct val="87000"/>
                        </a:lnSpc>
                      </a:pPr>
                      <a:r>
                        <a:rPr lang="zh-CN"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曲美布汀</a:t>
                      </a:r>
                      <a:r>
                        <a:rPr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18000"/>
                        </a:lnSpc>
                      </a:pPr>
                      <a:endParaRPr sz="1000" dirty="0">
                        <a:latin typeface="Arial" panose="020B0604020202020204"/>
                        <a:ea typeface="Arial" panose="020B0604020202020204"/>
                        <a:cs typeface="Arial" panose="020B0604020202020204"/>
                      </a:endParaRPr>
                    </a:p>
                    <a:p>
                      <a:pPr marL="271780" algn="l" rtl="0" eaLnBrk="0">
                        <a:lnSpc>
                          <a:spcPts val="1550"/>
                        </a:lnSpc>
                        <a:spcBef>
                          <a:spcPts val="5"/>
                        </a:spcBef>
                      </a:pPr>
                      <a:r>
                        <a:rPr lang="en-US" sz="1200" dirty="0">
                          <a:latin typeface="微软雅黑" panose="020B0503020204020204" charset="-122"/>
                          <a:ea typeface="微软雅黑" panose="020B0503020204020204" charset="-122"/>
                          <a:cs typeface="微软雅黑" panose="020B0503020204020204" charset="-122"/>
                        </a:rPr>
                        <a:t>0.64</a:t>
                      </a:r>
                      <a:r>
                        <a:rPr lang="zh-CN" altLang="en-US" sz="1200" dirty="0">
                          <a:latin typeface="微软雅黑" panose="020B0503020204020204" charset="-122"/>
                          <a:ea typeface="微软雅黑" panose="020B0503020204020204" charset="-122"/>
                          <a:cs typeface="微软雅黑" panose="020B0503020204020204" charset="-122"/>
                        </a:rPr>
                        <a:t>±</a:t>
                      </a:r>
                      <a:r>
                        <a:rPr lang="en-US" altLang="zh-CN" sz="1200" dirty="0">
                          <a:latin typeface="微软雅黑" panose="020B0503020204020204" charset="-122"/>
                          <a:ea typeface="微软雅黑" panose="020B0503020204020204" charset="-122"/>
                          <a:cs typeface="微软雅黑" panose="020B0503020204020204" charset="-122"/>
                        </a:rPr>
                        <a:t>0.24 h</a:t>
                      </a:r>
                      <a:endParaRPr lang="en-US" altLang="zh-CN"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03000"/>
                        </a:lnSpc>
                      </a:pPr>
                      <a:endParaRPr sz="700" dirty="0">
                        <a:latin typeface="Arial" panose="020B0604020202020204"/>
                        <a:ea typeface="Arial" panose="020B0604020202020204"/>
                        <a:cs typeface="Arial" panose="020B0604020202020204"/>
                      </a:endParaRPr>
                    </a:p>
                    <a:p>
                      <a:pPr marL="104140" indent="-10160" algn="l" rtl="0" eaLnBrk="0">
                        <a:lnSpc>
                          <a:spcPct val="93000"/>
                        </a:lnSpc>
                        <a:spcBef>
                          <a:spcPts val="5"/>
                        </a:spcBef>
                      </a:pPr>
                      <a:r>
                        <a:rPr lang="zh-CN" altLang="en-US" sz="1200"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用于治疗脑、心及外周血管痉挛所致的缺血，肾、胆或胃肠道等内脏痉挛。</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r>
              <a:tr h="285115">
                <a:tc>
                  <a:txBody>
                    <a:bodyPr/>
                    <a:p>
                      <a:pPr algn="l" rtl="0" eaLnBrk="0">
                        <a:lnSpc>
                          <a:spcPct val="103000"/>
                        </a:lnSpc>
                      </a:pPr>
                      <a:endParaRPr sz="1000" dirty="0">
                        <a:latin typeface="Arial" panose="020B0604020202020204"/>
                        <a:ea typeface="Arial" panose="020B0604020202020204"/>
                        <a:cs typeface="Arial" panose="020B0604020202020204"/>
                      </a:endParaRPr>
                    </a:p>
                    <a:p>
                      <a:pPr marL="285115" algn="l" rtl="0" eaLnBrk="0">
                        <a:lnSpc>
                          <a:spcPct val="88000"/>
                        </a:lnSpc>
                      </a:pPr>
                      <a:r>
                        <a:rPr sz="1200" kern="0" spc="-30" dirty="0">
                          <a:solidFill>
                            <a:srgbClr val="002060">
                              <a:alpha val="100000"/>
                            </a:srgbClr>
                          </a:solidFill>
                          <a:latin typeface="微软雅黑" panose="020B0503020204020204" charset="-122"/>
                          <a:ea typeface="微软雅黑" panose="020B0503020204020204" charset="-122"/>
                          <a:cs typeface="微软雅黑" panose="020B0503020204020204" charset="-122"/>
                        </a:rPr>
                        <a:t>匹维溴铵片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05000"/>
                        </a:lnSpc>
                      </a:pPr>
                      <a:endParaRPr sz="800" dirty="0">
                        <a:latin typeface="Arial" panose="020B0604020202020204"/>
                        <a:ea typeface="Arial" panose="020B0604020202020204"/>
                        <a:cs typeface="Arial" panose="020B0604020202020204"/>
                      </a:endParaRPr>
                    </a:p>
                    <a:p>
                      <a:pPr marL="710565" algn="l" rtl="0" eaLnBrk="0">
                        <a:lnSpc>
                          <a:spcPts val="1550"/>
                        </a:lnSpc>
                        <a:spcBef>
                          <a:spcPts val="5"/>
                        </a:spcBef>
                      </a:pPr>
                      <a:r>
                        <a:rPr sz="12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rPr>
                        <a:t>1</a:t>
                      </a:r>
                      <a:r>
                        <a:rPr lang="en-US" sz="12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rPr>
                        <a:t>h</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c>
                  <a:txBody>
                    <a:bodyPr/>
                    <a:p>
                      <a:pPr algn="l" rtl="0" eaLnBrk="0">
                        <a:lnSpc>
                          <a:spcPct val="106000"/>
                        </a:lnSpc>
                      </a:pPr>
                      <a:endParaRPr sz="400" dirty="0">
                        <a:latin typeface="Arial" panose="020B0604020202020204"/>
                        <a:ea typeface="Arial" panose="020B0604020202020204"/>
                        <a:cs typeface="Arial" panose="020B0604020202020204"/>
                      </a:endParaRPr>
                    </a:p>
                    <a:p>
                      <a:pPr marL="92710" algn="l" rtl="0" eaLnBrk="0">
                        <a:lnSpc>
                          <a:spcPct val="88000"/>
                        </a:lnSpc>
                        <a:spcBef>
                          <a:spcPts val="5"/>
                        </a:spcBef>
                      </a:pPr>
                      <a:r>
                        <a:rPr lang="zh-CN" altLang="en-US"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对症治疗与肠道功能紊乱有关的疼痛、排便异常和胃肠不适。</a:t>
                      </a:r>
                      <a:r>
                        <a:rPr lang="en-US" altLang="zh-CN"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2. </a:t>
                      </a:r>
                      <a:r>
                        <a:rPr lang="zh-CN" altLang="en-US"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对症治疗与胆道功能紊乱有关的疼痛。</a:t>
                      </a:r>
                      <a:r>
                        <a:rPr lang="en-US" altLang="zh-CN"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3. </a:t>
                      </a:r>
                      <a:r>
                        <a:rPr lang="zh-CN" altLang="en-US" sz="12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为钡灌肠做准备。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a:noFill/>
                    </a:lnB>
                  </a:tcPr>
                </a:tc>
              </a:tr>
              <a:tr h="432435">
                <a:tc>
                  <a:txBody>
                    <a:bodyPr/>
                    <a:p>
                      <a:pPr algn="l" rtl="0" eaLnBrk="0">
                        <a:lnSpc>
                          <a:spcPct val="118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127000" algn="l" rtl="0" eaLnBrk="0">
                        <a:lnSpc>
                          <a:spcPct val="88000"/>
                        </a:lnSpc>
                      </a:pPr>
                      <a:r>
                        <a:rPr sz="1200" b="1" kern="0" spc="-20" dirty="0">
                          <a:solidFill>
                            <a:srgbClr val="002060">
                              <a:alpha val="100000"/>
                            </a:srgbClr>
                          </a:solidFill>
                          <a:latin typeface="微软雅黑" panose="020B0503020204020204" charset="-122"/>
                          <a:ea typeface="微软雅黑" panose="020B0503020204020204" charset="-122"/>
                          <a:cs typeface="微软雅黑" panose="020B0503020204020204" charset="-122"/>
                        </a:rPr>
                        <a:t>间苯三酚口崩片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w="12700" cap="flat" cmpd="sng" algn="ctr">
                      <a:solidFill>
                        <a:srgbClr val="2F2F2F"/>
                      </a:solidFill>
                      <a:prstDash val="solid"/>
                      <a:round/>
                      <a:headEnd type="none" w="med" len="med"/>
                      <a:tailEnd type="none" w="med" len="med"/>
                    </a:lnB>
                  </a:tcPr>
                </a:tc>
                <a:tc>
                  <a:txBody>
                    <a:bodyPr/>
                    <a:p>
                      <a:pPr algn="l" rtl="0" eaLnBrk="0">
                        <a:lnSpc>
                          <a:spcPct val="108000"/>
                        </a:lnSpc>
                      </a:pPr>
                      <a:endParaRPr sz="9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426720" algn="l" rtl="0" eaLnBrk="0">
                        <a:lnSpc>
                          <a:spcPts val="1580"/>
                        </a:lnSpc>
                      </a:pPr>
                      <a:r>
                        <a:rPr sz="1200" b="1" kern="0" spc="-20" dirty="0">
                          <a:solidFill>
                            <a:srgbClr val="FF0000">
                              <a:alpha val="100000"/>
                            </a:srgbClr>
                          </a:solidFill>
                          <a:latin typeface="微软雅黑" panose="020B0503020204020204" charset="-122"/>
                          <a:ea typeface="微软雅黑" panose="020B0503020204020204" charset="-122"/>
                          <a:cs typeface="微软雅黑" panose="020B0503020204020204" charset="-122"/>
                        </a:rPr>
                        <a:t>15-20分钟</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w="12700" cap="flat" cmpd="sng" algn="ctr">
                      <a:solidFill>
                        <a:srgbClr val="2F2F2F"/>
                      </a:solidFill>
                      <a:prstDash val="solid"/>
                      <a:round/>
                      <a:headEnd type="none" w="med" len="med"/>
                      <a:tailEnd type="none" w="med" len="med"/>
                    </a:lnB>
                  </a:tcPr>
                </a:tc>
                <a:tc>
                  <a:txBody>
                    <a:bodyPr/>
                    <a:p>
                      <a:pPr algn="l" rtl="0" eaLnBrk="0">
                        <a:lnSpc>
                          <a:spcPct val="116000"/>
                        </a:lnSpc>
                      </a:pPr>
                      <a:endParaRPr sz="500" dirty="0">
                        <a:latin typeface="Arial" panose="020B0604020202020204"/>
                        <a:ea typeface="Arial" panose="020B0604020202020204"/>
                        <a:cs typeface="Arial" panose="020B0604020202020204"/>
                      </a:endParaRPr>
                    </a:p>
                    <a:p>
                      <a:pPr marL="92710" algn="l" rtl="0" eaLnBrk="0">
                        <a:lnSpc>
                          <a:spcPct val="88000"/>
                        </a:lnSpc>
                        <a:spcBef>
                          <a:spcPts val="5"/>
                        </a:spcBef>
                      </a:pPr>
                      <a:r>
                        <a:rPr sz="1200" b="1"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消化系统和胆道功能障碍引起的急性痉挛性</a:t>
                      </a:r>
                      <a:r>
                        <a:rPr sz="1200" b="1"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疼痛；</a:t>
                      </a:r>
                      <a:r>
                        <a:rPr sz="1200" b="1" kern="0" spc="-40" dirty="0">
                          <a:solidFill>
                            <a:srgbClr val="002060">
                              <a:alpha val="100000"/>
                            </a:srgbClr>
                          </a:solidFill>
                          <a:latin typeface="微软雅黑" panose="020B0503020204020204" charset="-122"/>
                          <a:ea typeface="微软雅黑" panose="020B0503020204020204" charset="-122"/>
                          <a:cs typeface="微软雅黑" panose="020B0503020204020204" charset="-122"/>
                        </a:rPr>
                        <a:t>急性痉挛性尿道、膀胱、肾绞痛；妇科痉挛性疼痛。</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a:noFill/>
                    </a:lnT>
                    <a:lnB w="12700" cap="flat" cmpd="sng" algn="ctr">
                      <a:solidFill>
                        <a:srgbClr val="2F2F2F"/>
                      </a:solidFill>
                      <a:prstDash val="solid"/>
                      <a:round/>
                      <a:headEnd type="none" w="med" len="med"/>
                      <a:tailEnd type="none" w="med" len="med"/>
                    </a:lnB>
                  </a:tcPr>
                </a:tc>
              </a:tr>
            </a:tbl>
          </a:graphicData>
        </a:graphic>
      </p:graphicFrame>
      <p:sp>
        <p:nvSpPr>
          <p:cNvPr id="11" name="文本框 10"/>
          <p:cNvSpPr txBox="1"/>
          <p:nvPr/>
        </p:nvSpPr>
        <p:spPr>
          <a:xfrm>
            <a:off x="612140" y="5260975"/>
            <a:ext cx="10438765" cy="583565"/>
          </a:xfrm>
          <a:prstGeom prst="rect">
            <a:avLst/>
          </a:prstGeom>
          <a:noFill/>
        </p:spPr>
        <p:txBody>
          <a:bodyPr wrap="square" rtlCol="0" anchor="t">
            <a:spAutoFit/>
          </a:bodyPr>
          <a:p>
            <a:pPr marL="285750" indent="-285750">
              <a:buFont typeface="Wingdings" panose="05000000000000000000" charset="0"/>
              <a:buChar char="l"/>
            </a:pPr>
            <a:r>
              <a:rPr lang="zh-CN" altLang="en-US" sz="1600"/>
              <a:t>口崩片剂型，无水有水均可服用，适合无法注射的人群和场景或需要长期治疗的的患者，如部分急症患者在明确诊断后需进行急诊手术</a:t>
            </a:r>
            <a:r>
              <a:rPr lang="en-US" altLang="zh-CN" sz="1600"/>
              <a:t> </a:t>
            </a:r>
            <a:r>
              <a:rPr lang="zh-CN" altLang="en-US" sz="1600"/>
              <a:t>，术前需要禁食水</a:t>
            </a:r>
            <a:r>
              <a:rPr lang="en-US" altLang="zh-CN" sz="1600"/>
              <a:t> </a:t>
            </a:r>
            <a:r>
              <a:rPr lang="zh-CN" altLang="en-US" sz="1600"/>
              <a:t>。</a:t>
            </a:r>
            <a:endParaRPr lang="zh-CN" altLang="en-US" sz="1600"/>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98450" y="11620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03 </a:t>
            </a:r>
            <a:r>
              <a:rPr lang="zh-CN" altLang="en-US" sz="2400" b="1" dirty="0">
                <a:latin typeface="Arial" panose="020B0604020202020204" pitchFamily="34" charset="0"/>
                <a:ea typeface="微软雅黑" panose="020B0503020204020204" charset="-122"/>
                <a:sym typeface="Arial" panose="020B0604020202020204" pitchFamily="34" charset="0"/>
              </a:rPr>
              <a:t>有效性</a:t>
            </a:r>
            <a:r>
              <a:rPr lang="en-US" altLang="zh-CN" sz="2400" b="1" dirty="0">
                <a:latin typeface="Arial" panose="020B0604020202020204" pitchFamily="34" charset="0"/>
                <a:ea typeface="微软雅黑" panose="020B0503020204020204" charset="-122"/>
                <a:sym typeface="Arial" panose="020B0604020202020204" pitchFamily="34" charset="0"/>
              </a:rPr>
              <a:t>-2</a:t>
            </a:r>
            <a:endParaRPr lang="en-US" altLang="zh-CN" sz="24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298450" y="514985"/>
            <a:ext cx="6868469" cy="47248"/>
          </a:xfrm>
          <a:prstGeom prst="line">
            <a:avLst/>
          </a:prstGeom>
        </p:spPr>
        <p:style>
          <a:lnRef idx="1">
            <a:schemeClr val="accent1"/>
          </a:lnRef>
          <a:fillRef idx="0">
            <a:schemeClr val="accent1"/>
          </a:fillRef>
          <a:effectRef idx="0">
            <a:schemeClr val="accent1"/>
          </a:effectRef>
          <a:fontRef idx="minor">
            <a:schemeClr val="tx1"/>
          </a:fontRef>
        </p:style>
      </p:cxnSp>
      <p:sp>
        <p:nvSpPr>
          <p:cNvPr id="5" name="圆角矩形 4"/>
          <p:cNvSpPr/>
          <p:nvPr/>
        </p:nvSpPr>
        <p:spPr>
          <a:xfrm>
            <a:off x="3408045" y="904875"/>
            <a:ext cx="5248275" cy="695325"/>
          </a:xfrm>
          <a:prstGeom prst="roundRect">
            <a:avLst/>
          </a:prstGeom>
          <a:solidFill>
            <a:srgbClr val="2D61B7"/>
          </a:solidFill>
          <a:ln>
            <a:noFill/>
          </a:ln>
          <a:effectLst>
            <a:outerShdw blurRad="50800" dist="38100" dir="2700000" algn="tl" rotWithShape="0">
              <a:prstClr val="black">
                <a:alpha val="40000"/>
              </a:prstClr>
            </a:outerShdw>
          </a:effectLst>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专家共识、临床</a:t>
            </a:r>
            <a:r>
              <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rPr>
              <a:t>路径一致推荐</a:t>
            </a:r>
            <a:endParaRPr lang="zh-CN" altLang="en-US" b="1" dirty="0">
              <a:solidFill>
                <a:srgbClr val="FFFF00"/>
              </a:solidFill>
              <a:latin typeface="Arial" panose="020B0604020202020204" pitchFamily="34" charset="0"/>
              <a:ea typeface="微软雅黑" panose="020B0503020204020204" charset="-122"/>
              <a:sym typeface="Arial" panose="020B0604020202020204" pitchFamily="34" charset="0"/>
            </a:endParaRPr>
          </a:p>
        </p:txBody>
      </p:sp>
      <p:sp>
        <p:nvSpPr>
          <p:cNvPr id="6" name="矩形 5"/>
          <p:cNvSpPr/>
          <p:nvPr/>
        </p:nvSpPr>
        <p:spPr>
          <a:xfrm>
            <a:off x="1299845" y="1927225"/>
            <a:ext cx="9004300" cy="3741420"/>
          </a:xfrm>
          <a:prstGeom prst="rect">
            <a:avLst/>
          </a:prstGeom>
          <a:ln w="19050">
            <a:solidFill>
              <a:schemeClr val="tx2"/>
            </a:solidFill>
          </a:ln>
        </p:spPr>
        <p:txBody>
          <a:bodyPr wrap="square">
            <a:noAutofit/>
          </a:bodyPr>
          <a:lstStyle/>
          <a:p>
            <a:pPr marL="285750" lvl="1" indent="-285750">
              <a:lnSpc>
                <a:spcPct val="200000"/>
              </a:lnSpc>
              <a:buFont typeface="Wingdings" panose="05000000000000000000" charset="0"/>
              <a:buChar char="l"/>
            </a:pP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妊娠合并泌尿结石诊断治疗中国专家共识（</a:t>
            </a:r>
            <a:r>
              <a:rPr lang="en-US" altLang="zh-CN" sz="1600" b="1" dirty="0">
                <a:solidFill>
                  <a:schemeClr val="tx1"/>
                </a:solidFill>
                <a:latin typeface="Arial" panose="020B0604020202020204" pitchFamily="34" charset="0"/>
                <a:ea typeface="微软雅黑" panose="020B0503020204020204" charset="-122"/>
                <a:sym typeface="Arial" panose="020B0604020202020204" pitchFamily="34" charset="0"/>
              </a:rPr>
              <a:t>2024</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年）</a:t>
            </a:r>
            <a:endPar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间苯三酚有抑制输尿管平滑肌痉挛的功效</a:t>
            </a:r>
            <a:r>
              <a:rPr lang="en-US" altLang="zh-CN" sz="1400" dirty="0">
                <a:solidFill>
                  <a:schemeClr val="tx1"/>
                </a:solidFill>
                <a:latin typeface="Arial" panose="020B0604020202020204" pitchFamily="34" charset="0"/>
                <a:ea typeface="微软雅黑" panose="020B0503020204020204" charset="-122"/>
                <a:sym typeface="Arial" panose="020B0604020202020204" pitchFamily="34" charset="0"/>
              </a:rPr>
              <a:t>,</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在妊娠患者中使用较为安全。</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285750" lvl="1" indent="-285750">
              <a:lnSpc>
                <a:spcPct val="200000"/>
              </a:lnSpc>
              <a:buFont typeface="Wingdings" panose="05000000000000000000" charset="0"/>
              <a:buChar char="l"/>
            </a:pPr>
            <a:r>
              <a:rPr lang="zh-CN" altLang="en-US" sz="1400" b="1" dirty="0">
                <a:solidFill>
                  <a:schemeClr val="tx1"/>
                </a:solidFill>
                <a:latin typeface="Arial" panose="020B0604020202020204" pitchFamily="34" charset="0"/>
                <a:ea typeface="微软雅黑" panose="020B0503020204020204" charset="-122"/>
                <a:sym typeface="Arial" panose="020B0604020202020204" pitchFamily="34" charset="0"/>
              </a:rPr>
              <a:t>复合妊娠诊治中国专家共识</a:t>
            </a:r>
            <a:r>
              <a:rPr lang="en-US" altLang="zh-CN" sz="1400" b="1" dirty="0">
                <a:solidFill>
                  <a:schemeClr val="tx1"/>
                </a:solidFill>
                <a:latin typeface="Arial" panose="020B0604020202020204" pitchFamily="34" charset="0"/>
                <a:ea typeface="微软雅黑" panose="020B0503020204020204" charset="-122"/>
                <a:sym typeface="Arial" panose="020B0604020202020204" pitchFamily="34" charset="0"/>
              </a:rPr>
              <a:t>(2022</a:t>
            </a:r>
            <a:r>
              <a:rPr lang="zh-CN" altLang="en-US" sz="1400" b="1" dirty="0">
                <a:solidFill>
                  <a:schemeClr val="tx1"/>
                </a:solidFill>
                <a:latin typeface="Arial" panose="020B0604020202020204" pitchFamily="34" charset="0"/>
                <a:ea typeface="微软雅黑" panose="020B0503020204020204" charset="-122"/>
                <a:sym typeface="Arial" panose="020B0604020202020204" pitchFamily="34" charset="0"/>
              </a:rPr>
              <a:t>年版</a:t>
            </a:r>
            <a:r>
              <a:rPr lang="en-US" altLang="zh-CN" sz="1400" b="1" dirty="0">
                <a:solidFill>
                  <a:schemeClr val="tx1"/>
                </a:solidFill>
                <a:latin typeface="Arial" panose="020B0604020202020204" pitchFamily="34" charset="0"/>
                <a:ea typeface="微软雅黑" panose="020B0503020204020204" charset="-122"/>
                <a:sym typeface="Arial" panose="020B0604020202020204" pitchFamily="34" charset="0"/>
              </a:rPr>
              <a:t>)</a:t>
            </a:r>
            <a:endParaRPr lang="en-US" altLang="zh-CN" sz="1400" b="1" dirty="0">
              <a:solidFill>
                <a:schemeClr val="tx1"/>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r>
              <a:rPr lang="en-US" altLang="zh-CN" sz="1400" dirty="0">
                <a:solidFill>
                  <a:schemeClr val="tx1"/>
                </a:solidFill>
                <a:latin typeface="Arial" panose="020B0604020202020204" pitchFamily="34" charset="0"/>
                <a:ea typeface="微软雅黑" panose="020B0503020204020204" charset="-122"/>
                <a:sym typeface="Arial" panose="020B0604020202020204" pitchFamily="34" charset="0"/>
              </a:rPr>
              <a:t> HP</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患者术后可通过抑制宫缩来减少流产、早产的发生。除使用孕激素外</a:t>
            </a:r>
            <a:r>
              <a:rPr lang="en-US" altLang="zh-CN" sz="1400" dirty="0">
                <a:solidFill>
                  <a:schemeClr val="tx1"/>
                </a:solidFill>
                <a:latin typeface="Arial" panose="020B0604020202020204" pitchFamily="34" charset="0"/>
                <a:ea typeface="微软雅黑" panose="020B0503020204020204" charset="-122"/>
                <a:sym typeface="Arial" panose="020B0604020202020204" pitchFamily="34" charset="0"/>
              </a:rPr>
              <a:t>,</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还可使用间苯三酚等抑制子宫收缩。</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285750" lvl="1" indent="-285750">
              <a:lnSpc>
                <a:spcPct val="200000"/>
              </a:lnSpc>
              <a:buFont typeface="Wingdings" panose="05000000000000000000" charset="0"/>
              <a:buChar char="l"/>
            </a:pP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中国成人急性腹痛解痉镇痛药物规范化使用专家共识</a:t>
            </a:r>
            <a:endPar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推荐间苯三酚用于急</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性腹痛解痉</a:t>
            </a:r>
            <a:r>
              <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rPr>
              <a:t>镇痛。</a:t>
            </a:r>
            <a:endParaRPr lang="zh-CN" altLang="en-US" sz="1400" dirty="0">
              <a:solidFill>
                <a:schemeClr val="tx1"/>
              </a:solidFill>
              <a:latin typeface="Arial" panose="020B0604020202020204" pitchFamily="34" charset="0"/>
              <a:ea typeface="微软雅黑" panose="020B0503020204020204" charset="-122"/>
              <a:sym typeface="Arial" panose="020B0604020202020204" pitchFamily="34" charset="0"/>
            </a:endParaRPr>
          </a:p>
          <a:p>
            <a:pPr marL="285750" lvl="1" indent="-285750">
              <a:lnSpc>
                <a:spcPct val="200000"/>
              </a:lnSpc>
              <a:buFont typeface="Wingdings" panose="05000000000000000000" charset="0"/>
              <a:buChar char="l"/>
            </a:pPr>
            <a:r>
              <a:rPr lang="en-US" altLang="zh-CN" sz="1600" b="1" dirty="0">
                <a:solidFill>
                  <a:schemeClr val="tx1"/>
                </a:solidFill>
                <a:latin typeface="Arial" panose="020B0604020202020204" pitchFamily="34" charset="0"/>
                <a:ea typeface="微软雅黑" panose="020B0503020204020204" charset="-122"/>
                <a:sym typeface="Arial" panose="020B0604020202020204" pitchFamily="34" charset="0"/>
              </a:rPr>
              <a:t>2018</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版临床路径妇产科、</a:t>
            </a:r>
            <a:r>
              <a:rPr lang="en-US" altLang="zh-CN" sz="1600" b="1" dirty="0">
                <a:solidFill>
                  <a:schemeClr val="tx1"/>
                </a:solidFill>
                <a:latin typeface="Arial" panose="020B0604020202020204" pitchFamily="34" charset="0"/>
                <a:ea typeface="微软雅黑" panose="020B0503020204020204" charset="-122"/>
                <a:sym typeface="Arial" panose="020B0604020202020204" pitchFamily="34" charset="0"/>
              </a:rPr>
              <a:t> </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消化科、</a:t>
            </a:r>
            <a:r>
              <a:rPr lang="en-US" altLang="zh-CN" sz="1600" b="1" dirty="0">
                <a:solidFill>
                  <a:schemeClr val="tx1"/>
                </a:solidFill>
                <a:latin typeface="Arial" panose="020B0604020202020204" pitchFamily="34" charset="0"/>
                <a:ea typeface="微软雅黑" panose="020B0503020204020204" charset="-122"/>
                <a:sym typeface="Arial" panose="020B0604020202020204" pitchFamily="34" charset="0"/>
              </a:rPr>
              <a:t> </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泌尿科共</a:t>
            </a:r>
            <a:r>
              <a:rPr lang="en-US" altLang="zh-CN" sz="1600" b="1" dirty="0">
                <a:solidFill>
                  <a:schemeClr val="tx1"/>
                </a:solidFill>
                <a:latin typeface="Arial" panose="020B0604020202020204" pitchFamily="34" charset="0"/>
                <a:ea typeface="微软雅黑" panose="020B0503020204020204" charset="-122"/>
                <a:sym typeface="Arial" panose="020B0604020202020204" pitchFamily="34" charset="0"/>
              </a:rPr>
              <a:t>6</a:t>
            </a:r>
            <a:r>
              <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rPr>
              <a:t>条推荐使用间苯三酚</a:t>
            </a:r>
            <a:endPar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endParaRPr>
          </a:p>
          <a:p>
            <a:pPr marL="0" lvl="1">
              <a:lnSpc>
                <a:spcPct val="200000"/>
              </a:lnSpc>
            </a:pPr>
            <a:endParaRPr lang="zh-CN" altLang="en-US" sz="1600" b="1" dirty="0">
              <a:solidFill>
                <a:schemeClr val="tx1"/>
              </a:solidFill>
              <a:latin typeface="Arial" panose="020B0604020202020204" pitchFamily="34" charset="0"/>
              <a:ea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387350" y="90805"/>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04 </a:t>
            </a:r>
            <a:r>
              <a:rPr lang="zh-CN" altLang="en-US" sz="2400" b="1" dirty="0">
                <a:latin typeface="Arial" panose="020B0604020202020204" pitchFamily="34" charset="0"/>
                <a:ea typeface="微软雅黑" panose="020B0503020204020204" charset="-122"/>
                <a:sym typeface="Arial" panose="020B0604020202020204" pitchFamily="34" charset="0"/>
              </a:rPr>
              <a:t>创新性</a:t>
            </a:r>
            <a:endParaRPr lang="zh-CN" altLang="en-US" sz="24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a:off x="114378" y="495300"/>
            <a:ext cx="6894830" cy="6985"/>
          </a:xfrm>
          <a:prstGeom prst="line">
            <a:avLst/>
          </a:prstGeom>
        </p:spPr>
        <p:style>
          <a:lnRef idx="1">
            <a:schemeClr val="accent1"/>
          </a:lnRef>
          <a:fillRef idx="0">
            <a:schemeClr val="accent1"/>
          </a:fillRef>
          <a:effectRef idx="0">
            <a:schemeClr val="accent1"/>
          </a:effectRef>
          <a:fontRef idx="minor">
            <a:schemeClr val="tx1"/>
          </a:fontRef>
        </p:style>
      </p:cxnSp>
      <p:sp>
        <p:nvSpPr>
          <p:cNvPr id="7" name="矩形 6"/>
          <p:cNvSpPr/>
          <p:nvPr>
            <p:custDataLst>
              <p:tags r:id="rId3"/>
            </p:custDataLst>
          </p:nvPr>
        </p:nvSpPr>
        <p:spPr>
          <a:xfrm>
            <a:off x="228781" y="6473250"/>
            <a:ext cx="9954883" cy="368300"/>
          </a:xfrm>
          <a:prstGeom prst="rect">
            <a:avLst/>
          </a:prstGeom>
        </p:spPr>
        <p:txBody>
          <a:bodyPr wrap="square">
            <a:spAutoFit/>
          </a:bodyPr>
          <a:lstStyle/>
          <a:p>
            <a:r>
              <a:rPr lang="en-US" altLang="zh-CN" sz="900" dirty="0">
                <a:latin typeface="Arial" panose="020B0604020202020204" pitchFamily="34" charset="0"/>
                <a:ea typeface="微软雅黑" panose="020B0503020204020204" charset="-122"/>
                <a:sym typeface="Arial" panose="020B0604020202020204" pitchFamily="34" charset="0"/>
              </a:rPr>
              <a:t>[1] </a:t>
            </a:r>
            <a:r>
              <a:rPr lang="zh-CN" altLang="en-US" sz="900" dirty="0">
                <a:latin typeface="Arial" panose="020B0604020202020204" pitchFamily="34" charset="0"/>
                <a:ea typeface="微软雅黑" panose="020B0503020204020204" charset="-122"/>
                <a:sym typeface="Arial" panose="020B0604020202020204" pitchFamily="34" charset="0"/>
              </a:rPr>
              <a:t>间苯三酚注射液、间苯三酚口崩片说明书</a:t>
            </a:r>
            <a:endParaRPr lang="en-US" altLang="zh-CN" sz="900" dirty="0">
              <a:latin typeface="Arial" panose="020B0604020202020204" pitchFamily="34" charset="0"/>
              <a:ea typeface="微软雅黑" panose="020B0503020204020204" charset="-122"/>
              <a:sym typeface="Arial" panose="020B0604020202020204" pitchFamily="34" charset="0"/>
            </a:endParaRPr>
          </a:p>
          <a:p>
            <a:endParaRPr lang="en-US" altLang="zh-CN" sz="900" dirty="0">
              <a:latin typeface="Arial" panose="020B0604020202020204" pitchFamily="34" charset="0"/>
              <a:ea typeface="微软雅黑" panose="020B0503020204020204" charset="-122"/>
              <a:sym typeface="Arial" panose="020B0604020202020204" pitchFamily="34" charset="0"/>
            </a:endParaRPr>
          </a:p>
        </p:txBody>
      </p:sp>
      <p:graphicFrame>
        <p:nvGraphicFramePr>
          <p:cNvPr id="226" name="table 226"/>
          <p:cNvGraphicFramePr>
            <a:graphicFrameLocks noGrp="1"/>
          </p:cNvGraphicFramePr>
          <p:nvPr/>
        </p:nvGraphicFramePr>
        <p:xfrm>
          <a:off x="1142187" y="2067572"/>
          <a:ext cx="9679940" cy="3359784"/>
        </p:xfrm>
        <a:graphic>
          <a:graphicData uri="http://schemas.openxmlformats.org/drawingml/2006/table">
            <a:tbl>
              <a:tblPr/>
              <a:tblGrid>
                <a:gridCol w="1666875"/>
                <a:gridCol w="8013065"/>
              </a:tblGrid>
              <a:tr h="1122044">
                <a:tc>
                  <a:txBody>
                    <a:bodyPr/>
                    <a:p>
                      <a:pPr algn="l" rtl="0" eaLnBrk="0">
                        <a:lnSpc>
                          <a:spcPct val="133000"/>
                        </a:lnSpc>
                      </a:pPr>
                      <a:endParaRPr sz="1000" dirty="0">
                        <a:latin typeface="Arial" panose="020B0604020202020204"/>
                        <a:ea typeface="Arial" panose="020B0604020202020204"/>
                        <a:cs typeface="Arial" panose="020B0604020202020204"/>
                      </a:endParaRPr>
                    </a:p>
                    <a:p>
                      <a:pPr algn="l" rtl="0" eaLnBrk="0">
                        <a:lnSpc>
                          <a:spcPct val="133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algn="l" rtl="0" eaLnBrk="0">
                        <a:lnSpc>
                          <a:spcPct val="88000"/>
                        </a:lnSpc>
                      </a:pPr>
                      <a:r>
                        <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起效迅速</a:t>
                      </a:r>
                      <a:endPar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endParaRPr>
                    </a:p>
                    <a:p>
                      <a:pPr algn="l" rtl="0" eaLnBrk="0">
                        <a:lnSpc>
                          <a:spcPct val="88000"/>
                        </a:lnSpc>
                      </a:pPr>
                      <a:endParaRPr lang="zh-CN" altLang="en-US" sz="23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c>
                  <a:txBody>
                    <a:bodyPr/>
                    <a:p>
                      <a:pPr algn="l" rtl="0" eaLnBrk="0">
                        <a:lnSpc>
                          <a:spcPct val="177000"/>
                        </a:lnSpc>
                      </a:pPr>
                      <a:endParaRPr sz="1000" dirty="0">
                        <a:latin typeface="Arial" panose="020B0604020202020204"/>
                        <a:ea typeface="Arial" panose="020B0604020202020204"/>
                        <a:cs typeface="Arial" panose="020B0604020202020204"/>
                      </a:endParaRPr>
                    </a:p>
                    <a:p>
                      <a:pPr marL="389255" algn="l" rtl="0" eaLnBrk="0">
                        <a:lnSpc>
                          <a:spcPts val="2325"/>
                        </a:lnSpc>
                        <a:spcBef>
                          <a:spcPts val="5"/>
                        </a:spcBef>
                        <a:tabLst>
                          <a:tab pos="551815" algn="l"/>
                        </a:tabLst>
                      </a:pPr>
                      <a:r>
                        <a:rPr lang="en-US" altLang="zh-CN" sz="1700" dirty="0">
                          <a:latin typeface="微软雅黑" panose="020B0503020204020204" charset="-122"/>
                          <a:ea typeface="微软雅黑" panose="020B0503020204020204" charset="-122"/>
                          <a:cs typeface="微软雅黑" panose="020B0503020204020204" charset="-122"/>
                        </a:rPr>
                        <a:t>      </a:t>
                      </a:r>
                      <a:r>
                        <a:rPr lang="zh-CN" altLang="en-US" sz="1700" dirty="0">
                          <a:latin typeface="微软雅黑" panose="020B0503020204020204" charset="-122"/>
                          <a:ea typeface="微软雅黑" panose="020B0503020204020204" charset="-122"/>
                          <a:cs typeface="微软雅黑" panose="020B0503020204020204" charset="-122"/>
                        </a:rPr>
                        <a:t>间苯三酚口崩片</a:t>
                      </a:r>
                      <a:r>
                        <a:rPr lang="en-US" altLang="zh-CN" sz="1700" dirty="0">
                          <a:latin typeface="微软雅黑" panose="020B0503020204020204" charset="-122"/>
                          <a:ea typeface="微软雅黑" panose="020B0503020204020204" charset="-122"/>
                          <a:cs typeface="微软雅黑" panose="020B0503020204020204" charset="-122"/>
                        </a:rPr>
                        <a:t>15</a:t>
                      </a:r>
                      <a:r>
                        <a:rPr lang="zh-CN" altLang="en-US" sz="1700" dirty="0">
                          <a:latin typeface="微软雅黑" panose="020B0503020204020204" charset="-122"/>
                          <a:ea typeface="微软雅黑" panose="020B0503020204020204" charset="-122"/>
                          <a:cs typeface="微软雅黑" panose="020B0503020204020204" charset="-122"/>
                        </a:rPr>
                        <a:t>分钟内起效，较目录内口服解痉临床常用</a:t>
                      </a:r>
                      <a:r>
                        <a:rPr lang="zh-CN" altLang="en-US" sz="1700" dirty="0">
                          <a:latin typeface="微软雅黑" panose="020B0503020204020204" charset="-122"/>
                          <a:ea typeface="微软雅黑" panose="020B0503020204020204" charset="-122"/>
                          <a:cs typeface="微软雅黑" panose="020B0503020204020204" charset="-122"/>
                        </a:rPr>
                        <a:t>的三大</a:t>
                      </a:r>
                      <a:r>
                        <a:rPr lang="zh-CN" altLang="en-US" sz="1700" dirty="0">
                          <a:latin typeface="微软雅黑" panose="020B0503020204020204" charset="-122"/>
                          <a:ea typeface="微软雅黑" panose="020B0503020204020204" charset="-122"/>
                          <a:cs typeface="微软雅黑" panose="020B0503020204020204" charset="-122"/>
                        </a:rPr>
                        <a:t>解痉</a:t>
                      </a:r>
                      <a:endParaRPr lang="zh-CN" altLang="en-US" sz="1700" dirty="0">
                        <a:latin typeface="微软雅黑" panose="020B0503020204020204" charset="-122"/>
                        <a:ea typeface="微软雅黑" panose="020B0503020204020204" charset="-122"/>
                        <a:cs typeface="微软雅黑" panose="020B0503020204020204" charset="-122"/>
                      </a:endParaRPr>
                    </a:p>
                    <a:p>
                      <a:pPr marL="389255" algn="l" rtl="0" eaLnBrk="0">
                        <a:lnSpc>
                          <a:spcPts val="2325"/>
                        </a:lnSpc>
                        <a:spcBef>
                          <a:spcPts val="5"/>
                        </a:spcBef>
                        <a:tabLst>
                          <a:tab pos="551815" algn="l"/>
                        </a:tabLst>
                      </a:pPr>
                      <a:r>
                        <a:rPr lang="zh-CN" altLang="en-US" sz="1700" dirty="0">
                          <a:latin typeface="微软雅黑" panose="020B0503020204020204" charset="-122"/>
                          <a:ea typeface="微软雅黑" panose="020B0503020204020204" charset="-122"/>
                          <a:cs typeface="微软雅黑" panose="020B0503020204020204" charset="-122"/>
                        </a:rPr>
                        <a:t> </a:t>
                      </a:r>
                      <a:r>
                        <a:rPr lang="en-US" altLang="zh-CN" sz="1700" dirty="0">
                          <a:latin typeface="微软雅黑" panose="020B0503020204020204" charset="-122"/>
                          <a:ea typeface="微软雅黑" panose="020B0503020204020204" charset="-122"/>
                          <a:cs typeface="微软雅黑" panose="020B0503020204020204" charset="-122"/>
                        </a:rPr>
                        <a:t>     </a:t>
                      </a:r>
                      <a:r>
                        <a:rPr lang="zh-CN" altLang="en-US" sz="1700" dirty="0">
                          <a:latin typeface="微软雅黑" panose="020B0503020204020204" charset="-122"/>
                          <a:ea typeface="微软雅黑" panose="020B0503020204020204" charset="-122"/>
                          <a:cs typeface="微软雅黑" panose="020B0503020204020204" charset="-122"/>
                        </a:rPr>
                        <a:t>产品</a:t>
                      </a:r>
                      <a:r>
                        <a:rPr lang="zh-CN" altLang="en-US" sz="1700" b="1" dirty="0">
                          <a:latin typeface="微软雅黑" panose="020B0503020204020204" charset="-122"/>
                          <a:ea typeface="微软雅黑" panose="020B0503020204020204" charset="-122"/>
                          <a:cs typeface="微软雅黑" panose="020B0503020204020204" charset="-122"/>
                        </a:rPr>
                        <a:t>起效更迅速。</a:t>
                      </a:r>
                      <a:endParaRPr lang="zh-CN" altLang="en-US" sz="1700" dirty="0">
                        <a:latin typeface="微软雅黑" panose="020B0503020204020204" charset="-122"/>
                        <a:ea typeface="微软雅黑" panose="020B0503020204020204" charset="-122"/>
                        <a:cs typeface="微软雅黑" panose="020B0503020204020204" charset="-122"/>
                      </a:endParaRPr>
                    </a:p>
                    <a:p>
                      <a:pPr marL="389255" algn="l" rtl="0" eaLnBrk="0">
                        <a:lnSpc>
                          <a:spcPts val="2325"/>
                        </a:lnSpc>
                        <a:spcBef>
                          <a:spcPts val="5"/>
                        </a:spcBef>
                        <a:tabLst>
                          <a:tab pos="551815" algn="l"/>
                        </a:tabLst>
                      </a:pPr>
                      <a:endParaRPr lang="zh-CN" altLang="en-US" sz="17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r>
              <a:tr h="1115694">
                <a:tc>
                  <a:txBody>
                    <a:bodyPr/>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1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635" algn="l" rtl="0" eaLnBrk="0">
                        <a:lnSpc>
                          <a:spcPct val="88000"/>
                        </a:lnSpc>
                      </a:pPr>
                      <a:r>
                        <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安全性高</a:t>
                      </a:r>
                      <a:endParaRPr sz="23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c>
                  <a:txBody>
                    <a:bodyPr/>
                    <a:p>
                      <a:pPr algn="l" rtl="0" eaLnBrk="0">
                        <a:lnSpc>
                          <a:spcPct val="179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400685" algn="l" rtl="0" eaLnBrk="0">
                        <a:lnSpc>
                          <a:spcPts val="2205"/>
                        </a:lnSpc>
                        <a:tabLst>
                          <a:tab pos="562610" algn="l"/>
                        </a:tabLst>
                      </a:pPr>
                      <a:r>
                        <a:rPr sz="1700"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1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口崩片</a:t>
                      </a:r>
                      <a:r>
                        <a:rPr sz="17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无注射</a:t>
                      </a:r>
                      <a:r>
                        <a:rPr lang="zh-CN" sz="17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剂型</a:t>
                      </a:r>
                      <a:r>
                        <a:rPr sz="17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相关不良事件风险</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800" dirty="0">
                        <a:latin typeface="Arial" panose="020B0604020202020204"/>
                        <a:ea typeface="Arial" panose="020B0604020202020204"/>
                        <a:cs typeface="Arial" panose="020B0604020202020204"/>
                      </a:endParaRPr>
                    </a:p>
                    <a:p>
                      <a:pPr marL="400685" algn="l" rtl="0" eaLnBrk="0">
                        <a:lnSpc>
                          <a:spcPts val="2210"/>
                        </a:lnSpc>
                        <a:spcBef>
                          <a:spcPts val="5"/>
                        </a:spcBef>
                        <a:tabLst>
                          <a:tab pos="562610" algn="l"/>
                        </a:tabLst>
                      </a:pPr>
                      <a:r>
                        <a:rPr sz="1700"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36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2060">
                              <a:alpha val="100000"/>
                            </a:srgbClr>
                          </a:solidFill>
                          <a:latin typeface="微软雅黑" panose="020B0503020204020204" charset="-122"/>
                          <a:ea typeface="微软雅黑" panose="020B0503020204020204" charset="-122"/>
                          <a:cs typeface="微软雅黑" panose="020B0503020204020204" charset="-122"/>
                        </a:rPr>
                        <a:t>非阿托品非罂粟碱类</a:t>
                      </a:r>
                      <a:r>
                        <a:rPr sz="1700"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纯平滑肌解痉药</a:t>
                      </a:r>
                      <a:r>
                        <a:rPr sz="1700" kern="0" spc="-24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a:t>
                      </a:r>
                      <a:r>
                        <a:rPr sz="17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无抗胆碱样副作用</a:t>
                      </a:r>
                      <a:endParaRPr sz="1800" baseline="270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r>
              <a:tr h="1122044">
                <a:tc>
                  <a:txBody>
                    <a:bodyPr/>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1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635" algn="l" rtl="0" eaLnBrk="0">
                        <a:lnSpc>
                          <a:spcPct val="88000"/>
                        </a:lnSpc>
                        <a:buClrTx/>
                        <a:buSzTx/>
                        <a:buFontTx/>
                      </a:pPr>
                      <a:r>
                        <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rPr>
                        <a:t>服用便捷</a:t>
                      </a:r>
                      <a:endPar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c>
                  <a:txBody>
                    <a:bodyPr/>
                    <a:p>
                      <a:pPr algn="l" rtl="0" eaLnBrk="0">
                        <a:lnSpc>
                          <a:spcPct val="149000"/>
                        </a:lnSpc>
                      </a:pPr>
                      <a:endParaRPr sz="1000" dirty="0">
                        <a:latin typeface="Arial" panose="020B0604020202020204"/>
                        <a:ea typeface="Arial" panose="020B0604020202020204"/>
                        <a:cs typeface="Arial" panose="020B0604020202020204"/>
                      </a:endParaRPr>
                    </a:p>
                    <a:p>
                      <a:pPr algn="l" rtl="0" eaLnBrk="0">
                        <a:lnSpc>
                          <a:spcPct val="150000"/>
                        </a:lnSpc>
                      </a:pPr>
                      <a:endParaRPr sz="10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419735" algn="l" rtl="0" eaLnBrk="0">
                        <a:lnSpc>
                          <a:spcPct val="98000"/>
                        </a:lnSpc>
                        <a:tabLst>
                          <a:tab pos="581660" algn="l"/>
                        </a:tabLst>
                      </a:pPr>
                      <a:r>
                        <a:rPr sz="1700" kern="0" spc="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sz="1700" kern="0" spc="340" dirty="0">
                          <a:solidFill>
                            <a:srgbClr val="002060">
                              <a:alpha val="100000"/>
                            </a:srgbClr>
                          </a:solidFill>
                          <a:latin typeface="微软雅黑" panose="020B0503020204020204" charset="-122"/>
                          <a:ea typeface="微软雅黑" panose="020B0503020204020204" charset="-122"/>
                          <a:cs typeface="微软雅黑" panose="020B0503020204020204" charset="-122"/>
                        </a:rPr>
                        <a:t> </a:t>
                      </a:r>
                      <a:r>
                        <a:rPr lang="zh-CN" altLang="en-US" sz="1700" b="1" kern="0" spc="100" dirty="0">
                          <a:solidFill>
                            <a:srgbClr val="002060">
                              <a:alpha val="100000"/>
                            </a:srgbClr>
                          </a:solidFill>
                          <a:latin typeface="微软雅黑" panose="020B0503020204020204" charset="-122"/>
                          <a:ea typeface="微软雅黑" panose="020B0503020204020204" charset="-122"/>
                          <a:cs typeface="微软雅黑" panose="020B0503020204020204" charset="-122"/>
                        </a:rPr>
                        <a:t>无水有水均可服用，</a:t>
                      </a:r>
                      <a:r>
                        <a:rPr lang="zh-CN" altLang="en-US" sz="1700" kern="0" spc="100" dirty="0">
                          <a:solidFill>
                            <a:srgbClr val="002060">
                              <a:alpha val="100000"/>
                            </a:srgbClr>
                          </a:solidFill>
                          <a:latin typeface="微软雅黑" panose="020B0503020204020204" charset="-122"/>
                          <a:ea typeface="微软雅黑" panose="020B0503020204020204" charset="-122"/>
                          <a:cs typeface="微软雅黑" panose="020B0503020204020204" charset="-122"/>
                        </a:rPr>
                        <a:t>适合无法注射的人群和场景或需要长期治疗的的患者</a:t>
                      </a:r>
                      <a:endParaRPr sz="1700" dirty="0">
                        <a:latin typeface="微软雅黑" panose="020B0503020204020204" charset="-122"/>
                        <a:ea typeface="微软雅黑" panose="020B0503020204020204" charset="-122"/>
                        <a:cs typeface="微软雅黑" panose="020B0503020204020204" charset="-122"/>
                      </a:endParaRPr>
                    </a:p>
                  </a:txBody>
                  <a:tcPr marL="0" marR="0" marT="0" marB="0" vert="horz">
                    <a:lnL>
                      <a:noFill/>
                    </a:lnL>
                    <a:lnR>
                      <a:noFill/>
                    </a:lnR>
                    <a:lnT w="12700" cap="flat" cmpd="sng" algn="ctr">
                      <a:solidFill>
                        <a:srgbClr val="2381FF"/>
                      </a:solidFill>
                      <a:prstDash val="solid"/>
                      <a:round/>
                      <a:headEnd type="none" w="med" len="med"/>
                      <a:tailEnd type="none" w="med" len="med"/>
                    </a:lnT>
                    <a:lnB w="12700" cap="flat" cmpd="sng" algn="ctr">
                      <a:solidFill>
                        <a:srgbClr val="2381FF"/>
                      </a:solidFill>
                      <a:prstDash val="solid"/>
                      <a:round/>
                      <a:headEnd type="none" w="med" len="med"/>
                      <a:tailEnd type="none" w="med" len="med"/>
                    </a:lnB>
                  </a:tcPr>
                </a:tc>
              </a:tr>
            </a:tbl>
          </a:graphicData>
        </a:graphic>
      </p:graphicFrame>
      <p:sp>
        <p:nvSpPr>
          <p:cNvPr id="8" name="文本框 7"/>
          <p:cNvSpPr txBox="1"/>
          <p:nvPr/>
        </p:nvSpPr>
        <p:spPr>
          <a:xfrm>
            <a:off x="1142365" y="1390015"/>
            <a:ext cx="10035540" cy="433070"/>
          </a:xfrm>
          <a:prstGeom prst="rect">
            <a:avLst/>
          </a:prstGeom>
          <a:noFill/>
        </p:spPr>
        <p:txBody>
          <a:bodyPr wrap="square" rtlCol="0" anchor="t">
            <a:spAutoFit/>
          </a:bodyPr>
          <a:p>
            <a:pPr algn="l" eaLnBrk="0">
              <a:lnSpc>
                <a:spcPct val="95000"/>
              </a:lnSpc>
            </a:pPr>
            <a:r>
              <a:rPr sz="3600" b="1" kern="0" spc="80" baseline="400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剂型创新</a:t>
            </a:r>
            <a:r>
              <a:rPr sz="2300" b="1" kern="0" spc="8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       </a:t>
            </a:r>
            <a:r>
              <a:rPr sz="2300" b="1"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     </a:t>
            </a:r>
            <a:r>
              <a:rPr sz="17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口崩片在</a:t>
            </a:r>
            <a:r>
              <a:rPr sz="1700" b="1"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无水或少量水</a:t>
            </a:r>
            <a:r>
              <a:rPr sz="17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的情况下</a:t>
            </a:r>
            <a:r>
              <a:rPr sz="1700" kern="0" spc="-23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 </a:t>
            </a:r>
            <a:r>
              <a:rPr sz="17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a:t>
            </a:r>
            <a:r>
              <a:rPr sz="1700" kern="0" spc="-39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 </a:t>
            </a:r>
            <a:r>
              <a:rPr sz="17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rPr>
              <a:t>药物与唾液接触后立即开始崩解</a:t>
            </a:r>
            <a:endParaRPr lang="zh-CN" altLang="en-US" sz="1700" kern="0" spc="70" dirty="0">
              <a:solidFill>
                <a:srgbClr val="002060">
                  <a:alpha val="100000"/>
                </a:srgbClr>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3"/>
          <p:cNvSpPr txBox="1"/>
          <p:nvPr>
            <p:custDataLst>
              <p:tags r:id="rId1"/>
            </p:custDataLst>
          </p:nvPr>
        </p:nvSpPr>
        <p:spPr>
          <a:xfrm>
            <a:off x="447040" y="107950"/>
            <a:ext cx="6096000" cy="460375"/>
          </a:xfrm>
          <a:prstGeom prst="rect">
            <a:avLst/>
          </a:prstGeom>
          <a:noFill/>
        </p:spPr>
        <p:txBody>
          <a:bodyPr wrap="square" rtlCol="0" anchor="t">
            <a:spAutoFit/>
          </a:bodyPr>
          <a:lstStyle/>
          <a:p>
            <a:r>
              <a:rPr lang="en-US" altLang="zh-CN" sz="2400" b="1" dirty="0">
                <a:latin typeface="Arial" panose="020B0604020202020204" pitchFamily="34" charset="0"/>
                <a:ea typeface="微软雅黑" panose="020B0503020204020204" charset="-122"/>
                <a:sym typeface="Arial" panose="020B0604020202020204" pitchFamily="34" charset="0"/>
              </a:rPr>
              <a:t>05  </a:t>
            </a:r>
            <a:r>
              <a:rPr lang="zh-CN" altLang="en-US" sz="2400" b="1" dirty="0">
                <a:latin typeface="Arial" panose="020B0604020202020204" pitchFamily="34" charset="0"/>
                <a:ea typeface="微软雅黑" panose="020B0503020204020204" charset="-122"/>
                <a:sym typeface="Arial" panose="020B0604020202020204" pitchFamily="34" charset="0"/>
              </a:rPr>
              <a:t>公平性</a:t>
            </a:r>
            <a:endParaRPr lang="zh-CN" altLang="en-US" sz="2400" b="1" dirty="0">
              <a:latin typeface="Arial" panose="020B0604020202020204" pitchFamily="34" charset="0"/>
              <a:ea typeface="微软雅黑" panose="020B0503020204020204" charset="-122"/>
              <a:sym typeface="Arial" panose="020B0604020202020204" pitchFamily="34" charset="0"/>
            </a:endParaRPr>
          </a:p>
        </p:txBody>
      </p:sp>
      <p:cxnSp>
        <p:nvCxnSpPr>
          <p:cNvPr id="3" name="PA-直接连接符 33"/>
          <p:cNvCxnSpPr/>
          <p:nvPr>
            <p:custDataLst>
              <p:tags r:id="rId2"/>
            </p:custDataLst>
          </p:nvPr>
        </p:nvCxnSpPr>
        <p:spPr>
          <a:xfrm flipV="1">
            <a:off x="520143" y="506730"/>
            <a:ext cx="6874510" cy="52705"/>
          </a:xfrm>
          <a:prstGeom prst="line">
            <a:avLst/>
          </a:prstGeom>
        </p:spPr>
        <p:style>
          <a:lnRef idx="1">
            <a:schemeClr val="accent1"/>
          </a:lnRef>
          <a:fillRef idx="0">
            <a:schemeClr val="accent1"/>
          </a:fillRef>
          <a:effectRef idx="0">
            <a:schemeClr val="accent1"/>
          </a:effectRef>
          <a:fontRef idx="minor">
            <a:schemeClr val="tx1"/>
          </a:fontRef>
        </p:style>
      </p:cxnSp>
      <p:sp>
        <p:nvSpPr>
          <p:cNvPr id="4" name="文本框 5"/>
          <p:cNvSpPr txBox="1"/>
          <p:nvPr>
            <p:custDataLst>
              <p:tags r:id="rId3"/>
            </p:custDataLst>
          </p:nvPr>
        </p:nvSpPr>
        <p:spPr>
          <a:xfrm>
            <a:off x="520143" y="792297"/>
            <a:ext cx="4909696" cy="2357304"/>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150000"/>
              </a:lnSpc>
              <a:buClrTx/>
              <a:buSzTx/>
              <a:buFontTx/>
            </a:pP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公共影响显著</a:t>
            </a:r>
            <a:r>
              <a:rPr 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消化系统、</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胆道系统、</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泌尿系统平滑肌痉挛导致的疼痛多发且剧烈</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患者疾病负担较大；</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较目录内口服解痉产品安全性更高；</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老人和心血管病变患者同样适用。</a:t>
            </a: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SzTx/>
              <a:buFont typeface="Wingdings" panose="05000000000000000000" pitchFamily="2" charset="2"/>
              <a:buChar char="ü"/>
            </a:pPr>
            <a:endPar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solidFill>
                <a:srgbClr val="FF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5" name="文本框 6"/>
          <p:cNvSpPr txBox="1"/>
          <p:nvPr>
            <p:custDataLst>
              <p:tags r:id="rId4"/>
            </p:custDataLst>
          </p:nvPr>
        </p:nvSpPr>
        <p:spPr>
          <a:xfrm>
            <a:off x="5939155" y="792480"/>
            <a:ext cx="5448935" cy="235585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150000"/>
              </a:lnSpc>
              <a:buClrTx/>
              <a:buSzTx/>
              <a:buFontTx/>
            </a:pP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可弥补目录内口崩片</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缺少的现状</a:t>
            </a: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endPar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目前目录内仅有注射</a:t>
            </a: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用间苯三酚剂型</a:t>
            </a:r>
            <a:r>
              <a:rPr lang="en-US" altLang="zh-CN"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，新增口崩片剂型</a:t>
            </a:r>
            <a:endPar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indent="0">
              <a:lnSpc>
                <a:spcPct val="150000"/>
              </a:lnSpc>
              <a:buClr>
                <a:schemeClr val="bg2">
                  <a:lumMod val="50000"/>
                </a:schemeClr>
              </a:buClr>
              <a:buFont typeface="Wingdings" panose="05000000000000000000" pitchFamily="2" charset="2"/>
              <a:buNone/>
            </a:pPr>
            <a:r>
              <a:rPr lang="en-US" altLang="zh-CN"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可填补目录空白</a:t>
            </a:r>
            <a:r>
              <a:rPr lang="en-US" altLang="zh-CN"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，优化目录结构增加临床场景选择性。</a:t>
            </a:r>
            <a:endPar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endParaRPr lang="zh-CN" altLang="en-US" sz="1600" b="1" dirty="0">
              <a:gradFill>
                <a:gsLst>
                  <a:gs pos="0">
                    <a:srgbClr val="E30000"/>
                  </a:gs>
                  <a:gs pos="100000">
                    <a:srgbClr val="760303"/>
                  </a:gs>
                </a:gsLst>
                <a:lin scaled="0"/>
              </a:gra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4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dirty="0">
              <a:solidFill>
                <a:srgbClr val="FF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6" name="文本框 7"/>
          <p:cNvSpPr txBox="1"/>
          <p:nvPr>
            <p:custDataLst>
              <p:tags r:id="rId5"/>
            </p:custDataLst>
          </p:nvPr>
        </p:nvSpPr>
        <p:spPr>
          <a:xfrm>
            <a:off x="520065" y="3375025"/>
            <a:ext cx="4909820" cy="2712720"/>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buClrTx/>
              <a:buSzTx/>
              <a:buFontTx/>
            </a:pPr>
            <a:r>
              <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en-US"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符合</a:t>
            </a: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“保基本”</a:t>
            </a:r>
            <a:r>
              <a:rPr lang="zh-CN" altLang="en-US"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原则</a:t>
            </a:r>
            <a:endParaRPr lang="zh-CN" altLang="zh-CN" sz="18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适应症同时覆盖消化道、</a:t>
            </a:r>
            <a:r>
              <a:rPr lang="en-US" altLang="zh-CN"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胆道、</a:t>
            </a:r>
            <a:r>
              <a:rPr lang="en-US" altLang="zh-CN"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 </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泌尿系</a:t>
            </a:r>
            <a:r>
              <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统，较现有目录内口服产品更便于临床处方。</a:t>
            </a:r>
            <a:endPar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nSpc>
                <a:spcPct val="150000"/>
              </a:lnSpc>
              <a:buClr>
                <a:schemeClr val="bg2">
                  <a:lumMod val="50000"/>
                </a:schemeClr>
              </a:buClr>
              <a:buFont typeface="Wingdings" panose="05000000000000000000" pitchFamily="2" charset="2"/>
              <a:buChar char="ü"/>
            </a:pPr>
            <a:endParaRPr lang="zh-CN" altLang="en-US" sz="1600" dirty="0">
              <a:solidFill>
                <a:schemeClr val="tx1"/>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endParaRPr lang="zh-CN" altLang="zh-CN"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algn="l">
              <a:lnSpc>
                <a:spcPct val="200000"/>
              </a:lnSpc>
              <a:buClrTx/>
              <a:buSzTx/>
              <a:buFontTx/>
            </a:pPr>
            <a:endParaRPr lang="zh-CN" altLang="zh-CN"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
        <p:nvSpPr>
          <p:cNvPr id="7" name="文本框 8"/>
          <p:cNvSpPr txBox="1"/>
          <p:nvPr>
            <p:custDataLst>
              <p:tags r:id="rId6"/>
            </p:custDataLst>
          </p:nvPr>
        </p:nvSpPr>
        <p:spPr>
          <a:xfrm>
            <a:off x="5939155" y="3375025"/>
            <a:ext cx="5448935" cy="2729865"/>
          </a:xfrm>
          <a:prstGeom prst="rect">
            <a:avLst/>
          </a:prstGeom>
          <a:solidFill>
            <a:schemeClr val="accent6">
              <a:lumMod val="20000"/>
              <a:lumOff val="80000"/>
            </a:schemeClr>
          </a:solidFill>
          <a:ln w="19050">
            <a:solidFill>
              <a:schemeClr val="tx2"/>
            </a:solidFill>
          </a:ln>
        </p:spPr>
        <p:txBody>
          <a:bodyPr wrap="square" rtlCol="0">
            <a:noAutofit/>
          </a:bodyPr>
          <a:lstStyle/>
          <a:p>
            <a:pPr algn="l">
              <a:lnSpc>
                <a:spcPct val="200000"/>
              </a:lnSpc>
              <a:buClrTx/>
              <a:buSzTx/>
              <a:buFontTx/>
            </a:pPr>
            <a:r>
              <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r>
              <a:rPr lang="zh-CN" altLang="en-US"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临床易于管理：</a:t>
            </a:r>
            <a:endParaRPr lang="zh-CN" altLang="zh-CN"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
                <a:schemeClr val="bg2">
                  <a:lumMod val="50000"/>
                </a:schemeClr>
              </a:buClr>
              <a:buFont typeface="Wingdings" panose="05000000000000000000" pitchFamily="2" charset="2"/>
              <a:buChar char="ü"/>
            </a:pP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间苯</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三酚口崩片，仅接触唾液即可快速崩解，</a:t>
            </a:r>
            <a:r>
              <a:rPr lang="zh-CN" altLang="en-US" sz="1600" b="1" dirty="0">
                <a:solidFill>
                  <a:srgbClr val="C00000"/>
                </a:solidFill>
                <a:latin typeface="Arial" panose="020B0604020202020204" pitchFamily="34" charset="0"/>
                <a:ea typeface="微软雅黑" panose="020B0503020204020204" charset="-122"/>
                <a:cs typeface="微软雅黑" panose="020B0503020204020204" charset="-122"/>
                <a:sym typeface="Arial" panose="020B0604020202020204" pitchFamily="34" charset="0"/>
              </a:rPr>
              <a:t>临床方便管理，不需要额外对特殊人群进行患者教育</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a:p>
            <a:pPr marL="285750" indent="-285750" algn="l">
              <a:lnSpc>
                <a:spcPct val="150000"/>
              </a:lnSpc>
              <a:buClrTx/>
              <a:buSzTx/>
              <a:buFont typeface="Wingdings" panose="05000000000000000000" pitchFamily="2" charset="2"/>
              <a:buChar char="ü"/>
            </a:pPr>
            <a:r>
              <a:rPr lang="en-US" altLang="zh-CN"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适应症、患者类型规定明确，不存在临床滥用风险，不会增加管理难度</a:t>
            </a:r>
            <a:r>
              <a:rPr lang="zh-CN" altLang="en-US" sz="1600" dirty="0">
                <a:latin typeface="Arial" panose="020B0604020202020204" pitchFamily="34" charset="0"/>
                <a:ea typeface="微软雅黑" panose="020B0503020204020204" charset="-122"/>
                <a:cs typeface="微软雅黑" panose="020B0503020204020204" charset="-122"/>
                <a:sym typeface="Arial" panose="020B0604020202020204" pitchFamily="34" charset="0"/>
              </a:rPr>
              <a:t>。</a:t>
            </a:r>
            <a:endParaRPr lang="zh-CN" altLang="zh-CN" sz="1600" b="1" u="sng" dirty="0">
              <a:solidFill>
                <a:schemeClr val="bg2">
                  <a:lumMod val="50000"/>
                </a:schemeClr>
              </a:solidFill>
              <a:latin typeface="Arial" panose="020B0604020202020204" pitchFamily="34" charset="0"/>
              <a:ea typeface="微软雅黑" panose="020B0503020204020204" charset="-122"/>
              <a:cs typeface="微软雅黑" panose="020B0503020204020204" charset="-122"/>
              <a:sym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699">
        <p:fade/>
      </p:transition>
    </mc:Choice>
    <mc:Fallback>
      <p:transition spd="med">
        <p:fade/>
      </p:transition>
    </mc:Fallback>
  </mc:AlternateContent>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KSO_WM_BEAUTIFY_FLAG" val=""/>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PA" val="v5.2.8"/>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PA" val="v5.2.8"/>
</p:tagLst>
</file>

<file path=ppt/tags/tag17.xml><?xml version="1.0" encoding="utf-8"?>
<p:tagLst xmlns:p="http://schemas.openxmlformats.org/presentationml/2006/main">
  <p:tag name="KSO_WM_BEAUTIFY_FLAG" val=""/>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PA" val="v5.2.8"/>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PA" val="v5.2.8"/>
  <p:tag name="KSO_WM_BEAUTIFY_FLAG" val=""/>
</p:tagLst>
</file>

<file path=ppt/tags/tag22.xml><?xml version="1.0" encoding="utf-8"?>
<p:tagLst xmlns:p="http://schemas.openxmlformats.org/presentationml/2006/main">
  <p:tag name="TABLE_ENDDRAG_ORIGIN_RECT" val="797*122"/>
  <p:tag name="TABLE_ENDDRAG_RECT" val="70*227*797*122"/>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PA" val="v5.2.8"/>
  <p:tag name="KSO_WM_BEAUTIFY_FLAG" val=""/>
</p:tagLst>
</file>

<file path=ppt/tags/tag25.xml><?xml version="1.0" encoding="utf-8"?>
<p:tagLst xmlns:p="http://schemas.openxmlformats.org/presentationml/2006/main">
  <p:tag name="KSO_WM_BEAUTIFY_FLAG" val=""/>
</p:tagLst>
</file>

<file path=ppt/tags/tag26.xml><?xml version="1.0" encoding="utf-8"?>
<p:tagLst xmlns:p="http://schemas.openxmlformats.org/presentationml/2006/main">
  <p:tag name="PA" val="v5.2.8"/>
  <p:tag name="KSO_WM_BEAUTIFY_FLAG" val=""/>
</p:tagLst>
</file>

<file path=ppt/tags/tag27.xml><?xml version="1.0" encoding="utf-8"?>
<p:tagLst xmlns:p="http://schemas.openxmlformats.org/presentationml/2006/main">
  <p:tag name="KSO_WM_BEAUTIFY_FLAG" val=""/>
</p:tagLst>
</file>

<file path=ppt/tags/tag28.xml><?xml version="1.0" encoding="utf-8"?>
<p:tagLst xmlns:p="http://schemas.openxmlformats.org/presentationml/2006/main">
  <p:tag name="KSO_WM_BEAUTIFY_FLAG" val=""/>
</p:tagLst>
</file>

<file path=ppt/tags/tag29.xml><?xml version="1.0" encoding="utf-8"?>
<p:tagLst xmlns:p="http://schemas.openxmlformats.org/presentationml/2006/main">
  <p:tag name="PA" val="v5.2.8"/>
  <p:tag name="KSO_WM_BEAUTIFY_FLAG" val=""/>
</p:tagLst>
</file>

<file path=ppt/tags/tag3.xml><?xml version="1.0" encoding="utf-8"?>
<p:tagLst xmlns:p="http://schemas.openxmlformats.org/presentationml/2006/main">
  <p:tag name="KSO_WM_BEAUTIFY_FLAG" val=""/>
</p:tagLst>
</file>

<file path=ppt/tags/tag30.xml><?xml version="1.0" encoding="utf-8"?>
<p:tagLst xmlns:p="http://schemas.openxmlformats.org/presentationml/2006/main">
  <p:tag name="KSO_WM_BEAUTIFY_FLAG" val=""/>
</p:tagLst>
</file>

<file path=ppt/tags/tag31.xml><?xml version="1.0" encoding="utf-8"?>
<p:tagLst xmlns:p="http://schemas.openxmlformats.org/presentationml/2006/main">
  <p:tag name="KSO_WM_BEAUTIFY_FLAG" val=""/>
</p:tagLst>
</file>

<file path=ppt/tags/tag32.xml><?xml version="1.0" encoding="utf-8"?>
<p:tagLst xmlns:p="http://schemas.openxmlformats.org/presentationml/2006/main">
  <p:tag name="KSO_WM_BEAUTIFY_FLAG" val=""/>
</p:tagLst>
</file>

<file path=ppt/tags/tag33.xml><?xml version="1.0" encoding="utf-8"?>
<p:tagLst xmlns:p="http://schemas.openxmlformats.org/presentationml/2006/main">
  <p:tag name="KSO_WM_BEAUTIFY_FLAG" val=""/>
</p:tagLst>
</file>

<file path=ppt/tags/tag34.xml><?xml version="1.0" encoding="utf-8"?>
<p:tagLst xmlns:p="http://schemas.openxmlformats.org/presentationml/2006/main">
  <p:tag name="KSO_WM_DOC_GUID" val="{7d311b73-f9d3-4b91-b6f8-c98d9cfd796f}"/>
  <p:tag name="KSO_WPP_MARK_KEY" val="9f93d6ed-19c0-445c-9b97-cbabce38aef4"/>
  <p:tag name="COMMONDATA" val="eyJoZGlkIjoiZjgyOWJiZTQ2YmI0NTY4OGJhZWE5NjYwYWM4MDZlZmEifQ=="/>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1"/>
  <p:tag name="KSO_WM_UNIT_LAYERLEVEL" val="1"/>
  <p:tag name="KSO_WM_TAG_VERSION" val="1.0"/>
  <p:tag name="KSO_WM_BEAUTIFY_FLAG" val="#wm#"/>
  <p:tag name="KSO_WM_DIAGRAM_GROUP_CODE" val="l1-1"/>
  <p:tag name="KSO_WM_UNIT_TYPE" val="i"/>
  <p:tag name="KSO_WM_UNIT_INDEX" val="1"/>
  <p:tag name="KSO_WM_TEMPLATE_CATEGORY" val="custom"/>
  <p:tag name="KSO_WM_TEMPLATE_INDEX" val="20202866"/>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2"/>
  <p:tag name="KSO_WM_UNIT_LAYERLEVEL" val="1"/>
  <p:tag name="KSO_WM_TAG_VERSION" val="1.0"/>
  <p:tag name="KSO_WM_BEAUTIFY_FLAG" val=""/>
  <p:tag name="KSO_WM_DIAGRAM_GROUP_CODE" val="l1-1"/>
  <p:tag name="KSO_WM_UNIT_TYPE" val="i"/>
  <p:tag name="KSO_WM_UNIT_INDEX" val="2"/>
  <p:tag name="KSO_WM_TEMPLATE_CATEGORY" val="custom"/>
  <p:tag name="KSO_WM_TEMPLATE_INDEX" val="20202866"/>
  <p:tag name="KSO_WM_UNIT_LINE_FORE_SCHEMECOLOR_INDEX" val="5"/>
  <p:tag name="KSO_WM_UNIT_LINE_FILL_TYPE" val="2"/>
  <p:tag name="KSO_WM_UNIT_TEXT_FILL_FORE_SCHEMECOLOR_INDEX" val="2"/>
  <p:tag name="KSO_WM_UNIT_TEXT_FILL_TYPE" val="1"/>
  <p:tag name="KSO_WM_UNIT_USESOURCEFORMAT_APPLY" val="1"/>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i*3"/>
  <p:tag name="KSO_WM_UNIT_LAYERLEVEL" val="1"/>
  <p:tag name="KSO_WM_TAG_VERSION" val="1.0"/>
  <p:tag name="KSO_WM_BEAUTIFY_FLAG" val=""/>
  <p:tag name="KSO_WM_DIAGRAM_GROUP_CODE" val="l1-1"/>
  <p:tag name="KSO_WM_UNIT_TYPE" val="i"/>
  <p:tag name="KSO_WM_UNIT_INDEX" val="3"/>
  <p:tag name="KSO_WM_TEMPLATE_CATEGORY" val="custom"/>
  <p:tag name="KSO_WM_TEMPLATE_INDEX" val="20202866"/>
  <p:tag name="KSO_WM_UNIT_LINE_FORE_SCHEMECOLOR_INDEX" val="6"/>
  <p:tag name="KSO_WM_UNIT_LINE_FILL_TYPE" val="2"/>
  <p:tag name="KSO_WM_UNIT_TEXT_FILL_FORE_SCHEMECOLOR_INDEX" val="2"/>
  <p:tag name="KSO_WM_UNIT_TEXT_FILL_TYPE" val="1"/>
  <p:tag name="KSO_WM_UNIT_USESOURCEFORMAT_APPLY" val="1"/>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a*1"/>
  <p:tag name="KSO_WM_TEMPLATE_CATEGORY" val="custom"/>
  <p:tag name="KSO_WM_TEMPLATE_INDEX" val="20202866"/>
  <p:tag name="KSO_WM_UNIT_LAYERLEVEL" val="1"/>
  <p:tag name="KSO_WM_TAG_VERSION" val="1.0"/>
  <p:tag name="KSO_WM_BEAUTIFY_FLAG" val=""/>
  <p:tag name="KSO_WM_UNIT_ISCONTENTSTITLE" val="1"/>
  <p:tag name="KSO_WM_UNIT_PRESET_TEXT" val="目录"/>
  <p:tag name="KSO_WM_UNIT_NOCLEAR" val="0"/>
  <p:tag name="KSO_WM_UNIT_VALUE" val="2"/>
  <p:tag name="KSO_WM_DIAGRAM_GROUP_CODE" val="l1-1"/>
  <p:tag name="KSO_WM_UNIT_TYPE" val="a"/>
  <p:tag name="KSO_WM_UNIT_INDEX" val="1"/>
  <p:tag name="KSO_WM_UNIT_ISNUMDGMTITLE" val="0"/>
  <p:tag name="KSO_WM_UNIT_TEXT_FILL_FORE_SCHEMECOLOR_INDEX" val="5"/>
  <p:tag name="KSO_WM_UNIT_TEXT_FILL_TYPE" val="1"/>
  <p:tag name="KSO_WM_UNIT_USESOURCEFORMAT_APPLY" val="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custom20202866_4*b*1"/>
  <p:tag name="KSO_WM_TEMPLATE_CATEGORY" val="custom"/>
  <p:tag name="KSO_WM_TEMPLATE_INDEX" val="20202866"/>
  <p:tag name="KSO_WM_UNIT_LAYERLEVEL" val="1"/>
  <p:tag name="KSO_WM_TAG_VERSION" val="1.0"/>
  <p:tag name="KSO_WM_BEAUTIFY_FLAG" val=""/>
  <p:tag name="KSO_WM_UNIT_ISCONTENTSTITLE" val="0"/>
  <p:tag name="KSO_WM_UNIT_NOCLEAR" val="0"/>
  <p:tag name="KSO_WM_UNIT_VALUE" val="6"/>
  <p:tag name="KSO_WM_DIAGRAM_GROUP_CODE" val="l1-1"/>
  <p:tag name="KSO_WM_UNIT_TYPE" val="b"/>
  <p:tag name="KSO_WM_UNIT_INDEX" val="1"/>
  <p:tag name="KSO_WM_UNIT_PRESET_TEXT" val="CONTENTS"/>
  <p:tag name="KSO_WM_UNIT_ISNUMDGMTITLE" val="0"/>
  <p:tag name="KSO_WM_UNIT_TEXT_FILL_FORE_SCHEMECOLOR_INDEX" val="5"/>
  <p:tag name="KSO_WM_UNIT_TEXT_FILL_TYPE" val="1"/>
  <p:tag name="KSO_WM_UNIT_USESOURCEFORMAT_APPLY" val="1"/>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包图主题2">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2558</Words>
  <Application>WPS 演示</Application>
  <PresentationFormat>自定义</PresentationFormat>
  <Paragraphs>237</Paragraphs>
  <Slides>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9</vt:i4>
      </vt:variant>
    </vt:vector>
  </HeadingPairs>
  <TitlesOfParts>
    <vt:vector size="18" baseType="lpstr">
      <vt:lpstr>Arial</vt:lpstr>
      <vt:lpstr>宋体</vt:lpstr>
      <vt:lpstr>Wingdings</vt:lpstr>
      <vt:lpstr>微软雅黑</vt:lpstr>
      <vt:lpstr>Times New Roman</vt:lpstr>
      <vt:lpstr>Wingdings</vt:lpstr>
      <vt:lpstr>Arial</vt:lpstr>
      <vt:lpstr>Arial Unicode MS</vt:lpstr>
      <vt:lpstr>包图主题2</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市场</cp:lastModifiedBy>
  <cp:revision>1619</cp:revision>
  <dcterms:created xsi:type="dcterms:W3CDTF">2018-03-01T02:03:00Z</dcterms:created>
  <dcterms:modified xsi:type="dcterms:W3CDTF">2026-06-08T07:37:31Z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2052-12.1.0.21541</vt:lpwstr>
  </property>
  <property fmtid="{D5CDD505-2E9C-101B-9397-08002B2CF9AE}" pid="3" name="KSORubyTemplateID">
    <vt:lpwstr>2</vt:lpwstr>
  </property>
  <property fmtid="{D5CDD505-2E9C-101B-9397-08002B2CF9AE}" pid="4" name="ICV">
    <vt:lpwstr>6DE02BDBB2DB46E198F629532FB904F2_13</vt:lpwstr>
  </property>
</Properties>
</file>