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3"/>
  </p:sldMasterIdLst>
  <p:notesMasterIdLst>
    <p:notesMasterId r:id="rId5"/>
  </p:notesMasterIdLst>
  <p:sldIdLst>
    <p:sldId id="277" r:id="rId4"/>
    <p:sldId id="257" r:id="rId6"/>
    <p:sldId id="276" r:id="rId7"/>
    <p:sldId id="283" r:id="rId8"/>
    <p:sldId id="278" r:id="rId9"/>
    <p:sldId id="279" r:id="rId10"/>
    <p:sldId id="280" r:id="rId11"/>
    <p:sldId id="281" r:id="rId12"/>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097"/>
    <a:srgbClr val="B6C7EA"/>
    <a:srgbClr val="D9D9D9"/>
    <a:srgbClr val="CFD6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6" Type="http://schemas.openxmlformats.org/officeDocument/2006/relationships/tags" Target="tags/tag32.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E578ACB-37B6-4931-A791-429D1A60B2C9}"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E578ACB-37B6-4931-A791-429D1A60B2C9}"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E578ACB-37B6-4931-A791-429D1A60B2C9}"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E578ACB-37B6-4931-A791-429D1A60B2C9}"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E578ACB-37B6-4931-A791-429D1A60B2C9}"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E578ACB-37B6-4931-A791-429D1A60B2C9}"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E578ACB-37B6-4931-A791-429D1A60B2C9}"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DF44E32-CB9A-429E-927B-E29FBB9D1FD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949A95E-A737-4D85-AA55-93532CB4DBB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DF44E32-CB9A-429E-927B-E29FBB9D1FD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49A95E-A737-4D85-AA55-93532CB4DBBB}"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DF44E32-CB9A-429E-927B-E29FBB9D1FD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49A95E-A737-4D85-AA55-93532CB4DBBB}"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DDF44E32-CB9A-429E-927B-E29FBB9D1FD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49A95E-A737-4D85-AA55-93532CB4DBBB}"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DDF44E32-CB9A-429E-927B-E29FBB9D1FD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49A95E-A737-4D85-AA55-93532CB4DBB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9" name="标题 8"/>
          <p:cNvSpPr>
            <a:spLocks noGrp="1"/>
          </p:cNvSpPr>
          <p:nvPr>
            <p:ph type="title"/>
            <p:custDataLst>
              <p:tags r:id="rId2"/>
            </p:custDataLst>
          </p:nvPr>
        </p:nvSpPr>
        <p:spPr>
          <a:xfrm>
            <a:off x="732113" y="438145"/>
            <a:ext cx="10969200" cy="642999"/>
          </a:xfrm>
        </p:spPr>
        <p:txBody>
          <a:bodyPr>
            <a:normAutofit/>
          </a:bodyPr>
          <a:lstStyle>
            <a:lvl1pPr>
              <a:defRPr sz="2800"/>
            </a:lvl1pPr>
          </a:lstStyle>
          <a:p>
            <a:r>
              <a:rPr lang="zh-CN" altLang="en-US"/>
              <a:t>单击此处编辑母版标题样式</a:t>
            </a:r>
            <a:endParaRPr lang="zh-CN" altLang="en-US"/>
          </a:p>
        </p:txBody>
      </p:sp>
      <p:pic>
        <p:nvPicPr>
          <p:cNvPr id="3" name="图片 2"/>
          <p:cNvPicPr>
            <a:picLocks noChangeAspect="1"/>
          </p:cNvPicPr>
          <p:nvPr userDrawn="1"/>
        </p:nvPicPr>
        <p:blipFill>
          <a:blip r:embed="rId3"/>
          <a:stretch>
            <a:fillRect/>
          </a:stretch>
        </p:blipFill>
        <p:spPr>
          <a:xfrm>
            <a:off x="135968" y="6633836"/>
            <a:ext cx="329565" cy="90813"/>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DDF44E32-CB9A-429E-927B-E29FBB9D1FD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49A95E-A737-4D85-AA55-93532CB4DBB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DDF44E32-CB9A-429E-927B-E29FBB9D1FD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49A95E-A737-4D85-AA55-93532CB4DBB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DDF44E32-CB9A-429E-927B-E29FBB9D1FD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49A95E-A737-4D85-AA55-93532CB4DBB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DDF44E32-CB9A-429E-927B-E29FBB9D1FD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49A95E-A737-4D85-AA55-93532CB4DBB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DDF44E32-CB9A-429E-927B-E29FBB9D1FD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949A95E-A737-4D85-AA55-93532CB4DBB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DDF44E32-CB9A-429E-927B-E29FBB9D1FD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949A95E-A737-4D85-AA55-93532CB4DBB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2.xml"/><Relationship Id="rId8" Type="http://schemas.openxmlformats.org/officeDocument/2006/relationships/slideLayout" Target="../slideLayouts/slideLayout11.xml"/><Relationship Id="rId7" Type="http://schemas.openxmlformats.org/officeDocument/2006/relationships/slideLayout" Target="../slideLayouts/slideLayout10.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 Id="rId3" Type="http://schemas.openxmlformats.org/officeDocument/2006/relationships/slideLayout" Target="../slideLayouts/slideLayout6.xml"/><Relationship Id="rId2" Type="http://schemas.openxmlformats.org/officeDocument/2006/relationships/slideLayout" Target="../slideLayouts/slideLayout5.xml"/><Relationship Id="rId12" Type="http://schemas.openxmlformats.org/officeDocument/2006/relationships/theme" Target="../theme/theme2.xml"/><Relationship Id="rId11" Type="http://schemas.openxmlformats.org/officeDocument/2006/relationships/slideLayout" Target="../slideLayouts/slideLayout14.xml"/><Relationship Id="rId10" Type="http://schemas.openxmlformats.org/officeDocument/2006/relationships/slideLayout" Target="../slideLayouts/slideLayout1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mc:AlternateContent xmlns:mc="http://schemas.openxmlformats.org/markup-compatibility/2006">
    <mc:Choice xmlns:p14="http://schemas.microsoft.com/office/powerpoint/2010/main" Requires="p14">
      <p:transition p14:dur="500"/>
    </mc:Choice>
    <mc:Fallback>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F44E32-CB9A-429E-927B-E29FBB9D1FD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49A95E-A737-4D85-AA55-93532CB4DBB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9" Type="http://schemas.openxmlformats.org/officeDocument/2006/relationships/tags" Target="../tags/tag10.xml"/><Relationship Id="rId8" Type="http://schemas.openxmlformats.org/officeDocument/2006/relationships/tags" Target="../tags/tag9.xml"/><Relationship Id="rId7" Type="http://schemas.openxmlformats.org/officeDocument/2006/relationships/tags" Target="../tags/tag8.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 Id="rId3" Type="http://schemas.openxmlformats.org/officeDocument/2006/relationships/tags" Target="../tags/tag4.xml"/><Relationship Id="rId2" Type="http://schemas.openxmlformats.org/officeDocument/2006/relationships/tags" Target="../tags/tag3.xml"/><Relationship Id="rId11" Type="http://schemas.openxmlformats.org/officeDocument/2006/relationships/slideLayout" Target="../slideLayouts/slideLayout1.xml"/><Relationship Id="rId10" Type="http://schemas.openxmlformats.org/officeDocument/2006/relationships/tags" Target="../tags/tag1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10.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10.xml"/><Relationship Id="rId2" Type="http://schemas.openxmlformats.org/officeDocument/2006/relationships/tags" Target="../tags/tag16.xml"/><Relationship Id="rId1" Type="http://schemas.openxmlformats.org/officeDocument/2006/relationships/tags" Target="../tags/tag15.xml"/></Relationships>
</file>

<file path=ppt/slides/_rels/slide7.xml.rels><?xml version="1.0" encoding="UTF-8" standalone="yes"?>
<Relationships xmlns="http://schemas.openxmlformats.org/package/2006/relationships"><Relationship Id="rId9" Type="http://schemas.openxmlformats.org/officeDocument/2006/relationships/tags" Target="../tags/tag25.xml"/><Relationship Id="rId8" Type="http://schemas.openxmlformats.org/officeDocument/2006/relationships/tags" Target="../tags/tag24.xml"/><Relationship Id="rId7" Type="http://schemas.openxmlformats.org/officeDocument/2006/relationships/tags" Target="../tags/tag23.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3" Type="http://schemas.openxmlformats.org/officeDocument/2006/relationships/notesSlide" Target="../notesSlides/notesSlide6.xml"/><Relationship Id="rId12" Type="http://schemas.openxmlformats.org/officeDocument/2006/relationships/slideLayout" Target="../slideLayouts/slideLayout10.xml"/><Relationship Id="rId11" Type="http://schemas.openxmlformats.org/officeDocument/2006/relationships/tags" Target="../tags/tag27.xml"/><Relationship Id="rId10" Type="http://schemas.openxmlformats.org/officeDocument/2006/relationships/tags" Target="../tags/tag26.xml"/><Relationship Id="rId1" Type="http://schemas.openxmlformats.org/officeDocument/2006/relationships/tags" Target="../tags/tag17.xml"/></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7.xml"/><Relationship Id="rId5" Type="http://schemas.openxmlformats.org/officeDocument/2006/relationships/slideLayout" Target="../slideLayouts/slideLayout10.xml"/><Relationship Id="rId4" Type="http://schemas.openxmlformats.org/officeDocument/2006/relationships/tags" Target="../tags/tag31.xml"/><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s1ïďé"/>
          <p:cNvSpPr/>
          <p:nvPr/>
        </p:nvSpPr>
        <p:spPr bwMode="auto">
          <a:xfrm rot="10800000" flipV="1">
            <a:off x="0" y="5409565"/>
            <a:ext cx="12192000" cy="1448435"/>
          </a:xfrm>
          <a:custGeom>
            <a:avLst/>
            <a:gdLst>
              <a:gd name="T0" fmla="*/ 0 w 2926"/>
              <a:gd name="T1" fmla="*/ 1652 h 1652"/>
              <a:gd name="T2" fmla="*/ 2926 w 2926"/>
              <a:gd name="T3" fmla="*/ 1652 h 1652"/>
              <a:gd name="T4" fmla="*/ 2926 w 2926"/>
              <a:gd name="T5" fmla="*/ 1176 h 1652"/>
              <a:gd name="T6" fmla="*/ 2882 w 2926"/>
              <a:gd name="T7" fmla="*/ 1157 h 1652"/>
              <a:gd name="T8" fmla="*/ 2513 w 2926"/>
              <a:gd name="T9" fmla="*/ 901 h 1652"/>
              <a:gd name="T10" fmla="*/ 2268 w 2926"/>
              <a:gd name="T11" fmla="*/ 768 h 1652"/>
              <a:gd name="T12" fmla="*/ 1850 w 2926"/>
              <a:gd name="T13" fmla="*/ 878 h 1652"/>
              <a:gd name="T14" fmla="*/ 1489 w 2926"/>
              <a:gd name="T15" fmla="*/ 1138 h 1652"/>
              <a:gd name="T16" fmla="*/ 1064 w 2926"/>
              <a:gd name="T17" fmla="*/ 1187 h 1652"/>
              <a:gd name="T18" fmla="*/ 831 w 2926"/>
              <a:gd name="T19" fmla="*/ 872 h 1652"/>
              <a:gd name="T20" fmla="*/ 759 w 2926"/>
              <a:gd name="T21" fmla="*/ 474 h 1652"/>
              <a:gd name="T22" fmla="*/ 580 w 2926"/>
              <a:gd name="T23" fmla="*/ 94 h 1652"/>
              <a:gd name="T24" fmla="*/ 482 w 2926"/>
              <a:gd name="T25" fmla="*/ 0 h 1652"/>
              <a:gd name="T26" fmla="*/ 0 w 2926"/>
              <a:gd name="T27" fmla="*/ 0 h 1652"/>
              <a:gd name="T28" fmla="*/ 0 w 2926"/>
              <a:gd name="T29" fmla="*/ 1652 h 1652"/>
              <a:gd name="connsiteX0" fmla="*/ 11 w 10011"/>
              <a:gd name="connsiteY0" fmla="*/ 10000 h 10000"/>
              <a:gd name="connsiteX1" fmla="*/ 10011 w 10011"/>
              <a:gd name="connsiteY1" fmla="*/ 10000 h 10000"/>
              <a:gd name="connsiteX2" fmla="*/ 10011 w 10011"/>
              <a:gd name="connsiteY2" fmla="*/ 7119 h 10000"/>
              <a:gd name="connsiteX3" fmla="*/ 9861 w 10011"/>
              <a:gd name="connsiteY3" fmla="*/ 7004 h 10000"/>
              <a:gd name="connsiteX4" fmla="*/ 8600 w 10011"/>
              <a:gd name="connsiteY4" fmla="*/ 5454 h 10000"/>
              <a:gd name="connsiteX5" fmla="*/ 7762 w 10011"/>
              <a:gd name="connsiteY5" fmla="*/ 4649 h 10000"/>
              <a:gd name="connsiteX6" fmla="*/ 6334 w 10011"/>
              <a:gd name="connsiteY6" fmla="*/ 5315 h 10000"/>
              <a:gd name="connsiteX7" fmla="*/ 5100 w 10011"/>
              <a:gd name="connsiteY7" fmla="*/ 6889 h 10000"/>
              <a:gd name="connsiteX8" fmla="*/ 3647 w 10011"/>
              <a:gd name="connsiteY8" fmla="*/ 7185 h 10000"/>
              <a:gd name="connsiteX9" fmla="*/ 2851 w 10011"/>
              <a:gd name="connsiteY9" fmla="*/ 5278 h 10000"/>
              <a:gd name="connsiteX10" fmla="*/ 2605 w 10011"/>
              <a:gd name="connsiteY10" fmla="*/ 2869 h 10000"/>
              <a:gd name="connsiteX11" fmla="*/ 1993 w 10011"/>
              <a:gd name="connsiteY11" fmla="*/ 569 h 10000"/>
              <a:gd name="connsiteX12" fmla="*/ 1658 w 10011"/>
              <a:gd name="connsiteY12" fmla="*/ 0 h 10000"/>
              <a:gd name="connsiteX13" fmla="*/ 0 w 10011"/>
              <a:gd name="connsiteY13" fmla="*/ 5519 h 10000"/>
              <a:gd name="connsiteX14" fmla="*/ 11 w 10011"/>
              <a:gd name="connsiteY14" fmla="*/ 10000 h 10000"/>
              <a:gd name="connsiteX0-1" fmla="*/ 11 w 10011"/>
              <a:gd name="connsiteY0-2" fmla="*/ 9431 h 9431"/>
              <a:gd name="connsiteX1-3" fmla="*/ 10011 w 10011"/>
              <a:gd name="connsiteY1-4" fmla="*/ 9431 h 9431"/>
              <a:gd name="connsiteX2-5" fmla="*/ 10011 w 10011"/>
              <a:gd name="connsiteY2-6" fmla="*/ 6550 h 9431"/>
              <a:gd name="connsiteX3-7" fmla="*/ 9861 w 10011"/>
              <a:gd name="connsiteY3-8" fmla="*/ 6435 h 9431"/>
              <a:gd name="connsiteX4-9" fmla="*/ 8600 w 10011"/>
              <a:gd name="connsiteY4-10" fmla="*/ 4885 h 9431"/>
              <a:gd name="connsiteX5-11" fmla="*/ 7762 w 10011"/>
              <a:gd name="connsiteY5-12" fmla="*/ 4080 h 9431"/>
              <a:gd name="connsiteX6-13" fmla="*/ 6334 w 10011"/>
              <a:gd name="connsiteY6-14" fmla="*/ 4746 h 9431"/>
              <a:gd name="connsiteX7-15" fmla="*/ 5100 w 10011"/>
              <a:gd name="connsiteY7-16" fmla="*/ 6320 h 9431"/>
              <a:gd name="connsiteX8-17" fmla="*/ 3647 w 10011"/>
              <a:gd name="connsiteY8-18" fmla="*/ 6616 h 9431"/>
              <a:gd name="connsiteX9-19" fmla="*/ 2851 w 10011"/>
              <a:gd name="connsiteY9-20" fmla="*/ 4709 h 9431"/>
              <a:gd name="connsiteX10-21" fmla="*/ 2605 w 10011"/>
              <a:gd name="connsiteY10-22" fmla="*/ 2300 h 9431"/>
              <a:gd name="connsiteX11-23" fmla="*/ 1993 w 10011"/>
              <a:gd name="connsiteY11-24" fmla="*/ 0 h 9431"/>
              <a:gd name="connsiteX12-25" fmla="*/ 0 w 10011"/>
              <a:gd name="connsiteY12-26" fmla="*/ 4950 h 9431"/>
              <a:gd name="connsiteX13-27" fmla="*/ 11 w 10011"/>
              <a:gd name="connsiteY13-28" fmla="*/ 9431 h 9431"/>
              <a:gd name="connsiteX0-29" fmla="*/ 11 w 10000"/>
              <a:gd name="connsiteY0-30" fmla="*/ 7561 h 7561"/>
              <a:gd name="connsiteX1-31" fmla="*/ 10000 w 10000"/>
              <a:gd name="connsiteY1-32" fmla="*/ 7561 h 7561"/>
              <a:gd name="connsiteX2-33" fmla="*/ 10000 w 10000"/>
              <a:gd name="connsiteY2-34" fmla="*/ 4506 h 7561"/>
              <a:gd name="connsiteX3-35" fmla="*/ 9850 w 10000"/>
              <a:gd name="connsiteY3-36" fmla="*/ 4384 h 7561"/>
              <a:gd name="connsiteX4-37" fmla="*/ 8591 w 10000"/>
              <a:gd name="connsiteY4-38" fmla="*/ 2741 h 7561"/>
              <a:gd name="connsiteX5-39" fmla="*/ 7753 w 10000"/>
              <a:gd name="connsiteY5-40" fmla="*/ 1887 h 7561"/>
              <a:gd name="connsiteX6-41" fmla="*/ 6327 w 10000"/>
              <a:gd name="connsiteY6-42" fmla="*/ 2593 h 7561"/>
              <a:gd name="connsiteX7-43" fmla="*/ 5094 w 10000"/>
              <a:gd name="connsiteY7-44" fmla="*/ 4262 h 7561"/>
              <a:gd name="connsiteX8-45" fmla="*/ 3643 w 10000"/>
              <a:gd name="connsiteY8-46" fmla="*/ 4576 h 7561"/>
              <a:gd name="connsiteX9-47" fmla="*/ 2848 w 10000"/>
              <a:gd name="connsiteY9-48" fmla="*/ 2554 h 7561"/>
              <a:gd name="connsiteX10-49" fmla="*/ 2602 w 10000"/>
              <a:gd name="connsiteY10-50" fmla="*/ 0 h 7561"/>
              <a:gd name="connsiteX11-51" fmla="*/ 0 w 10000"/>
              <a:gd name="connsiteY11-52" fmla="*/ 2810 h 7561"/>
              <a:gd name="connsiteX12-53" fmla="*/ 11 w 10000"/>
              <a:gd name="connsiteY12-54" fmla="*/ 7561 h 7561"/>
              <a:gd name="connsiteX0-55" fmla="*/ 11 w 10000"/>
              <a:gd name="connsiteY0-56" fmla="*/ 10000 h 10000"/>
              <a:gd name="connsiteX1-57" fmla="*/ 10000 w 10000"/>
              <a:gd name="connsiteY1-58" fmla="*/ 10000 h 10000"/>
              <a:gd name="connsiteX2-59" fmla="*/ 10000 w 10000"/>
              <a:gd name="connsiteY2-60" fmla="*/ 5960 h 10000"/>
              <a:gd name="connsiteX3-61" fmla="*/ 9850 w 10000"/>
              <a:gd name="connsiteY3-62" fmla="*/ 5798 h 10000"/>
              <a:gd name="connsiteX4-63" fmla="*/ 8591 w 10000"/>
              <a:gd name="connsiteY4-64" fmla="*/ 3625 h 10000"/>
              <a:gd name="connsiteX5-65" fmla="*/ 7753 w 10000"/>
              <a:gd name="connsiteY5-66" fmla="*/ 2496 h 10000"/>
              <a:gd name="connsiteX6-67" fmla="*/ 6327 w 10000"/>
              <a:gd name="connsiteY6-68" fmla="*/ 3429 h 10000"/>
              <a:gd name="connsiteX7-69" fmla="*/ 5094 w 10000"/>
              <a:gd name="connsiteY7-70" fmla="*/ 5637 h 10000"/>
              <a:gd name="connsiteX8-71" fmla="*/ 3643 w 10000"/>
              <a:gd name="connsiteY8-72" fmla="*/ 6052 h 10000"/>
              <a:gd name="connsiteX9-73" fmla="*/ 2848 w 10000"/>
              <a:gd name="connsiteY9-74" fmla="*/ 3378 h 10000"/>
              <a:gd name="connsiteX10-75" fmla="*/ 2602 w 10000"/>
              <a:gd name="connsiteY10-76" fmla="*/ 0 h 10000"/>
              <a:gd name="connsiteX11-77" fmla="*/ 0 w 10000"/>
              <a:gd name="connsiteY11-78" fmla="*/ 3716 h 10000"/>
              <a:gd name="connsiteX12-79" fmla="*/ 11 w 10000"/>
              <a:gd name="connsiteY12-80" fmla="*/ 10000 h 10000"/>
              <a:gd name="connsiteX0-81" fmla="*/ 11 w 10000"/>
              <a:gd name="connsiteY0-82" fmla="*/ 10023 h 10023"/>
              <a:gd name="connsiteX1-83" fmla="*/ 10000 w 10000"/>
              <a:gd name="connsiteY1-84" fmla="*/ 10023 h 10023"/>
              <a:gd name="connsiteX2-85" fmla="*/ 10000 w 10000"/>
              <a:gd name="connsiteY2-86" fmla="*/ 5983 h 10023"/>
              <a:gd name="connsiteX3-87" fmla="*/ 9850 w 10000"/>
              <a:gd name="connsiteY3-88" fmla="*/ 5821 h 10023"/>
              <a:gd name="connsiteX4-89" fmla="*/ 8591 w 10000"/>
              <a:gd name="connsiteY4-90" fmla="*/ 3648 h 10023"/>
              <a:gd name="connsiteX5-91" fmla="*/ 7753 w 10000"/>
              <a:gd name="connsiteY5-92" fmla="*/ 2519 h 10023"/>
              <a:gd name="connsiteX6-93" fmla="*/ 6327 w 10000"/>
              <a:gd name="connsiteY6-94" fmla="*/ 3452 h 10023"/>
              <a:gd name="connsiteX7-95" fmla="*/ 5094 w 10000"/>
              <a:gd name="connsiteY7-96" fmla="*/ 5660 h 10023"/>
              <a:gd name="connsiteX8-97" fmla="*/ 3643 w 10000"/>
              <a:gd name="connsiteY8-98" fmla="*/ 6075 h 10023"/>
              <a:gd name="connsiteX9-99" fmla="*/ 2848 w 10000"/>
              <a:gd name="connsiteY9-100" fmla="*/ 3401 h 10023"/>
              <a:gd name="connsiteX10-101" fmla="*/ 2602 w 10000"/>
              <a:gd name="connsiteY10-102" fmla="*/ 23 h 10023"/>
              <a:gd name="connsiteX11-103" fmla="*/ 0 w 10000"/>
              <a:gd name="connsiteY11-104" fmla="*/ 3739 h 10023"/>
              <a:gd name="connsiteX12-105" fmla="*/ 11 w 10000"/>
              <a:gd name="connsiteY12-106" fmla="*/ 10023 h 10023"/>
              <a:gd name="connsiteX0-107" fmla="*/ 11 w 10000"/>
              <a:gd name="connsiteY0-108" fmla="*/ 10023 h 10023"/>
              <a:gd name="connsiteX1-109" fmla="*/ 10000 w 10000"/>
              <a:gd name="connsiteY1-110" fmla="*/ 10023 h 10023"/>
              <a:gd name="connsiteX2-111" fmla="*/ 10000 w 10000"/>
              <a:gd name="connsiteY2-112" fmla="*/ 5983 h 10023"/>
              <a:gd name="connsiteX3-113" fmla="*/ 9850 w 10000"/>
              <a:gd name="connsiteY3-114" fmla="*/ 5821 h 10023"/>
              <a:gd name="connsiteX4-115" fmla="*/ 8591 w 10000"/>
              <a:gd name="connsiteY4-116" fmla="*/ 3648 h 10023"/>
              <a:gd name="connsiteX5-117" fmla="*/ 7753 w 10000"/>
              <a:gd name="connsiteY5-118" fmla="*/ 2519 h 10023"/>
              <a:gd name="connsiteX6-119" fmla="*/ 6327 w 10000"/>
              <a:gd name="connsiteY6-120" fmla="*/ 3452 h 10023"/>
              <a:gd name="connsiteX7-121" fmla="*/ 5094 w 10000"/>
              <a:gd name="connsiteY7-122" fmla="*/ 5660 h 10023"/>
              <a:gd name="connsiteX8-123" fmla="*/ 3643 w 10000"/>
              <a:gd name="connsiteY8-124" fmla="*/ 6075 h 10023"/>
              <a:gd name="connsiteX9-125" fmla="*/ 2848 w 10000"/>
              <a:gd name="connsiteY9-126" fmla="*/ 3401 h 10023"/>
              <a:gd name="connsiteX10-127" fmla="*/ 2602 w 10000"/>
              <a:gd name="connsiteY10-128" fmla="*/ 23 h 10023"/>
              <a:gd name="connsiteX11-129" fmla="*/ 0 w 10000"/>
              <a:gd name="connsiteY11-130" fmla="*/ 3739 h 10023"/>
              <a:gd name="connsiteX12-131" fmla="*/ 11 w 10000"/>
              <a:gd name="connsiteY12-132" fmla="*/ 10023 h 10023"/>
              <a:gd name="connsiteX0-133" fmla="*/ 11 w 10000"/>
              <a:gd name="connsiteY0-134" fmla="*/ 10160 h 10160"/>
              <a:gd name="connsiteX1-135" fmla="*/ 10000 w 10000"/>
              <a:gd name="connsiteY1-136" fmla="*/ 10160 h 10160"/>
              <a:gd name="connsiteX2-137" fmla="*/ 10000 w 10000"/>
              <a:gd name="connsiteY2-138" fmla="*/ 6120 h 10160"/>
              <a:gd name="connsiteX3-139" fmla="*/ 9850 w 10000"/>
              <a:gd name="connsiteY3-140" fmla="*/ 5958 h 10160"/>
              <a:gd name="connsiteX4-141" fmla="*/ 8591 w 10000"/>
              <a:gd name="connsiteY4-142" fmla="*/ 3785 h 10160"/>
              <a:gd name="connsiteX5-143" fmla="*/ 7753 w 10000"/>
              <a:gd name="connsiteY5-144" fmla="*/ 2656 h 10160"/>
              <a:gd name="connsiteX6-145" fmla="*/ 6327 w 10000"/>
              <a:gd name="connsiteY6-146" fmla="*/ 3589 h 10160"/>
              <a:gd name="connsiteX7-147" fmla="*/ 5094 w 10000"/>
              <a:gd name="connsiteY7-148" fmla="*/ 5797 h 10160"/>
              <a:gd name="connsiteX8-149" fmla="*/ 3643 w 10000"/>
              <a:gd name="connsiteY8-150" fmla="*/ 6212 h 10160"/>
              <a:gd name="connsiteX9-151" fmla="*/ 2848 w 10000"/>
              <a:gd name="connsiteY9-152" fmla="*/ 3538 h 10160"/>
              <a:gd name="connsiteX10-153" fmla="*/ 2602 w 10000"/>
              <a:gd name="connsiteY10-154" fmla="*/ 160 h 10160"/>
              <a:gd name="connsiteX11-155" fmla="*/ 0 w 10000"/>
              <a:gd name="connsiteY11-156" fmla="*/ 3876 h 10160"/>
              <a:gd name="connsiteX12-157" fmla="*/ 11 w 10000"/>
              <a:gd name="connsiteY12-158" fmla="*/ 10160 h 10160"/>
              <a:gd name="connsiteX0-159" fmla="*/ 11 w 10000"/>
              <a:gd name="connsiteY0-160" fmla="*/ 7580 h 7580"/>
              <a:gd name="connsiteX1-161" fmla="*/ 10000 w 10000"/>
              <a:gd name="connsiteY1-162" fmla="*/ 7580 h 7580"/>
              <a:gd name="connsiteX2-163" fmla="*/ 10000 w 10000"/>
              <a:gd name="connsiteY2-164" fmla="*/ 3540 h 7580"/>
              <a:gd name="connsiteX3-165" fmla="*/ 9850 w 10000"/>
              <a:gd name="connsiteY3-166" fmla="*/ 3378 h 7580"/>
              <a:gd name="connsiteX4-167" fmla="*/ 8591 w 10000"/>
              <a:gd name="connsiteY4-168" fmla="*/ 1205 h 7580"/>
              <a:gd name="connsiteX5-169" fmla="*/ 7753 w 10000"/>
              <a:gd name="connsiteY5-170" fmla="*/ 76 h 7580"/>
              <a:gd name="connsiteX6-171" fmla="*/ 6327 w 10000"/>
              <a:gd name="connsiteY6-172" fmla="*/ 1009 h 7580"/>
              <a:gd name="connsiteX7-173" fmla="*/ 5094 w 10000"/>
              <a:gd name="connsiteY7-174" fmla="*/ 3217 h 7580"/>
              <a:gd name="connsiteX8-175" fmla="*/ 3643 w 10000"/>
              <a:gd name="connsiteY8-176" fmla="*/ 3632 h 7580"/>
              <a:gd name="connsiteX9-177" fmla="*/ 2848 w 10000"/>
              <a:gd name="connsiteY9-178" fmla="*/ 958 h 7580"/>
              <a:gd name="connsiteX10-179" fmla="*/ 0 w 10000"/>
              <a:gd name="connsiteY10-180" fmla="*/ 1296 h 7580"/>
              <a:gd name="connsiteX11-181" fmla="*/ 11 w 10000"/>
              <a:gd name="connsiteY11-182" fmla="*/ 7580 h 7580"/>
              <a:gd name="connsiteX0-183" fmla="*/ 11 w 10000"/>
              <a:gd name="connsiteY0-184" fmla="*/ 9999 h 9999"/>
              <a:gd name="connsiteX1-185" fmla="*/ 10000 w 10000"/>
              <a:gd name="connsiteY1-186" fmla="*/ 9999 h 9999"/>
              <a:gd name="connsiteX2-187" fmla="*/ 10000 w 10000"/>
              <a:gd name="connsiteY2-188" fmla="*/ 4669 h 9999"/>
              <a:gd name="connsiteX3-189" fmla="*/ 9850 w 10000"/>
              <a:gd name="connsiteY3-190" fmla="*/ 4455 h 9999"/>
              <a:gd name="connsiteX4-191" fmla="*/ 8591 w 10000"/>
              <a:gd name="connsiteY4-192" fmla="*/ 1589 h 9999"/>
              <a:gd name="connsiteX5-193" fmla="*/ 7753 w 10000"/>
              <a:gd name="connsiteY5-194" fmla="*/ 99 h 9999"/>
              <a:gd name="connsiteX6-195" fmla="*/ 6327 w 10000"/>
              <a:gd name="connsiteY6-196" fmla="*/ 1330 h 9999"/>
              <a:gd name="connsiteX7-197" fmla="*/ 5094 w 10000"/>
              <a:gd name="connsiteY7-198" fmla="*/ 4243 h 9999"/>
              <a:gd name="connsiteX8-199" fmla="*/ 3643 w 10000"/>
              <a:gd name="connsiteY8-200" fmla="*/ 4791 h 9999"/>
              <a:gd name="connsiteX9-201" fmla="*/ 2848 w 10000"/>
              <a:gd name="connsiteY9-202" fmla="*/ 1263 h 9999"/>
              <a:gd name="connsiteX10-203" fmla="*/ 0 w 10000"/>
              <a:gd name="connsiteY10-204" fmla="*/ 1709 h 9999"/>
              <a:gd name="connsiteX11-205" fmla="*/ 11 w 10000"/>
              <a:gd name="connsiteY11-206" fmla="*/ 9999 h 999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Lst>
            <a:rect l="l" t="t" r="r" b="b"/>
            <a:pathLst>
              <a:path w="10000" h="9999">
                <a:moveTo>
                  <a:pt x="11" y="9999"/>
                </a:moveTo>
                <a:lnTo>
                  <a:pt x="10000" y="9999"/>
                </a:lnTo>
                <a:lnTo>
                  <a:pt x="10000" y="4669"/>
                </a:lnTo>
                <a:cubicBezTo>
                  <a:pt x="9949" y="4601"/>
                  <a:pt x="9897" y="4535"/>
                  <a:pt x="9850" y="4455"/>
                </a:cubicBezTo>
                <a:cubicBezTo>
                  <a:pt x="9389" y="3726"/>
                  <a:pt x="8996" y="2608"/>
                  <a:pt x="8591" y="1589"/>
                </a:cubicBezTo>
                <a:cubicBezTo>
                  <a:pt x="8334" y="950"/>
                  <a:pt x="8064" y="322"/>
                  <a:pt x="7753" y="99"/>
                </a:cubicBezTo>
                <a:cubicBezTo>
                  <a:pt x="7259" y="-261"/>
                  <a:pt x="6747" y="411"/>
                  <a:pt x="6327" y="1330"/>
                </a:cubicBezTo>
                <a:cubicBezTo>
                  <a:pt x="5904" y="2248"/>
                  <a:pt x="5535" y="3426"/>
                  <a:pt x="5094" y="4243"/>
                </a:cubicBezTo>
                <a:cubicBezTo>
                  <a:pt x="4654" y="5061"/>
                  <a:pt x="4104" y="5487"/>
                  <a:pt x="3643" y="4791"/>
                </a:cubicBezTo>
                <a:cubicBezTo>
                  <a:pt x="3226" y="4152"/>
                  <a:pt x="3376" y="3160"/>
                  <a:pt x="2848" y="1263"/>
                </a:cubicBezTo>
                <a:cubicBezTo>
                  <a:pt x="2320" y="-634"/>
                  <a:pt x="473" y="252"/>
                  <a:pt x="0" y="1709"/>
                </a:cubicBezTo>
                <a:cubicBezTo>
                  <a:pt x="4" y="4473"/>
                  <a:pt x="7" y="7235"/>
                  <a:pt x="11" y="9999"/>
                </a:cubicBezTo>
                <a:close/>
              </a:path>
            </a:pathLst>
          </a:custGeom>
          <a:solidFill>
            <a:srgbClr val="004097"/>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lstStyle/>
          <a:p>
            <a:pPr algn="ctr"/>
            <a:endParaRPr lang="en-ID" dirty="0">
              <a:solidFill>
                <a:schemeClr val="lt1"/>
              </a:solidFill>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3" name="矩形 42"/>
          <p:cNvSpPr/>
          <p:nvPr/>
        </p:nvSpPr>
        <p:spPr>
          <a:xfrm>
            <a:off x="3624654" y="5001736"/>
            <a:ext cx="5010144" cy="3365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a:solidFill>
                  <a:schemeClr val="tx1">
                    <a:lumMod val="65000"/>
                    <a:lumOff val="35000"/>
                  </a:schemeClr>
                </a:solidFill>
                <a:latin typeface="微软雅黑" panose="020B0503020204020204" charset="-122"/>
                <a:ea typeface="微软雅黑" panose="020B0503020204020204" charset="-122"/>
                <a:sym typeface="微软雅黑" panose="020B0503020204020204" charset="-122"/>
              </a:rPr>
              <a:t>浙江高跖医药科技股份有限公司</a:t>
            </a:r>
            <a:endParaRPr lang="zh-CN" altLang="en-US" sz="2000" b="1">
              <a:solidFill>
                <a:schemeClr val="tx1">
                  <a:lumMod val="65000"/>
                  <a:lumOff val="35000"/>
                </a:schemeClr>
              </a:solidFill>
              <a:latin typeface="微软雅黑" panose="020B0503020204020204" charset="-122"/>
              <a:ea typeface="微软雅黑" panose="020B0503020204020204" charset="-122"/>
              <a:sym typeface="微软雅黑" panose="020B0503020204020204" charset="-122"/>
            </a:endParaRPr>
          </a:p>
        </p:txBody>
      </p:sp>
      <p:sp>
        <p:nvSpPr>
          <p:cNvPr id="40" name="TextBox 39"/>
          <p:cNvSpPr txBox="1"/>
          <p:nvPr/>
        </p:nvSpPr>
        <p:spPr>
          <a:xfrm>
            <a:off x="2378239" y="2219801"/>
            <a:ext cx="7726680" cy="922020"/>
          </a:xfrm>
          <a:prstGeom prst="rect">
            <a:avLst/>
          </a:prstGeom>
          <a:noFill/>
        </p:spPr>
        <p:txBody>
          <a:bodyPr wrap="none" rtlCol="0">
            <a:spAutoFit/>
          </a:bodyPr>
          <a:lstStyle/>
          <a:p>
            <a:pPr algn="ctr"/>
            <a:r>
              <a:rPr sz="5400" b="1">
                <a:solidFill>
                  <a:srgbClr val="004097"/>
                </a:solidFill>
                <a:latin typeface="微软雅黑" panose="020B0503020204020204" charset="-122"/>
                <a:ea typeface="微软雅黑" panose="020B0503020204020204" charset="-122"/>
                <a:sym typeface="微软雅黑" panose="020B0503020204020204" charset="-122"/>
              </a:rPr>
              <a:t>复方电解质醋酸钠注射液</a:t>
            </a:r>
            <a:endParaRPr sz="5400" b="1">
              <a:solidFill>
                <a:srgbClr val="004097"/>
              </a:solidFill>
              <a:latin typeface="微软雅黑" panose="020B0503020204020204" charset="-122"/>
              <a:ea typeface="微软雅黑" panose="020B0503020204020204" charset="-122"/>
              <a:sym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p:cNvSpPr txBox="1"/>
          <p:nvPr>
            <p:custDataLst>
              <p:tags r:id="rId1"/>
            </p:custDataLst>
          </p:nvPr>
        </p:nvSpPr>
        <p:spPr>
          <a:xfrm>
            <a:off x="887096" y="1393190"/>
            <a:ext cx="1851660" cy="768350"/>
          </a:xfrm>
          <a:prstGeom prst="rect">
            <a:avLst/>
          </a:prstGeom>
          <a:noFill/>
        </p:spPr>
        <p:txBody>
          <a:bodyPr wrap="square" rtlCol="0">
            <a:normAutofit fontScale="95000" lnSpcReduction="10000"/>
          </a:bodyPr>
          <a:lstStyle/>
          <a:p>
            <a:pPr algn="r"/>
            <a:r>
              <a:rPr lang="zh-CN" altLang="en-US" sz="4400" b="1" spc="300" dirty="0">
                <a:solidFill>
                  <a:srgbClr val="004097"/>
                </a:solidFill>
                <a:latin typeface="Arial" panose="020B0604020202020204" pitchFamily="34" charset="0"/>
                <a:ea typeface="微软雅黑" panose="020B0503020204020204" charset="-122"/>
                <a:sym typeface="Arial" panose="020B0604020202020204" pitchFamily="34" charset="0"/>
              </a:rPr>
              <a:t>目录</a:t>
            </a:r>
            <a:endParaRPr lang="zh-CN" altLang="en-US" sz="4400" b="1" spc="300" dirty="0">
              <a:solidFill>
                <a:srgbClr val="004097"/>
              </a:solidFill>
              <a:latin typeface="Arial" panose="020B0604020202020204" pitchFamily="34" charset="0"/>
              <a:ea typeface="微软雅黑" panose="020B0503020204020204" charset="-122"/>
              <a:sym typeface="Arial" panose="020B0604020202020204" pitchFamily="34" charset="0"/>
            </a:endParaRPr>
          </a:p>
        </p:txBody>
      </p:sp>
      <p:sp>
        <p:nvSpPr>
          <p:cNvPr id="22" name="文本框 21"/>
          <p:cNvSpPr txBox="1"/>
          <p:nvPr>
            <p:custDataLst>
              <p:tags r:id="rId2"/>
            </p:custDataLst>
          </p:nvPr>
        </p:nvSpPr>
        <p:spPr>
          <a:xfrm>
            <a:off x="887095" y="2161540"/>
            <a:ext cx="1851660" cy="368300"/>
          </a:xfrm>
          <a:prstGeom prst="rect">
            <a:avLst/>
          </a:prstGeom>
          <a:noFill/>
        </p:spPr>
        <p:txBody>
          <a:bodyPr wrap="square" rtlCol="0">
            <a:normAutofit/>
          </a:bodyPr>
          <a:lstStyle/>
          <a:p>
            <a:pPr algn="r"/>
            <a:r>
              <a:rPr lang="en-US" altLang="zh-CN" spc="300" dirty="0">
                <a:solidFill>
                  <a:schemeClr val="tx1">
                    <a:lumMod val="65000"/>
                    <a:lumOff val="35000"/>
                  </a:schemeClr>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rPr>
              <a:t>CONTENTS</a:t>
            </a:r>
            <a:endParaRPr lang="en-US" altLang="zh-CN" spc="300" dirty="0">
              <a:solidFill>
                <a:schemeClr val="tx1">
                  <a:lumMod val="65000"/>
                  <a:lumOff val="35000"/>
                </a:schemeClr>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sp>
        <p:nvSpPr>
          <p:cNvPr id="25" name="矩形 24"/>
          <p:cNvSpPr/>
          <p:nvPr>
            <p:custDataLst>
              <p:tags r:id="rId3"/>
            </p:custDataLst>
          </p:nvPr>
        </p:nvSpPr>
        <p:spPr>
          <a:xfrm>
            <a:off x="2897505" y="1515110"/>
            <a:ext cx="76200" cy="9226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cxnSp>
        <p:nvCxnSpPr>
          <p:cNvPr id="2" name="直接连接符 1"/>
          <p:cNvCxnSpPr/>
          <p:nvPr>
            <p:custDataLst>
              <p:tags r:id="rId4"/>
            </p:custDataLst>
          </p:nvPr>
        </p:nvCxnSpPr>
        <p:spPr>
          <a:xfrm>
            <a:off x="1173590" y="2529840"/>
            <a:ext cx="1800000"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文本框 3"/>
          <p:cNvSpPr txBox="1"/>
          <p:nvPr>
            <p:custDataLst>
              <p:tags r:id="rId5"/>
            </p:custDataLst>
          </p:nvPr>
        </p:nvSpPr>
        <p:spPr>
          <a:xfrm>
            <a:off x="3369945" y="2486025"/>
            <a:ext cx="2584450" cy="719455"/>
          </a:xfrm>
          <a:prstGeom prst="rect">
            <a:avLst/>
          </a:prstGeom>
          <a:solidFill>
            <a:srgbClr val="004097"/>
          </a:solidFill>
        </p:spPr>
        <p:txBody>
          <a:bodyPr wrap="square" lIns="90170" tIns="46990" rIns="90170" bIns="46990" rtlCol="0" anchor="ctr" anchorCtr="0">
            <a:normAutofit/>
          </a:bodyPr>
          <a:lstStyle/>
          <a:p>
            <a:pPr indent="0" fontAlgn="auto">
              <a:lnSpc>
                <a:spcPct val="110000"/>
              </a:lnSpc>
              <a:buFont typeface="Arial" panose="020B0604020202020204" pitchFamily="34" charset="0"/>
              <a:buNone/>
            </a:pPr>
            <a:r>
              <a:rPr lang="en-US" altLang="zh-CN"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01 </a:t>
            </a: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药品基本信息</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6" name="文本框 5"/>
          <p:cNvSpPr txBox="1"/>
          <p:nvPr>
            <p:custDataLst>
              <p:tags r:id="rId6"/>
            </p:custDataLst>
          </p:nvPr>
        </p:nvSpPr>
        <p:spPr>
          <a:xfrm>
            <a:off x="6585585" y="2486025"/>
            <a:ext cx="1720850" cy="719455"/>
          </a:xfrm>
          <a:prstGeom prst="rect">
            <a:avLst/>
          </a:prstGeom>
          <a:solidFill>
            <a:srgbClr val="004097"/>
          </a:solidFill>
        </p:spPr>
        <p:txBody>
          <a:bodyPr wrap="square" lIns="90170" tIns="46990" rIns="90170" bIns="46990" rtlCol="0" anchor="ctr" anchorCtr="0">
            <a:normAutofit/>
          </a:bodyPr>
          <a:lstStyle/>
          <a:p>
            <a:pPr indent="0" fontAlgn="auto">
              <a:lnSpc>
                <a:spcPct val="110000"/>
              </a:lnSpc>
              <a:buFont typeface="Arial" panose="020B0604020202020204" pitchFamily="34" charset="0"/>
              <a:buNone/>
            </a:pPr>
            <a:r>
              <a:rPr lang="en-US" altLang="zh-CN"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02 </a:t>
            </a: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安全性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36" name="文本框 35"/>
          <p:cNvSpPr txBox="1"/>
          <p:nvPr>
            <p:custDataLst>
              <p:tags r:id="rId7"/>
            </p:custDataLst>
          </p:nvPr>
        </p:nvSpPr>
        <p:spPr>
          <a:xfrm>
            <a:off x="8937625" y="2486025"/>
            <a:ext cx="1720850" cy="719455"/>
          </a:xfrm>
          <a:prstGeom prst="rect">
            <a:avLst/>
          </a:prstGeom>
          <a:solidFill>
            <a:srgbClr val="004097"/>
          </a:solidFill>
        </p:spPr>
        <p:txBody>
          <a:bodyPr wrap="square" lIns="90170" tIns="46990" rIns="90170" bIns="46990" rtlCol="0" anchor="ctr" anchorCtr="0">
            <a:normAutofit/>
          </a:bodyPr>
          <a:lstStyle/>
          <a:p>
            <a:pPr indent="0" fontAlgn="auto">
              <a:lnSpc>
                <a:spcPct val="110000"/>
              </a:lnSpc>
              <a:buFont typeface="Arial" panose="020B0604020202020204" pitchFamily="34" charset="0"/>
              <a:buNone/>
            </a:pPr>
            <a:r>
              <a:rPr lang="en-US" altLang="zh-CN"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03 </a:t>
            </a: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有效性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39" name="文本框 38"/>
          <p:cNvSpPr txBox="1"/>
          <p:nvPr>
            <p:custDataLst>
              <p:tags r:id="rId8"/>
            </p:custDataLst>
          </p:nvPr>
        </p:nvSpPr>
        <p:spPr>
          <a:xfrm>
            <a:off x="5335905" y="4097655"/>
            <a:ext cx="1720850" cy="719455"/>
          </a:xfrm>
          <a:prstGeom prst="rect">
            <a:avLst/>
          </a:prstGeom>
          <a:solidFill>
            <a:srgbClr val="004097"/>
          </a:solidFill>
        </p:spPr>
        <p:txBody>
          <a:bodyPr wrap="square" lIns="90170" tIns="46990" rIns="90170" bIns="46990" rtlCol="0" anchor="ctr" anchorCtr="0">
            <a:normAutofit/>
          </a:bodyPr>
          <a:lstStyle/>
          <a:p>
            <a:pPr indent="0" fontAlgn="auto">
              <a:lnSpc>
                <a:spcPct val="110000"/>
              </a:lnSpc>
              <a:buFont typeface="Arial" panose="020B0604020202020204" pitchFamily="34" charset="0"/>
              <a:buNone/>
            </a:pPr>
            <a:r>
              <a:rPr lang="en-US" altLang="zh-CN"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04 </a:t>
            </a: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创新性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40" name="文本框 39"/>
          <p:cNvSpPr txBox="1"/>
          <p:nvPr>
            <p:custDataLst>
              <p:tags r:id="rId9"/>
            </p:custDataLst>
          </p:nvPr>
        </p:nvSpPr>
        <p:spPr>
          <a:xfrm>
            <a:off x="8155305" y="4097655"/>
            <a:ext cx="1720850" cy="719455"/>
          </a:xfrm>
          <a:prstGeom prst="rect">
            <a:avLst/>
          </a:prstGeom>
          <a:solidFill>
            <a:srgbClr val="004097"/>
          </a:solidFill>
        </p:spPr>
        <p:txBody>
          <a:bodyPr wrap="square" lIns="90170" tIns="46990" rIns="90170" bIns="46990" rtlCol="0" anchor="ctr" anchorCtr="0">
            <a:normAutofit/>
          </a:bodyPr>
          <a:lstStyle/>
          <a:p>
            <a:pPr indent="0" fontAlgn="auto">
              <a:lnSpc>
                <a:spcPct val="110000"/>
              </a:lnSpc>
              <a:buFont typeface="Arial" panose="020B0604020202020204" pitchFamily="34" charset="0"/>
              <a:buNone/>
            </a:pPr>
            <a:r>
              <a:rPr lang="en-US" altLang="zh-CN"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05 </a:t>
            </a:r>
            <a:r>
              <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公平性</a:t>
            </a:r>
            <a:endParaRPr lang="zh-CN" altLang="en-US" sz="24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Tree>
    <p:custDataLst>
      <p:tags r:id="rId10"/>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15"/>
          <p:cNvGrpSpPr/>
          <p:nvPr/>
        </p:nvGrpSpPr>
        <p:grpSpPr>
          <a:xfrm>
            <a:off x="0" y="0"/>
            <a:ext cx="12192000" cy="6858000"/>
            <a:chOff x="0" y="0"/>
            <a:chExt cx="12192000" cy="6858000"/>
          </a:xfrm>
        </p:grpSpPr>
        <p:sp>
          <p:nvSpPr>
            <p:cNvPr id="8" name="Rectangle 14"/>
            <p:cNvSpPr/>
            <p:nvPr/>
          </p:nvSpPr>
          <p:spPr>
            <a:xfrm>
              <a:off x="0" y="0"/>
              <a:ext cx="12192000" cy="6858000"/>
            </a:xfrm>
            <a:prstGeom prst="rect">
              <a:avLst/>
            </a:prstGeom>
            <a:solidFill>
              <a:srgbClr val="0040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9" name="Group 13"/>
            <p:cNvGrpSpPr/>
            <p:nvPr/>
          </p:nvGrpSpPr>
          <p:grpSpPr>
            <a:xfrm>
              <a:off x="0" y="249382"/>
              <a:ext cx="12192000" cy="6211065"/>
              <a:chOff x="0" y="249382"/>
              <a:chExt cx="12192000" cy="6211065"/>
            </a:xfrm>
          </p:grpSpPr>
          <p:sp>
            <p:nvSpPr>
              <p:cNvPr id="10" name="Rectangle 10"/>
              <p:cNvSpPr/>
              <p:nvPr/>
            </p:nvSpPr>
            <p:spPr>
              <a:xfrm>
                <a:off x="0" y="249382"/>
                <a:ext cx="12192000" cy="6211065"/>
              </a:xfrm>
              <a:prstGeom prst="rect">
                <a:avLst/>
              </a:prstGeom>
              <a:solidFill>
                <a:schemeClr val="bg1"/>
              </a:solidFill>
              <a:ln>
                <a:noFill/>
                <a:prstDash val="dash"/>
              </a:ln>
              <a:effectLst>
                <a:outerShdw blurRad="685800" dist="215900" dir="5400000" sx="91000" sy="91000" algn="t"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6" name="Freeform 6"/>
              <p:cNvSpPr/>
              <p:nvPr userDrawn="1"/>
            </p:nvSpPr>
            <p:spPr bwMode="auto">
              <a:xfrm>
                <a:off x="1744990" y="565984"/>
                <a:ext cx="32470" cy="32470"/>
              </a:xfrm>
              <a:custGeom>
                <a:avLst/>
                <a:gdLst>
                  <a:gd name="T0" fmla="*/ 739 w 739"/>
                  <a:gd name="T1" fmla="*/ 258 h 739"/>
                  <a:gd name="T2" fmla="*/ 480 w 739"/>
                  <a:gd name="T3" fmla="*/ 258 h 739"/>
                  <a:gd name="T4" fmla="*/ 480 w 739"/>
                  <a:gd name="T5" fmla="*/ 0 h 739"/>
                  <a:gd name="T6" fmla="*/ 258 w 739"/>
                  <a:gd name="T7" fmla="*/ 0 h 739"/>
                  <a:gd name="T8" fmla="*/ 258 w 739"/>
                  <a:gd name="T9" fmla="*/ 258 h 739"/>
                  <a:gd name="T10" fmla="*/ 0 w 739"/>
                  <a:gd name="T11" fmla="*/ 258 h 739"/>
                  <a:gd name="T12" fmla="*/ 0 w 739"/>
                  <a:gd name="T13" fmla="*/ 480 h 739"/>
                  <a:gd name="T14" fmla="*/ 258 w 739"/>
                  <a:gd name="T15" fmla="*/ 480 h 739"/>
                  <a:gd name="T16" fmla="*/ 258 w 739"/>
                  <a:gd name="T17" fmla="*/ 739 h 739"/>
                  <a:gd name="T18" fmla="*/ 480 w 739"/>
                  <a:gd name="T19" fmla="*/ 739 h 739"/>
                  <a:gd name="T20" fmla="*/ 480 w 739"/>
                  <a:gd name="T21" fmla="*/ 480 h 739"/>
                  <a:gd name="T22" fmla="*/ 739 w 739"/>
                  <a:gd name="T23" fmla="*/ 480 h 739"/>
                  <a:gd name="T24" fmla="*/ 739 w 739"/>
                  <a:gd name="T25" fmla="*/ 258 h 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9" h="739">
                    <a:moveTo>
                      <a:pt x="739" y="258"/>
                    </a:moveTo>
                    <a:lnTo>
                      <a:pt x="480" y="258"/>
                    </a:lnTo>
                    <a:lnTo>
                      <a:pt x="480" y="0"/>
                    </a:lnTo>
                    <a:lnTo>
                      <a:pt x="258" y="0"/>
                    </a:lnTo>
                    <a:lnTo>
                      <a:pt x="258" y="258"/>
                    </a:lnTo>
                    <a:lnTo>
                      <a:pt x="0" y="258"/>
                    </a:lnTo>
                    <a:lnTo>
                      <a:pt x="0" y="480"/>
                    </a:lnTo>
                    <a:lnTo>
                      <a:pt x="258" y="480"/>
                    </a:lnTo>
                    <a:lnTo>
                      <a:pt x="258" y="739"/>
                    </a:lnTo>
                    <a:lnTo>
                      <a:pt x="480" y="739"/>
                    </a:lnTo>
                    <a:lnTo>
                      <a:pt x="480" y="480"/>
                    </a:lnTo>
                    <a:lnTo>
                      <a:pt x="739" y="480"/>
                    </a:lnTo>
                    <a:lnTo>
                      <a:pt x="739" y="258"/>
                    </a:lnTo>
                    <a:close/>
                  </a:path>
                </a:pathLst>
              </a:custGeom>
              <a:gradFill>
                <a:gsLst>
                  <a:gs pos="0">
                    <a:schemeClr val="accent1"/>
                  </a:gs>
                  <a:gs pos="100000">
                    <a:schemeClr val="accent2"/>
                  </a:gs>
                </a:gsLst>
                <a:lin ang="0" scaled="1"/>
              </a:gra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sz="1400">
                  <a:latin typeface="思源黑体" panose="020B0500000000000000" pitchFamily="34" charset="-122"/>
                  <a:ea typeface="思源黑体" panose="020B0500000000000000" pitchFamily="34" charset="-122"/>
                  <a:sym typeface="思源黑体" panose="020B0500000000000000" pitchFamily="34" charset="-122"/>
                </a:endParaRPr>
              </a:p>
            </p:txBody>
          </p:sp>
        </p:grpSp>
      </p:grpSp>
      <p:sp>
        <p:nvSpPr>
          <p:cNvPr id="2" name="标题 8"/>
          <p:cNvSpPr>
            <a:spLocks noGrp="1"/>
          </p:cNvSpPr>
          <p:nvPr/>
        </p:nvSpPr>
        <p:spPr>
          <a:xfrm>
            <a:off x="487680" y="404495"/>
            <a:ext cx="10968990" cy="643255"/>
          </a:xfrm>
          <a:prstGeom prst="rect">
            <a:avLst/>
          </a:prstGeom>
        </p:spPr>
        <p:txBody>
          <a:bodyPr vert="horz" lIns="90170" tIns="46990" rIns="90170" bIns="4699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l">
              <a:lnSpc>
                <a:spcPct val="100000"/>
              </a:lnSpc>
              <a:buClrTx/>
              <a:buSzTx/>
              <a:buFontTx/>
            </a:pPr>
            <a:r>
              <a:rPr lang="en-US" altLang="zh-CN"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rPr>
              <a:t>1. </a:t>
            </a:r>
            <a:r>
              <a:rPr lang="en-US" altLang="zh-CN"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rPr>
              <a:t>药品基础信息</a:t>
            </a:r>
            <a:endParaRPr lang="en-US" altLang="zh-CN"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endParaRPr>
          </a:p>
        </p:txBody>
      </p:sp>
      <p:sp>
        <p:nvSpPr>
          <p:cNvPr id="3" name="矩形 2"/>
          <p:cNvSpPr/>
          <p:nvPr>
            <p:custDataLst>
              <p:tags r:id="rId1"/>
            </p:custDataLst>
          </p:nvPr>
        </p:nvSpPr>
        <p:spPr>
          <a:xfrm>
            <a:off x="612140" y="1259840"/>
            <a:ext cx="5184140" cy="2569210"/>
          </a:xfrm>
          <a:prstGeom prst="rect">
            <a:avLst/>
          </a:prstGeom>
        </p:spPr>
        <p:txBody>
          <a:bodyPr wrap="square" lIns="0" tIns="0" rIns="0" bIns="0">
            <a:noAutofit/>
          </a:bodyPr>
          <a:p>
            <a:pPr>
              <a:lnSpc>
                <a:spcPct val="140000"/>
              </a:lnSpc>
            </a:pP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b="1" dirty="0">
                <a:latin typeface="微软雅黑" panose="020B0503020204020204" charset="-122"/>
                <a:ea typeface="微软雅黑" panose="020B0503020204020204" charset="-122"/>
                <a:cs typeface="微软雅黑" panose="020B0503020204020204" charset="-122"/>
                <a:sym typeface="+mn-lt"/>
              </a:rPr>
              <a:t>通用名</a:t>
            </a: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dirty="0">
                <a:latin typeface="微软雅黑" panose="020B0503020204020204" charset="-122"/>
                <a:ea typeface="微软雅黑" panose="020B0503020204020204" charset="-122"/>
                <a:cs typeface="微软雅黑" panose="020B0503020204020204" charset="-122"/>
                <a:sym typeface="+mn-lt"/>
              </a:rPr>
              <a:t>复方电解质醋酸钠注射液</a:t>
            </a:r>
            <a:endParaRPr lang="zh-CN" altLang="en-US" sz="1200"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zh-CN" altLang="en-US" sz="1200" b="1" dirty="0">
                <a:latin typeface="微软雅黑" panose="020B0503020204020204" charset="-122"/>
                <a:ea typeface="微软雅黑" panose="020B0503020204020204" charset="-122"/>
                <a:cs typeface="微软雅黑" panose="020B0503020204020204" charset="-122"/>
                <a:sym typeface="+mn-lt"/>
              </a:rPr>
              <a:t>【我国获批时间】</a:t>
            </a:r>
            <a:r>
              <a:rPr lang="en-US" altLang="zh-CN" sz="1200" dirty="0">
                <a:latin typeface="微软雅黑" panose="020B0503020204020204" charset="-122"/>
                <a:ea typeface="微软雅黑" panose="020B0503020204020204" charset="-122"/>
                <a:cs typeface="微软雅黑" panose="020B0503020204020204" charset="-122"/>
                <a:sym typeface="+mn-lt"/>
              </a:rPr>
              <a:t>2023</a:t>
            </a:r>
            <a:r>
              <a:rPr lang="zh-CN" altLang="en-US" sz="1200" dirty="0">
                <a:latin typeface="微软雅黑" panose="020B0503020204020204" charset="-122"/>
                <a:ea typeface="微软雅黑" panose="020B0503020204020204" charset="-122"/>
                <a:cs typeface="微软雅黑" panose="020B0503020204020204" charset="-122"/>
                <a:sym typeface="+mn-lt"/>
              </a:rPr>
              <a:t>年</a:t>
            </a:r>
            <a:r>
              <a:rPr lang="en-US" altLang="zh-CN" sz="1200" dirty="0">
                <a:latin typeface="微软雅黑" panose="020B0503020204020204" charset="-122"/>
                <a:ea typeface="微软雅黑" panose="020B0503020204020204" charset="-122"/>
                <a:cs typeface="微软雅黑" panose="020B0503020204020204" charset="-122"/>
                <a:sym typeface="+mn-lt"/>
              </a:rPr>
              <a:t>1</a:t>
            </a:r>
            <a:r>
              <a:rPr lang="zh-CN" altLang="en-US" sz="1200" dirty="0">
                <a:latin typeface="微软雅黑" panose="020B0503020204020204" charset="-122"/>
                <a:ea typeface="微软雅黑" panose="020B0503020204020204" charset="-122"/>
                <a:cs typeface="微软雅黑" panose="020B0503020204020204" charset="-122"/>
                <a:sym typeface="+mn-lt"/>
              </a:rPr>
              <a:t>月</a:t>
            </a:r>
            <a:r>
              <a:rPr lang="en-US" altLang="zh-CN" sz="1200" dirty="0">
                <a:latin typeface="微软雅黑" panose="020B0503020204020204" charset="-122"/>
                <a:ea typeface="微软雅黑" panose="020B0503020204020204" charset="-122"/>
                <a:cs typeface="微软雅黑" panose="020B0503020204020204" charset="-122"/>
                <a:sym typeface="+mn-lt"/>
              </a:rPr>
              <a:t>10</a:t>
            </a:r>
            <a:r>
              <a:rPr lang="zh-CN" altLang="en-US" sz="1200" dirty="0">
                <a:latin typeface="微软雅黑" panose="020B0503020204020204" charset="-122"/>
                <a:ea typeface="微软雅黑" panose="020B0503020204020204" charset="-122"/>
                <a:cs typeface="微软雅黑" panose="020B0503020204020204" charset="-122"/>
                <a:sym typeface="+mn-lt"/>
              </a:rPr>
              <a:t>日</a:t>
            </a:r>
            <a:endParaRPr lang="zh-CN" altLang="en-US" sz="1200" b="1"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zh-CN" altLang="en-US" sz="1200" b="1" dirty="0">
                <a:latin typeface="微软雅黑" panose="020B0503020204020204" charset="-122"/>
                <a:ea typeface="微软雅黑" panose="020B0503020204020204" charset="-122"/>
                <a:cs typeface="微软雅黑" panose="020B0503020204020204" charset="-122"/>
                <a:sym typeface="+mn-lt"/>
              </a:rPr>
              <a:t>【是否为</a:t>
            </a:r>
            <a:r>
              <a:rPr lang="en-US" altLang="zh-CN" sz="1200" b="1" dirty="0">
                <a:latin typeface="微软雅黑" panose="020B0503020204020204" charset="-122"/>
                <a:ea typeface="微软雅黑" panose="020B0503020204020204" charset="-122"/>
                <a:cs typeface="微软雅黑" panose="020B0503020204020204" charset="-122"/>
                <a:sym typeface="+mn-lt"/>
              </a:rPr>
              <a:t>OTC</a:t>
            </a:r>
            <a:r>
              <a:rPr lang="zh-CN" altLang="en-US" sz="1200" b="1" dirty="0">
                <a:latin typeface="微软雅黑" panose="020B0503020204020204" charset="-122"/>
                <a:ea typeface="微软雅黑" panose="020B0503020204020204" charset="-122"/>
                <a:cs typeface="微软雅黑" panose="020B0503020204020204" charset="-122"/>
                <a:sym typeface="+mn-lt"/>
              </a:rPr>
              <a:t>】</a:t>
            </a:r>
            <a:r>
              <a:rPr lang="zh-CN" altLang="en-US" sz="1200" dirty="0">
                <a:latin typeface="微软雅黑" panose="020B0503020204020204" charset="-122"/>
                <a:ea typeface="微软雅黑" panose="020B0503020204020204" charset="-122"/>
                <a:cs typeface="微软雅黑" panose="020B0503020204020204" charset="-122"/>
                <a:sym typeface="+mn-lt"/>
              </a:rPr>
              <a:t>否</a:t>
            </a:r>
            <a:endParaRPr lang="zh-CN" altLang="en-US" sz="1200" b="1"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zh-CN" altLang="en-US" sz="1200" b="1" dirty="0">
                <a:latin typeface="微软雅黑" panose="020B0503020204020204" charset="-122"/>
                <a:ea typeface="微软雅黑" panose="020B0503020204020204" charset="-122"/>
                <a:cs typeface="微软雅黑" panose="020B0503020204020204" charset="-122"/>
                <a:sym typeface="+mn-lt"/>
              </a:rPr>
              <a:t>【注册分类】</a:t>
            </a:r>
            <a:r>
              <a:rPr lang="zh-CN" altLang="en-US" sz="1200" dirty="0">
                <a:latin typeface="微软雅黑" panose="020B0503020204020204" charset="-122"/>
                <a:ea typeface="微软雅黑" panose="020B0503020204020204" charset="-122"/>
                <a:cs typeface="微软雅黑" panose="020B0503020204020204" charset="-122"/>
                <a:sym typeface="+mn-lt"/>
              </a:rPr>
              <a:t>化学药品</a:t>
            </a:r>
            <a:r>
              <a:rPr lang="en-US" altLang="zh-CN" sz="1200" dirty="0">
                <a:latin typeface="微软雅黑" panose="020B0503020204020204" charset="-122"/>
                <a:ea typeface="微软雅黑" panose="020B0503020204020204" charset="-122"/>
                <a:cs typeface="微软雅黑" panose="020B0503020204020204" charset="-122"/>
                <a:sym typeface="+mn-lt"/>
              </a:rPr>
              <a:t>3</a:t>
            </a:r>
            <a:r>
              <a:rPr lang="zh-CN" altLang="en-US" sz="1200" dirty="0">
                <a:latin typeface="微软雅黑" panose="020B0503020204020204" charset="-122"/>
                <a:ea typeface="微软雅黑" panose="020B0503020204020204" charset="-122"/>
                <a:cs typeface="微软雅黑" panose="020B0503020204020204" charset="-122"/>
                <a:sym typeface="+mn-lt"/>
              </a:rPr>
              <a:t>类</a:t>
            </a:r>
            <a:endParaRPr lang="zh-CN" altLang="en-US" sz="1200"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b="1" dirty="0">
                <a:latin typeface="微软雅黑" panose="020B0503020204020204" charset="-122"/>
                <a:ea typeface="微软雅黑" panose="020B0503020204020204" charset="-122"/>
                <a:cs typeface="微软雅黑" panose="020B0503020204020204" charset="-122"/>
                <a:sym typeface="+mn-lt"/>
              </a:rPr>
              <a:t>适  应</a:t>
            </a:r>
            <a:r>
              <a:rPr lang="en-US" altLang="zh-CN" sz="1200" b="1" dirty="0">
                <a:latin typeface="微软雅黑" panose="020B0503020204020204" charset="-122"/>
                <a:ea typeface="微软雅黑" panose="020B0503020204020204" charset="-122"/>
                <a:cs typeface="微软雅黑" panose="020B0503020204020204" charset="-122"/>
                <a:sym typeface="+mn-lt"/>
              </a:rPr>
              <a:t> </a:t>
            </a:r>
            <a:r>
              <a:rPr lang="zh-CN" altLang="en-US" sz="1200" b="1" dirty="0">
                <a:latin typeface="微软雅黑" panose="020B0503020204020204" charset="-122"/>
                <a:ea typeface="微软雅黑" panose="020B0503020204020204" charset="-122"/>
                <a:cs typeface="微软雅黑" panose="020B0503020204020204" charset="-122"/>
                <a:sym typeface="+mn-lt"/>
              </a:rPr>
              <a:t> 症</a:t>
            </a: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dirty="0">
                <a:latin typeface="微软雅黑" panose="020B0503020204020204" charset="-122"/>
                <a:ea typeface="微软雅黑" panose="020B0503020204020204" charset="-122"/>
                <a:cs typeface="微软雅黑" panose="020B0503020204020204" charset="-122"/>
                <a:sym typeface="+mn-lt"/>
              </a:rPr>
              <a:t>本品用于治疗伴随或预期出现轻度酸中毒的等渗性脱水，</a:t>
            </a:r>
            <a:endParaRPr lang="zh-CN" altLang="en-US" sz="1200"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zh-CN" altLang="en-US" sz="1200" dirty="0">
                <a:latin typeface="微软雅黑" panose="020B0503020204020204" charset="-122"/>
                <a:ea typeface="微软雅黑" panose="020B0503020204020204" charset="-122"/>
                <a:cs typeface="微软雅黑" panose="020B0503020204020204" charset="-122"/>
                <a:sym typeface="+mn-lt"/>
              </a:rPr>
              <a:t>补充细胞外液和血容量的丢失。</a:t>
            </a:r>
            <a:endParaRPr lang="zh-CN" altLang="en-US" sz="1200"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zh-CN" altLang="en-US" sz="1200" b="1" dirty="0">
                <a:latin typeface="微软雅黑" panose="020B0503020204020204" charset="-122"/>
                <a:ea typeface="微软雅黑" panose="020B0503020204020204" charset="-122"/>
                <a:cs typeface="微软雅黑" panose="020B0503020204020204" charset="-122"/>
                <a:sym typeface="+mn-lt"/>
              </a:rPr>
              <a:t>【全球首个上市国家】</a:t>
            </a:r>
            <a:r>
              <a:rPr lang="zh-CN" altLang="en-US" sz="1200" dirty="0">
                <a:latin typeface="微软雅黑" panose="020B0503020204020204" charset="-122"/>
                <a:ea typeface="微软雅黑" panose="020B0503020204020204" charset="-122"/>
                <a:cs typeface="微软雅黑" panose="020B0503020204020204" charset="-122"/>
                <a:sym typeface="+mn-lt"/>
              </a:rPr>
              <a:t>欧盟</a:t>
            </a:r>
            <a:r>
              <a:rPr lang="en-US" altLang="zh-CN" sz="1200" dirty="0">
                <a:latin typeface="微软雅黑" panose="020B0503020204020204" charset="-122"/>
                <a:ea typeface="微软雅黑" panose="020B0503020204020204" charset="-122"/>
                <a:cs typeface="微软雅黑" panose="020B0503020204020204" charset="-122"/>
                <a:sym typeface="+mn-lt"/>
              </a:rPr>
              <a:t>  2009</a:t>
            </a:r>
            <a:r>
              <a:rPr lang="zh-CN" altLang="en-US" sz="1200" dirty="0">
                <a:latin typeface="微软雅黑" panose="020B0503020204020204" charset="-122"/>
                <a:ea typeface="微软雅黑" panose="020B0503020204020204" charset="-122"/>
                <a:cs typeface="微软雅黑" panose="020B0503020204020204" charset="-122"/>
                <a:sym typeface="+mn-lt"/>
              </a:rPr>
              <a:t>年</a:t>
            </a:r>
            <a:endParaRPr lang="zh-CN" altLang="en-US" sz="1200"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b="1" dirty="0">
                <a:latin typeface="微软雅黑" panose="020B0503020204020204" charset="-122"/>
                <a:ea typeface="微软雅黑" panose="020B0503020204020204" charset="-122"/>
                <a:cs typeface="微软雅黑" panose="020B0503020204020204" charset="-122"/>
                <a:sym typeface="+mn-lt"/>
              </a:rPr>
              <a:t>注册规格</a:t>
            </a: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en-US" altLang="zh-CN" sz="1200" dirty="0">
                <a:latin typeface="微软雅黑" panose="020B0503020204020204" charset="-122"/>
                <a:ea typeface="微软雅黑" panose="020B0503020204020204" charset="-122"/>
                <a:cs typeface="微软雅黑" panose="020B0503020204020204" charset="-122"/>
                <a:sym typeface="+mn-lt"/>
              </a:rPr>
              <a:t>500ml</a:t>
            </a:r>
            <a:endParaRPr lang="en-US" altLang="zh-CN" sz="1200" dirty="0">
              <a:latin typeface="微软雅黑" panose="020B0503020204020204" charset="-122"/>
              <a:ea typeface="微软雅黑" panose="020B0503020204020204" charset="-122"/>
              <a:cs typeface="微软雅黑" panose="020B0503020204020204" charset="-122"/>
              <a:sym typeface="+mn-lt"/>
            </a:endParaRPr>
          </a:p>
          <a:p>
            <a:pPr>
              <a:lnSpc>
                <a:spcPct val="140000"/>
              </a:lnSpc>
            </a:pP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b="1" dirty="0">
                <a:latin typeface="微软雅黑" panose="020B0503020204020204" charset="-122"/>
                <a:ea typeface="微软雅黑" panose="020B0503020204020204" charset="-122"/>
                <a:cs typeface="微软雅黑" panose="020B0503020204020204" charset="-122"/>
                <a:sym typeface="+mn-lt"/>
              </a:rPr>
              <a:t>用法用量</a:t>
            </a: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dirty="0">
                <a:ln>
                  <a:noFill/>
                  <a:prstDash val="sysDot"/>
                </a:ln>
                <a:latin typeface="微软雅黑" panose="020B0503020204020204" charset="-122"/>
                <a:ea typeface="微软雅黑" panose="020B0503020204020204" charset="-122"/>
                <a:cs typeface="微软雅黑" panose="020B0503020204020204" charset="-122"/>
                <a:sym typeface="+mn-lt"/>
              </a:rPr>
              <a:t>给药剂量和给药速率取决于患者的年龄、体重、临床和生物学状况（包括酸碱平衡）以及伴随治疗</a:t>
            </a:r>
            <a:r>
              <a:rPr lang="en-US" altLang="zh-CN" sz="1200" dirty="0">
                <a:ln>
                  <a:noFill/>
                  <a:prstDash val="sysDot"/>
                </a:ln>
                <a:latin typeface="微软雅黑" panose="020B0503020204020204" charset="-122"/>
                <a:ea typeface="微软雅黑" panose="020B0503020204020204" charset="-122"/>
                <a:cs typeface="微软雅黑" panose="020B0503020204020204" charset="-122"/>
                <a:sym typeface="+mn-lt"/>
              </a:rPr>
              <a:t> </a:t>
            </a:r>
            <a:endParaRPr lang="zh-CN" altLang="en-US" sz="1200" b="1" dirty="0">
              <a:ln>
                <a:noFill/>
                <a:prstDash val="sysDot"/>
              </a:ln>
              <a:latin typeface="微软雅黑" panose="020B0503020204020204" charset="-122"/>
              <a:ea typeface="微软雅黑" panose="020B0503020204020204" charset="-122"/>
              <a:cs typeface="微软雅黑" panose="020B0503020204020204" charset="-122"/>
              <a:sym typeface="+mn-lt"/>
            </a:endParaRPr>
          </a:p>
        </p:txBody>
      </p:sp>
      <p:cxnSp>
        <p:nvCxnSpPr>
          <p:cNvPr id="17" name="直接连接符 16"/>
          <p:cNvCxnSpPr/>
          <p:nvPr/>
        </p:nvCxnSpPr>
        <p:spPr>
          <a:xfrm>
            <a:off x="6096000" y="1068705"/>
            <a:ext cx="0" cy="5400000"/>
          </a:xfrm>
          <a:prstGeom prst="line">
            <a:avLst/>
          </a:prstGeom>
          <a:ln>
            <a:prstDash val="sysDash"/>
          </a:ln>
        </p:spPr>
        <p:style>
          <a:lnRef idx="2">
            <a:schemeClr val="accent1"/>
          </a:lnRef>
          <a:fillRef idx="0">
            <a:srgbClr val="FFFFFF"/>
          </a:fillRef>
          <a:effectRef idx="0">
            <a:srgbClr val="FFFFFF"/>
          </a:effectRef>
          <a:fontRef idx="minor">
            <a:schemeClr val="tx1"/>
          </a:fontRef>
        </p:style>
      </p:cxnSp>
      <p:sp>
        <p:nvSpPr>
          <p:cNvPr id="19" name="文本框 18"/>
          <p:cNvSpPr txBox="1"/>
          <p:nvPr/>
        </p:nvSpPr>
        <p:spPr>
          <a:xfrm>
            <a:off x="6235065" y="1259840"/>
            <a:ext cx="5113655" cy="374650"/>
          </a:xfrm>
          <a:prstGeom prst="rect">
            <a:avLst/>
          </a:prstGeom>
          <a:noFill/>
        </p:spPr>
        <p:txBody>
          <a:bodyPr wrap="square" rtlCol="0" anchor="t">
            <a:noAutofit/>
          </a:bodyPr>
          <a:p>
            <a:pPr>
              <a:lnSpc>
                <a:spcPct val="140000"/>
              </a:lnSpc>
            </a:pP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zh-CN" altLang="en-US" sz="1200" b="1" dirty="0">
                <a:latin typeface="微软雅黑" panose="020B0503020204020204" charset="-122"/>
                <a:ea typeface="微软雅黑" panose="020B0503020204020204" charset="-122"/>
                <a:cs typeface="微软雅黑" panose="020B0503020204020204" charset="-122"/>
                <a:sym typeface="+mn-lt"/>
              </a:rPr>
              <a:t>用法用量</a:t>
            </a:r>
            <a:r>
              <a:rPr lang="en-US" altLang="zh-CN" sz="1200" b="1" dirty="0">
                <a:latin typeface="微软雅黑" panose="020B0503020204020204" charset="-122"/>
                <a:ea typeface="微软雅黑" panose="020B0503020204020204" charset="-122"/>
                <a:cs typeface="微软雅黑" panose="020B0503020204020204" charset="-122"/>
                <a:sym typeface="+mn-lt"/>
              </a:rPr>
              <a:t>】</a:t>
            </a:r>
            <a:r>
              <a:rPr lang="en-US" altLang="zh-CN" sz="1200" dirty="0">
                <a:ln>
                  <a:noFill/>
                  <a:prstDash val="sysDot"/>
                </a:ln>
                <a:latin typeface="微软雅黑" panose="020B0503020204020204" charset="-122"/>
                <a:ea typeface="微软雅黑" panose="020B0503020204020204" charset="-122"/>
                <a:cs typeface="微软雅黑" panose="020B0503020204020204" charset="-122"/>
                <a:sym typeface="+mn-lt"/>
              </a:rPr>
              <a:t>   </a:t>
            </a:r>
            <a:endParaRPr lang="en-US" altLang="zh-CN" sz="1200" dirty="0">
              <a:latin typeface="微软雅黑" panose="020B0503020204020204" charset="-122"/>
              <a:ea typeface="微软雅黑" panose="020B0503020204020204" charset="-122"/>
              <a:cs typeface="微软雅黑" panose="020B0503020204020204" charset="-122"/>
              <a:sym typeface="+mn-lt"/>
            </a:endParaRPr>
          </a:p>
        </p:txBody>
      </p:sp>
      <p:graphicFrame>
        <p:nvGraphicFramePr>
          <p:cNvPr id="20" name="表格 19"/>
          <p:cNvGraphicFramePr/>
          <p:nvPr>
            <p:custDataLst>
              <p:tags r:id="rId2"/>
            </p:custDataLst>
          </p:nvPr>
        </p:nvGraphicFramePr>
        <p:xfrm>
          <a:off x="6353810" y="1634490"/>
          <a:ext cx="5153025" cy="647700"/>
        </p:xfrm>
        <a:graphic>
          <a:graphicData uri="http://schemas.openxmlformats.org/drawingml/2006/table">
            <a:tbl>
              <a:tblPr firstRow="1" bandRow="1">
                <a:tableStyleId>{5C22544A-7EE6-4342-B048-85BDC9FD1C3A}</a:tableStyleId>
              </a:tblPr>
              <a:tblGrid>
                <a:gridCol w="835660"/>
                <a:gridCol w="4317365"/>
              </a:tblGrid>
              <a:tr h="647700">
                <a:tc>
                  <a:txBody>
                    <a:bodyPr/>
                    <a:p>
                      <a:pPr algn="ctr">
                        <a:lnSpc>
                          <a:spcPct val="150000"/>
                        </a:lnSpc>
                        <a:buNone/>
                      </a:pPr>
                      <a:r>
                        <a:rPr lang="zh-CN" altLang="en-US" sz="1000" b="0">
                          <a:solidFill>
                            <a:schemeClr val="tx1"/>
                          </a:solidFill>
                          <a:latin typeface="微软雅黑" panose="020B0503020204020204" charset="-122"/>
                          <a:ea typeface="微软雅黑" panose="020B0503020204020204" charset="-122"/>
                          <a:cs typeface="+mn-ea"/>
                          <a:sym typeface="+mn-lt"/>
                        </a:rPr>
                        <a:t>推荐剂量</a:t>
                      </a:r>
                      <a:r>
                        <a:rPr lang="en-US" altLang="zh-CN" sz="1000" b="0" baseline="30000">
                          <a:solidFill>
                            <a:schemeClr val="tx1"/>
                          </a:solidFill>
                          <a:latin typeface="微软雅黑" panose="020B0503020204020204" charset="-122"/>
                          <a:ea typeface="微软雅黑" panose="020B0503020204020204" charset="-122"/>
                          <a:cs typeface="+mn-ea"/>
                          <a:sym typeface="+mn-lt"/>
                        </a:rPr>
                        <a:t>[1]</a:t>
                      </a:r>
                      <a:endParaRPr lang="en-US" altLang="zh-CN" sz="1000" b="0" baseline="30000">
                        <a:solidFill>
                          <a:schemeClr val="tx1"/>
                        </a:solidFill>
                        <a:latin typeface="微软雅黑" panose="020B0503020204020204" charset="-122"/>
                        <a:ea typeface="微软雅黑" panose="020B0503020204020204" charset="-122"/>
                        <a:cs typeface="+mn-ea"/>
                        <a:sym typeface="+mn-lt"/>
                      </a:endParaRPr>
                    </a:p>
                  </a:txBody>
                  <a:tcPr anchor="ctr">
                    <a:solidFill>
                      <a:schemeClr val="accent1">
                        <a:lumMod val="20000"/>
                        <a:lumOff val="80000"/>
                      </a:schemeClr>
                    </a:solidFill>
                  </a:tcPr>
                </a:tc>
                <a:tc>
                  <a:txBody>
                    <a:bodyPr/>
                    <a:p>
                      <a:pPr algn="l">
                        <a:lnSpc>
                          <a:spcPct val="150000"/>
                        </a:lnSpc>
                        <a:buNone/>
                      </a:pP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成人、老年人和青少年</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(12</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岁及以上</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500mL</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至</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3L/24</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小时。</a:t>
                      </a:r>
                      <a:endPar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endParaRPr>
                    </a:p>
                    <a:p>
                      <a:pPr algn="l">
                        <a:lnSpc>
                          <a:spcPct val="150000"/>
                        </a:lnSpc>
                        <a:buNone/>
                      </a:pP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婴儿、幼儿和儿童</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(28</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天至</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11</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岁</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20mL/kg</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至</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100mL/kg/24</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小时。</a:t>
                      </a:r>
                      <a:endPar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endParaRPr>
                    </a:p>
                  </a:txBody>
                  <a:tcPr anchor="ctr">
                    <a:solidFill>
                      <a:schemeClr val="accent1">
                        <a:lumMod val="20000"/>
                        <a:lumOff val="80000"/>
                      </a:schemeClr>
                    </a:solidFill>
                  </a:tcPr>
                </a:tc>
              </a:tr>
            </a:tbl>
          </a:graphicData>
        </a:graphic>
      </p:graphicFrame>
      <p:graphicFrame>
        <p:nvGraphicFramePr>
          <p:cNvPr id="22" name="表格 21"/>
          <p:cNvGraphicFramePr/>
          <p:nvPr>
            <p:custDataLst>
              <p:tags r:id="rId3"/>
            </p:custDataLst>
          </p:nvPr>
        </p:nvGraphicFramePr>
        <p:xfrm>
          <a:off x="6344285" y="2346325"/>
          <a:ext cx="5172075" cy="1341120"/>
        </p:xfrm>
        <a:graphic>
          <a:graphicData uri="http://schemas.openxmlformats.org/drawingml/2006/table">
            <a:tbl>
              <a:tblPr firstRow="1" bandRow="1">
                <a:tableStyleId>{5C22544A-7EE6-4342-B048-85BDC9FD1C3A}</a:tableStyleId>
              </a:tblPr>
              <a:tblGrid>
                <a:gridCol w="838835"/>
                <a:gridCol w="4333240"/>
              </a:tblGrid>
              <a:tr h="335280">
                <a:tc gridSpan="2">
                  <a:txBody>
                    <a:bodyPr/>
                    <a:p>
                      <a:pPr algn="ctr">
                        <a:lnSpc>
                          <a:spcPct val="150000"/>
                        </a:lnSpc>
                        <a:buNone/>
                      </a:pPr>
                      <a:r>
                        <a:rPr lang="en-US" altLang="zh-CN" sz="1000" b="0">
                          <a:solidFill>
                            <a:schemeClr val="tx1"/>
                          </a:solidFill>
                          <a:latin typeface="微软雅黑" panose="020B0503020204020204" charset="-122"/>
                          <a:ea typeface="微软雅黑" panose="020B0503020204020204" charset="-122"/>
                          <a:cs typeface="+mn-ea"/>
                          <a:sym typeface="+mn-lt"/>
                        </a:rPr>
                        <a:t>       </a:t>
                      </a:r>
                      <a:r>
                        <a:rPr lang="zh-CN" altLang="en-US" sz="1000" b="0">
                          <a:solidFill>
                            <a:schemeClr val="tx1"/>
                          </a:solidFill>
                          <a:latin typeface="微软雅黑" panose="020B0503020204020204" charset="-122"/>
                          <a:ea typeface="微软雅黑" panose="020B0503020204020204" charset="-122"/>
                          <a:cs typeface="+mn-ea"/>
                          <a:sym typeface="+mn-lt"/>
                        </a:rPr>
                        <a:t>给药速率</a:t>
                      </a:r>
                      <a:r>
                        <a:rPr lang="en-US" altLang="zh-CN" sz="1000" b="0" baseline="30000">
                          <a:solidFill>
                            <a:schemeClr val="tx1"/>
                          </a:solidFill>
                          <a:latin typeface="微软雅黑" panose="020B0503020204020204" charset="-122"/>
                          <a:ea typeface="微软雅黑" panose="020B0503020204020204" charset="-122"/>
                          <a:cs typeface="+mn-ea"/>
                          <a:sym typeface="+mn-lt"/>
                        </a:rPr>
                        <a:t>[1]</a:t>
                      </a:r>
                      <a:r>
                        <a:rPr lang="zh-CN" altLang="en-US" sz="1000" b="0">
                          <a:solidFill>
                            <a:schemeClr val="tx1"/>
                          </a:solidFill>
                          <a:latin typeface="微软雅黑" panose="020B0503020204020204" charset="-122"/>
                          <a:ea typeface="微软雅黑" panose="020B0503020204020204" charset="-122"/>
                          <a:cs typeface="+mn-ea"/>
                          <a:sym typeface="+mn-lt"/>
                        </a:rPr>
                        <a:t>：儿童患者的平均输注速率为</a:t>
                      </a:r>
                      <a:r>
                        <a:rPr lang="en-US" altLang="zh-CN" sz="1000" b="0">
                          <a:solidFill>
                            <a:schemeClr val="tx1"/>
                          </a:solidFill>
                          <a:latin typeface="微软雅黑" panose="020B0503020204020204" charset="-122"/>
                          <a:ea typeface="微软雅黑" panose="020B0503020204020204" charset="-122"/>
                          <a:cs typeface="+mn-ea"/>
                          <a:sym typeface="+mn-lt"/>
                        </a:rPr>
                        <a:t>5mL/kg/</a:t>
                      </a:r>
                      <a:r>
                        <a:rPr lang="zh-CN" altLang="en-US" sz="1000" b="0">
                          <a:solidFill>
                            <a:schemeClr val="tx1"/>
                          </a:solidFill>
                          <a:latin typeface="微软雅黑" panose="020B0503020204020204" charset="-122"/>
                          <a:ea typeface="微软雅黑" panose="020B0503020204020204" charset="-122"/>
                          <a:cs typeface="+mn-ea"/>
                          <a:sym typeface="+mn-lt"/>
                        </a:rPr>
                        <a:t>小时</a:t>
                      </a:r>
                      <a:endParaRPr lang="zh-CN" altLang="en-US" sz="1000" b="0">
                        <a:solidFill>
                          <a:schemeClr val="tx1"/>
                        </a:solidFill>
                        <a:latin typeface="微软雅黑" panose="020B0503020204020204" charset="-122"/>
                        <a:ea typeface="微软雅黑" panose="020B0503020204020204" charset="-122"/>
                        <a:cs typeface="+mn-ea"/>
                        <a:sym typeface="+mn-lt"/>
                      </a:endParaRPr>
                    </a:p>
                  </a:txBody>
                  <a:tcPr anchor="ctr">
                    <a:solidFill>
                      <a:schemeClr val="accent1">
                        <a:lumMod val="40000"/>
                        <a:lumOff val="60000"/>
                      </a:schemeClr>
                    </a:solidFill>
                  </a:tcPr>
                </a:tc>
                <a:tc hMerge="1">
                  <a:tcPr anchor="ctr">
                    <a:solidFill>
                      <a:srgbClr val="CFD6EC"/>
                    </a:solidFill>
                  </a:tcPr>
                </a:tc>
              </a:tr>
              <a:tr h="335280">
                <a:tc>
                  <a:txBody>
                    <a:bodyPr/>
                    <a:p>
                      <a:pPr algn="ctr">
                        <a:lnSpc>
                          <a:spcPct val="150000"/>
                        </a:lnSpc>
                        <a:buNone/>
                      </a:pPr>
                      <a:r>
                        <a:rPr lang="zh-CN" altLang="en-US" sz="1000" b="0">
                          <a:solidFill>
                            <a:schemeClr val="tx1"/>
                          </a:solidFill>
                          <a:latin typeface="微软雅黑" panose="020B0503020204020204" charset="-122"/>
                          <a:ea typeface="微软雅黑" panose="020B0503020204020204" charset="-122"/>
                          <a:cs typeface="+mn-ea"/>
                          <a:sym typeface="+mn-lt"/>
                        </a:rPr>
                        <a:t>婴儿</a:t>
                      </a:r>
                      <a:endParaRPr lang="zh-CN" altLang="en-US" sz="1000" b="0">
                        <a:solidFill>
                          <a:schemeClr val="tx1"/>
                        </a:solidFill>
                        <a:latin typeface="微软雅黑" panose="020B0503020204020204" charset="-122"/>
                        <a:ea typeface="微软雅黑" panose="020B0503020204020204" charset="-122"/>
                        <a:cs typeface="+mn-ea"/>
                        <a:sym typeface="+mn-lt"/>
                      </a:endParaRPr>
                    </a:p>
                  </a:txBody>
                  <a:tcPr anchor="ctr">
                    <a:solidFill>
                      <a:schemeClr val="bg1">
                        <a:lumMod val="85000"/>
                      </a:schemeClr>
                    </a:solidFill>
                  </a:tcPr>
                </a:tc>
                <a:tc>
                  <a:txBody>
                    <a:bodyPr/>
                    <a:p>
                      <a:pPr algn="ctr">
                        <a:lnSpc>
                          <a:spcPct val="150000"/>
                        </a:lnSpc>
                        <a:buNone/>
                      </a:pP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6~8 mL/kg/</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小时</a:t>
                      </a:r>
                      <a:endPar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endParaRPr>
                    </a:p>
                  </a:txBody>
                  <a:tcPr anchor="ctr">
                    <a:solidFill>
                      <a:schemeClr val="bg1">
                        <a:lumMod val="85000"/>
                      </a:schemeClr>
                    </a:solidFill>
                  </a:tcPr>
                </a:tc>
              </a:tr>
              <a:tr h="335280">
                <a:tc>
                  <a:txBody>
                    <a:bodyPr/>
                    <a:p>
                      <a:pPr algn="ctr">
                        <a:lnSpc>
                          <a:spcPct val="150000"/>
                        </a:lnSpc>
                        <a:buNone/>
                      </a:pPr>
                      <a:r>
                        <a:rPr lang="zh-CN" altLang="en-US" sz="1000" b="0">
                          <a:solidFill>
                            <a:schemeClr val="tx1"/>
                          </a:solidFill>
                          <a:latin typeface="微软雅黑" panose="020B0503020204020204" charset="-122"/>
                          <a:ea typeface="微软雅黑" panose="020B0503020204020204" charset="-122"/>
                          <a:cs typeface="+mn-ea"/>
                          <a:sym typeface="+mn-lt"/>
                        </a:rPr>
                        <a:t>幼儿</a:t>
                      </a:r>
                      <a:endParaRPr lang="zh-CN" altLang="en-US" sz="1000" b="0">
                        <a:solidFill>
                          <a:schemeClr val="tx1"/>
                        </a:solidFill>
                        <a:latin typeface="微软雅黑" panose="020B0503020204020204" charset="-122"/>
                        <a:ea typeface="微软雅黑" panose="020B0503020204020204" charset="-122"/>
                        <a:cs typeface="+mn-ea"/>
                        <a:sym typeface="+mn-lt"/>
                      </a:endParaRPr>
                    </a:p>
                  </a:txBody>
                  <a:tcPr anchor="ctr">
                    <a:solidFill>
                      <a:schemeClr val="accent1">
                        <a:lumMod val="20000"/>
                        <a:lumOff val="80000"/>
                      </a:schemeClr>
                    </a:solidFill>
                  </a:tcPr>
                </a:tc>
                <a:tc>
                  <a:txBody>
                    <a:bodyPr/>
                    <a:p>
                      <a:pPr algn="ctr">
                        <a:lnSpc>
                          <a:spcPct val="150000"/>
                        </a:lnSpc>
                        <a:buNone/>
                      </a:pP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4~6 mL/kg/</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小时</a:t>
                      </a:r>
                      <a:endPar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endParaRPr>
                    </a:p>
                  </a:txBody>
                  <a:tcPr anchor="ctr">
                    <a:solidFill>
                      <a:schemeClr val="accent1">
                        <a:lumMod val="20000"/>
                        <a:lumOff val="80000"/>
                      </a:schemeClr>
                    </a:solidFill>
                  </a:tcPr>
                </a:tc>
              </a:tr>
              <a:tr h="335280">
                <a:tc>
                  <a:txBody>
                    <a:bodyPr/>
                    <a:p>
                      <a:pPr algn="ctr">
                        <a:lnSpc>
                          <a:spcPct val="150000"/>
                        </a:lnSpc>
                        <a:buNone/>
                      </a:pPr>
                      <a:r>
                        <a:rPr lang="zh-CN" altLang="en-US" sz="1000" b="0">
                          <a:solidFill>
                            <a:schemeClr val="tx1"/>
                          </a:solidFill>
                          <a:latin typeface="微软雅黑" panose="020B0503020204020204" charset="-122"/>
                          <a:ea typeface="微软雅黑" panose="020B0503020204020204" charset="-122"/>
                          <a:cs typeface="+mn-ea"/>
                          <a:sym typeface="+mn-lt"/>
                        </a:rPr>
                        <a:t>学龄儿童</a:t>
                      </a:r>
                      <a:endParaRPr lang="zh-CN" altLang="en-US" sz="1000" b="0">
                        <a:solidFill>
                          <a:schemeClr val="tx1"/>
                        </a:solidFill>
                        <a:latin typeface="微软雅黑" panose="020B0503020204020204" charset="-122"/>
                        <a:ea typeface="微软雅黑" panose="020B0503020204020204" charset="-122"/>
                        <a:cs typeface="+mn-ea"/>
                        <a:sym typeface="+mn-lt"/>
                      </a:endParaRPr>
                    </a:p>
                  </a:txBody>
                  <a:tcPr anchor="ctr">
                    <a:solidFill>
                      <a:srgbClr val="D9D9D9"/>
                    </a:solidFill>
                  </a:tcPr>
                </a:tc>
                <a:tc>
                  <a:txBody>
                    <a:bodyPr/>
                    <a:p>
                      <a:pPr algn="ctr">
                        <a:lnSpc>
                          <a:spcPct val="150000"/>
                        </a:lnSpc>
                        <a:buNone/>
                      </a:pP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lt"/>
                        </a:rPr>
                        <a:t>2~4 mL/kg/</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rPr>
                        <a:t>小时</a:t>
                      </a:r>
                      <a:endPar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lt"/>
                      </a:endParaRPr>
                    </a:p>
                  </a:txBody>
                  <a:tcPr anchor="ctr">
                    <a:solidFill>
                      <a:srgbClr val="D9D9D9"/>
                    </a:solidFill>
                  </a:tcPr>
                </a:tc>
              </a:tr>
            </a:tbl>
          </a:graphicData>
        </a:graphic>
      </p:graphicFrame>
      <p:grpSp>
        <p:nvGrpSpPr>
          <p:cNvPr id="26" name="组合 25"/>
          <p:cNvGrpSpPr/>
          <p:nvPr/>
        </p:nvGrpSpPr>
        <p:grpSpPr>
          <a:xfrm>
            <a:off x="540000" y="3924000"/>
            <a:ext cx="5219700" cy="550545"/>
            <a:chOff x="768" y="6709"/>
            <a:chExt cx="8220" cy="867"/>
          </a:xfrm>
        </p:grpSpPr>
        <p:sp>
          <p:nvSpPr>
            <p:cNvPr id="24" name="矩形 23"/>
            <p:cNvSpPr/>
            <p:nvPr/>
          </p:nvSpPr>
          <p:spPr>
            <a:xfrm>
              <a:off x="768" y="6709"/>
              <a:ext cx="8220" cy="867"/>
            </a:xfrm>
            <a:prstGeom prst="rect">
              <a:avLst/>
            </a:prstGeom>
            <a:solidFill>
              <a:srgbClr val="004097"/>
            </a:solidFill>
            <a:ln>
              <a:solidFill>
                <a:schemeClr val="accent5">
                  <a:lumMod val="7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5" name="文本框 24"/>
            <p:cNvSpPr txBox="1"/>
            <p:nvPr/>
          </p:nvSpPr>
          <p:spPr>
            <a:xfrm>
              <a:off x="2717" y="6822"/>
              <a:ext cx="4536" cy="580"/>
            </a:xfrm>
            <a:prstGeom prst="rect">
              <a:avLst/>
            </a:prstGeom>
            <a:noFill/>
          </p:spPr>
          <p:txBody>
            <a:bodyPr wrap="square" rtlCol="0">
              <a:spAutoFit/>
            </a:bodyPr>
            <a:p>
              <a:r>
                <a:rPr lang="zh-CN" altLang="en-US" b="1">
                  <a:solidFill>
                    <a:schemeClr val="bg1"/>
                  </a:solidFill>
                  <a:latin typeface="微软雅黑" panose="020B0503020204020204" charset="-122"/>
                  <a:ea typeface="微软雅黑" panose="020B0503020204020204" charset="-122"/>
                </a:rPr>
                <a:t>填补未满足的临床需求：</a:t>
              </a:r>
              <a:endParaRPr lang="zh-CN" altLang="en-US" b="1">
                <a:solidFill>
                  <a:schemeClr val="bg1"/>
                </a:solidFill>
                <a:latin typeface="微软雅黑" panose="020B0503020204020204" charset="-122"/>
                <a:ea typeface="微软雅黑" panose="020B0503020204020204" charset="-122"/>
              </a:endParaRPr>
            </a:p>
          </p:txBody>
        </p:sp>
      </p:grpSp>
      <p:grpSp>
        <p:nvGrpSpPr>
          <p:cNvPr id="27" name="组合 26"/>
          <p:cNvGrpSpPr/>
          <p:nvPr/>
        </p:nvGrpSpPr>
        <p:grpSpPr>
          <a:xfrm>
            <a:off x="6296025" y="3924000"/>
            <a:ext cx="5282565" cy="550545"/>
            <a:chOff x="768" y="6709"/>
            <a:chExt cx="8319" cy="867"/>
          </a:xfrm>
        </p:grpSpPr>
        <p:sp>
          <p:nvSpPr>
            <p:cNvPr id="28" name="矩形 27"/>
            <p:cNvSpPr/>
            <p:nvPr/>
          </p:nvSpPr>
          <p:spPr>
            <a:xfrm>
              <a:off x="768" y="6709"/>
              <a:ext cx="8220" cy="867"/>
            </a:xfrm>
            <a:prstGeom prst="rect">
              <a:avLst/>
            </a:prstGeom>
            <a:solidFill>
              <a:srgbClr val="004097"/>
            </a:solidFill>
            <a:ln>
              <a:solidFill>
                <a:schemeClr val="accent5">
                  <a:lumMod val="7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9" name="文本框 28"/>
            <p:cNvSpPr txBox="1"/>
            <p:nvPr/>
          </p:nvSpPr>
          <p:spPr>
            <a:xfrm>
              <a:off x="925" y="6735"/>
              <a:ext cx="8162" cy="667"/>
            </a:xfrm>
            <a:prstGeom prst="rect">
              <a:avLst/>
            </a:prstGeom>
            <a:noFill/>
          </p:spPr>
          <p:txBody>
            <a:bodyPr wrap="square" rtlCol="0">
              <a:spAutoFit/>
            </a:bodyPr>
            <a:p>
              <a:pPr algn="l" fontAlgn="auto">
                <a:lnSpc>
                  <a:spcPct val="120000"/>
                </a:lnSpc>
                <a:buClrTx/>
                <a:buSzTx/>
                <a:buFont typeface="Wingdings" panose="05000000000000000000" charset="0"/>
                <a:buNone/>
              </a:pPr>
              <a:r>
                <a:rPr lang="zh-CN" altLang="en-US" b="1">
                  <a:solidFill>
                    <a:schemeClr val="bg1"/>
                  </a:solidFill>
                  <a:latin typeface="微软雅黑" panose="020B0503020204020204" charset="-122"/>
                  <a:ea typeface="微软雅黑" panose="020B0503020204020204" charset="-122"/>
                  <a:sym typeface="Arial" panose="020B0604020202020204" pitchFamily="34" charset="0"/>
                </a:rPr>
                <a:t>参照药品建议：</a:t>
              </a:r>
              <a:r>
                <a:rPr lang="zh-CN" altLang="en-US" b="1">
                  <a:solidFill>
                    <a:schemeClr val="bg1"/>
                  </a:solidFill>
                  <a:latin typeface="微软雅黑" panose="020B0503020204020204" charset="-122"/>
                  <a:ea typeface="微软雅黑" panose="020B0503020204020204" charset="-122"/>
                </a:rPr>
                <a:t>复方电解质醋酸钠葡萄糖注射液</a:t>
              </a:r>
              <a:endParaRPr lang="zh-CN" altLang="en-US" b="1">
                <a:solidFill>
                  <a:schemeClr val="bg1"/>
                </a:solidFill>
                <a:latin typeface="微软雅黑" panose="020B0503020204020204" charset="-122"/>
                <a:ea typeface="微软雅黑" panose="020B0503020204020204" charset="-122"/>
              </a:endParaRPr>
            </a:p>
          </p:txBody>
        </p:sp>
      </p:grpSp>
      <p:sp>
        <p:nvSpPr>
          <p:cNvPr id="4" name="文本框 3"/>
          <p:cNvSpPr txBox="1"/>
          <p:nvPr/>
        </p:nvSpPr>
        <p:spPr>
          <a:xfrm>
            <a:off x="628015" y="4570095"/>
            <a:ext cx="5210175" cy="1797685"/>
          </a:xfrm>
          <a:prstGeom prst="rect">
            <a:avLst/>
          </a:prstGeom>
          <a:noFill/>
        </p:spPr>
        <p:txBody>
          <a:bodyPr wrap="square" rtlCol="0">
            <a:noAutofit/>
          </a:bodyPr>
          <a:p>
            <a:pPr marL="285750" indent="-285750" fontAlgn="auto">
              <a:lnSpc>
                <a:spcPct val="150000"/>
              </a:lnSpc>
              <a:buFont typeface="Wingdings" panose="05000000000000000000" charset="0"/>
              <a:buChar char="Ø"/>
            </a:pPr>
            <a:r>
              <a:rPr lang="zh-CN" altLang="en-US" sz="1200" dirty="0">
                <a:ln>
                  <a:noFill/>
                  <a:prstDash val="sysDot"/>
                </a:ln>
                <a:latin typeface="微软雅黑" panose="020B0503020204020204" charset="-122"/>
                <a:ea typeface="微软雅黑" panose="020B0503020204020204" charset="-122"/>
                <a:cs typeface="微软雅黑" panose="020B0503020204020204" charset="-122"/>
              </a:rPr>
              <a:t>本品渗透压、电解质成分更接近血浆的醋酸晶体液，</a:t>
            </a:r>
            <a:r>
              <a:rPr lang="zh-CN" altLang="en-US" sz="1200" b="1" dirty="0">
                <a:ln>
                  <a:noFill/>
                  <a:prstDash val="sysDot"/>
                </a:ln>
                <a:solidFill>
                  <a:srgbClr val="C00000"/>
                </a:solidFill>
                <a:latin typeface="微软雅黑" panose="020B0503020204020204" charset="-122"/>
                <a:ea typeface="微软雅黑" panose="020B0503020204020204" charset="-122"/>
                <a:cs typeface="微软雅黑" panose="020B0503020204020204" charset="-122"/>
              </a:rPr>
              <a:t>不含乳酸</a:t>
            </a:r>
            <a:r>
              <a:rPr lang="zh-CN" altLang="en-US" sz="1200" dirty="0">
                <a:ln>
                  <a:noFill/>
                  <a:prstDash val="sysDot"/>
                </a:ln>
                <a:latin typeface="微软雅黑" panose="020B0503020204020204" charset="-122"/>
                <a:ea typeface="微软雅黑" panose="020B0503020204020204" charset="-122"/>
                <a:cs typeface="微软雅黑" panose="020B0503020204020204" charset="-122"/>
              </a:rPr>
              <a:t>；本品为具有明确儿童适应症及用法用量的醋酸晶体液，填补当前目录内针对特殊患病人群（如儿童患者、糖尿病患者），尤其</a:t>
            </a:r>
            <a:r>
              <a:rPr lang="zh-CN" altLang="en-US" sz="1200" b="1" dirty="0">
                <a:ln>
                  <a:noFill/>
                  <a:prstDash val="sysDot"/>
                </a:ln>
                <a:latin typeface="微软雅黑" panose="020B0503020204020204" charset="-122"/>
                <a:ea typeface="微软雅黑" panose="020B0503020204020204" charset="-122"/>
                <a:cs typeface="微软雅黑" panose="020B0503020204020204" charset="-122"/>
              </a:rPr>
              <a:t>填补了目录内儿童患者醋酸晶体液治疗药品空白</a:t>
            </a:r>
            <a:endParaRPr lang="zh-CN" altLang="en-US" sz="1200" b="1" dirty="0">
              <a:ln>
                <a:noFill/>
                <a:prstDash val="sysDot"/>
              </a:ln>
              <a:latin typeface="微软雅黑" panose="020B0503020204020204" charset="-122"/>
              <a:ea typeface="微软雅黑" panose="020B0503020204020204" charset="-122"/>
              <a:cs typeface="微软雅黑" panose="020B0503020204020204" charset="-122"/>
            </a:endParaRPr>
          </a:p>
          <a:p>
            <a:pPr marL="285750" indent="-285750" fontAlgn="auto">
              <a:lnSpc>
                <a:spcPct val="150000"/>
              </a:lnSpc>
              <a:buFont typeface="Wingdings" panose="05000000000000000000" charset="0"/>
              <a:buChar char="Ø"/>
            </a:pPr>
            <a:r>
              <a:rPr lang="zh-CN" altLang="en-US" sz="1200" b="1" dirty="0">
                <a:ln>
                  <a:noFill/>
                  <a:prstDash val="sysDot"/>
                </a:ln>
                <a:latin typeface="微软雅黑" panose="020B0503020204020204" charset="-122"/>
                <a:ea typeface="微软雅黑" panose="020B0503020204020204" charset="-122"/>
                <a:cs typeface="微软雅黑" panose="020B0503020204020204" charset="-122"/>
              </a:rPr>
              <a:t>本品不含钙离子，可避免输血时凝血反应</a:t>
            </a:r>
            <a:r>
              <a:rPr lang="zh-CN" altLang="en-US" sz="1200" dirty="0">
                <a:ln>
                  <a:noFill/>
                  <a:prstDash val="sysDot"/>
                </a:ln>
                <a:latin typeface="微软雅黑" panose="020B0503020204020204" charset="-122"/>
                <a:ea typeface="微软雅黑" panose="020B0503020204020204" charset="-122"/>
                <a:cs typeface="微软雅黑" panose="020B0503020204020204" charset="-122"/>
              </a:rPr>
              <a:t>，</a:t>
            </a:r>
            <a:r>
              <a:rPr lang="zh-CN" altLang="en-US" sz="1200" b="1" dirty="0">
                <a:ln>
                  <a:noFill/>
                  <a:prstDash val="sysDot"/>
                </a:ln>
                <a:solidFill>
                  <a:srgbClr val="C00000"/>
                </a:solidFill>
                <a:latin typeface="微软雅黑" panose="020B0503020204020204" charset="-122"/>
                <a:ea typeface="微软雅黑" panose="020B0503020204020204" charset="-122"/>
                <a:cs typeface="微软雅黑" panose="020B0503020204020204" charset="-122"/>
              </a:rPr>
              <a:t>弥补了现有醋酸盐、乳酸盐及碳酸氢盐晶体液均含钙离子的产品缺陷</a:t>
            </a:r>
            <a:endParaRPr lang="zh-CN" altLang="en-US" sz="1200" b="1" dirty="0">
              <a:ln>
                <a:noFill/>
                <a:prstDash val="sysDot"/>
              </a:ln>
              <a:solidFill>
                <a:srgbClr val="C00000"/>
              </a:solidFill>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nvSpPr>
        <p:spPr>
          <a:xfrm>
            <a:off x="6353810" y="4570095"/>
            <a:ext cx="5210175" cy="1708150"/>
          </a:xfrm>
          <a:prstGeom prst="rect">
            <a:avLst/>
          </a:prstGeom>
          <a:noFill/>
        </p:spPr>
        <p:txBody>
          <a:bodyPr wrap="square" rtlCol="0">
            <a:noAutofit/>
          </a:bodyPr>
          <a:p>
            <a:pPr marL="285750" indent="-285750" algn="l" fontAlgn="auto">
              <a:lnSpc>
                <a:spcPct val="150000"/>
              </a:lnSpc>
              <a:buClrTx/>
              <a:buSzTx/>
              <a:buFont typeface="Wingdings" panose="05000000000000000000" charset="0"/>
              <a:buChar char="Ø"/>
            </a:pPr>
            <a:r>
              <a:rPr lang="zh-CN" altLang="en-US" sz="1200" b="1" dirty="0">
                <a:ln>
                  <a:noFill/>
                  <a:prstDash val="sysDot"/>
                </a:ln>
                <a:latin typeface="微软雅黑" panose="020B0503020204020204" charset="-122"/>
                <a:ea typeface="微软雅黑" panose="020B0503020204020204" charset="-122"/>
                <a:cs typeface="微软雅黑" panose="020B0503020204020204" charset="-122"/>
              </a:rPr>
              <a:t>复方电解质醋酸钠注射液</a:t>
            </a:r>
            <a:r>
              <a:rPr lang="zh-CN" altLang="en-US" sz="1200" dirty="0">
                <a:ln>
                  <a:noFill/>
                  <a:prstDash val="sysDot"/>
                </a:ln>
                <a:latin typeface="微软雅黑" panose="020B0503020204020204" charset="-122"/>
                <a:ea typeface="微软雅黑" panose="020B0503020204020204" charset="-122"/>
                <a:cs typeface="微软雅黑" panose="020B0503020204020204" charset="-122"/>
              </a:rPr>
              <a:t>与复方电解质醋酸钠葡萄糖注射液的配方结构相似，并且</a:t>
            </a:r>
            <a:r>
              <a:rPr lang="zh-CN" altLang="en-US" sz="1200" b="1" dirty="0">
                <a:ln>
                  <a:noFill/>
                  <a:prstDash val="sysDot"/>
                </a:ln>
                <a:solidFill>
                  <a:srgbClr val="C00000"/>
                </a:solidFill>
                <a:latin typeface="微软雅黑" panose="020B0503020204020204" charset="-122"/>
                <a:ea typeface="微软雅黑" panose="020B0503020204020204" charset="-122"/>
                <a:cs typeface="微软雅黑" panose="020B0503020204020204" charset="-122"/>
              </a:rPr>
              <a:t>不含葡萄糖，不干扰患者血糖水平</a:t>
            </a:r>
            <a:r>
              <a:rPr lang="zh-CN" altLang="en-US" sz="1200" dirty="0">
                <a:ln>
                  <a:noFill/>
                  <a:prstDash val="sysDot"/>
                </a:ln>
                <a:latin typeface="微软雅黑" panose="020B0503020204020204" charset="-122"/>
                <a:ea typeface="微软雅黑" panose="020B0503020204020204" charset="-122"/>
                <a:cs typeface="微软雅黑" panose="020B0503020204020204" charset="-122"/>
              </a:rPr>
              <a:t>；</a:t>
            </a:r>
            <a:endParaRPr lang="zh-CN" altLang="en-US" sz="1200" dirty="0">
              <a:ln>
                <a:noFill/>
                <a:prstDash val="sysDot"/>
              </a:ln>
              <a:latin typeface="微软雅黑" panose="020B0503020204020204" charset="-122"/>
              <a:ea typeface="微软雅黑" panose="020B0503020204020204" charset="-122"/>
              <a:cs typeface="微软雅黑" panose="020B0503020204020204" charset="-122"/>
            </a:endParaRPr>
          </a:p>
          <a:p>
            <a:pPr marL="285750" indent="-285750" algn="l" fontAlgn="auto">
              <a:lnSpc>
                <a:spcPct val="150000"/>
              </a:lnSpc>
              <a:buClrTx/>
              <a:buSzTx/>
              <a:buFont typeface="Wingdings" panose="05000000000000000000" charset="0"/>
              <a:buChar char="Ø"/>
            </a:pPr>
            <a:r>
              <a:rPr lang="zh-CN" altLang="en-US" sz="1200" dirty="0">
                <a:ln>
                  <a:noFill/>
                  <a:prstDash val="sysDot"/>
                </a:ln>
                <a:latin typeface="微软雅黑" panose="020B0503020204020204" charset="-122"/>
                <a:ea typeface="微软雅黑" panose="020B0503020204020204" charset="-122"/>
                <a:cs typeface="微软雅黑" panose="020B0503020204020204" charset="-122"/>
              </a:rPr>
              <a:t>本品更适于在输血前后使用，因其</a:t>
            </a:r>
            <a:r>
              <a:rPr lang="zh-CN" altLang="en-US" sz="1200" b="1" dirty="0">
                <a:ln>
                  <a:noFill/>
                  <a:prstDash val="sysDot"/>
                </a:ln>
                <a:solidFill>
                  <a:srgbClr val="C00000"/>
                </a:solidFill>
                <a:latin typeface="微软雅黑" panose="020B0503020204020204" charset="-122"/>
                <a:ea typeface="微软雅黑" panose="020B0503020204020204" charset="-122"/>
                <a:cs typeface="微软雅黑" panose="020B0503020204020204" charset="-122"/>
              </a:rPr>
              <a:t>成分中不含 Ca2+，可避免 Ca2+过量导致的凝集级联反应的活化和凝血的发生</a:t>
            </a:r>
            <a:r>
              <a:rPr lang="zh-CN" altLang="en-US" sz="1200" dirty="0">
                <a:ln>
                  <a:noFill/>
                  <a:prstDash val="sysDot"/>
                </a:ln>
                <a:latin typeface="微软雅黑" panose="020B0503020204020204" charset="-122"/>
                <a:ea typeface="微软雅黑" panose="020B0503020204020204" charset="-122"/>
                <a:cs typeface="微软雅黑" panose="020B0503020204020204" charset="-122"/>
              </a:rPr>
              <a:t>，手术中不会与含有枸橼酸的库血发生反应</a:t>
            </a:r>
            <a:endParaRPr lang="zh-CN" altLang="en-US" sz="1200" dirty="0">
              <a:ln>
                <a:noFill/>
                <a:prstDash val="sysDot"/>
              </a:ln>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med" Requires="p14" p14:dur="750">
        <p15:prstTrans prst="pageCurlDoubl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8"/>
          <p:cNvSpPr>
            <a:spLocks noGrp="1"/>
          </p:cNvSpPr>
          <p:nvPr/>
        </p:nvSpPr>
        <p:spPr>
          <a:xfrm>
            <a:off x="487680" y="404495"/>
            <a:ext cx="10968990" cy="643255"/>
          </a:xfrm>
          <a:prstGeom prst="rect">
            <a:avLst/>
          </a:prstGeom>
        </p:spPr>
        <p:txBody>
          <a:bodyPr vert="horz" lIns="90170" tIns="46990" rIns="90170" bIns="4699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l">
              <a:lnSpc>
                <a:spcPct val="100000"/>
              </a:lnSpc>
              <a:buClrTx/>
              <a:buSzTx/>
              <a:buFontTx/>
            </a:pPr>
            <a:r>
              <a:rPr lang="en-US" altLang="zh-CN"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rPr>
              <a:t>1. </a:t>
            </a:r>
            <a:r>
              <a:rPr lang="en-US" altLang="zh-CN"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rPr>
              <a:t>药品基础信息</a:t>
            </a:r>
            <a:endParaRPr lang="en-US" altLang="zh-CN"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endParaRPr>
          </a:p>
        </p:txBody>
      </p:sp>
      <p:sp>
        <p:nvSpPr>
          <p:cNvPr id="5" name="文本框 4"/>
          <p:cNvSpPr txBox="1"/>
          <p:nvPr/>
        </p:nvSpPr>
        <p:spPr>
          <a:xfrm>
            <a:off x="1012825" y="1452880"/>
            <a:ext cx="9709150" cy="454025"/>
          </a:xfrm>
          <a:prstGeom prst="rect">
            <a:avLst/>
          </a:prstGeom>
          <a:noFill/>
        </p:spPr>
        <p:txBody>
          <a:bodyPr wrap="square" rtlCol="0" anchor="t">
            <a:noAutofit/>
          </a:bodyPr>
          <a:p>
            <a:pPr marL="285750" indent="-285750">
              <a:buFont typeface="Wingdings" panose="05000000000000000000" charset="0"/>
              <a:buChar char="Ø"/>
            </a:pPr>
            <a:r>
              <a:rPr lang="zh-CN" altLang="en-US" sz="2000" b="1" dirty="0">
                <a:solidFill>
                  <a:schemeClr val="tx1"/>
                </a:solidFill>
                <a:latin typeface="微软雅黑" panose="020B0503020204020204" charset="-122"/>
                <a:ea typeface="微软雅黑" panose="020B0503020204020204" charset="-122"/>
                <a:cs typeface="微软雅黑" panose="020B0503020204020204" charset="-122"/>
                <a:sym typeface="+mn-ea"/>
              </a:rPr>
              <a:t>疾病基本情况：</a:t>
            </a:r>
            <a:endParaRPr lang="zh-CN" altLang="en-US" b="1"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285750" indent="-285750">
              <a:buFont typeface="Wingdings" panose="05000000000000000000" charset="0"/>
              <a:buChar char="Ø"/>
            </a:pPr>
            <a:endParaRPr lang="zh-CN" altLang="en-US" b="1"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nvSpPr>
        <p:spPr>
          <a:xfrm>
            <a:off x="1350010" y="2184400"/>
            <a:ext cx="9857105" cy="3138170"/>
          </a:xfrm>
          <a:prstGeom prst="rect">
            <a:avLst/>
          </a:prstGeom>
          <a:noFill/>
        </p:spPr>
        <p:txBody>
          <a:bodyPr wrap="square" rtlCol="0" anchor="t">
            <a:spAutoFit/>
          </a:bodyPr>
          <a:p>
            <a:pPr marL="285750" indent="-285750" algn="just" fontAlgn="auto">
              <a:lnSpc>
                <a:spcPct val="200000"/>
              </a:lnSpc>
              <a:buFont typeface="Arial" panose="020B0604020202020204" pitchFamily="34" charset="0"/>
              <a:buChar char="•"/>
            </a:pPr>
            <a:r>
              <a:rPr lang="zh-CN" altLang="en-US" dirty="0">
                <a:latin typeface="微软雅黑" panose="020B0503020204020204" charset="-122"/>
                <a:ea typeface="微软雅黑" panose="020B0503020204020204" charset="-122"/>
                <a:cs typeface="微软雅黑" panose="020B0503020204020204" charset="-122"/>
                <a:sym typeface="+mn-ea"/>
              </a:rPr>
              <a:t>容量不足是各类重症患者</a:t>
            </a:r>
            <a:r>
              <a:rPr lang="en-US" altLang="zh-CN" dirty="0">
                <a:latin typeface="微软雅黑" panose="020B0503020204020204" charset="-122"/>
                <a:ea typeface="微软雅黑" panose="020B0503020204020204" charset="-122"/>
                <a:cs typeface="微软雅黑" panose="020B0503020204020204" charset="-122"/>
                <a:sym typeface="+mn-ea"/>
              </a:rPr>
              <a:t>( </a:t>
            </a:r>
            <a:r>
              <a:rPr lang="zh-CN" altLang="en-US" dirty="0">
                <a:latin typeface="微软雅黑" panose="020B0503020204020204" charset="-122"/>
                <a:ea typeface="微软雅黑" panose="020B0503020204020204" charset="-122"/>
                <a:cs typeface="微软雅黑" panose="020B0503020204020204" charset="-122"/>
                <a:sym typeface="+mn-ea"/>
              </a:rPr>
              <a:t>如感染、创伤或大手术以及急性失血等</a:t>
            </a:r>
            <a:r>
              <a:rPr lang="en-US" altLang="zh-CN" dirty="0">
                <a:latin typeface="微软雅黑" panose="020B0503020204020204" charset="-122"/>
                <a:ea typeface="微软雅黑" panose="020B0503020204020204" charset="-122"/>
                <a:cs typeface="微软雅黑" panose="020B0503020204020204" charset="-122"/>
                <a:sym typeface="+mn-ea"/>
              </a:rPr>
              <a:t>) </a:t>
            </a:r>
            <a:r>
              <a:rPr lang="zh-CN" altLang="en-US" dirty="0">
                <a:latin typeface="微软雅黑" panose="020B0503020204020204" charset="-122"/>
                <a:ea typeface="微软雅黑" panose="020B0503020204020204" charset="-122"/>
                <a:cs typeface="微软雅黑" panose="020B0503020204020204" charset="-122"/>
                <a:sym typeface="+mn-ea"/>
              </a:rPr>
              <a:t>的共同临床特征，</a:t>
            </a:r>
            <a:endParaRPr lang="zh-CN" altLang="en-US" dirty="0">
              <a:latin typeface="微软雅黑" panose="020B0503020204020204" charset="-122"/>
              <a:ea typeface="微软雅黑" panose="020B0503020204020204" charset="-122"/>
              <a:cs typeface="微软雅黑" panose="020B0503020204020204" charset="-122"/>
              <a:sym typeface="+mn-ea"/>
            </a:endParaRPr>
          </a:p>
          <a:p>
            <a:pPr marL="285750" indent="-285750" algn="just" fontAlgn="auto">
              <a:lnSpc>
                <a:spcPct val="200000"/>
              </a:lnSpc>
              <a:buFont typeface="Arial" panose="020B0604020202020204" pitchFamily="34" charset="0"/>
              <a:buChar char="•"/>
            </a:pPr>
            <a:r>
              <a:rPr lang="zh-CN" altLang="en-US" dirty="0">
                <a:latin typeface="微软雅黑" panose="020B0503020204020204" charset="-122"/>
                <a:ea typeface="微软雅黑" panose="020B0503020204020204" charset="-122"/>
                <a:cs typeface="微软雅黑" panose="020B0503020204020204" charset="-122"/>
                <a:sym typeface="+mn-ea"/>
              </a:rPr>
              <a:t>持续低容量血症所致组织灌注障碍可显著增加重症患者发生多器官功能不全的风险，或将进一步加剧原发疾病所致的器官损伤，导致不良预后</a:t>
            </a:r>
            <a:r>
              <a:rPr lang="en-US" altLang="zh-CN" baseline="30000" dirty="0">
                <a:latin typeface="微软雅黑" panose="020B0503020204020204" charset="-122"/>
                <a:ea typeface="微软雅黑" panose="020B0503020204020204" charset="-122"/>
                <a:cs typeface="微软雅黑" panose="020B0503020204020204" charset="-122"/>
                <a:sym typeface="+mn-ea"/>
              </a:rPr>
              <a:t>[1]</a:t>
            </a:r>
            <a:r>
              <a:rPr lang="zh-CN" altLang="en-US" dirty="0">
                <a:latin typeface="微软雅黑" panose="020B0503020204020204" charset="-122"/>
                <a:ea typeface="微软雅黑" panose="020B0503020204020204" charset="-122"/>
                <a:cs typeface="微软雅黑" panose="020B0503020204020204" charset="-122"/>
                <a:sym typeface="+mn-ea"/>
              </a:rPr>
              <a:t>。 </a:t>
            </a:r>
            <a:endParaRPr lang="zh-CN" altLang="en-US" b="1" dirty="0">
              <a:solidFill>
                <a:srgbClr val="C00000"/>
              </a:solidFill>
              <a:latin typeface="微软雅黑" panose="020B0503020204020204" charset="-122"/>
              <a:ea typeface="微软雅黑" panose="020B0503020204020204" charset="-122"/>
              <a:cs typeface="微软雅黑" panose="020B0503020204020204" charset="-122"/>
            </a:endParaRPr>
          </a:p>
          <a:p>
            <a:pPr marL="285750" indent="-285750" algn="just" fontAlgn="auto">
              <a:lnSpc>
                <a:spcPct val="200000"/>
              </a:lnSpc>
              <a:buFont typeface="Arial" panose="020B0604020202020204" pitchFamily="34" charset="0"/>
              <a:buChar char="•"/>
            </a:pPr>
            <a:r>
              <a:rPr lang="en-US" altLang="zh-CN" dirty="0">
                <a:latin typeface="微软雅黑" panose="020B0503020204020204" charset="-122"/>
                <a:ea typeface="微软雅黑" panose="020B0503020204020204" charset="-122"/>
                <a:cs typeface="微软雅黑" panose="020B0503020204020204" charset="-122"/>
                <a:sym typeface="+mn-ea"/>
              </a:rPr>
              <a:t>2020</a:t>
            </a:r>
            <a:r>
              <a:rPr lang="zh-CN" altLang="en-US" dirty="0">
                <a:latin typeface="微软雅黑" panose="020B0503020204020204" charset="-122"/>
                <a:ea typeface="微软雅黑" panose="020B0503020204020204" charset="-122"/>
                <a:cs typeface="微软雅黑" panose="020B0503020204020204" charset="-122"/>
                <a:sym typeface="+mn-ea"/>
              </a:rPr>
              <a:t>年的一项针对全国</a:t>
            </a:r>
            <a:r>
              <a:rPr lang="en-US" altLang="zh-CN" dirty="0">
                <a:latin typeface="微软雅黑" panose="020B0503020204020204" charset="-122"/>
                <a:ea typeface="微软雅黑" panose="020B0503020204020204" charset="-122"/>
                <a:cs typeface="微软雅黑" panose="020B0503020204020204" charset="-122"/>
                <a:sym typeface="+mn-ea"/>
              </a:rPr>
              <a:t>44</a:t>
            </a:r>
            <a:r>
              <a:rPr lang="zh-CN" altLang="en-US" dirty="0">
                <a:latin typeface="微软雅黑" panose="020B0503020204020204" charset="-122"/>
                <a:ea typeface="微软雅黑" panose="020B0503020204020204" charset="-122"/>
                <a:cs typeface="微软雅黑" panose="020B0503020204020204" charset="-122"/>
                <a:sym typeface="+mn-ea"/>
              </a:rPr>
              <a:t>所医院</a:t>
            </a:r>
            <a:r>
              <a:rPr lang="en-US" altLang="zh-CN" dirty="0">
                <a:latin typeface="微软雅黑" panose="020B0503020204020204" charset="-122"/>
                <a:ea typeface="微软雅黑" panose="020B0503020204020204" charset="-122"/>
                <a:cs typeface="微软雅黑" panose="020B0503020204020204" charset="-122"/>
                <a:sym typeface="+mn-ea"/>
              </a:rPr>
              <a:t>ICU</a:t>
            </a:r>
            <a:r>
              <a:rPr lang="zh-CN" altLang="en-US" dirty="0">
                <a:latin typeface="微软雅黑" panose="020B0503020204020204" charset="-122"/>
                <a:ea typeface="微软雅黑" panose="020B0503020204020204" charset="-122"/>
                <a:cs typeface="微软雅黑" panose="020B0503020204020204" charset="-122"/>
                <a:sym typeface="+mn-ea"/>
              </a:rPr>
              <a:t>的研究报告显示，</a:t>
            </a:r>
            <a:r>
              <a:rPr lang="en-US" altLang="zh-CN" b="1" dirty="0">
                <a:solidFill>
                  <a:srgbClr val="C00000"/>
                </a:solidFill>
                <a:latin typeface="微软雅黑" panose="020B0503020204020204" charset="-122"/>
                <a:ea typeface="微软雅黑" panose="020B0503020204020204" charset="-122"/>
                <a:cs typeface="微软雅黑" panose="020B0503020204020204" charset="-122"/>
                <a:sym typeface="+mn-ea"/>
              </a:rPr>
              <a:t>ICU</a:t>
            </a: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脓毒症的发病率为</a:t>
            </a:r>
            <a:r>
              <a:rPr lang="en-US" altLang="zh-CN" b="1" dirty="0">
                <a:solidFill>
                  <a:srgbClr val="C00000"/>
                </a:solidFill>
                <a:latin typeface="微软雅黑" panose="020B0503020204020204" charset="-122"/>
                <a:ea typeface="微软雅黑" panose="020B0503020204020204" charset="-122"/>
                <a:cs typeface="微软雅黑" panose="020B0503020204020204" charset="-122"/>
                <a:sym typeface="+mn-ea"/>
              </a:rPr>
              <a:t>20.6%</a:t>
            </a:r>
            <a:r>
              <a:rPr lang="en-US" altLang="zh-CN" b="1" baseline="30000" dirty="0">
                <a:solidFill>
                  <a:srgbClr val="C00000"/>
                </a:solidFill>
                <a:latin typeface="微软雅黑" panose="020B0503020204020204" charset="-122"/>
                <a:ea typeface="微软雅黑" panose="020B0503020204020204" charset="-122"/>
                <a:cs typeface="微软雅黑" panose="020B0503020204020204" charset="-122"/>
                <a:sym typeface="+mn-ea"/>
              </a:rPr>
              <a:t>[2]</a:t>
            </a: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a:t>
            </a:r>
            <a:endParaRPr lang="en-US" altLang="zh-CN" b="1" dirty="0">
              <a:solidFill>
                <a:srgbClr val="C00000"/>
              </a:solidFill>
              <a:latin typeface="微软雅黑" panose="020B0503020204020204" charset="-122"/>
              <a:ea typeface="微软雅黑" panose="020B0503020204020204" charset="-122"/>
              <a:cs typeface="微软雅黑" panose="020B0503020204020204" charset="-122"/>
            </a:endParaRPr>
          </a:p>
          <a:p>
            <a:pPr marL="285750" indent="-285750" algn="just" fontAlgn="auto">
              <a:lnSpc>
                <a:spcPct val="200000"/>
              </a:lnSpc>
              <a:buFont typeface="Arial" panose="020B0604020202020204" pitchFamily="34" charset="0"/>
              <a:buChar char="•"/>
            </a:pPr>
            <a:r>
              <a:rPr lang="zh-CN" altLang="en-US" dirty="0">
                <a:latin typeface="微软雅黑" panose="020B0503020204020204" charset="-122"/>
                <a:ea typeface="微软雅黑" panose="020B0503020204020204" charset="-122"/>
                <a:cs typeface="微软雅黑" panose="020B0503020204020204" charset="-122"/>
                <a:sym typeface="+mn-ea"/>
              </a:rPr>
              <a:t>根据</a:t>
            </a:r>
            <a:r>
              <a:rPr lang="en-US" altLang="zh-CN" dirty="0">
                <a:latin typeface="微软雅黑" panose="020B0503020204020204" charset="-122"/>
                <a:ea typeface="微软雅黑" panose="020B0503020204020204" charset="-122"/>
                <a:cs typeface="微软雅黑" panose="020B0503020204020204" charset="-122"/>
                <a:sym typeface="+mn-ea"/>
              </a:rPr>
              <a:t>《2022</a:t>
            </a:r>
            <a:r>
              <a:rPr lang="zh-CN" altLang="en-US" dirty="0">
                <a:latin typeface="微软雅黑" panose="020B0503020204020204" charset="-122"/>
                <a:ea typeface="微软雅黑" panose="020B0503020204020204" charset="-122"/>
                <a:cs typeface="微软雅黑" panose="020B0503020204020204" charset="-122"/>
                <a:sym typeface="+mn-ea"/>
              </a:rPr>
              <a:t>中国卫生健康统计年鉴</a:t>
            </a:r>
            <a:r>
              <a:rPr lang="en-US" altLang="zh-CN" dirty="0">
                <a:latin typeface="微软雅黑" panose="020B0503020204020204" charset="-122"/>
                <a:ea typeface="微软雅黑" panose="020B0503020204020204" charset="-122"/>
                <a:cs typeface="微软雅黑" panose="020B0503020204020204" charset="-122"/>
                <a:sym typeface="+mn-ea"/>
              </a:rPr>
              <a:t>》</a:t>
            </a:r>
            <a:r>
              <a:rPr lang="zh-CN" altLang="en-US" dirty="0">
                <a:latin typeface="微软雅黑" panose="020B0503020204020204" charset="-122"/>
                <a:ea typeface="微软雅黑" panose="020B0503020204020204" charset="-122"/>
                <a:cs typeface="微软雅黑" panose="020B0503020204020204" charset="-122"/>
                <a:sym typeface="+mn-ea"/>
              </a:rPr>
              <a:t>资料显示，</a:t>
            </a:r>
            <a:r>
              <a:rPr lang="en-US" altLang="zh-CN" b="1" dirty="0">
                <a:solidFill>
                  <a:srgbClr val="C00000"/>
                </a:solidFill>
                <a:latin typeface="微软雅黑" panose="020B0503020204020204" charset="-122"/>
                <a:ea typeface="微软雅黑" panose="020B0503020204020204" charset="-122"/>
                <a:cs typeface="微软雅黑" panose="020B0503020204020204" charset="-122"/>
                <a:sym typeface="+mn-ea"/>
              </a:rPr>
              <a:t>2021</a:t>
            </a: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年全国住院病人手术人次达</a:t>
            </a:r>
            <a:r>
              <a:rPr lang="en-US" altLang="zh-CN" b="1" dirty="0">
                <a:solidFill>
                  <a:srgbClr val="C00000"/>
                </a:solidFill>
                <a:latin typeface="微软雅黑" panose="020B0503020204020204" charset="-122"/>
                <a:ea typeface="微软雅黑" panose="020B0503020204020204" charset="-122"/>
                <a:cs typeface="微软雅黑" panose="020B0503020204020204" charset="-122"/>
                <a:sym typeface="+mn-ea"/>
              </a:rPr>
              <a:t>8103</a:t>
            </a: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万</a:t>
            </a:r>
            <a:r>
              <a:rPr lang="en-US" altLang="zh-CN" b="1" baseline="30000" dirty="0">
                <a:solidFill>
                  <a:srgbClr val="C00000"/>
                </a:solidFill>
                <a:latin typeface="微软雅黑" panose="020B0503020204020204" charset="-122"/>
                <a:ea typeface="微软雅黑" panose="020B0503020204020204" charset="-122"/>
                <a:cs typeface="微软雅黑" panose="020B0503020204020204" charset="-122"/>
                <a:sym typeface="+mn-ea"/>
              </a:rPr>
              <a:t>[3]</a:t>
            </a:r>
            <a:r>
              <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rPr>
              <a:t>。</a:t>
            </a:r>
            <a:endPar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endParaRPr>
          </a:p>
          <a:p>
            <a:pPr indent="0" algn="just">
              <a:buFont typeface="Arial" panose="020B0604020202020204" pitchFamily="34" charset="0"/>
              <a:buNone/>
            </a:pPr>
            <a:endParaRPr lang="zh-CN" altLang="en-US" b="1"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4" name="文本框 3"/>
          <p:cNvSpPr txBox="1"/>
          <p:nvPr/>
        </p:nvSpPr>
        <p:spPr>
          <a:xfrm>
            <a:off x="1012825" y="6060440"/>
            <a:ext cx="6096000" cy="589280"/>
          </a:xfrm>
          <a:prstGeom prst="rect">
            <a:avLst/>
          </a:prstGeom>
          <a:noFill/>
        </p:spPr>
        <p:txBody>
          <a:bodyPr wrap="square" rtlCol="0" anchor="t">
            <a:spAutoFit/>
          </a:bodyPr>
          <a:p>
            <a:pPr indent="0">
              <a:lnSpc>
                <a:spcPct val="120000"/>
              </a:lnSpc>
              <a:buNone/>
            </a:pPr>
            <a:r>
              <a:rPr lang="en-US" altLang="zh-CN" sz="900" dirty="0">
                <a:latin typeface="微软雅黑" panose="020B0503020204020204" charset="-122"/>
                <a:ea typeface="微软雅黑" panose="020B0503020204020204" charset="-122"/>
                <a:cs typeface="微软雅黑" panose="020B0503020204020204" charset="-122"/>
                <a:sym typeface="+mn-ea"/>
              </a:rPr>
              <a:t>[1] </a:t>
            </a:r>
            <a:r>
              <a:rPr lang="zh-CN" altLang="en-US" sz="900" dirty="0">
                <a:latin typeface="微软雅黑" panose="020B0503020204020204" charset="-122"/>
                <a:ea typeface="微软雅黑" panose="020B0503020204020204" charset="-122"/>
                <a:cs typeface="微软雅黑" panose="020B0503020204020204" charset="-122"/>
                <a:sym typeface="+mn-ea"/>
              </a:rPr>
              <a:t>耿倩宁等，重症患者液体复苏：种类选择的辛路历程</a:t>
            </a:r>
            <a:r>
              <a:rPr lang="en-US" altLang="zh-CN" sz="900" dirty="0">
                <a:latin typeface="微软雅黑" panose="020B0503020204020204" charset="-122"/>
                <a:ea typeface="微软雅黑" panose="020B0503020204020204" charset="-122"/>
                <a:cs typeface="微软雅黑" panose="020B0503020204020204" charset="-122"/>
                <a:sym typeface="+mn-ea"/>
              </a:rPr>
              <a:t>[J]</a:t>
            </a:r>
            <a:r>
              <a:rPr lang="zh-CN" altLang="en-US" sz="900" dirty="0">
                <a:latin typeface="微软雅黑" panose="020B0503020204020204" charset="-122"/>
                <a:ea typeface="微软雅黑" panose="020B0503020204020204" charset="-122"/>
                <a:cs typeface="微软雅黑" panose="020B0503020204020204" charset="-122"/>
                <a:sym typeface="+mn-ea"/>
              </a:rPr>
              <a:t>，中国实用内科杂志，</a:t>
            </a:r>
            <a:r>
              <a:rPr lang="en-US" altLang="zh-CN" sz="900" dirty="0">
                <a:latin typeface="微软雅黑" panose="020B0503020204020204" charset="-122"/>
                <a:ea typeface="微软雅黑" panose="020B0503020204020204" charset="-122"/>
                <a:cs typeface="微软雅黑" panose="020B0503020204020204" charset="-122"/>
                <a:sym typeface="+mn-ea"/>
              </a:rPr>
              <a:t>2018,38</a:t>
            </a:r>
            <a:r>
              <a:rPr lang="zh-CN" altLang="en-US" sz="900" dirty="0">
                <a:latin typeface="微软雅黑" panose="020B0503020204020204" charset="-122"/>
                <a:ea typeface="微软雅黑" panose="020B0503020204020204" charset="-122"/>
                <a:cs typeface="微软雅黑" panose="020B0503020204020204" charset="-122"/>
                <a:sym typeface="+mn-ea"/>
              </a:rPr>
              <a:t>（</a:t>
            </a:r>
            <a:r>
              <a:rPr lang="en-US" altLang="zh-CN" sz="900" dirty="0">
                <a:latin typeface="微软雅黑" panose="020B0503020204020204" charset="-122"/>
                <a:ea typeface="微软雅黑" panose="020B0503020204020204" charset="-122"/>
                <a:cs typeface="微软雅黑" panose="020B0503020204020204" charset="-122"/>
                <a:sym typeface="+mn-ea"/>
              </a:rPr>
              <a:t>11</a:t>
            </a:r>
            <a:r>
              <a:rPr lang="zh-CN" altLang="en-US" sz="900" dirty="0">
                <a:latin typeface="微软雅黑" panose="020B0503020204020204" charset="-122"/>
                <a:ea typeface="微软雅黑" panose="020B0503020204020204" charset="-122"/>
                <a:cs typeface="微软雅黑" panose="020B0503020204020204" charset="-122"/>
                <a:sym typeface="+mn-ea"/>
              </a:rPr>
              <a:t>）：</a:t>
            </a:r>
            <a:r>
              <a:rPr lang="en-US" altLang="zh-CN" sz="900" dirty="0">
                <a:latin typeface="微软雅黑" panose="020B0503020204020204" charset="-122"/>
                <a:ea typeface="微软雅黑" panose="020B0503020204020204" charset="-122"/>
                <a:cs typeface="微软雅黑" panose="020B0503020204020204" charset="-122"/>
                <a:sym typeface="+mn-ea"/>
              </a:rPr>
              <a:t>1073-1076</a:t>
            </a:r>
            <a:endParaRPr lang="en-US" altLang="zh-CN" sz="900" dirty="0">
              <a:solidFill>
                <a:schemeClr val="tx1"/>
              </a:solidFill>
              <a:latin typeface="微软雅黑" panose="020B0503020204020204" charset="-122"/>
              <a:ea typeface="微软雅黑" panose="020B0503020204020204" charset="-122"/>
              <a:cs typeface="微软雅黑" panose="020B0503020204020204" charset="-122"/>
            </a:endParaRPr>
          </a:p>
          <a:p>
            <a:pPr indent="0">
              <a:lnSpc>
                <a:spcPct val="120000"/>
              </a:lnSpc>
              <a:buNone/>
            </a:pPr>
            <a:r>
              <a:rPr lang="en-US" altLang="zh-CN" sz="900" dirty="0">
                <a:latin typeface="微软雅黑" panose="020B0503020204020204" charset="-122"/>
                <a:ea typeface="微软雅黑" panose="020B0503020204020204" charset="-122"/>
                <a:cs typeface="微软雅黑" panose="020B0503020204020204" charset="-122"/>
                <a:sym typeface="+mn-ea"/>
              </a:rPr>
              <a:t>[2] 《</a:t>
            </a:r>
            <a:r>
              <a:rPr lang="zh-CN" altLang="en-US" sz="900" dirty="0">
                <a:latin typeface="微软雅黑" panose="020B0503020204020204" charset="-122"/>
                <a:ea typeface="微软雅黑" panose="020B0503020204020204" charset="-122"/>
                <a:cs typeface="微软雅黑" panose="020B0503020204020204" charset="-122"/>
                <a:sym typeface="+mn-ea"/>
              </a:rPr>
              <a:t>中国脓毒症早期预防与阻断急诊专家共识</a:t>
            </a:r>
            <a:r>
              <a:rPr lang="en-US" altLang="zh-CN" sz="900" dirty="0">
                <a:latin typeface="微软雅黑" panose="020B0503020204020204" charset="-122"/>
                <a:ea typeface="微软雅黑" panose="020B0503020204020204" charset="-122"/>
                <a:cs typeface="微软雅黑" panose="020B0503020204020204" charset="-122"/>
                <a:sym typeface="+mn-ea"/>
              </a:rPr>
              <a:t>》</a:t>
            </a:r>
            <a:endParaRPr lang="en-US" altLang="zh-CN" sz="900" dirty="0">
              <a:solidFill>
                <a:schemeClr val="tx1"/>
              </a:solidFill>
              <a:latin typeface="微软雅黑" panose="020B0503020204020204" charset="-122"/>
              <a:ea typeface="微软雅黑" panose="020B0503020204020204" charset="-122"/>
              <a:cs typeface="微软雅黑" panose="020B0503020204020204" charset="-122"/>
            </a:endParaRPr>
          </a:p>
          <a:p>
            <a:pPr indent="0">
              <a:lnSpc>
                <a:spcPct val="120000"/>
              </a:lnSpc>
              <a:buNone/>
            </a:pPr>
            <a:r>
              <a:rPr lang="en-US" altLang="zh-CN" sz="900" dirty="0">
                <a:latin typeface="微软雅黑" panose="020B0503020204020204" charset="-122"/>
                <a:ea typeface="微软雅黑" panose="020B0503020204020204" charset="-122"/>
                <a:cs typeface="微软雅黑" panose="020B0503020204020204" charset="-122"/>
                <a:sym typeface="+mn-ea"/>
              </a:rPr>
              <a:t>[3] 《2022</a:t>
            </a:r>
            <a:r>
              <a:rPr lang="zh-CN" altLang="en-US" sz="900" dirty="0">
                <a:latin typeface="微软雅黑" panose="020B0503020204020204" charset="-122"/>
                <a:ea typeface="微软雅黑" panose="020B0503020204020204" charset="-122"/>
                <a:cs typeface="微软雅黑" panose="020B0503020204020204" charset="-122"/>
                <a:sym typeface="+mn-ea"/>
              </a:rPr>
              <a:t>中国卫生健康统计年鉴</a:t>
            </a:r>
            <a:r>
              <a:rPr lang="en-US" altLang="zh-CN" sz="900" dirty="0">
                <a:latin typeface="微软雅黑" panose="020B0503020204020204" charset="-122"/>
                <a:ea typeface="微软雅黑" panose="020B0503020204020204" charset="-122"/>
                <a:cs typeface="微软雅黑" panose="020B0503020204020204" charset="-122"/>
                <a:sym typeface="+mn-ea"/>
              </a:rPr>
              <a:t>》</a:t>
            </a:r>
            <a:endParaRPr lang="en-US" altLang="zh-CN" sz="900" dirty="0">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med" Requires="p14" p14:dur="750">
        <p15:prstTrans prst="pageCurlDoubl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15"/>
          <p:cNvGrpSpPr/>
          <p:nvPr/>
        </p:nvGrpSpPr>
        <p:grpSpPr>
          <a:xfrm>
            <a:off x="0" y="0"/>
            <a:ext cx="12192000" cy="6858000"/>
            <a:chOff x="0" y="0"/>
            <a:chExt cx="12192000" cy="6858000"/>
          </a:xfrm>
        </p:grpSpPr>
        <p:sp>
          <p:nvSpPr>
            <p:cNvPr id="8" name="Rectangle 14"/>
            <p:cNvSpPr/>
            <p:nvPr/>
          </p:nvSpPr>
          <p:spPr>
            <a:xfrm>
              <a:off x="0" y="0"/>
              <a:ext cx="12192000" cy="6858000"/>
            </a:xfrm>
            <a:prstGeom prst="rect">
              <a:avLst/>
            </a:prstGeom>
            <a:solidFill>
              <a:srgbClr val="0040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9" name="Group 13"/>
            <p:cNvGrpSpPr/>
            <p:nvPr/>
          </p:nvGrpSpPr>
          <p:grpSpPr>
            <a:xfrm>
              <a:off x="0" y="249382"/>
              <a:ext cx="12192000" cy="6211065"/>
              <a:chOff x="0" y="249382"/>
              <a:chExt cx="12192000" cy="6211065"/>
            </a:xfrm>
          </p:grpSpPr>
          <p:sp>
            <p:nvSpPr>
              <p:cNvPr id="10" name="Rectangle 10"/>
              <p:cNvSpPr/>
              <p:nvPr/>
            </p:nvSpPr>
            <p:spPr>
              <a:xfrm>
                <a:off x="0" y="249382"/>
                <a:ext cx="12192000" cy="6211065"/>
              </a:xfrm>
              <a:prstGeom prst="rect">
                <a:avLst/>
              </a:prstGeom>
              <a:solidFill>
                <a:schemeClr val="bg1"/>
              </a:solidFill>
              <a:ln>
                <a:noFill/>
              </a:ln>
              <a:effectLst>
                <a:outerShdw blurRad="685800" dist="215900" dir="5400000" sx="91000" sy="91000" algn="t"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6" name="Freeform 6"/>
              <p:cNvSpPr/>
              <p:nvPr userDrawn="1"/>
            </p:nvSpPr>
            <p:spPr bwMode="auto">
              <a:xfrm>
                <a:off x="1744990" y="565984"/>
                <a:ext cx="32470" cy="32470"/>
              </a:xfrm>
              <a:custGeom>
                <a:avLst/>
                <a:gdLst>
                  <a:gd name="T0" fmla="*/ 739 w 739"/>
                  <a:gd name="T1" fmla="*/ 258 h 739"/>
                  <a:gd name="T2" fmla="*/ 480 w 739"/>
                  <a:gd name="T3" fmla="*/ 258 h 739"/>
                  <a:gd name="T4" fmla="*/ 480 w 739"/>
                  <a:gd name="T5" fmla="*/ 0 h 739"/>
                  <a:gd name="T6" fmla="*/ 258 w 739"/>
                  <a:gd name="T7" fmla="*/ 0 h 739"/>
                  <a:gd name="T8" fmla="*/ 258 w 739"/>
                  <a:gd name="T9" fmla="*/ 258 h 739"/>
                  <a:gd name="T10" fmla="*/ 0 w 739"/>
                  <a:gd name="T11" fmla="*/ 258 h 739"/>
                  <a:gd name="T12" fmla="*/ 0 w 739"/>
                  <a:gd name="T13" fmla="*/ 480 h 739"/>
                  <a:gd name="T14" fmla="*/ 258 w 739"/>
                  <a:gd name="T15" fmla="*/ 480 h 739"/>
                  <a:gd name="T16" fmla="*/ 258 w 739"/>
                  <a:gd name="T17" fmla="*/ 739 h 739"/>
                  <a:gd name="T18" fmla="*/ 480 w 739"/>
                  <a:gd name="T19" fmla="*/ 739 h 739"/>
                  <a:gd name="T20" fmla="*/ 480 w 739"/>
                  <a:gd name="T21" fmla="*/ 480 h 739"/>
                  <a:gd name="T22" fmla="*/ 739 w 739"/>
                  <a:gd name="T23" fmla="*/ 480 h 739"/>
                  <a:gd name="T24" fmla="*/ 739 w 739"/>
                  <a:gd name="T25" fmla="*/ 258 h 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9" h="739">
                    <a:moveTo>
                      <a:pt x="739" y="258"/>
                    </a:moveTo>
                    <a:lnTo>
                      <a:pt x="480" y="258"/>
                    </a:lnTo>
                    <a:lnTo>
                      <a:pt x="480" y="0"/>
                    </a:lnTo>
                    <a:lnTo>
                      <a:pt x="258" y="0"/>
                    </a:lnTo>
                    <a:lnTo>
                      <a:pt x="258" y="258"/>
                    </a:lnTo>
                    <a:lnTo>
                      <a:pt x="0" y="258"/>
                    </a:lnTo>
                    <a:lnTo>
                      <a:pt x="0" y="480"/>
                    </a:lnTo>
                    <a:lnTo>
                      <a:pt x="258" y="480"/>
                    </a:lnTo>
                    <a:lnTo>
                      <a:pt x="258" y="739"/>
                    </a:lnTo>
                    <a:lnTo>
                      <a:pt x="480" y="739"/>
                    </a:lnTo>
                    <a:lnTo>
                      <a:pt x="480" y="480"/>
                    </a:lnTo>
                    <a:lnTo>
                      <a:pt x="739" y="480"/>
                    </a:lnTo>
                    <a:lnTo>
                      <a:pt x="739" y="258"/>
                    </a:lnTo>
                    <a:close/>
                  </a:path>
                </a:pathLst>
              </a:custGeom>
              <a:gradFill>
                <a:gsLst>
                  <a:gs pos="0">
                    <a:schemeClr val="accent1"/>
                  </a:gs>
                  <a:gs pos="100000">
                    <a:schemeClr val="accent2"/>
                  </a:gs>
                </a:gsLst>
                <a:lin ang="0" scaled="1"/>
              </a:gra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sz="1400">
                  <a:latin typeface="思源黑体" panose="020B0500000000000000" pitchFamily="34" charset="-122"/>
                  <a:ea typeface="思源黑体" panose="020B0500000000000000" pitchFamily="34" charset="-122"/>
                  <a:sym typeface="思源黑体" panose="020B0500000000000000" pitchFamily="34" charset="-122"/>
                </a:endParaRPr>
              </a:p>
            </p:txBody>
          </p:sp>
        </p:grpSp>
      </p:grpSp>
      <p:sp>
        <p:nvSpPr>
          <p:cNvPr id="2" name="标题 8"/>
          <p:cNvSpPr>
            <a:spLocks noGrp="1"/>
          </p:cNvSpPr>
          <p:nvPr/>
        </p:nvSpPr>
        <p:spPr>
          <a:xfrm>
            <a:off x="487680" y="404495"/>
            <a:ext cx="10968990" cy="643255"/>
          </a:xfrm>
          <a:prstGeom prst="rect">
            <a:avLst/>
          </a:prstGeom>
        </p:spPr>
        <p:txBody>
          <a:bodyPr vert="horz" lIns="90170" tIns="46990" rIns="90170" bIns="4699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l">
              <a:lnSpc>
                <a:spcPct val="100000"/>
              </a:lnSpc>
              <a:buClrTx/>
              <a:buSzTx/>
              <a:buFontTx/>
            </a:pPr>
            <a:r>
              <a:rPr lang="en-US" altLang="zh-CN"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rPr>
              <a:t>2. </a:t>
            </a:r>
            <a:r>
              <a:rPr lang="zh-CN" altLang="en-US"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rPr>
              <a:t>安全性</a:t>
            </a:r>
            <a:endParaRPr lang="zh-CN" altLang="en-US"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endParaRPr>
          </a:p>
        </p:txBody>
      </p:sp>
      <p:cxnSp>
        <p:nvCxnSpPr>
          <p:cNvPr id="17" name="直接连接符 16"/>
          <p:cNvCxnSpPr/>
          <p:nvPr/>
        </p:nvCxnSpPr>
        <p:spPr>
          <a:xfrm>
            <a:off x="6096000" y="1068705"/>
            <a:ext cx="0" cy="5400000"/>
          </a:xfrm>
          <a:prstGeom prst="line">
            <a:avLst/>
          </a:prstGeom>
          <a:ln>
            <a:prstDash val="sysDash"/>
          </a:ln>
        </p:spPr>
        <p:style>
          <a:lnRef idx="2">
            <a:schemeClr val="accent1"/>
          </a:lnRef>
          <a:fillRef idx="0">
            <a:srgbClr val="FFFFFF"/>
          </a:fillRef>
          <a:effectRef idx="0">
            <a:srgbClr val="FFFFFF"/>
          </a:effectRef>
          <a:fontRef idx="minor">
            <a:schemeClr val="tx1"/>
          </a:fontRef>
        </p:style>
      </p:cxnSp>
      <p:sp>
        <p:nvSpPr>
          <p:cNvPr id="4" name="文本框 3"/>
          <p:cNvSpPr txBox="1"/>
          <p:nvPr/>
        </p:nvSpPr>
        <p:spPr>
          <a:xfrm>
            <a:off x="561975" y="1332000"/>
            <a:ext cx="4925695" cy="645160"/>
          </a:xfrm>
          <a:prstGeom prst="rect">
            <a:avLst/>
          </a:prstGeom>
          <a:noFill/>
        </p:spPr>
        <p:txBody>
          <a:bodyPr wrap="square" rtlCol="0" anchor="t">
            <a:spAutoFit/>
          </a:bodyPr>
          <a:p>
            <a:pPr algn="l">
              <a:lnSpc>
                <a:spcPct val="180000"/>
              </a:lnSpc>
            </a:pPr>
            <a:r>
              <a:rPr lang="en-US" altLang="zh-CN" sz="2000" b="1"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2000" b="1"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药品说明书收载的安全性信息</a:t>
            </a:r>
            <a:r>
              <a:rPr lang="en-US" altLang="zh-CN" sz="2000" b="1"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2000" b="1" baseline="30000"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[1]</a:t>
            </a:r>
            <a:r>
              <a:rPr lang="zh-CN" altLang="en-US" sz="2000" b="1"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endParaRPr lang="zh-CN" altLang="en-US" sz="2000" b="1"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5" name="文本框 4"/>
          <p:cNvSpPr txBox="1"/>
          <p:nvPr/>
        </p:nvSpPr>
        <p:spPr>
          <a:xfrm>
            <a:off x="6579870" y="2284095"/>
            <a:ext cx="4791710" cy="3046095"/>
          </a:xfrm>
          <a:prstGeom prst="rect">
            <a:avLst/>
          </a:prstGeom>
          <a:noFill/>
        </p:spPr>
        <p:txBody>
          <a:bodyPr wrap="square" rtlCol="0" anchor="t">
            <a:spAutoFit/>
          </a:bodyPr>
          <a:p>
            <a:pPr marL="228600" indent="-228600" algn="l" fontAlgn="auto">
              <a:lnSpc>
                <a:spcPct val="200000"/>
              </a:lnSpc>
              <a:buFont typeface="Arial" panose="020B0604020202020204" pitchFamily="34" charset="0"/>
              <a:buAutoNum type="arabicPeriod"/>
            </a:pPr>
            <a:r>
              <a:rPr lang="zh-CN" altLang="en-US" sz="1600" b="1" dirty="0">
                <a:solidFill>
                  <a:sysClr val="windowText" lastClr="0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不含葡萄糖：</a:t>
            </a:r>
            <a:r>
              <a:rPr lang="zh-CN" altLang="en-US" sz="1600" b="1" dirty="0">
                <a:solidFill>
                  <a:srgbClr val="C00000"/>
                </a:solidFill>
                <a:latin typeface="微软雅黑" panose="020B0503020204020204" charset="-122"/>
                <a:ea typeface="微软雅黑" panose="020B0503020204020204" charset="-122"/>
                <a:cs typeface="微软雅黑" panose="020B0503020204020204" charset="-122"/>
                <a:sym typeface="微软雅黑" panose="020B0503020204020204" charset="-122"/>
              </a:rPr>
              <a:t>不影响血糖水平</a:t>
            </a:r>
            <a:r>
              <a:rPr lang="zh-CN" altLang="en-US" sz="1600" b="1" dirty="0">
                <a:solidFill>
                  <a:sysClr val="windowText" lastClr="000000"/>
                </a:solidFill>
                <a:latin typeface="微软雅黑" panose="020B0503020204020204" charset="-122"/>
                <a:ea typeface="微软雅黑" panose="020B0503020204020204" charset="-122"/>
                <a:cs typeface="微软雅黑" panose="020B0503020204020204" charset="-122"/>
                <a:sym typeface="微软雅黑" panose="020B0503020204020204" charset="-122"/>
              </a:rPr>
              <a:t>，不影响医生对患者病情判断。</a:t>
            </a:r>
            <a:endParaRPr lang="zh-CN" altLang="en-US" sz="1600" dirty="0">
              <a:solidFill>
                <a:sysClr val="windowText" lastClr="000000"/>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marL="228600" indent="-228600" algn="l" fontAlgn="auto">
              <a:lnSpc>
                <a:spcPct val="200000"/>
              </a:lnSpc>
              <a:buFont typeface="Arial" panose="020B0604020202020204" pitchFamily="34" charset="0"/>
              <a:buAutoNum type="arabicPeriod"/>
            </a:pPr>
            <a:r>
              <a:rPr lang="zh-CN" altLang="en-US" sz="16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与血浆相似的PH值：</a:t>
            </a:r>
            <a:r>
              <a:rPr lang="zh-CN" altLang="en-US" sz="1600" b="1" kern="100" dirty="0">
                <a:solidFill>
                  <a:srgbClr val="C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降低额外刺激</a:t>
            </a:r>
            <a:r>
              <a:rPr lang="zh-CN" altLang="en-US" sz="16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，提升患者用药舒适性。</a:t>
            </a:r>
            <a:endParaRPr lang="zh-CN" altLang="en-US" sz="16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marL="228600" indent="-228600" algn="l" fontAlgn="auto">
              <a:lnSpc>
                <a:spcPct val="200000"/>
              </a:lnSpc>
              <a:buFont typeface="Arial" panose="020B0604020202020204" pitchFamily="34" charset="0"/>
              <a:buAutoNum type="arabicPeriod"/>
            </a:pPr>
            <a:r>
              <a:rPr lang="zh-CN" altLang="en-US" sz="16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不含</a:t>
            </a:r>
            <a:r>
              <a:rPr lang="en-US" altLang="zh-CN" sz="16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 Ca</a:t>
            </a:r>
            <a:r>
              <a:rPr lang="en-US" altLang="zh-CN" sz="1600" b="1" kern="100" baseline="300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2+</a:t>
            </a:r>
            <a:r>
              <a:rPr lang="zh-CN" altLang="en-US" sz="16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：可避免</a:t>
            </a:r>
            <a:r>
              <a:rPr lang="en-US" altLang="zh-CN" sz="16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 Ca</a:t>
            </a:r>
            <a:r>
              <a:rPr lang="en-US" altLang="zh-CN" sz="1600" b="1" kern="100" baseline="300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2+</a:t>
            </a:r>
            <a:r>
              <a:rPr lang="zh-CN" altLang="en-US" sz="1600" b="1" kern="100" dirty="0">
                <a:solidFill>
                  <a:sysClr val="windowText" lastClr="0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过量导致的凝集级联反应的活化和凝血的发生，</a:t>
            </a:r>
            <a:r>
              <a:rPr lang="zh-CN" altLang="en-US" sz="1600" b="1" kern="100" dirty="0">
                <a:solidFill>
                  <a:srgbClr val="C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更适于在输血前后使用</a:t>
            </a:r>
            <a:endParaRPr lang="zh-CN" altLang="en-US" sz="1600" b="1" kern="100" dirty="0">
              <a:solidFill>
                <a:srgbClr val="C00000"/>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6" name="文本框 5"/>
          <p:cNvSpPr txBox="1"/>
          <p:nvPr/>
        </p:nvSpPr>
        <p:spPr>
          <a:xfrm>
            <a:off x="779145" y="2209800"/>
            <a:ext cx="4925695" cy="3192780"/>
          </a:xfrm>
          <a:prstGeom prst="rect">
            <a:avLst/>
          </a:prstGeom>
          <a:noFill/>
        </p:spPr>
        <p:txBody>
          <a:bodyPr wrap="square" rtlCol="0" anchor="t">
            <a:spAutoFit/>
          </a:bodyPr>
          <a:p>
            <a:pPr marL="285750" indent="-285750" algn="l">
              <a:lnSpc>
                <a:spcPct val="180000"/>
              </a:lnSpc>
              <a:buFont typeface="Arial" panose="020B0604020202020204" pitchFamily="34" charset="0"/>
              <a:buChar char="•"/>
            </a:pPr>
            <a:r>
              <a:rPr lang="zh-CN" altLang="en-US" sz="1600" b="1" dirty="0">
                <a:latin typeface="微软雅黑" panose="020B0503020204020204" charset="-122"/>
                <a:ea typeface="微软雅黑" panose="020B0503020204020204" charset="-122"/>
                <a:cs typeface="微软雅黑" panose="020B0503020204020204" charset="-122"/>
                <a:sym typeface="Arial" panose="020B0604020202020204" pitchFamily="34" charset="0"/>
              </a:rPr>
              <a:t>代谢和营养障碍</a:t>
            </a:r>
            <a:endParaRPr lang="zh-CN" altLang="en-US" sz="1600" b="1" dirty="0">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a:lnSpc>
                <a:spcPct val="180000"/>
              </a:lnSpc>
            </a:pPr>
            <a:r>
              <a:rPr lang="en-US" altLang="zh-CN" sz="1600" dirty="0">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600" dirty="0">
                <a:latin typeface="微软雅黑" panose="020B0503020204020204" charset="-122"/>
                <a:ea typeface="微软雅黑" panose="020B0503020204020204" charset="-122"/>
                <a:cs typeface="微软雅黑" panose="020B0503020204020204" charset="-122"/>
                <a:sym typeface="Arial" panose="020B0604020202020204" pitchFamily="34" charset="0"/>
              </a:rPr>
              <a:t>心脏病或肺水肿患者出现的体液潴留和心力衰竭</a:t>
            </a:r>
            <a:endParaRPr lang="en-US" altLang="zh-CN" sz="1600" dirty="0">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a:lnSpc>
                <a:spcPct val="180000"/>
              </a:lnSpc>
            </a:pPr>
            <a:r>
              <a:rPr lang="en-US" altLang="zh-CN" sz="1600" dirty="0">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600" dirty="0">
                <a:latin typeface="微软雅黑" panose="020B0503020204020204" charset="-122"/>
                <a:ea typeface="微软雅黑" panose="020B0503020204020204" charset="-122"/>
                <a:cs typeface="微软雅黑" panose="020B0503020204020204" charset="-122"/>
                <a:sym typeface="Arial" panose="020B0604020202020204" pitchFamily="34" charset="0"/>
              </a:rPr>
              <a:t>由于水</a:t>
            </a:r>
            <a:r>
              <a:rPr lang="en-US" altLang="zh-CN" sz="1600" dirty="0">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600" dirty="0">
                <a:latin typeface="微软雅黑" panose="020B0503020204020204" charset="-122"/>
                <a:ea typeface="微软雅黑" panose="020B0503020204020204" charset="-122"/>
                <a:cs typeface="微软雅黑" panose="020B0503020204020204" charset="-122"/>
                <a:sym typeface="Arial" panose="020B0604020202020204" pitchFamily="34" charset="0"/>
              </a:rPr>
              <a:t>钠潴留引起的水肿</a:t>
            </a:r>
            <a:endParaRPr lang="en-US" altLang="zh-CN" sz="1600" dirty="0">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gn="l">
              <a:lnSpc>
                <a:spcPct val="180000"/>
              </a:lnSpc>
              <a:buFont typeface="Arial" panose="020B0604020202020204" pitchFamily="34" charset="0"/>
              <a:buChar char="•"/>
            </a:pPr>
            <a:r>
              <a:rPr lang="zh-CN" altLang="en-US" sz="1600" b="1" dirty="0">
                <a:latin typeface="微软雅黑" panose="020B0503020204020204" charset="-122"/>
                <a:ea typeface="微软雅黑" panose="020B0503020204020204" charset="-122"/>
                <a:cs typeface="微软雅黑" panose="020B0503020204020204" charset="-122"/>
                <a:sym typeface="Arial" panose="020B0604020202020204" pitchFamily="34" charset="0"/>
              </a:rPr>
              <a:t>全身性疾病和给药部位反应</a:t>
            </a:r>
            <a:endParaRPr lang="zh-CN" altLang="en-US" sz="1600" b="1" dirty="0">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a:lnSpc>
                <a:spcPct val="180000"/>
              </a:lnSpc>
            </a:pPr>
            <a:r>
              <a:rPr lang="zh-CN" altLang="en-US" sz="1600" dirty="0">
                <a:latin typeface="微软雅黑" panose="020B0503020204020204" charset="-122"/>
                <a:ea typeface="微软雅黑" panose="020B0503020204020204" charset="-122"/>
                <a:cs typeface="微软雅黑" panose="020B0503020204020204" charset="-122"/>
                <a:sym typeface="Arial" panose="020B0604020202020204" pitchFamily="34" charset="0"/>
              </a:rPr>
              <a:t>不良反应可能与给药技术有关，包括发热、注射部位感染、局部疼痛或反应、静脉刺激，静脉血栓或从注射部位延伸的静脉炎和外渗</a:t>
            </a:r>
            <a:endParaRPr lang="zh-CN" altLang="en-US" sz="1600" dirty="0">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1" name="文本框 10"/>
          <p:cNvSpPr txBox="1"/>
          <p:nvPr/>
        </p:nvSpPr>
        <p:spPr>
          <a:xfrm>
            <a:off x="6487160" y="1332000"/>
            <a:ext cx="4925695" cy="645160"/>
          </a:xfrm>
          <a:prstGeom prst="rect">
            <a:avLst/>
          </a:prstGeom>
          <a:noFill/>
        </p:spPr>
        <p:txBody>
          <a:bodyPr wrap="square" rtlCol="0" anchor="t">
            <a:spAutoFit/>
          </a:bodyPr>
          <a:p>
            <a:pPr algn="l">
              <a:lnSpc>
                <a:spcPct val="180000"/>
              </a:lnSpc>
            </a:pPr>
            <a:r>
              <a:rPr lang="en-US" altLang="zh-CN" sz="2000" b="1"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2000" b="1"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相比同类药更安全</a:t>
            </a:r>
            <a:r>
              <a:rPr lang="en-US" altLang="zh-CN" sz="2000" b="1"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2000" b="1" baseline="30000"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a:t>
            </a:r>
            <a:r>
              <a:rPr lang="zh-CN" altLang="en-US" sz="2000" b="1"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endParaRPr lang="zh-CN" altLang="en-US" sz="2000" b="1" dirty="0">
              <a:solidFill>
                <a:srgbClr val="004097"/>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2" name="文本框 11"/>
          <p:cNvSpPr txBox="1"/>
          <p:nvPr/>
        </p:nvSpPr>
        <p:spPr>
          <a:xfrm>
            <a:off x="561975" y="5993130"/>
            <a:ext cx="4064000" cy="394970"/>
          </a:xfrm>
          <a:prstGeom prst="rect">
            <a:avLst/>
          </a:prstGeom>
          <a:noFill/>
        </p:spPr>
        <p:txBody>
          <a:bodyPr wrap="square" rtlCol="0">
            <a:spAutoFit/>
          </a:bodyPr>
          <a:p>
            <a:pPr indent="0">
              <a:lnSpc>
                <a:spcPct val="110000"/>
              </a:lnSpc>
              <a:buFont typeface="Arial" panose="020B0604020202020204" pitchFamily="34" charset="0"/>
              <a:buNone/>
            </a:pPr>
            <a:r>
              <a:rPr lang="en-US" altLang="zh-CN" sz="900">
                <a:latin typeface="微软雅黑" panose="020B0503020204020204" charset="-122"/>
                <a:ea typeface="微软雅黑" panose="020B0503020204020204" charset="-122"/>
                <a:cs typeface="微软雅黑" panose="020B0503020204020204" charset="-122"/>
              </a:rPr>
              <a:t>[1] </a:t>
            </a:r>
            <a:r>
              <a:rPr lang="zh-CN" altLang="en-US" sz="900">
                <a:latin typeface="微软雅黑" panose="020B0503020204020204" charset="-122"/>
                <a:ea typeface="微软雅黑" panose="020B0503020204020204" charset="-122"/>
                <a:cs typeface="微软雅黑" panose="020B0503020204020204" charset="-122"/>
              </a:rPr>
              <a:t>复方电解质醋酸钠注射液说明书</a:t>
            </a:r>
            <a:endParaRPr lang="zh-CN" altLang="en-US" sz="900">
              <a:latin typeface="微软雅黑" panose="020B0503020204020204" charset="-122"/>
              <a:ea typeface="微软雅黑" panose="020B0503020204020204" charset="-122"/>
              <a:cs typeface="微软雅黑" panose="020B0503020204020204" charset="-122"/>
            </a:endParaRPr>
          </a:p>
          <a:p>
            <a:pPr indent="0">
              <a:lnSpc>
                <a:spcPct val="110000"/>
              </a:lnSpc>
              <a:buFont typeface="Arial" panose="020B0604020202020204" pitchFamily="34" charset="0"/>
              <a:buNone/>
            </a:pPr>
            <a:r>
              <a:rPr lang="en-US" altLang="zh-CN" sz="900" dirty="0">
                <a:latin typeface="微软雅黑" panose="020B0503020204020204" charset="-122"/>
                <a:ea typeface="微软雅黑" panose="020B0503020204020204" charset="-122"/>
                <a:cs typeface="微软雅黑" panose="020B0503020204020204" charset="-122"/>
                <a:sym typeface="+mn-ea"/>
              </a:rPr>
              <a:t>[2] </a:t>
            </a:r>
            <a:r>
              <a:rPr lang="zh-CN" altLang="en-US" sz="900" dirty="0">
                <a:latin typeface="微软雅黑" panose="020B0503020204020204" charset="-122"/>
                <a:ea typeface="微软雅黑" panose="020B0503020204020204" charset="-122"/>
                <a:cs typeface="微软雅黑" panose="020B0503020204020204" charset="-122"/>
                <a:sym typeface="+mn-ea"/>
              </a:rPr>
              <a:t>复方电解质醋酸钠葡萄糖注射液说明书</a:t>
            </a:r>
            <a:endParaRPr lang="zh-CN" altLang="en-US" sz="900" dirty="0">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med" Requires="p14" p14:dur="750">
        <p15:prstTrans prst="pageCurlDoubl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15"/>
          <p:cNvGrpSpPr/>
          <p:nvPr/>
        </p:nvGrpSpPr>
        <p:grpSpPr>
          <a:xfrm>
            <a:off x="0" y="0"/>
            <a:ext cx="12192000" cy="6858000"/>
            <a:chOff x="0" y="0"/>
            <a:chExt cx="12192000" cy="6858000"/>
          </a:xfrm>
        </p:grpSpPr>
        <p:sp>
          <p:nvSpPr>
            <p:cNvPr id="8" name="Rectangle 14"/>
            <p:cNvSpPr/>
            <p:nvPr/>
          </p:nvSpPr>
          <p:spPr>
            <a:xfrm>
              <a:off x="0" y="0"/>
              <a:ext cx="12192000" cy="6858000"/>
            </a:xfrm>
            <a:prstGeom prst="rect">
              <a:avLst/>
            </a:prstGeom>
            <a:solidFill>
              <a:srgbClr val="0040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9" name="Group 13"/>
            <p:cNvGrpSpPr/>
            <p:nvPr/>
          </p:nvGrpSpPr>
          <p:grpSpPr>
            <a:xfrm>
              <a:off x="0" y="249382"/>
              <a:ext cx="12192000" cy="6211065"/>
              <a:chOff x="0" y="249382"/>
              <a:chExt cx="12192000" cy="6211065"/>
            </a:xfrm>
          </p:grpSpPr>
          <p:sp>
            <p:nvSpPr>
              <p:cNvPr id="10" name="Rectangle 10"/>
              <p:cNvSpPr/>
              <p:nvPr/>
            </p:nvSpPr>
            <p:spPr>
              <a:xfrm>
                <a:off x="0" y="249382"/>
                <a:ext cx="12192000" cy="6211065"/>
              </a:xfrm>
              <a:prstGeom prst="rect">
                <a:avLst/>
              </a:prstGeom>
              <a:solidFill>
                <a:schemeClr val="bg1"/>
              </a:solidFill>
              <a:ln>
                <a:noFill/>
              </a:ln>
              <a:effectLst>
                <a:outerShdw blurRad="685800" dist="215900" dir="5400000" sx="91000" sy="91000" algn="t"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6" name="Freeform 6"/>
              <p:cNvSpPr/>
              <p:nvPr userDrawn="1"/>
            </p:nvSpPr>
            <p:spPr bwMode="auto">
              <a:xfrm>
                <a:off x="1744990" y="565984"/>
                <a:ext cx="32470" cy="32470"/>
              </a:xfrm>
              <a:custGeom>
                <a:avLst/>
                <a:gdLst>
                  <a:gd name="T0" fmla="*/ 739 w 739"/>
                  <a:gd name="T1" fmla="*/ 258 h 739"/>
                  <a:gd name="T2" fmla="*/ 480 w 739"/>
                  <a:gd name="T3" fmla="*/ 258 h 739"/>
                  <a:gd name="T4" fmla="*/ 480 w 739"/>
                  <a:gd name="T5" fmla="*/ 0 h 739"/>
                  <a:gd name="T6" fmla="*/ 258 w 739"/>
                  <a:gd name="T7" fmla="*/ 0 h 739"/>
                  <a:gd name="T8" fmla="*/ 258 w 739"/>
                  <a:gd name="T9" fmla="*/ 258 h 739"/>
                  <a:gd name="T10" fmla="*/ 0 w 739"/>
                  <a:gd name="T11" fmla="*/ 258 h 739"/>
                  <a:gd name="T12" fmla="*/ 0 w 739"/>
                  <a:gd name="T13" fmla="*/ 480 h 739"/>
                  <a:gd name="T14" fmla="*/ 258 w 739"/>
                  <a:gd name="T15" fmla="*/ 480 h 739"/>
                  <a:gd name="T16" fmla="*/ 258 w 739"/>
                  <a:gd name="T17" fmla="*/ 739 h 739"/>
                  <a:gd name="T18" fmla="*/ 480 w 739"/>
                  <a:gd name="T19" fmla="*/ 739 h 739"/>
                  <a:gd name="T20" fmla="*/ 480 w 739"/>
                  <a:gd name="T21" fmla="*/ 480 h 739"/>
                  <a:gd name="T22" fmla="*/ 739 w 739"/>
                  <a:gd name="T23" fmla="*/ 480 h 739"/>
                  <a:gd name="T24" fmla="*/ 739 w 739"/>
                  <a:gd name="T25" fmla="*/ 258 h 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9" h="739">
                    <a:moveTo>
                      <a:pt x="739" y="258"/>
                    </a:moveTo>
                    <a:lnTo>
                      <a:pt x="480" y="258"/>
                    </a:lnTo>
                    <a:lnTo>
                      <a:pt x="480" y="0"/>
                    </a:lnTo>
                    <a:lnTo>
                      <a:pt x="258" y="0"/>
                    </a:lnTo>
                    <a:lnTo>
                      <a:pt x="258" y="258"/>
                    </a:lnTo>
                    <a:lnTo>
                      <a:pt x="0" y="258"/>
                    </a:lnTo>
                    <a:lnTo>
                      <a:pt x="0" y="480"/>
                    </a:lnTo>
                    <a:lnTo>
                      <a:pt x="258" y="480"/>
                    </a:lnTo>
                    <a:lnTo>
                      <a:pt x="258" y="739"/>
                    </a:lnTo>
                    <a:lnTo>
                      <a:pt x="480" y="739"/>
                    </a:lnTo>
                    <a:lnTo>
                      <a:pt x="480" y="480"/>
                    </a:lnTo>
                    <a:lnTo>
                      <a:pt x="739" y="480"/>
                    </a:lnTo>
                    <a:lnTo>
                      <a:pt x="739" y="258"/>
                    </a:lnTo>
                    <a:close/>
                  </a:path>
                </a:pathLst>
              </a:custGeom>
              <a:gradFill>
                <a:gsLst>
                  <a:gs pos="0">
                    <a:schemeClr val="accent1"/>
                  </a:gs>
                  <a:gs pos="100000">
                    <a:schemeClr val="accent2"/>
                  </a:gs>
                </a:gsLst>
                <a:lin ang="0" scaled="1"/>
              </a:gra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sz="1400">
                  <a:latin typeface="思源黑体" panose="020B0500000000000000" pitchFamily="34" charset="-122"/>
                  <a:ea typeface="思源黑体" panose="020B0500000000000000" pitchFamily="34" charset="-122"/>
                  <a:sym typeface="思源黑体" panose="020B0500000000000000" pitchFamily="34" charset="-122"/>
                </a:endParaRPr>
              </a:p>
            </p:txBody>
          </p:sp>
        </p:grpSp>
      </p:grpSp>
      <p:sp>
        <p:nvSpPr>
          <p:cNvPr id="2" name="标题 8"/>
          <p:cNvSpPr>
            <a:spLocks noGrp="1"/>
          </p:cNvSpPr>
          <p:nvPr/>
        </p:nvSpPr>
        <p:spPr>
          <a:xfrm>
            <a:off x="487680" y="404495"/>
            <a:ext cx="10968990" cy="643255"/>
          </a:xfrm>
          <a:prstGeom prst="rect">
            <a:avLst/>
          </a:prstGeom>
        </p:spPr>
        <p:txBody>
          <a:bodyPr vert="horz" lIns="90170" tIns="46990" rIns="90170" bIns="4699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l">
              <a:lnSpc>
                <a:spcPct val="100000"/>
              </a:lnSpc>
              <a:buClrTx/>
              <a:buSzTx/>
              <a:buFontTx/>
            </a:pPr>
            <a:r>
              <a:rPr lang="en-US" altLang="zh-CN"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rPr>
              <a:t>3. </a:t>
            </a:r>
            <a:r>
              <a:rPr lang="zh-CN" altLang="en-US"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rPr>
              <a:t>有效性</a:t>
            </a:r>
            <a:endParaRPr lang="zh-CN" altLang="en-US"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custDataLst>
              <p:tags r:id="rId1"/>
            </p:custDataLst>
          </p:nvPr>
        </p:nvSpPr>
        <p:spPr>
          <a:xfrm>
            <a:off x="1129030" y="1141095"/>
            <a:ext cx="9404985" cy="398780"/>
          </a:xfrm>
          <a:prstGeom prst="rect">
            <a:avLst/>
          </a:prstGeom>
          <a:noFill/>
        </p:spPr>
        <p:txBody>
          <a:bodyPr wrap="square" rtlCol="0">
            <a:spAutoFit/>
          </a:bodyPr>
          <a:p>
            <a:pPr algn="ctr"/>
            <a:r>
              <a:rPr lang="zh-CN" altLang="en-US" sz="2000" b="1" dirty="0">
                <a:latin typeface="微软雅黑" panose="020B0503020204020204" charset="-122"/>
                <a:ea typeface="微软雅黑" panose="020B0503020204020204" charset="-122"/>
              </a:rPr>
              <a:t>复方电解质醋酸钠注射液</a:t>
            </a:r>
            <a:r>
              <a:rPr lang="zh-CN" altLang="en-US" sz="2000" b="1" dirty="0">
                <a:solidFill>
                  <a:srgbClr val="004097"/>
                </a:solidFill>
                <a:latin typeface="微软雅黑" panose="020B0503020204020204" charset="-122"/>
                <a:ea typeface="微软雅黑" panose="020B0503020204020204" charset="-122"/>
              </a:rPr>
              <a:t>符合指南共识液体治疗推荐</a:t>
            </a:r>
            <a:endParaRPr lang="zh-CN" altLang="en-US" sz="2000" b="1" dirty="0">
              <a:solidFill>
                <a:srgbClr val="004097"/>
              </a:solidFill>
              <a:latin typeface="微软雅黑" panose="020B0503020204020204" charset="-122"/>
              <a:ea typeface="微软雅黑" panose="020B0503020204020204" charset="-122"/>
            </a:endParaRPr>
          </a:p>
        </p:txBody>
      </p:sp>
      <p:graphicFrame>
        <p:nvGraphicFramePr>
          <p:cNvPr id="5" name="表格 5"/>
          <p:cNvGraphicFramePr>
            <a:graphicFrameLocks noGrp="1"/>
          </p:cNvGraphicFramePr>
          <p:nvPr>
            <p:custDataLst>
              <p:tags r:id="rId2"/>
            </p:custDataLst>
          </p:nvPr>
        </p:nvGraphicFramePr>
        <p:xfrm>
          <a:off x="89536" y="1714266"/>
          <a:ext cx="11952000" cy="5184000"/>
        </p:xfrm>
        <a:graphic>
          <a:graphicData uri="http://schemas.openxmlformats.org/drawingml/2006/table">
            <a:tbl>
              <a:tblPr firstRow="1" bandRow="1">
                <a:tableStyleId>{5C22544A-7EE6-4342-B048-85BDC9FD1C3A}</a:tableStyleId>
              </a:tblPr>
              <a:tblGrid>
                <a:gridCol w="3924000"/>
                <a:gridCol w="8028000"/>
              </a:tblGrid>
              <a:tr h="540000">
                <a:tc>
                  <a:txBody>
                    <a:bodyPr/>
                    <a:p>
                      <a:pPr algn="ctr">
                        <a:lnSpc>
                          <a:spcPct val="130000"/>
                        </a:lnSpc>
                      </a:pPr>
                      <a:r>
                        <a:rPr lang="zh-CN" altLang="en-US" sz="1600" dirty="0">
                          <a:solidFill>
                            <a:schemeClr val="tx1"/>
                          </a:solidFill>
                          <a:latin typeface="微软雅黑" panose="020B0503020204020204" charset="-122"/>
                          <a:ea typeface="微软雅黑" panose="020B0503020204020204" charset="-122"/>
                        </a:rPr>
                        <a:t>指南共识名称</a:t>
                      </a:r>
                      <a:endParaRPr lang="zh-CN" altLang="en-US" sz="1600" dirty="0">
                        <a:solidFill>
                          <a:schemeClr val="tx1"/>
                        </a:solidFill>
                        <a:latin typeface="微软雅黑" panose="020B0503020204020204" charset="-122"/>
                        <a:ea typeface="微软雅黑" panose="020B0503020204020204" charset="-122"/>
                      </a:endParaRPr>
                    </a:p>
                  </a:txBody>
                  <a:tcPr anchor="ctr">
                    <a:lnL w="12700">
                      <a:solidFill>
                        <a:schemeClr val="bg1">
                          <a:lumMod val="85000"/>
                        </a:schemeClr>
                      </a:solidFill>
                      <a:prstDash val="solid"/>
                    </a:lnL>
                    <a:lnR w="12700">
                      <a:solidFill>
                        <a:schemeClr val="bg1">
                          <a:lumMod val="85000"/>
                        </a:schemeClr>
                      </a:solidFill>
                      <a:prstDash val="solid"/>
                    </a:lnR>
                    <a:lnT w="12700">
                      <a:solidFill>
                        <a:schemeClr val="bg1">
                          <a:lumMod val="85000"/>
                        </a:schemeClr>
                      </a:solidFill>
                      <a:prstDash val="solid"/>
                    </a:lnT>
                    <a:lnB w="12700">
                      <a:solidFill>
                        <a:schemeClr val="bg1">
                          <a:lumMod val="85000"/>
                        </a:schemeClr>
                      </a:solidFill>
                      <a:prstDash val="solid"/>
                    </a:lnB>
                    <a:lnTlToBr>
                      <a:noFill/>
                    </a:lnTlToBr>
                    <a:lnBlToTr>
                      <a:noFill/>
                    </a:lnBlToTr>
                    <a:noFill/>
                  </a:tcPr>
                </a:tc>
                <a:tc>
                  <a:txBody>
                    <a:bodyPr/>
                    <a:p>
                      <a:pPr algn="ctr">
                        <a:lnSpc>
                          <a:spcPct val="130000"/>
                        </a:lnSpc>
                      </a:pPr>
                      <a:r>
                        <a:rPr lang="zh-CN" altLang="en-US" sz="1600" dirty="0">
                          <a:solidFill>
                            <a:schemeClr val="tx1"/>
                          </a:solidFill>
                          <a:latin typeface="微软雅黑" panose="020B0503020204020204" charset="-122"/>
                          <a:ea typeface="微软雅黑" panose="020B0503020204020204" charset="-122"/>
                        </a:rPr>
                        <a:t>液体治疗需求描述</a:t>
                      </a:r>
                      <a:endParaRPr lang="zh-CN" altLang="en-US" sz="1600" dirty="0">
                        <a:solidFill>
                          <a:schemeClr val="tx1"/>
                        </a:solidFill>
                        <a:latin typeface="微软雅黑" panose="020B0503020204020204" charset="-122"/>
                        <a:ea typeface="微软雅黑" panose="020B0503020204020204" charset="-122"/>
                      </a:endParaRPr>
                    </a:p>
                  </a:txBody>
                  <a:tcPr anchor="ctr">
                    <a:lnL w="12700">
                      <a:solidFill>
                        <a:schemeClr val="bg1">
                          <a:lumMod val="85000"/>
                        </a:schemeClr>
                      </a:solidFill>
                      <a:prstDash val="solid"/>
                    </a:lnL>
                    <a:lnR w="12700">
                      <a:solidFill>
                        <a:schemeClr val="bg1">
                          <a:lumMod val="85000"/>
                        </a:schemeClr>
                      </a:solidFill>
                      <a:prstDash val="solid"/>
                    </a:lnR>
                    <a:lnT w="12700">
                      <a:solidFill>
                        <a:schemeClr val="bg1">
                          <a:lumMod val="85000"/>
                        </a:schemeClr>
                      </a:solidFill>
                      <a:prstDash val="solid"/>
                    </a:lnT>
                    <a:lnB w="12700">
                      <a:solidFill>
                        <a:schemeClr val="bg1">
                          <a:lumMod val="85000"/>
                        </a:schemeClr>
                      </a:solidFill>
                      <a:prstDash val="solid"/>
                    </a:lnB>
                    <a:noFill/>
                  </a:tcPr>
                </a:tc>
              </a:tr>
              <a:tr h="900000">
                <a:tc>
                  <a:txBody>
                    <a:bodyPr/>
                    <a:p>
                      <a:pPr algn="ctr" fontAlgn="ctr">
                        <a:lnSpc>
                          <a:spcPct val="130000"/>
                        </a:lnSpc>
                      </a:pPr>
                      <a:r>
                        <a:rPr lang="zh-CN" altLang="en-US" sz="1200" b="1" i="0">
                          <a:solidFill>
                            <a:srgbClr val="000000"/>
                          </a:solidFill>
                          <a:latin typeface="微软雅黑" panose="020B0503020204020204" charset="-122"/>
                          <a:ea typeface="微软雅黑" panose="020B0503020204020204" charset="-122"/>
                        </a:rPr>
                        <a:t>中国成人患者围手术期液体治疗临床实践指南（</a:t>
                      </a:r>
                      <a:r>
                        <a:rPr lang="en-US" altLang="zh-CN" sz="1200" b="1" i="0">
                          <a:solidFill>
                            <a:srgbClr val="000000"/>
                          </a:solidFill>
                          <a:latin typeface="微软雅黑" panose="020B0503020204020204" charset="-122"/>
                          <a:ea typeface="微软雅黑" panose="020B0503020204020204" charset="-122"/>
                        </a:rPr>
                        <a:t>2025</a:t>
                      </a:r>
                      <a:r>
                        <a:rPr lang="zh-CN" altLang="en-US" sz="1200" b="1" i="0">
                          <a:solidFill>
                            <a:srgbClr val="000000"/>
                          </a:solidFill>
                          <a:latin typeface="微软雅黑" panose="020B0503020204020204" charset="-122"/>
                          <a:ea typeface="微软雅黑" panose="020B0503020204020204" charset="-122"/>
                        </a:rPr>
                        <a:t>）</a:t>
                      </a:r>
                      <a:endParaRPr lang="zh-CN" altLang="en-US" sz="1200" b="1" i="0">
                        <a:solidFill>
                          <a:srgbClr val="000000"/>
                        </a:solidFill>
                        <a:latin typeface="微软雅黑" panose="020B0503020204020204" charset="-122"/>
                        <a:ea typeface="微软雅黑" panose="020B0503020204020204" charset="-122"/>
                      </a:endParaRPr>
                    </a:p>
                  </a:txBody>
                  <a:tcPr anchor="ctr" anchorCtr="0">
                    <a:lnL w="12700" cmpd="sng">
                      <a:solidFill>
                        <a:schemeClr val="bg2">
                          <a:lumMod val="90000"/>
                        </a:schemeClr>
                      </a:solidFill>
                      <a:prstDash val="solid"/>
                    </a:lnL>
                    <a:lnR w="12700" cap="flat" cmpd="sng" algn="ctr">
                      <a:solidFill>
                        <a:schemeClr val="bg2">
                          <a:lumMod val="90000"/>
                        </a:schemeClr>
                      </a:solidFill>
                      <a:prstDash val="solid"/>
                      <a:round/>
                      <a:headEnd type="none" w="med" len="med"/>
                      <a:tailEnd type="none" w="med" len="med"/>
                    </a:lnR>
                    <a:lnT w="12700">
                      <a:solidFill>
                        <a:schemeClr val="bg1">
                          <a:lumMod val="85000"/>
                        </a:schemeClr>
                      </a:solidFill>
                      <a:prstDash val="soli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p>
                      <a:pPr marL="171450" indent="-171450" algn="l" fontAlgn="ctr">
                        <a:lnSpc>
                          <a:spcPct val="130000"/>
                        </a:lnSpc>
                        <a:buFont typeface="Wingdings" panose="05000000000000000000" charset="0"/>
                        <a:buChar char="Ø"/>
                      </a:pPr>
                      <a:r>
                        <a:rPr lang="zh-CN" altLang="en-US" sz="1200" b="0" i="0">
                          <a:solidFill>
                            <a:srgbClr val="000000"/>
                          </a:solidFill>
                          <a:latin typeface="微软雅黑" panose="020B0503020204020204" charset="-122"/>
                          <a:ea typeface="微软雅黑" panose="020B0503020204020204" charset="-122"/>
                        </a:rPr>
                        <a:t>晶体液可有效补充人体生理液体需要量及电解质，</a:t>
                      </a:r>
                      <a:r>
                        <a:rPr lang="zh-CN" altLang="en-US" sz="1200" b="0" i="0">
                          <a:solidFill>
                            <a:srgbClr val="FF0000"/>
                          </a:solidFill>
                          <a:latin typeface="微软雅黑" panose="020B0503020204020204" charset="-122"/>
                          <a:ea typeface="微软雅黑" panose="020B0503020204020204" charset="-122"/>
                        </a:rPr>
                        <a:t>手术出血患者</a:t>
                      </a:r>
                      <a:r>
                        <a:rPr lang="zh-CN" altLang="en-US" sz="1200" b="0" i="0">
                          <a:solidFill>
                            <a:srgbClr val="000000"/>
                          </a:solidFill>
                          <a:latin typeface="微软雅黑" panose="020B0503020204020204" charset="-122"/>
                          <a:ea typeface="微软雅黑" panose="020B0503020204020204" charset="-122"/>
                        </a:rPr>
                        <a:t>进行液体治疗建议最初使用等渗晶体溶液；</a:t>
                      </a:r>
                      <a:br>
                        <a:rPr lang="zh-CN" altLang="en-US" sz="1200" b="0" i="0">
                          <a:solidFill>
                            <a:srgbClr val="000000"/>
                          </a:solidFill>
                          <a:latin typeface="微软雅黑" panose="020B0503020204020204" charset="-122"/>
                          <a:ea typeface="微软雅黑" panose="020B0503020204020204" charset="-122"/>
                        </a:rPr>
                      </a:br>
                      <a:r>
                        <a:rPr lang="zh-CN" altLang="en-US" sz="1200" b="0" i="0">
                          <a:solidFill>
                            <a:srgbClr val="000000"/>
                          </a:solidFill>
                          <a:latin typeface="微软雅黑" panose="020B0503020204020204" charset="-122"/>
                          <a:ea typeface="微软雅黑" panose="020B0503020204020204" charset="-122"/>
                        </a:rPr>
                        <a:t>等渗晶体液是</a:t>
                      </a:r>
                      <a:r>
                        <a:rPr lang="zh-CN" altLang="en-US" sz="1200" b="0" i="0">
                          <a:solidFill>
                            <a:srgbClr val="FF0000"/>
                          </a:solidFill>
                          <a:latin typeface="微软雅黑" panose="020B0503020204020204" charset="-122"/>
                          <a:ea typeface="微软雅黑" panose="020B0503020204020204" charset="-122"/>
                        </a:rPr>
                        <a:t>外科患者</a:t>
                      </a:r>
                      <a:r>
                        <a:rPr lang="zh-CN" altLang="en-US" sz="1200" b="0" i="0">
                          <a:solidFill>
                            <a:srgbClr val="000000"/>
                          </a:solidFill>
                          <a:latin typeface="微软雅黑" panose="020B0503020204020204" charset="-122"/>
                          <a:ea typeface="微软雅黑" panose="020B0503020204020204" charset="-122"/>
                        </a:rPr>
                        <a:t>首选复苏液体；</a:t>
                      </a:r>
                      <a:endParaRPr lang="zh-CN" altLang="en-US" sz="1200" b="0" i="0">
                        <a:solidFill>
                          <a:srgbClr val="000000"/>
                        </a:solidFill>
                        <a:latin typeface="微软雅黑" panose="020B0503020204020204" charset="-122"/>
                        <a:ea typeface="微软雅黑" panose="020B0503020204020204" charset="-122"/>
                      </a:endParaRPr>
                    </a:p>
                    <a:p>
                      <a:pPr marL="171450" indent="-171450" algn="l" fontAlgn="ctr">
                        <a:lnSpc>
                          <a:spcPct val="130000"/>
                        </a:lnSpc>
                        <a:buFont typeface="Wingdings" panose="05000000000000000000" charset="0"/>
                        <a:buChar char="Ø"/>
                      </a:pPr>
                      <a:r>
                        <a:rPr lang="zh-CN" altLang="en-US" sz="1200" b="0" i="0">
                          <a:solidFill>
                            <a:srgbClr val="FF0000"/>
                          </a:solidFill>
                          <a:latin typeface="微软雅黑" panose="020B0503020204020204" charset="-122"/>
                          <a:ea typeface="微软雅黑" panose="020B0503020204020204" charset="-122"/>
                        </a:rPr>
                        <a:t>脓毒症患者</a:t>
                      </a:r>
                      <a:r>
                        <a:rPr lang="zh-CN" altLang="en-US" sz="1200" b="0" i="0">
                          <a:solidFill>
                            <a:srgbClr val="000000"/>
                          </a:solidFill>
                          <a:latin typeface="微软雅黑" panose="020B0503020204020204" charset="-122"/>
                          <a:ea typeface="微软雅黑" panose="020B0503020204020204" charset="-122"/>
                        </a:rPr>
                        <a:t>早期液体复苏及后续血管容量补充首选晶体液；</a:t>
                      </a:r>
                      <a:endParaRPr lang="zh-CN" altLang="en-US" sz="1200" b="0" i="0">
                        <a:solidFill>
                          <a:srgbClr val="000000"/>
                        </a:solidFill>
                        <a:latin typeface="微软雅黑" panose="020B0503020204020204" charset="-122"/>
                        <a:ea typeface="微软雅黑" panose="020B0503020204020204" charset="-122"/>
                      </a:endParaRPr>
                    </a:p>
                  </a:txBody>
                  <a:tcPr anchor="ctr" anchorCtr="0">
                    <a:lnL w="12700" cap="flat" cmpd="sng" algn="ctr">
                      <a:solidFill>
                        <a:schemeClr val="bg2">
                          <a:lumMod val="90000"/>
                        </a:schemeClr>
                      </a:solidFill>
                      <a:prstDash val="solid"/>
                      <a:round/>
                      <a:headEnd type="none" w="med" len="med"/>
                      <a:tailEnd type="none" w="med" len="med"/>
                    </a:lnL>
                    <a:lnR w="12700" cmpd="sng">
                      <a:solidFill>
                        <a:schemeClr val="bg2">
                          <a:lumMod val="90000"/>
                        </a:schemeClr>
                      </a:solidFill>
                      <a:prstDash val="solid"/>
                    </a:lnR>
                    <a:lnT w="12700">
                      <a:solidFill>
                        <a:schemeClr val="bg1">
                          <a:lumMod val="85000"/>
                        </a:schemeClr>
                      </a:solidFill>
                      <a:prstDash val="soli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116000">
                <a:tc>
                  <a:txBody>
                    <a:bodyPr/>
                    <a:p>
                      <a:pPr algn="ctr" fontAlgn="ctr">
                        <a:lnSpc>
                          <a:spcPct val="130000"/>
                        </a:lnSpc>
                      </a:pPr>
                      <a:r>
                        <a:rPr lang="zh-CN" altLang="en-US" sz="1200" b="1" i="0">
                          <a:solidFill>
                            <a:srgbClr val="000000"/>
                          </a:solidFill>
                          <a:latin typeface="微软雅黑" panose="020B0503020204020204" charset="-122"/>
                          <a:ea typeface="微软雅黑" panose="020B0503020204020204" charset="-122"/>
                        </a:rPr>
                        <a:t>围手术期醋酸盐平衡晶体液临床应用专家共识（</a:t>
                      </a:r>
                      <a:r>
                        <a:rPr lang="en-US" altLang="zh-CN" sz="1200" b="1" i="0">
                          <a:solidFill>
                            <a:srgbClr val="000000"/>
                          </a:solidFill>
                          <a:latin typeface="微软雅黑" panose="020B0503020204020204" charset="-122"/>
                          <a:ea typeface="微软雅黑" panose="020B0503020204020204" charset="-122"/>
                        </a:rPr>
                        <a:t>2023</a:t>
                      </a:r>
                      <a:r>
                        <a:rPr lang="zh-CN" altLang="en-US" sz="1200" b="1" i="0">
                          <a:solidFill>
                            <a:srgbClr val="000000"/>
                          </a:solidFill>
                          <a:latin typeface="微软雅黑" panose="020B0503020204020204" charset="-122"/>
                          <a:ea typeface="微软雅黑" panose="020B0503020204020204" charset="-122"/>
                        </a:rPr>
                        <a:t>）</a:t>
                      </a:r>
                      <a:endParaRPr lang="zh-CN" altLang="en-US" sz="1200" b="1" i="0">
                        <a:solidFill>
                          <a:srgbClr val="000000"/>
                        </a:solidFill>
                        <a:latin typeface="微软雅黑" panose="020B0503020204020204" charset="-122"/>
                        <a:ea typeface="微软雅黑" panose="020B0503020204020204" charset="-122"/>
                      </a:endParaRPr>
                    </a:p>
                  </a:txBody>
                  <a:tcPr anchor="ctr" anchorCtr="0">
                    <a:lnL w="12700" cmpd="sng">
                      <a:solidFill>
                        <a:schemeClr val="bg2">
                          <a:lumMod val="90000"/>
                        </a:schemeClr>
                      </a:solidFill>
                      <a:prstDash val="soli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p>
                      <a:pPr marL="171450" indent="-171450" algn="l" fontAlgn="ctr">
                        <a:lnSpc>
                          <a:spcPct val="130000"/>
                        </a:lnSpc>
                        <a:buFont typeface="Wingdings" panose="05000000000000000000" charset="0"/>
                        <a:buChar char="Ø"/>
                      </a:pPr>
                      <a:r>
                        <a:rPr lang="zh-CN" altLang="en-US" sz="1200" b="0" i="0">
                          <a:solidFill>
                            <a:srgbClr val="000000"/>
                          </a:solidFill>
                          <a:latin typeface="微软雅黑" panose="020B0503020204020204" charset="-122"/>
                          <a:ea typeface="微软雅黑" panose="020B0503020204020204" charset="-122"/>
                        </a:rPr>
                        <a:t>晶体液是液体治疗中必不可少的选择，尤其推荐用于</a:t>
                      </a:r>
                      <a:r>
                        <a:rPr lang="zh-CN" altLang="en-US" sz="1200" b="0" i="0">
                          <a:solidFill>
                            <a:srgbClr val="FF0000"/>
                          </a:solidFill>
                          <a:latin typeface="微软雅黑" panose="020B0503020204020204" charset="-122"/>
                          <a:ea typeface="微软雅黑" panose="020B0503020204020204" charset="-122"/>
                        </a:rPr>
                        <a:t>补充正常生理需要量</a:t>
                      </a:r>
                      <a:r>
                        <a:rPr lang="zh-CN" altLang="en-US" sz="1200" b="0" i="0">
                          <a:solidFill>
                            <a:srgbClr val="000000"/>
                          </a:solidFill>
                          <a:latin typeface="微软雅黑" panose="020B0503020204020204" charset="-122"/>
                          <a:ea typeface="微软雅黑" panose="020B0503020204020204" charset="-122"/>
                        </a:rPr>
                        <a:t>、或者</a:t>
                      </a:r>
                      <a:r>
                        <a:rPr lang="zh-CN" altLang="en-US" sz="1200" b="0" i="0">
                          <a:solidFill>
                            <a:srgbClr val="FF0000"/>
                          </a:solidFill>
                          <a:latin typeface="微软雅黑" panose="020B0503020204020204" charset="-122"/>
                          <a:ea typeface="微软雅黑" panose="020B0503020204020204" charset="-122"/>
                        </a:rPr>
                        <a:t>治疗术前禁食导致的体液缺失</a:t>
                      </a:r>
                      <a:r>
                        <a:rPr lang="zh-CN" altLang="en-US" sz="1200" b="0" i="0">
                          <a:solidFill>
                            <a:srgbClr val="000000"/>
                          </a:solidFill>
                          <a:latin typeface="微软雅黑" panose="020B0503020204020204" charset="-122"/>
                          <a:ea typeface="微软雅黑" panose="020B0503020204020204" charset="-122"/>
                        </a:rPr>
                        <a:t>以及</a:t>
                      </a:r>
                      <a:r>
                        <a:rPr lang="zh-CN" altLang="en-US" sz="1200" b="0" i="0">
                          <a:solidFill>
                            <a:srgbClr val="FF0000"/>
                          </a:solidFill>
                          <a:latin typeface="微软雅黑" panose="020B0503020204020204" charset="-122"/>
                          <a:ea typeface="微软雅黑" panose="020B0503020204020204" charset="-122"/>
                        </a:rPr>
                        <a:t>麻醉手术期间的体液再分布</a:t>
                      </a:r>
                      <a:r>
                        <a:rPr lang="zh-CN" altLang="en-US" sz="1200" b="0" i="0">
                          <a:solidFill>
                            <a:srgbClr val="000000"/>
                          </a:solidFill>
                          <a:latin typeface="微软雅黑" panose="020B0503020204020204" charset="-122"/>
                          <a:ea typeface="微软雅黑" panose="020B0503020204020204" charset="-122"/>
                        </a:rPr>
                        <a:t>；</a:t>
                      </a:r>
                      <a:endParaRPr lang="zh-CN" altLang="en-US" sz="1200" b="0" i="0">
                        <a:solidFill>
                          <a:srgbClr val="000000"/>
                        </a:solidFill>
                        <a:latin typeface="微软雅黑" panose="020B0503020204020204" charset="-122"/>
                        <a:ea typeface="微软雅黑" panose="020B0503020204020204" charset="-122"/>
                      </a:endParaRPr>
                    </a:p>
                    <a:p>
                      <a:pPr marL="171450" indent="-171450" algn="l" fontAlgn="ctr">
                        <a:lnSpc>
                          <a:spcPct val="130000"/>
                        </a:lnSpc>
                        <a:buFont typeface="Wingdings" panose="05000000000000000000" charset="0"/>
                        <a:buChar char="Ø"/>
                      </a:pPr>
                      <a:r>
                        <a:rPr lang="zh-CN" altLang="en-US" sz="1200" b="0" i="0">
                          <a:solidFill>
                            <a:srgbClr val="000000"/>
                          </a:solidFill>
                          <a:latin typeface="微软雅黑" panose="020B0503020204020204" charset="-122"/>
                          <a:ea typeface="微软雅黑" panose="020B0503020204020204" charset="-122"/>
                        </a:rPr>
                        <a:t>醋酸盐平衡晶体液是目前较为接近血浆成分和理化特性的平衡液。而且醋酸的代谢途径广泛，</a:t>
                      </a:r>
                      <a:r>
                        <a:rPr lang="zh-CN" altLang="en-US" sz="1200" b="0" i="0">
                          <a:solidFill>
                            <a:srgbClr val="FF0000"/>
                          </a:solidFill>
                          <a:latin typeface="微软雅黑" panose="020B0503020204020204" charset="-122"/>
                          <a:ea typeface="微软雅黑" panose="020B0503020204020204" charset="-122"/>
                        </a:rPr>
                        <a:t>对肝脏依赖小、不易蓄积、使用安全，适于肝功能尚未发育完善的婴幼儿使用。</a:t>
                      </a:r>
                      <a:endParaRPr lang="zh-CN" altLang="en-US" sz="1200" b="0" i="0">
                        <a:solidFill>
                          <a:srgbClr val="FF0000"/>
                        </a:solidFill>
                        <a:latin typeface="微软雅黑" panose="020B0503020204020204" charset="-122"/>
                        <a:ea typeface="微软雅黑" panose="020B0503020204020204" charset="-122"/>
                      </a:endParaRPr>
                    </a:p>
                  </a:txBody>
                  <a:tcPr anchor="ctr" anchorCtr="0">
                    <a:lnL w="12700" cap="flat" cmpd="sng" algn="ctr">
                      <a:solidFill>
                        <a:schemeClr val="bg2">
                          <a:lumMod val="90000"/>
                        </a:schemeClr>
                      </a:solidFill>
                      <a:prstDash val="solid"/>
                      <a:round/>
                      <a:headEnd type="none" w="med" len="med"/>
                      <a:tailEnd type="none" w="med" len="med"/>
                    </a:lnL>
                    <a:lnR w="12700" cmpd="sng">
                      <a:solidFill>
                        <a:schemeClr val="bg2">
                          <a:lumMod val="90000"/>
                        </a:schemeClr>
                      </a:solidFill>
                      <a:prstDash val="soli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48000">
                <a:tc>
                  <a:txBody>
                    <a:bodyPr/>
                    <a:p>
                      <a:pPr algn="ctr" fontAlgn="ctr">
                        <a:lnSpc>
                          <a:spcPct val="130000"/>
                        </a:lnSpc>
                      </a:pPr>
                      <a:r>
                        <a:rPr lang="zh-CN" altLang="en-US" sz="1200" b="1" i="0">
                          <a:solidFill>
                            <a:srgbClr val="000000"/>
                          </a:solidFill>
                          <a:latin typeface="微软雅黑" panose="020B0503020204020204" charset="-122"/>
                          <a:ea typeface="微软雅黑" panose="020B0503020204020204" charset="-122"/>
                        </a:rPr>
                        <a:t>中国加速康复外科临床实践指南（</a:t>
                      </a:r>
                      <a:r>
                        <a:rPr lang="en-US" altLang="zh-CN" sz="1200" b="1" i="0">
                          <a:solidFill>
                            <a:srgbClr val="000000"/>
                          </a:solidFill>
                          <a:latin typeface="微软雅黑" panose="020B0503020204020204" charset="-122"/>
                          <a:ea typeface="微软雅黑" panose="020B0503020204020204" charset="-122"/>
                        </a:rPr>
                        <a:t>2021</a:t>
                      </a:r>
                      <a:r>
                        <a:rPr lang="zh-CN" altLang="en-US" sz="1200" b="1" i="0">
                          <a:solidFill>
                            <a:srgbClr val="000000"/>
                          </a:solidFill>
                          <a:latin typeface="微软雅黑" panose="020B0503020204020204" charset="-122"/>
                          <a:ea typeface="微软雅黑" panose="020B0503020204020204" charset="-122"/>
                        </a:rPr>
                        <a:t>）</a:t>
                      </a:r>
                      <a:endParaRPr lang="zh-CN" altLang="en-US" sz="1200" b="1" i="0">
                        <a:solidFill>
                          <a:srgbClr val="000000"/>
                        </a:solidFill>
                        <a:latin typeface="微软雅黑" panose="020B0503020204020204" charset="-122"/>
                        <a:ea typeface="微软雅黑" panose="020B0503020204020204" charset="-122"/>
                      </a:endParaRPr>
                    </a:p>
                  </a:txBody>
                  <a:tcPr anchor="ctr" anchorCtr="0">
                    <a:lnL w="12700" cmpd="sng">
                      <a:solidFill>
                        <a:schemeClr val="bg2">
                          <a:lumMod val="90000"/>
                        </a:schemeClr>
                      </a:solidFill>
                      <a:prstDash val="soli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p>
                      <a:pPr marL="171450" indent="-171450" algn="l" fontAlgn="ctr">
                        <a:lnSpc>
                          <a:spcPct val="130000"/>
                        </a:lnSpc>
                        <a:buFont typeface="Wingdings" panose="05000000000000000000" charset="0"/>
                        <a:buChar char="Ø"/>
                      </a:pPr>
                      <a:r>
                        <a:rPr lang="zh-CN" altLang="en-US" sz="1200" b="0" i="0">
                          <a:solidFill>
                            <a:srgbClr val="000000"/>
                          </a:solidFill>
                          <a:latin typeface="微软雅黑" panose="020B0503020204020204" charset="-122"/>
                          <a:ea typeface="微软雅黑" panose="020B0503020204020204" charset="-122"/>
                        </a:rPr>
                        <a:t>对合并肠梗阻、恶心呕吐及长时间禁饮禁食的病人，可能存在低血容量、电解质紊乱</a:t>
                      </a:r>
                      <a:r>
                        <a:rPr lang="zh-CN" altLang="en-US" sz="1200" b="0" i="0">
                          <a:solidFill>
                            <a:srgbClr val="000000"/>
                          </a:solidFill>
                          <a:latin typeface="微软雅黑" panose="020B0503020204020204" charset="-122"/>
                          <a:ea typeface="微软雅黑" panose="020B0503020204020204" charset="-122"/>
                        </a:rPr>
                        <a:t>风险，建议使用复方电解质溶液扩容。</a:t>
                      </a:r>
                      <a:endParaRPr lang="zh-CN" altLang="en-US" sz="1200" b="0" i="0">
                        <a:solidFill>
                          <a:srgbClr val="000000"/>
                        </a:solidFill>
                        <a:latin typeface="微软雅黑" panose="020B0503020204020204" charset="-122"/>
                        <a:ea typeface="微软雅黑" panose="020B0503020204020204" charset="-122"/>
                      </a:endParaRPr>
                    </a:p>
                  </a:txBody>
                  <a:tcPr anchor="ctr" anchorCtr="0">
                    <a:lnL w="12700" cap="flat" cmpd="sng" algn="ctr">
                      <a:solidFill>
                        <a:schemeClr val="bg2">
                          <a:lumMod val="90000"/>
                        </a:schemeClr>
                      </a:solidFill>
                      <a:prstDash val="solid"/>
                      <a:round/>
                      <a:headEnd type="none" w="med" len="med"/>
                      <a:tailEnd type="none" w="med" len="med"/>
                    </a:lnL>
                    <a:lnR w="12700" cmpd="sng">
                      <a:solidFill>
                        <a:schemeClr val="bg2">
                          <a:lumMod val="90000"/>
                        </a:schemeClr>
                      </a:solidFill>
                      <a:prstDash val="soli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864000">
                <a:tc>
                  <a:txBody>
                    <a:bodyPr/>
                    <a:p>
                      <a:pPr algn="ctr" fontAlgn="ctr">
                        <a:lnSpc>
                          <a:spcPct val="130000"/>
                        </a:lnSpc>
                      </a:pPr>
                      <a:r>
                        <a:rPr lang="zh-CN" altLang="en-US" sz="1200" b="1" i="0">
                          <a:solidFill>
                            <a:srgbClr val="000000"/>
                          </a:solidFill>
                          <a:latin typeface="微软雅黑" panose="020B0503020204020204" charset="-122"/>
                          <a:ea typeface="微软雅黑" panose="020B0503020204020204" charset="-122"/>
                        </a:rPr>
                        <a:t>外科病人围手术期液体治疗专家共识（</a:t>
                      </a:r>
                      <a:r>
                        <a:rPr lang="en-US" altLang="zh-CN" sz="1200" b="1" i="0">
                          <a:solidFill>
                            <a:srgbClr val="000000"/>
                          </a:solidFill>
                          <a:latin typeface="微软雅黑" panose="020B0503020204020204" charset="-122"/>
                          <a:ea typeface="微软雅黑" panose="020B0503020204020204" charset="-122"/>
                        </a:rPr>
                        <a:t>2015</a:t>
                      </a:r>
                      <a:r>
                        <a:rPr lang="zh-CN" altLang="en-US" sz="1200" b="1" i="0">
                          <a:solidFill>
                            <a:srgbClr val="000000"/>
                          </a:solidFill>
                          <a:latin typeface="微软雅黑" panose="020B0503020204020204" charset="-122"/>
                          <a:ea typeface="微软雅黑" panose="020B0503020204020204" charset="-122"/>
                        </a:rPr>
                        <a:t>）</a:t>
                      </a:r>
                      <a:endParaRPr lang="zh-CN" altLang="en-US" sz="1200" b="1" i="0">
                        <a:solidFill>
                          <a:srgbClr val="000000"/>
                        </a:solidFill>
                        <a:latin typeface="微软雅黑" panose="020B0503020204020204" charset="-122"/>
                        <a:ea typeface="微软雅黑" panose="020B0503020204020204" charset="-122"/>
                      </a:endParaRPr>
                    </a:p>
                  </a:txBody>
                  <a:tcPr anchor="ctr" anchorCtr="0">
                    <a:lnL w="12700" cmpd="sng">
                      <a:solidFill>
                        <a:schemeClr val="bg2">
                          <a:lumMod val="90000"/>
                        </a:schemeClr>
                      </a:solidFill>
                      <a:prstDash val="soli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p>
                      <a:pPr marL="171450" indent="-171450" algn="l" fontAlgn="ctr">
                        <a:lnSpc>
                          <a:spcPct val="130000"/>
                        </a:lnSpc>
                        <a:buFont typeface="Wingdings" panose="05000000000000000000" charset="0"/>
                        <a:buChar char="Ø"/>
                      </a:pPr>
                      <a:r>
                        <a:rPr lang="zh-CN" altLang="en-US" sz="1200" b="0" i="0">
                          <a:solidFill>
                            <a:srgbClr val="000000"/>
                          </a:solidFill>
                          <a:latin typeface="微软雅黑" panose="020B0503020204020204" charset="-122"/>
                          <a:ea typeface="微软雅黑" panose="020B0503020204020204" charset="-122"/>
                        </a:rPr>
                        <a:t>围手术期液体治疗可分为</a:t>
                      </a:r>
                      <a:r>
                        <a:rPr lang="zh-CN" altLang="en-US" sz="1200" b="0" i="0">
                          <a:solidFill>
                            <a:srgbClr val="000000"/>
                          </a:solidFill>
                          <a:latin typeface="微软雅黑" panose="020B0503020204020204" charset="-122"/>
                          <a:ea typeface="微软雅黑" panose="020B0503020204020204" charset="-122"/>
                        </a:rPr>
                        <a:t>针对脱水的补液治疗及</a:t>
                      </a:r>
                      <a:r>
                        <a:rPr lang="zh-CN" altLang="en-US" sz="1200" b="0" i="0">
                          <a:solidFill>
                            <a:srgbClr val="000000"/>
                          </a:solidFill>
                          <a:latin typeface="微软雅黑" panose="020B0503020204020204" charset="-122"/>
                          <a:ea typeface="微软雅黑" panose="020B0503020204020204" charset="-122"/>
                        </a:rPr>
                        <a:t>有效循环血量减少所致血流动力学改变的复苏治疗，在补充细胞外液及有效循环血量的同时，</a:t>
                      </a:r>
                      <a:r>
                        <a:rPr lang="zh-CN" altLang="en-US" sz="1200" b="0" i="0">
                          <a:solidFill>
                            <a:srgbClr val="000000"/>
                          </a:solidFill>
                          <a:latin typeface="微软雅黑" panose="020B0503020204020204" charset="-122"/>
                          <a:ea typeface="微软雅黑" panose="020B0503020204020204" charset="-122"/>
                        </a:rPr>
                        <a:t>纠正并发的电解质紊乱。</a:t>
                      </a:r>
                      <a:endParaRPr lang="zh-CN" altLang="en-US" sz="1200" b="0" i="0">
                        <a:solidFill>
                          <a:srgbClr val="000000"/>
                        </a:solidFill>
                        <a:latin typeface="微软雅黑" panose="020B0503020204020204" charset="-122"/>
                        <a:ea typeface="微软雅黑" panose="020B0503020204020204" charset="-122"/>
                      </a:endParaRPr>
                    </a:p>
                    <a:p>
                      <a:pPr marL="171450" indent="-171450" algn="l" fontAlgn="ctr">
                        <a:lnSpc>
                          <a:spcPct val="130000"/>
                        </a:lnSpc>
                        <a:buFont typeface="Wingdings" panose="05000000000000000000" charset="0"/>
                        <a:buChar char="Ø"/>
                      </a:pPr>
                      <a:r>
                        <a:rPr lang="zh-CN" altLang="en-US" sz="1200" b="0" i="0">
                          <a:solidFill>
                            <a:srgbClr val="FF0000"/>
                          </a:solidFill>
                          <a:latin typeface="微软雅黑" panose="020B0503020204020204" charset="-122"/>
                          <a:ea typeface="微软雅黑" panose="020B0503020204020204" charset="-122"/>
                        </a:rPr>
                        <a:t>不含 </a:t>
                      </a:r>
                      <a:r>
                        <a:rPr lang="en-US" altLang="zh-CN" sz="1200" b="0" i="0">
                          <a:solidFill>
                            <a:srgbClr val="FF0000"/>
                          </a:solidFill>
                          <a:latin typeface="微软雅黑" panose="020B0503020204020204" charset="-122"/>
                          <a:ea typeface="微软雅黑" panose="020B0503020204020204" charset="-122"/>
                        </a:rPr>
                        <a:t>Ca</a:t>
                      </a:r>
                      <a:r>
                        <a:rPr lang="en-US" altLang="zh-CN" sz="1200" b="0" i="0" baseline="30000">
                          <a:solidFill>
                            <a:srgbClr val="FF0000"/>
                          </a:solidFill>
                          <a:latin typeface="微软雅黑" panose="020B0503020204020204" charset="-122"/>
                          <a:ea typeface="微软雅黑" panose="020B0503020204020204" charset="-122"/>
                        </a:rPr>
                        <a:t>2+</a:t>
                      </a:r>
                      <a:r>
                        <a:rPr lang="zh-CN" altLang="en-US" sz="1200" b="0" i="0">
                          <a:solidFill>
                            <a:srgbClr val="FF0000"/>
                          </a:solidFill>
                          <a:latin typeface="微软雅黑" panose="020B0503020204020204" charset="-122"/>
                          <a:ea typeface="微软雅黑" panose="020B0503020204020204" charset="-122"/>
                        </a:rPr>
                        <a:t>，可避免 </a:t>
                      </a:r>
                      <a:r>
                        <a:rPr lang="en-US" altLang="zh-CN" sz="1200" b="0" i="0">
                          <a:solidFill>
                            <a:srgbClr val="FF0000"/>
                          </a:solidFill>
                          <a:latin typeface="微软雅黑" panose="020B0503020204020204" charset="-122"/>
                          <a:ea typeface="微软雅黑" panose="020B0503020204020204" charset="-122"/>
                        </a:rPr>
                        <a:t>Ca</a:t>
                      </a:r>
                      <a:r>
                        <a:rPr lang="en-US" altLang="zh-CN" sz="1200" b="0" i="0" baseline="30000">
                          <a:solidFill>
                            <a:srgbClr val="FF0000"/>
                          </a:solidFill>
                          <a:latin typeface="微软雅黑" panose="020B0503020204020204" charset="-122"/>
                          <a:ea typeface="微软雅黑" panose="020B0503020204020204" charset="-122"/>
                        </a:rPr>
                        <a:t>2+</a:t>
                      </a:r>
                      <a:r>
                        <a:rPr lang="zh-CN" altLang="en-US" sz="1200" b="0" i="0">
                          <a:solidFill>
                            <a:srgbClr val="FF0000"/>
                          </a:solidFill>
                          <a:latin typeface="微软雅黑" panose="020B0503020204020204" charset="-122"/>
                          <a:ea typeface="微软雅黑" panose="020B0503020204020204" charset="-122"/>
                        </a:rPr>
                        <a:t>过量导致的凝集级联反应的活化和凝血的发生。</a:t>
                      </a:r>
                      <a:endParaRPr lang="zh-CN" altLang="en-US" sz="1200" b="0" i="0">
                        <a:solidFill>
                          <a:srgbClr val="FF0000"/>
                        </a:solidFill>
                        <a:latin typeface="微软雅黑" panose="020B0503020204020204" charset="-122"/>
                        <a:ea typeface="微软雅黑" panose="020B0503020204020204" charset="-122"/>
                      </a:endParaRPr>
                    </a:p>
                  </a:txBody>
                  <a:tcPr anchor="ctr" anchorCtr="0">
                    <a:lnL w="12700" cap="flat" cmpd="sng" algn="ctr">
                      <a:solidFill>
                        <a:schemeClr val="bg2">
                          <a:lumMod val="90000"/>
                        </a:schemeClr>
                      </a:solidFill>
                      <a:prstDash val="solid"/>
                      <a:round/>
                      <a:headEnd type="none" w="med" len="med"/>
                      <a:tailEnd type="none" w="med" len="med"/>
                    </a:lnL>
                    <a:lnR w="12700" cmpd="sng">
                      <a:solidFill>
                        <a:schemeClr val="bg2">
                          <a:lumMod val="90000"/>
                        </a:schemeClr>
                      </a:solidFill>
                      <a:prstDash val="soli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med" Requires="p14" p14:dur="750">
        <p15:prstTrans prst="pageCurlDoubl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15"/>
          <p:cNvGrpSpPr/>
          <p:nvPr/>
        </p:nvGrpSpPr>
        <p:grpSpPr>
          <a:xfrm>
            <a:off x="0" y="0"/>
            <a:ext cx="12192000" cy="6858000"/>
            <a:chOff x="0" y="0"/>
            <a:chExt cx="12192000" cy="6858000"/>
          </a:xfrm>
        </p:grpSpPr>
        <p:sp>
          <p:nvSpPr>
            <p:cNvPr id="8" name="Rectangle 14"/>
            <p:cNvSpPr/>
            <p:nvPr/>
          </p:nvSpPr>
          <p:spPr>
            <a:xfrm>
              <a:off x="0" y="0"/>
              <a:ext cx="12192000" cy="6858000"/>
            </a:xfrm>
            <a:prstGeom prst="rect">
              <a:avLst/>
            </a:prstGeom>
            <a:solidFill>
              <a:srgbClr val="0040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9" name="Group 13"/>
            <p:cNvGrpSpPr/>
            <p:nvPr/>
          </p:nvGrpSpPr>
          <p:grpSpPr>
            <a:xfrm>
              <a:off x="0" y="249382"/>
              <a:ext cx="12192000" cy="6211065"/>
              <a:chOff x="0" y="249382"/>
              <a:chExt cx="12192000" cy="6211065"/>
            </a:xfrm>
          </p:grpSpPr>
          <p:sp>
            <p:nvSpPr>
              <p:cNvPr id="10" name="Rectangle 10"/>
              <p:cNvSpPr/>
              <p:nvPr/>
            </p:nvSpPr>
            <p:spPr>
              <a:xfrm>
                <a:off x="0" y="249382"/>
                <a:ext cx="12192000" cy="6211065"/>
              </a:xfrm>
              <a:prstGeom prst="rect">
                <a:avLst/>
              </a:prstGeom>
              <a:solidFill>
                <a:schemeClr val="bg1"/>
              </a:solidFill>
              <a:ln>
                <a:noFill/>
              </a:ln>
              <a:effectLst>
                <a:outerShdw blurRad="685800" dist="215900" dir="5400000" sx="91000" sy="91000" algn="t"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6" name="Freeform 6"/>
              <p:cNvSpPr/>
              <p:nvPr userDrawn="1"/>
            </p:nvSpPr>
            <p:spPr bwMode="auto">
              <a:xfrm>
                <a:off x="1744990" y="565984"/>
                <a:ext cx="32470" cy="32470"/>
              </a:xfrm>
              <a:custGeom>
                <a:avLst/>
                <a:gdLst>
                  <a:gd name="T0" fmla="*/ 739 w 739"/>
                  <a:gd name="T1" fmla="*/ 258 h 739"/>
                  <a:gd name="T2" fmla="*/ 480 w 739"/>
                  <a:gd name="T3" fmla="*/ 258 h 739"/>
                  <a:gd name="T4" fmla="*/ 480 w 739"/>
                  <a:gd name="T5" fmla="*/ 0 h 739"/>
                  <a:gd name="T6" fmla="*/ 258 w 739"/>
                  <a:gd name="T7" fmla="*/ 0 h 739"/>
                  <a:gd name="T8" fmla="*/ 258 w 739"/>
                  <a:gd name="T9" fmla="*/ 258 h 739"/>
                  <a:gd name="T10" fmla="*/ 0 w 739"/>
                  <a:gd name="T11" fmla="*/ 258 h 739"/>
                  <a:gd name="T12" fmla="*/ 0 w 739"/>
                  <a:gd name="T13" fmla="*/ 480 h 739"/>
                  <a:gd name="T14" fmla="*/ 258 w 739"/>
                  <a:gd name="T15" fmla="*/ 480 h 739"/>
                  <a:gd name="T16" fmla="*/ 258 w 739"/>
                  <a:gd name="T17" fmla="*/ 739 h 739"/>
                  <a:gd name="T18" fmla="*/ 480 w 739"/>
                  <a:gd name="T19" fmla="*/ 739 h 739"/>
                  <a:gd name="T20" fmla="*/ 480 w 739"/>
                  <a:gd name="T21" fmla="*/ 480 h 739"/>
                  <a:gd name="T22" fmla="*/ 739 w 739"/>
                  <a:gd name="T23" fmla="*/ 480 h 739"/>
                  <a:gd name="T24" fmla="*/ 739 w 739"/>
                  <a:gd name="T25" fmla="*/ 258 h 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9" h="739">
                    <a:moveTo>
                      <a:pt x="739" y="258"/>
                    </a:moveTo>
                    <a:lnTo>
                      <a:pt x="480" y="258"/>
                    </a:lnTo>
                    <a:lnTo>
                      <a:pt x="480" y="0"/>
                    </a:lnTo>
                    <a:lnTo>
                      <a:pt x="258" y="0"/>
                    </a:lnTo>
                    <a:lnTo>
                      <a:pt x="258" y="258"/>
                    </a:lnTo>
                    <a:lnTo>
                      <a:pt x="0" y="258"/>
                    </a:lnTo>
                    <a:lnTo>
                      <a:pt x="0" y="480"/>
                    </a:lnTo>
                    <a:lnTo>
                      <a:pt x="258" y="480"/>
                    </a:lnTo>
                    <a:lnTo>
                      <a:pt x="258" y="739"/>
                    </a:lnTo>
                    <a:lnTo>
                      <a:pt x="480" y="739"/>
                    </a:lnTo>
                    <a:lnTo>
                      <a:pt x="480" y="480"/>
                    </a:lnTo>
                    <a:lnTo>
                      <a:pt x="739" y="480"/>
                    </a:lnTo>
                    <a:lnTo>
                      <a:pt x="739" y="258"/>
                    </a:lnTo>
                    <a:close/>
                  </a:path>
                </a:pathLst>
              </a:custGeom>
              <a:gradFill>
                <a:gsLst>
                  <a:gs pos="0">
                    <a:schemeClr val="accent1"/>
                  </a:gs>
                  <a:gs pos="100000">
                    <a:schemeClr val="accent2"/>
                  </a:gs>
                </a:gsLst>
                <a:lin ang="0" scaled="1"/>
              </a:gra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sz="1400">
                  <a:latin typeface="思源黑体" panose="020B0500000000000000" pitchFamily="34" charset="-122"/>
                  <a:ea typeface="思源黑体" panose="020B0500000000000000" pitchFamily="34" charset="-122"/>
                  <a:sym typeface="思源黑体" panose="020B0500000000000000" pitchFamily="34" charset="-122"/>
                </a:endParaRPr>
              </a:p>
            </p:txBody>
          </p:sp>
        </p:grpSp>
      </p:grpSp>
      <p:sp>
        <p:nvSpPr>
          <p:cNvPr id="2" name="标题 8"/>
          <p:cNvSpPr>
            <a:spLocks noGrp="1"/>
          </p:cNvSpPr>
          <p:nvPr/>
        </p:nvSpPr>
        <p:spPr>
          <a:xfrm>
            <a:off x="487680" y="404495"/>
            <a:ext cx="10968990" cy="643255"/>
          </a:xfrm>
          <a:prstGeom prst="rect">
            <a:avLst/>
          </a:prstGeom>
        </p:spPr>
        <p:txBody>
          <a:bodyPr vert="horz" lIns="90170" tIns="46990" rIns="90170" bIns="4699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l">
              <a:lnSpc>
                <a:spcPct val="100000"/>
              </a:lnSpc>
              <a:buClrTx/>
              <a:buSzTx/>
              <a:buFontTx/>
            </a:pPr>
            <a:r>
              <a:rPr lang="en-US" altLang="zh-CN"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rPr>
              <a:t>4. </a:t>
            </a:r>
            <a:r>
              <a:rPr lang="zh-CN" altLang="en-US"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rPr>
              <a:t>创新性</a:t>
            </a:r>
            <a:endParaRPr lang="zh-CN" altLang="en-US"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endParaRPr>
          </a:p>
        </p:txBody>
      </p:sp>
      <p:grpSp>
        <p:nvGrpSpPr>
          <p:cNvPr id="22" name="组合 21"/>
          <p:cNvGrpSpPr/>
          <p:nvPr>
            <p:custDataLst>
              <p:tags r:id="rId1"/>
            </p:custDataLst>
          </p:nvPr>
        </p:nvGrpSpPr>
        <p:grpSpPr>
          <a:xfrm>
            <a:off x="1651635" y="986292"/>
            <a:ext cx="9269730" cy="4150223"/>
            <a:chOff x="2697" y="2283"/>
            <a:chExt cx="14598" cy="6990"/>
          </a:xfrm>
        </p:grpSpPr>
        <p:sp>
          <p:nvSpPr>
            <p:cNvPr id="18" name="椭圆 17"/>
            <p:cNvSpPr/>
            <p:nvPr>
              <p:custDataLst>
                <p:tags r:id="rId2"/>
              </p:custDataLst>
            </p:nvPr>
          </p:nvSpPr>
          <p:spPr>
            <a:xfrm>
              <a:off x="3029" y="7038"/>
              <a:ext cx="1012" cy="961"/>
            </a:xfrm>
            <a:prstGeom prst="ellipse">
              <a:avLst/>
            </a:prstGeom>
            <a:solidFill>
              <a:srgbClr val="004097"/>
            </a:solidFill>
            <a:ln>
              <a:noFill/>
            </a:ln>
            <a:effectLst>
              <a:outerShdw blurRad="50800" dist="38100" dir="2700000" algn="tl" rotWithShape="0">
                <a:prstClr val="black">
                  <a:alpha val="40000"/>
                </a:prstClr>
              </a:outerShdw>
            </a:effec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 name="椭圆 2"/>
            <p:cNvSpPr/>
            <p:nvPr>
              <p:custDataLst>
                <p:tags r:id="rId3"/>
              </p:custDataLst>
            </p:nvPr>
          </p:nvSpPr>
          <p:spPr>
            <a:xfrm>
              <a:off x="3029" y="3784"/>
              <a:ext cx="1012" cy="961"/>
            </a:xfrm>
            <a:prstGeom prst="ellipse">
              <a:avLst/>
            </a:prstGeom>
            <a:solidFill>
              <a:srgbClr val="004097"/>
            </a:solidFill>
            <a:ln>
              <a:noFill/>
            </a:ln>
            <a:effectLst>
              <a:outerShdw blurRad="50800" dist="38100" dir="2700000" algn="tl" rotWithShape="0">
                <a:prstClr val="black">
                  <a:alpha val="40000"/>
                </a:prstClr>
              </a:outerShdw>
            </a:effec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4" name="文本框 3"/>
            <p:cNvSpPr txBox="1"/>
            <p:nvPr>
              <p:custDataLst>
                <p:tags r:id="rId4"/>
              </p:custDataLst>
            </p:nvPr>
          </p:nvSpPr>
          <p:spPr>
            <a:xfrm>
              <a:off x="3089" y="3869"/>
              <a:ext cx="1004" cy="876"/>
            </a:xfrm>
            <a:prstGeom prst="rect">
              <a:avLst/>
            </a:prstGeom>
            <a:noFill/>
          </p:spPr>
          <p:txBody>
            <a:bodyPr wrap="square" rtlCol="0">
              <a:noAutofit/>
            </a:bodyPr>
            <a:p>
              <a:r>
                <a:rPr lang="en-US" altLang="zh-CN" sz="2400" b="1">
                  <a:solidFill>
                    <a:schemeClr val="bg1"/>
                  </a:solidFill>
                  <a:latin typeface="微软雅黑" panose="020B0503020204020204" charset="-122"/>
                  <a:ea typeface="微软雅黑" panose="020B0503020204020204" charset="-122"/>
                </a:rPr>
                <a:t>01</a:t>
              </a:r>
              <a:endParaRPr lang="en-US" altLang="zh-CN" sz="2400" b="1">
                <a:solidFill>
                  <a:schemeClr val="bg1"/>
                </a:solidFill>
                <a:latin typeface="微软雅黑" panose="020B0503020204020204" charset="-122"/>
                <a:ea typeface="微软雅黑" panose="020B0503020204020204" charset="-122"/>
              </a:endParaRPr>
            </a:p>
          </p:txBody>
        </p:sp>
        <p:sp>
          <p:nvSpPr>
            <p:cNvPr id="11" name="矩形 10"/>
            <p:cNvSpPr/>
            <p:nvPr>
              <p:custDataLst>
                <p:tags r:id="rId5"/>
              </p:custDataLst>
            </p:nvPr>
          </p:nvSpPr>
          <p:spPr>
            <a:xfrm>
              <a:off x="2697" y="3010"/>
              <a:ext cx="14598" cy="2584"/>
            </a:xfrm>
            <a:prstGeom prst="rect">
              <a:avLst/>
            </a:prstGeom>
            <a:noFill/>
            <a:ln w="19050">
              <a:solidFill>
                <a:schemeClr val="tx2">
                  <a:lumMod val="50000"/>
                  <a:lumOff val="50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5" name="文本框 4"/>
            <p:cNvSpPr txBox="1"/>
            <p:nvPr>
              <p:custDataLst>
                <p:tags r:id="rId6"/>
              </p:custDataLst>
            </p:nvPr>
          </p:nvSpPr>
          <p:spPr>
            <a:xfrm>
              <a:off x="6353" y="2283"/>
              <a:ext cx="7596" cy="1398"/>
            </a:xfrm>
            <a:prstGeom prst="rect">
              <a:avLst/>
            </a:prstGeom>
            <a:solidFill>
              <a:schemeClr val="bg1">
                <a:lumMod val="85000"/>
              </a:schemeClr>
            </a:solidFill>
          </p:spPr>
          <p:txBody>
            <a:bodyPr wrap="square" rtlCol="0">
              <a:spAutoFit/>
            </a:bodyPr>
            <a:p>
              <a:pPr algn="ctr">
                <a:lnSpc>
                  <a:spcPct val="120000"/>
                </a:lnSpc>
              </a:pPr>
              <a:r>
                <a:rPr lang="zh-CN" altLang="en-US" sz="2000" b="1" dirty="0">
                  <a:solidFill>
                    <a:srgbClr val="004097"/>
                  </a:solidFill>
                  <a:latin typeface="微软雅黑" panose="020B0503020204020204" charset="-122"/>
                  <a:ea typeface="微软雅黑" panose="020B0503020204020204" charset="-122"/>
                  <a:sym typeface="+mn-ea"/>
                </a:rPr>
                <a:t>目录内同类产品情况</a:t>
              </a:r>
              <a:endParaRPr lang="zh-CN" altLang="en-US" sz="2000" b="1" dirty="0">
                <a:solidFill>
                  <a:srgbClr val="004097"/>
                </a:solidFill>
                <a:latin typeface="微软雅黑" panose="020B0503020204020204" charset="-122"/>
                <a:ea typeface="微软雅黑" panose="020B0503020204020204" charset="-122"/>
                <a:sym typeface="+mn-ea"/>
              </a:endParaRPr>
            </a:p>
            <a:p>
              <a:pPr algn="ctr">
                <a:lnSpc>
                  <a:spcPct val="120000"/>
                </a:lnSpc>
              </a:pPr>
              <a:r>
                <a:rPr lang="zh-CN" altLang="en-US" sz="2000" b="1" dirty="0">
                  <a:solidFill>
                    <a:srgbClr val="004097"/>
                  </a:solidFill>
                  <a:latin typeface="微软雅黑" panose="020B0503020204020204" charset="-122"/>
                  <a:ea typeface="微软雅黑" panose="020B0503020204020204" charset="-122"/>
                  <a:sym typeface="+mn-ea"/>
                </a:rPr>
                <a:t>（复方电解质醋酸钠葡萄糖注射液）</a:t>
              </a:r>
              <a:endParaRPr lang="zh-CN" altLang="en-US" sz="2000" b="1" dirty="0">
                <a:solidFill>
                  <a:srgbClr val="004097"/>
                </a:solidFill>
                <a:latin typeface="微软雅黑" panose="020B0503020204020204" charset="-122"/>
                <a:ea typeface="微软雅黑" panose="020B0503020204020204" charset="-122"/>
                <a:sym typeface="+mn-ea"/>
              </a:endParaRPr>
            </a:p>
          </p:txBody>
        </p:sp>
        <p:sp>
          <p:nvSpPr>
            <p:cNvPr id="13" name="文本框 12"/>
            <p:cNvSpPr txBox="1"/>
            <p:nvPr>
              <p:custDataLst>
                <p:tags r:id="rId7"/>
              </p:custDataLst>
            </p:nvPr>
          </p:nvSpPr>
          <p:spPr>
            <a:xfrm>
              <a:off x="4337" y="3705"/>
              <a:ext cx="12863" cy="1605"/>
            </a:xfrm>
            <a:prstGeom prst="rect">
              <a:avLst/>
            </a:prstGeom>
            <a:noFill/>
          </p:spPr>
          <p:txBody>
            <a:bodyPr wrap="square" rtlCol="0">
              <a:spAutoFit/>
            </a:bodyPr>
            <a:p>
              <a:pPr marL="285750" indent="-285750" fontAlgn="auto">
                <a:lnSpc>
                  <a:spcPct val="200000"/>
                </a:lnSpc>
                <a:buFont typeface="Arial" panose="020B0604020202020204" pitchFamily="34" charset="0"/>
                <a:buChar char="•"/>
              </a:pPr>
              <a:r>
                <a:rPr lang="zh-CN" altLang="en-US" sz="1400" b="1" dirty="0">
                  <a:latin typeface="微软雅黑" panose="020B0503020204020204" charset="-122"/>
                  <a:ea typeface="微软雅黑" panose="020B0503020204020204" charset="-122"/>
                  <a:cs typeface="微软雅黑" panose="020B0503020204020204" charset="-122"/>
                  <a:sym typeface="+mn-ea"/>
                </a:rPr>
                <a:t>含有</a:t>
              </a:r>
              <a:r>
                <a:rPr lang="en-US" altLang="zh-CN" sz="1400" b="1" dirty="0">
                  <a:latin typeface="微软雅黑" panose="020B0503020204020204" charset="-122"/>
                  <a:ea typeface="微软雅黑" panose="020B0503020204020204" charset="-122"/>
                  <a:cs typeface="微软雅黑" panose="020B0503020204020204" charset="-122"/>
                  <a:sym typeface="+mn-ea"/>
                </a:rPr>
                <a:t>10%</a:t>
              </a:r>
              <a:r>
                <a:rPr lang="zh-CN" altLang="en-US" sz="1400" b="1" dirty="0">
                  <a:latin typeface="微软雅黑" panose="020B0503020204020204" charset="-122"/>
                  <a:ea typeface="微软雅黑" panose="020B0503020204020204" charset="-122"/>
                  <a:cs typeface="微软雅黑" panose="020B0503020204020204" charset="-122"/>
                  <a:sym typeface="+mn-ea"/>
                </a:rPr>
                <a:t>葡萄糖</a:t>
              </a:r>
              <a:r>
                <a:rPr lang="zh-CN" altLang="en-US" sz="1400" dirty="0">
                  <a:latin typeface="微软雅黑" panose="020B0503020204020204" charset="-122"/>
                  <a:ea typeface="微软雅黑" panose="020B0503020204020204" charset="-122"/>
                  <a:cs typeface="微软雅黑" panose="020B0503020204020204" charset="-122"/>
                  <a:sym typeface="+mn-ea"/>
                </a:rPr>
                <a:t>，可能引发高血糖并且导致症状恶化</a:t>
              </a:r>
              <a:r>
                <a:rPr lang="zh-CN" altLang="en-US" sz="1400" dirty="0">
                  <a:latin typeface="微软雅黑" panose="020B0503020204020204" charset="-122"/>
                  <a:ea typeface="微软雅黑" panose="020B0503020204020204" charset="-122"/>
                  <a:sym typeface="+mn-ea"/>
                </a:rPr>
                <a:t>。</a:t>
              </a:r>
              <a:endParaRPr lang="zh-CN" altLang="en-US" sz="1400" dirty="0">
                <a:latin typeface="微软雅黑" panose="020B0503020204020204" charset="-122"/>
                <a:ea typeface="微软雅黑" panose="020B0503020204020204" charset="-122"/>
                <a:sym typeface="+mn-ea"/>
              </a:endParaRPr>
            </a:p>
            <a:p>
              <a:pPr marL="285750" indent="-285750" algn="l" fontAlgn="auto">
                <a:lnSpc>
                  <a:spcPct val="200000"/>
                </a:lnSpc>
                <a:buClrTx/>
                <a:buSzTx/>
                <a:buFont typeface="Arial" panose="020B0604020202020204" pitchFamily="34" charset="0"/>
                <a:buChar char="•"/>
              </a:pPr>
              <a:r>
                <a:rPr lang="zh-CN" sz="1400" dirty="0">
                  <a:latin typeface="微软雅黑" panose="020B0503020204020204" charset="-122"/>
                  <a:ea typeface="微软雅黑" panose="020B0503020204020204" charset="-122"/>
                  <a:sym typeface="+mn-ea"/>
                </a:rPr>
                <a:t>含有钙离子，与含有枸橼酸抗凝的血液混合时可能</a:t>
              </a:r>
              <a:r>
                <a:rPr lang="zh-CN" sz="1400" b="1" dirty="0">
                  <a:latin typeface="微软雅黑" panose="020B0503020204020204" charset="-122"/>
                  <a:ea typeface="微软雅黑" panose="020B0503020204020204" charset="-122"/>
                  <a:sym typeface="+mn-ea"/>
                </a:rPr>
                <a:t>引起凝血</a:t>
              </a:r>
              <a:endParaRPr lang="zh-CN" altLang="en-US" sz="1400" b="1" dirty="0">
                <a:latin typeface="微软雅黑" panose="020B0503020204020204" charset="-122"/>
                <a:ea typeface="微软雅黑" panose="020B0503020204020204" charset="-122"/>
                <a:sym typeface="+mn-ea"/>
              </a:endParaRPr>
            </a:p>
          </p:txBody>
        </p:sp>
        <p:sp>
          <p:nvSpPr>
            <p:cNvPr id="6" name="矩形 5"/>
            <p:cNvSpPr/>
            <p:nvPr>
              <p:custDataLst>
                <p:tags r:id="rId8"/>
              </p:custDataLst>
            </p:nvPr>
          </p:nvSpPr>
          <p:spPr>
            <a:xfrm>
              <a:off x="2697" y="6345"/>
              <a:ext cx="14597" cy="2928"/>
            </a:xfrm>
            <a:prstGeom prst="rect">
              <a:avLst/>
            </a:prstGeom>
            <a:noFill/>
            <a:ln w="19050">
              <a:solidFill>
                <a:schemeClr val="tx2">
                  <a:lumMod val="50000"/>
                  <a:lumOff val="50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7" name="文本框 16"/>
            <p:cNvSpPr txBox="1"/>
            <p:nvPr>
              <p:custDataLst>
                <p:tags r:id="rId9"/>
              </p:custDataLst>
            </p:nvPr>
          </p:nvSpPr>
          <p:spPr>
            <a:xfrm>
              <a:off x="3089" y="7155"/>
              <a:ext cx="1004" cy="876"/>
            </a:xfrm>
            <a:prstGeom prst="rect">
              <a:avLst/>
            </a:prstGeom>
            <a:noFill/>
          </p:spPr>
          <p:txBody>
            <a:bodyPr wrap="square" rtlCol="0">
              <a:noAutofit/>
            </a:bodyPr>
            <a:p>
              <a:r>
                <a:rPr lang="en-US" altLang="zh-CN" sz="2400" b="1">
                  <a:solidFill>
                    <a:schemeClr val="bg1"/>
                  </a:solidFill>
                  <a:latin typeface="微软雅黑" panose="020B0503020204020204" charset="-122"/>
                  <a:ea typeface="微软雅黑" panose="020B0503020204020204" charset="-122"/>
                </a:rPr>
                <a:t>02</a:t>
              </a:r>
              <a:endParaRPr lang="en-US" altLang="zh-CN" sz="2400" b="1">
                <a:solidFill>
                  <a:schemeClr val="bg1"/>
                </a:solidFill>
                <a:latin typeface="微软雅黑" panose="020B0503020204020204" charset="-122"/>
                <a:ea typeface="微软雅黑" panose="020B0503020204020204" charset="-122"/>
              </a:endParaRPr>
            </a:p>
          </p:txBody>
        </p:sp>
        <p:sp>
          <p:nvSpPr>
            <p:cNvPr id="19" name="文本框 18"/>
            <p:cNvSpPr txBox="1"/>
            <p:nvPr>
              <p:custDataLst>
                <p:tags r:id="rId10"/>
              </p:custDataLst>
            </p:nvPr>
          </p:nvSpPr>
          <p:spPr>
            <a:xfrm>
              <a:off x="6353" y="6000"/>
              <a:ext cx="7596" cy="672"/>
            </a:xfrm>
            <a:prstGeom prst="rect">
              <a:avLst/>
            </a:prstGeom>
            <a:solidFill>
              <a:schemeClr val="bg1">
                <a:lumMod val="85000"/>
              </a:schemeClr>
            </a:solidFill>
          </p:spPr>
          <p:txBody>
            <a:bodyPr wrap="square" rtlCol="0">
              <a:spAutoFit/>
            </a:bodyPr>
            <a:p>
              <a:pPr algn="ctr">
                <a:buClrTx/>
                <a:buSzTx/>
                <a:buFontTx/>
              </a:pPr>
              <a:r>
                <a:rPr lang="zh-CN" altLang="en-US" sz="2000" b="1">
                  <a:solidFill>
                    <a:srgbClr val="C00000"/>
                  </a:solidFill>
                  <a:latin typeface="微软雅黑" panose="020B0503020204020204" charset="-122"/>
                  <a:ea typeface="微软雅黑" panose="020B0503020204020204" charset="-122"/>
                  <a:sym typeface="+mn-ea"/>
                </a:rPr>
                <a:t>本品优势与创新点</a:t>
              </a:r>
              <a:endParaRPr lang="zh-CN" altLang="en-US" sz="2000" b="1">
                <a:solidFill>
                  <a:srgbClr val="C00000"/>
                </a:solidFill>
                <a:latin typeface="微软雅黑" panose="020B0503020204020204" charset="-122"/>
                <a:ea typeface="微软雅黑" panose="020B0503020204020204" charset="-122"/>
                <a:sym typeface="+mn-ea"/>
              </a:endParaRPr>
            </a:p>
          </p:txBody>
        </p:sp>
        <p:sp>
          <p:nvSpPr>
            <p:cNvPr id="20" name="文本框 19"/>
            <p:cNvSpPr txBox="1"/>
            <p:nvPr>
              <p:custDataLst>
                <p:tags r:id="rId11"/>
              </p:custDataLst>
            </p:nvPr>
          </p:nvSpPr>
          <p:spPr>
            <a:xfrm>
              <a:off x="4337" y="6605"/>
              <a:ext cx="12863" cy="2134"/>
            </a:xfrm>
            <a:prstGeom prst="rect">
              <a:avLst/>
            </a:prstGeom>
            <a:noFill/>
          </p:spPr>
          <p:txBody>
            <a:bodyPr wrap="square" rtlCol="0">
              <a:noAutofit/>
            </a:bodyPr>
            <a:p>
              <a:pPr marL="285750" indent="-285750" fontAlgn="auto">
                <a:lnSpc>
                  <a:spcPct val="200000"/>
                </a:lnSpc>
                <a:buFont typeface="Wingdings" panose="05000000000000000000" charset="0"/>
                <a:buChar char="ü"/>
              </a:pPr>
              <a:r>
                <a:rPr lang="zh-CN" altLang="en-US" sz="1400" b="1" dirty="0">
                  <a:solidFill>
                    <a:srgbClr val="C00000"/>
                  </a:solidFill>
                  <a:latin typeface="微软雅黑" panose="020B0503020204020204" charset="-122"/>
                  <a:ea typeface="微软雅黑" panose="020B0503020204020204" charset="-122"/>
                  <a:sym typeface="+mn-ea"/>
                </a:rPr>
                <a:t>不含葡萄糖</a:t>
              </a:r>
              <a:r>
                <a:rPr lang="zh-CN" altLang="en-US" sz="1400" b="1" dirty="0">
                  <a:latin typeface="微软雅黑" panose="020B0503020204020204" charset="-122"/>
                  <a:ea typeface="微软雅黑" panose="020B0503020204020204" charset="-122"/>
                  <a:sym typeface="+mn-ea"/>
                </a:rPr>
                <a:t>：</a:t>
              </a:r>
              <a:r>
                <a:rPr lang="zh-CN" altLang="en-US" sz="1400" dirty="0">
                  <a:latin typeface="微软雅黑" panose="020B0503020204020204" charset="-122"/>
                  <a:ea typeface="微软雅黑" panose="020B0503020204020204" charset="-122"/>
                  <a:sym typeface="+mn-ea"/>
                </a:rPr>
                <a:t>不干扰患者血糖水平</a:t>
              </a:r>
              <a:endParaRPr lang="zh-CN" altLang="en-US" sz="1400" dirty="0">
                <a:latin typeface="微软雅黑" panose="020B0503020204020204" charset="-122"/>
                <a:ea typeface="微软雅黑" panose="020B0503020204020204" charset="-122"/>
              </a:endParaRPr>
            </a:p>
            <a:p>
              <a:pPr marL="285750" indent="-285750" fontAlgn="auto">
                <a:lnSpc>
                  <a:spcPct val="200000"/>
                </a:lnSpc>
                <a:buFont typeface="Wingdings" panose="05000000000000000000" charset="0"/>
                <a:buChar char="ü"/>
              </a:pPr>
              <a:r>
                <a:rPr lang="zh-CN" altLang="en-US" sz="1400" b="1" dirty="0">
                  <a:solidFill>
                    <a:srgbClr val="C00000"/>
                  </a:solidFill>
                  <a:latin typeface="微软雅黑" panose="020B0503020204020204" charset="-122"/>
                  <a:ea typeface="微软雅黑" panose="020B0503020204020204" charset="-122"/>
                  <a:cs typeface="微软雅黑" panose="020B0503020204020204" charset="-122"/>
                  <a:sym typeface="+mn-ea"/>
                </a:rPr>
                <a:t>不含钙离子</a:t>
              </a:r>
              <a:r>
                <a:rPr lang="zh-CN" altLang="en-US" sz="1400" b="1" dirty="0">
                  <a:latin typeface="微软雅黑" panose="020B0503020204020204" charset="-122"/>
                  <a:ea typeface="微软雅黑" panose="020B0503020204020204" charset="-122"/>
                  <a:cs typeface="微软雅黑" panose="020B0503020204020204" charset="-122"/>
                  <a:sym typeface="+mn-ea"/>
                </a:rPr>
                <a:t>：</a:t>
              </a:r>
              <a:r>
                <a:rPr sz="1400" dirty="0">
                  <a:latin typeface="微软雅黑" panose="020B0503020204020204" charset="-122"/>
                  <a:ea typeface="微软雅黑" panose="020B0503020204020204" charset="-122"/>
                  <a:cs typeface="微软雅黑" panose="020B0503020204020204" charset="-122"/>
                  <a:sym typeface="+mn-ea"/>
                </a:rPr>
                <a:t>更适于在输血前后使用，因其成分中不含 Ca</a:t>
              </a:r>
              <a:r>
                <a:rPr sz="1400" baseline="30000" dirty="0">
                  <a:latin typeface="微软雅黑" panose="020B0503020204020204" charset="-122"/>
                  <a:ea typeface="微软雅黑" panose="020B0503020204020204" charset="-122"/>
                  <a:cs typeface="微软雅黑" panose="020B0503020204020204" charset="-122"/>
                  <a:sym typeface="+mn-ea"/>
                </a:rPr>
                <a:t>2+</a:t>
              </a:r>
              <a:r>
                <a:rPr sz="1400" dirty="0">
                  <a:latin typeface="微软雅黑" panose="020B0503020204020204" charset="-122"/>
                  <a:ea typeface="微软雅黑" panose="020B0503020204020204" charset="-122"/>
                  <a:cs typeface="微软雅黑" panose="020B0503020204020204" charset="-122"/>
                  <a:sym typeface="+mn-ea"/>
                </a:rPr>
                <a:t>，可避免 Ca</a:t>
              </a:r>
              <a:r>
                <a:rPr sz="1400" baseline="30000" dirty="0">
                  <a:latin typeface="微软雅黑" panose="020B0503020204020204" charset="-122"/>
                  <a:ea typeface="微软雅黑" panose="020B0503020204020204" charset="-122"/>
                  <a:cs typeface="微软雅黑" panose="020B0503020204020204" charset="-122"/>
                  <a:sym typeface="+mn-ea"/>
                </a:rPr>
                <a:t>2+</a:t>
              </a:r>
              <a:r>
                <a:rPr sz="1400" dirty="0">
                  <a:latin typeface="微软雅黑" panose="020B0503020204020204" charset="-122"/>
                  <a:ea typeface="微软雅黑" panose="020B0503020204020204" charset="-122"/>
                  <a:cs typeface="微软雅黑" panose="020B0503020204020204" charset="-122"/>
                  <a:sym typeface="+mn-ea"/>
                </a:rPr>
                <a:t>过量导致的凝集级联反应的活化和凝血的发生</a:t>
              </a:r>
              <a:r>
                <a:rPr lang="zh-CN" sz="1400" dirty="0">
                  <a:latin typeface="微软雅黑" panose="020B0503020204020204" charset="-122"/>
                  <a:ea typeface="微软雅黑" panose="020B0503020204020204" charset="-122"/>
                  <a:cs typeface="微软雅黑" panose="020B0503020204020204" charset="-122"/>
                  <a:sym typeface="+mn-ea"/>
                </a:rPr>
                <a:t>，</a:t>
              </a:r>
              <a:r>
                <a:rPr lang="zh-CN" altLang="en-US" sz="1400" dirty="0">
                  <a:latin typeface="微软雅黑" panose="020B0503020204020204" charset="-122"/>
                  <a:ea typeface="微软雅黑" panose="020B0503020204020204" charset="-122"/>
                  <a:cs typeface="微软雅黑" panose="020B0503020204020204" charset="-122"/>
                  <a:sym typeface="+mn-ea"/>
                </a:rPr>
                <a:t>手术中不会与含有枸橼酸的库血发生反应，弥补目录内产品空白</a:t>
              </a:r>
              <a:endParaRPr lang="zh-CN" altLang="en-US" sz="1400" dirty="0">
                <a:latin typeface="微软雅黑" panose="020B0503020204020204" charset="-122"/>
                <a:ea typeface="微软雅黑" panose="020B0503020204020204" charset="-122"/>
                <a:cs typeface="微软雅黑" panose="020B0503020204020204" charset="-122"/>
                <a:sym typeface="+mn-ea"/>
              </a:endParaRPr>
            </a:p>
            <a:p>
              <a:pPr marL="285750" indent="-285750" fontAlgn="auto">
                <a:lnSpc>
                  <a:spcPct val="150000"/>
                </a:lnSpc>
                <a:buFont typeface="Wingdings" panose="05000000000000000000" charset="0"/>
                <a:buChar char="ü"/>
              </a:pPr>
              <a:endParaRPr lang="zh-CN" altLang="en-US" sz="1400"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grpSp>
      <p:sp>
        <p:nvSpPr>
          <p:cNvPr id="12" name="文本框 11"/>
          <p:cNvSpPr txBox="1"/>
          <p:nvPr/>
        </p:nvSpPr>
        <p:spPr>
          <a:xfrm>
            <a:off x="1560195" y="5314950"/>
            <a:ext cx="9569450" cy="755650"/>
          </a:xfrm>
          <a:prstGeom prst="rect">
            <a:avLst/>
          </a:prstGeom>
          <a:noFill/>
        </p:spPr>
        <p:txBody>
          <a:bodyPr wrap="square" rtlCol="0" anchor="t">
            <a:spAutoFit/>
          </a:bodyPr>
          <a:p>
            <a:pPr indent="0" algn="ctr">
              <a:lnSpc>
                <a:spcPct val="120000"/>
              </a:lnSpc>
              <a:buFont typeface="Arial" panose="020B0604020202020204" pitchFamily="34" charset="0"/>
              <a:buNone/>
            </a:pPr>
            <a:r>
              <a:rPr lang="zh-CN" altLang="en-US" b="1" u="sng" dirty="0">
                <a:latin typeface="微软雅黑" panose="020B0503020204020204" charset="-122"/>
                <a:ea typeface="微软雅黑" panose="020B0503020204020204" charset="-122"/>
                <a:sym typeface="+mn-ea"/>
              </a:rPr>
              <a:t>目前医保目录内缺乏针对儿童的液体治疗产品</a:t>
            </a:r>
            <a:endParaRPr lang="zh-CN" altLang="en-US" u="sng" dirty="0">
              <a:latin typeface="微软雅黑" panose="020B0503020204020204" charset="-122"/>
              <a:ea typeface="微软雅黑" panose="020B0503020204020204" charset="-122"/>
              <a:sym typeface="+mn-ea"/>
            </a:endParaRPr>
          </a:p>
          <a:p>
            <a:pPr indent="0" algn="ctr">
              <a:lnSpc>
                <a:spcPct val="120000"/>
              </a:lnSpc>
              <a:buFont typeface="Arial" panose="020B0604020202020204" pitchFamily="34" charset="0"/>
              <a:buNone/>
            </a:pPr>
            <a:r>
              <a:rPr lang="zh-CN" altLang="en-US" b="1" u="sng" dirty="0">
                <a:latin typeface="微软雅黑" panose="020B0503020204020204" charset="-122"/>
                <a:ea typeface="微软雅黑" panose="020B0503020204020204" charset="-122"/>
                <a:sym typeface="+mn-ea"/>
              </a:rPr>
              <a:t>具有</a:t>
            </a:r>
            <a:r>
              <a:rPr lang="zh-CN" altLang="en-US" b="1" u="sng" dirty="0">
                <a:solidFill>
                  <a:srgbClr val="FF0000"/>
                </a:solidFill>
                <a:latin typeface="微软雅黑" panose="020B0503020204020204" charset="-122"/>
                <a:ea typeface="微软雅黑" panose="020B0503020204020204" charset="-122"/>
                <a:sym typeface="+mn-ea"/>
              </a:rPr>
              <a:t>明确儿童用法用量及给药速率</a:t>
            </a:r>
            <a:r>
              <a:rPr lang="zh-CN" altLang="en-US" b="1" u="sng" dirty="0">
                <a:latin typeface="微软雅黑" panose="020B0503020204020204" charset="-122"/>
                <a:ea typeface="微软雅黑" panose="020B0503020204020204" charset="-122"/>
                <a:sym typeface="+mn-ea"/>
              </a:rPr>
              <a:t>的</a:t>
            </a:r>
            <a:r>
              <a:rPr lang="zh-CN" altLang="en-US" b="1" u="sng" dirty="0">
                <a:solidFill>
                  <a:srgbClr val="FF0000"/>
                </a:solidFill>
                <a:latin typeface="微软雅黑" panose="020B0503020204020204" charset="-122"/>
                <a:ea typeface="微软雅黑" panose="020B0503020204020204" charset="-122"/>
                <a:sym typeface="+mn-ea"/>
              </a:rPr>
              <a:t>复方电解质醋酸钠注射液</a:t>
            </a:r>
            <a:r>
              <a:rPr lang="zh-CN" altLang="en-US" b="1" u="sng" dirty="0">
                <a:latin typeface="微软雅黑" panose="020B0503020204020204" charset="-122"/>
                <a:ea typeface="微软雅黑" panose="020B0503020204020204" charset="-122"/>
                <a:sym typeface="+mn-ea"/>
              </a:rPr>
              <a:t>填补了儿童液体治疗领域的空白</a:t>
            </a:r>
            <a:endParaRPr lang="zh-CN" altLang="en-US" b="1" u="sng" dirty="0">
              <a:latin typeface="微软雅黑" panose="020B0503020204020204" charset="-122"/>
              <a:ea typeface="微软雅黑" panose="020B0503020204020204" charset="-122"/>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med" Requires="p14" p14:dur="750">
        <p15:prstTrans prst="pageCurlDoubl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15"/>
          <p:cNvGrpSpPr/>
          <p:nvPr/>
        </p:nvGrpSpPr>
        <p:grpSpPr>
          <a:xfrm>
            <a:off x="0" y="0"/>
            <a:ext cx="12192000" cy="6858000"/>
            <a:chOff x="0" y="0"/>
            <a:chExt cx="12192000" cy="6858000"/>
          </a:xfrm>
        </p:grpSpPr>
        <p:sp>
          <p:nvSpPr>
            <p:cNvPr id="8" name="Rectangle 14"/>
            <p:cNvSpPr/>
            <p:nvPr/>
          </p:nvSpPr>
          <p:spPr>
            <a:xfrm>
              <a:off x="0" y="0"/>
              <a:ext cx="12192000" cy="6858000"/>
            </a:xfrm>
            <a:prstGeom prst="rect">
              <a:avLst/>
            </a:prstGeom>
            <a:solidFill>
              <a:srgbClr val="0040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9" name="Group 13"/>
            <p:cNvGrpSpPr/>
            <p:nvPr/>
          </p:nvGrpSpPr>
          <p:grpSpPr>
            <a:xfrm>
              <a:off x="0" y="249382"/>
              <a:ext cx="12192000" cy="6211065"/>
              <a:chOff x="0" y="249382"/>
              <a:chExt cx="12192000" cy="6211065"/>
            </a:xfrm>
          </p:grpSpPr>
          <p:sp>
            <p:nvSpPr>
              <p:cNvPr id="10" name="Rectangle 10"/>
              <p:cNvSpPr/>
              <p:nvPr/>
            </p:nvSpPr>
            <p:spPr>
              <a:xfrm>
                <a:off x="0" y="249382"/>
                <a:ext cx="12192000" cy="6211065"/>
              </a:xfrm>
              <a:prstGeom prst="rect">
                <a:avLst/>
              </a:prstGeom>
              <a:solidFill>
                <a:schemeClr val="bg1"/>
              </a:solidFill>
              <a:ln>
                <a:noFill/>
              </a:ln>
              <a:effectLst>
                <a:outerShdw blurRad="685800" dist="215900" dir="5400000" sx="91000" sy="91000" algn="t"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6" name="Freeform 6"/>
              <p:cNvSpPr/>
              <p:nvPr userDrawn="1"/>
            </p:nvSpPr>
            <p:spPr bwMode="auto">
              <a:xfrm>
                <a:off x="1744990" y="565984"/>
                <a:ext cx="32470" cy="32470"/>
              </a:xfrm>
              <a:custGeom>
                <a:avLst/>
                <a:gdLst>
                  <a:gd name="T0" fmla="*/ 739 w 739"/>
                  <a:gd name="T1" fmla="*/ 258 h 739"/>
                  <a:gd name="T2" fmla="*/ 480 w 739"/>
                  <a:gd name="T3" fmla="*/ 258 h 739"/>
                  <a:gd name="T4" fmla="*/ 480 w 739"/>
                  <a:gd name="T5" fmla="*/ 0 h 739"/>
                  <a:gd name="T6" fmla="*/ 258 w 739"/>
                  <a:gd name="T7" fmla="*/ 0 h 739"/>
                  <a:gd name="T8" fmla="*/ 258 w 739"/>
                  <a:gd name="T9" fmla="*/ 258 h 739"/>
                  <a:gd name="T10" fmla="*/ 0 w 739"/>
                  <a:gd name="T11" fmla="*/ 258 h 739"/>
                  <a:gd name="T12" fmla="*/ 0 w 739"/>
                  <a:gd name="T13" fmla="*/ 480 h 739"/>
                  <a:gd name="T14" fmla="*/ 258 w 739"/>
                  <a:gd name="T15" fmla="*/ 480 h 739"/>
                  <a:gd name="T16" fmla="*/ 258 w 739"/>
                  <a:gd name="T17" fmla="*/ 739 h 739"/>
                  <a:gd name="T18" fmla="*/ 480 w 739"/>
                  <a:gd name="T19" fmla="*/ 739 h 739"/>
                  <a:gd name="T20" fmla="*/ 480 w 739"/>
                  <a:gd name="T21" fmla="*/ 480 h 739"/>
                  <a:gd name="T22" fmla="*/ 739 w 739"/>
                  <a:gd name="T23" fmla="*/ 480 h 739"/>
                  <a:gd name="T24" fmla="*/ 739 w 739"/>
                  <a:gd name="T25" fmla="*/ 258 h 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9" h="739">
                    <a:moveTo>
                      <a:pt x="739" y="258"/>
                    </a:moveTo>
                    <a:lnTo>
                      <a:pt x="480" y="258"/>
                    </a:lnTo>
                    <a:lnTo>
                      <a:pt x="480" y="0"/>
                    </a:lnTo>
                    <a:lnTo>
                      <a:pt x="258" y="0"/>
                    </a:lnTo>
                    <a:lnTo>
                      <a:pt x="258" y="258"/>
                    </a:lnTo>
                    <a:lnTo>
                      <a:pt x="0" y="258"/>
                    </a:lnTo>
                    <a:lnTo>
                      <a:pt x="0" y="480"/>
                    </a:lnTo>
                    <a:lnTo>
                      <a:pt x="258" y="480"/>
                    </a:lnTo>
                    <a:lnTo>
                      <a:pt x="258" y="739"/>
                    </a:lnTo>
                    <a:lnTo>
                      <a:pt x="480" y="739"/>
                    </a:lnTo>
                    <a:lnTo>
                      <a:pt x="480" y="480"/>
                    </a:lnTo>
                    <a:lnTo>
                      <a:pt x="739" y="480"/>
                    </a:lnTo>
                    <a:lnTo>
                      <a:pt x="739" y="258"/>
                    </a:lnTo>
                    <a:close/>
                  </a:path>
                </a:pathLst>
              </a:custGeom>
              <a:gradFill>
                <a:gsLst>
                  <a:gs pos="0">
                    <a:schemeClr val="accent1"/>
                  </a:gs>
                  <a:gs pos="100000">
                    <a:schemeClr val="accent2"/>
                  </a:gs>
                </a:gsLst>
                <a:lin ang="0" scaled="1"/>
              </a:gra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sz="1400">
                  <a:latin typeface="思源黑体" panose="020B0500000000000000" pitchFamily="34" charset="-122"/>
                  <a:ea typeface="思源黑体" panose="020B0500000000000000" pitchFamily="34" charset="-122"/>
                  <a:sym typeface="思源黑体" panose="020B0500000000000000" pitchFamily="34" charset="-122"/>
                </a:endParaRPr>
              </a:p>
            </p:txBody>
          </p:sp>
        </p:grpSp>
      </p:grpSp>
      <p:sp>
        <p:nvSpPr>
          <p:cNvPr id="2" name="标题 8"/>
          <p:cNvSpPr>
            <a:spLocks noGrp="1"/>
          </p:cNvSpPr>
          <p:nvPr/>
        </p:nvSpPr>
        <p:spPr>
          <a:xfrm>
            <a:off x="487680" y="404495"/>
            <a:ext cx="10968990" cy="643255"/>
          </a:xfrm>
          <a:prstGeom prst="rect">
            <a:avLst/>
          </a:prstGeom>
        </p:spPr>
        <p:txBody>
          <a:bodyPr vert="horz" lIns="90170" tIns="46990" rIns="90170" bIns="4699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l">
              <a:lnSpc>
                <a:spcPct val="100000"/>
              </a:lnSpc>
              <a:buClrTx/>
              <a:buSzTx/>
              <a:buFontTx/>
            </a:pPr>
            <a:r>
              <a:rPr lang="en-US" altLang="zh-CN"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rPr>
              <a:t>5. </a:t>
            </a:r>
            <a:r>
              <a:rPr lang="zh-CN" altLang="en-US"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rPr>
              <a:t>公平性</a:t>
            </a:r>
            <a:endParaRPr lang="zh-CN" altLang="en-US" sz="2800" b="1" spc="300" dirty="0">
              <a:solidFill>
                <a:srgbClr val="004097"/>
              </a:solidFill>
              <a:uFillTx/>
              <a:latin typeface="微软雅黑" panose="020B0503020204020204" charset="-122"/>
              <a:ea typeface="微软雅黑" panose="020B0503020204020204" charset="-122"/>
              <a:cs typeface="微软雅黑" panose="020B0503020204020204" charset="-122"/>
              <a:sym typeface="+mn-ea"/>
            </a:endParaRPr>
          </a:p>
        </p:txBody>
      </p:sp>
      <p:sp>
        <p:nvSpPr>
          <p:cNvPr id="4" name="文本框 5"/>
          <p:cNvSpPr txBox="1"/>
          <p:nvPr>
            <p:custDataLst>
              <p:tags r:id="rId1"/>
            </p:custDataLst>
          </p:nvPr>
        </p:nvSpPr>
        <p:spPr>
          <a:xfrm>
            <a:off x="751918" y="1248227"/>
            <a:ext cx="4909696" cy="2357304"/>
          </a:xfrm>
          <a:prstGeom prst="rect">
            <a:avLst/>
          </a:prstGeom>
          <a:solidFill>
            <a:schemeClr val="bg1"/>
          </a:solidFill>
          <a:ln w="19050">
            <a:solidFill>
              <a:srgbClr val="004097"/>
            </a:solidFill>
          </a:ln>
        </p:spPr>
        <p:txBody>
          <a:bodyPr wrap="square" rtlCol="0">
            <a:noAutofit/>
          </a:bodyPr>
          <a:lstStyle/>
          <a:p>
            <a:pPr algn="l">
              <a:lnSpc>
                <a:spcPct val="150000"/>
              </a:lnSpc>
              <a:buClrTx/>
              <a:buSzTx/>
              <a:buFontTx/>
            </a:pPr>
            <a:r>
              <a:rPr lang="zh-CN" altLang="zh-CN" b="1" u="sng"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b="1" u="sng"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公共影响显著</a:t>
            </a:r>
            <a:r>
              <a:rPr lang="zh-CN" b="1" u="sng"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endParaRPr lang="zh-CN" b="1" u="sng"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
                <a:schemeClr val="bg2">
                  <a:lumMod val="50000"/>
                </a:schemeClr>
              </a:buClr>
              <a:buSzTx/>
              <a:buFont typeface="Wingdings" panose="05000000000000000000" pitchFamily="2" charset="2"/>
              <a:buChar char="ü"/>
            </a:pPr>
            <a:r>
              <a:rPr lang="zh-CN" altLang="en-US" sz="1400" dirty="0">
                <a:latin typeface="微软雅黑" panose="020B0503020204020204" charset="-122"/>
                <a:ea typeface="微软雅黑" panose="020B0503020204020204" charset="-122"/>
                <a:cs typeface="微软雅黑" panose="020B0503020204020204" charset="-122"/>
                <a:sym typeface="+mn-ea"/>
              </a:rPr>
              <a:t>复方电解质醋酸钠注射液主要用于出血性休克、烧伤、围手术期水和电解损失等各类原因导致的低血容量，</a:t>
            </a:r>
            <a:r>
              <a:rPr sz="1400" dirty="0">
                <a:latin typeface="微软雅黑" panose="020B0503020204020204" charset="-122"/>
                <a:ea typeface="微软雅黑" panose="020B0503020204020204" charset="-122"/>
                <a:cs typeface="微软雅黑" panose="020B0503020204020204" charset="-122"/>
                <a:sym typeface="+mn-ea"/>
              </a:rPr>
              <a:t>根据《202</a:t>
            </a:r>
            <a:r>
              <a:rPr lang="en-US" sz="1400" dirty="0">
                <a:latin typeface="微软雅黑" panose="020B0503020204020204" charset="-122"/>
                <a:ea typeface="微软雅黑" panose="020B0503020204020204" charset="-122"/>
                <a:cs typeface="微软雅黑" panose="020B0503020204020204" charset="-122"/>
                <a:sym typeface="+mn-ea"/>
              </a:rPr>
              <a:t>2</a:t>
            </a:r>
            <a:r>
              <a:rPr sz="1400" dirty="0">
                <a:latin typeface="微软雅黑" panose="020B0503020204020204" charset="-122"/>
                <a:ea typeface="微软雅黑" panose="020B0503020204020204" charset="-122"/>
                <a:cs typeface="微软雅黑" panose="020B0503020204020204" charset="-122"/>
                <a:sym typeface="+mn-ea"/>
              </a:rPr>
              <a:t>中国卫生健康统计年鉴》资料显示，202</a:t>
            </a:r>
            <a:r>
              <a:rPr lang="en-US" sz="1400" dirty="0">
                <a:latin typeface="微软雅黑" panose="020B0503020204020204" charset="-122"/>
                <a:ea typeface="微软雅黑" panose="020B0503020204020204" charset="-122"/>
                <a:cs typeface="微软雅黑" panose="020B0503020204020204" charset="-122"/>
                <a:sym typeface="+mn-ea"/>
              </a:rPr>
              <a:t>1</a:t>
            </a:r>
            <a:r>
              <a:rPr sz="1400" dirty="0">
                <a:latin typeface="微软雅黑" panose="020B0503020204020204" charset="-122"/>
                <a:ea typeface="微软雅黑" panose="020B0503020204020204" charset="-122"/>
                <a:cs typeface="微软雅黑" panose="020B0503020204020204" charset="-122"/>
                <a:sym typeface="+mn-ea"/>
              </a:rPr>
              <a:t>年全国住院病人手术人次达</a:t>
            </a:r>
            <a:r>
              <a:rPr lang="en-US" sz="1400" b="1" dirty="0">
                <a:solidFill>
                  <a:srgbClr val="004097"/>
                </a:solidFill>
                <a:latin typeface="微软雅黑" panose="020B0503020204020204" charset="-122"/>
                <a:ea typeface="微软雅黑" panose="020B0503020204020204" charset="-122"/>
                <a:cs typeface="微软雅黑" panose="020B0503020204020204" charset="-122"/>
                <a:sym typeface="+mn-ea"/>
              </a:rPr>
              <a:t>8103</a:t>
            </a:r>
            <a:r>
              <a:rPr sz="1400" b="1" dirty="0">
                <a:solidFill>
                  <a:srgbClr val="004097"/>
                </a:solidFill>
                <a:latin typeface="微软雅黑" panose="020B0503020204020204" charset="-122"/>
                <a:ea typeface="微软雅黑" panose="020B0503020204020204" charset="-122"/>
                <a:cs typeface="微软雅黑" panose="020B0503020204020204" charset="-122"/>
                <a:sym typeface="+mn-ea"/>
              </a:rPr>
              <a:t>万</a:t>
            </a:r>
            <a:r>
              <a:rPr lang="zh-CN" altLang="en-US" sz="1400" dirty="0">
                <a:solidFill>
                  <a:srgbClr val="004097"/>
                </a:solidFill>
                <a:latin typeface="微软雅黑" panose="020B0503020204020204" charset="-122"/>
                <a:ea typeface="微软雅黑" panose="020B0503020204020204" charset="-122"/>
                <a:cs typeface="微软雅黑" panose="020B0503020204020204" charset="-122"/>
                <a:sym typeface="+mn-ea"/>
              </a:rPr>
              <a:t>，</a:t>
            </a:r>
            <a:r>
              <a:rPr lang="zh-CN" altLang="en-US" sz="1400" b="1" dirty="0">
                <a:solidFill>
                  <a:srgbClr val="004097"/>
                </a:solidFill>
                <a:latin typeface="微软雅黑" panose="020B0503020204020204" charset="-122"/>
                <a:ea typeface="微软雅黑" panose="020B0503020204020204" charset="-122"/>
                <a:cs typeface="微软雅黑" panose="020B0503020204020204" charset="-122"/>
                <a:sym typeface="+mn-ea"/>
              </a:rPr>
              <a:t>急需优化目录内晶体平衡液结构，改善患者预后，提升人群健康水平</a:t>
            </a:r>
            <a:endPar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zh-CN" sz="1600" dirty="0">
              <a:solidFill>
                <a:srgbClr val="FF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13" name="文本框 5"/>
          <p:cNvSpPr txBox="1"/>
          <p:nvPr>
            <p:custDataLst>
              <p:tags r:id="rId2"/>
            </p:custDataLst>
          </p:nvPr>
        </p:nvSpPr>
        <p:spPr>
          <a:xfrm>
            <a:off x="751918" y="3840297"/>
            <a:ext cx="4909696" cy="2357304"/>
          </a:xfrm>
          <a:prstGeom prst="rect">
            <a:avLst/>
          </a:prstGeom>
          <a:solidFill>
            <a:schemeClr val="bg1"/>
          </a:solidFill>
          <a:ln w="19050">
            <a:solidFill>
              <a:srgbClr val="004097"/>
            </a:solidFill>
          </a:ln>
        </p:spPr>
        <p:txBody>
          <a:bodyPr wrap="square" rtlCol="0">
            <a:noAutofit/>
          </a:bodyPr>
          <a:lstStyle/>
          <a:p>
            <a:pPr algn="l">
              <a:lnSpc>
                <a:spcPct val="150000"/>
              </a:lnSpc>
              <a:buClrTx/>
              <a:buSzTx/>
              <a:buFontTx/>
            </a:pPr>
            <a:r>
              <a:rPr lang="zh-CN" altLang="zh-CN" b="1" u="sng"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b="1" u="sng"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符合</a:t>
            </a:r>
            <a:r>
              <a:rPr lang="en-US" altLang="zh-CN" b="1" u="sng"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b="1" u="sng"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保基本</a:t>
            </a:r>
            <a:r>
              <a:rPr lang="en-US" altLang="zh-CN" b="1" u="sng"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b="1" u="sng"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原则</a:t>
            </a:r>
            <a:r>
              <a:rPr lang="zh-CN" b="1" u="sng"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endParaRPr lang="zh-CN" b="1" u="sng"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
                <a:schemeClr val="bg2">
                  <a:lumMod val="50000"/>
                </a:schemeClr>
              </a:buClr>
              <a:buSzTx/>
              <a:buFont typeface="Wingdings" panose="05000000000000000000" pitchFamily="2" charset="2"/>
              <a:buChar char="ü"/>
            </a:pPr>
            <a:r>
              <a:rPr lang="zh-CN" altLang="en-US" sz="1400" dirty="0">
                <a:latin typeface="微软雅黑" panose="020B0503020204020204" charset="-122"/>
                <a:ea typeface="微软雅黑" panose="020B0503020204020204" charset="-122"/>
                <a:cs typeface="微软雅黑" panose="020B0503020204020204" charset="-122"/>
                <a:sym typeface="+mn-ea"/>
              </a:rPr>
              <a:t>为患者提供新的晶体液治疗选择，配方趋近内环境，改善患者预后，降低并发症，减轻患者经济负担</a:t>
            </a:r>
            <a:endParaRPr lang="zh-CN" altLang="en-US" sz="14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en-US" sz="1400" dirty="0">
              <a:solidFill>
                <a:srgbClr val="FF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14" name="文本框 5"/>
          <p:cNvSpPr txBox="1"/>
          <p:nvPr>
            <p:custDataLst>
              <p:tags r:id="rId3"/>
            </p:custDataLst>
          </p:nvPr>
        </p:nvSpPr>
        <p:spPr>
          <a:xfrm>
            <a:off x="6518988" y="3838392"/>
            <a:ext cx="4909696" cy="2357304"/>
          </a:xfrm>
          <a:prstGeom prst="rect">
            <a:avLst/>
          </a:prstGeom>
          <a:solidFill>
            <a:schemeClr val="bg1"/>
          </a:solidFill>
          <a:ln w="19050">
            <a:solidFill>
              <a:srgbClr val="004097"/>
            </a:solidFill>
          </a:ln>
        </p:spPr>
        <p:txBody>
          <a:bodyPr wrap="square" rtlCol="0">
            <a:noAutofit/>
          </a:bodyPr>
          <a:lstStyle/>
          <a:p>
            <a:pPr algn="l">
              <a:lnSpc>
                <a:spcPct val="150000"/>
              </a:lnSpc>
              <a:buClrTx/>
              <a:buSzTx/>
              <a:buFontTx/>
            </a:pPr>
            <a:r>
              <a:rPr lang="zh-CN" altLang="zh-CN" b="1" u="sng"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zh-CN" altLang="en-US" b="1" u="sng"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临床管理难度</a:t>
            </a:r>
            <a:r>
              <a:rPr lang="zh-CN" b="1" u="sng"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zh-CN" b="1" u="sng"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
                <a:schemeClr val="bg2">
                  <a:lumMod val="50000"/>
                </a:schemeClr>
              </a:buClr>
              <a:buSzTx/>
              <a:buFont typeface="Wingdings" panose="05000000000000000000" pitchFamily="2" charset="2"/>
              <a:buChar char="ü"/>
            </a:pPr>
            <a:r>
              <a:rPr lang="zh-CN" altLang="en-US" sz="1400" dirty="0">
                <a:latin typeface="微软雅黑" panose="020B0503020204020204" charset="-122"/>
                <a:ea typeface="微软雅黑" panose="020B0503020204020204" charset="-122"/>
                <a:cs typeface="微软雅黑" panose="020B0503020204020204" charset="-122"/>
                <a:sym typeface="+mn-ea"/>
              </a:rPr>
              <a:t>临床严格按照患者缺失的液体量评估药品用量，且</a:t>
            </a:r>
            <a:r>
              <a:rPr lang="zh-CN" altLang="en-US" sz="1400" b="1" dirty="0">
                <a:latin typeface="微软雅黑" panose="020B0503020204020204" charset="-122"/>
                <a:ea typeface="微软雅黑" panose="020B0503020204020204" charset="-122"/>
                <a:cs typeface="微软雅黑" panose="020B0503020204020204" charset="-122"/>
                <a:sym typeface="+mn-ea"/>
              </a:rPr>
              <a:t>本品</a:t>
            </a:r>
            <a:r>
              <a:rPr lang="zh-CN" sz="1400" b="1" dirty="0">
                <a:latin typeface="微软雅黑" panose="020B0503020204020204" charset="-122"/>
                <a:ea typeface="微软雅黑" panose="020B0503020204020204" charset="-122"/>
                <a:cs typeface="微软雅黑" panose="020B0503020204020204" charset="-122"/>
                <a:sym typeface="+mn-ea"/>
              </a:rPr>
              <a:t>说明书对成人、老年人及青少年(12岁及以上)、</a:t>
            </a:r>
            <a:r>
              <a:rPr lang="zh-CN" altLang="en-US" sz="1400" b="1" dirty="0">
                <a:latin typeface="微软雅黑" panose="020B0503020204020204" charset="-122"/>
                <a:ea typeface="微软雅黑" panose="020B0503020204020204" charset="-122"/>
                <a:cs typeface="微软雅黑" panose="020B0503020204020204" charset="-122"/>
                <a:sym typeface="+mn-ea"/>
              </a:rPr>
              <a:t>婴幼儿和儿童(28天至11岁)，均给出了明确推荐剂量与给药速率</a:t>
            </a:r>
            <a:r>
              <a:rPr lang="zh-CN" altLang="en-US" sz="1400" dirty="0">
                <a:latin typeface="微软雅黑" panose="020B0503020204020204" charset="-122"/>
                <a:ea typeface="微软雅黑" panose="020B0503020204020204" charset="-122"/>
                <a:cs typeface="微软雅黑" panose="020B0503020204020204" charset="-122"/>
                <a:sym typeface="+mn-ea"/>
              </a:rPr>
              <a:t>，不会产生滥用等现象</a:t>
            </a:r>
            <a:endParaRPr lang="zh-CN" altLang="en-US" sz="14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indent="0" algn="l">
              <a:lnSpc>
                <a:spcPct val="150000"/>
              </a:lnSpc>
              <a:buClr>
                <a:schemeClr val="bg2">
                  <a:lumMod val="50000"/>
                </a:schemeClr>
              </a:buClr>
              <a:buSzTx/>
              <a:buFont typeface="Wingdings" panose="05000000000000000000" pitchFamily="2" charset="2"/>
              <a:buNone/>
            </a:pPr>
            <a:endPar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zh-CN" sz="1600" dirty="0">
              <a:solidFill>
                <a:srgbClr val="FF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15" name="文本框 5"/>
          <p:cNvSpPr txBox="1"/>
          <p:nvPr>
            <p:custDataLst>
              <p:tags r:id="rId4"/>
            </p:custDataLst>
          </p:nvPr>
        </p:nvSpPr>
        <p:spPr>
          <a:xfrm>
            <a:off x="6518988" y="1248227"/>
            <a:ext cx="4909696" cy="2357304"/>
          </a:xfrm>
          <a:prstGeom prst="rect">
            <a:avLst/>
          </a:prstGeom>
          <a:solidFill>
            <a:schemeClr val="bg1"/>
          </a:solidFill>
          <a:ln w="19050">
            <a:solidFill>
              <a:srgbClr val="004097"/>
            </a:solidFill>
          </a:ln>
        </p:spPr>
        <p:txBody>
          <a:bodyPr wrap="square" rtlCol="0">
            <a:noAutofit/>
          </a:bodyPr>
          <a:lstStyle/>
          <a:p>
            <a:pPr algn="l">
              <a:lnSpc>
                <a:spcPct val="150000"/>
              </a:lnSpc>
              <a:buClrTx/>
              <a:buSzTx/>
              <a:buFontTx/>
            </a:pPr>
            <a:r>
              <a:rPr lang="zh-CN" altLang="zh-CN" b="1" u="sng"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zh-CN" altLang="en-US" b="1" u="sng"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弥补目录短板</a:t>
            </a:r>
            <a:r>
              <a:rPr lang="zh-CN" b="1" u="sng"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zh-CN" b="1" u="sng"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
                <a:schemeClr val="bg2">
                  <a:lumMod val="50000"/>
                </a:schemeClr>
              </a:buClr>
              <a:buSzTx/>
              <a:buFont typeface="Wingdings" panose="05000000000000000000" pitchFamily="2" charset="2"/>
              <a:buChar char="ü"/>
            </a:pPr>
            <a:r>
              <a:rPr lang="zh-CN" altLang="en-US" sz="1400" dirty="0">
                <a:latin typeface="微软雅黑" panose="020B0503020204020204" charset="-122"/>
                <a:ea typeface="微软雅黑" panose="020B0503020204020204" charset="-122"/>
                <a:cs typeface="微软雅黑" panose="020B0503020204020204" charset="-122"/>
                <a:sym typeface="+mn-ea"/>
              </a:rPr>
              <a:t>醋酸缓冲系统调节更快，安全性高，</a:t>
            </a:r>
            <a:r>
              <a:rPr lang="zh-CN" altLang="en-US" sz="1400" b="1" dirty="0">
                <a:solidFill>
                  <a:srgbClr val="C00000"/>
                </a:solidFill>
                <a:latin typeface="微软雅黑" panose="020B0503020204020204" charset="-122"/>
                <a:ea typeface="微软雅黑" panose="020B0503020204020204" charset="-122"/>
                <a:cs typeface="微软雅黑" panose="020B0503020204020204" charset="-122"/>
                <a:sym typeface="+mn-ea"/>
              </a:rPr>
              <a:t>不增加肝脏负担，不增加血乳酸水平</a:t>
            </a:r>
            <a:endParaRPr lang="zh-CN" altLang="en-US" sz="1400" dirty="0">
              <a:solidFill>
                <a:srgbClr val="C00000"/>
              </a:solidFill>
              <a:latin typeface="微软雅黑" panose="020B0503020204020204" charset="-122"/>
              <a:ea typeface="微软雅黑" panose="020B0503020204020204" charset="-122"/>
              <a:cs typeface="微软雅黑" panose="020B0503020204020204" charset="-122"/>
              <a:sym typeface="+mn-ea"/>
            </a:endParaRPr>
          </a:p>
          <a:p>
            <a:pPr marL="285750" indent="-285750" algn="l">
              <a:lnSpc>
                <a:spcPct val="150000"/>
              </a:lnSpc>
              <a:buClr>
                <a:schemeClr val="bg2">
                  <a:lumMod val="50000"/>
                </a:schemeClr>
              </a:buClr>
              <a:buSzTx/>
              <a:buFont typeface="Wingdings" panose="05000000000000000000" pitchFamily="2" charset="2"/>
              <a:buChar char="ü"/>
            </a:pPr>
            <a:r>
              <a:rPr lang="zh-CN" altLang="en-US" sz="1400" b="1" dirty="0">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不含钙离子</a:t>
            </a:r>
            <a:r>
              <a:rPr lang="zh-CN" altLang="en-US" sz="1400" dirty="0">
                <a:latin typeface="微软雅黑" panose="020B0503020204020204" charset="-122"/>
                <a:ea typeface="微软雅黑" panose="020B0503020204020204" charset="-122"/>
                <a:cs typeface="微软雅黑" panose="020B0503020204020204" charset="-122"/>
                <a:sym typeface="+mn-ea"/>
              </a:rPr>
              <a:t>，</a:t>
            </a:r>
            <a:r>
              <a:rPr lang="zh-CN" altLang="en-US" sz="1400" kern="100" dirty="0">
                <a:solidFill>
                  <a:schemeClr val="tx1"/>
                </a:solidFill>
                <a:effectLst/>
                <a:latin typeface="微软雅黑" panose="020B0503020204020204" charset="-122"/>
                <a:ea typeface="微软雅黑" panose="020B0503020204020204" charset="-122"/>
                <a:cs typeface="微软雅黑" panose="020B0503020204020204" charset="-122"/>
                <a:sym typeface="微软雅黑" panose="020B0503020204020204" charset="-122"/>
              </a:rPr>
              <a:t>避免输血凝血反应，更适于在输血前后使用</a:t>
            </a:r>
            <a:r>
              <a:rPr lang="zh-CN" altLang="en-US" sz="1400" dirty="0">
                <a:latin typeface="微软雅黑" panose="020B0503020204020204" charset="-122"/>
                <a:ea typeface="微软雅黑" panose="020B0503020204020204" charset="-122"/>
                <a:cs typeface="微软雅黑" panose="020B0503020204020204" charset="-122"/>
                <a:sym typeface="+mn-ea"/>
              </a:rPr>
              <a:t>，</a:t>
            </a:r>
            <a:r>
              <a:rPr lang="zh-CN" altLang="en-US" sz="1400" b="1" dirty="0">
                <a:solidFill>
                  <a:srgbClr val="C00000"/>
                </a:solidFill>
                <a:latin typeface="微软雅黑" panose="020B0503020204020204" charset="-122"/>
                <a:ea typeface="微软雅黑" panose="020B0503020204020204" charset="-122"/>
                <a:cs typeface="微软雅黑" panose="020B0503020204020204" charset="-122"/>
                <a:sym typeface="+mn-ea"/>
              </a:rPr>
              <a:t>弥补目录内产品空白</a:t>
            </a:r>
            <a:r>
              <a:rPr lang="zh-CN" altLang="en-US" sz="1400" b="1" dirty="0">
                <a:latin typeface="微软雅黑" panose="020B0503020204020204" charset="-122"/>
                <a:ea typeface="微软雅黑" panose="020B0503020204020204" charset="-122"/>
                <a:cs typeface="微软雅黑" panose="020B0503020204020204" charset="-122"/>
                <a:sym typeface="+mn-ea"/>
              </a:rPr>
              <a:t>。</a:t>
            </a:r>
            <a:endParaRPr lang="zh-CN" altLang="en-US" sz="1400" b="1" dirty="0">
              <a:latin typeface="微软雅黑" panose="020B0503020204020204" charset="-122"/>
              <a:ea typeface="微软雅黑" panose="020B0503020204020204" charset="-122"/>
              <a:cs typeface="微软雅黑" panose="020B0503020204020204" charset="-122"/>
              <a:sym typeface="+mn-ea"/>
            </a:endParaRPr>
          </a:p>
          <a:p>
            <a:pPr marL="285750" indent="-285750" algn="l">
              <a:lnSpc>
                <a:spcPct val="150000"/>
              </a:lnSpc>
              <a:buClr>
                <a:schemeClr val="bg2">
                  <a:lumMod val="50000"/>
                </a:schemeClr>
              </a:buClr>
              <a:buSzTx/>
              <a:buFont typeface="Wingdings" panose="05000000000000000000" pitchFamily="2" charset="2"/>
              <a:buChar char="ü"/>
            </a:pPr>
            <a:r>
              <a:rPr lang="zh-CN" altLang="en-US" sz="1400" b="1" dirty="0">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儿童用法用量明确，</a:t>
            </a:r>
            <a:r>
              <a:rPr lang="zh-CN" altLang="en-US" sz="1400" dirty="0">
                <a:latin typeface="微软雅黑" panose="020B0503020204020204" charset="-122"/>
                <a:ea typeface="微软雅黑" panose="020B0503020204020204" charset="-122"/>
                <a:cs typeface="微软雅黑" panose="020B0503020204020204" charset="-122"/>
                <a:sym typeface="+mn-ea"/>
              </a:rPr>
              <a:t>弥补目录内产品空白，更适合肝脏尚未发育完全的儿童患者</a:t>
            </a:r>
            <a:endParaRPr lang="zh-CN" altLang="en-US" sz="1400" dirty="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med" Requires="p14" p14:dur="750">
        <p15:prstTrans prst="pageCurlDouble"/>
      </p:transition>
    </mc:Choice>
    <mc:Fallback>
      <p:transition spd="med">
        <p:fade/>
      </p:transition>
    </mc:Fallback>
  </mc:AlternateContent>
  <p:timing>
    <p:tnLst>
      <p:par>
        <p:cTn id="1" dur="indefinite" restart="never" nodeType="tmRoot"/>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5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5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265.35,&quot;top&quot;:127.44779527559055,&quot;width&quot;:573.9}"/>
</p:tagLst>
</file>

<file path=ppt/tags/tag11.xml><?xml version="1.0" encoding="utf-8"?>
<p:tagLst xmlns:p="http://schemas.openxmlformats.org/presentationml/2006/main">
  <p:tag name="KSO_WM_SLIDE_ID" val="custom20205081_5"/>
  <p:tag name="KSO_WM_TEMPLATE_SUBCATEGORY" val="19"/>
  <p:tag name="KSO_WM_TEMPLATE_MASTER_TYPE" val="0"/>
  <p:tag name="KSO_WM_TEMPLATE_COLOR_TYPE" val="1"/>
  <p:tag name="KSO_WM_SLIDE_ITEM_CNT" val="5"/>
  <p:tag name="KSO_WM_SLIDE_INDEX" val="5"/>
  <p:tag name="KSO_WM_TAG_VERSION" val="1.0"/>
  <p:tag name="KSO_WM_BEAUTIFY_FLAG" val="#wm#"/>
  <p:tag name="KSO_WM_TEMPLATE_CATEGORY" val="custom"/>
  <p:tag name="KSO_WM_TEMPLATE_INDEX" val="20205081"/>
  <p:tag name="KSO_WM_SLIDE_TYPE" val="contents"/>
  <p:tag name="KSO_WM_SLIDE_SUBTYPE" val="diag"/>
  <p:tag name="KSO_WM_DIAGRAM_GROUP_CODE" val="l1-1"/>
  <p:tag name="KSO_WM_SLIDE_DIAGTYPE" val="l"/>
  <p:tag name="KSO_WM_SLIDE_LAYOUT" val="a_b_l"/>
  <p:tag name="KSO_WM_SLIDE_LAYOUT_CNT" val="1_1_1"/>
  <p:tag name="KSO_WM_UNIT_SHOW_EDIT_AREA_INDICATION" val="1"/>
</p:tagLst>
</file>

<file path=ppt/tags/tag12.xml><?xml version="1.0" encoding="utf-8"?>
<p:tagLst xmlns:p="http://schemas.openxmlformats.org/presentationml/2006/main">
  <p:tag name="KSO_WM_DIAGRAM_VIRTUALLY_FRAME" val="{&quot;height&quot;:426.99290161132814,&quot;left&quot;:39,&quot;top&quot;:86.65,&quot;width&quot;:904.8968503937009}"/>
  <p:tag name="KSO_WM_DIAGRAM_VERSION" val="3"/>
  <p:tag name="KSO_WM_DIAGRAM_COLOR_TRICK" val="1"/>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3247_1*l_h_f*1_1_1"/>
  <p:tag name="KSO_WM_TEMPLATE_CATEGORY" val="diagram"/>
  <p:tag name="KSO_WM_TEMPLATE_INDEX" val="20233247"/>
  <p:tag name="KSO_WM_UNIT_LAYERLEVEL" val="1_1_1"/>
  <p:tag name="KSO_WM_TAG_VERSION" val="3.0"/>
  <p:tag name="KSO_WM_UNIT_VALUE" val="153"/>
  <p:tag name="KSO_WM_DIAGRAM_MAX_ITEMCNT" val="4"/>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262626&quot;,&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此处添加文本具体内容，简明扼要地阐述您的观点。根据需要可酌情增减文字，以便观者准确地理解您传达的思想。单击此处添加文本具体内容，简明扼要地阐述您的观点。根据需要可酌情增减文字，以便观者准确地理解您传达的思想。单击此处添加文本具体内容，简明扼要地阐述您的观点"/>
  <p:tag name="KSO_WM_DIAGRAM_USE_COLOR_VALUE" val="{&quot;color_scheme&quot;:1,&quot;color_type&quot;:1,&quot;theme_color_indexes&quot;:[]}"/>
</p:tagLst>
</file>

<file path=ppt/tags/tag13.xml><?xml version="1.0" encoding="utf-8"?>
<p:tagLst xmlns:p="http://schemas.openxmlformats.org/presentationml/2006/main">
  <p:tag name="TABLE_ENDDRAG_ORIGIN_RECT" val="405*51"/>
  <p:tag name="TABLE_ENDDRAG_RECT" val="500*128*405*51"/>
</p:tagLst>
</file>

<file path=ppt/tags/tag14.xml><?xml version="1.0" encoding="utf-8"?>
<p:tagLst xmlns:p="http://schemas.openxmlformats.org/presentationml/2006/main">
  <p:tag name="TABLE_ENDDRAG_ORIGIN_RECT" val="407*105"/>
  <p:tag name="TABLE_ENDDRAG_RECT" val="499*184*407*105"/>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UNIT_TABLE_BEAUTIFY" val="smartTable{d27c097d-ae5d-412a-b494-dde905d6253d}"/>
  <p:tag name="KSO_WM_BEAUTIFY_FLAG" val=""/>
</p:tagLst>
</file>

<file path=ppt/tags/tag17.xml><?xml version="1.0" encoding="utf-8"?>
<p:tagLst xmlns:p="http://schemas.openxmlformats.org/presentationml/2006/main">
  <p:tag name="KSO_WM_DIAGRAM_VIRTUALLY_FRAME" val="{&quot;height&quot;:393.15,&quot;left&quot;:130.05,&quot;top&quot;:109.05,&quot;width&quot;:729.95}"/>
</p:tagLst>
</file>

<file path=ppt/tags/tag18.xml><?xml version="1.0" encoding="utf-8"?>
<p:tagLst xmlns:p="http://schemas.openxmlformats.org/presentationml/2006/main">
  <p:tag name="KSO_WM_DIAGRAM_VIRTUALLY_FRAME" val="{&quot;height&quot;:393.15,&quot;left&quot;:130.05,&quot;top&quot;:109.05,&quot;width&quot;:729.95}"/>
</p:tagLst>
</file>

<file path=ppt/tags/tag19.xml><?xml version="1.0" encoding="utf-8"?>
<p:tagLst xmlns:p="http://schemas.openxmlformats.org/presentationml/2006/main">
  <p:tag name="KSO_WM_DIAGRAM_VIRTUALLY_FRAME" val="{&quot;height&quot;:393.15,&quot;left&quot;:130.05,&quot;top&quot;:109.05,&quot;width&quot;:729.95}"/>
</p:tagLst>
</file>

<file path=ppt/tags/tag2.xml><?xml version="1.0" encoding="utf-8"?>
<p:tagLst xmlns:p="http://schemas.openxmlformats.org/presentationml/2006/main">
  <p:tag name="KSO_WM_UNIT_ISCONTENTSTITLE" val="1"/>
  <p:tag name="KSO_WM_UNIT_PRESET_TEXT" val="目录"/>
  <p:tag name="KSO_WM_UNIT_NOCLEAR" val="1"/>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5081_5*a*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20.xml><?xml version="1.0" encoding="utf-8"?>
<p:tagLst xmlns:p="http://schemas.openxmlformats.org/presentationml/2006/main">
  <p:tag name="KSO_WM_DIAGRAM_VIRTUALLY_FRAME" val="{&quot;height&quot;:393.15,&quot;left&quot;:130.05,&quot;top&quot;:109.05,&quot;width&quot;:729.95}"/>
</p:tagLst>
</file>

<file path=ppt/tags/tag21.xml><?xml version="1.0" encoding="utf-8"?>
<p:tagLst xmlns:p="http://schemas.openxmlformats.org/presentationml/2006/main">
  <p:tag name="KSO_WM_DIAGRAM_VIRTUALLY_FRAME" val="{&quot;height&quot;:393.15,&quot;left&quot;:130.05,&quot;top&quot;:109.05,&quot;width&quot;:729.95}"/>
</p:tagLst>
</file>

<file path=ppt/tags/tag22.xml><?xml version="1.0" encoding="utf-8"?>
<p:tagLst xmlns:p="http://schemas.openxmlformats.org/presentationml/2006/main">
  <p:tag name="KSO_WM_DIAGRAM_VIRTUALLY_FRAME" val="{&quot;height&quot;:393.15,&quot;left&quot;:130.05,&quot;top&quot;:109.05,&quot;width&quot;:729.95}"/>
</p:tagLst>
</file>

<file path=ppt/tags/tag23.xml><?xml version="1.0" encoding="utf-8"?>
<p:tagLst xmlns:p="http://schemas.openxmlformats.org/presentationml/2006/main">
  <p:tag name="KSO_WM_DIAGRAM_VIRTUALLY_FRAME" val="{&quot;height&quot;:393.15,&quot;left&quot;:130.05,&quot;top&quot;:109.05,&quot;width&quot;:729.95}"/>
</p:tagLst>
</file>

<file path=ppt/tags/tag24.xml><?xml version="1.0" encoding="utf-8"?>
<p:tagLst xmlns:p="http://schemas.openxmlformats.org/presentationml/2006/main">
  <p:tag name="KSO_WM_DIAGRAM_VIRTUALLY_FRAME" val="{&quot;height&quot;:393.15,&quot;left&quot;:130.05,&quot;top&quot;:109.05,&quot;width&quot;:729.95}"/>
</p:tagLst>
</file>

<file path=ppt/tags/tag25.xml><?xml version="1.0" encoding="utf-8"?>
<p:tagLst xmlns:p="http://schemas.openxmlformats.org/presentationml/2006/main">
  <p:tag name="KSO_WM_DIAGRAM_VIRTUALLY_FRAME" val="{&quot;height&quot;:393.15,&quot;left&quot;:130.05,&quot;top&quot;:109.05,&quot;width&quot;:729.95}"/>
</p:tagLst>
</file>

<file path=ppt/tags/tag26.xml><?xml version="1.0" encoding="utf-8"?>
<p:tagLst xmlns:p="http://schemas.openxmlformats.org/presentationml/2006/main">
  <p:tag name="KSO_WM_DIAGRAM_VIRTUALLY_FRAME" val="{&quot;height&quot;:393.15,&quot;left&quot;:130.05,&quot;top&quot;:109.05,&quot;width&quot;:729.95}"/>
</p:tagLst>
</file>

<file path=ppt/tags/tag27.xml><?xml version="1.0" encoding="utf-8"?>
<p:tagLst xmlns:p="http://schemas.openxmlformats.org/presentationml/2006/main">
  <p:tag name="KSO_WM_DIAGRAM_VIRTUALLY_FRAME" val="{&quot;height&quot;:393.15,&quot;left&quot;:130.05,&quot;top&quot;:109.05,&quot;width&quot;:729.95}"/>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KSO_WM_UNIT_ISCONTENTSTITLE" val="0"/>
  <p:tag name="KSO_WM_UNIT_PRESET_TEXT" val="CONTENTS"/>
  <p:tag name="KSO_WM_UNIT_NOCLEAR" val="1"/>
  <p:tag name="KSO_WM_UNIT_VALUE" val="7"/>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5081_5*b*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commondata" val="eyJoZGlkIjoiMThiYWZiMDEzZDRjYjg0ZTg3N2Y4MzhmMjk3NjhiODMifQ=="/>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5081_5*i*1"/>
  <p:tag name="KSO_WM_TEMPLATE_CATEGORY" val="custom"/>
  <p:tag name="KSO_WM_TEMPLATE_INDEX" val="20205081"/>
  <p:tag name="KSO_WM_UNIT_LAYERLEVEL" val="1"/>
  <p:tag name="KSO_WM_TAG_VERSION" val="1.0"/>
  <p:tag name="KSO_WM_BEAUTIFY_FLAG" val="#wm#"/>
  <p:tag name="KSO_WM_UNIT_FILL_FORE_SCHEMECOLOR_INDEX" val="13"/>
  <p:tag name="KSO_WM_UNIT_FILL_TYPE" val="1"/>
  <p:tag name="KSO_WM_UNIT_TEXT_FILL_FORE_SCHEMECOLOR_INDEX" val="2"/>
  <p:tag name="KSO_WM_UNIT_TEXT_FILL_TYPE" val="1"/>
  <p:tag name="KSO_WM_UNIT_USESOURCEFORMAT_APPLY" val="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i*2"/>
  <p:tag name="KSO_WM_TEMPLATE_CATEGORY" val="custom"/>
  <p:tag name="KSO_WM_TEMPLATE_INDEX" val="20205081"/>
  <p:tag name="KSO_WM_UNIT_LAYERLEVEL" val="1"/>
  <p:tag name="KSO_WM_TAG_VERSION" val="1.0"/>
  <p:tag name="KSO_WM_BEAUTIFY_FLAG" val="#wm#"/>
  <p:tag name="KSO_WM_DIAGRAM_GROUP_CODE" val="l1-1"/>
  <p:tag name="KSO_WM_UNIT_TYPE" val="i"/>
  <p:tag name="KSO_WM_UNIT_INDEX" val="2"/>
  <p:tag name="KSO_WM_UNIT_LINE_FORE_SCHEMECOLOR_INDEX" val="14"/>
  <p:tag name="KSO_WM_UNIT_LINE_FILL_TYPE" val="2"/>
  <p:tag name="KSO_WM_UNIT_USESOURCEFORMAT_APPLY" val="1"/>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1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1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265.35,&quot;top&quot;:127.44779527559055,&quot;width&quot;:573.9}"/>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2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2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265.35,&quot;top&quot;:127.44779527559055,&quot;width&quot;:573.9}"/>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3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3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265.35,&quot;top&quot;:127.44779527559055,&quot;width&quot;:573.9}"/>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l_h_f*1_5_1"/>
  <p:tag name="KSO_WM_TEMPLATE_CATEGORY" val="custom"/>
  <p:tag name="KSO_WM_TEMPLATE_INDEX" val="20205081"/>
  <p:tag name="KSO_WM_UNIT_LAYERLEVEL" val="1_1_1"/>
  <p:tag name="KSO_WM_TAG_VERSION" val="1.0"/>
  <p:tag name="KSO_WM_BEAUTIFY_FLAG" val="#wm#"/>
  <p:tag name="KSO_WM_UNIT_ISCONTENTSTITLE" val="0"/>
  <p:tag name="KSO_WM_UNIT_PRESET_TEXT" val="单击输入章节标题......"/>
  <p:tag name="KSO_WM_UNIT_NOCLEAR" val="0"/>
  <p:tag name="KSO_WM_UNIT_VALUE" val="16"/>
  <p:tag name="KSO_WM_DIAGRAM_GROUP_CODE" val="l1-1"/>
  <p:tag name="KSO_WM_UNIT_TYPE" val="l_h_f"/>
  <p:tag name="KSO_WM_UNIT_INDEX" val="1_5_1"/>
  <p:tag name="KSO_WM_UNIT_SHOW_EDIT_AREA_INDICATION" val="1"/>
  <p:tag name="KSO_WM_UNIT_TEXT_FILL_FORE_SCHEMECOLOR_INDEX" val="13"/>
  <p:tag name="KSO_WM_UNIT_TEXT_FILL_TYPE" val="1"/>
  <p:tag name="KSO_WM_UNIT_USESOURCEFORMAT_APPLY" val="1"/>
  <p:tag name="KSO_WM_DIAGRAM_VIRTUALLY_FRAME" val="{&quot;height&quot;:347.0233070866142,&quot;left&quot;:265.35,&quot;top&quot;:127.44779527559055,&quot;width&quot;:573.9}"/>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Custom 67">
      <a:dk1>
        <a:srgbClr val="000000"/>
      </a:dk1>
      <a:lt1>
        <a:srgbClr val="FFFFFF"/>
      </a:lt1>
      <a:dk2>
        <a:srgbClr val="44546A"/>
      </a:dk2>
      <a:lt2>
        <a:srgbClr val="E7E6E6"/>
      </a:lt2>
      <a:accent1>
        <a:srgbClr val="0371EB"/>
      </a:accent1>
      <a:accent2>
        <a:srgbClr val="80C0FC"/>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2576</Words>
  <Application>WPS 演示</Application>
  <PresentationFormat>宽屏</PresentationFormat>
  <Paragraphs>165</Paragraphs>
  <Slides>8</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8</vt:i4>
      </vt:variant>
    </vt:vector>
  </HeadingPairs>
  <TitlesOfParts>
    <vt:vector size="23" baseType="lpstr">
      <vt:lpstr>Arial</vt:lpstr>
      <vt:lpstr>宋体</vt:lpstr>
      <vt:lpstr>Wingdings</vt:lpstr>
      <vt:lpstr>思源黑体</vt:lpstr>
      <vt:lpstr>微软雅黑</vt:lpstr>
      <vt:lpstr>Wingdings</vt:lpstr>
      <vt:lpstr>黑体</vt:lpstr>
      <vt:lpstr>Arial Unicode MS</vt:lpstr>
      <vt:lpstr>Calibri</vt:lpstr>
      <vt:lpstr>等线 Light</vt:lpstr>
      <vt:lpstr>等线</vt:lpstr>
      <vt:lpstr>思源黑体</vt:lpstr>
      <vt:lpstr>方正大黑体_GBK</vt:lpstr>
      <vt:lpstr>WPS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xul</cp:lastModifiedBy>
  <cp:revision>160</cp:revision>
  <dcterms:created xsi:type="dcterms:W3CDTF">2023-08-09T12:44:00Z</dcterms:created>
  <dcterms:modified xsi:type="dcterms:W3CDTF">2026-06-03T09:07:21Z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D285584BCD5D41D498431FF47FE51B4D_13</vt:lpwstr>
  </property>
  <property fmtid="{D5CDD505-2E9C-101B-9397-08002B2CF9AE}" pid="3" name="KSOProductBuildVer">
    <vt:lpwstr>2052-12.1.0.25225</vt:lpwstr>
  </property>
</Properties>
</file>