
<file path=[Content_Types].xml><?xml version="1.0" encoding="utf-8"?>
<Types xmlns="http://schemas.openxmlformats.org/package/2006/content-types">
  <Default Extension="jpeg" ContentType="image/jpeg"/>
  <Default Extension="JPG" ContentType="image/.jpg"/>
  <Default Extension="png" ContentType="image/png"/>
  <Default Extension="wdp" ContentType="image/vnd.ms-photo"/>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 id="2147483659" r:id="rId3"/>
  </p:sldMasterIdLst>
  <p:notesMasterIdLst>
    <p:notesMasterId r:id="rId5"/>
  </p:notesMasterIdLst>
  <p:handoutMasterIdLst>
    <p:handoutMasterId r:id="rId13"/>
  </p:handoutMasterIdLst>
  <p:sldIdLst>
    <p:sldId id="893" r:id="rId4"/>
    <p:sldId id="883" r:id="rId6"/>
    <p:sldId id="885" r:id="rId7"/>
    <p:sldId id="886" r:id="rId8"/>
    <p:sldId id="887" r:id="rId9"/>
    <p:sldId id="884" r:id="rId10"/>
    <p:sldId id="889" r:id="rId11"/>
    <p:sldId id="890" r:id="rId12"/>
  </p:sldIdLst>
  <p:sldSz cx="12192000" cy="6858000"/>
  <p:notesSz cx="9144000" cy="6858000"/>
  <p:custDataLst>
    <p:tags r:id="rId1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6D368C6A-8C26-4E73-A028-968394C293EA}">
          <p14:sldIdLst>
            <p14:sldId id="893"/>
            <p14:sldId id="883"/>
            <p14:sldId id="885"/>
            <p14:sldId id="886"/>
            <p14:sldId id="887"/>
            <p14:sldId id="884"/>
            <p14:sldId id="889"/>
            <p14:sldId id="890"/>
          </p14:sldIdLst>
        </p14:section>
        <p14:section name="无标题节" id="{714BE837-AC12-4FE1-940A-1649B5D7F2A8}">
          <p14:sldIdLst/>
        </p14:section>
      </p14:sectionLst>
    </p:ext>
    <p:ext uri="{EFAFB233-063F-42B5-8137-9DF3F51BA10A}">
      <p15:sldGuideLst xmlns:p15="http://schemas.microsoft.com/office/powerpoint/2012/main">
        <p15:guide id="1" orient="horz" pos="2238" userDrawn="1">
          <p15:clr>
            <a:srgbClr val="A4A3A4"/>
          </p15:clr>
        </p15:guide>
        <p15:guide id="2" pos="381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37"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1F5FA0"/>
    <a:srgbClr val="0D1286"/>
    <a:srgbClr val="FFDBDB"/>
    <a:srgbClr val="1F5EA0"/>
    <a:srgbClr val="5E9CDF"/>
    <a:srgbClr val="9CC7CE"/>
    <a:srgbClr val="2F7780"/>
    <a:srgbClr val="2F7880"/>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860" autoAdjust="0"/>
    <p:restoredTop sz="94660"/>
  </p:normalViewPr>
  <p:slideViewPr>
    <p:cSldViewPr snapToGrid="0" showGuides="1">
      <p:cViewPr varScale="1">
        <p:scale>
          <a:sx n="87" d="100"/>
          <a:sy n="87" d="100"/>
        </p:scale>
        <p:origin x="-672" y="-91"/>
      </p:cViewPr>
      <p:guideLst>
        <p:guide orient="horz" pos="2238"/>
        <p:guide pos="3811"/>
      </p:guideLst>
    </p:cSldViewPr>
  </p:slideViewPr>
  <p:notesTextViewPr>
    <p:cViewPr>
      <p:scale>
        <a:sx n="1" d="1"/>
        <a:sy n="1" d="1"/>
      </p:scale>
      <p:origin x="0" y="0"/>
    </p:cViewPr>
  </p:notesTextViewPr>
  <p:notesViewPr>
    <p:cSldViewPr snapToGrid="0">
      <p:cViewPr varScale="1">
        <p:scale>
          <a:sx n="86" d="100"/>
          <a:sy n="86" d="100"/>
        </p:scale>
        <p:origin x="-3846" y="-90"/>
      </p:cViewPr>
      <p:guideLst>
        <p:guide orient="horz" pos="2238"/>
        <p:guide pos="2858"/>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8" Type="http://schemas.openxmlformats.org/officeDocument/2006/relationships/tags" Target="tags/tag30.xml"/><Relationship Id="rId17" Type="http://schemas.openxmlformats.org/officeDocument/2006/relationships/commentAuthors" Target="commentAuthors.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handoutMaster" Target="handoutMasters/handoutMaster1.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600"/>
            </a:lvl1pPr>
          </a:lstStyle>
          <a:p>
            <a:endParaRPr lang="zh-CN" altLang="en-US"/>
          </a:p>
        </p:txBody>
      </p:sp>
      <p:sp>
        <p:nvSpPr>
          <p:cNvPr id="3" name="日期占位符 2"/>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6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600"/>
            </a:lvl1pPr>
          </a:lstStyle>
          <a:p>
            <a:endParaRPr lang="zh-CN" altLang="en-US"/>
          </a:p>
        </p:txBody>
      </p:sp>
      <p:sp>
        <p:nvSpPr>
          <p:cNvPr id="5" name="灯片编号占位符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6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atin typeface="微软雅黑" panose="020B0503020204020204" charset="-122"/>
                <a:ea typeface="微软雅黑" panose="020B0503020204020204" charset="-122"/>
              </a:defRPr>
            </a:lvl1pPr>
          </a:lstStyle>
          <a:p>
            <a:endParaRPr lang="zh-CN" altLang="en-US"/>
          </a:p>
        </p:txBody>
      </p:sp>
      <p:sp>
        <p:nvSpPr>
          <p:cNvPr id="3" name="日期占位符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atin typeface="微软雅黑" panose="020B0503020204020204" charset="-122"/>
                <a:ea typeface="微软雅黑" panose="020B0503020204020204" charset="-122"/>
              </a:defRPr>
            </a:lvl1pPr>
          </a:lstStyle>
          <a:p>
            <a:fld id="{7F25A8C7-CC1A-4A08-9B4B-31F43B054C7F}"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914400" y="3300413"/>
            <a:ext cx="7315200" cy="2700338"/>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atin typeface="微软雅黑" panose="020B0503020204020204" charset="-122"/>
                <a:ea typeface="微软雅黑" panose="020B0503020204020204" charset="-122"/>
              </a:defRPr>
            </a:lvl1pPr>
          </a:lstStyle>
          <a:p>
            <a:endParaRPr lang="zh-CN" altLang="en-US"/>
          </a:p>
        </p:txBody>
      </p:sp>
      <p:sp>
        <p:nvSpPr>
          <p:cNvPr id="7" name="灯片编号占位符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atin typeface="微软雅黑" panose="020B0503020204020204" charset="-122"/>
                <a:ea typeface="微软雅黑" panose="020B0503020204020204" charset="-122"/>
              </a:defRPr>
            </a:lvl1pPr>
          </a:lstStyle>
          <a:p>
            <a:fld id="{F9E1B693-632D-4080-9CF6-EA28B66DC801}"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1pPr>
    <a:lvl2pPr marL="4572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2pPr>
    <a:lvl3pPr marL="9144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3pPr>
    <a:lvl4pPr marL="13716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4pPr>
    <a:lvl5pPr marL="18288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400" b="0" i="0" u="none" strike="noStrike">
                <a:solidFill>
                  <a:srgbClr val="000000"/>
                </a:solidFill>
              </a:rPr>
              <a:t>尊敬的各位评委，下午好。今天我将向各位汇报的是我们公司的创新产品——硫酸沙丁胺醇口服溶液，商品名“沙瑞本”。作为国内首家通过一致性评价的口服溶液剂型，沙瑞本以其精准的给药方式和极佳的吞咽体验，专门为那些存在吞咽困难的特殊人群，特别是低龄儿童和老年患者，提供了全新的治疗选择，有效填补了当前临床治疗中的一项重要空白。</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image2.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microsoft.com/office/2007/relationships/hdphoto" Target="../media/image2.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image2.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microsoft.com/office/2007/relationships/hdphoto" Target="../media/image2.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4" Type="http://schemas.microsoft.com/office/2007/relationships/hdphoto" Target="../media/image2.wdp"/><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microsoft.com/office/2007/relationships/hdphoto" Target="../media/image2.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p:cSld name="仅标题">
    <p:spTree>
      <p:nvGrpSpPr>
        <p:cNvPr id="1" name=""/>
        <p:cNvGrpSpPr/>
        <p:nvPr/>
      </p:nvGrpSpPr>
      <p:grpSpPr>
        <a:xfrm>
          <a:off x="0" y="0"/>
          <a:ext cx="0" cy="0"/>
          <a:chOff x="0" y="0"/>
          <a:chExt cx="0" cy="0"/>
        </a:xfrm>
      </p:grpSpPr>
      <p:pic>
        <p:nvPicPr>
          <p:cNvPr id="2050" name="Picture 2" descr="E:\苯磺贝他斯汀口崩片\效果图\sucai4.jpg"/>
          <p:cNvPicPr>
            <a:picLocks noChangeAspect="1" noChangeArrowheads="1"/>
          </p:cNvPicPr>
          <p:nvPr userDrawn="1"/>
        </p:nvPicPr>
        <p:blipFill>
          <a:blip r:embed="rId2">
            <a:extLst>
              <a:ext uri="{BEBA8EAE-BF5A-486C-A8C5-ECC9F3942E4B}">
                <a14:imgProps xmlns:a14="http://schemas.microsoft.com/office/drawing/2010/main">
                  <a14:imgLayer r:embed="rId3">
                    <a14:imgEffect>
                      <a14:brightnessContrast bright="1000"/>
                    </a14:imgEffect>
                  </a14:imgLayer>
                </a14:imgProps>
              </a:ext>
              <a:ext uri="{28A0092B-C50C-407E-A947-70E740481C1C}">
                <a14:useLocalDpi xmlns:a14="http://schemas.microsoft.com/office/drawing/2010/main" val="0"/>
              </a:ext>
            </a:extLst>
          </a:blip>
          <a:srcRect/>
          <a:stretch>
            <a:fillRect/>
          </a:stretch>
        </p:blipFill>
        <p:spPr bwMode="auto">
          <a:xfrm>
            <a:off x="0" y="5023035"/>
            <a:ext cx="12192000" cy="183496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showMasterSp="0" userDrawn="1">
  <p:cSld name="结束页">
    <p:spTree>
      <p:nvGrpSpPr>
        <p:cNvPr id="1" name=""/>
        <p:cNvGrpSpPr/>
        <p:nvPr/>
      </p:nvGrpSpPr>
      <p:grpSpPr>
        <a:xfrm>
          <a:off x="0" y="0"/>
          <a:ext cx="0" cy="0"/>
          <a:chOff x="0" y="0"/>
          <a:chExt cx="0" cy="0"/>
        </a:xfrm>
      </p:grpSpPr>
      <p:sp>
        <p:nvSpPr>
          <p:cNvPr id="10" name="TextBox 9"/>
          <p:cNvSpPr txBox="1"/>
          <p:nvPr userDrawn="1"/>
        </p:nvSpPr>
        <p:spPr>
          <a:xfrm>
            <a:off x="0" y="2276872"/>
            <a:ext cx="12192000" cy="829945"/>
          </a:xfrm>
          <a:prstGeom prst="rect">
            <a:avLst/>
          </a:prstGeom>
          <a:noFill/>
        </p:spPr>
        <p:txBody>
          <a:bodyPr wrap="square" rtlCol="0">
            <a:spAutoFit/>
          </a:bodyPr>
          <a:lstStyle/>
          <a:p>
            <a:pPr algn="ctr"/>
            <a:r>
              <a:rPr lang="zh-CN" altLang="en-US" sz="4800" b="1" spc="600" dirty="0">
                <a:solidFill>
                  <a:srgbClr val="00B0F0"/>
                </a:solidFill>
                <a:latin typeface="微软雅黑" panose="020B0503020204020204" charset="-122"/>
                <a:ea typeface="微软雅黑" panose="020B0503020204020204" charset="-122"/>
              </a:rPr>
              <a:t>高掌远跖 </a:t>
            </a:r>
            <a:r>
              <a:rPr lang="en-US" altLang="zh-CN" sz="4265" b="0" spc="600" dirty="0">
                <a:solidFill>
                  <a:srgbClr val="00B0F0"/>
                </a:solidFill>
                <a:latin typeface="微软雅黑" panose="020B0503020204020204" charset="-122"/>
                <a:ea typeface="微软雅黑" panose="020B0503020204020204" charset="-122"/>
              </a:rPr>
              <a:t>• </a:t>
            </a:r>
            <a:r>
              <a:rPr lang="zh-CN" altLang="en-US" sz="4800" b="1" spc="600" dirty="0">
                <a:solidFill>
                  <a:srgbClr val="00B0F0"/>
                </a:solidFill>
                <a:latin typeface="微软雅黑" panose="020B0503020204020204" charset="-122"/>
                <a:ea typeface="微软雅黑" panose="020B0503020204020204" charset="-122"/>
              </a:rPr>
              <a:t>志在健康</a:t>
            </a:r>
            <a:endParaRPr lang="zh-CN" altLang="en-US" sz="4800" b="1" spc="600" dirty="0">
              <a:solidFill>
                <a:srgbClr val="00B0F0"/>
              </a:solidFill>
              <a:latin typeface="微软雅黑" panose="020B0503020204020204" charset="-122"/>
              <a:ea typeface="微软雅黑" panose="020B0503020204020204" charset="-122"/>
            </a:endParaRPr>
          </a:p>
        </p:txBody>
      </p:sp>
      <p:sp>
        <p:nvSpPr>
          <p:cNvPr id="13" name="TextBox 12"/>
          <p:cNvSpPr txBox="1"/>
          <p:nvPr userDrawn="1"/>
        </p:nvSpPr>
        <p:spPr>
          <a:xfrm>
            <a:off x="0" y="3140968"/>
            <a:ext cx="12192000" cy="445135"/>
          </a:xfrm>
          <a:prstGeom prst="rect">
            <a:avLst/>
          </a:prstGeom>
          <a:noFill/>
        </p:spPr>
        <p:txBody>
          <a:bodyPr wrap="square" rtlCol="0">
            <a:spAutoFit/>
          </a:bodyPr>
          <a:lstStyle/>
          <a:p>
            <a:pPr algn="ctr"/>
            <a:r>
              <a:rPr lang="zh-CN" altLang="en-US" sz="2295" spc="300" dirty="0">
                <a:solidFill>
                  <a:schemeClr val="bg1">
                    <a:lumMod val="65000"/>
                  </a:schemeClr>
                </a:solidFill>
                <a:effectLst/>
                <a:latin typeface="微软雅黑" panose="020B0503020204020204" charset="-122"/>
                <a:ea typeface="微软雅黑" panose="020B0503020204020204" charset="-122"/>
              </a:rPr>
              <a:t>科技领先，服务大众，诚信待人，追求完美</a:t>
            </a:r>
            <a:endParaRPr lang="zh-CN" altLang="en-US" sz="2295" spc="300" dirty="0">
              <a:solidFill>
                <a:schemeClr val="bg1">
                  <a:lumMod val="65000"/>
                </a:schemeClr>
              </a:solidFill>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p:cSld name="1_仅标题">
    <p:spTree>
      <p:nvGrpSpPr>
        <p:cNvPr id="1" name=""/>
        <p:cNvGrpSpPr/>
        <p:nvPr/>
      </p:nvGrpSpPr>
      <p:grpSpPr>
        <a:xfrm>
          <a:off x="0" y="0"/>
          <a:ext cx="0" cy="0"/>
          <a:chOff x="0" y="0"/>
          <a:chExt cx="0" cy="0"/>
        </a:xfrm>
      </p:grpSpPr>
      <p:pic>
        <p:nvPicPr>
          <p:cNvPr id="3" name="Picture 2" descr="E:\苯磺贝他斯汀口崩片\效果图\sucai4.jpg"/>
          <p:cNvPicPr>
            <a:picLocks noChangeAspect="1" noChangeArrowheads="1"/>
          </p:cNvPicPr>
          <p:nvPr userDrawn="1"/>
        </p:nvPicPr>
        <p:blipFill>
          <a:blip r:embed="rId2">
            <a:extLst>
              <a:ext uri="{BEBA8EAE-BF5A-486C-A8C5-ECC9F3942E4B}">
                <a14:imgProps xmlns:a14="http://schemas.microsoft.com/office/drawing/2010/main">
                  <a14:imgLayer r:embed="rId3">
                    <a14:imgEffect>
                      <a14:brightnessContrast bright="1000"/>
                    </a14:imgEffect>
                  </a14:imgLayer>
                </a14:imgProps>
              </a:ext>
              <a:ext uri="{28A0092B-C50C-407E-A947-70E740481C1C}">
                <a14:useLocalDpi xmlns:a14="http://schemas.microsoft.com/office/drawing/2010/main" val="0"/>
              </a:ext>
            </a:extLst>
          </a:blip>
          <a:srcRect/>
          <a:stretch>
            <a:fillRect/>
          </a:stretch>
        </p:blipFill>
        <p:spPr bwMode="auto">
          <a:xfrm>
            <a:off x="0" y="5023035"/>
            <a:ext cx="12192000" cy="183496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9_自定义版式">
    <p:spTree>
      <p:nvGrpSpPr>
        <p:cNvPr id="1" name=""/>
        <p:cNvGrpSpPr/>
        <p:nvPr/>
      </p:nvGrpSpPr>
      <p:grpSpPr>
        <a:xfrm>
          <a:off x="0" y="0"/>
          <a:ext cx="0" cy="0"/>
          <a:chOff x="0" y="0"/>
          <a:chExt cx="0" cy="0"/>
        </a:xfrm>
      </p:grpSpPr>
      <p:pic>
        <p:nvPicPr>
          <p:cNvPr id="3" name="Picture 2" descr="E:\苯磺贝他斯汀口崩片\效果图\sucai4.jpg"/>
          <p:cNvPicPr>
            <a:picLocks noChangeAspect="1" noChangeArrowheads="1"/>
          </p:cNvPicPr>
          <p:nvPr userDrawn="1"/>
        </p:nvPicPr>
        <p:blipFill>
          <a:blip r:embed="rId2">
            <a:extLst>
              <a:ext uri="{BEBA8EAE-BF5A-486C-A8C5-ECC9F3942E4B}">
                <a14:imgProps xmlns:a14="http://schemas.microsoft.com/office/drawing/2010/main">
                  <a14:imgLayer r:embed="rId3">
                    <a14:imgEffect>
                      <a14:brightnessContrast bright="1000"/>
                    </a14:imgEffect>
                  </a14:imgLayer>
                </a14:imgProps>
              </a:ext>
              <a:ext uri="{28A0092B-C50C-407E-A947-70E740481C1C}">
                <a14:useLocalDpi xmlns:a14="http://schemas.microsoft.com/office/drawing/2010/main" val="0"/>
              </a:ext>
            </a:extLst>
          </a:blip>
          <a:srcRect/>
          <a:stretch>
            <a:fillRect/>
          </a:stretch>
        </p:blipFill>
        <p:spPr bwMode="auto">
          <a:xfrm>
            <a:off x="0" y="5023035"/>
            <a:ext cx="12192000" cy="183496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userDrawn="1">
  <p:cSld name="1_标题幻灯片">
    <p:spTree>
      <p:nvGrpSpPr>
        <p:cNvPr id="1" name=""/>
        <p:cNvGrpSpPr/>
        <p:nvPr/>
      </p:nvGrpSpPr>
      <p:grpSpPr>
        <a:xfrm>
          <a:off x="0" y="0"/>
          <a:ext cx="0" cy="0"/>
          <a:chOff x="0" y="0"/>
          <a:chExt cx="0" cy="0"/>
        </a:xfrm>
      </p:grpSpPr>
      <p:pic>
        <p:nvPicPr>
          <p:cNvPr id="3" name="Picture 2" descr="E:\苯磺贝他斯汀口崩片\效果图\sucai4.jpg"/>
          <p:cNvPicPr>
            <a:picLocks noChangeAspect="1" noChangeArrowheads="1"/>
          </p:cNvPicPr>
          <p:nvPr userDrawn="1"/>
        </p:nvPicPr>
        <p:blipFill>
          <a:blip r:embed="rId2">
            <a:extLst>
              <a:ext uri="{BEBA8EAE-BF5A-486C-A8C5-ECC9F3942E4B}">
                <a14:imgProps xmlns:a14="http://schemas.microsoft.com/office/drawing/2010/main">
                  <a14:imgLayer r:embed="rId3">
                    <a14:imgEffect>
                      <a14:brightnessContrast bright="1000"/>
                    </a14:imgEffect>
                  </a14:imgLayer>
                </a14:imgProps>
              </a:ext>
              <a:ext uri="{28A0092B-C50C-407E-A947-70E740481C1C}">
                <a14:useLocalDpi xmlns:a14="http://schemas.microsoft.com/office/drawing/2010/main" val="0"/>
              </a:ext>
            </a:extLst>
          </a:blip>
          <a:srcRect/>
          <a:stretch>
            <a:fillRect/>
          </a:stretch>
        </p:blipFill>
        <p:spPr bwMode="auto">
          <a:xfrm>
            <a:off x="0" y="5023035"/>
            <a:ext cx="12192000" cy="183496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userDrawn="1">
  <p:cSld name="标题幻灯片">
    <p:spTree>
      <p:nvGrpSpPr>
        <p:cNvPr id="1" name=""/>
        <p:cNvGrpSpPr/>
        <p:nvPr/>
      </p:nvGrpSpPr>
      <p:grpSpPr>
        <a:xfrm>
          <a:off x="0" y="0"/>
          <a:ext cx="0" cy="0"/>
          <a:chOff x="0" y="0"/>
          <a:chExt cx="0" cy="0"/>
        </a:xfrm>
      </p:grpSpPr>
      <p:pic>
        <p:nvPicPr>
          <p:cNvPr id="2" name="图片 1" descr="eeed2861b268cd0b7dd77c1956ab117"/>
          <p:cNvPicPr>
            <a:picLocks noChangeAspect="1"/>
          </p:cNvPicPr>
          <p:nvPr userDrawn="1"/>
        </p:nvPicPr>
        <p:blipFill>
          <a:blip r:embed="rId2"/>
          <a:stretch>
            <a:fillRect/>
          </a:stretch>
        </p:blipFill>
        <p:spPr>
          <a:xfrm>
            <a:off x="10029190" y="6528435"/>
            <a:ext cx="1954800" cy="159432"/>
          </a:xfrm>
          <a:prstGeom prst="rect">
            <a:avLst/>
          </a:prstGeom>
        </p:spPr>
      </p:pic>
      <p:pic>
        <p:nvPicPr>
          <p:cNvPr id="5" name="Picture 2" descr="E:\苯磺贝他斯汀口崩片\效果图\sucai4.jpg"/>
          <p:cNvPicPr>
            <a:picLocks noChangeAspect="1" noChangeArrowheads="1"/>
          </p:cNvPicPr>
          <p:nvPr userDrawn="1"/>
        </p:nvPicPr>
        <p:blipFill>
          <a:blip r:embed="rId3">
            <a:extLst>
              <a:ext uri="{BEBA8EAE-BF5A-486C-A8C5-ECC9F3942E4B}">
                <a14:imgProps xmlns:a14="http://schemas.microsoft.com/office/drawing/2010/main">
                  <a14:imgLayer r:embed="rId4">
                    <a14:imgEffect>
                      <a14:brightnessContrast bright="1000"/>
                    </a14:imgEffect>
                  </a14:imgLayer>
                </a14:imgProps>
              </a:ext>
              <a:ext uri="{28A0092B-C50C-407E-A947-70E740481C1C}">
                <a14:useLocalDpi xmlns:a14="http://schemas.microsoft.com/office/drawing/2010/main" val="0"/>
              </a:ext>
            </a:extLst>
          </a:blip>
          <a:srcRect/>
          <a:stretch>
            <a:fillRect/>
          </a:stretch>
        </p:blipFill>
        <p:spPr bwMode="auto">
          <a:xfrm>
            <a:off x="0" y="5023035"/>
            <a:ext cx="12192000" cy="183496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showMasterSp="0">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p:spPr>
        <p:txBody>
          <a:bodyPr/>
          <a:lstStyle/>
          <a:p>
            <a:fld id="{D69B6FBA-93C9-489C-B97A-A1464B06CAEC}" type="datetimeFigureOut">
              <a:rPr lang="zh-CN" altLang="en-US" smtClean="0"/>
            </a:fld>
            <a:endParaRPr lang="zh-CN" altLang="en-US"/>
          </a:p>
        </p:txBody>
      </p:sp>
      <p:sp>
        <p:nvSpPr>
          <p:cNvPr id="3" name="Footer Placeholder 2"/>
          <p:cNvSpPr>
            <a:spLocks noGrp="1"/>
          </p:cNvSpPr>
          <p:nvPr>
            <p:ph type="ftr" sz="quarter" idx="11"/>
          </p:nvPr>
        </p:nvSpPr>
        <p:spPr>
          <a:xfrm>
            <a:off x="4038600" y="6356350"/>
            <a:ext cx="4114800" cy="365125"/>
          </a:xfrm>
        </p:spPr>
        <p:txBody>
          <a:bodyPr/>
          <a:lstStyle/>
          <a:p>
            <a:endParaRPr lang="zh-CN" altLang="en-US"/>
          </a:p>
        </p:txBody>
      </p:sp>
      <p:sp>
        <p:nvSpPr>
          <p:cNvPr id="4" name="Slide Number Placeholder 3"/>
          <p:cNvSpPr>
            <a:spLocks noGrp="1"/>
          </p:cNvSpPr>
          <p:nvPr>
            <p:ph type="sldNum" sz="quarter" idx="12"/>
          </p:nvPr>
        </p:nvSpPr>
        <p:spPr>
          <a:xfrm>
            <a:off x="8610600" y="6356350"/>
            <a:ext cx="2743200" cy="365125"/>
          </a:xfrm>
        </p:spPr>
        <p:txBody>
          <a:bodyPr/>
          <a:lstStyle/>
          <a:p>
            <a:fld id="{0FC10CF4-85E5-4A21-A25F-47720A09ADC6}" type="slidenum">
              <a:rPr lang="zh-CN" altLang="en-US" smtClean="0"/>
            </a:fld>
            <a:endParaRPr lang="zh-CN" altLang="en-US"/>
          </a:p>
        </p:txBody>
      </p:sp>
      <p:pic>
        <p:nvPicPr>
          <p:cNvPr id="6" name="Picture 2" descr="E:\苯磺贝他斯汀口崩片\效果图\sucai4.jpg"/>
          <p:cNvPicPr>
            <a:picLocks noChangeAspect="1" noChangeArrowheads="1"/>
          </p:cNvPicPr>
          <p:nvPr userDrawn="1"/>
        </p:nvPicPr>
        <p:blipFill>
          <a:blip r:embed="rId2">
            <a:extLst>
              <a:ext uri="{BEBA8EAE-BF5A-486C-A8C5-ECC9F3942E4B}">
                <a14:imgProps xmlns:a14="http://schemas.microsoft.com/office/drawing/2010/main">
                  <a14:imgLayer r:embed="rId3">
                    <a14:imgEffect>
                      <a14:brightnessContrast bright="1000"/>
                    </a14:imgEffect>
                  </a14:imgLayer>
                </a14:imgProps>
              </a:ext>
              <a:ext uri="{28A0092B-C50C-407E-A947-70E740481C1C}">
                <a14:useLocalDpi xmlns:a14="http://schemas.microsoft.com/office/drawing/2010/main" val="0"/>
              </a:ext>
            </a:extLst>
          </a:blip>
          <a:srcRect/>
          <a:stretch>
            <a:fillRect/>
          </a:stretch>
        </p:blipFill>
        <p:spPr bwMode="auto">
          <a:xfrm>
            <a:off x="0" y="5023035"/>
            <a:ext cx="12192000" cy="183496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showMasterSp="0">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5167"/>
            <a:ext cx="10972800" cy="1143000"/>
          </a:xfrm>
        </p:spPr>
        <p:txBody>
          <a:bodyPr/>
          <a:lstStyle/>
          <a:p>
            <a:r>
              <a:rPr lang="zh-CN" altLang="en-US" noProof="1"/>
              <a:t>单击此处编辑母版标题样式</a:t>
            </a:r>
            <a:endParaRPr lang="zh-CN" altLang="en-US" noProof="1"/>
          </a:p>
        </p:txBody>
      </p:sp>
      <p:sp>
        <p:nvSpPr>
          <p:cNvPr id="7" name="日期占位符 3"/>
          <p:cNvSpPr>
            <a:spLocks noGrp="1" noChangeArrowheads="1"/>
          </p:cNvSpPr>
          <p:nvPr>
            <p:ph type="dt" sz="half" idx="2"/>
          </p:nvPr>
        </p:nvSpPr>
        <p:spPr bwMode="auto">
          <a:xfrm>
            <a:off x="609600" y="6356351"/>
            <a:ext cx="2844800" cy="366184"/>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fld id="{6D39127F-6635-499E-867A-C68E6CFBA9A4}" type="datetime1">
              <a:rPr kumimoji="0" lang="zh-CN" altLang="en-US" sz="1200" b="0" i="0" u="none" strike="noStrike" kern="1200" cap="none" spc="0" normalizeH="0" baseline="0" noProof="0">
                <a:ln>
                  <a:noFill/>
                </a:ln>
                <a:solidFill>
                  <a:srgbClr val="FFFFFF"/>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rgbClr val="FFFFFF"/>
              </a:solidFill>
              <a:effectLst/>
              <a:uLnTx/>
              <a:uFillTx/>
              <a:latin typeface="Arial" panose="020B0604020202020204" pitchFamily="34" charset="0"/>
              <a:ea typeface="宋体" panose="02010600030101010101" pitchFamily="2" charset="-122"/>
              <a:cs typeface="+mn-cs"/>
            </a:endParaRPr>
          </a:p>
        </p:txBody>
      </p:sp>
      <p:sp>
        <p:nvSpPr>
          <p:cNvPr id="8" name="页脚占位符 4"/>
          <p:cNvSpPr>
            <a:spLocks noGrp="1" noChangeArrowheads="1"/>
          </p:cNvSpPr>
          <p:nvPr>
            <p:ph type="ftr" sz="quarter" idx="3"/>
          </p:nvPr>
        </p:nvSpPr>
        <p:spPr bwMode="auto">
          <a:xfrm>
            <a:off x="4165600" y="6356351"/>
            <a:ext cx="3860800" cy="366184"/>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zh-CN" sz="1200" b="0" i="0" u="none" strike="noStrike" kern="1200" cap="none" spc="0" normalizeH="0" baseline="0" noProof="0">
              <a:ln>
                <a:noFill/>
              </a:ln>
              <a:solidFill>
                <a:srgbClr val="FFFFFF"/>
              </a:solidFill>
              <a:effectLst/>
              <a:uLnTx/>
              <a:uFillTx/>
              <a:latin typeface="Arial" panose="020B0604020202020204" pitchFamily="34" charset="0"/>
              <a:ea typeface="宋体" panose="02010600030101010101" pitchFamily="2" charset="-122"/>
              <a:cs typeface="+mn-cs"/>
            </a:endParaRPr>
          </a:p>
        </p:txBody>
      </p:sp>
      <p:sp>
        <p:nvSpPr>
          <p:cNvPr id="9" name="灯片编号占位符 5"/>
          <p:cNvSpPr>
            <a:spLocks noGrp="1" noChangeArrowheads="1"/>
          </p:cNvSpPr>
          <p:nvPr>
            <p:ph type="sldNum" sz="quarter" idx="4"/>
          </p:nvPr>
        </p:nvSpPr>
        <p:spPr bwMode="auto">
          <a:xfrm>
            <a:off x="8737600" y="6356351"/>
            <a:ext cx="2844800" cy="366184"/>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lvl1pPr>
              <a:defRPr>
                <a:cs typeface="+mn-ea"/>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10D4AF0A-2064-42D4-8961-EA46D070B136}" type="slidenum">
              <a:rPr kumimoji="0" lang="zh-CN" altLang="en-US" sz="1200" b="0" i="0" u="none" strike="noStrike" kern="1200" cap="none" spc="0" normalizeH="0" baseline="0" noProof="1">
                <a:ln>
                  <a:noFill/>
                </a:ln>
                <a:solidFill>
                  <a:srgbClr val="FFFFFF"/>
                </a:solidFill>
                <a:effectLst/>
                <a:uLnTx/>
                <a:uFillTx/>
                <a:latin typeface="Arial" panose="020B0604020202020204" pitchFamily="34" charset="0"/>
                <a:ea typeface="宋体" panose="02010600030101010101" pitchFamily="2" charset="-122"/>
                <a:cs typeface="+mn-ea"/>
              </a:rPr>
            </a:fld>
            <a:endParaRPr kumimoji="0" lang="zh-CN" altLang="en-US" sz="1200" b="0" i="0" u="none" strike="noStrike" kern="1200" cap="none" spc="0" normalizeH="0" baseline="0" noProof="1">
              <a:ln>
                <a:noFill/>
              </a:ln>
              <a:solidFill>
                <a:srgbClr val="FFFFFF"/>
              </a:solidFill>
              <a:effectLst/>
              <a:uLnTx/>
              <a:uFillTx/>
              <a:latin typeface="Arial" panose="020B0604020202020204" pitchFamily="34" charset="0"/>
              <a:ea typeface="宋体" panose="02010600030101010101" pitchFamily="2" charset="-122"/>
              <a:cs typeface="+mn-ea"/>
            </a:endParaRPr>
          </a:p>
        </p:txBody>
      </p: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0">
  <p:cSld name="内容页">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showMasterSp="0">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p:spPr>
        <p:txBody>
          <a:bodyPr anchor="ctr" anchorCtr="0"/>
          <a:lstStyle/>
          <a:p>
            <a:r>
              <a:rPr lang="zh-CN" altLang="en-US" dirty="0"/>
              <a:t>单击此处编辑母版标题样式</a:t>
            </a:r>
            <a:endParaRPr lang="zh-CN" altLang="en-US" dirty="0"/>
          </a:p>
        </p:txBody>
      </p:sp>
      <p:sp>
        <p:nvSpPr>
          <p:cNvPr id="3" name="内容占位符 2"/>
          <p:cNvSpPr>
            <a:spLocks noGrp="1"/>
          </p:cNvSpPr>
          <p:nvPr>
            <p:ph idx="1"/>
          </p:nvPr>
        </p:nvSpPr>
        <p:spPr>
          <a:xfrm>
            <a:off x="838200" y="1825625"/>
            <a:ext cx="10515600" cy="4351338"/>
          </a:xfrm>
        </p:spPr>
        <p:txBody>
          <a:bodyPr/>
          <a:lstStyle>
            <a:lvl1pPr>
              <a:defRPr sz="2400"/>
            </a:lvl1pPr>
            <a:lvl2pPr>
              <a:defRPr sz="2000"/>
            </a:lvl2pPr>
            <a:lvl3pPr>
              <a:defRPr sz="1800"/>
            </a:lvl3pPr>
            <a:lvl4pPr>
              <a:defRPr sz="1800"/>
            </a:lvl4pPr>
            <a:lvl5pPr>
              <a:defRPr sz="18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a:xfrm>
            <a:off x="838200" y="6356350"/>
            <a:ext cx="2743200" cy="365125"/>
          </a:xfrm>
        </p:spPr>
        <p:txBody>
          <a:bodyPr/>
          <a:lstStyle/>
          <a:p>
            <a:fld id="{760FBDFE-C587-4B4C-A407-44438C67B59E}" type="datetimeFigureOut">
              <a:rPr lang="zh-CN" altLang="en-US" smtClean="0"/>
            </a:fld>
            <a:endParaRPr lang="zh-CN" altLang="en-US" dirty="0"/>
          </a:p>
        </p:txBody>
      </p:sp>
      <p:sp>
        <p:nvSpPr>
          <p:cNvPr id="5" name="页脚占位符 4"/>
          <p:cNvSpPr>
            <a:spLocks noGrp="1"/>
          </p:cNvSpPr>
          <p:nvPr>
            <p:ph type="ftr" sz="quarter" idx="11"/>
          </p:nvPr>
        </p:nvSpPr>
        <p:spPr>
          <a:xfrm>
            <a:off x="4038600" y="6356350"/>
            <a:ext cx="4114800" cy="365125"/>
          </a:xfrm>
        </p:spPr>
        <p:txBody>
          <a:bodyPr/>
          <a:lstStyle/>
          <a:p>
            <a:endParaRPr lang="zh-CN" altLang="en-US" dirty="0"/>
          </a:p>
        </p:txBody>
      </p:sp>
      <p:sp>
        <p:nvSpPr>
          <p:cNvPr id="6" name="灯片编号占位符 5"/>
          <p:cNvSpPr>
            <a:spLocks noGrp="1"/>
          </p:cNvSpPr>
          <p:nvPr>
            <p:ph type="sldNum" sz="quarter" idx="12"/>
          </p:nvPr>
        </p:nvSpPr>
        <p:spPr>
          <a:xfrm>
            <a:off x="8610600" y="6356350"/>
            <a:ext cx="2743200" cy="365125"/>
          </a:xfrm>
        </p:spPr>
        <p:txBody>
          <a:bodyPr/>
          <a:lstStyle/>
          <a:p>
            <a:fld id="{49AE70B2-8BF9-45C0-BB95-33D1B9D3A854}"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4.jpeg"/><Relationship Id="rId12" Type="http://schemas.microsoft.com/office/2007/relationships/hdphoto" Target="../media/image2.wdp"/><Relationship Id="rId11" Type="http://schemas.openxmlformats.org/officeDocument/2006/relationships/image" Target="../media/image1.png"/><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2" descr="E:\苯磺贝他斯汀口崩片\效果图\sucai4.jpg"/>
          <p:cNvPicPr>
            <a:picLocks noChangeAspect="1" noChangeArrowheads="1"/>
          </p:cNvPicPr>
          <p:nvPr userDrawn="1"/>
        </p:nvPicPr>
        <p:blipFill>
          <a:blip r:embed="rId11">
            <a:extLst>
              <a:ext uri="{BEBA8EAE-BF5A-486C-A8C5-ECC9F3942E4B}">
                <a14:imgProps xmlns:a14="http://schemas.microsoft.com/office/drawing/2010/main">
                  <a14:imgLayer r:embed="rId12">
                    <a14:imgEffect>
                      <a14:brightnessContrast bright="1000"/>
                    </a14:imgEffect>
                  </a14:imgLayer>
                </a14:imgProps>
              </a:ext>
              <a:ext uri="{28A0092B-C50C-407E-A947-70E740481C1C}">
                <a14:useLocalDpi xmlns:a14="http://schemas.microsoft.com/office/drawing/2010/main" val="0"/>
              </a:ext>
            </a:extLst>
          </a:blip>
          <a:srcRect/>
          <a:stretch>
            <a:fillRect/>
          </a:stretch>
        </p:blipFill>
        <p:spPr bwMode="auto">
          <a:xfrm>
            <a:off x="0" y="5023035"/>
            <a:ext cx="12192000" cy="1834965"/>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3" descr="E:\苯磺贝他斯汀口崩片\效果图\Nipic_33460325_20230620100417690129.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992688" y="0"/>
            <a:ext cx="7199312" cy="257810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5"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60"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1.xml"/><Relationship Id="rId2" Type="http://schemas.openxmlformats.org/officeDocument/2006/relationships/image" Target="../media/image4.jpeg"/><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2" Type="http://schemas.openxmlformats.org/officeDocument/2006/relationships/slideLayout" Target="../slideLayouts/slideLayout2.xml"/><Relationship Id="rId11" Type="http://schemas.openxmlformats.org/officeDocument/2006/relationships/tags" Target="../tags/tag10.xml"/><Relationship Id="rId10" Type="http://schemas.openxmlformats.org/officeDocument/2006/relationships/tags" Target="../tags/tag9.xml"/><Relationship Id="rId1"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tags" Target="../tags/tag11.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xml"/><Relationship Id="rId1" Type="http://schemas.openxmlformats.org/officeDocument/2006/relationships/tags" Target="../tags/tag13.xml"/></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xml"/><Relationship Id="rId1" Type="http://schemas.openxmlformats.org/officeDocument/2006/relationships/tags" Target="../tags/tag18.xml"/></Relationships>
</file>

<file path=ppt/slides/_rels/slide7.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23.xml"/><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tags" Target="../tags/tag20.xml"/></Relationships>
</file>

<file path=ppt/slides/_rels/slide8.xml.rels><?xml version="1.0" encoding="UTF-8" standalone="yes"?>
<Relationships xmlns="http://schemas.openxmlformats.org/package/2006/relationships"><Relationship Id="rId7" Type="http://schemas.openxmlformats.org/officeDocument/2006/relationships/slideLayout" Target="../slideLayouts/slideLayout5.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pic>
        <p:nvPicPr>
          <p:cNvPr id="2" name="Picture 2"/>
          <p:cNvPicPr>
            <a:picLocks noChangeAspect="1"/>
          </p:cNvPicPr>
          <p:nvPr/>
        </p:nvPicPr>
        <p:blipFill>
          <a:blip r:embed="rId1"/>
          <a:srcRect/>
          <a:stretch>
            <a:fillRect/>
          </a:stretch>
        </p:blipFill>
        <p:spPr>
          <a:xfrm>
            <a:off x="0" y="5029200"/>
            <a:ext cx="12192000" cy="1828800"/>
          </a:xfrm>
          <a:prstGeom prst="rect">
            <a:avLst/>
          </a:prstGeom>
          <a:noFill/>
          <a:ln w="25400" cap="flat" cmpd="sng">
            <a:noFill/>
            <a:prstDash val="solid"/>
            <a:round/>
          </a:ln>
        </p:spPr>
      </p:pic>
      <p:pic>
        <p:nvPicPr>
          <p:cNvPr id="3" name="Picture 3"/>
          <p:cNvPicPr>
            <a:picLocks noChangeAspect="1"/>
          </p:cNvPicPr>
          <p:nvPr/>
        </p:nvPicPr>
        <p:blipFill>
          <a:blip r:embed="rId2"/>
          <a:srcRect/>
          <a:stretch>
            <a:fillRect/>
          </a:stretch>
        </p:blipFill>
        <p:spPr>
          <a:xfrm>
            <a:off x="4991100" y="0"/>
            <a:ext cx="7200900" cy="2578100"/>
          </a:xfrm>
          <a:prstGeom prst="rect">
            <a:avLst/>
          </a:prstGeom>
          <a:noFill/>
          <a:ln w="25400" cap="flat" cmpd="sng">
            <a:noFill/>
            <a:prstDash val="solid"/>
            <a:round/>
          </a:ln>
        </p:spPr>
      </p:pic>
      <p:sp>
        <p:nvSpPr>
          <p:cNvPr id="4" name="AutoShape 4"/>
          <p:cNvSpPr/>
          <p:nvPr/>
        </p:nvSpPr>
        <p:spPr>
          <a:xfrm>
            <a:off x="1028700" y="1485900"/>
            <a:ext cx="10426700" cy="1816100"/>
          </a:xfrm>
          <a:prstGeom prst="rect">
            <a:avLst/>
          </a:prstGeom>
          <a:noFill/>
          <a:ln w="12700" cap="flat" cmpd="sng">
            <a:noFill/>
            <a:prstDash val="solid"/>
            <a:round/>
          </a:ln>
        </p:spPr>
        <p:txBody>
          <a:bodyPr vert="horz" wrap="square" lIns="88900" tIns="50800" rIns="88900" bIns="50800" rtlCol="0" anchor="t" anchorCtr="0"/>
          <a:lstStyle/>
          <a:p>
            <a:pPr marL="0" indent="0" algn="ctr">
              <a:lnSpc>
                <a:spcPct val="133000"/>
              </a:lnSpc>
              <a:spcBef>
                <a:spcPts val="0"/>
              </a:spcBef>
              <a:spcAft>
                <a:spcPts val="0"/>
              </a:spcAft>
              <a:defRPr/>
            </a:pPr>
            <a:r>
              <a:rPr lang="en-US" sz="4000" b="1" i="0" u="none" strike="noStrike" kern="0">
                <a:solidFill>
                  <a:srgbClr val="1F5FA0"/>
                </a:solidFill>
                <a:latin typeface="微软雅黑" panose="020B0503020204020204" charset="-122"/>
                <a:ea typeface="微软雅黑" panose="020B0503020204020204" charset="-122"/>
                <a:cs typeface="微软雅黑" panose="020B0503020204020204" charset="-122"/>
                <a:sym typeface="微软雅黑" panose="020B0503020204020204" charset="-122"/>
              </a:rPr>
              <a:t>硫酸沙丁胺醇</a:t>
            </a:r>
            <a:r>
              <a:rPr lang="en-US" sz="4000" b="1" i="0" u="none" strike="noStrike" kern="0">
                <a:solidFill>
                  <a:srgbClr val="C00000"/>
                </a:solidFill>
                <a:latin typeface="微软雅黑" panose="020B0503020204020204" charset="-122"/>
                <a:ea typeface="微软雅黑" panose="020B0503020204020204" charset="-122"/>
                <a:cs typeface="微软雅黑" panose="020B0503020204020204" charset="-122"/>
                <a:sym typeface="微软雅黑" panose="020B0503020204020204" charset="-122"/>
              </a:rPr>
              <a:t>口服溶液</a:t>
            </a:r>
            <a:endParaRPr lang="en-US" sz="1100" kern="0">
              <a:solidFill>
                <a:srgbClr val="000000"/>
              </a:solidFill>
              <a:latin typeface="Arial" panose="020B0604020202020204"/>
              <a:ea typeface="Arial" panose="020B0604020202020204"/>
              <a:cs typeface="Arial" panose="020B0604020202020204"/>
              <a:sym typeface="Arial" panose="020B0604020202020204"/>
            </a:endParaRPr>
          </a:p>
          <a:p>
            <a:pPr marL="0" indent="0" algn="ctr">
              <a:lnSpc>
                <a:spcPct val="133000"/>
              </a:lnSpc>
              <a:spcBef>
                <a:spcPts val="0"/>
              </a:spcBef>
              <a:spcAft>
                <a:spcPts val="0"/>
              </a:spcAft>
            </a:pPr>
            <a:r>
              <a:rPr lang="en-US" sz="4000" b="1" i="0" u="none" strike="noStrike" kern="0">
                <a:solidFill>
                  <a:srgbClr val="1F5FA0"/>
                </a:solidFill>
                <a:latin typeface="Arial" panose="020B0604020202020204"/>
                <a:ea typeface="Arial" panose="020B0604020202020204"/>
                <a:cs typeface="Arial" panose="020B0604020202020204"/>
                <a:sym typeface="Arial" panose="020B0604020202020204"/>
              </a:rPr>
              <a:t>(</a:t>
            </a:r>
            <a:r>
              <a:rPr lang="en-US" sz="4000" b="1" i="0" u="none" strike="noStrike" kern="0">
                <a:solidFill>
                  <a:srgbClr val="1F5FA0"/>
                </a:solidFill>
                <a:latin typeface="微软雅黑" panose="020B0503020204020204" charset="-122"/>
                <a:ea typeface="微软雅黑" panose="020B0503020204020204" charset="-122"/>
                <a:cs typeface="微软雅黑" panose="020B0503020204020204" charset="-122"/>
                <a:sym typeface="微软雅黑" panose="020B0503020204020204" charset="-122"/>
              </a:rPr>
              <a:t>沙瑞本）</a:t>
            </a:r>
            <a:endParaRPr lang="en-US" sz="4000" b="1" i="0" u="none" strike="noStrike" kern="0">
              <a:solidFill>
                <a:srgbClr val="1F5FA0"/>
              </a:solidFill>
              <a:latin typeface="微软雅黑" panose="020B0503020204020204" charset="-122"/>
              <a:ea typeface="微软雅黑" panose="020B0503020204020204" charset="-122"/>
              <a:cs typeface="微软雅黑" panose="020B0503020204020204" charset="-122"/>
              <a:sym typeface="微软雅黑" panose="020B0503020204020204" charset="-122"/>
            </a:endParaRPr>
          </a:p>
          <a:p>
            <a:pPr marL="0" indent="0" algn="ctr">
              <a:lnSpc>
                <a:spcPct val="133000"/>
              </a:lnSpc>
              <a:spcBef>
                <a:spcPts val="0"/>
              </a:spcBef>
              <a:spcAft>
                <a:spcPts val="0"/>
              </a:spcAft>
            </a:pPr>
            <a:endParaRPr sz="1400" kern="0">
              <a:solidFill>
                <a:srgbClr val="000000"/>
              </a:solidFill>
              <a:latin typeface="Arial" panose="020B0604020202020204"/>
              <a:ea typeface="Arial" panose="020B0604020202020204"/>
              <a:cs typeface="Arial" panose="020B0604020202020204"/>
              <a:sym typeface="Arial" panose="020B0604020202020204"/>
            </a:endParaRPr>
          </a:p>
          <a:p>
            <a:pPr marL="0" indent="0" algn="ctr">
              <a:lnSpc>
                <a:spcPct val="133000"/>
              </a:lnSpc>
              <a:spcBef>
                <a:spcPts val="0"/>
              </a:spcBef>
              <a:spcAft>
                <a:spcPts val="0"/>
              </a:spcAft>
            </a:pPr>
            <a:endParaRPr sz="1400" kern="0">
              <a:solidFill>
                <a:srgbClr val="000000"/>
              </a:solidFill>
              <a:latin typeface="Arial" panose="020B0604020202020204"/>
              <a:ea typeface="Arial" panose="020B0604020202020204"/>
              <a:cs typeface="Arial" panose="020B0604020202020204"/>
              <a:sym typeface="Arial" panose="020B0604020202020204"/>
            </a:endParaRPr>
          </a:p>
          <a:p>
            <a:pPr algn="ctr">
              <a:lnSpc>
                <a:spcPct val="133000"/>
              </a:lnSpc>
              <a:spcBef>
                <a:spcPts val="0"/>
              </a:spcBef>
              <a:spcAft>
                <a:spcPts val="0"/>
              </a:spcAft>
            </a:pPr>
            <a:endParaRPr sz="1400" kern="0">
              <a:solidFill>
                <a:srgbClr val="000000"/>
              </a:solidFill>
              <a:latin typeface="Arial" panose="020B0604020202020204"/>
              <a:ea typeface="Arial" panose="020B0604020202020204"/>
              <a:cs typeface="Arial" panose="020B0604020202020204"/>
              <a:sym typeface="Arial" panose="020B0604020202020204"/>
            </a:endParaRPr>
          </a:p>
        </p:txBody>
      </p:sp>
      <p:sp>
        <p:nvSpPr>
          <p:cNvPr id="5" name="AutoShape 5"/>
          <p:cNvSpPr/>
          <p:nvPr/>
        </p:nvSpPr>
        <p:spPr>
          <a:xfrm>
            <a:off x="4114800" y="5359400"/>
            <a:ext cx="4394200" cy="596900"/>
          </a:xfrm>
          <a:prstGeom prst="rect">
            <a:avLst/>
          </a:prstGeom>
          <a:noFill/>
          <a:ln w="12700" cap="flat" cmpd="sng">
            <a:noFill/>
            <a:prstDash val="solid"/>
            <a:round/>
          </a:ln>
        </p:spPr>
        <p:txBody>
          <a:bodyPr vert="horz" wrap="square" lIns="88900" tIns="50800" rIns="88900" bIns="50800" rtlCol="0" anchor="t" anchorCtr="0"/>
          <a:lstStyle/>
          <a:p>
            <a:pPr algn="ctr">
              <a:spcBef>
                <a:spcPts val="0"/>
              </a:spcBef>
              <a:spcAft>
                <a:spcPts val="0"/>
              </a:spcAft>
              <a:defRPr/>
            </a:pPr>
            <a:endParaRPr sz="1400" kern="0">
              <a:solidFill>
                <a:srgbClr val="000000"/>
              </a:solidFill>
              <a:latin typeface="Arial" panose="020B0604020202020204"/>
              <a:ea typeface="Arial" panose="020B0604020202020204"/>
              <a:cs typeface="Arial" panose="020B0604020202020204"/>
              <a:sym typeface="Arial" panose="020B0604020202020204"/>
            </a:endParaRPr>
          </a:p>
        </p:txBody>
      </p:sp>
      <p:sp>
        <p:nvSpPr>
          <p:cNvPr id="6" name="AutoShape 6"/>
          <p:cNvSpPr/>
          <p:nvPr/>
        </p:nvSpPr>
        <p:spPr>
          <a:xfrm>
            <a:off x="3086100" y="5473700"/>
            <a:ext cx="5791200" cy="368300"/>
          </a:xfrm>
          <a:prstGeom prst="rect">
            <a:avLst/>
          </a:prstGeom>
          <a:noFill/>
          <a:ln w="12700" cap="flat" cmpd="sng">
            <a:noFill/>
            <a:prstDash val="solid"/>
            <a:round/>
          </a:ln>
        </p:spPr>
        <p:txBody>
          <a:bodyPr vert="horz" wrap="square" lIns="88900" tIns="50800" rIns="88900" bIns="50800" rtlCol="0" anchor="t" anchorCtr="0"/>
          <a:lstStyle/>
          <a:p>
            <a:pPr marL="0" indent="0" algn="ctr">
              <a:lnSpc>
                <a:spcPct val="100000"/>
              </a:lnSpc>
              <a:spcBef>
                <a:spcPts val="0"/>
              </a:spcBef>
              <a:spcAft>
                <a:spcPts val="0"/>
              </a:spcAft>
              <a:defRPr/>
            </a:pPr>
            <a:r>
              <a:rPr lang="en-US" sz="1800" b="1" i="0" u="none" strike="noStrike" kern="0">
                <a:solidFill>
                  <a:srgbClr val="000000"/>
                </a:solidFill>
                <a:latin typeface="微软雅黑" panose="020B0503020204020204" charset="-122"/>
                <a:ea typeface="微软雅黑" panose="020B0503020204020204" charset="-122"/>
                <a:cs typeface="微软雅黑" panose="020B0503020204020204" charset="-122"/>
                <a:sym typeface="微软雅黑" panose="020B0503020204020204" charset="-122"/>
              </a:rPr>
              <a:t>浙江高跖医药科技股份有限公司</a:t>
            </a:r>
            <a:endParaRPr lang="en-US" sz="1800" b="1" i="0" u="none" strike="noStrike" kern="0">
              <a:solidFill>
                <a:srgbClr val="000000"/>
              </a:solidFill>
              <a:latin typeface="微软雅黑" panose="020B0503020204020204" charset="-122"/>
              <a:ea typeface="微软雅黑" panose="020B0503020204020204" charset="-122"/>
              <a:cs typeface="微软雅黑" panose="020B0503020204020204" charset="-122"/>
              <a:sym typeface="微软雅黑" panose="020B0503020204020204" charset="-122"/>
            </a:endParaRPr>
          </a:p>
        </p:txBody>
      </p:sp>
      <p:sp>
        <p:nvSpPr>
          <p:cNvPr id="7" name="AutoShape 7"/>
          <p:cNvSpPr/>
          <p:nvPr/>
        </p:nvSpPr>
        <p:spPr>
          <a:xfrm>
            <a:off x="2692400" y="3390900"/>
            <a:ext cx="7174230" cy="1993900"/>
          </a:xfrm>
          <a:prstGeom prst="rect">
            <a:avLst/>
          </a:prstGeom>
          <a:noFill/>
          <a:ln w="12700" cap="flat" cmpd="sng">
            <a:noFill/>
            <a:prstDash val="solid"/>
            <a:round/>
          </a:ln>
        </p:spPr>
        <p:txBody>
          <a:bodyPr vert="horz" wrap="square" lIns="88900" tIns="50800" rIns="88900" bIns="50800" rtlCol="0" anchor="t" anchorCtr="0"/>
          <a:lstStyle/>
          <a:p>
            <a:pPr marL="342900" indent="-342900" algn="ctr">
              <a:lnSpc>
                <a:spcPct val="150000"/>
              </a:lnSpc>
              <a:spcBef>
                <a:spcPts val="0"/>
              </a:spcBef>
              <a:spcAft>
                <a:spcPts val="0"/>
              </a:spcAft>
              <a:buFont typeface="Wingdings" panose="05000000000000000000" charset="0"/>
              <a:buChar char="Ø"/>
              <a:defRPr/>
            </a:pPr>
            <a:r>
              <a:rPr lang="zh-CN" altLang="en-US" sz="2000" b="1" i="0" u="none" strike="noStrike" kern="0">
                <a:solidFill>
                  <a:srgbClr val="253356"/>
                </a:solidFill>
                <a:effectLst>
                  <a:outerShdw blurRad="38100" dist="38100" dir="2700000" algn="tl" rotWithShape="0">
                    <a:srgbClr val="000000">
                      <a:alpha val="43000"/>
                    </a:srgbClr>
                  </a:outerShdw>
                </a:effectLst>
                <a:latin typeface="微软雅黑" panose="020B0503020204020204" charset="-122"/>
                <a:ea typeface="微软雅黑" panose="020B0503020204020204" charset="-122"/>
                <a:cs typeface="微软雅黑" panose="020B0503020204020204" charset="-122"/>
                <a:sym typeface="微软雅黑" panose="020B0503020204020204" charset="-122"/>
              </a:rPr>
              <a:t>说明书含</a:t>
            </a:r>
            <a:r>
              <a:rPr lang="zh-CN" altLang="en-US" sz="2000" b="1" i="0" u="none" strike="noStrike" kern="0">
                <a:solidFill>
                  <a:srgbClr val="C00000"/>
                </a:solidFill>
                <a:effectLst>
                  <a:outerShdw blurRad="38100" dist="38100" dir="2700000" algn="tl" rotWithShape="0">
                    <a:srgbClr val="000000">
                      <a:alpha val="43000"/>
                    </a:srgbClr>
                  </a:outerShdw>
                </a:effectLst>
                <a:latin typeface="微软雅黑" panose="020B0503020204020204" charset="-122"/>
                <a:ea typeface="微软雅黑" panose="020B0503020204020204" charset="-122"/>
                <a:cs typeface="微软雅黑" panose="020B0503020204020204" charset="-122"/>
                <a:sym typeface="微软雅黑" panose="020B0503020204020204" charset="-122"/>
              </a:rPr>
              <a:t>不同年龄段儿童患者用法用量，用药更明确</a:t>
            </a:r>
            <a:r>
              <a:rPr lang="zh-CN" altLang="en-US" sz="2000" b="1" i="0" u="none" strike="noStrike" kern="0">
                <a:solidFill>
                  <a:srgbClr val="253356"/>
                </a:solidFill>
                <a:effectLst>
                  <a:outerShdw blurRad="38100" dist="38100" dir="2700000" algn="tl" rotWithShape="0">
                    <a:srgbClr val="000000">
                      <a:alpha val="43000"/>
                    </a:srgbClr>
                  </a:outerShdw>
                </a:effectLst>
                <a:latin typeface="微软雅黑" panose="020B0503020204020204" charset="-122"/>
                <a:ea typeface="微软雅黑" panose="020B0503020204020204" charset="-122"/>
                <a:cs typeface="微软雅黑" panose="020B0503020204020204" charset="-122"/>
                <a:sym typeface="微软雅黑" panose="020B0503020204020204" charset="-122"/>
              </a:rPr>
              <a:t>；</a:t>
            </a:r>
            <a:endParaRPr lang="zh-CN" altLang="en-US" sz="2000" b="1" i="0" u="none" strike="noStrike" kern="0">
              <a:solidFill>
                <a:srgbClr val="253356"/>
              </a:solidFill>
              <a:effectLst>
                <a:outerShdw blurRad="38100" dist="38100" dir="2700000" algn="tl" rotWithShape="0">
                  <a:srgbClr val="000000">
                    <a:alpha val="43000"/>
                  </a:srgbClr>
                </a:outerShdw>
              </a:effectLst>
              <a:latin typeface="微软雅黑" panose="020B0503020204020204" charset="-122"/>
              <a:ea typeface="微软雅黑" panose="020B0503020204020204" charset="-122"/>
              <a:cs typeface="微软雅黑" panose="020B0503020204020204" charset="-122"/>
              <a:sym typeface="微软雅黑" panose="020B0503020204020204" charset="-122"/>
            </a:endParaRPr>
          </a:p>
          <a:p>
            <a:pPr marL="342900" indent="-342900" algn="ctr">
              <a:lnSpc>
                <a:spcPct val="150000"/>
              </a:lnSpc>
              <a:spcBef>
                <a:spcPts val="0"/>
              </a:spcBef>
              <a:spcAft>
                <a:spcPts val="0"/>
              </a:spcAft>
              <a:buFont typeface="Wingdings" panose="05000000000000000000" charset="0"/>
              <a:buChar char="Ø"/>
              <a:defRPr/>
            </a:pPr>
            <a:r>
              <a:rPr lang="zh-CN" altLang="en-US" sz="2000" b="1" i="0" u="none" strike="noStrike" kern="0">
                <a:solidFill>
                  <a:srgbClr val="253356"/>
                </a:solidFill>
                <a:effectLst>
                  <a:outerShdw blurRad="38100" dist="38100" dir="2700000" algn="tl" rotWithShape="0">
                    <a:srgbClr val="000000">
                      <a:alpha val="43000"/>
                    </a:srgbClr>
                  </a:outerShdw>
                </a:effectLst>
                <a:latin typeface="微软雅黑" panose="020B0503020204020204" charset="-122"/>
                <a:ea typeface="微软雅黑" panose="020B0503020204020204" charset="-122"/>
                <a:cs typeface="微软雅黑" panose="020B0503020204020204" charset="-122"/>
                <a:sym typeface="微软雅黑" panose="020B0503020204020204" charset="-122"/>
              </a:rPr>
              <a:t>满足</a:t>
            </a:r>
            <a:r>
              <a:rPr lang="zh-CN" altLang="en-US" sz="2000" b="1" i="0" u="none" strike="noStrike" kern="0">
                <a:solidFill>
                  <a:srgbClr val="C00000"/>
                </a:solidFill>
                <a:effectLst>
                  <a:outerShdw blurRad="38100" dist="38100" dir="2700000" algn="tl" rotWithShape="0">
                    <a:srgbClr val="000000">
                      <a:alpha val="43000"/>
                    </a:srgbClr>
                  </a:outerShdw>
                </a:effectLst>
                <a:latin typeface="微软雅黑" panose="020B0503020204020204" charset="-122"/>
                <a:ea typeface="微软雅黑" panose="020B0503020204020204" charset="-122"/>
                <a:cs typeface="微软雅黑" panose="020B0503020204020204" charset="-122"/>
                <a:sym typeface="微软雅黑" panose="020B0503020204020204" charset="-122"/>
              </a:rPr>
              <a:t>儿童、吞咽困难及基层患者</a:t>
            </a:r>
            <a:r>
              <a:rPr lang="zh-CN" altLang="en-US" sz="2000" b="1" i="0" u="none" strike="noStrike" kern="0">
                <a:solidFill>
                  <a:srgbClr val="253356"/>
                </a:solidFill>
                <a:effectLst>
                  <a:outerShdw blurRad="38100" dist="38100" dir="2700000" algn="tl" rotWithShape="0">
                    <a:srgbClr val="000000">
                      <a:alpha val="43000"/>
                    </a:srgbClr>
                  </a:outerShdw>
                </a:effectLst>
                <a:latin typeface="微软雅黑" panose="020B0503020204020204" charset="-122"/>
                <a:ea typeface="微软雅黑" panose="020B0503020204020204" charset="-122"/>
                <a:cs typeface="微软雅黑" panose="020B0503020204020204" charset="-122"/>
                <a:sym typeface="微软雅黑" panose="020B0503020204020204" charset="-122"/>
              </a:rPr>
              <a:t>的用药需求，弥补现有不足；</a:t>
            </a:r>
            <a:endParaRPr lang="zh-CN" altLang="en-US" sz="2000" b="1" i="0" u="none" strike="noStrike" kern="0">
              <a:solidFill>
                <a:srgbClr val="253356"/>
              </a:solidFill>
              <a:effectLst>
                <a:outerShdw blurRad="38100" dist="38100" dir="2700000" algn="tl" rotWithShape="0">
                  <a:srgbClr val="000000">
                    <a:alpha val="43000"/>
                  </a:srgbClr>
                </a:outerShdw>
              </a:effectLst>
              <a:latin typeface="微软雅黑" panose="020B0503020204020204" charset="-122"/>
              <a:ea typeface="微软雅黑" panose="020B0503020204020204" charset="-122"/>
              <a:cs typeface="微软雅黑" panose="020B0503020204020204" charset="-122"/>
              <a:sym typeface="微软雅黑" panose="020B0503020204020204" charset="-122"/>
            </a:endParaRPr>
          </a:p>
          <a:p>
            <a:pPr marL="342900" indent="-342900" algn="ctr">
              <a:lnSpc>
                <a:spcPct val="150000"/>
              </a:lnSpc>
              <a:spcBef>
                <a:spcPts val="0"/>
              </a:spcBef>
              <a:spcAft>
                <a:spcPts val="0"/>
              </a:spcAft>
              <a:buFont typeface="Wingdings" panose="05000000000000000000" charset="0"/>
              <a:buChar char="Ø"/>
              <a:defRPr/>
            </a:pPr>
            <a:r>
              <a:rPr lang="zh-CN" altLang="en-US" sz="2000" b="1" i="0" u="none" strike="noStrike" kern="0">
                <a:solidFill>
                  <a:srgbClr val="C00000"/>
                </a:solidFill>
                <a:effectLst>
                  <a:outerShdw blurRad="38100" dist="38100" dir="2700000" algn="tl" rotWithShape="0">
                    <a:srgbClr val="000000">
                      <a:alpha val="43000"/>
                    </a:srgbClr>
                  </a:outerShdw>
                </a:effectLst>
                <a:latin typeface="微软雅黑" panose="020B0503020204020204" charset="-122"/>
                <a:ea typeface="微软雅黑" panose="020B0503020204020204" charset="-122"/>
                <a:cs typeface="微软雅黑" panose="020B0503020204020204" charset="-122"/>
                <a:sym typeface="微软雅黑" panose="020B0503020204020204" charset="-122"/>
              </a:rPr>
              <a:t>剂量精准，使用便捷</a:t>
            </a:r>
            <a:r>
              <a:rPr lang="zh-CN" altLang="en-US" sz="2000" b="1" i="0" u="none" strike="noStrike" kern="0">
                <a:solidFill>
                  <a:srgbClr val="253356"/>
                </a:solidFill>
                <a:effectLst>
                  <a:outerShdw blurRad="38100" dist="38100" dir="2700000" algn="tl" rotWithShape="0">
                    <a:srgbClr val="000000">
                      <a:alpha val="43000"/>
                    </a:srgbClr>
                  </a:outerShdw>
                </a:effectLst>
                <a:latin typeface="微软雅黑" panose="020B0503020204020204" charset="-122"/>
                <a:ea typeface="微软雅黑" panose="020B0503020204020204" charset="-122"/>
                <a:cs typeface="微软雅黑" panose="020B0503020204020204" charset="-122"/>
                <a:sym typeface="微软雅黑" panose="020B0503020204020204" charset="-122"/>
              </a:rPr>
              <a:t>，院内院外均可，依从性更高；</a:t>
            </a:r>
            <a:endParaRPr lang="zh-CN" altLang="en-US" sz="2000" b="1" i="0" u="none" strike="noStrike" kern="0">
              <a:solidFill>
                <a:srgbClr val="253356"/>
              </a:solidFill>
              <a:effectLst>
                <a:outerShdw blurRad="38100" dist="38100" dir="2700000" algn="tl" rotWithShape="0">
                  <a:srgbClr val="000000">
                    <a:alpha val="43000"/>
                  </a:srgbClr>
                </a:outerShdw>
              </a:effectLst>
              <a:latin typeface="微软雅黑" panose="020B0503020204020204" charset="-122"/>
              <a:ea typeface="微软雅黑" panose="020B0503020204020204" charset="-122"/>
              <a:cs typeface="微软雅黑" panose="020B0503020204020204" charset="-122"/>
              <a:sym typeface="微软雅黑" panose="020B0503020204020204" charset="-122"/>
            </a:endParaRPr>
          </a:p>
          <a:p>
            <a:pPr marL="342900" indent="-342900" algn="ctr">
              <a:lnSpc>
                <a:spcPct val="150000"/>
              </a:lnSpc>
              <a:spcBef>
                <a:spcPts val="0"/>
              </a:spcBef>
              <a:spcAft>
                <a:spcPts val="0"/>
              </a:spcAft>
              <a:buFont typeface="Wingdings" panose="05000000000000000000" charset="0"/>
              <a:buChar char="Ø"/>
              <a:defRPr/>
            </a:pPr>
            <a:endParaRPr lang="zh-CN" altLang="en-US" sz="2000" b="1" i="0" u="none" strike="noStrike" kern="0">
              <a:solidFill>
                <a:srgbClr val="253356"/>
              </a:solidFill>
              <a:effectLst>
                <a:outerShdw blurRad="38100" dist="38100" dir="2700000" algn="tl" rotWithShape="0">
                  <a:srgbClr val="000000">
                    <a:alpha val="43000"/>
                  </a:srgbClr>
                </a:outerShdw>
              </a:effectLst>
              <a:latin typeface="微软雅黑" panose="020B0503020204020204" charset="-122"/>
              <a:ea typeface="微软雅黑" panose="020B0503020204020204" charset="-122"/>
              <a:cs typeface="微软雅黑" panose="020B0503020204020204" charset="-122"/>
              <a:sym typeface="微软雅黑" panose="020B0503020204020204"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3" descr="E:\苯磺贝他斯汀口崩片\效果图\Nipic_33460325_20230620100417690129.jp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4992688" y="0"/>
            <a:ext cx="7199312" cy="2578100"/>
          </a:xfrm>
          <a:prstGeom prst="rect">
            <a:avLst/>
          </a:prstGeom>
          <a:noFill/>
          <a:extLst>
            <a:ext uri="{909E8E84-426E-40DD-AFC4-6F175D3DCCD1}">
              <a14:hiddenFill xmlns:a14="http://schemas.microsoft.com/office/drawing/2010/main">
                <a:solidFill>
                  <a:srgbClr val="FFFFFF"/>
                </a:solidFill>
              </a14:hiddenFill>
            </a:ext>
          </a:extLst>
        </p:spPr>
      </p:pic>
      <p:grpSp>
        <p:nvGrpSpPr>
          <p:cNvPr id="2" name="组合 1"/>
          <p:cNvGrpSpPr/>
          <p:nvPr>
            <p:custDataLst>
              <p:tags r:id="rId2"/>
            </p:custDataLst>
          </p:nvPr>
        </p:nvGrpSpPr>
        <p:grpSpPr>
          <a:xfrm>
            <a:off x="8094980" y="2416175"/>
            <a:ext cx="2535555" cy="1808480"/>
            <a:chOff x="3223" y="3882"/>
            <a:chExt cx="3993" cy="2848"/>
          </a:xfrm>
        </p:grpSpPr>
        <p:sp>
          <p:nvSpPr>
            <p:cNvPr id="3" name="任意多边形 26"/>
            <p:cNvSpPr/>
            <p:nvPr>
              <p:custDataLst>
                <p:tags r:id="rId3"/>
              </p:custDataLst>
            </p:nvPr>
          </p:nvSpPr>
          <p:spPr>
            <a:xfrm>
              <a:off x="4310" y="3882"/>
              <a:ext cx="2906" cy="841"/>
            </a:xfrm>
            <a:custGeom>
              <a:avLst/>
              <a:gdLst>
                <a:gd name="connsiteX0" fmla="*/ 0 w 1682088"/>
                <a:gd name="connsiteY0" fmla="*/ 0 h 519125"/>
                <a:gd name="connsiteX1" fmla="*/ 1682088 w 1682088"/>
                <a:gd name="connsiteY1" fmla="*/ 0 h 519125"/>
                <a:gd name="connsiteX2" fmla="*/ 1682088 w 1682088"/>
                <a:gd name="connsiteY2" fmla="*/ 519125 h 519125"/>
                <a:gd name="connsiteX3" fmla="*/ 0 w 1682088"/>
                <a:gd name="connsiteY3" fmla="*/ 519125 h 519125"/>
                <a:gd name="connsiteX4" fmla="*/ 0 w 1682088"/>
                <a:gd name="connsiteY4" fmla="*/ 0 h 519125"/>
                <a:gd name="connsiteX0-1" fmla="*/ 0 w 1682088"/>
                <a:gd name="connsiteY0-2" fmla="*/ 519125 h 610565"/>
                <a:gd name="connsiteX1-3" fmla="*/ 0 w 1682088"/>
                <a:gd name="connsiteY1-4" fmla="*/ 0 h 610565"/>
                <a:gd name="connsiteX2-5" fmla="*/ 1682088 w 1682088"/>
                <a:gd name="connsiteY2-6" fmla="*/ 0 h 610565"/>
                <a:gd name="connsiteX3-7" fmla="*/ 1682088 w 1682088"/>
                <a:gd name="connsiteY3-8" fmla="*/ 519125 h 610565"/>
                <a:gd name="connsiteX4-9" fmla="*/ 91440 w 1682088"/>
                <a:gd name="connsiteY4-10" fmla="*/ 610565 h 610565"/>
                <a:gd name="connsiteX0-11" fmla="*/ 0 w 1682088"/>
                <a:gd name="connsiteY0-12" fmla="*/ 519125 h 519125"/>
                <a:gd name="connsiteX1-13" fmla="*/ 0 w 1682088"/>
                <a:gd name="connsiteY1-14" fmla="*/ 0 h 519125"/>
                <a:gd name="connsiteX2-15" fmla="*/ 1682088 w 1682088"/>
                <a:gd name="connsiteY2-16" fmla="*/ 0 h 519125"/>
                <a:gd name="connsiteX3-17" fmla="*/ 1682088 w 1682088"/>
                <a:gd name="connsiteY3-18" fmla="*/ 519125 h 519125"/>
              </a:gdLst>
              <a:ahLst/>
              <a:cxnLst>
                <a:cxn ang="0">
                  <a:pos x="connsiteX0-1" y="connsiteY0-2"/>
                </a:cxn>
                <a:cxn ang="0">
                  <a:pos x="connsiteX1-3" y="connsiteY1-4"/>
                </a:cxn>
                <a:cxn ang="0">
                  <a:pos x="connsiteX2-5" y="connsiteY2-6"/>
                </a:cxn>
                <a:cxn ang="0">
                  <a:pos x="connsiteX3-7" y="connsiteY3-8"/>
                </a:cxn>
              </a:cxnLst>
              <a:rect l="l" t="t" r="r" b="b"/>
              <a:pathLst>
                <a:path w="1682088" h="519125">
                  <a:moveTo>
                    <a:pt x="0" y="519125"/>
                  </a:moveTo>
                  <a:lnTo>
                    <a:pt x="0" y="0"/>
                  </a:lnTo>
                  <a:lnTo>
                    <a:pt x="1682088" y="0"/>
                  </a:lnTo>
                  <a:lnTo>
                    <a:pt x="1682088" y="519125"/>
                  </a:lnTo>
                </a:path>
              </a:pathLst>
            </a:custGeom>
            <a:noFill/>
            <a:ln w="31750">
              <a:solidFill>
                <a:srgbClr val="1F5EA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latin typeface="Arial" panose="020B0604020202020204" pitchFamily="34" charset="0"/>
                <a:ea typeface="微软雅黑" panose="020B0503020204020204" charset="-122"/>
                <a:sym typeface="Arial" panose="020B0604020202020204" pitchFamily="34" charset="0"/>
              </a:endParaRPr>
            </a:p>
          </p:txBody>
        </p:sp>
        <p:sp>
          <p:nvSpPr>
            <p:cNvPr id="4" name="任意多边形 34"/>
            <p:cNvSpPr/>
            <p:nvPr>
              <p:custDataLst>
                <p:tags r:id="rId4"/>
              </p:custDataLst>
            </p:nvPr>
          </p:nvSpPr>
          <p:spPr>
            <a:xfrm>
              <a:off x="3223" y="4402"/>
              <a:ext cx="3625" cy="2329"/>
            </a:xfrm>
            <a:custGeom>
              <a:avLst/>
              <a:gdLst>
                <a:gd name="connsiteX0" fmla="*/ 0 w 2463662"/>
                <a:gd name="connsiteY0" fmla="*/ 0 h 1478645"/>
                <a:gd name="connsiteX1" fmla="*/ 877819 w 2463662"/>
                <a:gd name="connsiteY1" fmla="*/ 0 h 1478645"/>
                <a:gd name="connsiteX2" fmla="*/ 877819 w 2463662"/>
                <a:gd name="connsiteY2" fmla="*/ 1105159 h 1478645"/>
                <a:gd name="connsiteX3" fmla="*/ 2463662 w 2463662"/>
                <a:gd name="connsiteY3" fmla="*/ 1105159 h 1478645"/>
                <a:gd name="connsiteX4" fmla="*/ 2463662 w 2463662"/>
                <a:gd name="connsiteY4" fmla="*/ 1478645 h 1478645"/>
                <a:gd name="connsiteX5" fmla="*/ 0 w 2463662"/>
                <a:gd name="connsiteY5" fmla="*/ 1478645 h 1478645"/>
                <a:gd name="connsiteX6" fmla="*/ 0 w 2463662"/>
                <a:gd name="connsiteY6" fmla="*/ 0 h 1478645"/>
                <a:gd name="connsiteX0-1" fmla="*/ 877819 w 2463662"/>
                <a:gd name="connsiteY0-2" fmla="*/ 1105159 h 1478645"/>
                <a:gd name="connsiteX1-3" fmla="*/ 2463662 w 2463662"/>
                <a:gd name="connsiteY1-4" fmla="*/ 1105159 h 1478645"/>
                <a:gd name="connsiteX2-5" fmla="*/ 2463662 w 2463662"/>
                <a:gd name="connsiteY2-6" fmla="*/ 1478645 h 1478645"/>
                <a:gd name="connsiteX3-7" fmla="*/ 0 w 2463662"/>
                <a:gd name="connsiteY3-8" fmla="*/ 1478645 h 1478645"/>
                <a:gd name="connsiteX4-9" fmla="*/ 0 w 2463662"/>
                <a:gd name="connsiteY4-10" fmla="*/ 0 h 1478645"/>
                <a:gd name="connsiteX5-11" fmla="*/ 877819 w 2463662"/>
                <a:gd name="connsiteY5-12" fmla="*/ 0 h 1478645"/>
                <a:gd name="connsiteX6-13" fmla="*/ 969259 w 2463662"/>
                <a:gd name="connsiteY6-14" fmla="*/ 1196599 h 1478645"/>
                <a:gd name="connsiteX0-15" fmla="*/ 877819 w 2463662"/>
                <a:gd name="connsiteY0-16" fmla="*/ 1105159 h 1478645"/>
                <a:gd name="connsiteX1-17" fmla="*/ 2463662 w 2463662"/>
                <a:gd name="connsiteY1-18" fmla="*/ 1105159 h 1478645"/>
                <a:gd name="connsiteX2-19" fmla="*/ 2463662 w 2463662"/>
                <a:gd name="connsiteY2-20" fmla="*/ 1478645 h 1478645"/>
                <a:gd name="connsiteX3-21" fmla="*/ 0 w 2463662"/>
                <a:gd name="connsiteY3-22" fmla="*/ 1478645 h 1478645"/>
                <a:gd name="connsiteX4-23" fmla="*/ 0 w 2463662"/>
                <a:gd name="connsiteY4-24" fmla="*/ 0 h 1478645"/>
                <a:gd name="connsiteX5-25" fmla="*/ 877819 w 2463662"/>
                <a:gd name="connsiteY5-26" fmla="*/ 0 h 1478645"/>
                <a:gd name="connsiteX0-27" fmla="*/ 2463662 w 2463662"/>
                <a:gd name="connsiteY0-28" fmla="*/ 1105159 h 1478645"/>
                <a:gd name="connsiteX1-29" fmla="*/ 2463662 w 2463662"/>
                <a:gd name="connsiteY1-30" fmla="*/ 1478645 h 1478645"/>
                <a:gd name="connsiteX2-31" fmla="*/ 0 w 2463662"/>
                <a:gd name="connsiteY2-32" fmla="*/ 1478645 h 1478645"/>
                <a:gd name="connsiteX3-33" fmla="*/ 0 w 2463662"/>
                <a:gd name="connsiteY3-34" fmla="*/ 0 h 1478645"/>
                <a:gd name="connsiteX4-35" fmla="*/ 877819 w 2463662"/>
                <a:gd name="connsiteY4-36" fmla="*/ 0 h 147864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463662" h="1478645">
                  <a:moveTo>
                    <a:pt x="2463662" y="1105159"/>
                  </a:moveTo>
                  <a:lnTo>
                    <a:pt x="2463662" y="1478645"/>
                  </a:lnTo>
                  <a:lnTo>
                    <a:pt x="0" y="1478645"/>
                  </a:lnTo>
                  <a:lnTo>
                    <a:pt x="0" y="0"/>
                  </a:lnTo>
                  <a:lnTo>
                    <a:pt x="877819" y="0"/>
                  </a:lnTo>
                </a:path>
              </a:pathLst>
            </a:custGeom>
            <a:noFill/>
            <a:ln w="317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latin typeface="Arial" panose="020B0604020202020204" pitchFamily="34" charset="0"/>
                <a:ea typeface="微软雅黑" panose="020B0503020204020204" charset="-122"/>
                <a:sym typeface="Arial" panose="020B0604020202020204" pitchFamily="34" charset="0"/>
              </a:endParaRPr>
            </a:p>
          </p:txBody>
        </p:sp>
      </p:grpSp>
      <p:sp>
        <p:nvSpPr>
          <p:cNvPr id="5" name="TextBox 59"/>
          <p:cNvSpPr txBox="1">
            <a:spLocks noChangeArrowheads="1"/>
          </p:cNvSpPr>
          <p:nvPr>
            <p:custDataLst>
              <p:tags r:id="rId5"/>
            </p:custDataLst>
          </p:nvPr>
        </p:nvSpPr>
        <p:spPr bwMode="auto">
          <a:xfrm flipH="1">
            <a:off x="8339455" y="2422525"/>
            <a:ext cx="1789430" cy="990600"/>
          </a:xfrm>
          <a:prstGeom prst="rect">
            <a:avLst/>
          </a:prstGeom>
          <a:noFill/>
          <a:ln>
            <a:noFill/>
          </a:ln>
        </p:spPr>
        <p:txBody>
          <a:bodyPr wrap="square" tIns="46990" bIns="0" anchor="b" anchorCtr="0">
            <a:norm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defTabSz="685800" fontAlgn="auto">
              <a:lnSpc>
                <a:spcPct val="100000"/>
              </a:lnSpc>
            </a:pPr>
            <a:r>
              <a:rPr lang="zh-CN" sz="4400" b="1" dirty="0">
                <a:solidFill>
                  <a:schemeClr val="accent2">
                    <a:lumMod val="75000"/>
                  </a:schemeClr>
                </a:solidFill>
                <a:ea typeface="微软雅黑" panose="020B0503020204020204" charset="-122"/>
                <a:sym typeface="Arial" panose="020B0604020202020204" pitchFamily="34" charset="0"/>
              </a:rPr>
              <a:t>目录</a:t>
            </a:r>
            <a:endParaRPr lang="zh-CN" sz="4400" b="1" dirty="0">
              <a:solidFill>
                <a:schemeClr val="accent2">
                  <a:lumMod val="75000"/>
                </a:schemeClr>
              </a:solidFill>
              <a:ea typeface="微软雅黑" panose="020B0503020204020204" charset="-122"/>
              <a:sym typeface="Arial" panose="020B0604020202020204" pitchFamily="34" charset="0"/>
            </a:endParaRPr>
          </a:p>
        </p:txBody>
      </p:sp>
      <p:sp>
        <p:nvSpPr>
          <p:cNvPr id="6" name="文本框 18"/>
          <p:cNvSpPr txBox="1"/>
          <p:nvPr>
            <p:custDataLst>
              <p:tags r:id="rId6"/>
            </p:custDataLst>
          </p:nvPr>
        </p:nvSpPr>
        <p:spPr>
          <a:xfrm>
            <a:off x="8339455" y="3450590"/>
            <a:ext cx="2291080" cy="497205"/>
          </a:xfrm>
          <a:prstGeom prst="rect">
            <a:avLst/>
          </a:prstGeom>
          <a:noFill/>
        </p:spPr>
        <p:txBody>
          <a:bodyPr wrap="square" rtlCol="0">
            <a:normAutofit fontScale="95000" lnSpcReduction="10000"/>
          </a:bodyPr>
          <a:lstStyle/>
          <a:p>
            <a:pPr algn="dist"/>
            <a:r>
              <a:rPr lang="en-US" altLang="ko-KR" sz="2800" b="1" kern="0" dirty="0">
                <a:solidFill>
                  <a:srgbClr val="1F5EA0"/>
                </a:solidFill>
                <a:latin typeface="Arial" panose="020B0604020202020204" pitchFamily="34" charset="0"/>
                <a:ea typeface="微软雅黑" panose="020B0503020204020204" charset="-122"/>
                <a:sym typeface="Arial" panose="020B0604020202020204" pitchFamily="34" charset="0"/>
              </a:rPr>
              <a:t>CONTENTS</a:t>
            </a:r>
            <a:endParaRPr lang="en-US" altLang="ko-KR" sz="2800" b="1" kern="0" dirty="0">
              <a:solidFill>
                <a:srgbClr val="1F5EA0"/>
              </a:solidFill>
              <a:latin typeface="Arial" panose="020B0604020202020204" pitchFamily="34" charset="0"/>
              <a:ea typeface="微软雅黑" panose="020B0503020204020204" charset="-122"/>
              <a:sym typeface="Arial" panose="020B0604020202020204" pitchFamily="34" charset="0"/>
            </a:endParaRPr>
          </a:p>
        </p:txBody>
      </p:sp>
      <p:sp>
        <p:nvSpPr>
          <p:cNvPr id="7" name="文本框 12"/>
          <p:cNvSpPr txBox="1"/>
          <p:nvPr>
            <p:custDataLst>
              <p:tags r:id="rId7"/>
            </p:custDataLst>
          </p:nvPr>
        </p:nvSpPr>
        <p:spPr>
          <a:xfrm>
            <a:off x="932815" y="1806575"/>
            <a:ext cx="2087245" cy="742950"/>
          </a:xfrm>
          <a:prstGeom prst="rect">
            <a:avLst/>
          </a:prstGeom>
          <a:solidFill>
            <a:schemeClr val="accent1">
              <a:lumMod val="20000"/>
              <a:lumOff val="80000"/>
            </a:schemeClr>
          </a:solidFill>
          <a:ln>
            <a:solidFill>
              <a:srgbClr val="1F5EA0"/>
            </a:solidFill>
          </a:ln>
        </p:spPr>
        <p:txBody>
          <a:bodyPr wrap="square" rtlCol="0" anchor="ctr" anchorCtr="0">
            <a:noAutofit/>
          </a:bodyPr>
          <a:lstStyle/>
          <a:p>
            <a:pPr algn="ctr"/>
            <a:r>
              <a:rPr lang="en-US" altLang="zh-CN"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rPr>
              <a:t>01 </a:t>
            </a:r>
            <a:r>
              <a:rPr lang="zh-CN" altLang="en-US"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rPr>
              <a:t>药品基本信息</a:t>
            </a:r>
            <a:endParaRPr lang="zh-CN" altLang="en-US"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8" name="文本框 17"/>
          <p:cNvSpPr txBox="1"/>
          <p:nvPr>
            <p:custDataLst>
              <p:tags r:id="rId8"/>
            </p:custDataLst>
          </p:nvPr>
        </p:nvSpPr>
        <p:spPr>
          <a:xfrm>
            <a:off x="932815" y="3204845"/>
            <a:ext cx="2087245" cy="742950"/>
          </a:xfrm>
          <a:prstGeom prst="rect">
            <a:avLst/>
          </a:prstGeom>
          <a:solidFill>
            <a:schemeClr val="accent1">
              <a:lumMod val="20000"/>
              <a:lumOff val="80000"/>
            </a:schemeClr>
          </a:solidFill>
          <a:ln>
            <a:solidFill>
              <a:srgbClr val="1F5EA0"/>
            </a:solidFill>
          </a:ln>
        </p:spPr>
        <p:txBody>
          <a:bodyPr wrap="square" rtlCol="0" anchor="ctr" anchorCtr="0">
            <a:noAutofit/>
          </a:bodyPr>
          <a:lstStyle/>
          <a:p>
            <a:pPr algn="ctr"/>
            <a:r>
              <a:rPr lang="en-US" altLang="zh-CN"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rPr>
              <a:t>03  </a:t>
            </a:r>
            <a:r>
              <a:rPr lang="zh-CN"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rPr>
              <a:t>有效性</a:t>
            </a:r>
            <a:endParaRPr lang="zh-CN" altLang="en-US"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9" name="文本框 20"/>
          <p:cNvSpPr txBox="1"/>
          <p:nvPr>
            <p:custDataLst>
              <p:tags r:id="rId9"/>
            </p:custDataLst>
          </p:nvPr>
        </p:nvSpPr>
        <p:spPr>
          <a:xfrm>
            <a:off x="3586480" y="1812290"/>
            <a:ext cx="2087245" cy="737235"/>
          </a:xfrm>
          <a:prstGeom prst="rect">
            <a:avLst/>
          </a:prstGeom>
          <a:solidFill>
            <a:schemeClr val="accent1">
              <a:lumMod val="20000"/>
              <a:lumOff val="80000"/>
            </a:schemeClr>
          </a:solidFill>
          <a:ln>
            <a:solidFill>
              <a:srgbClr val="1F5EA0"/>
            </a:solidFill>
          </a:ln>
        </p:spPr>
        <p:txBody>
          <a:bodyPr wrap="square" rtlCol="0" anchor="ctr" anchorCtr="0">
            <a:noAutofit/>
          </a:bodyPr>
          <a:lstStyle/>
          <a:p>
            <a:pPr algn="ctr"/>
            <a:r>
              <a:rPr lang="en-US" altLang="zh-CN"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rPr>
              <a:t>02  </a:t>
            </a:r>
            <a:r>
              <a:rPr lang="zh-CN"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rPr>
              <a:t>安全性</a:t>
            </a:r>
            <a:endParaRPr lang="zh-CN"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10" name="文本框 21"/>
          <p:cNvSpPr txBox="1"/>
          <p:nvPr>
            <p:custDataLst>
              <p:tags r:id="rId10"/>
            </p:custDataLst>
          </p:nvPr>
        </p:nvSpPr>
        <p:spPr>
          <a:xfrm>
            <a:off x="3586479" y="3114357"/>
            <a:ext cx="2087245" cy="742950"/>
          </a:xfrm>
          <a:prstGeom prst="rect">
            <a:avLst/>
          </a:prstGeom>
          <a:solidFill>
            <a:schemeClr val="accent1">
              <a:lumMod val="20000"/>
              <a:lumOff val="80000"/>
            </a:schemeClr>
          </a:solidFill>
          <a:ln>
            <a:solidFill>
              <a:srgbClr val="1F5EA0"/>
            </a:solidFill>
          </a:ln>
        </p:spPr>
        <p:txBody>
          <a:bodyPr wrap="square" rtlCol="0" anchor="ctr" anchorCtr="0">
            <a:noAutofit/>
          </a:bodyPr>
          <a:lstStyle/>
          <a:p>
            <a:pPr algn="ctr"/>
            <a:r>
              <a:rPr lang="en-US" altLang="zh-CN"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rPr>
              <a:t>04   </a:t>
            </a:r>
            <a:r>
              <a:rPr lang="zh-CN" altLang="en-US"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rPr>
              <a:t>创新性</a:t>
            </a:r>
            <a:endParaRPr lang="zh-CN" altLang="en-US"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11" name="文本框 22"/>
          <p:cNvSpPr txBox="1"/>
          <p:nvPr>
            <p:custDataLst>
              <p:tags r:id="rId11"/>
            </p:custDataLst>
          </p:nvPr>
        </p:nvSpPr>
        <p:spPr>
          <a:xfrm>
            <a:off x="2370239" y="4512627"/>
            <a:ext cx="2087245" cy="742950"/>
          </a:xfrm>
          <a:prstGeom prst="rect">
            <a:avLst/>
          </a:prstGeom>
          <a:solidFill>
            <a:schemeClr val="accent1">
              <a:lumMod val="20000"/>
              <a:lumOff val="80000"/>
            </a:schemeClr>
          </a:solidFill>
          <a:ln>
            <a:solidFill>
              <a:srgbClr val="1F5EA0"/>
            </a:solidFill>
          </a:ln>
        </p:spPr>
        <p:txBody>
          <a:bodyPr wrap="square" rtlCol="0" anchor="ctr" anchorCtr="0">
            <a:noAutofit/>
          </a:bodyPr>
          <a:lstStyle/>
          <a:p>
            <a:pPr algn="ctr"/>
            <a:r>
              <a:rPr lang="en-US" altLang="zh-CN"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rPr>
              <a:t>05  </a:t>
            </a:r>
            <a:r>
              <a:rPr lang="zh-CN" altLang="en-US"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rPr>
              <a:t>公平性</a:t>
            </a:r>
            <a:endParaRPr lang="zh-CN" altLang="en-US"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矩形 24"/>
          <p:cNvSpPr/>
          <p:nvPr>
            <p:custDataLst>
              <p:tags r:id="rId1"/>
            </p:custDataLst>
          </p:nvPr>
        </p:nvSpPr>
        <p:spPr>
          <a:xfrm>
            <a:off x="386715" y="3224530"/>
            <a:ext cx="5393690" cy="382905"/>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dirty="0">
              <a:latin typeface="Arial" panose="020B0604020202020204" pitchFamily="34" charset="0"/>
              <a:ea typeface="微软雅黑" panose="020B0503020204020204" charset="-122"/>
              <a:sym typeface="Arial" panose="020B0604020202020204" pitchFamily="34" charset="0"/>
            </a:endParaRPr>
          </a:p>
        </p:txBody>
      </p:sp>
      <p:cxnSp>
        <p:nvCxnSpPr>
          <p:cNvPr id="26" name="PA-直接连接符 33"/>
          <p:cNvCxnSpPr/>
          <p:nvPr>
            <p:custDataLst>
              <p:tags r:id="rId2"/>
            </p:custDataLst>
          </p:nvPr>
        </p:nvCxnSpPr>
        <p:spPr>
          <a:xfrm flipV="1">
            <a:off x="93527" y="628578"/>
            <a:ext cx="6871569" cy="1"/>
          </a:xfrm>
          <a:prstGeom prst="line">
            <a:avLst/>
          </a:prstGeom>
        </p:spPr>
        <p:style>
          <a:lnRef idx="1">
            <a:schemeClr val="accent1"/>
          </a:lnRef>
          <a:fillRef idx="0">
            <a:schemeClr val="accent1"/>
          </a:fillRef>
          <a:effectRef idx="0">
            <a:schemeClr val="accent1"/>
          </a:effectRef>
          <a:fontRef idx="minor">
            <a:schemeClr val="tx1"/>
          </a:fontRef>
        </p:style>
      </p:cxnSp>
      <p:sp>
        <p:nvSpPr>
          <p:cNvPr id="27" name="文本框 2"/>
          <p:cNvSpPr txBox="1"/>
          <p:nvPr/>
        </p:nvSpPr>
        <p:spPr>
          <a:xfrm>
            <a:off x="274955" y="125095"/>
            <a:ext cx="6096000" cy="398780"/>
          </a:xfrm>
          <a:prstGeom prst="rect">
            <a:avLst/>
          </a:prstGeom>
          <a:noFill/>
        </p:spPr>
        <p:txBody>
          <a:bodyPr wrap="square" rtlCol="0" anchor="t">
            <a:spAutoFit/>
          </a:bodyPr>
          <a:lstStyle/>
          <a:p>
            <a:r>
              <a:rPr lang="en-US" altLang="zh-CN" sz="2000" b="1" dirty="0">
                <a:latin typeface="Arial" panose="020B0604020202020204" pitchFamily="34" charset="0"/>
                <a:ea typeface="微软雅黑" panose="020B0503020204020204" charset="-122"/>
                <a:sym typeface="Arial" panose="020B0604020202020204" pitchFamily="34" charset="0"/>
              </a:rPr>
              <a:t>01 </a:t>
            </a:r>
            <a:r>
              <a:rPr lang="zh-CN" altLang="zh-CN" sz="2000" b="1" dirty="0">
                <a:latin typeface="Arial" panose="020B0604020202020204" pitchFamily="34" charset="0"/>
                <a:ea typeface="微软雅黑" panose="020B0503020204020204" charset="-122"/>
                <a:sym typeface="Arial" panose="020B0604020202020204" pitchFamily="34" charset="0"/>
              </a:rPr>
              <a:t>药物基本信息</a:t>
            </a:r>
            <a:endParaRPr lang="zh-CN" altLang="zh-CN" sz="2000" b="1" dirty="0">
              <a:latin typeface="Arial" panose="020B0604020202020204" pitchFamily="34" charset="0"/>
              <a:ea typeface="微软雅黑" panose="020B0503020204020204" charset="-122"/>
              <a:sym typeface="Arial" panose="020B0604020202020204" pitchFamily="34" charset="0"/>
            </a:endParaRPr>
          </a:p>
        </p:txBody>
      </p:sp>
      <p:sp>
        <p:nvSpPr>
          <p:cNvPr id="28" name="矩形 27"/>
          <p:cNvSpPr/>
          <p:nvPr/>
        </p:nvSpPr>
        <p:spPr>
          <a:xfrm>
            <a:off x="1838325" y="842645"/>
            <a:ext cx="3940810" cy="33274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b="1" dirty="0">
                <a:solidFill>
                  <a:srgbClr val="C00000"/>
                </a:solidFill>
                <a:latin typeface="Arial" panose="020B0604020202020204" pitchFamily="34" charset="0"/>
                <a:ea typeface="微软雅黑" panose="020B0503020204020204" charset="-122"/>
                <a:sym typeface="Arial" panose="020B0604020202020204" pitchFamily="34" charset="0"/>
              </a:rPr>
              <a:t>硫酸沙丁胺醇口服溶液</a:t>
            </a:r>
            <a:endParaRPr lang="zh-CN" altLang="en-US" sz="1600" b="1" dirty="0">
              <a:solidFill>
                <a:srgbClr val="C00000"/>
              </a:solidFill>
              <a:latin typeface="Arial" panose="020B0604020202020204" pitchFamily="34" charset="0"/>
              <a:ea typeface="微软雅黑" panose="020B0503020204020204" charset="-122"/>
              <a:sym typeface="Arial" panose="020B0604020202020204" pitchFamily="34" charset="0"/>
            </a:endParaRPr>
          </a:p>
        </p:txBody>
      </p:sp>
      <p:sp>
        <p:nvSpPr>
          <p:cNvPr id="29" name="右箭头 28"/>
          <p:cNvSpPr/>
          <p:nvPr/>
        </p:nvSpPr>
        <p:spPr>
          <a:xfrm>
            <a:off x="386627" y="842800"/>
            <a:ext cx="1567148" cy="332505"/>
          </a:xfrm>
          <a:prstGeom prst="rightArrow">
            <a:avLst>
              <a:gd name="adj1" fmla="val 100000"/>
              <a:gd name="adj2" fmla="val 27273"/>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latin typeface="Arial" panose="020B0604020202020204" pitchFamily="34" charset="0"/>
                <a:ea typeface="微软雅黑" panose="020B0503020204020204" charset="-122"/>
                <a:sym typeface="Arial" panose="020B0604020202020204" pitchFamily="34" charset="0"/>
              </a:rPr>
              <a:t>通用名</a:t>
            </a:r>
            <a:endParaRPr lang="zh-CN" altLang="en-US" sz="1600" dirty="0">
              <a:latin typeface="Arial" panose="020B0604020202020204" pitchFamily="34" charset="0"/>
              <a:ea typeface="微软雅黑" panose="020B0503020204020204" charset="-122"/>
              <a:sym typeface="Arial" panose="020B0604020202020204" pitchFamily="34" charset="0"/>
            </a:endParaRPr>
          </a:p>
        </p:txBody>
      </p:sp>
      <p:sp>
        <p:nvSpPr>
          <p:cNvPr id="30" name="矩形 29"/>
          <p:cNvSpPr/>
          <p:nvPr/>
        </p:nvSpPr>
        <p:spPr>
          <a:xfrm>
            <a:off x="7555230" y="847725"/>
            <a:ext cx="4160520" cy="33274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150ml：60mg</a:t>
            </a:r>
            <a:endParaRPr lang="en-US" altLang="zh-CN"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endParaRPr>
          </a:p>
        </p:txBody>
      </p:sp>
      <p:sp>
        <p:nvSpPr>
          <p:cNvPr id="31" name="右箭头 30"/>
          <p:cNvSpPr/>
          <p:nvPr/>
        </p:nvSpPr>
        <p:spPr>
          <a:xfrm>
            <a:off x="6180682" y="847617"/>
            <a:ext cx="1913658" cy="332505"/>
          </a:xfrm>
          <a:prstGeom prst="rightArrow">
            <a:avLst>
              <a:gd name="adj1" fmla="val 100000"/>
              <a:gd name="adj2" fmla="val 27273"/>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latin typeface="Arial" panose="020B0604020202020204" pitchFamily="34" charset="0"/>
                <a:ea typeface="微软雅黑" panose="020B0503020204020204" charset="-122"/>
                <a:sym typeface="Arial" panose="020B0604020202020204" pitchFamily="34" charset="0"/>
              </a:rPr>
              <a:t>注册规格</a:t>
            </a:r>
            <a:endParaRPr lang="zh-CN" altLang="en-US" sz="1600" dirty="0">
              <a:latin typeface="Arial" panose="020B0604020202020204" pitchFamily="34" charset="0"/>
              <a:ea typeface="微软雅黑" panose="020B0503020204020204" charset="-122"/>
              <a:sym typeface="Arial" panose="020B0604020202020204" pitchFamily="34" charset="0"/>
            </a:endParaRPr>
          </a:p>
        </p:txBody>
      </p:sp>
      <p:sp>
        <p:nvSpPr>
          <p:cNvPr id="32" name="矩形 31"/>
          <p:cNvSpPr/>
          <p:nvPr/>
        </p:nvSpPr>
        <p:spPr>
          <a:xfrm>
            <a:off x="1838325" y="1208405"/>
            <a:ext cx="3940810" cy="33274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2023-10-24</a:t>
            </a:r>
            <a:endParaRPr lang="zh-CN" altLang="en-US"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endParaRPr>
          </a:p>
        </p:txBody>
      </p:sp>
      <p:sp>
        <p:nvSpPr>
          <p:cNvPr id="33" name="右箭头 32"/>
          <p:cNvSpPr/>
          <p:nvPr/>
        </p:nvSpPr>
        <p:spPr>
          <a:xfrm>
            <a:off x="386627" y="1208559"/>
            <a:ext cx="1567148" cy="332505"/>
          </a:xfrm>
          <a:prstGeom prst="rightArrow">
            <a:avLst>
              <a:gd name="adj1" fmla="val 100000"/>
              <a:gd name="adj2" fmla="val 27273"/>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latin typeface="Arial" panose="020B0604020202020204" pitchFamily="34" charset="0"/>
                <a:ea typeface="微软雅黑" panose="020B0503020204020204" charset="-122"/>
                <a:sym typeface="Arial" panose="020B0604020202020204" pitchFamily="34" charset="0"/>
              </a:rPr>
              <a:t>我国获批时间</a:t>
            </a:r>
            <a:endParaRPr lang="zh-CN" altLang="en-US" sz="1600" dirty="0">
              <a:latin typeface="Arial" panose="020B0604020202020204" pitchFamily="34" charset="0"/>
              <a:ea typeface="微软雅黑" panose="020B0503020204020204" charset="-122"/>
              <a:sym typeface="Arial" panose="020B0604020202020204" pitchFamily="34" charset="0"/>
            </a:endParaRPr>
          </a:p>
        </p:txBody>
      </p:sp>
      <p:sp>
        <p:nvSpPr>
          <p:cNvPr id="34" name="矩形 33"/>
          <p:cNvSpPr/>
          <p:nvPr/>
        </p:nvSpPr>
        <p:spPr>
          <a:xfrm>
            <a:off x="7555230" y="1213485"/>
            <a:ext cx="4160520" cy="33274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日本，</a:t>
            </a:r>
            <a:r>
              <a:rPr lang="en-US" altLang="zh-CN"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1978</a:t>
            </a:r>
            <a:r>
              <a:rPr lang="zh-CN" altLang="en-US"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年</a:t>
            </a:r>
            <a:endParaRPr lang="zh-CN" altLang="en-US"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endParaRPr>
          </a:p>
        </p:txBody>
      </p:sp>
      <p:sp>
        <p:nvSpPr>
          <p:cNvPr id="35" name="右箭头 34"/>
          <p:cNvSpPr/>
          <p:nvPr/>
        </p:nvSpPr>
        <p:spPr>
          <a:xfrm>
            <a:off x="6180682" y="1213376"/>
            <a:ext cx="1913658" cy="332505"/>
          </a:xfrm>
          <a:prstGeom prst="rightArrow">
            <a:avLst>
              <a:gd name="adj1" fmla="val 100000"/>
              <a:gd name="adj2" fmla="val 27273"/>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a:latin typeface="Arial" panose="020B0604020202020204" pitchFamily="34" charset="0"/>
                <a:ea typeface="微软雅黑" panose="020B0503020204020204" charset="-122"/>
                <a:sym typeface="Arial" panose="020B0604020202020204" pitchFamily="34" charset="0"/>
              </a:rPr>
              <a:t>全球首个上市国家</a:t>
            </a:r>
            <a:endParaRPr lang="zh-CN" altLang="en-US" sz="1600" dirty="0">
              <a:latin typeface="Arial" panose="020B0604020202020204" pitchFamily="34" charset="0"/>
              <a:ea typeface="微软雅黑" panose="020B0503020204020204" charset="-122"/>
              <a:sym typeface="Arial" panose="020B0604020202020204" pitchFamily="34" charset="0"/>
            </a:endParaRPr>
          </a:p>
        </p:txBody>
      </p:sp>
      <p:sp>
        <p:nvSpPr>
          <p:cNvPr id="36" name="矩形 35"/>
          <p:cNvSpPr/>
          <p:nvPr/>
        </p:nvSpPr>
        <p:spPr>
          <a:xfrm>
            <a:off x="1838325" y="1574165"/>
            <a:ext cx="3940810" cy="33274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b="1" dirty="0">
                <a:solidFill>
                  <a:schemeClr val="accent2">
                    <a:lumMod val="50000"/>
                  </a:schemeClr>
                </a:solidFill>
                <a:latin typeface="Arial" panose="020B0604020202020204" pitchFamily="34" charset="0"/>
                <a:ea typeface="微软雅黑" panose="020B0503020204020204" charset="-122"/>
                <a:sym typeface="Arial" panose="020B0604020202020204" pitchFamily="34" charset="0"/>
              </a:rPr>
              <a:t>否</a:t>
            </a:r>
            <a:endParaRPr lang="zh-CN" altLang="en-US" sz="1600" b="1" dirty="0">
              <a:solidFill>
                <a:schemeClr val="accent2">
                  <a:lumMod val="50000"/>
                </a:schemeClr>
              </a:solidFill>
              <a:latin typeface="Arial" panose="020B0604020202020204" pitchFamily="34" charset="0"/>
              <a:ea typeface="微软雅黑" panose="020B0503020204020204" charset="-122"/>
              <a:sym typeface="Arial" panose="020B0604020202020204" pitchFamily="34" charset="0"/>
            </a:endParaRPr>
          </a:p>
        </p:txBody>
      </p:sp>
      <p:sp>
        <p:nvSpPr>
          <p:cNvPr id="37" name="右箭头 36"/>
          <p:cNvSpPr/>
          <p:nvPr/>
        </p:nvSpPr>
        <p:spPr>
          <a:xfrm>
            <a:off x="386627" y="1574318"/>
            <a:ext cx="1567148" cy="332505"/>
          </a:xfrm>
          <a:prstGeom prst="rightArrow">
            <a:avLst>
              <a:gd name="adj1" fmla="val 100000"/>
              <a:gd name="adj2" fmla="val 27273"/>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latin typeface="Arial" panose="020B0604020202020204" pitchFamily="34" charset="0"/>
                <a:ea typeface="微软雅黑" panose="020B0503020204020204" charset="-122"/>
                <a:sym typeface="Arial" panose="020B0604020202020204" pitchFamily="34" charset="0"/>
              </a:rPr>
              <a:t>是否为</a:t>
            </a:r>
            <a:r>
              <a:rPr lang="en-US" altLang="zh-CN" sz="1600" dirty="0">
                <a:latin typeface="Arial" panose="020B0604020202020204" pitchFamily="34" charset="0"/>
                <a:ea typeface="微软雅黑" panose="020B0503020204020204" charset="-122"/>
                <a:sym typeface="Arial" panose="020B0604020202020204" pitchFamily="34" charset="0"/>
              </a:rPr>
              <a:t>OTC</a:t>
            </a:r>
            <a:endParaRPr lang="zh-CN" altLang="en-US" sz="1600" dirty="0">
              <a:latin typeface="Arial" panose="020B0604020202020204" pitchFamily="34" charset="0"/>
              <a:ea typeface="微软雅黑" panose="020B0503020204020204" charset="-122"/>
              <a:sym typeface="Arial" panose="020B0604020202020204" pitchFamily="34" charset="0"/>
            </a:endParaRPr>
          </a:p>
        </p:txBody>
      </p:sp>
      <p:sp>
        <p:nvSpPr>
          <p:cNvPr id="38" name="矩形 37"/>
          <p:cNvSpPr/>
          <p:nvPr/>
        </p:nvSpPr>
        <p:spPr>
          <a:xfrm>
            <a:off x="7555230" y="1579245"/>
            <a:ext cx="4160520" cy="33274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化药</a:t>
            </a:r>
            <a:r>
              <a:rPr lang="en-US" altLang="zh-CN"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3</a:t>
            </a:r>
            <a:r>
              <a:rPr lang="zh-CN" altLang="en-US"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类</a:t>
            </a:r>
            <a:endParaRPr lang="zh-CN" altLang="en-US"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endParaRPr>
          </a:p>
        </p:txBody>
      </p:sp>
      <p:sp>
        <p:nvSpPr>
          <p:cNvPr id="39" name="右箭头 38"/>
          <p:cNvSpPr/>
          <p:nvPr/>
        </p:nvSpPr>
        <p:spPr>
          <a:xfrm>
            <a:off x="6180682" y="1579135"/>
            <a:ext cx="1913658" cy="332505"/>
          </a:xfrm>
          <a:prstGeom prst="rightArrow">
            <a:avLst>
              <a:gd name="adj1" fmla="val 100000"/>
              <a:gd name="adj2" fmla="val 27273"/>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latin typeface="Arial" panose="020B0604020202020204" pitchFamily="34" charset="0"/>
                <a:ea typeface="微软雅黑" panose="020B0503020204020204" charset="-122"/>
                <a:sym typeface="Arial" panose="020B0604020202020204" pitchFamily="34" charset="0"/>
              </a:rPr>
              <a:t>注册分类</a:t>
            </a:r>
            <a:endParaRPr lang="zh-CN" altLang="en-US" sz="1600" dirty="0">
              <a:latin typeface="Arial" panose="020B0604020202020204" pitchFamily="34" charset="0"/>
              <a:ea typeface="微软雅黑" panose="020B0503020204020204" charset="-122"/>
              <a:sym typeface="Arial" panose="020B0604020202020204" pitchFamily="34" charset="0"/>
            </a:endParaRPr>
          </a:p>
        </p:txBody>
      </p:sp>
      <p:sp>
        <p:nvSpPr>
          <p:cNvPr id="40" name="矩形 39"/>
          <p:cNvSpPr/>
          <p:nvPr/>
        </p:nvSpPr>
        <p:spPr>
          <a:xfrm>
            <a:off x="2090420" y="1949450"/>
            <a:ext cx="3689350" cy="92964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7630">
              <a:lnSpc>
                <a:spcPct val="150000"/>
              </a:lnSpc>
            </a:pPr>
            <a:r>
              <a:rPr lang="zh-CN" altLang="en-US"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用于支气管哮喘或喘息型支气管炎等</a:t>
            </a:r>
            <a:r>
              <a:rPr lang="zh-CN" altLang="en-US" sz="1400" b="1" dirty="0">
                <a:solidFill>
                  <a:srgbClr val="C00000"/>
                </a:solidFill>
                <a:latin typeface="Arial" panose="020B0604020202020204" pitchFamily="34" charset="0"/>
                <a:ea typeface="微软雅黑" panose="020B0503020204020204" charset="-122"/>
                <a:sym typeface="Arial" panose="020B0604020202020204" pitchFamily="34" charset="0"/>
              </a:rPr>
              <a:t>伴有支气管痉挛的呼吸道病。 </a:t>
            </a:r>
            <a:endParaRPr lang="zh-CN" altLang="en-US" sz="1400" b="1" dirty="0">
              <a:solidFill>
                <a:srgbClr val="C00000"/>
              </a:solidFill>
              <a:latin typeface="Arial" panose="020B0604020202020204" pitchFamily="34" charset="0"/>
              <a:ea typeface="微软雅黑" panose="020B0503020204020204" charset="-122"/>
              <a:sym typeface="Arial" panose="020B0604020202020204" pitchFamily="34" charset="0"/>
            </a:endParaRPr>
          </a:p>
        </p:txBody>
      </p:sp>
      <p:sp>
        <p:nvSpPr>
          <p:cNvPr id="41" name="右箭头 40"/>
          <p:cNvSpPr/>
          <p:nvPr/>
        </p:nvSpPr>
        <p:spPr>
          <a:xfrm>
            <a:off x="387350" y="1949450"/>
            <a:ext cx="1779905" cy="929640"/>
          </a:xfrm>
          <a:prstGeom prst="rightArrow">
            <a:avLst>
              <a:gd name="adj1" fmla="val 100000"/>
              <a:gd name="adj2" fmla="val 8233"/>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latin typeface="Arial" panose="020B0604020202020204" pitchFamily="34" charset="0"/>
                <a:ea typeface="微软雅黑" panose="020B0503020204020204" charset="-122"/>
                <a:sym typeface="Arial" panose="020B0604020202020204" pitchFamily="34" charset="0"/>
              </a:rPr>
              <a:t>适应症</a:t>
            </a:r>
            <a:endParaRPr lang="zh-CN" altLang="en-US" sz="1600" dirty="0">
              <a:latin typeface="Arial" panose="020B0604020202020204" pitchFamily="34" charset="0"/>
              <a:ea typeface="微软雅黑" panose="020B0503020204020204" charset="-122"/>
              <a:sym typeface="Arial" panose="020B0604020202020204" pitchFamily="34" charset="0"/>
            </a:endParaRPr>
          </a:p>
        </p:txBody>
      </p:sp>
      <p:sp>
        <p:nvSpPr>
          <p:cNvPr id="42" name="矩形 41"/>
          <p:cNvSpPr/>
          <p:nvPr/>
        </p:nvSpPr>
        <p:spPr>
          <a:xfrm>
            <a:off x="8021955" y="1945005"/>
            <a:ext cx="3694430" cy="934085"/>
          </a:xfrm>
          <a:prstGeom prst="rect">
            <a:avLst/>
          </a:prstGeom>
          <a:solidFill>
            <a:schemeClr val="bg1">
              <a:lumMod val="95000"/>
            </a:schemeClr>
          </a:solidFill>
          <a:ln w="952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7630">
              <a:lnSpc>
                <a:spcPct val="150000"/>
              </a:lnSpc>
            </a:pPr>
            <a:r>
              <a:rPr lang="zh-CN" altLang="en-US"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给药剂量可以根据患者的年龄和症状进行调整，成人和 12 岁以上青少年：口服，一次 2～4</a:t>
            </a:r>
            <a:r>
              <a:rPr lang="en-US" altLang="zh-CN"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mg，</a:t>
            </a:r>
            <a:r>
              <a:rPr lang="zh-CN" altLang="en-US"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一日 3 次。</a:t>
            </a:r>
            <a:r>
              <a:rPr lang="zh-CN"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儿童详具体见说明书。</a:t>
            </a:r>
            <a:endParaRPr lang="zh-CN"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endParaRPr>
          </a:p>
        </p:txBody>
      </p:sp>
      <p:sp>
        <p:nvSpPr>
          <p:cNvPr id="43" name="右箭头 42"/>
          <p:cNvSpPr/>
          <p:nvPr/>
        </p:nvSpPr>
        <p:spPr>
          <a:xfrm>
            <a:off x="6180455" y="1945005"/>
            <a:ext cx="1913890" cy="934085"/>
          </a:xfrm>
          <a:prstGeom prst="rightArrow">
            <a:avLst>
              <a:gd name="adj1" fmla="val 100000"/>
              <a:gd name="adj2" fmla="val 8233"/>
            </a:avLst>
          </a:prstGeom>
          <a:solidFill>
            <a:srgbClr val="3477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latin typeface="Arial" panose="020B0604020202020204" pitchFamily="34" charset="0"/>
                <a:ea typeface="微软雅黑" panose="020B0503020204020204" charset="-122"/>
                <a:sym typeface="Arial" panose="020B0604020202020204" pitchFamily="34" charset="0"/>
              </a:rPr>
              <a:t>用法用量</a:t>
            </a:r>
            <a:endParaRPr lang="zh-CN" altLang="en-US" sz="1600" dirty="0">
              <a:latin typeface="Arial" panose="020B0604020202020204" pitchFamily="34" charset="0"/>
              <a:ea typeface="微软雅黑" panose="020B0503020204020204" charset="-122"/>
              <a:sym typeface="Arial" panose="020B0604020202020204" pitchFamily="34" charset="0"/>
            </a:endParaRPr>
          </a:p>
        </p:txBody>
      </p:sp>
      <p:sp>
        <p:nvSpPr>
          <p:cNvPr id="44" name="矩形 43"/>
          <p:cNvSpPr/>
          <p:nvPr/>
        </p:nvSpPr>
        <p:spPr>
          <a:xfrm>
            <a:off x="6180455" y="3747135"/>
            <a:ext cx="5605145" cy="2930525"/>
          </a:xfrm>
          <a:prstGeom prst="rect">
            <a:avLst/>
          </a:prstGeom>
          <a:solidFill>
            <a:schemeClr val="bg1">
              <a:lumMod val="9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fontAlgn="auto">
              <a:lnSpc>
                <a:spcPct val="150000"/>
              </a:lnSpc>
              <a:buFont typeface="Wingdings" panose="05000000000000000000" pitchFamily="2" charset="2"/>
              <a:buChar char="ü"/>
            </a:pPr>
            <a:r>
              <a:rPr lang="zh-CN" altLang="en-US" dirty="0">
                <a:solidFill>
                  <a:schemeClr val="tx1"/>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化学活性成分完全一致，与沙丁胺醇其他剂型药理作用相同。</a:t>
            </a:r>
            <a:endParaRPr lang="zh-CN" altLang="en-US" dirty="0">
              <a:solidFill>
                <a:schemeClr val="tx1"/>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a:p>
            <a:pPr marL="285750" lvl="0" indent="-285750" fontAlgn="auto">
              <a:lnSpc>
                <a:spcPct val="150000"/>
              </a:lnSpc>
              <a:buFont typeface="Wingdings" panose="05000000000000000000" pitchFamily="2" charset="2"/>
              <a:buChar char="ü"/>
            </a:pPr>
            <a:r>
              <a:rPr lang="zh-CN" altLang="en-US" dirty="0">
                <a:solidFill>
                  <a:schemeClr val="tx1"/>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说明书适应症高度一致，均针对支气管痉挛相关呼吸道疾病。</a:t>
            </a:r>
            <a:endParaRPr lang="zh-CN" altLang="en-US" dirty="0">
              <a:solidFill>
                <a:schemeClr val="tx1"/>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a:p>
            <a:pPr marL="285750" lvl="0" indent="-285750" fontAlgn="auto">
              <a:lnSpc>
                <a:spcPct val="150000"/>
              </a:lnSpc>
              <a:buFont typeface="Wingdings" panose="05000000000000000000" pitchFamily="2" charset="2"/>
              <a:buChar char="ü"/>
            </a:pPr>
            <a:r>
              <a:rPr lang="zh-CN" altLang="en-US" b="1"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相较于缓释片，口服溶液剂型对于儿童、吞咽困难人群用药依从性更优；液体剂型剂量拆分灵活，院内门诊、居家院外均可便捷给药。</a:t>
            </a:r>
            <a:endParaRPr lang="zh-CN" altLang="en-US" b="1"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p:txBody>
      </p:sp>
      <p:sp>
        <p:nvSpPr>
          <p:cNvPr id="45" name="矩形 44"/>
          <p:cNvSpPr/>
          <p:nvPr/>
        </p:nvSpPr>
        <p:spPr>
          <a:xfrm>
            <a:off x="6180455" y="3237230"/>
            <a:ext cx="5605145" cy="38290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latin typeface="Arial" panose="020B0604020202020204" pitchFamily="34" charset="0"/>
                <a:ea typeface="微软雅黑" panose="020B0503020204020204" charset="-122"/>
                <a:sym typeface="Arial" panose="020B0604020202020204" pitchFamily="34" charset="0"/>
              </a:rPr>
              <a:t>参照药品建议：硫酸沙丁胺醇缓释片</a:t>
            </a:r>
            <a:endParaRPr lang="zh-CN" altLang="en-US" b="1" dirty="0">
              <a:latin typeface="Arial" panose="020B0604020202020204" pitchFamily="34" charset="0"/>
              <a:ea typeface="微软雅黑" panose="020B0503020204020204" charset="-122"/>
              <a:sym typeface="Arial" panose="020B0604020202020204" pitchFamily="34" charset="0"/>
            </a:endParaRPr>
          </a:p>
        </p:txBody>
      </p:sp>
      <p:sp>
        <p:nvSpPr>
          <p:cNvPr id="46" name="文本框 21"/>
          <p:cNvSpPr txBox="1"/>
          <p:nvPr/>
        </p:nvSpPr>
        <p:spPr>
          <a:xfrm>
            <a:off x="386715" y="3746500"/>
            <a:ext cx="5482590" cy="2931795"/>
          </a:xfrm>
          <a:prstGeom prst="rect">
            <a:avLst/>
          </a:prstGeom>
          <a:noFill/>
          <a:ln>
            <a:solidFill>
              <a:schemeClr val="tx2"/>
            </a:solidFill>
          </a:ln>
        </p:spPr>
        <p:txBody>
          <a:bodyPr wrap="square" rtlCol="0" anchor="t">
            <a:noAutofit/>
          </a:bodyPr>
          <a:lstStyle/>
          <a:p>
            <a:pPr marL="285750" indent="-285750">
              <a:lnSpc>
                <a:spcPct val="150000"/>
              </a:lnSpc>
              <a:buFont typeface="Wingdings" panose="05000000000000000000" pitchFamily="2" charset="2"/>
              <a:buChar char="Ø"/>
            </a:pPr>
            <a:r>
              <a:rPr lang="zh-CN" altLang="en-US"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覆盖全年龄段需求：</a:t>
            </a:r>
            <a:r>
              <a:rPr lang="zh-CN" altLang="en-US"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说明书明确标注1岁以下婴幼儿至成人的用法用量，满足不同年龄层患者</a:t>
            </a:r>
            <a:r>
              <a:rPr lang="zh-CN" altLang="en-US"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的个体化精准治疗需求，填补低龄用药空白。</a:t>
            </a:r>
            <a:endParaRPr lang="zh-CN" altLang="en-US"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a:p>
            <a:pPr marL="285750" indent="-285750">
              <a:lnSpc>
                <a:spcPct val="150000"/>
              </a:lnSpc>
              <a:buFont typeface="Wingdings" panose="05000000000000000000" pitchFamily="2" charset="2"/>
              <a:buChar char="Ø"/>
            </a:pPr>
            <a:r>
              <a:rPr lang="zh-CN" altLang="en-US"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解决临床用药障碍：本品服用门槛更低，规避固体制剂吞咽难题，</a:t>
            </a:r>
            <a:r>
              <a:rPr lang="zh-CN" altLang="en-US"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适配婴幼儿、吞咽功能受损等特殊人群</a:t>
            </a:r>
            <a:r>
              <a:rPr lang="zh-CN" altLang="en-US"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，保障药物平稳摄入，有效改善患者用药依从性，优化临床给药选择。</a:t>
            </a:r>
            <a:endParaRPr lang="zh-CN" altLang="en-US"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p:txBody>
      </p:sp>
      <p:sp>
        <p:nvSpPr>
          <p:cNvPr id="47" name="文本框 23"/>
          <p:cNvSpPr txBox="1"/>
          <p:nvPr/>
        </p:nvSpPr>
        <p:spPr>
          <a:xfrm>
            <a:off x="294005" y="3134995"/>
            <a:ext cx="5485765" cy="369570"/>
          </a:xfrm>
          <a:prstGeom prst="rect">
            <a:avLst/>
          </a:prstGeom>
          <a:noFill/>
        </p:spPr>
        <p:txBody>
          <a:bodyPr wrap="square" rtlCol="0" anchor="t">
            <a:noAutofit/>
          </a:bodyPr>
          <a:lstStyle/>
          <a:p>
            <a:pPr algn="ctr">
              <a:lnSpc>
                <a:spcPct val="150000"/>
              </a:lnSpc>
            </a:pPr>
            <a:r>
              <a:rPr lang="zh-CN" altLang="en-US" b="1" dirty="0">
                <a:solidFill>
                  <a:schemeClr val="bg1"/>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填补未满足的临床需求</a:t>
            </a:r>
            <a:r>
              <a:rPr lang="zh-CN" altLang="zh-CN" b="1" dirty="0">
                <a:solidFill>
                  <a:schemeClr val="bg1"/>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a:t>
            </a:r>
            <a:endParaRPr lang="zh-CN" altLang="zh-CN" b="1" dirty="0">
              <a:solidFill>
                <a:schemeClr val="bg1"/>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PA-直接连接符 33"/>
          <p:cNvCxnSpPr/>
          <p:nvPr>
            <p:custDataLst>
              <p:tags r:id="rId1"/>
            </p:custDataLst>
          </p:nvPr>
        </p:nvCxnSpPr>
        <p:spPr>
          <a:xfrm flipV="1">
            <a:off x="93527" y="628578"/>
            <a:ext cx="6871569" cy="1"/>
          </a:xfrm>
          <a:prstGeom prst="line">
            <a:avLst/>
          </a:prstGeom>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274955" y="125095"/>
            <a:ext cx="6096000" cy="398780"/>
          </a:xfrm>
          <a:prstGeom prst="rect">
            <a:avLst/>
          </a:prstGeom>
          <a:noFill/>
        </p:spPr>
        <p:txBody>
          <a:bodyPr wrap="square" rtlCol="0" anchor="t">
            <a:spAutoFit/>
          </a:bodyPr>
          <a:lstStyle/>
          <a:p>
            <a:r>
              <a:rPr lang="en-US" altLang="zh-CN" sz="2000" b="1" dirty="0">
                <a:latin typeface="Arial" panose="020B0604020202020204" pitchFamily="34" charset="0"/>
                <a:ea typeface="微软雅黑" panose="020B0503020204020204" charset="-122"/>
                <a:sym typeface="Arial" panose="020B0604020202020204" pitchFamily="34" charset="0"/>
              </a:rPr>
              <a:t>01 </a:t>
            </a:r>
            <a:r>
              <a:rPr lang="zh-CN" altLang="zh-CN" sz="2000" b="1" dirty="0">
                <a:latin typeface="Arial" panose="020B0604020202020204" pitchFamily="34" charset="0"/>
                <a:ea typeface="微软雅黑" panose="020B0503020204020204" charset="-122"/>
                <a:sym typeface="Arial" panose="020B0604020202020204" pitchFamily="34" charset="0"/>
              </a:rPr>
              <a:t>药物基本信息</a:t>
            </a:r>
            <a:endParaRPr lang="zh-CN" altLang="zh-CN" sz="2000" b="1" dirty="0">
              <a:latin typeface="Arial" panose="020B0604020202020204" pitchFamily="34" charset="0"/>
              <a:ea typeface="微软雅黑" panose="020B0503020204020204" charset="-122"/>
              <a:sym typeface="Arial" panose="020B0604020202020204" pitchFamily="34" charset="0"/>
            </a:endParaRPr>
          </a:p>
        </p:txBody>
      </p:sp>
      <p:sp>
        <p:nvSpPr>
          <p:cNvPr id="4" name="文本框 3"/>
          <p:cNvSpPr txBox="1"/>
          <p:nvPr>
            <p:custDataLst>
              <p:tags r:id="rId2"/>
            </p:custDataLst>
          </p:nvPr>
        </p:nvSpPr>
        <p:spPr>
          <a:xfrm>
            <a:off x="289560" y="969645"/>
            <a:ext cx="8430260" cy="5129530"/>
          </a:xfrm>
          <a:prstGeom prst="rect">
            <a:avLst/>
          </a:prstGeom>
          <a:noFill/>
          <a:ln>
            <a:noFill/>
          </a:ln>
        </p:spPr>
        <p:txBody>
          <a:bodyPr wrap="square" rtlCol="0">
            <a:noAutofit/>
          </a:bodyPr>
          <a:lstStyle/>
          <a:p>
            <a:pPr algn="l">
              <a:lnSpc>
                <a:spcPct val="150000"/>
              </a:lnSpc>
            </a:pPr>
            <a:r>
              <a:rPr lang="zh-CN" altLang="zh-CN" b="1" u="sng"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a:t>
            </a:r>
            <a:r>
              <a:rPr lang="en-US" altLang="zh-CN" b="1" u="sng"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 </a:t>
            </a:r>
            <a:r>
              <a:rPr lang="zh-CN" altLang="en-US" b="1" u="sng"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疾病基本情况</a:t>
            </a:r>
            <a:r>
              <a:rPr lang="zh-CN" altLang="zh-CN" b="1" u="sng"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a:t>
            </a:r>
            <a:endParaRPr lang="zh-CN" altLang="zh-CN" b="1" u="sng"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a:p>
            <a:pPr marL="285750" indent="-285750">
              <a:lnSpc>
                <a:spcPct val="150000"/>
              </a:lnSpc>
              <a:buFont typeface="Wingdings" panose="05000000000000000000" pitchFamily="2" charset="2"/>
              <a:buChar char="Ø"/>
            </a:pPr>
            <a:r>
              <a:rPr lang="zh-CN" altLang="en-US" b="1"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全球哮喘患者超过3亿</a:t>
            </a:r>
            <a:r>
              <a:rPr lang="zh-CN" altLang="en-US"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，中国成人哮喘患者约4570万，且近年来全球哮喘患病率呈逐年上升趋势。</a:t>
            </a:r>
            <a:r>
              <a:rPr lang="zh-CN" altLang="en-US" baseline="30000"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[1]</a:t>
            </a:r>
            <a:endParaRPr lang="zh-CN" altLang="en-US"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a:p>
            <a:pPr marL="285750" indent="-285750">
              <a:lnSpc>
                <a:spcPct val="150000"/>
              </a:lnSpc>
              <a:buFont typeface="Wingdings" panose="05000000000000000000" pitchFamily="2" charset="2"/>
              <a:buChar char="Ø"/>
            </a:pPr>
            <a:r>
              <a:rPr lang="zh-CN" altLang="en-US" b="1"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我国城区哮喘患者的总体控制率仅为28.5%。</a:t>
            </a:r>
            <a:r>
              <a:rPr lang="zh-CN" altLang="en-US" baseline="30000"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[1] </a:t>
            </a:r>
            <a:endParaRPr lang="zh-CN" altLang="en-US"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a:p>
            <a:pPr marL="285750" indent="-285750">
              <a:lnSpc>
                <a:spcPct val="150000"/>
              </a:lnSpc>
              <a:buFont typeface="Wingdings" panose="05000000000000000000" pitchFamily="2" charset="2"/>
              <a:buChar char="Ø"/>
            </a:pPr>
            <a:r>
              <a:rPr lang="zh-CN" altLang="en-US"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我国儿童哮喘的总体控制水平尚不理想，</a:t>
            </a:r>
            <a:r>
              <a:rPr lang="zh-CN" altLang="en-US" b="1"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20%以上的哮喘患儿未达到良好控制。</a:t>
            </a:r>
            <a:r>
              <a:rPr lang="zh-CN" altLang="en-US"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这与临床医师的规范化管理水平、哮喘患儿家长对疾病的认知水平、治疗依从性等多种因素有关。</a:t>
            </a:r>
            <a:r>
              <a:rPr lang="zh-CN" altLang="en-US" baseline="30000"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[2]</a:t>
            </a:r>
            <a:endParaRPr lang="zh-CN" altLang="en-US"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a:p>
            <a:pPr>
              <a:lnSpc>
                <a:spcPct val="150000"/>
              </a:lnSpc>
            </a:pPr>
            <a:endParaRPr lang="zh-CN" altLang="en-US" sz="1600"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a:p>
            <a:pPr>
              <a:lnSpc>
                <a:spcPct val="150000"/>
              </a:lnSpc>
            </a:pPr>
            <a:endParaRPr lang="zh-CN" altLang="en-US"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p:txBody>
      </p:sp>
      <p:sp>
        <p:nvSpPr>
          <p:cNvPr id="5" name="文本框 4"/>
          <p:cNvSpPr txBox="1"/>
          <p:nvPr/>
        </p:nvSpPr>
        <p:spPr>
          <a:xfrm>
            <a:off x="363220" y="6299835"/>
            <a:ext cx="11626215" cy="422910"/>
          </a:xfrm>
          <a:prstGeom prst="rect">
            <a:avLst/>
          </a:prstGeom>
          <a:noFill/>
        </p:spPr>
        <p:txBody>
          <a:bodyPr wrap="square" rtlCol="0">
            <a:noAutofit/>
          </a:bodyPr>
          <a:lstStyle/>
          <a:p>
            <a:r>
              <a:rPr lang="zh-CN" altLang="en-US" sz="900">
                <a:sym typeface="+mn-ea"/>
              </a:rPr>
              <a:t>[1]《支气管哮喘中西医结合诊疗中国专家共识2023》</a:t>
            </a:r>
            <a:endParaRPr lang="zh-CN" altLang="en-US" sz="900">
              <a:sym typeface="+mn-ea"/>
            </a:endParaRPr>
          </a:p>
          <a:p>
            <a:r>
              <a:rPr lang="zh-CN" altLang="en-US" sz="900">
                <a:sym typeface="+mn-ea"/>
              </a:rPr>
              <a:t>[2]《儿童支气管哮喘诊断与防治指南2025》</a:t>
            </a:r>
            <a:endParaRPr lang="zh-CN" altLang="en-US" sz="900">
              <a:sym typeface="+mn-ea"/>
            </a:endParaRPr>
          </a:p>
          <a:p>
            <a:r>
              <a:rPr lang="en-US" altLang="zh-CN" sz="900">
                <a:sym typeface="+mn-ea"/>
              </a:rPr>
              <a:t>.</a:t>
            </a:r>
            <a:endParaRPr lang="en-US" altLang="zh-CN" sz="900"/>
          </a:p>
          <a:p>
            <a:endParaRPr lang="en-US" altLang="zh-CN" sz="900"/>
          </a:p>
        </p:txBody>
      </p: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3"/>
          <p:cNvSpPr txBox="1"/>
          <p:nvPr>
            <p:custDataLst>
              <p:tags r:id="rId1"/>
            </p:custDataLst>
          </p:nvPr>
        </p:nvSpPr>
        <p:spPr>
          <a:xfrm>
            <a:off x="298450" y="116205"/>
            <a:ext cx="6096000" cy="398780"/>
          </a:xfrm>
          <a:prstGeom prst="rect">
            <a:avLst/>
          </a:prstGeom>
          <a:noFill/>
        </p:spPr>
        <p:txBody>
          <a:bodyPr wrap="square" rtlCol="0" anchor="t">
            <a:spAutoFit/>
          </a:bodyPr>
          <a:lstStyle/>
          <a:p>
            <a:r>
              <a:rPr lang="en-US" altLang="zh-CN" sz="2000" b="1" dirty="0">
                <a:latin typeface="Arial" panose="020B0604020202020204" pitchFamily="34" charset="0"/>
                <a:ea typeface="微软雅黑" panose="020B0503020204020204" charset="-122"/>
                <a:sym typeface="Arial" panose="020B0604020202020204" pitchFamily="34" charset="0"/>
              </a:rPr>
              <a:t>02 </a:t>
            </a:r>
            <a:r>
              <a:rPr lang="zh-CN" altLang="zh-CN" sz="2000" b="1" dirty="0">
                <a:latin typeface="Arial" panose="020B0604020202020204" pitchFamily="34" charset="0"/>
                <a:ea typeface="微软雅黑" panose="020B0503020204020204" charset="-122"/>
                <a:sym typeface="Arial" panose="020B0604020202020204" pitchFamily="34" charset="0"/>
              </a:rPr>
              <a:t>安全性</a:t>
            </a:r>
            <a:endParaRPr lang="zh-CN" altLang="zh-CN" sz="2000" b="1" dirty="0">
              <a:latin typeface="Arial" panose="020B0604020202020204" pitchFamily="34" charset="0"/>
              <a:ea typeface="微软雅黑" panose="020B0503020204020204" charset="-122"/>
              <a:sym typeface="Arial" panose="020B0604020202020204" pitchFamily="34" charset="0"/>
            </a:endParaRPr>
          </a:p>
        </p:txBody>
      </p:sp>
      <p:cxnSp>
        <p:nvCxnSpPr>
          <p:cNvPr id="3" name="PA-直接连接符 33"/>
          <p:cNvCxnSpPr/>
          <p:nvPr>
            <p:custDataLst>
              <p:tags r:id="rId2"/>
            </p:custDataLst>
          </p:nvPr>
        </p:nvCxnSpPr>
        <p:spPr>
          <a:xfrm flipV="1">
            <a:off x="298528" y="523240"/>
            <a:ext cx="6874510" cy="52705"/>
          </a:xfrm>
          <a:prstGeom prst="line">
            <a:avLst/>
          </a:prstGeom>
        </p:spPr>
        <p:style>
          <a:lnRef idx="1">
            <a:schemeClr val="accent1"/>
          </a:lnRef>
          <a:fillRef idx="0">
            <a:schemeClr val="accent1"/>
          </a:fillRef>
          <a:effectRef idx="0">
            <a:schemeClr val="accent1"/>
          </a:effectRef>
          <a:fontRef idx="minor">
            <a:schemeClr val="tx1"/>
          </a:fontRef>
        </p:style>
      </p:cxnSp>
      <p:sp>
        <p:nvSpPr>
          <p:cNvPr id="4" name="文本框 8"/>
          <p:cNvSpPr txBox="1"/>
          <p:nvPr/>
        </p:nvSpPr>
        <p:spPr>
          <a:xfrm>
            <a:off x="2161540" y="3649345"/>
            <a:ext cx="9281160" cy="2298700"/>
          </a:xfrm>
          <a:prstGeom prst="rect">
            <a:avLst/>
          </a:prstGeom>
          <a:noFill/>
          <a:ln w="19050">
            <a:solidFill>
              <a:schemeClr val="tx2"/>
            </a:solidFill>
          </a:ln>
        </p:spPr>
        <p:txBody>
          <a:bodyPr wrap="square" rtlCol="0">
            <a:noAutofit/>
          </a:bodyPr>
          <a:lstStyle/>
          <a:p>
            <a:pPr marL="285750" indent="-285750">
              <a:lnSpc>
                <a:spcPct val="150000"/>
              </a:lnSpc>
              <a:buFont typeface="Wingdings" panose="05000000000000000000" pitchFamily="2" charset="2"/>
              <a:buChar char="Ø"/>
            </a:pPr>
            <a:r>
              <a:rPr lang="zh-CN" altLang="en-US" sz="1600" b="1"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口服沙丁胺醇支气管扩张作用和注射剂相近，中枢、心脏、胃肠道不良反应显著少于静脉注射，几乎无明显心脏毒性。</a:t>
            </a:r>
            <a:r>
              <a:rPr lang="zh-CN" altLang="en-US" sz="1600" b="1"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研究显示口服沙丁胺醇药效与注射剂型相近、整体不良反应更轻微，相较静脉给药，口服整体不良反应风险下降 57%</a:t>
            </a:r>
            <a:r>
              <a:rPr lang="en-US" altLang="zh-CN" sz="1600" b="1"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¹。</a:t>
            </a:r>
            <a:endParaRPr lang="en-US" altLang="zh-CN" sz="1600" b="1"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a:p>
            <a:pPr marL="285750" indent="-285750">
              <a:lnSpc>
                <a:spcPct val="150000"/>
              </a:lnSpc>
              <a:buFont typeface="Wingdings" panose="05000000000000000000" pitchFamily="2" charset="2"/>
              <a:buChar char="Ø"/>
            </a:pPr>
            <a:r>
              <a:rPr lang="zh-CN" altLang="en-US" sz="1600" b="1"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口服溶液可精准拆分给药剂量，按需微调药量</a:t>
            </a:r>
            <a:r>
              <a:rPr lang="zh-CN" altLang="en-US" sz="1600" b="1"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，规避片剂因剂量固定易过量带来心慌、震颤等不良反应风险；无需静脉穿刺输液，病情平稳后居家替换针剂续治，</a:t>
            </a:r>
            <a:r>
              <a:rPr lang="zh-CN" altLang="en-US" sz="1600" b="1"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全程减少院内静脉用药相关安全隐患。</a:t>
            </a:r>
            <a:endParaRPr lang="zh-CN" altLang="en-US" sz="1600" b="1"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p:txBody>
      </p:sp>
      <p:sp>
        <p:nvSpPr>
          <p:cNvPr id="5" name="圆角矩形 4"/>
          <p:cNvSpPr/>
          <p:nvPr/>
        </p:nvSpPr>
        <p:spPr>
          <a:xfrm>
            <a:off x="242279" y="1625712"/>
            <a:ext cx="1870726" cy="972415"/>
          </a:xfrm>
          <a:prstGeom prst="roundRect">
            <a:avLst/>
          </a:prstGeom>
          <a:ln>
            <a:noFill/>
          </a:ln>
          <a:effectLst>
            <a:outerShdw blurRad="50800" dist="38100" dir="2700000" algn="tl"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zh-CN" altLang="en-US" b="1" dirty="0">
                <a:solidFill>
                  <a:srgbClr val="FFFF00"/>
                </a:solidFill>
                <a:latin typeface="Arial" panose="020B0604020202020204" pitchFamily="34" charset="0"/>
                <a:ea typeface="微软雅黑" panose="020B0503020204020204" charset="-122"/>
                <a:sym typeface="Arial" panose="020B0604020202020204" pitchFamily="34" charset="0"/>
              </a:rPr>
              <a:t>不良反应</a:t>
            </a:r>
            <a:endParaRPr lang="en-US" altLang="zh-CN" b="1" dirty="0">
              <a:solidFill>
                <a:srgbClr val="FFFF00"/>
              </a:solidFill>
              <a:latin typeface="Arial" panose="020B0604020202020204" pitchFamily="34" charset="0"/>
              <a:ea typeface="微软雅黑" panose="020B0503020204020204" charset="-122"/>
              <a:sym typeface="Arial" panose="020B0604020202020204" pitchFamily="34" charset="0"/>
            </a:endParaRPr>
          </a:p>
          <a:p>
            <a:pPr algn="ctr"/>
            <a:r>
              <a:rPr lang="zh-CN" altLang="en-US" b="1" dirty="0">
                <a:solidFill>
                  <a:srgbClr val="FFFF00"/>
                </a:solidFill>
                <a:latin typeface="Arial" panose="020B0604020202020204" pitchFamily="34" charset="0"/>
                <a:ea typeface="微软雅黑" panose="020B0503020204020204" charset="-122"/>
                <a:sym typeface="Arial" panose="020B0604020202020204" pitchFamily="34" charset="0"/>
              </a:rPr>
              <a:t>发生率低</a:t>
            </a:r>
            <a:endParaRPr lang="zh-CN" altLang="en-US" b="1" dirty="0">
              <a:solidFill>
                <a:srgbClr val="FFFF00"/>
              </a:solidFill>
              <a:latin typeface="Arial" panose="020B0604020202020204" pitchFamily="34" charset="0"/>
              <a:ea typeface="微软雅黑" panose="020B0503020204020204" charset="-122"/>
              <a:sym typeface="Arial" panose="020B0604020202020204" pitchFamily="34" charset="0"/>
            </a:endParaRPr>
          </a:p>
        </p:txBody>
      </p:sp>
      <p:sp>
        <p:nvSpPr>
          <p:cNvPr id="6" name="矩形 5"/>
          <p:cNvSpPr/>
          <p:nvPr/>
        </p:nvSpPr>
        <p:spPr>
          <a:xfrm>
            <a:off x="2162175" y="781050"/>
            <a:ext cx="9280525" cy="2567940"/>
          </a:xfrm>
          <a:prstGeom prst="rect">
            <a:avLst/>
          </a:prstGeom>
          <a:ln w="19050">
            <a:solidFill>
              <a:schemeClr val="tx2"/>
            </a:solidFill>
          </a:ln>
        </p:spPr>
        <p:txBody>
          <a:bodyPr wrap="square">
            <a:noAutofit/>
          </a:bodyPr>
          <a:lstStyle/>
          <a:p>
            <a:pPr>
              <a:lnSpc>
                <a:spcPct val="150000"/>
              </a:lnSpc>
              <a:buClr>
                <a:srgbClr val="002060"/>
              </a:buClr>
            </a:pPr>
            <a:r>
              <a:rPr lang="zh-CN" altLang="zh-CN" sz="1600" b="1"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说明书收载的不良反应情况</a:t>
            </a:r>
            <a:r>
              <a:rPr lang="en-US" altLang="zh-CN" sz="1600" baseline="30000" dirty="0">
                <a:latin typeface="Arial" panose="020B0604020202020204" pitchFamily="34" charset="0"/>
                <a:ea typeface="微软雅黑" panose="020B0503020204020204" charset="-122"/>
                <a:sym typeface="Arial" panose="020B0604020202020204" pitchFamily="34" charset="0"/>
              </a:rPr>
              <a:t>[2]</a:t>
            </a:r>
            <a:endParaRPr lang="en-US" altLang="zh-CN" sz="1600" b="1" dirty="0">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indent="0">
              <a:lnSpc>
                <a:spcPct val="150000"/>
              </a:lnSpc>
              <a:buClr>
                <a:srgbClr val="002060"/>
              </a:buClr>
              <a:buFont typeface="Wingdings" panose="05000000000000000000" pitchFamily="2" charset="2"/>
              <a:buNone/>
            </a:pPr>
            <a:endParaRPr lang="zh-CN" altLang="zh-CN"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7" name="圆角矩形 6"/>
          <p:cNvSpPr/>
          <p:nvPr/>
        </p:nvSpPr>
        <p:spPr>
          <a:xfrm>
            <a:off x="298449" y="3992425"/>
            <a:ext cx="1758951" cy="814385"/>
          </a:xfrm>
          <a:prstGeom prst="roundRect">
            <a:avLst/>
          </a:prstGeom>
          <a:ln>
            <a:noFill/>
          </a:ln>
          <a:effectLst>
            <a:outerShdw blurRad="50800" dist="38100" dir="2700000" algn="tl"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zh-CN" altLang="en-US" b="1" dirty="0">
                <a:solidFill>
                  <a:srgbClr val="FFFF00"/>
                </a:solidFill>
                <a:latin typeface="Arial" panose="020B0604020202020204" pitchFamily="34" charset="0"/>
                <a:ea typeface="微软雅黑" panose="020B0503020204020204" charset="-122"/>
                <a:sym typeface="Arial" panose="020B0604020202020204" pitchFamily="34" charset="0"/>
              </a:rPr>
              <a:t>相比同类药</a:t>
            </a:r>
            <a:endParaRPr lang="zh-CN" altLang="en-US" b="1" dirty="0">
              <a:solidFill>
                <a:srgbClr val="FFFF00"/>
              </a:solidFill>
              <a:latin typeface="Arial" panose="020B0604020202020204" pitchFamily="34" charset="0"/>
              <a:ea typeface="微软雅黑" panose="020B0503020204020204" charset="-122"/>
              <a:sym typeface="Arial" panose="020B0604020202020204" pitchFamily="34" charset="0"/>
            </a:endParaRPr>
          </a:p>
          <a:p>
            <a:pPr algn="ctr"/>
            <a:r>
              <a:rPr lang="zh-CN" altLang="en-US" b="1" dirty="0">
                <a:solidFill>
                  <a:srgbClr val="FFFF00"/>
                </a:solidFill>
                <a:latin typeface="Arial" panose="020B0604020202020204" pitchFamily="34" charset="0"/>
                <a:ea typeface="微软雅黑" panose="020B0503020204020204" charset="-122"/>
                <a:sym typeface="Arial" panose="020B0604020202020204" pitchFamily="34" charset="0"/>
              </a:rPr>
              <a:t>更安全</a:t>
            </a:r>
            <a:endParaRPr lang="en-US" altLang="zh-CN" b="1" dirty="0">
              <a:solidFill>
                <a:srgbClr val="FFFF00"/>
              </a:solidFill>
              <a:latin typeface="Arial" panose="020B0604020202020204" pitchFamily="34" charset="0"/>
              <a:ea typeface="微软雅黑" panose="020B0503020204020204" charset="-122"/>
              <a:sym typeface="Arial" panose="020B0604020202020204" pitchFamily="34" charset="0"/>
            </a:endParaRPr>
          </a:p>
        </p:txBody>
      </p:sp>
      <p:sp>
        <p:nvSpPr>
          <p:cNvPr id="8" name="矩形 7"/>
          <p:cNvSpPr/>
          <p:nvPr/>
        </p:nvSpPr>
        <p:spPr>
          <a:xfrm>
            <a:off x="298450" y="6515735"/>
            <a:ext cx="9899650" cy="270510"/>
          </a:xfrm>
          <a:prstGeom prst="rect">
            <a:avLst/>
          </a:prstGeom>
        </p:spPr>
        <p:txBody>
          <a:bodyPr wrap="square">
            <a:noAutofit/>
          </a:bodyPr>
          <a:lstStyle/>
          <a:p>
            <a:r>
              <a:rPr lang="en-US" altLang="zh-CN" sz="800" dirty="0">
                <a:latin typeface="Arial" panose="020B0604020202020204" pitchFamily="34" charset="0"/>
                <a:ea typeface="微软雅黑" panose="020B0503020204020204" charset="-122"/>
                <a:sym typeface="Arial" panose="020B0604020202020204" pitchFamily="34" charset="0"/>
              </a:rPr>
              <a:t>1 Ma L-H, Jia L, Bai L. Safety outcomes of salbutamol: A systematic review and meta-analysis. Clin Respir J,2023,17 (12):1254-1264，DOI:10.1111/crj.13711</a:t>
            </a:r>
            <a:endParaRPr lang="en-US" altLang="zh-CN" sz="800" dirty="0">
              <a:latin typeface="Arial" panose="020B0604020202020204" pitchFamily="34" charset="0"/>
              <a:ea typeface="微软雅黑" panose="020B0503020204020204" charset="-122"/>
              <a:sym typeface="Arial" panose="020B0604020202020204" pitchFamily="34" charset="0"/>
            </a:endParaRPr>
          </a:p>
          <a:p>
            <a:r>
              <a:rPr lang="en-US" altLang="zh-CN" sz="800" dirty="0">
                <a:latin typeface="Arial" panose="020B0604020202020204" pitchFamily="34" charset="0"/>
                <a:ea typeface="微软雅黑" panose="020B0503020204020204" charset="-122"/>
                <a:sym typeface="Arial" panose="020B0604020202020204" pitchFamily="34" charset="0"/>
              </a:rPr>
              <a:t>2 </a:t>
            </a:r>
            <a:r>
              <a:rPr lang="zh-CN" altLang="en-US" sz="800" dirty="0">
                <a:latin typeface="Arial" panose="020B0604020202020204" pitchFamily="34" charset="0"/>
                <a:ea typeface="微软雅黑" panose="020B0503020204020204" charset="-122"/>
                <a:sym typeface="Arial" panose="020B0604020202020204" pitchFamily="34" charset="0"/>
              </a:rPr>
              <a:t>硫酸沙丁胺醇口服溶液说明书</a:t>
            </a:r>
            <a:endParaRPr lang="zh-CN" altLang="en-US" sz="800" dirty="0">
              <a:latin typeface="Arial" panose="020B0604020202020204" pitchFamily="34" charset="0"/>
              <a:ea typeface="微软雅黑" panose="020B0503020204020204" charset="-122"/>
              <a:sym typeface="Arial" panose="020B0604020202020204" pitchFamily="34" charset="0"/>
            </a:endParaRPr>
          </a:p>
        </p:txBody>
      </p:sp>
      <p:graphicFrame>
        <p:nvGraphicFramePr>
          <p:cNvPr id="10" name="表格 9"/>
          <p:cNvGraphicFramePr/>
          <p:nvPr>
            <p:custDataLst>
              <p:tags r:id="rId3"/>
            </p:custDataLst>
          </p:nvPr>
        </p:nvGraphicFramePr>
        <p:xfrm>
          <a:off x="2162175" y="1278890"/>
          <a:ext cx="9280525" cy="2070100"/>
        </p:xfrm>
        <a:graphic>
          <a:graphicData uri="http://schemas.openxmlformats.org/drawingml/2006/table">
            <a:tbl>
              <a:tblPr/>
              <a:tblGrid>
                <a:gridCol w="1520190"/>
                <a:gridCol w="1558290"/>
                <a:gridCol w="990600"/>
                <a:gridCol w="2669540"/>
                <a:gridCol w="1265555"/>
                <a:gridCol w="1276350"/>
              </a:tblGrid>
              <a:tr h="230505">
                <a:tc>
                  <a:txBody>
                    <a:bodyPr/>
                    <a:p>
                      <a:pPr algn="l" fontAlgn="b"/>
                      <a:endParaRPr sz="1400" b="0" i="0">
                        <a:solidFill>
                          <a:srgbClr val="000000"/>
                        </a:solidFill>
                        <a:latin typeface="Calibri" panose="020F0502020204030204"/>
                        <a:ea typeface="Calibri" panose="020F0502020204030204"/>
                      </a:endParaRPr>
                    </a:p>
                  </a:txBody>
                  <a:tcPr marL="9842" marR="9842" marT="9842" marB="0" anchor="b" anchorCtr="0">
                    <a:lnL>
                      <a:noFill/>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p>
                      <a:pPr algn="ctr" fontAlgn="ctr"/>
                      <a:r>
                        <a:rPr lang="zh-CN" altLang="en-US" sz="1400" b="0" i="0">
                          <a:solidFill>
                            <a:srgbClr val="000000"/>
                          </a:solidFill>
                          <a:latin typeface="宋体" panose="02010600030101010101" pitchFamily="2" charset="-122"/>
                          <a:ea typeface="宋体" panose="02010600030101010101" pitchFamily="2" charset="-122"/>
                        </a:rPr>
                        <a:t>非常常见</a:t>
                      </a:r>
                      <a:endParaRPr lang="zh-CN" altLang="en-US"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p>
                      <a:pPr algn="ctr" fontAlgn="ctr"/>
                      <a:r>
                        <a:rPr lang="zh-CN" altLang="en-US" sz="1400" b="0" i="0">
                          <a:solidFill>
                            <a:srgbClr val="000000"/>
                          </a:solidFill>
                          <a:latin typeface="宋体" panose="02010600030101010101" pitchFamily="2" charset="-122"/>
                          <a:ea typeface="宋体" panose="02010600030101010101" pitchFamily="2" charset="-122"/>
                        </a:rPr>
                        <a:t>常见</a:t>
                      </a:r>
                      <a:endParaRPr lang="zh-CN" altLang="en-US"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p>
                      <a:pPr algn="ctr" fontAlgn="ctr"/>
                      <a:r>
                        <a:rPr lang="zh-CN" altLang="en-US" sz="1400" b="0" i="0">
                          <a:solidFill>
                            <a:srgbClr val="000000"/>
                          </a:solidFill>
                          <a:latin typeface="宋体" panose="02010600030101010101" pitchFamily="2" charset="-122"/>
                          <a:ea typeface="宋体" panose="02010600030101010101" pitchFamily="2" charset="-122"/>
                        </a:rPr>
                        <a:t>罕见</a:t>
                      </a:r>
                      <a:endParaRPr lang="zh-CN" altLang="en-US"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p>
                      <a:pPr algn="ctr" fontAlgn="ctr"/>
                      <a:r>
                        <a:rPr lang="zh-CN" altLang="en-US" sz="1400" b="0" i="0">
                          <a:solidFill>
                            <a:srgbClr val="000000"/>
                          </a:solidFill>
                          <a:latin typeface="宋体" panose="02010600030101010101" pitchFamily="2" charset="-122"/>
                          <a:ea typeface="宋体" panose="02010600030101010101" pitchFamily="2" charset="-122"/>
                        </a:rPr>
                        <a:t>非常罕见</a:t>
                      </a:r>
                      <a:endParaRPr lang="zh-CN" altLang="en-US"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lnTlToBr>
                      <a:noFill/>
                    </a:lnTlToBr>
                    <a:lnBlToTr>
                      <a:noFill/>
                    </a:lnBlToTr>
                    <a:noFill/>
                  </a:tcPr>
                </a:tc>
                <a:tc>
                  <a:txBody>
                    <a:bodyPr/>
                    <a:p>
                      <a:pPr algn="ctr" fontAlgn="ctr"/>
                      <a:r>
                        <a:rPr lang="zh-CN" altLang="en-US" sz="1400" b="0" i="0">
                          <a:solidFill>
                            <a:srgbClr val="000000"/>
                          </a:solidFill>
                          <a:latin typeface="宋体" panose="02010600030101010101" pitchFamily="2" charset="-122"/>
                          <a:ea typeface="宋体" panose="02010600030101010101" pitchFamily="2" charset="-122"/>
                        </a:rPr>
                        <a:t>未知</a:t>
                      </a:r>
                      <a:endParaRPr lang="zh-CN" altLang="en-US"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a:solidFill>
                        <a:schemeClr val="tx1"/>
                      </a:solidFill>
                      <a:prstDash val="solid"/>
                    </a:lnL>
                    <a:lnR>
                      <a:noFill/>
                    </a:lnR>
                    <a:lnT w="12700">
                      <a:solidFill>
                        <a:schemeClr val="tx1"/>
                      </a:solidFill>
                      <a:prstDash val="solid"/>
                    </a:lnT>
                    <a:lnB w="12700">
                      <a:solidFill>
                        <a:schemeClr val="tx1"/>
                      </a:solidFill>
                      <a:prstDash val="solid"/>
                    </a:lnB>
                    <a:lnTlToBr>
                      <a:noFill/>
                    </a:lnTlToBr>
                    <a:lnBlToTr>
                      <a:noFill/>
                    </a:lnBlToTr>
                    <a:noFill/>
                  </a:tcPr>
                </a:tc>
              </a:tr>
              <a:tr h="236220">
                <a:tc>
                  <a:txBody>
                    <a:bodyPr/>
                    <a:p>
                      <a:pPr algn="ctr" fontAlgn="ctr"/>
                      <a:r>
                        <a:rPr lang="zh-CN" altLang="en-US" sz="1400" b="0" i="0">
                          <a:solidFill>
                            <a:srgbClr val="000000"/>
                          </a:solidFill>
                          <a:latin typeface="宋体" panose="02010600030101010101" pitchFamily="2" charset="-122"/>
                          <a:ea typeface="宋体" panose="02010600030101010101" pitchFamily="2" charset="-122"/>
                        </a:rPr>
                        <a:t>免疫系统疾病</a:t>
                      </a:r>
                      <a:endParaRPr lang="zh-CN" altLang="en-US"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rgbClr val="000000"/>
                      </a:solidFill>
                      <a:prstDash val="solid"/>
                      <a:headEnd type="none" w="med" len="med"/>
                      <a:tailEnd type="none" w="med" len="med"/>
                    </a:lnL>
                    <a:lnR w="12700" cap="flat" cmpd="sng">
                      <a:solidFill>
                        <a:schemeClr val="tx1"/>
                      </a:solidFill>
                      <a:prstDash val="solid"/>
                      <a:headEnd type="none" w="med" len="med"/>
                      <a:tailEnd type="none" w="med" len="med"/>
                    </a:lnR>
                    <a:lnT w="12700">
                      <a:solidFill>
                        <a:schemeClr val="tx1"/>
                      </a:solidFill>
                      <a:prstDash val="solid"/>
                    </a:lnT>
                    <a:lnB w="12700" cap="flat" cmpd="sng">
                      <a:solidFill>
                        <a:schemeClr val="tx1"/>
                      </a:solidFill>
                      <a:prstDash val="solid"/>
                      <a:headEnd type="none" w="med" len="med"/>
                      <a:tailEnd type="none" w="med" len="med"/>
                    </a:lnB>
                    <a:noFill/>
                  </a:tcPr>
                </a:tc>
                <a:tc>
                  <a:txBody>
                    <a:bodyPr/>
                    <a:p>
                      <a:pPr algn="ctr" fontAlgn="ctr"/>
                      <a:r>
                        <a:rPr lang="en-US" altLang="zh-CN" sz="1400" b="0" i="0">
                          <a:solidFill>
                            <a:srgbClr val="000000"/>
                          </a:solidFill>
                          <a:latin typeface="宋体" panose="02010600030101010101" pitchFamily="2" charset="-122"/>
                          <a:ea typeface="宋体" panose="02010600030101010101" pitchFamily="2" charset="-122"/>
                        </a:rPr>
                        <a:t>/</a:t>
                      </a:r>
                      <a:endParaRPr lang="en-US" altLang="zh-CN"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a:solidFill>
                        <a:schemeClr val="tx1"/>
                      </a:solidFill>
                      <a:prstDash val="solid"/>
                    </a:lnT>
                    <a:lnB w="12700" cap="flat" cmpd="sng">
                      <a:solidFill>
                        <a:schemeClr val="tx1"/>
                      </a:solidFill>
                      <a:prstDash val="solid"/>
                      <a:headEnd type="none" w="med" len="med"/>
                      <a:tailEnd type="none" w="med" len="med"/>
                    </a:lnB>
                    <a:noFill/>
                  </a:tcPr>
                </a:tc>
                <a:tc>
                  <a:txBody>
                    <a:bodyPr/>
                    <a:p>
                      <a:pPr algn="ctr" fontAlgn="ctr"/>
                      <a:r>
                        <a:rPr lang="en-US" altLang="zh-CN" sz="1400" b="0" i="0">
                          <a:solidFill>
                            <a:srgbClr val="000000"/>
                          </a:solidFill>
                          <a:latin typeface="宋体" panose="02010600030101010101" pitchFamily="2" charset="-122"/>
                          <a:ea typeface="宋体" panose="02010600030101010101" pitchFamily="2" charset="-122"/>
                        </a:rPr>
                        <a:t>/</a:t>
                      </a:r>
                      <a:endParaRPr lang="en-US" altLang="zh-CN"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a:solidFill>
                        <a:schemeClr val="tx1"/>
                      </a:solidFill>
                      <a:prstDash val="solid"/>
                    </a:lnT>
                    <a:lnB w="12700" cap="flat" cmpd="sng">
                      <a:solidFill>
                        <a:schemeClr val="tx1"/>
                      </a:solidFill>
                      <a:prstDash val="solid"/>
                      <a:headEnd type="none" w="med" len="med"/>
                      <a:tailEnd type="none" w="med" len="med"/>
                    </a:lnB>
                    <a:noFill/>
                  </a:tcPr>
                </a:tc>
                <a:tc>
                  <a:txBody>
                    <a:bodyPr/>
                    <a:p>
                      <a:pPr algn="ctr" fontAlgn="ctr"/>
                      <a:r>
                        <a:rPr lang="en-US" altLang="zh-CN" sz="1400" b="0" i="0">
                          <a:solidFill>
                            <a:srgbClr val="000000"/>
                          </a:solidFill>
                          <a:latin typeface="宋体" panose="02010600030101010101" pitchFamily="2" charset="-122"/>
                          <a:ea typeface="宋体" panose="02010600030101010101" pitchFamily="2" charset="-122"/>
                        </a:rPr>
                        <a:t>/</a:t>
                      </a:r>
                      <a:endParaRPr lang="en-US" altLang="zh-CN"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a:solidFill>
                        <a:schemeClr val="tx1"/>
                      </a:solidFill>
                      <a:prstDash val="solid"/>
                    </a:lnT>
                    <a:lnB w="12700" cap="flat" cmpd="sng">
                      <a:solidFill>
                        <a:schemeClr val="tx1"/>
                      </a:solidFill>
                      <a:prstDash val="solid"/>
                      <a:headEnd type="none" w="med" len="med"/>
                      <a:tailEnd type="none" w="med" len="med"/>
                    </a:lnB>
                    <a:noFill/>
                  </a:tcPr>
                </a:tc>
                <a:tc>
                  <a:txBody>
                    <a:bodyPr/>
                    <a:p>
                      <a:pPr algn="ctr" fontAlgn="ctr"/>
                      <a:r>
                        <a:rPr lang="zh-CN" altLang="en-US" sz="1400" b="0" i="0">
                          <a:solidFill>
                            <a:srgbClr val="000000"/>
                          </a:solidFill>
                          <a:latin typeface="宋体" panose="02010600030101010101" pitchFamily="2" charset="-122"/>
                          <a:ea typeface="宋体" panose="02010600030101010101" pitchFamily="2" charset="-122"/>
                        </a:rPr>
                        <a:t>过敏反应 </a:t>
                      </a:r>
                      <a:endParaRPr lang="zh-CN" altLang="en-US"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a:solidFill>
                        <a:schemeClr val="tx1"/>
                      </a:solidFill>
                      <a:prstDash val="solid"/>
                    </a:lnT>
                    <a:lnB w="12700" cap="flat" cmpd="sng">
                      <a:solidFill>
                        <a:schemeClr val="tx1"/>
                      </a:solidFill>
                      <a:prstDash val="solid"/>
                      <a:headEnd type="none" w="med" len="med"/>
                      <a:tailEnd type="none" w="med" len="med"/>
                    </a:lnB>
                    <a:noFill/>
                  </a:tcPr>
                </a:tc>
                <a:tc>
                  <a:txBody>
                    <a:bodyPr/>
                    <a:p>
                      <a:pPr algn="ctr" fontAlgn="ctr"/>
                      <a:r>
                        <a:rPr lang="en-US" altLang="zh-CN" sz="1400" b="0" i="0">
                          <a:solidFill>
                            <a:srgbClr val="000000"/>
                          </a:solidFill>
                          <a:latin typeface="宋体" panose="02010600030101010101" pitchFamily="2" charset="-122"/>
                          <a:ea typeface="宋体" panose="02010600030101010101" pitchFamily="2" charset="-122"/>
                        </a:rPr>
                        <a:t>/</a:t>
                      </a:r>
                      <a:endParaRPr lang="en-US" altLang="zh-CN"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chemeClr val="tx1"/>
                      </a:solidFill>
                      <a:prstDash val="solid"/>
                      <a:headEnd type="none" w="med" len="med"/>
                      <a:tailEnd type="none" w="med" len="med"/>
                    </a:lnL>
                    <a:lnR w="12700" cap="flat" cmpd="sng">
                      <a:solidFill>
                        <a:srgbClr val="000000"/>
                      </a:solidFill>
                      <a:prstDash val="solid"/>
                      <a:headEnd type="none" w="med" len="med"/>
                      <a:tailEnd type="none" w="med" len="med"/>
                    </a:lnR>
                    <a:lnT w="12700">
                      <a:solidFill>
                        <a:schemeClr val="tx1"/>
                      </a:solidFill>
                      <a:prstDash val="solid"/>
                    </a:lnT>
                    <a:lnB w="12700" cap="flat" cmpd="sng">
                      <a:solidFill>
                        <a:schemeClr val="tx1"/>
                      </a:solidFill>
                      <a:prstDash val="solid"/>
                      <a:headEnd type="none" w="med" len="med"/>
                      <a:tailEnd type="none" w="med" len="med"/>
                    </a:lnB>
                    <a:noFill/>
                  </a:tcPr>
                </a:tc>
              </a:tr>
              <a:tr h="236220">
                <a:tc>
                  <a:txBody>
                    <a:bodyPr/>
                    <a:p>
                      <a:pPr algn="ctr" fontAlgn="ctr"/>
                      <a:r>
                        <a:rPr lang="zh-CN" altLang="en-US" sz="1400" b="0" i="0">
                          <a:solidFill>
                            <a:srgbClr val="000000"/>
                          </a:solidFill>
                          <a:latin typeface="宋体" panose="02010600030101010101" pitchFamily="2" charset="-122"/>
                          <a:ea typeface="宋体" panose="02010600030101010101" pitchFamily="2" charset="-122"/>
                        </a:rPr>
                        <a:t>代谢和营养障碍 </a:t>
                      </a:r>
                      <a:endParaRPr lang="zh-CN" altLang="en-US"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rgbClr val="000000"/>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p>
                      <a:pPr algn="ctr" fontAlgn="ctr"/>
                      <a:r>
                        <a:rPr lang="en-US" altLang="zh-CN" sz="1400" b="0" i="0">
                          <a:solidFill>
                            <a:srgbClr val="000000"/>
                          </a:solidFill>
                          <a:latin typeface="宋体" panose="02010600030101010101" pitchFamily="2" charset="-122"/>
                          <a:ea typeface="宋体" panose="02010600030101010101" pitchFamily="2" charset="-122"/>
                        </a:rPr>
                        <a:t>/</a:t>
                      </a:r>
                      <a:endParaRPr lang="en-US" altLang="zh-CN"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p>
                      <a:pPr algn="ctr" fontAlgn="ctr"/>
                      <a:r>
                        <a:rPr lang="en-US" altLang="zh-CN" sz="1400" b="0" i="0">
                          <a:solidFill>
                            <a:srgbClr val="000000"/>
                          </a:solidFill>
                          <a:latin typeface="宋体" panose="02010600030101010101" pitchFamily="2" charset="-122"/>
                          <a:ea typeface="宋体" panose="02010600030101010101" pitchFamily="2" charset="-122"/>
                        </a:rPr>
                        <a:t>/</a:t>
                      </a:r>
                      <a:endParaRPr lang="en-US" altLang="zh-CN"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p>
                      <a:pPr algn="ctr" fontAlgn="ctr"/>
                      <a:r>
                        <a:rPr lang="en-US" altLang="zh-CN" sz="1400" b="0" i="0">
                          <a:solidFill>
                            <a:srgbClr val="000000"/>
                          </a:solidFill>
                          <a:latin typeface="宋体" panose="02010600030101010101" pitchFamily="2" charset="-122"/>
                          <a:ea typeface="宋体" panose="02010600030101010101" pitchFamily="2" charset="-122"/>
                        </a:rPr>
                        <a:t>/</a:t>
                      </a:r>
                      <a:endParaRPr lang="en-US" altLang="zh-CN"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p>
                      <a:pPr algn="ctr" fontAlgn="ctr"/>
                      <a:r>
                        <a:rPr lang="zh-CN" altLang="en-US" sz="1400" b="0" i="0">
                          <a:solidFill>
                            <a:srgbClr val="000000"/>
                          </a:solidFill>
                          <a:latin typeface="Times New Roman" panose="02020603050405020304"/>
                          <a:ea typeface="Times New Roman" panose="02020603050405020304"/>
                        </a:rPr>
                        <a:t>低钾血症 </a:t>
                      </a:r>
                      <a:endParaRPr lang="zh-CN" altLang="en-US" sz="1400" b="0" i="0">
                        <a:solidFill>
                          <a:srgbClr val="000000"/>
                        </a:solidFill>
                        <a:latin typeface="Times New Roman" panose="02020603050405020304"/>
                        <a:ea typeface="Times New Roman" panose="02020603050405020304"/>
                      </a:endParaRPr>
                    </a:p>
                  </a:txBody>
                  <a:tcPr marL="9842" marR="9842" marT="9842" marB="0"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p>
                      <a:pPr algn="ctr" fontAlgn="ctr"/>
                      <a:r>
                        <a:rPr lang="en-US" altLang="zh-CN" sz="1400" b="0" i="0">
                          <a:solidFill>
                            <a:srgbClr val="000000"/>
                          </a:solidFill>
                          <a:latin typeface="宋体" panose="02010600030101010101" pitchFamily="2" charset="-122"/>
                          <a:ea typeface="宋体" panose="02010600030101010101" pitchFamily="2" charset="-122"/>
                        </a:rPr>
                        <a:t>/</a:t>
                      </a:r>
                      <a:endParaRPr lang="en-US" altLang="zh-CN"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chemeClr val="tx1"/>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r>
              <a:tr h="236220">
                <a:tc>
                  <a:txBody>
                    <a:bodyPr/>
                    <a:p>
                      <a:pPr algn="ctr" fontAlgn="ctr"/>
                      <a:r>
                        <a:rPr lang="zh-CN" altLang="en-US" sz="1400" b="0" i="0">
                          <a:solidFill>
                            <a:srgbClr val="000000"/>
                          </a:solidFill>
                          <a:latin typeface="宋体" panose="02010600030101010101" pitchFamily="2" charset="-122"/>
                          <a:ea typeface="宋体" panose="02010600030101010101" pitchFamily="2" charset="-122"/>
                        </a:rPr>
                        <a:t>神经系统疾病 </a:t>
                      </a:r>
                      <a:endParaRPr lang="zh-CN" altLang="en-US"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rgbClr val="000000"/>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p>
                      <a:pPr algn="ctr" fontAlgn="ctr"/>
                      <a:r>
                        <a:rPr lang="zh-CN" altLang="en-US" sz="1400" b="0" i="0">
                          <a:solidFill>
                            <a:srgbClr val="000000"/>
                          </a:solidFill>
                          <a:latin typeface="宋体" panose="02010600030101010101" pitchFamily="2" charset="-122"/>
                          <a:ea typeface="宋体" panose="02010600030101010101" pitchFamily="2" charset="-122"/>
                        </a:rPr>
                        <a:t>震颤</a:t>
                      </a:r>
                      <a:endParaRPr lang="zh-CN" altLang="en-US"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p>
                      <a:pPr algn="ctr" fontAlgn="ctr"/>
                      <a:r>
                        <a:rPr lang="zh-CN" altLang="en-US" sz="1400" b="0" i="0">
                          <a:solidFill>
                            <a:srgbClr val="000000"/>
                          </a:solidFill>
                          <a:latin typeface="宋体" panose="02010600030101010101" pitchFamily="2" charset="-122"/>
                          <a:ea typeface="宋体" panose="02010600030101010101" pitchFamily="2" charset="-122"/>
                        </a:rPr>
                        <a:t>头痛</a:t>
                      </a:r>
                      <a:endParaRPr lang="zh-CN" altLang="en-US"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p>
                      <a:pPr algn="ctr" fontAlgn="ctr"/>
                      <a:r>
                        <a:rPr lang="en-US" altLang="zh-CN" sz="1400" b="0" i="0">
                          <a:solidFill>
                            <a:srgbClr val="000000"/>
                          </a:solidFill>
                          <a:latin typeface="宋体" panose="02010600030101010101" pitchFamily="2" charset="-122"/>
                          <a:ea typeface="宋体" panose="02010600030101010101" pitchFamily="2" charset="-122"/>
                        </a:rPr>
                        <a:t>/</a:t>
                      </a:r>
                      <a:endParaRPr lang="en-US" altLang="zh-CN"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p>
                      <a:pPr algn="ctr" fontAlgn="ctr"/>
                      <a:r>
                        <a:rPr lang="zh-CN" altLang="en-US" sz="1400" b="0" i="0">
                          <a:solidFill>
                            <a:srgbClr val="000000"/>
                          </a:solidFill>
                          <a:latin typeface="宋体" panose="02010600030101010101" pitchFamily="2" charset="-122"/>
                          <a:ea typeface="宋体" panose="02010600030101010101" pitchFamily="2" charset="-122"/>
                        </a:rPr>
                        <a:t>多动症</a:t>
                      </a:r>
                      <a:endParaRPr lang="zh-CN" altLang="en-US"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p>
                      <a:pPr algn="ctr" fontAlgn="ctr"/>
                      <a:r>
                        <a:rPr lang="en-US" altLang="zh-CN" sz="1400" b="0" i="0">
                          <a:solidFill>
                            <a:srgbClr val="000000"/>
                          </a:solidFill>
                          <a:latin typeface="宋体" panose="02010600030101010101" pitchFamily="2" charset="-122"/>
                          <a:ea typeface="宋体" panose="02010600030101010101" pitchFamily="2" charset="-122"/>
                        </a:rPr>
                        <a:t>/</a:t>
                      </a:r>
                      <a:endParaRPr lang="en-US" altLang="zh-CN"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chemeClr val="tx1"/>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r>
              <a:tr h="450215">
                <a:tc>
                  <a:txBody>
                    <a:bodyPr/>
                    <a:p>
                      <a:pPr algn="ctr" fontAlgn="ctr"/>
                      <a:r>
                        <a:rPr lang="zh-CN" altLang="en-US" sz="1400" b="0" i="0">
                          <a:solidFill>
                            <a:srgbClr val="000000"/>
                          </a:solidFill>
                          <a:latin typeface="宋体" panose="02010600030101010101" pitchFamily="2" charset="-122"/>
                          <a:ea typeface="宋体" panose="02010600030101010101" pitchFamily="2" charset="-122"/>
                        </a:rPr>
                        <a:t>心脏疾病</a:t>
                      </a:r>
                      <a:endParaRPr lang="zh-CN" altLang="en-US"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rgbClr val="000000"/>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p>
                      <a:pPr algn="ctr" fontAlgn="ctr"/>
                      <a:r>
                        <a:rPr lang="zh-CN" altLang="en-US" sz="1400" b="0" i="0">
                          <a:solidFill>
                            <a:srgbClr val="000000"/>
                          </a:solidFill>
                          <a:latin typeface="宋体" panose="02010600030101010101" pitchFamily="2" charset="-122"/>
                          <a:ea typeface="宋体" panose="02010600030101010101" pitchFamily="2" charset="-122"/>
                        </a:rPr>
                        <a:t>心动过速、心悸</a:t>
                      </a:r>
                      <a:endParaRPr lang="zh-CN" altLang="en-US"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p>
                      <a:pPr algn="ctr" fontAlgn="ctr"/>
                      <a:r>
                        <a:rPr lang="en-US" altLang="zh-CN" sz="1400" b="0" i="0">
                          <a:solidFill>
                            <a:srgbClr val="000000"/>
                          </a:solidFill>
                          <a:latin typeface="Times New Roman" panose="02020603050405020304"/>
                          <a:ea typeface="Times New Roman" panose="02020603050405020304"/>
                        </a:rPr>
                        <a:t>/</a:t>
                      </a:r>
                      <a:endParaRPr lang="en-US" altLang="zh-CN" sz="1400" b="0" i="0">
                        <a:solidFill>
                          <a:srgbClr val="000000"/>
                        </a:solidFill>
                        <a:latin typeface="Times New Roman" panose="02020603050405020304"/>
                        <a:ea typeface="Times New Roman" panose="02020603050405020304"/>
                      </a:endParaRPr>
                    </a:p>
                  </a:txBody>
                  <a:tcPr marL="9842" marR="9842" marT="9842" marB="0"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p>
                      <a:pPr algn="ctr" fontAlgn="ctr"/>
                      <a:r>
                        <a:rPr lang="zh-CN" altLang="en-US" sz="1400" b="0" i="0">
                          <a:solidFill>
                            <a:srgbClr val="000000"/>
                          </a:solidFill>
                          <a:latin typeface="宋体" panose="02010600030101010101" pitchFamily="2" charset="-122"/>
                          <a:ea typeface="宋体" panose="02010600030101010101" pitchFamily="2" charset="-122"/>
                        </a:rPr>
                        <a:t>心律失常，包括心房颤动、室上性心动过速和期外收缩</a:t>
                      </a:r>
                      <a:endParaRPr lang="zh-CN" altLang="en-US"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p>
                      <a:pPr algn="ctr" fontAlgn="ctr"/>
                      <a:r>
                        <a:rPr lang="en-US" altLang="zh-CN" sz="1400" b="0" i="0">
                          <a:solidFill>
                            <a:srgbClr val="000000"/>
                          </a:solidFill>
                          <a:latin typeface="宋体" panose="02010600030101010101" pitchFamily="2" charset="-122"/>
                          <a:ea typeface="宋体" panose="02010600030101010101" pitchFamily="2" charset="-122"/>
                        </a:rPr>
                        <a:t>/</a:t>
                      </a:r>
                      <a:endParaRPr lang="en-US" altLang="zh-CN"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p>
                      <a:pPr algn="ctr" fontAlgn="ctr"/>
                      <a:r>
                        <a:rPr lang="zh-CN" altLang="en-US" sz="1400" b="0" i="0">
                          <a:solidFill>
                            <a:srgbClr val="000000"/>
                          </a:solidFill>
                          <a:latin typeface="宋体" panose="02010600030101010101" pitchFamily="2" charset="-122"/>
                          <a:ea typeface="宋体" panose="02010600030101010101" pitchFamily="2" charset="-122"/>
                        </a:rPr>
                        <a:t>心肌缺血</a:t>
                      </a:r>
                      <a:endParaRPr lang="zh-CN" altLang="en-US"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chemeClr val="tx1"/>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r>
              <a:tr h="229870">
                <a:tc>
                  <a:txBody>
                    <a:bodyPr/>
                    <a:p>
                      <a:pPr algn="ctr" fontAlgn="ctr"/>
                      <a:r>
                        <a:rPr lang="zh-CN" altLang="en-US" sz="1400" b="0" i="0">
                          <a:solidFill>
                            <a:srgbClr val="000000"/>
                          </a:solidFill>
                          <a:latin typeface="宋体" panose="02010600030101010101" pitchFamily="2" charset="-122"/>
                          <a:ea typeface="宋体" panose="02010600030101010101" pitchFamily="2" charset="-122"/>
                        </a:rPr>
                        <a:t>血管疾病</a:t>
                      </a:r>
                      <a:endParaRPr lang="zh-CN" altLang="en-US"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rgbClr val="000000"/>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p>
                      <a:pPr algn="ctr" fontAlgn="ctr"/>
                      <a:r>
                        <a:rPr lang="en-US" altLang="zh-CN" sz="1400" b="0" i="0">
                          <a:solidFill>
                            <a:srgbClr val="000000"/>
                          </a:solidFill>
                          <a:latin typeface="宋体" panose="02010600030101010101" pitchFamily="2" charset="-122"/>
                          <a:ea typeface="宋体" panose="02010600030101010101" pitchFamily="2" charset="-122"/>
                        </a:rPr>
                        <a:t>/</a:t>
                      </a:r>
                      <a:endParaRPr lang="en-US" altLang="zh-CN"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p>
                      <a:pPr algn="ctr" fontAlgn="ctr"/>
                      <a:r>
                        <a:rPr lang="en-US" altLang="zh-CN" sz="1400" b="0" i="0">
                          <a:solidFill>
                            <a:srgbClr val="000000"/>
                          </a:solidFill>
                          <a:latin typeface="宋体" panose="02010600030101010101" pitchFamily="2" charset="-122"/>
                          <a:ea typeface="宋体" panose="02010600030101010101" pitchFamily="2" charset="-122"/>
                        </a:rPr>
                        <a:t>/</a:t>
                      </a:r>
                      <a:endParaRPr lang="en-US" altLang="zh-CN"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p>
                      <a:pPr algn="ctr" fontAlgn="ctr"/>
                      <a:r>
                        <a:rPr lang="zh-CN" altLang="en-US" sz="1400" b="0" i="0">
                          <a:solidFill>
                            <a:srgbClr val="000000"/>
                          </a:solidFill>
                          <a:latin typeface="宋体" panose="02010600030101010101" pitchFamily="2" charset="-122"/>
                          <a:ea typeface="宋体" panose="02010600030101010101" pitchFamily="2" charset="-122"/>
                        </a:rPr>
                        <a:t>外周血管扩张</a:t>
                      </a:r>
                      <a:endParaRPr lang="zh-CN" altLang="en-US"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p>
                      <a:pPr algn="ctr" fontAlgn="ctr"/>
                      <a:r>
                        <a:rPr lang="en-US" altLang="zh-CN" sz="1400" b="0" i="0">
                          <a:solidFill>
                            <a:srgbClr val="000000"/>
                          </a:solidFill>
                          <a:latin typeface="宋体" panose="02010600030101010101" pitchFamily="2" charset="-122"/>
                          <a:ea typeface="宋体" panose="02010600030101010101" pitchFamily="2" charset="-122"/>
                        </a:rPr>
                        <a:t>/</a:t>
                      </a:r>
                      <a:endParaRPr lang="en-US" altLang="zh-CN"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c>
                  <a:txBody>
                    <a:bodyPr/>
                    <a:p>
                      <a:pPr algn="ctr" fontAlgn="ctr"/>
                      <a:r>
                        <a:rPr lang="en-US" altLang="zh-CN" sz="1400" b="0" i="0">
                          <a:solidFill>
                            <a:srgbClr val="000000"/>
                          </a:solidFill>
                          <a:latin typeface="宋体" panose="02010600030101010101" pitchFamily="2" charset="-122"/>
                          <a:ea typeface="宋体" panose="02010600030101010101" pitchFamily="2" charset="-122"/>
                        </a:rPr>
                        <a:t>/</a:t>
                      </a:r>
                      <a:endParaRPr lang="en-US" altLang="zh-CN"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chemeClr val="tx1"/>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noFill/>
                  </a:tcPr>
                </a:tc>
              </a:tr>
              <a:tr h="450850">
                <a:tc>
                  <a:txBody>
                    <a:bodyPr/>
                    <a:p>
                      <a:pPr algn="ctr" fontAlgn="ctr"/>
                      <a:r>
                        <a:rPr lang="zh-CN" altLang="en-US" sz="1400" b="0" i="0">
                          <a:solidFill>
                            <a:srgbClr val="000000"/>
                          </a:solidFill>
                          <a:latin typeface="宋体" panose="02010600030101010101" pitchFamily="2" charset="-122"/>
                          <a:ea typeface="宋体" panose="02010600030101010101" pitchFamily="2" charset="-122"/>
                        </a:rPr>
                        <a:t>肌肉骨骼和结缔组织疾病</a:t>
                      </a:r>
                      <a:endParaRPr lang="zh-CN" altLang="en-US"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rgbClr val="000000"/>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rgbClr val="000000"/>
                      </a:solidFill>
                      <a:prstDash val="solid"/>
                      <a:headEnd type="none" w="med" len="med"/>
                      <a:tailEnd type="none" w="med" len="med"/>
                    </a:lnB>
                    <a:noFill/>
                  </a:tcPr>
                </a:tc>
                <a:tc>
                  <a:txBody>
                    <a:bodyPr/>
                    <a:p>
                      <a:pPr algn="ctr" fontAlgn="ctr"/>
                      <a:r>
                        <a:rPr lang="zh-CN" altLang="en-US" sz="1400" b="0" i="0">
                          <a:solidFill>
                            <a:srgbClr val="000000"/>
                          </a:solidFill>
                          <a:latin typeface="宋体" panose="02010600030101010101" pitchFamily="2" charset="-122"/>
                          <a:ea typeface="宋体" panose="02010600030101010101" pitchFamily="2" charset="-122"/>
                        </a:rPr>
                        <a:t>肌肉痉挛</a:t>
                      </a:r>
                      <a:endParaRPr lang="zh-CN" altLang="en-US"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rgbClr val="000000"/>
                      </a:solidFill>
                      <a:prstDash val="solid"/>
                      <a:headEnd type="none" w="med" len="med"/>
                      <a:tailEnd type="none" w="med" len="med"/>
                    </a:lnB>
                    <a:noFill/>
                  </a:tcPr>
                </a:tc>
                <a:tc>
                  <a:txBody>
                    <a:bodyPr/>
                    <a:p>
                      <a:pPr algn="ctr" fontAlgn="ctr"/>
                      <a:r>
                        <a:rPr lang="en-US" altLang="zh-CN" sz="1400" b="0" i="0">
                          <a:solidFill>
                            <a:srgbClr val="000000"/>
                          </a:solidFill>
                          <a:latin typeface="Times New Roman" panose="02020603050405020304"/>
                          <a:ea typeface="Times New Roman" panose="02020603050405020304"/>
                        </a:rPr>
                        <a:t>/</a:t>
                      </a:r>
                      <a:endParaRPr lang="en-US" altLang="zh-CN" sz="1400" b="0" i="0">
                        <a:solidFill>
                          <a:srgbClr val="000000"/>
                        </a:solidFill>
                        <a:latin typeface="Times New Roman" panose="02020603050405020304"/>
                        <a:ea typeface="Times New Roman" panose="02020603050405020304"/>
                      </a:endParaRPr>
                    </a:p>
                  </a:txBody>
                  <a:tcPr marL="9842" marR="9842" marT="9842" marB="0"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rgbClr val="000000"/>
                      </a:solidFill>
                      <a:prstDash val="solid"/>
                      <a:headEnd type="none" w="med" len="med"/>
                      <a:tailEnd type="none" w="med" len="med"/>
                    </a:lnB>
                    <a:noFill/>
                  </a:tcPr>
                </a:tc>
                <a:tc>
                  <a:txBody>
                    <a:bodyPr/>
                    <a:p>
                      <a:pPr algn="ctr" fontAlgn="ctr"/>
                      <a:r>
                        <a:rPr lang="en-US" altLang="zh-CN" sz="1400" b="0" i="0">
                          <a:solidFill>
                            <a:srgbClr val="000000"/>
                          </a:solidFill>
                          <a:latin typeface="宋体" panose="02010600030101010101" pitchFamily="2" charset="-122"/>
                          <a:ea typeface="宋体" panose="02010600030101010101" pitchFamily="2" charset="-122"/>
                        </a:rPr>
                        <a:t>/</a:t>
                      </a:r>
                      <a:endParaRPr lang="en-US" altLang="zh-CN"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rgbClr val="000000"/>
                      </a:solidFill>
                      <a:prstDash val="solid"/>
                      <a:headEnd type="none" w="med" len="med"/>
                      <a:tailEnd type="none" w="med" len="med"/>
                    </a:lnB>
                    <a:noFill/>
                  </a:tcPr>
                </a:tc>
                <a:tc>
                  <a:txBody>
                    <a:bodyPr/>
                    <a:p>
                      <a:pPr algn="ctr" fontAlgn="ctr"/>
                      <a:r>
                        <a:rPr lang="zh-CN" altLang="en-US" sz="1400" b="0" i="0">
                          <a:solidFill>
                            <a:srgbClr val="000000"/>
                          </a:solidFill>
                          <a:latin typeface="宋体" panose="02010600030101010101" pitchFamily="2" charset="-122"/>
                          <a:ea typeface="宋体" panose="02010600030101010101" pitchFamily="2" charset="-122"/>
                        </a:rPr>
                        <a:t>感觉肌肉紧张</a:t>
                      </a:r>
                      <a:endParaRPr lang="zh-CN" altLang="en-US" sz="1400" b="0" i="0">
                        <a:solidFill>
                          <a:srgbClr val="000000"/>
                        </a:solidFill>
                        <a:latin typeface="宋体" panose="02010600030101010101" pitchFamily="2" charset="-122"/>
                        <a:ea typeface="宋体" panose="02010600030101010101" pitchFamily="2" charset="-122"/>
                      </a:endParaRPr>
                    </a:p>
                  </a:txBody>
                  <a:tcPr marL="9842" marR="9842" marT="9842" marB="0" anchor="ctr" anchorCtr="0">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rgbClr val="000000"/>
                      </a:solidFill>
                      <a:prstDash val="solid"/>
                      <a:headEnd type="none" w="med" len="med"/>
                      <a:tailEnd type="none" w="med" len="med"/>
                    </a:lnB>
                    <a:noFill/>
                  </a:tcPr>
                </a:tc>
                <a:tc>
                  <a:txBody>
                    <a:bodyPr/>
                    <a:p>
                      <a:pPr algn="ctr" fontAlgn="ctr"/>
                      <a:r>
                        <a:rPr lang="en-US" altLang="zh-CN" sz="1400" b="0" i="0">
                          <a:solidFill>
                            <a:srgbClr val="000000"/>
                          </a:solidFill>
                          <a:latin typeface="Times New Roman" panose="02020603050405020304"/>
                          <a:ea typeface="Times New Roman" panose="02020603050405020304"/>
                        </a:rPr>
                        <a:t>/</a:t>
                      </a:r>
                      <a:endParaRPr lang="en-US" altLang="zh-CN" sz="1400" b="0" i="0">
                        <a:solidFill>
                          <a:srgbClr val="000000"/>
                        </a:solidFill>
                        <a:latin typeface="Times New Roman" panose="02020603050405020304"/>
                        <a:ea typeface="Times New Roman" panose="02020603050405020304"/>
                      </a:endParaRPr>
                    </a:p>
                  </a:txBody>
                  <a:tcPr marL="9842" marR="9842" marT="9842" marB="0" anchor="ctr" anchorCtr="0">
                    <a:lnL w="12700" cap="flat" cmpd="sng">
                      <a:solidFill>
                        <a:schemeClr val="tx1"/>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rgbClr val="000000"/>
                      </a:solidFill>
                      <a:prstDash val="solid"/>
                      <a:headEnd type="none" w="med" len="med"/>
                      <a:tailEnd type="none" w="med" len="med"/>
                    </a:lnB>
                    <a:no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custDataLst>
              <p:tags r:id="rId1"/>
            </p:custDataLst>
          </p:nvPr>
        </p:nvSpPr>
        <p:spPr>
          <a:xfrm>
            <a:off x="298450" y="116205"/>
            <a:ext cx="6096000" cy="398780"/>
          </a:xfrm>
          <a:prstGeom prst="rect">
            <a:avLst/>
          </a:prstGeom>
          <a:noFill/>
        </p:spPr>
        <p:txBody>
          <a:bodyPr wrap="square" rtlCol="0" anchor="t">
            <a:spAutoFit/>
          </a:bodyPr>
          <a:lstStyle/>
          <a:p>
            <a:r>
              <a:rPr lang="en-US" altLang="zh-CN" sz="2000" b="1" dirty="0">
                <a:latin typeface="Arial" panose="020B0604020202020204" pitchFamily="34" charset="0"/>
                <a:ea typeface="微软雅黑" panose="020B0503020204020204" charset="-122"/>
                <a:sym typeface="Arial" panose="020B0604020202020204" pitchFamily="34" charset="0"/>
              </a:rPr>
              <a:t>03 </a:t>
            </a:r>
            <a:r>
              <a:rPr lang="zh-CN" altLang="en-US" sz="2000" b="1" dirty="0">
                <a:latin typeface="Arial" panose="020B0604020202020204" pitchFamily="34" charset="0"/>
                <a:ea typeface="微软雅黑" panose="020B0503020204020204" charset="-122"/>
                <a:sym typeface="Arial" panose="020B0604020202020204" pitchFamily="34" charset="0"/>
              </a:rPr>
              <a:t>有效性</a:t>
            </a:r>
            <a:endParaRPr lang="zh-CN" altLang="zh-CN" sz="2000" b="1" dirty="0">
              <a:latin typeface="Arial" panose="020B0604020202020204" pitchFamily="34" charset="0"/>
              <a:ea typeface="微软雅黑" panose="020B0503020204020204" charset="-122"/>
              <a:sym typeface="Arial" panose="020B0604020202020204" pitchFamily="34" charset="0"/>
            </a:endParaRPr>
          </a:p>
        </p:txBody>
      </p:sp>
      <p:cxnSp>
        <p:nvCxnSpPr>
          <p:cNvPr id="3" name="PA-直接连接符 33"/>
          <p:cNvCxnSpPr/>
          <p:nvPr>
            <p:custDataLst>
              <p:tags r:id="rId2"/>
            </p:custDataLst>
          </p:nvPr>
        </p:nvCxnSpPr>
        <p:spPr>
          <a:xfrm flipV="1">
            <a:off x="298450" y="514985"/>
            <a:ext cx="6868469" cy="47248"/>
          </a:xfrm>
          <a:prstGeom prst="line">
            <a:avLst/>
          </a:prstGeom>
        </p:spPr>
        <p:style>
          <a:lnRef idx="1">
            <a:schemeClr val="accent1"/>
          </a:lnRef>
          <a:fillRef idx="0">
            <a:schemeClr val="accent1"/>
          </a:fillRef>
          <a:effectRef idx="0">
            <a:schemeClr val="accent1"/>
          </a:effectRef>
          <a:fontRef idx="minor">
            <a:schemeClr val="tx1"/>
          </a:fontRef>
        </p:style>
      </p:cxnSp>
      <p:sp>
        <p:nvSpPr>
          <p:cNvPr id="4" name="圆角矩形 3"/>
          <p:cNvSpPr/>
          <p:nvPr/>
        </p:nvSpPr>
        <p:spPr>
          <a:xfrm>
            <a:off x="1324061" y="842900"/>
            <a:ext cx="3630999" cy="679623"/>
          </a:xfrm>
          <a:prstGeom prst="roundRect">
            <a:avLst/>
          </a:prstGeom>
          <a:ln>
            <a:noFill/>
          </a:ln>
          <a:effectLst>
            <a:outerShdw blurRad="50800" dist="38100" dir="2700000" algn="tl"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zh-CN" altLang="en-US" b="1" dirty="0">
                <a:solidFill>
                  <a:srgbClr val="FFFF00"/>
                </a:solidFill>
                <a:latin typeface="Arial" panose="020B0604020202020204" pitchFamily="34" charset="0"/>
                <a:ea typeface="微软雅黑" panose="020B0503020204020204" charset="-122"/>
                <a:sym typeface="Arial" panose="020B0604020202020204" pitchFamily="34" charset="0"/>
              </a:rPr>
              <a:t>口服溶液剂型</a:t>
            </a:r>
            <a:endParaRPr lang="en-US" altLang="zh-CN" b="1" dirty="0">
              <a:solidFill>
                <a:srgbClr val="FFFF00"/>
              </a:solidFill>
              <a:latin typeface="Arial" panose="020B0604020202020204" pitchFamily="34" charset="0"/>
              <a:ea typeface="微软雅黑" panose="020B0503020204020204" charset="-122"/>
              <a:sym typeface="Arial" panose="020B0604020202020204" pitchFamily="34" charset="0"/>
            </a:endParaRPr>
          </a:p>
          <a:p>
            <a:pPr algn="ctr"/>
            <a:r>
              <a:rPr lang="zh-CN" altLang="en-US" b="1" dirty="0">
                <a:solidFill>
                  <a:srgbClr val="FFFF00"/>
                </a:solidFill>
                <a:latin typeface="Arial" panose="020B0604020202020204" pitchFamily="34" charset="0"/>
                <a:ea typeface="微软雅黑" panose="020B0503020204020204" charset="-122"/>
                <a:sym typeface="Arial" panose="020B0604020202020204" pitchFamily="34" charset="0"/>
              </a:rPr>
              <a:t>起效更快、更便利</a:t>
            </a:r>
            <a:endParaRPr lang="zh-CN" altLang="en-US" b="1" dirty="0">
              <a:solidFill>
                <a:srgbClr val="FFFF00"/>
              </a:solidFill>
              <a:latin typeface="Arial" panose="020B0604020202020204" pitchFamily="34" charset="0"/>
              <a:ea typeface="微软雅黑" panose="020B0503020204020204" charset="-122"/>
              <a:sym typeface="Arial" panose="020B0604020202020204" pitchFamily="34" charset="0"/>
            </a:endParaRPr>
          </a:p>
        </p:txBody>
      </p:sp>
      <p:sp>
        <p:nvSpPr>
          <p:cNvPr id="5" name="圆角矩形 4"/>
          <p:cNvSpPr/>
          <p:nvPr/>
        </p:nvSpPr>
        <p:spPr>
          <a:xfrm>
            <a:off x="6691012" y="843192"/>
            <a:ext cx="3935799" cy="679623"/>
          </a:xfrm>
          <a:prstGeom prst="roundRect">
            <a:avLst/>
          </a:prstGeom>
          <a:ln>
            <a:noFill/>
          </a:ln>
          <a:effectLst>
            <a:outerShdw blurRad="50800" dist="38100" dir="2700000" algn="tl"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zh-CN" altLang="en-US" b="1" dirty="0">
                <a:solidFill>
                  <a:srgbClr val="FFFF00"/>
                </a:solidFill>
                <a:latin typeface="Arial" panose="020B0604020202020204" pitchFamily="34" charset="0"/>
                <a:ea typeface="微软雅黑" panose="020B0503020204020204" charset="-122"/>
                <a:sym typeface="Arial" panose="020B0604020202020204" pitchFamily="34" charset="0"/>
              </a:rPr>
              <a:t>指南一致推荐</a:t>
            </a:r>
            <a:endParaRPr lang="zh-CN" altLang="en-US" b="1" dirty="0">
              <a:solidFill>
                <a:srgbClr val="FFFF00"/>
              </a:solidFill>
              <a:latin typeface="Arial" panose="020B0604020202020204" pitchFamily="34" charset="0"/>
              <a:ea typeface="微软雅黑" panose="020B0503020204020204" charset="-122"/>
              <a:sym typeface="Arial" panose="020B0604020202020204" pitchFamily="34" charset="0"/>
            </a:endParaRPr>
          </a:p>
        </p:txBody>
      </p:sp>
      <p:sp>
        <p:nvSpPr>
          <p:cNvPr id="6" name="矩形 5"/>
          <p:cNvSpPr/>
          <p:nvPr/>
        </p:nvSpPr>
        <p:spPr>
          <a:xfrm>
            <a:off x="6186170" y="1724025"/>
            <a:ext cx="5603875" cy="4335780"/>
          </a:xfrm>
          <a:prstGeom prst="rect">
            <a:avLst/>
          </a:prstGeom>
          <a:ln w="19050">
            <a:solidFill>
              <a:schemeClr val="tx2"/>
            </a:solidFill>
          </a:ln>
        </p:spPr>
        <p:txBody>
          <a:bodyPr wrap="square">
            <a:noAutofit/>
          </a:bodyPr>
          <a:lstStyle/>
          <a:p>
            <a:pPr marL="285750" lvl="1" indent="-285750">
              <a:lnSpc>
                <a:spcPct val="200000"/>
              </a:lnSpc>
              <a:buFont typeface="Wingdings" panose="05000000000000000000" pitchFamily="2" charset="2"/>
              <a:buChar char="l"/>
            </a:pPr>
            <a:r>
              <a:rPr lang="zh-CN" altLang="en-US" sz="1600" b="1" dirty="0">
                <a:solidFill>
                  <a:prstClr val="black"/>
                </a:solidFill>
                <a:latin typeface="Arial" panose="020B0604020202020204" pitchFamily="34" charset="0"/>
                <a:ea typeface="微软雅黑" panose="020B0503020204020204" charset="-122"/>
                <a:sym typeface="Arial" panose="020B0604020202020204" pitchFamily="34" charset="0"/>
              </a:rPr>
              <a:t>《儿童喘息性疾病合理用药指南》2018</a:t>
            </a:r>
            <a:r>
              <a:rPr lang="zh-CN" altLang="en-US" sz="1600" dirty="0">
                <a:solidFill>
                  <a:prstClr val="black"/>
                </a:solidFill>
                <a:latin typeface="Arial" panose="020B0604020202020204" pitchFamily="34" charset="0"/>
                <a:ea typeface="微软雅黑" panose="020B0503020204020204" charset="-122"/>
                <a:sym typeface="Arial" panose="020B0604020202020204" pitchFamily="34" charset="0"/>
              </a:rPr>
              <a:t>：</a:t>
            </a:r>
            <a:endParaRPr lang="zh-CN" altLang="en-US" sz="1600" dirty="0">
              <a:solidFill>
                <a:prstClr val="black"/>
              </a:solidFill>
              <a:latin typeface="Arial" panose="020B0604020202020204" pitchFamily="34" charset="0"/>
              <a:ea typeface="微软雅黑" panose="020B0503020204020204" charset="-122"/>
              <a:sym typeface="Arial" panose="020B0604020202020204" pitchFamily="34" charset="0"/>
            </a:endParaRPr>
          </a:p>
          <a:p>
            <a:pPr marL="0" lvl="1">
              <a:lnSpc>
                <a:spcPct val="200000"/>
              </a:lnSpc>
            </a:pPr>
            <a:r>
              <a:rPr lang="en-US" altLang="zh-CN" sz="1400" dirty="0">
                <a:solidFill>
                  <a:schemeClr val="tx1"/>
                </a:solidFill>
                <a:latin typeface="Arial" panose="020B0604020202020204" pitchFamily="34" charset="0"/>
                <a:ea typeface="微软雅黑" panose="020B0503020204020204" charset="-122"/>
                <a:sym typeface="Arial" panose="020B0604020202020204" pitchFamily="34" charset="0"/>
              </a:rPr>
              <a:t>β2</a:t>
            </a:r>
            <a:r>
              <a:rPr lang="zh-CN" altLang="en-US" sz="1400" dirty="0">
                <a:solidFill>
                  <a:schemeClr val="tx1"/>
                </a:solidFill>
                <a:latin typeface="Arial" panose="020B0604020202020204" pitchFamily="34" charset="0"/>
                <a:ea typeface="微软雅黑" panose="020B0503020204020204" charset="-122"/>
                <a:sym typeface="Arial" panose="020B0604020202020204" pitchFamily="34" charset="0"/>
              </a:rPr>
              <a:t>受体激动剂是最常用的支气管舒张剂，可松弛气道平滑肌、缓解气道痉挛和减轻气道黏膜充血水肿。</a:t>
            </a:r>
            <a:r>
              <a:rPr lang="zh-CN" altLang="en-US" sz="1400" b="1" dirty="0">
                <a:solidFill>
                  <a:srgbClr val="C00000"/>
                </a:solidFill>
                <a:latin typeface="Arial" panose="020B0604020202020204" pitchFamily="34" charset="0"/>
                <a:ea typeface="微软雅黑" panose="020B0503020204020204" charset="-122"/>
                <a:sym typeface="Arial" panose="020B0604020202020204" pitchFamily="34" charset="0"/>
              </a:rPr>
              <a:t>常见代表药物有沙丁胺醇。口服沙丁胺醇15-30</a:t>
            </a:r>
            <a:r>
              <a:rPr lang="en-US" altLang="zh-CN" sz="1400" b="1" dirty="0">
                <a:solidFill>
                  <a:srgbClr val="C00000"/>
                </a:solidFill>
                <a:latin typeface="Arial" panose="020B0604020202020204" pitchFamily="34" charset="0"/>
                <a:ea typeface="微软雅黑" panose="020B0503020204020204" charset="-122"/>
                <a:sym typeface="Arial" panose="020B0604020202020204" pitchFamily="34" charset="0"/>
              </a:rPr>
              <a:t>min</a:t>
            </a:r>
            <a:r>
              <a:rPr lang="zh-CN" altLang="en-US" sz="1400" b="1" dirty="0">
                <a:solidFill>
                  <a:srgbClr val="C00000"/>
                </a:solidFill>
                <a:latin typeface="Arial" panose="020B0604020202020204" pitchFamily="34" charset="0"/>
                <a:ea typeface="微软雅黑" panose="020B0503020204020204" charset="-122"/>
                <a:sym typeface="Arial" panose="020B0604020202020204" pitchFamily="34" charset="0"/>
              </a:rPr>
              <a:t>起效</a:t>
            </a:r>
            <a:r>
              <a:rPr lang="zh-CN" altLang="en-US" sz="1400" dirty="0">
                <a:solidFill>
                  <a:schemeClr val="tx1"/>
                </a:solidFill>
                <a:latin typeface="Arial" panose="020B0604020202020204" pitchFamily="34" charset="0"/>
                <a:ea typeface="微软雅黑" panose="020B0503020204020204" charset="-122"/>
                <a:sym typeface="Arial" panose="020B0604020202020204" pitchFamily="34" charset="0"/>
              </a:rPr>
              <a:t>。</a:t>
            </a:r>
            <a:endParaRPr lang="zh-CN" altLang="en-US" sz="1400" dirty="0">
              <a:solidFill>
                <a:schemeClr val="tx1"/>
              </a:solidFill>
              <a:latin typeface="Arial" panose="020B0604020202020204" pitchFamily="34" charset="0"/>
              <a:ea typeface="微软雅黑" panose="020B0503020204020204" charset="-122"/>
              <a:sym typeface="Arial" panose="020B0604020202020204" pitchFamily="34" charset="0"/>
            </a:endParaRPr>
          </a:p>
          <a:p>
            <a:pPr marL="285750" lvl="1" indent="-285750">
              <a:lnSpc>
                <a:spcPct val="200000"/>
              </a:lnSpc>
              <a:buFont typeface="Wingdings" panose="05000000000000000000" pitchFamily="2" charset="2"/>
              <a:buChar char="l"/>
            </a:pPr>
            <a:r>
              <a:rPr lang="zh-CN" altLang="en-US" sz="1600" b="1" dirty="0">
                <a:solidFill>
                  <a:schemeClr val="tx1"/>
                </a:solidFill>
                <a:latin typeface="Arial" panose="020B0604020202020204" pitchFamily="34" charset="0"/>
                <a:ea typeface="微软雅黑" panose="020B0503020204020204" charset="-122"/>
                <a:sym typeface="Arial" panose="020B0604020202020204" pitchFamily="34" charset="0"/>
              </a:rPr>
              <a:t>支气管哮喘防治指南(2020)</a:t>
            </a:r>
            <a:r>
              <a:rPr lang="zh-CN" altLang="en-US" sz="1600" dirty="0">
                <a:solidFill>
                  <a:schemeClr val="tx1"/>
                </a:solidFill>
                <a:latin typeface="Arial" panose="020B0604020202020204" pitchFamily="34" charset="0"/>
                <a:ea typeface="微软雅黑" panose="020B0503020204020204" charset="-122"/>
                <a:sym typeface="Arial" panose="020B0604020202020204" pitchFamily="34" charset="0"/>
              </a:rPr>
              <a:t>：</a:t>
            </a:r>
            <a:endParaRPr lang="zh-CN" altLang="en-US" sz="1600" dirty="0">
              <a:solidFill>
                <a:schemeClr val="tx1"/>
              </a:solidFill>
              <a:latin typeface="Arial" panose="020B0604020202020204" pitchFamily="34" charset="0"/>
              <a:ea typeface="微软雅黑" panose="020B0503020204020204" charset="-122"/>
              <a:sym typeface="Arial" panose="020B0604020202020204" pitchFamily="34" charset="0"/>
            </a:endParaRPr>
          </a:p>
          <a:p>
            <a:pPr marL="0" lvl="1">
              <a:lnSpc>
                <a:spcPct val="200000"/>
              </a:lnSpc>
            </a:pPr>
            <a:r>
              <a:rPr lang="zh-CN" altLang="en-US" sz="1400" b="1" dirty="0">
                <a:solidFill>
                  <a:srgbClr val="C00000"/>
                </a:solidFill>
                <a:latin typeface="Arial" panose="020B0604020202020204" pitchFamily="34" charset="0"/>
                <a:ea typeface="微软雅黑" panose="020B0503020204020204" charset="-122"/>
                <a:sym typeface="Arial" panose="020B0604020202020204" pitchFamily="34" charset="0"/>
              </a:rPr>
              <a:t>SABA能够迅速缓解支气管痉挛</a:t>
            </a:r>
            <a:r>
              <a:rPr lang="zh-CN" altLang="en-US" sz="1400" dirty="0">
                <a:solidFill>
                  <a:schemeClr val="tx1"/>
                </a:solidFill>
                <a:latin typeface="Arial" panose="020B0604020202020204" pitchFamily="34" charset="0"/>
                <a:ea typeface="微软雅黑" panose="020B0503020204020204" charset="-122"/>
                <a:sym typeface="Arial" panose="020B0604020202020204" pitchFamily="34" charset="0"/>
              </a:rPr>
              <a:t>，数分钟内起效，疗效可维持数小时，是缓解轻至中度哮喘急性症状的首选药物，也可用于预防运动性哮喘。</a:t>
            </a:r>
            <a:endParaRPr lang="zh-CN" altLang="en-US" sz="1400" dirty="0">
              <a:solidFill>
                <a:schemeClr val="tx1"/>
              </a:solidFill>
              <a:latin typeface="Arial" panose="020B0604020202020204" pitchFamily="34" charset="0"/>
              <a:ea typeface="微软雅黑" panose="020B0503020204020204" charset="-122"/>
              <a:sym typeface="Arial" panose="020B0604020202020204" pitchFamily="34" charset="0"/>
            </a:endParaRPr>
          </a:p>
          <a:p>
            <a:pPr marL="285750" lvl="1" indent="-285750">
              <a:lnSpc>
                <a:spcPct val="200000"/>
              </a:lnSpc>
              <a:buFont typeface="Wingdings" panose="05000000000000000000" pitchFamily="2" charset="2"/>
              <a:buChar char="l"/>
            </a:pPr>
            <a:r>
              <a:rPr lang="zh-CN" altLang="en-US" sz="1600" b="1" dirty="0">
                <a:latin typeface="Arial" panose="020B0604020202020204" pitchFamily="34" charset="0"/>
                <a:ea typeface="微软雅黑" panose="020B0503020204020204" charset="-122"/>
                <a:sym typeface="Helvetica Neue Medium"/>
              </a:rPr>
              <a:t>儿童支气管哮喘诊断与防治指南</a:t>
            </a:r>
            <a:r>
              <a:rPr lang="zh-CN" altLang="en-US" sz="1600" b="1" dirty="0">
                <a:solidFill>
                  <a:schemeClr val="tx1"/>
                </a:solidFill>
                <a:latin typeface="Arial" panose="020B0604020202020204" pitchFamily="34" charset="0"/>
                <a:ea typeface="微软雅黑" panose="020B0503020204020204" charset="-122"/>
                <a:sym typeface="Arial" panose="020B0604020202020204" pitchFamily="34" charset="0"/>
              </a:rPr>
              <a:t>：</a:t>
            </a:r>
            <a:r>
              <a:rPr lang="zh-CN" altLang="en-US" sz="1400" b="1" dirty="0">
                <a:solidFill>
                  <a:srgbClr val="C00000"/>
                </a:solidFill>
                <a:latin typeface="Arial" panose="020B0604020202020204" pitchFamily="34" charset="0"/>
                <a:ea typeface="微软雅黑" panose="020B0503020204020204" charset="-122"/>
                <a:sym typeface="Helvetica Neue Medium"/>
              </a:rPr>
              <a:t>SABA常用的口服药有沙丁胺醇</a:t>
            </a:r>
            <a:r>
              <a:rPr lang="zh-CN" altLang="en-US" sz="1400" dirty="0">
                <a:latin typeface="Arial" panose="020B0604020202020204" pitchFamily="34" charset="0"/>
                <a:ea typeface="微软雅黑" panose="020B0503020204020204" charset="-122"/>
                <a:sym typeface="Helvetica Neue Medium"/>
              </a:rPr>
              <a:t>，尤其是无法吸入的年幼儿童</a:t>
            </a:r>
            <a:r>
              <a:rPr lang="zh-CN" altLang="en-US" sz="1400" noProof="0" dirty="0" smtClean="0">
                <a:uLnTx/>
                <a:latin typeface="微软雅黑" panose="020B0503020204020204" charset="-122"/>
                <a:ea typeface="微软雅黑" panose="020B0503020204020204" charset="-122"/>
                <a:cs typeface="微软雅黑" panose="020B0503020204020204" charset="-122"/>
                <a:sym typeface="Helvetica Neue Medium"/>
              </a:rPr>
              <a:t>，每日</a:t>
            </a:r>
            <a:r>
              <a:rPr lang="en-US" altLang="zh-CN" sz="1400" noProof="0" dirty="0" smtClean="0">
                <a:uLnTx/>
                <a:latin typeface="微软雅黑" panose="020B0503020204020204" charset="-122"/>
                <a:ea typeface="微软雅黑" panose="020B0503020204020204" charset="-122"/>
                <a:cs typeface="微软雅黑" panose="020B0503020204020204" charset="-122"/>
                <a:sym typeface="Helvetica Neue Medium"/>
              </a:rPr>
              <a:t>3~4</a:t>
            </a:r>
            <a:r>
              <a:rPr lang="zh-CN" altLang="en-US" sz="1400" noProof="0" dirty="0" smtClean="0">
                <a:uLnTx/>
                <a:latin typeface="微软雅黑" panose="020B0503020204020204" charset="-122"/>
                <a:ea typeface="微软雅黑" panose="020B0503020204020204" charset="-122"/>
                <a:cs typeface="微软雅黑" panose="020B0503020204020204" charset="-122"/>
                <a:sym typeface="Helvetica Neue Medium"/>
              </a:rPr>
              <a:t>次。</a:t>
            </a:r>
            <a:endParaRPr lang="zh-CN" altLang="en-US" sz="1400" dirty="0">
              <a:solidFill>
                <a:schemeClr val="tx1"/>
              </a:solidFill>
              <a:latin typeface="Arial" panose="020B0604020202020204" pitchFamily="34" charset="0"/>
              <a:ea typeface="微软雅黑" panose="020B0503020204020204" charset="-122"/>
              <a:sym typeface="Arial" panose="020B0604020202020204" pitchFamily="34" charset="0"/>
            </a:endParaRPr>
          </a:p>
        </p:txBody>
      </p:sp>
      <p:sp>
        <p:nvSpPr>
          <p:cNvPr id="7" name="矩形 6"/>
          <p:cNvSpPr/>
          <p:nvPr/>
        </p:nvSpPr>
        <p:spPr>
          <a:xfrm>
            <a:off x="299085" y="1729105"/>
            <a:ext cx="5432425" cy="4330065"/>
          </a:xfrm>
          <a:prstGeom prst="rect">
            <a:avLst/>
          </a:prstGeom>
          <a:ln w="19050">
            <a:solidFill>
              <a:schemeClr val="tx2"/>
            </a:solidFill>
          </a:ln>
        </p:spPr>
        <p:txBody>
          <a:bodyPr wrap="square">
            <a:noAutofit/>
          </a:bodyPr>
          <a:lstStyle/>
          <a:p>
            <a:pPr marL="285750" lvl="0" indent="-285750" fontAlgn="auto">
              <a:lnSpc>
                <a:spcPct val="200000"/>
              </a:lnSpc>
              <a:buFont typeface="Wingdings" panose="05000000000000000000" pitchFamily="2" charset="2"/>
              <a:buChar char="l"/>
            </a:pPr>
            <a:r>
              <a:rPr lang="zh-CN" altLang="en-US" sz="1400" dirty="0">
                <a:solidFill>
                  <a:schemeClr val="tx1"/>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研究显示，</a:t>
            </a:r>
            <a:r>
              <a:rPr lang="en-US" altLang="zh-CN" sz="1400" dirty="0">
                <a:solidFill>
                  <a:schemeClr val="tx1"/>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基础治疗</a:t>
            </a:r>
            <a:r>
              <a:rPr lang="zh-CN" altLang="en-US" sz="1400" dirty="0">
                <a:solidFill>
                  <a:schemeClr val="tx1"/>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联用</a:t>
            </a:r>
            <a:r>
              <a:rPr lang="en-US" altLang="zh-CN" sz="1400" dirty="0">
                <a:solidFill>
                  <a:schemeClr val="tx1"/>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沙丁胺醇口服溶液治疗 2 周后，</a:t>
            </a:r>
            <a:r>
              <a:rPr lang="zh-CN" altLang="en-US" sz="1400" dirty="0">
                <a:solidFill>
                  <a:schemeClr val="tx1"/>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哮喘</a:t>
            </a:r>
            <a:r>
              <a:rPr lang="en-US" altLang="zh-CN" sz="1400" b="1"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患儿 FVC 提升 28.3%、FEV₁提升 24.8%、PEF 提升 41.9%</a:t>
            </a:r>
            <a:r>
              <a:rPr lang="en-US" altLang="zh-CN" sz="1400" dirty="0">
                <a:solidFill>
                  <a:schemeClr val="tx1"/>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；日间症状评分由 2.51 降至 0.11、夜间症状评分由 2.34 降至 0.03</a:t>
            </a:r>
            <a:r>
              <a:rPr lang="en-US" altLang="zh-CN" sz="1400" baseline="30000" dirty="0">
                <a:solidFill>
                  <a:schemeClr val="tx1"/>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[1]</a:t>
            </a:r>
            <a:r>
              <a:rPr lang="en-US" altLang="zh-CN" sz="1400" dirty="0">
                <a:solidFill>
                  <a:schemeClr val="tx1"/>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。口服沙丁胺醇可将</a:t>
            </a:r>
            <a:r>
              <a:rPr lang="en-US" altLang="zh-CN" sz="1400" b="1"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患儿住院天数中位数由 2 天缩短至 1 天，治疗失败率由 47.6% 降至 14.3%</a:t>
            </a:r>
            <a:r>
              <a:rPr lang="en-US" altLang="zh-CN" sz="1400" baseline="30000" dirty="0">
                <a:solidFill>
                  <a:schemeClr val="tx1"/>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 [2]</a:t>
            </a:r>
            <a:r>
              <a:rPr lang="en-US" altLang="zh-CN" sz="1400"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a:t>
            </a:r>
            <a:endParaRPr lang="en-US" altLang="zh-CN" sz="1400"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a:p>
            <a:pPr marL="285750" lvl="0" indent="-285750" fontAlgn="auto">
              <a:lnSpc>
                <a:spcPct val="200000"/>
              </a:lnSpc>
              <a:buFont typeface="Wingdings" panose="05000000000000000000" pitchFamily="2" charset="2"/>
              <a:buChar char="l"/>
            </a:pPr>
            <a:r>
              <a:rPr lang="zh-CN" altLang="en-US" sz="1400" dirty="0">
                <a:latin typeface="Arial" panose="020B0604020202020204" pitchFamily="34" charset="0"/>
                <a:ea typeface="微软雅黑" panose="020B0503020204020204" charset="-122"/>
                <a:sym typeface="Arial" panose="020B0604020202020204" pitchFamily="34" charset="0"/>
              </a:rPr>
              <a:t>相较于沙丁胺醇口服固体制剂，溶液剂型吸收更快；</a:t>
            </a:r>
            <a:r>
              <a:rPr sz="1400" b="1" kern="0" spc="10" dirty="0">
                <a:solidFill>
                  <a:srgbClr val="C00000"/>
                </a:solidFill>
                <a:latin typeface="微软雅黑" panose="020B0503020204020204" charset="-122"/>
                <a:ea typeface="微软雅黑" panose="020B0503020204020204" charset="-122"/>
                <a:cs typeface="微软雅黑" panose="020B0503020204020204" charset="-122"/>
                <a:sym typeface="标准粗黑" panose="02000503000000000000" charset="-122"/>
              </a:rPr>
              <a:t>给药后30</a:t>
            </a:r>
            <a:r>
              <a:rPr sz="1400" b="1" kern="0" dirty="0">
                <a:solidFill>
                  <a:srgbClr val="C00000"/>
                </a:solidFill>
                <a:latin typeface="微软雅黑" panose="020B0503020204020204" charset="-122"/>
                <a:ea typeface="微软雅黑" panose="020B0503020204020204" charset="-122"/>
                <a:cs typeface="微软雅黑" panose="020B0503020204020204" charset="-122"/>
                <a:sym typeface="标准粗黑" panose="02000503000000000000" charset="-122"/>
              </a:rPr>
              <a:t>min</a:t>
            </a:r>
            <a:r>
              <a:rPr lang="zh-CN" sz="1400" b="1" kern="0" dirty="0">
                <a:solidFill>
                  <a:srgbClr val="C00000"/>
                </a:solidFill>
                <a:latin typeface="微软雅黑" panose="020B0503020204020204" charset="-122"/>
                <a:ea typeface="微软雅黑" panose="020B0503020204020204" charset="-122"/>
                <a:cs typeface="微软雅黑" panose="020B0503020204020204" charset="-122"/>
                <a:sym typeface="标准粗黑" panose="02000503000000000000" charset="-122"/>
              </a:rPr>
              <a:t>内</a:t>
            </a:r>
            <a:r>
              <a:rPr sz="1400" b="1" kern="0" spc="10" dirty="0">
                <a:solidFill>
                  <a:srgbClr val="C00000"/>
                </a:solidFill>
                <a:latin typeface="微软雅黑" panose="020B0503020204020204" charset="-122"/>
                <a:ea typeface="微软雅黑" panose="020B0503020204020204" charset="-122"/>
                <a:cs typeface="微软雅黑" panose="020B0503020204020204" charset="-122"/>
                <a:sym typeface="标准粗黑" panose="02000503000000000000" charset="-122"/>
              </a:rPr>
              <a:t>起效，60</a:t>
            </a:r>
            <a:r>
              <a:rPr sz="1400" b="1" kern="0" dirty="0">
                <a:solidFill>
                  <a:srgbClr val="C00000"/>
                </a:solidFill>
                <a:latin typeface="微软雅黑" panose="020B0503020204020204" charset="-122"/>
                <a:ea typeface="微软雅黑" panose="020B0503020204020204" charset="-122"/>
                <a:cs typeface="微软雅黑" panose="020B0503020204020204" charset="-122"/>
                <a:sym typeface="标准粗黑" panose="02000503000000000000" charset="-122"/>
              </a:rPr>
              <a:t>min</a:t>
            </a:r>
            <a:r>
              <a:rPr sz="1400" b="1" kern="0" spc="10" dirty="0">
                <a:solidFill>
                  <a:srgbClr val="C00000"/>
                </a:solidFill>
                <a:latin typeface="微软雅黑" panose="020B0503020204020204" charset="-122"/>
                <a:ea typeface="微软雅黑" panose="020B0503020204020204" charset="-122"/>
                <a:cs typeface="微软雅黑" panose="020B0503020204020204" charset="-122"/>
                <a:sym typeface="标准粗黑" panose="02000503000000000000" charset="-122"/>
              </a:rPr>
              <a:t>达</a:t>
            </a:r>
            <a:r>
              <a:rPr lang="zh-CN" sz="1400" b="1" kern="0" spc="10" dirty="0">
                <a:solidFill>
                  <a:srgbClr val="C00000"/>
                </a:solidFill>
                <a:latin typeface="微软雅黑" panose="020B0503020204020204" charset="-122"/>
                <a:ea typeface="微软雅黑" panose="020B0503020204020204" charset="-122"/>
                <a:cs typeface="微软雅黑" panose="020B0503020204020204" charset="-122"/>
                <a:sym typeface="标准粗黑" panose="02000503000000000000" charset="-122"/>
              </a:rPr>
              <a:t>峰</a:t>
            </a:r>
            <a:r>
              <a:rPr lang="en-US" altLang="zh-CN" sz="1400" baseline="30000" dirty="0">
                <a:latin typeface="Arial" panose="020B0604020202020204" pitchFamily="34" charset="0"/>
                <a:ea typeface="微软雅黑" panose="020B0503020204020204" charset="-122"/>
                <a:cs typeface="Times New Roman" panose="02020603050405020304" pitchFamily="18" charset="0"/>
                <a:sym typeface="标准粗黑" panose="02000503000000000000" charset="-122"/>
              </a:rPr>
              <a:t>[3]</a:t>
            </a:r>
            <a:endParaRPr lang="en-US" altLang="zh-CN" sz="1400" baseline="30000"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a:p>
            <a:pPr marL="285750" lvl="0" indent="-285750" fontAlgn="auto">
              <a:lnSpc>
                <a:spcPct val="200000"/>
              </a:lnSpc>
              <a:buFont typeface="Wingdings" panose="05000000000000000000" pitchFamily="2" charset="2"/>
              <a:buChar char="l"/>
            </a:pPr>
            <a:r>
              <a:rPr lang="zh-CN" altLang="en-US" sz="1400" dirty="0">
                <a:latin typeface="Arial" panose="020B0604020202020204" pitchFamily="34" charset="0"/>
                <a:ea typeface="微软雅黑" panose="020B0503020204020204" charset="-122"/>
                <a:sym typeface="Arial" panose="020B0604020202020204" pitchFamily="34" charset="0"/>
              </a:rPr>
              <a:t>口服溶液开盖即服、无需咀嚼、无需大量饮水，</a:t>
            </a:r>
            <a:r>
              <a:rPr lang="zh-CN" altLang="en-US" sz="1400" b="1" dirty="0">
                <a:solidFill>
                  <a:srgbClr val="C00000"/>
                </a:solidFill>
                <a:latin typeface="Arial" panose="020B0604020202020204" pitchFamily="34" charset="0"/>
                <a:ea typeface="微软雅黑" panose="020B0503020204020204" charset="-122"/>
                <a:sym typeface="Arial" panose="020B0604020202020204" pitchFamily="34" charset="0"/>
              </a:rPr>
              <a:t>配套专用给药器可按月龄精细拆分剂量，针对低龄婴幼儿、吞咽障碍老人、卧床咳喘重症患者</a:t>
            </a:r>
            <a:r>
              <a:rPr lang="zh-CN" altLang="en-US" sz="1400" dirty="0">
                <a:latin typeface="Arial" panose="020B0604020202020204" pitchFamily="34" charset="0"/>
                <a:ea typeface="微软雅黑" panose="020B0503020204020204" charset="-122"/>
                <a:sym typeface="Arial" panose="020B0604020202020204" pitchFamily="34" charset="0"/>
              </a:rPr>
              <a:t>用药依从性突出。</a:t>
            </a:r>
            <a:endParaRPr lang="zh-CN" altLang="en-US" sz="1400" dirty="0">
              <a:latin typeface="Arial" panose="020B0604020202020204" pitchFamily="34" charset="0"/>
              <a:ea typeface="微软雅黑" panose="020B0503020204020204" charset="-122"/>
              <a:sym typeface="Arial" panose="020B0604020202020204" pitchFamily="34" charset="0"/>
            </a:endParaRPr>
          </a:p>
        </p:txBody>
      </p:sp>
      <p:sp>
        <p:nvSpPr>
          <p:cNvPr id="8" name="文本框 4"/>
          <p:cNvSpPr txBox="1"/>
          <p:nvPr/>
        </p:nvSpPr>
        <p:spPr>
          <a:xfrm>
            <a:off x="218440" y="6362065"/>
            <a:ext cx="7463790" cy="495935"/>
          </a:xfrm>
          <a:prstGeom prst="rect">
            <a:avLst/>
          </a:prstGeom>
          <a:noFill/>
        </p:spPr>
        <p:txBody>
          <a:bodyPr wrap="square" rtlCol="0" anchor="t">
            <a:noAutofit/>
          </a:bodyPr>
          <a:lstStyle/>
          <a:p>
            <a:r>
              <a:rPr lang="en-US" altLang="zh-CN" sz="800" dirty="0">
                <a:latin typeface="Arial" panose="020B0604020202020204" pitchFamily="34" charset="0"/>
                <a:ea typeface="微软雅黑" panose="020B0503020204020204" charset="-122"/>
                <a:sym typeface="Arial" panose="020B0604020202020204" pitchFamily="34" charset="0"/>
              </a:rPr>
              <a:t>[1]</a:t>
            </a:r>
            <a:r>
              <a:rPr lang="zh-CN" altLang="en-US" sz="800" dirty="0">
                <a:latin typeface="Arial" panose="020B0604020202020204" pitchFamily="34" charset="0"/>
                <a:ea typeface="微软雅黑" panose="020B0503020204020204" charset="-122"/>
                <a:sym typeface="Arial" panose="020B0604020202020204" pitchFamily="34" charset="0"/>
              </a:rPr>
              <a:t>侯艳芳，何宏蕴。硫酸沙丁胺醇口服液对儿童支气管哮喘的治疗效果 [</a:t>
            </a:r>
            <a:r>
              <a:rPr lang="en-US" altLang="zh-CN" sz="800" dirty="0">
                <a:latin typeface="Arial" panose="020B0604020202020204" pitchFamily="34" charset="0"/>
                <a:ea typeface="微软雅黑" panose="020B0503020204020204" charset="-122"/>
                <a:sym typeface="Arial" panose="020B0604020202020204" pitchFamily="34" charset="0"/>
              </a:rPr>
              <a:t>J]. </a:t>
            </a:r>
            <a:r>
              <a:rPr lang="zh-CN" altLang="en-US" sz="800" dirty="0">
                <a:latin typeface="Arial" panose="020B0604020202020204" pitchFamily="34" charset="0"/>
                <a:ea typeface="微软雅黑" panose="020B0503020204020204" charset="-122"/>
                <a:sym typeface="Arial" panose="020B0604020202020204" pitchFamily="34" charset="0"/>
              </a:rPr>
              <a:t>中国医药科学，2014</a:t>
            </a:r>
            <a:endParaRPr lang="zh-CN" altLang="en-US" sz="800" dirty="0">
              <a:latin typeface="Arial" panose="020B0604020202020204" pitchFamily="34" charset="0"/>
              <a:ea typeface="微软雅黑" panose="020B0503020204020204" charset="-122"/>
              <a:sym typeface="Arial" panose="020B0604020202020204" pitchFamily="34" charset="0"/>
            </a:endParaRPr>
          </a:p>
          <a:p>
            <a:r>
              <a:rPr lang="en-US" altLang="zh-CN" sz="800" dirty="0">
                <a:latin typeface="Arial" panose="020B0604020202020204" pitchFamily="34" charset="0"/>
                <a:ea typeface="微软雅黑" panose="020B0503020204020204" charset="-122"/>
                <a:sym typeface="Arial" panose="020B0604020202020204" pitchFamily="34" charset="0"/>
              </a:rPr>
              <a:t>[2] Fox G F, Marsh M J, Milner A D. Eur J Pediatr,1996,155 (6):512-516</a:t>
            </a:r>
            <a:endParaRPr lang="en-US" altLang="zh-CN" sz="800" dirty="0">
              <a:latin typeface="Arial" panose="020B0604020202020204" pitchFamily="34" charset="0"/>
              <a:ea typeface="微软雅黑" panose="020B0503020204020204" charset="-122"/>
              <a:sym typeface="Arial" panose="020B0604020202020204" pitchFamily="34" charset="0"/>
            </a:endParaRPr>
          </a:p>
          <a:p>
            <a:r>
              <a:rPr lang="en-US" altLang="zh-CN" sz="800" dirty="0">
                <a:latin typeface="Arial" panose="020B0604020202020204" pitchFamily="34" charset="0"/>
                <a:ea typeface="微软雅黑" panose="020B0503020204020204" charset="-122"/>
                <a:sym typeface="Arial" panose="020B0604020202020204" pitchFamily="34" charset="0"/>
              </a:rPr>
              <a:t>[3 ] </a:t>
            </a:r>
            <a:r>
              <a:rPr sz="800" kern="0" spc="30" dirty="0">
                <a:solidFill>
                  <a:schemeClr val="dk1"/>
                </a:solidFill>
                <a:latin typeface="微软雅黑" panose="020B0503020204020204" charset="-122"/>
                <a:ea typeface="微软雅黑" panose="020B0503020204020204" charset="-122"/>
                <a:cs typeface="微软雅黑" panose="020B0503020204020204" charset="-122"/>
                <a:sym typeface="+mn-ea"/>
              </a:rPr>
              <a:t>ベネトリンシロッ</a:t>
            </a:r>
            <a:r>
              <a:rPr sz="800" kern="0" spc="20" dirty="0">
                <a:solidFill>
                  <a:schemeClr val="dk1"/>
                </a:solidFill>
                <a:latin typeface="微软雅黑" panose="020B0503020204020204" charset="-122"/>
                <a:ea typeface="微软雅黑" panose="020B0503020204020204" charset="-122"/>
                <a:cs typeface="微软雅黑" panose="020B0503020204020204" charset="-122"/>
                <a:sym typeface="+mn-ea"/>
              </a:rPr>
              <a:t>プ0.04%:シロップ（液剤）</a:t>
            </a:r>
            <a:r>
              <a:rPr sz="800" kern="0" dirty="0">
                <a:solidFill>
                  <a:schemeClr val="dk1"/>
                </a:solidFill>
                <a:latin typeface="微软雅黑" panose="020B0503020204020204" charset="-122"/>
                <a:ea typeface="微软雅黑" panose="020B0503020204020204" charset="-122"/>
                <a:cs typeface="微软雅黑" panose="020B0503020204020204" charset="-122"/>
                <a:sym typeface="+mn-ea"/>
              </a:rPr>
              <a:t>IF</a:t>
            </a:r>
            <a:r>
              <a:rPr sz="800" kern="0" spc="20" dirty="0">
                <a:solidFill>
                  <a:schemeClr val="dk1"/>
                </a:solidFill>
                <a:latin typeface="微软雅黑" panose="020B0503020204020204" charset="-122"/>
                <a:ea typeface="微软雅黑" panose="020B0503020204020204" charset="-122"/>
                <a:cs typeface="微软雅黑" panose="020B0503020204020204" charset="-122"/>
                <a:sym typeface="+mn-ea"/>
              </a:rPr>
              <a:t>文件</a:t>
            </a:r>
            <a:r>
              <a:rPr lang="en-US" sz="800" kern="0" spc="2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sz="800" kern="0" spc="20" dirty="0">
                <a:solidFill>
                  <a:schemeClr val="dk1"/>
                </a:solidFill>
                <a:latin typeface="微软雅黑" panose="020B0503020204020204" charset="-122"/>
                <a:ea typeface="微软雅黑" panose="020B0503020204020204" charset="-122"/>
                <a:cs typeface="微软雅黑" panose="020B0503020204020204" charset="-122"/>
                <a:sym typeface="+mn-ea"/>
              </a:rPr>
              <a:t>20</a:t>
            </a:r>
            <a:r>
              <a:rPr lang="en-US" sz="800" kern="0" spc="20" dirty="0">
                <a:solidFill>
                  <a:schemeClr val="dk1"/>
                </a:solidFill>
                <a:latin typeface="微软雅黑" panose="020B0503020204020204" charset="-122"/>
                <a:ea typeface="微软雅黑" panose="020B0503020204020204" charset="-122"/>
                <a:cs typeface="微软雅黑" panose="020B0503020204020204" charset="-122"/>
                <a:sym typeface="+mn-ea"/>
              </a:rPr>
              <a:t>21</a:t>
            </a:r>
            <a:r>
              <a:rPr sz="800" kern="0" spc="20" dirty="0">
                <a:solidFill>
                  <a:schemeClr val="dk1"/>
                </a:solidFill>
                <a:latin typeface="微软雅黑" panose="020B0503020204020204" charset="-122"/>
                <a:ea typeface="微软雅黑" panose="020B0503020204020204" charset="-122"/>
                <a:cs typeface="微软雅黑" panose="020B0503020204020204" charset="-122"/>
                <a:sym typeface="+mn-ea"/>
              </a:rPr>
              <a:t>版</a:t>
            </a:r>
            <a:r>
              <a:rPr lang="zh-CN" sz="800" kern="0" spc="20" dirty="0">
                <a:solidFill>
                  <a:schemeClr val="dk1"/>
                </a:solidFill>
                <a:latin typeface="微软雅黑" panose="020B0503020204020204" charset="-122"/>
                <a:ea typeface="微软雅黑" panose="020B0503020204020204" charset="-122"/>
                <a:cs typeface="微软雅黑" panose="020B0503020204020204" charset="-122"/>
                <a:sym typeface="+mn-ea"/>
              </a:rPr>
              <a:t>；</a:t>
            </a:r>
            <a:endParaRPr lang="en-US" altLang="zh-CN" sz="800" dirty="0">
              <a:latin typeface="Arial" panose="020B0604020202020204" pitchFamily="34" charset="0"/>
              <a:ea typeface="微软雅黑" panose="020B0503020204020204" charset="-122"/>
              <a:sym typeface="Arial" panose="020B0604020202020204" pitchFamily="34" charset="0"/>
            </a:endParaRPr>
          </a:p>
          <a:p>
            <a:endParaRPr lang="en-US" altLang="zh-CN" sz="800" dirty="0">
              <a:latin typeface="Arial" panose="020B0604020202020204" pitchFamily="34" charset="0"/>
              <a:ea typeface="微软雅黑" panose="020B0503020204020204" charset="-122"/>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3"/>
          <p:cNvSpPr txBox="1"/>
          <p:nvPr>
            <p:custDataLst>
              <p:tags r:id="rId1"/>
            </p:custDataLst>
          </p:nvPr>
        </p:nvSpPr>
        <p:spPr>
          <a:xfrm>
            <a:off x="387350" y="90805"/>
            <a:ext cx="6096000" cy="398780"/>
          </a:xfrm>
          <a:prstGeom prst="rect">
            <a:avLst/>
          </a:prstGeom>
          <a:noFill/>
        </p:spPr>
        <p:txBody>
          <a:bodyPr wrap="square" rtlCol="0" anchor="t">
            <a:spAutoFit/>
          </a:bodyPr>
          <a:lstStyle/>
          <a:p>
            <a:r>
              <a:rPr lang="en-US" altLang="zh-CN" sz="2000" b="1" dirty="0">
                <a:latin typeface="Arial" panose="020B0604020202020204" pitchFamily="34" charset="0"/>
                <a:ea typeface="微软雅黑" panose="020B0503020204020204" charset="-122"/>
                <a:sym typeface="Arial" panose="020B0604020202020204" pitchFamily="34" charset="0"/>
              </a:rPr>
              <a:t>04 </a:t>
            </a:r>
            <a:r>
              <a:rPr lang="zh-CN" altLang="en-US" sz="2000" b="1" dirty="0">
                <a:latin typeface="Arial" panose="020B0604020202020204" pitchFamily="34" charset="0"/>
                <a:ea typeface="微软雅黑" panose="020B0503020204020204" charset="-122"/>
                <a:sym typeface="Arial" panose="020B0604020202020204" pitchFamily="34" charset="0"/>
              </a:rPr>
              <a:t>创新性</a:t>
            </a:r>
            <a:endParaRPr lang="zh-CN" altLang="en-US" sz="2000" b="1" dirty="0">
              <a:latin typeface="Arial" panose="020B0604020202020204" pitchFamily="34" charset="0"/>
              <a:ea typeface="微软雅黑" panose="020B0503020204020204" charset="-122"/>
              <a:sym typeface="Arial" panose="020B0604020202020204" pitchFamily="34" charset="0"/>
            </a:endParaRPr>
          </a:p>
        </p:txBody>
      </p:sp>
      <p:cxnSp>
        <p:nvCxnSpPr>
          <p:cNvPr id="3" name="PA-直接连接符 33"/>
          <p:cNvCxnSpPr/>
          <p:nvPr>
            <p:custDataLst>
              <p:tags r:id="rId2"/>
            </p:custDataLst>
          </p:nvPr>
        </p:nvCxnSpPr>
        <p:spPr>
          <a:xfrm>
            <a:off x="114378" y="495300"/>
            <a:ext cx="6894830" cy="6985"/>
          </a:xfrm>
          <a:prstGeom prst="line">
            <a:avLst/>
          </a:prstGeom>
        </p:spPr>
        <p:style>
          <a:lnRef idx="1">
            <a:schemeClr val="accent1"/>
          </a:lnRef>
          <a:fillRef idx="0">
            <a:schemeClr val="accent1"/>
          </a:fillRef>
          <a:effectRef idx="0">
            <a:schemeClr val="accent1"/>
          </a:effectRef>
          <a:fontRef idx="minor">
            <a:schemeClr val="tx1"/>
          </a:fontRef>
        </p:style>
      </p:cxnSp>
      <p:sp>
        <p:nvSpPr>
          <p:cNvPr id="4" name="文本框 1"/>
          <p:cNvSpPr txBox="1"/>
          <p:nvPr>
            <p:custDataLst>
              <p:tags r:id="rId3"/>
            </p:custDataLst>
          </p:nvPr>
        </p:nvSpPr>
        <p:spPr>
          <a:xfrm>
            <a:off x="726440" y="680720"/>
            <a:ext cx="10132695" cy="1739900"/>
          </a:xfrm>
          <a:prstGeom prst="rect">
            <a:avLst/>
          </a:prstGeom>
          <a:solidFill>
            <a:schemeClr val="accent6">
              <a:lumMod val="20000"/>
              <a:lumOff val="80000"/>
            </a:schemeClr>
          </a:solidFill>
          <a:ln w="19050">
            <a:solidFill>
              <a:schemeClr val="tx2"/>
            </a:solidFill>
          </a:ln>
        </p:spPr>
        <p:txBody>
          <a:bodyPr wrap="square" rtlCol="0">
            <a:noAutofit/>
          </a:bodyPr>
          <a:lstStyle/>
          <a:p>
            <a:pPr algn="l">
              <a:lnSpc>
                <a:spcPct val="200000"/>
              </a:lnSpc>
            </a:pPr>
            <a:r>
              <a:rPr lang="zh-CN" altLang="zh-CN" sz="2000"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r>
              <a:rPr lang="zh-CN" sz="2000"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创新点：</a:t>
            </a:r>
            <a:endParaRPr lang="zh-CN" sz="2000"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gn="l">
              <a:lnSpc>
                <a:spcPct val="150000"/>
              </a:lnSpc>
              <a:buClrTx/>
              <a:buSzTx/>
              <a:buFont typeface="Wingdings" panose="05000000000000000000" pitchFamily="2" charset="2"/>
              <a:buChar char="ü"/>
            </a:pPr>
            <a:r>
              <a:rPr lang="zh-CN" altLang="en-US" sz="1400" b="1" u="sng"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填补1岁以下婴幼儿用药空白：</a:t>
            </a:r>
            <a:r>
              <a:rPr lang="zh-CN" altLang="en-US" sz="14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说明书明确标注1岁以下用法用量，精准满足婴幼儿这一脆弱群体的紧急治疗需求。</a:t>
            </a:r>
            <a:endParaRPr lang="zh-CN" altLang="en-US" sz="14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gn="l">
              <a:lnSpc>
                <a:spcPct val="150000"/>
              </a:lnSpc>
              <a:buClrTx/>
              <a:buSzTx/>
              <a:buFont typeface="Wingdings" panose="05000000000000000000" pitchFamily="2" charset="2"/>
              <a:buChar char="ü"/>
            </a:pPr>
            <a:r>
              <a:rPr lang="zh-CN" altLang="en-US" sz="1400" b="1" u="sng"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攻克低龄儿童用药难题：</a:t>
            </a:r>
            <a:r>
              <a:rPr lang="zh-CN" altLang="en-US" sz="14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相较缓释片无需吞咽片剂，规避孩童呛咳窒息风险，药液分剂量便捷，口服给药大幅提升患儿用药依从性。</a:t>
            </a:r>
            <a:endParaRPr lang="zh-CN" altLang="en-US" sz="1400" b="1" u="sng"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algn="l">
              <a:lnSpc>
                <a:spcPct val="200000"/>
              </a:lnSpc>
              <a:buClrTx/>
              <a:buSzTx/>
              <a:buFontTx/>
            </a:pPr>
            <a:endParaRPr lang="zh-CN" altLang="en-US" sz="1600" b="1" u="sng"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algn="l">
              <a:lnSpc>
                <a:spcPct val="200000"/>
              </a:lnSpc>
              <a:buClrTx/>
              <a:buSzTx/>
              <a:buFontTx/>
            </a:pPr>
            <a:endParaRPr lang="zh-CN" altLang="zh-CN"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algn="l">
              <a:lnSpc>
                <a:spcPct val="200000"/>
              </a:lnSpc>
              <a:buClrTx/>
              <a:buSzTx/>
              <a:buFontTx/>
            </a:pPr>
            <a:endParaRPr lang="zh-CN" altLang="zh-CN"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5" name="文本框 2"/>
          <p:cNvSpPr txBox="1"/>
          <p:nvPr>
            <p:custDataLst>
              <p:tags r:id="rId4"/>
            </p:custDataLst>
          </p:nvPr>
        </p:nvSpPr>
        <p:spPr>
          <a:xfrm>
            <a:off x="726440" y="3325495"/>
            <a:ext cx="10132060" cy="3321050"/>
          </a:xfrm>
          <a:prstGeom prst="rect">
            <a:avLst/>
          </a:prstGeom>
          <a:solidFill>
            <a:schemeClr val="accent6">
              <a:lumMod val="20000"/>
              <a:lumOff val="80000"/>
            </a:schemeClr>
          </a:solidFill>
          <a:ln w="19050">
            <a:solidFill>
              <a:schemeClr val="tx2"/>
            </a:solidFill>
          </a:ln>
        </p:spPr>
        <p:txBody>
          <a:bodyPr wrap="square" rtlCol="0">
            <a:noAutofit/>
          </a:bodyPr>
          <a:lstStyle/>
          <a:p>
            <a:pPr algn="l">
              <a:lnSpc>
                <a:spcPct val="200000"/>
              </a:lnSpc>
              <a:buClrTx/>
              <a:buSzTx/>
              <a:buFontTx/>
            </a:pPr>
            <a:r>
              <a:rPr lang="zh-CN" altLang="zh-CN" sz="2000"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r>
              <a:rPr lang="zh-CN" sz="2000"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优势：</a:t>
            </a:r>
            <a:endParaRPr lang="zh-CN" sz="2000"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98450" indent="-285750" algn="just" eaLnBrk="0">
              <a:lnSpc>
                <a:spcPct val="200000"/>
              </a:lnSpc>
              <a:buClrTx/>
              <a:buSzTx/>
              <a:buFont typeface="Wingdings" panose="05000000000000000000" charset="0"/>
              <a:buChar char="Ø"/>
              <a:tabLst>
                <a:tab pos="137795" algn="l"/>
              </a:tabLst>
            </a:pPr>
            <a:r>
              <a:rPr lang="zh-CN" altLang="en-US" sz="1400" b="1" u="sng" dirty="0">
                <a:latin typeface="Arial" panose="020B0604020202020204" pitchFamily="34" charset="0"/>
                <a:ea typeface="微软雅黑" panose="020B0503020204020204" charset="-122"/>
                <a:cs typeface="微软雅黑" panose="020B0503020204020204" charset="-122"/>
                <a:sym typeface="+mn-ea"/>
              </a:rPr>
              <a:t>安全性优势： </a:t>
            </a:r>
            <a:r>
              <a:rPr lang="zh-CN" altLang="en-US" sz="1400" dirty="0">
                <a:latin typeface="Arial" panose="020B0604020202020204" pitchFamily="34" charset="0"/>
                <a:ea typeface="微软雅黑" panose="020B0503020204020204" charset="-122"/>
                <a:cs typeface="微软雅黑" panose="020B0503020204020204" charset="-122"/>
                <a:sym typeface="+mn-ea"/>
              </a:rPr>
              <a:t>规避缓释片固体片剂吞咽困难引发呛咳、食管黏附刺激风险；避免吸入制剂导致的局部真菌感染和肺部污染/损伤风险；</a:t>
            </a:r>
            <a:r>
              <a:rPr lang="zh-CN" altLang="en-US" sz="1400" b="1" dirty="0">
                <a:solidFill>
                  <a:srgbClr val="C00000"/>
                </a:solidFill>
                <a:latin typeface="Arial" panose="020B0604020202020204" pitchFamily="34" charset="0"/>
                <a:ea typeface="微软雅黑" panose="020B0503020204020204" charset="-122"/>
                <a:cs typeface="微软雅黑" panose="020B0503020204020204" charset="-122"/>
                <a:sym typeface="+mn-ea"/>
              </a:rPr>
              <a:t>降低注射剂全身给药的不良反应风险。</a:t>
            </a:r>
            <a:endParaRPr lang="zh-CN" altLang="en-US" sz="1400" b="1" dirty="0">
              <a:solidFill>
                <a:srgbClr val="C00000"/>
              </a:solidFill>
              <a:latin typeface="Arial" panose="020B0604020202020204" pitchFamily="34" charset="0"/>
              <a:ea typeface="微软雅黑" panose="020B0503020204020204" charset="-122"/>
              <a:cs typeface="微软雅黑" panose="020B0503020204020204" charset="-122"/>
              <a:sym typeface="+mn-ea"/>
            </a:endParaRPr>
          </a:p>
          <a:p>
            <a:pPr marL="298450" indent="-285750" algn="just" eaLnBrk="0">
              <a:lnSpc>
                <a:spcPct val="200000"/>
              </a:lnSpc>
              <a:buClrTx/>
              <a:buSzTx/>
              <a:buFont typeface="Wingdings" panose="05000000000000000000" charset="0"/>
              <a:buChar char="Ø"/>
              <a:tabLst>
                <a:tab pos="137795" algn="l"/>
              </a:tabLst>
            </a:pPr>
            <a:r>
              <a:rPr lang="zh-CN" altLang="en-US" sz="1400" b="1" u="sng" dirty="0">
                <a:latin typeface="Arial" panose="020B0604020202020204" pitchFamily="34" charset="0"/>
                <a:ea typeface="微软雅黑" panose="020B0503020204020204" charset="-122"/>
                <a:cs typeface="微软雅黑" panose="020B0503020204020204" charset="-122"/>
                <a:sym typeface="+mn-ea"/>
              </a:rPr>
              <a:t> 疗效优势：</a:t>
            </a:r>
            <a:r>
              <a:rPr lang="zh-CN" altLang="en-US" sz="1400" dirty="0">
                <a:latin typeface="Arial" panose="020B0604020202020204" pitchFamily="34" charset="0"/>
                <a:ea typeface="微软雅黑" panose="020B0503020204020204" charset="-122"/>
                <a:cs typeface="微软雅黑" panose="020B0503020204020204" charset="-122"/>
                <a:sym typeface="+mn-ea"/>
              </a:rPr>
              <a:t> </a:t>
            </a:r>
            <a:r>
              <a:rPr lang="zh-CN" altLang="en-US" sz="1400" b="1" dirty="0">
                <a:solidFill>
                  <a:srgbClr val="C00000"/>
                </a:solidFill>
                <a:latin typeface="Arial" panose="020B0604020202020204" pitchFamily="34" charset="0"/>
                <a:ea typeface="微软雅黑" panose="020B0503020204020204" charset="-122"/>
                <a:cs typeface="微软雅黑" panose="020B0503020204020204" charset="-122"/>
                <a:sym typeface="+mn-ea"/>
              </a:rPr>
              <a:t>适用于院内外多场景用药</a:t>
            </a:r>
            <a:r>
              <a:rPr lang="zh-CN" altLang="en-US" sz="1400" dirty="0">
                <a:latin typeface="Arial" panose="020B0604020202020204" pitchFamily="34" charset="0"/>
                <a:ea typeface="微软雅黑" panose="020B0503020204020204" charset="-122"/>
                <a:cs typeface="微软雅黑" panose="020B0503020204020204" charset="-122"/>
                <a:sym typeface="+mn-ea"/>
              </a:rPr>
              <a:t>，尤其适合不便吞咽、使用吸入装置、不配合注射的儿童患者，</a:t>
            </a:r>
            <a:r>
              <a:rPr lang="zh-CN" altLang="en-US" sz="1400" b="1" dirty="0">
                <a:solidFill>
                  <a:srgbClr val="C00000"/>
                </a:solidFill>
                <a:latin typeface="Arial" panose="020B0604020202020204" pitchFamily="34" charset="0"/>
                <a:ea typeface="微软雅黑" panose="020B0503020204020204" charset="-122"/>
                <a:cs typeface="微软雅黑" panose="020B0503020204020204" charset="-122"/>
                <a:sym typeface="+mn-ea"/>
              </a:rPr>
              <a:t>大幅提升用药依从性，确保治疗效果</a:t>
            </a:r>
            <a:r>
              <a:rPr lang="zh-CN" altLang="en-US" sz="1400" dirty="0">
                <a:latin typeface="Arial" panose="020B0604020202020204" pitchFamily="34" charset="0"/>
                <a:ea typeface="微软雅黑" panose="020B0503020204020204" charset="-122"/>
                <a:cs typeface="微软雅黑" panose="020B0503020204020204" charset="-122"/>
                <a:sym typeface="+mn-ea"/>
              </a:rPr>
              <a:t>；相较于注射液、吸入溶液，不会因为复杂的给药方式造成药物浪费或剂量错误导致治疗效果降低。</a:t>
            </a:r>
            <a:endParaRPr lang="zh-CN" altLang="en-US" sz="1400" dirty="0">
              <a:latin typeface="Arial" panose="020B0604020202020204" pitchFamily="34" charset="0"/>
              <a:ea typeface="微软雅黑" panose="020B0503020204020204" charset="-122"/>
              <a:cs typeface="微软雅黑" panose="020B0503020204020204" charset="-122"/>
              <a:sym typeface="+mn-ea"/>
            </a:endParaRPr>
          </a:p>
          <a:p>
            <a:pPr marL="298450" indent="-285750" algn="just" eaLnBrk="0">
              <a:lnSpc>
                <a:spcPct val="200000"/>
              </a:lnSpc>
              <a:buClrTx/>
              <a:buSzTx/>
              <a:buFont typeface="Wingdings" panose="05000000000000000000" charset="0"/>
              <a:buChar char="Ø"/>
              <a:tabLst>
                <a:tab pos="137795" algn="l"/>
              </a:tabLst>
            </a:pPr>
            <a:r>
              <a:rPr lang="zh-CN" altLang="en-US" sz="1400" b="1" u="sng" dirty="0">
                <a:latin typeface="Arial" panose="020B0604020202020204" pitchFamily="34" charset="0"/>
                <a:ea typeface="微软雅黑" panose="020B0503020204020204" charset="-122"/>
                <a:cs typeface="微软雅黑" panose="020B0503020204020204" charset="-122"/>
                <a:sym typeface="微软雅黑" panose="020B0503020204020204" charset="-122"/>
              </a:rPr>
              <a:t> 多人群用药友好性：</a:t>
            </a:r>
            <a:r>
              <a:rPr lang="en-US" sz="1400" b="1">
                <a:solidFill>
                  <a:srgbClr val="C00000"/>
                </a:solidFill>
                <a:latin typeface="微软雅黑" panose="020B0503020204020204" charset="-122"/>
                <a:ea typeface="微软雅黑" panose="020B0503020204020204" charset="-122"/>
                <a:cs typeface="微软雅黑" panose="020B0503020204020204" charset="-122"/>
                <a:sym typeface="微软雅黑" panose="020B0503020204020204" charset="-122"/>
              </a:rPr>
              <a:t>从低龄婴幼儿到</a:t>
            </a:r>
            <a:r>
              <a:rPr lang="zh-CN" altLang="en-US" sz="1400" b="1">
                <a:solidFill>
                  <a:srgbClr val="C00000"/>
                </a:solidFill>
                <a:latin typeface="微软雅黑" panose="020B0503020204020204" charset="-122"/>
                <a:ea typeface="微软雅黑" panose="020B0503020204020204" charset="-122"/>
                <a:cs typeface="微软雅黑" panose="020B0503020204020204" charset="-122"/>
                <a:sym typeface="微软雅黑" panose="020B0503020204020204" charset="-122"/>
              </a:rPr>
              <a:t>吞咽困难患者</a:t>
            </a:r>
            <a:r>
              <a:rPr lang="en-US" sz="1400" b="1">
                <a:solidFill>
                  <a:srgbClr val="C00000"/>
                </a:solidFill>
                <a:latin typeface="微软雅黑" panose="020B0503020204020204" charset="-122"/>
                <a:ea typeface="微软雅黑" panose="020B0503020204020204" charset="-122"/>
                <a:cs typeface="微软雅黑" panose="020B0503020204020204" charset="-122"/>
                <a:sym typeface="微软雅黑" panose="020B0503020204020204" charset="-122"/>
              </a:rPr>
              <a:t>，覆盖</a:t>
            </a:r>
            <a:r>
              <a:rPr lang="zh-CN" altLang="en-US" sz="1400" b="1">
                <a:solidFill>
                  <a:srgbClr val="C00000"/>
                </a:solidFill>
                <a:latin typeface="微软雅黑" panose="020B0503020204020204" charset="-122"/>
                <a:ea typeface="微软雅黑" panose="020B0503020204020204" charset="-122"/>
                <a:cs typeface="微软雅黑" panose="020B0503020204020204" charset="-122"/>
                <a:sym typeface="微软雅黑" panose="020B0503020204020204" charset="-122"/>
              </a:rPr>
              <a:t>多</a:t>
            </a:r>
            <a:r>
              <a:rPr lang="en-US" sz="1400" b="1">
                <a:solidFill>
                  <a:srgbClr val="C00000"/>
                </a:solidFill>
                <a:latin typeface="微软雅黑" panose="020B0503020204020204" charset="-122"/>
                <a:ea typeface="微软雅黑" panose="020B0503020204020204" charset="-122"/>
                <a:cs typeface="微软雅黑" panose="020B0503020204020204" charset="-122"/>
                <a:sym typeface="微软雅黑" panose="020B0503020204020204" charset="-122"/>
              </a:rPr>
              <a:t>患者需求</a:t>
            </a:r>
            <a:r>
              <a:rPr lang="en-US" sz="1400">
                <a:solidFill>
                  <a:srgbClr val="000000"/>
                </a:solidFill>
                <a:latin typeface="微软雅黑" panose="020B0503020204020204" charset="-122"/>
                <a:ea typeface="微软雅黑" panose="020B0503020204020204" charset="-122"/>
                <a:cs typeface="微软雅黑" panose="020B0503020204020204" charset="-122"/>
                <a:sym typeface="微软雅黑" panose="020B0503020204020204" charset="-122"/>
              </a:rPr>
              <a:t>，真正实现“一药多用”的临床价值，提升药物可及性与适用性。</a:t>
            </a:r>
            <a:endParaRPr lang="en-US" sz="1400" b="0" i="0" u="none" strike="noStrike">
              <a:solidFill>
                <a:srgbClr val="000000"/>
              </a:solidFill>
              <a:latin typeface="微软雅黑" panose="020B0503020204020204" charset="-122"/>
              <a:ea typeface="微软雅黑" panose="020B0503020204020204" charset="-122"/>
              <a:cs typeface="微软雅黑" panose="020B0503020204020204" charset="-122"/>
              <a:sym typeface="微软雅黑" panose="020B0503020204020204" charset="-122"/>
            </a:endParaRPr>
          </a:p>
          <a:p>
            <a:pPr marL="298450" indent="-285750" algn="just" eaLnBrk="0">
              <a:lnSpc>
                <a:spcPct val="200000"/>
              </a:lnSpc>
              <a:buClrTx/>
              <a:buSzTx/>
              <a:buFont typeface="Wingdings" panose="05000000000000000000" charset="0"/>
              <a:buChar char="Ø"/>
              <a:tabLst>
                <a:tab pos="137795" algn="l"/>
              </a:tabLst>
            </a:pPr>
            <a:endParaRPr lang="zh-CN" altLang="en-US" sz="1400" dirty="0">
              <a:latin typeface="Arial" panose="020B0604020202020204" pitchFamily="34" charset="0"/>
              <a:ea typeface="微软雅黑" panose="020B0503020204020204" charset="-122"/>
              <a:cs typeface="微软雅黑" panose="020B0503020204020204" charset="-122"/>
              <a:sym typeface="+mn-ea"/>
            </a:endParaRPr>
          </a:p>
          <a:p>
            <a:pPr algn="l">
              <a:lnSpc>
                <a:spcPct val="200000"/>
              </a:lnSpc>
              <a:buClrTx/>
              <a:buSzTx/>
              <a:buFontTx/>
            </a:pPr>
            <a:endParaRPr lang="zh-CN" altLang="en-US" sz="1300" b="1" kern="0" spc="50" baseline="30000" dirty="0">
              <a:solidFill>
                <a:schemeClr val="tx1">
                  <a:alpha val="100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6" name="虚尾箭头 5"/>
          <p:cNvSpPr/>
          <p:nvPr/>
        </p:nvSpPr>
        <p:spPr>
          <a:xfrm rot="5400000">
            <a:off x="5468620" y="2484120"/>
            <a:ext cx="648335" cy="902970"/>
          </a:xfrm>
          <a:prstGeom prst="stripedRightArrow">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charset="-122"/>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3"/>
          <p:cNvSpPr txBox="1"/>
          <p:nvPr>
            <p:custDataLst>
              <p:tags r:id="rId1"/>
            </p:custDataLst>
          </p:nvPr>
        </p:nvSpPr>
        <p:spPr>
          <a:xfrm>
            <a:off x="447040" y="107950"/>
            <a:ext cx="6096000" cy="398780"/>
          </a:xfrm>
          <a:prstGeom prst="rect">
            <a:avLst/>
          </a:prstGeom>
          <a:noFill/>
        </p:spPr>
        <p:txBody>
          <a:bodyPr wrap="square" rtlCol="0" anchor="t">
            <a:spAutoFit/>
          </a:bodyPr>
          <a:lstStyle/>
          <a:p>
            <a:r>
              <a:rPr lang="en-US" altLang="zh-CN" sz="2000" b="1" dirty="0">
                <a:latin typeface="Arial" panose="020B0604020202020204" pitchFamily="34" charset="0"/>
                <a:ea typeface="微软雅黑" panose="020B0503020204020204" charset="-122"/>
                <a:sym typeface="Arial" panose="020B0604020202020204" pitchFamily="34" charset="0"/>
              </a:rPr>
              <a:t>05  </a:t>
            </a:r>
            <a:r>
              <a:rPr lang="zh-CN" altLang="en-US" sz="2000" b="1" dirty="0">
                <a:latin typeface="Arial" panose="020B0604020202020204" pitchFamily="34" charset="0"/>
                <a:ea typeface="微软雅黑" panose="020B0503020204020204" charset="-122"/>
                <a:sym typeface="Arial" panose="020B0604020202020204" pitchFamily="34" charset="0"/>
              </a:rPr>
              <a:t>公平性</a:t>
            </a:r>
            <a:endParaRPr lang="zh-CN" altLang="en-US" sz="2000" b="1" dirty="0">
              <a:latin typeface="Arial" panose="020B0604020202020204" pitchFamily="34" charset="0"/>
              <a:ea typeface="微软雅黑" panose="020B0503020204020204" charset="-122"/>
              <a:sym typeface="Arial" panose="020B0604020202020204" pitchFamily="34" charset="0"/>
            </a:endParaRPr>
          </a:p>
        </p:txBody>
      </p:sp>
      <p:cxnSp>
        <p:nvCxnSpPr>
          <p:cNvPr id="3" name="PA-直接连接符 33"/>
          <p:cNvCxnSpPr/>
          <p:nvPr>
            <p:custDataLst>
              <p:tags r:id="rId2"/>
            </p:custDataLst>
          </p:nvPr>
        </p:nvCxnSpPr>
        <p:spPr>
          <a:xfrm flipV="1">
            <a:off x="520143" y="506730"/>
            <a:ext cx="6874510" cy="52705"/>
          </a:xfrm>
          <a:prstGeom prst="line">
            <a:avLst/>
          </a:prstGeom>
        </p:spPr>
        <p:style>
          <a:lnRef idx="1">
            <a:schemeClr val="accent1"/>
          </a:lnRef>
          <a:fillRef idx="0">
            <a:schemeClr val="accent1"/>
          </a:fillRef>
          <a:effectRef idx="0">
            <a:schemeClr val="accent1"/>
          </a:effectRef>
          <a:fontRef idx="minor">
            <a:schemeClr val="tx1"/>
          </a:fontRef>
        </p:style>
      </p:cxnSp>
      <p:sp>
        <p:nvSpPr>
          <p:cNvPr id="4" name="文本框 5"/>
          <p:cNvSpPr txBox="1"/>
          <p:nvPr>
            <p:custDataLst>
              <p:tags r:id="rId3"/>
            </p:custDataLst>
          </p:nvPr>
        </p:nvSpPr>
        <p:spPr>
          <a:xfrm>
            <a:off x="520065" y="792480"/>
            <a:ext cx="4909820" cy="2423160"/>
          </a:xfrm>
          <a:prstGeom prst="rect">
            <a:avLst/>
          </a:prstGeom>
          <a:solidFill>
            <a:schemeClr val="accent6">
              <a:lumMod val="20000"/>
              <a:lumOff val="80000"/>
            </a:schemeClr>
          </a:solidFill>
          <a:ln w="19050">
            <a:solidFill>
              <a:schemeClr val="tx2"/>
            </a:solidFill>
          </a:ln>
        </p:spPr>
        <p:txBody>
          <a:bodyPr wrap="square" rtlCol="0">
            <a:noAutofit/>
          </a:bodyPr>
          <a:lstStyle/>
          <a:p>
            <a:pPr algn="l">
              <a:lnSpc>
                <a:spcPct val="150000"/>
              </a:lnSpc>
              <a:buClrTx/>
              <a:buSzTx/>
              <a:buFontTx/>
            </a:pPr>
            <a:r>
              <a:rPr lang="zh-CN" altLang="zh-CN"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r>
              <a:rPr lang="zh-CN"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相关</a:t>
            </a:r>
            <a:r>
              <a:rPr lang="zh-CN" altLang="en-US"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疾病患者众多、公共影响显著</a:t>
            </a:r>
            <a:r>
              <a:rPr lang="zh-CN"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endParaRPr lang="zh-CN"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gn="l">
              <a:lnSpc>
                <a:spcPct val="150000"/>
              </a:lnSpc>
              <a:buClr>
                <a:schemeClr val="bg2">
                  <a:lumMod val="50000"/>
                </a:schemeClr>
              </a:buClr>
              <a:buSzTx/>
              <a:buFont typeface="Wingdings" panose="05000000000000000000" pitchFamily="2" charset="2"/>
              <a:buChar char="ü"/>
            </a:pPr>
            <a:r>
              <a:rPr lang="zh-CN" altLang="en-US" sz="1600" b="1" dirty="0">
                <a:solidFill>
                  <a:srgbClr val="C0000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全球哮喘患者超过3亿，中国成人哮喘患者约4570万</a:t>
            </a:r>
            <a:r>
              <a:rPr lang="zh-CN" altLang="en-US" sz="16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，且近年来全球哮喘患病率呈逐年上升趋势。 </a:t>
            </a:r>
            <a:endParaRPr lang="zh-CN" altLang="en-US" sz="16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gn="l">
              <a:lnSpc>
                <a:spcPct val="150000"/>
              </a:lnSpc>
              <a:buClr>
                <a:schemeClr val="bg2">
                  <a:lumMod val="50000"/>
                </a:schemeClr>
              </a:buClr>
              <a:buSzTx/>
              <a:buFont typeface="Wingdings" panose="05000000000000000000" pitchFamily="2" charset="2"/>
              <a:buChar char="ü"/>
            </a:pPr>
            <a:r>
              <a:rPr lang="zh-CN" altLang="en-US" sz="16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我国儿童哮喘的总体控制水平尚不理想</a:t>
            </a:r>
            <a:r>
              <a:rPr lang="zh-CN" altLang="en-US" sz="1600" b="1" dirty="0">
                <a:solidFill>
                  <a:srgbClr val="C0000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，20%以上的哮喘患儿未达到良好控制。</a:t>
            </a:r>
            <a:endParaRPr lang="zh-CN" altLang="en-US" sz="1600" b="1" dirty="0">
              <a:solidFill>
                <a:srgbClr val="C0000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5" name="文本框 6"/>
          <p:cNvSpPr txBox="1"/>
          <p:nvPr>
            <p:custDataLst>
              <p:tags r:id="rId4"/>
            </p:custDataLst>
          </p:nvPr>
        </p:nvSpPr>
        <p:spPr>
          <a:xfrm>
            <a:off x="5939155" y="792480"/>
            <a:ext cx="5448935" cy="2423160"/>
          </a:xfrm>
          <a:prstGeom prst="rect">
            <a:avLst/>
          </a:prstGeom>
          <a:solidFill>
            <a:schemeClr val="accent6">
              <a:lumMod val="20000"/>
              <a:lumOff val="80000"/>
            </a:schemeClr>
          </a:solidFill>
          <a:ln w="19050">
            <a:solidFill>
              <a:schemeClr val="tx2"/>
            </a:solidFill>
          </a:ln>
        </p:spPr>
        <p:txBody>
          <a:bodyPr wrap="square" rtlCol="0">
            <a:noAutofit/>
          </a:bodyPr>
          <a:lstStyle/>
          <a:p>
            <a:pPr algn="l">
              <a:lnSpc>
                <a:spcPct val="150000"/>
              </a:lnSpc>
              <a:buClrTx/>
              <a:buSzTx/>
              <a:buFontTx/>
            </a:pPr>
            <a:r>
              <a:rPr lang="zh-CN" altLang="zh-CN" sz="1800"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r>
              <a:rPr lang="en-US" altLang="zh-CN" sz="1800"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en-US"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可弥补</a:t>
            </a:r>
            <a:r>
              <a:rPr lang="zh-CN" altLang="en-US" sz="1800"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弥补药品目录短板</a:t>
            </a:r>
            <a:r>
              <a:rPr lang="zh-CN" altLang="zh-CN" sz="1800"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endParaRPr lang="zh-CN" altLang="zh-CN" sz="1800"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nSpc>
                <a:spcPct val="150000"/>
              </a:lnSpc>
              <a:buClr>
                <a:schemeClr val="bg2">
                  <a:lumMod val="50000"/>
                </a:schemeClr>
              </a:buClr>
              <a:buFont typeface="Wingdings" panose="05000000000000000000" pitchFamily="2" charset="2"/>
              <a:buChar char="ü"/>
            </a:pPr>
            <a:r>
              <a:rPr lang="zh-CN" altLang="en-US" sz="14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弥补了医保目录内活性成分为</a:t>
            </a:r>
            <a:r>
              <a:rPr lang="zh-CN" altLang="en-US" sz="1400" b="1" dirty="0">
                <a:solidFill>
                  <a:srgbClr val="C0000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沙丁胺醇的药品无口服溶液剂型的短板；</a:t>
            </a:r>
            <a:endParaRPr lang="en-US" altLang="zh-CN" sz="1400" b="1" dirty="0">
              <a:solidFill>
                <a:srgbClr val="C0000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nSpc>
                <a:spcPct val="150000"/>
              </a:lnSpc>
              <a:buClr>
                <a:schemeClr val="bg2">
                  <a:lumMod val="50000"/>
                </a:schemeClr>
              </a:buClr>
              <a:buFont typeface="Wingdings" panose="05000000000000000000" pitchFamily="2" charset="2"/>
              <a:buChar char="ü"/>
            </a:pPr>
            <a:r>
              <a:rPr lang="zh-CN" altLang="en-US" sz="14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弥补</a:t>
            </a:r>
            <a:r>
              <a:rPr lang="zh-CN" altLang="en-US" sz="1400" b="1" dirty="0">
                <a:solidFill>
                  <a:srgbClr val="C0000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沙丁胺醇注射剂及口服常释剂型说明书中无明确儿童用法用量的短板</a:t>
            </a:r>
            <a:r>
              <a:rPr lang="zh-CN" altLang="en-US" sz="14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endParaRPr lang="en-US" altLang="zh-CN" sz="14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nSpc>
                <a:spcPct val="150000"/>
              </a:lnSpc>
              <a:buClr>
                <a:schemeClr val="bg2">
                  <a:lumMod val="50000"/>
                </a:schemeClr>
              </a:buClr>
              <a:buFont typeface="Wingdings" panose="05000000000000000000" pitchFamily="2" charset="2"/>
              <a:buChar char="ü"/>
            </a:pPr>
            <a:r>
              <a:rPr lang="zh-CN" altLang="en-US" sz="14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弥补</a:t>
            </a:r>
            <a:r>
              <a:rPr lang="zh-CN" altLang="en-US" sz="1400" b="1" dirty="0">
                <a:solidFill>
                  <a:srgbClr val="C0000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缓释片剂量不可拆分、急症无法即时调量，难以应对院外突发咳喘</a:t>
            </a:r>
            <a:r>
              <a:rPr lang="zh-CN" altLang="en-US" sz="14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的用药短板。</a:t>
            </a:r>
            <a:endParaRPr lang="zh-CN" altLang="en-US" sz="14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algn="l">
              <a:lnSpc>
                <a:spcPct val="200000"/>
              </a:lnSpc>
              <a:buClrTx/>
              <a:buSzTx/>
              <a:buFontTx/>
            </a:pPr>
            <a:endParaRPr lang="zh-CN" altLang="en-US" sz="14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6" name="文本框 7"/>
          <p:cNvSpPr txBox="1"/>
          <p:nvPr>
            <p:custDataLst>
              <p:tags r:id="rId5"/>
            </p:custDataLst>
          </p:nvPr>
        </p:nvSpPr>
        <p:spPr>
          <a:xfrm>
            <a:off x="520065" y="3375025"/>
            <a:ext cx="4909820" cy="2977515"/>
          </a:xfrm>
          <a:prstGeom prst="rect">
            <a:avLst/>
          </a:prstGeom>
          <a:solidFill>
            <a:schemeClr val="accent6">
              <a:lumMod val="20000"/>
              <a:lumOff val="80000"/>
            </a:schemeClr>
          </a:solidFill>
          <a:ln w="19050">
            <a:solidFill>
              <a:schemeClr val="tx2"/>
            </a:solidFill>
          </a:ln>
        </p:spPr>
        <p:txBody>
          <a:bodyPr wrap="square" rtlCol="0">
            <a:noAutofit/>
          </a:bodyPr>
          <a:lstStyle/>
          <a:p>
            <a:pPr algn="l">
              <a:lnSpc>
                <a:spcPct val="200000"/>
              </a:lnSpc>
              <a:buClrTx/>
              <a:buSzTx/>
              <a:buFontTx/>
            </a:pPr>
            <a:r>
              <a:rPr lang="zh-CN" altLang="zh-CN" sz="1800"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r>
              <a:rPr lang="en-US" altLang="zh-CN" sz="1800"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zh-CN" sz="1800"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临床</a:t>
            </a:r>
            <a:r>
              <a:rPr lang="zh-CN" altLang="en-US"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易于管理</a:t>
            </a:r>
            <a:r>
              <a:rPr lang="zh-CN" altLang="zh-CN" sz="1800"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endParaRPr lang="zh-CN" altLang="zh-CN" sz="1800"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nSpc>
                <a:spcPct val="150000"/>
              </a:lnSpc>
              <a:buClr>
                <a:schemeClr val="bg2">
                  <a:lumMod val="50000"/>
                </a:schemeClr>
              </a:buClr>
              <a:buFont typeface="Wingdings" panose="05000000000000000000" pitchFamily="2" charset="2"/>
              <a:buChar char="ü"/>
            </a:pPr>
            <a:r>
              <a:rPr lang="zh-CN" altLang="en-US" sz="16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硫酸沙丁胺醇口服溶液</a:t>
            </a:r>
            <a:r>
              <a:rPr lang="zh-CN" altLang="en-US" sz="1600" b="1" dirty="0">
                <a:solidFill>
                  <a:srgbClr val="C0000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儿童适应症及用法用量明确，不存在滥用风险，</a:t>
            </a:r>
            <a:r>
              <a:rPr lang="zh-CN" altLang="en-US" sz="16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便于临床管理。</a:t>
            </a:r>
            <a:endParaRPr lang="zh-CN" altLang="en-US" sz="16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gn="l">
              <a:lnSpc>
                <a:spcPct val="150000"/>
              </a:lnSpc>
              <a:buClrTx/>
              <a:buSzTx/>
              <a:buFont typeface="Wingdings" panose="05000000000000000000" pitchFamily="2" charset="2"/>
              <a:buChar char="ü"/>
            </a:pPr>
            <a:r>
              <a:rPr lang="zh-CN" altLang="en-US" sz="16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硫酸沙丁胺醇口服溶液用药过程</a:t>
            </a:r>
            <a:r>
              <a:rPr lang="zh-CN" altLang="en-US" sz="1600" b="1" dirty="0">
                <a:solidFill>
                  <a:srgbClr val="C0000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无需医生监管和指导装置使用方法</a:t>
            </a:r>
            <a:r>
              <a:rPr lang="zh-CN" altLang="en-US" sz="16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，开盖即用，用法简单，避免用药不规范问题。</a:t>
            </a:r>
            <a:endParaRPr lang="zh-CN" altLang="en-US" sz="16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gn="l">
              <a:lnSpc>
                <a:spcPct val="150000"/>
              </a:lnSpc>
              <a:buClrTx/>
              <a:buSzTx/>
              <a:buFont typeface="Wingdings" panose="05000000000000000000" pitchFamily="2" charset="2"/>
              <a:buChar char="ü"/>
            </a:pPr>
            <a:endParaRPr lang="zh-CN" altLang="en-US" sz="1600" b="1" dirty="0">
              <a:solidFill>
                <a:srgbClr val="C0000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algn="l">
              <a:lnSpc>
                <a:spcPct val="200000"/>
              </a:lnSpc>
              <a:buClrTx/>
              <a:buSzTx/>
              <a:buFontTx/>
            </a:pPr>
            <a:endParaRPr lang="zh-CN" altLang="zh-CN" sz="1600" b="1" dirty="0">
              <a:solidFill>
                <a:srgbClr val="C0000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7" name="文本框 8"/>
          <p:cNvSpPr txBox="1"/>
          <p:nvPr>
            <p:custDataLst>
              <p:tags r:id="rId6"/>
            </p:custDataLst>
          </p:nvPr>
        </p:nvSpPr>
        <p:spPr>
          <a:xfrm>
            <a:off x="5939155" y="3375025"/>
            <a:ext cx="5448935" cy="2905125"/>
          </a:xfrm>
          <a:prstGeom prst="rect">
            <a:avLst/>
          </a:prstGeom>
          <a:solidFill>
            <a:schemeClr val="accent6">
              <a:lumMod val="20000"/>
              <a:lumOff val="80000"/>
            </a:schemeClr>
          </a:solidFill>
          <a:ln w="19050">
            <a:solidFill>
              <a:schemeClr val="tx2"/>
            </a:solidFill>
          </a:ln>
        </p:spPr>
        <p:txBody>
          <a:bodyPr wrap="square" rtlCol="0">
            <a:noAutofit/>
          </a:bodyPr>
          <a:lstStyle/>
          <a:p>
            <a:pPr algn="l">
              <a:lnSpc>
                <a:spcPct val="200000"/>
              </a:lnSpc>
              <a:buClrTx/>
              <a:buSzTx/>
              <a:buFontTx/>
            </a:pPr>
            <a:r>
              <a:rPr lang="zh-CN" altLang="zh-CN"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r>
              <a:rPr lang="en-US" altLang="zh-CN"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zh-CN"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符合“保基本”原则：</a:t>
            </a:r>
            <a:endParaRPr lang="zh-CN" altLang="zh-CN"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gn="l">
              <a:lnSpc>
                <a:spcPct val="200000"/>
              </a:lnSpc>
              <a:buClrTx/>
              <a:buSzTx/>
              <a:buFont typeface="Wingdings" panose="05000000000000000000" charset="0"/>
              <a:buChar char="ü"/>
            </a:pPr>
            <a:r>
              <a:rPr lang="zh-CN" altLang="en-US" sz="1600" dirty="0">
                <a:latin typeface="Arial" panose="020B0604020202020204" pitchFamily="34" charset="0"/>
                <a:ea typeface="微软雅黑" panose="020B0503020204020204" charset="-122"/>
                <a:sym typeface="Arial" panose="020B0604020202020204" pitchFamily="34" charset="0"/>
              </a:rPr>
              <a:t>鉴于临床中儿童及吞咽困难患者依从性不佳，口服溶液剂确保患者精准、便捷用药，提升用药依从性及安全性。</a:t>
            </a:r>
            <a:endParaRPr lang="zh-CN" altLang="en-US" sz="1600" dirty="0">
              <a:latin typeface="Arial" panose="020B0604020202020204" pitchFamily="34" charset="0"/>
              <a:ea typeface="微软雅黑" panose="020B0503020204020204" charset="-122"/>
              <a:sym typeface="Arial" panose="020B0604020202020204" pitchFamily="34" charset="0"/>
            </a:endParaRPr>
          </a:p>
          <a:p>
            <a:pPr marL="285750" indent="-285750" algn="l">
              <a:lnSpc>
                <a:spcPct val="200000"/>
              </a:lnSpc>
              <a:buClrTx/>
              <a:buSzTx/>
              <a:buFont typeface="Wingdings" panose="05000000000000000000" charset="0"/>
              <a:buChar char="ü"/>
            </a:pPr>
            <a:r>
              <a:rPr lang="zh-CN" altLang="en-US" sz="1600" b="1" dirty="0">
                <a:gradFill>
                  <a:gsLst>
                    <a:gs pos="0">
                      <a:srgbClr val="E30000"/>
                    </a:gs>
                    <a:gs pos="100000">
                      <a:srgbClr val="760303"/>
                    </a:gs>
                  </a:gsLst>
                  <a:lin scaled="0"/>
                </a:gradFill>
                <a:latin typeface="Arial" panose="020B0604020202020204" pitchFamily="34" charset="0"/>
                <a:ea typeface="微软雅黑" panose="020B0503020204020204" charset="-122"/>
                <a:sym typeface="Arial" panose="020B0604020202020204" pitchFamily="34" charset="0"/>
              </a:rPr>
              <a:t>不额外增加医保负担，对医保基金影响有限、可控。</a:t>
            </a:r>
            <a:endParaRPr lang="zh-CN" altLang="zh-CN" sz="1600"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algn="l">
              <a:lnSpc>
                <a:spcPct val="200000"/>
              </a:lnSpc>
              <a:buClrTx/>
              <a:buSzTx/>
              <a:buFontTx/>
            </a:pPr>
            <a:endParaRPr lang="zh-CN" altLang="zh-CN" sz="1600"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2866_4*i*1"/>
  <p:tag name="KSO_WM_UNIT_LAYERLEVEL" val="1"/>
  <p:tag name="KSO_WM_TAG_VERSION" val="1.0"/>
  <p:tag name="KSO_WM_BEAUTIFY_FLAG" val="#wm#"/>
  <p:tag name="KSO_WM_DIAGRAM_GROUP_CODE" val="l1-1"/>
  <p:tag name="KSO_WM_UNIT_TYPE" val="i"/>
  <p:tag name="KSO_WM_UNIT_INDEX" val="1"/>
  <p:tag name="KSO_WM_TEMPLATE_CATEGORY" val="custom"/>
  <p:tag name="KSO_WM_TEMPLATE_INDEX" val="20202866"/>
  <p:tag name="KSO_WM_UNIT_USESOURCEFORMAT_APPLY" val="1"/>
</p:tagLst>
</file>

<file path=ppt/tags/tag10.xml><?xml version="1.0" encoding="utf-8"?>
<p:tagLst xmlns:p="http://schemas.openxmlformats.org/presentationml/2006/main">
  <p:tag name="KSO_WM_BEAUTIFY_FLAG" val=""/>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PA" val="v5.2.8"/>
</p:tagLst>
</file>

<file path=ppt/tags/tag13.xml><?xml version="1.0" encoding="utf-8"?>
<p:tagLst xmlns:p="http://schemas.openxmlformats.org/presentationml/2006/main">
  <p:tag name="PA" val="v5.2.8"/>
</p:tagLst>
</file>

<file path=ppt/tags/tag14.xml><?xml version="1.0" encoding="utf-8"?>
<p:tagLst xmlns:p="http://schemas.openxmlformats.org/presentationml/2006/main">
  <p:tag name="KSO_WM_BEAUTIFY_FLAG" val=""/>
</p:tagLst>
</file>

<file path=ppt/tags/tag15.xml><?xml version="1.0" encoding="utf-8"?>
<p:tagLst xmlns:p="http://schemas.openxmlformats.org/presentationml/2006/main">
  <p:tag name="KSO_WM_BEAUTIFY_FLAG" val=""/>
</p:tagLst>
</file>

<file path=ppt/tags/tag16.xml><?xml version="1.0" encoding="utf-8"?>
<p:tagLst xmlns:p="http://schemas.openxmlformats.org/presentationml/2006/main">
  <p:tag name="PA" val="v5.2.8"/>
  <p:tag name="KSO_WM_BEAUTIFY_FLAG" val=""/>
</p:tagLst>
</file>

<file path=ppt/tags/tag17.xml><?xml version="1.0" encoding="utf-8"?>
<p:tagLst xmlns:p="http://schemas.openxmlformats.org/presentationml/2006/main">
  <p:tag name="TABLE_ENDDRAG_ORIGIN_RECT" val="730*163"/>
  <p:tag name="TABLE_ENDDRAG_RECT" val="170*93*730*163"/>
</p:tagLst>
</file>

<file path=ppt/tags/tag18.xml><?xml version="1.0" encoding="utf-8"?>
<p:tagLst xmlns:p="http://schemas.openxmlformats.org/presentationml/2006/main">
  <p:tag name="KSO_WM_BEAUTIFY_FLAG" val=""/>
</p:tagLst>
</file>

<file path=ppt/tags/tag19.xml><?xml version="1.0" encoding="utf-8"?>
<p:tagLst xmlns:p="http://schemas.openxmlformats.org/presentationml/2006/main">
  <p:tag name="PA" val="v5.2.8"/>
  <p:tag name="KSO_WM_BEAUTIFY_FLAG" val=""/>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2866_4*i*2"/>
  <p:tag name="KSO_WM_UNIT_LAYERLEVEL" val="1"/>
  <p:tag name="KSO_WM_TAG_VERSION" val="1.0"/>
  <p:tag name="KSO_WM_BEAUTIFY_FLAG" val=""/>
  <p:tag name="KSO_WM_DIAGRAM_GROUP_CODE" val="l1-1"/>
  <p:tag name="KSO_WM_UNIT_TYPE" val="i"/>
  <p:tag name="KSO_WM_UNIT_INDEX" val="2"/>
  <p:tag name="KSO_WM_TEMPLATE_CATEGORY" val="custom"/>
  <p:tag name="KSO_WM_TEMPLATE_INDEX" val="20202866"/>
  <p:tag name="KSO_WM_UNIT_LINE_FORE_SCHEMECOLOR_INDEX" val="5"/>
  <p:tag name="KSO_WM_UNIT_LINE_FILL_TYPE" val="2"/>
  <p:tag name="KSO_WM_UNIT_TEXT_FILL_FORE_SCHEMECOLOR_INDEX" val="2"/>
  <p:tag name="KSO_WM_UNIT_TEXT_FILL_TYPE" val="1"/>
  <p:tag name="KSO_WM_UNIT_USESOURCEFORMAT_APPLY" val="1"/>
</p:tagLst>
</file>

<file path=ppt/tags/tag20.xml><?xml version="1.0" encoding="utf-8"?>
<p:tagLst xmlns:p="http://schemas.openxmlformats.org/presentationml/2006/main">
  <p:tag name="KSO_WM_BEAUTIFY_FLAG" val=""/>
</p:tagLst>
</file>

<file path=ppt/tags/tag21.xml><?xml version="1.0" encoding="utf-8"?>
<p:tagLst xmlns:p="http://schemas.openxmlformats.org/presentationml/2006/main">
  <p:tag name="PA" val="v5.2.8"/>
  <p:tag name="KSO_WM_BEAUTIFY_FLAG" val=""/>
</p:tagLst>
</file>

<file path=ppt/tags/tag22.xml><?xml version="1.0" encoding="utf-8"?>
<p:tagLst xmlns:p="http://schemas.openxmlformats.org/presentationml/2006/main">
  <p:tag name="KSO_WM_BEAUTIFY_FLAG" val=""/>
</p:tagLst>
</file>

<file path=ppt/tags/tag23.xml><?xml version="1.0" encoding="utf-8"?>
<p:tagLst xmlns:p="http://schemas.openxmlformats.org/presentationml/2006/main">
  <p:tag name="KSO_WM_BEAUTIFY_FLAG" val=""/>
</p:tagLst>
</file>

<file path=ppt/tags/tag24.xml><?xml version="1.0" encoding="utf-8"?>
<p:tagLst xmlns:p="http://schemas.openxmlformats.org/presentationml/2006/main">
  <p:tag name="KSO_WM_BEAUTIFY_FLAG" val=""/>
</p:tagLst>
</file>

<file path=ppt/tags/tag25.xml><?xml version="1.0" encoding="utf-8"?>
<p:tagLst xmlns:p="http://schemas.openxmlformats.org/presentationml/2006/main">
  <p:tag name="PA" val="v5.2.8"/>
  <p:tag name="KSO_WM_BEAUTIFY_FLAG" val=""/>
</p:tagLst>
</file>

<file path=ppt/tags/tag26.xml><?xml version="1.0" encoding="utf-8"?>
<p:tagLst xmlns:p="http://schemas.openxmlformats.org/presentationml/2006/main">
  <p:tag name="KSO_WM_BEAUTIFY_FLAG" val=""/>
</p:tagLst>
</file>

<file path=ppt/tags/tag27.xml><?xml version="1.0" encoding="utf-8"?>
<p:tagLst xmlns:p="http://schemas.openxmlformats.org/presentationml/2006/main">
  <p:tag name="KSO_WM_BEAUTIFY_FLAG" val=""/>
</p:tagLst>
</file>

<file path=ppt/tags/tag28.xml><?xml version="1.0" encoding="utf-8"?>
<p:tagLst xmlns:p="http://schemas.openxmlformats.org/presentationml/2006/main">
  <p:tag name="KSO_WM_BEAUTIFY_FLAG" val=""/>
</p:tagLst>
</file>

<file path=ppt/tags/tag29.xml><?xml version="1.0" encoding="utf-8"?>
<p:tagLst xmlns:p="http://schemas.openxmlformats.org/presentationml/2006/main">
  <p:tag name="KSO_WM_BEAUTIFY_FLAG" val=""/>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2866_4*i*3"/>
  <p:tag name="KSO_WM_UNIT_LAYERLEVEL" val="1"/>
  <p:tag name="KSO_WM_TAG_VERSION" val="1.0"/>
  <p:tag name="KSO_WM_BEAUTIFY_FLAG" val=""/>
  <p:tag name="KSO_WM_DIAGRAM_GROUP_CODE" val="l1-1"/>
  <p:tag name="KSO_WM_UNIT_TYPE" val="i"/>
  <p:tag name="KSO_WM_UNIT_INDEX" val="3"/>
  <p:tag name="KSO_WM_TEMPLATE_CATEGORY" val="custom"/>
  <p:tag name="KSO_WM_TEMPLATE_INDEX" val="20202866"/>
  <p:tag name="KSO_WM_UNIT_LINE_FORE_SCHEMECOLOR_INDEX" val="6"/>
  <p:tag name="KSO_WM_UNIT_LINE_FILL_TYPE" val="2"/>
  <p:tag name="KSO_WM_UNIT_TEXT_FILL_FORE_SCHEMECOLOR_INDEX" val="2"/>
  <p:tag name="KSO_WM_UNIT_TEXT_FILL_TYPE" val="1"/>
  <p:tag name="KSO_WM_UNIT_USESOURCEFORMAT_APPLY" val="1"/>
</p:tagLst>
</file>

<file path=ppt/tags/tag30.xml><?xml version="1.0" encoding="utf-8"?>
<p:tagLst xmlns:p="http://schemas.openxmlformats.org/presentationml/2006/main">
  <p:tag name="KSO_WM_DOC_GUID" val="{7d311b73-f9d3-4b91-b6f8-c98d9cfd796f}"/>
  <p:tag name="KSO_WPP_MARK_KEY" val="9f93d6ed-19c0-445c-9b97-cbabce38aef4"/>
  <p:tag name="COMMONDATA" val="eyJoZGlkIjoiZjgyOWJiZTQ2YmI0NTY4OGJhZWE5NjYwYWM4MDZlZmEifQ=="/>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2866_4*a*1"/>
  <p:tag name="KSO_WM_TEMPLATE_CATEGORY" val="custom"/>
  <p:tag name="KSO_WM_TEMPLATE_INDEX" val="20202866"/>
  <p:tag name="KSO_WM_UNIT_LAYERLEVEL" val="1"/>
  <p:tag name="KSO_WM_TAG_VERSION" val="1.0"/>
  <p:tag name="KSO_WM_BEAUTIFY_FLAG" val=""/>
  <p:tag name="KSO_WM_UNIT_ISCONTENTSTITLE" val="1"/>
  <p:tag name="KSO_WM_UNIT_PRESET_TEXT" val="目录"/>
  <p:tag name="KSO_WM_UNIT_NOCLEAR" val="0"/>
  <p:tag name="KSO_WM_UNIT_VALUE" val="2"/>
  <p:tag name="KSO_WM_DIAGRAM_GROUP_CODE" val="l1-1"/>
  <p:tag name="KSO_WM_UNIT_TYPE" val="a"/>
  <p:tag name="KSO_WM_UNIT_INDEX" val="1"/>
  <p:tag name="KSO_WM_UNIT_ISNUMDGMTITLE" val="0"/>
  <p:tag name="KSO_WM_UNIT_TEXT_FILL_FORE_SCHEMECOLOR_INDEX" val="5"/>
  <p:tag name="KSO_WM_UNIT_TEXT_FILL_TYPE" val="1"/>
  <p:tag name="KSO_WM_UNIT_USESOURCEFORMAT_APPLY" val="1"/>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2866_4*b*1"/>
  <p:tag name="KSO_WM_TEMPLATE_CATEGORY" val="custom"/>
  <p:tag name="KSO_WM_TEMPLATE_INDEX" val="20202866"/>
  <p:tag name="KSO_WM_UNIT_LAYERLEVEL" val="1"/>
  <p:tag name="KSO_WM_TAG_VERSION" val="1.0"/>
  <p:tag name="KSO_WM_BEAUTIFY_FLAG" val=""/>
  <p:tag name="KSO_WM_UNIT_ISCONTENTSTITLE" val="0"/>
  <p:tag name="KSO_WM_UNIT_NOCLEAR" val="0"/>
  <p:tag name="KSO_WM_UNIT_VALUE" val="6"/>
  <p:tag name="KSO_WM_DIAGRAM_GROUP_CODE" val="l1-1"/>
  <p:tag name="KSO_WM_UNIT_TYPE" val="b"/>
  <p:tag name="KSO_WM_UNIT_INDEX" val="1"/>
  <p:tag name="KSO_WM_UNIT_PRESET_TEXT" val="CONTENTS"/>
  <p:tag name="KSO_WM_UNIT_ISNUMDGMTITLE" val="0"/>
  <p:tag name="KSO_WM_UNIT_TEXT_FILL_FORE_SCHEMECOLOR_INDEX" val="5"/>
  <p:tag name="KSO_WM_UNIT_TEXT_FILL_TYPE" val="1"/>
  <p:tag name="KSO_WM_UNIT_USESOURCEFORMAT_APPLY" val="1"/>
</p:tagLst>
</file>

<file path=ppt/tags/tag6.xml><?xml version="1.0" encoding="utf-8"?>
<p:tagLst xmlns:p="http://schemas.openxmlformats.org/presentationml/2006/main">
  <p:tag name="KSO_WM_BEAUTIFY_FLAG" val=""/>
</p:tagLst>
</file>

<file path=ppt/tags/tag7.xml><?xml version="1.0" encoding="utf-8"?>
<p:tagLst xmlns:p="http://schemas.openxmlformats.org/presentationml/2006/main">
  <p:tag name="KSO_WM_BEAUTIFY_FLAG" val=""/>
</p:tagLst>
</file>

<file path=ppt/tags/tag8.xml><?xml version="1.0" encoding="utf-8"?>
<p:tagLst xmlns:p="http://schemas.openxmlformats.org/presentationml/2006/main">
  <p:tag name="KSO_WM_BEAUTIFY_FLAG" val=""/>
</p:tagLst>
</file>

<file path=ppt/tags/tag9.xml><?xml version="1.0" encoding="utf-8"?>
<p:tagLst xmlns:p="http://schemas.openxmlformats.org/presentationml/2006/main">
  <p:tag name="KSO_WM_BEAUTIFY_FLAG" val=""/>
</p:tagLst>
</file>

<file path=ppt/theme/theme1.xml><?xml version="1.0" encoding="utf-8"?>
<a:theme xmlns:a="http://schemas.openxmlformats.org/drawingml/2006/main" name="包图主题2">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微软雅黑"/>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微软雅黑"/>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2844</Words>
  <Application>WPS 演示</Application>
  <PresentationFormat>自定义</PresentationFormat>
  <Paragraphs>246</Paragraphs>
  <Slides>8</Slides>
  <Notes>0</Notes>
  <HiddenSlides>0</HiddenSlides>
  <MMClips>0</MMClips>
  <ScaleCrop>false</ScaleCrop>
  <HeadingPairs>
    <vt:vector size="6" baseType="variant">
      <vt:variant>
        <vt:lpstr>已用的字体</vt:lpstr>
      </vt:variant>
      <vt:variant>
        <vt:i4>14</vt:i4>
      </vt:variant>
      <vt:variant>
        <vt:lpstr>主题</vt:lpstr>
      </vt:variant>
      <vt:variant>
        <vt:i4>2</vt:i4>
      </vt:variant>
      <vt:variant>
        <vt:lpstr>幻灯片标题</vt:lpstr>
      </vt:variant>
      <vt:variant>
        <vt:i4>8</vt:i4>
      </vt:variant>
    </vt:vector>
  </HeadingPairs>
  <TitlesOfParts>
    <vt:vector size="24" baseType="lpstr">
      <vt:lpstr>Arial</vt:lpstr>
      <vt:lpstr>宋体</vt:lpstr>
      <vt:lpstr>Wingdings</vt:lpstr>
      <vt:lpstr>微软雅黑</vt:lpstr>
      <vt:lpstr>Arial</vt:lpstr>
      <vt:lpstr>Wingdings</vt:lpstr>
      <vt:lpstr>Times New Roman</vt:lpstr>
      <vt:lpstr>Calibri</vt:lpstr>
      <vt:lpstr>Times New Roman</vt:lpstr>
      <vt:lpstr>Helvetica Neue Medium</vt:lpstr>
      <vt:lpstr>标准粗黑</vt:lpstr>
      <vt:lpstr>Arial Unicode MS</vt:lpstr>
      <vt:lpstr>Calibri</vt:lpstr>
      <vt:lpstr>Helvetica Neue Medium</vt:lpstr>
      <vt:lpstr>包图主题2</vt:lpstr>
      <vt:lpstr>默认主题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小小</cp:lastModifiedBy>
  <cp:revision>1627</cp:revision>
  <dcterms:created xsi:type="dcterms:W3CDTF">2018-03-01T02:03:00Z</dcterms:created>
  <dcterms:modified xsi:type="dcterms:W3CDTF">2026-06-08T03:27:46Z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2052-12.1.0.26895</vt:lpwstr>
  </property>
  <property fmtid="{D5CDD505-2E9C-101B-9397-08002B2CF9AE}" pid="3" name="KSORubyTemplateID">
    <vt:lpwstr>2</vt:lpwstr>
  </property>
  <property fmtid="{D5CDD505-2E9C-101B-9397-08002B2CF9AE}" pid="4" name="ICV">
    <vt:lpwstr>37814B9274CF4B16938C3E86B3CCB200_13</vt:lpwstr>
  </property>
</Properties>
</file>