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6.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3"/>
  </p:sldMasterIdLst>
  <p:notesMasterIdLst>
    <p:notesMasterId r:id="rId5"/>
  </p:notesMasterIdLst>
  <p:sldIdLst>
    <p:sldId id="256" r:id="rId4"/>
    <p:sldId id="257" r:id="rId6"/>
    <p:sldId id="274" r:id="rId7"/>
    <p:sldId id="275" r:id="rId8"/>
    <p:sldId id="261" r:id="rId9"/>
    <p:sldId id="266" r:id="rId10"/>
    <p:sldId id="268" r:id="rId11"/>
    <p:sldId id="267" r:id="rId12"/>
    <p:sldId id="272" r:id="rId13"/>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097"/>
    <a:srgbClr val="B6C7EA"/>
    <a:srgbClr val="D9D9D9"/>
    <a:srgbClr val="CFD6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64.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59573C-4563-40E3-94F9-55383A434BA3}"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59573C-4563-40E3-94F9-55383A434BA3}"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ags" Target="../tags/tag2.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7" name="图片 6"/>
          <p:cNvPicPr>
            <a:picLocks noChangeAspect="1"/>
          </p:cNvPicPr>
          <p:nvPr userDrawn="1">
            <p:custDataLst>
              <p:tags r:id="rId2"/>
            </p:custDataLst>
          </p:nvPr>
        </p:nvPicPr>
        <p:blipFill>
          <a:blip r:embed="rId3"/>
          <a:srcRect r="479"/>
          <a:stretch>
            <a:fillRect/>
          </a:stretch>
        </p:blipFill>
        <p:spPr>
          <a:xfrm>
            <a:off x="0" y="-31750"/>
            <a:ext cx="12192000" cy="692213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9" name="标题 8"/>
          <p:cNvSpPr>
            <a:spLocks noGrp="1"/>
          </p:cNvSpPr>
          <p:nvPr>
            <p:ph type="title"/>
            <p:custDataLst>
              <p:tags r:id="rId2"/>
            </p:custDataLst>
          </p:nvPr>
        </p:nvSpPr>
        <p:spPr>
          <a:xfrm>
            <a:off x="732113" y="438145"/>
            <a:ext cx="10969200" cy="642999"/>
          </a:xfrm>
        </p:spPr>
        <p:txBody>
          <a:bodyPr>
            <a:normAutofit/>
          </a:bodyPr>
          <a:lstStyle>
            <a:lvl1pPr>
              <a:defRPr sz="2800"/>
            </a:lvl1pPr>
          </a:lstStyle>
          <a:p>
            <a:r>
              <a:rPr lang="zh-CN" altLang="en-US"/>
              <a:t>单击此处编辑母版标题样式</a:t>
            </a:r>
            <a:endParaRPr lang="zh-CN" altLang="en-US"/>
          </a:p>
        </p:txBody>
      </p:sp>
      <p:pic>
        <p:nvPicPr>
          <p:cNvPr id="3" name="图片 2"/>
          <p:cNvPicPr>
            <a:picLocks noChangeAspect="1"/>
          </p:cNvPicPr>
          <p:nvPr userDrawn="1"/>
        </p:nvPicPr>
        <p:blipFill>
          <a:blip r:embed="rId3"/>
          <a:stretch>
            <a:fillRect/>
          </a:stretch>
        </p:blipFill>
        <p:spPr>
          <a:xfrm>
            <a:off x="135968" y="6633836"/>
            <a:ext cx="329565" cy="9081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7" name="图片 6"/>
          <p:cNvPicPr>
            <a:picLocks noChangeAspect="1"/>
          </p:cNvPicPr>
          <p:nvPr userDrawn="1">
            <p:custDataLst>
              <p:tags r:id="rId2"/>
            </p:custDataLst>
          </p:nvPr>
        </p:nvPicPr>
        <p:blipFill>
          <a:blip r:embed="rId3"/>
          <a:srcRect r="479"/>
          <a:stretch>
            <a:fillRect/>
          </a:stretch>
        </p:blipFill>
        <p:spPr>
          <a:xfrm>
            <a:off x="0" y="-31750"/>
            <a:ext cx="12192000" cy="692213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mc:AlternateContent xmlns:mc="http://schemas.openxmlformats.org/markup-compatibility/2006">
    <mc:Choice xmlns:p14="http://schemas.microsoft.com/office/powerpoint/2010/main" Requires="p14">
      <p:transition p14:dur="500"/>
    </mc:Choice>
    <mc:Fallback>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Lst>
  <mc:AlternateContent xmlns:mc="http://schemas.openxmlformats.org/markup-compatibility/2006">
    <mc:Choice xmlns:p14="http://schemas.microsoft.com/office/powerpoint/2010/main" Requires="p14">
      <p:transition p14:dur="500"/>
    </mc:Choice>
    <mc:Fallback>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9" Type="http://schemas.openxmlformats.org/officeDocument/2006/relationships/tags" Target="../tags/tag12.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1" Type="http://schemas.openxmlformats.org/officeDocument/2006/relationships/slideLayout" Target="../slideLayouts/slideLayout1.xml"/><Relationship Id="rId20" Type="http://schemas.openxmlformats.org/officeDocument/2006/relationships/tags" Target="../tags/tag23.xml"/><Relationship Id="rId2" Type="http://schemas.openxmlformats.org/officeDocument/2006/relationships/tags" Target="../tags/tag5.xml"/><Relationship Id="rId19" Type="http://schemas.openxmlformats.org/officeDocument/2006/relationships/tags" Target="../tags/tag22.xml"/><Relationship Id="rId18" Type="http://schemas.openxmlformats.org/officeDocument/2006/relationships/tags" Target="../tags/tag21.xml"/><Relationship Id="rId17" Type="http://schemas.openxmlformats.org/officeDocument/2006/relationships/tags" Target="../tags/tag20.xml"/><Relationship Id="rId16" Type="http://schemas.openxmlformats.org/officeDocument/2006/relationships/tags" Target="../tags/tag19.xml"/><Relationship Id="rId15" Type="http://schemas.openxmlformats.org/officeDocument/2006/relationships/tags" Target="../tags/tag18.xml"/><Relationship Id="rId14" Type="http://schemas.openxmlformats.org/officeDocument/2006/relationships/tags" Target="../tags/tag17.xml"/><Relationship Id="rId13" Type="http://schemas.openxmlformats.org/officeDocument/2006/relationships/tags" Target="../tags/tag16.xml"/><Relationship Id="rId12" Type="http://schemas.openxmlformats.org/officeDocument/2006/relationships/tags" Target="../tags/tag15.xml"/><Relationship Id="rId11" Type="http://schemas.openxmlformats.org/officeDocument/2006/relationships/tags" Target="../tags/tag14.xml"/><Relationship Id="rId10" Type="http://schemas.openxmlformats.org/officeDocument/2006/relationships/tags" Target="../tags/tag13.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5" Type="http://schemas.openxmlformats.org/officeDocument/2006/relationships/slideLayout" Target="../slideLayouts/slideLayout4.xml"/><Relationship Id="rId14" Type="http://schemas.openxmlformats.org/officeDocument/2006/relationships/tags" Target="../tags/tag35.xml"/><Relationship Id="rId13" Type="http://schemas.openxmlformats.org/officeDocument/2006/relationships/tags" Target="../tags/tag34.xml"/><Relationship Id="rId12" Type="http://schemas.openxmlformats.org/officeDocument/2006/relationships/image" Target="../media/image6.svg"/><Relationship Id="rId11" Type="http://schemas.openxmlformats.org/officeDocument/2006/relationships/image" Target="../media/image5.png"/><Relationship Id="rId10" Type="http://schemas.openxmlformats.org/officeDocument/2006/relationships/tags" Target="../tags/tag33.xml"/><Relationship Id="rId1" Type="http://schemas.openxmlformats.org/officeDocument/2006/relationships/tags" Target="../tags/tag24.xml"/></Relationships>
</file>

<file path=ppt/slides/_rels/slide4.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4.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s>
</file>

<file path=ppt/slides/_rels/slide7.xml.rels><?xml version="1.0" encoding="UTF-8" standalone="yes"?>
<Relationships xmlns="http://schemas.openxmlformats.org/package/2006/relationships"><Relationship Id="rId9" Type="http://schemas.openxmlformats.org/officeDocument/2006/relationships/tags" Target="../tags/tag59.xml"/><Relationship Id="rId8" Type="http://schemas.openxmlformats.org/officeDocument/2006/relationships/tags" Target="../tags/tag58.xml"/><Relationship Id="rId7" Type="http://schemas.openxmlformats.org/officeDocument/2006/relationships/tags" Target="../tags/tag57.xml"/><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1" Type="http://schemas.openxmlformats.org/officeDocument/2006/relationships/slideLayout" Target="../slideLayouts/slideLayout4.xml"/><Relationship Id="rId10" Type="http://schemas.openxmlformats.org/officeDocument/2006/relationships/tags" Target="../tags/tag60.xml"/><Relationship Id="rId1" Type="http://schemas.openxmlformats.org/officeDocument/2006/relationships/tags" Target="../tags/tag51.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4.xml"/><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矩形 3"/>
          <p:cNvSpPr/>
          <p:nvPr/>
        </p:nvSpPr>
        <p:spPr>
          <a:xfrm>
            <a:off x="955" y="-1"/>
            <a:ext cx="12190412" cy="5157193"/>
          </a:xfrm>
          <a:prstGeom prst="rect">
            <a:avLst/>
          </a:prstGeom>
          <a:blipFill dpi="0" rotWithShape="1">
            <a:blip r:embed="rId1"/>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953" y="4066039"/>
            <a:ext cx="12190414" cy="130717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TextBox 39"/>
          <p:cNvSpPr txBox="1"/>
          <p:nvPr/>
        </p:nvSpPr>
        <p:spPr>
          <a:xfrm>
            <a:off x="2678594" y="4282916"/>
            <a:ext cx="6888480" cy="829945"/>
          </a:xfrm>
          <a:prstGeom prst="rect">
            <a:avLst/>
          </a:prstGeom>
          <a:noFill/>
        </p:spPr>
        <p:txBody>
          <a:bodyPr wrap="none" rtlCol="0">
            <a:spAutoFit/>
          </a:bodyPr>
          <a:lstStyle/>
          <a:p>
            <a:pPr algn="ctr"/>
            <a:r>
              <a:rPr sz="4800" b="1">
                <a:solidFill>
                  <a:schemeClr val="bg1"/>
                </a:solidFill>
                <a:latin typeface="微软雅黑" panose="020B0503020204020204" charset="-122"/>
                <a:ea typeface="微软雅黑" panose="020B0503020204020204" charset="-122"/>
                <a:sym typeface="微软雅黑" panose="020B0503020204020204" charset="-122"/>
              </a:rPr>
              <a:t>复方电解质醋酸钠注射液</a:t>
            </a:r>
            <a:endParaRPr sz="4800" b="1">
              <a:solidFill>
                <a:schemeClr val="bg1"/>
              </a:solidFill>
              <a:latin typeface="微软雅黑" panose="020B0503020204020204" charset="-122"/>
              <a:ea typeface="微软雅黑" panose="020B0503020204020204" charset="-122"/>
              <a:sym typeface="微软雅黑" panose="020B0503020204020204" charset="-122"/>
            </a:endParaRPr>
          </a:p>
        </p:txBody>
      </p:sp>
      <p:sp>
        <p:nvSpPr>
          <p:cNvPr id="43" name="矩形 42"/>
          <p:cNvSpPr/>
          <p:nvPr/>
        </p:nvSpPr>
        <p:spPr>
          <a:xfrm>
            <a:off x="3597984" y="5759926"/>
            <a:ext cx="5010144" cy="3365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rPr>
              <a:t>仁合益康集团有限公司</a:t>
            </a:r>
            <a:endParaRPr lang="zh-CN" altLang="en-US" sz="2000" b="1">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endParaRPr>
          </a:p>
        </p:txBody>
      </p:sp>
      <p:sp>
        <p:nvSpPr>
          <p:cNvPr id="16" name="Rectangle 23"/>
          <p:cNvSpPr>
            <a:spLocks noChangeArrowheads="1"/>
          </p:cNvSpPr>
          <p:nvPr/>
        </p:nvSpPr>
        <p:spPr bwMode="auto">
          <a:xfrm>
            <a:off x="168275" y="3647440"/>
            <a:ext cx="7737475"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7950" tIns="0" rIns="0" bIns="0" numCol="1" anchor="t" anchorCtr="0" compatLnSpc="1">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l"/>
            <a:r>
              <a:rPr lang="zh-CN" altLang="en-US" sz="24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rPr>
              <a:t>· 醋酸缓冲体系  · 不含钙离子</a:t>
            </a:r>
            <a:r>
              <a:rPr lang="zh-CN" altLang="en-US" sz="24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  · 明确儿童</a:t>
            </a:r>
            <a:r>
              <a:rPr lang="zh-CN" altLang="en-US" sz="24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用法用量</a:t>
            </a:r>
            <a:endParaRPr lang="zh-CN" altLang="en-US" sz="24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endParaRPr>
          </a:p>
        </p:txBody>
      </p:sp>
      <p:pic>
        <p:nvPicPr>
          <p:cNvPr id="5" name="图片 4" descr="仁合益康新logo横版png"/>
          <p:cNvPicPr>
            <a:picLocks noChangeAspect="1"/>
          </p:cNvPicPr>
          <p:nvPr/>
        </p:nvPicPr>
        <p:blipFill>
          <a:blip r:embed="rId2"/>
          <a:stretch>
            <a:fillRect/>
          </a:stretch>
        </p:blipFill>
        <p:spPr>
          <a:xfrm>
            <a:off x="8817610" y="99060"/>
            <a:ext cx="3295015" cy="140017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bldLst>
      <p:bldP spid="4" grpId="0" bldLvl="0" animBg="1"/>
      <p:bldP spid="7" grpId="0" bldLvl="0" animBg="1"/>
      <p:bldP spid="40" grpId="0"/>
      <p:bldP spid="43" grpId="0" bldLvl="0" animBg="1"/>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custDataLst>
              <p:tags r:id="rId1"/>
            </p:custDataLst>
          </p:nvPr>
        </p:nvSpPr>
        <p:spPr>
          <a:xfrm>
            <a:off x="887096" y="1393190"/>
            <a:ext cx="1851660" cy="768350"/>
          </a:xfrm>
          <a:prstGeom prst="rect">
            <a:avLst/>
          </a:prstGeom>
          <a:noFill/>
        </p:spPr>
        <p:txBody>
          <a:bodyPr wrap="square" rtlCol="0">
            <a:normAutofit fontScale="95000" lnSpcReduction="10000"/>
          </a:bodyPr>
          <a:lstStyle/>
          <a:p>
            <a:pPr algn="r"/>
            <a:r>
              <a:rPr lang="zh-CN" altLang="en-US" sz="4400" b="1" spc="300" dirty="0">
                <a:solidFill>
                  <a:srgbClr val="004097"/>
                </a:solidFill>
                <a:latin typeface="Arial" panose="020B0604020202020204" pitchFamily="34" charset="0"/>
                <a:ea typeface="微软雅黑" panose="020B0503020204020204" charset="-122"/>
                <a:sym typeface="Arial" panose="020B0604020202020204" pitchFamily="34" charset="0"/>
              </a:rPr>
              <a:t>目录</a:t>
            </a:r>
            <a:endParaRPr lang="zh-CN" altLang="en-US" sz="4400" b="1" spc="300" dirty="0">
              <a:solidFill>
                <a:srgbClr val="004097"/>
              </a:solidFill>
              <a:latin typeface="Arial" panose="020B0604020202020204" pitchFamily="34" charset="0"/>
              <a:ea typeface="微软雅黑" panose="020B0503020204020204" charset="-122"/>
              <a:sym typeface="Arial" panose="020B0604020202020204" pitchFamily="34" charset="0"/>
            </a:endParaRPr>
          </a:p>
        </p:txBody>
      </p:sp>
      <p:sp>
        <p:nvSpPr>
          <p:cNvPr id="22" name="文本框 21"/>
          <p:cNvSpPr txBox="1"/>
          <p:nvPr>
            <p:custDataLst>
              <p:tags r:id="rId2"/>
            </p:custDataLst>
          </p:nvPr>
        </p:nvSpPr>
        <p:spPr>
          <a:xfrm>
            <a:off x="887095" y="2161540"/>
            <a:ext cx="1851660" cy="368300"/>
          </a:xfrm>
          <a:prstGeom prst="rect">
            <a:avLst/>
          </a:prstGeom>
          <a:noFill/>
        </p:spPr>
        <p:txBody>
          <a:bodyPr wrap="square" rtlCol="0">
            <a:normAutofit/>
          </a:bodyPr>
          <a:lstStyle/>
          <a:p>
            <a:pPr algn="r"/>
            <a:r>
              <a:rPr lang="en-US" altLang="zh-CN"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CONTENTS</a:t>
            </a:r>
            <a:endParaRPr lang="en-US" altLang="zh-CN"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25" name="矩形 24"/>
          <p:cNvSpPr/>
          <p:nvPr>
            <p:custDataLst>
              <p:tags r:id="rId3"/>
            </p:custDataLst>
          </p:nvPr>
        </p:nvSpPr>
        <p:spPr>
          <a:xfrm>
            <a:off x="2897505" y="1515110"/>
            <a:ext cx="76200" cy="9226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cxnSp>
        <p:nvCxnSpPr>
          <p:cNvPr id="2" name="直接连接符 1"/>
          <p:cNvCxnSpPr/>
          <p:nvPr>
            <p:custDataLst>
              <p:tags r:id="rId4"/>
            </p:custDataLst>
          </p:nvPr>
        </p:nvCxnSpPr>
        <p:spPr>
          <a:xfrm>
            <a:off x="4141580" y="1470660"/>
            <a:ext cx="6120000"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文本框 2"/>
          <p:cNvSpPr txBox="1"/>
          <p:nvPr>
            <p:custDataLst>
              <p:tags r:id="rId5"/>
            </p:custDataLst>
          </p:nvPr>
        </p:nvSpPr>
        <p:spPr>
          <a:xfrm>
            <a:off x="4035135" y="1704947"/>
            <a:ext cx="912248" cy="719600"/>
          </a:xfrm>
          <a:prstGeom prst="rect">
            <a:avLst/>
          </a:prstGeom>
          <a:noFill/>
        </p:spPr>
        <p:txBody>
          <a:bodyPr wrap="square" rtlCol="0">
            <a:normAutofit/>
          </a:bodyPr>
          <a:lstStyle/>
          <a:p>
            <a:r>
              <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01</a:t>
            </a:r>
            <a:endPar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4" name="文本框 3"/>
          <p:cNvSpPr txBox="1"/>
          <p:nvPr>
            <p:custDataLst>
              <p:tags r:id="rId6"/>
            </p:custDataLst>
          </p:nvPr>
        </p:nvSpPr>
        <p:spPr>
          <a:xfrm>
            <a:off x="5276335" y="1618587"/>
            <a:ext cx="4679061" cy="719600"/>
          </a:xfrm>
          <a:prstGeom prst="rect">
            <a:avLst/>
          </a:prstGeom>
          <a:gradFill flip="none" rotWithShape="1">
            <a:gsLst>
              <a:gs pos="0">
                <a:schemeClr val="accent1">
                  <a:lumMod val="5000"/>
                  <a:lumOff val="95000"/>
                  <a:alpha val="50000"/>
                </a:schemeClr>
              </a:gs>
              <a:gs pos="82000">
                <a:srgbClr val="004097"/>
              </a:gs>
            </a:gsLst>
            <a:lin ang="10800000" scaled="1"/>
            <a:tileRect/>
          </a:gradFill>
        </p:spPr>
        <p:txBody>
          <a:bodyPr wrap="square" lIns="90170" tIns="46990" rIns="90170" bIns="46990" rtlCol="0" anchor="ctr" anchorCtr="0">
            <a:normAutofit/>
          </a:bodyPr>
          <a:lstStyle/>
          <a:p>
            <a:pPr marL="342900" indent="-342900" fontAlgn="auto">
              <a:lnSpc>
                <a:spcPct val="110000"/>
              </a:lnSpc>
              <a:buFont typeface="Arial" panose="020B0604020202020204" pitchFamily="34" charset="0"/>
              <a:buChar char="•"/>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药品基本信息</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5" name="文本框 4"/>
          <p:cNvSpPr txBox="1"/>
          <p:nvPr>
            <p:custDataLst>
              <p:tags r:id="rId7"/>
            </p:custDataLst>
          </p:nvPr>
        </p:nvSpPr>
        <p:spPr>
          <a:xfrm>
            <a:off x="4035135" y="2571552"/>
            <a:ext cx="912248" cy="719600"/>
          </a:xfrm>
          <a:prstGeom prst="rect">
            <a:avLst/>
          </a:prstGeom>
          <a:noFill/>
        </p:spPr>
        <p:txBody>
          <a:bodyPr wrap="square" rtlCol="0">
            <a:normAutofit/>
          </a:bodyPr>
          <a:lstStyle/>
          <a:p>
            <a:r>
              <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02</a:t>
            </a:r>
            <a:endPar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6" name="文本框 5"/>
          <p:cNvSpPr txBox="1"/>
          <p:nvPr>
            <p:custDataLst>
              <p:tags r:id="rId8"/>
            </p:custDataLst>
          </p:nvPr>
        </p:nvSpPr>
        <p:spPr>
          <a:xfrm>
            <a:off x="5276335" y="2495987"/>
            <a:ext cx="4679061" cy="719600"/>
          </a:xfrm>
          <a:prstGeom prst="rect">
            <a:avLst/>
          </a:prstGeom>
          <a:gradFill flip="none" rotWithShape="1">
            <a:gsLst>
              <a:gs pos="0">
                <a:schemeClr val="accent1">
                  <a:lumMod val="5000"/>
                  <a:lumOff val="95000"/>
                  <a:alpha val="50000"/>
                </a:schemeClr>
              </a:gs>
              <a:gs pos="82000">
                <a:srgbClr val="004097"/>
              </a:gs>
            </a:gsLst>
            <a:lin ang="10800000" scaled="1"/>
            <a:tileRect/>
          </a:gradFill>
        </p:spPr>
        <p:txBody>
          <a:bodyPr wrap="square" lIns="90170" tIns="46990" rIns="90170" bIns="46990" rtlCol="0" anchor="ctr" anchorCtr="0">
            <a:normAutofit/>
          </a:bodyPr>
          <a:lstStyle/>
          <a:p>
            <a:pPr marL="342900" indent="-342900" fontAlgn="auto">
              <a:lnSpc>
                <a:spcPct val="110000"/>
              </a:lnSpc>
              <a:buFont typeface="Arial" panose="020B0604020202020204" pitchFamily="34" charset="0"/>
              <a:buChar char="•"/>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安全性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7" name="文本框 6"/>
          <p:cNvSpPr txBox="1"/>
          <p:nvPr>
            <p:custDataLst>
              <p:tags r:id="rId9"/>
            </p:custDataLst>
          </p:nvPr>
        </p:nvSpPr>
        <p:spPr>
          <a:xfrm>
            <a:off x="4035135" y="3470884"/>
            <a:ext cx="912248" cy="719600"/>
          </a:xfrm>
          <a:prstGeom prst="rect">
            <a:avLst/>
          </a:prstGeom>
          <a:noFill/>
        </p:spPr>
        <p:txBody>
          <a:bodyPr wrap="square" rtlCol="0">
            <a:normAutofit/>
          </a:bodyPr>
          <a:lstStyle/>
          <a:p>
            <a:r>
              <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03</a:t>
            </a:r>
            <a:endPar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10" name="文本框 9"/>
          <p:cNvSpPr txBox="1"/>
          <p:nvPr>
            <p:custDataLst>
              <p:tags r:id="rId10"/>
            </p:custDataLst>
          </p:nvPr>
        </p:nvSpPr>
        <p:spPr>
          <a:xfrm>
            <a:off x="5276335" y="3395319"/>
            <a:ext cx="4679061" cy="719600"/>
          </a:xfrm>
          <a:prstGeom prst="rect">
            <a:avLst/>
          </a:prstGeom>
          <a:gradFill flip="none" rotWithShape="1">
            <a:gsLst>
              <a:gs pos="30000">
                <a:schemeClr val="accent1">
                  <a:lumMod val="5000"/>
                  <a:lumOff val="95000"/>
                  <a:alpha val="80000"/>
                </a:schemeClr>
              </a:gs>
              <a:gs pos="100000">
                <a:srgbClr val="004097"/>
              </a:gs>
            </a:gsLst>
            <a:lin ang="10800000" scaled="1"/>
            <a:tileRect/>
          </a:gradFill>
        </p:spPr>
        <p:txBody>
          <a:bodyPr wrap="square" lIns="90170" tIns="46990" rIns="90170" bIns="46990" rtlCol="0" anchor="ctr" anchorCtr="0">
            <a:normAutofit/>
          </a:bodyPr>
          <a:lstStyle/>
          <a:p>
            <a:pPr fontAlgn="auto">
              <a:lnSpc>
                <a:spcPct val="110000"/>
              </a:lnSpc>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有效性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14" name="文本框 13"/>
          <p:cNvSpPr txBox="1"/>
          <p:nvPr>
            <p:custDataLst>
              <p:tags r:id="rId11"/>
            </p:custDataLst>
          </p:nvPr>
        </p:nvSpPr>
        <p:spPr>
          <a:xfrm>
            <a:off x="4035135" y="4370216"/>
            <a:ext cx="912248" cy="719600"/>
          </a:xfrm>
          <a:prstGeom prst="rect">
            <a:avLst/>
          </a:prstGeom>
          <a:noFill/>
        </p:spPr>
        <p:txBody>
          <a:bodyPr wrap="square" rtlCol="0">
            <a:normAutofit/>
          </a:bodyPr>
          <a:lstStyle/>
          <a:p>
            <a:r>
              <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04</a:t>
            </a:r>
            <a:endPar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24" name="文本框 23"/>
          <p:cNvSpPr txBox="1"/>
          <p:nvPr>
            <p:custDataLst>
              <p:tags r:id="rId12"/>
            </p:custDataLst>
          </p:nvPr>
        </p:nvSpPr>
        <p:spPr>
          <a:xfrm>
            <a:off x="4035135" y="5306183"/>
            <a:ext cx="912248" cy="719600"/>
          </a:xfrm>
          <a:prstGeom prst="rect">
            <a:avLst/>
          </a:prstGeom>
          <a:noFill/>
        </p:spPr>
        <p:txBody>
          <a:bodyPr wrap="square" rtlCol="0">
            <a:normAutofit/>
          </a:bodyPr>
          <a:lstStyle/>
          <a:p>
            <a:r>
              <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05</a:t>
            </a:r>
            <a:endParaRPr lang="en-US" altLang="zh-CN" sz="3600" b="1" dirty="0">
              <a:solidFill>
                <a:srgbClr val="004097"/>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29" name="文本框 28"/>
          <p:cNvSpPr txBox="1"/>
          <p:nvPr>
            <p:custDataLst>
              <p:tags r:id="rId13"/>
            </p:custDataLst>
          </p:nvPr>
        </p:nvSpPr>
        <p:spPr>
          <a:xfrm>
            <a:off x="5340079" y="4355395"/>
            <a:ext cx="4679061" cy="719600"/>
          </a:xfrm>
          <a:prstGeom prst="rect">
            <a:avLst/>
          </a:prstGeom>
          <a:gradFill flip="none" rotWithShape="1">
            <a:gsLst>
              <a:gs pos="30000">
                <a:schemeClr val="accent1">
                  <a:lumMod val="5000"/>
                  <a:lumOff val="95000"/>
                  <a:alpha val="80000"/>
                </a:schemeClr>
              </a:gs>
              <a:gs pos="100000">
                <a:srgbClr val="004097"/>
              </a:gs>
            </a:gsLst>
            <a:lin ang="10800000" scaled="1"/>
            <a:tileRect/>
          </a:gradFill>
        </p:spPr>
        <p:txBody>
          <a:bodyPr wrap="square" lIns="90170" tIns="46990" rIns="90170" bIns="46990" rtlCol="0" anchor="ctr" anchorCtr="0">
            <a:normAutofit/>
          </a:bodyPr>
          <a:lstStyle/>
          <a:p>
            <a:pPr fontAlgn="auto">
              <a:lnSpc>
                <a:spcPct val="110000"/>
              </a:lnSpc>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创新性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32" name="文本框 31"/>
          <p:cNvSpPr txBox="1"/>
          <p:nvPr>
            <p:custDataLst>
              <p:tags r:id="rId14"/>
            </p:custDataLst>
          </p:nvPr>
        </p:nvSpPr>
        <p:spPr>
          <a:xfrm>
            <a:off x="5276335" y="5254726"/>
            <a:ext cx="4679061" cy="719600"/>
          </a:xfrm>
          <a:prstGeom prst="rect">
            <a:avLst/>
          </a:prstGeom>
          <a:gradFill flip="none" rotWithShape="1">
            <a:gsLst>
              <a:gs pos="30000">
                <a:schemeClr val="accent1">
                  <a:lumMod val="5000"/>
                  <a:lumOff val="95000"/>
                  <a:alpha val="80000"/>
                </a:schemeClr>
              </a:gs>
              <a:gs pos="100000">
                <a:srgbClr val="004097"/>
              </a:gs>
            </a:gsLst>
            <a:lin ang="10800000" scaled="1"/>
            <a:tileRect/>
          </a:gradFill>
        </p:spPr>
        <p:txBody>
          <a:bodyPr wrap="square" lIns="90170" tIns="46990" rIns="90170" bIns="46990" rtlCol="0" anchor="ctr" anchorCtr="0">
            <a:normAutofit/>
          </a:bodyPr>
          <a:lstStyle/>
          <a:p>
            <a:pPr fontAlgn="auto">
              <a:lnSpc>
                <a:spcPct val="110000"/>
              </a:lnSpc>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公平性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34" name="文本框 33"/>
          <p:cNvSpPr txBox="1"/>
          <p:nvPr>
            <p:custDataLst>
              <p:tags r:id="rId15"/>
            </p:custDataLst>
          </p:nvPr>
        </p:nvSpPr>
        <p:spPr>
          <a:xfrm>
            <a:off x="5340079" y="4359645"/>
            <a:ext cx="4679061" cy="719600"/>
          </a:xfrm>
          <a:prstGeom prst="rect">
            <a:avLst/>
          </a:prstGeom>
          <a:gradFill flip="none" rotWithShape="1">
            <a:gsLst>
              <a:gs pos="30000">
                <a:schemeClr val="accent1">
                  <a:lumMod val="5000"/>
                  <a:lumOff val="95000"/>
                  <a:alpha val="80000"/>
                </a:schemeClr>
              </a:gs>
              <a:gs pos="100000">
                <a:srgbClr val="004097"/>
              </a:gs>
            </a:gsLst>
            <a:lin ang="10800000" scaled="1"/>
            <a:tileRect/>
          </a:gradFill>
        </p:spPr>
        <p:txBody>
          <a:bodyPr wrap="square" lIns="90170" tIns="46990" rIns="90170" bIns="46990" rtlCol="0" anchor="ctr" anchorCtr="0">
            <a:normAutofit/>
          </a:bodyPr>
          <a:lstStyle/>
          <a:p>
            <a:pPr fontAlgn="auto">
              <a:lnSpc>
                <a:spcPct val="110000"/>
              </a:lnSpc>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创新性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35" name="文本框 34"/>
          <p:cNvSpPr txBox="1"/>
          <p:nvPr>
            <p:custDataLst>
              <p:tags r:id="rId16"/>
            </p:custDataLst>
          </p:nvPr>
        </p:nvSpPr>
        <p:spPr>
          <a:xfrm>
            <a:off x="5276335" y="5258976"/>
            <a:ext cx="4679061" cy="719600"/>
          </a:xfrm>
          <a:prstGeom prst="rect">
            <a:avLst/>
          </a:prstGeom>
          <a:gradFill flip="none" rotWithShape="1">
            <a:gsLst>
              <a:gs pos="30000">
                <a:schemeClr val="accent1">
                  <a:lumMod val="5000"/>
                  <a:lumOff val="95000"/>
                  <a:alpha val="80000"/>
                </a:schemeClr>
              </a:gs>
              <a:gs pos="100000">
                <a:srgbClr val="004097"/>
              </a:gs>
            </a:gsLst>
            <a:lin ang="10800000" scaled="1"/>
            <a:tileRect/>
          </a:gradFill>
        </p:spPr>
        <p:txBody>
          <a:bodyPr wrap="square" lIns="90170" tIns="46990" rIns="90170" bIns="46990" rtlCol="0" anchor="ctr" anchorCtr="0">
            <a:normAutofit/>
          </a:bodyPr>
          <a:lstStyle/>
          <a:p>
            <a:pPr fontAlgn="auto">
              <a:lnSpc>
                <a:spcPct val="110000"/>
              </a:lnSpc>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公平性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36" name="文本框 35"/>
          <p:cNvSpPr txBox="1"/>
          <p:nvPr>
            <p:custDataLst>
              <p:tags r:id="rId17"/>
            </p:custDataLst>
          </p:nvPr>
        </p:nvSpPr>
        <p:spPr>
          <a:xfrm>
            <a:off x="5276335" y="3391069"/>
            <a:ext cx="4679061" cy="719600"/>
          </a:xfrm>
          <a:prstGeom prst="rect">
            <a:avLst/>
          </a:prstGeom>
          <a:gradFill flip="none" rotWithShape="1">
            <a:gsLst>
              <a:gs pos="0">
                <a:schemeClr val="accent1">
                  <a:lumMod val="5000"/>
                  <a:lumOff val="95000"/>
                  <a:alpha val="50000"/>
                </a:schemeClr>
              </a:gs>
              <a:gs pos="82000">
                <a:srgbClr val="004097"/>
              </a:gs>
            </a:gsLst>
            <a:lin ang="10800000" scaled="1"/>
            <a:tileRect/>
          </a:gradFill>
        </p:spPr>
        <p:txBody>
          <a:bodyPr wrap="square" lIns="90170" tIns="46990" rIns="90170" bIns="46990" rtlCol="0" anchor="ctr" anchorCtr="0">
            <a:normAutofit/>
          </a:bodyPr>
          <a:lstStyle/>
          <a:p>
            <a:pPr marL="342900" indent="-342900" fontAlgn="auto">
              <a:lnSpc>
                <a:spcPct val="110000"/>
              </a:lnSpc>
              <a:buFont typeface="Arial" panose="020B0604020202020204" pitchFamily="34" charset="0"/>
              <a:buChar char="•"/>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有效性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39" name="文本框 38"/>
          <p:cNvSpPr txBox="1"/>
          <p:nvPr>
            <p:custDataLst>
              <p:tags r:id="rId18"/>
            </p:custDataLst>
          </p:nvPr>
        </p:nvSpPr>
        <p:spPr>
          <a:xfrm>
            <a:off x="5276335" y="4355395"/>
            <a:ext cx="4679061" cy="719600"/>
          </a:xfrm>
          <a:prstGeom prst="rect">
            <a:avLst/>
          </a:prstGeom>
          <a:gradFill flip="none" rotWithShape="1">
            <a:gsLst>
              <a:gs pos="0">
                <a:schemeClr val="accent1">
                  <a:lumMod val="5000"/>
                  <a:lumOff val="95000"/>
                  <a:alpha val="50000"/>
                </a:schemeClr>
              </a:gs>
              <a:gs pos="82000">
                <a:srgbClr val="004097"/>
              </a:gs>
            </a:gsLst>
            <a:lin ang="10800000" scaled="1"/>
            <a:tileRect/>
          </a:gradFill>
        </p:spPr>
        <p:txBody>
          <a:bodyPr wrap="square" lIns="90170" tIns="46990" rIns="90170" bIns="46990" rtlCol="0" anchor="ctr" anchorCtr="0">
            <a:normAutofit/>
          </a:bodyPr>
          <a:lstStyle/>
          <a:p>
            <a:pPr marL="342900" indent="-342900" fontAlgn="auto">
              <a:lnSpc>
                <a:spcPct val="110000"/>
              </a:lnSpc>
              <a:buFont typeface="Arial" panose="020B0604020202020204" pitchFamily="34" charset="0"/>
              <a:buChar char="•"/>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创新性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40" name="文本框 39"/>
          <p:cNvSpPr txBox="1"/>
          <p:nvPr>
            <p:custDataLst>
              <p:tags r:id="rId19"/>
            </p:custDataLst>
          </p:nvPr>
        </p:nvSpPr>
        <p:spPr>
          <a:xfrm>
            <a:off x="5276335" y="5254726"/>
            <a:ext cx="4679061" cy="719600"/>
          </a:xfrm>
          <a:prstGeom prst="rect">
            <a:avLst/>
          </a:prstGeom>
          <a:gradFill flip="none" rotWithShape="1">
            <a:gsLst>
              <a:gs pos="0">
                <a:schemeClr val="accent1">
                  <a:lumMod val="5000"/>
                  <a:lumOff val="95000"/>
                  <a:alpha val="50000"/>
                </a:schemeClr>
              </a:gs>
              <a:gs pos="82000">
                <a:srgbClr val="004097"/>
              </a:gs>
            </a:gsLst>
            <a:lin ang="10800000" scaled="1"/>
            <a:tileRect/>
          </a:gradFill>
        </p:spPr>
        <p:txBody>
          <a:bodyPr wrap="square" lIns="90170" tIns="46990" rIns="90170" bIns="46990" rtlCol="0" anchor="ctr" anchorCtr="0">
            <a:normAutofit/>
          </a:bodyPr>
          <a:lstStyle/>
          <a:p>
            <a:pPr marL="342900" indent="-342900" fontAlgn="auto">
              <a:lnSpc>
                <a:spcPct val="110000"/>
              </a:lnSpc>
              <a:buFont typeface="Arial" panose="020B0604020202020204" pitchFamily="34" charset="0"/>
              <a:buChar char="•"/>
            </a:pP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公平性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Tree>
    <p:custDataLst>
      <p:tags r:id="rId20"/>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 name="圆角矩形 20"/>
          <p:cNvSpPr/>
          <p:nvPr>
            <p:custDataLst>
              <p:tags r:id="rId1"/>
            </p:custDataLst>
          </p:nvPr>
        </p:nvSpPr>
        <p:spPr>
          <a:xfrm>
            <a:off x="6587490" y="1101725"/>
            <a:ext cx="5400000" cy="5328000"/>
          </a:xfrm>
          <a:prstGeom prst="roundRect">
            <a:avLst>
              <a:gd name="adj" fmla="val 3161"/>
            </a:avLst>
          </a:prstGeom>
          <a:solidFill>
            <a:srgbClr val="FFFFFF"/>
          </a:solidFill>
          <a:ln>
            <a:solidFill>
              <a:schemeClr val="accent1"/>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solidFill>
                <a:srgbClr val="FFFFFF"/>
              </a:solidFill>
              <a:cs typeface="+mn-ea"/>
              <a:sym typeface="+mn-lt"/>
            </a:endParaRPr>
          </a:p>
        </p:txBody>
      </p:sp>
      <p:cxnSp>
        <p:nvCxnSpPr>
          <p:cNvPr id="34" name="直接连接符 33"/>
          <p:cNvCxnSpPr/>
          <p:nvPr>
            <p:custDataLst>
              <p:tags r:id="rId2"/>
            </p:custDataLst>
          </p:nvPr>
        </p:nvCxnSpPr>
        <p:spPr>
          <a:xfrm>
            <a:off x="9146223" y="6048693"/>
            <a:ext cx="381635" cy="0"/>
          </a:xfrm>
          <a:prstGeom prst="line">
            <a:avLst/>
          </a:prstGeom>
          <a:ln w="44450" cap="rnd"/>
        </p:spPr>
        <p:style>
          <a:lnRef idx="2">
            <a:schemeClr val="accent1"/>
          </a:lnRef>
          <a:fillRef idx="0">
            <a:srgbClr val="FFFFFF"/>
          </a:fillRef>
          <a:effectRef idx="0">
            <a:srgbClr val="FFFFFF"/>
          </a:effectRef>
          <a:fontRef idx="minor">
            <a:schemeClr val="tx1"/>
          </a:fontRef>
        </p:style>
      </p:cxnSp>
      <p:sp>
        <p:nvSpPr>
          <p:cNvPr id="2" name="圆角矩形 1"/>
          <p:cNvSpPr/>
          <p:nvPr>
            <p:custDataLst>
              <p:tags r:id="rId3"/>
            </p:custDataLst>
          </p:nvPr>
        </p:nvSpPr>
        <p:spPr>
          <a:xfrm>
            <a:off x="495300" y="1100455"/>
            <a:ext cx="5400000" cy="5328000"/>
          </a:xfrm>
          <a:prstGeom prst="roundRect">
            <a:avLst>
              <a:gd name="adj" fmla="val 3142"/>
            </a:avLst>
          </a:prstGeom>
          <a:solidFill>
            <a:srgbClr val="FFFFFF"/>
          </a:solidFill>
          <a:ln>
            <a:solidFill>
              <a:schemeClr val="accent1"/>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solidFill>
                <a:srgbClr val="FFFFFF"/>
              </a:solidFill>
              <a:cs typeface="+mn-ea"/>
              <a:sym typeface="+mn-lt"/>
            </a:endParaRPr>
          </a:p>
        </p:txBody>
      </p:sp>
      <p:cxnSp>
        <p:nvCxnSpPr>
          <p:cNvPr id="29" name="直接连接符 28"/>
          <p:cNvCxnSpPr/>
          <p:nvPr>
            <p:custDataLst>
              <p:tags r:id="rId4"/>
            </p:custDataLst>
          </p:nvPr>
        </p:nvCxnSpPr>
        <p:spPr>
          <a:xfrm>
            <a:off x="2806383" y="6048964"/>
            <a:ext cx="381635" cy="0"/>
          </a:xfrm>
          <a:prstGeom prst="line">
            <a:avLst/>
          </a:prstGeom>
          <a:ln w="44450" cap="rnd"/>
        </p:spPr>
        <p:style>
          <a:lnRef idx="2">
            <a:schemeClr val="accent1"/>
          </a:lnRef>
          <a:fillRef idx="0">
            <a:srgbClr val="FFFFFF"/>
          </a:fillRef>
          <a:effectRef idx="0">
            <a:srgbClr val="FFFFFF"/>
          </a:effectRef>
          <a:fontRef idx="minor">
            <a:schemeClr val="tx1"/>
          </a:fontRef>
        </p:style>
      </p:cxnSp>
      <p:sp>
        <p:nvSpPr>
          <p:cNvPr id="33" name="椭圆 32"/>
          <p:cNvSpPr/>
          <p:nvPr>
            <p:custDataLst>
              <p:tags r:id="rId5"/>
            </p:custDataLst>
          </p:nvPr>
        </p:nvSpPr>
        <p:spPr>
          <a:xfrm>
            <a:off x="8854758" y="1203643"/>
            <a:ext cx="673100" cy="673100"/>
          </a:xfrm>
          <a:prstGeom prst="ellipse">
            <a:avLst/>
          </a:prstGeom>
          <a:noFill/>
          <a:ln w="25400">
            <a:solidFill>
              <a:schemeClr val="accent1"/>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cs typeface="+mn-ea"/>
              <a:sym typeface="+mn-lt"/>
            </a:endParaRPr>
          </a:p>
        </p:txBody>
      </p:sp>
      <p:sp>
        <p:nvSpPr>
          <p:cNvPr id="39" name="图片 85" descr="343439383331313b343532303031393bd2b5bca8b9dcc0ed"/>
          <p:cNvSpPr/>
          <p:nvPr>
            <p:custDataLst>
              <p:tags r:id="rId6"/>
            </p:custDataLst>
          </p:nvPr>
        </p:nvSpPr>
        <p:spPr>
          <a:xfrm>
            <a:off x="9052243" y="1413828"/>
            <a:ext cx="278130" cy="257810"/>
          </a:xfrm>
          <a:custGeom>
            <a:avLst/>
            <a:gdLst>
              <a:gd name="connsiteX0" fmla="*/ 222543 w 251999"/>
              <a:gd name="connsiteY0" fmla="*/ 115 h 233941"/>
              <a:gd name="connsiteX1" fmla="*/ 29043 w 251999"/>
              <a:gd name="connsiteY1" fmla="*/ 115 h 233941"/>
              <a:gd name="connsiteX2" fmla="*/ 114 w 251999"/>
              <a:gd name="connsiteY2" fmla="*/ 29277 h 233941"/>
              <a:gd name="connsiteX3" fmla="*/ 114 w 251999"/>
              <a:gd name="connsiteY3" fmla="*/ 154996 h 233941"/>
              <a:gd name="connsiteX4" fmla="*/ 29043 w 251999"/>
              <a:gd name="connsiteY4" fmla="*/ 184157 h 233941"/>
              <a:gd name="connsiteX5" fmla="*/ 101686 w 251999"/>
              <a:gd name="connsiteY5" fmla="*/ 184157 h 233941"/>
              <a:gd name="connsiteX6" fmla="*/ 101686 w 251999"/>
              <a:gd name="connsiteY6" fmla="*/ 219800 h 233941"/>
              <a:gd name="connsiteX7" fmla="*/ 61828 w 251999"/>
              <a:gd name="connsiteY7" fmla="*/ 219800 h 233941"/>
              <a:gd name="connsiteX8" fmla="*/ 54757 w 251999"/>
              <a:gd name="connsiteY8" fmla="*/ 226928 h 233941"/>
              <a:gd name="connsiteX9" fmla="*/ 61828 w 251999"/>
              <a:gd name="connsiteY9" fmla="*/ 234057 h 233941"/>
              <a:gd name="connsiteX10" fmla="*/ 184614 w 251999"/>
              <a:gd name="connsiteY10" fmla="*/ 234057 h 233941"/>
              <a:gd name="connsiteX11" fmla="*/ 191685 w 251999"/>
              <a:gd name="connsiteY11" fmla="*/ 226928 h 233941"/>
              <a:gd name="connsiteX12" fmla="*/ 184614 w 251999"/>
              <a:gd name="connsiteY12" fmla="*/ 219800 h 233941"/>
              <a:gd name="connsiteX13" fmla="*/ 145400 w 251999"/>
              <a:gd name="connsiteY13" fmla="*/ 219800 h 233941"/>
              <a:gd name="connsiteX14" fmla="*/ 145400 w 251999"/>
              <a:gd name="connsiteY14" fmla="*/ 184157 h 233941"/>
              <a:gd name="connsiteX15" fmla="*/ 223185 w 251999"/>
              <a:gd name="connsiteY15" fmla="*/ 184157 h 233941"/>
              <a:gd name="connsiteX16" fmla="*/ 252114 w 251999"/>
              <a:gd name="connsiteY16" fmla="*/ 154996 h 233941"/>
              <a:gd name="connsiteX17" fmla="*/ 252114 w 251999"/>
              <a:gd name="connsiteY17" fmla="*/ 29277 h 233941"/>
              <a:gd name="connsiteX18" fmla="*/ 222543 w 251999"/>
              <a:gd name="connsiteY18" fmla="*/ 115 h 233941"/>
              <a:gd name="connsiteX19" fmla="*/ 209685 w 251999"/>
              <a:gd name="connsiteY19" fmla="*/ 43533 h 233941"/>
              <a:gd name="connsiteX20" fmla="*/ 209685 w 251999"/>
              <a:gd name="connsiteY20" fmla="*/ 43533 h 233941"/>
              <a:gd name="connsiteX21" fmla="*/ 209685 w 251999"/>
              <a:gd name="connsiteY21" fmla="*/ 44181 h 233941"/>
              <a:gd name="connsiteX22" fmla="*/ 137686 w 251999"/>
              <a:gd name="connsiteY22" fmla="*/ 140739 h 233941"/>
              <a:gd name="connsiteX23" fmla="*/ 135757 w 251999"/>
              <a:gd name="connsiteY23" fmla="*/ 139443 h 233941"/>
              <a:gd name="connsiteX24" fmla="*/ 79185 w 251999"/>
              <a:gd name="connsiteY24" fmla="*/ 97969 h 233941"/>
              <a:gd name="connsiteX25" fmla="*/ 59257 w 251999"/>
              <a:gd name="connsiteY25" fmla="*/ 123890 h 233941"/>
              <a:gd name="connsiteX26" fmla="*/ 50257 w 251999"/>
              <a:gd name="connsiteY26" fmla="*/ 127130 h 233941"/>
              <a:gd name="connsiteX27" fmla="*/ 45757 w 251999"/>
              <a:gd name="connsiteY27" fmla="*/ 117410 h 233941"/>
              <a:gd name="connsiteX28" fmla="*/ 46400 w 251999"/>
              <a:gd name="connsiteY28" fmla="*/ 116114 h 233941"/>
              <a:gd name="connsiteX29" fmla="*/ 73400 w 251999"/>
              <a:gd name="connsiteY29" fmla="*/ 80472 h 233941"/>
              <a:gd name="connsiteX30" fmla="*/ 75971 w 251999"/>
              <a:gd name="connsiteY30" fmla="*/ 77231 h 233941"/>
              <a:gd name="connsiteX31" fmla="*/ 134471 w 251999"/>
              <a:gd name="connsiteY31" fmla="*/ 120650 h 233941"/>
              <a:gd name="connsiteX32" fmla="*/ 198114 w 251999"/>
              <a:gd name="connsiteY32" fmla="*/ 35757 h 233941"/>
              <a:gd name="connsiteX33" fmla="*/ 205828 w 251999"/>
              <a:gd name="connsiteY33" fmla="*/ 34461 h 233941"/>
              <a:gd name="connsiteX34" fmla="*/ 209685 w 251999"/>
              <a:gd name="connsiteY34" fmla="*/ 43533 h 233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51999" h="233941">
                <a:moveTo>
                  <a:pt x="222543" y="115"/>
                </a:moveTo>
                <a:lnTo>
                  <a:pt x="29043" y="115"/>
                </a:lnTo>
                <a:cubicBezTo>
                  <a:pt x="12971" y="115"/>
                  <a:pt x="114" y="13076"/>
                  <a:pt x="114" y="29277"/>
                </a:cubicBezTo>
                <a:lnTo>
                  <a:pt x="114" y="154996"/>
                </a:lnTo>
                <a:cubicBezTo>
                  <a:pt x="114" y="171197"/>
                  <a:pt x="12971" y="184157"/>
                  <a:pt x="29043" y="184157"/>
                </a:cubicBezTo>
                <a:lnTo>
                  <a:pt x="101686" y="184157"/>
                </a:lnTo>
                <a:lnTo>
                  <a:pt x="101686" y="219800"/>
                </a:lnTo>
                <a:lnTo>
                  <a:pt x="61828" y="219800"/>
                </a:lnTo>
                <a:cubicBezTo>
                  <a:pt x="57971" y="219800"/>
                  <a:pt x="54757" y="223040"/>
                  <a:pt x="54757" y="226928"/>
                </a:cubicBezTo>
                <a:cubicBezTo>
                  <a:pt x="54757" y="230816"/>
                  <a:pt x="57971" y="234057"/>
                  <a:pt x="61828" y="234057"/>
                </a:cubicBezTo>
                <a:lnTo>
                  <a:pt x="184614" y="234057"/>
                </a:lnTo>
                <a:cubicBezTo>
                  <a:pt x="188471" y="234057"/>
                  <a:pt x="191685" y="230816"/>
                  <a:pt x="191685" y="226928"/>
                </a:cubicBezTo>
                <a:cubicBezTo>
                  <a:pt x="191685" y="223040"/>
                  <a:pt x="188471" y="219800"/>
                  <a:pt x="184614" y="219800"/>
                </a:cubicBezTo>
                <a:lnTo>
                  <a:pt x="145400" y="219800"/>
                </a:lnTo>
                <a:lnTo>
                  <a:pt x="145400" y="184157"/>
                </a:lnTo>
                <a:lnTo>
                  <a:pt x="223185" y="184157"/>
                </a:lnTo>
                <a:cubicBezTo>
                  <a:pt x="239257" y="184157"/>
                  <a:pt x="252114" y="171197"/>
                  <a:pt x="252114" y="154996"/>
                </a:cubicBezTo>
                <a:lnTo>
                  <a:pt x="252114" y="29277"/>
                </a:lnTo>
                <a:cubicBezTo>
                  <a:pt x="251471" y="13724"/>
                  <a:pt x="238614" y="115"/>
                  <a:pt x="222543" y="115"/>
                </a:cubicBezTo>
                <a:moveTo>
                  <a:pt x="209685" y="43533"/>
                </a:moveTo>
                <a:cubicBezTo>
                  <a:pt x="209685" y="43533"/>
                  <a:pt x="209685" y="44181"/>
                  <a:pt x="209685" y="43533"/>
                </a:cubicBezTo>
                <a:lnTo>
                  <a:pt x="209685" y="44181"/>
                </a:lnTo>
                <a:lnTo>
                  <a:pt x="137686" y="140739"/>
                </a:lnTo>
                <a:lnTo>
                  <a:pt x="135757" y="139443"/>
                </a:lnTo>
                <a:lnTo>
                  <a:pt x="79185" y="97969"/>
                </a:lnTo>
                <a:lnTo>
                  <a:pt x="59257" y="123890"/>
                </a:lnTo>
                <a:cubicBezTo>
                  <a:pt x="57328" y="127130"/>
                  <a:pt x="53471" y="128427"/>
                  <a:pt x="50257" y="127130"/>
                </a:cubicBezTo>
                <a:cubicBezTo>
                  <a:pt x="46400" y="125834"/>
                  <a:pt x="44471" y="121298"/>
                  <a:pt x="45757" y="117410"/>
                </a:cubicBezTo>
                <a:cubicBezTo>
                  <a:pt x="45757" y="116762"/>
                  <a:pt x="45757" y="116762"/>
                  <a:pt x="46400" y="116114"/>
                </a:cubicBezTo>
                <a:lnTo>
                  <a:pt x="73400" y="80472"/>
                </a:lnTo>
                <a:lnTo>
                  <a:pt x="75971" y="77231"/>
                </a:lnTo>
                <a:lnTo>
                  <a:pt x="134471" y="120650"/>
                </a:lnTo>
                <a:lnTo>
                  <a:pt x="198114" y="35757"/>
                </a:lnTo>
                <a:cubicBezTo>
                  <a:pt x="200043" y="33813"/>
                  <a:pt x="203257" y="33165"/>
                  <a:pt x="205828" y="34461"/>
                </a:cubicBezTo>
                <a:cubicBezTo>
                  <a:pt x="209685" y="35757"/>
                  <a:pt x="211614" y="39645"/>
                  <a:pt x="209685" y="43533"/>
                </a:cubicBezTo>
              </a:path>
            </a:pathLst>
          </a:custGeom>
          <a:solidFill>
            <a:schemeClr val="accent1"/>
          </a:solidFill>
          <a:ln w="8849" cap="flat">
            <a:noFill/>
            <a:prstDash val="solid"/>
            <a:miter/>
          </a:ln>
        </p:spPr>
        <p:txBody>
          <a:bodyPr rtlCol="0" anchor="ctr"/>
          <a:p>
            <a:endParaRPr lang="zh-CN" altLang="en-US">
              <a:cs typeface="+mn-ea"/>
              <a:sym typeface="+mn-lt"/>
            </a:endParaRPr>
          </a:p>
        </p:txBody>
      </p:sp>
      <p:sp>
        <p:nvSpPr>
          <p:cNvPr id="28" name="椭圆 27"/>
          <p:cNvSpPr/>
          <p:nvPr>
            <p:custDataLst>
              <p:tags r:id="rId7"/>
            </p:custDataLst>
          </p:nvPr>
        </p:nvSpPr>
        <p:spPr>
          <a:xfrm>
            <a:off x="2685733" y="1203643"/>
            <a:ext cx="673100" cy="673100"/>
          </a:xfrm>
          <a:prstGeom prst="ellipse">
            <a:avLst/>
          </a:prstGeom>
          <a:noFill/>
          <a:ln w="25400">
            <a:solidFill>
              <a:schemeClr val="accent1"/>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cs typeface="+mn-ea"/>
              <a:sym typeface="+mn-lt"/>
            </a:endParaRPr>
          </a:p>
        </p:txBody>
      </p:sp>
      <p:sp>
        <p:nvSpPr>
          <p:cNvPr id="3" name="矩形 2"/>
          <p:cNvSpPr/>
          <p:nvPr>
            <p:custDataLst>
              <p:tags r:id="rId8"/>
            </p:custDataLst>
          </p:nvPr>
        </p:nvSpPr>
        <p:spPr>
          <a:xfrm>
            <a:off x="625475" y="1863090"/>
            <a:ext cx="5184140" cy="2434590"/>
          </a:xfrm>
          <a:prstGeom prst="rect">
            <a:avLst/>
          </a:prstGeom>
        </p:spPr>
        <p:txBody>
          <a:bodyPr wrap="square" lIns="0" tIns="0" rIns="0" bIns="0">
            <a:noAutofit/>
          </a:bodyPr>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申报目录类别</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dirty="0">
                <a:latin typeface="微软雅黑" panose="020B0503020204020204" charset="-122"/>
                <a:ea typeface="微软雅黑" panose="020B0503020204020204" charset="-122"/>
                <a:cs typeface="微软雅黑" panose="020B0503020204020204" charset="-122"/>
                <a:sym typeface="+mn-lt"/>
              </a:rPr>
              <a:t>申报纳入基本目录（乙类）</a:t>
            </a:r>
            <a:endParaRPr lang="zh-CN" altLang="en-US"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通用名称</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dirty="0">
                <a:latin typeface="微软雅黑" panose="020B0503020204020204" charset="-122"/>
                <a:ea typeface="微软雅黑" panose="020B0503020204020204" charset="-122"/>
                <a:cs typeface="微软雅黑" panose="020B0503020204020204" charset="-122"/>
                <a:sym typeface="+mn-lt"/>
              </a:rPr>
              <a:t>复方电解质醋酸钠注射液</a:t>
            </a:r>
            <a:endParaRPr lang="zh-CN" altLang="en-US"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zh-CN" altLang="en-US" sz="1200" b="1" dirty="0">
                <a:latin typeface="微软雅黑" panose="020B0503020204020204" charset="-122"/>
                <a:ea typeface="微软雅黑" panose="020B0503020204020204" charset="-122"/>
                <a:cs typeface="微软雅黑" panose="020B0503020204020204" charset="-122"/>
                <a:sym typeface="+mn-lt"/>
              </a:rPr>
              <a:t>【注册分类】</a:t>
            </a:r>
            <a:r>
              <a:rPr lang="zh-CN" altLang="en-US" sz="1200" dirty="0">
                <a:latin typeface="微软雅黑" panose="020B0503020204020204" charset="-122"/>
                <a:ea typeface="微软雅黑" panose="020B0503020204020204" charset="-122"/>
                <a:cs typeface="微软雅黑" panose="020B0503020204020204" charset="-122"/>
                <a:sym typeface="+mn-lt"/>
              </a:rPr>
              <a:t>化学药品</a:t>
            </a:r>
            <a:r>
              <a:rPr lang="en-US" altLang="zh-CN" sz="1200" dirty="0">
                <a:latin typeface="微软雅黑" panose="020B0503020204020204" charset="-122"/>
                <a:ea typeface="微软雅黑" panose="020B0503020204020204" charset="-122"/>
                <a:cs typeface="微软雅黑" panose="020B0503020204020204" charset="-122"/>
                <a:sym typeface="+mn-lt"/>
              </a:rPr>
              <a:t>3</a:t>
            </a:r>
            <a:r>
              <a:rPr lang="zh-CN" altLang="en-US" sz="1200" dirty="0">
                <a:latin typeface="微软雅黑" panose="020B0503020204020204" charset="-122"/>
                <a:ea typeface="微软雅黑" panose="020B0503020204020204" charset="-122"/>
                <a:cs typeface="微软雅黑" panose="020B0503020204020204" charset="-122"/>
                <a:sym typeface="+mn-lt"/>
              </a:rPr>
              <a:t>类</a:t>
            </a:r>
            <a:endParaRPr lang="zh-CN" altLang="en-US"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规   </a:t>
            </a:r>
            <a:r>
              <a:rPr lang="en-US" altLang="zh-CN" sz="1200" b="1" dirty="0">
                <a:latin typeface="微软雅黑" panose="020B0503020204020204" charset="-122"/>
                <a:ea typeface="微软雅黑" panose="020B0503020204020204" charset="-122"/>
                <a:cs typeface="微软雅黑" panose="020B0503020204020204" charset="-122"/>
                <a:sym typeface="+mn-lt"/>
              </a:rPr>
              <a:t>  </a:t>
            </a:r>
            <a:r>
              <a:rPr lang="zh-CN" altLang="en-US" sz="1200" b="1" dirty="0">
                <a:latin typeface="微软雅黑" panose="020B0503020204020204" charset="-122"/>
                <a:ea typeface="微软雅黑" panose="020B0503020204020204" charset="-122"/>
                <a:cs typeface="微软雅黑" panose="020B0503020204020204" charset="-122"/>
                <a:sym typeface="+mn-lt"/>
              </a:rPr>
              <a:t>  格</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en-US" altLang="zh-CN" sz="1200" dirty="0">
                <a:latin typeface="微软雅黑" panose="020B0503020204020204" charset="-122"/>
                <a:ea typeface="微软雅黑" panose="020B0503020204020204" charset="-122"/>
                <a:cs typeface="微软雅黑" panose="020B0503020204020204" charset="-122"/>
                <a:sym typeface="+mn-lt"/>
              </a:rPr>
              <a:t>500ml</a:t>
            </a:r>
            <a:endParaRPr lang="en-US" altLang="zh-CN"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适  应</a:t>
            </a:r>
            <a:r>
              <a:rPr lang="en-US" altLang="zh-CN" sz="1200" b="1" dirty="0">
                <a:latin typeface="微软雅黑" panose="020B0503020204020204" charset="-122"/>
                <a:ea typeface="微软雅黑" panose="020B0503020204020204" charset="-122"/>
                <a:cs typeface="微软雅黑" panose="020B0503020204020204" charset="-122"/>
                <a:sym typeface="+mn-lt"/>
              </a:rPr>
              <a:t> </a:t>
            </a:r>
            <a:r>
              <a:rPr lang="zh-CN" altLang="en-US" sz="1200" b="1" dirty="0">
                <a:latin typeface="微软雅黑" panose="020B0503020204020204" charset="-122"/>
                <a:ea typeface="微软雅黑" panose="020B0503020204020204" charset="-122"/>
                <a:cs typeface="微软雅黑" panose="020B0503020204020204" charset="-122"/>
                <a:sym typeface="+mn-lt"/>
              </a:rPr>
              <a:t> 症</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dirty="0">
                <a:latin typeface="微软雅黑" panose="020B0503020204020204" charset="-122"/>
                <a:ea typeface="微软雅黑" panose="020B0503020204020204" charset="-122"/>
                <a:cs typeface="微软雅黑" panose="020B0503020204020204" charset="-122"/>
                <a:sym typeface="+mn-lt"/>
              </a:rPr>
              <a:t>本品用于治疗伴随或预期出现轻度酸中毒的等渗性脱水，</a:t>
            </a:r>
            <a:endParaRPr lang="zh-CN" altLang="en-US"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zh-CN" altLang="en-US" sz="1200" dirty="0">
                <a:latin typeface="微软雅黑" panose="020B0503020204020204" charset="-122"/>
                <a:ea typeface="微软雅黑" panose="020B0503020204020204" charset="-122"/>
                <a:cs typeface="微软雅黑" panose="020B0503020204020204" charset="-122"/>
                <a:sym typeface="+mn-lt"/>
              </a:rPr>
              <a:t>补充细胞外液和血容量的丢失。</a:t>
            </a:r>
            <a:endParaRPr lang="zh-CN" altLang="en-US" sz="1200" b="1"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用法用量</a:t>
            </a:r>
            <a:r>
              <a:rPr lang="en-US" altLang="zh-CN" sz="1200" b="1" dirty="0">
                <a:latin typeface="微软雅黑" panose="020B0503020204020204" charset="-122"/>
                <a:ea typeface="微软雅黑" panose="020B0503020204020204" charset="-122"/>
                <a:cs typeface="微软雅黑" panose="020B0503020204020204" charset="-122"/>
                <a:sym typeface="+mn-lt"/>
              </a:rPr>
              <a:t>】</a:t>
            </a:r>
            <a:endParaRPr lang="en-US" altLang="zh-CN" sz="1200" b="1"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zh-CN" altLang="en-US" sz="1200" dirty="0">
                <a:ln>
                  <a:noFill/>
                  <a:prstDash val="sysDot"/>
                </a:ln>
                <a:latin typeface="微软雅黑" panose="020B0503020204020204" charset="-122"/>
                <a:ea typeface="微软雅黑" panose="020B0503020204020204" charset="-122"/>
                <a:cs typeface="微软雅黑" panose="020B0503020204020204" charset="-122"/>
                <a:sym typeface="+mn-lt"/>
              </a:rPr>
              <a:t>给药剂量和给药速率取决于患者的年龄、体重、临床和生物学状况（包括</a:t>
            </a:r>
            <a:endParaRPr lang="zh-CN" altLang="en-US" sz="1200" dirty="0">
              <a:ln>
                <a:noFill/>
                <a:prstDash val="sysDot"/>
              </a:ln>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zh-CN" altLang="en-US" sz="1200" dirty="0">
                <a:ln>
                  <a:noFill/>
                  <a:prstDash val="sysDot"/>
                </a:ln>
                <a:latin typeface="微软雅黑" panose="020B0503020204020204" charset="-122"/>
                <a:ea typeface="微软雅黑" panose="020B0503020204020204" charset="-122"/>
                <a:cs typeface="微软雅黑" panose="020B0503020204020204" charset="-122"/>
                <a:sym typeface="+mn-lt"/>
              </a:rPr>
              <a:t>酸碱平衡）以及伴随治疗。</a:t>
            </a:r>
            <a:r>
              <a:rPr lang="en-US" altLang="zh-CN" sz="1200" dirty="0">
                <a:ln>
                  <a:noFill/>
                  <a:prstDash val="sysDot"/>
                </a:ln>
                <a:latin typeface="微软雅黑" panose="020B0503020204020204" charset="-122"/>
                <a:ea typeface="微软雅黑" panose="020B0503020204020204" charset="-122"/>
                <a:cs typeface="微软雅黑" panose="020B0503020204020204" charset="-122"/>
                <a:sym typeface="+mn-lt"/>
              </a:rPr>
              <a:t>   </a:t>
            </a:r>
            <a:endParaRPr lang="zh-CN" altLang="en-US" sz="1200" dirty="0">
              <a:ln>
                <a:noFill/>
                <a:prstDash val="sysDot"/>
              </a:ln>
              <a:latin typeface="微软雅黑" panose="020B0503020204020204" charset="-122"/>
              <a:ea typeface="微软雅黑" panose="020B0503020204020204" charset="-122"/>
              <a:cs typeface="微软雅黑" panose="020B0503020204020204" charset="-122"/>
              <a:sym typeface="+mn-lt"/>
            </a:endParaRPr>
          </a:p>
        </p:txBody>
      </p:sp>
      <p:sp>
        <p:nvSpPr>
          <p:cNvPr id="4" name="矩形 3"/>
          <p:cNvSpPr/>
          <p:nvPr>
            <p:custDataLst>
              <p:tags r:id="rId9"/>
            </p:custDataLst>
          </p:nvPr>
        </p:nvSpPr>
        <p:spPr>
          <a:xfrm>
            <a:off x="6713855" y="1901190"/>
            <a:ext cx="5095240" cy="3695065"/>
          </a:xfrm>
          <a:prstGeom prst="rect">
            <a:avLst/>
          </a:prstGeom>
        </p:spPr>
        <p:txBody>
          <a:bodyPr wrap="square" lIns="0" tIns="0" rIns="0" bIns="0">
            <a:noAutofit/>
          </a:bodyPr>
          <a:p>
            <a:pPr marL="285750" indent="-285750">
              <a:lnSpc>
                <a:spcPct val="180000"/>
              </a:lnSpc>
              <a:buFont typeface="Wingdings" panose="05000000000000000000" charset="0"/>
              <a:buChar char="l"/>
            </a:pPr>
            <a:r>
              <a:rPr lang="zh-CN" altLang="en-US" sz="1200" b="1" dirty="0">
                <a:latin typeface="微软雅黑" panose="020B0503020204020204" charset="-122"/>
                <a:ea typeface="微软雅黑" panose="020B0503020204020204" charset="-122"/>
                <a:cs typeface="微软雅黑" panose="020B0503020204020204" charset="-122"/>
                <a:sym typeface="+mn-lt"/>
              </a:rPr>
              <a:t>中国大陆首次上市时间：</a:t>
            </a:r>
            <a:r>
              <a:rPr lang="en-US" altLang="zh-CN" sz="1200" dirty="0">
                <a:latin typeface="微软雅黑" panose="020B0503020204020204" charset="-122"/>
                <a:ea typeface="微软雅黑" panose="020B0503020204020204" charset="-122"/>
                <a:cs typeface="微软雅黑" panose="020B0503020204020204" charset="-122"/>
                <a:sym typeface="+mn-lt"/>
              </a:rPr>
              <a:t>2023</a:t>
            </a:r>
            <a:r>
              <a:rPr lang="zh-CN" altLang="en-US" sz="1200" dirty="0">
                <a:latin typeface="微软雅黑" panose="020B0503020204020204" charset="-122"/>
                <a:ea typeface="微软雅黑" panose="020B0503020204020204" charset="-122"/>
                <a:cs typeface="微软雅黑" panose="020B0503020204020204" charset="-122"/>
                <a:sym typeface="+mn-lt"/>
              </a:rPr>
              <a:t>年</a:t>
            </a:r>
            <a:r>
              <a:rPr lang="en-US" altLang="zh-CN" sz="1200" dirty="0">
                <a:latin typeface="微软雅黑" panose="020B0503020204020204" charset="-122"/>
                <a:ea typeface="微软雅黑" panose="020B0503020204020204" charset="-122"/>
                <a:cs typeface="微软雅黑" panose="020B0503020204020204" charset="-122"/>
                <a:sym typeface="+mn-lt"/>
              </a:rPr>
              <a:t>1</a:t>
            </a:r>
            <a:r>
              <a:rPr lang="zh-CN" altLang="en-US" sz="1200" dirty="0">
                <a:latin typeface="微软雅黑" panose="020B0503020204020204" charset="-122"/>
                <a:ea typeface="微软雅黑" panose="020B0503020204020204" charset="-122"/>
                <a:cs typeface="微软雅黑" panose="020B0503020204020204" charset="-122"/>
                <a:sym typeface="+mn-lt"/>
              </a:rPr>
              <a:t>月</a:t>
            </a:r>
            <a:r>
              <a:rPr lang="en-US" altLang="zh-CN" sz="1200" dirty="0">
                <a:latin typeface="微软雅黑" panose="020B0503020204020204" charset="-122"/>
                <a:ea typeface="微软雅黑" panose="020B0503020204020204" charset="-122"/>
                <a:cs typeface="微软雅黑" panose="020B0503020204020204" charset="-122"/>
                <a:sym typeface="+mn-lt"/>
              </a:rPr>
              <a:t>10</a:t>
            </a:r>
            <a:r>
              <a:rPr lang="zh-CN" altLang="en-US" sz="1200" dirty="0">
                <a:latin typeface="微软雅黑" panose="020B0503020204020204" charset="-122"/>
                <a:ea typeface="微软雅黑" panose="020B0503020204020204" charset="-122"/>
                <a:cs typeface="微软雅黑" panose="020B0503020204020204" charset="-122"/>
                <a:sym typeface="+mn-lt"/>
              </a:rPr>
              <a:t>日</a:t>
            </a:r>
            <a:endParaRPr lang="en-US" altLang="zh-CN" sz="1200" dirty="0">
              <a:latin typeface="微软雅黑" panose="020B0503020204020204" charset="-122"/>
              <a:ea typeface="微软雅黑" panose="020B0503020204020204" charset="-122"/>
              <a:cs typeface="微软雅黑" panose="020B0503020204020204" charset="-122"/>
              <a:sym typeface="+mn-lt"/>
            </a:endParaRPr>
          </a:p>
          <a:p>
            <a:pPr marL="285750" indent="-285750">
              <a:lnSpc>
                <a:spcPct val="180000"/>
              </a:lnSpc>
              <a:buFont typeface="Wingdings" panose="05000000000000000000" charset="0"/>
              <a:buChar char="l"/>
            </a:pPr>
            <a:r>
              <a:rPr lang="zh-CN" altLang="en-US" sz="1200" b="1" dirty="0">
                <a:latin typeface="微软雅黑" panose="020B0503020204020204" charset="-122"/>
                <a:ea typeface="微软雅黑" panose="020B0503020204020204" charset="-122"/>
                <a:cs typeface="微软雅黑" panose="020B0503020204020204" charset="-122"/>
                <a:sym typeface="+mn-lt"/>
              </a:rPr>
              <a:t>目前大陆地区同通用名药品的上市情况：</a:t>
            </a:r>
            <a:r>
              <a:rPr lang="en-US" altLang="zh-CN" sz="1200" dirty="0">
                <a:latin typeface="微软雅黑" panose="020B0503020204020204" charset="-122"/>
                <a:ea typeface="微软雅黑" panose="020B0503020204020204" charset="-122"/>
                <a:cs typeface="微软雅黑" panose="020B0503020204020204" charset="-122"/>
                <a:sym typeface="+mn-lt"/>
              </a:rPr>
              <a:t>6</a:t>
            </a:r>
            <a:r>
              <a:rPr lang="zh-CN" altLang="en-US" sz="1200" dirty="0">
                <a:latin typeface="微软雅黑" panose="020B0503020204020204" charset="-122"/>
                <a:ea typeface="微软雅黑" panose="020B0503020204020204" charset="-122"/>
                <a:cs typeface="微软雅黑" panose="020B0503020204020204" charset="-122"/>
                <a:sym typeface="+mn-lt"/>
              </a:rPr>
              <a:t>家企业获批</a:t>
            </a:r>
            <a:endParaRPr lang="en-US" altLang="zh-CN" sz="1200" dirty="0">
              <a:latin typeface="微软雅黑" panose="020B0503020204020204" charset="-122"/>
              <a:ea typeface="微软雅黑" panose="020B0503020204020204" charset="-122"/>
              <a:cs typeface="微软雅黑" panose="020B0503020204020204" charset="-122"/>
              <a:sym typeface="+mn-lt"/>
            </a:endParaRPr>
          </a:p>
          <a:p>
            <a:pPr marL="285750" indent="-285750">
              <a:lnSpc>
                <a:spcPct val="180000"/>
              </a:lnSpc>
              <a:buFont typeface="Wingdings" panose="05000000000000000000" charset="0"/>
              <a:buChar char="l"/>
            </a:pPr>
            <a:r>
              <a:rPr lang="zh-CN" altLang="en-US" sz="1200" b="1" dirty="0">
                <a:latin typeface="微软雅黑" panose="020B0503020204020204" charset="-122"/>
                <a:ea typeface="微软雅黑" panose="020B0503020204020204" charset="-122"/>
                <a:cs typeface="微软雅黑" panose="020B0503020204020204" charset="-122"/>
                <a:sym typeface="+mn-lt"/>
              </a:rPr>
              <a:t>全球首个上市国家</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地区及上市时间：</a:t>
            </a:r>
            <a:r>
              <a:rPr lang="zh-CN" altLang="en-US" sz="1200" dirty="0">
                <a:latin typeface="微软雅黑" panose="020B0503020204020204" charset="-122"/>
                <a:ea typeface="微软雅黑" panose="020B0503020204020204" charset="-122"/>
                <a:cs typeface="微软雅黑" panose="020B0503020204020204" charset="-122"/>
                <a:sym typeface="+mn-lt"/>
              </a:rPr>
              <a:t>欧盟；上市时间为</a:t>
            </a:r>
            <a:r>
              <a:rPr lang="en-US" altLang="zh-CN" sz="1200" dirty="0">
                <a:latin typeface="微软雅黑" panose="020B0503020204020204" charset="-122"/>
                <a:ea typeface="微软雅黑" panose="020B0503020204020204" charset="-122"/>
                <a:cs typeface="微软雅黑" panose="020B0503020204020204" charset="-122"/>
                <a:sym typeface="+mn-lt"/>
              </a:rPr>
              <a:t>2009</a:t>
            </a:r>
            <a:r>
              <a:rPr lang="zh-CN" altLang="en-US" sz="1200" dirty="0">
                <a:latin typeface="微软雅黑" panose="020B0503020204020204" charset="-122"/>
                <a:ea typeface="微软雅黑" panose="020B0503020204020204" charset="-122"/>
                <a:cs typeface="微软雅黑" panose="020B0503020204020204" charset="-122"/>
                <a:sym typeface="+mn-lt"/>
              </a:rPr>
              <a:t>年</a:t>
            </a:r>
            <a:r>
              <a:rPr lang="en-US" altLang="zh-CN" sz="1200" dirty="0">
                <a:latin typeface="微软雅黑" panose="020B0503020204020204" charset="-122"/>
                <a:ea typeface="微软雅黑" panose="020B0503020204020204" charset="-122"/>
                <a:cs typeface="微软雅黑" panose="020B0503020204020204" charset="-122"/>
                <a:sym typeface="+mn-lt"/>
              </a:rPr>
              <a:t>9</a:t>
            </a:r>
            <a:r>
              <a:rPr lang="zh-CN" altLang="en-US" sz="1200" dirty="0">
                <a:latin typeface="微软雅黑" panose="020B0503020204020204" charset="-122"/>
                <a:ea typeface="微软雅黑" panose="020B0503020204020204" charset="-122"/>
                <a:cs typeface="微软雅黑" panose="020B0503020204020204" charset="-122"/>
                <a:sym typeface="+mn-lt"/>
              </a:rPr>
              <a:t>月</a:t>
            </a:r>
            <a:endParaRPr lang="en-US" altLang="zh-CN" sz="1200" dirty="0">
              <a:latin typeface="微软雅黑" panose="020B0503020204020204" charset="-122"/>
              <a:ea typeface="微软雅黑" panose="020B0503020204020204" charset="-122"/>
              <a:cs typeface="微软雅黑" panose="020B0503020204020204" charset="-122"/>
              <a:sym typeface="+mn-lt"/>
            </a:endParaRPr>
          </a:p>
          <a:p>
            <a:pPr marL="285750" indent="-285750">
              <a:lnSpc>
                <a:spcPct val="180000"/>
              </a:lnSpc>
              <a:buFont typeface="Wingdings" panose="05000000000000000000" charset="0"/>
              <a:buChar char="l"/>
            </a:pPr>
            <a:r>
              <a:rPr lang="zh-CN" altLang="en-US" sz="1200" b="1" dirty="0">
                <a:latin typeface="微软雅黑" panose="020B0503020204020204" charset="-122"/>
                <a:ea typeface="微软雅黑" panose="020B0503020204020204" charset="-122"/>
                <a:cs typeface="微软雅黑" panose="020B0503020204020204" charset="-122"/>
                <a:sym typeface="+mn-lt"/>
              </a:rPr>
              <a:t>是否为</a:t>
            </a:r>
            <a:r>
              <a:rPr lang="en-US" altLang="zh-CN" sz="1200" b="1" dirty="0">
                <a:latin typeface="微软雅黑" panose="020B0503020204020204" charset="-122"/>
                <a:ea typeface="微软雅黑" panose="020B0503020204020204" charset="-122"/>
                <a:cs typeface="微软雅黑" panose="020B0503020204020204" charset="-122"/>
                <a:sym typeface="+mn-lt"/>
              </a:rPr>
              <a:t>OTC</a:t>
            </a:r>
            <a:r>
              <a:rPr lang="zh-CN" altLang="en-US" sz="1200" b="1" dirty="0">
                <a:latin typeface="微软雅黑" panose="020B0503020204020204" charset="-122"/>
                <a:ea typeface="微软雅黑" panose="020B0503020204020204" charset="-122"/>
                <a:cs typeface="微软雅黑" panose="020B0503020204020204" charset="-122"/>
                <a:sym typeface="+mn-lt"/>
              </a:rPr>
              <a:t>药品：</a:t>
            </a:r>
            <a:r>
              <a:rPr lang="zh-CN" altLang="en-US" sz="1200" dirty="0">
                <a:latin typeface="微软雅黑" panose="020B0503020204020204" charset="-122"/>
                <a:ea typeface="微软雅黑" panose="020B0503020204020204" charset="-122"/>
                <a:cs typeface="微软雅黑" panose="020B0503020204020204" charset="-122"/>
                <a:sym typeface="+mn-lt"/>
              </a:rPr>
              <a:t>否</a:t>
            </a:r>
            <a:endParaRPr lang="en-US" altLang="zh-CN" sz="1200" dirty="0">
              <a:latin typeface="微软雅黑" panose="020B0503020204020204" charset="-122"/>
              <a:ea typeface="微软雅黑" panose="020B0503020204020204" charset="-122"/>
              <a:cs typeface="微软雅黑" panose="020B0503020204020204" charset="-122"/>
              <a:sym typeface="+mn-lt"/>
            </a:endParaRPr>
          </a:p>
          <a:p>
            <a:pPr marL="285750" indent="-285750">
              <a:lnSpc>
                <a:spcPct val="180000"/>
              </a:lnSpc>
              <a:buFont typeface="Wingdings" panose="05000000000000000000" charset="0"/>
              <a:buChar char="l"/>
            </a:pPr>
            <a:r>
              <a:rPr lang="zh-CN" altLang="en-US" sz="1200" b="1" dirty="0">
                <a:latin typeface="微软雅黑" panose="020B0503020204020204" charset="-122"/>
                <a:ea typeface="微软雅黑" panose="020B0503020204020204" charset="-122"/>
                <a:cs typeface="微软雅黑" panose="020B0503020204020204" charset="-122"/>
                <a:sym typeface="+mn-lt"/>
              </a:rPr>
              <a:t>参照药品建议：</a:t>
            </a:r>
            <a:r>
              <a:rPr lang="zh-CN" altLang="en-US" sz="1200" dirty="0">
                <a:latin typeface="微软雅黑" panose="020B0503020204020204" charset="-122"/>
                <a:ea typeface="微软雅黑" panose="020B0503020204020204" charset="-122"/>
                <a:cs typeface="微软雅黑" panose="020B0503020204020204" charset="-122"/>
                <a:sym typeface="+mn-lt"/>
              </a:rPr>
              <a:t>复方电解质醋酸钠葡萄糖注射液</a:t>
            </a:r>
            <a:endParaRPr lang="en-US" altLang="zh-CN" sz="1200" dirty="0">
              <a:latin typeface="微软雅黑" panose="020B0503020204020204" charset="-122"/>
              <a:ea typeface="微软雅黑" panose="020B0503020204020204" charset="-122"/>
              <a:cs typeface="微软雅黑" panose="020B0503020204020204" charset="-122"/>
              <a:sym typeface="+mn-lt"/>
            </a:endParaRPr>
          </a:p>
          <a:p>
            <a:pPr marL="285750" indent="-285750">
              <a:lnSpc>
                <a:spcPct val="180000"/>
              </a:lnSpc>
              <a:buFont typeface="Wingdings" panose="05000000000000000000" charset="0"/>
              <a:buChar char="l"/>
            </a:pPr>
            <a:r>
              <a:rPr lang="zh-CN" altLang="en-US" sz="1200" b="1" dirty="0">
                <a:ln>
                  <a:noFill/>
                  <a:prstDash val="sysDot"/>
                </a:ln>
                <a:solidFill>
                  <a:srgbClr val="262626"/>
                </a:solidFill>
                <a:latin typeface="微软雅黑" panose="020B0503020204020204" charset="-122"/>
                <a:ea typeface="微软雅黑" panose="020B0503020204020204" charset="-122"/>
                <a:cs typeface="微软雅黑" panose="020B0503020204020204" charset="-122"/>
                <a:sym typeface="+mn-lt"/>
              </a:rPr>
              <a:t>选择参照药的理由：</a:t>
            </a:r>
            <a:endParaRPr lang="zh-CN" altLang="en-US" sz="1200" b="1" dirty="0">
              <a:ln>
                <a:noFill/>
                <a:prstDash val="sysDot"/>
              </a:ln>
              <a:solidFill>
                <a:srgbClr val="262626"/>
              </a:solidFill>
              <a:latin typeface="微软雅黑" panose="020B0503020204020204" charset="-122"/>
              <a:ea typeface="微软雅黑" panose="020B0503020204020204" charset="-122"/>
              <a:cs typeface="微软雅黑" panose="020B0503020204020204" charset="-122"/>
              <a:sym typeface="+mn-lt"/>
            </a:endParaRPr>
          </a:p>
          <a:p>
            <a:pPr marL="285750" indent="-285750">
              <a:lnSpc>
                <a:spcPct val="180000"/>
              </a:lnSpc>
              <a:buFont typeface="Wingdings" panose="05000000000000000000" charset="0"/>
              <a:buChar char="ü"/>
            </a:pPr>
            <a:r>
              <a:rPr lang="zh-CN" altLang="en-US" sz="1200" dirty="0">
                <a:ln>
                  <a:noFill/>
                  <a:prstDash val="sysDot"/>
                </a:ln>
                <a:solidFill>
                  <a:schemeClr val="tx1"/>
                </a:solidFill>
                <a:latin typeface="微软雅黑" panose="020B0503020204020204" charset="-122"/>
                <a:ea typeface="微软雅黑" panose="020B0503020204020204" charset="-122"/>
                <a:cs typeface="微软雅黑" panose="020B0503020204020204" charset="-122"/>
                <a:sym typeface="+mn-lt"/>
              </a:rPr>
              <a:t>复方电解质醋酸钠注射液与复方电解质醋酸钠葡萄糖注射液的配方结构相似，</a:t>
            </a:r>
            <a:r>
              <a:rPr lang="zh-CN" altLang="en-US" sz="1200" dirty="0">
                <a:ln>
                  <a:noFill/>
                  <a:prstDash val="sysDot"/>
                </a:ln>
                <a:solidFill>
                  <a:srgbClr val="262626"/>
                </a:solidFill>
                <a:latin typeface="微软雅黑" panose="020B0503020204020204" charset="-122"/>
                <a:ea typeface="微软雅黑" panose="020B0503020204020204" charset="-122"/>
                <a:cs typeface="微软雅黑" panose="020B0503020204020204" charset="-122"/>
                <a:sym typeface="+mn-lt"/>
              </a:rPr>
              <a:t>并且不含葡萄糖，不干扰患者血糖水平；</a:t>
            </a:r>
            <a:endParaRPr lang="zh-CN" altLang="en-US" sz="1200" dirty="0">
              <a:ln>
                <a:noFill/>
                <a:prstDash val="sysDot"/>
              </a:ln>
              <a:solidFill>
                <a:srgbClr val="262626"/>
              </a:solidFill>
              <a:latin typeface="微软雅黑" panose="020B0503020204020204" charset="-122"/>
              <a:ea typeface="微软雅黑" panose="020B0503020204020204" charset="-122"/>
              <a:cs typeface="微软雅黑" panose="020B0503020204020204" charset="-122"/>
              <a:sym typeface="+mn-lt"/>
            </a:endParaRPr>
          </a:p>
          <a:p>
            <a:pPr marL="171450" indent="-171450">
              <a:lnSpc>
                <a:spcPct val="180000"/>
              </a:lnSpc>
              <a:buFont typeface="Wingdings" panose="05000000000000000000" charset="0"/>
              <a:buChar char="l"/>
            </a:pPr>
            <a:r>
              <a:rPr lang="zh-CN" altLang="en-US" sz="1200" b="1" dirty="0">
                <a:latin typeface="微软雅黑" panose="020B0503020204020204" charset="-122"/>
                <a:ea typeface="微软雅黑" panose="020B0503020204020204" charset="-122"/>
                <a:cs typeface="微软雅黑" panose="020B0503020204020204" charset="-122"/>
                <a:sym typeface="+mn-lt"/>
              </a:rPr>
              <a:t>与参照药品相比的优势：</a:t>
            </a:r>
            <a:endParaRPr lang="zh-CN" altLang="en-US" sz="1200" dirty="0">
              <a:ln>
                <a:noFill/>
                <a:prstDash val="sysDot"/>
              </a:ln>
              <a:solidFill>
                <a:srgbClr val="262626"/>
              </a:solidFill>
              <a:latin typeface="微软雅黑" panose="020B0503020204020204" charset="-122"/>
              <a:ea typeface="微软雅黑" panose="020B0503020204020204" charset="-122"/>
              <a:cs typeface="微软雅黑" panose="020B0503020204020204" charset="-122"/>
              <a:sym typeface="+mn-lt"/>
            </a:endParaRPr>
          </a:p>
          <a:p>
            <a:pPr marL="285750" indent="-285750">
              <a:lnSpc>
                <a:spcPct val="180000"/>
              </a:lnSpc>
              <a:buFont typeface="Wingdings" panose="05000000000000000000" charset="0"/>
              <a:buChar char="ü"/>
            </a:pPr>
            <a:r>
              <a:rPr lang="zh-CN" sz="1200" dirty="0">
                <a:latin typeface="微软雅黑" panose="020B0503020204020204" charset="-122"/>
                <a:ea typeface="微软雅黑" panose="020B0503020204020204" charset="-122"/>
                <a:cs typeface="微软雅黑" panose="020B0503020204020204" charset="-122"/>
                <a:sym typeface="+mn-ea"/>
              </a:rPr>
              <a:t>本品</a:t>
            </a:r>
            <a:r>
              <a:rPr sz="1200" dirty="0">
                <a:latin typeface="微软雅黑" panose="020B0503020204020204" charset="-122"/>
                <a:ea typeface="微软雅黑" panose="020B0503020204020204" charset="-122"/>
                <a:cs typeface="微软雅黑" panose="020B0503020204020204" charset="-122"/>
                <a:sym typeface="+mn-ea"/>
              </a:rPr>
              <a:t>更适于在输血前后使用，因其成分中不含 Ca</a:t>
            </a:r>
            <a:r>
              <a:rPr sz="1200" baseline="30000" dirty="0">
                <a:latin typeface="微软雅黑" panose="020B0503020204020204" charset="-122"/>
                <a:ea typeface="微软雅黑" panose="020B0503020204020204" charset="-122"/>
                <a:cs typeface="微软雅黑" panose="020B0503020204020204" charset="-122"/>
                <a:sym typeface="+mn-ea"/>
              </a:rPr>
              <a:t>2+</a:t>
            </a:r>
            <a:r>
              <a:rPr sz="1200" dirty="0">
                <a:latin typeface="微软雅黑" panose="020B0503020204020204" charset="-122"/>
                <a:ea typeface="微软雅黑" panose="020B0503020204020204" charset="-122"/>
                <a:cs typeface="微软雅黑" panose="020B0503020204020204" charset="-122"/>
                <a:sym typeface="+mn-ea"/>
              </a:rPr>
              <a:t>，可避免 Ca</a:t>
            </a:r>
            <a:r>
              <a:rPr sz="1200" baseline="30000" dirty="0">
                <a:latin typeface="微软雅黑" panose="020B0503020204020204" charset="-122"/>
                <a:ea typeface="微软雅黑" panose="020B0503020204020204" charset="-122"/>
                <a:cs typeface="微软雅黑" panose="020B0503020204020204" charset="-122"/>
                <a:sym typeface="+mn-ea"/>
              </a:rPr>
              <a:t>2+</a:t>
            </a:r>
            <a:r>
              <a:rPr sz="1200" dirty="0">
                <a:latin typeface="微软雅黑" panose="020B0503020204020204" charset="-122"/>
                <a:ea typeface="微软雅黑" panose="020B0503020204020204" charset="-122"/>
                <a:cs typeface="微软雅黑" panose="020B0503020204020204" charset="-122"/>
                <a:sym typeface="+mn-ea"/>
              </a:rPr>
              <a:t>过量导致的凝集级联反应的活化和凝血的发生</a:t>
            </a:r>
            <a:r>
              <a:rPr lang="zh-CN" sz="1200"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手术中不会与含有枸橼酸的库血发生反应。</a:t>
            </a:r>
            <a:endParaRPr lang="zh-CN" altLang="en-US" sz="1200" dirty="0">
              <a:ln>
                <a:noFill/>
                <a:prstDash val="sysDot"/>
              </a:ln>
              <a:solidFill>
                <a:srgbClr val="262626"/>
              </a:solidFill>
              <a:latin typeface="微软雅黑" panose="020B0503020204020204" charset="-122"/>
              <a:ea typeface="微软雅黑" panose="020B0503020204020204" charset="-122"/>
              <a:cs typeface="微软雅黑" panose="020B0503020204020204" charset="-122"/>
              <a:sym typeface="+mn-lt"/>
            </a:endParaRPr>
          </a:p>
        </p:txBody>
      </p:sp>
      <p:graphicFrame>
        <p:nvGraphicFramePr>
          <p:cNvPr id="5" name="表格 4"/>
          <p:cNvGraphicFramePr/>
          <p:nvPr>
            <p:custDataLst>
              <p:tags r:id="rId10"/>
            </p:custDataLst>
          </p:nvPr>
        </p:nvGraphicFramePr>
        <p:xfrm>
          <a:off x="625384" y="4280897"/>
          <a:ext cx="5113310" cy="1297940"/>
        </p:xfrm>
        <a:graphic>
          <a:graphicData uri="http://schemas.openxmlformats.org/drawingml/2006/table">
            <a:tbl>
              <a:tblPr firstRow="1" bandRow="1">
                <a:tableStyleId>{5C22544A-7EE6-4342-B048-85BDC9FD1C3A}</a:tableStyleId>
              </a:tblPr>
              <a:tblGrid>
                <a:gridCol w="829310"/>
                <a:gridCol w="4284000"/>
              </a:tblGrid>
              <a:tr h="612000">
                <a:tc>
                  <a:txBody>
                    <a:bodyPr/>
                    <a:p>
                      <a:pPr algn="ctr">
                        <a:lnSpc>
                          <a:spcPct val="150000"/>
                        </a:lnSpc>
                        <a:buNone/>
                      </a:pPr>
                      <a:r>
                        <a:rPr lang="zh-CN" altLang="en-US" sz="1000" b="0">
                          <a:solidFill>
                            <a:schemeClr val="tx1"/>
                          </a:solidFill>
                          <a:latin typeface="微软雅黑" panose="020B0503020204020204" charset="-122"/>
                          <a:ea typeface="微软雅黑" panose="020B0503020204020204" charset="-122"/>
                          <a:cs typeface="+mn-ea"/>
                          <a:sym typeface="+mn-lt"/>
                        </a:rPr>
                        <a:t>推荐剂量</a:t>
                      </a:r>
                      <a:r>
                        <a:rPr lang="en-US" altLang="zh-CN" sz="1000" b="0" baseline="30000">
                          <a:solidFill>
                            <a:schemeClr val="tx1"/>
                          </a:solidFill>
                          <a:latin typeface="微软雅黑" panose="020B0503020204020204" charset="-122"/>
                          <a:ea typeface="微软雅黑" panose="020B0503020204020204" charset="-122"/>
                          <a:cs typeface="+mn-ea"/>
                          <a:sym typeface="+mn-lt"/>
                        </a:rPr>
                        <a:t>[1]</a:t>
                      </a:r>
                      <a:endParaRPr lang="en-US" altLang="zh-CN" sz="1000" b="0" baseline="30000">
                        <a:solidFill>
                          <a:schemeClr val="tx1"/>
                        </a:solidFill>
                        <a:latin typeface="微软雅黑" panose="020B0503020204020204" charset="-122"/>
                        <a:ea typeface="微软雅黑" panose="020B0503020204020204" charset="-122"/>
                        <a:cs typeface="+mn-ea"/>
                        <a:sym typeface="+mn-lt"/>
                      </a:endParaRPr>
                    </a:p>
                  </a:txBody>
                  <a:tcPr anchor="ctr">
                    <a:solidFill>
                      <a:srgbClr val="B6C7EA"/>
                    </a:solidFill>
                  </a:tcPr>
                </a:tc>
                <a:tc>
                  <a:txBody>
                    <a:bodyPr/>
                    <a:p>
                      <a:pPr algn="l">
                        <a:lnSpc>
                          <a:spcPct val="150000"/>
                        </a:lnSpc>
                        <a:buNone/>
                      </a:pP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成人、老年人和青少年</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(12</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岁及以上</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500mL</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至</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3L/24</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p>
                      <a:pPr algn="l">
                        <a:lnSpc>
                          <a:spcPct val="150000"/>
                        </a:lnSpc>
                        <a:buNone/>
                      </a:pP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婴儿、幼儿和儿童</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(28</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天至</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11</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岁</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20mL/kg</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至</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100mL/kg/24</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solidFill>
                      <a:srgbClr val="B6C7EA"/>
                    </a:solidFill>
                  </a:tcPr>
                </a:tc>
              </a:tr>
            </a:tbl>
          </a:graphicData>
        </a:graphic>
      </p:graphicFrame>
      <p:pic>
        <p:nvPicPr>
          <p:cNvPr id="8" name="图片 7" descr="输液点滴"/>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806700" y="1324610"/>
            <a:ext cx="431800" cy="431800"/>
          </a:xfrm>
          <a:prstGeom prst="rect">
            <a:avLst/>
          </a:prstGeom>
        </p:spPr>
      </p:pic>
      <p:sp>
        <p:nvSpPr>
          <p:cNvPr id="9" name="标题 8"/>
          <p:cNvSpPr>
            <a:spLocks noGrp="1"/>
          </p:cNvSpPr>
          <p:nvPr>
            <p:ph type="title" idx="4294967295"/>
          </p:nvPr>
        </p:nvSpPr>
        <p:spPr>
          <a:xfrm>
            <a:off x="765810" y="404495"/>
            <a:ext cx="10968990" cy="643255"/>
          </a:xfrm>
        </p:spPr>
        <p:txBody>
          <a:bodyPr vert="horz" lIns="90170" tIns="46990" rIns="90170" bIns="46990" rtlCol="0" anchor="ctr" anchorCtr="0">
            <a:normAutofit/>
          </a:bodyPr>
          <a:p>
            <a:pPr lvl="0" algn="l">
              <a:lnSpc>
                <a:spcPct val="100000"/>
              </a:lnSpc>
              <a:buClrTx/>
              <a:buSzTx/>
              <a:buFontTx/>
            </a:pPr>
            <a:r>
              <a:rPr lang="en-US" altLang="zh-CN" sz="2800" b="1" spc="300" dirty="0">
                <a:solidFill>
                  <a:srgbClr val="004097"/>
                </a:solidFill>
                <a:uFillTx/>
                <a:sym typeface="+mn-ea"/>
              </a:rPr>
              <a:t>1. </a:t>
            </a:r>
            <a:r>
              <a:rPr lang="en-US" altLang="zh-CN" sz="2800" b="1" spc="300" dirty="0">
                <a:solidFill>
                  <a:srgbClr val="004097"/>
                </a:solidFill>
                <a:uFillTx/>
                <a:sym typeface="+mn-ea"/>
              </a:rPr>
              <a:t>药品基础信息</a:t>
            </a:r>
            <a:endParaRPr lang="en-US" altLang="zh-CN" sz="2800" b="1" spc="300" dirty="0">
              <a:solidFill>
                <a:srgbClr val="004097"/>
              </a:solidFill>
              <a:uFillTx/>
              <a:sym typeface="+mn-ea"/>
            </a:endParaRPr>
          </a:p>
        </p:txBody>
      </p:sp>
      <p:sp>
        <p:nvSpPr>
          <p:cNvPr id="42" name="文本框 41"/>
          <p:cNvSpPr txBox="1"/>
          <p:nvPr/>
        </p:nvSpPr>
        <p:spPr>
          <a:xfrm>
            <a:off x="2267727" y="6587607"/>
            <a:ext cx="7134891" cy="229870"/>
          </a:xfrm>
          <a:prstGeom prst="rect">
            <a:avLst/>
          </a:prstGeom>
          <a:noFill/>
        </p:spPr>
        <p:txBody>
          <a:bodyPr wrap="square" rtlCol="0">
            <a:spAutoFit/>
          </a:bodyPr>
          <a:p>
            <a:pPr indent="0">
              <a:buFont typeface="Arial" panose="020B0604020202020204" pitchFamily="34" charset="0"/>
              <a:buNone/>
            </a:pPr>
            <a:r>
              <a:rPr lang="en-US" altLang="zh-CN" sz="900" dirty="0">
                <a:latin typeface="微软雅黑" panose="020B0503020204020204" charset="-122"/>
                <a:ea typeface="微软雅黑" panose="020B0503020204020204" charset="-122"/>
                <a:cs typeface="微软雅黑" panose="020B0503020204020204" charset="-122"/>
              </a:rPr>
              <a:t>[1] </a:t>
            </a:r>
            <a:r>
              <a:rPr lang="zh-CN" altLang="en-US" sz="900" dirty="0">
                <a:latin typeface="微软雅黑" panose="020B0503020204020204" charset="-122"/>
                <a:ea typeface="微软雅黑" panose="020B0503020204020204" charset="-122"/>
                <a:cs typeface="微软雅黑" panose="020B0503020204020204" charset="-122"/>
              </a:rPr>
              <a:t>复方电解质醋酸钠注射液说明书</a:t>
            </a:r>
            <a:endParaRPr lang="zh-CN" altLang="en-US" sz="900" dirty="0">
              <a:latin typeface="微软雅黑" panose="020B0503020204020204" charset="-122"/>
              <a:ea typeface="微软雅黑" panose="020B0503020204020204" charset="-122"/>
              <a:cs typeface="微软雅黑" panose="020B0503020204020204" charset="-122"/>
            </a:endParaRPr>
          </a:p>
        </p:txBody>
      </p:sp>
      <p:graphicFrame>
        <p:nvGraphicFramePr>
          <p:cNvPr id="10" name="表格 9"/>
          <p:cNvGraphicFramePr/>
          <p:nvPr>
            <p:custDataLst>
              <p:tags r:id="rId13"/>
            </p:custDataLst>
          </p:nvPr>
        </p:nvGraphicFramePr>
        <p:xfrm>
          <a:off x="625384" y="4962887"/>
          <a:ext cx="5113310" cy="1371600"/>
        </p:xfrm>
        <a:graphic>
          <a:graphicData uri="http://schemas.openxmlformats.org/drawingml/2006/table">
            <a:tbl>
              <a:tblPr firstRow="1" bandRow="1">
                <a:tableStyleId>{5C22544A-7EE6-4342-B048-85BDC9FD1C3A}</a:tableStyleId>
              </a:tblPr>
              <a:tblGrid>
                <a:gridCol w="829310"/>
                <a:gridCol w="4284000"/>
              </a:tblGrid>
              <a:tr h="324000">
                <a:tc gridSpan="2">
                  <a:txBody>
                    <a:bodyPr/>
                    <a:p>
                      <a:pPr algn="ctr">
                        <a:lnSpc>
                          <a:spcPct val="150000"/>
                        </a:lnSpc>
                        <a:buNone/>
                      </a:pPr>
                      <a:r>
                        <a:rPr lang="en-US" altLang="zh-CN" sz="1000" b="0">
                          <a:solidFill>
                            <a:schemeClr val="tx1"/>
                          </a:solidFill>
                          <a:latin typeface="微软雅黑" panose="020B0503020204020204" charset="-122"/>
                          <a:ea typeface="微软雅黑" panose="020B0503020204020204" charset="-122"/>
                          <a:cs typeface="+mn-ea"/>
                          <a:sym typeface="+mn-lt"/>
                        </a:rPr>
                        <a:t>       </a:t>
                      </a:r>
                      <a:r>
                        <a:rPr lang="zh-CN" altLang="en-US" sz="1000" b="0">
                          <a:solidFill>
                            <a:schemeClr val="tx1"/>
                          </a:solidFill>
                          <a:latin typeface="微软雅黑" panose="020B0503020204020204" charset="-122"/>
                          <a:ea typeface="微软雅黑" panose="020B0503020204020204" charset="-122"/>
                          <a:cs typeface="+mn-ea"/>
                          <a:sym typeface="+mn-lt"/>
                        </a:rPr>
                        <a:t>给药速率</a:t>
                      </a:r>
                      <a:r>
                        <a:rPr lang="en-US" altLang="zh-CN" sz="1000" b="0" baseline="30000">
                          <a:solidFill>
                            <a:schemeClr val="tx1"/>
                          </a:solidFill>
                          <a:latin typeface="微软雅黑" panose="020B0503020204020204" charset="-122"/>
                          <a:ea typeface="微软雅黑" panose="020B0503020204020204" charset="-122"/>
                          <a:cs typeface="+mn-ea"/>
                          <a:sym typeface="+mn-lt"/>
                        </a:rPr>
                        <a:t>[1]</a:t>
                      </a:r>
                      <a:r>
                        <a:rPr lang="zh-CN" altLang="en-US" sz="1000" b="0">
                          <a:solidFill>
                            <a:schemeClr val="tx1"/>
                          </a:solidFill>
                          <a:latin typeface="微软雅黑" panose="020B0503020204020204" charset="-122"/>
                          <a:ea typeface="微软雅黑" panose="020B0503020204020204" charset="-122"/>
                          <a:cs typeface="+mn-ea"/>
                          <a:sym typeface="+mn-lt"/>
                        </a:rPr>
                        <a:t>：儿童患者的平均输注速率为</a:t>
                      </a:r>
                      <a:r>
                        <a:rPr lang="en-US" altLang="zh-CN" sz="1000" b="0">
                          <a:solidFill>
                            <a:schemeClr val="tx1"/>
                          </a:solidFill>
                          <a:latin typeface="微软雅黑" panose="020B0503020204020204" charset="-122"/>
                          <a:ea typeface="微软雅黑" panose="020B0503020204020204" charset="-122"/>
                          <a:cs typeface="+mn-ea"/>
                          <a:sym typeface="+mn-lt"/>
                        </a:rPr>
                        <a:t>5mL/kg/</a:t>
                      </a:r>
                      <a:r>
                        <a:rPr lang="zh-CN" altLang="en-US" sz="1000" b="0">
                          <a:solidFill>
                            <a:schemeClr val="tx1"/>
                          </a:solidFill>
                          <a:latin typeface="微软雅黑" panose="020B0503020204020204" charset="-122"/>
                          <a:ea typeface="微软雅黑" panose="020B0503020204020204" charset="-122"/>
                          <a:cs typeface="+mn-ea"/>
                          <a:sym typeface="+mn-lt"/>
                        </a:rPr>
                        <a:t>小时</a:t>
                      </a:r>
                      <a:endParaRPr lang="zh-CN" altLang="en-US" sz="1000" b="0">
                        <a:solidFill>
                          <a:schemeClr val="tx1"/>
                        </a:solidFill>
                        <a:latin typeface="微软雅黑" panose="020B0503020204020204" charset="-122"/>
                        <a:ea typeface="微软雅黑" panose="020B0503020204020204" charset="-122"/>
                        <a:cs typeface="+mn-ea"/>
                        <a:sym typeface="+mn-lt"/>
                      </a:endParaRPr>
                    </a:p>
                  </a:txBody>
                  <a:tcPr anchor="ctr">
                    <a:solidFill>
                      <a:schemeClr val="accent1">
                        <a:lumMod val="40000"/>
                        <a:lumOff val="60000"/>
                      </a:schemeClr>
                    </a:solidFill>
                  </a:tcPr>
                </a:tc>
                <a:tc hMerge="1">
                  <a:tcPr anchor="ctr">
                    <a:solidFill>
                      <a:srgbClr val="CFD6EC"/>
                    </a:solidFill>
                  </a:tcPr>
                </a:tc>
              </a:tr>
              <a:tr h="324000">
                <a:tc>
                  <a:txBody>
                    <a:bodyPr/>
                    <a:p>
                      <a:pPr algn="ctr">
                        <a:lnSpc>
                          <a:spcPct val="150000"/>
                        </a:lnSpc>
                        <a:buNone/>
                      </a:pPr>
                      <a:r>
                        <a:rPr lang="zh-CN" altLang="en-US" sz="1000" b="0">
                          <a:solidFill>
                            <a:schemeClr val="tx1"/>
                          </a:solidFill>
                          <a:latin typeface="微软雅黑" panose="020B0503020204020204" charset="-122"/>
                          <a:ea typeface="微软雅黑" panose="020B0503020204020204" charset="-122"/>
                          <a:cs typeface="+mn-ea"/>
                          <a:sym typeface="+mn-lt"/>
                        </a:rPr>
                        <a:t>婴儿</a:t>
                      </a:r>
                      <a:endParaRPr lang="zh-CN" altLang="en-US" sz="1000" b="0">
                        <a:solidFill>
                          <a:schemeClr val="tx1"/>
                        </a:solidFill>
                        <a:latin typeface="微软雅黑" panose="020B0503020204020204" charset="-122"/>
                        <a:ea typeface="微软雅黑" panose="020B0503020204020204" charset="-122"/>
                        <a:cs typeface="+mn-ea"/>
                        <a:sym typeface="+mn-lt"/>
                      </a:endParaRPr>
                    </a:p>
                  </a:txBody>
                  <a:tcPr anchor="ctr">
                    <a:solidFill>
                      <a:schemeClr val="bg1">
                        <a:lumMod val="85000"/>
                      </a:schemeClr>
                    </a:solidFill>
                  </a:tcPr>
                </a:tc>
                <a:tc>
                  <a:txBody>
                    <a:bodyPr/>
                    <a:p>
                      <a:pPr algn="ctr">
                        <a:lnSpc>
                          <a:spcPct val="150000"/>
                        </a:lnSpc>
                        <a:buNone/>
                      </a:pP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6~8 mL/kg/</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solidFill>
                      <a:schemeClr val="bg1">
                        <a:lumMod val="85000"/>
                      </a:schemeClr>
                    </a:solidFill>
                  </a:tcPr>
                </a:tc>
              </a:tr>
              <a:tr h="324000">
                <a:tc>
                  <a:txBody>
                    <a:bodyPr/>
                    <a:p>
                      <a:pPr algn="ctr">
                        <a:lnSpc>
                          <a:spcPct val="150000"/>
                        </a:lnSpc>
                        <a:buNone/>
                      </a:pPr>
                      <a:r>
                        <a:rPr lang="zh-CN" altLang="en-US" sz="1000" b="0">
                          <a:solidFill>
                            <a:schemeClr val="tx1"/>
                          </a:solidFill>
                          <a:latin typeface="微软雅黑" panose="020B0503020204020204" charset="-122"/>
                          <a:ea typeface="微软雅黑" panose="020B0503020204020204" charset="-122"/>
                          <a:cs typeface="+mn-ea"/>
                          <a:sym typeface="+mn-lt"/>
                        </a:rPr>
                        <a:t>幼儿</a:t>
                      </a:r>
                      <a:endParaRPr lang="zh-CN" altLang="en-US" sz="1000" b="0">
                        <a:solidFill>
                          <a:schemeClr val="tx1"/>
                        </a:solidFill>
                        <a:latin typeface="微软雅黑" panose="020B0503020204020204" charset="-122"/>
                        <a:ea typeface="微软雅黑" panose="020B0503020204020204" charset="-122"/>
                        <a:cs typeface="+mn-ea"/>
                        <a:sym typeface="+mn-lt"/>
                      </a:endParaRPr>
                    </a:p>
                  </a:txBody>
                  <a:tcPr anchor="ctr">
                    <a:solidFill>
                      <a:schemeClr val="accent1">
                        <a:lumMod val="20000"/>
                        <a:lumOff val="80000"/>
                      </a:schemeClr>
                    </a:solidFill>
                  </a:tcPr>
                </a:tc>
                <a:tc>
                  <a:txBody>
                    <a:bodyPr/>
                    <a:p>
                      <a:pPr algn="ctr">
                        <a:lnSpc>
                          <a:spcPct val="150000"/>
                        </a:lnSpc>
                        <a:buNone/>
                      </a:pP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4~6 mL/kg/</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solidFill>
                      <a:schemeClr val="accent1">
                        <a:lumMod val="20000"/>
                        <a:lumOff val="80000"/>
                      </a:schemeClr>
                    </a:solidFill>
                  </a:tcPr>
                </a:tc>
              </a:tr>
              <a:tr h="324000">
                <a:tc>
                  <a:txBody>
                    <a:bodyPr/>
                    <a:p>
                      <a:pPr algn="ctr">
                        <a:lnSpc>
                          <a:spcPct val="150000"/>
                        </a:lnSpc>
                        <a:buNone/>
                      </a:pPr>
                      <a:r>
                        <a:rPr lang="zh-CN" altLang="en-US" sz="1000" b="0">
                          <a:solidFill>
                            <a:schemeClr val="tx1"/>
                          </a:solidFill>
                          <a:latin typeface="微软雅黑" panose="020B0503020204020204" charset="-122"/>
                          <a:ea typeface="微软雅黑" panose="020B0503020204020204" charset="-122"/>
                          <a:cs typeface="+mn-ea"/>
                          <a:sym typeface="+mn-lt"/>
                        </a:rPr>
                        <a:t>学龄儿童</a:t>
                      </a:r>
                      <a:endParaRPr lang="zh-CN" altLang="en-US" sz="1000" b="0">
                        <a:solidFill>
                          <a:schemeClr val="tx1"/>
                        </a:solidFill>
                        <a:latin typeface="微软雅黑" panose="020B0503020204020204" charset="-122"/>
                        <a:ea typeface="微软雅黑" panose="020B0503020204020204" charset="-122"/>
                        <a:cs typeface="+mn-ea"/>
                        <a:sym typeface="+mn-lt"/>
                      </a:endParaRPr>
                    </a:p>
                  </a:txBody>
                  <a:tcPr anchor="ctr">
                    <a:solidFill>
                      <a:srgbClr val="D9D9D9"/>
                    </a:solidFill>
                  </a:tcPr>
                </a:tc>
                <a:tc>
                  <a:txBody>
                    <a:bodyPr/>
                    <a:p>
                      <a:pPr algn="ctr">
                        <a:lnSpc>
                          <a:spcPct val="150000"/>
                        </a:lnSpc>
                        <a:buNone/>
                      </a:pP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2~4 mL/kg/</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solidFill>
                      <a:srgbClr val="D9D9D9"/>
                    </a:solidFill>
                  </a:tcPr>
                </a:tc>
              </a:tr>
            </a:tbl>
          </a:graphicData>
        </a:graphic>
      </p:graphicFrame>
    </p:spTree>
    <p:custDataLst>
      <p:tags r:id="rId14"/>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idx="4294967295"/>
            <p:custDataLst>
              <p:tags r:id="rId1"/>
            </p:custDataLst>
          </p:nvPr>
        </p:nvSpPr>
        <p:spPr>
          <a:xfrm>
            <a:off x="765810" y="385445"/>
            <a:ext cx="10968990" cy="643255"/>
          </a:xfrm>
        </p:spPr>
        <p:txBody>
          <a:bodyPr vert="horz" lIns="90170" tIns="46990" rIns="90170" bIns="46990" rtlCol="0" anchor="ctr" anchorCtr="0">
            <a:normAutofit/>
          </a:bodyPr>
          <a:p>
            <a:pPr lvl="0" algn="l">
              <a:lnSpc>
                <a:spcPct val="100000"/>
              </a:lnSpc>
              <a:buClrTx/>
              <a:buSzTx/>
              <a:buFontTx/>
            </a:pPr>
            <a:r>
              <a:rPr lang="en-US" altLang="zh-CN" sz="2800" b="1" spc="300" dirty="0">
                <a:solidFill>
                  <a:srgbClr val="004097"/>
                </a:solidFill>
                <a:uFillTx/>
                <a:sym typeface="+mn-ea"/>
              </a:rPr>
              <a:t>1. </a:t>
            </a:r>
            <a:r>
              <a:rPr lang="en-US" altLang="zh-CN" sz="2800" b="1" spc="300" dirty="0">
                <a:solidFill>
                  <a:srgbClr val="004097"/>
                </a:solidFill>
                <a:uFillTx/>
                <a:sym typeface="+mn-ea"/>
              </a:rPr>
              <a:t>药品基础信息</a:t>
            </a:r>
            <a:endParaRPr lang="en-US" altLang="zh-CN" sz="2800" b="1" spc="300" dirty="0">
              <a:solidFill>
                <a:srgbClr val="004097"/>
              </a:solidFill>
              <a:uFillTx/>
              <a:sym typeface="+mn-ea"/>
            </a:endParaRPr>
          </a:p>
        </p:txBody>
      </p:sp>
      <p:sp>
        <p:nvSpPr>
          <p:cNvPr id="6" name="文本框 5"/>
          <p:cNvSpPr txBox="1"/>
          <p:nvPr>
            <p:custDataLst>
              <p:tags r:id="rId2"/>
            </p:custDataLst>
          </p:nvPr>
        </p:nvSpPr>
        <p:spPr>
          <a:xfrm>
            <a:off x="732113" y="1377778"/>
            <a:ext cx="10798240" cy="650240"/>
          </a:xfrm>
          <a:prstGeom prst="rect">
            <a:avLst/>
          </a:prstGeom>
          <a:noFill/>
          <a:ln>
            <a:noFill/>
          </a:ln>
        </p:spPr>
        <p:txBody>
          <a:bodyPr wrap="square" rtlCol="0">
            <a:spAutoFit/>
          </a:bodyPr>
          <a:p>
            <a:pPr marL="285750" indent="-285750">
              <a:lnSpc>
                <a:spcPct val="140000"/>
              </a:lnSpc>
              <a:buFont typeface="Arial" panose="020B0604020202020204" pitchFamily="34" charset="0"/>
              <a:buChar char="•"/>
            </a:pPr>
            <a:r>
              <a:rPr lang="zh-CN" altLang="en-US" sz="1300" dirty="0">
                <a:latin typeface="微软雅黑" panose="020B0503020204020204" charset="-122"/>
                <a:ea typeface="微软雅黑" panose="020B0503020204020204" charset="-122"/>
                <a:cs typeface="微软雅黑" panose="020B0503020204020204" charset="-122"/>
              </a:rPr>
              <a:t>容量不足是各类重症患者</a:t>
            </a:r>
            <a:r>
              <a:rPr lang="en-US" altLang="zh-CN" sz="1300" dirty="0">
                <a:latin typeface="微软雅黑" panose="020B0503020204020204" charset="-122"/>
                <a:ea typeface="微软雅黑" panose="020B0503020204020204" charset="-122"/>
                <a:cs typeface="微软雅黑" panose="020B0503020204020204" charset="-122"/>
              </a:rPr>
              <a:t>( </a:t>
            </a:r>
            <a:r>
              <a:rPr lang="zh-CN" altLang="en-US" sz="1300" dirty="0">
                <a:latin typeface="微软雅黑" panose="020B0503020204020204" charset="-122"/>
                <a:ea typeface="微软雅黑" panose="020B0503020204020204" charset="-122"/>
                <a:cs typeface="微软雅黑" panose="020B0503020204020204" charset="-122"/>
              </a:rPr>
              <a:t>如感染、创伤或大手术以及急性失血等</a:t>
            </a:r>
            <a:r>
              <a:rPr lang="en-US" altLang="zh-CN" sz="1300" dirty="0">
                <a:latin typeface="微软雅黑" panose="020B0503020204020204" charset="-122"/>
                <a:ea typeface="微软雅黑" panose="020B0503020204020204" charset="-122"/>
                <a:cs typeface="微软雅黑" panose="020B0503020204020204" charset="-122"/>
              </a:rPr>
              <a:t>) </a:t>
            </a:r>
            <a:r>
              <a:rPr lang="zh-CN" altLang="en-US" sz="1300" dirty="0">
                <a:latin typeface="微软雅黑" panose="020B0503020204020204" charset="-122"/>
                <a:ea typeface="微软雅黑" panose="020B0503020204020204" charset="-122"/>
                <a:cs typeface="微软雅黑" panose="020B0503020204020204" charset="-122"/>
              </a:rPr>
              <a:t>的共同临床特征，持续低容量血症所致组织灌注障碍可显著增加重症患者发生多器官功能不全的风险，或将进一步加剧原发疾病所致的器官损伤，导致不良预后</a:t>
            </a:r>
            <a:r>
              <a:rPr lang="en-US" altLang="zh-CN" sz="1300" baseline="30000" dirty="0">
                <a:latin typeface="微软雅黑" panose="020B0503020204020204" charset="-122"/>
                <a:ea typeface="微软雅黑" panose="020B0503020204020204" charset="-122"/>
                <a:cs typeface="微软雅黑" panose="020B0503020204020204" charset="-122"/>
              </a:rPr>
              <a:t>[1]</a:t>
            </a:r>
            <a:r>
              <a:rPr lang="zh-CN" altLang="en-US" sz="1300" dirty="0">
                <a:latin typeface="微软雅黑" panose="020B0503020204020204" charset="-122"/>
                <a:ea typeface="微软雅黑" panose="020B0503020204020204" charset="-122"/>
                <a:cs typeface="微软雅黑" panose="020B0503020204020204" charset="-122"/>
              </a:rPr>
              <a:t>。 </a:t>
            </a:r>
            <a:endParaRPr lang="zh-CN" altLang="en-US" sz="1300" b="1" dirty="0">
              <a:solidFill>
                <a:srgbClr val="C00000"/>
              </a:solidFill>
              <a:latin typeface="微软雅黑" panose="020B0503020204020204" charset="-122"/>
              <a:ea typeface="微软雅黑" panose="020B0503020204020204" charset="-122"/>
              <a:cs typeface="微软雅黑" panose="020B0503020204020204" charset="-122"/>
            </a:endParaRPr>
          </a:p>
        </p:txBody>
      </p:sp>
      <p:sp>
        <p:nvSpPr>
          <p:cNvPr id="49" name="文本框 48"/>
          <p:cNvSpPr txBox="1"/>
          <p:nvPr>
            <p:custDataLst>
              <p:tags r:id="rId3"/>
            </p:custDataLst>
          </p:nvPr>
        </p:nvSpPr>
        <p:spPr>
          <a:xfrm>
            <a:off x="714375" y="1044036"/>
            <a:ext cx="3203575" cy="337185"/>
          </a:xfrm>
          <a:prstGeom prst="rect">
            <a:avLst/>
          </a:prstGeom>
          <a:noFill/>
        </p:spPr>
        <p:txBody>
          <a:bodyPr wrap="square">
            <a:spAutoFit/>
          </a:bodyPr>
          <a:p>
            <a:pPr marL="285750" indent="-285750">
              <a:lnSpc>
                <a:spcPct val="100000"/>
              </a:lnSpc>
              <a:buFont typeface="Wingdings" panose="05000000000000000000" charset="0"/>
              <a:buChar char="l"/>
            </a:pPr>
            <a:r>
              <a:rPr lang="zh-CN" altLang="en-US" sz="1600" b="1" dirty="0">
                <a:solidFill>
                  <a:srgbClr val="004097"/>
                </a:solidFill>
                <a:latin typeface="微软雅黑" panose="020B0503020204020204" charset="-122"/>
                <a:ea typeface="微软雅黑" panose="020B0503020204020204" charset="-122"/>
                <a:cs typeface="微软雅黑" panose="020B0503020204020204" charset="-122"/>
                <a:sym typeface="+mn-ea"/>
              </a:rPr>
              <a:t>所治疗疾病基本情况：</a:t>
            </a:r>
            <a:endParaRPr lang="zh-CN" altLang="en-US" sz="1600" b="1" dirty="0">
              <a:solidFill>
                <a:srgbClr val="004097"/>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custDataLst>
              <p:tags r:id="rId4"/>
            </p:custDataLst>
          </p:nvPr>
        </p:nvSpPr>
        <p:spPr>
          <a:xfrm>
            <a:off x="713105" y="3200400"/>
            <a:ext cx="4017645" cy="337185"/>
          </a:xfrm>
          <a:prstGeom prst="rect">
            <a:avLst/>
          </a:prstGeom>
          <a:noFill/>
        </p:spPr>
        <p:txBody>
          <a:bodyPr wrap="square">
            <a:spAutoFit/>
          </a:bodyPr>
          <a:p>
            <a:pPr marL="285750" indent="-285750">
              <a:lnSpc>
                <a:spcPct val="100000"/>
              </a:lnSpc>
              <a:buFont typeface="Wingdings" panose="05000000000000000000" charset="0"/>
              <a:buChar char="l"/>
            </a:pPr>
            <a:r>
              <a:rPr lang="zh-CN" altLang="en-US" sz="1600" b="1" dirty="0">
                <a:solidFill>
                  <a:srgbClr val="004097"/>
                </a:solidFill>
                <a:latin typeface="微软雅黑" panose="020B0503020204020204" charset="-122"/>
                <a:ea typeface="微软雅黑" panose="020B0503020204020204" charset="-122"/>
                <a:cs typeface="微软雅黑" panose="020B0503020204020204" charset="-122"/>
                <a:sym typeface="+mn-ea"/>
              </a:rPr>
              <a:t>弥补未满足的治疗需求情况：</a:t>
            </a:r>
            <a:endParaRPr lang="zh-CN" altLang="en-US" sz="1600" b="1" dirty="0">
              <a:solidFill>
                <a:srgbClr val="004097"/>
              </a:solidFill>
              <a:latin typeface="微软雅黑" panose="020B0503020204020204" charset="-122"/>
              <a:ea typeface="微软雅黑" panose="020B0503020204020204" charset="-122"/>
              <a:cs typeface="微软雅黑" panose="020B0503020204020204" charset="-122"/>
              <a:sym typeface="+mn-ea"/>
            </a:endParaRPr>
          </a:p>
        </p:txBody>
      </p:sp>
      <p:sp>
        <p:nvSpPr>
          <p:cNvPr id="9" name="文本框 8"/>
          <p:cNvSpPr txBox="1"/>
          <p:nvPr>
            <p:custDataLst>
              <p:tags r:id="rId5"/>
            </p:custDataLst>
          </p:nvPr>
        </p:nvSpPr>
        <p:spPr>
          <a:xfrm>
            <a:off x="2203716" y="5923135"/>
            <a:ext cx="6443194" cy="921385"/>
          </a:xfrm>
          <a:prstGeom prst="rect">
            <a:avLst/>
          </a:prstGeom>
          <a:noFill/>
        </p:spPr>
        <p:txBody>
          <a:bodyPr wrap="square" rtlCol="0">
            <a:spAutoFit/>
          </a:bodyPr>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[1] </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耿倩宁等，重症患者液体复苏：种类选择的辛路历程</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[J]</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，中国实用内科杂志，</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2018,38</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11</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1073-1076</a:t>
            </a:r>
            <a:endParaRPr lang="en-US" altLang="zh-CN" sz="900" dirty="0">
              <a:solidFill>
                <a:schemeClr val="tx1"/>
              </a:solidFill>
              <a:latin typeface="微软雅黑" panose="020B0503020204020204" charset="-122"/>
              <a:ea typeface="微软雅黑" panose="020B0503020204020204" charset="-122"/>
              <a:cs typeface="微软雅黑" panose="020B0503020204020204" charset="-122"/>
            </a:endParaRPr>
          </a:p>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[2] 《</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中国脓毒症早期预防与阻断急诊专家共识</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900" dirty="0">
              <a:solidFill>
                <a:schemeClr val="tx1"/>
              </a:solidFill>
              <a:latin typeface="微软雅黑" panose="020B0503020204020204" charset="-122"/>
              <a:ea typeface="微软雅黑" panose="020B0503020204020204" charset="-122"/>
              <a:cs typeface="微软雅黑" panose="020B0503020204020204" charset="-122"/>
            </a:endParaRPr>
          </a:p>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[3] 《2024</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中国卫生健康统计年鉴</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900" dirty="0">
              <a:solidFill>
                <a:schemeClr val="tx1"/>
              </a:solidFill>
              <a:latin typeface="微软雅黑" panose="020B0503020204020204" charset="-122"/>
              <a:ea typeface="微软雅黑" panose="020B0503020204020204" charset="-122"/>
              <a:cs typeface="微软雅黑" panose="020B0503020204020204" charset="-122"/>
            </a:endParaRPr>
          </a:p>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sym typeface="+mn-ea"/>
              </a:rPr>
              <a:t>[4] </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rPr>
              <a:t>复方电解质醋酸钠注射液说明书</a:t>
            </a:r>
            <a:endPar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nSpc>
                <a:spcPct val="120000"/>
              </a:lnSpc>
              <a:buNone/>
            </a:pPr>
            <a:r>
              <a:rPr lang="en-US" altLang="zh-CN" sz="900" dirty="0">
                <a:latin typeface="微软雅黑" panose="020B0503020204020204" charset="-122"/>
                <a:ea typeface="微软雅黑" panose="020B0503020204020204" charset="-122"/>
                <a:cs typeface="微软雅黑" panose="020B0503020204020204" charset="-122"/>
                <a:sym typeface="+mn-ea"/>
              </a:rPr>
              <a:t>[5] </a:t>
            </a:r>
            <a:r>
              <a:rPr lang="zh-CN" altLang="en-US" sz="900" dirty="0">
                <a:latin typeface="微软雅黑" panose="020B0503020204020204" charset="-122"/>
                <a:ea typeface="微软雅黑" panose="020B0503020204020204" charset="-122"/>
                <a:cs typeface="微软雅黑" panose="020B0503020204020204" charset="-122"/>
                <a:sym typeface="+mn-ea"/>
              </a:rPr>
              <a:t>复方电解质醋酸钠葡萄糖注射液说明书</a:t>
            </a:r>
            <a:endPar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721995" y="3512185"/>
            <a:ext cx="10898505" cy="2190750"/>
          </a:xfrm>
          <a:prstGeom prst="rect">
            <a:avLst/>
          </a:prstGeom>
          <a:noFill/>
        </p:spPr>
        <p:txBody>
          <a:bodyPr wrap="square" rtlCol="0" anchor="t">
            <a:noAutofit/>
          </a:bodyPr>
          <a:p>
            <a:pPr marL="285750" indent="-285750">
              <a:lnSpc>
                <a:spcPct val="140000"/>
              </a:lnSpc>
              <a:buFont typeface="Arial" panose="020B0604020202020204" pitchFamily="34" charset="0"/>
              <a:buChar char="•"/>
            </a:pPr>
            <a:r>
              <a:rPr lang="zh-CN" altLang="en-US" sz="1300">
                <a:latin typeface="微软雅黑" panose="020B0503020204020204" charset="-122"/>
                <a:ea typeface="微软雅黑" panose="020B0503020204020204" charset="-122"/>
                <a:cs typeface="微软雅黑" panose="020B0503020204020204" charset="-122"/>
              </a:rPr>
              <a:t>本品渗透压、电解质成分更接近血浆的醋酸晶体液，不含乳酸，更适用于外科手术、创伤合并肝功能障碍、高乳酸血症患者以及休克、重度感染等危重患者使用；本品说明书有明确的儿童用药适应症与用法用量、给药速率</a:t>
            </a:r>
            <a:r>
              <a:rPr lang="en-US" altLang="zh-CN" sz="1300" baseline="30000">
                <a:latin typeface="微软雅黑" panose="020B0503020204020204" charset="-122"/>
                <a:ea typeface="微软雅黑" panose="020B0503020204020204" charset="-122"/>
                <a:cs typeface="微软雅黑" panose="020B0503020204020204" charset="-122"/>
              </a:rPr>
              <a:t>[4]</a:t>
            </a:r>
            <a:r>
              <a:rPr lang="zh-CN" altLang="en-US" sz="1300">
                <a:latin typeface="微软雅黑" panose="020B0503020204020204" charset="-122"/>
                <a:ea typeface="微软雅黑" panose="020B0503020204020204" charset="-122"/>
                <a:cs typeface="微软雅黑" panose="020B0503020204020204" charset="-122"/>
              </a:rPr>
              <a:t>。</a:t>
            </a:r>
            <a:r>
              <a:rPr lang="zh-CN" altLang="en-US" sz="1300" b="1">
                <a:solidFill>
                  <a:srgbClr val="FF0000"/>
                </a:solidFill>
                <a:latin typeface="微软雅黑" panose="020B0503020204020204" charset="-122"/>
                <a:ea typeface="微软雅黑" panose="020B0503020204020204" charset="-122"/>
                <a:cs typeface="微软雅黑" panose="020B0503020204020204" charset="-122"/>
              </a:rPr>
              <a:t>而现有医保目录内唯一含有醋酸盐的平衡晶体液（复方电解质醋酸钠葡萄糖注射液）说明书无儿童用法用量</a:t>
            </a:r>
            <a:r>
              <a:rPr lang="en-US" altLang="zh-CN" sz="1300" b="1" baseline="30000">
                <a:solidFill>
                  <a:srgbClr val="FF0000"/>
                </a:solidFill>
                <a:latin typeface="微软雅黑" panose="020B0503020204020204" charset="-122"/>
                <a:ea typeface="微软雅黑" panose="020B0503020204020204" charset="-122"/>
                <a:cs typeface="微软雅黑" panose="020B0503020204020204" charset="-122"/>
              </a:rPr>
              <a:t>[5]</a:t>
            </a:r>
            <a:r>
              <a:rPr lang="zh-CN" altLang="en-US" sz="1300" b="1">
                <a:solidFill>
                  <a:srgbClr val="FF0000"/>
                </a:solidFill>
                <a:latin typeface="微软雅黑" panose="020B0503020204020204" charset="-122"/>
                <a:ea typeface="微软雅黑" panose="020B0503020204020204" charset="-122"/>
                <a:cs typeface="微软雅黑" panose="020B0503020204020204" charset="-122"/>
              </a:rPr>
              <a:t>。</a:t>
            </a:r>
            <a:r>
              <a:rPr lang="zh-CN" altLang="en-US" sz="1300" b="1">
                <a:solidFill>
                  <a:srgbClr val="004097"/>
                </a:solidFill>
                <a:latin typeface="微软雅黑" panose="020B0503020204020204" charset="-122"/>
                <a:ea typeface="微软雅黑" panose="020B0503020204020204" charset="-122"/>
                <a:cs typeface="微软雅黑" panose="020B0503020204020204" charset="-122"/>
              </a:rPr>
              <a:t>本品能够填补当前目录内针对特殊患病人群（如儿童患者、糖尿病患者）尤其填补了目录内儿童患者醋酸晶体液治疗药品空白。</a:t>
            </a:r>
            <a:endParaRPr lang="zh-CN" altLang="en-US" sz="1300" b="1">
              <a:solidFill>
                <a:srgbClr val="004097"/>
              </a:solidFill>
              <a:latin typeface="微软雅黑" panose="020B0503020204020204" charset="-122"/>
              <a:ea typeface="微软雅黑" panose="020B0503020204020204" charset="-122"/>
              <a:cs typeface="微软雅黑" panose="020B0503020204020204" charset="-122"/>
            </a:endParaRPr>
          </a:p>
          <a:p>
            <a:pPr marL="285750" indent="-285750">
              <a:lnSpc>
                <a:spcPct val="140000"/>
              </a:lnSpc>
              <a:buFont typeface="Arial" panose="020B0604020202020204" pitchFamily="34" charset="0"/>
              <a:buChar char="•"/>
            </a:pPr>
            <a:r>
              <a:rPr lang="zh-CN" altLang="en-US" sz="1300" b="1">
                <a:solidFill>
                  <a:srgbClr val="FF0000"/>
                </a:solidFill>
                <a:latin typeface="微软雅黑" panose="020B0503020204020204" charset="-122"/>
                <a:ea typeface="微软雅黑" panose="020B0503020204020204" charset="-122"/>
                <a:cs typeface="微软雅黑" panose="020B0503020204020204" charset="-122"/>
              </a:rPr>
              <a:t>本品不含钙离子：更适于在输血前后使用，</a:t>
            </a:r>
            <a:r>
              <a:rPr lang="zh-CN" altLang="en-US" sz="1300">
                <a:solidFill>
                  <a:schemeClr val="tx1"/>
                </a:solidFill>
                <a:latin typeface="微软雅黑" panose="020B0503020204020204" charset="-122"/>
                <a:ea typeface="微软雅黑" panose="020B0503020204020204" charset="-122"/>
                <a:cs typeface="微软雅黑" panose="020B0503020204020204" charset="-122"/>
              </a:rPr>
              <a:t>因其成分中不含</a:t>
            </a:r>
            <a:r>
              <a:rPr lang="en-US" altLang="zh-CN" sz="1300">
                <a:solidFill>
                  <a:schemeClr val="tx1"/>
                </a:solidFill>
                <a:latin typeface="微软雅黑" panose="020B0503020204020204" charset="-122"/>
                <a:ea typeface="微软雅黑" panose="020B0503020204020204" charset="-122"/>
                <a:cs typeface="微软雅黑" panose="020B0503020204020204" charset="-122"/>
              </a:rPr>
              <a:t> Ca</a:t>
            </a:r>
            <a:r>
              <a:rPr lang="en-US" altLang="zh-CN" sz="1300" baseline="3000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300">
                <a:solidFill>
                  <a:schemeClr val="tx1"/>
                </a:solidFill>
                <a:latin typeface="微软雅黑" panose="020B0503020204020204" charset="-122"/>
                <a:ea typeface="微软雅黑" panose="020B0503020204020204" charset="-122"/>
                <a:cs typeface="微软雅黑" panose="020B0503020204020204" charset="-122"/>
              </a:rPr>
              <a:t>，可避免</a:t>
            </a:r>
            <a:r>
              <a:rPr lang="en-US" altLang="zh-CN" sz="1300">
                <a:solidFill>
                  <a:schemeClr val="tx1"/>
                </a:solidFill>
                <a:latin typeface="微软雅黑" panose="020B0503020204020204" charset="-122"/>
                <a:ea typeface="微软雅黑" panose="020B0503020204020204" charset="-122"/>
                <a:cs typeface="微软雅黑" panose="020B0503020204020204" charset="-122"/>
              </a:rPr>
              <a:t> Ca</a:t>
            </a:r>
            <a:r>
              <a:rPr lang="en-US" altLang="zh-CN" sz="1300" baseline="3000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300">
                <a:solidFill>
                  <a:schemeClr val="tx1"/>
                </a:solidFill>
                <a:latin typeface="微软雅黑" panose="020B0503020204020204" charset="-122"/>
                <a:ea typeface="微软雅黑" panose="020B0503020204020204" charset="-122"/>
                <a:cs typeface="微软雅黑" panose="020B0503020204020204" charset="-122"/>
              </a:rPr>
              <a:t>过量导致的凝集级联反应的活化和凝血的发生，手术中不会与含有枸橼酸的库血发生反应，</a:t>
            </a:r>
            <a:r>
              <a:rPr lang="zh-CN" altLang="en-US" sz="1300" b="1">
                <a:solidFill>
                  <a:srgbClr val="FF0000"/>
                </a:solidFill>
                <a:latin typeface="微软雅黑" panose="020B0503020204020204" charset="-122"/>
                <a:ea typeface="微软雅黑" panose="020B0503020204020204" charset="-122"/>
                <a:cs typeface="微软雅黑" panose="020B0503020204020204" charset="-122"/>
              </a:rPr>
              <a:t>弥补目录内产品空白。</a:t>
            </a:r>
            <a:r>
              <a:rPr lang="zh-CN" altLang="en-US" sz="1300">
                <a:solidFill>
                  <a:schemeClr val="tx1"/>
                </a:solidFill>
                <a:latin typeface="微软雅黑" panose="020B0503020204020204" charset="-122"/>
                <a:ea typeface="微软雅黑" panose="020B0503020204020204" charset="-122"/>
                <a:cs typeface="微软雅黑" panose="020B0503020204020204" charset="-122"/>
              </a:rPr>
              <a:t>目前目录内</a:t>
            </a:r>
            <a:r>
              <a:rPr lang="zh-CN" altLang="en-US" sz="1300">
                <a:solidFill>
                  <a:schemeClr val="tx1"/>
                </a:solidFill>
                <a:latin typeface="微软雅黑" panose="020B0503020204020204" charset="-122"/>
                <a:ea typeface="微软雅黑" panose="020B0503020204020204" charset="-122"/>
                <a:cs typeface="微软雅黑" panose="020B0503020204020204" charset="-122"/>
                <a:sym typeface="+mn-ea"/>
              </a:rPr>
              <a:t>醋酸盐晶体液、乳酸盐晶体液</a:t>
            </a:r>
            <a:r>
              <a:rPr lang="zh-CN" altLang="en-US" sz="1300">
                <a:solidFill>
                  <a:schemeClr val="tx1"/>
                </a:solidFill>
                <a:latin typeface="微软雅黑" panose="020B0503020204020204" charset="-122"/>
                <a:ea typeface="微软雅黑" panose="020B0503020204020204" charset="-122"/>
                <a:cs typeface="微软雅黑" panose="020B0503020204020204" charset="-122"/>
                <a:sym typeface="+mn-ea"/>
              </a:rPr>
              <a:t>以及碳酸氢盐晶体液</a:t>
            </a:r>
            <a:r>
              <a:rPr lang="zh-CN" altLang="en-US" sz="1300">
                <a:solidFill>
                  <a:schemeClr val="tx1"/>
                </a:solidFill>
                <a:latin typeface="微软雅黑" panose="020B0503020204020204" charset="-122"/>
                <a:ea typeface="微软雅黑" panose="020B0503020204020204" charset="-122"/>
                <a:cs typeface="微软雅黑" panose="020B0503020204020204" charset="-122"/>
              </a:rPr>
              <a:t>品种均含有</a:t>
            </a:r>
            <a:r>
              <a:rPr lang="en-US" altLang="zh-CN" sz="1300">
                <a:latin typeface="微软雅黑" panose="020B0503020204020204" charset="-122"/>
                <a:ea typeface="微软雅黑" panose="020B0503020204020204" charset="-122"/>
                <a:cs typeface="微软雅黑" panose="020B0503020204020204" charset="-122"/>
                <a:sym typeface="+mn-ea"/>
              </a:rPr>
              <a:t>Ca</a:t>
            </a:r>
            <a:r>
              <a:rPr lang="en-US" altLang="zh-CN" sz="1300" baseline="30000">
                <a:latin typeface="微软雅黑" panose="020B0503020204020204" charset="-122"/>
                <a:ea typeface="微软雅黑" panose="020B0503020204020204" charset="-122"/>
                <a:cs typeface="微软雅黑" panose="020B0503020204020204" charset="-122"/>
                <a:sym typeface="+mn-ea"/>
              </a:rPr>
              <a:t>2+</a:t>
            </a:r>
            <a:r>
              <a:rPr lang="zh-CN" altLang="en-US" sz="1300">
                <a:latin typeface="微软雅黑" panose="020B0503020204020204" charset="-122"/>
                <a:ea typeface="微软雅黑" panose="020B0503020204020204" charset="-122"/>
                <a:cs typeface="微软雅黑" panose="020B0503020204020204" charset="-122"/>
                <a:sym typeface="+mn-ea"/>
              </a:rPr>
              <a:t>（</a:t>
            </a:r>
            <a:r>
              <a:rPr lang="zh-CN" altLang="en-US" sz="1300">
                <a:solidFill>
                  <a:schemeClr val="tx1"/>
                </a:solidFill>
                <a:latin typeface="微软雅黑" panose="020B0503020204020204" charset="-122"/>
                <a:ea typeface="微软雅黑" panose="020B0503020204020204" charset="-122"/>
                <a:cs typeface="微软雅黑" panose="020B0503020204020204" charset="-122"/>
                <a:sym typeface="+mn-ea"/>
              </a:rPr>
              <a:t>复方电解质醋酸钠葡萄糖注射液、乳酸钠林格注射液、</a:t>
            </a:r>
            <a:r>
              <a:rPr lang="zh-CN" altLang="en-US" sz="1300">
                <a:solidFill>
                  <a:schemeClr val="tx1"/>
                </a:solidFill>
                <a:latin typeface="微软雅黑" panose="020B0503020204020204" charset="-122"/>
                <a:ea typeface="微软雅黑" panose="020B0503020204020204" charset="-122"/>
                <a:cs typeface="微软雅黑" panose="020B0503020204020204" charset="-122"/>
                <a:sym typeface="+mn-ea"/>
              </a:rPr>
              <a:t>复方乳酸钠葡萄糖注射液、碳酸氢钠林格注射液）</a:t>
            </a:r>
            <a:endParaRPr lang="zh-CN" altLang="en-US" sz="130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nvSpPr>
        <p:spPr>
          <a:xfrm>
            <a:off x="714375" y="2139950"/>
            <a:ext cx="6096000" cy="337185"/>
          </a:xfrm>
          <a:prstGeom prst="rect">
            <a:avLst/>
          </a:prstGeom>
          <a:noFill/>
        </p:spPr>
        <p:txBody>
          <a:bodyPr wrap="square" rtlCol="0" anchor="t">
            <a:spAutoFit/>
          </a:bodyPr>
          <a:p>
            <a:pPr marL="285750" lvl="0" indent="-285750" algn="l">
              <a:buClrTx/>
              <a:buSzTx/>
              <a:buFont typeface="Wingdings" panose="05000000000000000000" charset="0"/>
              <a:buChar char="l"/>
            </a:pPr>
            <a:r>
              <a:rPr lang="zh-CN" altLang="en-US" sz="1600" b="1" dirty="0">
                <a:solidFill>
                  <a:srgbClr val="004097"/>
                </a:solidFill>
                <a:latin typeface="微软雅黑" panose="020B0503020204020204" charset="-122"/>
                <a:ea typeface="微软雅黑" panose="020B0503020204020204" charset="-122"/>
                <a:cs typeface="微软雅黑" panose="020B0503020204020204" charset="-122"/>
                <a:sym typeface="等线" panose="02010600030101010101" charset="-122"/>
              </a:rPr>
              <a:t>大陆地区发病率、年发病总人数：</a:t>
            </a:r>
            <a:endParaRPr lang="zh-CN" altLang="en-US" sz="1600" b="1" dirty="0">
              <a:solidFill>
                <a:srgbClr val="004097"/>
              </a:solidFill>
              <a:latin typeface="微软雅黑" panose="020B0503020204020204" charset="-122"/>
              <a:ea typeface="微软雅黑" panose="020B0503020204020204" charset="-122"/>
              <a:cs typeface="微软雅黑" panose="020B0503020204020204" charset="-122"/>
              <a:sym typeface="等线" panose="02010600030101010101" charset="-122"/>
            </a:endParaRPr>
          </a:p>
        </p:txBody>
      </p:sp>
      <p:sp>
        <p:nvSpPr>
          <p:cNvPr id="7" name="文本框 6"/>
          <p:cNvSpPr txBox="1"/>
          <p:nvPr/>
        </p:nvSpPr>
        <p:spPr>
          <a:xfrm>
            <a:off x="727710" y="2441575"/>
            <a:ext cx="11181715" cy="650240"/>
          </a:xfrm>
          <a:prstGeom prst="rect">
            <a:avLst/>
          </a:prstGeom>
          <a:noFill/>
        </p:spPr>
        <p:txBody>
          <a:bodyPr wrap="square" rtlCol="0" anchor="t">
            <a:spAutoFit/>
          </a:bodyPr>
          <a:p>
            <a:pPr marL="285750" indent="-285750">
              <a:lnSpc>
                <a:spcPct val="140000"/>
              </a:lnSpc>
              <a:buFont typeface="Arial" panose="020B0604020202020204" pitchFamily="34" charset="0"/>
              <a:buChar char="•"/>
            </a:pPr>
            <a:r>
              <a:rPr lang="en-US" altLang="zh-CN" sz="1300" dirty="0">
                <a:latin typeface="微软雅黑" panose="020B0503020204020204" charset="-122"/>
                <a:ea typeface="微软雅黑" panose="020B0503020204020204" charset="-122"/>
                <a:cs typeface="微软雅黑" panose="020B0503020204020204" charset="-122"/>
                <a:sym typeface="+mn-ea"/>
              </a:rPr>
              <a:t>2020</a:t>
            </a:r>
            <a:r>
              <a:rPr lang="zh-CN" altLang="en-US" sz="1300" dirty="0">
                <a:latin typeface="微软雅黑" panose="020B0503020204020204" charset="-122"/>
                <a:ea typeface="微软雅黑" panose="020B0503020204020204" charset="-122"/>
                <a:cs typeface="微软雅黑" panose="020B0503020204020204" charset="-122"/>
                <a:sym typeface="+mn-ea"/>
              </a:rPr>
              <a:t>年的一项针对全国</a:t>
            </a:r>
            <a:r>
              <a:rPr lang="en-US" altLang="zh-CN" sz="1300" dirty="0">
                <a:latin typeface="微软雅黑" panose="020B0503020204020204" charset="-122"/>
                <a:ea typeface="微软雅黑" panose="020B0503020204020204" charset="-122"/>
                <a:cs typeface="微软雅黑" panose="020B0503020204020204" charset="-122"/>
                <a:sym typeface="+mn-ea"/>
              </a:rPr>
              <a:t>44</a:t>
            </a:r>
            <a:r>
              <a:rPr lang="zh-CN" altLang="en-US" sz="1300" dirty="0">
                <a:latin typeface="微软雅黑" panose="020B0503020204020204" charset="-122"/>
                <a:ea typeface="微软雅黑" panose="020B0503020204020204" charset="-122"/>
                <a:cs typeface="微软雅黑" panose="020B0503020204020204" charset="-122"/>
                <a:sym typeface="+mn-ea"/>
              </a:rPr>
              <a:t>所医院</a:t>
            </a:r>
            <a:r>
              <a:rPr lang="en-US" altLang="zh-CN" sz="1300" dirty="0">
                <a:latin typeface="微软雅黑" panose="020B0503020204020204" charset="-122"/>
                <a:ea typeface="微软雅黑" panose="020B0503020204020204" charset="-122"/>
                <a:cs typeface="微软雅黑" panose="020B0503020204020204" charset="-122"/>
                <a:sym typeface="+mn-ea"/>
              </a:rPr>
              <a:t>ICU</a:t>
            </a:r>
            <a:r>
              <a:rPr lang="zh-CN" altLang="en-US" sz="1300" dirty="0">
                <a:latin typeface="微软雅黑" panose="020B0503020204020204" charset="-122"/>
                <a:ea typeface="微软雅黑" panose="020B0503020204020204" charset="-122"/>
                <a:cs typeface="微软雅黑" panose="020B0503020204020204" charset="-122"/>
                <a:sym typeface="+mn-ea"/>
              </a:rPr>
              <a:t>的研究报告显示，</a:t>
            </a:r>
            <a:r>
              <a:rPr lang="en-US" altLang="zh-CN" sz="1300" b="1" dirty="0">
                <a:solidFill>
                  <a:srgbClr val="C00000"/>
                </a:solidFill>
                <a:latin typeface="微软雅黑" panose="020B0503020204020204" charset="-122"/>
                <a:ea typeface="微软雅黑" panose="020B0503020204020204" charset="-122"/>
                <a:cs typeface="微软雅黑" panose="020B0503020204020204" charset="-122"/>
                <a:sym typeface="+mn-ea"/>
              </a:rPr>
              <a:t>ICU</a:t>
            </a: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脓毒症的发病率为</a:t>
            </a:r>
            <a:r>
              <a:rPr lang="en-US" altLang="zh-CN" sz="1300" b="1" dirty="0">
                <a:solidFill>
                  <a:srgbClr val="C00000"/>
                </a:solidFill>
                <a:latin typeface="微软雅黑" panose="020B0503020204020204" charset="-122"/>
                <a:ea typeface="微软雅黑" panose="020B0503020204020204" charset="-122"/>
                <a:cs typeface="微软雅黑" panose="020B0503020204020204" charset="-122"/>
                <a:sym typeface="+mn-ea"/>
              </a:rPr>
              <a:t>20.6%</a:t>
            </a:r>
            <a:r>
              <a:rPr lang="en-US" altLang="zh-CN" sz="1300" b="1" baseline="30000" dirty="0">
                <a:solidFill>
                  <a:srgbClr val="C00000"/>
                </a:solidFill>
                <a:latin typeface="微软雅黑" panose="020B0503020204020204" charset="-122"/>
                <a:ea typeface="微软雅黑" panose="020B0503020204020204" charset="-122"/>
                <a:cs typeface="微软雅黑" panose="020B0503020204020204" charset="-122"/>
                <a:sym typeface="+mn-ea"/>
              </a:rPr>
              <a:t>[2]</a:t>
            </a: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a:t>
            </a:r>
            <a:endParaRPr lang="en-US" altLang="zh-CN" sz="1300" b="1" dirty="0">
              <a:solidFill>
                <a:srgbClr val="C00000"/>
              </a:solidFill>
              <a:latin typeface="微软雅黑" panose="020B0503020204020204" charset="-122"/>
              <a:ea typeface="微软雅黑" panose="020B0503020204020204" charset="-122"/>
              <a:cs typeface="微软雅黑" panose="020B0503020204020204" charset="-122"/>
            </a:endParaRPr>
          </a:p>
          <a:p>
            <a:pPr marL="285750" indent="-285750">
              <a:lnSpc>
                <a:spcPct val="140000"/>
              </a:lnSpc>
              <a:buFont typeface="Arial" panose="020B0604020202020204" pitchFamily="34" charset="0"/>
              <a:buChar char="•"/>
            </a:pP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根据《2024中国卫生健康统计年鉴》资料显示，2023年全国住院病人手术人次达9638万；全国医院儿科出院人次达1778万</a:t>
            </a:r>
            <a:r>
              <a:rPr lang="zh-CN" altLang="en-US" sz="1300" b="1" baseline="30000" dirty="0">
                <a:solidFill>
                  <a:srgbClr val="C00000"/>
                </a:solidFill>
                <a:latin typeface="微软雅黑" panose="020B0503020204020204" charset="-122"/>
                <a:ea typeface="微软雅黑" panose="020B0503020204020204" charset="-122"/>
                <a:cs typeface="微软雅黑" panose="020B0503020204020204" charset="-122"/>
                <a:sym typeface="+mn-ea"/>
              </a:rPr>
              <a:t>[</a:t>
            </a:r>
            <a:r>
              <a:rPr lang="en-US" altLang="zh-CN" sz="1300" b="1" baseline="30000" dirty="0">
                <a:solidFill>
                  <a:srgbClr val="C00000"/>
                </a:solidFill>
                <a:latin typeface="微软雅黑" panose="020B0503020204020204" charset="-122"/>
                <a:ea typeface="微软雅黑" panose="020B0503020204020204" charset="-122"/>
                <a:cs typeface="微软雅黑" panose="020B0503020204020204" charset="-122"/>
                <a:sym typeface="+mn-ea"/>
              </a:rPr>
              <a:t>3]</a:t>
            </a: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a:t>
            </a:r>
            <a:endPar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Tree>
    <p:custDataLst>
      <p:tags r:id="rId6"/>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custDataLst>
              <p:tags r:id="rId1"/>
            </p:custDataLst>
          </p:nvPr>
        </p:nvSpPr>
        <p:spPr>
          <a:xfrm>
            <a:off x="732113" y="416555"/>
            <a:ext cx="10969200" cy="642999"/>
          </a:xfrm>
          <a:prstGeom prst="rect">
            <a:avLst/>
          </a:prstGeom>
        </p:spPr>
        <p:txBody>
          <a:bodyPr vert="horz" lIns="90170" tIns="46990" rIns="90170" bIns="46990" rtlCol="0" anchor="ctr" anchorCtr="0">
            <a:normAutofit/>
          </a:bodyPr>
          <a:lstStyle>
            <a:lvl1pPr algn="l" defTabSz="914400" rtl="0" eaLnBrk="1" fontAlgn="auto" latinLnBrk="0" hangingPunct="1">
              <a:lnSpc>
                <a:spcPct val="100000"/>
              </a:lnSpc>
              <a:spcBef>
                <a:spcPct val="0"/>
              </a:spcBef>
              <a:buNone/>
              <a:defRPr sz="2800" b="1" u="none" strike="noStrike" kern="1200" cap="none" spc="300" normalizeH="0" baseline="0">
                <a:solidFill>
                  <a:srgbClr val="004097"/>
                </a:solidFill>
                <a:uFillTx/>
                <a:latin typeface="Arial" panose="020B0604020202020204" pitchFamily="34" charset="0"/>
                <a:ea typeface="微软雅黑" panose="020B0503020204020204" charset="-122"/>
                <a:cs typeface="+mn-ea"/>
              </a:defRPr>
            </a:lvl1pPr>
          </a:lstStyle>
          <a:p>
            <a:pPr lvl="0" algn="l">
              <a:buClrTx/>
              <a:buSzTx/>
              <a:buFontTx/>
            </a:pPr>
            <a:r>
              <a:rPr lang="en-US" altLang="zh-CN" dirty="0">
                <a:latin typeface="微软雅黑" panose="020B0503020204020204" charset="-122"/>
                <a:cs typeface="微软雅黑" panose="020B0503020204020204" charset="-122"/>
                <a:sym typeface="+mn-ea"/>
              </a:rPr>
              <a:t>2. </a:t>
            </a:r>
            <a:r>
              <a:rPr lang="en-US" altLang="zh-CN" dirty="0">
                <a:latin typeface="微软雅黑" panose="020B0503020204020204" charset="-122"/>
                <a:cs typeface="微软雅黑" panose="020B0503020204020204" charset="-122"/>
                <a:sym typeface="+mn-ea"/>
              </a:rPr>
              <a:t>安全性</a:t>
            </a:r>
            <a:endParaRPr lang="en-US" altLang="zh-CN" dirty="0">
              <a:latin typeface="微软雅黑" panose="020B0503020204020204" charset="-122"/>
              <a:cs typeface="微软雅黑" panose="020B0503020204020204" charset="-122"/>
              <a:sym typeface="+mn-ea"/>
            </a:endParaRPr>
          </a:p>
        </p:txBody>
      </p:sp>
      <p:sp>
        <p:nvSpPr>
          <p:cNvPr id="2" name="文本框 1"/>
          <p:cNvSpPr txBox="1"/>
          <p:nvPr>
            <p:custDataLst>
              <p:tags r:id="rId2"/>
            </p:custDataLst>
          </p:nvPr>
        </p:nvSpPr>
        <p:spPr>
          <a:xfrm>
            <a:off x="714096" y="1023181"/>
            <a:ext cx="10764838" cy="2470785"/>
          </a:xfrm>
          <a:prstGeom prst="rect">
            <a:avLst/>
          </a:prstGeom>
          <a:noFill/>
        </p:spPr>
        <p:txBody>
          <a:bodyPr wrap="square" rtlCol="0">
            <a:spAutoFit/>
          </a:bodyPr>
          <a:lstStyle/>
          <a:p>
            <a:pPr algn="l">
              <a:lnSpc>
                <a:spcPct val="180000"/>
              </a:lnSpc>
            </a:pPr>
            <a:r>
              <a:rPr lang="en-US" altLang="zh-CN"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rPr>
              <a:t>药品说明书收载的安全性信息</a:t>
            </a:r>
            <a:r>
              <a:rPr lang="en-US" altLang="zh-CN"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rPr>
              <a:t>同类产品的不良反应</a:t>
            </a:r>
            <a:r>
              <a:rPr lang="en-US" altLang="zh-CN" sz="1600" b="1" baseline="30000" dirty="0">
                <a:latin typeface="微软雅黑" panose="020B0503020204020204" charset="-122"/>
                <a:ea typeface="微软雅黑" panose="020B0503020204020204" charset="-122"/>
                <a:cs typeface="微软雅黑" panose="020B0503020204020204" charset="-122"/>
                <a:sym typeface="Arial" panose="020B0604020202020204" pitchFamily="34" charset="0"/>
              </a:rPr>
              <a:t>[1]</a:t>
            </a:r>
            <a:r>
              <a:rPr lang="zh-CN" altLang="en-US"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endParaRPr lang="en-US" altLang="zh-CN"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a:lnSpc>
                <a:spcPct val="180000"/>
              </a:lnSpc>
            </a:pPr>
            <a:r>
              <a:rPr lang="zh-CN" altLang="en-US" sz="1400" b="1" dirty="0">
                <a:latin typeface="微软雅黑" panose="020B0503020204020204" charset="-122"/>
                <a:ea typeface="微软雅黑" panose="020B0503020204020204" charset="-122"/>
                <a:cs typeface="微软雅黑" panose="020B0503020204020204" charset="-122"/>
                <a:sym typeface="Arial" panose="020B0604020202020204" pitchFamily="34" charset="0"/>
              </a:rPr>
              <a:t>代谢和营养障碍</a:t>
            </a:r>
            <a:endParaRPr lang="zh-CN" altLang="en-US" sz="1400" b="1"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a:lnSpc>
                <a:spcPct val="180000"/>
              </a:lnSpc>
            </a:pPr>
            <a:r>
              <a:rPr lang="en-US" altLang="zh-CN" sz="1400"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400" dirty="0">
                <a:latin typeface="微软雅黑" panose="020B0503020204020204" charset="-122"/>
                <a:ea typeface="微软雅黑" panose="020B0503020204020204" charset="-122"/>
                <a:cs typeface="微软雅黑" panose="020B0503020204020204" charset="-122"/>
                <a:sym typeface="Arial" panose="020B0604020202020204" pitchFamily="34" charset="0"/>
              </a:rPr>
              <a:t>心脏病或肺水肿患者出现的体液潴留和心力衰竭</a:t>
            </a:r>
            <a:endParaRPr lang="en-US" altLang="zh-CN" sz="1400"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a:lnSpc>
                <a:spcPct val="180000"/>
              </a:lnSpc>
            </a:pPr>
            <a:r>
              <a:rPr lang="en-US" altLang="zh-CN" sz="1400"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400" dirty="0">
                <a:latin typeface="微软雅黑" panose="020B0503020204020204" charset="-122"/>
                <a:ea typeface="微软雅黑" panose="020B0503020204020204" charset="-122"/>
                <a:cs typeface="微软雅黑" panose="020B0503020204020204" charset="-122"/>
                <a:sym typeface="Arial" panose="020B0604020202020204" pitchFamily="34" charset="0"/>
              </a:rPr>
              <a:t>由于水</a:t>
            </a:r>
            <a:r>
              <a:rPr lang="en-US" altLang="zh-CN" sz="1400"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400" dirty="0">
                <a:latin typeface="微软雅黑" panose="020B0503020204020204" charset="-122"/>
                <a:ea typeface="微软雅黑" panose="020B0503020204020204" charset="-122"/>
                <a:cs typeface="微软雅黑" panose="020B0503020204020204" charset="-122"/>
                <a:sym typeface="Arial" panose="020B0604020202020204" pitchFamily="34" charset="0"/>
              </a:rPr>
              <a:t>钠潴留引起的水肿</a:t>
            </a:r>
            <a:endParaRPr lang="en-US" altLang="zh-CN" sz="1400"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a:lnSpc>
                <a:spcPct val="180000"/>
              </a:lnSpc>
            </a:pPr>
            <a:r>
              <a:rPr lang="zh-CN" altLang="en-US" sz="1400" b="1" dirty="0">
                <a:latin typeface="微软雅黑" panose="020B0503020204020204" charset="-122"/>
                <a:ea typeface="微软雅黑" panose="020B0503020204020204" charset="-122"/>
                <a:cs typeface="微软雅黑" panose="020B0503020204020204" charset="-122"/>
                <a:sym typeface="Arial" panose="020B0604020202020204" pitchFamily="34" charset="0"/>
              </a:rPr>
              <a:t>全身性疾病和给药部位反应</a:t>
            </a:r>
            <a:endParaRPr lang="zh-CN" altLang="en-US" sz="1400" b="1"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a:lnSpc>
                <a:spcPct val="180000"/>
              </a:lnSpc>
            </a:pPr>
            <a:r>
              <a:rPr lang="zh-CN" altLang="en-US" sz="1400" dirty="0">
                <a:latin typeface="微软雅黑" panose="020B0503020204020204" charset="-122"/>
                <a:ea typeface="微软雅黑" panose="020B0503020204020204" charset="-122"/>
                <a:cs typeface="微软雅黑" panose="020B0503020204020204" charset="-122"/>
                <a:sym typeface="Arial" panose="020B0604020202020204" pitchFamily="34" charset="0"/>
              </a:rPr>
              <a:t>不良反应可能与给药技术有关，包括发热、注射部位感染、局部疼痛或反应、静脉刺激，静脉血栓或从注射部位延伸的静脉炎和外渗。</a:t>
            </a:r>
            <a:endParaRPr lang="zh-CN" altLang="en-US" sz="1400"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8" name="文本框 17"/>
          <p:cNvSpPr txBox="1"/>
          <p:nvPr>
            <p:custDataLst>
              <p:tags r:id="rId3"/>
            </p:custDataLst>
          </p:nvPr>
        </p:nvSpPr>
        <p:spPr>
          <a:xfrm>
            <a:off x="714601" y="3955950"/>
            <a:ext cx="10801124" cy="368300"/>
          </a:xfrm>
          <a:prstGeom prst="rect">
            <a:avLst/>
          </a:prstGeom>
          <a:noFill/>
        </p:spPr>
        <p:txBody>
          <a:bodyPr wrap="square" rtlCol="0">
            <a:spAutoFit/>
          </a:bodyPr>
          <a:lstStyle/>
          <a:p>
            <a:pPr algn="l"/>
            <a:r>
              <a:rPr lang="zh-CN" altLang="en-US"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与目录内产品</a:t>
            </a:r>
            <a:r>
              <a:rPr lang="zh-CN" altLang="en-US" b="1" dirty="0">
                <a:solidFill>
                  <a:srgbClr val="FF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复方电解质醋酸钠葡萄糖注射液</a:t>
            </a:r>
            <a:r>
              <a:rPr lang="zh-CN" altLang="en-US" b="1" dirty="0">
                <a:latin typeface="微软雅黑" panose="020B0503020204020204" charset="-122"/>
                <a:ea typeface="微软雅黑" panose="020B0503020204020204" charset="-122"/>
                <a:cs typeface="微软雅黑" panose="020B0503020204020204" charset="-122"/>
                <a:sym typeface="Arial" panose="020B0604020202020204" pitchFamily="34" charset="0"/>
              </a:rPr>
              <a:t>相比的</a:t>
            </a:r>
            <a:r>
              <a:rPr lang="zh-CN" altLang="en-US"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区别</a:t>
            </a:r>
            <a:r>
              <a:rPr lang="en-US" altLang="zh-CN" b="1" baseline="30000"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a:t>
            </a:r>
            <a:r>
              <a:rPr lang="zh-CN" altLang="en-US" b="1"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endParaRPr lang="zh-CN" altLang="en-US" sz="1600"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graphicFrame>
        <p:nvGraphicFramePr>
          <p:cNvPr id="9" name="表格 8"/>
          <p:cNvGraphicFramePr>
            <a:graphicFrameLocks noGrp="1"/>
          </p:cNvGraphicFramePr>
          <p:nvPr>
            <p:custDataLst>
              <p:tags r:id="rId4"/>
            </p:custDataLst>
          </p:nvPr>
        </p:nvGraphicFramePr>
        <p:xfrm>
          <a:off x="768350" y="4446193"/>
          <a:ext cx="10801124" cy="1476000"/>
        </p:xfrm>
        <a:graphic>
          <a:graphicData uri="http://schemas.openxmlformats.org/drawingml/2006/table">
            <a:tbl>
              <a:tblPr firstRow="1" firstCol="1" bandRow="1">
                <a:effectLst/>
                <a:tableStyleId>{5940675A-B579-460E-94D1-54222C63F5DA}</a:tableStyleId>
              </a:tblPr>
              <a:tblGrid>
                <a:gridCol w="2411806"/>
                <a:gridCol w="8316000"/>
              </a:tblGrid>
              <a:tr h="1476000">
                <a:tc>
                  <a:txBody>
                    <a:bodyPr/>
                    <a:lstStyle/>
                    <a:p>
                      <a:pPr algn="ctr">
                        <a:lnSpc>
                          <a:spcPct val="150000"/>
                        </a:lnSpc>
                      </a:pPr>
                      <a:r>
                        <a:rPr lang="zh-CN" altLang="en-US" sz="1400" b="1" kern="100" dirty="0">
                          <a:solidFill>
                            <a:sysClr val="window" lastClr="FFFFFF"/>
                          </a:solidFill>
                          <a:effectLst/>
                          <a:latin typeface="微软雅黑" panose="020B0503020204020204" charset="-122"/>
                          <a:ea typeface="微软雅黑" panose="020B0503020204020204" charset="-122"/>
                          <a:cs typeface="Times New Roman" panose="02020603050405020304" pitchFamily="18" charset="0"/>
                        </a:rPr>
                        <a:t>安全性优势</a:t>
                      </a:r>
                      <a:endParaRPr lang="zh-CN" altLang="en-US" sz="1400" b="1" kern="100" dirty="0">
                        <a:solidFill>
                          <a:sysClr val="window" lastClr="FFFFFF"/>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rgbClr val="0070C0"/>
                      </a:solidFill>
                      <a:prstDash val="solid"/>
                    </a:lnL>
                    <a:lnR w="12700" cmpd="sng">
                      <a:solidFill>
                        <a:srgbClr val="0070C0"/>
                      </a:solidFill>
                      <a:prstDash val="solid"/>
                    </a:lnR>
                    <a:lnT w="12700" cmpd="sng">
                      <a:solidFill>
                        <a:srgbClr val="0070C0"/>
                      </a:solidFill>
                      <a:prstDash val="solid"/>
                    </a:lnT>
                    <a:lnB w="12700" cap="flat" cmpd="sng" algn="ctr">
                      <a:solidFill>
                        <a:srgbClr val="0070C0"/>
                      </a:solidFill>
                      <a:prstDash val="solid"/>
                      <a:round/>
                      <a:headEnd type="none" w="med" len="med"/>
                      <a:tailEnd type="none" w="med" len="med"/>
                    </a:lnB>
                    <a:solidFill>
                      <a:srgbClr val="004097"/>
                    </a:solidFill>
                  </a:tcPr>
                </a:tc>
                <a:tc>
                  <a:txBody>
                    <a:bodyPr/>
                    <a:lstStyle/>
                    <a:p>
                      <a:pPr marL="228600" indent="-228600" algn="l">
                        <a:lnSpc>
                          <a:spcPct val="150000"/>
                        </a:lnSpc>
                        <a:buFont typeface="Arial" panose="020B0604020202020204" pitchFamily="34" charset="0"/>
                        <a:buAutoNum type="arabicPeriod"/>
                      </a:pPr>
                      <a:r>
                        <a:rPr lang="zh-CN" altLang="en-US" sz="1400" b="1" dirty="0">
                          <a:solidFill>
                            <a:sysClr val="windowText" lastClr="0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不含葡萄糖：</a:t>
                      </a:r>
                      <a:r>
                        <a:rPr lang="zh-CN" altLang="en-US" sz="1400" b="1" dirty="0">
                          <a:solidFill>
                            <a:srgbClr val="C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不影响血糖水平</a:t>
                      </a:r>
                      <a:r>
                        <a:rPr lang="zh-CN" altLang="en-US" sz="1400" b="1" dirty="0">
                          <a:solidFill>
                            <a:sysClr val="windowText" lastClr="0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，不影响医生对患者病情判断。</a:t>
                      </a:r>
                      <a:endParaRPr lang="zh-CN" altLang="en-US" sz="1400" dirty="0">
                        <a:solidFill>
                          <a:sysClr val="windowText" lastClr="000000"/>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228600" indent="-228600" algn="l">
                        <a:lnSpc>
                          <a:spcPct val="150000"/>
                        </a:lnSpc>
                        <a:buFont typeface="Arial" panose="020B0604020202020204" pitchFamily="34" charset="0"/>
                        <a:buAutoNum type="arabicPeriod"/>
                      </a:pPr>
                      <a:r>
                        <a:rPr lang="zh-CN" altLang="en-US"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与血浆相似的PH</a:t>
                      </a:r>
                      <a:r>
                        <a:rPr lang="zh-CN" altLang="en-US"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值：</a:t>
                      </a:r>
                      <a:r>
                        <a:rPr lang="zh-CN" altLang="en-US" sz="1400" b="1" kern="100" dirty="0">
                          <a:solidFill>
                            <a:srgbClr val="C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降低额外刺激</a:t>
                      </a:r>
                      <a:r>
                        <a:rPr lang="zh-CN" altLang="en-US"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，提升患者用药舒适性。</a:t>
                      </a:r>
                      <a:endParaRPr lang="zh-CN" altLang="en-US"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228600" indent="-228600" algn="l">
                        <a:lnSpc>
                          <a:spcPct val="150000"/>
                        </a:lnSpc>
                        <a:buFont typeface="Arial" panose="020B0604020202020204" pitchFamily="34" charset="0"/>
                        <a:buAutoNum type="arabicPeriod"/>
                      </a:pPr>
                      <a:r>
                        <a:rPr lang="zh-CN" altLang="en-US"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不含</a:t>
                      </a:r>
                      <a:r>
                        <a:rPr lang="en-US" altLang="zh-CN"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 Ca</a:t>
                      </a:r>
                      <a:r>
                        <a:rPr lang="en-US" altLang="zh-CN" sz="1400" b="1" kern="100" baseline="300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2+</a:t>
                      </a:r>
                      <a:r>
                        <a:rPr lang="zh-CN" altLang="en-US"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：可避免</a:t>
                      </a:r>
                      <a:r>
                        <a:rPr lang="en-US" altLang="zh-CN"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 Ca</a:t>
                      </a:r>
                      <a:r>
                        <a:rPr lang="en-US" altLang="zh-CN" sz="1400" b="1" kern="100" baseline="300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2+</a:t>
                      </a:r>
                      <a:r>
                        <a:rPr lang="zh-CN" altLang="en-US"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过量导致的凝集级联反应的活化和凝血的发生，</a:t>
                      </a:r>
                      <a:r>
                        <a:rPr lang="zh-CN" altLang="en-US" sz="1400" b="1" kern="100" dirty="0">
                          <a:solidFill>
                            <a:srgbClr val="C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更适于在输血前后使用</a:t>
                      </a:r>
                      <a:r>
                        <a:rPr lang="zh-CN" altLang="en-US"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a:t>
                      </a:r>
                      <a:endParaRPr lang="zh-CN" altLang="en-US" sz="14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endParaRPr>
                    </a:p>
                  </a:txBody>
                  <a:tcPr marL="68580" marR="68580" marT="0" marB="0" anchor="ctr">
                    <a:lnL w="12700" cmpd="sng">
                      <a:solidFill>
                        <a:srgbClr val="0070C0"/>
                      </a:solidFill>
                      <a:prstDash val="solid"/>
                    </a:lnL>
                    <a:lnR w="12700" cmpd="sng">
                      <a:solidFill>
                        <a:srgbClr val="0070C0"/>
                      </a:solidFill>
                      <a:prstDash val="soli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6096E6">
                        <a:tint val="40000"/>
                        <a:alpha val="5000"/>
                      </a:srgbClr>
                    </a:solidFill>
                  </a:tcPr>
                </a:tc>
              </a:tr>
            </a:tbl>
          </a:graphicData>
        </a:graphic>
      </p:graphicFrame>
      <p:sp>
        <p:nvSpPr>
          <p:cNvPr id="6" name="文本框 5"/>
          <p:cNvSpPr txBox="1"/>
          <p:nvPr/>
        </p:nvSpPr>
        <p:spPr>
          <a:xfrm>
            <a:off x="2423795" y="6468110"/>
            <a:ext cx="4064000" cy="394970"/>
          </a:xfrm>
          <a:prstGeom prst="rect">
            <a:avLst/>
          </a:prstGeom>
          <a:noFill/>
        </p:spPr>
        <p:txBody>
          <a:bodyPr wrap="square" rtlCol="0">
            <a:spAutoFit/>
          </a:bodyPr>
          <a:p>
            <a:pPr indent="0">
              <a:lnSpc>
                <a:spcPct val="110000"/>
              </a:lnSpc>
              <a:buFont typeface="Arial" panose="020B0604020202020204" pitchFamily="34" charset="0"/>
              <a:buNone/>
            </a:pPr>
            <a:r>
              <a:rPr lang="en-US" altLang="zh-CN" sz="900"/>
              <a:t>[1] </a:t>
            </a:r>
            <a:r>
              <a:rPr lang="zh-CN" altLang="en-US" sz="900"/>
              <a:t>复方电解质醋酸钠注射液说明书</a:t>
            </a:r>
            <a:endParaRPr lang="zh-CN" altLang="en-US" sz="900"/>
          </a:p>
          <a:p>
            <a:pPr indent="0">
              <a:lnSpc>
                <a:spcPct val="110000"/>
              </a:lnSpc>
              <a:buFont typeface="Arial" panose="020B0604020202020204" pitchFamily="34" charset="0"/>
              <a:buNone/>
            </a:pPr>
            <a:r>
              <a:rPr lang="en-US" altLang="zh-CN" sz="900" dirty="0">
                <a:sym typeface="+mn-ea"/>
              </a:rPr>
              <a:t>[2] </a:t>
            </a:r>
            <a:r>
              <a:rPr lang="zh-CN" altLang="en-US" sz="900" dirty="0">
                <a:sym typeface="+mn-ea"/>
              </a:rPr>
              <a:t>复方电解质醋酸钠葡萄糖注射液说明书</a:t>
            </a:r>
            <a:endParaRPr lang="zh-CN" altLang="en-US" sz="900" dirty="0">
              <a:sym typeface="+mn-ea"/>
            </a:endParaRPr>
          </a:p>
        </p:txBody>
      </p:sp>
    </p:spTree>
    <p:custDataLst>
      <p:tags r:id="rId5"/>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custDataLst>
              <p:tags r:id="rId1"/>
            </p:custDataLst>
          </p:nvPr>
        </p:nvSpPr>
        <p:spPr>
          <a:xfrm>
            <a:off x="820420" y="409575"/>
            <a:ext cx="10515600" cy="570230"/>
          </a:xfrm>
        </p:spPr>
        <p:txBody>
          <a:bodyPr vert="horz" lIns="90170" tIns="46990" rIns="90170" bIns="46990" rtlCol="0" anchor="ctr" anchorCtr="0">
            <a:normAutofit/>
          </a:bodyPr>
          <a:lstStyle>
            <a:lvl1pPr algn="l" defTabSz="914400" rtl="0" eaLnBrk="1" fontAlgn="auto" latinLnBrk="0" hangingPunct="1">
              <a:lnSpc>
                <a:spcPct val="100000"/>
              </a:lnSpc>
              <a:spcBef>
                <a:spcPct val="0"/>
              </a:spcBef>
              <a:buNone/>
              <a:defRPr sz="2800" b="1" u="none" strike="noStrike" kern="1200" cap="none" spc="300" normalizeH="0" baseline="0">
                <a:solidFill>
                  <a:srgbClr val="004097"/>
                </a:solidFill>
                <a:uFillTx/>
                <a:latin typeface="Arial" panose="020B0604020202020204" pitchFamily="34" charset="0"/>
                <a:ea typeface="微软雅黑" panose="020B0503020204020204" charset="-122"/>
                <a:cs typeface="+mn-ea"/>
              </a:defRPr>
            </a:lvl1pPr>
          </a:lstStyle>
          <a:p>
            <a:pPr lvl="0" algn="l">
              <a:buClrTx/>
              <a:buSzTx/>
              <a:buFontTx/>
            </a:pPr>
            <a:r>
              <a:rPr lang="en-US" altLang="zh-CN" dirty="0">
                <a:latin typeface="微软雅黑" panose="020B0503020204020204" charset="-122"/>
                <a:cs typeface="微软雅黑" panose="020B0503020204020204" charset="-122"/>
                <a:sym typeface="+mn-ea"/>
              </a:rPr>
              <a:t>3. </a:t>
            </a:r>
            <a:r>
              <a:rPr lang="en-US" altLang="zh-CN" dirty="0">
                <a:latin typeface="微软雅黑" panose="020B0503020204020204" charset="-122"/>
                <a:cs typeface="微软雅黑" panose="020B0503020204020204" charset="-122"/>
                <a:sym typeface="+mn-ea"/>
              </a:rPr>
              <a:t>有效性</a:t>
            </a:r>
            <a:endParaRPr lang="en-US" altLang="zh-CN" dirty="0">
              <a:latin typeface="微软雅黑" panose="020B0503020204020204" charset="-122"/>
              <a:cs typeface="微软雅黑" panose="020B0503020204020204" charset="-122"/>
              <a:sym typeface="+mn-ea"/>
            </a:endParaRPr>
          </a:p>
        </p:txBody>
      </p:sp>
      <p:graphicFrame>
        <p:nvGraphicFramePr>
          <p:cNvPr id="2" name="表格 5"/>
          <p:cNvGraphicFramePr>
            <a:graphicFrameLocks noGrp="1"/>
          </p:cNvGraphicFramePr>
          <p:nvPr>
            <p:custDataLst>
              <p:tags r:id="rId2"/>
            </p:custDataLst>
          </p:nvPr>
        </p:nvGraphicFramePr>
        <p:xfrm>
          <a:off x="89536" y="1272306"/>
          <a:ext cx="11952000" cy="5184000"/>
        </p:xfrm>
        <a:graphic>
          <a:graphicData uri="http://schemas.openxmlformats.org/drawingml/2006/table">
            <a:tbl>
              <a:tblPr firstRow="1" bandRow="1">
                <a:tableStyleId>{5C22544A-7EE6-4342-B048-85BDC9FD1C3A}</a:tableStyleId>
              </a:tblPr>
              <a:tblGrid>
                <a:gridCol w="3924000"/>
                <a:gridCol w="8028000"/>
              </a:tblGrid>
              <a:tr h="540000">
                <a:tc>
                  <a:txBody>
                    <a:bodyPr/>
                    <a:p>
                      <a:pPr algn="ctr">
                        <a:lnSpc>
                          <a:spcPct val="130000"/>
                        </a:lnSpc>
                      </a:pPr>
                      <a:r>
                        <a:rPr lang="zh-CN" altLang="en-US" sz="1600" dirty="0">
                          <a:latin typeface="微软雅黑" panose="020B0503020204020204" charset="-122"/>
                          <a:ea typeface="微软雅黑" panose="020B0503020204020204" charset="-122"/>
                        </a:rPr>
                        <a:t>指南共识名称</a:t>
                      </a:r>
                      <a:endParaRPr lang="zh-CN" altLang="en-US" sz="1600" dirty="0">
                        <a:latin typeface="微软雅黑" panose="020B0503020204020204" charset="-122"/>
                        <a:ea typeface="微软雅黑" panose="020B0503020204020204" charset="-122"/>
                      </a:endParaRPr>
                    </a:p>
                  </a:txBody>
                  <a:tcPr anchor="ctr">
                    <a:lnT w="12700" cap="flat" cmpd="sng" algn="ctr">
                      <a:solidFill>
                        <a:srgbClr val="004097"/>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004097"/>
                    </a:solidFill>
                  </a:tcPr>
                </a:tc>
                <a:tc>
                  <a:txBody>
                    <a:bodyPr/>
                    <a:p>
                      <a:pPr algn="ctr">
                        <a:lnSpc>
                          <a:spcPct val="130000"/>
                        </a:lnSpc>
                      </a:pPr>
                      <a:r>
                        <a:rPr lang="zh-CN" altLang="en-US" sz="1600" dirty="0">
                          <a:latin typeface="微软雅黑" panose="020B0503020204020204" charset="-122"/>
                          <a:ea typeface="微软雅黑" panose="020B0503020204020204" charset="-122"/>
                        </a:rPr>
                        <a:t>液体治疗需求描述</a:t>
                      </a:r>
                      <a:endParaRPr lang="zh-CN" altLang="en-US" sz="1600" dirty="0">
                        <a:latin typeface="微软雅黑" panose="020B0503020204020204" charset="-122"/>
                        <a:ea typeface="微软雅黑" panose="020B0503020204020204" charset="-122"/>
                      </a:endParaRPr>
                    </a:p>
                  </a:txBody>
                  <a:tcPr anchor="ctr">
                    <a:lnT w="12700" cap="flat" cmpd="sng" algn="ctr">
                      <a:solidFill>
                        <a:srgbClr val="004097"/>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004097"/>
                    </a:solidFill>
                  </a:tcPr>
                </a:tc>
              </a:tr>
              <a:tr h="900000">
                <a:tc>
                  <a:txBody>
                    <a:bodyPr/>
                    <a:p>
                      <a:pPr algn="ctr" fontAlgn="ctr">
                        <a:lnSpc>
                          <a:spcPct val="130000"/>
                        </a:lnSpc>
                      </a:pPr>
                      <a:r>
                        <a:rPr lang="zh-CN" altLang="en-US" sz="1200" b="1" i="0">
                          <a:solidFill>
                            <a:srgbClr val="000000"/>
                          </a:solidFill>
                          <a:latin typeface="微软雅黑" panose="020B0503020204020204" charset="-122"/>
                          <a:ea typeface="微软雅黑" panose="020B0503020204020204" charset="-122"/>
                        </a:rPr>
                        <a:t>中国成人患者围手术期液体治疗临床实践指南（</a:t>
                      </a:r>
                      <a:r>
                        <a:rPr lang="en-US" altLang="zh-CN" sz="1200" b="1" i="0">
                          <a:solidFill>
                            <a:srgbClr val="000000"/>
                          </a:solidFill>
                          <a:latin typeface="微软雅黑" panose="020B0503020204020204" charset="-122"/>
                          <a:ea typeface="微软雅黑" panose="020B0503020204020204" charset="-122"/>
                        </a:rPr>
                        <a:t>2025</a:t>
                      </a:r>
                      <a:r>
                        <a:rPr lang="zh-CN" altLang="en-US" sz="1200" b="1" i="0">
                          <a:solidFill>
                            <a:srgbClr val="000000"/>
                          </a:solidFill>
                          <a:latin typeface="微软雅黑" panose="020B0503020204020204" charset="-122"/>
                          <a:ea typeface="微软雅黑" panose="020B0503020204020204" charset="-122"/>
                        </a:rPr>
                        <a:t>）</a:t>
                      </a:r>
                      <a:endParaRPr lang="zh-CN" altLang="en-US" sz="1200" b="1" i="0">
                        <a:solidFill>
                          <a:srgbClr val="000000"/>
                        </a:solidFill>
                        <a:latin typeface="微软雅黑" panose="020B0503020204020204" charset="-122"/>
                        <a:ea typeface="微软雅黑" panose="020B0503020204020204" charset="-122"/>
                      </a:endParaRPr>
                    </a:p>
                  </a:txBody>
                  <a:tcPr anchor="ctr" anchorCtr="0">
                    <a:lnL w="12700" cmpd="sng">
                      <a:solidFill>
                        <a:schemeClr val="bg2">
                          <a:lumMod val="90000"/>
                        </a:schemeClr>
                      </a:solidFill>
                      <a:prstDash val="soli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晶体液可有效补充人体生理液体需要量及电解质，</a:t>
                      </a:r>
                      <a:r>
                        <a:rPr lang="zh-CN" altLang="en-US" sz="1200" b="0" i="0">
                          <a:solidFill>
                            <a:srgbClr val="FF0000"/>
                          </a:solidFill>
                          <a:latin typeface="微软雅黑" panose="020B0503020204020204" charset="-122"/>
                          <a:ea typeface="微软雅黑" panose="020B0503020204020204" charset="-122"/>
                        </a:rPr>
                        <a:t>手术出血患者</a:t>
                      </a:r>
                      <a:r>
                        <a:rPr lang="zh-CN" altLang="en-US" sz="1200" b="0" i="0">
                          <a:solidFill>
                            <a:srgbClr val="000000"/>
                          </a:solidFill>
                          <a:latin typeface="微软雅黑" panose="020B0503020204020204" charset="-122"/>
                          <a:ea typeface="微软雅黑" panose="020B0503020204020204" charset="-122"/>
                        </a:rPr>
                        <a:t>进行液体治疗建议最初使用等渗晶体溶液；</a:t>
                      </a:r>
                      <a:br>
                        <a:rPr lang="zh-CN" altLang="en-US" sz="1200" b="0" i="0">
                          <a:solidFill>
                            <a:srgbClr val="000000"/>
                          </a:solidFill>
                          <a:latin typeface="微软雅黑" panose="020B0503020204020204" charset="-122"/>
                          <a:ea typeface="微软雅黑" panose="020B0503020204020204" charset="-122"/>
                        </a:rPr>
                      </a:br>
                      <a:r>
                        <a:rPr lang="zh-CN" altLang="en-US" sz="1200" b="0" i="0">
                          <a:solidFill>
                            <a:srgbClr val="000000"/>
                          </a:solidFill>
                          <a:latin typeface="微软雅黑" panose="020B0503020204020204" charset="-122"/>
                          <a:ea typeface="微软雅黑" panose="020B0503020204020204" charset="-122"/>
                        </a:rPr>
                        <a:t>等渗晶体液是</a:t>
                      </a:r>
                      <a:r>
                        <a:rPr lang="zh-CN" altLang="en-US" sz="1200" b="0" i="0">
                          <a:solidFill>
                            <a:srgbClr val="FF0000"/>
                          </a:solidFill>
                          <a:latin typeface="微软雅黑" panose="020B0503020204020204" charset="-122"/>
                          <a:ea typeface="微软雅黑" panose="020B0503020204020204" charset="-122"/>
                        </a:rPr>
                        <a:t>外科患者</a:t>
                      </a:r>
                      <a:r>
                        <a:rPr lang="zh-CN" altLang="en-US" sz="1200" b="0" i="0">
                          <a:solidFill>
                            <a:srgbClr val="000000"/>
                          </a:solidFill>
                          <a:latin typeface="微软雅黑" panose="020B0503020204020204" charset="-122"/>
                          <a:ea typeface="微软雅黑" panose="020B0503020204020204" charset="-122"/>
                        </a:rPr>
                        <a:t>首选复苏液体；</a:t>
                      </a:r>
                      <a:endParaRPr lang="zh-CN" altLang="en-US" sz="1200" b="0" i="0">
                        <a:solidFill>
                          <a:srgbClr val="000000"/>
                        </a:solidFill>
                        <a:latin typeface="微软雅黑" panose="020B0503020204020204" charset="-122"/>
                        <a:ea typeface="微软雅黑" panose="020B0503020204020204" charset="-122"/>
                      </a:endParaRPr>
                    </a:p>
                    <a:p>
                      <a:pPr marL="171450" indent="-171450" algn="l" fontAlgn="ctr">
                        <a:lnSpc>
                          <a:spcPct val="130000"/>
                        </a:lnSpc>
                        <a:buFont typeface="Wingdings" panose="05000000000000000000" charset="0"/>
                        <a:buChar char="Ø"/>
                      </a:pPr>
                      <a:r>
                        <a:rPr lang="zh-CN" altLang="en-US" sz="1200" b="0" i="0">
                          <a:solidFill>
                            <a:srgbClr val="FF0000"/>
                          </a:solidFill>
                          <a:latin typeface="微软雅黑" panose="020B0503020204020204" charset="-122"/>
                          <a:ea typeface="微软雅黑" panose="020B0503020204020204" charset="-122"/>
                        </a:rPr>
                        <a:t>脓毒症患者</a:t>
                      </a:r>
                      <a:r>
                        <a:rPr lang="zh-CN" altLang="en-US" sz="1200" b="0" i="0">
                          <a:solidFill>
                            <a:srgbClr val="000000"/>
                          </a:solidFill>
                          <a:latin typeface="微软雅黑" panose="020B0503020204020204" charset="-122"/>
                          <a:ea typeface="微软雅黑" panose="020B0503020204020204" charset="-122"/>
                        </a:rPr>
                        <a:t>早期液体复苏及后续血管容量补充首选晶体液；</a:t>
                      </a:r>
                      <a:endParaRPr lang="zh-CN" altLang="en-US" sz="1200" b="0" i="0">
                        <a:solidFill>
                          <a:srgbClr val="000000"/>
                        </a:solidFill>
                        <a:latin typeface="微软雅黑" panose="020B0503020204020204" charset="-122"/>
                        <a:ea typeface="微软雅黑" panose="020B0503020204020204" charset="-122"/>
                      </a:endParaRPr>
                    </a:p>
                  </a:txBody>
                  <a:tcPr anchor="ctr" anchorCtr="0">
                    <a:lnL w="12700" cap="flat" cmpd="sng" algn="ctr">
                      <a:solidFill>
                        <a:schemeClr val="bg2">
                          <a:lumMod val="90000"/>
                        </a:schemeClr>
                      </a:solidFill>
                      <a:prstDash val="solid"/>
                      <a:round/>
                      <a:headEnd type="none" w="med" len="med"/>
                      <a:tailEnd type="none" w="med" len="med"/>
                    </a:lnL>
                    <a:lnR w="12700" cmpd="sng">
                      <a:solidFill>
                        <a:schemeClr val="bg2">
                          <a:lumMod val="90000"/>
                        </a:schemeClr>
                      </a:solidFill>
                      <a:prstDash val="soli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116000">
                <a:tc>
                  <a:txBody>
                    <a:bodyPr/>
                    <a:p>
                      <a:pPr algn="ctr" fontAlgn="ctr">
                        <a:lnSpc>
                          <a:spcPct val="130000"/>
                        </a:lnSpc>
                      </a:pPr>
                      <a:r>
                        <a:rPr lang="zh-CN" altLang="en-US" sz="1200" b="1" i="0">
                          <a:solidFill>
                            <a:srgbClr val="000000"/>
                          </a:solidFill>
                          <a:latin typeface="微软雅黑" panose="020B0503020204020204" charset="-122"/>
                          <a:ea typeface="微软雅黑" panose="020B0503020204020204" charset="-122"/>
                        </a:rPr>
                        <a:t>围手术期醋酸盐平衡晶体液临床应用专家共识（</a:t>
                      </a:r>
                      <a:r>
                        <a:rPr lang="en-US" altLang="zh-CN" sz="1200" b="1" i="0">
                          <a:solidFill>
                            <a:srgbClr val="000000"/>
                          </a:solidFill>
                          <a:latin typeface="微软雅黑" panose="020B0503020204020204" charset="-122"/>
                          <a:ea typeface="微软雅黑" panose="020B0503020204020204" charset="-122"/>
                        </a:rPr>
                        <a:t>2023</a:t>
                      </a:r>
                      <a:r>
                        <a:rPr lang="zh-CN" altLang="en-US" sz="1200" b="1" i="0">
                          <a:solidFill>
                            <a:srgbClr val="000000"/>
                          </a:solidFill>
                          <a:latin typeface="微软雅黑" panose="020B0503020204020204" charset="-122"/>
                          <a:ea typeface="微软雅黑" panose="020B0503020204020204" charset="-122"/>
                        </a:rPr>
                        <a:t>）</a:t>
                      </a:r>
                      <a:endParaRPr lang="zh-CN" altLang="en-US" sz="1200" b="1" i="0">
                        <a:solidFill>
                          <a:srgbClr val="000000"/>
                        </a:solidFill>
                        <a:latin typeface="微软雅黑" panose="020B0503020204020204" charset="-122"/>
                        <a:ea typeface="微软雅黑" panose="020B0503020204020204" charset="-122"/>
                      </a:endParaRPr>
                    </a:p>
                  </a:txBody>
                  <a:tcPr anchor="ctr" anchorCtr="0">
                    <a:lnL w="12700" cmpd="sng">
                      <a:solidFill>
                        <a:schemeClr val="bg2">
                          <a:lumMod val="90000"/>
                        </a:schemeClr>
                      </a:solidFill>
                      <a:prstDash val="soli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晶体液是液体治疗中必不可少的选择，尤其推荐用于</a:t>
                      </a:r>
                      <a:r>
                        <a:rPr lang="zh-CN" altLang="en-US" sz="1200" b="0" i="0">
                          <a:solidFill>
                            <a:srgbClr val="FF0000"/>
                          </a:solidFill>
                          <a:latin typeface="微软雅黑" panose="020B0503020204020204" charset="-122"/>
                          <a:ea typeface="微软雅黑" panose="020B0503020204020204" charset="-122"/>
                        </a:rPr>
                        <a:t>补充正常生理需要量</a:t>
                      </a:r>
                      <a:r>
                        <a:rPr lang="zh-CN" altLang="en-US" sz="1200" b="0" i="0">
                          <a:solidFill>
                            <a:srgbClr val="000000"/>
                          </a:solidFill>
                          <a:latin typeface="微软雅黑" panose="020B0503020204020204" charset="-122"/>
                          <a:ea typeface="微软雅黑" panose="020B0503020204020204" charset="-122"/>
                        </a:rPr>
                        <a:t>、或者</a:t>
                      </a:r>
                      <a:r>
                        <a:rPr lang="zh-CN" altLang="en-US" sz="1200" b="0" i="0">
                          <a:solidFill>
                            <a:srgbClr val="FF0000"/>
                          </a:solidFill>
                          <a:latin typeface="微软雅黑" panose="020B0503020204020204" charset="-122"/>
                          <a:ea typeface="微软雅黑" panose="020B0503020204020204" charset="-122"/>
                        </a:rPr>
                        <a:t>治疗术前禁食导致的体液缺失</a:t>
                      </a:r>
                      <a:r>
                        <a:rPr lang="zh-CN" altLang="en-US" sz="1200" b="0" i="0">
                          <a:solidFill>
                            <a:srgbClr val="000000"/>
                          </a:solidFill>
                          <a:latin typeface="微软雅黑" panose="020B0503020204020204" charset="-122"/>
                          <a:ea typeface="微软雅黑" panose="020B0503020204020204" charset="-122"/>
                        </a:rPr>
                        <a:t>以及</a:t>
                      </a:r>
                      <a:r>
                        <a:rPr lang="zh-CN" altLang="en-US" sz="1200" b="0" i="0">
                          <a:solidFill>
                            <a:srgbClr val="FF0000"/>
                          </a:solidFill>
                          <a:latin typeface="微软雅黑" panose="020B0503020204020204" charset="-122"/>
                          <a:ea typeface="微软雅黑" panose="020B0503020204020204" charset="-122"/>
                        </a:rPr>
                        <a:t>麻醉手术期间的体液再分布</a:t>
                      </a:r>
                      <a:r>
                        <a:rPr lang="zh-CN" altLang="en-US" sz="1200" b="0" i="0">
                          <a:solidFill>
                            <a:srgbClr val="000000"/>
                          </a:solidFill>
                          <a:latin typeface="微软雅黑" panose="020B0503020204020204" charset="-122"/>
                          <a:ea typeface="微软雅黑" panose="020B0503020204020204" charset="-122"/>
                        </a:rPr>
                        <a:t>；</a:t>
                      </a:r>
                      <a:endParaRPr lang="zh-CN" altLang="en-US" sz="1200" b="0" i="0">
                        <a:solidFill>
                          <a:srgbClr val="000000"/>
                        </a:solidFill>
                        <a:latin typeface="微软雅黑" panose="020B0503020204020204" charset="-122"/>
                        <a:ea typeface="微软雅黑" panose="020B0503020204020204" charset="-122"/>
                      </a:endParaRPr>
                    </a:p>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醋酸盐平衡晶体液是目前较为接近血浆成分和理化特性的平衡液。而且醋酸的代谢途径广泛，</a:t>
                      </a:r>
                      <a:r>
                        <a:rPr lang="zh-CN" altLang="en-US" sz="1200" b="0" i="0">
                          <a:solidFill>
                            <a:srgbClr val="FF0000"/>
                          </a:solidFill>
                          <a:latin typeface="微软雅黑" panose="020B0503020204020204" charset="-122"/>
                          <a:ea typeface="微软雅黑" panose="020B0503020204020204" charset="-122"/>
                        </a:rPr>
                        <a:t>对肝脏依赖小、不易蓄积、使用安全，适于肝功能尚未发育完善的婴幼儿使用。</a:t>
                      </a:r>
                      <a:endParaRPr lang="zh-CN" altLang="en-US" sz="1200" b="0" i="0">
                        <a:solidFill>
                          <a:srgbClr val="FF0000"/>
                        </a:solidFill>
                        <a:latin typeface="微软雅黑" panose="020B0503020204020204" charset="-122"/>
                        <a:ea typeface="微软雅黑" panose="020B0503020204020204" charset="-122"/>
                      </a:endParaRPr>
                    </a:p>
                  </a:txBody>
                  <a:tcPr anchor="ctr" anchorCtr="0">
                    <a:lnL w="12700" cap="flat" cmpd="sng" algn="ctr">
                      <a:solidFill>
                        <a:schemeClr val="bg2">
                          <a:lumMod val="90000"/>
                        </a:schemeClr>
                      </a:solidFill>
                      <a:prstDash val="solid"/>
                      <a:round/>
                      <a:headEnd type="none" w="med" len="med"/>
                      <a:tailEnd type="none" w="med" len="med"/>
                    </a:lnL>
                    <a:lnR w="12700" cmpd="sng">
                      <a:solidFill>
                        <a:schemeClr val="bg2">
                          <a:lumMod val="90000"/>
                        </a:schemeClr>
                      </a:solidFill>
                      <a:prstDash val="soli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48000">
                <a:tc>
                  <a:txBody>
                    <a:bodyPr/>
                    <a:p>
                      <a:pPr algn="ctr" fontAlgn="ctr">
                        <a:lnSpc>
                          <a:spcPct val="130000"/>
                        </a:lnSpc>
                      </a:pPr>
                      <a:r>
                        <a:rPr lang="zh-CN" altLang="en-US" sz="1200" b="1" i="0">
                          <a:solidFill>
                            <a:srgbClr val="000000"/>
                          </a:solidFill>
                          <a:latin typeface="微软雅黑" panose="020B0503020204020204" charset="-122"/>
                          <a:ea typeface="微软雅黑" panose="020B0503020204020204" charset="-122"/>
                        </a:rPr>
                        <a:t>中国加速康复外科临床实践指南（</a:t>
                      </a:r>
                      <a:r>
                        <a:rPr lang="en-US" altLang="zh-CN" sz="1200" b="1" i="0">
                          <a:solidFill>
                            <a:srgbClr val="000000"/>
                          </a:solidFill>
                          <a:latin typeface="微软雅黑" panose="020B0503020204020204" charset="-122"/>
                          <a:ea typeface="微软雅黑" panose="020B0503020204020204" charset="-122"/>
                        </a:rPr>
                        <a:t>2021</a:t>
                      </a:r>
                      <a:r>
                        <a:rPr lang="zh-CN" altLang="en-US" sz="1200" b="1" i="0">
                          <a:solidFill>
                            <a:srgbClr val="000000"/>
                          </a:solidFill>
                          <a:latin typeface="微软雅黑" panose="020B0503020204020204" charset="-122"/>
                          <a:ea typeface="微软雅黑" panose="020B0503020204020204" charset="-122"/>
                        </a:rPr>
                        <a:t>）</a:t>
                      </a:r>
                      <a:endParaRPr lang="zh-CN" altLang="en-US" sz="1200" b="1" i="0">
                        <a:solidFill>
                          <a:srgbClr val="000000"/>
                        </a:solidFill>
                        <a:latin typeface="微软雅黑" panose="020B0503020204020204" charset="-122"/>
                        <a:ea typeface="微软雅黑" panose="020B0503020204020204" charset="-122"/>
                      </a:endParaRPr>
                    </a:p>
                  </a:txBody>
                  <a:tcPr anchor="ctr" anchorCtr="0">
                    <a:lnL w="12700" cmpd="sng">
                      <a:solidFill>
                        <a:schemeClr val="bg2">
                          <a:lumMod val="90000"/>
                        </a:schemeClr>
                      </a:solidFill>
                      <a:prstDash val="soli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对合并肠梗阻、恶心呕吐及长时间禁饮禁食的病人，可能存在低血容量、电解质紊乱</a:t>
                      </a:r>
                      <a:r>
                        <a:rPr lang="zh-CN" altLang="en-US" sz="1200" b="0" i="0">
                          <a:solidFill>
                            <a:srgbClr val="000000"/>
                          </a:solidFill>
                          <a:latin typeface="微软雅黑" panose="020B0503020204020204" charset="-122"/>
                          <a:ea typeface="微软雅黑" panose="020B0503020204020204" charset="-122"/>
                        </a:rPr>
                        <a:t>风险，建议使用复方电解质溶液扩容。</a:t>
                      </a:r>
                      <a:endParaRPr lang="zh-CN" altLang="en-US" sz="1200" b="0" i="0">
                        <a:solidFill>
                          <a:srgbClr val="000000"/>
                        </a:solidFill>
                        <a:latin typeface="微软雅黑" panose="020B0503020204020204" charset="-122"/>
                        <a:ea typeface="微软雅黑" panose="020B0503020204020204" charset="-122"/>
                      </a:endParaRPr>
                    </a:p>
                  </a:txBody>
                  <a:tcPr anchor="ctr" anchorCtr="0">
                    <a:lnL w="12700" cap="flat" cmpd="sng" algn="ctr">
                      <a:solidFill>
                        <a:schemeClr val="bg2">
                          <a:lumMod val="90000"/>
                        </a:schemeClr>
                      </a:solidFill>
                      <a:prstDash val="solid"/>
                      <a:round/>
                      <a:headEnd type="none" w="med" len="med"/>
                      <a:tailEnd type="none" w="med" len="med"/>
                    </a:lnL>
                    <a:lnR w="12700" cmpd="sng">
                      <a:solidFill>
                        <a:schemeClr val="bg2">
                          <a:lumMod val="90000"/>
                        </a:schemeClr>
                      </a:solidFill>
                      <a:prstDash val="soli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64000">
                <a:tc>
                  <a:txBody>
                    <a:bodyPr/>
                    <a:p>
                      <a:pPr algn="ctr" fontAlgn="ctr">
                        <a:lnSpc>
                          <a:spcPct val="130000"/>
                        </a:lnSpc>
                      </a:pPr>
                      <a:r>
                        <a:rPr lang="zh-CN" altLang="en-US" sz="1200" b="1" i="0">
                          <a:solidFill>
                            <a:srgbClr val="000000"/>
                          </a:solidFill>
                          <a:latin typeface="微软雅黑" panose="020B0503020204020204" charset="-122"/>
                          <a:ea typeface="微软雅黑" panose="020B0503020204020204" charset="-122"/>
                        </a:rPr>
                        <a:t>外科病人围手术期液体治疗专家共识（</a:t>
                      </a:r>
                      <a:r>
                        <a:rPr lang="en-US" altLang="zh-CN" sz="1200" b="1" i="0">
                          <a:solidFill>
                            <a:srgbClr val="000000"/>
                          </a:solidFill>
                          <a:latin typeface="微软雅黑" panose="020B0503020204020204" charset="-122"/>
                          <a:ea typeface="微软雅黑" panose="020B0503020204020204" charset="-122"/>
                        </a:rPr>
                        <a:t>2015</a:t>
                      </a:r>
                      <a:r>
                        <a:rPr lang="zh-CN" altLang="en-US" sz="1200" b="1" i="0">
                          <a:solidFill>
                            <a:srgbClr val="000000"/>
                          </a:solidFill>
                          <a:latin typeface="微软雅黑" panose="020B0503020204020204" charset="-122"/>
                          <a:ea typeface="微软雅黑" panose="020B0503020204020204" charset="-122"/>
                        </a:rPr>
                        <a:t>）</a:t>
                      </a:r>
                      <a:endParaRPr lang="zh-CN" altLang="en-US" sz="1200" b="1" i="0">
                        <a:solidFill>
                          <a:srgbClr val="000000"/>
                        </a:solidFill>
                        <a:latin typeface="微软雅黑" panose="020B0503020204020204" charset="-122"/>
                        <a:ea typeface="微软雅黑" panose="020B0503020204020204" charset="-122"/>
                      </a:endParaRPr>
                    </a:p>
                  </a:txBody>
                  <a:tcPr anchor="ctr" anchorCtr="0">
                    <a:lnL w="12700" cmpd="sng">
                      <a:solidFill>
                        <a:schemeClr val="bg2">
                          <a:lumMod val="90000"/>
                        </a:schemeClr>
                      </a:solidFill>
                      <a:prstDash val="soli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围手术期液体治疗可分为</a:t>
                      </a:r>
                      <a:r>
                        <a:rPr lang="zh-CN" altLang="en-US" sz="1200" b="0" i="0">
                          <a:solidFill>
                            <a:srgbClr val="000000"/>
                          </a:solidFill>
                          <a:latin typeface="微软雅黑" panose="020B0503020204020204" charset="-122"/>
                          <a:ea typeface="微软雅黑" panose="020B0503020204020204" charset="-122"/>
                        </a:rPr>
                        <a:t>针对脱水的补液治疗及</a:t>
                      </a:r>
                      <a:r>
                        <a:rPr lang="zh-CN" altLang="en-US" sz="1200" b="0" i="0">
                          <a:solidFill>
                            <a:srgbClr val="000000"/>
                          </a:solidFill>
                          <a:latin typeface="微软雅黑" panose="020B0503020204020204" charset="-122"/>
                          <a:ea typeface="微软雅黑" panose="020B0503020204020204" charset="-122"/>
                        </a:rPr>
                        <a:t>有效循环血量减少所致血流动力学改变的复苏治疗，在补充细胞外液及有效循环血量的同时，</a:t>
                      </a:r>
                      <a:r>
                        <a:rPr lang="zh-CN" altLang="en-US" sz="1200" b="0" i="0">
                          <a:solidFill>
                            <a:srgbClr val="000000"/>
                          </a:solidFill>
                          <a:latin typeface="微软雅黑" panose="020B0503020204020204" charset="-122"/>
                          <a:ea typeface="微软雅黑" panose="020B0503020204020204" charset="-122"/>
                        </a:rPr>
                        <a:t>纠正并发的电解质紊乱。</a:t>
                      </a:r>
                      <a:endParaRPr lang="zh-CN" altLang="en-US" sz="1200" b="0" i="0">
                        <a:solidFill>
                          <a:srgbClr val="000000"/>
                        </a:solidFill>
                        <a:latin typeface="微软雅黑" panose="020B0503020204020204" charset="-122"/>
                        <a:ea typeface="微软雅黑" panose="020B0503020204020204" charset="-122"/>
                      </a:endParaRPr>
                    </a:p>
                    <a:p>
                      <a:pPr marL="171450" indent="-171450" algn="l" fontAlgn="ctr">
                        <a:lnSpc>
                          <a:spcPct val="130000"/>
                        </a:lnSpc>
                        <a:buFont typeface="Wingdings" panose="05000000000000000000" charset="0"/>
                        <a:buChar char="Ø"/>
                      </a:pPr>
                      <a:r>
                        <a:rPr lang="zh-CN" altLang="en-US" sz="1200" b="0" i="0">
                          <a:solidFill>
                            <a:srgbClr val="FF0000"/>
                          </a:solidFill>
                          <a:latin typeface="微软雅黑" panose="020B0503020204020204" charset="-122"/>
                          <a:ea typeface="微软雅黑" panose="020B0503020204020204" charset="-122"/>
                        </a:rPr>
                        <a:t>不含 </a:t>
                      </a:r>
                      <a:r>
                        <a:rPr lang="en-US" altLang="zh-CN" sz="1200" b="0" i="0">
                          <a:solidFill>
                            <a:srgbClr val="FF0000"/>
                          </a:solidFill>
                          <a:latin typeface="微软雅黑" panose="020B0503020204020204" charset="-122"/>
                          <a:ea typeface="微软雅黑" panose="020B0503020204020204" charset="-122"/>
                        </a:rPr>
                        <a:t>Ca</a:t>
                      </a:r>
                      <a:r>
                        <a:rPr lang="en-US" altLang="zh-CN" sz="1200" b="0" i="0" baseline="30000">
                          <a:solidFill>
                            <a:srgbClr val="FF0000"/>
                          </a:solidFill>
                          <a:latin typeface="微软雅黑" panose="020B0503020204020204" charset="-122"/>
                          <a:ea typeface="微软雅黑" panose="020B0503020204020204" charset="-122"/>
                        </a:rPr>
                        <a:t>2+</a:t>
                      </a:r>
                      <a:r>
                        <a:rPr lang="zh-CN" altLang="en-US" sz="1200" b="0" i="0">
                          <a:solidFill>
                            <a:srgbClr val="FF0000"/>
                          </a:solidFill>
                          <a:latin typeface="微软雅黑" panose="020B0503020204020204" charset="-122"/>
                          <a:ea typeface="微软雅黑" panose="020B0503020204020204" charset="-122"/>
                        </a:rPr>
                        <a:t>，可避免 </a:t>
                      </a:r>
                      <a:r>
                        <a:rPr lang="en-US" altLang="zh-CN" sz="1200" b="0" i="0">
                          <a:solidFill>
                            <a:srgbClr val="FF0000"/>
                          </a:solidFill>
                          <a:latin typeface="微软雅黑" panose="020B0503020204020204" charset="-122"/>
                          <a:ea typeface="微软雅黑" panose="020B0503020204020204" charset="-122"/>
                        </a:rPr>
                        <a:t>Ca</a:t>
                      </a:r>
                      <a:r>
                        <a:rPr lang="en-US" altLang="zh-CN" sz="1200" b="0" i="0" baseline="30000">
                          <a:solidFill>
                            <a:srgbClr val="FF0000"/>
                          </a:solidFill>
                          <a:latin typeface="微软雅黑" panose="020B0503020204020204" charset="-122"/>
                          <a:ea typeface="微软雅黑" panose="020B0503020204020204" charset="-122"/>
                        </a:rPr>
                        <a:t>2+</a:t>
                      </a:r>
                      <a:r>
                        <a:rPr lang="zh-CN" altLang="en-US" sz="1200" b="0" i="0">
                          <a:solidFill>
                            <a:srgbClr val="FF0000"/>
                          </a:solidFill>
                          <a:latin typeface="微软雅黑" panose="020B0503020204020204" charset="-122"/>
                          <a:ea typeface="微软雅黑" panose="020B0503020204020204" charset="-122"/>
                        </a:rPr>
                        <a:t>过量导致的凝集级联反应的活化和凝血的发生。</a:t>
                      </a:r>
                      <a:endParaRPr lang="zh-CN" altLang="en-US" sz="1200" b="0" i="0">
                        <a:solidFill>
                          <a:srgbClr val="FF0000"/>
                        </a:solidFill>
                        <a:latin typeface="微软雅黑" panose="020B0503020204020204" charset="-122"/>
                        <a:ea typeface="微软雅黑" panose="020B0503020204020204" charset="-122"/>
                      </a:endParaRPr>
                    </a:p>
                  </a:txBody>
                  <a:tcPr anchor="ctr" anchorCtr="0">
                    <a:lnL w="12700" cap="flat" cmpd="sng" algn="ctr">
                      <a:solidFill>
                        <a:schemeClr val="bg2">
                          <a:lumMod val="90000"/>
                        </a:schemeClr>
                      </a:solidFill>
                      <a:prstDash val="solid"/>
                      <a:round/>
                      <a:headEnd type="none" w="med" len="med"/>
                      <a:tailEnd type="none" w="med" len="med"/>
                    </a:lnL>
                    <a:lnR w="12700" cmpd="sng">
                      <a:solidFill>
                        <a:schemeClr val="bg2">
                          <a:lumMod val="90000"/>
                        </a:schemeClr>
                      </a:solidFill>
                      <a:prstDash val="soli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116000">
                <a:tc>
                  <a:txBody>
                    <a:bodyPr/>
                    <a:p>
                      <a:pPr algn="ctr" fontAlgn="ctr">
                        <a:lnSpc>
                          <a:spcPct val="130000"/>
                        </a:lnSpc>
                      </a:pPr>
                      <a:r>
                        <a:rPr lang="zh-CN" altLang="en-US" sz="1200" b="1" i="0">
                          <a:solidFill>
                            <a:srgbClr val="000000"/>
                          </a:solidFill>
                          <a:latin typeface="微软雅黑" panose="020B0503020204020204" charset="-122"/>
                          <a:ea typeface="微软雅黑" panose="020B0503020204020204" charset="-122"/>
                        </a:rPr>
                        <a:t>中国脓毒症 </a:t>
                      </a:r>
                      <a:r>
                        <a:rPr lang="en-US" altLang="zh-CN" sz="1200" b="1" i="0">
                          <a:solidFill>
                            <a:srgbClr val="000000"/>
                          </a:solidFill>
                          <a:latin typeface="微软雅黑" panose="020B0503020204020204" charset="-122"/>
                          <a:ea typeface="微软雅黑" panose="020B0503020204020204" charset="-122"/>
                        </a:rPr>
                        <a:t>/ </a:t>
                      </a:r>
                      <a:r>
                        <a:rPr lang="zh-CN" altLang="en-US" sz="1200" b="1" i="0">
                          <a:solidFill>
                            <a:srgbClr val="000000"/>
                          </a:solidFill>
                          <a:latin typeface="微软雅黑" panose="020B0503020204020204" charset="-122"/>
                          <a:ea typeface="微软雅黑" panose="020B0503020204020204" charset="-122"/>
                        </a:rPr>
                        <a:t>脓毒性休克急诊治疗指南（</a:t>
                      </a:r>
                      <a:r>
                        <a:rPr lang="en-US" altLang="zh-CN" sz="1200" b="1" i="0">
                          <a:solidFill>
                            <a:srgbClr val="000000"/>
                          </a:solidFill>
                          <a:latin typeface="微软雅黑" panose="020B0503020204020204" charset="-122"/>
                          <a:ea typeface="微软雅黑" panose="020B0503020204020204" charset="-122"/>
                        </a:rPr>
                        <a:t>2018</a:t>
                      </a:r>
                      <a:r>
                        <a:rPr lang="zh-CN" altLang="en-US" sz="1200" b="1" i="0">
                          <a:solidFill>
                            <a:srgbClr val="000000"/>
                          </a:solidFill>
                          <a:latin typeface="微软雅黑" panose="020B0503020204020204" charset="-122"/>
                          <a:ea typeface="微软雅黑" panose="020B0503020204020204" charset="-122"/>
                        </a:rPr>
                        <a:t>）</a:t>
                      </a:r>
                      <a:endParaRPr lang="zh-CN" altLang="en-US" sz="1200" b="1" i="0">
                        <a:solidFill>
                          <a:srgbClr val="000000"/>
                        </a:solidFill>
                        <a:latin typeface="微软雅黑" panose="020B0503020204020204" charset="-122"/>
                        <a:ea typeface="微软雅黑" panose="020B0503020204020204" charset="-122"/>
                      </a:endParaRPr>
                    </a:p>
                  </a:txBody>
                  <a:tcPr anchor="ctr" anchorCtr="0">
                    <a:lnL w="12700" cmpd="sng">
                      <a:solidFill>
                        <a:schemeClr val="bg2">
                          <a:lumMod val="90000"/>
                        </a:schemeClr>
                      </a:solidFill>
                      <a:prstDash val="soli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脓毒性休克患者的液体复苏应尽早开始，对脓毒症所致的低灌注，推荐在拟诊为脓毒性休克起</a:t>
                      </a:r>
                      <a:r>
                        <a:rPr lang="en-US" altLang="zh-CN" sz="1200" b="0" i="0">
                          <a:solidFill>
                            <a:srgbClr val="000000"/>
                          </a:solidFill>
                          <a:latin typeface="微软雅黑" panose="020B0503020204020204" charset="-122"/>
                          <a:ea typeface="微软雅黑" panose="020B0503020204020204" charset="-122"/>
                        </a:rPr>
                        <a:t>3h</a:t>
                      </a:r>
                      <a:r>
                        <a:rPr lang="zh-CN" altLang="en-US" sz="1200" b="0" i="0">
                          <a:solidFill>
                            <a:srgbClr val="000000"/>
                          </a:solidFill>
                          <a:latin typeface="微软雅黑" panose="020B0503020204020204" charset="-122"/>
                          <a:ea typeface="微软雅黑" panose="020B0503020204020204" charset="-122"/>
                        </a:rPr>
                        <a:t>内输注至少</a:t>
                      </a:r>
                      <a:r>
                        <a:rPr lang="en-US" altLang="zh-CN" sz="1200" b="0" i="0">
                          <a:solidFill>
                            <a:srgbClr val="000000"/>
                          </a:solidFill>
                          <a:latin typeface="微软雅黑" panose="020B0503020204020204" charset="-122"/>
                          <a:ea typeface="微软雅黑" panose="020B0503020204020204" charset="-122"/>
                        </a:rPr>
                        <a:t>30ml/kg</a:t>
                      </a:r>
                      <a:r>
                        <a:rPr lang="zh-CN" altLang="en-US" sz="1200" b="0" i="0">
                          <a:solidFill>
                            <a:srgbClr val="000000"/>
                          </a:solidFill>
                          <a:latin typeface="微软雅黑" panose="020B0503020204020204" charset="-122"/>
                          <a:ea typeface="微软雅黑" panose="020B0503020204020204" charset="-122"/>
                        </a:rPr>
                        <a:t>的晶体溶液进行初始复苏。</a:t>
                      </a:r>
                      <a:endParaRPr lang="zh-CN" altLang="en-US" sz="1200" b="0" i="0">
                        <a:solidFill>
                          <a:srgbClr val="000000"/>
                        </a:solidFill>
                        <a:latin typeface="微软雅黑" panose="020B0503020204020204" charset="-122"/>
                        <a:ea typeface="微软雅黑" panose="020B0503020204020204" charset="-122"/>
                      </a:endParaRPr>
                    </a:p>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初始液体复苏及随后的容量替代治疗中，推荐使用晶体液。</a:t>
                      </a:r>
                      <a:r>
                        <a:rPr lang="zh-CN" altLang="en-US" sz="1200" b="0" i="0">
                          <a:solidFill>
                            <a:srgbClr val="000000"/>
                          </a:solidFill>
                          <a:latin typeface="微软雅黑" panose="020B0503020204020204" charset="-122"/>
                          <a:ea typeface="微软雅黑" panose="020B0503020204020204" charset="-122"/>
                        </a:rPr>
                        <a:t>高肌酐和高氯人群使用平衡晶体液避免主要肾脏不良事件获益最大。</a:t>
                      </a:r>
                      <a:endParaRPr lang="zh-CN" altLang="en-US" sz="1200" b="0" i="0">
                        <a:solidFill>
                          <a:srgbClr val="000000"/>
                        </a:solidFill>
                        <a:latin typeface="微软雅黑" panose="020B0503020204020204" charset="-122"/>
                        <a:ea typeface="微软雅黑" panose="020B0503020204020204" charset="-122"/>
                      </a:endParaRPr>
                    </a:p>
                  </a:txBody>
                  <a:tcPr anchor="ctr" anchorCtr="0">
                    <a:lnL w="12700" cap="flat" cmpd="sng" algn="ctr">
                      <a:solidFill>
                        <a:schemeClr val="bg2">
                          <a:lumMod val="90000"/>
                        </a:schemeClr>
                      </a:solidFill>
                      <a:prstDash val="solid"/>
                      <a:round/>
                      <a:headEnd type="none" w="med" len="med"/>
                      <a:tailEnd type="none" w="med" len="med"/>
                    </a:lnL>
                    <a:lnR w="12700" cmpd="sng">
                      <a:solidFill>
                        <a:schemeClr val="bg2">
                          <a:lumMod val="90000"/>
                        </a:schemeClr>
                      </a:solidFill>
                      <a:prstDash val="soli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8" name="文本框 7"/>
          <p:cNvSpPr txBox="1"/>
          <p:nvPr>
            <p:custDataLst>
              <p:tags r:id="rId3"/>
            </p:custDataLst>
          </p:nvPr>
        </p:nvSpPr>
        <p:spPr>
          <a:xfrm>
            <a:off x="635" y="861060"/>
            <a:ext cx="12190730" cy="368300"/>
          </a:xfrm>
          <a:prstGeom prst="rect">
            <a:avLst/>
          </a:prstGeom>
          <a:noFill/>
        </p:spPr>
        <p:txBody>
          <a:bodyPr wrap="square" rtlCol="0">
            <a:spAutoFit/>
          </a:bodyPr>
          <a:p>
            <a:pPr algn="ctr"/>
            <a:r>
              <a:rPr lang="zh-CN" altLang="en-US" b="1" dirty="0"/>
              <a:t>复方电解质醋酸钠注射液</a:t>
            </a:r>
            <a:r>
              <a:rPr lang="zh-CN" altLang="en-US" b="1" dirty="0">
                <a:solidFill>
                  <a:srgbClr val="004097"/>
                </a:solidFill>
              </a:rPr>
              <a:t>符合指南共识液体治疗推荐</a:t>
            </a:r>
            <a:endParaRPr lang="zh-CN" altLang="en-US" b="1" dirty="0">
              <a:solidFill>
                <a:srgbClr val="004097"/>
              </a:solidFill>
            </a:endParaRPr>
          </a:p>
        </p:txBody>
      </p:sp>
    </p:spTree>
    <p:custDataLst>
      <p:tags r:id="rId4"/>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custDataLst>
              <p:tags r:id="rId1"/>
            </p:custDataLst>
          </p:nvPr>
        </p:nvSpPr>
        <p:spPr>
          <a:xfrm>
            <a:off x="732113" y="400045"/>
            <a:ext cx="10969200" cy="642999"/>
          </a:xfrm>
          <a:prstGeom prst="rect">
            <a:avLst/>
          </a:prstGeom>
        </p:spPr>
        <p:txBody>
          <a:bodyPr vert="horz" lIns="90170" tIns="46990" rIns="90170" bIns="46990" rtlCol="0" anchor="ctr" anchorCtr="0">
            <a:normAutofit/>
          </a:bodyPr>
          <a:lstStyle>
            <a:lvl1pPr algn="l" defTabSz="914400" rtl="0" eaLnBrk="1" fontAlgn="auto" latinLnBrk="0" hangingPunct="1">
              <a:lnSpc>
                <a:spcPct val="100000"/>
              </a:lnSpc>
              <a:spcBef>
                <a:spcPct val="0"/>
              </a:spcBef>
              <a:buNone/>
              <a:defRPr sz="2800" b="1" u="none" strike="noStrike" kern="1200" cap="none" spc="300" normalizeH="0" baseline="0">
                <a:solidFill>
                  <a:srgbClr val="004097"/>
                </a:solidFill>
                <a:uFillTx/>
                <a:latin typeface="Arial" panose="020B0604020202020204" pitchFamily="34" charset="0"/>
                <a:ea typeface="微软雅黑" panose="020B0503020204020204" charset="-122"/>
                <a:cs typeface="+mn-ea"/>
              </a:defRPr>
            </a:lvl1pPr>
          </a:lstStyle>
          <a:p>
            <a:pPr lvl="0" algn="l">
              <a:buClrTx/>
              <a:buSzTx/>
              <a:buFontTx/>
            </a:pPr>
            <a:r>
              <a:rPr lang="en-US" altLang="zh-CN" dirty="0">
                <a:latin typeface="微软雅黑" panose="020B0503020204020204" charset="-122"/>
                <a:cs typeface="微软雅黑" panose="020B0503020204020204" charset="-122"/>
                <a:sym typeface="+mn-ea"/>
              </a:rPr>
              <a:t>4. </a:t>
            </a:r>
            <a:r>
              <a:rPr lang="en-US" altLang="zh-CN" dirty="0">
                <a:latin typeface="微软雅黑" panose="020B0503020204020204" charset="-122"/>
                <a:cs typeface="微软雅黑" panose="020B0503020204020204" charset="-122"/>
                <a:sym typeface="+mn-ea"/>
              </a:rPr>
              <a:t>创新性</a:t>
            </a:r>
            <a:endParaRPr lang="en-US" altLang="zh-CN" dirty="0">
              <a:latin typeface="微软雅黑" panose="020B0503020204020204" charset="-122"/>
              <a:cs typeface="微软雅黑" panose="020B0503020204020204" charset="-122"/>
              <a:sym typeface="+mn-ea"/>
            </a:endParaRPr>
          </a:p>
        </p:txBody>
      </p:sp>
      <p:cxnSp>
        <p:nvCxnSpPr>
          <p:cNvPr id="10" name="直接连接符 9"/>
          <p:cNvCxnSpPr/>
          <p:nvPr>
            <p:custDataLst>
              <p:tags r:id="rId2"/>
            </p:custDataLst>
          </p:nvPr>
        </p:nvCxnSpPr>
        <p:spPr>
          <a:xfrm>
            <a:off x="6090771" y="1624234"/>
            <a:ext cx="0" cy="1692000"/>
          </a:xfrm>
          <a:prstGeom prst="line">
            <a:avLst/>
          </a:prstGeom>
          <a:noFill/>
          <a:ln w="19050" cap="flat" cmpd="sng" algn="ctr">
            <a:solidFill>
              <a:srgbClr val="6096E6"/>
            </a:solidFill>
            <a:prstDash val="dash"/>
            <a:round/>
            <a:headEnd type="none" w="med" len="med"/>
            <a:tailEnd type="none" w="med" len="med"/>
          </a:ln>
          <a:effectLst/>
        </p:spPr>
      </p:cxnSp>
      <p:sp>
        <p:nvSpPr>
          <p:cNvPr id="12" name="矩形 11"/>
          <p:cNvSpPr/>
          <p:nvPr>
            <p:custDataLst>
              <p:tags r:id="rId3"/>
            </p:custDataLst>
          </p:nvPr>
        </p:nvSpPr>
        <p:spPr>
          <a:xfrm>
            <a:off x="1536669" y="1575339"/>
            <a:ext cx="3348000" cy="540000"/>
          </a:xfrm>
          <a:prstGeom prst="rect">
            <a:avLst/>
          </a:prstGeom>
          <a:solidFill>
            <a:srgbClr val="004097"/>
          </a:solidFill>
          <a:ln w="12700" cap="flat" cmpd="sng" algn="ctr">
            <a:noFill/>
            <a:prstDash val="solid"/>
            <a:miter lim="800000"/>
          </a:ln>
          <a:effectLst>
            <a:outerShdw blurRad="50800" dist="38100" dir="5400000" algn="t" rotWithShape="0">
              <a:prstClr val="black">
                <a:alpha val="40000"/>
              </a:prstClr>
            </a:outerShdw>
          </a:effectLst>
        </p:spPr>
        <p:txBody>
          <a:bodyPr rtlCol="0" anchor="ctr"/>
          <a:lstStyle/>
          <a:p>
            <a:pPr algn="ctr">
              <a:lnSpc>
                <a:spcPct val="120000"/>
              </a:lnSpc>
            </a:pPr>
            <a:r>
              <a:rPr lang="zh-CN" altLang="en-US" sz="1200" b="1" dirty="0">
                <a:solidFill>
                  <a:sysClr val="window" lastClr="FFFFFF"/>
                </a:solidFill>
                <a:latin typeface="微软雅黑" panose="020B0503020204020204" charset="-122"/>
                <a:ea typeface="微软雅黑" panose="020B0503020204020204" charset="-122"/>
              </a:rPr>
              <a:t>目录内同类产品情况</a:t>
            </a:r>
            <a:endParaRPr lang="en-US" altLang="zh-CN" sz="1200" b="1" dirty="0">
              <a:latin typeface="微软雅黑" panose="020B0503020204020204" charset="-122"/>
              <a:ea typeface="微软雅黑" panose="020B0503020204020204" charset="-122"/>
            </a:endParaRPr>
          </a:p>
          <a:p>
            <a:pPr algn="ctr">
              <a:lnSpc>
                <a:spcPct val="120000"/>
              </a:lnSpc>
            </a:pPr>
            <a:r>
              <a:rPr lang="zh-CN" altLang="en-US" sz="1200" b="1" dirty="0">
                <a:solidFill>
                  <a:sysClr val="window" lastClr="FFFFFF"/>
                </a:solidFill>
                <a:latin typeface="微软雅黑" panose="020B0503020204020204" charset="-122"/>
                <a:ea typeface="微软雅黑" panose="020B0503020204020204" charset="-122"/>
              </a:rPr>
              <a:t>（复方电解质醋酸钠葡萄糖注射液）</a:t>
            </a:r>
            <a:endParaRPr lang="zh-CN" altLang="en-US" sz="1200" b="1" dirty="0">
              <a:solidFill>
                <a:sysClr val="window" lastClr="FFFFFF"/>
              </a:solidFill>
              <a:latin typeface="微软雅黑" panose="020B0503020204020204" charset="-122"/>
              <a:ea typeface="微软雅黑" panose="020B0503020204020204" charset="-122"/>
            </a:endParaRPr>
          </a:p>
        </p:txBody>
      </p:sp>
      <p:sp>
        <p:nvSpPr>
          <p:cNvPr id="13" name="矩形 12"/>
          <p:cNvSpPr/>
          <p:nvPr>
            <p:custDataLst>
              <p:tags r:id="rId4"/>
            </p:custDataLst>
          </p:nvPr>
        </p:nvSpPr>
        <p:spPr>
          <a:xfrm>
            <a:off x="7297644" y="1575339"/>
            <a:ext cx="3348000" cy="540000"/>
          </a:xfrm>
          <a:prstGeom prst="rect">
            <a:avLst/>
          </a:prstGeom>
          <a:solidFill>
            <a:srgbClr val="004097"/>
          </a:solidFill>
          <a:ln w="12700" cap="flat" cmpd="sng" algn="ctr">
            <a:noFill/>
            <a:prstDash val="solid"/>
            <a:miter lim="800000"/>
          </a:ln>
          <a:effectLst>
            <a:outerShdw blurRad="50800" dist="38100" dir="5400000" algn="t" rotWithShape="0">
              <a:prstClr val="black">
                <a:alpha val="40000"/>
              </a:prstClr>
            </a:outerShdw>
          </a:effectLst>
        </p:spPr>
        <p:txBody>
          <a:bodyPr rtlCol="0" anchor="ctr"/>
          <a:lstStyle/>
          <a:p>
            <a:pPr algn="ctr">
              <a:lnSpc>
                <a:spcPct val="120000"/>
              </a:lnSpc>
            </a:pPr>
            <a:r>
              <a:rPr lang="zh-CN" altLang="en-US" sz="1200" b="1" dirty="0">
                <a:solidFill>
                  <a:sysClr val="window" lastClr="FFFFFF"/>
                </a:solidFill>
                <a:latin typeface="Arial" panose="020B0604020202020204" pitchFamily="34" charset="0"/>
                <a:ea typeface="微软雅黑" panose="020B0503020204020204" charset="-122"/>
              </a:rPr>
              <a:t>本品优势及创新点</a:t>
            </a:r>
            <a:endParaRPr lang="zh-CN" altLang="en-US" sz="1200" b="1" dirty="0">
              <a:solidFill>
                <a:sysClr val="window" lastClr="FFFFFF"/>
              </a:solidFill>
              <a:latin typeface="Arial" panose="020B0604020202020204" pitchFamily="34" charset="0"/>
              <a:ea typeface="微软雅黑" panose="020B0503020204020204" charset="-122"/>
            </a:endParaRPr>
          </a:p>
        </p:txBody>
      </p:sp>
      <p:sp>
        <p:nvSpPr>
          <p:cNvPr id="18" name="文本框 17"/>
          <p:cNvSpPr txBox="1"/>
          <p:nvPr>
            <p:custDataLst>
              <p:tags r:id="rId5"/>
            </p:custDataLst>
          </p:nvPr>
        </p:nvSpPr>
        <p:spPr>
          <a:xfrm>
            <a:off x="657902" y="2230905"/>
            <a:ext cx="5195043" cy="36830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zh-CN" altLang="en-US" sz="1200" b="1" dirty="0">
                <a:latin typeface="微软雅黑" panose="020B0503020204020204" charset="-122"/>
                <a:ea typeface="微软雅黑" panose="020B0503020204020204" charset="-122"/>
                <a:cs typeface="微软雅黑" panose="020B0503020204020204" charset="-122"/>
              </a:rPr>
              <a:t>含有</a:t>
            </a:r>
            <a:r>
              <a:rPr lang="en-US" altLang="zh-CN" sz="1200" b="1" dirty="0">
                <a:latin typeface="微软雅黑" panose="020B0503020204020204" charset="-122"/>
                <a:ea typeface="微软雅黑" panose="020B0503020204020204" charset="-122"/>
                <a:cs typeface="微软雅黑" panose="020B0503020204020204" charset="-122"/>
              </a:rPr>
              <a:t>10%</a:t>
            </a:r>
            <a:r>
              <a:rPr lang="zh-CN" altLang="en-US" sz="1200" b="1" dirty="0">
                <a:latin typeface="微软雅黑" panose="020B0503020204020204" charset="-122"/>
                <a:ea typeface="微软雅黑" panose="020B0503020204020204" charset="-122"/>
                <a:cs typeface="微软雅黑" panose="020B0503020204020204" charset="-122"/>
              </a:rPr>
              <a:t>葡萄糖</a:t>
            </a:r>
            <a:r>
              <a:rPr lang="zh-CN" altLang="en-US" sz="1200" dirty="0">
                <a:latin typeface="微软雅黑" panose="020B0503020204020204" charset="-122"/>
                <a:ea typeface="微软雅黑" panose="020B0503020204020204" charset="-122"/>
                <a:cs typeface="微软雅黑" panose="020B0503020204020204" charset="-122"/>
              </a:rPr>
              <a:t>，可能引起血糖升高</a:t>
            </a:r>
            <a:r>
              <a:rPr lang="zh-CN" altLang="en-US" sz="1200" dirty="0">
                <a:latin typeface="微软雅黑" panose="020B0503020204020204" charset="-122"/>
                <a:ea typeface="微软雅黑" panose="020B0503020204020204" charset="-122"/>
                <a:cs typeface="微软雅黑" panose="020B0503020204020204" charset="-122"/>
              </a:rPr>
              <a:t>过快</a:t>
            </a:r>
            <a:endParaRPr lang="zh-CN" altLang="en-US" sz="1200" dirty="0">
              <a:latin typeface="微软雅黑" panose="020B0503020204020204" charset="-122"/>
              <a:ea typeface="微软雅黑" panose="020B0503020204020204" charset="-122"/>
              <a:cs typeface="微软雅黑" panose="020B0503020204020204" charset="-122"/>
            </a:endParaRPr>
          </a:p>
        </p:txBody>
      </p:sp>
      <p:sp>
        <p:nvSpPr>
          <p:cNvPr id="21" name="文本框 20"/>
          <p:cNvSpPr txBox="1"/>
          <p:nvPr>
            <p:custDataLst>
              <p:tags r:id="rId6"/>
            </p:custDataLst>
          </p:nvPr>
        </p:nvSpPr>
        <p:spPr>
          <a:xfrm>
            <a:off x="6431126" y="2165865"/>
            <a:ext cx="5237628" cy="368300"/>
          </a:xfrm>
          <a:prstGeom prst="rect">
            <a:avLst/>
          </a:prstGeom>
          <a:noFill/>
        </p:spPr>
        <p:txBody>
          <a:bodyPr wrap="square" rtlCol="0">
            <a:spAutoFit/>
          </a:bodyPr>
          <a:lstStyle/>
          <a:p>
            <a:pPr marL="285750" indent="-285750">
              <a:lnSpc>
                <a:spcPct val="150000"/>
              </a:lnSpc>
              <a:buClr>
                <a:srgbClr val="FF0000"/>
              </a:buClr>
              <a:buSzPct val="200000"/>
              <a:buFont typeface="Wingdings" panose="05000000000000000000" pitchFamily="2" charset="2"/>
              <a:buChar char="ü"/>
            </a:pPr>
            <a:r>
              <a:rPr lang="zh-CN" altLang="en-US" sz="1200" b="1" dirty="0">
                <a:solidFill>
                  <a:srgbClr val="FF0000"/>
                </a:solidFill>
                <a:latin typeface="微软雅黑" panose="020B0503020204020204" charset="-122"/>
                <a:ea typeface="微软雅黑" panose="020B0503020204020204" charset="-122"/>
              </a:rPr>
              <a:t>不含葡萄糖</a:t>
            </a:r>
            <a:r>
              <a:rPr lang="zh-CN" altLang="en-US" sz="1200" b="1" dirty="0">
                <a:latin typeface="微软雅黑" panose="020B0503020204020204" charset="-122"/>
                <a:ea typeface="微软雅黑" panose="020B0503020204020204" charset="-122"/>
              </a:rPr>
              <a:t>：</a:t>
            </a:r>
            <a:r>
              <a:rPr lang="zh-CN" altLang="en-US" sz="1200" dirty="0">
                <a:latin typeface="微软雅黑" panose="020B0503020204020204" charset="-122"/>
                <a:ea typeface="微软雅黑" panose="020B0503020204020204" charset="-122"/>
              </a:rPr>
              <a:t>不干扰患者血糖水平</a:t>
            </a:r>
            <a:endParaRPr lang="zh-CN" altLang="en-US" sz="1200" dirty="0">
              <a:latin typeface="微软雅黑" panose="020B0503020204020204" charset="-122"/>
              <a:ea typeface="微软雅黑" panose="020B0503020204020204" charset="-122"/>
            </a:endParaRPr>
          </a:p>
        </p:txBody>
      </p:sp>
      <p:sp>
        <p:nvSpPr>
          <p:cNvPr id="35" name="文本框 34"/>
          <p:cNvSpPr txBox="1"/>
          <p:nvPr>
            <p:custDataLst>
              <p:tags r:id="rId7"/>
            </p:custDataLst>
          </p:nvPr>
        </p:nvSpPr>
        <p:spPr>
          <a:xfrm>
            <a:off x="647444" y="2598297"/>
            <a:ext cx="5000803" cy="36830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zh-CN" sz="1200" dirty="0">
                <a:latin typeface="微软雅黑" panose="020B0503020204020204" charset="-122"/>
                <a:ea typeface="微软雅黑" panose="020B0503020204020204" charset="-122"/>
              </a:rPr>
              <a:t>含有钙离子，与含有枸橼酸抗凝的血液混合时可能</a:t>
            </a:r>
            <a:r>
              <a:rPr lang="zh-CN" sz="1200" b="1" dirty="0">
                <a:latin typeface="微软雅黑" panose="020B0503020204020204" charset="-122"/>
                <a:ea typeface="微软雅黑" panose="020B0503020204020204" charset="-122"/>
              </a:rPr>
              <a:t>引起凝血</a:t>
            </a:r>
            <a:endParaRPr lang="zh-CN" sz="1200" b="1" dirty="0">
              <a:latin typeface="微软雅黑" panose="020B0503020204020204" charset="-122"/>
              <a:ea typeface="微软雅黑" panose="020B0503020204020204" charset="-122"/>
            </a:endParaRPr>
          </a:p>
        </p:txBody>
      </p:sp>
      <p:sp>
        <p:nvSpPr>
          <p:cNvPr id="37" name="文本框 36"/>
          <p:cNvSpPr txBox="1"/>
          <p:nvPr>
            <p:custDataLst>
              <p:tags r:id="rId8"/>
            </p:custDataLst>
          </p:nvPr>
        </p:nvSpPr>
        <p:spPr>
          <a:xfrm>
            <a:off x="6425565" y="2512695"/>
            <a:ext cx="5340350" cy="922020"/>
          </a:xfrm>
          <a:prstGeom prst="rect">
            <a:avLst/>
          </a:prstGeom>
          <a:noFill/>
        </p:spPr>
        <p:txBody>
          <a:bodyPr wrap="square" rtlCol="0">
            <a:noAutofit/>
          </a:bodyPr>
          <a:lstStyle/>
          <a:p>
            <a:pPr marL="285750" indent="-285750">
              <a:lnSpc>
                <a:spcPct val="150000"/>
              </a:lnSpc>
              <a:buClr>
                <a:srgbClr val="FF0000"/>
              </a:buClr>
              <a:buSzPct val="200000"/>
              <a:buFont typeface="Wingdings" panose="05000000000000000000" pitchFamily="2" charset="2"/>
              <a:buChar char="ü"/>
            </a:pP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rPr>
              <a:t>不含钙离子</a:t>
            </a:r>
            <a:r>
              <a:rPr lang="zh-CN" altLang="en-US" sz="1200" b="1" dirty="0">
                <a:latin typeface="微软雅黑" panose="020B0503020204020204" charset="-122"/>
                <a:ea typeface="微软雅黑" panose="020B0503020204020204" charset="-122"/>
                <a:cs typeface="微软雅黑" panose="020B0503020204020204" charset="-122"/>
              </a:rPr>
              <a:t>：</a:t>
            </a:r>
            <a:r>
              <a:rPr sz="1200" dirty="0">
                <a:latin typeface="微软雅黑" panose="020B0503020204020204" charset="-122"/>
                <a:ea typeface="微软雅黑" panose="020B0503020204020204" charset="-122"/>
                <a:cs typeface="微软雅黑" panose="020B0503020204020204" charset="-122"/>
              </a:rPr>
              <a:t>更适于在输血前后使用，因其成分中不含 Ca</a:t>
            </a:r>
            <a:r>
              <a:rPr sz="1200" baseline="30000" dirty="0">
                <a:latin typeface="微软雅黑" panose="020B0503020204020204" charset="-122"/>
                <a:ea typeface="微软雅黑" panose="020B0503020204020204" charset="-122"/>
                <a:cs typeface="微软雅黑" panose="020B0503020204020204" charset="-122"/>
              </a:rPr>
              <a:t>2+</a:t>
            </a:r>
            <a:r>
              <a:rPr sz="1200" dirty="0">
                <a:latin typeface="微软雅黑" panose="020B0503020204020204" charset="-122"/>
                <a:ea typeface="微软雅黑" panose="020B0503020204020204" charset="-122"/>
                <a:cs typeface="微软雅黑" panose="020B0503020204020204" charset="-122"/>
              </a:rPr>
              <a:t>，可避免 Ca</a:t>
            </a:r>
            <a:r>
              <a:rPr sz="1200" baseline="30000" dirty="0">
                <a:latin typeface="微软雅黑" panose="020B0503020204020204" charset="-122"/>
                <a:ea typeface="微软雅黑" panose="020B0503020204020204" charset="-122"/>
                <a:cs typeface="微软雅黑" panose="020B0503020204020204" charset="-122"/>
              </a:rPr>
              <a:t>2+</a:t>
            </a:r>
            <a:r>
              <a:rPr sz="1200" dirty="0">
                <a:latin typeface="微软雅黑" panose="020B0503020204020204" charset="-122"/>
                <a:ea typeface="微软雅黑" panose="020B0503020204020204" charset="-122"/>
                <a:cs typeface="微软雅黑" panose="020B0503020204020204" charset="-122"/>
              </a:rPr>
              <a:t>过量导致的凝集级联反应的活化和凝血的发生</a:t>
            </a:r>
            <a:r>
              <a:rPr lang="zh-CN" sz="1200" dirty="0">
                <a:latin typeface="微软雅黑" panose="020B0503020204020204" charset="-122"/>
                <a:ea typeface="微软雅黑" panose="020B0503020204020204" charset="-122"/>
                <a:cs typeface="微软雅黑" panose="020B0503020204020204" charset="-122"/>
              </a:rPr>
              <a:t>，</a:t>
            </a:r>
            <a:r>
              <a:rPr lang="zh-CN" altLang="en-US" sz="1200" dirty="0">
                <a:latin typeface="微软雅黑" panose="020B0503020204020204" charset="-122"/>
                <a:ea typeface="微软雅黑" panose="020B0503020204020204" charset="-122"/>
                <a:cs typeface="微软雅黑" panose="020B0503020204020204" charset="-122"/>
                <a:sym typeface="+mn-ea"/>
              </a:rPr>
              <a:t>手术中不会与含有枸橼酸的库血发生反应，弥补目录内产品空白。</a:t>
            </a:r>
            <a:endParaRPr lang="zh-CN" altLang="en-US" sz="1200" dirty="0">
              <a:latin typeface="微软雅黑" panose="020B0503020204020204" charset="-122"/>
              <a:ea typeface="微软雅黑" panose="020B0503020204020204" charset="-122"/>
              <a:cs typeface="微软雅黑" panose="020B0503020204020204" charset="-122"/>
              <a:sym typeface="+mn-ea"/>
            </a:endParaRPr>
          </a:p>
        </p:txBody>
      </p:sp>
      <p:graphicFrame>
        <p:nvGraphicFramePr>
          <p:cNvPr id="2" name="表格 1"/>
          <p:cNvGraphicFramePr>
            <a:graphicFrameLocks noGrp="1"/>
          </p:cNvGraphicFramePr>
          <p:nvPr>
            <p:custDataLst>
              <p:tags r:id="rId9"/>
            </p:custDataLst>
          </p:nvPr>
        </p:nvGraphicFramePr>
        <p:xfrm>
          <a:off x="83185" y="3445510"/>
          <a:ext cx="12023725" cy="3348000"/>
        </p:xfrm>
        <a:graphic>
          <a:graphicData uri="http://schemas.openxmlformats.org/drawingml/2006/table">
            <a:tbl>
              <a:tblPr firstRow="1" bandRow="1">
                <a:tableStyleId>{5C22544A-7EE6-4342-B048-85BDC9FD1C3A}</a:tableStyleId>
              </a:tblPr>
              <a:tblGrid>
                <a:gridCol w="1187450"/>
                <a:gridCol w="1980000"/>
                <a:gridCol w="3276000"/>
                <a:gridCol w="5580000"/>
              </a:tblGrid>
              <a:tr h="396000">
                <a:tc gridSpan="4">
                  <a:txBody>
                    <a:bodyPr/>
                    <a:p>
                      <a:pPr algn="ctr">
                        <a:lnSpc>
                          <a:spcPct val="80000"/>
                        </a:lnSpc>
                      </a:pPr>
                      <a:r>
                        <a:rPr lang="zh-CN" altLang="en-US" sz="1200" b="1" dirty="0">
                          <a:latin typeface="微软雅黑" panose="020B0503020204020204" charset="-122"/>
                          <a:ea typeface="微软雅黑" panose="020B0503020204020204" charset="-122"/>
                        </a:rPr>
                        <a:t>医保</a:t>
                      </a:r>
                      <a:r>
                        <a:rPr lang="zh-CN" altLang="en-US" sz="1200" b="1" dirty="0">
                          <a:latin typeface="微软雅黑" panose="020B0503020204020204" charset="-122"/>
                          <a:ea typeface="微软雅黑" panose="020B0503020204020204" charset="-122"/>
                        </a:rPr>
                        <a:t>目录内同类产品与本产品对比情况</a:t>
                      </a:r>
                      <a:endParaRPr lang="zh-CN" altLang="en-US" sz="1200" b="1" dirty="0">
                        <a:latin typeface="微软雅黑" panose="020B0503020204020204" charset="-122"/>
                        <a:ea typeface="微软雅黑" panose="020B0503020204020204" charset="-122"/>
                      </a:endParaRPr>
                    </a:p>
                  </a:txBody>
                  <a:tcPr anchor="ctr"/>
                </a:tc>
                <a:tc hMerge="1">
                  <a:tcPr anchor="ctr"/>
                </a:tc>
                <a:tc hMerge="1">
                  <a:tcPr anchor="ctr"/>
                </a:tc>
                <a:tc hMerge="1">
                  <a:tcPr anchor="ctr"/>
                </a:tc>
              </a:tr>
              <a:tr h="396000">
                <a:tc>
                  <a:txBody>
                    <a:bodyPr/>
                    <a:p>
                      <a:pPr algn="ctr">
                        <a:lnSpc>
                          <a:spcPct val="110000"/>
                        </a:lnSpc>
                      </a:pPr>
                      <a:r>
                        <a:rPr lang="zh-CN" altLang="en-US" sz="1200" b="1" dirty="0">
                          <a:latin typeface="微软雅黑" panose="020B0503020204020204" charset="-122"/>
                          <a:ea typeface="微软雅黑" panose="020B0503020204020204" charset="-122"/>
                        </a:rPr>
                        <a:t>医保类型</a:t>
                      </a:r>
                      <a:endParaRPr lang="zh-CN" altLang="en-US" sz="1200" b="1" dirty="0">
                        <a:latin typeface="微软雅黑" panose="020B0503020204020204" charset="-122"/>
                        <a:ea typeface="微软雅黑" panose="020B0503020204020204" charset="-122"/>
                      </a:endParaRPr>
                    </a:p>
                  </a:txBody>
                  <a:tcPr anchor="ctr">
                    <a:solidFill>
                      <a:schemeClr val="accent1">
                        <a:lumMod val="20000"/>
                        <a:lumOff val="80000"/>
                      </a:schemeClr>
                    </a:solidFill>
                  </a:tcPr>
                </a:tc>
                <a:tc>
                  <a:txBody>
                    <a:bodyPr/>
                    <a:p>
                      <a:pPr algn="ctr">
                        <a:lnSpc>
                          <a:spcPct val="110000"/>
                        </a:lnSpc>
                      </a:pPr>
                      <a:r>
                        <a:rPr lang="zh-CN" altLang="en-US" sz="1200" b="1" dirty="0">
                          <a:latin typeface="微软雅黑" panose="020B0503020204020204" charset="-122"/>
                          <a:ea typeface="微软雅黑" panose="020B0503020204020204" charset="-122"/>
                        </a:rPr>
                        <a:t>通用名</a:t>
                      </a:r>
                      <a:endParaRPr lang="zh-CN" altLang="en-US" sz="1200" b="1" dirty="0">
                        <a:latin typeface="微软雅黑" panose="020B0503020204020204" charset="-122"/>
                        <a:ea typeface="微软雅黑" panose="020B0503020204020204" charset="-122"/>
                      </a:endParaRPr>
                    </a:p>
                  </a:txBody>
                  <a:tcPr anchor="ctr">
                    <a:solidFill>
                      <a:schemeClr val="accent1">
                        <a:lumMod val="20000"/>
                        <a:lumOff val="80000"/>
                      </a:schemeClr>
                    </a:solidFill>
                  </a:tcPr>
                </a:tc>
                <a:tc>
                  <a:txBody>
                    <a:bodyPr/>
                    <a:p>
                      <a:pPr algn="ctr">
                        <a:lnSpc>
                          <a:spcPct val="110000"/>
                        </a:lnSpc>
                      </a:pPr>
                      <a:r>
                        <a:rPr lang="zh-CN" altLang="en-US" sz="1200" b="1" dirty="0">
                          <a:latin typeface="微软雅黑" panose="020B0503020204020204" charset="-122"/>
                          <a:ea typeface="微软雅黑" panose="020B0503020204020204" charset="-122"/>
                        </a:rPr>
                        <a:t>适应症</a:t>
                      </a:r>
                      <a:endParaRPr lang="zh-CN" altLang="en-US" sz="1200" b="1" dirty="0">
                        <a:latin typeface="微软雅黑" panose="020B0503020204020204" charset="-122"/>
                        <a:ea typeface="微软雅黑" panose="020B0503020204020204" charset="-122"/>
                      </a:endParaRPr>
                    </a:p>
                  </a:txBody>
                  <a:tcPr anchor="ctr">
                    <a:solidFill>
                      <a:schemeClr val="accent1">
                        <a:lumMod val="20000"/>
                        <a:lumOff val="80000"/>
                      </a:schemeClr>
                    </a:solidFill>
                  </a:tcPr>
                </a:tc>
                <a:tc>
                  <a:txBody>
                    <a:bodyPr/>
                    <a:p>
                      <a:pPr algn="ctr">
                        <a:lnSpc>
                          <a:spcPct val="110000"/>
                        </a:lnSpc>
                      </a:pPr>
                      <a:r>
                        <a:rPr lang="zh-CN" altLang="en-US" sz="1200" b="1" dirty="0">
                          <a:latin typeface="微软雅黑" panose="020B0503020204020204" charset="-122"/>
                          <a:ea typeface="微软雅黑" panose="020B0503020204020204" charset="-122"/>
                        </a:rPr>
                        <a:t>用法用量</a:t>
                      </a:r>
                      <a:endParaRPr lang="zh-CN" altLang="en-US" sz="1200" b="1" dirty="0">
                        <a:latin typeface="微软雅黑" panose="020B0503020204020204" charset="-122"/>
                        <a:ea typeface="微软雅黑" panose="020B0503020204020204" charset="-122"/>
                      </a:endParaRPr>
                    </a:p>
                  </a:txBody>
                  <a:tcPr anchor="ctr">
                    <a:solidFill>
                      <a:schemeClr val="accent1">
                        <a:lumMod val="20000"/>
                        <a:lumOff val="80000"/>
                      </a:schemeClr>
                    </a:solidFill>
                  </a:tcPr>
                </a:tc>
              </a:tr>
              <a:tr h="468000">
                <a:tc>
                  <a:txBody>
                    <a:bodyPr/>
                    <a:p>
                      <a:pPr algn="ctr">
                        <a:lnSpc>
                          <a:spcPct val="130000"/>
                        </a:lnSpc>
                      </a:pPr>
                      <a:r>
                        <a:rPr lang="zh-CN" altLang="en-US" sz="900" b="1" dirty="0">
                          <a:latin typeface="微软雅黑" panose="020B0503020204020204" charset="-122"/>
                          <a:ea typeface="微软雅黑" panose="020B0503020204020204" charset="-122"/>
                        </a:rPr>
                        <a:t>医保甲类</a:t>
                      </a:r>
                      <a:endParaRPr lang="zh-CN" altLang="en-US" sz="900" b="1" dirty="0">
                        <a:latin typeface="微软雅黑" panose="020B0503020204020204" charset="-122"/>
                        <a:ea typeface="微软雅黑" panose="020B0503020204020204" charset="-122"/>
                      </a:endParaRPr>
                    </a:p>
                  </a:txBody>
                  <a:tcPr anchor="ctr">
                    <a:solidFill>
                      <a:schemeClr val="tx2">
                        <a:lumMod val="20000"/>
                        <a:lumOff val="80000"/>
                      </a:schemeClr>
                    </a:solidFill>
                  </a:tcPr>
                </a:tc>
                <a:tc>
                  <a:txBody>
                    <a:bodyPr/>
                    <a:p>
                      <a:pPr algn="ctr">
                        <a:lnSpc>
                          <a:spcPct val="130000"/>
                        </a:lnSpc>
                      </a:pPr>
                      <a:r>
                        <a:rPr lang="zh-CN" altLang="en-US" sz="900" b="1" dirty="0">
                          <a:latin typeface="微软雅黑" panose="020B0503020204020204" charset="-122"/>
                          <a:ea typeface="微软雅黑" panose="020B0503020204020204" charset="-122"/>
                        </a:rPr>
                        <a:t>乳酸钠林格注射液</a:t>
                      </a:r>
                      <a:endParaRPr lang="zh-CN" altLang="en-US" sz="900" b="1" dirty="0">
                        <a:latin typeface="微软雅黑" panose="020B0503020204020204" charset="-122"/>
                        <a:ea typeface="微软雅黑" panose="020B0503020204020204" charset="-122"/>
                      </a:endParaRPr>
                    </a:p>
                  </a:txBody>
                  <a:tcPr anchor="ctr">
                    <a:solidFill>
                      <a:schemeClr val="tx2">
                        <a:lumMod val="20000"/>
                        <a:lumOff val="80000"/>
                      </a:schemeClr>
                    </a:solidFill>
                  </a:tcPr>
                </a:tc>
                <a:tc>
                  <a:txBody>
                    <a:bodyPr/>
                    <a:p>
                      <a:pPr algn="l">
                        <a:lnSpc>
                          <a:spcPct val="130000"/>
                        </a:lnSpc>
                      </a:pPr>
                      <a:r>
                        <a:rPr lang="zh-CN" altLang="en-US" sz="900" dirty="0">
                          <a:latin typeface="微软雅黑" panose="020B0503020204020204" charset="-122"/>
                          <a:ea typeface="微软雅黑" panose="020B0503020204020204" charset="-122"/>
                        </a:rPr>
                        <a:t>调节体液、电解质及酸碱平衡药。用于代谢性酸中毒或有代谢性酸中毒的脱水患者。</a:t>
                      </a:r>
                      <a:endParaRPr lang="zh-CN" altLang="en-US" sz="900" dirty="0">
                        <a:latin typeface="微软雅黑" panose="020B0503020204020204" charset="-122"/>
                        <a:ea typeface="微软雅黑" panose="020B0503020204020204" charset="-122"/>
                      </a:endParaRPr>
                    </a:p>
                  </a:txBody>
                  <a:tcPr anchor="ctr">
                    <a:solidFill>
                      <a:schemeClr val="tx2">
                        <a:lumMod val="20000"/>
                        <a:lumOff val="80000"/>
                      </a:schemeClr>
                    </a:solidFill>
                  </a:tcPr>
                </a:tc>
                <a:tc>
                  <a:txBody>
                    <a:bodyPr/>
                    <a:p>
                      <a:pPr algn="l">
                        <a:lnSpc>
                          <a:spcPct val="130000"/>
                        </a:lnSpc>
                      </a:pPr>
                      <a:r>
                        <a:rPr lang="zh-CN" altLang="en-US" sz="900" dirty="0">
                          <a:latin typeface="微软雅黑" panose="020B0503020204020204" charset="-122"/>
                          <a:ea typeface="微软雅黑" panose="020B0503020204020204" charset="-122"/>
                          <a:cs typeface="微软雅黑" panose="020B0503020204020204" charset="-122"/>
                        </a:rPr>
                        <a:t>静脉滴注成人一次</a:t>
                      </a:r>
                      <a:r>
                        <a:rPr lang="en-US" altLang="zh-CN" sz="900" dirty="0">
                          <a:latin typeface="微软雅黑" panose="020B0503020204020204" charset="-122"/>
                          <a:ea typeface="微软雅黑" panose="020B0503020204020204" charset="-122"/>
                          <a:cs typeface="微软雅黑" panose="020B0503020204020204" charset="-122"/>
                        </a:rPr>
                        <a:t>500ml</a:t>
                      </a:r>
                      <a:r>
                        <a:rPr lang="zh-CN" altLang="en-US" sz="900" dirty="0">
                          <a:latin typeface="微软雅黑" panose="020B0503020204020204" charset="-122"/>
                          <a:ea typeface="微软雅黑" panose="020B0503020204020204" charset="-122"/>
                          <a:cs typeface="微软雅黑" panose="020B0503020204020204" charset="-122"/>
                        </a:rPr>
                        <a:t>～</a:t>
                      </a:r>
                      <a:r>
                        <a:rPr lang="en-US" altLang="zh-CN" sz="900" dirty="0">
                          <a:latin typeface="微软雅黑" panose="020B0503020204020204" charset="-122"/>
                          <a:ea typeface="微软雅黑" panose="020B0503020204020204" charset="-122"/>
                          <a:cs typeface="微软雅黑" panose="020B0503020204020204" charset="-122"/>
                        </a:rPr>
                        <a:t>1000ml</a:t>
                      </a:r>
                      <a:r>
                        <a:rPr lang="zh-CN" altLang="en-US" sz="900" dirty="0">
                          <a:latin typeface="微软雅黑" panose="020B0503020204020204" charset="-122"/>
                          <a:ea typeface="微软雅黑" panose="020B0503020204020204" charset="-122"/>
                          <a:cs typeface="微软雅黑" panose="020B0503020204020204" charset="-122"/>
                        </a:rPr>
                        <a:t>，按年龄、体重及症状不同可适当增减。给药速度为成人每小时</a:t>
                      </a:r>
                      <a:r>
                        <a:rPr lang="en-US" altLang="zh-CN" sz="900" dirty="0">
                          <a:latin typeface="微软雅黑" panose="020B0503020204020204" charset="-122"/>
                          <a:ea typeface="微软雅黑" panose="020B0503020204020204" charset="-122"/>
                          <a:cs typeface="微软雅黑" panose="020B0503020204020204" charset="-122"/>
                        </a:rPr>
                        <a:t>300</a:t>
                      </a:r>
                      <a:r>
                        <a:rPr lang="zh-CN" altLang="en-US" sz="900" dirty="0">
                          <a:latin typeface="微软雅黑" panose="020B0503020204020204" charset="-122"/>
                          <a:ea typeface="微软雅黑" panose="020B0503020204020204" charset="-122"/>
                          <a:cs typeface="微软雅黑" panose="020B0503020204020204" charset="-122"/>
                        </a:rPr>
                        <a:t>～</a:t>
                      </a:r>
                      <a:r>
                        <a:rPr lang="en-US" altLang="zh-CN" sz="900" dirty="0">
                          <a:latin typeface="微软雅黑" panose="020B0503020204020204" charset="-122"/>
                          <a:ea typeface="微软雅黑" panose="020B0503020204020204" charset="-122"/>
                          <a:cs typeface="微软雅黑" panose="020B0503020204020204" charset="-122"/>
                        </a:rPr>
                        <a:t>500ml</a:t>
                      </a:r>
                      <a:r>
                        <a:rPr lang="zh-CN" altLang="en-US" sz="900" dirty="0">
                          <a:latin typeface="微软雅黑" panose="020B0503020204020204" charset="-122"/>
                          <a:ea typeface="微软雅黑" panose="020B0503020204020204" charset="-122"/>
                          <a:cs typeface="微软雅黑" panose="020B0503020204020204" charset="-122"/>
                        </a:rPr>
                        <a:t>。</a:t>
                      </a:r>
                      <a:endParaRPr lang="zh-CN" altLang="en-US" sz="900" dirty="0">
                        <a:latin typeface="微软雅黑" panose="020B0503020204020204" charset="-122"/>
                        <a:ea typeface="微软雅黑" panose="020B0503020204020204" charset="-122"/>
                        <a:cs typeface="微软雅黑" panose="020B0503020204020204" charset="-122"/>
                      </a:endParaRPr>
                    </a:p>
                  </a:txBody>
                  <a:tcPr anchor="ctr">
                    <a:solidFill>
                      <a:schemeClr val="tx2">
                        <a:lumMod val="20000"/>
                        <a:lumOff val="80000"/>
                      </a:schemeClr>
                    </a:solidFill>
                  </a:tcPr>
                </a:tc>
              </a:tr>
              <a:tr h="468000">
                <a:tc>
                  <a:txBody>
                    <a:bodyPr/>
                    <a:p>
                      <a:pPr algn="ctr">
                        <a:lnSpc>
                          <a:spcPct val="130000"/>
                        </a:lnSpc>
                      </a:pPr>
                      <a:r>
                        <a:rPr lang="zh-CN" altLang="en-US" sz="900" b="1" dirty="0">
                          <a:latin typeface="微软雅黑" panose="020B0503020204020204" charset="-122"/>
                          <a:ea typeface="微软雅黑" panose="020B0503020204020204" charset="-122"/>
                        </a:rPr>
                        <a:t>医保乙类</a:t>
                      </a:r>
                      <a:endParaRPr lang="zh-CN" altLang="en-US" sz="900" b="1" dirty="0">
                        <a:latin typeface="微软雅黑" panose="020B0503020204020204" charset="-122"/>
                        <a:ea typeface="微软雅黑" panose="020B0503020204020204" charset="-122"/>
                      </a:endParaRPr>
                    </a:p>
                  </a:txBody>
                  <a:tcPr anchor="ctr">
                    <a:solidFill>
                      <a:schemeClr val="tx2">
                        <a:lumMod val="20000"/>
                        <a:lumOff val="80000"/>
                      </a:schemeClr>
                    </a:solidFill>
                  </a:tcPr>
                </a:tc>
                <a:tc>
                  <a:txBody>
                    <a:bodyPr/>
                    <a:p>
                      <a:pPr algn="ctr">
                        <a:lnSpc>
                          <a:spcPct val="130000"/>
                        </a:lnSpc>
                      </a:pPr>
                      <a:r>
                        <a:rPr lang="zh-CN" altLang="en-US" sz="900" b="1" dirty="0">
                          <a:latin typeface="微软雅黑" panose="020B0503020204020204" charset="-122"/>
                          <a:ea typeface="微软雅黑" panose="020B0503020204020204" charset="-122"/>
                        </a:rPr>
                        <a:t>复方乳酸钠葡萄糖注射液</a:t>
                      </a:r>
                      <a:endParaRPr lang="zh-CN" altLang="en-US" sz="900" b="1" dirty="0">
                        <a:latin typeface="微软雅黑" panose="020B0503020204020204" charset="-122"/>
                        <a:ea typeface="微软雅黑" panose="020B0503020204020204" charset="-122"/>
                      </a:endParaRPr>
                    </a:p>
                  </a:txBody>
                  <a:tcPr anchor="ctr">
                    <a:solidFill>
                      <a:schemeClr val="tx2">
                        <a:lumMod val="20000"/>
                        <a:lumOff val="80000"/>
                      </a:schemeClr>
                    </a:solidFill>
                  </a:tcPr>
                </a:tc>
                <a:tc>
                  <a:txBody>
                    <a:bodyPr/>
                    <a:p>
                      <a:pPr algn="l">
                        <a:lnSpc>
                          <a:spcPct val="130000"/>
                        </a:lnSpc>
                      </a:pPr>
                      <a:r>
                        <a:rPr lang="zh-CN" altLang="en-US" sz="900" dirty="0">
                          <a:latin typeface="微软雅黑" panose="020B0503020204020204" charset="-122"/>
                          <a:ea typeface="微软雅黑" panose="020B0503020204020204" charset="-122"/>
                        </a:rPr>
                        <a:t>调节体液、电解质及酸碱平衡药。作为体液补充药。用于代谢性酸中毒或有代谢性酸中毒倾向并需要补充热量的脱水病例。</a:t>
                      </a:r>
                      <a:endParaRPr lang="zh-CN" altLang="en-US" sz="900" dirty="0">
                        <a:latin typeface="微软雅黑" panose="020B0503020204020204" charset="-122"/>
                        <a:ea typeface="微软雅黑" panose="020B0503020204020204" charset="-122"/>
                      </a:endParaRPr>
                    </a:p>
                  </a:txBody>
                  <a:tcPr anchor="ctr">
                    <a:solidFill>
                      <a:schemeClr val="tx2">
                        <a:lumMod val="20000"/>
                        <a:lumOff val="80000"/>
                      </a:schemeClr>
                    </a:solidFill>
                  </a:tcPr>
                </a:tc>
                <a:tc>
                  <a:txBody>
                    <a:bodyPr/>
                    <a:p>
                      <a:pPr algn="l">
                        <a:lnSpc>
                          <a:spcPct val="130000"/>
                        </a:lnSpc>
                      </a:pPr>
                      <a:r>
                        <a:rPr lang="zh-CN" altLang="en-US" sz="900" dirty="0">
                          <a:latin typeface="微软雅黑" panose="020B0503020204020204" charset="-122"/>
                          <a:ea typeface="微软雅黑" panose="020B0503020204020204" charset="-122"/>
                          <a:cs typeface="微软雅黑" panose="020B0503020204020204" charset="-122"/>
                        </a:rPr>
                        <a:t>静脉滴注。成人一次</a:t>
                      </a:r>
                      <a:r>
                        <a:rPr lang="en-US" altLang="zh-CN" sz="900" dirty="0">
                          <a:latin typeface="微软雅黑" panose="020B0503020204020204" charset="-122"/>
                          <a:ea typeface="微软雅黑" panose="020B0503020204020204" charset="-122"/>
                          <a:cs typeface="微软雅黑" panose="020B0503020204020204" charset="-122"/>
                        </a:rPr>
                        <a:t>500</a:t>
                      </a:r>
                      <a:r>
                        <a:rPr lang="zh-CN" altLang="en-US" sz="900" dirty="0">
                          <a:latin typeface="微软雅黑" panose="020B0503020204020204" charset="-122"/>
                          <a:ea typeface="微软雅黑" panose="020B0503020204020204" charset="-122"/>
                          <a:cs typeface="微软雅黑" panose="020B0503020204020204" charset="-122"/>
                        </a:rPr>
                        <a:t>～</a:t>
                      </a:r>
                      <a:r>
                        <a:rPr lang="en-US" altLang="zh-CN" sz="900" dirty="0">
                          <a:latin typeface="微软雅黑" panose="020B0503020204020204" charset="-122"/>
                          <a:ea typeface="微软雅黑" panose="020B0503020204020204" charset="-122"/>
                          <a:cs typeface="微软雅黑" panose="020B0503020204020204" charset="-122"/>
                        </a:rPr>
                        <a:t>1000ml</a:t>
                      </a:r>
                      <a:r>
                        <a:rPr lang="zh-CN" altLang="en-US" sz="900" dirty="0">
                          <a:latin typeface="微软雅黑" panose="020B0503020204020204" charset="-122"/>
                          <a:ea typeface="微软雅黑" panose="020B0503020204020204" charset="-122"/>
                          <a:cs typeface="微软雅黑" panose="020B0503020204020204" charset="-122"/>
                        </a:rPr>
                        <a:t>，按年龄、体重及症状不同可适当增减。给药速度为成人每小时</a:t>
                      </a:r>
                      <a:r>
                        <a:rPr lang="en-US" altLang="zh-CN" sz="900" dirty="0">
                          <a:latin typeface="微软雅黑" panose="020B0503020204020204" charset="-122"/>
                          <a:ea typeface="微软雅黑" panose="020B0503020204020204" charset="-122"/>
                          <a:cs typeface="微软雅黑" panose="020B0503020204020204" charset="-122"/>
                        </a:rPr>
                        <a:t>300</a:t>
                      </a:r>
                      <a:r>
                        <a:rPr lang="zh-CN" altLang="en-US" sz="900" dirty="0">
                          <a:latin typeface="微软雅黑" panose="020B0503020204020204" charset="-122"/>
                          <a:ea typeface="微软雅黑" panose="020B0503020204020204" charset="-122"/>
                          <a:cs typeface="微软雅黑" panose="020B0503020204020204" charset="-122"/>
                        </a:rPr>
                        <a:t>～</a:t>
                      </a:r>
                      <a:r>
                        <a:rPr lang="en-US" altLang="zh-CN" sz="900" dirty="0">
                          <a:latin typeface="微软雅黑" panose="020B0503020204020204" charset="-122"/>
                          <a:ea typeface="微软雅黑" panose="020B0503020204020204" charset="-122"/>
                          <a:cs typeface="微软雅黑" panose="020B0503020204020204" charset="-122"/>
                        </a:rPr>
                        <a:t>500ml</a:t>
                      </a:r>
                      <a:r>
                        <a:rPr lang="zh-CN" altLang="en-US" sz="900" dirty="0">
                          <a:latin typeface="微软雅黑" panose="020B0503020204020204" charset="-122"/>
                          <a:ea typeface="微软雅黑" panose="020B0503020204020204" charset="-122"/>
                          <a:cs typeface="微软雅黑" panose="020B0503020204020204" charset="-122"/>
                        </a:rPr>
                        <a:t>。</a:t>
                      </a:r>
                      <a:endParaRPr lang="zh-CN" altLang="en-US" sz="900" dirty="0">
                        <a:latin typeface="微软雅黑" panose="020B0503020204020204" charset="-122"/>
                        <a:ea typeface="微软雅黑" panose="020B0503020204020204" charset="-122"/>
                        <a:cs typeface="微软雅黑" panose="020B0503020204020204" charset="-122"/>
                      </a:endParaRPr>
                    </a:p>
                  </a:txBody>
                  <a:tcPr anchor="ctr">
                    <a:solidFill>
                      <a:schemeClr val="tx2">
                        <a:lumMod val="20000"/>
                        <a:lumOff val="80000"/>
                      </a:schemeClr>
                    </a:solidFill>
                  </a:tcPr>
                </a:tc>
              </a:tr>
              <a:tr h="468000">
                <a:tc>
                  <a:txBody>
                    <a:bodyPr/>
                    <a:p>
                      <a:pPr algn="ctr">
                        <a:lnSpc>
                          <a:spcPct val="130000"/>
                        </a:lnSpc>
                      </a:pPr>
                      <a:r>
                        <a:rPr lang="zh-CN" altLang="en-US" sz="900" b="1" dirty="0">
                          <a:latin typeface="微软雅黑" panose="020B0503020204020204" charset="-122"/>
                          <a:ea typeface="微软雅黑" panose="020B0503020204020204" charset="-122"/>
                        </a:rPr>
                        <a:t>医保乙类</a:t>
                      </a:r>
                      <a:endParaRPr lang="zh-CN" altLang="en-US" sz="900" b="1" dirty="0">
                        <a:latin typeface="微软雅黑" panose="020B0503020204020204" charset="-122"/>
                        <a:ea typeface="微软雅黑" panose="020B0503020204020204" charset="-122"/>
                      </a:endParaRPr>
                    </a:p>
                  </a:txBody>
                  <a:tcPr anchor="ctr">
                    <a:solidFill>
                      <a:schemeClr val="tx2">
                        <a:lumMod val="20000"/>
                        <a:lumOff val="80000"/>
                      </a:schemeClr>
                    </a:solidFill>
                  </a:tcPr>
                </a:tc>
                <a:tc>
                  <a:txBody>
                    <a:bodyPr/>
                    <a:p>
                      <a:pPr algn="ctr">
                        <a:lnSpc>
                          <a:spcPct val="130000"/>
                        </a:lnSpc>
                      </a:pPr>
                      <a:r>
                        <a:rPr lang="zh-CN" altLang="en-US" sz="900" b="1" dirty="0">
                          <a:latin typeface="微软雅黑" panose="020B0503020204020204" charset="-122"/>
                          <a:ea typeface="微软雅黑" panose="020B0503020204020204" charset="-122"/>
                        </a:rPr>
                        <a:t>碳酸氢钠林格注射液</a:t>
                      </a:r>
                      <a:endParaRPr lang="zh-CN" altLang="en-US" sz="900" b="1" dirty="0">
                        <a:latin typeface="微软雅黑" panose="020B0503020204020204" charset="-122"/>
                        <a:ea typeface="微软雅黑" panose="020B0503020204020204" charset="-122"/>
                      </a:endParaRPr>
                    </a:p>
                  </a:txBody>
                  <a:tcPr anchor="ctr">
                    <a:solidFill>
                      <a:schemeClr val="tx2">
                        <a:lumMod val="20000"/>
                        <a:lumOff val="80000"/>
                      </a:schemeClr>
                    </a:solidFill>
                  </a:tcPr>
                </a:tc>
                <a:tc>
                  <a:txBody>
                    <a:bodyPr/>
                    <a:p>
                      <a:pPr algn="l">
                        <a:lnSpc>
                          <a:spcPct val="130000"/>
                        </a:lnSpc>
                      </a:pPr>
                      <a:r>
                        <a:rPr lang="zh-CN" altLang="en-US" sz="900" dirty="0">
                          <a:latin typeface="微软雅黑" panose="020B0503020204020204" charset="-122"/>
                          <a:ea typeface="微软雅黑" panose="020B0503020204020204" charset="-122"/>
                        </a:rPr>
                        <a:t>在循环血液量以及组织间液减少时，作为细胞外液的补充调节剂，纠正代谢性酸中毒。</a:t>
                      </a:r>
                      <a:endParaRPr lang="zh-CN" altLang="en-US" sz="900" dirty="0">
                        <a:latin typeface="微软雅黑" panose="020B0503020204020204" charset="-122"/>
                        <a:ea typeface="微软雅黑" panose="020B0503020204020204" charset="-122"/>
                      </a:endParaRPr>
                    </a:p>
                  </a:txBody>
                  <a:tcPr anchor="ctr">
                    <a:solidFill>
                      <a:schemeClr val="tx2">
                        <a:lumMod val="20000"/>
                        <a:lumOff val="80000"/>
                      </a:schemeClr>
                    </a:solidFill>
                  </a:tcPr>
                </a:tc>
                <a:tc>
                  <a:txBody>
                    <a:bodyPr/>
                    <a:p>
                      <a:pPr algn="l">
                        <a:lnSpc>
                          <a:spcPct val="130000"/>
                        </a:lnSpc>
                      </a:pPr>
                      <a:r>
                        <a:rPr lang="zh-CN" altLang="en-US" sz="900" dirty="0">
                          <a:latin typeface="微软雅黑" panose="020B0503020204020204" charset="-122"/>
                          <a:ea typeface="微软雅黑" panose="020B0503020204020204" charset="-122"/>
                          <a:cs typeface="微软雅黑" panose="020B0503020204020204" charset="-122"/>
                        </a:rPr>
                        <a:t>静脉滴注：成人一次</a:t>
                      </a:r>
                      <a:r>
                        <a:rPr lang="en-US" altLang="zh-CN" sz="900" dirty="0">
                          <a:latin typeface="微软雅黑" panose="020B0503020204020204" charset="-122"/>
                          <a:ea typeface="微软雅黑" panose="020B0503020204020204" charset="-122"/>
                          <a:cs typeface="微软雅黑" panose="020B0503020204020204" charset="-122"/>
                        </a:rPr>
                        <a:t>500〜1000ml</a:t>
                      </a:r>
                      <a:r>
                        <a:rPr lang="zh-CN" altLang="en-US" sz="900" dirty="0">
                          <a:latin typeface="微软雅黑" panose="020B0503020204020204" charset="-122"/>
                          <a:ea typeface="微软雅黑" panose="020B0503020204020204" charset="-122"/>
                          <a:cs typeface="微软雅黑" panose="020B0503020204020204" charset="-122"/>
                        </a:rPr>
                        <a:t>。给药速度为每小时低于</a:t>
                      </a:r>
                      <a:r>
                        <a:rPr lang="en-US" altLang="zh-CN" sz="900" dirty="0">
                          <a:latin typeface="微软雅黑" panose="020B0503020204020204" charset="-122"/>
                          <a:ea typeface="微软雅黑" panose="020B0503020204020204" charset="-122"/>
                          <a:cs typeface="微软雅黑" panose="020B0503020204020204" charset="-122"/>
                        </a:rPr>
                        <a:t>10ml/kg</a:t>
                      </a:r>
                      <a:r>
                        <a:rPr lang="zh-CN" altLang="en-US" sz="900" dirty="0">
                          <a:latin typeface="微软雅黑" panose="020B0503020204020204" charset="-122"/>
                          <a:ea typeface="微软雅黑" panose="020B0503020204020204" charset="-122"/>
                          <a:cs typeface="微软雅黑" panose="020B0503020204020204" charset="-122"/>
                        </a:rPr>
                        <a:t>，根据年龄、体重及症状不同可适当增减。</a:t>
                      </a:r>
                      <a:endParaRPr lang="zh-CN" altLang="en-US" sz="900" dirty="0">
                        <a:latin typeface="微软雅黑" panose="020B0503020204020204" charset="-122"/>
                        <a:ea typeface="微软雅黑" panose="020B0503020204020204" charset="-122"/>
                        <a:cs typeface="微软雅黑" panose="020B0503020204020204" charset="-122"/>
                      </a:endParaRPr>
                    </a:p>
                  </a:txBody>
                  <a:tcPr anchor="ctr">
                    <a:solidFill>
                      <a:schemeClr val="tx2">
                        <a:lumMod val="20000"/>
                        <a:lumOff val="80000"/>
                      </a:schemeClr>
                    </a:solidFill>
                  </a:tcPr>
                </a:tc>
              </a:tr>
              <a:tr h="468000">
                <a:tc>
                  <a:txBody>
                    <a:bodyPr/>
                    <a:p>
                      <a:pPr algn="ctr">
                        <a:lnSpc>
                          <a:spcPct val="130000"/>
                        </a:lnSpc>
                      </a:pPr>
                      <a:r>
                        <a:rPr lang="zh-CN" altLang="en-US" sz="900" b="1" dirty="0">
                          <a:latin typeface="微软雅黑" panose="020B0503020204020204" charset="-122"/>
                          <a:ea typeface="微软雅黑" panose="020B0503020204020204" charset="-122"/>
                        </a:rPr>
                        <a:t>医保乙类</a:t>
                      </a:r>
                      <a:endParaRPr lang="zh-CN" altLang="en-US" sz="900" b="1" dirty="0">
                        <a:latin typeface="微软雅黑" panose="020B0503020204020204" charset="-122"/>
                        <a:ea typeface="微软雅黑" panose="020B0503020204020204" charset="-122"/>
                      </a:endParaRPr>
                    </a:p>
                  </a:txBody>
                  <a:tcPr anchor="ctr">
                    <a:lnB w="12700" cap="flat" cmpd="sng" algn="ctr">
                      <a:solidFill>
                        <a:schemeClr val="accent1"/>
                      </a:solidFill>
                      <a:prstDash val="solid"/>
                      <a:round/>
                      <a:headEnd type="none" w="med" len="med"/>
                      <a:tailEnd type="none" w="med" len="med"/>
                    </a:lnB>
                    <a:solidFill>
                      <a:schemeClr val="tx2">
                        <a:lumMod val="20000"/>
                        <a:lumOff val="80000"/>
                      </a:schemeClr>
                    </a:solidFill>
                  </a:tcPr>
                </a:tc>
                <a:tc>
                  <a:txBody>
                    <a:bodyPr/>
                    <a:p>
                      <a:pPr algn="ctr">
                        <a:lnSpc>
                          <a:spcPct val="130000"/>
                        </a:lnSpc>
                      </a:pPr>
                      <a:r>
                        <a:rPr lang="zh-CN" altLang="en-US" sz="900" b="1" dirty="0">
                          <a:latin typeface="微软雅黑" panose="020B0503020204020204" charset="-122"/>
                          <a:ea typeface="微软雅黑" panose="020B0503020204020204" charset="-122"/>
                        </a:rPr>
                        <a:t>复方电解质醋酸钠葡萄糖注射液</a:t>
                      </a:r>
                      <a:endParaRPr lang="zh-CN" altLang="en-US" sz="900" b="1" dirty="0">
                        <a:latin typeface="微软雅黑" panose="020B0503020204020204" charset="-122"/>
                        <a:ea typeface="微软雅黑" panose="020B0503020204020204" charset="-122"/>
                      </a:endParaRPr>
                    </a:p>
                  </a:txBody>
                  <a:tcPr anchor="ctr">
                    <a:lnB w="12700" cap="flat" cmpd="sng" algn="ctr">
                      <a:solidFill>
                        <a:schemeClr val="accent1"/>
                      </a:solidFill>
                      <a:prstDash val="solid"/>
                      <a:round/>
                      <a:headEnd type="none" w="med" len="med"/>
                      <a:tailEnd type="none" w="med" len="med"/>
                    </a:lnB>
                    <a:solidFill>
                      <a:schemeClr val="tx2">
                        <a:lumMod val="20000"/>
                        <a:lumOff val="80000"/>
                      </a:schemeClr>
                    </a:solidFill>
                  </a:tcPr>
                </a:tc>
                <a:tc>
                  <a:txBody>
                    <a:bodyPr/>
                    <a:p>
                      <a:pPr algn="l">
                        <a:lnSpc>
                          <a:spcPct val="130000"/>
                        </a:lnSpc>
                      </a:pPr>
                      <a:r>
                        <a:rPr lang="zh-CN" altLang="en-US" sz="900" dirty="0">
                          <a:latin typeface="微软雅黑" panose="020B0503020204020204" charset="-122"/>
                          <a:ea typeface="微软雅黑" panose="020B0503020204020204" charset="-122"/>
                        </a:rPr>
                        <a:t>不能口服给药或口服给药不能充分摄取时，补充和维持水分及电解质，并补给能量。</a:t>
                      </a:r>
                      <a:endParaRPr lang="zh-CN" altLang="en-US" sz="900" dirty="0">
                        <a:latin typeface="微软雅黑" panose="020B0503020204020204" charset="-122"/>
                        <a:ea typeface="微软雅黑" panose="020B0503020204020204" charset="-122"/>
                      </a:endParaRPr>
                    </a:p>
                  </a:txBody>
                  <a:tcPr anchor="ctr">
                    <a:lnB w="12700" cap="flat" cmpd="sng" algn="ctr">
                      <a:solidFill>
                        <a:schemeClr val="accent1"/>
                      </a:solidFill>
                      <a:prstDash val="solid"/>
                      <a:round/>
                      <a:headEnd type="none" w="med" len="med"/>
                      <a:tailEnd type="none" w="med" len="med"/>
                    </a:lnB>
                    <a:solidFill>
                      <a:schemeClr val="tx2">
                        <a:lumMod val="20000"/>
                        <a:lumOff val="80000"/>
                      </a:schemeClr>
                    </a:solidFill>
                  </a:tcPr>
                </a:tc>
                <a:tc>
                  <a:txBody>
                    <a:bodyPr/>
                    <a:p>
                      <a:pPr algn="l">
                        <a:lnSpc>
                          <a:spcPct val="130000"/>
                        </a:lnSpc>
                      </a:pPr>
                      <a:r>
                        <a:rPr lang="zh-CN" altLang="en-US" sz="900" dirty="0">
                          <a:latin typeface="微软雅黑" panose="020B0503020204020204" charset="-122"/>
                          <a:ea typeface="微软雅黑" panose="020B0503020204020204" charset="-122"/>
                          <a:cs typeface="微软雅黑" panose="020B0503020204020204" charset="-122"/>
                        </a:rPr>
                        <a:t>静脉滴注。通常，成人每次</a:t>
                      </a:r>
                      <a:r>
                        <a:rPr lang="en-US" altLang="zh-CN" sz="900" dirty="0">
                          <a:latin typeface="微软雅黑" panose="020B0503020204020204" charset="-122"/>
                          <a:ea typeface="微软雅黑" panose="020B0503020204020204" charset="-122"/>
                          <a:cs typeface="微软雅黑" panose="020B0503020204020204" charset="-122"/>
                        </a:rPr>
                        <a:t>500~1000ml</a:t>
                      </a:r>
                      <a:r>
                        <a:rPr lang="zh-CN" altLang="en-US" sz="900" dirty="0">
                          <a:latin typeface="微软雅黑" panose="020B0503020204020204" charset="-122"/>
                          <a:ea typeface="微软雅黑" panose="020B0503020204020204" charset="-122"/>
                          <a:cs typeface="微软雅黑" panose="020B0503020204020204" charset="-122"/>
                        </a:rPr>
                        <a:t>。给药速度（以葡萄糖计）成人每小时不得超过</a:t>
                      </a:r>
                      <a:r>
                        <a:rPr lang="en-US" altLang="zh-CN" sz="900" dirty="0">
                          <a:latin typeface="微软雅黑" panose="020B0503020204020204" charset="-122"/>
                          <a:ea typeface="微软雅黑" panose="020B0503020204020204" charset="-122"/>
                          <a:cs typeface="微软雅黑" panose="020B0503020204020204" charset="-122"/>
                        </a:rPr>
                        <a:t>0.5g/kg</a:t>
                      </a:r>
                      <a:r>
                        <a:rPr lang="zh-CN" altLang="en-US" sz="900" dirty="0">
                          <a:latin typeface="微软雅黑" panose="020B0503020204020204" charset="-122"/>
                          <a:ea typeface="微软雅黑" panose="020B0503020204020204" charset="-122"/>
                          <a:cs typeface="微软雅黑" panose="020B0503020204020204" charset="-122"/>
                        </a:rPr>
                        <a:t>体重。给药剂量可根据年龄、症状、体重等适当增减。</a:t>
                      </a:r>
                      <a:endParaRPr lang="zh-CN" altLang="en-US" sz="900" dirty="0">
                        <a:latin typeface="微软雅黑" panose="020B0503020204020204" charset="-122"/>
                        <a:ea typeface="微软雅黑" panose="020B0503020204020204" charset="-122"/>
                        <a:cs typeface="微软雅黑" panose="020B0503020204020204" charset="-122"/>
                      </a:endParaRPr>
                    </a:p>
                  </a:txBody>
                  <a:tcPr anchor="ctr">
                    <a:lnB w="12700" cap="flat" cmpd="sng" algn="ctr">
                      <a:solidFill>
                        <a:schemeClr val="accent1"/>
                      </a:solidFill>
                      <a:prstDash val="solid"/>
                      <a:round/>
                      <a:headEnd type="none" w="med" len="med"/>
                      <a:tailEnd type="none" w="med" len="med"/>
                    </a:lnB>
                    <a:solidFill>
                      <a:schemeClr val="tx2">
                        <a:lumMod val="20000"/>
                        <a:lumOff val="80000"/>
                      </a:schemeClr>
                    </a:solidFill>
                  </a:tcPr>
                </a:tc>
              </a:tr>
              <a:tr h="684000">
                <a:tc>
                  <a:txBody>
                    <a:bodyPr/>
                    <a:p>
                      <a:pPr algn="ctr">
                        <a:lnSpc>
                          <a:spcPct val="130000"/>
                        </a:lnSpc>
                        <a:buNone/>
                      </a:pPr>
                      <a:r>
                        <a:rPr lang="zh-CN" altLang="en-US" sz="900" b="1" dirty="0">
                          <a:latin typeface="微软雅黑" panose="020B0503020204020204" charset="-122"/>
                          <a:ea typeface="微软雅黑" panose="020B0503020204020204" charset="-122"/>
                        </a:rPr>
                        <a:t>本产品</a:t>
                      </a:r>
                      <a:endParaRPr lang="zh-CN" altLang="en-US" sz="900" b="1" dirty="0">
                        <a:latin typeface="微软雅黑" panose="020B0503020204020204" charset="-122"/>
                        <a:ea typeface="微软雅黑" panose="020B0503020204020204" charset="-122"/>
                      </a:endParaRPr>
                    </a:p>
                  </a:txBody>
                  <a:tcPr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lumMod val="20000"/>
                        <a:lumOff val="80000"/>
                      </a:schemeClr>
                    </a:solidFill>
                  </a:tcPr>
                </a:tc>
                <a:tc>
                  <a:txBody>
                    <a:bodyPr/>
                    <a:p>
                      <a:pPr algn="ctr">
                        <a:lnSpc>
                          <a:spcPct val="130000"/>
                        </a:lnSpc>
                        <a:buNone/>
                      </a:pPr>
                      <a:r>
                        <a:rPr lang="zh-CN" altLang="en-US" sz="900" b="1" dirty="0">
                          <a:latin typeface="微软雅黑" panose="020B0503020204020204" charset="-122"/>
                          <a:ea typeface="微软雅黑" panose="020B0503020204020204" charset="-122"/>
                        </a:rPr>
                        <a:t>复方电解质醋酸钠注射液</a:t>
                      </a:r>
                      <a:endParaRPr lang="zh-CN" altLang="en-US" sz="900" b="1" dirty="0">
                        <a:latin typeface="微软雅黑" panose="020B0503020204020204" charset="-122"/>
                        <a:ea typeface="微软雅黑" panose="020B0503020204020204" charset="-122"/>
                      </a:endParaRPr>
                    </a:p>
                  </a:txBody>
                  <a:tcPr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lumMod val="20000"/>
                        <a:lumOff val="80000"/>
                      </a:schemeClr>
                    </a:solidFill>
                  </a:tcPr>
                </a:tc>
                <a:tc>
                  <a:txBody>
                    <a:bodyPr/>
                    <a:p>
                      <a:pPr algn="l">
                        <a:lnSpc>
                          <a:spcPct val="130000"/>
                        </a:lnSpc>
                        <a:buNone/>
                      </a:pPr>
                      <a:r>
                        <a:rPr lang="zh-CN" altLang="en-US" sz="900" b="1" dirty="0">
                          <a:latin typeface="微软雅黑" panose="020B0503020204020204" charset="-122"/>
                          <a:ea typeface="微软雅黑" panose="020B0503020204020204" charset="-122"/>
                          <a:cs typeface="+mn-ea"/>
                          <a:sym typeface="+mn-lt"/>
                        </a:rPr>
                        <a:t>本品用于治疗伴随或预期出现轻度酸中毒的等渗性脱水，</a:t>
                      </a:r>
                      <a:endParaRPr lang="zh-CN" altLang="en-US" sz="900" b="1" dirty="0">
                        <a:latin typeface="微软雅黑" panose="020B0503020204020204" charset="-122"/>
                        <a:ea typeface="微软雅黑" panose="020B0503020204020204" charset="-122"/>
                        <a:cs typeface="+mn-ea"/>
                        <a:sym typeface="+mn-lt"/>
                      </a:endParaRPr>
                    </a:p>
                    <a:p>
                      <a:pPr algn="l">
                        <a:lnSpc>
                          <a:spcPct val="130000"/>
                        </a:lnSpc>
                        <a:buNone/>
                      </a:pPr>
                      <a:r>
                        <a:rPr lang="zh-CN" altLang="en-US" sz="900" b="1" dirty="0">
                          <a:latin typeface="微软雅黑" panose="020B0503020204020204" charset="-122"/>
                          <a:ea typeface="微软雅黑" panose="020B0503020204020204" charset="-122"/>
                          <a:cs typeface="+mn-ea"/>
                          <a:sym typeface="+mn-lt"/>
                        </a:rPr>
                        <a:t>补充细胞外液和血容量的丢失。</a:t>
                      </a:r>
                      <a:endParaRPr lang="zh-CN" altLang="en-US" sz="900" b="1" dirty="0">
                        <a:latin typeface="微软雅黑" panose="020B0503020204020204" charset="-122"/>
                        <a:ea typeface="微软雅黑" panose="020B0503020204020204" charset="-122"/>
                        <a:cs typeface="+mn-ea"/>
                        <a:sym typeface="+mn-lt"/>
                      </a:endParaRPr>
                    </a:p>
                  </a:txBody>
                  <a:tcPr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lumMod val="20000"/>
                        <a:lumOff val="80000"/>
                      </a:schemeClr>
                    </a:solidFill>
                  </a:tcPr>
                </a:tc>
                <a:tc>
                  <a:txBody>
                    <a:bodyPr/>
                    <a:p>
                      <a:pPr algn="l">
                        <a:lnSpc>
                          <a:spcPct val="130000"/>
                        </a:lnSpc>
                        <a:buNone/>
                      </a:pP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成人、老年人和青少年</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(12</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岁及以上</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500mL</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至</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3L/24</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小时。婴儿、幼儿和儿童</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(28</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天至</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11</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岁</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20mL/kg</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至</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100mL/kg/24</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小时。给药速率：婴儿</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6~8 mL/kg/</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小时，</a:t>
                      </a:r>
                      <a:r>
                        <a:rPr lang="zh-CN" altLang="en-US" sz="900" b="1">
                          <a:solidFill>
                            <a:schemeClr val="tx1"/>
                          </a:solidFill>
                          <a:latin typeface="微软雅黑" panose="020B0503020204020204" charset="-122"/>
                          <a:ea typeface="微软雅黑" panose="020B0503020204020204" charset="-122"/>
                          <a:cs typeface="+mn-ea"/>
                          <a:sym typeface="+mn-lt"/>
                        </a:rPr>
                        <a:t>幼儿</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4~6 mL/kg/</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小时，</a:t>
                      </a:r>
                      <a:r>
                        <a:rPr lang="zh-CN" altLang="en-US" sz="900" b="1">
                          <a:solidFill>
                            <a:schemeClr val="tx1"/>
                          </a:solidFill>
                          <a:latin typeface="微软雅黑" panose="020B0503020204020204" charset="-122"/>
                          <a:ea typeface="微软雅黑" panose="020B0503020204020204" charset="-122"/>
                          <a:cs typeface="+mn-ea"/>
                          <a:sym typeface="+mn-lt"/>
                        </a:rPr>
                        <a:t>学龄儿童</a:t>
                      </a:r>
                      <a:r>
                        <a:rPr lang="en-US" altLang="zh-CN" sz="900" b="1" dirty="0">
                          <a:solidFill>
                            <a:schemeClr val="tx1"/>
                          </a:solidFill>
                          <a:latin typeface="微软雅黑" panose="020B0503020204020204" charset="-122"/>
                          <a:ea typeface="微软雅黑" panose="020B0503020204020204" charset="-122"/>
                          <a:cs typeface="微软雅黑" panose="020B0503020204020204" charset="-122"/>
                          <a:sym typeface="+mn-lt"/>
                        </a:rPr>
                        <a:t>2~4 mL/kg/</a:t>
                      </a:r>
                      <a:r>
                        <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900" b="1"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lumMod val="20000"/>
                        <a:lumOff val="80000"/>
                      </a:schemeClr>
                    </a:solidFill>
                  </a:tcPr>
                </a:tc>
              </a:tr>
            </a:tbl>
          </a:graphicData>
        </a:graphic>
      </p:graphicFrame>
      <p:sp>
        <p:nvSpPr>
          <p:cNvPr id="3" name="文本框 2"/>
          <p:cNvSpPr txBox="1"/>
          <p:nvPr/>
        </p:nvSpPr>
        <p:spPr>
          <a:xfrm>
            <a:off x="0" y="866775"/>
            <a:ext cx="12191365" cy="681355"/>
          </a:xfrm>
          <a:prstGeom prst="rect">
            <a:avLst/>
          </a:prstGeom>
          <a:noFill/>
        </p:spPr>
        <p:txBody>
          <a:bodyPr wrap="square" rtlCol="0" anchor="t">
            <a:spAutoFit/>
          </a:bodyPr>
          <a:p>
            <a:pPr indent="0" algn="ctr">
              <a:lnSpc>
                <a:spcPct val="120000"/>
              </a:lnSpc>
              <a:buFont typeface="Arial" panose="020B0604020202020204" pitchFamily="34" charset="0"/>
              <a:buNone/>
            </a:pPr>
            <a:r>
              <a:rPr lang="zh-CN" altLang="en-US" sz="1600" b="1" dirty="0">
                <a:latin typeface="微软雅黑" panose="020B0503020204020204" charset="-122"/>
                <a:ea typeface="微软雅黑" panose="020B0503020204020204" charset="-122"/>
                <a:sym typeface="+mn-ea"/>
              </a:rPr>
              <a:t>目前医保目录内缺乏针对儿童的液体治疗产品</a:t>
            </a:r>
            <a:r>
              <a:rPr lang="zh-CN" altLang="en-US" sz="1600" dirty="0">
                <a:latin typeface="微软雅黑" panose="020B0503020204020204" charset="-122"/>
                <a:ea typeface="微软雅黑" panose="020B0503020204020204" charset="-122"/>
                <a:sym typeface="+mn-ea"/>
              </a:rPr>
              <a:t>。</a:t>
            </a:r>
            <a:endParaRPr lang="zh-CN" altLang="en-US" sz="1600" dirty="0">
              <a:latin typeface="微软雅黑" panose="020B0503020204020204" charset="-122"/>
              <a:ea typeface="微软雅黑" panose="020B0503020204020204" charset="-122"/>
              <a:sym typeface="+mn-ea"/>
            </a:endParaRPr>
          </a:p>
          <a:p>
            <a:pPr indent="0" algn="ctr">
              <a:lnSpc>
                <a:spcPct val="120000"/>
              </a:lnSpc>
              <a:buFont typeface="Arial" panose="020B0604020202020204" pitchFamily="34" charset="0"/>
              <a:buNone/>
            </a:pPr>
            <a:r>
              <a:rPr lang="zh-CN" altLang="en-US" sz="1600" b="1" dirty="0">
                <a:latin typeface="微软雅黑" panose="020B0503020204020204" charset="-122"/>
                <a:ea typeface="微软雅黑" panose="020B0503020204020204" charset="-122"/>
                <a:sym typeface="+mn-ea"/>
              </a:rPr>
              <a:t>具有</a:t>
            </a:r>
            <a:r>
              <a:rPr lang="zh-CN" altLang="en-US" sz="1600" b="1" dirty="0">
                <a:solidFill>
                  <a:srgbClr val="FF0000"/>
                </a:solidFill>
                <a:latin typeface="微软雅黑" panose="020B0503020204020204" charset="-122"/>
                <a:ea typeface="微软雅黑" panose="020B0503020204020204" charset="-122"/>
                <a:sym typeface="+mn-ea"/>
              </a:rPr>
              <a:t>明确儿童用法用量及给药速率</a:t>
            </a:r>
            <a:r>
              <a:rPr lang="zh-CN" altLang="en-US" sz="1600" b="1" dirty="0">
                <a:latin typeface="微软雅黑" panose="020B0503020204020204" charset="-122"/>
                <a:ea typeface="微软雅黑" panose="020B0503020204020204" charset="-122"/>
                <a:sym typeface="+mn-ea"/>
              </a:rPr>
              <a:t>的</a:t>
            </a:r>
            <a:r>
              <a:rPr lang="zh-CN" altLang="en-US" sz="1600" b="1" dirty="0">
                <a:solidFill>
                  <a:srgbClr val="FF0000"/>
                </a:solidFill>
                <a:latin typeface="微软雅黑" panose="020B0503020204020204" charset="-122"/>
                <a:ea typeface="微软雅黑" panose="020B0503020204020204" charset="-122"/>
                <a:sym typeface="+mn-ea"/>
              </a:rPr>
              <a:t>复方电解质醋酸钠注射液</a:t>
            </a:r>
            <a:r>
              <a:rPr lang="zh-CN" altLang="en-US" sz="1600" b="1" dirty="0">
                <a:solidFill>
                  <a:schemeClr val="tx1"/>
                </a:solidFill>
                <a:latin typeface="微软雅黑" panose="020B0503020204020204" charset="-122"/>
                <a:ea typeface="微软雅黑" panose="020B0503020204020204" charset="-122"/>
                <a:sym typeface="+mn-ea"/>
              </a:rPr>
              <a:t>填补了儿童液体治疗领域的空白。</a:t>
            </a:r>
            <a:endParaRPr lang="zh-CN" altLang="en-US" sz="1600" b="1" dirty="0">
              <a:solidFill>
                <a:schemeClr val="tx1"/>
              </a:solidFill>
              <a:latin typeface="微软雅黑" panose="020B0503020204020204" charset="-122"/>
              <a:ea typeface="微软雅黑" panose="020B0503020204020204" charset="-122"/>
              <a:sym typeface="+mn-ea"/>
            </a:endParaRPr>
          </a:p>
        </p:txBody>
      </p:sp>
    </p:spTree>
    <p:custDataLst>
      <p:tags r:id="rId10"/>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a:xfrm>
            <a:off x="838200" y="374650"/>
            <a:ext cx="10515600" cy="697230"/>
          </a:xfrm>
        </p:spPr>
        <p:txBody>
          <a:bodyPr vert="horz" lIns="90170" tIns="46990" rIns="90170" bIns="46990" rtlCol="0" anchor="ctr" anchorCtr="0">
            <a:normAutofit/>
          </a:bodyPr>
          <a:lstStyle>
            <a:lvl1pPr algn="l" defTabSz="914400" rtl="0" eaLnBrk="1" fontAlgn="auto" latinLnBrk="0" hangingPunct="1">
              <a:lnSpc>
                <a:spcPct val="100000"/>
              </a:lnSpc>
              <a:spcBef>
                <a:spcPct val="0"/>
              </a:spcBef>
              <a:buNone/>
              <a:defRPr sz="2800" b="1" u="none" strike="noStrike" kern="1200" cap="none" spc="300" normalizeH="0" baseline="0">
                <a:solidFill>
                  <a:srgbClr val="004097"/>
                </a:solidFill>
                <a:uFillTx/>
                <a:latin typeface="Arial" panose="020B0604020202020204" pitchFamily="34" charset="0"/>
                <a:ea typeface="微软雅黑" panose="020B0503020204020204" charset="-122"/>
                <a:cs typeface="+mn-ea"/>
              </a:defRPr>
            </a:lvl1pPr>
          </a:lstStyle>
          <a:p>
            <a:pPr lvl="0" algn="l">
              <a:buClrTx/>
              <a:buSzTx/>
              <a:buFontTx/>
            </a:pPr>
            <a:r>
              <a:rPr lang="en-US" altLang="zh-CN" dirty="0">
                <a:latin typeface="微软雅黑" panose="020B0503020204020204" charset="-122"/>
                <a:cs typeface="微软雅黑" panose="020B0503020204020204" charset="-122"/>
                <a:sym typeface="+mn-ea"/>
              </a:rPr>
              <a:t>5. 公平性</a:t>
            </a:r>
            <a:endParaRPr lang="zh-CN" altLang="en-US" dirty="0">
              <a:latin typeface="微软雅黑" panose="020B0503020204020204" charset="-122"/>
              <a:cs typeface="微软雅黑" panose="020B0503020204020204" charset="-122"/>
              <a:sym typeface="+mn-ea"/>
            </a:endParaRPr>
          </a:p>
        </p:txBody>
      </p:sp>
      <p:sp>
        <p:nvSpPr>
          <p:cNvPr id="8" name="文本框 7"/>
          <p:cNvSpPr txBox="1"/>
          <p:nvPr>
            <p:custDataLst>
              <p:tags r:id="rId2"/>
            </p:custDataLst>
          </p:nvPr>
        </p:nvSpPr>
        <p:spPr>
          <a:xfrm>
            <a:off x="695325" y="1068070"/>
            <a:ext cx="10866120" cy="5369560"/>
          </a:xfrm>
          <a:prstGeom prst="rect">
            <a:avLst/>
          </a:prstGeom>
          <a:noFill/>
        </p:spPr>
        <p:txBody>
          <a:bodyPr wrap="square" rtlCol="0">
            <a:spAutoFit/>
          </a:bodyPr>
          <a:p>
            <a:pPr>
              <a:lnSpc>
                <a:spcPct val="150000"/>
              </a:lnSpc>
              <a:spcBef>
                <a:spcPts val="1200"/>
              </a:spcBef>
              <a:spcAft>
                <a:spcPts val="0"/>
              </a:spcAft>
            </a:pPr>
            <a:r>
              <a:rPr lang="en-US" altLang="zh-CN" sz="1400" b="1" dirty="0">
                <a:latin typeface="微软雅黑" panose="020B0503020204020204" charset="-122"/>
                <a:ea typeface="微软雅黑" panose="020B0503020204020204" charset="-122"/>
                <a:cs typeface="微软雅黑" panose="020B0503020204020204" charset="-122"/>
              </a:rPr>
              <a:t>1</a:t>
            </a:r>
            <a:r>
              <a:rPr lang="zh-CN" altLang="en-US" sz="1400" b="1" dirty="0">
                <a:latin typeface="微软雅黑" panose="020B0503020204020204" charset="-122"/>
                <a:ea typeface="微软雅黑" panose="020B0503020204020204" charset="-122"/>
                <a:cs typeface="微软雅黑" panose="020B0503020204020204" charset="-122"/>
              </a:rPr>
              <a:t>、所治疗疾病对公共健康的影响</a:t>
            </a:r>
            <a:endParaRPr lang="zh-CN" altLang="en-US" sz="1400" b="1" dirty="0">
              <a:latin typeface="微软雅黑" panose="020B0503020204020204" charset="-122"/>
              <a:ea typeface="微软雅黑" panose="020B0503020204020204" charset="-122"/>
              <a:cs typeface="微软雅黑" panose="020B0503020204020204" charset="-122"/>
            </a:endParaRPr>
          </a:p>
          <a:p>
            <a:pPr>
              <a:lnSpc>
                <a:spcPct val="150000"/>
              </a:lnSpc>
              <a:spcBef>
                <a:spcPts val="1200"/>
              </a:spcBef>
              <a:spcAft>
                <a:spcPts val="0"/>
              </a:spcAft>
            </a:pPr>
            <a:r>
              <a:rPr lang="zh-CN" altLang="en-US" sz="1400" dirty="0">
                <a:latin typeface="微软雅黑" panose="020B0503020204020204" charset="-122"/>
                <a:ea typeface="微软雅黑" panose="020B0503020204020204" charset="-122"/>
                <a:cs typeface="微软雅黑" panose="020B0503020204020204" charset="-122"/>
              </a:rPr>
              <a:t>复方电解质醋酸钠注射液主要用于出血性休克、烧伤、围手术期水和电解损失等各类原因导致的低血容量，</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根据《2024中国卫生健康统计年鉴》资料显示，2023年全国住院病人手术人次达9638万；全国医院儿科出院人次达1778万，</a:t>
            </a:r>
            <a:r>
              <a:rPr lang="zh-CN" altLang="en-US" sz="1400" b="1" dirty="0">
                <a:solidFill>
                  <a:srgbClr val="004097"/>
                </a:solidFill>
                <a:latin typeface="微软雅黑" panose="020B0503020204020204" charset="-122"/>
                <a:ea typeface="微软雅黑" panose="020B0503020204020204" charset="-122"/>
                <a:cs typeface="微软雅黑" panose="020B0503020204020204" charset="-122"/>
              </a:rPr>
              <a:t>急需优化目录内晶体平衡液结构，改善患者预后，提升人群健康水平</a:t>
            </a:r>
            <a:r>
              <a:rPr lang="zh-CN" altLang="en-US" sz="1400" dirty="0">
                <a:latin typeface="微软雅黑" panose="020B0503020204020204" charset="-122"/>
                <a:ea typeface="微软雅黑" panose="020B0503020204020204" charset="-122"/>
                <a:cs typeface="微软雅黑" panose="020B0503020204020204" charset="-122"/>
              </a:rPr>
              <a:t>。</a:t>
            </a:r>
            <a:endParaRPr lang="zh-CN" altLang="en-US" sz="1400" dirty="0">
              <a:latin typeface="微软雅黑" panose="020B0503020204020204" charset="-122"/>
              <a:ea typeface="微软雅黑" panose="020B0503020204020204" charset="-122"/>
              <a:cs typeface="微软雅黑" panose="020B0503020204020204" charset="-122"/>
            </a:endParaRPr>
          </a:p>
          <a:p>
            <a:pPr>
              <a:lnSpc>
                <a:spcPct val="150000"/>
              </a:lnSpc>
              <a:spcBef>
                <a:spcPts val="1200"/>
              </a:spcBef>
              <a:spcAft>
                <a:spcPts val="0"/>
              </a:spcAft>
            </a:pPr>
            <a:r>
              <a:rPr lang="en-US" altLang="zh-CN" sz="1400" b="1" dirty="0">
                <a:latin typeface="微软雅黑" panose="020B0503020204020204" charset="-122"/>
                <a:ea typeface="微软雅黑" panose="020B0503020204020204" charset="-122"/>
                <a:cs typeface="微软雅黑" panose="020B0503020204020204" charset="-122"/>
              </a:rPr>
              <a:t>2</a:t>
            </a:r>
            <a:r>
              <a:rPr lang="zh-CN" altLang="en-US" sz="1400" b="1" dirty="0">
                <a:latin typeface="微软雅黑" panose="020B0503020204020204" charset="-122"/>
                <a:ea typeface="微软雅黑" panose="020B0503020204020204" charset="-122"/>
                <a:cs typeface="微软雅黑" panose="020B0503020204020204" charset="-122"/>
              </a:rPr>
              <a:t>、符合</a:t>
            </a:r>
            <a:r>
              <a:rPr lang="en-US" altLang="zh-CN" sz="1400" b="1" dirty="0">
                <a:latin typeface="微软雅黑" panose="020B0503020204020204" charset="-122"/>
                <a:ea typeface="微软雅黑" panose="020B0503020204020204" charset="-122"/>
                <a:cs typeface="微软雅黑" panose="020B0503020204020204" charset="-122"/>
              </a:rPr>
              <a:t>“</a:t>
            </a:r>
            <a:r>
              <a:rPr lang="zh-CN" altLang="en-US" sz="1400" b="1" dirty="0">
                <a:latin typeface="微软雅黑" panose="020B0503020204020204" charset="-122"/>
                <a:ea typeface="微软雅黑" panose="020B0503020204020204" charset="-122"/>
                <a:cs typeface="微软雅黑" panose="020B0503020204020204" charset="-122"/>
              </a:rPr>
              <a:t>保基本</a:t>
            </a:r>
            <a:r>
              <a:rPr lang="en-US" altLang="zh-CN" sz="1400" b="1" dirty="0">
                <a:latin typeface="微软雅黑" panose="020B0503020204020204" charset="-122"/>
                <a:ea typeface="微软雅黑" panose="020B0503020204020204" charset="-122"/>
                <a:cs typeface="微软雅黑" panose="020B0503020204020204" charset="-122"/>
              </a:rPr>
              <a:t>”</a:t>
            </a:r>
            <a:r>
              <a:rPr lang="zh-CN" altLang="en-US" sz="1400" b="1" dirty="0">
                <a:latin typeface="微软雅黑" panose="020B0503020204020204" charset="-122"/>
                <a:ea typeface="微软雅黑" panose="020B0503020204020204" charset="-122"/>
                <a:cs typeface="微软雅黑" panose="020B0503020204020204" charset="-122"/>
              </a:rPr>
              <a:t>原则</a:t>
            </a:r>
            <a:endParaRPr lang="zh-CN" altLang="en-US" sz="1400" b="1" dirty="0">
              <a:latin typeface="微软雅黑" panose="020B0503020204020204" charset="-122"/>
              <a:ea typeface="微软雅黑" panose="020B0503020204020204" charset="-122"/>
              <a:cs typeface="微软雅黑" panose="020B0503020204020204" charset="-122"/>
            </a:endParaRPr>
          </a:p>
          <a:p>
            <a:pPr>
              <a:lnSpc>
                <a:spcPct val="150000"/>
              </a:lnSpc>
              <a:spcBef>
                <a:spcPts val="1200"/>
              </a:spcBef>
              <a:spcAft>
                <a:spcPts val="0"/>
              </a:spcAft>
            </a:pPr>
            <a:r>
              <a:rPr lang="zh-CN" altLang="en-US" sz="1400" dirty="0">
                <a:latin typeface="微软雅黑" panose="020B0503020204020204" charset="-122"/>
                <a:ea typeface="微软雅黑" panose="020B0503020204020204" charset="-122"/>
                <a:cs typeface="微软雅黑" panose="020B0503020204020204" charset="-122"/>
              </a:rPr>
              <a:t>为患者提供新的晶体液治疗选择，配方趋近内环境，改善患者预后，降低并发症，减轻患者经济负担。</a:t>
            </a:r>
            <a:endParaRPr lang="zh-CN" altLang="en-US" sz="1400" dirty="0">
              <a:latin typeface="微软雅黑" panose="020B0503020204020204" charset="-122"/>
              <a:ea typeface="微软雅黑" panose="020B0503020204020204" charset="-122"/>
              <a:cs typeface="微软雅黑" panose="020B0503020204020204" charset="-122"/>
            </a:endParaRPr>
          </a:p>
          <a:p>
            <a:pPr>
              <a:lnSpc>
                <a:spcPct val="150000"/>
              </a:lnSpc>
              <a:spcBef>
                <a:spcPts val="1200"/>
              </a:spcBef>
              <a:spcAft>
                <a:spcPts val="0"/>
              </a:spcAft>
            </a:pPr>
            <a:r>
              <a:rPr lang="en-US" altLang="zh-CN" sz="1400" b="1" dirty="0">
                <a:latin typeface="微软雅黑" panose="020B0503020204020204" charset="-122"/>
                <a:ea typeface="微软雅黑" panose="020B0503020204020204" charset="-122"/>
                <a:cs typeface="微软雅黑" panose="020B0503020204020204" charset="-122"/>
              </a:rPr>
              <a:t>3</a:t>
            </a:r>
            <a:r>
              <a:rPr lang="zh-CN" altLang="en-US" sz="1400" b="1" dirty="0">
                <a:latin typeface="微软雅黑" panose="020B0503020204020204" charset="-122"/>
                <a:ea typeface="微软雅黑" panose="020B0503020204020204" charset="-122"/>
                <a:cs typeface="微软雅黑" panose="020B0503020204020204" charset="-122"/>
              </a:rPr>
              <a:t>、弥补目录短板</a:t>
            </a:r>
            <a:endParaRPr lang="zh-CN" altLang="en-US" sz="1400" b="1" dirty="0">
              <a:latin typeface="微软雅黑" panose="020B0503020204020204" charset="-122"/>
              <a:ea typeface="微软雅黑" panose="020B0503020204020204" charset="-122"/>
              <a:cs typeface="微软雅黑" panose="020B0503020204020204" charset="-122"/>
            </a:endParaRPr>
          </a:p>
          <a:p>
            <a:pPr>
              <a:lnSpc>
                <a:spcPct val="150000"/>
              </a:lnSpc>
              <a:spcBef>
                <a:spcPts val="1200"/>
              </a:spcBef>
            </a:pPr>
            <a:r>
              <a:rPr lang="zh-CN" altLang="en-US" sz="1400" dirty="0">
                <a:latin typeface="微软雅黑" panose="020B0503020204020204" charset="-122"/>
                <a:ea typeface="微软雅黑" panose="020B0503020204020204" charset="-122"/>
                <a:cs typeface="微软雅黑" panose="020B0503020204020204" charset="-122"/>
              </a:rPr>
              <a:t>相较于目录内的产品，复方电解质醋酸钠注射液：① </a:t>
            </a:r>
            <a:r>
              <a:rPr lang="zh-CN" altLang="en-US" sz="1400" dirty="0">
                <a:latin typeface="微软雅黑" panose="020B0503020204020204" charset="-122"/>
                <a:ea typeface="微软雅黑" panose="020B0503020204020204" charset="-122"/>
                <a:cs typeface="微软雅黑" panose="020B0503020204020204" charset="-122"/>
                <a:sym typeface="+mn-ea"/>
              </a:rPr>
              <a:t>醋酸缓冲系统调节更快，安全性高，</a:t>
            </a:r>
            <a:r>
              <a:rPr lang="zh-CN" altLang="en-US" sz="1400" b="1" dirty="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不增加肝脏负担，不增加血乳酸水平</a:t>
            </a:r>
            <a:r>
              <a:rPr lang="zh-CN" altLang="en-US" sz="1400" dirty="0">
                <a:latin typeface="微软雅黑" panose="020B0503020204020204" charset="-122"/>
                <a:ea typeface="微软雅黑" panose="020B0503020204020204" charset="-122"/>
                <a:cs typeface="微软雅黑" panose="020B0503020204020204" charset="-122"/>
                <a:sym typeface="+mn-ea"/>
              </a:rPr>
              <a:t>。</a:t>
            </a:r>
            <a:r>
              <a:rPr lang="zh-CN" altLang="en-US" sz="1400" dirty="0">
                <a:latin typeface="微软雅黑" panose="020B0503020204020204" charset="-122"/>
                <a:ea typeface="微软雅黑" panose="020B0503020204020204" charset="-122"/>
                <a:cs typeface="微软雅黑" panose="020B0503020204020204" charset="-122"/>
              </a:rPr>
              <a:t>② </a:t>
            </a:r>
            <a:r>
              <a:rPr lang="zh-CN" altLang="en-US" sz="1400" b="1" dirty="0">
                <a:solidFill>
                  <a:schemeClr val="accent1">
                    <a:lumMod val="75000"/>
                  </a:schemeClr>
                </a:solidFill>
                <a:latin typeface="微软雅黑" panose="020B0503020204020204" charset="-122"/>
                <a:ea typeface="微软雅黑" panose="020B0503020204020204" charset="-122"/>
                <a:cs typeface="微软雅黑" panose="020B0503020204020204" charset="-122"/>
              </a:rPr>
              <a:t>不含钙离子</a:t>
            </a:r>
            <a:r>
              <a:rPr lang="zh-CN" altLang="en-US" sz="1400" dirty="0">
                <a:latin typeface="微软雅黑" panose="020B0503020204020204" charset="-122"/>
                <a:ea typeface="微软雅黑" panose="020B0503020204020204" charset="-122"/>
                <a:cs typeface="微软雅黑" panose="020B0503020204020204" charset="-122"/>
              </a:rPr>
              <a:t>：更适于在输血前后使用，因其成分中不含 Ca</a:t>
            </a:r>
            <a:r>
              <a:rPr lang="zh-CN" altLang="en-US" sz="1400" baseline="30000" dirty="0">
                <a:latin typeface="微软雅黑" panose="020B0503020204020204" charset="-122"/>
                <a:ea typeface="微软雅黑" panose="020B0503020204020204" charset="-122"/>
                <a:cs typeface="微软雅黑" panose="020B0503020204020204" charset="-122"/>
              </a:rPr>
              <a:t>2+</a:t>
            </a:r>
            <a:r>
              <a:rPr lang="zh-CN" altLang="en-US" sz="1400" dirty="0">
                <a:latin typeface="微软雅黑" panose="020B0503020204020204" charset="-122"/>
                <a:ea typeface="微软雅黑" panose="020B0503020204020204" charset="-122"/>
                <a:cs typeface="微软雅黑" panose="020B0503020204020204" charset="-122"/>
              </a:rPr>
              <a:t>，可避免 Ca</a:t>
            </a:r>
            <a:r>
              <a:rPr lang="zh-CN" altLang="en-US" sz="1400" baseline="30000" dirty="0">
                <a:latin typeface="微软雅黑" panose="020B0503020204020204" charset="-122"/>
                <a:ea typeface="微软雅黑" panose="020B0503020204020204" charset="-122"/>
                <a:cs typeface="微软雅黑" panose="020B0503020204020204" charset="-122"/>
              </a:rPr>
              <a:t>2+</a:t>
            </a:r>
            <a:r>
              <a:rPr lang="zh-CN" altLang="en-US" sz="1400" dirty="0">
                <a:latin typeface="微软雅黑" panose="020B0503020204020204" charset="-122"/>
                <a:ea typeface="微软雅黑" panose="020B0503020204020204" charset="-122"/>
                <a:cs typeface="微软雅黑" panose="020B0503020204020204" charset="-122"/>
              </a:rPr>
              <a:t>过量导致的凝集级联反应的活化和凝血的发生，</a:t>
            </a:r>
            <a:r>
              <a:rPr lang="zh-CN" altLang="en-US" sz="1400" dirty="0">
                <a:latin typeface="微软雅黑" panose="020B0503020204020204" charset="-122"/>
                <a:ea typeface="微软雅黑" panose="020B0503020204020204" charset="-122"/>
                <a:cs typeface="微软雅黑" panose="020B0503020204020204" charset="-122"/>
                <a:sym typeface="+mn-ea"/>
              </a:rPr>
              <a:t>手术中不会与含有枸橼酸的库血发生反应</a:t>
            </a:r>
            <a:r>
              <a:rPr lang="zh-CN" altLang="en-US" sz="1400" dirty="0">
                <a:latin typeface="微软雅黑" panose="020B0503020204020204" charset="-122"/>
                <a:ea typeface="微软雅黑" panose="020B0503020204020204" charset="-122"/>
                <a:cs typeface="微软雅黑" panose="020B0503020204020204" charset="-122"/>
              </a:rPr>
              <a:t>，弥补目录内产品空白</a:t>
            </a:r>
            <a:r>
              <a:rPr lang="zh-CN" altLang="en-US" sz="1400" b="1" dirty="0">
                <a:latin typeface="微软雅黑" panose="020B0503020204020204" charset="-122"/>
                <a:ea typeface="微软雅黑" panose="020B0503020204020204" charset="-122"/>
                <a:cs typeface="微软雅黑" panose="020B0503020204020204" charset="-122"/>
              </a:rPr>
              <a:t>。③</a:t>
            </a:r>
            <a:r>
              <a:rPr lang="en-US" altLang="zh-CN" sz="1400" b="1" dirty="0">
                <a:latin typeface="微软雅黑" panose="020B0503020204020204" charset="-122"/>
                <a:ea typeface="微软雅黑" panose="020B0503020204020204" charset="-122"/>
                <a:cs typeface="微软雅黑" panose="020B0503020204020204" charset="-122"/>
              </a:rPr>
              <a:t> </a:t>
            </a:r>
            <a:r>
              <a:rPr lang="zh-CN" altLang="en-US" sz="1400" b="1" dirty="0">
                <a:solidFill>
                  <a:schemeClr val="accent1">
                    <a:lumMod val="75000"/>
                  </a:schemeClr>
                </a:solidFill>
                <a:latin typeface="微软雅黑" panose="020B0503020204020204" charset="-122"/>
                <a:ea typeface="微软雅黑" panose="020B0503020204020204" charset="-122"/>
                <a:cs typeface="微软雅黑" panose="020B0503020204020204" charset="-122"/>
              </a:rPr>
              <a:t>儿童用法用量明确，</a:t>
            </a:r>
            <a:r>
              <a:rPr lang="zh-CN" altLang="en-US" sz="1400" dirty="0">
                <a:latin typeface="微软雅黑" panose="020B0503020204020204" charset="-122"/>
                <a:ea typeface="微软雅黑" panose="020B0503020204020204" charset="-122"/>
                <a:cs typeface="微软雅黑" panose="020B0503020204020204" charset="-122"/>
              </a:rPr>
              <a:t>弥补目录内产品空白，更适合肝脏尚未发育完全的儿童患者。</a:t>
            </a:r>
            <a:endParaRPr lang="zh-CN" altLang="en-US" sz="1400" b="1" dirty="0">
              <a:latin typeface="微软雅黑" panose="020B0503020204020204" charset="-122"/>
              <a:ea typeface="微软雅黑" panose="020B0503020204020204" charset="-122"/>
              <a:cs typeface="微软雅黑" panose="020B0503020204020204" charset="-122"/>
            </a:endParaRPr>
          </a:p>
          <a:p>
            <a:pPr>
              <a:lnSpc>
                <a:spcPct val="150000"/>
              </a:lnSpc>
              <a:spcBef>
                <a:spcPts val="1200"/>
              </a:spcBef>
            </a:pPr>
            <a:r>
              <a:rPr lang="en-US" altLang="zh-CN" sz="1400" b="1" dirty="0">
                <a:latin typeface="微软雅黑" panose="020B0503020204020204" charset="-122"/>
                <a:ea typeface="微软雅黑" panose="020B0503020204020204" charset="-122"/>
                <a:cs typeface="微软雅黑" panose="020B0503020204020204" charset="-122"/>
              </a:rPr>
              <a:t>4</a:t>
            </a:r>
            <a:r>
              <a:rPr lang="zh-CN" altLang="en-US" sz="1400" b="1" dirty="0">
                <a:latin typeface="微软雅黑" panose="020B0503020204020204" charset="-122"/>
                <a:ea typeface="微软雅黑" panose="020B0503020204020204" charset="-122"/>
                <a:cs typeface="微软雅黑" panose="020B0503020204020204" charset="-122"/>
              </a:rPr>
              <a:t>、临床管理难度</a:t>
            </a:r>
            <a:endParaRPr lang="zh-CN" altLang="en-US" sz="1400" dirty="0">
              <a:latin typeface="微软雅黑" panose="020B0503020204020204" charset="-122"/>
              <a:ea typeface="微软雅黑" panose="020B0503020204020204" charset="-122"/>
              <a:cs typeface="微软雅黑" panose="020B0503020204020204" charset="-122"/>
            </a:endParaRPr>
          </a:p>
          <a:p>
            <a:pPr>
              <a:lnSpc>
                <a:spcPct val="150000"/>
              </a:lnSpc>
              <a:spcBef>
                <a:spcPts val="1200"/>
              </a:spcBef>
              <a:spcAft>
                <a:spcPts val="0"/>
              </a:spcAft>
            </a:pPr>
            <a:r>
              <a:rPr lang="zh-CN" altLang="en-US" sz="1400" dirty="0">
                <a:latin typeface="微软雅黑" panose="020B0503020204020204" charset="-122"/>
                <a:ea typeface="微软雅黑" panose="020B0503020204020204" charset="-122"/>
                <a:cs typeface="微软雅黑" panose="020B0503020204020204" charset="-122"/>
              </a:rPr>
              <a:t>临床严格按照患者缺失的液体量评估药品用量，且本品</a:t>
            </a:r>
            <a:r>
              <a:rPr lang="zh-CN" sz="1400" dirty="0">
                <a:latin typeface="微软雅黑" panose="020B0503020204020204" charset="-122"/>
                <a:ea typeface="微软雅黑" panose="020B0503020204020204" charset="-122"/>
                <a:cs typeface="微软雅黑" panose="020B0503020204020204" charset="-122"/>
              </a:rPr>
              <a:t>说明书对成人、老年人及青少年(12岁及以上)、</a:t>
            </a:r>
            <a:r>
              <a:rPr lang="zh-CN" altLang="en-US" sz="1400" dirty="0">
                <a:latin typeface="微软雅黑" panose="020B0503020204020204" charset="-122"/>
                <a:ea typeface="微软雅黑" panose="020B0503020204020204" charset="-122"/>
                <a:cs typeface="微软雅黑" panose="020B0503020204020204" charset="-122"/>
              </a:rPr>
              <a:t>婴幼儿和儿童(28天至11岁)，均给出了明确推荐剂量与给药速率，不会产生滥用等现象。</a:t>
            </a:r>
            <a:endParaRPr lang="zh-CN" altLang="en-US" sz="1400" dirty="0">
              <a:latin typeface="微软雅黑" panose="020B0503020204020204" charset="-122"/>
              <a:ea typeface="微软雅黑" panose="020B0503020204020204" charset="-122"/>
              <a:cs typeface="微软雅黑" panose="020B0503020204020204" charset="-122"/>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矩形 3"/>
          <p:cNvSpPr/>
          <p:nvPr/>
        </p:nvSpPr>
        <p:spPr>
          <a:xfrm>
            <a:off x="955" y="-1"/>
            <a:ext cx="12190412" cy="5157193"/>
          </a:xfrm>
          <a:prstGeom prst="rect">
            <a:avLst/>
          </a:prstGeom>
          <a:blipFill dpi="0" rotWithShape="1">
            <a:blip r:embed="rId1"/>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953" y="4066039"/>
            <a:ext cx="12190414" cy="130717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TextBox 39"/>
          <p:cNvSpPr txBox="1"/>
          <p:nvPr/>
        </p:nvSpPr>
        <p:spPr>
          <a:xfrm>
            <a:off x="4267364" y="4282916"/>
            <a:ext cx="3710940" cy="829945"/>
          </a:xfrm>
          <a:prstGeom prst="rect">
            <a:avLst/>
          </a:prstGeom>
          <a:noFill/>
        </p:spPr>
        <p:txBody>
          <a:bodyPr wrap="none" rtlCol="0">
            <a:spAutoFit/>
          </a:bodyPr>
          <a:lstStyle/>
          <a:p>
            <a:pPr algn="ctr"/>
            <a:r>
              <a:rPr lang="zh-CN" sz="4800" b="1">
                <a:solidFill>
                  <a:schemeClr val="bg1"/>
                </a:solidFill>
                <a:latin typeface="微软雅黑" panose="020B0503020204020204" charset="-122"/>
                <a:ea typeface="微软雅黑" panose="020B0503020204020204" charset="-122"/>
                <a:sym typeface="微软雅黑" panose="020B0503020204020204" charset="-122"/>
              </a:rPr>
              <a:t>感</a:t>
            </a:r>
            <a:r>
              <a:rPr lang="en-US" altLang="zh-CN" sz="4800" b="1">
                <a:solidFill>
                  <a:schemeClr val="bg1"/>
                </a:solidFill>
                <a:latin typeface="微软雅黑" panose="020B0503020204020204" charset="-122"/>
                <a:ea typeface="微软雅黑" panose="020B0503020204020204" charset="-122"/>
                <a:sym typeface="微软雅黑" panose="020B0503020204020204" charset="-122"/>
              </a:rPr>
              <a:t>  </a:t>
            </a:r>
            <a:r>
              <a:rPr lang="zh-CN" sz="4800" b="1">
                <a:solidFill>
                  <a:schemeClr val="bg1"/>
                </a:solidFill>
                <a:latin typeface="微软雅黑" panose="020B0503020204020204" charset="-122"/>
                <a:ea typeface="微软雅黑" panose="020B0503020204020204" charset="-122"/>
                <a:sym typeface="微软雅黑" panose="020B0503020204020204" charset="-122"/>
              </a:rPr>
              <a:t>谢</a:t>
            </a:r>
            <a:r>
              <a:rPr lang="en-US" altLang="zh-CN" sz="4800" b="1">
                <a:solidFill>
                  <a:schemeClr val="bg1"/>
                </a:solidFill>
                <a:latin typeface="微软雅黑" panose="020B0503020204020204" charset="-122"/>
                <a:ea typeface="微软雅黑" panose="020B0503020204020204" charset="-122"/>
                <a:sym typeface="微软雅黑" panose="020B0503020204020204" charset="-122"/>
              </a:rPr>
              <a:t>  </a:t>
            </a:r>
            <a:r>
              <a:rPr lang="zh-CN" sz="4800" b="1">
                <a:solidFill>
                  <a:schemeClr val="bg1"/>
                </a:solidFill>
                <a:latin typeface="微软雅黑" panose="020B0503020204020204" charset="-122"/>
                <a:ea typeface="微软雅黑" panose="020B0503020204020204" charset="-122"/>
                <a:sym typeface="微软雅黑" panose="020B0503020204020204" charset="-122"/>
              </a:rPr>
              <a:t>观</a:t>
            </a:r>
            <a:r>
              <a:rPr lang="en-US" altLang="zh-CN" sz="4800" b="1">
                <a:solidFill>
                  <a:schemeClr val="bg1"/>
                </a:solidFill>
                <a:latin typeface="微软雅黑" panose="020B0503020204020204" charset="-122"/>
                <a:ea typeface="微软雅黑" panose="020B0503020204020204" charset="-122"/>
                <a:sym typeface="微软雅黑" panose="020B0503020204020204" charset="-122"/>
              </a:rPr>
              <a:t>  </a:t>
            </a:r>
            <a:r>
              <a:rPr lang="zh-CN" sz="4800" b="1">
                <a:solidFill>
                  <a:schemeClr val="bg1"/>
                </a:solidFill>
                <a:latin typeface="微软雅黑" panose="020B0503020204020204" charset="-122"/>
                <a:ea typeface="微软雅黑" panose="020B0503020204020204" charset="-122"/>
                <a:sym typeface="微软雅黑" panose="020B0503020204020204" charset="-122"/>
              </a:rPr>
              <a:t>看</a:t>
            </a:r>
            <a:endParaRPr lang="zh-CN" sz="4800" b="1">
              <a:solidFill>
                <a:schemeClr val="bg1"/>
              </a:solidFill>
              <a:latin typeface="微软雅黑" panose="020B0503020204020204" charset="-122"/>
              <a:ea typeface="微软雅黑" panose="020B0503020204020204" charset="-122"/>
              <a:sym typeface="微软雅黑" panose="020B0503020204020204" charset="-122"/>
            </a:endParaRPr>
          </a:p>
        </p:txBody>
      </p:sp>
      <p:sp>
        <p:nvSpPr>
          <p:cNvPr id="43" name="矩形 42"/>
          <p:cNvSpPr/>
          <p:nvPr/>
        </p:nvSpPr>
        <p:spPr>
          <a:xfrm>
            <a:off x="3597984" y="5759926"/>
            <a:ext cx="5010144" cy="3365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rPr>
              <a:t>仁合益康集团有限公司</a:t>
            </a:r>
            <a:endParaRPr lang="zh-CN" altLang="en-US" sz="2000" b="1">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endParaRPr>
          </a:p>
        </p:txBody>
      </p:sp>
      <p:pic>
        <p:nvPicPr>
          <p:cNvPr id="5" name="图片 4" descr="仁合益康新logo横版png"/>
          <p:cNvPicPr>
            <a:picLocks noChangeAspect="1"/>
          </p:cNvPicPr>
          <p:nvPr/>
        </p:nvPicPr>
        <p:blipFill>
          <a:blip r:embed="rId2"/>
          <a:stretch>
            <a:fillRect/>
          </a:stretch>
        </p:blipFill>
        <p:spPr>
          <a:xfrm>
            <a:off x="8817610" y="99060"/>
            <a:ext cx="3295015" cy="1400175"/>
          </a:xfrm>
          <a:prstGeom prst="rect">
            <a:avLst/>
          </a:prstGeom>
        </p:spPr>
      </p:pic>
      <p:sp>
        <p:nvSpPr>
          <p:cNvPr id="2" name="Rectangle 23"/>
          <p:cNvSpPr>
            <a:spLocks noChangeArrowheads="1"/>
          </p:cNvSpPr>
          <p:nvPr/>
        </p:nvSpPr>
        <p:spPr bwMode="auto">
          <a:xfrm>
            <a:off x="168275" y="3647440"/>
            <a:ext cx="7737475"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7950" tIns="0" rIns="0" bIns="0" numCol="1" anchor="t" anchorCtr="0" compatLnSpc="1">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l"/>
            <a:r>
              <a:rPr lang="zh-CN" altLang="en-US" sz="24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rPr>
              <a:t>· 醋酸缓冲体系  · 不含钙离子</a:t>
            </a:r>
            <a:r>
              <a:rPr lang="zh-CN" altLang="en-US" sz="24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  · 明确儿童</a:t>
            </a:r>
            <a:r>
              <a:rPr lang="zh-CN" altLang="en-US" sz="24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用法用量</a:t>
            </a:r>
            <a:endParaRPr lang="zh-CN" altLang="en-US" sz="24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bldLst>
      <p:bldP spid="4" grpId="0" bldLvl="0" animBg="1"/>
      <p:bldP spid="7" grpId="0" bldLvl="0" animBg="1"/>
      <p:bldP spid="40" grpId="0"/>
      <p:bldP spid="43" grpId="0" bldLvl="0" animBg="1"/>
    </p:bldLst>
  </p:timing>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i*1_2_1"/>
  <p:tag name="KSO_WM_TEMPLATE_CATEGORY" val="custom"/>
  <p:tag name="KSO_WM_TEMPLATE_INDEX" val="20205081"/>
  <p:tag name="KSO_WM_UNIT_LAYERLEVEL" val="1_1_1"/>
  <p:tag name="KSO_WM_TAG_VERSION" val="1.0"/>
  <p:tag name="KSO_WM_BEAUTIFY_FLAG" val="#wm#"/>
  <p:tag name="KSO_WM_DIAGRAM_GROUP_CODE" val="l1-1"/>
  <p:tag name="KSO_WM_UNIT_TYPE" val="l_h_i"/>
  <p:tag name="KSO_WM_UNIT_INDEX" val="1_2_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2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2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i*1_3_1"/>
  <p:tag name="KSO_WM_TEMPLATE_CATEGORY" val="custom"/>
  <p:tag name="KSO_WM_TEMPLATE_INDEX" val="20205081"/>
  <p:tag name="KSO_WM_UNIT_LAYERLEVEL" val="1_1_1"/>
  <p:tag name="KSO_WM_TAG_VERSION" val="1.0"/>
  <p:tag name="KSO_WM_BEAUTIFY_FLAG" val="#wm#"/>
  <p:tag name="KSO_WM_DIAGRAM_GROUP_CODE" val="l1-1"/>
  <p:tag name="KSO_WM_UNIT_TYPE" val="l_h_i"/>
  <p:tag name="KSO_WM_UNIT_INDEX" val="1_3_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3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3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i*1_4_1"/>
  <p:tag name="KSO_WM_TEMPLATE_CATEGORY" val="custom"/>
  <p:tag name="KSO_WM_TEMPLATE_INDEX" val="20205081"/>
  <p:tag name="KSO_WM_UNIT_LAYERLEVEL" val="1_1_1"/>
  <p:tag name="KSO_WM_TAG_VERSION" val="1.0"/>
  <p:tag name="KSO_WM_BEAUTIFY_FLAG" val="#wm#"/>
  <p:tag name="KSO_WM_DIAGRAM_GROUP_CODE" val="l1-1"/>
  <p:tag name="KSO_WM_UNIT_TYPE" val="l_h_i"/>
  <p:tag name="KSO_WM_UNIT_INDEX" val="1_4_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i*1_5_1"/>
  <p:tag name="KSO_WM_TEMPLATE_CATEGORY" val="custom"/>
  <p:tag name="KSO_WM_TEMPLATE_INDEX" val="20205081"/>
  <p:tag name="KSO_WM_UNIT_LAYERLEVEL" val="1_1_1"/>
  <p:tag name="KSO_WM_TAG_VERSION" val="1.0"/>
  <p:tag name="KSO_WM_BEAUTIFY_FLAG" val="#wm#"/>
  <p:tag name="KSO_WM_DIAGRAM_GROUP_CODE" val="l1-1"/>
  <p:tag name="KSO_WM_UNIT_TYPE" val="l_h_i"/>
  <p:tag name="KSO_WM_UNIT_INDEX" val="1_5_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5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5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5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5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5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5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5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5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3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3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5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5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5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5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23.xml><?xml version="1.0" encoding="utf-8"?>
<p:tagLst xmlns:p="http://schemas.openxmlformats.org/presentationml/2006/main">
  <p:tag name="KSO_WM_SLIDE_ID" val="custom20205081_5"/>
  <p:tag name="KSO_WM_TEMPLATE_SUBCATEGORY" val="19"/>
  <p:tag name="KSO_WM_TEMPLATE_MASTER_TYPE" val="0"/>
  <p:tag name="KSO_WM_TEMPLATE_COLOR_TYPE" val="1"/>
  <p:tag name="KSO_WM_SLIDE_ITEM_CNT" val="5"/>
  <p:tag name="KSO_WM_SLIDE_INDEX" val="5"/>
  <p:tag name="KSO_WM_TAG_VERSION" val="1.0"/>
  <p:tag name="KSO_WM_BEAUTIFY_FLAG" val="#wm#"/>
  <p:tag name="KSO_WM_TEMPLATE_CATEGORY" val="custom"/>
  <p:tag name="KSO_WM_TEMPLATE_INDEX" val="20205081"/>
  <p:tag name="KSO_WM_SLIDE_TYPE" val="contents"/>
  <p:tag name="KSO_WM_SLIDE_SUBTYPE" val="diag"/>
  <p:tag name="KSO_WM_DIAGRAM_GROUP_CODE" val="l1-1"/>
  <p:tag name="KSO_WM_SLIDE_DIAGTYPE" val="l"/>
  <p:tag name="KSO_WM_SLIDE_LAYOUT" val="a_b_l"/>
  <p:tag name="KSO_WM_SLIDE_LAYOUT_CNT" val="1_1_1"/>
  <p:tag name="KSO_WM_UNIT_SHOW_EDIT_AREA_INDICATION" val="1"/>
</p:tagLst>
</file>

<file path=ppt/tags/tag24.xml><?xml version="1.0" encoding="utf-8"?>
<p:tagLst xmlns:p="http://schemas.openxmlformats.org/presentationml/2006/main">
  <p:tag name="KSO_WM_BEAUTIFY_FLAG" val="#wm#"/>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3247_1*l_h_i*1_2_1"/>
  <p:tag name="KSO_WM_TEMPLATE_CATEGORY" val="diagram"/>
  <p:tag name="KSO_WM_TEMPLATE_INDEX" val="20233247"/>
  <p:tag name="KSO_WM_UNIT_LAYERLEVEL" val="1_1_1"/>
  <p:tag name="KSO_WM_TAG_VERSION" val="3.0"/>
  <p:tag name="KSO_WM_DIAGRAM_MAX_ITEMCNT" val="4"/>
  <p:tag name="KSO_WM_DIAGRAM_MIN_ITEMCNT" val="2"/>
  <p:tag name="KSO_WM_DIAGRAM_VIRTUALLY_FRAME" val="{&quot;height&quot;:426.99290161132814,&quot;left&quot;:39,&quot;top&quot;:86.65,&quot;width&quot;:904.8968503937009}"/>
  <p:tag name="KSO_WM_DIAGRAM_COLOR_MATCH_VALUE" val="{&quot;shape&quot;:{&quot;fill&quot;:{&quot;solid&quot;:{&quot;brightness&quot;:0,&quot;colorType&quot;:2,&quot;rgb&quot;:&quot;#ffffff&quot;,&quot;transparency&quot;:0},&quot;type&quot;:1},&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USE_COLOR_VALUE" val="{&quot;color_scheme&quot;:1,&quot;color_type&quot;:1,&quot;theme_color_indexes&quot;:[]}"/>
</p:tagLst>
</file>

<file path=ppt/tags/tag25.xml><?xml version="1.0" encoding="utf-8"?>
<p:tagLst xmlns:p="http://schemas.openxmlformats.org/presentationml/2006/main">
  <p:tag name="KSO_WM_BEAUTIFY_FLAG" val="#wm#"/>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3247_1*l_h_i*1_2_3"/>
  <p:tag name="KSO_WM_TEMPLATE_CATEGORY" val="diagram"/>
  <p:tag name="KSO_WM_TEMPLATE_INDEX" val="20233247"/>
  <p:tag name="KSO_WM_UNIT_LAYERLEVEL" val="1_1_1"/>
  <p:tag name="KSO_WM_TAG_VERSION" val="3.0"/>
  <p:tag name="KSO_WM_DIAGRAM_MAX_ITEMCNT" val="4"/>
  <p:tag name="KSO_WM_DIAGRAM_MIN_ITEMCNT" val="2"/>
  <p:tag name="KSO_WM_DIAGRAM_VIRTUALLY_FRAME" val="{&quot;height&quot;:426.99290161132814,&quot;left&quot;:39,&quot;top&quot;:86.65,&quot;width&quot;:904.8968503937009}"/>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
</p:tagLst>
</file>

<file path=ppt/tags/tag26.xml><?xml version="1.0" encoding="utf-8"?>
<p:tagLst xmlns:p="http://schemas.openxmlformats.org/presentationml/2006/main">
  <p:tag name="KSO_WM_BEAUTIFY_FLAG" val="#wm#"/>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3247_1*l_h_i*1_1_1"/>
  <p:tag name="KSO_WM_TEMPLATE_CATEGORY" val="diagram"/>
  <p:tag name="KSO_WM_TEMPLATE_INDEX" val="20233247"/>
  <p:tag name="KSO_WM_UNIT_LAYERLEVEL" val="1_1_1"/>
  <p:tag name="KSO_WM_TAG_VERSION" val="3.0"/>
  <p:tag name="KSO_WM_DIAGRAM_MAX_ITEMCNT" val="4"/>
  <p:tag name="KSO_WM_DIAGRAM_MIN_ITEMCNT" val="2"/>
  <p:tag name="KSO_WM_DIAGRAM_VIRTUALLY_FRAME" val="{&quot;height&quot;:426.99290161132814,&quot;left&quot;:39,&quot;top&quot;:86.65,&quot;width&quot;:904.8968503937009}"/>
  <p:tag name="KSO_WM_DIAGRAM_COLOR_MATCH_VALUE" val="{&quot;shape&quot;:{&quot;fill&quot;:{&quot;solid&quot;:{&quot;brightness&quot;:0,&quot;colorType&quot;:2,&quot;rgb&quot;:&quot;#ffffff&quot;,&quot;transparency&quot;:0},&quot;type&quot;:1},&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USE_COLOR_VALUE" val="{&quot;color_scheme&quot;:1,&quot;color_type&quot;:1,&quot;theme_color_indexes&quot;:[]}"/>
</p:tagLst>
</file>

<file path=ppt/tags/tag27.xml><?xml version="1.0" encoding="utf-8"?>
<p:tagLst xmlns:p="http://schemas.openxmlformats.org/presentationml/2006/main">
  <p:tag name="KSO_WM_BEAUTIFY_FLAG" val="#wm#"/>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3247_1*l_h_i*1_1_3"/>
  <p:tag name="KSO_WM_TEMPLATE_CATEGORY" val="diagram"/>
  <p:tag name="KSO_WM_TEMPLATE_INDEX" val="20233247"/>
  <p:tag name="KSO_WM_UNIT_LAYERLEVEL" val="1_1_1"/>
  <p:tag name="KSO_WM_TAG_VERSION" val="3.0"/>
  <p:tag name="KSO_WM_DIAGRAM_MAX_ITEMCNT" val="4"/>
  <p:tag name="KSO_WM_DIAGRAM_MIN_ITEMCNT" val="2"/>
  <p:tag name="KSO_WM_DIAGRAM_VIRTUALLY_FRAME" val="{&quot;height&quot;:426.99290161132814,&quot;left&quot;:39,&quot;top&quot;:86.65,&quot;width&quot;:904.8968503937009}"/>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
</p:tagLst>
</file>

<file path=ppt/tags/tag28.xml><?xml version="1.0" encoding="utf-8"?>
<p:tagLst xmlns:p="http://schemas.openxmlformats.org/presentationml/2006/main">
  <p:tag name="KSO_WM_BEAUTIFY_FLAG" val="#wm#"/>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3247_1*l_h_i*1_2_2"/>
  <p:tag name="KSO_WM_TEMPLATE_CATEGORY" val="diagram"/>
  <p:tag name="KSO_WM_TEMPLATE_INDEX" val="20233247"/>
  <p:tag name="KSO_WM_UNIT_LAYERLEVEL" val="1_1_1"/>
  <p:tag name="KSO_WM_TAG_VERSION" val="3.0"/>
  <p:tag name="KSO_WM_DIAGRAM_MAX_ITEMCNT" val="4"/>
  <p:tag name="KSO_WM_DIAGRAM_MIN_ITEMCNT" val="2"/>
  <p:tag name="KSO_WM_DIAGRAM_VIRTUALLY_FRAME" val="{&quot;height&quot;:426.99290161132814,&quot;left&quot;:39,&quot;top&quot;:86.65,&quot;width&quot;:904.8968503937009}"/>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USE_COLOR_VALUE" val="{&quot;color_scheme&quot;:1,&quot;color_type&quot;:1,&quot;theme_color_indexes&quot;:[]}"/>
</p:tagLst>
</file>

<file path=ppt/tags/tag29.xml><?xml version="1.0" encoding="utf-8"?>
<p:tagLst xmlns:p="http://schemas.openxmlformats.org/presentationml/2006/main">
  <p:tag name="KSO_WM_BEAUTIFY_FLAG" val="#wm#"/>
  <p:tag name="KSO_WM_DIAGRAM_VERSION" val="3"/>
  <p:tag name="KSO_WM_DIAGRAM_COLOR_TRICK" val="1"/>
  <p:tag name="KSO_WM_DIAGRAM_COLOR_TEXT_CAN_REMOVE" val="n"/>
  <p:tag name="KSO_WM_UNIT_VALUE" val="72*77"/>
  <p:tag name="KSO_WM_UNIT_HIGHLIGHT" val="0"/>
  <p:tag name="KSO_WM_UNIT_COMPATIBLE" val="0"/>
  <p:tag name="KSO_WM_UNIT_DIAGRAM_ISNUMVISUAL" val="0"/>
  <p:tag name="KSO_WM_UNIT_DIAGRAM_ISREFERUNIT" val="0"/>
  <p:tag name="KSO_WM_DIAGRAM_GROUP_CODE" val="l1-1"/>
  <p:tag name="KSO_WM_UNIT_TYPE" val="l_h_x"/>
  <p:tag name="KSO_WM_UNIT_INDEX" val="1_2_1"/>
  <p:tag name="KSO_WM_UNIT_ID" val="diagram20233247_1*l_h_x*1_2_1"/>
  <p:tag name="KSO_WM_TEMPLATE_CATEGORY" val="diagram"/>
  <p:tag name="KSO_WM_TEMPLATE_INDEX" val="20233247"/>
  <p:tag name="KSO_WM_UNIT_LAYERLEVEL" val="1_1_1"/>
  <p:tag name="KSO_WM_TAG_VERSION" val="3.0"/>
  <p:tag name="KSO_WM_DIAGRAM_MAX_ITEMCNT" val="4"/>
  <p:tag name="KSO_WM_DIAGRAM_MIN_ITEMCNT" val="2"/>
  <p:tag name="KSO_WM_DIAGRAM_VIRTUALLY_FRAME" val="{&quot;height&quot;:426.99290161132814,&quot;left&quot;:39,&quot;top&quot;:86.65,&quot;width&quot;:904.8968503937009}"/>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
  <p:tag name="KSO_WM_DIAGRAM_USE_COLOR_VALUE" val="{&quot;color_scheme&quot;:1,&quot;color_type&quot;:1,&quot;theme_color_indexes&quot;:[]}"/>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BEAUTIFY_FLAG" val="#wm#"/>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3247_1*l_h_i*1_1_2"/>
  <p:tag name="KSO_WM_TEMPLATE_CATEGORY" val="diagram"/>
  <p:tag name="KSO_WM_TEMPLATE_INDEX" val="20233247"/>
  <p:tag name="KSO_WM_UNIT_LAYERLEVEL" val="1_1_1"/>
  <p:tag name="KSO_WM_TAG_VERSION" val="3.0"/>
  <p:tag name="KSO_WM_DIAGRAM_MAX_ITEMCNT" val="4"/>
  <p:tag name="KSO_WM_DIAGRAM_MIN_ITEMCNT" val="2"/>
  <p:tag name="KSO_WM_DIAGRAM_VIRTUALLY_FRAME" val="{&quot;height&quot;:426.99290161132814,&quot;left&quot;:39,&quot;top&quot;:86.65,&quot;width&quot;:904.8968503937009}"/>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USE_COLOR_VALUE" val="{&quot;color_scheme&quot;:1,&quot;color_type&quot;:1,&quot;theme_color_indexes&quot;:[]}"/>
</p:tagLst>
</file>

<file path=ppt/tags/tag31.xml><?xml version="1.0" encoding="utf-8"?>
<p:tagLst xmlns:p="http://schemas.openxmlformats.org/presentationml/2006/main">
  <p:tag name="KSO_WM_BEAUTIFY_FLAG" val="#wm#"/>
  <p:tag name="KSO_WM_DIAGRAM_VIRTUALLY_FRAME" val="{&quot;height&quot;:426.99290161132814,&quot;left&quot;:39,&quot;top&quot;:86.65,&quot;width&quot;:904.8968503937009}"/>
  <p:tag name="KSO_WM_DIAGRAM_VERSION" val="3"/>
  <p:tag name="KSO_WM_DIAGRAM_COLOR_TRICK" val="1"/>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3247_1*l_h_f*1_1_1"/>
  <p:tag name="KSO_WM_TEMPLATE_CATEGORY" val="diagram"/>
  <p:tag name="KSO_WM_TEMPLATE_INDEX" val="20233247"/>
  <p:tag name="KSO_WM_UNIT_LAYERLEVEL" val="1_1_1"/>
  <p:tag name="KSO_WM_TAG_VERSION" val="3.0"/>
  <p:tag name="KSO_WM_UNIT_VALUE" val="153"/>
  <p:tag name="KSO_WM_DIAGRAM_MAX_ITEMCNT" val="4"/>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具体内容，简明扼要地阐述您的观点。根据需要可酌情增减文字，以便观者准确地理解您传达的思想。单击此处添加文本具体内容，简明扼要地阐述您的观点。根据需要可酌情增减文字，以便观者准确地理解您传达的思想。单击此处添加文本具体内容，简明扼要地阐述您的观点"/>
  <p:tag name="KSO_WM_DIAGRAM_USE_COLOR_VALUE" val="{&quot;color_scheme&quot;:1,&quot;color_type&quot;:1,&quot;theme_color_indexes&quot;:[]}"/>
</p:tagLst>
</file>

<file path=ppt/tags/tag32.xml><?xml version="1.0" encoding="utf-8"?>
<p:tagLst xmlns:p="http://schemas.openxmlformats.org/presentationml/2006/main">
  <p:tag name="KSO_WM_BEAUTIFY_FLAG" val="#wm#"/>
  <p:tag name="KSO_WM_DIAGRAM_VIRTUALLY_FRAME" val="{&quot;height&quot;:426.99290161132814,&quot;left&quot;:39,&quot;top&quot;:86.65,&quot;width&quot;:904.8968503937009}"/>
  <p:tag name="KSO_WM_DIAGRAM_VERSION" val="3"/>
  <p:tag name="KSO_WM_DIAGRAM_COLOR_TRICK" val="1"/>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3247_1*l_h_f*1_2_1"/>
  <p:tag name="KSO_WM_TEMPLATE_CATEGORY" val="diagram"/>
  <p:tag name="KSO_WM_TEMPLATE_INDEX" val="20233247"/>
  <p:tag name="KSO_WM_UNIT_LAYERLEVEL" val="1_1_1"/>
  <p:tag name="KSO_WM_TAG_VERSION" val="3.0"/>
  <p:tag name="KSO_WM_DIAGRAM_MAX_ITEMCNT" val="4"/>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 name="KSO_WM_UNIT_VALUE" val="153"/>
  <p:tag name="KSO_WM_UNIT_PRESET_TEXT" val="单击此处添加文本具体内容，简明扼要地阐述您的观点。根据需要可酌情增减文字，以便观者准确地理解您传达的思想。单击此处添加文本具体内容，简明扼要地阐述您的观点。根据需要可酌情增减文字，以便观者准确地理解您传达的思想。单击此处添加文本具体内容，简明扼要地阐述您的观点"/>
  <p:tag name="KSO_WM_DIAGRAM_USE_COLOR_VALUE" val="{&quot;color_scheme&quot;:1,&quot;color_type&quot;:1,&quot;theme_color_indexes&quot;:[]}"/>
</p:tagLst>
</file>

<file path=ppt/tags/tag33.xml><?xml version="1.0" encoding="utf-8"?>
<p:tagLst xmlns:p="http://schemas.openxmlformats.org/presentationml/2006/main">
  <p:tag name="TABLE_ENDDRAG_ORIGIN_RECT" val="352*75"/>
  <p:tag name="TABLE_ENDDRAG_RECT" val="67*369*352*75"/>
</p:tagLst>
</file>

<file path=ppt/tags/tag34.xml><?xml version="1.0" encoding="utf-8"?>
<p:tagLst xmlns:p="http://schemas.openxmlformats.org/presentationml/2006/main">
  <p:tag name="TABLE_ENDDRAG_ORIGIN_RECT" val="352*75"/>
  <p:tag name="TABLE_ENDDRAG_RECT" val="67*369*352*75"/>
</p:tagLst>
</file>

<file path=ppt/tags/tag35.xml><?xml version="1.0" encoding="utf-8"?>
<p:tagLst xmlns:p="http://schemas.openxmlformats.org/presentationml/2006/main">
  <p:tag name="KSO_WM_BEAUTIFY_FLAG" val="#wm#"/>
  <p:tag name="KSO_WM_TEMPLATE_CATEGORY" val="custom"/>
  <p:tag name="KSO_WM_TEMPLATE_INDEX" val="20205081"/>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M_BEAUTIFY_FLAG" val=""/>
</p:tagLst>
</file>

<file path=ppt/tags/tag4.xml><?xml version="1.0" encoding="utf-8"?>
<p:tagLst xmlns:p="http://schemas.openxmlformats.org/presentationml/2006/main">
  <p:tag name="KSO_WM_UNIT_ISCONTENTSTITLE" val="1"/>
  <p:tag name="KSO_WM_UNIT_PRESET_TEXT" val="目录"/>
  <p:tag name="KSO_WM_UNIT_NOCLEAR" val="1"/>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5081_5*a*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40.xml><?xml version="1.0" encoding="utf-8"?>
<p:tagLst xmlns:p="http://schemas.openxmlformats.org/presentationml/2006/main">
  <p:tag name="KSO_WM_BEAUTIFY_FLAG" val=""/>
</p:tagLst>
</file>

<file path=ppt/tags/tag41.xml><?xml version="1.0" encoding="utf-8"?>
<p:tagLst xmlns:p="http://schemas.openxmlformats.org/presentationml/2006/main">
  <p:tag name="KSO_WM_BEAUTIFY_FLAG" val="#wm#"/>
  <p:tag name="KSO_WM_TEMPLATE_CATEGORY" val="custom"/>
  <p:tag name="KSO_WM_TEMPLATE_INDEX" val="20205081"/>
</p:tagLst>
</file>

<file path=ppt/tags/tag42.xml><?xml version="1.0" encoding="utf-8"?>
<p:tagLst xmlns:p="http://schemas.openxmlformats.org/presentationml/2006/main">
  <p:tag name="KSO_WM_BEAUTIFY_FLAG" val=""/>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
</p:tagLst>
</file>

<file path=ppt/tags/tag45.xml><?xml version="1.0" encoding="utf-8"?>
<p:tagLst xmlns:p="http://schemas.openxmlformats.org/presentationml/2006/main">
  <p:tag name="KSO_WM_UNIT_TABLE_BEAUTIFY" val="smartTable{b3358f10-6f02-4597-8566-5bbd300f4dcd}"/>
  <p:tag name="TABLE_ENDDRAG_ORIGIN_RECT" val="830*156"/>
  <p:tag name="TABLE_ENDDRAG_RECT" val="56*318*830*156"/>
  <p:tag name="KSO_WM_BEAUTIFY_FLAG" val=""/>
</p:tagLst>
</file>

<file path=ppt/tags/tag46.xml><?xml version="1.0" encoding="utf-8"?>
<p:tagLst xmlns:p="http://schemas.openxmlformats.org/presentationml/2006/main">
  <p:tag name="KSO_WM_BEAUTIFY_FLAG" val="#wm#"/>
  <p:tag name="KSO_WM_TEMPLATE_CATEGORY" val="custom"/>
  <p:tag name="KSO_WM_TEMPLATE_INDEX" val="20205081"/>
</p:tagLst>
</file>

<file path=ppt/tags/tag47.xml><?xml version="1.0" encoding="utf-8"?>
<p:tagLst xmlns:p="http://schemas.openxmlformats.org/presentationml/2006/main">
  <p:tag name="KSO_WM_BEAUTIFY_FLAG" val=""/>
</p:tagLst>
</file>

<file path=ppt/tags/tag48.xml><?xml version="1.0" encoding="utf-8"?>
<p:tagLst xmlns:p="http://schemas.openxmlformats.org/presentationml/2006/main">
  <p:tag name="KSO_WM_UNIT_TABLE_BEAUTIFY" val="smartTable{01d20008-9a5e-4660-93eb-d4a7a7b3d11b}"/>
  <p:tag name="KSO_WM_BEAUTIFY_FLAG" val=""/>
</p:tagLst>
</file>

<file path=ppt/tags/tag49.xml><?xml version="1.0" encoding="utf-8"?>
<p:tagLst xmlns:p="http://schemas.openxmlformats.org/presentationml/2006/main">
  <p:tag name="KSO_WM_BEAUTIFY_FLAG" val=""/>
</p:tagLst>
</file>

<file path=ppt/tags/tag5.xml><?xml version="1.0" encoding="utf-8"?>
<p:tagLst xmlns:p="http://schemas.openxmlformats.org/presentationml/2006/main">
  <p:tag name="KSO_WM_UNIT_ISCONTENTSTITLE" val="0"/>
  <p:tag name="KSO_WM_UNIT_PRESET_TEXT" val="CONTENTS"/>
  <p:tag name="KSO_WM_UNIT_NOCLEAR" val="1"/>
  <p:tag name="KSO_WM_UNIT_VALUE" val="7"/>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5081_5*b*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50.xml><?xml version="1.0" encoding="utf-8"?>
<p:tagLst xmlns:p="http://schemas.openxmlformats.org/presentationml/2006/main">
  <p:tag name="KSO_WM_BEAUTIFY_FLAG" val="#wm#"/>
  <p:tag name="KSO_WM_TEMPLATE_CATEGORY" val="custom"/>
  <p:tag name="KSO_WM_TEMPLATE_INDEX" val="20205081"/>
</p:tagLst>
</file>

<file path=ppt/tags/tag51.xml><?xml version="1.0" encoding="utf-8"?>
<p:tagLst xmlns:p="http://schemas.openxmlformats.org/presentationml/2006/main">
  <p:tag name="KSO_WM_BEAUTIFY_FLAG" val=""/>
</p:tagLst>
</file>

<file path=ppt/tags/tag52.xml><?xml version="1.0" encoding="utf-8"?>
<p:tagLst xmlns:p="http://schemas.openxmlformats.org/presentationml/2006/main">
  <p:tag name="KSO_WM_BEAUTIFY_FLAG" val=""/>
</p:tagLst>
</file>

<file path=ppt/tags/tag53.xml><?xml version="1.0" encoding="utf-8"?>
<p:tagLst xmlns:p="http://schemas.openxmlformats.org/presentationml/2006/main">
  <p:tag name="KSO_WM_BEAUTIFY_FLAG" val=""/>
</p:tagLst>
</file>

<file path=ppt/tags/tag54.xml><?xml version="1.0" encoding="utf-8"?>
<p:tagLst xmlns:p="http://schemas.openxmlformats.org/presentationml/2006/main">
  <p:tag name="KSO_WM_BEAUTIFY_FLAG" val=""/>
</p:tagLst>
</file>

<file path=ppt/tags/tag55.xml><?xml version="1.0" encoding="utf-8"?>
<p:tagLst xmlns:p="http://schemas.openxmlformats.org/presentationml/2006/main">
  <p:tag name="KSO_WM_BEAUTIFY_FLAG" val=""/>
</p:tagLst>
</file>

<file path=ppt/tags/tag56.xml><?xml version="1.0" encoding="utf-8"?>
<p:tagLst xmlns:p="http://schemas.openxmlformats.org/presentationml/2006/main">
  <p:tag name="KSO_WM_BEAUTIFY_FLAG" val=""/>
</p:tagLst>
</file>

<file path=ppt/tags/tag57.xml><?xml version="1.0" encoding="utf-8"?>
<p:tagLst xmlns:p="http://schemas.openxmlformats.org/presentationml/2006/main">
  <p:tag name="KSO_WM_BEAUTIFY_FLAG" val=""/>
</p:tagLst>
</file>

<file path=ppt/tags/tag58.xml><?xml version="1.0" encoding="utf-8"?>
<p:tagLst xmlns:p="http://schemas.openxmlformats.org/presentationml/2006/main">
  <p:tag name="KSO_WM_BEAUTIFY_FLAG" val=""/>
</p:tagLst>
</file>

<file path=ppt/tags/tag59.xml><?xml version="1.0" encoding="utf-8"?>
<p:tagLst xmlns:p="http://schemas.openxmlformats.org/presentationml/2006/main">
  <p:tag name="TABLE_ENDDRAG_ORIGIN_RECT" val="942*220"/>
  <p:tag name="TABLE_ENDDRAG_RECT" val="8*275*942*220"/>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5081_5*i*1"/>
  <p:tag name="KSO_WM_TEMPLATE_CATEGORY" val="custom"/>
  <p:tag name="KSO_WM_TEMPLATE_INDEX" val="20205081"/>
  <p:tag name="KSO_WM_UNIT_LAYERLEVEL" val="1"/>
  <p:tag name="KSO_WM_TAG_VERSION" val="1.0"/>
  <p:tag name="KSO_WM_BEAUTIFY_FLAG" val="#wm#"/>
  <p:tag name="KSO_WM_UNIT_FILL_FORE_SCHEMECOLOR_INDEX" val="13"/>
  <p:tag name="KSO_WM_UNIT_FILL_TYPE" val="1"/>
  <p:tag name="KSO_WM_UNIT_TEXT_FILL_FORE_SCHEMECOLOR_INDEX" val="2"/>
  <p:tag name="KSO_WM_UNIT_TEXT_FILL_TYPE" val="1"/>
  <p:tag name="KSO_WM_UNIT_USESOURCEFORMAT_APPLY" val="1"/>
</p:tagLst>
</file>

<file path=ppt/tags/tag60.xml><?xml version="1.0" encoding="utf-8"?>
<p:tagLst xmlns:p="http://schemas.openxmlformats.org/presentationml/2006/main">
  <p:tag name="KSO_WM_BEAUTIFY_FLAG" val="#wm#"/>
  <p:tag name="KSO_WM_TEMPLATE_CATEGORY" val="custom"/>
  <p:tag name="KSO_WM_TEMPLATE_INDEX" val="20205081"/>
</p:tagLst>
</file>

<file path=ppt/tags/tag61.xml><?xml version="1.0" encoding="utf-8"?>
<p:tagLst xmlns:p="http://schemas.openxmlformats.org/presentationml/2006/main">
  <p:tag name="KSO_WM_BEAUTIFY_FLAG" val=""/>
</p:tagLst>
</file>

<file path=ppt/tags/tag62.xml><?xml version="1.0" encoding="utf-8"?>
<p:tagLst xmlns:p="http://schemas.openxmlformats.org/presentationml/2006/main">
  <p:tag name="KSO_WM_BEAUTIFY_FLAG" val=""/>
</p:tagLst>
</file>

<file path=ppt/tags/tag63.xml><?xml version="1.0" encoding="utf-8"?>
<p:tagLst xmlns:p="http://schemas.openxmlformats.org/presentationml/2006/main">
  <p:tag name="KSO_WM_BEAUTIFY_FLAG" val="#wm#"/>
  <p:tag name="KSO_WM_TEMPLATE_CATEGORY" val="custom"/>
  <p:tag name="KSO_WM_TEMPLATE_INDEX" val="20205081"/>
</p:tagLst>
</file>

<file path=ppt/tags/tag64.xml><?xml version="1.0" encoding="utf-8"?>
<p:tagLst xmlns:p="http://schemas.openxmlformats.org/presentationml/2006/main">
  <p:tag name="commondata" val="eyJoZGlkIjoiMThiYWZiMDEzZDRjYjg0ZTg3N2Y4MzhmMjk3NjhiODM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wm#"/>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i*1_1_1"/>
  <p:tag name="KSO_WM_TEMPLATE_CATEGORY" val="custom"/>
  <p:tag name="KSO_WM_TEMPLATE_INDEX" val="20205081"/>
  <p:tag name="KSO_WM_UNIT_LAYERLEVEL" val="1_1_1"/>
  <p:tag name="KSO_WM_TAG_VERSION" val="1.0"/>
  <p:tag name="KSO_WM_BEAUTIFY_FLAG" val="#wm#"/>
  <p:tag name="KSO_WM_DIAGRAM_GROUP_CODE" val="l1-1"/>
  <p:tag name="KSO_WM_UNIT_TYPE" val="l_h_i"/>
  <p:tag name="KSO_WM_UNIT_INDEX" val="1_1_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1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1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306.9586614173228,&quot;top&quot;:127.44779527559055,&quot;width&quot;:481.95}"/>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4074</Words>
  <Application>WPS 演示</Application>
  <PresentationFormat>宽屏</PresentationFormat>
  <Paragraphs>251</Paragraphs>
  <Slides>9</Slides>
  <Notes>0</Notes>
  <HiddenSlides>0</HiddenSlides>
  <MMClips>0</MMClips>
  <ScaleCrop>false</ScaleCrop>
  <HeadingPairs>
    <vt:vector size="6" baseType="variant">
      <vt:variant>
        <vt:lpstr>已用的字体</vt:lpstr>
      </vt:variant>
      <vt:variant>
        <vt:i4>9</vt:i4>
      </vt:variant>
      <vt:variant>
        <vt:lpstr>主题</vt:lpstr>
      </vt:variant>
      <vt:variant>
        <vt:i4>2</vt:i4>
      </vt:variant>
      <vt:variant>
        <vt:lpstr>幻灯片标题</vt:lpstr>
      </vt:variant>
      <vt:variant>
        <vt:i4>9</vt:i4>
      </vt:variant>
    </vt:vector>
  </HeadingPairs>
  <TitlesOfParts>
    <vt:vector size="20" baseType="lpstr">
      <vt:lpstr>Arial</vt:lpstr>
      <vt:lpstr>宋体</vt:lpstr>
      <vt:lpstr>Wingdings</vt:lpstr>
      <vt:lpstr>微软雅黑</vt:lpstr>
      <vt:lpstr>Wingdings</vt:lpstr>
      <vt:lpstr>等线</vt:lpstr>
      <vt:lpstr>Times New Roman</vt:lpstr>
      <vt:lpstr>Calibri</vt:lpstr>
      <vt:lpstr>Arial Unicode MS</vt:lpstr>
      <vt:lpstr>WPS</vt:lpstr>
      <vt:lpstr>1_WPS</vt:lpstr>
      <vt:lpstr>PowerPoint 演示文稿</vt:lpstr>
      <vt:lpstr>PowerPoint 演示文稿</vt:lpstr>
      <vt:lpstr>1. 药品基础信息</vt:lpstr>
      <vt:lpstr>1. 药品基础信息</vt:lpstr>
      <vt:lpstr>PowerPoint 演示文稿</vt:lpstr>
      <vt:lpstr>3. 有效性</vt:lpstr>
      <vt:lpstr>PowerPoint 演示文稿</vt:lpstr>
      <vt:lpstr>5. 公平性（一）</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thdth</cp:lastModifiedBy>
  <cp:revision>161</cp:revision>
  <dcterms:created xsi:type="dcterms:W3CDTF">2023-08-09T12:44:00Z</dcterms:created>
  <dcterms:modified xsi:type="dcterms:W3CDTF">2026-06-02T02:20:26Z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3B0086CAF875411CACBDA13AB9801EF4_13</vt:lpwstr>
  </property>
  <property fmtid="{D5CDD505-2E9C-101B-9397-08002B2CF9AE}" pid="3" name="KSOProductBuildVer">
    <vt:lpwstr>2052-12.1.0.26375</vt:lpwstr>
  </property>
</Properties>
</file>