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256" r:id="rId3"/>
    <p:sldId id="257" r:id="rId4"/>
    <p:sldId id="258" r:id="rId5"/>
    <p:sldId id="272" r:id="rId6"/>
    <p:sldId id="270" r:id="rId7"/>
    <p:sldId id="263" r:id="rId8"/>
    <p:sldId id="275" r:id="rId10"/>
    <p:sldId id="280" r:id="rId11"/>
    <p:sldId id="266" r:id="rId12"/>
    <p:sldId id="278"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ECF6"/>
    <a:srgbClr val="00479B"/>
    <a:srgbClr val="01469A"/>
    <a:srgbClr val="004FA1"/>
    <a:srgbClr val="F2F2F2"/>
    <a:srgbClr val="FFFFFF"/>
    <a:srgbClr val="DAE3F5"/>
    <a:srgbClr val="0078C3"/>
    <a:srgbClr val="8BBF1C"/>
    <a:srgbClr val="039C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notesMaster" Target="notesMasters/notesMaster1.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3" Type="http://schemas.openxmlformats.org/officeDocument/2006/relationships/image" Target="../media/image2.png"/><Relationship Id="rId2" Type="http://schemas.openxmlformats.org/officeDocument/2006/relationships/tags" Target="../tags/tag1.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3" Type="http://schemas.openxmlformats.org/officeDocument/2006/relationships/image" Target="../media/image2.png"/><Relationship Id="rId2" Type="http://schemas.openxmlformats.org/officeDocument/2006/relationships/tags" Target="../tags/tag24.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8" Type="http://schemas.openxmlformats.org/officeDocument/2006/relationships/slideLayout" Target="../slideLayouts/slideLayout1.xml"/><Relationship Id="rId7" Type="http://schemas.openxmlformats.org/officeDocument/2006/relationships/image" Target="../media/image4.png"/><Relationship Id="rId6" Type="http://schemas.openxmlformats.org/officeDocument/2006/relationships/image" Target="../media/image3.png"/><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image" Target="../media/image2.png"/><Relationship Id="rId1" Type="http://schemas.openxmlformats.org/officeDocument/2006/relationships/tags" Target="../tags/tag2.xml"/></Relationships>
</file>

<file path=ppt/slides/_rels/slide3.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0.xml"/><Relationship Id="rId4" Type="http://schemas.openxmlformats.org/officeDocument/2006/relationships/image" Target="../media/image2.png"/><Relationship Id="rId3" Type="http://schemas.openxmlformats.org/officeDocument/2006/relationships/tags" Target="../tags/tag9.xml"/><Relationship Id="rId2" Type="http://schemas.openxmlformats.org/officeDocument/2006/relationships/image" Target="../media/image4.png"/><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tags" Target="../tags/tag14.xml"/><Relationship Id="rId6" Type="http://schemas.openxmlformats.org/officeDocument/2006/relationships/image" Target="../media/image2.png"/><Relationship Id="rId5" Type="http://schemas.openxmlformats.org/officeDocument/2006/relationships/tags" Target="../tags/tag13.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tags" Target="../tags/tag12.xml"/><Relationship Id="rId1" Type="http://schemas.openxmlformats.org/officeDocument/2006/relationships/tags" Target="../tags/tag11.xml"/></Relationships>
</file>

<file path=ppt/slides/_rels/slide6.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ags" Target="../tags/tag15.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7.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ags" Target="../tags/tag16.xml"/></Relationships>
</file>

<file path=ppt/slides/_rels/slide8.xml.rels><?xml version="1.0" encoding="UTF-8" standalone="yes"?>
<Relationships xmlns="http://schemas.openxmlformats.org/package/2006/relationships"><Relationship Id="rId9" Type="http://schemas.openxmlformats.org/officeDocument/2006/relationships/slideLayout" Target="../slideLayouts/slideLayout2.xml"/><Relationship Id="rId8" Type="http://schemas.openxmlformats.org/officeDocument/2006/relationships/tags" Target="../tags/tag22.xml"/><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0" Type="http://schemas.openxmlformats.org/officeDocument/2006/relationships/notesSlide" Target="../notesSlides/notesSlide2.xml"/><Relationship Id="rId1" Type="http://schemas.openxmlformats.org/officeDocument/2006/relationships/tags" Target="../tags/tag18.xml"/></Relationships>
</file>

<file path=ppt/slides/_rels/slide9.xml.rels><?xml version="1.0" encoding="UTF-8" standalone="yes"?>
<Relationships xmlns="http://schemas.openxmlformats.org/package/2006/relationships"><Relationship Id="rId6" Type="http://schemas.openxmlformats.org/officeDocument/2006/relationships/notesSlide" Target="../notesSlides/notesSlide3.xml"/><Relationship Id="rId5" Type="http://schemas.openxmlformats.org/officeDocument/2006/relationships/slideLayout" Target="../slideLayouts/slideLayout2.xml"/><Relationship Id="rId4" Type="http://schemas.openxmlformats.org/officeDocument/2006/relationships/image" Target="../media/image2.png"/><Relationship Id="rId3" Type="http://schemas.openxmlformats.org/officeDocument/2006/relationships/tags" Target="../tags/tag23.xml"/><Relationship Id="rId2" Type="http://schemas.openxmlformats.org/officeDocument/2006/relationships/image" Target="../media/image4.png"/><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 name="文本框 9"/>
          <p:cNvSpPr txBox="1"/>
          <p:nvPr/>
        </p:nvSpPr>
        <p:spPr>
          <a:xfrm>
            <a:off x="-635" y="3734435"/>
            <a:ext cx="12192635" cy="1152000"/>
          </a:xfrm>
          <a:prstGeom prst="rect">
            <a:avLst/>
          </a:prstGeom>
          <a:noFill/>
        </p:spPr>
        <p:txBody>
          <a:bodyPr wrap="square" rtlCol="0" anchor="ctr" anchorCtr="0">
            <a:noAutofit/>
          </a:bodyPr>
          <a:p>
            <a:pPr marR="0" lvl="0" indent="0" algn="ctr" defTabSz="914400" eaLnBrk="0" fontAlgn="auto" hangingPunct="0">
              <a:lnSpc>
                <a:spcPct val="140000"/>
              </a:lnSpc>
              <a:spcBef>
                <a:spcPts val="0"/>
              </a:spcBef>
              <a:spcAft>
                <a:spcPts val="0"/>
              </a:spcAft>
              <a:buClrTx/>
              <a:buSzTx/>
              <a:buFont typeface="Wingdings" panose="05000000000000000000" pitchFamily="2" charset="2"/>
              <a:buNone/>
              <a:defRPr/>
            </a:pPr>
            <a:r>
              <a:rPr lang="zh-CN" altLang="en-US" sz="2800" b="1">
                <a:solidFill>
                  <a:srgbClr val="FF0000"/>
                </a:solidFill>
                <a:latin typeface="微软雅黑" panose="020B0503020204020204" charset="-122"/>
                <a:ea typeface="微软雅黑" panose="020B0503020204020204" charset="-122"/>
                <a:sym typeface="+mn-ea"/>
              </a:rPr>
              <a:t>补液、供能、平衡电解质</a:t>
            </a:r>
            <a:endParaRPr lang="zh-CN" altLang="en-US" sz="2800" b="1">
              <a:solidFill>
                <a:srgbClr val="FF0000"/>
              </a:solidFill>
              <a:latin typeface="微软雅黑" panose="020B0503020204020204" charset="-122"/>
              <a:ea typeface="微软雅黑" panose="020B0503020204020204" charset="-122"/>
              <a:sym typeface="+mn-ea"/>
            </a:endParaRPr>
          </a:p>
        </p:txBody>
      </p:sp>
      <p:pic>
        <p:nvPicPr>
          <p:cNvPr id="5" name="图片 4"/>
          <p:cNvPicPr/>
          <p:nvPr/>
        </p:nvPicPr>
        <p:blipFill>
          <a:blip r:embed="rId1"/>
          <a:stretch>
            <a:fillRect/>
          </a:stretch>
        </p:blipFill>
        <p:spPr>
          <a:xfrm>
            <a:off x="27940" y="32385"/>
            <a:ext cx="1181100" cy="1188720"/>
          </a:xfrm>
          <a:prstGeom prst="rect">
            <a:avLst/>
          </a:prstGeom>
        </p:spPr>
      </p:pic>
      <p:pic>
        <p:nvPicPr>
          <p:cNvPr id="7" name="图片 6"/>
          <p:cNvPicPr>
            <a:picLocks noChangeAspect="1"/>
          </p:cNvPicPr>
          <p:nvPr userDrawn="1">
            <p:custDataLst>
              <p:tags r:id="rId2"/>
            </p:custDataLst>
          </p:nvPr>
        </p:nvPicPr>
        <p:blipFill>
          <a:blip r:embed="rId3"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6" name="TextBox 15"/>
          <p:cNvSpPr txBox="1">
            <a:spLocks noChangeArrowheads="1"/>
          </p:cNvSpPr>
          <p:nvPr/>
        </p:nvSpPr>
        <p:spPr bwMode="auto">
          <a:xfrm>
            <a:off x="0" y="1680210"/>
            <a:ext cx="12192000" cy="1170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pPr algn="ctr" eaLnBrk="1" latinLnBrk="0" hangingPunct="1">
              <a:lnSpc>
                <a:spcPct val="130000"/>
              </a:lnSpc>
            </a:pPr>
            <a:r>
              <a:rPr lang="zh-CN" altLang="en-US" sz="5400" b="1" dirty="0">
                <a:solidFill>
                  <a:srgbClr val="01469A"/>
                </a:solidFill>
                <a:latin typeface="微软雅黑" panose="020B0503020204020204" charset="-122"/>
                <a:ea typeface="微软雅黑" panose="020B0503020204020204" charset="-122"/>
              </a:rPr>
              <a:t>醋酸钠林格葡萄糖注射液</a:t>
            </a:r>
            <a:endParaRPr lang="zh-CN" altLang="en-US" sz="5400" b="1" dirty="0">
              <a:solidFill>
                <a:srgbClr val="01469A"/>
              </a:solidFill>
              <a:latin typeface="微软雅黑" panose="020B0503020204020204" charset="-122"/>
              <a:ea typeface="微软雅黑" panose="020B0503020204020204" charset="-122"/>
            </a:endParaRPr>
          </a:p>
        </p:txBody>
      </p:sp>
      <p:sp>
        <p:nvSpPr>
          <p:cNvPr id="8" name="文本框 7"/>
          <p:cNvSpPr txBox="1"/>
          <p:nvPr/>
        </p:nvSpPr>
        <p:spPr>
          <a:xfrm>
            <a:off x="-635" y="2921635"/>
            <a:ext cx="12192635" cy="398780"/>
          </a:xfrm>
          <a:prstGeom prst="rect">
            <a:avLst/>
          </a:prstGeom>
          <a:noFill/>
        </p:spPr>
        <p:txBody>
          <a:bodyPr wrap="square" rtlCol="0" anchor="t">
            <a:spAutoFit/>
          </a:bodyPr>
          <a:p>
            <a:pPr algn="ctr" fontAlgn="ctr">
              <a:buNone/>
            </a:pPr>
            <a:r>
              <a:rPr lang="zh-CN" altLang="en-US" sz="2000" dirty="0">
                <a:solidFill>
                  <a:srgbClr val="FF0000"/>
                </a:solidFill>
                <a:effectLst/>
                <a:latin typeface="微软雅黑" panose="020B0503020204020204" charset="-122"/>
                <a:ea typeface="微软雅黑" panose="020B0503020204020204" charset="-122"/>
                <a:sym typeface="+mn-ea"/>
              </a:rPr>
              <a:t>国药准字</a:t>
            </a:r>
            <a:r>
              <a:rPr lang="en-US" altLang="zh-CN" sz="2000" dirty="0">
                <a:solidFill>
                  <a:srgbClr val="FF0000"/>
                </a:solidFill>
                <a:effectLst/>
                <a:latin typeface="微软雅黑" panose="020B0503020204020204" charset="-122"/>
                <a:ea typeface="微软雅黑" panose="020B0503020204020204" charset="-122"/>
                <a:sym typeface="+mn-ea"/>
              </a:rPr>
              <a:t>H20253988</a:t>
            </a:r>
            <a:endParaRPr lang="en-US" altLang="zh-CN" sz="2000" dirty="0">
              <a:solidFill>
                <a:srgbClr val="FF0000"/>
              </a:solidFill>
              <a:effectLst/>
              <a:latin typeface="微软雅黑" panose="020B0503020204020204" charset="-122"/>
              <a:ea typeface="微软雅黑" panose="020B0503020204020204" charset="-122"/>
              <a:sym typeface="+mn-ea"/>
            </a:endParaRPr>
          </a:p>
        </p:txBody>
      </p:sp>
      <p:grpSp>
        <p:nvGrpSpPr>
          <p:cNvPr id="13" name="组合 12"/>
          <p:cNvGrpSpPr/>
          <p:nvPr/>
        </p:nvGrpSpPr>
        <p:grpSpPr>
          <a:xfrm>
            <a:off x="-635" y="6105525"/>
            <a:ext cx="12193270" cy="754380"/>
            <a:chOff x="-1" y="8799"/>
            <a:chExt cx="19202" cy="1188"/>
          </a:xfrm>
        </p:grpSpPr>
        <p:pic>
          <p:nvPicPr>
            <p:cNvPr id="11" name="图片 10"/>
            <p:cNvPicPr>
              <a:picLocks noChangeAspect="1"/>
            </p:cNvPicPr>
            <p:nvPr/>
          </p:nvPicPr>
          <p:blipFill>
            <a:blip r:embed="rId4"/>
            <a:stretch>
              <a:fillRect/>
            </a:stretch>
          </p:blipFill>
          <p:spPr>
            <a:xfrm>
              <a:off x="-1" y="8799"/>
              <a:ext cx="19200" cy="933"/>
            </a:xfrm>
            <a:prstGeom prst="rect">
              <a:avLst/>
            </a:prstGeom>
          </p:spPr>
        </p:pic>
        <p:pic>
          <p:nvPicPr>
            <p:cNvPr id="12" name="图片 11"/>
            <p:cNvPicPr>
              <a:picLocks noChangeAspect="1"/>
            </p:cNvPicPr>
            <p:nvPr/>
          </p:nvPicPr>
          <p:blipFill>
            <a:blip r:embed="rId5"/>
            <a:stretch>
              <a:fillRect/>
            </a:stretch>
          </p:blipFill>
          <p:spPr>
            <a:xfrm>
              <a:off x="-1" y="9698"/>
              <a:ext cx="19202" cy="289"/>
            </a:xfrm>
            <a:prstGeom prst="rect">
              <a:avLst/>
            </a:prstGeom>
          </p:spPr>
        </p:pic>
      </p:grpSp>
      <p:pic>
        <p:nvPicPr>
          <p:cNvPr id="14" name="图片 13"/>
          <p:cNvPicPr>
            <a:picLocks noChangeAspect="1"/>
          </p:cNvPicPr>
          <p:nvPr/>
        </p:nvPicPr>
        <p:blipFill>
          <a:blip r:embed="rId6"/>
          <a:stretch>
            <a:fillRect/>
          </a:stretch>
        </p:blipFill>
        <p:spPr>
          <a:xfrm>
            <a:off x="635" y="3970020"/>
            <a:ext cx="3328035" cy="844550"/>
          </a:xfrm>
          <a:prstGeom prst="rect">
            <a:avLst/>
          </a:prstGeom>
        </p:spPr>
      </p:pic>
      <p:pic>
        <p:nvPicPr>
          <p:cNvPr id="15" name="图片 14"/>
          <p:cNvPicPr>
            <a:picLocks noChangeAspect="1"/>
          </p:cNvPicPr>
          <p:nvPr/>
        </p:nvPicPr>
        <p:blipFill>
          <a:blip r:embed="rId6"/>
          <a:stretch>
            <a:fillRect/>
          </a:stretch>
        </p:blipFill>
        <p:spPr>
          <a:xfrm flipH="1">
            <a:off x="8853170" y="3970020"/>
            <a:ext cx="3328035" cy="84455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5" name="图片 4"/>
          <p:cNvPicPr/>
          <p:nvPr/>
        </p:nvPicPr>
        <p:blipFill>
          <a:blip r:embed="rId1"/>
          <a:stretch>
            <a:fillRect/>
          </a:stretch>
        </p:blipFill>
        <p:spPr>
          <a:xfrm>
            <a:off x="27940" y="32385"/>
            <a:ext cx="1181100" cy="1188720"/>
          </a:xfrm>
          <a:prstGeom prst="rect">
            <a:avLst/>
          </a:prstGeom>
        </p:spPr>
      </p:pic>
      <p:pic>
        <p:nvPicPr>
          <p:cNvPr id="7" name="图片 6"/>
          <p:cNvPicPr>
            <a:picLocks noChangeAspect="1"/>
          </p:cNvPicPr>
          <p:nvPr userDrawn="1">
            <p:custDataLst>
              <p:tags r:id="rId2"/>
            </p:custDataLst>
          </p:nvPr>
        </p:nvPicPr>
        <p:blipFill>
          <a:blip r:embed="rId3"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文本框 9"/>
          <p:cNvSpPr txBox="1"/>
          <p:nvPr/>
        </p:nvSpPr>
        <p:spPr>
          <a:xfrm>
            <a:off x="-635" y="3788410"/>
            <a:ext cx="12192635" cy="1145540"/>
          </a:xfrm>
          <a:prstGeom prst="rect">
            <a:avLst/>
          </a:prstGeom>
          <a:noFill/>
        </p:spPr>
        <p:txBody>
          <a:bodyPr wrap="square" rtlCol="0" anchor="ctr" anchorCtr="0">
            <a:noAutofit/>
          </a:bodyPr>
          <a:p>
            <a:pPr marR="0" lvl="0" indent="0" algn="ctr" defTabSz="914400" eaLnBrk="0" fontAlgn="auto" hangingPunct="0">
              <a:lnSpc>
                <a:spcPct val="140000"/>
              </a:lnSpc>
              <a:spcBef>
                <a:spcPts val="0"/>
              </a:spcBef>
              <a:spcAft>
                <a:spcPts val="0"/>
              </a:spcAft>
              <a:buClrTx/>
              <a:buSzTx/>
              <a:buFont typeface="Wingdings" panose="05000000000000000000" pitchFamily="2" charset="2"/>
              <a:buNone/>
              <a:defRPr/>
            </a:pPr>
            <a:r>
              <a:rPr lang="zh-CN" altLang="en-US" sz="5400" b="1">
                <a:solidFill>
                  <a:srgbClr val="FF0000"/>
                </a:solidFill>
                <a:latin typeface="微软雅黑" panose="020B0503020204020204" charset="-122"/>
                <a:ea typeface="微软雅黑" panose="020B0503020204020204" charset="-122"/>
                <a:sym typeface="+mn-ea"/>
              </a:rPr>
              <a:t>谢</a:t>
            </a:r>
            <a:r>
              <a:rPr lang="en-US" altLang="zh-CN" sz="5400" b="1">
                <a:solidFill>
                  <a:srgbClr val="FF0000"/>
                </a:solidFill>
                <a:latin typeface="微软雅黑" panose="020B0503020204020204" charset="-122"/>
                <a:ea typeface="微软雅黑" panose="020B0503020204020204" charset="-122"/>
                <a:sym typeface="+mn-ea"/>
              </a:rPr>
              <a:t> </a:t>
            </a:r>
            <a:r>
              <a:rPr lang="zh-CN" altLang="en-US" sz="5400" b="1">
                <a:solidFill>
                  <a:srgbClr val="FF0000"/>
                </a:solidFill>
                <a:latin typeface="微软雅黑" panose="020B0503020204020204" charset="-122"/>
                <a:ea typeface="微软雅黑" panose="020B0503020204020204" charset="-122"/>
                <a:sym typeface="+mn-ea"/>
              </a:rPr>
              <a:t>谢</a:t>
            </a:r>
            <a:r>
              <a:rPr lang="en-US" altLang="zh-CN" sz="5400" b="1">
                <a:solidFill>
                  <a:srgbClr val="FF0000"/>
                </a:solidFill>
                <a:latin typeface="微软雅黑" panose="020B0503020204020204" charset="-122"/>
                <a:ea typeface="微软雅黑" panose="020B0503020204020204" charset="-122"/>
                <a:sym typeface="+mn-ea"/>
              </a:rPr>
              <a:t> </a:t>
            </a:r>
            <a:r>
              <a:rPr lang="zh-CN" altLang="en-US" sz="5400" b="1">
                <a:solidFill>
                  <a:srgbClr val="FF0000"/>
                </a:solidFill>
                <a:latin typeface="微软雅黑" panose="020B0503020204020204" charset="-122"/>
                <a:ea typeface="微软雅黑" panose="020B0503020204020204" charset="-122"/>
                <a:sym typeface="+mn-ea"/>
              </a:rPr>
              <a:t>观</a:t>
            </a:r>
            <a:r>
              <a:rPr lang="en-US" altLang="zh-CN" sz="5400" b="1">
                <a:solidFill>
                  <a:srgbClr val="FF0000"/>
                </a:solidFill>
                <a:latin typeface="微软雅黑" panose="020B0503020204020204" charset="-122"/>
                <a:ea typeface="微软雅黑" panose="020B0503020204020204" charset="-122"/>
                <a:sym typeface="+mn-ea"/>
              </a:rPr>
              <a:t> </a:t>
            </a:r>
            <a:r>
              <a:rPr lang="zh-CN" altLang="en-US" sz="5400" b="1">
                <a:solidFill>
                  <a:srgbClr val="FF0000"/>
                </a:solidFill>
                <a:latin typeface="微软雅黑" panose="020B0503020204020204" charset="-122"/>
                <a:ea typeface="微软雅黑" panose="020B0503020204020204" charset="-122"/>
                <a:sym typeface="+mn-ea"/>
              </a:rPr>
              <a:t>看</a:t>
            </a:r>
            <a:endParaRPr lang="zh-CN" altLang="en-US" sz="5400" b="1">
              <a:solidFill>
                <a:srgbClr val="FF0000"/>
              </a:solidFill>
              <a:latin typeface="微软雅黑" panose="020B0503020204020204" charset="-122"/>
              <a:ea typeface="微软雅黑" panose="020B0503020204020204" charset="-122"/>
              <a:sym typeface="+mn-ea"/>
            </a:endParaRPr>
          </a:p>
        </p:txBody>
      </p:sp>
      <p:grpSp>
        <p:nvGrpSpPr>
          <p:cNvPr id="13" name="组合 12"/>
          <p:cNvGrpSpPr/>
          <p:nvPr/>
        </p:nvGrpSpPr>
        <p:grpSpPr>
          <a:xfrm>
            <a:off x="-635" y="6105525"/>
            <a:ext cx="12193270" cy="754380"/>
            <a:chOff x="-1" y="8799"/>
            <a:chExt cx="19202" cy="1188"/>
          </a:xfrm>
        </p:grpSpPr>
        <p:pic>
          <p:nvPicPr>
            <p:cNvPr id="11" name="图片 10"/>
            <p:cNvPicPr>
              <a:picLocks noChangeAspect="1"/>
            </p:cNvPicPr>
            <p:nvPr/>
          </p:nvPicPr>
          <p:blipFill>
            <a:blip r:embed="rId4"/>
            <a:stretch>
              <a:fillRect/>
            </a:stretch>
          </p:blipFill>
          <p:spPr>
            <a:xfrm>
              <a:off x="-1" y="8799"/>
              <a:ext cx="19200" cy="933"/>
            </a:xfrm>
            <a:prstGeom prst="rect">
              <a:avLst/>
            </a:prstGeom>
          </p:spPr>
        </p:pic>
        <p:pic>
          <p:nvPicPr>
            <p:cNvPr id="12" name="图片 11"/>
            <p:cNvPicPr>
              <a:picLocks noChangeAspect="1"/>
            </p:cNvPicPr>
            <p:nvPr/>
          </p:nvPicPr>
          <p:blipFill>
            <a:blip r:embed="rId5"/>
            <a:stretch>
              <a:fillRect/>
            </a:stretch>
          </p:blipFill>
          <p:spPr>
            <a:xfrm>
              <a:off x="-1" y="9698"/>
              <a:ext cx="19202" cy="289"/>
            </a:xfrm>
            <a:prstGeom prst="rect">
              <a:avLst/>
            </a:prstGeom>
          </p:spPr>
        </p:pic>
      </p:grpSp>
      <p:pic>
        <p:nvPicPr>
          <p:cNvPr id="14" name="图片 13"/>
          <p:cNvPicPr>
            <a:picLocks noChangeAspect="1"/>
          </p:cNvPicPr>
          <p:nvPr/>
        </p:nvPicPr>
        <p:blipFill>
          <a:blip r:embed="rId6"/>
          <a:stretch>
            <a:fillRect/>
          </a:stretch>
        </p:blipFill>
        <p:spPr>
          <a:xfrm>
            <a:off x="635" y="3970020"/>
            <a:ext cx="3328035" cy="844550"/>
          </a:xfrm>
          <a:prstGeom prst="rect">
            <a:avLst/>
          </a:prstGeom>
        </p:spPr>
      </p:pic>
      <p:pic>
        <p:nvPicPr>
          <p:cNvPr id="15" name="图片 14"/>
          <p:cNvPicPr>
            <a:picLocks noChangeAspect="1"/>
          </p:cNvPicPr>
          <p:nvPr/>
        </p:nvPicPr>
        <p:blipFill>
          <a:blip r:embed="rId6"/>
          <a:stretch>
            <a:fillRect/>
          </a:stretch>
        </p:blipFill>
        <p:spPr>
          <a:xfrm flipH="1">
            <a:off x="8853170" y="3970020"/>
            <a:ext cx="3328035" cy="844550"/>
          </a:xfrm>
          <a:prstGeom prst="rect">
            <a:avLst/>
          </a:prstGeom>
        </p:spPr>
      </p:pic>
      <p:sp>
        <p:nvSpPr>
          <p:cNvPr id="2" name="TextBox 15"/>
          <p:cNvSpPr txBox="1">
            <a:spLocks noChangeArrowheads="1"/>
          </p:cNvSpPr>
          <p:nvPr/>
        </p:nvSpPr>
        <p:spPr bwMode="auto">
          <a:xfrm>
            <a:off x="0" y="1680210"/>
            <a:ext cx="12192000" cy="1170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p>
            <a:pPr algn="ctr" eaLnBrk="1" latinLnBrk="0" hangingPunct="1">
              <a:lnSpc>
                <a:spcPct val="130000"/>
              </a:lnSpc>
            </a:pPr>
            <a:r>
              <a:rPr lang="zh-CN" altLang="en-US" sz="5400" b="1" dirty="0">
                <a:solidFill>
                  <a:srgbClr val="01469A"/>
                </a:solidFill>
                <a:latin typeface="微软雅黑" panose="020B0503020204020204" charset="-122"/>
                <a:ea typeface="微软雅黑" panose="020B0503020204020204" charset="-122"/>
              </a:rPr>
              <a:t>醋酸钠林格葡萄糖注射液</a:t>
            </a:r>
            <a:endParaRPr lang="zh-CN" altLang="en-US" sz="5400" b="1" dirty="0">
              <a:solidFill>
                <a:srgbClr val="01469A"/>
              </a:solidFill>
              <a:latin typeface="微软雅黑" panose="020B0503020204020204" charset="-122"/>
              <a:ea typeface="微软雅黑" panose="020B0503020204020204" charset="-122"/>
            </a:endParaRPr>
          </a:p>
        </p:txBody>
      </p:sp>
      <p:sp>
        <p:nvSpPr>
          <p:cNvPr id="3" name="文本框 2"/>
          <p:cNvSpPr txBox="1"/>
          <p:nvPr/>
        </p:nvSpPr>
        <p:spPr>
          <a:xfrm>
            <a:off x="-635" y="2921635"/>
            <a:ext cx="12192635" cy="398780"/>
          </a:xfrm>
          <a:prstGeom prst="rect">
            <a:avLst/>
          </a:prstGeom>
          <a:noFill/>
        </p:spPr>
        <p:txBody>
          <a:bodyPr wrap="square" rtlCol="0" anchor="t">
            <a:spAutoFit/>
          </a:bodyPr>
          <a:p>
            <a:pPr algn="ctr" fontAlgn="ctr">
              <a:buNone/>
            </a:pPr>
            <a:r>
              <a:rPr lang="zh-CN" altLang="en-US" sz="2000" dirty="0">
                <a:solidFill>
                  <a:srgbClr val="FF0000"/>
                </a:solidFill>
                <a:effectLst/>
                <a:latin typeface="微软雅黑" panose="020B0503020204020204" charset="-122"/>
                <a:ea typeface="微软雅黑" panose="020B0503020204020204" charset="-122"/>
                <a:sym typeface="+mn-ea"/>
              </a:rPr>
              <a:t>国药准字</a:t>
            </a:r>
            <a:r>
              <a:rPr lang="en-US" altLang="zh-CN" sz="2000" dirty="0">
                <a:solidFill>
                  <a:srgbClr val="FF0000"/>
                </a:solidFill>
                <a:effectLst/>
                <a:latin typeface="微软雅黑" panose="020B0503020204020204" charset="-122"/>
                <a:ea typeface="微软雅黑" panose="020B0503020204020204" charset="-122"/>
                <a:sym typeface="+mn-ea"/>
              </a:rPr>
              <a:t>H20253988</a:t>
            </a:r>
            <a:endParaRPr lang="en-US" altLang="zh-CN" sz="2000" dirty="0">
              <a:solidFill>
                <a:srgbClr val="FF0000"/>
              </a:solidFill>
              <a:effectLst/>
              <a:latin typeface="微软雅黑" panose="020B0503020204020204" charset="-122"/>
              <a:ea typeface="微软雅黑" panose="020B0503020204020204" charset="-122"/>
              <a:sym typeface="+mn-e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9" name="文本框 18"/>
          <p:cNvSpPr txBox="1"/>
          <p:nvPr>
            <p:custDataLst>
              <p:tags r:id="rId3"/>
            </p:custDataLst>
          </p:nvPr>
        </p:nvSpPr>
        <p:spPr>
          <a:xfrm>
            <a:off x="887096" y="2559050"/>
            <a:ext cx="1851660" cy="768350"/>
          </a:xfrm>
          <a:prstGeom prst="rect">
            <a:avLst/>
          </a:prstGeom>
          <a:noFill/>
        </p:spPr>
        <p:txBody>
          <a:bodyPr wrap="square" rtlCol="0"/>
          <a:p>
            <a:pPr algn="r"/>
            <a:r>
              <a:rPr lang="zh-CN" altLang="en-US" sz="5400" b="1" spc="300" dirty="0">
                <a:solidFill>
                  <a:srgbClr val="004097"/>
                </a:solidFill>
                <a:latin typeface="Arial" panose="020B0604020202020204" pitchFamily="34" charset="0"/>
                <a:ea typeface="微软雅黑" panose="020B0503020204020204" charset="-122"/>
                <a:sym typeface="Arial" panose="020B0604020202020204" pitchFamily="34" charset="0"/>
              </a:rPr>
              <a:t>目录</a:t>
            </a:r>
            <a:endParaRPr lang="zh-CN" altLang="en-US" sz="5400" b="1" spc="300" dirty="0">
              <a:solidFill>
                <a:srgbClr val="004097"/>
              </a:solidFill>
              <a:latin typeface="Arial" panose="020B0604020202020204" pitchFamily="34" charset="0"/>
              <a:ea typeface="微软雅黑" panose="020B0503020204020204" charset="-122"/>
              <a:sym typeface="Arial" panose="020B0604020202020204" pitchFamily="34" charset="0"/>
            </a:endParaRPr>
          </a:p>
        </p:txBody>
      </p:sp>
      <p:sp>
        <p:nvSpPr>
          <p:cNvPr id="22" name="文本框 21"/>
          <p:cNvSpPr txBox="1"/>
          <p:nvPr>
            <p:custDataLst>
              <p:tags r:id="rId4"/>
            </p:custDataLst>
          </p:nvPr>
        </p:nvSpPr>
        <p:spPr>
          <a:xfrm>
            <a:off x="887095" y="3526155"/>
            <a:ext cx="1851660" cy="368300"/>
          </a:xfrm>
          <a:prstGeom prst="rect">
            <a:avLst/>
          </a:prstGeom>
          <a:noFill/>
        </p:spPr>
        <p:txBody>
          <a:bodyPr wrap="square" rtlCol="0">
            <a:normAutofit/>
          </a:bodyPr>
          <a:p>
            <a:pPr algn="r"/>
            <a:r>
              <a:rPr lang="en-US" altLang="zh-CN"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rPr>
              <a:t>CONTENTS</a:t>
            </a:r>
            <a:endParaRPr lang="en-US" altLang="zh-CN" spc="300" dirty="0">
              <a:solidFill>
                <a:schemeClr val="tx1">
                  <a:lumMod val="65000"/>
                  <a:lumOff val="35000"/>
                </a:schemeClr>
              </a:solidFill>
              <a:latin typeface="Arial" panose="020B0604020202020204" pitchFamily="34" charset="0"/>
              <a:ea typeface="微软雅黑" panose="020B0503020204020204" charset="-122"/>
              <a:cs typeface="Arial" panose="020B0604020202020204" pitchFamily="34" charset="0"/>
              <a:sym typeface="Arial" panose="020B0604020202020204" pitchFamily="34" charset="0"/>
            </a:endParaRPr>
          </a:p>
        </p:txBody>
      </p:sp>
      <p:sp>
        <p:nvSpPr>
          <p:cNvPr id="25" name="矩形 24"/>
          <p:cNvSpPr/>
          <p:nvPr>
            <p:custDataLst>
              <p:tags r:id="rId5"/>
            </p:custDataLst>
          </p:nvPr>
        </p:nvSpPr>
        <p:spPr>
          <a:xfrm>
            <a:off x="2897505" y="2559050"/>
            <a:ext cx="76200" cy="133540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endParaRPr lang="zh-CN" altLang="en-US">
              <a:latin typeface="Arial" panose="020B0604020202020204" pitchFamily="34" charset="0"/>
              <a:ea typeface="微软雅黑" panose="020B0503020204020204" charset="-122"/>
              <a:sym typeface="Arial" panose="020B0604020202020204" pitchFamily="34" charset="0"/>
            </a:endParaRPr>
          </a:p>
        </p:txBody>
      </p:sp>
      <p:sp>
        <p:nvSpPr>
          <p:cNvPr id="4" name="圆角矩形 3"/>
          <p:cNvSpPr/>
          <p:nvPr/>
        </p:nvSpPr>
        <p:spPr>
          <a:xfrm>
            <a:off x="3456940" y="1353185"/>
            <a:ext cx="2124000" cy="504000"/>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基本信息</a:t>
            </a:r>
            <a:endParaRPr lang="zh-CN" altLang="en-US" sz="2000" b="1">
              <a:solidFill>
                <a:schemeClr val="tx1"/>
              </a:solidFill>
            </a:endParaRPr>
          </a:p>
        </p:txBody>
      </p:sp>
      <p:sp>
        <p:nvSpPr>
          <p:cNvPr id="6" name="圆角矩形 5"/>
          <p:cNvSpPr/>
          <p:nvPr/>
        </p:nvSpPr>
        <p:spPr>
          <a:xfrm>
            <a:off x="3456940" y="2194370"/>
            <a:ext cx="2124000" cy="503555"/>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安全性</a:t>
            </a:r>
            <a:endParaRPr lang="zh-CN" altLang="en-US" sz="2000" b="1">
              <a:solidFill>
                <a:schemeClr val="tx1"/>
              </a:solidFill>
            </a:endParaRPr>
          </a:p>
        </p:txBody>
      </p:sp>
      <p:sp>
        <p:nvSpPr>
          <p:cNvPr id="9" name="圆角矩形 8"/>
          <p:cNvSpPr/>
          <p:nvPr/>
        </p:nvSpPr>
        <p:spPr>
          <a:xfrm>
            <a:off x="3456940" y="3035110"/>
            <a:ext cx="2124000" cy="503555"/>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有效性</a:t>
            </a:r>
            <a:endParaRPr lang="zh-CN" altLang="en-US" sz="2000" b="1">
              <a:solidFill>
                <a:schemeClr val="tx1"/>
              </a:solidFill>
            </a:endParaRPr>
          </a:p>
        </p:txBody>
      </p:sp>
      <p:sp>
        <p:nvSpPr>
          <p:cNvPr id="17" name="圆角矩形 16"/>
          <p:cNvSpPr/>
          <p:nvPr/>
        </p:nvSpPr>
        <p:spPr>
          <a:xfrm>
            <a:off x="3456940" y="3875850"/>
            <a:ext cx="2124000" cy="503555"/>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创新性</a:t>
            </a:r>
            <a:endParaRPr lang="zh-CN" altLang="en-US" sz="2000" b="1">
              <a:solidFill>
                <a:schemeClr val="tx1"/>
              </a:solidFill>
            </a:endParaRPr>
          </a:p>
        </p:txBody>
      </p:sp>
      <p:sp>
        <p:nvSpPr>
          <p:cNvPr id="18" name="圆角矩形 17"/>
          <p:cNvSpPr/>
          <p:nvPr/>
        </p:nvSpPr>
        <p:spPr>
          <a:xfrm>
            <a:off x="3456940" y="4716590"/>
            <a:ext cx="2124000" cy="503555"/>
          </a:xfrm>
          <a:prstGeom prst="roundRect">
            <a:avLst/>
          </a:prstGeom>
          <a:noFill/>
          <a:ln>
            <a:solidFill>
              <a:schemeClr val="bg1">
                <a:lumMod val="95000"/>
              </a:schemeClr>
            </a:solid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style>
          <a:lnRef idx="2">
            <a:schemeClr val="accent1">
              <a:lumMod val="75000"/>
            </a:schemeClr>
          </a:lnRef>
          <a:fillRef idx="1">
            <a:schemeClr val="accent1"/>
          </a:fillRef>
          <a:effectRef idx="0">
            <a:srgbClr val="FFFFFF"/>
          </a:effectRef>
          <a:fontRef idx="minor">
            <a:schemeClr val="lt1"/>
          </a:fontRef>
        </p:style>
        <p:txBody>
          <a:bodyPr rtlCol="0" anchor="ctr"/>
          <a:p>
            <a:pPr algn="ctr"/>
            <a:r>
              <a:rPr lang="zh-CN" altLang="en-US" sz="2000" b="1">
                <a:solidFill>
                  <a:schemeClr val="tx1"/>
                </a:solidFill>
              </a:rPr>
              <a:t>公平性</a:t>
            </a:r>
            <a:endParaRPr lang="zh-CN" altLang="en-US" sz="2000" b="1">
              <a:solidFill>
                <a:schemeClr val="tx1"/>
              </a:solidFill>
            </a:endParaRPr>
          </a:p>
        </p:txBody>
      </p:sp>
      <p:sp>
        <p:nvSpPr>
          <p:cNvPr id="24" name="文本框 23"/>
          <p:cNvSpPr txBox="1"/>
          <p:nvPr/>
        </p:nvSpPr>
        <p:spPr>
          <a:xfrm>
            <a:off x="6202045" y="4695190"/>
            <a:ext cx="5080000" cy="502920"/>
          </a:xfrm>
          <a:prstGeom prst="rect">
            <a:avLst/>
          </a:prstGeom>
        </p:spPr>
        <p:txBody>
          <a:bodyPr anchor="ctr" anchorCtr="0">
            <a:noAutofit/>
          </a:bodyPr>
          <a:p>
            <a:r>
              <a:rPr lang="zh-CN" altLang="en-US" b="1">
                <a:solidFill>
                  <a:srgbClr val="FF0000"/>
                </a:solidFill>
                <a:latin typeface="微软雅黑" panose="020B0503020204020204" charset="-122"/>
                <a:ea typeface="微软雅黑" panose="020B0503020204020204" charset="-122"/>
              </a:rPr>
              <a:t>符合“保基本”原则，弥补医保目录短板</a:t>
            </a:r>
            <a:endParaRPr lang="zh-CN" altLang="en-US" b="1">
              <a:solidFill>
                <a:srgbClr val="FF0000"/>
              </a:solidFill>
              <a:latin typeface="微软雅黑" panose="020B0503020204020204" charset="-122"/>
              <a:ea typeface="微软雅黑" panose="020B0503020204020204" charset="-122"/>
            </a:endParaRPr>
          </a:p>
        </p:txBody>
      </p:sp>
      <p:grpSp>
        <p:nvGrpSpPr>
          <p:cNvPr id="31" name="组合 30"/>
          <p:cNvGrpSpPr/>
          <p:nvPr/>
        </p:nvGrpSpPr>
        <p:grpSpPr>
          <a:xfrm>
            <a:off x="-635" y="6105525"/>
            <a:ext cx="12193270" cy="754380"/>
            <a:chOff x="-1" y="8799"/>
            <a:chExt cx="19202" cy="1188"/>
          </a:xfrm>
        </p:grpSpPr>
        <p:pic>
          <p:nvPicPr>
            <p:cNvPr id="32" name="图片 31"/>
            <p:cNvPicPr>
              <a:picLocks noChangeAspect="1"/>
            </p:cNvPicPr>
            <p:nvPr/>
          </p:nvPicPr>
          <p:blipFill>
            <a:blip r:embed="rId6"/>
            <a:stretch>
              <a:fillRect/>
            </a:stretch>
          </p:blipFill>
          <p:spPr>
            <a:xfrm>
              <a:off x="-1" y="8799"/>
              <a:ext cx="19200" cy="933"/>
            </a:xfrm>
            <a:prstGeom prst="rect">
              <a:avLst/>
            </a:prstGeom>
          </p:spPr>
        </p:pic>
        <p:pic>
          <p:nvPicPr>
            <p:cNvPr id="33" name="图片 32"/>
            <p:cNvPicPr>
              <a:picLocks noChangeAspect="1"/>
            </p:cNvPicPr>
            <p:nvPr/>
          </p:nvPicPr>
          <p:blipFill>
            <a:blip r:embed="rId7"/>
            <a:stretch>
              <a:fillRect/>
            </a:stretch>
          </p:blipFill>
          <p:spPr>
            <a:xfrm>
              <a:off x="-1" y="9698"/>
              <a:ext cx="19202" cy="289"/>
            </a:xfrm>
            <a:prstGeom prst="rect">
              <a:avLst/>
            </a:prstGeom>
          </p:spPr>
        </p:pic>
      </p:grpSp>
      <p:sp>
        <p:nvSpPr>
          <p:cNvPr id="20" name="文本框 19"/>
          <p:cNvSpPr txBox="1"/>
          <p:nvPr/>
        </p:nvSpPr>
        <p:spPr>
          <a:xfrm>
            <a:off x="6202045" y="2197735"/>
            <a:ext cx="5080000" cy="503555"/>
          </a:xfrm>
          <a:prstGeom prst="rect">
            <a:avLst/>
          </a:prstGeom>
        </p:spPr>
        <p:txBody>
          <a:bodyPr anchor="ctr" anchorCtr="0">
            <a:noAutofit/>
          </a:bodyPr>
          <a:p>
            <a:r>
              <a:rPr lang="zh-CN" altLang="en-US" b="1">
                <a:solidFill>
                  <a:srgbClr val="FF0000"/>
                </a:solidFill>
                <a:latin typeface="微软雅黑" panose="020B0503020204020204" charset="-122"/>
                <a:ea typeface="微软雅黑" panose="020B0503020204020204" charset="-122"/>
              </a:rPr>
              <a:t>安全性良好，无严重不良事件报道</a:t>
            </a:r>
            <a:endParaRPr lang="zh-CN" altLang="en-US" b="1">
              <a:solidFill>
                <a:srgbClr val="FF0000"/>
              </a:solidFill>
              <a:latin typeface="微软雅黑" panose="020B0503020204020204" charset="-122"/>
              <a:ea typeface="微软雅黑" panose="020B0503020204020204" charset="-122"/>
            </a:endParaRPr>
          </a:p>
        </p:txBody>
      </p:sp>
      <p:sp>
        <p:nvSpPr>
          <p:cNvPr id="27" name="文本框 26"/>
          <p:cNvSpPr txBox="1"/>
          <p:nvPr/>
        </p:nvSpPr>
        <p:spPr>
          <a:xfrm>
            <a:off x="6202045" y="3075305"/>
            <a:ext cx="5080000" cy="503555"/>
          </a:xfrm>
          <a:prstGeom prst="rect">
            <a:avLst/>
          </a:prstGeom>
        </p:spPr>
        <p:txBody>
          <a:bodyPr anchor="ctr" anchorCtr="0">
            <a:noAutofit/>
          </a:bodyPr>
          <a:p>
            <a:r>
              <a:rPr lang="zh-CN" altLang="en-US" b="1">
                <a:solidFill>
                  <a:srgbClr val="FF0000"/>
                </a:solidFill>
                <a:latin typeface="微软雅黑" panose="020B0503020204020204" charset="-122"/>
                <a:ea typeface="微软雅黑" panose="020B0503020204020204" charset="-122"/>
              </a:rPr>
              <a:t>符合临床指南推荐</a:t>
            </a:r>
            <a:endParaRPr lang="zh-CN" altLang="en-US" b="1">
              <a:solidFill>
                <a:srgbClr val="FF0000"/>
              </a:solidFill>
              <a:latin typeface="微软雅黑" panose="020B0503020204020204" charset="-122"/>
              <a:ea typeface="微软雅黑" panose="020B0503020204020204" charset="-122"/>
            </a:endParaRPr>
          </a:p>
        </p:txBody>
      </p:sp>
      <p:sp>
        <p:nvSpPr>
          <p:cNvPr id="23" name="文本框 22"/>
          <p:cNvSpPr txBox="1"/>
          <p:nvPr/>
        </p:nvSpPr>
        <p:spPr>
          <a:xfrm>
            <a:off x="6202045" y="1320165"/>
            <a:ext cx="5080000" cy="503555"/>
          </a:xfrm>
          <a:prstGeom prst="rect">
            <a:avLst/>
          </a:prstGeom>
        </p:spPr>
        <p:txBody>
          <a:bodyPr anchor="ctr" anchorCtr="0">
            <a:noAutofit/>
          </a:bodyPr>
          <a:p>
            <a:r>
              <a:rPr lang="zh-CN" altLang="en-US" b="1">
                <a:solidFill>
                  <a:srgbClr val="FF0000"/>
                </a:solidFill>
                <a:latin typeface="微软雅黑" panose="020B0503020204020204" charset="-122"/>
                <a:ea typeface="微软雅黑" panose="020B0503020204020204" charset="-122"/>
                <a:sym typeface="+mn-ea"/>
              </a:rPr>
              <a:t>补液、供能、平衡电解质</a:t>
            </a:r>
            <a:endParaRPr lang="zh-CN" altLang="en-US" b="1">
              <a:solidFill>
                <a:srgbClr val="FF0000"/>
              </a:solidFill>
              <a:latin typeface="微软雅黑" panose="020B0503020204020204" charset="-122"/>
              <a:ea typeface="微软雅黑" panose="020B0503020204020204" charset="-122"/>
              <a:sym typeface="+mn-ea"/>
            </a:endParaRPr>
          </a:p>
        </p:txBody>
      </p:sp>
      <p:sp>
        <p:nvSpPr>
          <p:cNvPr id="26" name="文本框 25"/>
          <p:cNvSpPr txBox="1"/>
          <p:nvPr/>
        </p:nvSpPr>
        <p:spPr>
          <a:xfrm>
            <a:off x="6202045" y="3952875"/>
            <a:ext cx="5989320" cy="368300"/>
          </a:xfrm>
          <a:prstGeom prst="rect">
            <a:avLst/>
          </a:prstGeom>
          <a:noFill/>
        </p:spPr>
        <p:txBody>
          <a:bodyPr wrap="square" rtlCol="0" anchor="t">
            <a:spAutoFit/>
          </a:bodyPr>
          <a:p>
            <a:r>
              <a:rPr lang="zh-CN" altLang="en-US" b="1">
                <a:solidFill>
                  <a:srgbClr val="FF0000"/>
                </a:solidFill>
                <a:latin typeface="微软雅黑" panose="020B0503020204020204" charset="-122"/>
                <a:ea typeface="微软雅黑" panose="020B0503020204020204" charset="-122"/>
                <a:sym typeface="+mn-ea"/>
              </a:rPr>
              <a:t>含</a:t>
            </a:r>
            <a:r>
              <a:rPr lang="en-US" altLang="zh-CN" b="1">
                <a:solidFill>
                  <a:srgbClr val="FF0000"/>
                </a:solidFill>
                <a:latin typeface="微软雅黑" panose="020B0503020204020204" charset="-122"/>
                <a:ea typeface="微软雅黑" panose="020B0503020204020204" charset="-122"/>
                <a:sym typeface="+mn-ea"/>
              </a:rPr>
              <a:t>5%</a:t>
            </a:r>
            <a:r>
              <a:rPr lang="zh-CN" altLang="en-US" b="1">
                <a:solidFill>
                  <a:srgbClr val="FF0000"/>
                </a:solidFill>
                <a:latin typeface="微软雅黑" panose="020B0503020204020204" charset="-122"/>
                <a:ea typeface="微软雅黑" panose="020B0503020204020204" charset="-122"/>
                <a:sym typeface="+mn-ea"/>
              </a:rPr>
              <a:t>葡萄糖的醋酸盐</a:t>
            </a:r>
            <a:r>
              <a:rPr lang="zh-CN" altLang="en-US" b="1">
                <a:solidFill>
                  <a:srgbClr val="FF0000"/>
                </a:solidFill>
                <a:latin typeface="微软雅黑" panose="020B0503020204020204" charset="-122"/>
                <a:ea typeface="微软雅黑" panose="020B0503020204020204" charset="-122"/>
                <a:sym typeface="+mn-ea"/>
              </a:rPr>
              <a:t>晶体液</a:t>
            </a:r>
            <a:endParaRPr lang="zh-CN" altLang="en-US" b="1">
              <a:solidFill>
                <a:srgbClr val="FF0000"/>
              </a:solidFill>
              <a:latin typeface="微软雅黑" panose="020B0503020204020204" charset="-122"/>
              <a:ea typeface="微软雅黑" panose="020B0503020204020204" charset="-122"/>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4" name="表格 3"/>
          <p:cNvGraphicFramePr/>
          <p:nvPr>
            <p:custDataLst>
              <p:tags r:id="rId1"/>
            </p:custDataLst>
          </p:nvPr>
        </p:nvGraphicFramePr>
        <p:xfrm>
          <a:off x="761365" y="1247140"/>
          <a:ext cx="11304270" cy="3239800"/>
        </p:xfrm>
        <a:graphic>
          <a:graphicData uri="http://schemas.openxmlformats.org/drawingml/2006/table">
            <a:tbl>
              <a:tblPr firstRow="1" bandRow="1">
                <a:effectLst/>
                <a:tableStyleId>{5940675A-B579-460E-94D1-54222C63F5DA}</a:tableStyleId>
              </a:tblPr>
              <a:tblGrid>
                <a:gridCol w="1620000"/>
                <a:gridCol w="2052000"/>
                <a:gridCol w="3276000"/>
                <a:gridCol w="1548000"/>
                <a:gridCol w="1404000"/>
                <a:gridCol w="1404000"/>
              </a:tblGrid>
              <a:tr h="468000">
                <a:tc gridSpan="6">
                  <a:txBody>
                    <a:bodyPr/>
                    <a:p>
                      <a:pPr algn="l">
                        <a:lnSpc>
                          <a:spcPct val="120000"/>
                        </a:lnSpc>
                        <a:buNone/>
                      </a:pPr>
                      <a:r>
                        <a:rPr lang="zh-CN" altLang="en-US" sz="1600" b="1">
                          <a:solidFill>
                            <a:sysClr val="window" lastClr="FFFFFF"/>
                          </a:solidFill>
                          <a:latin typeface="微软雅黑" panose="020B0503020204020204" charset="-122"/>
                          <a:ea typeface="微软雅黑" panose="020B0503020204020204" charset="-122"/>
                        </a:rPr>
                        <a:t>产品基本信息</a:t>
                      </a:r>
                      <a:r>
                        <a:rPr lang="en-US" altLang="zh-CN" sz="1600" b="1" baseline="30000">
                          <a:solidFill>
                            <a:sysClr val="window" lastClr="FFFFFF"/>
                          </a:solidFill>
                          <a:latin typeface="微软雅黑" panose="020B0503020204020204" charset="-122"/>
                          <a:ea typeface="微软雅黑" panose="020B0503020204020204" charset="-122"/>
                        </a:rPr>
                        <a:t>[1]</a:t>
                      </a:r>
                      <a:endParaRPr lang="en-US" altLang="zh-CN" sz="1600" b="1" baseline="30000">
                        <a:solidFill>
                          <a:sysClr val="window" lastClr="FFFFFF"/>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00479B"/>
                    </a:solidFill>
                  </a:tcPr>
                </a:tc>
                <a:tc hMerge="1">
                  <a:tcPr anchor="ctr" anchorCtr="0">
                    <a:lnT w="12700" cmpd="sng">
                      <a:solidFill>
                        <a:schemeClr val="tx1"/>
                      </a:solidFill>
                      <a:prstDash val="solid"/>
                    </a:lnT>
                    <a:lnB w="12700" cmpd="sng">
                      <a:solidFill>
                        <a:schemeClr val="tx1"/>
                      </a:solidFill>
                      <a:prstDash val="solid"/>
                    </a:lnB>
                  </a:tcPr>
                </a:tc>
                <a:tc hMerge="1">
                  <a:tcPr anchor="ctr" anchorCtr="0">
                    <a:lnT w="12700" cmpd="sng">
                      <a:solidFill>
                        <a:schemeClr val="tx1"/>
                      </a:solidFill>
                      <a:prstDash val="solid"/>
                    </a:lnT>
                    <a:lnB w="12700" cmpd="sng">
                      <a:solidFill>
                        <a:schemeClr val="tx1"/>
                      </a:solidFill>
                      <a:prstDash val="solid"/>
                    </a:lnB>
                  </a:tcPr>
                </a:tc>
                <a:tc hMerge="1">
                  <a:tcPr anchor="ctr" anchorCtr="0">
                    <a:lnR w="12700" cmpd="sng">
                      <a:solidFill>
                        <a:sysClr val="window" lastClr="FFFFFF"/>
                      </a:solidFill>
                      <a:prstDash val="solid"/>
                    </a:lnR>
                    <a:lnT w="12700" cmpd="sng">
                      <a:solidFill>
                        <a:schemeClr val="tx1"/>
                      </a:solidFill>
                      <a:prstDash val="solid"/>
                    </a:lnT>
                    <a:lnB w="12700" cmpd="sng">
                      <a:solidFill>
                        <a:schemeClr val="tx1"/>
                      </a:solidFill>
                      <a:prstDash val="solid"/>
                    </a:lnB>
                  </a:tcPr>
                </a:tc>
                <a:tc hMerge="1">
                  <a:tcPr anchor="ctr" anchorCtr="0">
                    <a:lnR w="12700" cmpd="sng">
                      <a:solidFill>
                        <a:sysClr val="window" lastClr="FFFFFF"/>
                      </a:solidFill>
                      <a:prstDash val="solid"/>
                    </a:lnR>
                    <a:lnT w="12700" cmpd="sng">
                      <a:solidFill>
                        <a:schemeClr val="tx1"/>
                      </a:solidFill>
                      <a:prstDash val="solid"/>
                    </a:lnT>
                    <a:lnB w="12700" cmpd="sng">
                      <a:solidFill>
                        <a:schemeClr val="tx1"/>
                      </a:solidFill>
                      <a:prstDash val="solid"/>
                    </a:lnB>
                  </a:tcPr>
                </a:tc>
                <a:tc hMerge="1">
                  <a:tcPr anchor="ctr" anchorCtr="0">
                    <a:lnR w="12700" cmpd="sng">
                      <a:solidFill>
                        <a:schemeClr val="tx1"/>
                      </a:solidFill>
                      <a:prstDash val="solid"/>
                    </a:lnR>
                    <a:lnT w="12700" cmpd="sng">
                      <a:solidFill>
                        <a:schemeClr val="tx1"/>
                      </a:solidFill>
                      <a:prstDash val="solid"/>
                    </a:lnT>
                    <a:lnB w="12700" cmpd="sng">
                      <a:solidFill>
                        <a:schemeClr val="tx1"/>
                      </a:solidFill>
                      <a:prstDash val="solid"/>
                    </a:lnB>
                  </a:tcPr>
                </a:tc>
              </a:tr>
              <a:tr h="432000">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通用名称</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algn="l">
                        <a:lnSpc>
                          <a:spcPct val="120000"/>
                        </a:lnSpc>
                        <a:buNone/>
                      </a:pPr>
                      <a:r>
                        <a:rPr lang="zh-CN" altLang="en-US" sz="1300" b="1">
                          <a:solidFill>
                            <a:srgbClr val="0070C0"/>
                          </a:solidFill>
                          <a:latin typeface="微软雅黑" panose="020B0503020204020204" charset="-122"/>
                          <a:ea typeface="微软雅黑" panose="020B0503020204020204" charset="-122"/>
                        </a:rPr>
                        <a:t>醋酸钠林格葡萄糖注射液</a:t>
                      </a:r>
                      <a:endParaRPr lang="zh-CN" altLang="en-US" sz="1300" b="1">
                        <a:solidFill>
                          <a:srgbClr val="0070C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中国大陆首次上市时间</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algn="l">
                        <a:lnSpc>
                          <a:spcPct val="120000"/>
                        </a:lnSpc>
                        <a:buNone/>
                      </a:pPr>
                      <a:r>
                        <a:rPr lang="en-US" altLang="zh-CN" sz="1300" b="1">
                          <a:solidFill>
                            <a:srgbClr val="00479B"/>
                          </a:solidFill>
                          <a:latin typeface="微软雅黑" panose="020B0503020204020204" charset="-122"/>
                          <a:ea typeface="微软雅黑" panose="020B0503020204020204" charset="-122"/>
                          <a:sym typeface="+mn-ea"/>
                        </a:rPr>
                        <a:t>2024</a:t>
                      </a:r>
                      <a:r>
                        <a:rPr lang="zh-CN" altLang="en-US" sz="1300" b="1">
                          <a:solidFill>
                            <a:srgbClr val="00479B"/>
                          </a:solidFill>
                          <a:latin typeface="微软雅黑" panose="020B0503020204020204" charset="-122"/>
                          <a:ea typeface="微软雅黑" panose="020B0503020204020204" charset="-122"/>
                          <a:sym typeface="+mn-ea"/>
                        </a:rPr>
                        <a:t>年</a:t>
                      </a:r>
                      <a:r>
                        <a:rPr lang="en-US" altLang="zh-CN" sz="1300" b="1">
                          <a:solidFill>
                            <a:srgbClr val="00479B"/>
                          </a:solidFill>
                          <a:latin typeface="微软雅黑" panose="020B0503020204020204" charset="-122"/>
                          <a:ea typeface="微软雅黑" panose="020B0503020204020204" charset="-122"/>
                          <a:sym typeface="+mn-ea"/>
                        </a:rPr>
                        <a:t>03</a:t>
                      </a:r>
                      <a:r>
                        <a:rPr lang="zh-CN" altLang="en-US" sz="1300" b="1">
                          <a:solidFill>
                            <a:srgbClr val="00479B"/>
                          </a:solidFill>
                          <a:latin typeface="微软雅黑" panose="020B0503020204020204" charset="-122"/>
                          <a:ea typeface="微软雅黑" panose="020B0503020204020204" charset="-122"/>
                          <a:sym typeface="+mn-ea"/>
                        </a:rPr>
                        <a:t>月</a:t>
                      </a:r>
                      <a:r>
                        <a:rPr lang="en-US" altLang="zh-CN" sz="1300" b="1">
                          <a:solidFill>
                            <a:srgbClr val="00479B"/>
                          </a:solidFill>
                          <a:latin typeface="微软雅黑" panose="020B0503020204020204" charset="-122"/>
                          <a:ea typeface="微软雅黑" panose="020B0503020204020204" charset="-122"/>
                          <a:sym typeface="+mn-ea"/>
                        </a:rPr>
                        <a:t>29</a:t>
                      </a:r>
                      <a:r>
                        <a:rPr lang="zh-CN" altLang="en-US" sz="1300" b="1">
                          <a:solidFill>
                            <a:srgbClr val="00479B"/>
                          </a:solidFill>
                          <a:latin typeface="微软雅黑" panose="020B0503020204020204" charset="-122"/>
                          <a:ea typeface="微软雅黑" panose="020B0503020204020204" charset="-122"/>
                          <a:sym typeface="+mn-ea"/>
                        </a:rPr>
                        <a:t>日</a:t>
                      </a:r>
                      <a:endParaRPr lang="zh-CN" altLang="en-US" sz="1300" b="1">
                        <a:solidFill>
                          <a:srgbClr val="00479B"/>
                        </a:solidFill>
                        <a:latin typeface="微软雅黑" panose="020B0503020204020204" charset="-122"/>
                        <a:ea typeface="微软雅黑" panose="020B0503020204020204" charset="-122"/>
                        <a:sym typeface="+mn-ea"/>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sym typeface="+mn-ea"/>
                        </a:rPr>
                        <a:t>是否为</a:t>
                      </a:r>
                      <a:r>
                        <a:rPr lang="en-US" altLang="zh-CN" sz="1300" b="1">
                          <a:solidFill>
                            <a:sysClr val="windowText" lastClr="000000"/>
                          </a:solidFill>
                          <a:latin typeface="微软雅黑" panose="020B0503020204020204" charset="-122"/>
                          <a:ea typeface="微软雅黑" panose="020B0503020204020204" charset="-122"/>
                          <a:sym typeface="+mn-ea"/>
                        </a:rPr>
                        <a:t>OTC</a:t>
                      </a:r>
                      <a:r>
                        <a:rPr lang="zh-CN" altLang="en-US" sz="1300" b="1">
                          <a:solidFill>
                            <a:sysClr val="windowText" lastClr="000000"/>
                          </a:solidFill>
                          <a:latin typeface="微软雅黑" panose="020B0503020204020204" charset="-122"/>
                          <a:ea typeface="微软雅黑" panose="020B0503020204020204" charset="-122"/>
                          <a:sym typeface="+mn-ea"/>
                        </a:rPr>
                        <a:t>药品</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algn="l">
                        <a:lnSpc>
                          <a:spcPct val="120000"/>
                        </a:lnSpc>
                        <a:buNone/>
                      </a:pPr>
                      <a:r>
                        <a:rPr lang="zh-CN" altLang="en-US" sz="1300" b="1">
                          <a:solidFill>
                            <a:srgbClr val="01469A"/>
                          </a:solidFill>
                          <a:latin typeface="微软雅黑" panose="020B0503020204020204" charset="-122"/>
                          <a:ea typeface="微软雅黑" panose="020B0503020204020204" charset="-122"/>
                        </a:rPr>
                        <a:t>否</a:t>
                      </a:r>
                      <a:endParaRPr lang="zh-CN" altLang="en-US" sz="1300" b="1">
                        <a:solidFill>
                          <a:srgbClr val="01469A"/>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r>
              <a:tr h="432000">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注册规格</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a:txBody>
                    <a:bodyPr/>
                    <a:p>
                      <a:pPr algn="l">
                        <a:lnSpc>
                          <a:spcPct val="120000"/>
                        </a:lnSpc>
                        <a:buNone/>
                      </a:pPr>
                      <a:r>
                        <a:rPr lang="en-US" altLang="zh-CN" sz="1300" b="1">
                          <a:solidFill>
                            <a:srgbClr val="0070C0"/>
                          </a:solidFill>
                          <a:latin typeface="微软雅黑" panose="020B0503020204020204" charset="-122"/>
                          <a:ea typeface="微软雅黑" panose="020B0503020204020204" charset="-122"/>
                        </a:rPr>
                        <a:t>500ml</a:t>
                      </a:r>
                      <a:endParaRPr lang="en-US" altLang="zh-CN" sz="1300" b="1">
                        <a:solidFill>
                          <a:srgbClr val="0070C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目前大陆地区同通用名药品的上市情况</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gridSpan="3">
                  <a:txBody>
                    <a:bodyPr/>
                    <a:p>
                      <a:pPr algn="l">
                        <a:lnSpc>
                          <a:spcPct val="120000"/>
                        </a:lnSpc>
                        <a:buNone/>
                      </a:pPr>
                      <a:r>
                        <a:rPr lang="en-US" altLang="zh-CN" sz="1300" b="1">
                          <a:solidFill>
                            <a:srgbClr val="00479B"/>
                          </a:solidFill>
                          <a:latin typeface="微软雅黑" panose="020B0503020204020204" charset="-122"/>
                          <a:ea typeface="微软雅黑" panose="020B0503020204020204" charset="-122"/>
                        </a:rPr>
                        <a:t>6</a:t>
                      </a:r>
                      <a:r>
                        <a:rPr lang="zh-CN" altLang="en-US" sz="1300" b="1">
                          <a:solidFill>
                            <a:srgbClr val="00479B"/>
                          </a:solidFill>
                          <a:latin typeface="微软雅黑" panose="020B0503020204020204" charset="-122"/>
                          <a:ea typeface="微软雅黑" panose="020B0503020204020204" charset="-122"/>
                        </a:rPr>
                        <a:t>家</a:t>
                      </a:r>
                      <a:endParaRPr lang="zh-CN" altLang="en-US" sz="1300" b="1">
                        <a:solidFill>
                          <a:srgbClr val="00479B"/>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r>
              <a:tr h="432000">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latin typeface="微软雅黑" panose="020B0503020204020204" charset="-122"/>
                          <a:ea typeface="微软雅黑" panose="020B0503020204020204" charset="-122"/>
                          <a:cs typeface="+mn-ea"/>
                          <a:sym typeface="+mn-lt"/>
                        </a:rPr>
                        <a:t>注册分类</a:t>
                      </a:r>
                      <a:endParaRPr lang="zh-CN" altLang="en-US" sz="1300" b="1" kern="1200" dirty="0">
                        <a:solidFill>
                          <a:schemeClr val="tx1"/>
                        </a:solidFill>
                        <a:latin typeface="微软雅黑" panose="020B0503020204020204" charset="-122"/>
                        <a:ea typeface="微软雅黑" panose="020B0503020204020204" charset="-122"/>
                        <a:cs typeface="+mn-ea"/>
                        <a:sym typeface="+mn-lt"/>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a:txBody>
                    <a:bodyPr/>
                    <a:p>
                      <a:pPr marL="0" marR="0" lvl="0" indent="0" algn="l" defTabSz="685800" rtl="0" eaLnBrk="1" fontAlgn="auto" latinLnBrk="0" hangingPunct="1">
                        <a:lnSpc>
                          <a:spcPct val="100000"/>
                        </a:lnSpc>
                        <a:spcBef>
                          <a:spcPts val="0"/>
                        </a:spcBef>
                        <a:spcAft>
                          <a:spcPts val="0"/>
                        </a:spcAft>
                        <a:buClrTx/>
                        <a:buSzTx/>
                        <a:buFontTx/>
                        <a:buNone/>
                        <a:defRPr/>
                      </a:pPr>
                      <a:r>
                        <a:rPr lang="zh-CN" altLang="en-US" sz="1300" b="1" kern="1200" dirty="0">
                          <a:solidFill>
                            <a:srgbClr val="0070C0"/>
                          </a:solidFill>
                          <a:latin typeface="微软雅黑" panose="020B0503020204020204" charset="-122"/>
                          <a:ea typeface="微软雅黑" panose="020B0503020204020204" charset="-122"/>
                          <a:cs typeface="微软雅黑" panose="020B0503020204020204" charset="-122"/>
                          <a:sym typeface="+mn-lt"/>
                        </a:rPr>
                        <a:t>化学药品</a:t>
                      </a:r>
                      <a:r>
                        <a:rPr lang="en-US" altLang="zh-CN" sz="1300" b="1" kern="1200" dirty="0">
                          <a:solidFill>
                            <a:srgbClr val="0070C0"/>
                          </a:solidFill>
                          <a:latin typeface="微软雅黑" panose="020B0503020204020204" charset="-122"/>
                          <a:ea typeface="微软雅黑" panose="020B0503020204020204" charset="-122"/>
                          <a:cs typeface="微软雅黑" panose="020B0503020204020204" charset="-122"/>
                          <a:sym typeface="+mn-lt"/>
                        </a:rPr>
                        <a:t>3</a:t>
                      </a:r>
                      <a:r>
                        <a:rPr lang="zh-CN" altLang="en-US" sz="1300" b="1" kern="1200" dirty="0">
                          <a:solidFill>
                            <a:srgbClr val="0070C0"/>
                          </a:solidFill>
                          <a:latin typeface="微软雅黑" panose="020B0503020204020204" charset="-122"/>
                          <a:ea typeface="微软雅黑" panose="020B0503020204020204" charset="-122"/>
                          <a:cs typeface="微软雅黑" panose="020B0503020204020204" charset="-122"/>
                          <a:sym typeface="+mn-lt"/>
                        </a:rPr>
                        <a:t>类</a:t>
                      </a:r>
                      <a:endParaRPr lang="zh-CN" altLang="en-US" sz="1300" b="1" kern="1200" dirty="0">
                        <a:solidFill>
                          <a:srgbClr val="0070C0"/>
                        </a:solidFill>
                        <a:latin typeface="微软雅黑" panose="020B0503020204020204" charset="-122"/>
                        <a:ea typeface="微软雅黑" panose="020B0503020204020204" charset="-122"/>
                        <a:cs typeface="微软雅黑" panose="020B0503020204020204" charset="-122"/>
                        <a:sym typeface="+mn-lt"/>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bg1"/>
                    </a:solidFill>
                  </a:tcPr>
                </a:tc>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全球首个上市国家</a:t>
                      </a:r>
                      <a:r>
                        <a:rPr lang="en-US" altLang="zh-CN" sz="1300" b="1">
                          <a:solidFill>
                            <a:sysClr val="windowText" lastClr="000000"/>
                          </a:solidFill>
                          <a:latin typeface="微软雅黑" panose="020B0503020204020204" charset="-122"/>
                          <a:ea typeface="微软雅黑" panose="020B0503020204020204" charset="-122"/>
                        </a:rPr>
                        <a:t>/</a:t>
                      </a:r>
                      <a:r>
                        <a:rPr lang="zh-CN" altLang="en-US" sz="1300" b="1">
                          <a:solidFill>
                            <a:sysClr val="windowText" lastClr="000000"/>
                          </a:solidFill>
                          <a:latin typeface="微软雅黑" panose="020B0503020204020204" charset="-122"/>
                          <a:ea typeface="微软雅黑" panose="020B0503020204020204" charset="-122"/>
                        </a:rPr>
                        <a:t>地区以及上市时间</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gridSpan="3">
                  <a:txBody>
                    <a:bodyPr/>
                    <a:p>
                      <a:pPr algn="l">
                        <a:lnSpc>
                          <a:spcPct val="120000"/>
                        </a:lnSpc>
                        <a:buNone/>
                      </a:pPr>
                      <a:r>
                        <a:rPr lang="zh-CN" altLang="en-US" sz="1300" b="1">
                          <a:solidFill>
                            <a:srgbClr val="00479B"/>
                          </a:solidFill>
                          <a:latin typeface="微软雅黑" panose="020B0503020204020204" charset="-122"/>
                          <a:ea typeface="微软雅黑" panose="020B0503020204020204" charset="-122"/>
                        </a:rPr>
                        <a:t>日本</a:t>
                      </a:r>
                      <a:r>
                        <a:rPr lang="en-US" altLang="zh-CN" sz="1300" b="1">
                          <a:solidFill>
                            <a:srgbClr val="00479B"/>
                          </a:solidFill>
                          <a:latin typeface="微软雅黑" panose="020B0503020204020204" charset="-122"/>
                          <a:ea typeface="微软雅黑" panose="020B0503020204020204" charset="-122"/>
                        </a:rPr>
                        <a:t>, 1985 </a:t>
                      </a:r>
                      <a:r>
                        <a:rPr lang="zh-CN" altLang="en-US" sz="1300" b="1">
                          <a:solidFill>
                            <a:srgbClr val="00479B"/>
                          </a:solidFill>
                          <a:latin typeface="微软雅黑" panose="020B0503020204020204" charset="-122"/>
                          <a:ea typeface="微软雅黑" panose="020B0503020204020204" charset="-122"/>
                        </a:rPr>
                        <a:t>年</a:t>
                      </a:r>
                      <a:r>
                        <a:rPr lang="en-US" altLang="zh-CN" sz="1300" b="1">
                          <a:solidFill>
                            <a:srgbClr val="00479B"/>
                          </a:solidFill>
                          <a:latin typeface="微软雅黑" panose="020B0503020204020204" charset="-122"/>
                          <a:ea typeface="微软雅黑" panose="020B0503020204020204" charset="-122"/>
                        </a:rPr>
                        <a:t> 8 </a:t>
                      </a:r>
                      <a:r>
                        <a:rPr lang="zh-CN" altLang="en-US" sz="1300" b="1">
                          <a:solidFill>
                            <a:srgbClr val="00479B"/>
                          </a:solidFill>
                          <a:latin typeface="微软雅黑" panose="020B0503020204020204" charset="-122"/>
                          <a:ea typeface="微软雅黑" panose="020B0503020204020204" charset="-122"/>
                        </a:rPr>
                        <a:t>月</a:t>
                      </a:r>
                      <a:endParaRPr lang="zh-CN" altLang="en-US" sz="1300" b="1">
                        <a:solidFill>
                          <a:srgbClr val="00479B"/>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r>
              <a:tr h="432000">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适应症</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FF"/>
                    </a:solidFill>
                  </a:tcPr>
                </a:tc>
                <a:tc gridSpan="5">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用于循环血容量及组织间液减少时细胞外液的补充及代谢性酸中毒的纠正，同时补给能量。</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FF"/>
                    </a:solidFill>
                  </a:tcPr>
                </a:tc>
                <a:tc hMerge="1">
                  <a:tcPr anchor="ctr" anchorCtr="0">
                    <a:lnL w="12700" cmpd="sng">
                      <a:solidFill>
                        <a:sysClr val="window" lastClr="FFFFFF">
                          <a:lumMod val="65000"/>
                        </a:sysClr>
                      </a:solidFill>
                      <a:prstDash val="solid"/>
                    </a:lnL>
                    <a:lnR w="12700" cmpd="sng">
                      <a:solidFill>
                        <a:sysClr val="window" lastClr="FFFFFF">
                          <a:lumMod val="65000"/>
                        </a:sysClr>
                      </a:solidFill>
                      <a:prstDash val="solid"/>
                    </a:lnR>
                    <a:lnT w="12700" cmpd="sng">
                      <a:solidFill>
                        <a:schemeClr val="tx1"/>
                      </a:solidFill>
                      <a:prstDash val="solid"/>
                    </a:lnT>
                    <a:lnB w="12700" cmpd="sng">
                      <a:solidFill>
                        <a:schemeClr val="tx1"/>
                      </a:solidFill>
                      <a:prstDash val="solid"/>
                    </a:lnB>
                    <a:solidFill>
                      <a:srgbClr val="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FFFFF"/>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FFFFF"/>
                    </a:solidFill>
                  </a:tcPr>
                </a:tc>
              </a:tr>
              <a:tr h="612000">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用法用量</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gridSpan="5">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静脉滴注，成人滴注速度通常不高于</a:t>
                      </a:r>
                      <a:r>
                        <a:rPr lang="en-US" altLang="zh-CN" sz="1300" b="1">
                          <a:solidFill>
                            <a:sysClr val="windowText" lastClr="000000"/>
                          </a:solidFill>
                          <a:latin typeface="微软雅黑" panose="020B0503020204020204" charset="-122"/>
                          <a:ea typeface="微软雅黑" panose="020B0503020204020204" charset="-122"/>
                        </a:rPr>
                        <a:t>0.5g(</a:t>
                      </a:r>
                      <a:r>
                        <a:rPr lang="zh-CN" altLang="en-US" sz="1300" b="1">
                          <a:solidFill>
                            <a:sysClr val="windowText" lastClr="000000"/>
                          </a:solidFill>
                          <a:latin typeface="微软雅黑" panose="020B0503020204020204" charset="-122"/>
                          <a:ea typeface="微软雅黑" panose="020B0503020204020204" charset="-122"/>
                        </a:rPr>
                        <a:t>以葡萄糖计</a:t>
                      </a:r>
                      <a:r>
                        <a:rPr lang="en-US" altLang="zh-CN" sz="1300" b="1">
                          <a:solidFill>
                            <a:sysClr val="windowText" lastClr="000000"/>
                          </a:solidFill>
                          <a:latin typeface="微软雅黑" panose="020B0503020204020204" charset="-122"/>
                          <a:ea typeface="微软雅黑" panose="020B0503020204020204" charset="-122"/>
                        </a:rPr>
                        <a:t>)/kg/h</a:t>
                      </a:r>
                      <a:r>
                        <a:rPr lang="zh-CN" altLang="en-US" sz="1300" b="1">
                          <a:solidFill>
                            <a:sysClr val="windowText" lastClr="000000"/>
                          </a:solidFill>
                          <a:latin typeface="微软雅黑" panose="020B0503020204020204" charset="-122"/>
                          <a:ea typeface="微软雅黑" panose="020B0503020204020204" charset="-122"/>
                        </a:rPr>
                        <a:t>。通常成人一次</a:t>
                      </a:r>
                      <a:r>
                        <a:rPr lang="en-US" altLang="zh-CN" sz="1300" b="1">
                          <a:solidFill>
                            <a:sysClr val="windowText" lastClr="000000"/>
                          </a:solidFill>
                          <a:latin typeface="微软雅黑" panose="020B0503020204020204" charset="-122"/>
                          <a:ea typeface="微软雅黑" panose="020B0503020204020204" charset="-122"/>
                        </a:rPr>
                        <a:t> 500~1000ml</a:t>
                      </a:r>
                      <a:r>
                        <a:rPr lang="zh-CN" altLang="en-US" sz="1300" b="1">
                          <a:solidFill>
                            <a:sysClr val="windowText" lastClr="000000"/>
                          </a:solidFill>
                          <a:latin typeface="微软雅黑" panose="020B0503020204020204" charset="-122"/>
                          <a:ea typeface="微软雅黑" panose="020B0503020204020204" charset="-122"/>
                        </a:rPr>
                        <a:t>。</a:t>
                      </a:r>
                      <a:endParaRPr lang="zh-CN" altLang="en-US" sz="1300" b="1">
                        <a:solidFill>
                          <a:sysClr val="windowText" lastClr="000000"/>
                        </a:solidFill>
                        <a:latin typeface="微软雅黑" panose="020B0503020204020204" charset="-122"/>
                        <a:ea typeface="微软雅黑" panose="020B0503020204020204" charset="-122"/>
                      </a:endParaRPr>
                    </a:p>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根据年龄、症状和体重的不同可适当调整用量。</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ysClr val="window" lastClr="FFFFFF">
                          <a:lumMod val="65000"/>
                        </a:sysClr>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rgbClr val="F2F2F2"/>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rgbClr val="F2F2F2"/>
                    </a:solidFill>
                  </a:tcPr>
                </a:tc>
              </a:tr>
              <a:tr h="431800">
                <a:tc>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申报目录类别</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gridSpan="5">
                  <a:txBody>
                    <a:bodyPr/>
                    <a:p>
                      <a:pPr algn="l">
                        <a:lnSpc>
                          <a:spcPct val="120000"/>
                        </a:lnSpc>
                        <a:buNone/>
                      </a:pPr>
                      <a:r>
                        <a:rPr lang="zh-CN" altLang="en-US" sz="1300" b="1">
                          <a:solidFill>
                            <a:sysClr val="windowText" lastClr="000000"/>
                          </a:solidFill>
                          <a:latin typeface="微软雅黑" panose="020B0503020204020204" charset="-122"/>
                          <a:ea typeface="微软雅黑" panose="020B0503020204020204" charset="-122"/>
                        </a:rPr>
                        <a:t>申报纳入基本目录（乙类）</a:t>
                      </a:r>
                      <a:endParaRPr lang="zh-CN" altLang="en-US" sz="1300" b="1">
                        <a:solidFill>
                          <a:sysClr val="windowText" lastClr="000000"/>
                        </a:solidFill>
                        <a:latin typeface="微软雅黑" panose="020B0503020204020204" charset="-122"/>
                        <a:ea typeface="微软雅黑" panose="020B0503020204020204" charset="-122"/>
                      </a:endParaRPr>
                    </a:p>
                  </a:txBody>
                  <a:tcPr anchor="ctr" anchorCtr="0">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ysClr val="window" lastClr="FFFFFF"/>
                      </a:solidFill>
                      <a:prstDash val="solid"/>
                    </a:lnR>
                    <a:lnT w="12700" cmpd="sng">
                      <a:solidFill>
                        <a:schemeClr val="tx1"/>
                      </a:solidFill>
                      <a:prstDash val="solid"/>
                    </a:lnT>
                    <a:lnB w="12700" cmpd="sng">
                      <a:solidFill>
                        <a:schemeClr val="tx1"/>
                      </a:solidFill>
                      <a:prstDash val="solid"/>
                    </a:lnB>
                    <a:solidFill>
                      <a:sysClr val="window" lastClr="FFFFFF"/>
                    </a:solidFill>
                  </a:tcPr>
                </a:tc>
                <a:tc hMerge="1">
                  <a:tcPr anchor="ctr" anchorCtr="0">
                    <a:lnL w="12700" cmpd="sng">
                      <a:solidFill>
                        <a:sysClr val="window" lastClr="FFFFFF">
                          <a:lumMod val="65000"/>
                        </a:sysClr>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ysClr val="window" lastClr="FFFFFF"/>
                    </a:solidFill>
                  </a:tcPr>
                </a:tc>
              </a:tr>
            </a:tbl>
          </a:graphicData>
        </a:graphic>
      </p:graphicFrame>
      <p:graphicFrame>
        <p:nvGraphicFramePr>
          <p:cNvPr id="5" name="表格 4"/>
          <p:cNvGraphicFramePr/>
          <p:nvPr>
            <p:custDataLst>
              <p:tags r:id="rId2"/>
            </p:custDataLst>
          </p:nvPr>
        </p:nvGraphicFramePr>
        <p:xfrm>
          <a:off x="761365" y="4580255"/>
          <a:ext cx="9720000" cy="1656080"/>
        </p:xfrm>
        <a:graphic>
          <a:graphicData uri="http://schemas.openxmlformats.org/drawingml/2006/table">
            <a:tbl>
              <a:tblPr>
                <a:effectLst/>
                <a:tableStyleId>{5940675A-B579-460E-94D1-54222C63F5DA}</a:tableStyleId>
              </a:tblPr>
              <a:tblGrid>
                <a:gridCol w="1908000"/>
                <a:gridCol w="1116000"/>
                <a:gridCol w="1116000"/>
                <a:gridCol w="1116000"/>
                <a:gridCol w="1116000"/>
                <a:gridCol w="1116000"/>
                <a:gridCol w="1116000"/>
                <a:gridCol w="1116000"/>
              </a:tblGrid>
              <a:tr h="432000">
                <a:tc gridSpan="8">
                  <a:txBody>
                    <a:bodyPr/>
                    <a:p>
                      <a:pPr algn="ctr" fontAlgn="ctr">
                        <a:buNone/>
                      </a:pPr>
                      <a:r>
                        <a:rPr lang="zh-CN" altLang="en-US" sz="1600" b="1" i="0">
                          <a:solidFill>
                            <a:srgbClr val="FFFFFF"/>
                          </a:solidFill>
                          <a:latin typeface="微软雅黑" panose="020B0503020204020204" charset="-122"/>
                          <a:ea typeface="微软雅黑" panose="020B0503020204020204" charset="-122"/>
                        </a:rPr>
                        <a:t>药品成分（电解质等</a:t>
                      </a:r>
                      <a:r>
                        <a:rPr lang="zh-CN" altLang="en-US" sz="1600" b="1" i="0">
                          <a:solidFill>
                            <a:srgbClr val="FFFFFF"/>
                          </a:solidFill>
                          <a:latin typeface="微软雅黑" panose="020B0503020204020204" charset="-122"/>
                          <a:ea typeface="微软雅黑" panose="020B0503020204020204" charset="-122"/>
                        </a:rPr>
                        <a:t>的浓度）</a:t>
                      </a:r>
                      <a:endParaRPr lang="zh-CN" altLang="en-US" sz="1600" b="1" i="0">
                        <a:solidFill>
                          <a:sysClr val="window" lastClr="FFFFFF"/>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0479B"/>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49DE7"/>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49DE7"/>
                    </a:solidFill>
                  </a:tcPr>
                </a:tc>
              </a:tr>
              <a:tr h="504000">
                <a:tc>
                  <a:txBody>
                    <a:bodyPr/>
                    <a:p>
                      <a:pPr algn="ctr" fontAlgn="ctr">
                        <a:lnSpc>
                          <a:spcPct val="130000"/>
                        </a:lnSpc>
                        <a:buNone/>
                      </a:pPr>
                      <a:r>
                        <a:rPr lang="zh-CN" altLang="en-US" sz="1200" b="0" i="0">
                          <a:solidFill>
                            <a:sysClr val="windowText" lastClr="000000"/>
                          </a:solidFill>
                          <a:latin typeface="微软雅黑" panose="020B0503020204020204" charset="-122"/>
                          <a:ea typeface="微软雅黑" panose="020B0503020204020204" charset="-122"/>
                        </a:rPr>
                        <a:t>产品</a:t>
                      </a:r>
                      <a:endParaRPr lang="zh-CN" altLang="en-US"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Na</a:t>
                      </a:r>
                      <a:r>
                        <a:rPr lang="en-US" altLang="zh-CN" sz="1200" b="0" i="0" baseline="30000">
                          <a:solidFill>
                            <a:schemeClr val="tx1"/>
                          </a:solidFill>
                          <a:latin typeface="微软雅黑" panose="020B0503020204020204" charset="-122"/>
                          <a:ea typeface="微软雅黑" panose="020B0503020204020204" charset="-122"/>
                        </a:rPr>
                        <a:t>+</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Cl</a:t>
                      </a:r>
                      <a:r>
                        <a:rPr lang="en-US" altLang="zh-CN" sz="1200" b="0" i="0" baseline="30000">
                          <a:solidFill>
                            <a:schemeClr val="tx1"/>
                          </a:solidFill>
                          <a:latin typeface="微软雅黑" panose="020B0503020204020204" charset="-122"/>
                          <a:ea typeface="微软雅黑" panose="020B0503020204020204" charset="-122"/>
                        </a:rPr>
                        <a:t>-</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K</a:t>
                      </a:r>
                      <a:r>
                        <a:rPr lang="en-US" altLang="zh-CN" sz="1200" b="0" i="0" baseline="30000">
                          <a:solidFill>
                            <a:schemeClr val="tx1"/>
                          </a:solidFill>
                          <a:latin typeface="微软雅黑" panose="020B0503020204020204" charset="-122"/>
                          <a:ea typeface="微软雅黑" panose="020B0503020204020204" charset="-122"/>
                        </a:rPr>
                        <a:t>+</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Ca</a:t>
                      </a:r>
                      <a:r>
                        <a:rPr lang="en-US" altLang="zh-CN" sz="1200" b="0" i="0" baseline="30000">
                          <a:solidFill>
                            <a:schemeClr val="tx1"/>
                          </a:solidFill>
                          <a:latin typeface="微软雅黑" panose="020B0503020204020204" charset="-122"/>
                          <a:ea typeface="微软雅黑" panose="020B0503020204020204" charset="-122"/>
                        </a:rPr>
                        <a:t>2+</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Mg</a:t>
                      </a:r>
                      <a:r>
                        <a:rPr lang="en-US" altLang="zh-CN" sz="1200" b="0" i="0" baseline="30000">
                          <a:solidFill>
                            <a:schemeClr val="tx1"/>
                          </a:solidFill>
                          <a:latin typeface="微软雅黑" panose="020B0503020204020204" charset="-122"/>
                          <a:ea typeface="微软雅黑" panose="020B0503020204020204" charset="-122"/>
                        </a:rPr>
                        <a:t>2+</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醋酸根</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cs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葡萄糖</a:t>
                      </a:r>
                      <a:endParaRPr lang="zh-CN" altLang="en-US" sz="1200" b="0" i="0">
                        <a:solidFill>
                          <a:schemeClr val="tx1"/>
                        </a:solidFill>
                        <a:latin typeface="微软雅黑" panose="020B0503020204020204" charset="-122"/>
                        <a:ea typeface="微软雅黑" panose="020B0503020204020204" charset="-122"/>
                        <a:cs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r h="504000">
                <a:tc>
                  <a:txBody>
                    <a:bodyPr/>
                    <a:p>
                      <a:pPr algn="ctr" fontAlgn="ctr">
                        <a:lnSpc>
                          <a:spcPct val="130000"/>
                        </a:lnSpc>
                        <a:buNone/>
                      </a:pPr>
                      <a:r>
                        <a:rPr lang="zh-CN" altLang="en-US" sz="1200" b="0" i="0">
                          <a:solidFill>
                            <a:sysClr val="windowText" lastClr="000000"/>
                          </a:solidFill>
                          <a:latin typeface="微软雅黑" panose="020B0503020204020204" charset="-122"/>
                          <a:ea typeface="微软雅黑" panose="020B0503020204020204" charset="-122"/>
                        </a:rPr>
                        <a:t>醋酸钠林格葡萄糖注射液</a:t>
                      </a:r>
                      <a:endParaRPr lang="zh-CN" altLang="en-US"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130</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109</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4</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1.5</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28</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5%</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bl>
          </a:graphicData>
        </a:graphic>
      </p:graphicFrame>
      <p:sp>
        <p:nvSpPr>
          <p:cNvPr id="6" name="文本框 5"/>
          <p:cNvSpPr txBox="1"/>
          <p:nvPr/>
        </p:nvSpPr>
        <p:spPr>
          <a:xfrm>
            <a:off x="762635" y="706755"/>
            <a:ext cx="10581640" cy="460375"/>
          </a:xfrm>
          <a:prstGeom prst="rect">
            <a:avLst/>
          </a:prstGeom>
          <a:noFill/>
        </p:spPr>
        <p:txBody>
          <a:bodyPr wrap="square" rtlCol="0" anchor="t">
            <a:spAutoFit/>
          </a:bodyPr>
          <a:p>
            <a:r>
              <a:rPr lang="zh-CN" altLang="en-US" sz="2400" b="1">
                <a:solidFill>
                  <a:srgbClr val="00479B"/>
                </a:solidFill>
                <a:latin typeface="微软雅黑" panose="020B0503020204020204" charset="-122"/>
                <a:ea typeface="微软雅黑" panose="020B0503020204020204" charset="-122"/>
              </a:rPr>
              <a:t>醋酸钠林格葡萄糖注射液：补液、供能、平衡电解质</a:t>
            </a:r>
            <a:endParaRPr lang="zh-CN" altLang="en-US" sz="2400" b="1">
              <a:solidFill>
                <a:srgbClr val="00479B"/>
              </a:solidFill>
              <a:latin typeface="微软雅黑" panose="020B0503020204020204" charset="-122"/>
              <a:ea typeface="微软雅黑" panose="020B0503020204020204" charset="-122"/>
            </a:endParaRPr>
          </a:p>
        </p:txBody>
      </p:sp>
      <p:pic>
        <p:nvPicPr>
          <p:cNvPr id="7" name="图片 6"/>
          <p:cNvPicPr>
            <a:picLocks noChangeAspect="1"/>
          </p:cNvPicPr>
          <p:nvPr userDrawn="1">
            <p:custDataLst>
              <p:tags r:id="rId3"/>
            </p:custDataLst>
          </p:nvPr>
        </p:nvPicPr>
        <p:blipFill>
          <a:blip r:embed="rId4"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383665"/>
          </a:xfrm>
          <a:prstGeom prst="rect">
            <a:avLst/>
          </a:prstGeom>
          <a:noFill/>
        </p:spPr>
        <p:txBody>
          <a:bodyPr wrap="square" rtlCol="0">
            <a:spAutoFit/>
          </a:bodyPr>
          <a:p>
            <a:r>
              <a:rPr lang="zh-CN" altLang="en-US" sz="1400" b="1">
                <a:solidFill>
                  <a:schemeClr val="bg1"/>
                </a:solidFill>
              </a:rPr>
              <a:t>药</a:t>
            </a:r>
            <a:endParaRPr lang="zh-CN" altLang="en-US" sz="1400" b="1">
              <a:solidFill>
                <a:schemeClr val="bg1"/>
              </a:solidFill>
            </a:endParaRPr>
          </a:p>
          <a:p>
            <a:r>
              <a:rPr lang="zh-CN" altLang="en-US" sz="1400" b="1">
                <a:solidFill>
                  <a:schemeClr val="bg1"/>
                </a:solidFill>
              </a:rPr>
              <a:t>品</a:t>
            </a:r>
            <a:endParaRPr lang="zh-CN" altLang="en-US" sz="1400" b="1">
              <a:solidFill>
                <a:schemeClr val="bg1"/>
              </a:solidFill>
            </a:endParaRPr>
          </a:p>
          <a:p>
            <a:r>
              <a:rPr lang="zh-CN" altLang="en-US" sz="1400" b="1">
                <a:solidFill>
                  <a:schemeClr val="bg1"/>
                </a:solidFill>
              </a:rPr>
              <a:t>基</a:t>
            </a:r>
            <a:endParaRPr lang="zh-CN" altLang="en-US" sz="1400" b="1">
              <a:solidFill>
                <a:schemeClr val="bg1"/>
              </a:solidFill>
            </a:endParaRPr>
          </a:p>
          <a:p>
            <a:r>
              <a:rPr lang="zh-CN" altLang="en-US" sz="1400" b="1">
                <a:solidFill>
                  <a:schemeClr val="bg1"/>
                </a:solidFill>
              </a:rPr>
              <a:t>本</a:t>
            </a:r>
            <a:endParaRPr lang="zh-CN" altLang="en-US" sz="1400" b="1">
              <a:solidFill>
                <a:schemeClr val="bg1"/>
              </a:solidFill>
            </a:endParaRPr>
          </a:p>
          <a:p>
            <a:r>
              <a:rPr lang="zh-CN" altLang="en-US" sz="1400" b="1">
                <a:solidFill>
                  <a:schemeClr val="bg1"/>
                </a:solidFill>
              </a:rPr>
              <a:t>信</a:t>
            </a:r>
            <a:endParaRPr lang="zh-CN" altLang="en-US" sz="1400" b="1">
              <a:solidFill>
                <a:schemeClr val="bg1"/>
              </a:solidFill>
            </a:endParaRPr>
          </a:p>
          <a:p>
            <a:r>
              <a:rPr lang="zh-CN" altLang="en-US" sz="1400" b="1">
                <a:solidFill>
                  <a:schemeClr val="bg1"/>
                </a:solidFill>
              </a:rPr>
              <a:t>息</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5"/>
            <a:stretch>
              <a:fillRect/>
            </a:stretch>
          </p:blipFill>
          <p:spPr>
            <a:xfrm>
              <a:off x="-1" y="8799"/>
              <a:ext cx="19200" cy="933"/>
            </a:xfrm>
            <a:prstGeom prst="rect">
              <a:avLst/>
            </a:prstGeom>
          </p:spPr>
        </p:pic>
        <p:pic>
          <p:nvPicPr>
            <p:cNvPr id="23" name="图片 22"/>
            <p:cNvPicPr>
              <a:picLocks noChangeAspect="1"/>
            </p:cNvPicPr>
            <p:nvPr/>
          </p:nvPicPr>
          <p:blipFill>
            <a:blip r:embed="rId6"/>
            <a:stretch>
              <a:fillRect/>
            </a:stretch>
          </p:blipFill>
          <p:spPr>
            <a:xfrm>
              <a:off x="-1" y="9698"/>
              <a:ext cx="19202" cy="289"/>
            </a:xfrm>
            <a:prstGeom prst="rect">
              <a:avLst/>
            </a:prstGeom>
          </p:spPr>
        </p:pic>
      </p:grpSp>
      <p:sp>
        <p:nvSpPr>
          <p:cNvPr id="24" name="文本框 23"/>
          <p:cNvSpPr txBox="1"/>
          <p:nvPr/>
        </p:nvSpPr>
        <p:spPr>
          <a:xfrm>
            <a:off x="762635" y="6591300"/>
            <a:ext cx="4064000" cy="245110"/>
          </a:xfrm>
          <a:prstGeom prst="rect">
            <a:avLst/>
          </a:prstGeom>
          <a:noFill/>
        </p:spPr>
        <p:txBody>
          <a:bodyPr wrap="square" rtlCol="0">
            <a:spAutoFit/>
          </a:bodyPr>
          <a:p>
            <a:r>
              <a:rPr lang="en-US" altLang="zh-CN" sz="1000">
                <a:solidFill>
                  <a:schemeClr val="bg1"/>
                </a:solidFill>
                <a:latin typeface="微软雅黑" panose="020B0503020204020204" charset="-122"/>
                <a:ea typeface="微软雅黑" panose="020B0503020204020204" charset="-122"/>
                <a:cs typeface="微软雅黑" panose="020B0503020204020204" charset="-122"/>
              </a:rPr>
              <a:t>[1] </a:t>
            </a:r>
            <a:r>
              <a:rPr lang="zh-CN" altLang="en-US" sz="1000">
                <a:solidFill>
                  <a:schemeClr val="bg1"/>
                </a:solidFill>
                <a:latin typeface="微软雅黑" panose="020B0503020204020204" charset="-122"/>
                <a:ea typeface="微软雅黑" panose="020B0503020204020204" charset="-122"/>
                <a:cs typeface="微软雅黑" panose="020B0503020204020204" charset="-122"/>
              </a:rPr>
              <a:t>醋酸钠林格葡萄糖注射液说明书</a:t>
            </a:r>
            <a:endParaRPr lang="zh-CN" altLang="en-US" sz="1000">
              <a:solidFill>
                <a:schemeClr val="bg1"/>
              </a:solidFill>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383665"/>
          </a:xfrm>
          <a:prstGeom prst="rect">
            <a:avLst/>
          </a:prstGeom>
          <a:noFill/>
        </p:spPr>
        <p:txBody>
          <a:bodyPr wrap="square" rtlCol="0">
            <a:spAutoFit/>
          </a:bodyPr>
          <a:p>
            <a:r>
              <a:rPr lang="zh-CN" altLang="en-US" sz="1400" b="1">
                <a:solidFill>
                  <a:schemeClr val="bg1"/>
                </a:solidFill>
              </a:rPr>
              <a:t>药</a:t>
            </a:r>
            <a:endParaRPr lang="zh-CN" altLang="en-US" sz="1400" b="1">
              <a:solidFill>
                <a:schemeClr val="bg1"/>
              </a:solidFill>
            </a:endParaRPr>
          </a:p>
          <a:p>
            <a:r>
              <a:rPr lang="zh-CN" altLang="en-US" sz="1400" b="1">
                <a:solidFill>
                  <a:schemeClr val="bg1"/>
                </a:solidFill>
              </a:rPr>
              <a:t>品</a:t>
            </a:r>
            <a:endParaRPr lang="zh-CN" altLang="en-US" sz="1400" b="1">
              <a:solidFill>
                <a:schemeClr val="bg1"/>
              </a:solidFill>
            </a:endParaRPr>
          </a:p>
          <a:p>
            <a:r>
              <a:rPr lang="zh-CN" altLang="en-US" sz="1400" b="1">
                <a:solidFill>
                  <a:schemeClr val="bg1"/>
                </a:solidFill>
              </a:rPr>
              <a:t>基</a:t>
            </a:r>
            <a:endParaRPr lang="zh-CN" altLang="en-US" sz="1400" b="1">
              <a:solidFill>
                <a:schemeClr val="bg1"/>
              </a:solidFill>
            </a:endParaRPr>
          </a:p>
          <a:p>
            <a:r>
              <a:rPr lang="zh-CN" altLang="en-US" sz="1400" b="1">
                <a:solidFill>
                  <a:schemeClr val="bg1"/>
                </a:solidFill>
              </a:rPr>
              <a:t>本</a:t>
            </a:r>
            <a:endParaRPr lang="zh-CN" altLang="en-US" sz="1400" b="1">
              <a:solidFill>
                <a:schemeClr val="bg1"/>
              </a:solidFill>
            </a:endParaRPr>
          </a:p>
          <a:p>
            <a:r>
              <a:rPr lang="zh-CN" altLang="en-US" sz="1400" b="1">
                <a:solidFill>
                  <a:schemeClr val="bg1"/>
                </a:solidFill>
              </a:rPr>
              <a:t>信</a:t>
            </a:r>
            <a:endParaRPr lang="zh-CN" altLang="en-US" sz="1400" b="1">
              <a:solidFill>
                <a:schemeClr val="bg1"/>
              </a:solidFill>
            </a:endParaRPr>
          </a:p>
          <a:p>
            <a:r>
              <a:rPr lang="zh-CN" altLang="en-US" sz="1400" b="1">
                <a:solidFill>
                  <a:schemeClr val="bg1"/>
                </a:solidFill>
              </a:rPr>
              <a:t>息</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1"/>
            <a:stretch>
              <a:fillRect/>
            </a:stretch>
          </p:blipFill>
          <p:spPr>
            <a:xfrm>
              <a:off x="-1" y="8799"/>
              <a:ext cx="19200" cy="933"/>
            </a:xfrm>
            <a:prstGeom prst="rect">
              <a:avLst/>
            </a:prstGeom>
          </p:spPr>
        </p:pic>
        <p:pic>
          <p:nvPicPr>
            <p:cNvPr id="23" name="图片 22"/>
            <p:cNvPicPr>
              <a:picLocks noChangeAspect="1"/>
            </p:cNvPicPr>
            <p:nvPr/>
          </p:nvPicPr>
          <p:blipFill>
            <a:blip r:embed="rId2"/>
            <a:stretch>
              <a:fillRect/>
            </a:stretch>
          </p:blipFill>
          <p:spPr>
            <a:xfrm>
              <a:off x="-1" y="9698"/>
              <a:ext cx="19202" cy="289"/>
            </a:xfrm>
            <a:prstGeom prst="rect">
              <a:avLst/>
            </a:prstGeom>
          </p:spPr>
        </p:pic>
      </p:grpSp>
      <p:pic>
        <p:nvPicPr>
          <p:cNvPr id="4" name="图片 3"/>
          <p:cNvPicPr>
            <a:picLocks noChangeAspect="1"/>
          </p:cNvPicPr>
          <p:nvPr userDrawn="1">
            <p:custDataLst>
              <p:tags r:id="rId3"/>
            </p:custDataLst>
          </p:nvPr>
        </p:nvPicPr>
        <p:blipFill>
          <a:blip r:embed="rId4"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6" name="文本框 5"/>
          <p:cNvSpPr txBox="1"/>
          <p:nvPr/>
        </p:nvSpPr>
        <p:spPr>
          <a:xfrm>
            <a:off x="460375" y="825500"/>
            <a:ext cx="10581640" cy="460375"/>
          </a:xfrm>
          <a:prstGeom prst="rect">
            <a:avLst/>
          </a:prstGeom>
          <a:noFill/>
        </p:spPr>
        <p:txBody>
          <a:bodyPr wrap="square" rtlCol="0" anchor="t">
            <a:spAutoFit/>
          </a:bodyPr>
          <a:p>
            <a:r>
              <a:rPr lang="zh-CN" altLang="en-US" sz="2400" b="1">
                <a:solidFill>
                  <a:srgbClr val="00479B"/>
                </a:solidFill>
                <a:latin typeface="微软雅黑" panose="020B0503020204020204" charset="-122"/>
                <a:ea typeface="微软雅黑" panose="020B0503020204020204" charset="-122"/>
              </a:rPr>
              <a:t>参照药品建议：</a:t>
            </a:r>
            <a:r>
              <a:rPr lang="zh-CN" altLang="en-US" sz="2400" b="1">
                <a:solidFill>
                  <a:schemeClr val="accent5">
                    <a:lumMod val="75000"/>
                  </a:schemeClr>
                </a:solidFill>
                <a:latin typeface="微软雅黑" panose="020B0503020204020204" charset="-122"/>
                <a:ea typeface="微软雅黑" panose="020B0503020204020204" charset="-122"/>
              </a:rPr>
              <a:t>复方乳酸钠葡萄糖注射液</a:t>
            </a:r>
            <a:endParaRPr lang="zh-CN" altLang="en-US" sz="2400" b="1">
              <a:solidFill>
                <a:schemeClr val="accent5">
                  <a:lumMod val="75000"/>
                </a:schemeClr>
              </a:solidFill>
              <a:latin typeface="微软雅黑" panose="020B0503020204020204" charset="-122"/>
              <a:ea typeface="微软雅黑" panose="020B0503020204020204" charset="-122"/>
            </a:endParaRPr>
          </a:p>
        </p:txBody>
      </p:sp>
      <p:sp>
        <p:nvSpPr>
          <p:cNvPr id="5" name="文本框 4"/>
          <p:cNvSpPr txBox="1"/>
          <p:nvPr/>
        </p:nvSpPr>
        <p:spPr>
          <a:xfrm>
            <a:off x="460375" y="1478915"/>
            <a:ext cx="11339195" cy="1833245"/>
          </a:xfrm>
          <a:prstGeom prst="rect">
            <a:avLst/>
          </a:prstGeom>
          <a:noFill/>
        </p:spPr>
        <p:txBody>
          <a:bodyPr wrap="square" rtlCol="0" anchor="t">
            <a:noAutofit/>
          </a:bodyPr>
          <a:p>
            <a:pPr>
              <a:lnSpc>
                <a:spcPct val="150000"/>
              </a:lnSpc>
            </a:pPr>
            <a:r>
              <a:rPr lang="zh-CN" altLang="en-US" sz="1500" b="1" spc="150" dirty="0">
                <a:solidFill>
                  <a:srgbClr val="004FA1"/>
                </a:solidFill>
                <a:uFillTx/>
                <a:latin typeface="微软雅黑" panose="020B0503020204020204" charset="-122"/>
                <a:ea typeface="微软雅黑" panose="020B0503020204020204" charset="-122"/>
                <a:cs typeface="微软雅黑" panose="020B0503020204020204" charset="-122"/>
                <a:sym typeface="+mn-ea"/>
              </a:rPr>
              <a:t>选择参照药的理由：</a:t>
            </a:r>
            <a:r>
              <a:rPr lang="zh-CN" altLang="en-US" sz="1500" spc="150" dirty="0">
                <a:solidFill>
                  <a:schemeClr val="tx1"/>
                </a:solidFill>
                <a:uFillTx/>
                <a:latin typeface="微软雅黑" panose="020B0503020204020204" charset="-122"/>
                <a:ea typeface="微软雅黑" panose="020B0503020204020204" charset="-122"/>
                <a:cs typeface="微软雅黑" panose="020B0503020204020204" charset="-122"/>
                <a:sym typeface="+mn-ea"/>
              </a:rPr>
              <a:t>复方乳酸钠葡萄糖注射液是临床上应用广泛的晶体液，为医保乙类。醋酸钠林格葡萄糖注射液是复方乳酸钠葡萄糖注射液的升级换代产品，配方结构相似，主要用于调节水、电解质及酸碱平衡，并补充能量。</a:t>
            </a:r>
            <a:endParaRPr lang="zh-CN" altLang="en-US" sz="1500" b="1" spc="150" dirty="0">
              <a:solidFill>
                <a:srgbClr val="004FA1"/>
              </a:solidFill>
              <a:uFillTx/>
              <a:latin typeface="微软雅黑" panose="020B0503020204020204" charset="-122"/>
              <a:ea typeface="微软雅黑" panose="020B0503020204020204" charset="-122"/>
              <a:cs typeface="微软雅黑" panose="020B0503020204020204" charset="-122"/>
              <a:sym typeface="+mn-ea"/>
            </a:endParaRPr>
          </a:p>
          <a:p>
            <a:pPr>
              <a:lnSpc>
                <a:spcPct val="150000"/>
              </a:lnSpc>
            </a:pPr>
            <a:r>
              <a:rPr lang="zh-CN" altLang="en-US" sz="1500" b="1" spc="150" dirty="0">
                <a:solidFill>
                  <a:srgbClr val="004FA1"/>
                </a:solidFill>
                <a:uFillTx/>
                <a:latin typeface="微软雅黑" panose="020B0503020204020204" charset="-122"/>
                <a:ea typeface="微软雅黑" panose="020B0503020204020204" charset="-122"/>
                <a:cs typeface="微软雅黑" panose="020B0503020204020204" charset="-122"/>
                <a:sym typeface="+mn-ea"/>
              </a:rPr>
              <a:t>与参照药品相比的优势：</a:t>
            </a:r>
            <a:r>
              <a:rPr lang="zh-CN" altLang="en-US" sz="15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醋酸代替乳酸，缓冲系统升级</a:t>
            </a:r>
            <a:endParaRPr lang="zh-CN" altLang="en-US" sz="1500" b="1"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endParaRPr>
          </a:p>
          <a:p>
            <a:pPr>
              <a:lnSpc>
                <a:spcPct val="150000"/>
              </a:lnSpc>
            </a:pPr>
            <a:r>
              <a:rPr lang="en-US" altLang="zh-CN" sz="15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1</a:t>
            </a:r>
            <a:r>
              <a:rPr lang="zh-CN" altLang="en-US" sz="15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、醋酸不依赖肝脏代谢，不增加肝脏负担，而乳酸高度依赖肝脏代谢；</a:t>
            </a:r>
            <a:endParaRPr lang="zh-CN" altLang="en-US" sz="15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endParaRPr>
          </a:p>
          <a:p>
            <a:pPr>
              <a:lnSpc>
                <a:spcPct val="150000"/>
              </a:lnSpc>
            </a:pPr>
            <a:r>
              <a:rPr lang="en-US" altLang="zh-CN" sz="15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2</a:t>
            </a:r>
            <a:r>
              <a:rPr lang="zh-CN" altLang="en-US" sz="15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rPr>
              <a:t>、醋酸比乳酸代谢更快，可避免乳酸蓄积，能快速纠正酸中毒，维持酸碱平衡。</a:t>
            </a:r>
            <a:endParaRPr lang="zh-CN" altLang="en-US" sz="1500" spc="150" dirty="0">
              <a:solidFill>
                <a:sysClr val="windowText" lastClr="000000">
                  <a:lumMod val="75000"/>
                  <a:lumOff val="25000"/>
                </a:sysClr>
              </a:solidFill>
              <a:uFillTx/>
              <a:latin typeface="微软雅黑" panose="020B0503020204020204" charset="-122"/>
              <a:ea typeface="微软雅黑" panose="020B0503020204020204" charset="-122"/>
              <a:cs typeface="微软雅黑" panose="020B0503020204020204" charset="-122"/>
              <a:sym typeface="+mn-ea"/>
            </a:endParaRPr>
          </a:p>
        </p:txBody>
      </p:sp>
      <p:graphicFrame>
        <p:nvGraphicFramePr>
          <p:cNvPr id="7" name="表格 6"/>
          <p:cNvGraphicFramePr/>
          <p:nvPr>
            <p:custDataLst>
              <p:tags r:id="rId5"/>
            </p:custDataLst>
          </p:nvPr>
        </p:nvGraphicFramePr>
        <p:xfrm>
          <a:off x="460375" y="3512820"/>
          <a:ext cx="11412000" cy="1944000"/>
        </p:xfrm>
        <a:graphic>
          <a:graphicData uri="http://schemas.openxmlformats.org/drawingml/2006/table">
            <a:tbl>
              <a:tblPr>
                <a:effectLst/>
                <a:tableStyleId>{5940675A-B579-460E-94D1-54222C63F5DA}</a:tableStyleId>
              </a:tblPr>
              <a:tblGrid>
                <a:gridCol w="2196000"/>
                <a:gridCol w="1152000"/>
                <a:gridCol w="1152000"/>
                <a:gridCol w="1152000"/>
                <a:gridCol w="1152000"/>
                <a:gridCol w="1152000"/>
                <a:gridCol w="1152000"/>
                <a:gridCol w="1152000"/>
                <a:gridCol w="1152000"/>
              </a:tblGrid>
              <a:tr h="468000">
                <a:tc gridSpan="9">
                  <a:txBody>
                    <a:bodyPr/>
                    <a:p>
                      <a:pPr algn="ctr" fontAlgn="ctr">
                        <a:buNone/>
                      </a:pPr>
                      <a:r>
                        <a:rPr lang="zh-CN" altLang="en-US" sz="1600" b="1" i="0">
                          <a:solidFill>
                            <a:srgbClr val="FFFFFF"/>
                          </a:solidFill>
                          <a:latin typeface="微软雅黑" panose="020B0503020204020204" charset="-122"/>
                          <a:ea typeface="微软雅黑" panose="020B0503020204020204" charset="-122"/>
                        </a:rPr>
                        <a:t>药品成分（电解质等</a:t>
                      </a:r>
                      <a:r>
                        <a:rPr lang="zh-CN" altLang="en-US" sz="1600" b="1" i="0">
                          <a:solidFill>
                            <a:srgbClr val="FFFFFF"/>
                          </a:solidFill>
                          <a:latin typeface="微软雅黑" panose="020B0503020204020204" charset="-122"/>
                          <a:ea typeface="微软雅黑" panose="020B0503020204020204" charset="-122"/>
                        </a:rPr>
                        <a:t>的浓度）</a:t>
                      </a:r>
                      <a:endParaRPr lang="zh-CN" altLang="en-US" sz="1600" b="1" i="0">
                        <a:solidFill>
                          <a:sysClr val="window" lastClr="FFFFFF"/>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0479B"/>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49DE7"/>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hMerge="1">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rgbClr val="049DE7"/>
                    </a:solidFill>
                  </a:tcPr>
                </a:tc>
              </a:tr>
              <a:tr h="468000">
                <a:tc>
                  <a:txBody>
                    <a:bodyPr/>
                    <a:p>
                      <a:pPr algn="ctr" fontAlgn="ctr">
                        <a:lnSpc>
                          <a:spcPct val="130000"/>
                        </a:lnSpc>
                        <a:buNone/>
                      </a:pPr>
                      <a:r>
                        <a:rPr lang="zh-CN" altLang="en-US" sz="1200" b="0" i="0">
                          <a:solidFill>
                            <a:sysClr val="windowText" lastClr="000000"/>
                          </a:solidFill>
                          <a:latin typeface="微软雅黑" panose="020B0503020204020204" charset="-122"/>
                          <a:ea typeface="微软雅黑" panose="020B0503020204020204" charset="-122"/>
                        </a:rPr>
                        <a:t>产品</a:t>
                      </a:r>
                      <a:endParaRPr lang="zh-CN" altLang="en-US" sz="1200" b="0" i="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Na</a:t>
                      </a:r>
                      <a:r>
                        <a:rPr lang="en-US" altLang="zh-CN" sz="1200" b="0" i="0" baseline="30000">
                          <a:solidFill>
                            <a:schemeClr val="tx1"/>
                          </a:solidFill>
                          <a:latin typeface="微软雅黑" panose="020B0503020204020204" charset="-122"/>
                          <a:ea typeface="微软雅黑" panose="020B0503020204020204" charset="-122"/>
                        </a:rPr>
                        <a:t>+</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Cl</a:t>
                      </a:r>
                      <a:r>
                        <a:rPr lang="en-US" altLang="zh-CN" sz="1200" b="0" i="0" baseline="30000">
                          <a:solidFill>
                            <a:schemeClr val="tx1"/>
                          </a:solidFill>
                          <a:latin typeface="微软雅黑" panose="020B0503020204020204" charset="-122"/>
                          <a:ea typeface="微软雅黑" panose="020B0503020204020204" charset="-122"/>
                        </a:rPr>
                        <a:t>-</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K</a:t>
                      </a:r>
                      <a:r>
                        <a:rPr lang="en-US" altLang="zh-CN" sz="1200" b="0" i="0" baseline="30000">
                          <a:solidFill>
                            <a:schemeClr val="tx1"/>
                          </a:solidFill>
                          <a:latin typeface="微软雅黑" panose="020B0503020204020204" charset="-122"/>
                          <a:ea typeface="微软雅黑" panose="020B0503020204020204" charset="-122"/>
                        </a:rPr>
                        <a:t>+</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Ca</a:t>
                      </a:r>
                      <a:r>
                        <a:rPr lang="en-US" altLang="zh-CN" sz="1200" b="0" i="0" baseline="30000">
                          <a:solidFill>
                            <a:schemeClr val="tx1"/>
                          </a:solidFill>
                          <a:latin typeface="微软雅黑" panose="020B0503020204020204" charset="-122"/>
                          <a:ea typeface="微软雅黑" panose="020B0503020204020204" charset="-122"/>
                        </a:rPr>
                        <a:t>2+</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Mg</a:t>
                      </a:r>
                      <a:r>
                        <a:rPr lang="en-US" altLang="zh-CN" sz="1200" b="0" i="0" baseline="30000">
                          <a:solidFill>
                            <a:schemeClr val="tx1"/>
                          </a:solidFill>
                          <a:latin typeface="微软雅黑" panose="020B0503020204020204" charset="-122"/>
                          <a:ea typeface="微软雅黑" panose="020B0503020204020204" charset="-122"/>
                        </a:rPr>
                        <a:t>2+</a:t>
                      </a:r>
                      <a:br>
                        <a:rPr lang="en-US" altLang="zh-CN" sz="1200" b="0" i="0">
                          <a:solidFill>
                            <a:schemeClr val="tx1"/>
                          </a:solidFill>
                          <a:latin typeface="微软雅黑" panose="020B0503020204020204" charset="-122"/>
                          <a:ea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乳酸</a:t>
                      </a: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根</a:t>
                      </a:r>
                      <a:endParaRPr lang="zh-CN" altLang="en-US" sz="1200" b="0" i="0">
                        <a:solidFill>
                          <a:schemeClr val="tx1"/>
                        </a:solidFill>
                        <a:latin typeface="微软雅黑" panose="020B0503020204020204" charset="-122"/>
                        <a:ea typeface="微软雅黑" panose="020B0503020204020204" charset="-122"/>
                        <a:cs typeface="微软雅黑" panose="020B0503020204020204" charset="-122"/>
                      </a:endParaRPr>
                    </a:p>
                    <a:p>
                      <a:pPr algn="ctr" fontAlgn="ctr">
                        <a:buNone/>
                      </a:pPr>
                      <a:r>
                        <a:rPr lang="en-US" altLang="zh-CN" sz="1200">
                          <a:latin typeface="微软雅黑" panose="020B0503020204020204" charset="-122"/>
                          <a:ea typeface="微软雅黑" panose="020B0503020204020204" charset="-122"/>
                          <a:cs typeface="微软雅黑" panose="020B0503020204020204" charset="-122"/>
                          <a:sym typeface="+mn-ea"/>
                        </a:rPr>
                        <a:t>mmol/L</a:t>
                      </a:r>
                      <a:endParaRPr lang="zh-CN" altLang="en-US" sz="1200" b="0" i="0">
                        <a:solidFill>
                          <a:schemeClr val="tx1"/>
                        </a:solidFill>
                        <a:latin typeface="微软雅黑" panose="020B0503020204020204" charset="-122"/>
                        <a:ea typeface="微软雅黑" panose="020B0503020204020204" charset="-122"/>
                        <a:cs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醋酸根</a:t>
                      </a:r>
                      <a:br>
                        <a:rPr lang="zh-CN" altLang="en-US" sz="1200" b="0" i="0">
                          <a:solidFill>
                            <a:schemeClr val="tx1"/>
                          </a:solidFill>
                          <a:latin typeface="微软雅黑" panose="020B0503020204020204" charset="-122"/>
                          <a:ea typeface="微软雅黑" panose="020B0503020204020204" charset="-122"/>
                          <a:cs typeface="微软雅黑" panose="020B0503020204020204" charset="-122"/>
                        </a:rPr>
                      </a:br>
                      <a:r>
                        <a:rPr lang="en-US" altLang="zh-CN" sz="1200" b="0" i="0">
                          <a:solidFill>
                            <a:schemeClr val="tx1"/>
                          </a:solidFill>
                          <a:latin typeface="微软雅黑" panose="020B0503020204020204" charset="-122"/>
                          <a:ea typeface="微软雅黑" panose="020B0503020204020204" charset="-122"/>
                          <a:cs typeface="微软雅黑" panose="020B0503020204020204" charset="-122"/>
                        </a:rPr>
                        <a:t>mmol/L</a:t>
                      </a:r>
                      <a:endParaRPr lang="en-US" altLang="zh-CN" sz="1200" b="0" i="0">
                        <a:solidFill>
                          <a:schemeClr val="tx1"/>
                        </a:solidFill>
                        <a:latin typeface="微软雅黑" panose="020B0503020204020204" charset="-122"/>
                        <a:ea typeface="微软雅黑" panose="020B0503020204020204" charset="-122"/>
                        <a:cs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zh-CN" altLang="en-US" sz="1200" b="0" i="0">
                          <a:solidFill>
                            <a:schemeClr val="tx1"/>
                          </a:solidFill>
                          <a:latin typeface="微软雅黑" panose="020B0503020204020204" charset="-122"/>
                          <a:ea typeface="微软雅黑" panose="020B0503020204020204" charset="-122"/>
                          <a:cs typeface="微软雅黑" panose="020B0503020204020204" charset="-122"/>
                        </a:rPr>
                        <a:t>葡萄糖</a:t>
                      </a:r>
                      <a:endParaRPr lang="zh-CN" altLang="en-US" sz="1200" b="0" i="0">
                        <a:solidFill>
                          <a:schemeClr val="tx1"/>
                        </a:solidFill>
                        <a:latin typeface="微软雅黑" panose="020B0503020204020204" charset="-122"/>
                        <a:ea typeface="微软雅黑" panose="020B0503020204020204" charset="-122"/>
                        <a:cs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r h="468000">
                <a:tc>
                  <a:txBody>
                    <a:bodyPr/>
                    <a:p>
                      <a:pPr algn="ctr" fontAlgn="ctr">
                        <a:lnSpc>
                          <a:spcPct val="130000"/>
                        </a:lnSpc>
                        <a:buNone/>
                      </a:pPr>
                      <a:r>
                        <a:rPr lang="zh-CN" altLang="en-US" sz="1200" b="0" i="0">
                          <a:solidFill>
                            <a:sysClr val="windowText" lastClr="000000"/>
                          </a:solidFill>
                          <a:latin typeface="微软雅黑" panose="020B0503020204020204" charset="-122"/>
                          <a:ea typeface="微软雅黑" panose="020B0503020204020204" charset="-122"/>
                        </a:rPr>
                        <a:t>醋酸钠林格葡萄糖注射液</a:t>
                      </a:r>
                      <a:r>
                        <a:rPr lang="en-US" altLang="zh-CN" sz="1200" b="0" i="0" baseline="30000">
                          <a:solidFill>
                            <a:sysClr val="windowText" lastClr="000000"/>
                          </a:solidFill>
                          <a:latin typeface="微软雅黑" panose="020B0503020204020204" charset="-122"/>
                          <a:ea typeface="微软雅黑" panose="020B0503020204020204" charset="-122"/>
                        </a:rPr>
                        <a:t>[1]</a:t>
                      </a:r>
                      <a:endParaRPr lang="en-US" altLang="zh-CN" sz="1200" b="0" i="0" baseline="3000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130</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109</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4</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1.5</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r>
                        <a:rPr lang="en-US" altLang="zh-CN" sz="1200" b="0" i="0">
                          <a:solidFill>
                            <a:schemeClr val="tx1"/>
                          </a:solidFill>
                          <a:latin typeface="微软雅黑" panose="020B0503020204020204" charset="-122"/>
                          <a:ea typeface="微软雅黑" panose="020B0503020204020204" charset="-122"/>
                        </a:rPr>
                        <a:t>28</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5%</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r h="468000">
                <a:tc>
                  <a:txBody>
                    <a:bodyPr/>
                    <a:p>
                      <a:pPr algn="ctr" fontAlgn="ctr">
                        <a:lnSpc>
                          <a:spcPct val="130000"/>
                        </a:lnSpc>
                        <a:buNone/>
                      </a:pPr>
                      <a:r>
                        <a:rPr lang="zh-CN" altLang="en-US" sz="1200" b="0" i="0">
                          <a:solidFill>
                            <a:sysClr val="windowText" lastClr="000000"/>
                          </a:solidFill>
                          <a:latin typeface="微软雅黑" panose="020B0503020204020204" charset="-122"/>
                          <a:ea typeface="微软雅黑" panose="020B0503020204020204" charset="-122"/>
                        </a:rPr>
                        <a:t>复方乳酸钠葡萄糖注射液</a:t>
                      </a:r>
                      <a:r>
                        <a:rPr lang="en-US" altLang="zh-CN" sz="1200" b="0" i="0" baseline="30000">
                          <a:solidFill>
                            <a:sysClr val="windowText" lastClr="000000"/>
                          </a:solidFill>
                          <a:latin typeface="微软雅黑" panose="020B0503020204020204" charset="-122"/>
                          <a:ea typeface="微软雅黑" panose="020B0503020204020204" charset="-122"/>
                        </a:rPr>
                        <a:t>[2]</a:t>
                      </a:r>
                      <a:endParaRPr lang="en-US" altLang="zh-CN" sz="1200" b="0" i="0" baseline="30000">
                        <a:solidFill>
                          <a:sysClr val="windowText" lastClr="000000"/>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130</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107</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4</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1.5</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28</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c>
                  <a:txBody>
                    <a:bodyPr/>
                    <a:p>
                      <a:pPr algn="ctr" fontAlgn="ctr">
                        <a:buNone/>
                      </a:pPr>
                      <a:r>
                        <a:rPr lang="en-US" altLang="zh-CN" sz="1200" b="0" i="0">
                          <a:solidFill>
                            <a:schemeClr val="tx1"/>
                          </a:solidFill>
                          <a:latin typeface="微软雅黑" panose="020B0503020204020204" charset="-122"/>
                          <a:ea typeface="微软雅黑" panose="020B0503020204020204" charset="-122"/>
                        </a:rPr>
                        <a:t>5%</a:t>
                      </a:r>
                      <a:endParaRPr lang="en-US" altLang="zh-CN" sz="1200" b="0" i="0">
                        <a:solidFill>
                          <a:schemeClr val="tx1"/>
                        </a:solidFill>
                        <a:latin typeface="微软雅黑" panose="020B0503020204020204" charset="-122"/>
                        <a:ea typeface="微软雅黑" panose="020B0503020204020204" charset="-122"/>
                      </a:endParaRPr>
                    </a:p>
                  </a:txBody>
                  <a:tcPr marL="7937" marR="7937" marT="7937" marB="0" anchor="ctr" anchorCtr="0">
                    <a:lnL w="6350" cap="flat" cmpd="sng">
                      <a:solidFill>
                        <a:srgbClr val="000000"/>
                      </a:solidFill>
                      <a:prstDash val="solid"/>
                      <a:headEnd type="none" w="med" len="med"/>
                      <a:tailEnd type="none" w="med" len="med"/>
                    </a:lnL>
                    <a:lnR w="6350" cap="flat" cmpd="sng">
                      <a:solidFill>
                        <a:srgbClr val="000000"/>
                      </a:solidFill>
                      <a:prstDash val="solid"/>
                      <a:headEnd type="none" w="med" len="med"/>
                      <a:tailEnd type="none" w="med" len="med"/>
                    </a:lnR>
                    <a:lnT w="6350" cap="flat" cmpd="sng">
                      <a:solidFill>
                        <a:srgbClr val="000000"/>
                      </a:solidFill>
                      <a:prstDash val="solid"/>
                      <a:headEnd type="none" w="med" len="med"/>
                      <a:tailEnd type="none" w="med" len="med"/>
                    </a:lnT>
                    <a:lnB w="6350" cap="flat" cmpd="sng">
                      <a:solidFill>
                        <a:srgbClr val="000000"/>
                      </a:solidFill>
                      <a:prstDash val="solid"/>
                      <a:headEnd type="none" w="med" len="med"/>
                      <a:tailEnd type="none" w="med" len="med"/>
                    </a:lnB>
                    <a:solidFill>
                      <a:sysClr val="window" lastClr="FFFFFF"/>
                    </a:solidFill>
                  </a:tcPr>
                </a:tc>
              </a:tr>
            </a:tbl>
          </a:graphicData>
        </a:graphic>
      </p:graphicFrame>
      <p:sp>
        <p:nvSpPr>
          <p:cNvPr id="8" name="文本框 7"/>
          <p:cNvSpPr txBox="1"/>
          <p:nvPr/>
        </p:nvSpPr>
        <p:spPr>
          <a:xfrm>
            <a:off x="441325" y="5753100"/>
            <a:ext cx="6096000" cy="423545"/>
          </a:xfrm>
          <a:prstGeom prst="rect">
            <a:avLst/>
          </a:prstGeom>
          <a:noFill/>
        </p:spPr>
        <p:txBody>
          <a:bodyPr wrap="square" rtlCol="0" anchor="t">
            <a:spAutoFit/>
          </a:bodyPr>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sym typeface="+mn-ea"/>
              </a:rPr>
              <a:t>[1] </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rPr>
              <a:t>醋酸钠林格葡萄糖注射液说明书</a:t>
            </a:r>
            <a:endPar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sym typeface="+mn-ea"/>
              </a:rPr>
              <a:t>[2] </a:t>
            </a:r>
            <a:r>
              <a:rPr lang="zh-CN" altLang="en-US" sz="900">
                <a:solidFill>
                  <a:schemeClr val="tx1"/>
                </a:solidFill>
                <a:latin typeface="微软雅黑" panose="020B0503020204020204" charset="-122"/>
                <a:ea typeface="微软雅黑" panose="020B0503020204020204" charset="-122"/>
                <a:sym typeface="+mn-ea"/>
              </a:rPr>
              <a:t>复方乳酸钠葡萄糖注射液</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rPr>
              <a:t>说明书</a:t>
            </a:r>
            <a:endPar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文本框 5"/>
          <p:cNvSpPr txBox="1"/>
          <p:nvPr>
            <p:custDataLst>
              <p:tags r:id="rId1"/>
            </p:custDataLst>
          </p:nvPr>
        </p:nvSpPr>
        <p:spPr>
          <a:xfrm>
            <a:off x="732113" y="1404448"/>
            <a:ext cx="10798240" cy="691515"/>
          </a:xfrm>
          <a:prstGeom prst="rect">
            <a:avLst/>
          </a:prstGeom>
          <a:noFill/>
          <a:ln>
            <a:noFill/>
          </a:ln>
        </p:spPr>
        <p:txBody>
          <a:bodyPr wrap="square" rtlCol="0">
            <a:spAutoFit/>
          </a:bodyPr>
          <a:p>
            <a:pPr marL="285750" indent="-285750">
              <a:lnSpc>
                <a:spcPct val="150000"/>
              </a:lnSpc>
              <a:buFont typeface="Arial" panose="020B0604020202020204" pitchFamily="34" charset="0"/>
              <a:buChar char="•"/>
            </a:pPr>
            <a:r>
              <a:rPr lang="zh-CN" altLang="en-US" sz="1300" dirty="0">
                <a:latin typeface="微软雅黑" panose="020B0503020204020204" charset="-122"/>
                <a:ea typeface="微软雅黑" panose="020B0503020204020204" charset="-122"/>
                <a:cs typeface="微软雅黑" panose="020B0503020204020204" charset="-122"/>
              </a:rPr>
              <a:t>容量不足是各类重症患者</a:t>
            </a:r>
            <a:r>
              <a:rPr lang="en-US" altLang="zh-CN" sz="1300" dirty="0">
                <a:latin typeface="微软雅黑" panose="020B0503020204020204" charset="-122"/>
                <a:ea typeface="微软雅黑" panose="020B0503020204020204" charset="-122"/>
                <a:cs typeface="微软雅黑" panose="020B0503020204020204" charset="-122"/>
              </a:rPr>
              <a:t>( </a:t>
            </a:r>
            <a:r>
              <a:rPr lang="zh-CN" altLang="en-US" sz="1300" dirty="0">
                <a:latin typeface="微软雅黑" panose="020B0503020204020204" charset="-122"/>
                <a:ea typeface="微软雅黑" panose="020B0503020204020204" charset="-122"/>
                <a:cs typeface="微软雅黑" panose="020B0503020204020204" charset="-122"/>
              </a:rPr>
              <a:t>如感染、创伤或大手术以及急性失血等</a:t>
            </a:r>
            <a:r>
              <a:rPr lang="en-US" altLang="zh-CN" sz="1300" dirty="0">
                <a:latin typeface="微软雅黑" panose="020B0503020204020204" charset="-122"/>
                <a:ea typeface="微软雅黑" panose="020B0503020204020204" charset="-122"/>
                <a:cs typeface="微软雅黑" panose="020B0503020204020204" charset="-122"/>
              </a:rPr>
              <a:t>) </a:t>
            </a:r>
            <a:r>
              <a:rPr lang="zh-CN" altLang="en-US" sz="1300" dirty="0">
                <a:latin typeface="微软雅黑" panose="020B0503020204020204" charset="-122"/>
                <a:ea typeface="微软雅黑" panose="020B0503020204020204" charset="-122"/>
                <a:cs typeface="微软雅黑" panose="020B0503020204020204" charset="-122"/>
              </a:rPr>
              <a:t>的共同临床特征，持续低容量血症所致组织灌注障碍可显著增加重症患者发生多器官功能不全的风险，或将进一步加剧原发疾病所致的器官损伤，导致不良预后</a:t>
            </a:r>
            <a:r>
              <a:rPr lang="en-US" altLang="zh-CN" sz="1300" baseline="30000" dirty="0">
                <a:latin typeface="微软雅黑" panose="020B0503020204020204" charset="-122"/>
                <a:ea typeface="微软雅黑" panose="020B0503020204020204" charset="-122"/>
                <a:cs typeface="微软雅黑" panose="020B0503020204020204" charset="-122"/>
              </a:rPr>
              <a:t>[1]</a:t>
            </a:r>
            <a:r>
              <a:rPr lang="zh-CN" altLang="en-US" sz="1300" dirty="0">
                <a:latin typeface="微软雅黑" panose="020B0503020204020204" charset="-122"/>
                <a:ea typeface="微软雅黑" panose="020B0503020204020204" charset="-122"/>
                <a:cs typeface="微软雅黑" panose="020B0503020204020204" charset="-122"/>
              </a:rPr>
              <a:t>。 </a:t>
            </a:r>
            <a:endParaRPr lang="zh-CN" altLang="en-US" sz="1300" b="1" dirty="0">
              <a:solidFill>
                <a:srgbClr val="C00000"/>
              </a:solidFill>
              <a:latin typeface="微软雅黑" panose="020B0503020204020204" charset="-122"/>
              <a:ea typeface="微软雅黑" panose="020B0503020204020204" charset="-122"/>
              <a:cs typeface="微软雅黑" panose="020B0503020204020204" charset="-122"/>
            </a:endParaRPr>
          </a:p>
        </p:txBody>
      </p:sp>
      <p:sp>
        <p:nvSpPr>
          <p:cNvPr id="49" name="文本框 48"/>
          <p:cNvSpPr txBox="1"/>
          <p:nvPr>
            <p:custDataLst>
              <p:tags r:id="rId2"/>
            </p:custDataLst>
          </p:nvPr>
        </p:nvSpPr>
        <p:spPr>
          <a:xfrm>
            <a:off x="714375" y="996411"/>
            <a:ext cx="3203575" cy="398780"/>
          </a:xfrm>
          <a:prstGeom prst="rect">
            <a:avLst/>
          </a:prstGeom>
          <a:noFill/>
        </p:spPr>
        <p:txBody>
          <a:bodyPr wrap="square">
            <a:spAutoFit/>
          </a:bodyPr>
          <a:p>
            <a:pPr marL="285750" indent="-285750">
              <a:lnSpc>
                <a:spcPct val="100000"/>
              </a:lnSpc>
              <a:buFont typeface="Wingdings" panose="05000000000000000000" charset="0"/>
              <a:buChar char="l"/>
            </a:pPr>
            <a:r>
              <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mn-ea"/>
              </a:rPr>
              <a:t>所治疗疾病基本情况：</a:t>
            </a:r>
            <a:endPar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mn-ea"/>
            </a:endParaRPr>
          </a:p>
        </p:txBody>
      </p:sp>
      <p:sp>
        <p:nvSpPr>
          <p:cNvPr id="5" name="文本框 4"/>
          <p:cNvSpPr txBox="1"/>
          <p:nvPr/>
        </p:nvSpPr>
        <p:spPr>
          <a:xfrm>
            <a:off x="714375" y="2207895"/>
            <a:ext cx="6096000" cy="398780"/>
          </a:xfrm>
          <a:prstGeom prst="rect">
            <a:avLst/>
          </a:prstGeom>
          <a:noFill/>
        </p:spPr>
        <p:txBody>
          <a:bodyPr wrap="square" rtlCol="0" anchor="t">
            <a:spAutoFit/>
          </a:bodyPr>
          <a:p>
            <a:pPr marL="285750" lvl="0" indent="-285750" algn="l">
              <a:buClrTx/>
              <a:buSzTx/>
              <a:buFont typeface="Wingdings" panose="05000000000000000000" charset="0"/>
              <a:buChar char="l"/>
            </a:pPr>
            <a:r>
              <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等线" panose="02010600030101010101" charset="-122"/>
              </a:rPr>
              <a:t>大陆地区发病率、年发病总人数：</a:t>
            </a:r>
            <a:endPar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等线" panose="02010600030101010101" charset="-122"/>
            </a:endParaRPr>
          </a:p>
        </p:txBody>
      </p:sp>
      <p:sp>
        <p:nvSpPr>
          <p:cNvPr id="7" name="文本框 6"/>
          <p:cNvSpPr txBox="1"/>
          <p:nvPr/>
        </p:nvSpPr>
        <p:spPr>
          <a:xfrm>
            <a:off x="735965" y="2602865"/>
            <a:ext cx="11181715" cy="691515"/>
          </a:xfrm>
          <a:prstGeom prst="rect">
            <a:avLst/>
          </a:prstGeom>
          <a:noFill/>
        </p:spPr>
        <p:txBody>
          <a:bodyPr wrap="square" rtlCol="0" anchor="t">
            <a:spAutoFit/>
          </a:bodyPr>
          <a:p>
            <a:pPr marL="285750" indent="-285750">
              <a:lnSpc>
                <a:spcPct val="150000"/>
              </a:lnSpc>
              <a:buFont typeface="Arial" panose="020B0604020202020204" pitchFamily="34" charset="0"/>
              <a:buChar char="•"/>
            </a:pPr>
            <a:r>
              <a:rPr lang="en-US" altLang="zh-CN" sz="1300" dirty="0">
                <a:latin typeface="微软雅黑" panose="020B0503020204020204" charset="-122"/>
                <a:ea typeface="微软雅黑" panose="020B0503020204020204" charset="-122"/>
                <a:cs typeface="微软雅黑" panose="020B0503020204020204" charset="-122"/>
                <a:sym typeface="+mn-ea"/>
              </a:rPr>
              <a:t>2020</a:t>
            </a:r>
            <a:r>
              <a:rPr lang="zh-CN" altLang="en-US" sz="1300" dirty="0">
                <a:latin typeface="微软雅黑" panose="020B0503020204020204" charset="-122"/>
                <a:ea typeface="微软雅黑" panose="020B0503020204020204" charset="-122"/>
                <a:cs typeface="微软雅黑" panose="020B0503020204020204" charset="-122"/>
                <a:sym typeface="+mn-ea"/>
              </a:rPr>
              <a:t>年的一项针对全国</a:t>
            </a:r>
            <a:r>
              <a:rPr lang="en-US" altLang="zh-CN" sz="1300" dirty="0">
                <a:latin typeface="微软雅黑" panose="020B0503020204020204" charset="-122"/>
                <a:ea typeface="微软雅黑" panose="020B0503020204020204" charset="-122"/>
                <a:cs typeface="微软雅黑" panose="020B0503020204020204" charset="-122"/>
                <a:sym typeface="+mn-ea"/>
              </a:rPr>
              <a:t>44</a:t>
            </a:r>
            <a:r>
              <a:rPr lang="zh-CN" altLang="en-US" sz="1300" dirty="0">
                <a:latin typeface="微软雅黑" panose="020B0503020204020204" charset="-122"/>
                <a:ea typeface="微软雅黑" panose="020B0503020204020204" charset="-122"/>
                <a:cs typeface="微软雅黑" panose="020B0503020204020204" charset="-122"/>
                <a:sym typeface="+mn-ea"/>
              </a:rPr>
              <a:t>所医院</a:t>
            </a:r>
            <a:r>
              <a:rPr lang="en-US" altLang="zh-CN" sz="1300" dirty="0">
                <a:latin typeface="微软雅黑" panose="020B0503020204020204" charset="-122"/>
                <a:ea typeface="微软雅黑" panose="020B0503020204020204" charset="-122"/>
                <a:cs typeface="微软雅黑" panose="020B0503020204020204" charset="-122"/>
                <a:sym typeface="+mn-ea"/>
              </a:rPr>
              <a:t>ICU</a:t>
            </a:r>
            <a:r>
              <a:rPr lang="zh-CN" altLang="en-US" sz="1300" dirty="0">
                <a:latin typeface="微软雅黑" panose="020B0503020204020204" charset="-122"/>
                <a:ea typeface="微软雅黑" panose="020B0503020204020204" charset="-122"/>
                <a:cs typeface="微软雅黑" panose="020B0503020204020204" charset="-122"/>
                <a:sym typeface="+mn-ea"/>
              </a:rPr>
              <a:t>的研究报告显示，</a:t>
            </a:r>
            <a:r>
              <a:rPr lang="en-US" altLang="zh-CN" sz="1300" b="1" dirty="0">
                <a:solidFill>
                  <a:srgbClr val="C00000"/>
                </a:solidFill>
                <a:latin typeface="微软雅黑" panose="020B0503020204020204" charset="-122"/>
                <a:ea typeface="微软雅黑" panose="020B0503020204020204" charset="-122"/>
                <a:cs typeface="微软雅黑" panose="020B0503020204020204" charset="-122"/>
                <a:sym typeface="+mn-ea"/>
              </a:rPr>
              <a:t>ICU</a:t>
            </a: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脓毒症的发病率为</a:t>
            </a:r>
            <a:r>
              <a:rPr lang="en-US" altLang="zh-CN" sz="1300" b="1" dirty="0">
                <a:solidFill>
                  <a:srgbClr val="C00000"/>
                </a:solidFill>
                <a:latin typeface="微软雅黑" panose="020B0503020204020204" charset="-122"/>
                <a:ea typeface="微软雅黑" panose="020B0503020204020204" charset="-122"/>
                <a:cs typeface="微软雅黑" panose="020B0503020204020204" charset="-122"/>
                <a:sym typeface="+mn-ea"/>
              </a:rPr>
              <a:t>20.6%</a:t>
            </a:r>
            <a:r>
              <a:rPr lang="en-US" altLang="zh-CN" sz="1300" b="1" baseline="30000" dirty="0">
                <a:solidFill>
                  <a:srgbClr val="C00000"/>
                </a:solidFill>
                <a:latin typeface="微软雅黑" panose="020B0503020204020204" charset="-122"/>
                <a:ea typeface="微软雅黑" panose="020B0503020204020204" charset="-122"/>
                <a:cs typeface="微软雅黑" panose="020B0503020204020204" charset="-122"/>
                <a:sym typeface="+mn-ea"/>
              </a:rPr>
              <a:t>[2]</a:t>
            </a: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a:t>
            </a:r>
            <a:endParaRPr lang="en-US" altLang="zh-CN" sz="1300" b="1" dirty="0">
              <a:solidFill>
                <a:srgbClr val="C00000"/>
              </a:solidFill>
              <a:latin typeface="微软雅黑" panose="020B0503020204020204" charset="-122"/>
              <a:ea typeface="微软雅黑" panose="020B0503020204020204" charset="-122"/>
              <a:cs typeface="微软雅黑" panose="020B0503020204020204" charset="-122"/>
            </a:endParaRPr>
          </a:p>
          <a:p>
            <a:pPr marL="285750" indent="-285750">
              <a:lnSpc>
                <a:spcPct val="150000"/>
              </a:lnSpc>
              <a:buFont typeface="Arial" panose="020B0604020202020204" pitchFamily="34" charset="0"/>
              <a:buChar char="•"/>
            </a:pP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根据《2024中国卫生健康统计年鉴》资料显示，2023年全国住院病人手术人次达9638万</a:t>
            </a:r>
            <a:r>
              <a:rPr lang="en-US" altLang="zh-CN" sz="1300" b="1" baseline="30000" dirty="0">
                <a:solidFill>
                  <a:srgbClr val="C00000"/>
                </a:solidFill>
                <a:latin typeface="微软雅黑" panose="020B0503020204020204" charset="-122"/>
                <a:ea typeface="微软雅黑" panose="020B0503020204020204" charset="-122"/>
                <a:cs typeface="微软雅黑" panose="020B0503020204020204" charset="-122"/>
                <a:sym typeface="+mn-ea"/>
              </a:rPr>
              <a:t>[3]</a:t>
            </a: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a:t>
            </a:r>
            <a:endPar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endParaRPr>
          </a:p>
        </p:txBody>
      </p:sp>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383665"/>
          </a:xfrm>
          <a:prstGeom prst="rect">
            <a:avLst/>
          </a:prstGeom>
          <a:noFill/>
        </p:spPr>
        <p:txBody>
          <a:bodyPr wrap="square" rtlCol="0">
            <a:spAutoFit/>
          </a:bodyPr>
          <a:p>
            <a:r>
              <a:rPr lang="zh-CN" altLang="en-US" sz="1400" b="1">
                <a:solidFill>
                  <a:schemeClr val="bg1"/>
                </a:solidFill>
              </a:rPr>
              <a:t>药</a:t>
            </a:r>
            <a:endParaRPr lang="zh-CN" altLang="en-US" sz="1400" b="1">
              <a:solidFill>
                <a:schemeClr val="bg1"/>
              </a:solidFill>
            </a:endParaRPr>
          </a:p>
          <a:p>
            <a:r>
              <a:rPr lang="zh-CN" altLang="en-US" sz="1400" b="1">
                <a:solidFill>
                  <a:schemeClr val="bg1"/>
                </a:solidFill>
              </a:rPr>
              <a:t>品</a:t>
            </a:r>
            <a:endParaRPr lang="zh-CN" altLang="en-US" sz="1400" b="1">
              <a:solidFill>
                <a:schemeClr val="bg1"/>
              </a:solidFill>
            </a:endParaRPr>
          </a:p>
          <a:p>
            <a:r>
              <a:rPr lang="zh-CN" altLang="en-US" sz="1400" b="1">
                <a:solidFill>
                  <a:schemeClr val="bg1"/>
                </a:solidFill>
              </a:rPr>
              <a:t>基</a:t>
            </a:r>
            <a:endParaRPr lang="zh-CN" altLang="en-US" sz="1400" b="1">
              <a:solidFill>
                <a:schemeClr val="bg1"/>
              </a:solidFill>
            </a:endParaRPr>
          </a:p>
          <a:p>
            <a:r>
              <a:rPr lang="zh-CN" altLang="en-US" sz="1400" b="1">
                <a:solidFill>
                  <a:schemeClr val="bg1"/>
                </a:solidFill>
              </a:rPr>
              <a:t>本</a:t>
            </a:r>
            <a:endParaRPr lang="zh-CN" altLang="en-US" sz="1400" b="1">
              <a:solidFill>
                <a:schemeClr val="bg1"/>
              </a:solidFill>
            </a:endParaRPr>
          </a:p>
          <a:p>
            <a:r>
              <a:rPr lang="zh-CN" altLang="en-US" sz="1400" b="1">
                <a:solidFill>
                  <a:schemeClr val="bg1"/>
                </a:solidFill>
              </a:rPr>
              <a:t>信</a:t>
            </a:r>
            <a:endParaRPr lang="zh-CN" altLang="en-US" sz="1400" b="1">
              <a:solidFill>
                <a:schemeClr val="bg1"/>
              </a:solidFill>
            </a:endParaRPr>
          </a:p>
          <a:p>
            <a:r>
              <a:rPr lang="zh-CN" altLang="en-US" sz="1400" b="1">
                <a:solidFill>
                  <a:schemeClr val="bg1"/>
                </a:solidFill>
              </a:rPr>
              <a:t>息</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3"/>
            <a:stretch>
              <a:fillRect/>
            </a:stretch>
          </p:blipFill>
          <p:spPr>
            <a:xfrm>
              <a:off x="-1" y="8799"/>
              <a:ext cx="19200" cy="933"/>
            </a:xfrm>
            <a:prstGeom prst="rect">
              <a:avLst/>
            </a:prstGeom>
          </p:spPr>
        </p:pic>
        <p:pic>
          <p:nvPicPr>
            <p:cNvPr id="23" name="图片 22"/>
            <p:cNvPicPr>
              <a:picLocks noChangeAspect="1"/>
            </p:cNvPicPr>
            <p:nvPr/>
          </p:nvPicPr>
          <p:blipFill>
            <a:blip r:embed="rId4"/>
            <a:stretch>
              <a:fillRect/>
            </a:stretch>
          </p:blipFill>
          <p:spPr>
            <a:xfrm>
              <a:off x="-1" y="9698"/>
              <a:ext cx="19202" cy="289"/>
            </a:xfrm>
            <a:prstGeom prst="rect">
              <a:avLst/>
            </a:prstGeom>
          </p:spPr>
        </p:pic>
      </p:grpSp>
      <p:pic>
        <p:nvPicPr>
          <p:cNvPr id="2" name="图片 1"/>
          <p:cNvPicPr>
            <a:picLocks noChangeAspect="1"/>
          </p:cNvPicPr>
          <p:nvPr userDrawn="1">
            <p:custDataLst>
              <p:tags r:id="rId5"/>
            </p:custDataLst>
          </p:nvPr>
        </p:nvPicPr>
        <p:blipFill>
          <a:blip r:embed="rId6"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9" name="文本框 8"/>
          <p:cNvSpPr txBox="1"/>
          <p:nvPr>
            <p:custDataLst>
              <p:tags r:id="rId7"/>
            </p:custDataLst>
          </p:nvPr>
        </p:nvSpPr>
        <p:spPr>
          <a:xfrm>
            <a:off x="736231" y="5217650"/>
            <a:ext cx="6443194" cy="755650"/>
          </a:xfrm>
          <a:prstGeom prst="rect">
            <a:avLst/>
          </a:prstGeom>
          <a:noFill/>
        </p:spPr>
        <p:txBody>
          <a:bodyPr wrap="square" rtlCol="0">
            <a:spAutoFit/>
          </a:bodyPr>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[1]  </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耿倩宁等，重症患者液体复苏：种类选择的辛路历程</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[J]</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，中国实用内科杂志，</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2018,38</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11</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1073-1076</a:t>
            </a:r>
            <a:endParaRPr lang="en-US" altLang="zh-CN" sz="900" dirty="0">
              <a:solidFill>
                <a:schemeClr val="tx1"/>
              </a:solidFill>
              <a:latin typeface="微软雅黑" panose="020B0503020204020204" charset="-122"/>
              <a:ea typeface="微软雅黑" panose="020B0503020204020204" charset="-122"/>
              <a:cs typeface="微软雅黑" panose="020B0503020204020204" charset="-122"/>
            </a:endParaRPr>
          </a:p>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[2] 《</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中国脓毒症早期预防与阻断急诊专家共识</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900" dirty="0">
              <a:solidFill>
                <a:schemeClr val="tx1"/>
              </a:solidFill>
              <a:latin typeface="微软雅黑" panose="020B0503020204020204" charset="-122"/>
              <a:ea typeface="微软雅黑" panose="020B0503020204020204" charset="-122"/>
              <a:cs typeface="微软雅黑" panose="020B0503020204020204" charset="-122"/>
            </a:endParaRPr>
          </a:p>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[3] 《2024</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rPr>
              <a:t>中国卫生健康统计年鉴</a:t>
            </a:r>
            <a:r>
              <a:rPr lang="en-US" altLang="zh-CN" sz="900" dirty="0">
                <a:solidFill>
                  <a:schemeClr val="tx1"/>
                </a:solidFill>
                <a:latin typeface="微软雅黑" panose="020B0503020204020204" charset="-122"/>
                <a:ea typeface="微软雅黑" panose="020B0503020204020204" charset="-122"/>
                <a:cs typeface="微软雅黑" panose="020B0503020204020204" charset="-122"/>
              </a:rPr>
              <a:t>》</a:t>
            </a:r>
            <a:endParaRPr lang="en-US" altLang="zh-CN" sz="900" dirty="0">
              <a:solidFill>
                <a:schemeClr val="tx1"/>
              </a:solidFill>
              <a:latin typeface="微软雅黑" panose="020B0503020204020204" charset="-122"/>
              <a:ea typeface="微软雅黑" panose="020B0503020204020204" charset="-122"/>
              <a:cs typeface="微软雅黑" panose="020B0503020204020204" charset="-122"/>
            </a:endParaRPr>
          </a:p>
          <a:p>
            <a:pPr indent="0">
              <a:lnSpc>
                <a:spcPct val="120000"/>
              </a:lnSpc>
              <a:buNone/>
            </a:pPr>
            <a:r>
              <a:rPr lang="en-US" altLang="zh-CN" sz="900" dirty="0">
                <a:solidFill>
                  <a:schemeClr val="tx1"/>
                </a:solidFill>
                <a:latin typeface="微软雅黑" panose="020B0503020204020204" charset="-122"/>
                <a:ea typeface="微软雅黑" panose="020B0503020204020204" charset="-122"/>
                <a:cs typeface="微软雅黑" panose="020B0503020204020204" charset="-122"/>
                <a:sym typeface="+mn-ea"/>
              </a:rPr>
              <a:t>[4] </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rPr>
              <a:t>醋酸钠林格葡萄糖注射液</a:t>
            </a:r>
            <a:r>
              <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rPr>
              <a:t>说明书</a:t>
            </a:r>
            <a:endPar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3" name="文本框 2"/>
          <p:cNvSpPr txBox="1"/>
          <p:nvPr/>
        </p:nvSpPr>
        <p:spPr>
          <a:xfrm>
            <a:off x="735965" y="3859530"/>
            <a:ext cx="10793730" cy="1079500"/>
          </a:xfrm>
          <a:prstGeom prst="rect">
            <a:avLst/>
          </a:prstGeom>
          <a:noFill/>
        </p:spPr>
        <p:txBody>
          <a:bodyPr wrap="square" rtlCol="0" anchor="t">
            <a:noAutofit/>
          </a:bodyPr>
          <a:p>
            <a:pPr marL="285750" lvl="0" indent="-285750" algn="l">
              <a:lnSpc>
                <a:spcPct val="150000"/>
              </a:lnSpc>
              <a:buClrTx/>
              <a:buSzTx/>
              <a:buFont typeface="Arial" panose="020B0604020202020204" pitchFamily="34" charset="0"/>
              <a:buChar char="•"/>
            </a:pPr>
            <a:r>
              <a:rPr lang="en-US" altLang="zh-CN" sz="1300" dirty="0">
                <a:latin typeface="微软雅黑" panose="020B0503020204020204" charset="-122"/>
                <a:ea typeface="微软雅黑" panose="020B0503020204020204" charset="-122"/>
                <a:cs typeface="微软雅黑" panose="020B0503020204020204" charset="-122"/>
                <a:sym typeface="+mn-ea"/>
              </a:rPr>
              <a:t>本品渗透压、电解质成分更接近血浆的醋酸晶体液，</a:t>
            </a:r>
            <a:r>
              <a:rPr lang="en-US" altLang="zh-CN" sz="1300" b="1" dirty="0">
                <a:solidFill>
                  <a:srgbClr val="C00000"/>
                </a:solidFill>
                <a:latin typeface="微软雅黑" panose="020B0503020204020204" charset="-122"/>
                <a:ea typeface="微软雅黑" panose="020B0503020204020204" charset="-122"/>
                <a:cs typeface="微软雅黑" panose="020B0503020204020204" charset="-122"/>
                <a:sym typeface="+mn-ea"/>
              </a:rPr>
              <a:t>不含乳酸，</a:t>
            </a:r>
            <a:r>
              <a:rPr lang="en-US" altLang="zh-CN" sz="1300" dirty="0">
                <a:latin typeface="微软雅黑" panose="020B0503020204020204" charset="-122"/>
                <a:ea typeface="微软雅黑" panose="020B0503020204020204" charset="-122"/>
                <a:cs typeface="微软雅黑" panose="020B0503020204020204" charset="-122"/>
                <a:sym typeface="+mn-ea"/>
              </a:rPr>
              <a:t>更适用于外科手术、创伤合并肝功能障碍、高乳酸血症以及休克、重度感染等危重患者使用；</a:t>
            </a: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本品</a:t>
            </a:r>
            <a:r>
              <a:rPr lang="en-US" altLang="zh-CN" sz="1300" b="1" dirty="0">
                <a:solidFill>
                  <a:srgbClr val="C00000"/>
                </a:solidFill>
                <a:latin typeface="微软雅黑" panose="020B0503020204020204" charset="-122"/>
                <a:ea typeface="微软雅黑" panose="020B0503020204020204" charset="-122"/>
                <a:cs typeface="微软雅黑" panose="020B0503020204020204" charset="-122"/>
                <a:sym typeface="+mn-ea"/>
              </a:rPr>
              <a:t>能够填补当前目录内针对特殊患病人群</a:t>
            </a:r>
            <a:r>
              <a:rPr lang="en-US" altLang="zh-CN" sz="1300" b="1" baseline="30000" dirty="0">
                <a:solidFill>
                  <a:srgbClr val="C00000"/>
                </a:solidFill>
                <a:latin typeface="微软雅黑" panose="020B0503020204020204" charset="-122"/>
                <a:ea typeface="微软雅黑" panose="020B0503020204020204" charset="-122"/>
                <a:cs typeface="微软雅黑" panose="020B0503020204020204" charset="-122"/>
                <a:sym typeface="+mn-ea"/>
              </a:rPr>
              <a:t>[4]</a:t>
            </a:r>
            <a:r>
              <a:rPr lang="en-US" altLang="zh-CN" sz="1300" b="1" dirty="0">
                <a:solidFill>
                  <a:srgbClr val="C00000"/>
                </a:solidFill>
                <a:latin typeface="微软雅黑" panose="020B0503020204020204" charset="-122"/>
                <a:ea typeface="微软雅黑" panose="020B0503020204020204" charset="-122"/>
                <a:cs typeface="微软雅黑" panose="020B0503020204020204" charset="-122"/>
                <a:sym typeface="+mn-ea"/>
              </a:rPr>
              <a:t>（如高乳酸血症、</a:t>
            </a:r>
            <a:r>
              <a:rPr lang="zh-CN" altLang="en-US" sz="1300" b="1" dirty="0">
                <a:solidFill>
                  <a:srgbClr val="C00000"/>
                </a:solidFill>
                <a:latin typeface="微软雅黑" panose="020B0503020204020204" charset="-122"/>
                <a:ea typeface="微软雅黑" panose="020B0503020204020204" charset="-122"/>
                <a:sym typeface="+mn-ea"/>
              </a:rPr>
              <a:t>高镁血症、</a:t>
            </a:r>
            <a:r>
              <a:rPr lang="en-US" altLang="zh-CN" sz="1300" b="1" dirty="0">
                <a:solidFill>
                  <a:srgbClr val="C00000"/>
                </a:solidFill>
                <a:latin typeface="微软雅黑" panose="020B0503020204020204" charset="-122"/>
                <a:ea typeface="微软雅黑" panose="020B0503020204020204" charset="-122"/>
                <a:cs typeface="微软雅黑" panose="020B0503020204020204" charset="-122"/>
                <a:sym typeface="+mn-ea"/>
              </a:rPr>
              <a:t>高磷血症</a:t>
            </a:r>
            <a:r>
              <a:rPr lang="zh-CN" altLang="en-US" sz="1300" b="1" dirty="0">
                <a:solidFill>
                  <a:srgbClr val="C00000"/>
                </a:solidFill>
                <a:latin typeface="微软雅黑" panose="020B0503020204020204" charset="-122"/>
                <a:ea typeface="微软雅黑" panose="020B0503020204020204" charset="-122"/>
                <a:cs typeface="微软雅黑" panose="020B0503020204020204" charset="-122"/>
                <a:sym typeface="+mn-ea"/>
              </a:rPr>
              <a:t>、</a:t>
            </a:r>
            <a:r>
              <a:rPr lang="en-US" altLang="zh-CN" sz="1300" b="1" dirty="0">
                <a:solidFill>
                  <a:srgbClr val="C00000"/>
                </a:solidFill>
                <a:latin typeface="微软雅黑" panose="020B0503020204020204" charset="-122"/>
                <a:ea typeface="微软雅黑" panose="020B0503020204020204" charset="-122"/>
                <a:cs typeface="微软雅黑" panose="020B0503020204020204" charset="-122"/>
                <a:sym typeface="+mn-ea"/>
              </a:rPr>
              <a:t>甲状腺功能减退症患者等）的醋酸晶体液治疗药品空白。</a:t>
            </a:r>
            <a:endParaRPr lang="en-US" altLang="zh-CN" sz="1300" dirty="0">
              <a:latin typeface="微软雅黑" panose="020B0503020204020204" charset="-122"/>
              <a:ea typeface="微软雅黑" panose="020B0503020204020204" charset="-122"/>
              <a:cs typeface="微软雅黑" panose="020B0503020204020204" charset="-122"/>
              <a:sym typeface="+mn-ea"/>
            </a:endParaRPr>
          </a:p>
        </p:txBody>
      </p:sp>
      <p:sp>
        <p:nvSpPr>
          <p:cNvPr id="4" name="文本框 3"/>
          <p:cNvSpPr txBox="1"/>
          <p:nvPr/>
        </p:nvSpPr>
        <p:spPr>
          <a:xfrm>
            <a:off x="732155" y="3456305"/>
            <a:ext cx="6096000" cy="493395"/>
          </a:xfrm>
          <a:prstGeom prst="rect">
            <a:avLst/>
          </a:prstGeom>
          <a:noFill/>
        </p:spPr>
        <p:txBody>
          <a:bodyPr wrap="square" rtlCol="0" anchor="t">
            <a:noAutofit/>
          </a:bodyPr>
          <a:p>
            <a:pPr marL="285750" lvl="0" indent="-285750" algn="l">
              <a:buClrTx/>
              <a:buSzTx/>
              <a:buFont typeface="Wingdings" panose="05000000000000000000" charset="0"/>
              <a:buChar char="l"/>
            </a:pPr>
            <a:r>
              <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mn-ea"/>
              </a:rPr>
              <a:t>弥补未满足的治疗需求情况：</a:t>
            </a:r>
            <a:endParaRPr lang="zh-CN" altLang="en-US" sz="2000" b="1" dirty="0">
              <a:solidFill>
                <a:srgbClr val="004097"/>
              </a:solidFill>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400810"/>
          </a:xfrm>
          <a:prstGeom prst="rect">
            <a:avLst/>
          </a:prstGeom>
          <a:noFill/>
        </p:spPr>
        <p:txBody>
          <a:bodyPr wrap="square" rtlCol="0" anchor="ctr" anchorCtr="0">
            <a:noAutofit/>
          </a:bodyPr>
          <a:p>
            <a:r>
              <a:rPr lang="zh-CN" altLang="en-US" sz="1400" b="1">
                <a:solidFill>
                  <a:schemeClr val="bg1"/>
                </a:solidFill>
              </a:rPr>
              <a:t>安全性</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3"/>
            <a:stretch>
              <a:fillRect/>
            </a:stretch>
          </p:blipFill>
          <p:spPr>
            <a:xfrm>
              <a:off x="-1" y="8799"/>
              <a:ext cx="19200" cy="933"/>
            </a:xfrm>
            <a:prstGeom prst="rect">
              <a:avLst/>
            </a:prstGeom>
          </p:spPr>
        </p:pic>
        <p:pic>
          <p:nvPicPr>
            <p:cNvPr id="23" name="图片 22"/>
            <p:cNvPicPr>
              <a:picLocks noChangeAspect="1"/>
            </p:cNvPicPr>
            <p:nvPr/>
          </p:nvPicPr>
          <p:blipFill>
            <a:blip r:embed="rId4"/>
            <a:stretch>
              <a:fillRect/>
            </a:stretch>
          </p:blipFill>
          <p:spPr>
            <a:xfrm>
              <a:off x="-1" y="9698"/>
              <a:ext cx="19202" cy="289"/>
            </a:xfrm>
            <a:prstGeom prst="rect">
              <a:avLst/>
            </a:prstGeom>
          </p:spPr>
        </p:pic>
      </p:grpSp>
      <p:sp>
        <p:nvSpPr>
          <p:cNvPr id="6" name="文本框 5"/>
          <p:cNvSpPr txBox="1"/>
          <p:nvPr/>
        </p:nvSpPr>
        <p:spPr>
          <a:xfrm>
            <a:off x="622300" y="825500"/>
            <a:ext cx="8719820" cy="460375"/>
          </a:xfrm>
          <a:prstGeom prst="rect">
            <a:avLst/>
          </a:prstGeom>
          <a:noFill/>
        </p:spPr>
        <p:txBody>
          <a:bodyPr wrap="square" rtlCol="0" anchor="t">
            <a:spAutoFit/>
          </a:bodyPr>
          <a:p>
            <a:pPr lvl="0" algn="l">
              <a:buClrTx/>
              <a:buSzTx/>
              <a:buFontTx/>
            </a:pPr>
            <a:r>
              <a:rPr lang="zh-CN" altLang="en-US" sz="2400" b="1">
                <a:solidFill>
                  <a:srgbClr val="00479B"/>
                </a:solidFill>
                <a:latin typeface="微软雅黑" panose="020B0503020204020204" charset="-122"/>
                <a:ea typeface="微软雅黑" panose="020B0503020204020204" charset="-122"/>
                <a:sym typeface="+mn-ea"/>
              </a:rPr>
              <a:t>安全性：本品无严重不良事件报道</a:t>
            </a:r>
            <a:endParaRPr lang="zh-CN" altLang="en-US" sz="2400" b="1">
              <a:solidFill>
                <a:srgbClr val="00479B"/>
              </a:solidFill>
              <a:latin typeface="微软雅黑" panose="020B0503020204020204" charset="-122"/>
              <a:ea typeface="微软雅黑" panose="020B0503020204020204" charset="-122"/>
              <a:sym typeface="+mn-ea"/>
            </a:endParaRPr>
          </a:p>
        </p:txBody>
      </p:sp>
      <p:sp>
        <p:nvSpPr>
          <p:cNvPr id="15" name="文本框 14"/>
          <p:cNvSpPr txBox="1"/>
          <p:nvPr/>
        </p:nvSpPr>
        <p:spPr>
          <a:xfrm>
            <a:off x="622300" y="1647190"/>
            <a:ext cx="6184900" cy="368300"/>
          </a:xfrm>
          <a:prstGeom prst="rect">
            <a:avLst/>
          </a:prstGeom>
          <a:noFill/>
        </p:spPr>
        <p:txBody>
          <a:bodyPr wrap="square" rtlCol="0">
            <a:spAutoFit/>
          </a:bodyPr>
          <a:p>
            <a:pPr marL="285750" lvl="0" indent="-285750" algn="just">
              <a:buClr>
                <a:srgbClr val="0C22F4"/>
              </a:buClr>
              <a:buSzTx/>
              <a:buFont typeface="Wingdings" panose="05000000000000000000" charset="0"/>
              <a:buChar char="l"/>
            </a:pPr>
            <a:r>
              <a:rPr lang="zh-CN" altLang="en-US" b="1" dirty="0">
                <a:solidFill>
                  <a:srgbClr val="01469A"/>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rPr>
              <a:t>说明书收载的安全性信息</a:t>
            </a:r>
            <a:r>
              <a:rPr lang="en-US" altLang="zh-CN" b="1" baseline="30000" dirty="0">
                <a:solidFill>
                  <a:srgbClr val="01469A"/>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rPr>
              <a:t>[1]</a:t>
            </a:r>
            <a:endParaRPr lang="en-US" altLang="zh-CN" b="1" baseline="30000" dirty="0">
              <a:solidFill>
                <a:srgbClr val="01469A"/>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endParaRPr>
          </a:p>
        </p:txBody>
      </p:sp>
      <p:sp>
        <p:nvSpPr>
          <p:cNvPr id="16" name="文本框 15"/>
          <p:cNvSpPr txBox="1"/>
          <p:nvPr/>
        </p:nvSpPr>
        <p:spPr>
          <a:xfrm>
            <a:off x="913765" y="2035175"/>
            <a:ext cx="6096000" cy="1060450"/>
          </a:xfrm>
          <a:prstGeom prst="rect">
            <a:avLst/>
          </a:prstGeom>
          <a:noFill/>
        </p:spPr>
        <p:txBody>
          <a:bodyPr wrap="square" rtlCol="0" anchor="t">
            <a:spAutoFit/>
          </a:bodyPr>
          <a:p>
            <a:pPr>
              <a:lnSpc>
                <a:spcPct val="150000"/>
              </a:lnSpc>
            </a:pPr>
            <a:r>
              <a:rPr lang="zh-CN" altLang="en-US" sz="1400">
                <a:latin typeface="微软雅黑" panose="020B0503020204020204" charset="-122"/>
                <a:ea typeface="微软雅黑" panose="020B0503020204020204" charset="-122"/>
                <a:cs typeface="微软雅黑" panose="020B0503020204020204" charset="-122"/>
              </a:rPr>
              <a:t>大剂量、快速给药可能会出现脑水肿、肺水肿和外周水肿</a:t>
            </a:r>
            <a:r>
              <a:rPr lang="en-US" altLang="zh-CN" sz="1400">
                <a:latin typeface="微软雅黑" panose="020B0503020204020204" charset="-122"/>
                <a:ea typeface="微软雅黑" panose="020B0503020204020204" charset="-122"/>
                <a:cs typeface="微软雅黑" panose="020B0503020204020204" charset="-122"/>
              </a:rPr>
              <a:t> (</a:t>
            </a:r>
            <a:r>
              <a:rPr lang="zh-CN" altLang="en-US" sz="1400">
                <a:latin typeface="微软雅黑" panose="020B0503020204020204" charset="-122"/>
                <a:ea typeface="微软雅黑" panose="020B0503020204020204" charset="-122"/>
                <a:cs typeface="微软雅黑" panose="020B0503020204020204" charset="-122"/>
              </a:rPr>
              <a:t>频率未知</a:t>
            </a:r>
            <a:r>
              <a:rPr lang="en-US" altLang="zh-CN" sz="1400">
                <a:latin typeface="微软雅黑" panose="020B0503020204020204" charset="-122"/>
                <a:ea typeface="微软雅黑" panose="020B0503020204020204" charset="-122"/>
                <a:cs typeface="微软雅黑" panose="020B0503020204020204" charset="-122"/>
              </a:rPr>
              <a:t>)</a:t>
            </a:r>
            <a:endParaRPr lang="zh-CN" altLang="en-US" sz="1400">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1400">
                <a:latin typeface="微软雅黑" panose="020B0503020204020204" charset="-122"/>
                <a:ea typeface="微软雅黑" panose="020B0503020204020204" charset="-122"/>
                <a:cs typeface="微软雅黑" panose="020B0503020204020204" charset="-122"/>
              </a:rPr>
              <a:t>代谢异常：高血糖、尿糖</a:t>
            </a:r>
            <a:endParaRPr lang="zh-CN" altLang="en-US" sz="1400">
              <a:latin typeface="微软雅黑" panose="020B0503020204020204" charset="-122"/>
              <a:ea typeface="微软雅黑" panose="020B0503020204020204" charset="-122"/>
              <a:cs typeface="微软雅黑" panose="020B0503020204020204" charset="-122"/>
            </a:endParaRPr>
          </a:p>
          <a:p>
            <a:pPr>
              <a:lnSpc>
                <a:spcPct val="150000"/>
              </a:lnSpc>
            </a:pPr>
            <a:r>
              <a:rPr lang="zh-CN" altLang="en-US" sz="1400">
                <a:latin typeface="微软雅黑" panose="020B0503020204020204" charset="-122"/>
                <a:ea typeface="微软雅黑" panose="020B0503020204020204" charset="-122"/>
                <a:cs typeface="微软雅黑" panose="020B0503020204020204" charset="-122"/>
              </a:rPr>
              <a:t>肝脏：肝功能异常</a:t>
            </a:r>
            <a:endParaRPr lang="zh-CN" altLang="en-US" sz="1400">
              <a:latin typeface="微软雅黑" panose="020B0503020204020204" charset="-122"/>
              <a:ea typeface="微软雅黑" panose="020B0503020204020204" charset="-122"/>
              <a:cs typeface="微软雅黑" panose="020B0503020204020204" charset="-122"/>
            </a:endParaRPr>
          </a:p>
        </p:txBody>
      </p:sp>
      <p:sp>
        <p:nvSpPr>
          <p:cNvPr id="19" name="文本框 18"/>
          <p:cNvSpPr txBox="1"/>
          <p:nvPr/>
        </p:nvSpPr>
        <p:spPr>
          <a:xfrm>
            <a:off x="626110" y="3585210"/>
            <a:ext cx="3747135" cy="368300"/>
          </a:xfrm>
          <a:prstGeom prst="rect">
            <a:avLst/>
          </a:prstGeom>
          <a:noFill/>
        </p:spPr>
        <p:txBody>
          <a:bodyPr wrap="square" rtlCol="0">
            <a:spAutoFit/>
          </a:bodyPr>
          <a:p>
            <a:pPr marL="285750" lvl="0" indent="-285750" algn="just">
              <a:buClr>
                <a:srgbClr val="0C22F4"/>
              </a:buClr>
              <a:buSzTx/>
              <a:buFont typeface="Wingdings" panose="05000000000000000000" charset="0"/>
              <a:buChar char="l"/>
            </a:pPr>
            <a:r>
              <a:rPr lang="zh-CN" altLang="en-US" b="1" dirty="0">
                <a:solidFill>
                  <a:srgbClr val="01469A"/>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rPr>
              <a:t>与参照品相比安全性优势</a:t>
            </a:r>
            <a:endParaRPr lang="zh-CN" altLang="en-US" b="1" dirty="0">
              <a:solidFill>
                <a:srgbClr val="01469A"/>
              </a:solidFill>
              <a:effectLst>
                <a:outerShdw blurRad="38100" dist="19050" dir="2700000" algn="tl" rotWithShape="0">
                  <a:schemeClr val="dk1">
                    <a:alpha val="40000"/>
                  </a:schemeClr>
                </a:outerShdw>
              </a:effectLst>
              <a:latin typeface="微软雅黑" panose="020B0503020204020204" charset="-122"/>
              <a:ea typeface="微软雅黑" panose="020B0503020204020204" charset="-122"/>
              <a:cs typeface="+mn-ea"/>
              <a:sym typeface="+mn-lt"/>
            </a:endParaRPr>
          </a:p>
        </p:txBody>
      </p:sp>
      <p:sp>
        <p:nvSpPr>
          <p:cNvPr id="20" name="文本框 19"/>
          <p:cNvSpPr txBox="1"/>
          <p:nvPr/>
        </p:nvSpPr>
        <p:spPr>
          <a:xfrm>
            <a:off x="652145" y="3902710"/>
            <a:ext cx="10991215" cy="1045210"/>
          </a:xfrm>
          <a:prstGeom prst="rect">
            <a:avLst/>
          </a:prstGeom>
          <a:noFill/>
        </p:spPr>
        <p:txBody>
          <a:bodyPr wrap="square" rtlCol="0" anchor="ctr" anchorCtr="0">
            <a:noAutofit/>
          </a:bodyPr>
          <a:p>
            <a:pPr marR="0" indent="0" algn="just" defTabSz="914400" rtl="0" fontAlgn="auto">
              <a:lnSpc>
                <a:spcPct val="150000"/>
              </a:lnSpc>
              <a:spcBef>
                <a:spcPts val="0"/>
              </a:spcBef>
              <a:spcAft>
                <a:spcPts val="0"/>
              </a:spcAft>
              <a:buClrTx/>
              <a:buSzTx/>
              <a:buFont typeface="Arial" panose="020B0604020202020204" pitchFamily="34" charset="0"/>
              <a:buNone/>
              <a:defRPr/>
            </a:pP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相比</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复方乳酸钠葡萄糖注射液</a:t>
            </a:r>
            <a:r>
              <a:rPr lang="en-US" altLang="zh-CN" sz="1400" baseline="30000" dirty="0">
                <a:solidFill>
                  <a:schemeClr val="tx1"/>
                </a:solidFill>
                <a:latin typeface="微软雅黑" panose="020B0503020204020204" charset="-122"/>
                <a:ea typeface="微软雅黑" panose="020B0503020204020204" charset="-122"/>
                <a:cs typeface="微软雅黑" panose="020B0503020204020204" charset="-122"/>
                <a:sym typeface="+mn-ea"/>
              </a:rPr>
              <a:t>[2]</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rPr>
              <a:t>：</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marR="0" indent="0" algn="just" defTabSz="914400" rtl="0" fontAlgn="auto">
              <a:lnSpc>
                <a:spcPct val="150000"/>
              </a:lnSpc>
              <a:spcBef>
                <a:spcPts val="0"/>
              </a:spcBef>
              <a:spcAft>
                <a:spcPts val="0"/>
              </a:spcAft>
              <a:buClrTx/>
              <a:buSzTx/>
              <a:buFont typeface="Arial" panose="020B0604020202020204" pitchFamily="34" charset="0"/>
              <a:buNone/>
              <a:defRPr/>
            </a:pPr>
            <a:r>
              <a:rPr lang="en-US" altLang="en-US" sz="1400" dirty="0">
                <a:solidFill>
                  <a:schemeClr val="tx1"/>
                </a:solidFill>
                <a:latin typeface="微软雅黑" panose="020B0503020204020204" charset="-122"/>
                <a:ea typeface="微软雅黑" panose="020B0503020204020204" charset="-122"/>
                <a:cs typeface="微软雅黑" panose="020B0503020204020204" charset="-122"/>
              </a:rPr>
              <a:t>①</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醋酸代替乳酸，</a:t>
            </a:r>
            <a:r>
              <a:rPr lang="en-US" altLang="zh-CN" sz="1400" dirty="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代谢不依赖肝脏，具有较强的酸碱缓冲能力，可有效防止高乳血症，适用于肝功能不良、肝移植及肝脏手术的病人；</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endParaRPr>
          </a:p>
          <a:p>
            <a:pPr marR="0" indent="0" algn="just" defTabSz="914400" rtl="0" fontAlgn="auto">
              <a:lnSpc>
                <a:spcPct val="150000"/>
              </a:lnSpc>
              <a:spcBef>
                <a:spcPts val="0"/>
              </a:spcBef>
              <a:spcAft>
                <a:spcPts val="0"/>
              </a:spcAft>
              <a:buClrTx/>
              <a:buSzTx/>
              <a:buFont typeface="Arial" panose="020B0604020202020204" pitchFamily="34" charset="0"/>
              <a:buNone/>
              <a:defRPr/>
            </a:pPr>
            <a:r>
              <a:rPr lang="en-US" altLang="en-US" sz="1400" dirty="0">
                <a:solidFill>
                  <a:schemeClr val="tx1"/>
                </a:solidFill>
                <a:latin typeface="微软雅黑" panose="020B0503020204020204" charset="-122"/>
                <a:ea typeface="微软雅黑" panose="020B0503020204020204" charset="-122"/>
                <a:cs typeface="微软雅黑" panose="020B0503020204020204" charset="-122"/>
              </a:rPr>
              <a:t>②</a:t>
            </a:r>
            <a:r>
              <a:rPr lang="zh-CN" altLang="en-US" sz="1400" dirty="0">
                <a:solidFill>
                  <a:schemeClr val="tx1"/>
                </a:solidFill>
                <a:latin typeface="微软雅黑" panose="020B0503020204020204" charset="-122"/>
                <a:ea typeface="微软雅黑" panose="020B0503020204020204" charset="-122"/>
                <a:cs typeface="微软雅黑" panose="020B0503020204020204" charset="-122"/>
              </a:rPr>
              <a:t>不影响血乳酸水平，不影响医生对患者病情判断。</a:t>
            </a:r>
            <a:endParaRPr lang="zh-CN" altLang="en-US" sz="1400" dirty="0">
              <a:solidFill>
                <a:schemeClr val="tx1"/>
              </a:solidFill>
              <a:latin typeface="微软雅黑" panose="020B0503020204020204" charset="-122"/>
              <a:ea typeface="微软雅黑" panose="020B0503020204020204" charset="-122"/>
              <a:cs typeface="微软雅黑" panose="020B0503020204020204" charset="-122"/>
            </a:endParaRPr>
          </a:p>
        </p:txBody>
      </p:sp>
      <p:sp>
        <p:nvSpPr>
          <p:cNvPr id="25" name="文本框 24"/>
          <p:cNvSpPr txBox="1"/>
          <p:nvPr/>
        </p:nvSpPr>
        <p:spPr>
          <a:xfrm>
            <a:off x="652145" y="5717540"/>
            <a:ext cx="6096000" cy="423545"/>
          </a:xfrm>
          <a:prstGeom prst="rect">
            <a:avLst/>
          </a:prstGeom>
          <a:noFill/>
        </p:spPr>
        <p:txBody>
          <a:bodyPr wrap="square" rtlCol="0" anchor="t">
            <a:spAutoFit/>
          </a:bodyPr>
          <a:p>
            <a:pPr indent="0">
              <a:lnSpc>
                <a:spcPct val="120000"/>
              </a:lnSpc>
              <a:buNone/>
            </a:pPr>
            <a:r>
              <a:rPr lang="en-US" altLang="zh-CN" sz="900" dirty="0">
                <a:latin typeface="微软雅黑" panose="020B0503020204020204" charset="-122"/>
                <a:ea typeface="微软雅黑" panose="020B0503020204020204" charset="-122"/>
                <a:cs typeface="微软雅黑" panose="020B0503020204020204" charset="-122"/>
                <a:sym typeface="+mn-ea"/>
              </a:rPr>
              <a:t>[1] </a:t>
            </a:r>
            <a:r>
              <a:rPr lang="zh-CN" altLang="en-US" sz="900" dirty="0">
                <a:latin typeface="微软雅黑" panose="020B0503020204020204" charset="-122"/>
                <a:ea typeface="微软雅黑" panose="020B0503020204020204" charset="-122"/>
                <a:cs typeface="微软雅黑" panose="020B0503020204020204" charset="-122"/>
                <a:sym typeface="+mn-ea"/>
              </a:rPr>
              <a:t>醋酸钠林格葡萄糖注射液说明书</a:t>
            </a:r>
            <a:endParaRPr lang="zh-CN" altLang="en-US" sz="900" dirty="0">
              <a:solidFill>
                <a:schemeClr val="tx1"/>
              </a:solidFill>
              <a:latin typeface="微软雅黑" panose="020B0503020204020204" charset="-122"/>
              <a:ea typeface="微软雅黑" panose="020B0503020204020204" charset="-122"/>
              <a:cs typeface="微软雅黑" panose="020B0503020204020204" charset="-122"/>
              <a:sym typeface="+mn-ea"/>
            </a:endParaRPr>
          </a:p>
          <a:p>
            <a:pPr indent="0">
              <a:lnSpc>
                <a:spcPct val="120000"/>
              </a:lnSpc>
              <a:buNone/>
            </a:pPr>
            <a:r>
              <a:rPr lang="en-US" altLang="zh-CN" sz="900" dirty="0">
                <a:latin typeface="微软雅黑" panose="020B0503020204020204" charset="-122"/>
                <a:ea typeface="微软雅黑" panose="020B0503020204020204" charset="-122"/>
                <a:cs typeface="微软雅黑" panose="020B0503020204020204" charset="-122"/>
                <a:sym typeface="+mn-ea"/>
              </a:rPr>
              <a:t>[2] </a:t>
            </a:r>
            <a:r>
              <a:rPr lang="zh-CN" altLang="en-US" sz="900" dirty="0">
                <a:latin typeface="微软雅黑" panose="020B0503020204020204" charset="-122"/>
                <a:ea typeface="微软雅黑" panose="020B0503020204020204" charset="-122"/>
                <a:cs typeface="微软雅黑" panose="020B0503020204020204" charset="-122"/>
                <a:sym typeface="+mn-ea"/>
              </a:rPr>
              <a:t>复方乳酸钠葡萄糖注射液</a:t>
            </a:r>
            <a:r>
              <a:rPr lang="zh-CN" altLang="en-US" sz="900" dirty="0">
                <a:latin typeface="微软雅黑" panose="020B0503020204020204" charset="-122"/>
                <a:ea typeface="微软雅黑" panose="020B0503020204020204" charset="-122"/>
                <a:cs typeface="微软雅黑" panose="020B0503020204020204" charset="-122"/>
                <a:sym typeface="+mn-ea"/>
              </a:rPr>
              <a:t>说明书</a:t>
            </a:r>
            <a:endParaRPr lang="zh-CN" altLang="en-US" sz="900" dirty="0">
              <a:latin typeface="微软雅黑" panose="020B0503020204020204" charset="-122"/>
              <a:ea typeface="微软雅黑" panose="020B0503020204020204" charset="-122"/>
              <a:cs typeface="微软雅黑" panose="020B0503020204020204" charset="-122"/>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400810"/>
          </a:xfrm>
          <a:prstGeom prst="rect">
            <a:avLst/>
          </a:prstGeom>
          <a:noFill/>
        </p:spPr>
        <p:txBody>
          <a:bodyPr wrap="square" rtlCol="0" anchor="ctr" anchorCtr="0">
            <a:noAutofit/>
          </a:bodyPr>
          <a:p>
            <a:r>
              <a:rPr lang="zh-CN" altLang="en-US" sz="1400" b="1">
                <a:solidFill>
                  <a:schemeClr val="bg1"/>
                </a:solidFill>
              </a:rPr>
              <a:t>有效性</a:t>
            </a:r>
            <a:endParaRPr lang="zh-CN" altLang="en-US" sz="1400" b="1">
              <a:solidFill>
                <a:schemeClr val="bg1"/>
              </a:solidFill>
            </a:endParaRPr>
          </a:p>
        </p:txBody>
      </p:sp>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3"/>
            <a:stretch>
              <a:fillRect/>
            </a:stretch>
          </p:blipFill>
          <p:spPr>
            <a:xfrm>
              <a:off x="-1" y="8799"/>
              <a:ext cx="19200" cy="933"/>
            </a:xfrm>
            <a:prstGeom prst="rect">
              <a:avLst/>
            </a:prstGeom>
          </p:spPr>
        </p:pic>
        <p:pic>
          <p:nvPicPr>
            <p:cNvPr id="23" name="图片 22"/>
            <p:cNvPicPr>
              <a:picLocks noChangeAspect="1"/>
            </p:cNvPicPr>
            <p:nvPr/>
          </p:nvPicPr>
          <p:blipFill>
            <a:blip r:embed="rId4"/>
            <a:stretch>
              <a:fillRect/>
            </a:stretch>
          </p:blipFill>
          <p:spPr>
            <a:xfrm>
              <a:off x="-1" y="9698"/>
              <a:ext cx="19202" cy="289"/>
            </a:xfrm>
            <a:prstGeom prst="rect">
              <a:avLst/>
            </a:prstGeom>
          </p:spPr>
        </p:pic>
      </p:grpSp>
      <p:sp>
        <p:nvSpPr>
          <p:cNvPr id="5" name="文本框 4"/>
          <p:cNvSpPr txBox="1"/>
          <p:nvPr/>
        </p:nvSpPr>
        <p:spPr>
          <a:xfrm>
            <a:off x="447040" y="513715"/>
            <a:ext cx="8719820" cy="460375"/>
          </a:xfrm>
          <a:prstGeom prst="rect">
            <a:avLst/>
          </a:prstGeom>
          <a:noFill/>
        </p:spPr>
        <p:txBody>
          <a:bodyPr wrap="square" rtlCol="0" anchor="t">
            <a:spAutoFit/>
          </a:bodyPr>
          <a:p>
            <a:r>
              <a:rPr lang="zh-CN" altLang="en-US" sz="2400" b="1">
                <a:solidFill>
                  <a:srgbClr val="00479B"/>
                </a:solidFill>
                <a:latin typeface="微软雅黑" panose="020B0503020204020204" charset="-122"/>
                <a:ea typeface="微软雅黑" panose="020B0503020204020204" charset="-122"/>
              </a:rPr>
              <a:t>有效性：醋酸钠林格葡萄糖注射液符合临床指南推荐</a:t>
            </a:r>
            <a:endParaRPr lang="zh-CN" altLang="en-US" sz="2400" b="1">
              <a:solidFill>
                <a:srgbClr val="00479B"/>
              </a:solidFill>
              <a:latin typeface="微软雅黑" panose="020B0503020204020204" charset="-122"/>
              <a:ea typeface="微软雅黑" panose="020B0503020204020204" charset="-122"/>
            </a:endParaRPr>
          </a:p>
        </p:txBody>
      </p:sp>
      <p:graphicFrame>
        <p:nvGraphicFramePr>
          <p:cNvPr id="31" name="表格 30"/>
          <p:cNvGraphicFramePr/>
          <p:nvPr>
            <p:custDataLst>
              <p:tags r:id="rId5"/>
            </p:custDataLst>
          </p:nvPr>
        </p:nvGraphicFramePr>
        <p:xfrm>
          <a:off x="403860" y="1007745"/>
          <a:ext cx="11736070" cy="5076000"/>
        </p:xfrm>
        <a:graphic>
          <a:graphicData uri="http://schemas.openxmlformats.org/drawingml/2006/table">
            <a:tbl>
              <a:tblPr firstRow="1" bandRow="1">
                <a:effectLst/>
                <a:tableStyleId>{5940675A-B579-460E-94D1-54222C63F5DA}</a:tableStyleId>
              </a:tblPr>
              <a:tblGrid>
                <a:gridCol w="3492000"/>
                <a:gridCol w="8244000"/>
              </a:tblGrid>
              <a:tr h="540000">
                <a:tc>
                  <a:txBody>
                    <a:bodyPr/>
                    <a:lstStyle>
                      <a:lvl1pPr marL="0" algn="l" defTabSz="914400" rtl="0" eaLnBrk="1" latinLnBrk="0" hangingPunct="1">
                        <a:defRPr sz="1800" b="1" kern="1200">
                          <a:solidFill>
                            <a:sysClr val="window" lastClr="FFFFFF"/>
                          </a:solidFill>
                          <a:latin typeface="Arial" panose="020B0604020202020204"/>
                          <a:ea typeface="微软雅黑" panose="020B0503020204020204" charset="-122"/>
                        </a:defRPr>
                      </a:lvl1pPr>
                      <a:lvl2pPr marL="457200" algn="l" defTabSz="914400" rtl="0" eaLnBrk="1" latinLnBrk="0" hangingPunct="1">
                        <a:defRPr sz="1800" b="1" kern="1200">
                          <a:solidFill>
                            <a:sysClr val="window" lastClr="FFFFFF"/>
                          </a:solidFill>
                          <a:latin typeface="Arial" panose="020B0604020202020204"/>
                          <a:ea typeface="微软雅黑" panose="020B0503020204020204" charset="-122"/>
                        </a:defRPr>
                      </a:lvl2pPr>
                      <a:lvl3pPr marL="914400" algn="l" defTabSz="914400" rtl="0" eaLnBrk="1" latinLnBrk="0" hangingPunct="1">
                        <a:defRPr sz="1800" b="1" kern="1200">
                          <a:solidFill>
                            <a:sysClr val="window" lastClr="FFFFFF"/>
                          </a:solidFill>
                          <a:latin typeface="Arial" panose="020B0604020202020204"/>
                          <a:ea typeface="微软雅黑" panose="020B0503020204020204" charset="-122"/>
                        </a:defRPr>
                      </a:lvl3pPr>
                      <a:lvl4pPr marL="1371600" algn="l" defTabSz="914400" rtl="0" eaLnBrk="1" latinLnBrk="0" hangingPunct="1">
                        <a:defRPr sz="1800" b="1" kern="1200">
                          <a:solidFill>
                            <a:sysClr val="window" lastClr="FFFFFF"/>
                          </a:solidFill>
                          <a:latin typeface="Arial" panose="020B0604020202020204"/>
                          <a:ea typeface="微软雅黑" panose="020B0503020204020204" charset="-122"/>
                        </a:defRPr>
                      </a:lvl4pPr>
                      <a:lvl5pPr marL="1828800" algn="l" defTabSz="914400" rtl="0" eaLnBrk="1" latinLnBrk="0" hangingPunct="1">
                        <a:defRPr sz="1800" b="1" kern="1200">
                          <a:solidFill>
                            <a:sysClr val="window" lastClr="FFFFFF"/>
                          </a:solidFill>
                          <a:latin typeface="Arial" panose="020B0604020202020204"/>
                          <a:ea typeface="微软雅黑" panose="020B0503020204020204" charset="-122"/>
                        </a:defRPr>
                      </a:lvl5pPr>
                      <a:lvl6pPr marL="2286000" algn="l" defTabSz="914400" rtl="0" eaLnBrk="1" latinLnBrk="0" hangingPunct="1">
                        <a:defRPr sz="1800" b="1" kern="1200">
                          <a:solidFill>
                            <a:sysClr val="window" lastClr="FFFFFF"/>
                          </a:solidFill>
                          <a:latin typeface="Arial" panose="020B0604020202020204"/>
                          <a:ea typeface="微软雅黑" panose="020B0503020204020204" charset="-122"/>
                        </a:defRPr>
                      </a:lvl6pPr>
                      <a:lvl7pPr marL="2743200" algn="l" defTabSz="914400" rtl="0" eaLnBrk="1" latinLnBrk="0" hangingPunct="1">
                        <a:defRPr sz="1800" b="1" kern="1200">
                          <a:solidFill>
                            <a:sysClr val="window" lastClr="FFFFFF"/>
                          </a:solidFill>
                          <a:latin typeface="Arial" panose="020B0604020202020204"/>
                          <a:ea typeface="微软雅黑" panose="020B0503020204020204" charset="-122"/>
                        </a:defRPr>
                      </a:lvl7pPr>
                      <a:lvl8pPr marL="3200400" algn="l" defTabSz="914400" rtl="0" eaLnBrk="1" latinLnBrk="0" hangingPunct="1">
                        <a:defRPr sz="1800" b="1" kern="1200">
                          <a:solidFill>
                            <a:sysClr val="window" lastClr="FFFFFF"/>
                          </a:solidFill>
                          <a:latin typeface="Arial" panose="020B0604020202020204"/>
                          <a:ea typeface="微软雅黑" panose="020B0503020204020204" charset="-122"/>
                        </a:defRPr>
                      </a:lvl8pPr>
                      <a:lvl9pPr marL="3657600" algn="l" defTabSz="914400" rtl="0" eaLnBrk="1" latinLnBrk="0" hangingPunct="1">
                        <a:defRPr sz="1800" b="1" kern="1200">
                          <a:solidFill>
                            <a:sysClr val="window" lastClr="FFFFFF"/>
                          </a:solidFill>
                          <a:latin typeface="Arial" panose="020B0604020202020204"/>
                          <a:ea typeface="微软雅黑" panose="020B0503020204020204" charset="-122"/>
                        </a:defRPr>
                      </a:lvl9pPr>
                    </a:lstStyle>
                    <a:p>
                      <a:pPr marL="284480" indent="-284480" algn="ctr" fontAlgn="auto">
                        <a:lnSpc>
                          <a:spcPct val="120000"/>
                        </a:lnSpc>
                        <a:buNone/>
                      </a:pPr>
                      <a:r>
                        <a:rPr lang="zh-CN" altLang="en-US" sz="1600" b="1" dirty="0">
                          <a:solidFill>
                            <a:schemeClr val="bg1"/>
                          </a:solidFill>
                          <a:latin typeface="微软雅黑" panose="020B0503020204020204" charset="-122"/>
                          <a:cs typeface="Times New Roman" panose="02020603050405020304" pitchFamily="18" charset="0"/>
                        </a:rPr>
                        <a:t>指南共识名称</a:t>
                      </a:r>
                      <a:endParaRPr lang="zh-CN" altLang="en-US" sz="1600" b="1" dirty="0">
                        <a:solidFill>
                          <a:schemeClr val="bg1"/>
                        </a:solidFill>
                        <a:latin typeface="微软雅黑" panose="020B0503020204020204" charset="-122"/>
                        <a:cs typeface="Times New Roman" panose="02020603050405020304" pitchFamily="18" charset="0"/>
                      </a:endParaRPr>
                    </a:p>
                  </a:txBody>
                  <a:tcPr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00479B"/>
                    </a:solidFill>
                  </a:tcPr>
                </a:tc>
                <a:tc>
                  <a:txBody>
                    <a:bodyPr/>
                    <a:lstStyle>
                      <a:lvl1pPr marL="0" algn="l" defTabSz="914400" rtl="0" eaLnBrk="1" latinLnBrk="0" hangingPunct="1">
                        <a:defRPr sz="1800" b="1" kern="1200">
                          <a:solidFill>
                            <a:sysClr val="window" lastClr="FFFFFF"/>
                          </a:solidFill>
                          <a:latin typeface="Arial" panose="020B0604020202020204"/>
                          <a:ea typeface="微软雅黑" panose="020B0503020204020204" charset="-122"/>
                        </a:defRPr>
                      </a:lvl1pPr>
                      <a:lvl2pPr marL="457200" algn="l" defTabSz="914400" rtl="0" eaLnBrk="1" latinLnBrk="0" hangingPunct="1">
                        <a:defRPr sz="1800" b="1" kern="1200">
                          <a:solidFill>
                            <a:sysClr val="window" lastClr="FFFFFF"/>
                          </a:solidFill>
                          <a:latin typeface="Arial" panose="020B0604020202020204"/>
                          <a:ea typeface="微软雅黑" panose="020B0503020204020204" charset="-122"/>
                        </a:defRPr>
                      </a:lvl2pPr>
                      <a:lvl3pPr marL="914400" algn="l" defTabSz="914400" rtl="0" eaLnBrk="1" latinLnBrk="0" hangingPunct="1">
                        <a:defRPr sz="1800" b="1" kern="1200">
                          <a:solidFill>
                            <a:sysClr val="window" lastClr="FFFFFF"/>
                          </a:solidFill>
                          <a:latin typeface="Arial" panose="020B0604020202020204"/>
                          <a:ea typeface="微软雅黑" panose="020B0503020204020204" charset="-122"/>
                        </a:defRPr>
                      </a:lvl3pPr>
                      <a:lvl4pPr marL="1371600" algn="l" defTabSz="914400" rtl="0" eaLnBrk="1" latinLnBrk="0" hangingPunct="1">
                        <a:defRPr sz="1800" b="1" kern="1200">
                          <a:solidFill>
                            <a:sysClr val="window" lastClr="FFFFFF"/>
                          </a:solidFill>
                          <a:latin typeface="Arial" panose="020B0604020202020204"/>
                          <a:ea typeface="微软雅黑" panose="020B0503020204020204" charset="-122"/>
                        </a:defRPr>
                      </a:lvl4pPr>
                      <a:lvl5pPr marL="1828800" algn="l" defTabSz="914400" rtl="0" eaLnBrk="1" latinLnBrk="0" hangingPunct="1">
                        <a:defRPr sz="1800" b="1" kern="1200">
                          <a:solidFill>
                            <a:sysClr val="window" lastClr="FFFFFF"/>
                          </a:solidFill>
                          <a:latin typeface="Arial" panose="020B0604020202020204"/>
                          <a:ea typeface="微软雅黑" panose="020B0503020204020204" charset="-122"/>
                        </a:defRPr>
                      </a:lvl5pPr>
                      <a:lvl6pPr marL="2286000" algn="l" defTabSz="914400" rtl="0" eaLnBrk="1" latinLnBrk="0" hangingPunct="1">
                        <a:defRPr sz="1800" b="1" kern="1200">
                          <a:solidFill>
                            <a:sysClr val="window" lastClr="FFFFFF"/>
                          </a:solidFill>
                          <a:latin typeface="Arial" panose="020B0604020202020204"/>
                          <a:ea typeface="微软雅黑" panose="020B0503020204020204" charset="-122"/>
                        </a:defRPr>
                      </a:lvl6pPr>
                      <a:lvl7pPr marL="2743200" algn="l" defTabSz="914400" rtl="0" eaLnBrk="1" latinLnBrk="0" hangingPunct="1">
                        <a:defRPr sz="1800" b="1" kern="1200">
                          <a:solidFill>
                            <a:sysClr val="window" lastClr="FFFFFF"/>
                          </a:solidFill>
                          <a:latin typeface="Arial" panose="020B0604020202020204"/>
                          <a:ea typeface="微软雅黑" panose="020B0503020204020204" charset="-122"/>
                        </a:defRPr>
                      </a:lvl7pPr>
                      <a:lvl8pPr marL="3200400" algn="l" defTabSz="914400" rtl="0" eaLnBrk="1" latinLnBrk="0" hangingPunct="1">
                        <a:defRPr sz="1800" b="1" kern="1200">
                          <a:solidFill>
                            <a:sysClr val="window" lastClr="FFFFFF"/>
                          </a:solidFill>
                          <a:latin typeface="Arial" panose="020B0604020202020204"/>
                          <a:ea typeface="微软雅黑" panose="020B0503020204020204" charset="-122"/>
                        </a:defRPr>
                      </a:lvl8pPr>
                      <a:lvl9pPr marL="3657600" algn="l" defTabSz="914400" rtl="0" eaLnBrk="1" latinLnBrk="0" hangingPunct="1">
                        <a:defRPr sz="1800" b="1" kern="1200">
                          <a:solidFill>
                            <a:sysClr val="window" lastClr="FFFFFF"/>
                          </a:solidFill>
                          <a:latin typeface="Arial" panose="020B0604020202020204"/>
                          <a:ea typeface="微软雅黑" panose="020B0503020204020204" charset="-122"/>
                        </a:defRPr>
                      </a:lvl9pPr>
                    </a:lstStyle>
                    <a:p>
                      <a:pPr marL="284480" indent="-284480" algn="ctr" fontAlgn="auto">
                        <a:lnSpc>
                          <a:spcPct val="120000"/>
                        </a:lnSpc>
                        <a:buNone/>
                      </a:pPr>
                      <a:r>
                        <a:rPr lang="zh-CN" altLang="en-US" sz="1600" b="1" dirty="0">
                          <a:solidFill>
                            <a:schemeClr val="bg1"/>
                          </a:solidFill>
                          <a:latin typeface="微软雅黑" panose="020B0503020204020204" charset="-122"/>
                          <a:cs typeface="Times New Roman" panose="02020603050405020304" pitchFamily="18" charset="0"/>
                        </a:rPr>
                        <a:t>液体治疗需求描述</a:t>
                      </a:r>
                      <a:endParaRPr lang="zh-CN" altLang="en-US" sz="1600" b="1" dirty="0">
                        <a:solidFill>
                          <a:schemeClr val="bg1"/>
                        </a:solidFill>
                        <a:latin typeface="微软雅黑" panose="020B0503020204020204" charset="-122"/>
                        <a:cs typeface="Times New Roman" panose="02020603050405020304" pitchFamily="18" charset="0"/>
                      </a:endParaRPr>
                    </a:p>
                  </a:txBody>
                  <a:tcPr anchor="ctr">
                    <a:lnL w="12700">
                      <a:solidFill>
                        <a:schemeClr val="tx1"/>
                      </a:solidFill>
                      <a:prstDash val="solid"/>
                    </a:lnL>
                    <a:lnR w="12700">
                      <a:solidFill>
                        <a:schemeClr val="tx1"/>
                      </a:solidFill>
                      <a:prstDash val="solid"/>
                    </a:lnR>
                    <a:lnT w="12700" cmpd="sng">
                      <a:solidFill>
                        <a:schemeClr val="tx1"/>
                      </a:solidFill>
                      <a:prstDash val="solid"/>
                    </a:lnT>
                    <a:lnB w="12700" cmpd="sng">
                      <a:solidFill>
                        <a:schemeClr val="tx1"/>
                      </a:solidFill>
                      <a:prstDash val="solid"/>
                    </a:lnB>
                    <a:solidFill>
                      <a:srgbClr val="00479B"/>
                    </a:solidFill>
                  </a:tcPr>
                </a:tc>
              </a:tr>
              <a:tr h="1044000">
                <a:tc>
                  <a:txBody>
                    <a:bodyPr/>
                    <a:lstStyle/>
                    <a:p>
                      <a:pPr marL="284480" marR="0" lvl="0" indent="-284480" algn="ctr" defTabSz="914400" rtl="0" fontAlgn="auto">
                        <a:lnSpc>
                          <a:spcPct val="130000"/>
                        </a:lnSpc>
                        <a:spcBef>
                          <a:spcPts val="0"/>
                        </a:spcBef>
                        <a:spcAft>
                          <a:spcPts val="0"/>
                        </a:spcAft>
                        <a:buClrTx/>
                        <a:buSzTx/>
                        <a:buFontTx/>
                        <a:buNone/>
                        <a:defRPr/>
                      </a:pPr>
                      <a:r>
                        <a:rPr lang="zh-CN" altLang="en-US" sz="1100" b="1" dirty="0">
                          <a:solidFill>
                            <a:srgbClr val="323E4E"/>
                          </a:solidFill>
                          <a:latin typeface="微软雅黑" panose="020B0503020204020204" charset="-122"/>
                          <a:ea typeface="微软雅黑" panose="020B0503020204020204" charset="-122"/>
                          <a:cs typeface="微软雅黑" panose="020B0503020204020204" charset="-122"/>
                          <a:sym typeface="Calibri" panose="020F0502020204030204" charset="0"/>
                        </a:rPr>
                        <a:t>中国成人患者围手术期液体治疗临床实践指南（</a:t>
                      </a:r>
                      <a:r>
                        <a:rPr lang="en-US" altLang="zh-CN" sz="1100" b="1" dirty="0">
                          <a:solidFill>
                            <a:srgbClr val="323E4E"/>
                          </a:solidFill>
                          <a:latin typeface="微软雅黑" panose="020B0503020204020204" charset="-122"/>
                          <a:ea typeface="微软雅黑" panose="020B0503020204020204" charset="-122"/>
                          <a:cs typeface="微软雅黑" panose="020B0503020204020204" charset="-122"/>
                          <a:sym typeface="Calibri" panose="020F0502020204030204" charset="0"/>
                        </a:rPr>
                        <a:t>2025</a:t>
                      </a:r>
                      <a:r>
                        <a:rPr lang="zh-CN" altLang="en-US" sz="1100" b="1" dirty="0">
                          <a:solidFill>
                            <a:srgbClr val="323E4E"/>
                          </a:solidFill>
                          <a:latin typeface="微软雅黑" panose="020B0503020204020204" charset="-122"/>
                          <a:ea typeface="微软雅黑" panose="020B0503020204020204" charset="-122"/>
                          <a:cs typeface="微软雅黑" panose="020B0503020204020204" charset="-122"/>
                          <a:sym typeface="Calibri" panose="020F0502020204030204" charset="0"/>
                        </a:rPr>
                        <a:t>）</a:t>
                      </a:r>
                      <a:endParaRPr lang="zh-CN" altLang="en-US" sz="1100" b="1" dirty="0">
                        <a:solidFill>
                          <a:srgbClr val="323E4E"/>
                        </a:solidFill>
                        <a:latin typeface="微软雅黑" panose="020B0503020204020204" charset="-122"/>
                        <a:ea typeface="微软雅黑" panose="020B0503020204020204" charset="-122"/>
                        <a:cs typeface="微软雅黑" panose="020B0503020204020204" charset="-122"/>
                        <a:sym typeface="Calibri" panose="020F0502020204030204" charset="0"/>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lstStyle/>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lang="zh-CN" altLang="en-US" sz="1100" b="0" kern="1400" spc="100" noProof="0" dirty="0">
                          <a:ln>
                            <a:noFill/>
                          </a:ln>
                          <a:solidFill>
                            <a:schemeClr val="tx1"/>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围手术期推荐的常用液体治疗种类包括晶体液和胶体液，晶体液包括生理盐水、乳酸钠林格注射液、复方醋酸钠林格注射液、碳酸氢钠林格注射液等；晶体液可有效补充人体生理液体需要量及电解质；</a:t>
                      </a:r>
                      <a:endParaRPr lang="zh-CN" altLang="en-US" sz="1100" b="0" kern="1400" spc="100" noProof="0" dirty="0">
                        <a:ln>
                          <a:noFill/>
                        </a:ln>
                        <a:solidFill>
                          <a:schemeClr val="tx1"/>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endParaRPr>
                    </a:p>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lang="zh-CN" altLang="en-US" sz="1100" b="0" kern="1400" spc="100" noProof="0" dirty="0">
                          <a:ln>
                            <a:noFill/>
                          </a:ln>
                          <a:solidFill>
                            <a:schemeClr val="tx1"/>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根据患者围手术期多方面因素选择液体种类，建议对术中出血低血压患者最初开始使用等渗晶体溶液进行液体治疗；高危患者、高风险手术需大量补充晶体液时，可遵循个体化原则输注晶体液；</a:t>
                      </a:r>
                      <a:endParaRPr lang="zh-CN" altLang="en-US" sz="1100" b="0" kern="1400" spc="100" noProof="0" dirty="0">
                        <a:ln>
                          <a:noFill/>
                        </a:ln>
                        <a:solidFill>
                          <a:schemeClr val="tx1"/>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r h="1404000">
                <a:tc>
                  <a:txBody>
                    <a:bodyPr/>
                    <a:lstStyle/>
                    <a:p>
                      <a:pPr marL="284480" marR="0" lvl="0" indent="-284480" algn="ctr" defTabSz="914400" rtl="0" fontAlgn="auto">
                        <a:lnSpc>
                          <a:spcPct val="130000"/>
                        </a:lnSpc>
                        <a:spcBef>
                          <a:spcPts val="0"/>
                        </a:spcBef>
                        <a:spcAft>
                          <a:spcPts val="0"/>
                        </a:spcAft>
                        <a:buClrTx/>
                        <a:buSzTx/>
                        <a:buFontTx/>
                        <a:buNone/>
                        <a:defRPr/>
                      </a:pPr>
                      <a:r>
                        <a:rPr lang="zh-CN" altLang="en-US" sz="1100" b="1" dirty="0">
                          <a:solidFill>
                            <a:srgbClr val="323E4E"/>
                          </a:solidFill>
                          <a:latin typeface="微软雅黑" panose="020B0503020204020204" charset="-122"/>
                          <a:ea typeface="微软雅黑" panose="020B0503020204020204" charset="-122"/>
                          <a:cs typeface="微软雅黑" panose="020B0503020204020204" charset="-122"/>
                          <a:sym typeface="Calibri" panose="020F0502020204030204" charset="0"/>
                        </a:rPr>
                        <a:t>围手术期醋酸盐平衡晶体液临床应用专家共识（</a:t>
                      </a:r>
                      <a:r>
                        <a:rPr lang="en-US" altLang="zh-CN" sz="1100" b="1" dirty="0">
                          <a:solidFill>
                            <a:srgbClr val="323E4E"/>
                          </a:solidFill>
                          <a:latin typeface="微软雅黑" panose="020B0503020204020204" charset="-122"/>
                          <a:ea typeface="微软雅黑" panose="020B0503020204020204" charset="-122"/>
                          <a:cs typeface="微软雅黑" panose="020B0503020204020204" charset="-122"/>
                          <a:sym typeface="Calibri" panose="020F0502020204030204" charset="0"/>
                        </a:rPr>
                        <a:t>2023</a:t>
                      </a:r>
                      <a:r>
                        <a:rPr lang="zh-CN" altLang="en-US" sz="1100" b="1" dirty="0">
                          <a:solidFill>
                            <a:srgbClr val="323E4E"/>
                          </a:solidFill>
                          <a:latin typeface="微软雅黑" panose="020B0503020204020204" charset="-122"/>
                          <a:ea typeface="微软雅黑" panose="020B0503020204020204" charset="-122"/>
                          <a:cs typeface="微软雅黑" panose="020B0503020204020204" charset="-122"/>
                          <a:sym typeface="Calibri" panose="020F0502020204030204" charset="0"/>
                        </a:rPr>
                        <a:t>）</a:t>
                      </a:r>
                      <a:endParaRPr lang="en-US" altLang="zh-CN" sz="1100" b="1" dirty="0">
                        <a:solidFill>
                          <a:srgbClr val="323E4E"/>
                        </a:solidFill>
                        <a:latin typeface="微软雅黑" panose="020B0503020204020204" charset="-122"/>
                        <a:ea typeface="微软雅黑" panose="020B0503020204020204" charset="-122"/>
                        <a:cs typeface="微软雅黑" panose="020B0503020204020204" charset="-122"/>
                        <a:sym typeface="Calibri" panose="020F0502020204030204" charset="0"/>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lstStyle>
                      <a:lvl1pPr marL="0" algn="l" defTabSz="914400" rtl="0" eaLnBrk="1" latinLnBrk="0" hangingPunct="1">
                        <a:defRPr sz="1800" kern="1200">
                          <a:solidFill>
                            <a:srgbClr val="323E4E"/>
                          </a:solidFill>
                          <a:latin typeface="Arial" panose="020B0604020202020204"/>
                          <a:ea typeface="微软雅黑" panose="020B0503020204020204" charset="-122"/>
                        </a:defRPr>
                      </a:lvl1pPr>
                      <a:lvl2pPr marL="457200" algn="l" defTabSz="914400" rtl="0" eaLnBrk="1" latinLnBrk="0" hangingPunct="1">
                        <a:defRPr sz="1800" kern="1200">
                          <a:solidFill>
                            <a:srgbClr val="323E4E"/>
                          </a:solidFill>
                          <a:latin typeface="Arial" panose="020B0604020202020204"/>
                          <a:ea typeface="微软雅黑" panose="020B0503020204020204" charset="-122"/>
                        </a:defRPr>
                      </a:lvl2pPr>
                      <a:lvl3pPr marL="914400" algn="l" defTabSz="914400" rtl="0" eaLnBrk="1" latinLnBrk="0" hangingPunct="1">
                        <a:defRPr sz="1800" kern="1200">
                          <a:solidFill>
                            <a:srgbClr val="323E4E"/>
                          </a:solidFill>
                          <a:latin typeface="Arial" panose="020B0604020202020204"/>
                          <a:ea typeface="微软雅黑" panose="020B0503020204020204" charset="-122"/>
                        </a:defRPr>
                      </a:lvl3pPr>
                      <a:lvl4pPr marL="1371600" algn="l" defTabSz="914400" rtl="0" eaLnBrk="1" latinLnBrk="0" hangingPunct="1">
                        <a:defRPr sz="1800" kern="1200">
                          <a:solidFill>
                            <a:srgbClr val="323E4E"/>
                          </a:solidFill>
                          <a:latin typeface="Arial" panose="020B0604020202020204"/>
                          <a:ea typeface="微软雅黑" panose="020B0503020204020204" charset="-122"/>
                        </a:defRPr>
                      </a:lvl4pPr>
                      <a:lvl5pPr marL="1828800" algn="l" defTabSz="914400" rtl="0" eaLnBrk="1" latinLnBrk="0" hangingPunct="1">
                        <a:defRPr sz="1800" kern="1200">
                          <a:solidFill>
                            <a:srgbClr val="323E4E"/>
                          </a:solidFill>
                          <a:latin typeface="Arial" panose="020B0604020202020204"/>
                          <a:ea typeface="微软雅黑" panose="020B0503020204020204" charset="-122"/>
                        </a:defRPr>
                      </a:lvl5pPr>
                      <a:lvl6pPr marL="2286000" algn="l" defTabSz="914400" rtl="0" eaLnBrk="1" latinLnBrk="0" hangingPunct="1">
                        <a:defRPr sz="1800" kern="1200">
                          <a:solidFill>
                            <a:srgbClr val="323E4E"/>
                          </a:solidFill>
                          <a:latin typeface="Arial" panose="020B0604020202020204"/>
                          <a:ea typeface="微软雅黑" panose="020B0503020204020204" charset="-122"/>
                        </a:defRPr>
                      </a:lvl6pPr>
                      <a:lvl7pPr marL="2743200" algn="l" defTabSz="914400" rtl="0" eaLnBrk="1" latinLnBrk="0" hangingPunct="1">
                        <a:defRPr sz="1800" kern="1200">
                          <a:solidFill>
                            <a:srgbClr val="323E4E"/>
                          </a:solidFill>
                          <a:latin typeface="Arial" panose="020B0604020202020204"/>
                          <a:ea typeface="微软雅黑" panose="020B0503020204020204" charset="-122"/>
                        </a:defRPr>
                      </a:lvl7pPr>
                      <a:lvl8pPr marL="3200400" algn="l" defTabSz="914400" rtl="0" eaLnBrk="1" latinLnBrk="0" hangingPunct="1">
                        <a:defRPr sz="1800" kern="1200">
                          <a:solidFill>
                            <a:srgbClr val="323E4E"/>
                          </a:solidFill>
                          <a:latin typeface="Arial" panose="020B0604020202020204"/>
                          <a:ea typeface="微软雅黑" panose="020B0503020204020204" charset="-122"/>
                        </a:defRPr>
                      </a:lvl8pPr>
                      <a:lvl9pPr marL="3657600" algn="l" defTabSz="914400" rtl="0" eaLnBrk="1" latinLnBrk="0" hangingPunct="1">
                        <a:defRPr sz="1800" kern="1200">
                          <a:solidFill>
                            <a:srgbClr val="323E4E"/>
                          </a:solidFill>
                          <a:latin typeface="Arial" panose="020B0604020202020204"/>
                          <a:ea typeface="微软雅黑" panose="020B0503020204020204" charset="-122"/>
                        </a:defRPr>
                      </a:lvl9pPr>
                    </a:lstStyle>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kumimoji="0" lang="zh-CN" altLang="en-US" sz="1100" b="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醋酸盐平衡晶体液是通过醋酸盐代谢产生碳酸氢根发挥缓冲作用，相较于乳酸盐，其可有效</a:t>
                      </a:r>
                      <a:r>
                        <a:rPr lang="zh-CN" altLang="en-US" sz="1100" b="0"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避免乳酸堆积</a:t>
                      </a:r>
                      <a:r>
                        <a:rPr kumimoji="0" lang="zh-CN" altLang="en-US" sz="1100" b="0" u="none" strike="noStrike" kern="1400" cap="none" spc="100" normalizeH="0" baseline="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a:t>
                      </a:r>
                      <a:endParaRPr kumimoji="0" lang="zh-CN" altLang="en-US" sz="1100" b="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endParaRPr>
                    </a:p>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lang="zh-CN" altLang="en-US" sz="1100" b="0" kern="1400" spc="100" noProof="0" dirty="0">
                          <a:solidFill>
                            <a:srgbClr val="323E4E"/>
                          </a:solidFill>
                          <a:latin typeface="微软雅黑" panose="020B0503020204020204" charset="-122"/>
                          <a:ea typeface="微软雅黑" panose="020B0503020204020204" charset="-122"/>
                          <a:cs typeface="微软雅黑" panose="020B0503020204020204" charset="-122"/>
                          <a:sym typeface="Calibri" panose="020F0502020204030204" charset="0"/>
                        </a:rPr>
                        <a:t>醋酸盐平衡晶体液是目前较为接近血浆成分和理化特性的平衡液。而且醋酸的代谢途径广泛，对肝脏依赖小、不易蓄积、使用安全，</a:t>
                      </a:r>
                      <a:r>
                        <a:rPr lang="zh-CN" altLang="en-US" sz="1100" b="0" kern="1400" spc="100" noProof="0" dirty="0">
                          <a:solidFill>
                            <a:srgbClr val="C00000"/>
                          </a:solidFill>
                          <a:latin typeface="微软雅黑" panose="020B0503020204020204" charset="-122"/>
                          <a:ea typeface="微软雅黑" panose="020B0503020204020204" charset="-122"/>
                          <a:cs typeface="微软雅黑" panose="020B0503020204020204" charset="-122"/>
                          <a:sym typeface="Calibri" panose="020F0502020204030204" charset="0"/>
                        </a:rPr>
                        <a:t>适于肝功能尚未发育完善的婴幼儿使用。</a:t>
                      </a:r>
                      <a:endParaRPr kumimoji="0" lang="en-US" altLang="zh-CN" sz="1100" b="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endParaRPr>
                    </a:p>
                    <a:p>
                      <a:pPr marL="171450" marR="0" lvl="0" indent="-171450" algn="l" defTabSz="914400" rtl="0" fontAlgn="auto">
                        <a:lnSpc>
                          <a:spcPct val="130000"/>
                        </a:lnSpc>
                        <a:spcBef>
                          <a:spcPts val="0"/>
                        </a:spcBef>
                        <a:spcAft>
                          <a:spcPts val="0"/>
                        </a:spcAft>
                        <a:buClrTx/>
                        <a:buSzTx/>
                        <a:buFont typeface="Arial" panose="020B0604020202020204" pitchFamily="34" charset="0"/>
                        <a:buChar char="•"/>
                        <a:defRPr/>
                      </a:pPr>
                      <a:r>
                        <a:rPr kumimoji="0" lang="zh-CN" altLang="en-US" sz="1100" b="0" u="none" strike="noStrike" kern="1400" cap="none" spc="100" normalizeH="0" baseline="0" noProof="0" dirty="0">
                          <a:ln>
                            <a:noFill/>
                          </a:ln>
                          <a:solidFill>
                            <a:srgbClr val="323E4E"/>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含糖的醋酸盐平衡晶体液可用于缓解因术前禁食、手术时间长等原因导致的低血糖。</a:t>
                      </a:r>
                      <a:r>
                        <a:rPr kumimoji="0" lang="zh-CN" altLang="en-US" sz="1100" b="0" u="none" strike="noStrike" kern="1400" cap="none" spc="100" normalizeH="0" baseline="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 对</a:t>
                      </a:r>
                      <a:r>
                        <a:rPr lang="zh-CN" altLang="en-US" sz="1100" b="0"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术前禁食超过48h 的糖尿病患者、低龄患儿、手术时间过长(&gt;3h) 患者、加用胰岛素的术中患者</a:t>
                      </a:r>
                      <a:r>
                        <a:rPr kumimoji="0" lang="zh-CN" altLang="en-US" sz="1100" b="0" u="none" strike="noStrike" kern="1400" cap="none" spc="100" normalizeH="0" baseline="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，在血糖&lt;3.9 mmol∕ L的前提下，输注</a:t>
                      </a:r>
                      <a:r>
                        <a:rPr lang="zh-CN" altLang="en-US" sz="1100" b="0"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含糖液体</a:t>
                      </a:r>
                      <a:r>
                        <a:rPr kumimoji="0" lang="zh-CN" altLang="en-US" sz="1100" b="0" u="none" strike="noStrike" kern="1400" cap="none" spc="100" normalizeH="0" baseline="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可以</a:t>
                      </a:r>
                      <a:r>
                        <a:rPr lang="zh-CN" altLang="en-US" sz="1100" b="0"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rPr>
                        <a:t>减少酮体合成和酸中毒风险。</a:t>
                      </a:r>
                      <a:endParaRPr lang="zh-CN" altLang="en-US" sz="1100" b="0" kern="1400" spc="100" noProof="0" dirty="0">
                        <a:ln>
                          <a:noFill/>
                        </a:ln>
                        <a:solidFill>
                          <a:srgbClr val="C00000"/>
                        </a:solidFill>
                        <a:effectLst/>
                        <a:uLnTx/>
                        <a:uFillTx/>
                        <a:latin typeface="微软雅黑" panose="020B0503020204020204" charset="-122"/>
                        <a:ea typeface="微软雅黑" panose="020B0503020204020204" charset="-122"/>
                        <a:cs typeface="微软雅黑" panose="020B0503020204020204" charset="-122"/>
                        <a:sym typeface="Calibri" panose="020F0502020204030204" charset="0"/>
                      </a:endParaRPr>
                    </a:p>
                  </a:txBody>
                  <a:tcPr anchor="ctr">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r h="540000">
                <a:tc>
                  <a:txBody>
                    <a:bodyPr/>
                    <a:lstStyle/>
                    <a:p>
                      <a:pPr algn="ctr" fontAlgn="ctr">
                        <a:lnSpc>
                          <a:spcPct val="130000"/>
                        </a:lnSpc>
                      </a:pPr>
                      <a:r>
                        <a:rPr lang="zh-CN" altLang="en-US" sz="1100" b="1" i="0">
                          <a:solidFill>
                            <a:srgbClr val="000000"/>
                          </a:solidFill>
                          <a:latin typeface="微软雅黑" panose="020B0503020204020204" charset="-122"/>
                          <a:ea typeface="微软雅黑" panose="020B0503020204020204" charset="-122"/>
                        </a:rPr>
                        <a:t>中国加速康复外科临床实践指南（</a:t>
                      </a:r>
                      <a:r>
                        <a:rPr lang="en-US" altLang="zh-CN" sz="1100" b="1" i="0">
                          <a:solidFill>
                            <a:srgbClr val="000000"/>
                          </a:solidFill>
                          <a:latin typeface="微软雅黑" panose="020B0503020204020204" charset="-122"/>
                          <a:ea typeface="微软雅黑" panose="020B0503020204020204" charset="-122"/>
                        </a:rPr>
                        <a:t>2021</a:t>
                      </a:r>
                      <a:r>
                        <a:rPr lang="zh-CN" altLang="en-US" sz="1100" b="1" i="0">
                          <a:solidFill>
                            <a:srgbClr val="000000"/>
                          </a:solidFill>
                          <a:latin typeface="微软雅黑" panose="020B0503020204020204" charset="-122"/>
                          <a:ea typeface="微软雅黑" panose="020B0503020204020204" charset="-122"/>
                        </a:rPr>
                        <a:t>）</a:t>
                      </a:r>
                      <a:endParaRPr lang="zh-CN" altLang="en-US" sz="1100" b="1" i="0">
                        <a:solidFill>
                          <a:srgbClr val="000000"/>
                        </a:solidFill>
                        <a:latin typeface="微软雅黑" panose="020B0503020204020204" charset="-122"/>
                        <a:ea typeface="微软雅黑" panose="020B050302020402020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lstStyle/>
                    <a:p>
                      <a:pPr marL="171450" indent="-171450" algn="l" fontAlgn="ctr">
                        <a:lnSpc>
                          <a:spcPct val="130000"/>
                        </a:lnSpc>
                        <a:buFont typeface="Arial" panose="020B0604020202020204" pitchFamily="34" charset="0"/>
                        <a:buChar char="•"/>
                      </a:pPr>
                      <a:r>
                        <a:rPr lang="zh-CN" altLang="en-US" sz="1100" b="0" i="0">
                          <a:solidFill>
                            <a:srgbClr val="000000"/>
                          </a:solidFill>
                          <a:latin typeface="微软雅黑" panose="020B0503020204020204" charset="-122"/>
                          <a:ea typeface="微软雅黑" panose="020B0503020204020204" charset="-122"/>
                        </a:rPr>
                        <a:t>对合并肠梗阻、恶心呕吐及长时间禁饮禁食的病人，可能存在低血容量、电解质紊乱风险，建议使用复方电解质溶液扩容。</a:t>
                      </a:r>
                      <a:endParaRPr lang="zh-CN" altLang="en-US" sz="1100" b="0" i="0">
                        <a:solidFill>
                          <a:srgbClr val="000000"/>
                        </a:solidFill>
                        <a:latin typeface="微软雅黑" panose="020B0503020204020204" charset="-122"/>
                        <a:ea typeface="微软雅黑" panose="020B050302020402020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r h="756000">
                <a:tc>
                  <a:txBody>
                    <a:bodyPr/>
                    <a:p>
                      <a:pPr algn="ctr" fontAlgn="ctr">
                        <a:lnSpc>
                          <a:spcPct val="130000"/>
                        </a:lnSpc>
                      </a:pPr>
                      <a:r>
                        <a:rPr lang="zh-CN" altLang="en-US" sz="1100" b="1" i="0">
                          <a:solidFill>
                            <a:srgbClr val="000000"/>
                          </a:solidFill>
                          <a:latin typeface="微软雅黑" panose="020B0503020204020204" charset="-122"/>
                          <a:ea typeface="微软雅黑" panose="020B0503020204020204" charset="-122"/>
                        </a:rPr>
                        <a:t>外科病人围手术期液体治疗专家共识（</a:t>
                      </a:r>
                      <a:r>
                        <a:rPr lang="en-US" altLang="zh-CN" sz="1100" b="1" i="0">
                          <a:solidFill>
                            <a:srgbClr val="000000"/>
                          </a:solidFill>
                          <a:latin typeface="微软雅黑" panose="020B0503020204020204" charset="-122"/>
                          <a:ea typeface="微软雅黑" panose="020B0503020204020204" charset="-122"/>
                        </a:rPr>
                        <a:t>2015</a:t>
                      </a:r>
                      <a:r>
                        <a:rPr lang="zh-CN" altLang="en-US" sz="1100" b="1" i="0">
                          <a:solidFill>
                            <a:srgbClr val="000000"/>
                          </a:solidFill>
                          <a:latin typeface="微软雅黑" panose="020B0503020204020204" charset="-122"/>
                          <a:ea typeface="微软雅黑" panose="020B0503020204020204" charset="-122"/>
                        </a:rPr>
                        <a:t>）</a:t>
                      </a:r>
                      <a:endParaRPr lang="zh-CN" altLang="en-US" sz="1100" b="1" i="0">
                        <a:solidFill>
                          <a:srgbClr val="000000"/>
                        </a:solidFill>
                        <a:latin typeface="微软雅黑" panose="020B0503020204020204" charset="-122"/>
                        <a:ea typeface="微软雅黑" panose="020B050302020402020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p>
                      <a:pPr marL="171450" indent="-171450" algn="l" fontAlgn="ctr">
                        <a:lnSpc>
                          <a:spcPct val="130000"/>
                        </a:lnSpc>
                        <a:buFont typeface="Arial" panose="020B0604020202020204" pitchFamily="34" charset="0"/>
                        <a:buChar char="•"/>
                      </a:pPr>
                      <a:r>
                        <a:rPr lang="zh-CN" altLang="en-US" sz="1100" b="0" i="0">
                          <a:solidFill>
                            <a:srgbClr val="000000"/>
                          </a:solidFill>
                          <a:latin typeface="微软雅黑" panose="020B0503020204020204" charset="-122"/>
                          <a:ea typeface="微软雅黑" panose="020B0503020204020204" charset="-122"/>
                        </a:rPr>
                        <a:t>围手术期液体治疗可分为针对脱水的补液治疗及</a:t>
                      </a:r>
                      <a:r>
                        <a:rPr lang="zh-CN" altLang="en-US" sz="1100" b="0" i="0">
                          <a:solidFill>
                            <a:srgbClr val="000000"/>
                          </a:solidFill>
                          <a:latin typeface="微软雅黑" panose="020B0503020204020204" charset="-122"/>
                          <a:ea typeface="微软雅黑" panose="020B0503020204020204" charset="-122"/>
                        </a:rPr>
                        <a:t>有效循环血量减少所致血流动力学改变的复苏治疗，在补充细胞外液及有效循环血量的同时，纠正并发的电解质紊乱。</a:t>
                      </a:r>
                      <a:endParaRPr lang="zh-CN" altLang="en-US" sz="1100" b="0" i="0">
                        <a:solidFill>
                          <a:srgbClr val="000000"/>
                        </a:solidFill>
                        <a:latin typeface="微软雅黑" panose="020B0503020204020204" charset="-122"/>
                        <a:ea typeface="微软雅黑" panose="020B0503020204020204" charset="-122"/>
                      </a:endParaRPr>
                    </a:p>
                    <a:p>
                      <a:pPr marL="171450" indent="-171450" algn="l" fontAlgn="ctr">
                        <a:lnSpc>
                          <a:spcPct val="130000"/>
                        </a:lnSpc>
                        <a:buFont typeface="Arial" panose="020B0604020202020204" pitchFamily="34" charset="0"/>
                        <a:buChar char="•"/>
                      </a:pPr>
                      <a:r>
                        <a:rPr lang="zh-CN" altLang="en-US" sz="1100" b="0" i="0">
                          <a:solidFill>
                            <a:srgbClr val="000000"/>
                          </a:solidFill>
                          <a:latin typeface="微软雅黑" panose="020B0503020204020204" charset="-122"/>
                          <a:ea typeface="微软雅黑" panose="020B0503020204020204" charset="-122"/>
                        </a:rPr>
                        <a:t>维持性液体治疗即补充病人生理需要量：</a:t>
                      </a:r>
                      <a:r>
                        <a:rPr lang="en-US" altLang="zh-CN" sz="1100" b="0" i="0">
                          <a:solidFill>
                            <a:srgbClr val="000000"/>
                          </a:solidFill>
                          <a:latin typeface="微软雅黑" panose="020B0503020204020204" charset="-122"/>
                          <a:ea typeface="微软雅黑" panose="020B0503020204020204" charset="-122"/>
                        </a:rPr>
                        <a:t>25~30mL/</a:t>
                      </a:r>
                      <a:r>
                        <a:rPr lang="zh-CN" altLang="en-US" sz="1100" b="0" i="0">
                          <a:solidFill>
                            <a:srgbClr val="000000"/>
                          </a:solidFill>
                          <a:latin typeface="微软雅黑" panose="020B0503020204020204" charset="-122"/>
                          <a:ea typeface="微软雅黑" panose="020B0503020204020204" charset="-122"/>
                        </a:rPr>
                        <a:t>（</a:t>
                      </a:r>
                      <a:r>
                        <a:rPr lang="en-US" altLang="zh-CN" sz="1100" b="0" i="0">
                          <a:solidFill>
                            <a:srgbClr val="000000"/>
                          </a:solidFill>
                          <a:latin typeface="微软雅黑" panose="020B0503020204020204" charset="-122"/>
                          <a:ea typeface="微软雅黑" panose="020B0503020204020204" charset="-122"/>
                        </a:rPr>
                        <a:t>kg·d</a:t>
                      </a:r>
                      <a:r>
                        <a:rPr lang="zh-CN" altLang="en-US" sz="1100" b="0" i="0">
                          <a:solidFill>
                            <a:srgbClr val="000000"/>
                          </a:solidFill>
                          <a:latin typeface="微软雅黑" panose="020B0503020204020204" charset="-122"/>
                          <a:ea typeface="微软雅黑" panose="020B0503020204020204" charset="-122"/>
                        </a:rPr>
                        <a:t>）液体，</a:t>
                      </a:r>
                      <a:r>
                        <a:rPr lang="en-US" altLang="zh-CN" sz="1100" b="0" i="0">
                          <a:solidFill>
                            <a:srgbClr val="000000"/>
                          </a:solidFill>
                          <a:latin typeface="微软雅黑" panose="020B0503020204020204" charset="-122"/>
                          <a:ea typeface="微软雅黑" panose="020B0503020204020204" charset="-122"/>
                        </a:rPr>
                        <a:t>1 mmol/</a:t>
                      </a:r>
                      <a:r>
                        <a:rPr lang="zh-CN" altLang="en-US" sz="1100" b="0" i="0">
                          <a:solidFill>
                            <a:srgbClr val="000000"/>
                          </a:solidFill>
                          <a:latin typeface="微软雅黑" panose="020B0503020204020204" charset="-122"/>
                          <a:ea typeface="微软雅黑" panose="020B0503020204020204" charset="-122"/>
                        </a:rPr>
                        <a:t>（</a:t>
                      </a:r>
                      <a:r>
                        <a:rPr lang="en-US" altLang="zh-CN" sz="1100" b="0" i="0">
                          <a:solidFill>
                            <a:srgbClr val="000000"/>
                          </a:solidFill>
                          <a:latin typeface="微软雅黑" panose="020B0503020204020204" charset="-122"/>
                          <a:ea typeface="微软雅黑" panose="020B0503020204020204" charset="-122"/>
                        </a:rPr>
                        <a:t>kg·d</a:t>
                      </a:r>
                      <a:r>
                        <a:rPr lang="zh-CN" altLang="en-US" sz="1100" b="0" i="0">
                          <a:solidFill>
                            <a:srgbClr val="000000"/>
                          </a:solidFill>
                          <a:latin typeface="微软雅黑" panose="020B0503020204020204" charset="-122"/>
                          <a:ea typeface="微软雅黑" panose="020B0503020204020204" charset="-122"/>
                        </a:rPr>
                        <a:t>）的 </a:t>
                      </a:r>
                      <a:r>
                        <a:rPr lang="en-US" altLang="zh-CN" sz="1100" b="0" i="0">
                          <a:solidFill>
                            <a:srgbClr val="000000"/>
                          </a:solidFill>
                          <a:latin typeface="微软雅黑" panose="020B0503020204020204" charset="-122"/>
                          <a:ea typeface="微软雅黑" panose="020B0503020204020204" charset="-122"/>
                        </a:rPr>
                        <a:t>Na+</a:t>
                      </a:r>
                      <a:r>
                        <a:rPr lang="zh-CN" altLang="en-US" sz="1100" b="0" i="0">
                          <a:solidFill>
                            <a:srgbClr val="000000"/>
                          </a:solidFill>
                          <a:latin typeface="微软雅黑" panose="020B0503020204020204" charset="-122"/>
                          <a:ea typeface="微软雅黑" panose="020B0503020204020204" charset="-122"/>
                        </a:rPr>
                        <a:t>、</a:t>
                      </a:r>
                      <a:r>
                        <a:rPr lang="en-US" altLang="zh-CN" sz="1100" b="0" i="0">
                          <a:solidFill>
                            <a:srgbClr val="000000"/>
                          </a:solidFill>
                          <a:latin typeface="微软雅黑" panose="020B0503020204020204" charset="-122"/>
                          <a:ea typeface="微软雅黑" panose="020B0503020204020204" charset="-122"/>
                        </a:rPr>
                        <a:t>K+</a:t>
                      </a:r>
                      <a:r>
                        <a:rPr lang="zh-CN" altLang="en-US" sz="1100" b="0" i="0">
                          <a:solidFill>
                            <a:srgbClr val="000000"/>
                          </a:solidFill>
                          <a:latin typeface="微软雅黑" panose="020B0503020204020204" charset="-122"/>
                          <a:ea typeface="微软雅黑" panose="020B0503020204020204" charset="-122"/>
                        </a:rPr>
                        <a:t>、</a:t>
                      </a:r>
                      <a:r>
                        <a:rPr lang="en-US" altLang="zh-CN" sz="1100" b="0" i="0">
                          <a:solidFill>
                            <a:srgbClr val="000000"/>
                          </a:solidFill>
                          <a:latin typeface="微软雅黑" panose="020B0503020204020204" charset="-122"/>
                          <a:ea typeface="微软雅黑" panose="020B0503020204020204" charset="-122"/>
                        </a:rPr>
                        <a:t>Cl-</a:t>
                      </a:r>
                      <a:r>
                        <a:rPr lang="zh-CN" altLang="en-US" sz="1100" b="0" i="0">
                          <a:solidFill>
                            <a:srgbClr val="000000"/>
                          </a:solidFill>
                          <a:latin typeface="微软雅黑" panose="020B0503020204020204" charset="-122"/>
                          <a:ea typeface="微软雅黑" panose="020B0503020204020204" charset="-122"/>
                        </a:rPr>
                        <a:t>，</a:t>
                      </a:r>
                      <a:r>
                        <a:rPr lang="en-US" altLang="zh-CN" sz="1100" b="0" i="0">
                          <a:solidFill>
                            <a:srgbClr val="000000"/>
                          </a:solidFill>
                          <a:latin typeface="微软雅黑" panose="020B0503020204020204" charset="-122"/>
                          <a:ea typeface="微软雅黑" panose="020B0503020204020204" charset="-122"/>
                        </a:rPr>
                        <a:t>50~100 g/d</a:t>
                      </a:r>
                      <a:r>
                        <a:rPr lang="zh-CN" altLang="en-US" sz="1100" b="0" i="0">
                          <a:solidFill>
                            <a:srgbClr val="000000"/>
                          </a:solidFill>
                          <a:latin typeface="微软雅黑" panose="020B0503020204020204" charset="-122"/>
                          <a:ea typeface="微软雅黑" panose="020B0503020204020204" charset="-122"/>
                        </a:rPr>
                        <a:t>葡萄糖。</a:t>
                      </a:r>
                      <a:endParaRPr lang="zh-CN" altLang="en-US" sz="1100" b="0" i="0">
                        <a:solidFill>
                          <a:srgbClr val="000000"/>
                        </a:solidFill>
                        <a:latin typeface="微软雅黑" panose="020B0503020204020204" charset="-122"/>
                        <a:ea typeface="微软雅黑" panose="020B050302020402020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r h="792000">
                <a:tc>
                  <a:txBody>
                    <a:bodyPr/>
                    <a:p>
                      <a:pPr algn="ctr" fontAlgn="ctr">
                        <a:lnSpc>
                          <a:spcPct val="130000"/>
                        </a:lnSpc>
                      </a:pPr>
                      <a:r>
                        <a:rPr lang="zh-CN" altLang="en-US" sz="1100" b="1" i="0">
                          <a:solidFill>
                            <a:srgbClr val="000000"/>
                          </a:solidFill>
                          <a:latin typeface="微软雅黑" panose="020B0503020204020204" charset="-122"/>
                          <a:ea typeface="微软雅黑" panose="020B0503020204020204" charset="-122"/>
                        </a:rPr>
                        <a:t>中国脓毒症 </a:t>
                      </a:r>
                      <a:r>
                        <a:rPr lang="en-US" altLang="zh-CN" sz="1100" b="1" i="0">
                          <a:solidFill>
                            <a:srgbClr val="000000"/>
                          </a:solidFill>
                          <a:latin typeface="微软雅黑" panose="020B0503020204020204" charset="-122"/>
                          <a:ea typeface="微软雅黑" panose="020B0503020204020204" charset="-122"/>
                        </a:rPr>
                        <a:t>/ </a:t>
                      </a:r>
                      <a:r>
                        <a:rPr lang="zh-CN" altLang="en-US" sz="1100" b="1" i="0">
                          <a:solidFill>
                            <a:srgbClr val="000000"/>
                          </a:solidFill>
                          <a:latin typeface="微软雅黑" panose="020B0503020204020204" charset="-122"/>
                          <a:ea typeface="微软雅黑" panose="020B0503020204020204" charset="-122"/>
                        </a:rPr>
                        <a:t>脓毒性休克急诊治疗指南（</a:t>
                      </a:r>
                      <a:r>
                        <a:rPr lang="en-US" altLang="zh-CN" sz="1100" b="1" i="0">
                          <a:solidFill>
                            <a:srgbClr val="000000"/>
                          </a:solidFill>
                          <a:latin typeface="微软雅黑" panose="020B0503020204020204" charset="-122"/>
                          <a:ea typeface="微软雅黑" panose="020B0503020204020204" charset="-122"/>
                        </a:rPr>
                        <a:t>2018</a:t>
                      </a:r>
                      <a:r>
                        <a:rPr lang="zh-CN" altLang="en-US" sz="1100" b="1" i="0">
                          <a:solidFill>
                            <a:srgbClr val="000000"/>
                          </a:solidFill>
                          <a:latin typeface="微软雅黑" panose="020B0503020204020204" charset="-122"/>
                          <a:ea typeface="微软雅黑" panose="020B0503020204020204" charset="-122"/>
                        </a:rPr>
                        <a:t>）</a:t>
                      </a:r>
                      <a:endParaRPr lang="zh-CN" altLang="en-US" sz="1100" b="1" i="0">
                        <a:solidFill>
                          <a:srgbClr val="000000"/>
                        </a:solidFill>
                        <a:latin typeface="微软雅黑" panose="020B0503020204020204" charset="-122"/>
                        <a:ea typeface="微软雅黑" panose="020B050302020402020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c>
                  <a:txBody>
                    <a:bodyPr/>
                    <a:p>
                      <a:pPr marL="171450" indent="-171450" algn="l" fontAlgn="ctr">
                        <a:lnSpc>
                          <a:spcPct val="130000"/>
                        </a:lnSpc>
                        <a:buFont typeface="Arial" panose="020B0604020202020204" pitchFamily="34" charset="0"/>
                        <a:buChar char="•"/>
                      </a:pPr>
                      <a:r>
                        <a:rPr lang="zh-CN" altLang="en-US" sz="1100" b="0" i="0">
                          <a:solidFill>
                            <a:srgbClr val="000000"/>
                          </a:solidFill>
                          <a:latin typeface="微软雅黑" panose="020B0503020204020204" charset="-122"/>
                          <a:ea typeface="微软雅黑" panose="020B0503020204020204" charset="-122"/>
                        </a:rPr>
                        <a:t>脓毒性休克患者的液体复苏应尽早开始，对脓毒症所致的低灌注，推荐在拟诊为脓毒性休克起</a:t>
                      </a:r>
                      <a:r>
                        <a:rPr lang="en-US" altLang="zh-CN" sz="1100" b="0" i="0">
                          <a:solidFill>
                            <a:srgbClr val="000000"/>
                          </a:solidFill>
                          <a:latin typeface="微软雅黑" panose="020B0503020204020204" charset="-122"/>
                          <a:ea typeface="微软雅黑" panose="020B0503020204020204" charset="-122"/>
                        </a:rPr>
                        <a:t>3h</a:t>
                      </a:r>
                      <a:r>
                        <a:rPr lang="zh-CN" altLang="en-US" sz="1100" b="0" i="0">
                          <a:solidFill>
                            <a:srgbClr val="000000"/>
                          </a:solidFill>
                          <a:latin typeface="微软雅黑" panose="020B0503020204020204" charset="-122"/>
                          <a:ea typeface="微软雅黑" panose="020B0503020204020204" charset="-122"/>
                        </a:rPr>
                        <a:t>内输注至少</a:t>
                      </a:r>
                      <a:r>
                        <a:rPr lang="en-US" altLang="zh-CN" sz="1100" b="0" i="0">
                          <a:solidFill>
                            <a:srgbClr val="000000"/>
                          </a:solidFill>
                          <a:latin typeface="微软雅黑" panose="020B0503020204020204" charset="-122"/>
                          <a:ea typeface="微软雅黑" panose="020B0503020204020204" charset="-122"/>
                        </a:rPr>
                        <a:t>30ml/kg</a:t>
                      </a:r>
                      <a:r>
                        <a:rPr lang="zh-CN" altLang="en-US" sz="1100" b="0" i="0">
                          <a:solidFill>
                            <a:srgbClr val="000000"/>
                          </a:solidFill>
                          <a:latin typeface="微软雅黑" panose="020B0503020204020204" charset="-122"/>
                          <a:ea typeface="微软雅黑" panose="020B0503020204020204" charset="-122"/>
                        </a:rPr>
                        <a:t>的晶体溶液进行初始复苏。</a:t>
                      </a:r>
                      <a:endParaRPr lang="zh-CN" altLang="en-US" sz="1100" b="0" i="0">
                        <a:solidFill>
                          <a:srgbClr val="000000"/>
                        </a:solidFill>
                        <a:latin typeface="微软雅黑" panose="020B0503020204020204" charset="-122"/>
                        <a:ea typeface="微软雅黑" panose="020B0503020204020204" charset="-122"/>
                      </a:endParaRPr>
                    </a:p>
                    <a:p>
                      <a:pPr marL="171450" indent="-171450" algn="l" fontAlgn="ctr">
                        <a:lnSpc>
                          <a:spcPct val="130000"/>
                        </a:lnSpc>
                        <a:buFont typeface="Arial" panose="020B0604020202020204" pitchFamily="34" charset="0"/>
                        <a:buChar char="•"/>
                      </a:pPr>
                      <a:r>
                        <a:rPr lang="zh-CN" altLang="en-US" sz="1100" b="0" i="0">
                          <a:solidFill>
                            <a:srgbClr val="000000"/>
                          </a:solidFill>
                          <a:latin typeface="微软雅黑" panose="020B0503020204020204" charset="-122"/>
                          <a:ea typeface="微软雅黑" panose="020B0503020204020204" charset="-122"/>
                        </a:rPr>
                        <a:t>初始液体复苏及随后的容量替代治疗中，推荐使用晶体液。高肌酐和高氯人群使用平衡晶体液避免主要肾脏不良事件获益最大。</a:t>
                      </a:r>
                      <a:endParaRPr lang="zh-CN" altLang="en-US" sz="1100" b="0" i="0">
                        <a:solidFill>
                          <a:srgbClr val="000000"/>
                        </a:solidFill>
                        <a:latin typeface="微软雅黑" panose="020B0503020204020204" charset="-122"/>
                        <a:ea typeface="微软雅黑" panose="020B0503020204020204" charset="-122"/>
                      </a:endParaRPr>
                    </a:p>
                  </a:txBody>
                  <a:tcPr anchor="ctr" anchorCtr="0">
                    <a:lnL w="12700">
                      <a:solidFill>
                        <a:schemeClr val="tx1"/>
                      </a:solidFill>
                      <a:prstDash val="solid"/>
                    </a:lnL>
                    <a:lnR w="12700">
                      <a:solidFill>
                        <a:schemeClr val="tx1"/>
                      </a:solidFill>
                      <a:prstDash val="solid"/>
                    </a:lnR>
                    <a:lnT w="12700">
                      <a:solidFill>
                        <a:schemeClr val="tx1"/>
                      </a:solidFill>
                      <a:prstDash val="solid"/>
                    </a:lnT>
                    <a:lnB w="12700">
                      <a:solidFill>
                        <a:schemeClr val="tx1"/>
                      </a:solidFill>
                      <a:prstDash val="solid"/>
                    </a:lnB>
                    <a:solidFill>
                      <a:schemeClr val="bg1"/>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p:cNvPicPr>
            <a:picLocks noChangeAspect="1"/>
          </p:cNvPicPr>
          <p:nvPr userDrawn="1">
            <p:custDataLst>
              <p:tags r:id="rId1"/>
            </p:custDataLst>
          </p:nvPr>
        </p:nvPicPr>
        <p:blipFill>
          <a:blip r:embed="rId2"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400810"/>
          </a:xfrm>
          <a:prstGeom prst="rect">
            <a:avLst/>
          </a:prstGeom>
          <a:noFill/>
        </p:spPr>
        <p:txBody>
          <a:bodyPr wrap="square" rtlCol="0" anchor="ctr" anchorCtr="0">
            <a:noAutofit/>
          </a:bodyPr>
          <a:p>
            <a:r>
              <a:rPr lang="zh-CN" altLang="en-US" sz="1400" b="1">
                <a:solidFill>
                  <a:schemeClr val="bg1"/>
                </a:solidFill>
              </a:rPr>
              <a:t>创新性</a:t>
            </a:r>
            <a:endParaRPr lang="zh-CN" altLang="en-US" sz="1400" b="1">
              <a:solidFill>
                <a:schemeClr val="bg1"/>
              </a:solidFill>
            </a:endParaRPr>
          </a:p>
        </p:txBody>
      </p:sp>
      <p:grpSp>
        <p:nvGrpSpPr>
          <p:cNvPr id="2" name="组合 1"/>
          <p:cNvGrpSpPr/>
          <p:nvPr/>
        </p:nvGrpSpPr>
        <p:grpSpPr>
          <a:xfrm>
            <a:off x="-635" y="6105525"/>
            <a:ext cx="12193270" cy="754380"/>
            <a:chOff x="-1" y="8799"/>
            <a:chExt cx="19202" cy="1188"/>
          </a:xfrm>
        </p:grpSpPr>
        <p:pic>
          <p:nvPicPr>
            <p:cNvPr id="4" name="图片 3"/>
            <p:cNvPicPr>
              <a:picLocks noChangeAspect="1"/>
            </p:cNvPicPr>
            <p:nvPr/>
          </p:nvPicPr>
          <p:blipFill>
            <a:blip r:embed="rId3"/>
            <a:stretch>
              <a:fillRect/>
            </a:stretch>
          </p:blipFill>
          <p:spPr>
            <a:xfrm>
              <a:off x="-1" y="8799"/>
              <a:ext cx="19200" cy="933"/>
            </a:xfrm>
            <a:prstGeom prst="rect">
              <a:avLst/>
            </a:prstGeom>
          </p:spPr>
        </p:pic>
        <p:pic>
          <p:nvPicPr>
            <p:cNvPr id="5" name="图片 4"/>
            <p:cNvPicPr>
              <a:picLocks noChangeAspect="1"/>
            </p:cNvPicPr>
            <p:nvPr/>
          </p:nvPicPr>
          <p:blipFill>
            <a:blip r:embed="rId4"/>
            <a:stretch>
              <a:fillRect/>
            </a:stretch>
          </p:blipFill>
          <p:spPr>
            <a:xfrm>
              <a:off x="-1" y="9698"/>
              <a:ext cx="19202" cy="289"/>
            </a:xfrm>
            <a:prstGeom prst="rect">
              <a:avLst/>
            </a:prstGeom>
          </p:spPr>
        </p:pic>
      </p:grpSp>
      <p:cxnSp>
        <p:nvCxnSpPr>
          <p:cNvPr id="6" name="直接连接符 5"/>
          <p:cNvCxnSpPr/>
          <p:nvPr>
            <p:custDataLst>
              <p:tags r:id="rId5"/>
            </p:custDataLst>
          </p:nvPr>
        </p:nvCxnSpPr>
        <p:spPr>
          <a:xfrm>
            <a:off x="6090771" y="1934749"/>
            <a:ext cx="0" cy="4212000"/>
          </a:xfrm>
          <a:prstGeom prst="line">
            <a:avLst/>
          </a:prstGeom>
          <a:noFill/>
          <a:ln w="19050" cap="flat" cmpd="sng" algn="ctr">
            <a:solidFill>
              <a:srgbClr val="6096E6"/>
            </a:solidFill>
            <a:prstDash val="dash"/>
            <a:round/>
            <a:headEnd type="none" w="med" len="med"/>
            <a:tailEnd type="none" w="med" len="med"/>
          </a:ln>
          <a:effectLst/>
        </p:spPr>
      </p:cxnSp>
      <p:sp>
        <p:nvSpPr>
          <p:cNvPr id="8" name="矩形 7"/>
          <p:cNvSpPr/>
          <p:nvPr>
            <p:custDataLst>
              <p:tags r:id="rId6"/>
            </p:custDataLst>
          </p:nvPr>
        </p:nvSpPr>
        <p:spPr>
          <a:xfrm>
            <a:off x="1536669" y="1918239"/>
            <a:ext cx="3348000" cy="756000"/>
          </a:xfrm>
          <a:prstGeom prst="rect">
            <a:avLst/>
          </a:prstGeom>
          <a:solidFill>
            <a:srgbClr val="004097"/>
          </a:solidFill>
          <a:ln w="12700" cap="flat" cmpd="sng" algn="ctr">
            <a:noFill/>
            <a:prstDash val="solid"/>
            <a:miter lim="800000"/>
          </a:ln>
          <a:effectLst>
            <a:outerShdw blurRad="50800" dist="38100" dir="5400000" algn="t" rotWithShape="0">
              <a:prstClr val="black">
                <a:alpha val="40000"/>
              </a:prstClr>
            </a:outerShdw>
          </a:effectLst>
        </p:spPr>
        <p:txBody>
          <a:bodyPr rtlCol="0" anchor="ctr"/>
          <a:p>
            <a:pPr algn="ctr">
              <a:lnSpc>
                <a:spcPct val="120000"/>
              </a:lnSpc>
            </a:pPr>
            <a:r>
              <a:rPr lang="zh-CN" altLang="en-US" sz="1600" b="1" dirty="0">
                <a:solidFill>
                  <a:sysClr val="window" lastClr="FFFFFF"/>
                </a:solidFill>
                <a:latin typeface="微软雅黑" panose="020B0503020204020204" charset="-122"/>
                <a:ea typeface="微软雅黑" panose="020B0503020204020204" charset="-122"/>
              </a:rPr>
              <a:t>创新点</a:t>
            </a:r>
            <a:endParaRPr lang="zh-CN" altLang="en-US" sz="1600" b="1" dirty="0">
              <a:solidFill>
                <a:sysClr val="window" lastClr="FFFFFF"/>
              </a:solidFill>
              <a:latin typeface="微软雅黑" panose="020B0503020204020204" charset="-122"/>
              <a:ea typeface="微软雅黑" panose="020B0503020204020204" charset="-122"/>
            </a:endParaRPr>
          </a:p>
        </p:txBody>
      </p:sp>
      <p:sp>
        <p:nvSpPr>
          <p:cNvPr id="13" name="矩形 12"/>
          <p:cNvSpPr/>
          <p:nvPr>
            <p:custDataLst>
              <p:tags r:id="rId7"/>
            </p:custDataLst>
          </p:nvPr>
        </p:nvSpPr>
        <p:spPr>
          <a:xfrm>
            <a:off x="7297644" y="1918239"/>
            <a:ext cx="3348000" cy="756000"/>
          </a:xfrm>
          <a:prstGeom prst="rect">
            <a:avLst/>
          </a:prstGeom>
          <a:solidFill>
            <a:srgbClr val="004097"/>
          </a:solidFill>
          <a:ln w="12700" cap="flat" cmpd="sng" algn="ctr">
            <a:noFill/>
            <a:prstDash val="solid"/>
            <a:miter lim="800000"/>
          </a:ln>
          <a:effectLst>
            <a:outerShdw blurRad="50800" dist="38100" dir="5400000" algn="t" rotWithShape="0">
              <a:prstClr val="black">
                <a:alpha val="40000"/>
              </a:prstClr>
            </a:outerShdw>
          </a:effectLst>
        </p:spPr>
        <p:txBody>
          <a:bodyPr rtlCol="0" anchor="ctr"/>
          <a:p>
            <a:pPr algn="ctr"/>
            <a:r>
              <a:rPr lang="zh-CN" altLang="en-US" sz="1600" b="1" dirty="0">
                <a:solidFill>
                  <a:sysClr val="window" lastClr="FFFFFF"/>
                </a:solidFill>
                <a:latin typeface="Arial" panose="020B0604020202020204" pitchFamily="34" charset="0"/>
                <a:ea typeface="微软雅黑" panose="020B0503020204020204" charset="-122"/>
              </a:rPr>
              <a:t>患者获益</a:t>
            </a:r>
            <a:endParaRPr lang="zh-CN" altLang="en-US" sz="1600" b="1" dirty="0">
              <a:solidFill>
                <a:sysClr val="window" lastClr="FFFFFF"/>
              </a:solidFill>
              <a:latin typeface="Arial" panose="020B0604020202020204" pitchFamily="34" charset="0"/>
              <a:ea typeface="微软雅黑" panose="020B0503020204020204" charset="-122"/>
            </a:endParaRPr>
          </a:p>
        </p:txBody>
      </p:sp>
      <p:sp>
        <p:nvSpPr>
          <p:cNvPr id="9" name="文本框 8"/>
          <p:cNvSpPr txBox="1"/>
          <p:nvPr>
            <p:custDataLst>
              <p:tags r:id="rId8"/>
            </p:custDataLst>
          </p:nvPr>
        </p:nvSpPr>
        <p:spPr>
          <a:xfrm>
            <a:off x="725765" y="1098422"/>
            <a:ext cx="10801348" cy="553085"/>
          </a:xfrm>
          <a:prstGeom prst="rect">
            <a:avLst/>
          </a:prstGeom>
          <a:noFill/>
        </p:spPr>
        <p:txBody>
          <a:bodyPr wrap="square" rtlCol="0">
            <a:spAutoFit/>
          </a:bodyPr>
          <a:p>
            <a:pPr algn="ctr">
              <a:lnSpc>
                <a:spcPct val="150000"/>
              </a:lnSpc>
            </a:pPr>
            <a:r>
              <a:rPr lang="zh-CN" altLang="en-US" sz="2000" b="1" dirty="0">
                <a:solidFill>
                  <a:srgbClr val="004097"/>
                </a:solidFill>
              </a:rPr>
              <a:t>创新性：</a:t>
            </a:r>
            <a:r>
              <a:rPr lang="zh-CN" altLang="en-US" sz="2000" b="1" dirty="0">
                <a:solidFill>
                  <a:srgbClr val="FF0000"/>
                </a:solidFill>
              </a:rPr>
              <a:t>含</a:t>
            </a:r>
            <a:r>
              <a:rPr lang="en-US" altLang="zh-CN" sz="2000" b="1" dirty="0">
                <a:solidFill>
                  <a:srgbClr val="FF0000"/>
                </a:solidFill>
              </a:rPr>
              <a:t>5%</a:t>
            </a:r>
            <a:r>
              <a:rPr lang="zh-CN" altLang="en-US" sz="2000" b="1" dirty="0">
                <a:solidFill>
                  <a:srgbClr val="FF0000"/>
                </a:solidFill>
              </a:rPr>
              <a:t>葡萄糖且不含磷的醋酸盐</a:t>
            </a:r>
            <a:r>
              <a:rPr lang="zh-CN" altLang="en-US" sz="2000" b="1" dirty="0">
                <a:solidFill>
                  <a:srgbClr val="FF0000"/>
                </a:solidFill>
              </a:rPr>
              <a:t>晶体液</a:t>
            </a:r>
            <a:endParaRPr lang="zh-CN" altLang="en-US" sz="2000" b="1" dirty="0">
              <a:solidFill>
                <a:srgbClr val="FF0000"/>
              </a:solidFill>
            </a:endParaRPr>
          </a:p>
        </p:txBody>
      </p:sp>
      <p:sp>
        <p:nvSpPr>
          <p:cNvPr id="3" name="文本框 2"/>
          <p:cNvSpPr txBox="1"/>
          <p:nvPr/>
        </p:nvSpPr>
        <p:spPr>
          <a:xfrm>
            <a:off x="638810" y="2532380"/>
            <a:ext cx="5080635" cy="3469640"/>
          </a:xfrm>
          <a:prstGeom prst="rect">
            <a:avLst/>
          </a:prstGeom>
          <a:noFill/>
        </p:spPr>
        <p:txBody>
          <a:bodyPr wrap="square" rtlCol="0">
            <a:noAutofit/>
          </a:bodyPr>
          <a:p>
            <a:pPr>
              <a:lnSpc>
                <a:spcPct val="150000"/>
              </a:lnSpc>
            </a:pPr>
            <a:endParaRPr lang="zh-CN" altLang="en-US" sz="1400">
              <a:latin typeface="微软雅黑" panose="020B0503020204020204" charset="-122"/>
              <a:ea typeface="微软雅黑" panose="020B0503020204020204" charset="-122"/>
              <a:cs typeface="微软雅黑" panose="020B0503020204020204" charset="-122"/>
            </a:endParaRPr>
          </a:p>
          <a:p>
            <a:pPr marL="284480" indent="-284480" fontAlgn="auto">
              <a:lnSpc>
                <a:spcPct val="150000"/>
              </a:lnSpc>
              <a:spcBef>
                <a:spcPts val="0"/>
              </a:spcBef>
            </a:pPr>
            <a:r>
              <a:rPr lang="en-US" altLang="zh-CN" sz="1400">
                <a:latin typeface="微软雅黑" panose="020B0503020204020204" charset="-122"/>
                <a:ea typeface="微软雅黑" panose="020B0503020204020204" charset="-122"/>
                <a:cs typeface="微软雅黑" panose="020B0503020204020204" charset="-122"/>
                <a:sym typeface="+mn-ea"/>
              </a:rPr>
              <a:t>1</a:t>
            </a:r>
            <a:r>
              <a:rPr lang="zh-CN" altLang="en-US" sz="1400">
                <a:latin typeface="微软雅黑" panose="020B0503020204020204" charset="-122"/>
                <a:ea typeface="微软雅黑" panose="020B0503020204020204" charset="-122"/>
                <a:cs typeface="微软雅黑" panose="020B0503020204020204" charset="-122"/>
                <a:sym typeface="+mn-ea"/>
              </a:rPr>
              <a:t>、</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rPr>
              <a:t>醋酸代替乳酸，缓冲系统升级</a:t>
            </a:r>
            <a:endParaRPr lang="zh-CN" altLang="en-US" sz="1400">
              <a:solidFill>
                <a:srgbClr val="FF0000"/>
              </a:solidFill>
              <a:latin typeface="微软雅黑" panose="020B0503020204020204" charset="-122"/>
              <a:ea typeface="微软雅黑" panose="020B0503020204020204" charset="-122"/>
              <a:cs typeface="微软雅黑" panose="020B0503020204020204" charset="-122"/>
            </a:endParaRPr>
          </a:p>
          <a:p>
            <a:pPr marL="284480" indent="-284480" fontAlgn="auto">
              <a:lnSpc>
                <a:spcPct val="150000"/>
              </a:lnSpc>
              <a:spcBef>
                <a:spcPts val="0"/>
              </a:spcBef>
            </a:pPr>
            <a:r>
              <a:rPr lang="zh-CN" altLang="en-US" sz="1400">
                <a:latin typeface="微软雅黑" panose="020B0503020204020204" charset="-122"/>
                <a:ea typeface="微软雅黑" panose="020B0503020204020204" charset="-122"/>
                <a:cs typeface="微软雅黑" panose="020B0503020204020204" charset="-122"/>
                <a:sym typeface="+mn-ea"/>
              </a:rPr>
              <a:t> </a:t>
            </a:r>
            <a:r>
              <a:rPr lang="en-US" altLang="zh-CN" sz="1400">
                <a:latin typeface="微软雅黑" panose="020B0503020204020204" charset="-122"/>
                <a:ea typeface="微软雅黑" panose="020B0503020204020204" charset="-122"/>
                <a:cs typeface="微软雅黑" panose="020B0503020204020204" charset="-122"/>
                <a:sym typeface="+mn-ea"/>
              </a:rPr>
              <a:t>     </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rPr>
              <a:t>醋酸不依赖肝脏代谢</a:t>
            </a:r>
            <a:r>
              <a:rPr lang="zh-CN" altLang="en-US" sz="1400">
                <a:latin typeface="微软雅黑" panose="020B0503020204020204" charset="-122"/>
                <a:ea typeface="微软雅黑" panose="020B0503020204020204" charset="-122"/>
                <a:cs typeface="微软雅黑" panose="020B0503020204020204" charset="-122"/>
                <a:sym typeface="+mn-ea"/>
              </a:rPr>
              <a:t>，不增加肝脏负担，而乳酸高度依赖肝脏代谢；醋酸比乳酸代谢更快，可避免乳酸蓄积，能快速纠正酸中毒，维持酸碱平衡。</a:t>
            </a:r>
            <a:endParaRPr lang="zh-CN" altLang="en-US" sz="1400">
              <a:latin typeface="微软雅黑" panose="020B0503020204020204" charset="-122"/>
              <a:ea typeface="微软雅黑" panose="020B0503020204020204" charset="-122"/>
              <a:cs typeface="微软雅黑" panose="020B0503020204020204" charset="-122"/>
            </a:endParaRPr>
          </a:p>
          <a:p>
            <a:pPr marL="284480" indent="-284480" fontAlgn="auto">
              <a:lnSpc>
                <a:spcPct val="150000"/>
              </a:lnSpc>
              <a:spcBef>
                <a:spcPts val="0"/>
              </a:spcBef>
            </a:pPr>
            <a:r>
              <a:rPr lang="en-US" altLang="zh-CN" sz="1400">
                <a:latin typeface="微软雅黑" panose="020B0503020204020204" charset="-122"/>
                <a:ea typeface="微软雅黑" panose="020B0503020204020204" charset="-122"/>
                <a:cs typeface="微软雅黑" panose="020B0503020204020204" charset="-122"/>
                <a:sym typeface="+mn-ea"/>
              </a:rPr>
              <a:t>2</a:t>
            </a:r>
            <a:r>
              <a:rPr lang="zh-CN" altLang="en-US" sz="1400">
                <a:latin typeface="微软雅黑" panose="020B0503020204020204" charset="-122"/>
                <a:ea typeface="微软雅黑" panose="020B0503020204020204" charset="-122"/>
                <a:cs typeface="微软雅黑" panose="020B0503020204020204" charset="-122"/>
                <a:sym typeface="+mn-ea"/>
              </a:rPr>
              <a:t>、</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rPr>
              <a:t>含</a:t>
            </a:r>
            <a:r>
              <a:rPr lang="en-US" altLang="zh-CN" sz="1400">
                <a:solidFill>
                  <a:srgbClr val="FF0000"/>
                </a:solidFill>
                <a:latin typeface="微软雅黑" panose="020B0503020204020204" charset="-122"/>
                <a:ea typeface="微软雅黑" panose="020B0503020204020204" charset="-122"/>
                <a:cs typeface="微软雅黑" panose="020B0503020204020204" charset="-122"/>
                <a:sym typeface="+mn-ea"/>
              </a:rPr>
              <a:t>5%</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rPr>
              <a:t>葡萄糖</a:t>
            </a:r>
            <a:endParaRPr lang="zh-CN" altLang="en-US" sz="1400" dirty="0">
              <a:latin typeface="微软雅黑" panose="020B0503020204020204" charset="-122"/>
              <a:ea typeface="微软雅黑" panose="020B0503020204020204" charset="-122"/>
            </a:endParaRPr>
          </a:p>
          <a:p>
            <a:pPr marL="284480" indent="-284480" fontAlgn="auto">
              <a:lnSpc>
                <a:spcPct val="150000"/>
              </a:lnSpc>
              <a:spcBef>
                <a:spcPts val="0"/>
              </a:spcBef>
            </a:pPr>
            <a:r>
              <a:rPr lang="en-US" altLang="zh-CN" sz="1400">
                <a:solidFill>
                  <a:schemeClr val="tx1"/>
                </a:solidFill>
                <a:latin typeface="微软雅黑" panose="020B0503020204020204" charset="-122"/>
                <a:ea typeface="微软雅黑" panose="020B0503020204020204" charset="-122"/>
                <a:cs typeface="微软雅黑" panose="020B0503020204020204" charset="-122"/>
                <a:sym typeface="+mn-ea"/>
              </a:rPr>
              <a:t>3</a:t>
            </a:r>
            <a:r>
              <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rPr>
              <a:t>、</a:t>
            </a:r>
            <a:r>
              <a:rPr lang="zh-CN" altLang="en-US" sz="1400" dirty="0">
                <a:solidFill>
                  <a:srgbClr val="FF0000"/>
                </a:solidFill>
                <a:latin typeface="微软雅黑" panose="020B0503020204020204" charset="-122"/>
                <a:ea typeface="微软雅黑" panose="020B0503020204020204" charset="-122"/>
                <a:cs typeface="微软雅黑" panose="020B0503020204020204" charset="-122"/>
                <a:sym typeface="+mn-ea"/>
              </a:rPr>
              <a:t>电解质配方接近血浆</a:t>
            </a:r>
            <a:endParaRPr lang="zh-CN" altLang="en-US" sz="1400">
              <a:solidFill>
                <a:schemeClr val="tx1"/>
              </a:solidFill>
              <a:latin typeface="微软雅黑" panose="020B0503020204020204" charset="-122"/>
              <a:ea typeface="微软雅黑" panose="020B0503020204020204" charset="-122"/>
              <a:cs typeface="微软雅黑" panose="020B0503020204020204" charset="-122"/>
              <a:sym typeface="+mn-ea"/>
            </a:endParaRPr>
          </a:p>
        </p:txBody>
      </p:sp>
      <p:sp>
        <p:nvSpPr>
          <p:cNvPr id="11" name="文本框 10"/>
          <p:cNvSpPr txBox="1"/>
          <p:nvPr/>
        </p:nvSpPr>
        <p:spPr>
          <a:xfrm>
            <a:off x="6278245" y="2546350"/>
            <a:ext cx="5421630" cy="3559175"/>
          </a:xfrm>
          <a:prstGeom prst="rect">
            <a:avLst/>
          </a:prstGeom>
          <a:noFill/>
        </p:spPr>
        <p:txBody>
          <a:bodyPr wrap="square" rtlCol="0">
            <a:noAutofit/>
          </a:bodyPr>
          <a:p>
            <a:pPr marL="284480" indent="-284480" fontAlgn="auto">
              <a:lnSpc>
                <a:spcPct val="150000"/>
              </a:lnSpc>
              <a:spcBef>
                <a:spcPts val="0"/>
              </a:spcBef>
            </a:pPr>
            <a:endParaRPr lang="zh-CN" altLang="en-US" sz="1400">
              <a:latin typeface="微软雅黑" panose="020B0503020204020204" charset="-122"/>
              <a:ea typeface="微软雅黑" panose="020B0503020204020204" charset="-122"/>
              <a:cs typeface="微软雅黑" panose="020B0503020204020204" charset="-122"/>
            </a:endParaRPr>
          </a:p>
          <a:p>
            <a:pPr marL="284480" indent="-284480" fontAlgn="auto">
              <a:lnSpc>
                <a:spcPct val="150000"/>
              </a:lnSpc>
              <a:spcBef>
                <a:spcPts val="0"/>
              </a:spcBef>
            </a:pPr>
            <a:r>
              <a:rPr lang="en-US" altLang="zh-CN" sz="1400">
                <a:latin typeface="微软雅黑" panose="020B0503020204020204" charset="-122"/>
                <a:ea typeface="微软雅黑" panose="020B0503020204020204" charset="-122"/>
                <a:cs typeface="微软雅黑" panose="020B0503020204020204" charset="-122"/>
              </a:rPr>
              <a:t>1</a:t>
            </a:r>
            <a:r>
              <a:rPr lang="zh-CN" altLang="en-US" sz="1400">
                <a:latin typeface="微软雅黑" panose="020B0503020204020204" charset="-122"/>
                <a:ea typeface="微软雅黑" panose="020B0503020204020204" charset="-122"/>
                <a:cs typeface="微软雅黑" panose="020B0503020204020204" charset="-122"/>
              </a:rPr>
              <a:t>、醋酸钠林格葡萄糖注射液，不加重患者肝脏负担，代谢速度快，不升高乳酸</a:t>
            </a:r>
            <a:r>
              <a:rPr lang="zh-CN" altLang="en-US" sz="1400">
                <a:latin typeface="微软雅黑" panose="020B0503020204020204" charset="-122"/>
                <a:ea typeface="微软雅黑" panose="020B0503020204020204" charset="-122"/>
                <a:cs typeface="微软雅黑" panose="020B0503020204020204" charset="-122"/>
                <a:sym typeface="+mn-ea"/>
              </a:rPr>
              <a:t>，</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rPr>
              <a:t>更适于</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lt"/>
              </a:rPr>
              <a:t>肝功能尚未发育完善的小儿患者使用；</a:t>
            </a:r>
            <a:r>
              <a:rPr lang="zh-CN" altLang="en-US" sz="1400">
                <a:latin typeface="微软雅黑" panose="020B0503020204020204" charset="-122"/>
                <a:ea typeface="微软雅黑" panose="020B0503020204020204" charset="-122"/>
                <a:cs typeface="微软雅黑" panose="020B0503020204020204" charset="-122"/>
                <a:sym typeface="+mn-lt"/>
              </a:rPr>
              <a:t>也更适应于</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lt"/>
              </a:rPr>
              <a:t>外科手术患者合并肝功能不全、高乳酸血症以及休克、重度感染患者使用。</a:t>
            </a:r>
            <a:endParaRPr lang="zh-CN" altLang="en-US" sz="1400">
              <a:latin typeface="微软雅黑" panose="020B0503020204020204" charset="-122"/>
              <a:ea typeface="微软雅黑" panose="020B0503020204020204" charset="-122"/>
              <a:cs typeface="微软雅黑" panose="020B0503020204020204" charset="-122"/>
              <a:sym typeface="+mn-ea"/>
            </a:endParaRPr>
          </a:p>
          <a:p>
            <a:pPr marL="284480" indent="-284480" fontAlgn="auto">
              <a:lnSpc>
                <a:spcPct val="150000"/>
              </a:lnSpc>
              <a:spcBef>
                <a:spcPts val="0"/>
              </a:spcBef>
            </a:pPr>
            <a:r>
              <a:rPr lang="en-US" altLang="zh-CN" sz="1400">
                <a:latin typeface="微软雅黑" panose="020B0503020204020204" charset="-122"/>
                <a:ea typeface="微软雅黑" panose="020B0503020204020204" charset="-122"/>
                <a:cs typeface="微软雅黑" panose="020B0503020204020204" charset="-122"/>
              </a:rPr>
              <a:t>2</a:t>
            </a:r>
            <a:r>
              <a:rPr lang="zh-CN" altLang="en-US" sz="1400">
                <a:latin typeface="微软雅黑" panose="020B0503020204020204" charset="-122"/>
                <a:ea typeface="微软雅黑" panose="020B0503020204020204" charset="-122"/>
                <a:cs typeface="微软雅黑" panose="020B0503020204020204" charset="-122"/>
              </a:rPr>
              <a:t>、</a:t>
            </a:r>
            <a:r>
              <a:rPr lang="zh-CN" altLang="en-US" sz="1400">
                <a:latin typeface="微软雅黑" panose="020B0503020204020204" charset="-122"/>
                <a:ea typeface="微软雅黑" panose="020B0503020204020204" charset="-122"/>
                <a:cs typeface="微软雅黑" panose="020B0503020204020204" charset="-122"/>
                <a:sym typeface="+mn-ea"/>
              </a:rPr>
              <a:t>醋酸钠林格葡萄糖注射液同时满足</a:t>
            </a:r>
            <a:r>
              <a:rPr lang="zh-CN" altLang="en-US" sz="1400">
                <a:latin typeface="微软雅黑" panose="020B0503020204020204" charset="-122"/>
                <a:ea typeface="微软雅黑" panose="020B0503020204020204" charset="-122"/>
                <a:cs typeface="微软雅黑" panose="020B0503020204020204" charset="-122"/>
              </a:rPr>
              <a:t>补液、供能、平衡电解质三种需求，</a:t>
            </a:r>
            <a:r>
              <a:rPr lang="zh-CN" altLang="en-US" sz="1400">
                <a:latin typeface="微软雅黑" panose="020B0503020204020204" charset="-122"/>
                <a:ea typeface="微软雅黑" panose="020B0503020204020204" charset="-122"/>
                <a:cs typeface="微软雅黑" panose="020B0503020204020204" charset="-122"/>
              </a:rPr>
              <a:t>仅含</a:t>
            </a:r>
            <a:r>
              <a:rPr lang="en-US" altLang="zh-CN" sz="1400">
                <a:latin typeface="微软雅黑" panose="020B0503020204020204" charset="-122"/>
                <a:ea typeface="微软雅黑" panose="020B0503020204020204" charset="-122"/>
                <a:cs typeface="微软雅黑" panose="020B0503020204020204" charset="-122"/>
              </a:rPr>
              <a:t>5%</a:t>
            </a:r>
            <a:r>
              <a:rPr lang="zh-CN" altLang="en-US" sz="1400">
                <a:latin typeface="微软雅黑" panose="020B0503020204020204" charset="-122"/>
                <a:ea typeface="微软雅黑" panose="020B0503020204020204" charset="-122"/>
                <a:cs typeface="微软雅黑" panose="020B0503020204020204" charset="-122"/>
              </a:rPr>
              <a:t>葡萄糖，补充能量更平稳，更安全。</a:t>
            </a:r>
            <a:endParaRPr lang="zh-CN" altLang="en-US" sz="1400">
              <a:latin typeface="微软雅黑" panose="020B0503020204020204" charset="-122"/>
              <a:ea typeface="微软雅黑" panose="020B0503020204020204" charset="-122"/>
              <a:cs typeface="微软雅黑" panose="020B0503020204020204" charset="-122"/>
            </a:endParaRPr>
          </a:p>
          <a:p>
            <a:pPr marL="284480" indent="-284480" fontAlgn="auto">
              <a:lnSpc>
                <a:spcPct val="150000"/>
              </a:lnSpc>
              <a:spcBef>
                <a:spcPts val="0"/>
              </a:spcBef>
            </a:pPr>
            <a:r>
              <a:rPr lang="en-US" altLang="zh-CN" sz="1400">
                <a:latin typeface="微软雅黑" panose="020B0503020204020204" charset="-122"/>
                <a:ea typeface="微软雅黑" panose="020B0503020204020204" charset="-122"/>
                <a:cs typeface="微软雅黑" panose="020B0503020204020204" charset="-122"/>
              </a:rPr>
              <a:t>3</a:t>
            </a:r>
            <a:r>
              <a:rPr lang="zh-CN" altLang="en-US" sz="1400">
                <a:latin typeface="微软雅黑" panose="020B0503020204020204" charset="-122"/>
                <a:ea typeface="微软雅黑" panose="020B0503020204020204" charset="-122"/>
                <a:cs typeface="微软雅黑" panose="020B0503020204020204" charset="-122"/>
              </a:rPr>
              <a:t>、</a:t>
            </a:r>
            <a:r>
              <a:rPr lang="zh-CN" altLang="en-US" sz="1400">
                <a:latin typeface="微软雅黑" panose="020B0503020204020204" charset="-122"/>
                <a:ea typeface="微软雅黑" panose="020B0503020204020204" charset="-122"/>
                <a:cs typeface="微软雅黑" panose="020B0503020204020204" charset="-122"/>
                <a:sym typeface="+mn-ea"/>
              </a:rPr>
              <a:t>本品</a:t>
            </a:r>
            <a:r>
              <a:rPr lang="zh-CN" altLang="en-US" sz="1400">
                <a:latin typeface="微软雅黑" panose="020B0503020204020204" charset="-122"/>
                <a:ea typeface="微软雅黑" panose="020B0503020204020204" charset="-122"/>
                <a:cs typeface="微软雅黑" panose="020B0503020204020204" charset="-122"/>
              </a:rPr>
              <a:t>电解质各离子浓度更接近血浆，</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rPr>
              <a:t>本品能够填补当前目录内针对特殊患病人群的</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rPr>
              <a:t>醋酸晶体液治疗药品空白</a:t>
            </a:r>
            <a:r>
              <a:rPr lang="zh-CN" altLang="en-US" sz="1400">
                <a:solidFill>
                  <a:srgbClr val="FF0000"/>
                </a:solidFill>
                <a:latin typeface="微软雅黑" panose="020B0503020204020204" charset="-122"/>
                <a:ea typeface="微软雅黑" panose="020B0503020204020204" charset="-122"/>
                <a:cs typeface="微软雅黑" panose="020B0503020204020204" charset="-122"/>
                <a:sym typeface="+mn-ea"/>
              </a:rPr>
              <a:t>，如儿童患者、高乳酸血症、高镁血症、高磷血症、甲状腺功能减退症患者等。</a:t>
            </a:r>
            <a:endParaRPr lang="zh-CN" altLang="en-US" sz="140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1" name="组合 20"/>
          <p:cNvGrpSpPr/>
          <p:nvPr/>
        </p:nvGrpSpPr>
        <p:grpSpPr>
          <a:xfrm>
            <a:off x="-635" y="6105525"/>
            <a:ext cx="12193270" cy="754380"/>
            <a:chOff x="-1" y="8799"/>
            <a:chExt cx="19202" cy="1188"/>
          </a:xfrm>
        </p:grpSpPr>
        <p:pic>
          <p:nvPicPr>
            <p:cNvPr id="22" name="图片 21"/>
            <p:cNvPicPr>
              <a:picLocks noChangeAspect="1"/>
            </p:cNvPicPr>
            <p:nvPr/>
          </p:nvPicPr>
          <p:blipFill>
            <a:blip r:embed="rId1"/>
            <a:stretch>
              <a:fillRect/>
            </a:stretch>
          </p:blipFill>
          <p:spPr>
            <a:xfrm>
              <a:off x="-1" y="8799"/>
              <a:ext cx="19200" cy="933"/>
            </a:xfrm>
            <a:prstGeom prst="rect">
              <a:avLst/>
            </a:prstGeom>
          </p:spPr>
        </p:pic>
        <p:pic>
          <p:nvPicPr>
            <p:cNvPr id="23" name="图片 22"/>
            <p:cNvPicPr>
              <a:picLocks noChangeAspect="1"/>
            </p:cNvPicPr>
            <p:nvPr/>
          </p:nvPicPr>
          <p:blipFill>
            <a:blip r:embed="rId2"/>
            <a:stretch>
              <a:fillRect/>
            </a:stretch>
          </p:blipFill>
          <p:spPr>
            <a:xfrm>
              <a:off x="-1" y="9698"/>
              <a:ext cx="19202" cy="289"/>
            </a:xfrm>
            <a:prstGeom prst="rect">
              <a:avLst/>
            </a:prstGeom>
          </p:spPr>
        </p:pic>
      </p:grpSp>
      <p:pic>
        <p:nvPicPr>
          <p:cNvPr id="7" name="图片 6"/>
          <p:cNvPicPr>
            <a:picLocks noChangeAspect="1"/>
          </p:cNvPicPr>
          <p:nvPr userDrawn="1">
            <p:custDataLst>
              <p:tags r:id="rId3"/>
            </p:custDataLst>
          </p:nvPr>
        </p:nvPicPr>
        <p:blipFill>
          <a:blip r:embed="rId4" cstate="print">
            <a:extLst>
              <a:ext uri="{28A0092B-C50C-407E-A947-70E740481C1C}">
                <a14:useLocalDpi xmlns:a14="http://schemas.microsoft.com/office/drawing/2010/main" val="0"/>
              </a:ext>
            </a:extLst>
          </a:blip>
          <a:stretch>
            <a:fillRect/>
          </a:stretch>
        </p:blipFill>
        <p:spPr>
          <a:xfrm>
            <a:off x="9916795" y="11007"/>
            <a:ext cx="2275840" cy="1002453"/>
          </a:xfrm>
          <a:prstGeom prst="rect">
            <a:avLst/>
          </a:prstGeom>
        </p:spPr>
      </p:pic>
      <p:sp>
        <p:nvSpPr>
          <p:cNvPr id="10" name="梯形 9"/>
          <p:cNvSpPr/>
          <p:nvPr/>
        </p:nvSpPr>
        <p:spPr>
          <a:xfrm rot="5400000" flipH="1">
            <a:off x="-624840" y="650240"/>
            <a:ext cx="1632585" cy="381000"/>
          </a:xfrm>
          <a:prstGeom prst="trapezoid">
            <a:avLst/>
          </a:prstGeom>
          <a:solidFill>
            <a:srgbClr val="8EC31F"/>
          </a:solidFill>
          <a:ln>
            <a:noFill/>
          </a:ln>
        </p:spPr>
        <p:style>
          <a:lnRef idx="2">
            <a:schemeClr val="accent1">
              <a:lumMod val="75000"/>
            </a:schemeClr>
          </a:lnRef>
          <a:fillRef idx="1">
            <a:schemeClr val="accent1"/>
          </a:fillRef>
          <a:effectRef idx="0">
            <a:srgbClr val="FFFFFF"/>
          </a:effectRef>
          <a:fontRef idx="minor">
            <a:schemeClr val="lt1"/>
          </a:fontRef>
        </p:style>
        <p:txBody>
          <a:bodyPr rtlCol="0" anchor="ctr"/>
          <a:p>
            <a:pPr algn="dist"/>
            <a:endParaRPr lang="zh-CN" altLang="en-US" sz="1400" b="1"/>
          </a:p>
        </p:txBody>
      </p:sp>
      <p:sp>
        <p:nvSpPr>
          <p:cNvPr id="12" name="文本框 11"/>
          <p:cNvSpPr txBox="1"/>
          <p:nvPr/>
        </p:nvSpPr>
        <p:spPr>
          <a:xfrm>
            <a:off x="11430" y="149225"/>
            <a:ext cx="435610" cy="1400810"/>
          </a:xfrm>
          <a:prstGeom prst="rect">
            <a:avLst/>
          </a:prstGeom>
          <a:noFill/>
        </p:spPr>
        <p:txBody>
          <a:bodyPr wrap="square" rtlCol="0" anchor="ctr" anchorCtr="0">
            <a:noAutofit/>
          </a:bodyPr>
          <a:p>
            <a:r>
              <a:rPr lang="zh-CN" altLang="en-US" sz="1400" b="1">
                <a:solidFill>
                  <a:schemeClr val="bg1"/>
                </a:solidFill>
              </a:rPr>
              <a:t>公平性</a:t>
            </a:r>
            <a:endParaRPr lang="zh-CN" altLang="en-US" sz="1400" b="1">
              <a:solidFill>
                <a:schemeClr val="bg1"/>
              </a:solidFill>
            </a:endParaRPr>
          </a:p>
        </p:txBody>
      </p:sp>
      <p:sp>
        <p:nvSpPr>
          <p:cNvPr id="4" name="文本框 3"/>
          <p:cNvSpPr txBox="1"/>
          <p:nvPr/>
        </p:nvSpPr>
        <p:spPr>
          <a:xfrm>
            <a:off x="557530" y="652780"/>
            <a:ext cx="8719820" cy="460375"/>
          </a:xfrm>
          <a:prstGeom prst="rect">
            <a:avLst/>
          </a:prstGeom>
          <a:noFill/>
          <a:ln>
            <a:noFill/>
          </a:ln>
        </p:spPr>
        <p:txBody>
          <a:bodyPr wrap="square" rtlCol="0" anchor="t">
            <a:spAutoFit/>
          </a:bodyPr>
          <a:p>
            <a:r>
              <a:rPr lang="zh-CN" altLang="en-US" sz="2400" b="1">
                <a:solidFill>
                  <a:srgbClr val="01469A"/>
                </a:solidFill>
                <a:latin typeface="微软雅黑" panose="020B0503020204020204" charset="-122"/>
                <a:ea typeface="微软雅黑" panose="020B0503020204020204" charset="-122"/>
              </a:rPr>
              <a:t>公平性：</a:t>
            </a:r>
            <a:endParaRPr lang="zh-CN" altLang="en-US" sz="2400" b="1">
              <a:solidFill>
                <a:srgbClr val="01469A"/>
              </a:solidFill>
              <a:latin typeface="微软雅黑" panose="020B0503020204020204" charset="-122"/>
              <a:ea typeface="微软雅黑" panose="020B0503020204020204" charset="-122"/>
            </a:endParaRPr>
          </a:p>
        </p:txBody>
      </p:sp>
      <p:sp>
        <p:nvSpPr>
          <p:cNvPr id="11" name="矩形 10"/>
          <p:cNvSpPr/>
          <p:nvPr/>
        </p:nvSpPr>
        <p:spPr>
          <a:xfrm>
            <a:off x="551180" y="1247140"/>
            <a:ext cx="11262360" cy="1007110"/>
          </a:xfrm>
          <a:prstGeom prst="rect">
            <a:avLst/>
          </a:prstGeom>
          <a:no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endParaRPr lang="zh-CN" altLang="en-US">
              <a:cs typeface="+mn-ea"/>
              <a:sym typeface="+mn-lt"/>
            </a:endParaRPr>
          </a:p>
        </p:txBody>
      </p:sp>
      <p:sp>
        <p:nvSpPr>
          <p:cNvPr id="13" name="箭头: 五边形 11"/>
          <p:cNvSpPr/>
          <p:nvPr/>
        </p:nvSpPr>
        <p:spPr>
          <a:xfrm>
            <a:off x="557530" y="1249045"/>
            <a:ext cx="2233295" cy="1005840"/>
          </a:xfrm>
          <a:prstGeom prst="homePlate">
            <a:avLst>
              <a:gd name="adj" fmla="val 39534"/>
            </a:avLst>
          </a:prstGeom>
          <a:solidFill>
            <a:srgbClr val="0047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nSpc>
                <a:spcPct val="120000"/>
              </a:lnSpc>
              <a:spcBef>
                <a:spcPts val="1200"/>
              </a:spcBef>
            </a:pPr>
            <a:r>
              <a:rPr lang="zh-CN" altLang="en-US" b="1" dirty="0">
                <a:cs typeface="+mn-ea"/>
                <a:sym typeface="+mn-lt"/>
              </a:rPr>
              <a:t>所治疗疾病对公共健康的影响</a:t>
            </a:r>
            <a:endParaRPr lang="zh-CN" altLang="en-US" b="1" dirty="0">
              <a:cs typeface="+mn-ea"/>
              <a:sym typeface="+mn-lt"/>
            </a:endParaRPr>
          </a:p>
        </p:txBody>
      </p:sp>
      <p:sp>
        <p:nvSpPr>
          <p:cNvPr id="17" name="矩形 16"/>
          <p:cNvSpPr/>
          <p:nvPr/>
        </p:nvSpPr>
        <p:spPr>
          <a:xfrm>
            <a:off x="551180" y="2501265"/>
            <a:ext cx="11262360" cy="1007110"/>
          </a:xfrm>
          <a:prstGeom prst="rect">
            <a:avLst/>
          </a:prstGeom>
          <a:no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endParaRPr lang="zh-CN" altLang="en-US">
              <a:cs typeface="+mn-ea"/>
              <a:sym typeface="+mn-lt"/>
            </a:endParaRPr>
          </a:p>
        </p:txBody>
      </p:sp>
      <p:sp>
        <p:nvSpPr>
          <p:cNvPr id="18" name="箭头: 五边形 11"/>
          <p:cNvSpPr/>
          <p:nvPr/>
        </p:nvSpPr>
        <p:spPr>
          <a:xfrm>
            <a:off x="557530" y="2503170"/>
            <a:ext cx="2233295" cy="1005840"/>
          </a:xfrm>
          <a:prstGeom prst="homePlate">
            <a:avLst>
              <a:gd name="adj" fmla="val 39534"/>
            </a:avLst>
          </a:prstGeom>
          <a:solidFill>
            <a:srgbClr val="0047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nSpc>
                <a:spcPct val="120000"/>
              </a:lnSpc>
              <a:spcBef>
                <a:spcPts val="1200"/>
              </a:spcBef>
            </a:pPr>
            <a:r>
              <a:rPr lang="zh-CN" altLang="en-US" b="1" dirty="0">
                <a:cs typeface="+mn-ea"/>
                <a:sym typeface="+mn-lt"/>
              </a:rPr>
              <a:t>符合</a:t>
            </a:r>
            <a:r>
              <a:rPr lang="en-US" altLang="zh-CN" b="1" dirty="0">
                <a:cs typeface="+mn-ea"/>
                <a:sym typeface="+mn-lt"/>
              </a:rPr>
              <a:t>“</a:t>
            </a:r>
            <a:r>
              <a:rPr lang="zh-CN" altLang="en-US" b="1" dirty="0">
                <a:cs typeface="+mn-ea"/>
                <a:sym typeface="+mn-lt"/>
              </a:rPr>
              <a:t>保基本</a:t>
            </a:r>
            <a:r>
              <a:rPr lang="en-US" altLang="zh-CN" b="1" dirty="0">
                <a:cs typeface="+mn-ea"/>
                <a:sym typeface="+mn-lt"/>
              </a:rPr>
              <a:t>”</a:t>
            </a:r>
            <a:r>
              <a:rPr lang="zh-CN" altLang="en-US" b="1" dirty="0">
                <a:cs typeface="+mn-ea"/>
                <a:sym typeface="+mn-lt"/>
              </a:rPr>
              <a:t>原则</a:t>
            </a:r>
            <a:endParaRPr lang="zh-CN" altLang="en-US" b="1" dirty="0">
              <a:cs typeface="+mn-ea"/>
              <a:sym typeface="+mn-lt"/>
            </a:endParaRPr>
          </a:p>
        </p:txBody>
      </p:sp>
      <p:sp>
        <p:nvSpPr>
          <p:cNvPr id="20" name="矩形 19"/>
          <p:cNvSpPr/>
          <p:nvPr/>
        </p:nvSpPr>
        <p:spPr>
          <a:xfrm>
            <a:off x="551180" y="3755390"/>
            <a:ext cx="11262360" cy="1007110"/>
          </a:xfrm>
          <a:prstGeom prst="rect">
            <a:avLst/>
          </a:prstGeom>
          <a:no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endParaRPr lang="zh-CN" altLang="en-US">
              <a:cs typeface="+mn-ea"/>
              <a:sym typeface="+mn-lt"/>
            </a:endParaRPr>
          </a:p>
        </p:txBody>
      </p:sp>
      <p:sp>
        <p:nvSpPr>
          <p:cNvPr id="24" name="箭头: 五边形 11"/>
          <p:cNvSpPr/>
          <p:nvPr/>
        </p:nvSpPr>
        <p:spPr>
          <a:xfrm>
            <a:off x="557530" y="3757295"/>
            <a:ext cx="2233295" cy="1005840"/>
          </a:xfrm>
          <a:prstGeom prst="homePlate">
            <a:avLst>
              <a:gd name="adj" fmla="val 39534"/>
            </a:avLst>
          </a:prstGeom>
          <a:solidFill>
            <a:srgbClr val="0047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lnSpc>
                <a:spcPct val="150000"/>
              </a:lnSpc>
            </a:pPr>
            <a:r>
              <a:rPr lang="zh-CN" altLang="en-US" b="1" dirty="0">
                <a:solidFill>
                  <a:srgbClr val="FFFFFF"/>
                </a:solidFill>
                <a:latin typeface="微软雅黑" panose="020B0503020204020204" charset="-122"/>
                <a:ea typeface="微软雅黑" panose="020B0503020204020204" charset="-122"/>
                <a:sym typeface="+mn-ea"/>
              </a:rPr>
              <a:t>弥补目录短板</a:t>
            </a:r>
            <a:endParaRPr lang="zh-CN" altLang="en-US" b="1" dirty="0">
              <a:cs typeface="+mn-ea"/>
              <a:sym typeface="+mn-lt"/>
            </a:endParaRPr>
          </a:p>
        </p:txBody>
      </p:sp>
      <p:sp>
        <p:nvSpPr>
          <p:cNvPr id="26" name="矩形 25"/>
          <p:cNvSpPr/>
          <p:nvPr/>
        </p:nvSpPr>
        <p:spPr>
          <a:xfrm>
            <a:off x="551180" y="5009515"/>
            <a:ext cx="11262360" cy="1007110"/>
          </a:xfrm>
          <a:prstGeom prst="rect">
            <a:avLst/>
          </a:prstGeom>
          <a:noFill/>
          <a:ln w="12700">
            <a:solidFill>
              <a:schemeClr val="accent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p>
            <a:pPr algn="ctr">
              <a:lnSpc>
                <a:spcPct val="150000"/>
              </a:lnSpc>
            </a:pPr>
            <a:endParaRPr lang="zh-CN" altLang="en-US">
              <a:cs typeface="+mn-ea"/>
              <a:sym typeface="+mn-lt"/>
            </a:endParaRPr>
          </a:p>
        </p:txBody>
      </p:sp>
      <p:sp>
        <p:nvSpPr>
          <p:cNvPr id="27" name="箭头: 五边形 11"/>
          <p:cNvSpPr/>
          <p:nvPr/>
        </p:nvSpPr>
        <p:spPr>
          <a:xfrm>
            <a:off x="557530" y="5011420"/>
            <a:ext cx="2233295" cy="1005840"/>
          </a:xfrm>
          <a:prstGeom prst="homePlate">
            <a:avLst>
              <a:gd name="adj" fmla="val 39534"/>
            </a:avLst>
          </a:prstGeom>
          <a:solidFill>
            <a:srgbClr val="00479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
            <a:pPr algn="ctr">
              <a:lnSpc>
                <a:spcPct val="150000"/>
              </a:lnSpc>
            </a:pPr>
            <a:r>
              <a:rPr lang="zh-CN" altLang="en-US" b="1" dirty="0">
                <a:solidFill>
                  <a:srgbClr val="FFFFFF"/>
                </a:solidFill>
                <a:latin typeface="微软雅黑" panose="020B0503020204020204" charset="-122"/>
                <a:ea typeface="微软雅黑" panose="020B0503020204020204" charset="-122"/>
                <a:sym typeface="+mn-ea"/>
              </a:rPr>
              <a:t>临床管理难度</a:t>
            </a:r>
            <a:endParaRPr lang="zh-CN" altLang="en-US" b="1" dirty="0">
              <a:cs typeface="+mn-ea"/>
              <a:sym typeface="+mn-lt"/>
            </a:endParaRPr>
          </a:p>
        </p:txBody>
      </p:sp>
      <p:sp>
        <p:nvSpPr>
          <p:cNvPr id="2" name="文本框 1"/>
          <p:cNvSpPr txBox="1"/>
          <p:nvPr/>
        </p:nvSpPr>
        <p:spPr>
          <a:xfrm>
            <a:off x="2944495" y="1330325"/>
            <a:ext cx="8776970" cy="829945"/>
          </a:xfrm>
          <a:prstGeom prst="rect">
            <a:avLst/>
          </a:prstGeom>
          <a:noFill/>
        </p:spPr>
        <p:txBody>
          <a:bodyPr wrap="square" rtlCol="0">
            <a:spAutoFit/>
          </a:bodyPr>
          <a:p>
            <a:pPr>
              <a:lnSpc>
                <a:spcPct val="150000"/>
              </a:lnSpc>
            </a:pPr>
            <a:r>
              <a:rPr lang="zh-CN" altLang="en-US" sz="1600">
                <a:latin typeface="微软雅黑" panose="020B0503020204020204" charset="-122"/>
                <a:ea typeface="微软雅黑" panose="020B0503020204020204" charset="-122"/>
                <a:cs typeface="微软雅黑" panose="020B0503020204020204" charset="-122"/>
              </a:rPr>
              <a:t>根据《2024中国卫生健康统计年鉴》资料显示，2023年全国住院病人手术人次达9638万，急需优化目录内晶体平衡液结构，改善患者预后，提升人群健康水平。</a:t>
            </a:r>
            <a:endParaRPr lang="zh-CN" altLang="en-US" sz="1600">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2944495" y="2585720"/>
            <a:ext cx="8776970" cy="829945"/>
          </a:xfrm>
          <a:prstGeom prst="rect">
            <a:avLst/>
          </a:prstGeom>
          <a:noFill/>
        </p:spPr>
        <p:txBody>
          <a:bodyPr wrap="square" rtlCol="0">
            <a:spAutoFit/>
          </a:bodyPr>
          <a:p>
            <a:pPr>
              <a:lnSpc>
                <a:spcPct val="150000"/>
              </a:lnSpc>
            </a:pPr>
            <a:r>
              <a:rPr lang="zh-CN" altLang="en-US" sz="1600">
                <a:latin typeface="微软雅黑" panose="020B0503020204020204" charset="-122"/>
                <a:ea typeface="微软雅黑" panose="020B0503020204020204" charset="-122"/>
                <a:cs typeface="微软雅黑" panose="020B0503020204020204" charset="-122"/>
              </a:rPr>
              <a:t>为患者提供新的晶体液治疗选择，配方趋近内环境，改善患者预后，降低并发症，减轻患者经济负担。</a:t>
            </a:r>
            <a:endParaRPr lang="zh-CN" altLang="en-US" sz="1600">
              <a:latin typeface="微软雅黑" panose="020B0503020204020204" charset="-122"/>
              <a:ea typeface="微软雅黑" panose="020B0503020204020204" charset="-122"/>
              <a:cs typeface="微软雅黑" panose="020B0503020204020204" charset="-122"/>
            </a:endParaRPr>
          </a:p>
        </p:txBody>
      </p:sp>
      <p:sp>
        <p:nvSpPr>
          <p:cNvPr id="5" name="文本框 4"/>
          <p:cNvSpPr txBox="1"/>
          <p:nvPr/>
        </p:nvSpPr>
        <p:spPr>
          <a:xfrm>
            <a:off x="2944495" y="3841115"/>
            <a:ext cx="8776970" cy="829945"/>
          </a:xfrm>
          <a:prstGeom prst="rect">
            <a:avLst/>
          </a:prstGeom>
          <a:noFill/>
        </p:spPr>
        <p:txBody>
          <a:bodyPr wrap="square" rtlCol="0">
            <a:spAutoFit/>
          </a:bodyPr>
          <a:p>
            <a:pPr>
              <a:lnSpc>
                <a:spcPct val="150000"/>
              </a:lnSpc>
            </a:pPr>
            <a:r>
              <a:rPr lang="zh-CN" altLang="en-US" sz="1600">
                <a:latin typeface="微软雅黑" panose="020B0503020204020204" charset="-122"/>
                <a:ea typeface="微软雅黑" panose="020B0503020204020204" charset="-122"/>
                <a:cs typeface="微软雅黑" panose="020B0503020204020204" charset="-122"/>
              </a:rPr>
              <a:t>本品能够填补当前目录内针对特殊患病人群（如高乳酸血症、高镁血症、高磷血症、甲状腺功能减退症患者等）的醋酸晶体液治疗药品空白。</a:t>
            </a:r>
            <a:endParaRPr lang="en-US" altLang="zh-CN" sz="1600">
              <a:latin typeface="微软雅黑" panose="020B0503020204020204" charset="-122"/>
              <a:ea typeface="微软雅黑" panose="020B0503020204020204" charset="-122"/>
              <a:cs typeface="微软雅黑" panose="020B0503020204020204" charset="-122"/>
            </a:endParaRPr>
          </a:p>
        </p:txBody>
      </p:sp>
      <p:sp>
        <p:nvSpPr>
          <p:cNvPr id="6" name="文本框 5"/>
          <p:cNvSpPr txBox="1"/>
          <p:nvPr/>
        </p:nvSpPr>
        <p:spPr>
          <a:xfrm>
            <a:off x="2944495" y="5102225"/>
            <a:ext cx="8776970" cy="829945"/>
          </a:xfrm>
          <a:prstGeom prst="rect">
            <a:avLst/>
          </a:prstGeom>
          <a:noFill/>
        </p:spPr>
        <p:txBody>
          <a:bodyPr wrap="square" rtlCol="0">
            <a:spAutoFit/>
          </a:bodyPr>
          <a:p>
            <a:pPr>
              <a:lnSpc>
                <a:spcPct val="150000"/>
              </a:lnSpc>
            </a:pPr>
            <a:r>
              <a:rPr lang="zh-CN" altLang="en-US" sz="1600">
                <a:latin typeface="微软雅黑" panose="020B0503020204020204" charset="-122"/>
                <a:ea typeface="微软雅黑" panose="020B0503020204020204" charset="-122"/>
                <a:cs typeface="微软雅黑" panose="020B0503020204020204" charset="-122"/>
              </a:rPr>
              <a:t>临床严格按照患者缺失的液体量评估药品用量，且本品属性（含钙离子、</a:t>
            </a:r>
            <a:r>
              <a:rPr lang="en-US" altLang="zh-CN" sz="1600">
                <a:latin typeface="微软雅黑" panose="020B0503020204020204" charset="-122"/>
                <a:ea typeface="微软雅黑" panose="020B0503020204020204" charset="-122"/>
                <a:cs typeface="微软雅黑" panose="020B0503020204020204" charset="-122"/>
              </a:rPr>
              <a:t>PH4.0~6.5</a:t>
            </a:r>
            <a:r>
              <a:rPr lang="zh-CN" altLang="en-US" sz="1600">
                <a:latin typeface="微软雅黑" panose="020B0503020204020204" charset="-122"/>
                <a:ea typeface="微软雅黑" panose="020B0503020204020204" charset="-122"/>
                <a:cs typeface="微软雅黑" panose="020B0503020204020204" charset="-122"/>
              </a:rPr>
              <a:t>，配伍实验结果表明跟临床常用药物无法配伍）决定产品无法当溶媒进行使用，不会产生滥用等现象。</a:t>
            </a:r>
            <a:endParaRPr lang="zh-CN" altLang="en-US" sz="160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tags/tag1.xml><?xml version="1.0" encoding="utf-8"?>
<p:tagLst xmlns:p="http://schemas.openxmlformats.org/presentationml/2006/main">
  <p:tag name="KSO_WM_BEAUTIFY_FLAG" val=""/>
</p:tagLst>
</file>

<file path=ppt/tags/tag10.xml><?xml version="1.0" encoding="utf-8"?>
<p:tagLst xmlns:p="http://schemas.openxmlformats.org/presentationml/2006/main">
  <p:tag name="TABLE_ENDDRAG_ORIGIN_RECT" val="849*153"/>
  <p:tag name="TABLE_ENDDRAG_RECT" val="59*223*849*153"/>
</p:tagLst>
</file>

<file path=ppt/tags/tag11.xml><?xml version="1.0" encoding="utf-8"?>
<p:tagLst xmlns:p="http://schemas.openxmlformats.org/presentationml/2006/main">
  <p:tag name="KSO_WM_BEAUTIFY_FLAG" val=""/>
</p:tagLst>
</file>

<file path=ppt/tags/tag12.xml><?xml version="1.0" encoding="utf-8"?>
<p:tagLst xmlns:p="http://schemas.openxmlformats.org/presentationml/2006/main">
  <p:tag name="KSO_WM_BEAUTIFY_FLAG" val=""/>
</p:tagLst>
</file>

<file path=ppt/tags/tag13.xml><?xml version="1.0" encoding="utf-8"?>
<p:tagLst xmlns:p="http://schemas.openxmlformats.org/presentationml/2006/main">
  <p:tag name="KSO_WM_BEAUTIFY_FLAG" val=""/>
</p:tagLst>
</file>

<file path=ppt/tags/tag14.xml><?xml version="1.0" encoding="utf-8"?>
<p:tagLst xmlns:p="http://schemas.openxmlformats.org/presentationml/2006/main">
  <p:tag name="KSO_WM_BEAUTIFY_FLAG" val=""/>
</p:tagLst>
</file>

<file path=ppt/tags/tag15.xml><?xml version="1.0" encoding="utf-8"?>
<p:tagLst xmlns:p="http://schemas.openxmlformats.org/presentationml/2006/main">
  <p:tag name="KSO_WM_BEAUTIFY_FLAG" val=""/>
</p:tagLst>
</file>

<file path=ppt/tags/tag16.xml><?xml version="1.0" encoding="utf-8"?>
<p:tagLst xmlns:p="http://schemas.openxmlformats.org/presentationml/2006/main">
  <p:tag name="KSO_WM_BEAUTIFY_FLAG" val=""/>
</p:tagLst>
</file>

<file path=ppt/tags/tag17.xml><?xml version="1.0" encoding="utf-8"?>
<p:tagLst xmlns:p="http://schemas.openxmlformats.org/presentationml/2006/main">
  <p:tag name="KSO_WM_UNIT_TABLE_BEAUTIFY" val="smartTable{ca2d7edb-9fc7-4b03-a86a-81c817affc36}"/>
  <p:tag name="TABLE_ENDDRAG_ORIGIN_RECT" val="900*467"/>
  <p:tag name="TABLE_ENDDRAG_RECT" val="28*83*900*467"/>
</p:tagLst>
</file>

<file path=ppt/tags/tag18.xml><?xml version="1.0" encoding="utf-8"?>
<p:tagLst xmlns:p="http://schemas.openxmlformats.org/presentationml/2006/main">
  <p:tag name="KSO_WM_BEAUTIFY_FLAG" val=""/>
</p:tagLst>
</file>

<file path=ppt/tags/tag19.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20.xml><?xml version="1.0" encoding="utf-8"?>
<p:tagLst xmlns:p="http://schemas.openxmlformats.org/presentationml/2006/main">
  <p:tag name="KSO_WM_BEAUTIFY_FLAG" val=""/>
</p:tagLst>
</file>

<file path=ppt/tags/tag21.xml><?xml version="1.0" encoding="utf-8"?>
<p:tagLst xmlns:p="http://schemas.openxmlformats.org/presentationml/2006/main">
  <p:tag name="KSO_WM_BEAUTIFY_FLAG" val=""/>
</p:tagLst>
</file>

<file path=ppt/tags/tag22.xml><?xml version="1.0" encoding="utf-8"?>
<p:tagLst xmlns:p="http://schemas.openxmlformats.org/presentationml/2006/main">
  <p:tag name="KSO_WM_BEAUTIFY_FLAG" val=""/>
</p:tagLst>
</file>

<file path=ppt/tags/tag23.xml><?xml version="1.0" encoding="utf-8"?>
<p:tagLst xmlns:p="http://schemas.openxmlformats.org/presentationml/2006/main">
  <p:tag name="KSO_WM_BEAUTIFY_FLAG" val=""/>
</p:tagLst>
</file>

<file path=ppt/tags/tag24.xml><?xml version="1.0" encoding="utf-8"?>
<p:tagLst xmlns:p="http://schemas.openxmlformats.org/presentationml/2006/main">
  <p:tag name="KSO_WM_BEAUTIFY_FLAG" val=""/>
</p:tagLst>
</file>

<file path=ppt/tags/tag3.xml><?xml version="1.0" encoding="utf-8"?>
<p:tagLst xmlns:p="http://schemas.openxmlformats.org/presentationml/2006/main">
  <p:tag name="KSO_WM_UNIT_ISCONTENTSTITLE" val="1"/>
  <p:tag name="KSO_WM_UNIT_PRESET_TEXT" val="目录"/>
  <p:tag name="KSO_WM_UNIT_NOCLEAR" val="1"/>
  <p:tag name="KSO_WM_UNIT_VALUE" val="2"/>
  <p:tag name="KSO_WM_UNIT_HIGHLIGHT" val="0"/>
  <p:tag name="KSO_WM_UNIT_COMPATIBLE" val="0"/>
  <p:tag name="KSO_WM_UNIT_DIAGRAM_ISNUMVISUAL" val="0"/>
  <p:tag name="KSO_WM_UNIT_DIAGRAM_ISREFERUNIT" val="0"/>
  <p:tag name="KSO_WM_DIAGRAM_GROUP_CODE" val="l1-1"/>
  <p:tag name="KSO_WM_UNIT_TYPE" val="a"/>
  <p:tag name="KSO_WM_UNIT_INDEX" val="1"/>
  <p:tag name="KSO_WM_UNIT_ID" val="custom20205081_5*a*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4.xml><?xml version="1.0" encoding="utf-8"?>
<p:tagLst xmlns:p="http://schemas.openxmlformats.org/presentationml/2006/main">
  <p:tag name="KSO_WM_UNIT_ISCONTENTSTITLE" val="0"/>
  <p:tag name="KSO_WM_UNIT_PRESET_TEXT" val="CONTENTS"/>
  <p:tag name="KSO_WM_UNIT_NOCLEAR" val="1"/>
  <p:tag name="KSO_WM_UNIT_VALUE" val="7"/>
  <p:tag name="KSO_WM_UNIT_HIGHLIGHT" val="0"/>
  <p:tag name="KSO_WM_UNIT_COMPATIBLE" val="0"/>
  <p:tag name="KSO_WM_UNIT_DIAGRAM_ISNUMVISUAL" val="0"/>
  <p:tag name="KSO_WM_UNIT_DIAGRAM_ISREFERUNIT" val="0"/>
  <p:tag name="KSO_WM_DIAGRAM_GROUP_CODE" val="l1-1"/>
  <p:tag name="KSO_WM_UNIT_TYPE" val="b"/>
  <p:tag name="KSO_WM_UNIT_INDEX" val="1"/>
  <p:tag name="KSO_WM_UNIT_ID" val="custom20205081_5*b*1"/>
  <p:tag name="KSO_WM_TEMPLATE_CATEGORY" val="custom"/>
  <p:tag name="KSO_WM_TEMPLATE_INDEX" val="20205081"/>
  <p:tag name="KSO_WM_UNIT_LAYERLEVEL" val="1"/>
  <p:tag name="KSO_WM_TAG_VERSION" val="1.0"/>
  <p:tag name="KSO_WM_BEAUTIFY_FLAG" val="#wm#"/>
  <p:tag name="KSO_WM_UNIT_ISNUMDGMTITLE" val="0"/>
  <p:tag name="KSO_WM_UNIT_TEXT_FILL_FORE_SCHEMECOLOR_INDEX" val="13"/>
  <p:tag name="KSO_WM_UNIT_TEXT_FILL_TYPE" val="1"/>
  <p:tag name="KSO_WM_UNIT_USESOURCEFORMAT_APPLY" val="1"/>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DIAGRAM_GROUP_CODE" val="l1-1"/>
  <p:tag name="KSO_WM_UNIT_TYPE" val="i"/>
  <p:tag name="KSO_WM_UNIT_INDEX" val="1"/>
  <p:tag name="KSO_WM_UNIT_ID" val="custom20205081_5*i*1"/>
  <p:tag name="KSO_WM_TEMPLATE_CATEGORY" val="custom"/>
  <p:tag name="KSO_WM_TEMPLATE_INDEX" val="20205081"/>
  <p:tag name="KSO_WM_UNIT_LAYERLEVEL" val="1"/>
  <p:tag name="KSO_WM_TAG_VERSION" val="1.0"/>
  <p:tag name="KSO_WM_BEAUTIFY_FLAG" val="#wm#"/>
  <p:tag name="KSO_WM_UNIT_FILL_FORE_SCHEMECOLOR_INDEX" val="13"/>
  <p:tag name="KSO_WM_UNIT_FILL_TYPE" val="1"/>
  <p:tag name="KSO_WM_UNIT_TEXT_FILL_FORE_SCHEMECOLOR_INDEX" val="2"/>
  <p:tag name="KSO_WM_UNIT_TEXT_FILL_TYPE" val="1"/>
  <p:tag name="KSO_WM_UNIT_USESOURCEFORMAT_APPLY" val="1"/>
</p:tagLst>
</file>

<file path=ppt/tags/tag6.xml><?xml version="1.0" encoding="utf-8"?>
<p:tagLst xmlns:p="http://schemas.openxmlformats.org/presentationml/2006/main">
  <p:tag name="TABLE_ENDDRAG_ORIGIN_RECT" val="897*231"/>
  <p:tag name="TABLE_ENDDRAG_RECT" val="18*85*897*231"/>
</p:tagLst>
</file>

<file path=ppt/tags/tag7.xml><?xml version="1.0" encoding="utf-8"?>
<p:tagLst xmlns:p="http://schemas.openxmlformats.org/presentationml/2006/main">
  <p:tag name="TABLE_ENDDRAG_ORIGIN_RECT" val="629*67"/>
  <p:tag name="TABLE_ENDDRAG_RECT" val="45*369*629*67"/>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M_BEAUTIFY_FLAG" val=""/>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4063</Words>
  <Application>WPS 演示</Application>
  <PresentationFormat>宽屏</PresentationFormat>
  <Paragraphs>388</Paragraphs>
  <Slides>10</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10</vt:i4>
      </vt:variant>
    </vt:vector>
  </HeadingPairs>
  <TitlesOfParts>
    <vt:vector size="21" baseType="lpstr">
      <vt:lpstr>Arial</vt:lpstr>
      <vt:lpstr>宋体</vt:lpstr>
      <vt:lpstr>Wingdings</vt:lpstr>
      <vt:lpstr>微软雅黑</vt:lpstr>
      <vt:lpstr>Wingdings</vt:lpstr>
      <vt:lpstr>等线</vt:lpstr>
      <vt:lpstr>Arial</vt:lpstr>
      <vt:lpstr>Times New Roman</vt:lpstr>
      <vt:lpstr>Calibri</vt:lpstr>
      <vt:lpstr>Arial Unicode MS</vt:lpstr>
      <vt:lpstr>WPS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羲和</cp:lastModifiedBy>
  <cp:revision>229</cp:revision>
  <dcterms:created xsi:type="dcterms:W3CDTF">2023-08-09T12:44:00Z</dcterms:created>
  <dcterms:modified xsi:type="dcterms:W3CDTF">2026-06-01T09:05:59Z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3B0086CAF875411CACBDA13AB9801EF4_13</vt:lpwstr>
  </property>
  <property fmtid="{D5CDD505-2E9C-101B-9397-08002B2CF9AE}" pid="3" name="KSOProductBuildVer">
    <vt:lpwstr>2052-12.1.0.26375</vt:lpwstr>
  </property>
</Properties>
</file>