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2" r:id="rId3"/>
  </p:sldMasterIdLst>
  <p:notesMasterIdLst>
    <p:notesMasterId r:id="rId7"/>
  </p:notesMasterIdLst>
  <p:handoutMasterIdLst>
    <p:handoutMasterId r:id="rId14"/>
  </p:handoutMasterIdLst>
  <p:sldIdLst>
    <p:sldId id="256" r:id="rId4"/>
    <p:sldId id="334" r:id="rId5"/>
    <p:sldId id="269" r:id="rId6"/>
    <p:sldId id="335" r:id="rId8"/>
    <p:sldId id="336" r:id="rId9"/>
    <p:sldId id="333" r:id="rId10"/>
    <p:sldId id="338" r:id="rId11"/>
    <p:sldId id="339" r:id="rId12"/>
    <p:sldId id="331" r:id="rId13"/>
  </p:sldIdLst>
  <p:sldSz cx="12192000" cy="6858000"/>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7" userDrawn="1">
          <p15:clr>
            <a:srgbClr val="A4A3A4"/>
          </p15:clr>
        </p15:guide>
        <p15:guide id="2" pos="381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a:srgbClr val="F8FDFD"/>
    <a:srgbClr val="0040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中度样式 3 - 强调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p:scale>
          <a:sx n="100" d="100"/>
          <a:sy n="100" d="100"/>
        </p:scale>
        <p:origin x="-936" y="-432"/>
      </p:cViewPr>
      <p:guideLst>
        <p:guide orient="horz" pos="2157"/>
        <p:guide pos="3814"/>
      </p:guideLst>
    </p:cSldViewPr>
  </p:slideViewPr>
  <p:notesTextViewPr>
    <p:cViewPr>
      <p:scale>
        <a:sx n="1" d="1"/>
        <a:sy n="1" d="1"/>
      </p:scale>
      <p:origin x="0" y="0"/>
    </p:cViewPr>
  </p:notesTextViewPr>
  <p:sorterViewPr>
    <p:cViewPr varScale="1">
      <p:scale>
        <a:sx n="1" d="1"/>
        <a:sy n="1" d="1"/>
      </p:scale>
      <p:origin x="0" y="0"/>
    </p:cViewPr>
  </p:sorter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notesMaster" Target="notesMasters/notesMaster1.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8" Type="http://schemas.openxmlformats.org/officeDocument/2006/relationships/tags" Target="tags/tag33.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handoutMaster" Target="handoutMasters/handoutMaster1.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28921C-1009-4899-983F-5B27521A89A8}"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F96E9C-AE47-4BE4-B078-2D05753EF68F}" type="slidenum">
              <a:rPr lang="zh-CN" altLang="en-US" smtClean="0"/>
            </a:fld>
            <a:endParaRPr lang="zh-CN" altLang="en-US"/>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hf sldNum="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hf sldNum="0" ftr="0" dt="0"/>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Shape 15"/>
        <p:cNvGrpSpPr/>
        <p:nvPr/>
      </p:nvGrpSpPr>
      <p:grpSpPr>
        <a:xfrm>
          <a:off x="0" y="0"/>
          <a:ext cx="0" cy="0"/>
          <a:chOff x="0" y="0"/>
          <a:chExt cx="0" cy="0"/>
        </a:xfrm>
      </p:grpSpPr>
      <p:sp>
        <p:nvSpPr>
          <p:cNvPr id="4" name="矩形 3"/>
          <p:cNvSpPr/>
          <p:nvPr userDrawn="1"/>
        </p:nvSpPr>
        <p:spPr>
          <a:xfrm>
            <a:off x="0" y="0"/>
            <a:ext cx="12192000" cy="1008529"/>
          </a:xfrm>
          <a:prstGeom prst="rect">
            <a:avLst/>
          </a:prstGeom>
          <a:solidFill>
            <a:schemeClr val="bg1"/>
          </a:solidFill>
          <a:ln>
            <a:noFill/>
          </a:ln>
          <a:effectLst>
            <a:outerShdw blurRad="190500" dist="63500" dir="2700000" algn="tl" rotWithShape="0">
              <a:srgbClr val="2296D8">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Freeform 5"/>
          <p:cNvSpPr/>
          <p:nvPr/>
        </p:nvSpPr>
        <p:spPr bwMode="auto">
          <a:xfrm rot="16200000">
            <a:off x="217170" y="175260"/>
            <a:ext cx="721360" cy="639445"/>
          </a:xfrm>
          <a:custGeom>
            <a:avLst/>
            <a:gdLst>
              <a:gd name="T0" fmla="*/ 407 w 1375"/>
              <a:gd name="T1" fmla="*/ 1218 h 1218"/>
              <a:gd name="T2" fmla="*/ 299 w 1375"/>
              <a:gd name="T3" fmla="*/ 1156 h 1218"/>
              <a:gd name="T4" fmla="*/ 19 w 1375"/>
              <a:gd name="T5" fmla="*/ 671 h 1218"/>
              <a:gd name="T6" fmla="*/ 19 w 1375"/>
              <a:gd name="T7" fmla="*/ 547 h 1218"/>
              <a:gd name="T8" fmla="*/ 299 w 1375"/>
              <a:gd name="T9" fmla="*/ 62 h 1218"/>
              <a:gd name="T10" fmla="*/ 407 w 1375"/>
              <a:gd name="T11" fmla="*/ 0 h 1218"/>
              <a:gd name="T12" fmla="*/ 967 w 1375"/>
              <a:gd name="T13" fmla="*/ 0 h 1218"/>
              <a:gd name="T14" fmla="*/ 1075 w 1375"/>
              <a:gd name="T15" fmla="*/ 62 h 1218"/>
              <a:gd name="T16" fmla="*/ 1355 w 1375"/>
              <a:gd name="T17" fmla="*/ 547 h 1218"/>
              <a:gd name="T18" fmla="*/ 1355 w 1375"/>
              <a:gd name="T19" fmla="*/ 671 h 1218"/>
              <a:gd name="T20" fmla="*/ 1075 w 1375"/>
              <a:gd name="T21" fmla="*/ 1156 h 1218"/>
              <a:gd name="T22" fmla="*/ 967 w 1375"/>
              <a:gd name="T23" fmla="*/ 1218 h 1218"/>
              <a:gd name="T24" fmla="*/ 407 w 1375"/>
              <a:gd name="T25" fmla="*/ 1218 h 1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75" h="1218">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gradFill>
            <a:gsLst>
              <a:gs pos="0">
                <a:srgbClr val="24B3C7"/>
              </a:gs>
              <a:gs pos="99000">
                <a:srgbClr val="2296D8"/>
              </a:gs>
            </a:gsLst>
            <a:lin ang="2700000" scaled="0"/>
          </a:gradFill>
          <a:ln w="25400">
            <a:noFill/>
          </a:ln>
          <a:effectLst>
            <a:outerShdw blurRad="190500" dist="63500" dir="2700000" algn="tl" rotWithShape="0">
              <a:srgbClr val="2296D8">
                <a:alpha val="25000"/>
              </a:srgbClr>
            </a:outerShdw>
          </a:effectLst>
        </p:spPr>
        <p:txBody>
          <a:bodyPr vert="horz" wrap="square" lIns="91440" tIns="45720" rIns="91440" bIns="45720" numCol="1" anchor="t" anchorCtr="0" compatLnSpc="1"/>
          <a:lstStyle/>
          <a:p>
            <a:endParaRPr lang="zh-CN" altLang="en-US" sz="1600">
              <a:solidFill>
                <a:schemeClr val="tx1">
                  <a:lumMod val="75000"/>
                  <a:lumOff val="25000"/>
                </a:schemeClr>
              </a:solidFill>
              <a:ea typeface="字魂105号-简雅黑" panose="00000500000000000000" pitchFamily="2" charset="-122"/>
            </a:endParaRPr>
          </a:p>
        </p:txBody>
      </p:sp>
      <p:sp>
        <p:nvSpPr>
          <p:cNvPr id="11" name="Freeform 5"/>
          <p:cNvSpPr/>
          <p:nvPr userDrawn="1"/>
        </p:nvSpPr>
        <p:spPr bwMode="auto">
          <a:xfrm rot="16200000">
            <a:off x="1056114" y="193838"/>
            <a:ext cx="198955" cy="176333"/>
          </a:xfrm>
          <a:custGeom>
            <a:avLst/>
            <a:gdLst>
              <a:gd name="T0" fmla="*/ 407 w 1375"/>
              <a:gd name="T1" fmla="*/ 1218 h 1218"/>
              <a:gd name="T2" fmla="*/ 299 w 1375"/>
              <a:gd name="T3" fmla="*/ 1156 h 1218"/>
              <a:gd name="T4" fmla="*/ 19 w 1375"/>
              <a:gd name="T5" fmla="*/ 671 h 1218"/>
              <a:gd name="T6" fmla="*/ 19 w 1375"/>
              <a:gd name="T7" fmla="*/ 547 h 1218"/>
              <a:gd name="T8" fmla="*/ 299 w 1375"/>
              <a:gd name="T9" fmla="*/ 62 h 1218"/>
              <a:gd name="T10" fmla="*/ 407 w 1375"/>
              <a:gd name="T11" fmla="*/ 0 h 1218"/>
              <a:gd name="T12" fmla="*/ 967 w 1375"/>
              <a:gd name="T13" fmla="*/ 0 h 1218"/>
              <a:gd name="T14" fmla="*/ 1075 w 1375"/>
              <a:gd name="T15" fmla="*/ 62 h 1218"/>
              <a:gd name="T16" fmla="*/ 1355 w 1375"/>
              <a:gd name="T17" fmla="*/ 547 h 1218"/>
              <a:gd name="T18" fmla="*/ 1355 w 1375"/>
              <a:gd name="T19" fmla="*/ 671 h 1218"/>
              <a:gd name="T20" fmla="*/ 1075 w 1375"/>
              <a:gd name="T21" fmla="*/ 1156 h 1218"/>
              <a:gd name="T22" fmla="*/ 967 w 1375"/>
              <a:gd name="T23" fmla="*/ 1218 h 1218"/>
              <a:gd name="T24" fmla="*/ 407 w 1375"/>
              <a:gd name="T25" fmla="*/ 1218 h 1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75" h="1218">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solidFill>
            <a:schemeClr val="bg1"/>
          </a:solidFill>
          <a:ln w="25400">
            <a:noFill/>
          </a:ln>
          <a:effectLst>
            <a:outerShdw blurRad="190500" dist="63500" dir="2700000" algn="tl" rotWithShape="0">
              <a:srgbClr val="2296D8">
                <a:alpha val="25000"/>
              </a:srgbClr>
            </a:outerShdw>
          </a:effectLst>
        </p:spPr>
        <p:txBody>
          <a:bodyPr vert="horz" wrap="square" lIns="91440" tIns="45720" rIns="91440" bIns="45720" numCol="1" anchor="t" anchorCtr="0" compatLnSpc="1"/>
          <a:lstStyle/>
          <a:p>
            <a:endParaRPr lang="zh-CN" altLang="en-US" sz="3600">
              <a:solidFill>
                <a:schemeClr val="tx1">
                  <a:lumMod val="75000"/>
                  <a:lumOff val="25000"/>
                </a:schemeClr>
              </a:solidFill>
              <a:ea typeface="字魂105号-简雅黑" panose="00000500000000000000" pitchFamily="2" charset="-122"/>
            </a:endParaRPr>
          </a:p>
        </p:txBody>
      </p:sp>
      <p:sp>
        <p:nvSpPr>
          <p:cNvPr id="12" name="Freeform 5"/>
          <p:cNvSpPr/>
          <p:nvPr userDrawn="1"/>
        </p:nvSpPr>
        <p:spPr bwMode="auto">
          <a:xfrm rot="16200000">
            <a:off x="1013719" y="772531"/>
            <a:ext cx="168255" cy="149124"/>
          </a:xfrm>
          <a:custGeom>
            <a:avLst/>
            <a:gdLst>
              <a:gd name="T0" fmla="*/ 407 w 1375"/>
              <a:gd name="T1" fmla="*/ 1218 h 1218"/>
              <a:gd name="T2" fmla="*/ 299 w 1375"/>
              <a:gd name="T3" fmla="*/ 1156 h 1218"/>
              <a:gd name="T4" fmla="*/ 19 w 1375"/>
              <a:gd name="T5" fmla="*/ 671 h 1218"/>
              <a:gd name="T6" fmla="*/ 19 w 1375"/>
              <a:gd name="T7" fmla="*/ 547 h 1218"/>
              <a:gd name="T8" fmla="*/ 299 w 1375"/>
              <a:gd name="T9" fmla="*/ 62 h 1218"/>
              <a:gd name="T10" fmla="*/ 407 w 1375"/>
              <a:gd name="T11" fmla="*/ 0 h 1218"/>
              <a:gd name="T12" fmla="*/ 967 w 1375"/>
              <a:gd name="T13" fmla="*/ 0 h 1218"/>
              <a:gd name="T14" fmla="*/ 1075 w 1375"/>
              <a:gd name="T15" fmla="*/ 62 h 1218"/>
              <a:gd name="T16" fmla="*/ 1355 w 1375"/>
              <a:gd name="T17" fmla="*/ 547 h 1218"/>
              <a:gd name="T18" fmla="*/ 1355 w 1375"/>
              <a:gd name="T19" fmla="*/ 671 h 1218"/>
              <a:gd name="T20" fmla="*/ 1075 w 1375"/>
              <a:gd name="T21" fmla="*/ 1156 h 1218"/>
              <a:gd name="T22" fmla="*/ 967 w 1375"/>
              <a:gd name="T23" fmla="*/ 1218 h 1218"/>
              <a:gd name="T24" fmla="*/ 407 w 1375"/>
              <a:gd name="T25" fmla="*/ 1218 h 1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75" h="1218">
                <a:moveTo>
                  <a:pt x="407" y="1218"/>
                </a:moveTo>
                <a:cubicBezTo>
                  <a:pt x="368" y="1218"/>
                  <a:pt x="319" y="1190"/>
                  <a:pt x="299" y="1156"/>
                </a:cubicBezTo>
                <a:cubicBezTo>
                  <a:pt x="19" y="671"/>
                  <a:pt x="19" y="671"/>
                  <a:pt x="19" y="671"/>
                </a:cubicBezTo>
                <a:cubicBezTo>
                  <a:pt x="0" y="637"/>
                  <a:pt x="0" y="581"/>
                  <a:pt x="19" y="547"/>
                </a:cubicBezTo>
                <a:cubicBezTo>
                  <a:pt x="299" y="62"/>
                  <a:pt x="299" y="62"/>
                  <a:pt x="299" y="62"/>
                </a:cubicBezTo>
                <a:cubicBezTo>
                  <a:pt x="319" y="28"/>
                  <a:pt x="368" y="0"/>
                  <a:pt x="407" y="0"/>
                </a:cubicBezTo>
                <a:cubicBezTo>
                  <a:pt x="967" y="0"/>
                  <a:pt x="967" y="0"/>
                  <a:pt x="967" y="0"/>
                </a:cubicBezTo>
                <a:cubicBezTo>
                  <a:pt x="1007" y="0"/>
                  <a:pt x="1055" y="28"/>
                  <a:pt x="1075" y="62"/>
                </a:cubicBezTo>
                <a:cubicBezTo>
                  <a:pt x="1355" y="547"/>
                  <a:pt x="1355" y="547"/>
                  <a:pt x="1355" y="547"/>
                </a:cubicBezTo>
                <a:cubicBezTo>
                  <a:pt x="1375" y="581"/>
                  <a:pt x="1375" y="637"/>
                  <a:pt x="1355" y="671"/>
                </a:cubicBezTo>
                <a:cubicBezTo>
                  <a:pt x="1075" y="1156"/>
                  <a:pt x="1075" y="1156"/>
                  <a:pt x="1075" y="1156"/>
                </a:cubicBezTo>
                <a:cubicBezTo>
                  <a:pt x="1055" y="1190"/>
                  <a:pt x="1007" y="1218"/>
                  <a:pt x="967" y="1218"/>
                </a:cubicBezTo>
                <a:lnTo>
                  <a:pt x="407" y="1218"/>
                </a:lnTo>
                <a:close/>
              </a:path>
            </a:pathLst>
          </a:custGeom>
          <a:gradFill>
            <a:gsLst>
              <a:gs pos="0">
                <a:srgbClr val="24B3C7"/>
              </a:gs>
              <a:gs pos="99000">
                <a:srgbClr val="2296D8"/>
              </a:gs>
            </a:gsLst>
            <a:lin ang="2700000" scaled="0"/>
          </a:gradFill>
          <a:ln w="25400">
            <a:noFill/>
          </a:ln>
          <a:effectLst>
            <a:outerShdw blurRad="190500" dist="63500" dir="2700000" algn="tl" rotWithShape="0">
              <a:srgbClr val="2296D8">
                <a:alpha val="25000"/>
              </a:srgbClr>
            </a:outerShdw>
          </a:effectLst>
        </p:spPr>
        <p:txBody>
          <a:bodyPr vert="horz" wrap="square" lIns="91440" tIns="45720" rIns="91440" bIns="45720" numCol="1" anchor="t" anchorCtr="0" compatLnSpc="1"/>
          <a:lstStyle/>
          <a:p>
            <a:endParaRPr lang="zh-CN" altLang="en-US" sz="3600">
              <a:solidFill>
                <a:schemeClr val="tx1">
                  <a:lumMod val="75000"/>
                  <a:lumOff val="25000"/>
                </a:schemeClr>
              </a:solidFill>
              <a:ea typeface="字魂105号-简雅黑" panose="00000500000000000000" pitchFamily="2" charset="-122"/>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Masters/_rels/slideMaster1.xml.rels><?xml version="1.0" encoding="UTF-8" standalone="yes"?>
<Relationships xmlns="http://schemas.openxmlformats.org/package/2006/relationships"><Relationship Id="rId4" Type="http://schemas.openxmlformats.org/officeDocument/2006/relationships/theme" Target="../theme/theme1.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矩形 1"/>
          <p:cNvSpPr/>
          <p:nvPr userDrawn="1"/>
        </p:nvSpPr>
        <p:spPr>
          <a:xfrm>
            <a:off x="0" y="-7142"/>
            <a:ext cx="12192000" cy="6865142"/>
          </a:xfrm>
          <a:prstGeom prst="rect">
            <a:avLst/>
          </a:prstGeom>
          <a:solidFill>
            <a:srgbClr val="24B3C7">
              <a:alpha val="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mc:AlternateContent xmlns:mc="http://schemas.openxmlformats.org/markup-compatibility/2006">
    <mc:Choice xmlns:p14="http://schemas.microsoft.com/office/powerpoint/2010/main" Requires="p14">
      <p:transition p14:dur="500"/>
    </mc:Choice>
    <mc:Fallback>
      <p:transition/>
    </mc:Fallback>
  </mc:AlternateContent>
  <p:hf sldNum="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3" r:id="rId1"/>
  </p:sldLayoutIdLst>
  <mc:AlternateContent xmlns:mc="http://schemas.openxmlformats.org/markup-compatibility/2006">
    <mc:Choice xmlns:p14="http://schemas.microsoft.com/office/powerpoint/2010/main" Requires="p14">
      <p:transition p14:dur="500"/>
    </mc:Choice>
    <mc:Fallback>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3.png"/><Relationship Id="rId3" Type="http://schemas.openxmlformats.org/officeDocument/2006/relationships/tags" Target="../tags/tag1.xml"/><Relationship Id="rId2" Type="http://schemas.openxmlformats.org/officeDocument/2006/relationships/image" Target="../media/image2.png"/><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9" Type="http://schemas.openxmlformats.org/officeDocument/2006/relationships/tags" Target="../tags/tag7.xml"/><Relationship Id="rId8" Type="http://schemas.openxmlformats.org/officeDocument/2006/relationships/tags" Target="../tags/tag6.xml"/><Relationship Id="rId7" Type="http://schemas.openxmlformats.org/officeDocument/2006/relationships/tags" Target="../tags/tag5.xml"/><Relationship Id="rId6" Type="http://schemas.openxmlformats.org/officeDocument/2006/relationships/tags" Target="../tags/tag4.xml"/><Relationship Id="rId5" Type="http://schemas.openxmlformats.org/officeDocument/2006/relationships/tags" Target="../tags/tag3.xml"/><Relationship Id="rId4" Type="http://schemas.openxmlformats.org/officeDocument/2006/relationships/image" Target="../media/image3.png"/><Relationship Id="rId3" Type="http://schemas.openxmlformats.org/officeDocument/2006/relationships/tags" Target="../tags/tag2.xml"/><Relationship Id="rId2" Type="http://schemas.openxmlformats.org/officeDocument/2006/relationships/image" Target="../media/image2.png"/><Relationship Id="rId13" Type="http://schemas.openxmlformats.org/officeDocument/2006/relationships/slideLayout" Target="../slideLayouts/slideLayout1.xml"/><Relationship Id="rId12" Type="http://schemas.openxmlformats.org/officeDocument/2006/relationships/tags" Target="../tags/tag10.xml"/><Relationship Id="rId11" Type="http://schemas.openxmlformats.org/officeDocument/2006/relationships/tags" Target="../tags/tag9.xml"/><Relationship Id="rId10" Type="http://schemas.openxmlformats.org/officeDocument/2006/relationships/tags" Target="../tags/tag8.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9" Type="http://schemas.openxmlformats.org/officeDocument/2006/relationships/notesSlide" Target="../notesSlides/notesSlide1.xml"/><Relationship Id="rId8" Type="http://schemas.openxmlformats.org/officeDocument/2006/relationships/slideLayout" Target="../slideLayouts/slideLayout3.xml"/><Relationship Id="rId7" Type="http://schemas.openxmlformats.org/officeDocument/2006/relationships/tags" Target="../tags/tag16.xml"/><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image" Target="../media/image3.png"/><Relationship Id="rId1" Type="http://schemas.openxmlformats.org/officeDocument/2006/relationships/tags" Target="../tags/tag11.xml"/></Relationships>
</file>

<file path=ppt/slides/_rels/slide4.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3.xml"/><Relationship Id="rId4" Type="http://schemas.openxmlformats.org/officeDocument/2006/relationships/tags" Target="../tags/tag19.xml"/><Relationship Id="rId3" Type="http://schemas.openxmlformats.org/officeDocument/2006/relationships/tags" Target="../tags/tag18.xml"/><Relationship Id="rId2" Type="http://schemas.openxmlformats.org/officeDocument/2006/relationships/image" Target="../media/image3.png"/><Relationship Id="rId1" Type="http://schemas.openxmlformats.org/officeDocument/2006/relationships/tags" Target="../tags/tag17.xml"/></Relationships>
</file>

<file path=ppt/slides/_rels/slide5.xml.rels><?xml version="1.0" encoding="UTF-8" standalone="yes"?>
<Relationships xmlns="http://schemas.openxmlformats.org/package/2006/relationships"><Relationship Id="rId7" Type="http://schemas.openxmlformats.org/officeDocument/2006/relationships/notesSlide" Target="../notesSlides/notesSlide3.xml"/><Relationship Id="rId6" Type="http://schemas.openxmlformats.org/officeDocument/2006/relationships/slideLayout" Target="../slideLayouts/slideLayout3.xml"/><Relationship Id="rId5" Type="http://schemas.openxmlformats.org/officeDocument/2006/relationships/tags" Target="../tags/tag23.xml"/><Relationship Id="rId4" Type="http://schemas.openxmlformats.org/officeDocument/2006/relationships/tags" Target="../tags/tag22.xml"/><Relationship Id="rId3" Type="http://schemas.openxmlformats.org/officeDocument/2006/relationships/tags" Target="../tags/tag21.xml"/><Relationship Id="rId2" Type="http://schemas.openxmlformats.org/officeDocument/2006/relationships/image" Target="../media/image3.png"/><Relationship Id="rId1" Type="http://schemas.openxmlformats.org/officeDocument/2006/relationships/tags" Target="../tags/tag20.xml"/></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3.xml"/><Relationship Id="rId3" Type="http://schemas.openxmlformats.org/officeDocument/2006/relationships/tags" Target="../tags/tag25.xml"/><Relationship Id="rId2" Type="http://schemas.openxmlformats.org/officeDocument/2006/relationships/image" Target="../media/image3.png"/><Relationship Id="rId1" Type="http://schemas.openxmlformats.org/officeDocument/2006/relationships/tags" Target="../tags/tag24.xml"/></Relationships>
</file>

<file path=ppt/slides/_rels/slide7.xml.rels><?xml version="1.0" encoding="UTF-8" standalone="yes"?>
<Relationships xmlns="http://schemas.openxmlformats.org/package/2006/relationships"><Relationship Id="rId7" Type="http://schemas.openxmlformats.org/officeDocument/2006/relationships/slideLayout" Target="../slideLayouts/slideLayout3.xml"/><Relationship Id="rId6" Type="http://schemas.openxmlformats.org/officeDocument/2006/relationships/tags" Target="../tags/tag30.xml"/><Relationship Id="rId5" Type="http://schemas.openxmlformats.org/officeDocument/2006/relationships/tags" Target="../tags/tag29.xml"/><Relationship Id="rId4" Type="http://schemas.openxmlformats.org/officeDocument/2006/relationships/tags" Target="../tags/tag28.xml"/><Relationship Id="rId3" Type="http://schemas.openxmlformats.org/officeDocument/2006/relationships/tags" Target="../tags/tag27.xml"/><Relationship Id="rId2" Type="http://schemas.openxmlformats.org/officeDocument/2006/relationships/image" Target="../media/image3.png"/><Relationship Id="rId1" Type="http://schemas.openxmlformats.org/officeDocument/2006/relationships/tags" Target="../tags/tag26.xml"/></Relationships>
</file>

<file path=ppt/slides/_rels/slide8.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3.xml"/><Relationship Id="rId2" Type="http://schemas.openxmlformats.org/officeDocument/2006/relationships/image" Target="../media/image3.png"/><Relationship Id="rId1" Type="http://schemas.openxmlformats.org/officeDocument/2006/relationships/tags" Target="../tags/tag31.xml"/></Relationships>
</file>

<file path=ppt/slides/_rels/slide9.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3.png"/><Relationship Id="rId3" Type="http://schemas.openxmlformats.org/officeDocument/2006/relationships/tags" Target="../tags/tag32.xml"/><Relationship Id="rId2" Type="http://schemas.openxmlformats.org/officeDocument/2006/relationships/image" Target="../media/image2.pn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图片 71"/>
          <p:cNvPicPr>
            <a:picLocks noChangeAspect="1"/>
          </p:cNvPicPr>
          <p:nvPr/>
        </p:nvPicPr>
        <p:blipFill>
          <a:blip r:embed="rId1">
            <a:extLst>
              <a:ext uri="{28A0092B-C50C-407E-A947-70E740481C1C}">
                <a14:useLocalDpi xmlns:a14="http://schemas.microsoft.com/office/drawing/2010/main" val="0"/>
              </a:ext>
            </a:extLst>
          </a:blip>
          <a:srcRect l="2335" b="22315"/>
          <a:stretch>
            <a:fillRect/>
          </a:stretch>
        </p:blipFill>
        <p:spPr>
          <a:xfrm>
            <a:off x="-635" y="4957445"/>
            <a:ext cx="12192635" cy="1887855"/>
          </a:xfrm>
          <a:prstGeom prst="rect">
            <a:avLst/>
          </a:prstGeom>
        </p:spPr>
      </p:pic>
      <p:sp>
        <p:nvSpPr>
          <p:cNvPr id="20" name="十字形 19"/>
          <p:cNvSpPr/>
          <p:nvPr/>
        </p:nvSpPr>
        <p:spPr>
          <a:xfrm>
            <a:off x="11562412" y="910563"/>
            <a:ext cx="629588" cy="629588"/>
          </a:xfrm>
          <a:prstGeom prst="plus">
            <a:avLst>
              <a:gd name="adj" fmla="val 33007"/>
            </a:avLst>
          </a:prstGeom>
          <a:gradFill>
            <a:gsLst>
              <a:gs pos="0">
                <a:srgbClr val="24B3C7">
                  <a:alpha val="0"/>
                </a:srgbClr>
              </a:gs>
              <a:gs pos="99000">
                <a:srgbClr val="2296D8">
                  <a:alpha val="9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十字形 12"/>
          <p:cNvSpPr/>
          <p:nvPr/>
        </p:nvSpPr>
        <p:spPr>
          <a:xfrm>
            <a:off x="10223292" y="1025370"/>
            <a:ext cx="524656" cy="524656"/>
          </a:xfrm>
          <a:prstGeom prst="plus">
            <a:avLst>
              <a:gd name="adj" fmla="val 33007"/>
            </a:avLst>
          </a:prstGeom>
          <a:gradFill>
            <a:gsLst>
              <a:gs pos="0">
                <a:srgbClr val="24B3C7">
                  <a:alpha val="3000"/>
                </a:srgbClr>
              </a:gs>
              <a:gs pos="99000">
                <a:srgbClr val="2296D8">
                  <a:alpha val="16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十字形 14"/>
          <p:cNvSpPr/>
          <p:nvPr/>
        </p:nvSpPr>
        <p:spPr>
          <a:xfrm>
            <a:off x="11249652" y="1891321"/>
            <a:ext cx="629588" cy="629588"/>
          </a:xfrm>
          <a:prstGeom prst="plus">
            <a:avLst>
              <a:gd name="adj" fmla="val 33007"/>
            </a:avLst>
          </a:prstGeom>
          <a:gradFill>
            <a:gsLst>
              <a:gs pos="0">
                <a:srgbClr val="24B3C7">
                  <a:alpha val="3000"/>
                </a:srgbClr>
              </a:gs>
              <a:gs pos="99000">
                <a:srgbClr val="2296D8">
                  <a:alpha val="24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十字形 15"/>
          <p:cNvSpPr/>
          <p:nvPr/>
        </p:nvSpPr>
        <p:spPr>
          <a:xfrm>
            <a:off x="10329972" y="2391308"/>
            <a:ext cx="455934" cy="455934"/>
          </a:xfrm>
          <a:prstGeom prst="plus">
            <a:avLst>
              <a:gd name="adj" fmla="val 33007"/>
            </a:avLst>
          </a:prstGeom>
          <a:gradFill>
            <a:gsLst>
              <a:gs pos="0">
                <a:srgbClr val="24B3C7">
                  <a:alpha val="3000"/>
                </a:srgbClr>
              </a:gs>
              <a:gs pos="99000">
                <a:srgbClr val="2296D8">
                  <a:alpha val="49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十字形 16"/>
          <p:cNvSpPr/>
          <p:nvPr/>
        </p:nvSpPr>
        <p:spPr>
          <a:xfrm>
            <a:off x="9651417" y="1931275"/>
            <a:ext cx="246738" cy="246738"/>
          </a:xfrm>
          <a:prstGeom prst="plus">
            <a:avLst>
              <a:gd name="adj" fmla="val 33007"/>
            </a:avLst>
          </a:prstGeom>
          <a:gradFill>
            <a:gsLst>
              <a:gs pos="0">
                <a:srgbClr val="24B3C7">
                  <a:alpha val="3000"/>
                </a:srgbClr>
              </a:gs>
              <a:gs pos="99000">
                <a:srgbClr val="2296D8">
                  <a:alpha val="49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十字形 17"/>
          <p:cNvSpPr/>
          <p:nvPr/>
        </p:nvSpPr>
        <p:spPr>
          <a:xfrm>
            <a:off x="10223292" y="155799"/>
            <a:ext cx="276718" cy="276718"/>
          </a:xfrm>
          <a:prstGeom prst="plus">
            <a:avLst>
              <a:gd name="adj" fmla="val 33007"/>
            </a:avLst>
          </a:prstGeom>
          <a:gradFill>
            <a:gsLst>
              <a:gs pos="0">
                <a:srgbClr val="24B3C7">
                  <a:alpha val="3000"/>
                </a:srgbClr>
              </a:gs>
              <a:gs pos="99000">
                <a:srgbClr val="2296D8">
                  <a:alpha val="28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十字形 18"/>
          <p:cNvSpPr/>
          <p:nvPr/>
        </p:nvSpPr>
        <p:spPr>
          <a:xfrm>
            <a:off x="11018209" y="116902"/>
            <a:ext cx="488291" cy="488291"/>
          </a:xfrm>
          <a:prstGeom prst="plus">
            <a:avLst>
              <a:gd name="adj" fmla="val 33007"/>
            </a:avLst>
          </a:prstGeom>
          <a:gradFill>
            <a:gsLst>
              <a:gs pos="0">
                <a:srgbClr val="24B3C7">
                  <a:alpha val="3000"/>
                </a:srgbClr>
              </a:gs>
              <a:gs pos="99000">
                <a:srgbClr val="2296D8">
                  <a:alpha val="37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十字形 20"/>
          <p:cNvSpPr/>
          <p:nvPr/>
        </p:nvSpPr>
        <p:spPr>
          <a:xfrm>
            <a:off x="11078169" y="1390250"/>
            <a:ext cx="149901" cy="149901"/>
          </a:xfrm>
          <a:prstGeom prst="plus">
            <a:avLst>
              <a:gd name="adj" fmla="val 33007"/>
            </a:avLst>
          </a:prstGeom>
          <a:gradFill>
            <a:gsLst>
              <a:gs pos="0">
                <a:srgbClr val="24B3C7">
                  <a:alpha val="3000"/>
                </a:srgbClr>
              </a:gs>
              <a:gs pos="99000">
                <a:srgbClr val="2296D8">
                  <a:alpha val="26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十字形 23"/>
          <p:cNvSpPr/>
          <p:nvPr/>
        </p:nvSpPr>
        <p:spPr>
          <a:xfrm>
            <a:off x="2139019" y="3849592"/>
            <a:ext cx="629588" cy="629588"/>
          </a:xfrm>
          <a:prstGeom prst="plus">
            <a:avLst>
              <a:gd name="adj" fmla="val 33007"/>
            </a:avLst>
          </a:prstGeom>
          <a:gradFill>
            <a:gsLst>
              <a:gs pos="0">
                <a:srgbClr val="24B3C7">
                  <a:alpha val="0"/>
                </a:srgbClr>
              </a:gs>
              <a:gs pos="99000">
                <a:srgbClr val="2296D8">
                  <a:alpha val="9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十字形 24"/>
          <p:cNvSpPr/>
          <p:nvPr/>
        </p:nvSpPr>
        <p:spPr>
          <a:xfrm>
            <a:off x="143685" y="4628555"/>
            <a:ext cx="524656" cy="524656"/>
          </a:xfrm>
          <a:prstGeom prst="plus">
            <a:avLst>
              <a:gd name="adj" fmla="val 33007"/>
            </a:avLst>
          </a:prstGeom>
          <a:gradFill>
            <a:gsLst>
              <a:gs pos="0">
                <a:srgbClr val="24B3C7">
                  <a:alpha val="3000"/>
                </a:srgbClr>
              </a:gs>
              <a:gs pos="99000">
                <a:srgbClr val="2296D8">
                  <a:alpha val="16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十字形 25"/>
          <p:cNvSpPr/>
          <p:nvPr/>
        </p:nvSpPr>
        <p:spPr>
          <a:xfrm>
            <a:off x="1948719" y="4815194"/>
            <a:ext cx="273046" cy="273046"/>
          </a:xfrm>
          <a:prstGeom prst="plus">
            <a:avLst>
              <a:gd name="adj" fmla="val 33007"/>
            </a:avLst>
          </a:prstGeom>
          <a:gradFill>
            <a:gsLst>
              <a:gs pos="0">
                <a:srgbClr val="24B3C7">
                  <a:alpha val="3000"/>
                </a:srgbClr>
              </a:gs>
              <a:gs pos="99000">
                <a:srgbClr val="2296D8">
                  <a:alpha val="24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十字形 26"/>
          <p:cNvSpPr/>
          <p:nvPr/>
        </p:nvSpPr>
        <p:spPr>
          <a:xfrm>
            <a:off x="875420" y="5048962"/>
            <a:ext cx="455934" cy="455934"/>
          </a:xfrm>
          <a:prstGeom prst="plus">
            <a:avLst>
              <a:gd name="adj" fmla="val 33007"/>
            </a:avLst>
          </a:prstGeom>
          <a:gradFill>
            <a:gsLst>
              <a:gs pos="0">
                <a:srgbClr val="24B3C7">
                  <a:alpha val="3000"/>
                </a:srgbClr>
              </a:gs>
              <a:gs pos="99000">
                <a:srgbClr val="2296D8">
                  <a:alpha val="49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十字形 27"/>
          <p:cNvSpPr/>
          <p:nvPr/>
        </p:nvSpPr>
        <p:spPr>
          <a:xfrm>
            <a:off x="2251547" y="6148719"/>
            <a:ext cx="246738" cy="246738"/>
          </a:xfrm>
          <a:prstGeom prst="plus">
            <a:avLst>
              <a:gd name="adj" fmla="val 33007"/>
            </a:avLst>
          </a:prstGeom>
          <a:gradFill>
            <a:gsLst>
              <a:gs pos="0">
                <a:srgbClr val="24B3C7">
                  <a:alpha val="3000"/>
                </a:srgbClr>
              </a:gs>
              <a:gs pos="99000">
                <a:srgbClr val="2296D8">
                  <a:alpha val="49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十字形 28"/>
          <p:cNvSpPr/>
          <p:nvPr/>
        </p:nvSpPr>
        <p:spPr>
          <a:xfrm>
            <a:off x="184851" y="3418207"/>
            <a:ext cx="276718" cy="276718"/>
          </a:xfrm>
          <a:prstGeom prst="plus">
            <a:avLst>
              <a:gd name="adj" fmla="val 33007"/>
            </a:avLst>
          </a:prstGeom>
          <a:gradFill>
            <a:gsLst>
              <a:gs pos="0">
                <a:srgbClr val="24B3C7">
                  <a:alpha val="3000"/>
                </a:srgbClr>
              </a:gs>
              <a:gs pos="99000">
                <a:srgbClr val="2296D8">
                  <a:alpha val="28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十字形 29"/>
          <p:cNvSpPr/>
          <p:nvPr/>
        </p:nvSpPr>
        <p:spPr>
          <a:xfrm>
            <a:off x="859241" y="3796194"/>
            <a:ext cx="488291" cy="488291"/>
          </a:xfrm>
          <a:prstGeom prst="plus">
            <a:avLst>
              <a:gd name="adj" fmla="val 33007"/>
            </a:avLst>
          </a:prstGeom>
          <a:gradFill>
            <a:gsLst>
              <a:gs pos="0">
                <a:srgbClr val="24B3C7">
                  <a:alpha val="3000"/>
                </a:srgbClr>
              </a:gs>
              <a:gs pos="99000">
                <a:srgbClr val="2296D8">
                  <a:alpha val="37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十字形 30"/>
          <p:cNvSpPr/>
          <p:nvPr/>
        </p:nvSpPr>
        <p:spPr>
          <a:xfrm>
            <a:off x="1312140" y="4623545"/>
            <a:ext cx="149901" cy="149901"/>
          </a:xfrm>
          <a:prstGeom prst="plus">
            <a:avLst>
              <a:gd name="adj" fmla="val 33007"/>
            </a:avLst>
          </a:prstGeom>
          <a:gradFill>
            <a:gsLst>
              <a:gs pos="0">
                <a:srgbClr val="24B3C7">
                  <a:alpha val="3000"/>
                </a:srgbClr>
              </a:gs>
              <a:gs pos="99000">
                <a:srgbClr val="2296D8">
                  <a:alpha val="26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TextBox 15"/>
          <p:cNvSpPr txBox="1">
            <a:spLocks noChangeArrowheads="1"/>
          </p:cNvSpPr>
          <p:nvPr/>
        </p:nvSpPr>
        <p:spPr bwMode="auto">
          <a:xfrm>
            <a:off x="0" y="2014220"/>
            <a:ext cx="12192000" cy="1170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p>
            <a:pPr algn="ctr" eaLnBrk="1" latinLnBrk="0" hangingPunct="1">
              <a:lnSpc>
                <a:spcPct val="130000"/>
              </a:lnSpc>
            </a:pPr>
            <a:r>
              <a:rPr lang="zh-CN" altLang="en-US" sz="5400" b="1" dirty="0">
                <a:solidFill>
                  <a:srgbClr val="01469A"/>
                </a:solidFill>
                <a:latin typeface="微软雅黑" panose="020B0503020204020204" pitchFamily="34" charset="-122"/>
                <a:ea typeface="微软雅黑" panose="020B0503020204020204" pitchFamily="34" charset="-122"/>
              </a:rPr>
              <a:t>复方醋酸钠葡萄糖注射液</a:t>
            </a:r>
            <a:endParaRPr lang="zh-CN" altLang="en-US" sz="5400" b="1" dirty="0">
              <a:solidFill>
                <a:srgbClr val="01469A"/>
              </a:solidFill>
              <a:latin typeface="微软雅黑" panose="020B0503020204020204" pitchFamily="34" charset="-122"/>
              <a:ea typeface="微软雅黑" panose="020B0503020204020204" pitchFamily="34" charset="-122"/>
            </a:endParaRPr>
          </a:p>
        </p:txBody>
      </p:sp>
      <p:pic>
        <p:nvPicPr>
          <p:cNvPr id="5" name="图片 4"/>
          <p:cNvPicPr/>
          <p:nvPr/>
        </p:nvPicPr>
        <p:blipFill>
          <a:blip r:embed="rId2"/>
          <a:stretch>
            <a:fillRect/>
          </a:stretch>
        </p:blipFill>
        <p:spPr>
          <a:xfrm>
            <a:off x="10951845" y="71120"/>
            <a:ext cx="1181100" cy="1188720"/>
          </a:xfrm>
          <a:prstGeom prst="rect">
            <a:avLst/>
          </a:prstGeom>
        </p:spPr>
      </p:pic>
      <p:pic>
        <p:nvPicPr>
          <p:cNvPr id="7" name="图片 6"/>
          <p:cNvPicPr>
            <a:picLocks noChangeAspect="1"/>
          </p:cNvPicPr>
          <p:nvPr userDrawn="1">
            <p:custDataLst>
              <p:tags r:id="rId3"/>
            </p:custDataLst>
          </p:nvPr>
        </p:nvPicPr>
        <p:blipFill>
          <a:blip r:embed="rId4" cstate="print">
            <a:extLst>
              <a:ext uri="{28A0092B-C50C-407E-A947-70E740481C1C}">
                <a14:useLocalDpi xmlns:a14="http://schemas.microsoft.com/office/drawing/2010/main" val="0"/>
              </a:ext>
            </a:extLst>
          </a:blip>
          <a:stretch>
            <a:fillRect/>
          </a:stretch>
        </p:blipFill>
        <p:spPr>
          <a:xfrm>
            <a:off x="0" y="4657"/>
            <a:ext cx="2275840" cy="1002453"/>
          </a:xfrm>
          <a:prstGeom prst="rect">
            <a:avLst/>
          </a:prstGeom>
        </p:spPr>
      </p:pic>
      <p:sp>
        <p:nvSpPr>
          <p:cNvPr id="10" name="文本框 9"/>
          <p:cNvSpPr txBox="1"/>
          <p:nvPr/>
        </p:nvSpPr>
        <p:spPr>
          <a:xfrm>
            <a:off x="-635" y="3431540"/>
            <a:ext cx="12192635" cy="1837055"/>
          </a:xfrm>
          <a:prstGeom prst="rect">
            <a:avLst/>
          </a:prstGeom>
          <a:noFill/>
        </p:spPr>
        <p:txBody>
          <a:bodyPr wrap="square" rtlCol="0" anchor="ctr" anchorCtr="0">
            <a:noAutofit/>
          </a:bodyPr>
          <a:p>
            <a:pPr marR="0" lvl="0" indent="0" algn="ctr" defTabSz="914400" eaLnBrk="0" fontAlgn="auto" hangingPunct="0">
              <a:lnSpc>
                <a:spcPct val="140000"/>
              </a:lnSpc>
              <a:spcBef>
                <a:spcPts val="0"/>
              </a:spcBef>
              <a:spcAft>
                <a:spcPts val="0"/>
              </a:spcAft>
              <a:buClrTx/>
              <a:buSzTx/>
              <a:buFont typeface="Wingdings" panose="05000000000000000000" pitchFamily="2" charset="2"/>
              <a:buNone/>
              <a:defRPr/>
            </a:pPr>
            <a:r>
              <a:rPr lang="zh-CN" altLang="en-US" sz="2400" b="1">
                <a:solidFill>
                  <a:srgbClr val="FF0000"/>
                </a:solidFill>
                <a:latin typeface="微软雅黑" panose="020B0503020204020204" pitchFamily="34" charset="-122"/>
                <a:ea typeface="微软雅黑" panose="020B0503020204020204" pitchFamily="34" charset="-122"/>
                <a:sym typeface="+mn-ea"/>
              </a:rPr>
              <a:t>补液、供能、平衡电解质</a:t>
            </a:r>
            <a:endParaRPr lang="zh-CN" altLang="en-US" sz="2400" b="1">
              <a:solidFill>
                <a:srgbClr val="FF0000"/>
              </a:solidFill>
              <a:latin typeface="微软雅黑" panose="020B0503020204020204" pitchFamily="34" charset="-122"/>
              <a:ea typeface="微软雅黑" panose="020B0503020204020204" pitchFamily="34" charset="-122"/>
              <a:sym typeface="+mn-ea"/>
            </a:endParaRPr>
          </a:p>
          <a:p>
            <a:pPr marR="0" lvl="0" indent="0" algn="ctr" defTabSz="914400" eaLnBrk="0" fontAlgn="auto" hangingPunct="0">
              <a:lnSpc>
                <a:spcPct val="140000"/>
              </a:lnSpc>
              <a:spcBef>
                <a:spcPts val="0"/>
              </a:spcBef>
              <a:spcAft>
                <a:spcPts val="0"/>
              </a:spcAft>
              <a:buClrTx/>
              <a:buSzTx/>
              <a:buFont typeface="Wingdings" panose="05000000000000000000" pitchFamily="2" charset="2"/>
              <a:buNone/>
              <a:defRPr/>
            </a:pPr>
            <a:r>
              <a:rPr lang="zh-CN" altLang="en-US" sz="2400" b="1">
                <a:solidFill>
                  <a:srgbClr val="FF0000"/>
                </a:solidFill>
                <a:latin typeface="微软雅黑" panose="020B0503020204020204" pitchFamily="34" charset="-122"/>
                <a:ea typeface="微软雅黑" panose="020B0503020204020204" pitchFamily="34" charset="-122"/>
                <a:sym typeface="+mn-ea"/>
              </a:rPr>
              <a:t>醋酸、磷酸双缓冲盐体系</a:t>
            </a:r>
            <a:endParaRPr lang="zh-CN" altLang="en-US" sz="2400" b="1">
              <a:solidFill>
                <a:srgbClr val="FF0000"/>
              </a:solidFill>
              <a:latin typeface="微软雅黑" panose="020B0503020204020204" pitchFamily="34" charset="-122"/>
              <a:ea typeface="微软雅黑" panose="020B0503020204020204" pitchFamily="34" charset="-122"/>
              <a:sym typeface="+mn-ea"/>
            </a:endParaRPr>
          </a:p>
          <a:p>
            <a:pPr marR="0" lvl="0" indent="0" algn="ctr" defTabSz="914400" eaLnBrk="0" fontAlgn="auto" hangingPunct="0">
              <a:lnSpc>
                <a:spcPct val="140000"/>
              </a:lnSpc>
              <a:spcBef>
                <a:spcPts val="0"/>
              </a:spcBef>
              <a:spcAft>
                <a:spcPts val="0"/>
              </a:spcAft>
              <a:buClrTx/>
              <a:buSzTx/>
              <a:buFont typeface="Wingdings" panose="05000000000000000000" pitchFamily="2" charset="2"/>
              <a:buNone/>
              <a:defRPr/>
            </a:pPr>
            <a:r>
              <a:rPr lang="zh-CN" altLang="en-US" sz="2400" b="1">
                <a:solidFill>
                  <a:srgbClr val="FF0000"/>
                </a:solidFill>
                <a:latin typeface="微软雅黑" panose="020B0503020204020204" pitchFamily="34" charset="-122"/>
                <a:ea typeface="微软雅黑" panose="020B0503020204020204" pitchFamily="34" charset="-122"/>
                <a:sym typeface="+mn-ea"/>
              </a:rPr>
              <a:t>说明书明确儿童用法用量</a:t>
            </a:r>
            <a:endParaRPr lang="zh-CN" altLang="en-US" sz="2400" b="1">
              <a:solidFill>
                <a:srgbClr val="FF0000"/>
              </a:solidFill>
              <a:latin typeface="微软雅黑" panose="020B0503020204020204" pitchFamily="34" charset="-122"/>
              <a:ea typeface="微软雅黑" panose="020B0503020204020204" pitchFamily="34" charset="-122"/>
              <a:sym typeface="+mn-ea"/>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图片 71"/>
          <p:cNvPicPr>
            <a:picLocks noChangeAspect="1"/>
          </p:cNvPicPr>
          <p:nvPr/>
        </p:nvPicPr>
        <p:blipFill>
          <a:blip r:embed="rId1">
            <a:extLst>
              <a:ext uri="{28A0092B-C50C-407E-A947-70E740481C1C}">
                <a14:useLocalDpi xmlns:a14="http://schemas.microsoft.com/office/drawing/2010/main" val="0"/>
              </a:ext>
            </a:extLst>
          </a:blip>
          <a:srcRect l="2335" b="22315"/>
          <a:stretch>
            <a:fillRect/>
          </a:stretch>
        </p:blipFill>
        <p:spPr>
          <a:xfrm>
            <a:off x="-635" y="4957445"/>
            <a:ext cx="12192635" cy="1887855"/>
          </a:xfrm>
          <a:prstGeom prst="rect">
            <a:avLst/>
          </a:prstGeom>
        </p:spPr>
      </p:pic>
      <p:sp>
        <p:nvSpPr>
          <p:cNvPr id="20" name="十字形 19"/>
          <p:cNvSpPr/>
          <p:nvPr/>
        </p:nvSpPr>
        <p:spPr>
          <a:xfrm>
            <a:off x="11562412" y="910563"/>
            <a:ext cx="629588" cy="629588"/>
          </a:xfrm>
          <a:prstGeom prst="plus">
            <a:avLst>
              <a:gd name="adj" fmla="val 33007"/>
            </a:avLst>
          </a:prstGeom>
          <a:gradFill>
            <a:gsLst>
              <a:gs pos="0">
                <a:srgbClr val="24B3C7">
                  <a:alpha val="0"/>
                </a:srgbClr>
              </a:gs>
              <a:gs pos="99000">
                <a:srgbClr val="2296D8">
                  <a:alpha val="9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十字形 12"/>
          <p:cNvSpPr/>
          <p:nvPr/>
        </p:nvSpPr>
        <p:spPr>
          <a:xfrm>
            <a:off x="10223292" y="1025370"/>
            <a:ext cx="524656" cy="524656"/>
          </a:xfrm>
          <a:prstGeom prst="plus">
            <a:avLst>
              <a:gd name="adj" fmla="val 33007"/>
            </a:avLst>
          </a:prstGeom>
          <a:gradFill>
            <a:gsLst>
              <a:gs pos="0">
                <a:srgbClr val="24B3C7">
                  <a:alpha val="3000"/>
                </a:srgbClr>
              </a:gs>
              <a:gs pos="99000">
                <a:srgbClr val="2296D8">
                  <a:alpha val="16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十字形 14"/>
          <p:cNvSpPr/>
          <p:nvPr/>
        </p:nvSpPr>
        <p:spPr>
          <a:xfrm>
            <a:off x="11249652" y="1891321"/>
            <a:ext cx="629588" cy="629588"/>
          </a:xfrm>
          <a:prstGeom prst="plus">
            <a:avLst>
              <a:gd name="adj" fmla="val 33007"/>
            </a:avLst>
          </a:prstGeom>
          <a:gradFill>
            <a:gsLst>
              <a:gs pos="0">
                <a:srgbClr val="24B3C7">
                  <a:alpha val="3000"/>
                </a:srgbClr>
              </a:gs>
              <a:gs pos="99000">
                <a:srgbClr val="2296D8">
                  <a:alpha val="24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十字形 15"/>
          <p:cNvSpPr/>
          <p:nvPr/>
        </p:nvSpPr>
        <p:spPr>
          <a:xfrm>
            <a:off x="10329972" y="2391308"/>
            <a:ext cx="455934" cy="455934"/>
          </a:xfrm>
          <a:prstGeom prst="plus">
            <a:avLst>
              <a:gd name="adj" fmla="val 33007"/>
            </a:avLst>
          </a:prstGeom>
          <a:gradFill>
            <a:gsLst>
              <a:gs pos="0">
                <a:srgbClr val="24B3C7">
                  <a:alpha val="3000"/>
                </a:srgbClr>
              </a:gs>
              <a:gs pos="99000">
                <a:srgbClr val="2296D8">
                  <a:alpha val="49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十字形 16"/>
          <p:cNvSpPr/>
          <p:nvPr/>
        </p:nvSpPr>
        <p:spPr>
          <a:xfrm>
            <a:off x="9651417" y="1931275"/>
            <a:ext cx="246738" cy="246738"/>
          </a:xfrm>
          <a:prstGeom prst="plus">
            <a:avLst>
              <a:gd name="adj" fmla="val 33007"/>
            </a:avLst>
          </a:prstGeom>
          <a:gradFill>
            <a:gsLst>
              <a:gs pos="0">
                <a:srgbClr val="24B3C7">
                  <a:alpha val="3000"/>
                </a:srgbClr>
              </a:gs>
              <a:gs pos="99000">
                <a:srgbClr val="2296D8">
                  <a:alpha val="49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十字形 17"/>
          <p:cNvSpPr/>
          <p:nvPr/>
        </p:nvSpPr>
        <p:spPr>
          <a:xfrm>
            <a:off x="10223292" y="155799"/>
            <a:ext cx="276718" cy="276718"/>
          </a:xfrm>
          <a:prstGeom prst="plus">
            <a:avLst>
              <a:gd name="adj" fmla="val 33007"/>
            </a:avLst>
          </a:prstGeom>
          <a:gradFill>
            <a:gsLst>
              <a:gs pos="0">
                <a:srgbClr val="24B3C7">
                  <a:alpha val="3000"/>
                </a:srgbClr>
              </a:gs>
              <a:gs pos="99000">
                <a:srgbClr val="2296D8">
                  <a:alpha val="28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十字形 18"/>
          <p:cNvSpPr/>
          <p:nvPr/>
        </p:nvSpPr>
        <p:spPr>
          <a:xfrm>
            <a:off x="11018209" y="116902"/>
            <a:ext cx="488291" cy="488291"/>
          </a:xfrm>
          <a:prstGeom prst="plus">
            <a:avLst>
              <a:gd name="adj" fmla="val 33007"/>
            </a:avLst>
          </a:prstGeom>
          <a:gradFill>
            <a:gsLst>
              <a:gs pos="0">
                <a:srgbClr val="24B3C7">
                  <a:alpha val="3000"/>
                </a:srgbClr>
              </a:gs>
              <a:gs pos="99000">
                <a:srgbClr val="2296D8">
                  <a:alpha val="37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十字形 20"/>
          <p:cNvSpPr/>
          <p:nvPr/>
        </p:nvSpPr>
        <p:spPr>
          <a:xfrm>
            <a:off x="11078169" y="1390250"/>
            <a:ext cx="149901" cy="149901"/>
          </a:xfrm>
          <a:prstGeom prst="plus">
            <a:avLst>
              <a:gd name="adj" fmla="val 33007"/>
            </a:avLst>
          </a:prstGeom>
          <a:gradFill>
            <a:gsLst>
              <a:gs pos="0">
                <a:srgbClr val="24B3C7">
                  <a:alpha val="3000"/>
                </a:srgbClr>
              </a:gs>
              <a:gs pos="99000">
                <a:srgbClr val="2296D8">
                  <a:alpha val="26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十字形 23"/>
          <p:cNvSpPr/>
          <p:nvPr/>
        </p:nvSpPr>
        <p:spPr>
          <a:xfrm>
            <a:off x="2139019" y="3849592"/>
            <a:ext cx="629588" cy="629588"/>
          </a:xfrm>
          <a:prstGeom prst="plus">
            <a:avLst>
              <a:gd name="adj" fmla="val 33007"/>
            </a:avLst>
          </a:prstGeom>
          <a:gradFill>
            <a:gsLst>
              <a:gs pos="0">
                <a:srgbClr val="24B3C7">
                  <a:alpha val="0"/>
                </a:srgbClr>
              </a:gs>
              <a:gs pos="99000">
                <a:srgbClr val="2296D8">
                  <a:alpha val="9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十字形 24"/>
          <p:cNvSpPr/>
          <p:nvPr/>
        </p:nvSpPr>
        <p:spPr>
          <a:xfrm>
            <a:off x="143685" y="4628555"/>
            <a:ext cx="524656" cy="524656"/>
          </a:xfrm>
          <a:prstGeom prst="plus">
            <a:avLst>
              <a:gd name="adj" fmla="val 33007"/>
            </a:avLst>
          </a:prstGeom>
          <a:gradFill>
            <a:gsLst>
              <a:gs pos="0">
                <a:srgbClr val="24B3C7">
                  <a:alpha val="3000"/>
                </a:srgbClr>
              </a:gs>
              <a:gs pos="99000">
                <a:srgbClr val="2296D8">
                  <a:alpha val="16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十字形 25"/>
          <p:cNvSpPr/>
          <p:nvPr/>
        </p:nvSpPr>
        <p:spPr>
          <a:xfrm>
            <a:off x="1948719" y="4815194"/>
            <a:ext cx="273046" cy="273046"/>
          </a:xfrm>
          <a:prstGeom prst="plus">
            <a:avLst>
              <a:gd name="adj" fmla="val 33007"/>
            </a:avLst>
          </a:prstGeom>
          <a:gradFill>
            <a:gsLst>
              <a:gs pos="0">
                <a:srgbClr val="24B3C7">
                  <a:alpha val="3000"/>
                </a:srgbClr>
              </a:gs>
              <a:gs pos="99000">
                <a:srgbClr val="2296D8">
                  <a:alpha val="24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十字形 26"/>
          <p:cNvSpPr/>
          <p:nvPr/>
        </p:nvSpPr>
        <p:spPr>
          <a:xfrm>
            <a:off x="875420" y="5048962"/>
            <a:ext cx="455934" cy="455934"/>
          </a:xfrm>
          <a:prstGeom prst="plus">
            <a:avLst>
              <a:gd name="adj" fmla="val 33007"/>
            </a:avLst>
          </a:prstGeom>
          <a:gradFill>
            <a:gsLst>
              <a:gs pos="0">
                <a:srgbClr val="24B3C7">
                  <a:alpha val="3000"/>
                </a:srgbClr>
              </a:gs>
              <a:gs pos="99000">
                <a:srgbClr val="2296D8">
                  <a:alpha val="49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十字形 27"/>
          <p:cNvSpPr/>
          <p:nvPr/>
        </p:nvSpPr>
        <p:spPr>
          <a:xfrm>
            <a:off x="2251547" y="6148719"/>
            <a:ext cx="246738" cy="246738"/>
          </a:xfrm>
          <a:prstGeom prst="plus">
            <a:avLst>
              <a:gd name="adj" fmla="val 33007"/>
            </a:avLst>
          </a:prstGeom>
          <a:gradFill>
            <a:gsLst>
              <a:gs pos="0">
                <a:srgbClr val="24B3C7">
                  <a:alpha val="3000"/>
                </a:srgbClr>
              </a:gs>
              <a:gs pos="99000">
                <a:srgbClr val="2296D8">
                  <a:alpha val="49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十字形 28"/>
          <p:cNvSpPr/>
          <p:nvPr/>
        </p:nvSpPr>
        <p:spPr>
          <a:xfrm>
            <a:off x="184851" y="3418207"/>
            <a:ext cx="276718" cy="276718"/>
          </a:xfrm>
          <a:prstGeom prst="plus">
            <a:avLst>
              <a:gd name="adj" fmla="val 33007"/>
            </a:avLst>
          </a:prstGeom>
          <a:gradFill>
            <a:gsLst>
              <a:gs pos="0">
                <a:srgbClr val="24B3C7">
                  <a:alpha val="3000"/>
                </a:srgbClr>
              </a:gs>
              <a:gs pos="99000">
                <a:srgbClr val="2296D8">
                  <a:alpha val="28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十字形 29"/>
          <p:cNvSpPr/>
          <p:nvPr/>
        </p:nvSpPr>
        <p:spPr>
          <a:xfrm>
            <a:off x="859241" y="3796194"/>
            <a:ext cx="488291" cy="488291"/>
          </a:xfrm>
          <a:prstGeom prst="plus">
            <a:avLst>
              <a:gd name="adj" fmla="val 33007"/>
            </a:avLst>
          </a:prstGeom>
          <a:gradFill>
            <a:gsLst>
              <a:gs pos="0">
                <a:srgbClr val="24B3C7">
                  <a:alpha val="3000"/>
                </a:srgbClr>
              </a:gs>
              <a:gs pos="99000">
                <a:srgbClr val="2296D8">
                  <a:alpha val="37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十字形 30"/>
          <p:cNvSpPr/>
          <p:nvPr/>
        </p:nvSpPr>
        <p:spPr>
          <a:xfrm>
            <a:off x="1312140" y="4623545"/>
            <a:ext cx="149901" cy="149901"/>
          </a:xfrm>
          <a:prstGeom prst="plus">
            <a:avLst>
              <a:gd name="adj" fmla="val 33007"/>
            </a:avLst>
          </a:prstGeom>
          <a:gradFill>
            <a:gsLst>
              <a:gs pos="0">
                <a:srgbClr val="24B3C7">
                  <a:alpha val="3000"/>
                </a:srgbClr>
              </a:gs>
              <a:gs pos="99000">
                <a:srgbClr val="2296D8">
                  <a:alpha val="26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p:cNvPicPr/>
          <p:nvPr/>
        </p:nvPicPr>
        <p:blipFill>
          <a:blip r:embed="rId2"/>
          <a:stretch>
            <a:fillRect/>
          </a:stretch>
        </p:blipFill>
        <p:spPr>
          <a:xfrm>
            <a:off x="10951845" y="71120"/>
            <a:ext cx="1181100" cy="1188720"/>
          </a:xfrm>
          <a:prstGeom prst="rect">
            <a:avLst/>
          </a:prstGeom>
        </p:spPr>
      </p:pic>
      <p:pic>
        <p:nvPicPr>
          <p:cNvPr id="7" name="图片 6"/>
          <p:cNvPicPr>
            <a:picLocks noChangeAspect="1"/>
          </p:cNvPicPr>
          <p:nvPr userDrawn="1">
            <p:custDataLst>
              <p:tags r:id="rId3"/>
            </p:custDataLst>
          </p:nvPr>
        </p:nvPicPr>
        <p:blipFill>
          <a:blip r:embed="rId4" cstate="print">
            <a:extLst>
              <a:ext uri="{28A0092B-C50C-407E-A947-70E740481C1C}">
                <a14:useLocalDpi xmlns:a14="http://schemas.microsoft.com/office/drawing/2010/main" val="0"/>
              </a:ext>
            </a:extLst>
          </a:blip>
          <a:stretch>
            <a:fillRect/>
          </a:stretch>
        </p:blipFill>
        <p:spPr>
          <a:xfrm>
            <a:off x="0" y="4657"/>
            <a:ext cx="2275840" cy="1002453"/>
          </a:xfrm>
          <a:prstGeom prst="rect">
            <a:avLst/>
          </a:prstGeom>
        </p:spPr>
      </p:pic>
      <p:sp>
        <p:nvSpPr>
          <p:cNvPr id="3" name="圆角矩形 2"/>
          <p:cNvSpPr/>
          <p:nvPr>
            <p:custDataLst>
              <p:tags r:id="rId5"/>
            </p:custDataLst>
          </p:nvPr>
        </p:nvSpPr>
        <p:spPr>
          <a:xfrm>
            <a:off x="5479415" y="2197735"/>
            <a:ext cx="2722245" cy="607060"/>
          </a:xfrm>
          <a:prstGeom prst="roundRect">
            <a:avLst>
              <a:gd name="adj" fmla="val 9619"/>
            </a:avLst>
          </a:prstGeom>
          <a:solidFill>
            <a:schemeClr val="bg1"/>
          </a:solidFill>
          <a:ln>
            <a:noFill/>
          </a:ln>
          <a:effectLst>
            <a:outerShdw blurRad="254000" sx="102000" sy="102000" algn="ctr" rotWithShape="0">
              <a:srgbClr val="2296D8">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p>
            <a:pPr algn="ctr"/>
            <a:r>
              <a:rPr lang="zh-CN" altLang="en-US" sz="2400" b="1">
                <a:solidFill>
                  <a:schemeClr val="tx1"/>
                </a:solidFill>
                <a:sym typeface="+mn-ea"/>
              </a:rPr>
              <a:t>安全性</a:t>
            </a:r>
            <a:endParaRPr lang="zh-CN" altLang="en-US" sz="2400" b="1">
              <a:solidFill>
                <a:schemeClr val="tx1"/>
              </a:solidFill>
              <a:sym typeface="+mn-ea"/>
            </a:endParaRPr>
          </a:p>
        </p:txBody>
      </p:sp>
      <p:sp>
        <p:nvSpPr>
          <p:cNvPr id="4" name="圆角矩形 3"/>
          <p:cNvSpPr/>
          <p:nvPr>
            <p:custDataLst>
              <p:tags r:id="rId6"/>
            </p:custDataLst>
          </p:nvPr>
        </p:nvSpPr>
        <p:spPr>
          <a:xfrm>
            <a:off x="5479415" y="5161915"/>
            <a:ext cx="2722245" cy="607060"/>
          </a:xfrm>
          <a:prstGeom prst="roundRect">
            <a:avLst>
              <a:gd name="adj" fmla="val 9619"/>
            </a:avLst>
          </a:prstGeom>
          <a:solidFill>
            <a:schemeClr val="bg1"/>
          </a:solidFill>
          <a:ln>
            <a:noFill/>
          </a:ln>
          <a:effectLst>
            <a:outerShdw blurRad="254000" sx="102000" sy="102000" algn="ctr" rotWithShape="0">
              <a:srgbClr val="2296D8">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p>
            <a:pPr algn="ctr"/>
            <a:r>
              <a:rPr lang="zh-CN" altLang="en-US" sz="2400" b="1">
                <a:solidFill>
                  <a:schemeClr val="tx1"/>
                </a:solidFill>
                <a:sym typeface="+mn-ea"/>
              </a:rPr>
              <a:t>公平性</a:t>
            </a:r>
            <a:endParaRPr lang="zh-CN" altLang="en-US" sz="2400" b="1">
              <a:solidFill>
                <a:schemeClr val="tx1"/>
              </a:solidFill>
              <a:sym typeface="+mn-ea"/>
            </a:endParaRPr>
          </a:p>
        </p:txBody>
      </p:sp>
      <p:sp>
        <p:nvSpPr>
          <p:cNvPr id="6" name="圆角矩形 5"/>
          <p:cNvSpPr/>
          <p:nvPr>
            <p:custDataLst>
              <p:tags r:id="rId7"/>
            </p:custDataLst>
          </p:nvPr>
        </p:nvSpPr>
        <p:spPr>
          <a:xfrm>
            <a:off x="5479415" y="3185795"/>
            <a:ext cx="2722245" cy="607060"/>
          </a:xfrm>
          <a:prstGeom prst="roundRect">
            <a:avLst>
              <a:gd name="adj" fmla="val 9619"/>
            </a:avLst>
          </a:prstGeom>
          <a:solidFill>
            <a:schemeClr val="bg1"/>
          </a:solidFill>
          <a:ln>
            <a:noFill/>
          </a:ln>
          <a:effectLst>
            <a:outerShdw blurRad="254000" sx="102000" sy="102000" algn="ctr" rotWithShape="0">
              <a:srgbClr val="2296D8">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p>
            <a:pPr algn="ctr"/>
            <a:r>
              <a:rPr lang="zh-CN" altLang="en-US" sz="2400" b="1">
                <a:solidFill>
                  <a:schemeClr val="tx1"/>
                </a:solidFill>
                <a:sym typeface="+mn-ea"/>
              </a:rPr>
              <a:t>有效性</a:t>
            </a:r>
            <a:endParaRPr lang="zh-CN" altLang="en-US" sz="2400" b="1">
              <a:solidFill>
                <a:schemeClr val="tx1"/>
              </a:solidFill>
              <a:sym typeface="+mn-ea"/>
            </a:endParaRPr>
          </a:p>
        </p:txBody>
      </p:sp>
      <p:sp>
        <p:nvSpPr>
          <p:cNvPr id="9" name="圆角矩形 8"/>
          <p:cNvSpPr/>
          <p:nvPr>
            <p:custDataLst>
              <p:tags r:id="rId8"/>
            </p:custDataLst>
          </p:nvPr>
        </p:nvSpPr>
        <p:spPr>
          <a:xfrm>
            <a:off x="5479415" y="4173855"/>
            <a:ext cx="2722245" cy="607060"/>
          </a:xfrm>
          <a:prstGeom prst="roundRect">
            <a:avLst>
              <a:gd name="adj" fmla="val 9619"/>
            </a:avLst>
          </a:prstGeom>
          <a:solidFill>
            <a:schemeClr val="bg1"/>
          </a:solidFill>
          <a:ln>
            <a:noFill/>
          </a:ln>
          <a:effectLst>
            <a:outerShdw blurRad="254000" sx="102000" sy="102000" algn="ctr" rotWithShape="0">
              <a:srgbClr val="2296D8">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p>
            <a:pPr algn="ctr"/>
            <a:r>
              <a:rPr lang="zh-CN" altLang="en-US" sz="2400" b="1">
                <a:solidFill>
                  <a:schemeClr val="tx1"/>
                </a:solidFill>
                <a:sym typeface="+mn-ea"/>
              </a:rPr>
              <a:t>创新性</a:t>
            </a:r>
            <a:endParaRPr lang="zh-CN" altLang="en-US" sz="2400" b="1">
              <a:solidFill>
                <a:schemeClr val="tx1"/>
              </a:solidFill>
              <a:sym typeface="+mn-ea"/>
            </a:endParaRPr>
          </a:p>
        </p:txBody>
      </p:sp>
      <p:sp>
        <p:nvSpPr>
          <p:cNvPr id="11" name="圆角矩形 10"/>
          <p:cNvSpPr/>
          <p:nvPr>
            <p:custDataLst>
              <p:tags r:id="rId9"/>
            </p:custDataLst>
          </p:nvPr>
        </p:nvSpPr>
        <p:spPr>
          <a:xfrm>
            <a:off x="5479415" y="1209675"/>
            <a:ext cx="2722245" cy="607060"/>
          </a:xfrm>
          <a:prstGeom prst="roundRect">
            <a:avLst>
              <a:gd name="adj" fmla="val 9619"/>
            </a:avLst>
          </a:prstGeom>
          <a:solidFill>
            <a:schemeClr val="bg1"/>
          </a:solidFill>
          <a:ln>
            <a:noFill/>
          </a:ln>
          <a:effectLst>
            <a:outerShdw blurRad="254000" sx="102000" sy="102000" algn="ctr" rotWithShape="0">
              <a:srgbClr val="2296D8">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p>
            <a:pPr algn="ctr"/>
            <a:r>
              <a:rPr lang="zh-CN" altLang="en-US" sz="2400" b="1">
                <a:solidFill>
                  <a:schemeClr val="tx1"/>
                </a:solidFill>
                <a:sym typeface="+mn-ea"/>
              </a:rPr>
              <a:t>基本信息</a:t>
            </a:r>
            <a:endParaRPr lang="zh-CN" altLang="en-US" sz="2400" b="1">
              <a:solidFill>
                <a:schemeClr val="tx1"/>
              </a:solidFill>
              <a:sym typeface="+mn-ea"/>
            </a:endParaRPr>
          </a:p>
        </p:txBody>
      </p:sp>
      <p:sp>
        <p:nvSpPr>
          <p:cNvPr id="12" name="文本框 11"/>
          <p:cNvSpPr txBox="1"/>
          <p:nvPr>
            <p:custDataLst>
              <p:tags r:id="rId10"/>
            </p:custDataLst>
          </p:nvPr>
        </p:nvSpPr>
        <p:spPr>
          <a:xfrm>
            <a:off x="2262506" y="2559050"/>
            <a:ext cx="1851660" cy="768350"/>
          </a:xfrm>
          <a:prstGeom prst="rect">
            <a:avLst/>
          </a:prstGeom>
          <a:noFill/>
        </p:spPr>
        <p:txBody>
          <a:bodyPr wrap="square" rtlCol="0"/>
          <a:p>
            <a:pPr algn="r"/>
            <a:r>
              <a:rPr lang="zh-CN" altLang="en-US" sz="5400" b="1" spc="300" dirty="0">
                <a:solidFill>
                  <a:srgbClr val="004097"/>
                </a:solidFill>
                <a:latin typeface="Arial" panose="020B0604020202020204" pitchFamily="34" charset="0"/>
                <a:ea typeface="微软雅黑" panose="020B0503020204020204" pitchFamily="34" charset="-122"/>
                <a:sym typeface="Arial" panose="020B0604020202020204" pitchFamily="34" charset="0"/>
              </a:rPr>
              <a:t>目录</a:t>
            </a:r>
            <a:endParaRPr lang="zh-CN" altLang="en-US" sz="5400" b="1" spc="300" dirty="0">
              <a:solidFill>
                <a:srgbClr val="004097"/>
              </a:solidFill>
              <a:latin typeface="Arial" panose="020B0604020202020204" pitchFamily="34" charset="0"/>
              <a:ea typeface="微软雅黑" panose="020B0503020204020204" pitchFamily="34" charset="-122"/>
              <a:sym typeface="Arial" panose="020B0604020202020204" pitchFamily="34" charset="0"/>
            </a:endParaRPr>
          </a:p>
        </p:txBody>
      </p:sp>
      <p:sp>
        <p:nvSpPr>
          <p:cNvPr id="14" name="文本框 13"/>
          <p:cNvSpPr txBox="1"/>
          <p:nvPr>
            <p:custDataLst>
              <p:tags r:id="rId11"/>
            </p:custDataLst>
          </p:nvPr>
        </p:nvSpPr>
        <p:spPr>
          <a:xfrm>
            <a:off x="2327275" y="3526155"/>
            <a:ext cx="1851660" cy="368300"/>
          </a:xfrm>
          <a:prstGeom prst="rect">
            <a:avLst/>
          </a:prstGeom>
          <a:noFill/>
        </p:spPr>
        <p:txBody>
          <a:bodyPr wrap="square" rtlCol="0">
            <a:normAutofit/>
          </a:bodyPr>
          <a:p>
            <a:pPr algn="r"/>
            <a:r>
              <a:rPr lang="en-US" altLang="zh-CN" spc="300"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CONTENTS</a:t>
            </a:r>
            <a:endParaRPr lang="en-US" altLang="zh-CN" spc="300"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endParaRPr>
          </a:p>
        </p:txBody>
      </p:sp>
      <p:sp>
        <p:nvSpPr>
          <p:cNvPr id="22" name="矩形 21"/>
          <p:cNvSpPr/>
          <p:nvPr>
            <p:custDataLst>
              <p:tags r:id="rId12"/>
            </p:custDataLst>
          </p:nvPr>
        </p:nvSpPr>
        <p:spPr>
          <a:xfrm>
            <a:off x="4272915" y="2559050"/>
            <a:ext cx="76200" cy="1335405"/>
          </a:xfrm>
          <a:prstGeom prst="rect">
            <a:avLst/>
          </a:prstGeom>
          <a:solidFill>
            <a:srgbClr val="0040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66126" y="278067"/>
            <a:ext cx="615777" cy="460375"/>
          </a:xfrm>
          <a:prstGeom prst="rect">
            <a:avLst/>
          </a:prstGeom>
          <a:noFill/>
        </p:spPr>
        <p:txBody>
          <a:bodyPr wrap="square" rtlCol="0">
            <a:spAutoFit/>
          </a:bodyPr>
          <a:p>
            <a:pPr algn="ctr"/>
            <a:r>
              <a:rPr lang="en-US" altLang="zh-CN" sz="2400" b="1">
                <a:solidFill>
                  <a:schemeClr val="bg1"/>
                </a:solidFill>
                <a:effectLst>
                  <a:outerShdw blurRad="25400" dist="25400" dir="2700000" algn="tl">
                    <a:srgbClr val="000000">
                      <a:alpha val="34000"/>
                    </a:srgbClr>
                  </a:outerShdw>
                </a:effectLst>
                <a:latin typeface="微软雅黑" panose="020B0503020204020204" pitchFamily="34" charset="-122"/>
                <a:ea typeface="微软雅黑" panose="020B0503020204020204" pitchFamily="34" charset="-122"/>
              </a:rPr>
              <a:t>01</a:t>
            </a:r>
            <a:endParaRPr lang="en-US" altLang="zh-CN" sz="2400" b="1">
              <a:solidFill>
                <a:schemeClr val="bg1"/>
              </a:solidFill>
              <a:effectLst>
                <a:outerShdw blurRad="25400" dist="25400" dir="2700000" algn="tl">
                  <a:srgbClr val="000000">
                    <a:alpha val="34000"/>
                  </a:srgbClr>
                </a:outerShdw>
              </a:effectLst>
              <a:latin typeface="微软雅黑" panose="020B0503020204020204" pitchFamily="34" charset="-122"/>
              <a:ea typeface="微软雅黑" panose="020B0503020204020204" pitchFamily="34" charset="-122"/>
            </a:endParaRPr>
          </a:p>
        </p:txBody>
      </p:sp>
      <p:pic>
        <p:nvPicPr>
          <p:cNvPr id="7" name="图片 6"/>
          <p:cNvPicPr>
            <a:picLocks noChangeAspect="1"/>
          </p:cNvPicPr>
          <p:nvPr userDrawn="1">
            <p:custDataLst>
              <p:tags r:id="rId1"/>
            </p:custDataLst>
          </p:nvPr>
        </p:nvPicPr>
        <p:blipFill>
          <a:blip r:embed="rId2"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graphicFrame>
        <p:nvGraphicFramePr>
          <p:cNvPr id="14" name="表格 8"/>
          <p:cNvGraphicFramePr>
            <a:graphicFrameLocks noGrp="1"/>
          </p:cNvGraphicFramePr>
          <p:nvPr>
            <p:custDataLst>
              <p:tags r:id="rId3"/>
            </p:custDataLst>
          </p:nvPr>
        </p:nvGraphicFramePr>
        <p:xfrm>
          <a:off x="338540" y="1166253"/>
          <a:ext cx="11520000" cy="2376000"/>
        </p:xfrm>
        <a:graphic>
          <a:graphicData uri="http://schemas.openxmlformats.org/drawingml/2006/table">
            <a:tbl>
              <a:tblPr firstRow="1" bandRow="1">
                <a:solidFill>
                  <a:srgbClr val="609090"/>
                </a:solidFill>
                <a:tableStyleId>{6E25E649-3F16-4E02-A733-19D2CDBF48F0}</a:tableStyleId>
              </a:tblPr>
              <a:tblGrid>
                <a:gridCol w="1332000"/>
                <a:gridCol w="2700000"/>
                <a:gridCol w="3132000"/>
                <a:gridCol w="1476000"/>
                <a:gridCol w="1476000"/>
                <a:gridCol w="1404000"/>
              </a:tblGrid>
              <a:tr h="396000">
                <a:tc gridSpan="6">
                  <a:txBody>
                    <a:bodyPr/>
                    <a:p>
                      <a:pPr algn="l"/>
                      <a:r>
                        <a:rPr lang="zh-CN" altLang="en-US" sz="1600" dirty="0">
                          <a:latin typeface="微软雅黑" panose="020B0503020204020204" pitchFamily="34" charset="-122"/>
                          <a:ea typeface="微软雅黑" panose="020B0503020204020204" pitchFamily="34" charset="-122"/>
                          <a:cs typeface="+mn-ea"/>
                          <a:sym typeface="+mn-lt"/>
                        </a:rPr>
                        <a:t>申报目录类别：申报纳入基本目录（乙类）</a:t>
                      </a:r>
                      <a:endParaRPr lang="zh-CN" altLang="en-US" sz="1600" b="1" baseline="30000" dirty="0">
                        <a:solidFill>
                          <a:schemeClr val="bg1"/>
                        </a:solidFill>
                        <a:latin typeface="微软雅黑" panose="020B0503020204020204" pitchFamily="34" charset="-122"/>
                        <a:ea typeface="微软雅黑" panose="020B0503020204020204" pitchFamily="34" charset="-122"/>
                        <a:cs typeface="+mn-ea"/>
                        <a:sym typeface="+mn-lt"/>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nchor="ctr">
                    <a:lnL w="2500" cmpd="sng">
                      <a:noFill/>
                    </a:lnL>
                    <a:lnR w="2500" cmpd="sng">
                      <a:noFill/>
                    </a:lnR>
                    <a:lnT w="12700" cmpd="sng">
                      <a:solidFill>
                        <a:schemeClr val="tx1"/>
                      </a:solid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46D1C"/>
                    </a:solidFill>
                  </a:tcPr>
                </a:tc>
                <a:tc hMerge="1">
                  <a:tcPr anchor="ctr">
                    <a:lnL w="2500" cmpd="sng">
                      <a:noFill/>
                    </a:lnL>
                    <a:lnR w="2500" cmpd="sng">
                      <a:noFill/>
                    </a:lnR>
                    <a:lnT w="12700" cmpd="sng">
                      <a:solidFill>
                        <a:schemeClr val="tx1"/>
                      </a:solid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46D1C"/>
                    </a:solidFill>
                  </a:tcPr>
                </a:tc>
                <a:tc hMerge="1">
                  <a:tcPr anchor="ctr">
                    <a:lnL w="2500" cmpd="sng">
                      <a:noFill/>
                    </a:lnL>
                    <a:lnR w="2500" cmpd="sng">
                      <a:noFill/>
                    </a:lnR>
                    <a:lnT w="12700" cmpd="sng">
                      <a:solidFill>
                        <a:schemeClr val="tx1"/>
                      </a:solid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46D1C"/>
                    </a:solidFill>
                  </a:tcPr>
                </a:tc>
                <a:tc hMerge="1">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6000">
                <a:tc>
                  <a:txBody>
                    <a:bodyPr/>
                    <a:p>
                      <a:pPr marL="0" marR="0" lvl="0" indent="0" algn="l" defTabSz="685800" rtl="0" eaLnBrk="1" fontAlgn="auto" latinLnBrk="0" hangingPunct="1">
                        <a:lnSpc>
                          <a:spcPct val="100000"/>
                        </a:lnSpc>
                        <a:spcBef>
                          <a:spcPts val="0"/>
                        </a:spcBef>
                        <a:spcAft>
                          <a:spcPts val="0"/>
                        </a:spcAft>
                        <a:buClrTx/>
                        <a:buSzTx/>
                        <a:buFontTx/>
                        <a:buNone/>
                        <a:defRPr/>
                      </a:pPr>
                      <a:r>
                        <a:rPr lang="zh-CN" altLang="en-US" sz="1300" b="1" dirty="0">
                          <a:latin typeface="微软雅黑" panose="020B0503020204020204" pitchFamily="34" charset="-122"/>
                          <a:ea typeface="微软雅黑" panose="020B0503020204020204" pitchFamily="34" charset="-122"/>
                          <a:cs typeface="+mn-ea"/>
                          <a:sym typeface="+mn-lt"/>
                        </a:rPr>
                        <a:t>通用名称</a:t>
                      </a:r>
                      <a:endParaRPr lang="zh-CN" altLang="en-US" sz="1300" b="1" dirty="0">
                        <a:solidFill>
                          <a:srgbClr val="E46D1C"/>
                        </a:solidFill>
                        <a:latin typeface="微软雅黑" panose="020B0503020204020204" pitchFamily="34" charset="-122"/>
                        <a:ea typeface="微软雅黑" panose="020B0503020204020204" pitchFamily="34" charset="-122"/>
                        <a:cs typeface="+mn-ea"/>
                        <a:sym typeface="+mn-lt"/>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DFD"/>
                    </a:solidFill>
                  </a:tcPr>
                </a:tc>
                <a:tc>
                  <a:txBody>
                    <a:bodyPr/>
                    <a:p>
                      <a:pPr marL="0" marR="0" lvl="0" indent="0" algn="l" defTabSz="685800" rtl="0" eaLnBrk="1" fontAlgn="auto" latinLnBrk="0" hangingPunct="1">
                        <a:lnSpc>
                          <a:spcPct val="100000"/>
                        </a:lnSpc>
                        <a:spcBef>
                          <a:spcPts val="0"/>
                        </a:spcBef>
                        <a:spcAft>
                          <a:spcPts val="0"/>
                        </a:spcAft>
                        <a:buClrTx/>
                        <a:buSzTx/>
                        <a:buFontTx/>
                        <a:buNone/>
                        <a:defRPr/>
                      </a:pPr>
                      <a:r>
                        <a:rPr lang="zh-CN" altLang="en-US" sz="1300" b="1" dirty="0">
                          <a:solidFill>
                            <a:schemeClr val="accent1"/>
                          </a:solidFill>
                          <a:latin typeface="微软雅黑" panose="020B0503020204020204" pitchFamily="34" charset="-122"/>
                          <a:ea typeface="微软雅黑" panose="020B0503020204020204" pitchFamily="34" charset="-122"/>
                          <a:cs typeface="+mn-ea"/>
                          <a:sym typeface="+mn-lt"/>
                        </a:rPr>
                        <a:t>复方醋酸钠葡萄糖注射液</a:t>
                      </a:r>
                      <a:endParaRPr lang="zh-CN" altLang="en-US" sz="1300" b="1" dirty="0">
                        <a:solidFill>
                          <a:schemeClr val="accent1"/>
                        </a:solidFill>
                        <a:latin typeface="微软雅黑" panose="020B0503020204020204" pitchFamily="34" charset="-122"/>
                        <a:ea typeface="微软雅黑" panose="020B0503020204020204" pitchFamily="34" charset="-122"/>
                        <a:cs typeface="+mn-ea"/>
                        <a:sym typeface="+mn-lt"/>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DFD"/>
                    </a:solidFill>
                  </a:tcPr>
                </a:tc>
                <a:tc>
                  <a:txBody>
                    <a:bodyPr/>
                    <a:p>
                      <a:pPr marL="0" marR="0" lvl="0" indent="0" algn="l" defTabSz="685800" rtl="0" eaLnBrk="1" fontAlgn="auto" latinLnBrk="0" hangingPunct="1">
                        <a:lnSpc>
                          <a:spcPct val="100000"/>
                        </a:lnSpc>
                        <a:spcBef>
                          <a:spcPts val="0"/>
                        </a:spcBef>
                        <a:spcAft>
                          <a:spcPts val="0"/>
                        </a:spcAft>
                        <a:buClrTx/>
                        <a:buSzTx/>
                        <a:buFontTx/>
                        <a:buNone/>
                        <a:defRPr/>
                      </a:pPr>
                      <a:r>
                        <a:rPr lang="zh-CN" altLang="en-US" sz="1300" b="1" dirty="0">
                          <a:latin typeface="微软雅黑" panose="020B0503020204020204" pitchFamily="34" charset="-122"/>
                          <a:ea typeface="微软雅黑" panose="020B0503020204020204" pitchFamily="34" charset="-122"/>
                          <a:cs typeface="+mn-ea"/>
                          <a:sym typeface="+mn-lt"/>
                        </a:rPr>
                        <a:t>中国大陆首次上市时间</a:t>
                      </a:r>
                      <a:endParaRPr lang="zh-CN" altLang="en-US" sz="1300" b="1" dirty="0">
                        <a:solidFill>
                          <a:srgbClr val="E46D1C"/>
                        </a:solidFill>
                        <a:latin typeface="微软雅黑" panose="020B0503020204020204" pitchFamily="34" charset="-122"/>
                        <a:ea typeface="微软雅黑" panose="020B0503020204020204" pitchFamily="34" charset="-122"/>
                        <a:cs typeface="+mn-ea"/>
                        <a:sym typeface="+mn-lt"/>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DFD"/>
                    </a:solidFill>
                  </a:tcPr>
                </a:tc>
                <a:tc>
                  <a:txBody>
                    <a:bodyPr/>
                    <a:p>
                      <a:pPr marL="0" marR="0" lvl="0" indent="0" algn="l" defTabSz="685800" rtl="0" eaLnBrk="1" fontAlgn="auto" latinLnBrk="0" hangingPunct="1">
                        <a:lnSpc>
                          <a:spcPct val="100000"/>
                        </a:lnSpc>
                        <a:spcBef>
                          <a:spcPts val="0"/>
                        </a:spcBef>
                        <a:spcAft>
                          <a:spcPts val="0"/>
                        </a:spcAft>
                        <a:buClrTx/>
                        <a:buSzTx/>
                        <a:buFontTx/>
                        <a:buNone/>
                        <a:defRPr/>
                      </a:pPr>
                      <a:r>
                        <a:rPr lang="en-US" altLang="zh-CN" sz="1300" b="1" kern="1200" dirty="0">
                          <a:solidFill>
                            <a:srgbClr val="5B9BD5"/>
                          </a:solidFill>
                          <a:latin typeface="微软雅黑" panose="020B0503020204020204" pitchFamily="34" charset="-122"/>
                          <a:ea typeface="微软雅黑" panose="020B0503020204020204" pitchFamily="34" charset="-122"/>
                          <a:cs typeface="+mn-ea"/>
                          <a:sym typeface="+mn-lt"/>
                        </a:rPr>
                        <a:t>2024</a:t>
                      </a:r>
                      <a:r>
                        <a:rPr lang="zh-CN" altLang="en-US" sz="1300" b="1" kern="1200" dirty="0">
                          <a:solidFill>
                            <a:srgbClr val="5B9BD5"/>
                          </a:solidFill>
                          <a:latin typeface="微软雅黑" panose="020B0503020204020204" pitchFamily="34" charset="-122"/>
                          <a:ea typeface="微软雅黑" panose="020B0503020204020204" pitchFamily="34" charset="-122"/>
                          <a:cs typeface="+mn-ea"/>
                          <a:sym typeface="+mn-lt"/>
                        </a:rPr>
                        <a:t>年</a:t>
                      </a:r>
                      <a:r>
                        <a:rPr lang="en-US" altLang="zh-CN" sz="1300" b="1" kern="1200" dirty="0">
                          <a:solidFill>
                            <a:srgbClr val="5B9BD5"/>
                          </a:solidFill>
                          <a:latin typeface="微软雅黑" panose="020B0503020204020204" pitchFamily="34" charset="-122"/>
                          <a:ea typeface="微软雅黑" panose="020B0503020204020204" pitchFamily="34" charset="-122"/>
                          <a:cs typeface="+mn-ea"/>
                          <a:sym typeface="+mn-lt"/>
                        </a:rPr>
                        <a:t>5</a:t>
                      </a:r>
                      <a:r>
                        <a:rPr lang="zh-CN" altLang="en-US" sz="1300" b="1" kern="1200" dirty="0">
                          <a:solidFill>
                            <a:srgbClr val="5B9BD5"/>
                          </a:solidFill>
                          <a:latin typeface="微软雅黑" panose="020B0503020204020204" pitchFamily="34" charset="-122"/>
                          <a:ea typeface="微软雅黑" panose="020B0503020204020204" pitchFamily="34" charset="-122"/>
                          <a:cs typeface="+mn-ea"/>
                          <a:sym typeface="+mn-lt"/>
                        </a:rPr>
                        <a:t>月</a:t>
                      </a:r>
                      <a:r>
                        <a:rPr lang="en-US" altLang="zh-CN" sz="1300" b="1" kern="1200" dirty="0">
                          <a:solidFill>
                            <a:srgbClr val="5B9BD5"/>
                          </a:solidFill>
                          <a:latin typeface="微软雅黑" panose="020B0503020204020204" pitchFamily="34" charset="-122"/>
                          <a:ea typeface="微软雅黑" panose="020B0503020204020204" pitchFamily="34" charset="-122"/>
                          <a:cs typeface="+mn-ea"/>
                          <a:sym typeface="+mn-lt"/>
                        </a:rPr>
                        <a:t>21</a:t>
                      </a:r>
                      <a:r>
                        <a:rPr lang="zh-CN" altLang="en-US" sz="1300" b="1" kern="1200" dirty="0">
                          <a:solidFill>
                            <a:srgbClr val="5B9BD5"/>
                          </a:solidFill>
                          <a:latin typeface="微软雅黑" panose="020B0503020204020204" pitchFamily="34" charset="-122"/>
                          <a:ea typeface="微软雅黑" panose="020B0503020204020204" pitchFamily="34" charset="-122"/>
                          <a:cs typeface="+mn-ea"/>
                          <a:sym typeface="+mn-lt"/>
                        </a:rPr>
                        <a:t>日</a:t>
                      </a:r>
                      <a:endParaRPr lang="zh-CN" altLang="en-US" sz="1300" b="1" kern="1200" dirty="0">
                        <a:solidFill>
                          <a:srgbClr val="5B9BD5"/>
                        </a:solidFill>
                        <a:latin typeface="微软雅黑" panose="020B0503020204020204" pitchFamily="34" charset="-122"/>
                        <a:ea typeface="微软雅黑" panose="020B0503020204020204" pitchFamily="34" charset="-122"/>
                        <a:cs typeface="+mn-ea"/>
                        <a:sym typeface="+mn-lt"/>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DFD"/>
                    </a:solidFill>
                  </a:tcPr>
                </a:tc>
                <a:tc>
                  <a:txBody>
                    <a:bodyPr/>
                    <a:p>
                      <a:pPr marL="0" marR="0" lvl="0" indent="0" algn="l" defTabSz="685800" rtl="0" eaLnBrk="1" fontAlgn="auto" latinLnBrk="0" hangingPunct="1">
                        <a:lnSpc>
                          <a:spcPct val="100000"/>
                        </a:lnSpc>
                        <a:spcBef>
                          <a:spcPts val="0"/>
                        </a:spcBef>
                        <a:spcAft>
                          <a:spcPts val="0"/>
                        </a:spcAft>
                        <a:buClrTx/>
                        <a:buSzTx/>
                        <a:buFontTx/>
                        <a:buNone/>
                        <a:defRPr/>
                      </a:pPr>
                      <a:r>
                        <a:rPr lang="zh-CN" altLang="en-US" sz="1300" b="1" kern="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lt"/>
                        </a:rPr>
                        <a:t>是否为</a:t>
                      </a:r>
                      <a:r>
                        <a:rPr lang="en-US" altLang="zh-CN" sz="1300" b="1" kern="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lt"/>
                        </a:rPr>
                        <a:t>OTC</a:t>
                      </a:r>
                      <a:r>
                        <a:rPr lang="zh-CN" altLang="en-US" sz="1300" b="1" kern="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lt"/>
                        </a:rPr>
                        <a:t>药物</a:t>
                      </a:r>
                      <a:endParaRPr lang="zh-CN" altLang="en-US" sz="1300" b="1" kern="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lt"/>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DFD"/>
                    </a:solidFill>
                  </a:tcPr>
                </a:tc>
                <a:tc>
                  <a:txBody>
                    <a:bodyPr/>
                    <a:p>
                      <a:pPr marL="0" marR="0" lvl="0" indent="0" algn="l" defTabSz="685800" rtl="0" eaLnBrk="1" fontAlgn="auto" latinLnBrk="0" hangingPunct="1">
                        <a:lnSpc>
                          <a:spcPct val="100000"/>
                        </a:lnSpc>
                        <a:spcBef>
                          <a:spcPts val="0"/>
                        </a:spcBef>
                        <a:spcAft>
                          <a:spcPts val="0"/>
                        </a:spcAft>
                        <a:buClrTx/>
                        <a:buSzTx/>
                        <a:buFontTx/>
                        <a:buNone/>
                        <a:defRPr/>
                      </a:pPr>
                      <a:r>
                        <a:rPr lang="zh-CN" altLang="en-US" sz="1300" b="1" kern="1200" dirty="0">
                          <a:solidFill>
                            <a:schemeClr val="accent1"/>
                          </a:solidFill>
                          <a:latin typeface="微软雅黑" panose="020B0503020204020204" pitchFamily="34" charset="-122"/>
                          <a:ea typeface="微软雅黑" panose="020B0503020204020204" pitchFamily="34" charset="-122"/>
                          <a:cs typeface="+mn-ea"/>
                          <a:sym typeface="+mn-lt"/>
                        </a:rPr>
                        <a:t>否</a:t>
                      </a:r>
                      <a:endParaRPr lang="zh-CN" altLang="en-US" sz="1300" b="1" kern="1200" dirty="0">
                        <a:solidFill>
                          <a:schemeClr val="accent1"/>
                        </a:solidFill>
                        <a:latin typeface="微软雅黑" panose="020B0503020204020204" pitchFamily="34" charset="-122"/>
                        <a:ea typeface="微软雅黑" panose="020B0503020204020204" pitchFamily="34" charset="-122"/>
                        <a:cs typeface="+mn-ea"/>
                        <a:sym typeface="+mn-lt"/>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DFD"/>
                    </a:solidFill>
                  </a:tcPr>
                </a:tc>
              </a:tr>
              <a:tr h="396000">
                <a:tc>
                  <a:txBody>
                    <a:bodyPr/>
                    <a:p>
                      <a:pPr marL="0" marR="0" lvl="0" indent="0" algn="l" defTabSz="685800" rtl="0" eaLnBrk="1" fontAlgn="auto" latinLnBrk="0" hangingPunct="1">
                        <a:lnSpc>
                          <a:spcPct val="100000"/>
                        </a:lnSpc>
                        <a:spcBef>
                          <a:spcPts val="0"/>
                        </a:spcBef>
                        <a:spcAft>
                          <a:spcPts val="0"/>
                        </a:spcAft>
                        <a:buClrTx/>
                        <a:buSzTx/>
                        <a:buFontTx/>
                        <a:buNone/>
                        <a:defRPr/>
                      </a:pPr>
                      <a:r>
                        <a:rPr lang="zh-CN" altLang="en-US" sz="1300" b="1" dirty="0">
                          <a:latin typeface="微软雅黑" panose="020B0503020204020204" pitchFamily="34" charset="-122"/>
                          <a:ea typeface="微软雅黑" panose="020B0503020204020204" pitchFamily="34" charset="-122"/>
                          <a:cs typeface="+mn-ea"/>
                          <a:sym typeface="+mn-lt"/>
                        </a:rPr>
                        <a:t>注册规格</a:t>
                      </a:r>
                      <a:endParaRPr lang="zh-CN" altLang="en-US" sz="1300" b="1" kern="1200" dirty="0">
                        <a:solidFill>
                          <a:srgbClr val="E57122"/>
                        </a:solidFill>
                        <a:latin typeface="微软雅黑" panose="020B0503020204020204" pitchFamily="34" charset="-122"/>
                        <a:ea typeface="微软雅黑" panose="020B0503020204020204" pitchFamily="34" charset="-122"/>
                        <a:cs typeface="+mn-ea"/>
                        <a:sym typeface="+mn-lt"/>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DFD"/>
                    </a:solidFill>
                  </a:tcPr>
                </a:tc>
                <a:tc>
                  <a:txBody>
                    <a:bodyPr/>
                    <a:p>
                      <a:pPr marL="0" marR="0" lvl="0" indent="0" algn="l" defTabSz="685800" rtl="0" eaLnBrk="1" fontAlgn="auto" latinLnBrk="0" hangingPunct="1">
                        <a:lnSpc>
                          <a:spcPct val="100000"/>
                        </a:lnSpc>
                        <a:spcBef>
                          <a:spcPts val="0"/>
                        </a:spcBef>
                        <a:spcAft>
                          <a:spcPts val="0"/>
                        </a:spcAft>
                        <a:buClrTx/>
                        <a:buSzTx/>
                        <a:buFontTx/>
                        <a:buNone/>
                        <a:defRPr/>
                      </a:pPr>
                      <a:r>
                        <a:rPr lang="en-US" altLang="zh-CN" sz="1300" b="1"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mn-lt"/>
                        </a:rPr>
                        <a:t>200ml</a:t>
                      </a:r>
                      <a:r>
                        <a:rPr lang="zh-CN" altLang="en-US" sz="1300" b="1"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mn-lt"/>
                        </a:rPr>
                        <a:t>；</a:t>
                      </a:r>
                      <a:r>
                        <a:rPr lang="en-US" altLang="zh-CN" sz="1300" b="1"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mn-lt"/>
                        </a:rPr>
                        <a:t>500ml</a:t>
                      </a:r>
                      <a:endParaRPr lang="en-US" altLang="zh-CN" sz="1300" b="1" kern="1200"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mn-lt"/>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DFD"/>
                    </a:solidFill>
                  </a:tcPr>
                </a:tc>
                <a:tc>
                  <a:txBody>
                    <a:bodyPr/>
                    <a:p>
                      <a:pPr marL="0" marR="0" lvl="0" indent="0" algn="l" defTabSz="685800" rtl="0" eaLnBrk="1" fontAlgn="auto" latinLnBrk="0" hangingPunct="1">
                        <a:lnSpc>
                          <a:spcPct val="100000"/>
                        </a:lnSpc>
                        <a:spcBef>
                          <a:spcPts val="0"/>
                        </a:spcBef>
                        <a:spcAft>
                          <a:spcPts val="0"/>
                        </a:spcAft>
                        <a:buClrTx/>
                        <a:buSzTx/>
                        <a:buFontTx/>
                        <a:buNone/>
                        <a:defRPr/>
                      </a:pPr>
                      <a:r>
                        <a:rPr lang="zh-CN" altLang="en-US" sz="1300" b="1" dirty="0">
                          <a:latin typeface="微软雅黑" panose="020B0503020204020204" pitchFamily="34" charset="-122"/>
                          <a:ea typeface="微软雅黑" panose="020B0503020204020204" pitchFamily="34" charset="-122"/>
                          <a:cs typeface="+mn-ea"/>
                          <a:sym typeface="+mn-lt"/>
                        </a:rPr>
                        <a:t>目前大陆同通用名药品的上市情况</a:t>
                      </a:r>
                      <a:endParaRPr lang="zh-CN" altLang="en-US" sz="1300" b="1" kern="1200" dirty="0">
                        <a:solidFill>
                          <a:srgbClr val="E57122"/>
                        </a:solidFill>
                        <a:latin typeface="微软雅黑" panose="020B0503020204020204" pitchFamily="34" charset="-122"/>
                        <a:ea typeface="微软雅黑" panose="020B0503020204020204" pitchFamily="34" charset="-122"/>
                        <a:cs typeface="+mn-ea"/>
                        <a:sym typeface="+mn-lt"/>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DFD"/>
                    </a:solidFill>
                  </a:tcPr>
                </a:tc>
                <a:tc gridSpan="3">
                  <a:txBody>
                    <a:bodyPr/>
                    <a:p>
                      <a:pPr marL="0" marR="0" lvl="0" indent="0" algn="l" defTabSz="685800" rtl="0" eaLnBrk="1" fontAlgn="auto" latinLnBrk="0" hangingPunct="1">
                        <a:lnSpc>
                          <a:spcPct val="100000"/>
                        </a:lnSpc>
                        <a:spcBef>
                          <a:spcPts val="0"/>
                        </a:spcBef>
                        <a:spcAft>
                          <a:spcPts val="0"/>
                        </a:spcAft>
                        <a:buClrTx/>
                        <a:buSzTx/>
                        <a:buFontTx/>
                        <a:buNone/>
                        <a:defRPr/>
                      </a:pPr>
                      <a:r>
                        <a:rPr lang="en-US" altLang="zh-CN" sz="1300" b="1" kern="1200" dirty="0">
                          <a:solidFill>
                            <a:srgbClr val="5B9BD5"/>
                          </a:solidFill>
                          <a:latin typeface="微软雅黑" panose="020B0503020204020204" pitchFamily="34" charset="-122"/>
                          <a:ea typeface="微软雅黑" panose="020B0503020204020204" pitchFamily="34" charset="-122"/>
                          <a:cs typeface="+mn-ea"/>
                          <a:sym typeface="+mn-lt"/>
                        </a:rPr>
                        <a:t>5</a:t>
                      </a:r>
                      <a:r>
                        <a:rPr lang="zh-CN" altLang="en-US" sz="1300" b="1" kern="1200" dirty="0">
                          <a:solidFill>
                            <a:srgbClr val="5B9BD5"/>
                          </a:solidFill>
                          <a:latin typeface="微软雅黑" panose="020B0503020204020204" pitchFamily="34" charset="-122"/>
                          <a:ea typeface="微软雅黑" panose="020B0503020204020204" pitchFamily="34" charset="-122"/>
                          <a:cs typeface="+mn-ea"/>
                          <a:sym typeface="+mn-lt"/>
                        </a:rPr>
                        <a:t>家</a:t>
                      </a:r>
                      <a:endParaRPr lang="zh-CN" altLang="en-US" sz="1300" b="1" kern="1200" dirty="0">
                        <a:solidFill>
                          <a:srgbClr val="5B9BD5"/>
                        </a:solidFill>
                        <a:latin typeface="微软雅黑" panose="020B0503020204020204" pitchFamily="34" charset="-122"/>
                        <a:ea typeface="微软雅黑" panose="020B0503020204020204" pitchFamily="34" charset="-122"/>
                        <a:cs typeface="+mn-ea"/>
                        <a:sym typeface="+mn-lt"/>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DFD"/>
                    </a:solidFill>
                  </a:tcPr>
                </a:tc>
                <a:tc hMerge="1">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6000">
                <a:tc>
                  <a:txBody>
                    <a:bodyPr/>
                    <a:p>
                      <a:pPr marL="0" marR="0" lvl="0" indent="0" algn="l" defTabSz="685800" rtl="0" eaLnBrk="1" fontAlgn="auto" latinLnBrk="0" hangingPunct="1">
                        <a:lnSpc>
                          <a:spcPct val="100000"/>
                        </a:lnSpc>
                        <a:spcBef>
                          <a:spcPts val="0"/>
                        </a:spcBef>
                        <a:spcAft>
                          <a:spcPts val="0"/>
                        </a:spcAft>
                        <a:buClrTx/>
                        <a:buSzTx/>
                        <a:buFontTx/>
                        <a:buNone/>
                        <a:defRPr/>
                      </a:pPr>
                      <a:r>
                        <a:rPr lang="zh-CN" altLang="en-US" sz="1300" b="1" kern="1200" dirty="0">
                          <a:latin typeface="微软雅黑" panose="020B0503020204020204" pitchFamily="34" charset="-122"/>
                          <a:ea typeface="微软雅黑" panose="020B0503020204020204" pitchFamily="34" charset="-122"/>
                          <a:cs typeface="+mn-ea"/>
                          <a:sym typeface="+mn-lt"/>
                        </a:rPr>
                        <a:t>注册分类</a:t>
                      </a:r>
                      <a:endParaRPr lang="zh-CN" altLang="en-US" sz="1300" b="1" kern="1200" dirty="0">
                        <a:solidFill>
                          <a:schemeClr val="tx1"/>
                        </a:solidFill>
                        <a:latin typeface="微软雅黑" panose="020B0503020204020204" pitchFamily="34" charset="-122"/>
                        <a:ea typeface="微软雅黑" panose="020B0503020204020204" pitchFamily="34" charset="-122"/>
                        <a:cs typeface="+mn-ea"/>
                        <a:sym typeface="+mn-lt"/>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DFD"/>
                    </a:solidFill>
                  </a:tcPr>
                </a:tc>
                <a:tc>
                  <a:txBody>
                    <a:bodyPr/>
                    <a:p>
                      <a:pPr marL="0" marR="0" lvl="0" indent="0" algn="l" defTabSz="685800" rtl="0" eaLnBrk="1" fontAlgn="auto" latinLnBrk="0" hangingPunct="1">
                        <a:lnSpc>
                          <a:spcPct val="100000"/>
                        </a:lnSpc>
                        <a:spcBef>
                          <a:spcPts val="0"/>
                        </a:spcBef>
                        <a:spcAft>
                          <a:spcPts val="0"/>
                        </a:spcAft>
                        <a:buClrTx/>
                        <a:buSzTx/>
                        <a:buFontTx/>
                        <a:buNone/>
                        <a:defRPr/>
                      </a:pPr>
                      <a:r>
                        <a:rPr lang="zh-CN" altLang="en-US" sz="1300" b="1" kern="1200"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mn-lt"/>
                        </a:rPr>
                        <a:t>化学药品</a:t>
                      </a:r>
                      <a:r>
                        <a:rPr lang="en-US" altLang="zh-CN" sz="1300" b="1" kern="1200"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mn-lt"/>
                        </a:rPr>
                        <a:t>3</a:t>
                      </a:r>
                      <a:r>
                        <a:rPr lang="zh-CN" altLang="en-US" sz="1300" b="1" kern="1200"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mn-lt"/>
                        </a:rPr>
                        <a:t>类</a:t>
                      </a:r>
                      <a:endParaRPr lang="zh-CN" altLang="en-US" sz="1300" b="1" kern="1200"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mn-lt"/>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DFD"/>
                    </a:solidFill>
                  </a:tcPr>
                </a:tc>
                <a:tc>
                  <a:txBody>
                    <a:bodyPr/>
                    <a:p>
                      <a:pPr marL="0" marR="0" lvl="0" indent="0" algn="l" defTabSz="685800" rtl="0" eaLnBrk="1" fontAlgn="auto" latinLnBrk="0" hangingPunct="1">
                        <a:lnSpc>
                          <a:spcPct val="100000"/>
                        </a:lnSpc>
                        <a:spcBef>
                          <a:spcPts val="0"/>
                        </a:spcBef>
                        <a:spcAft>
                          <a:spcPts val="0"/>
                        </a:spcAft>
                        <a:buClrTx/>
                        <a:buSzTx/>
                        <a:buFontTx/>
                        <a:buNone/>
                        <a:defRPr/>
                      </a:pPr>
                      <a:r>
                        <a:rPr lang="zh-CN" altLang="en-US" sz="1300" b="1" dirty="0">
                          <a:latin typeface="微软雅黑" panose="020B0503020204020204" pitchFamily="34" charset="-122"/>
                          <a:ea typeface="微软雅黑" panose="020B0503020204020204" pitchFamily="34" charset="-122"/>
                          <a:cs typeface="微软雅黑" panose="020B0503020204020204" pitchFamily="34" charset="-122"/>
                          <a:sym typeface="+mn-lt"/>
                        </a:rPr>
                        <a:t>全球首个上市国家</a:t>
                      </a:r>
                      <a:r>
                        <a:rPr lang="en-US" altLang="zh-CN" sz="1300" b="1" dirty="0">
                          <a:latin typeface="微软雅黑" panose="020B0503020204020204" pitchFamily="34" charset="-122"/>
                          <a:ea typeface="微软雅黑" panose="020B0503020204020204" pitchFamily="34" charset="-122"/>
                          <a:cs typeface="微软雅黑" panose="020B0503020204020204" pitchFamily="34" charset="-122"/>
                          <a:sym typeface="+mn-lt"/>
                        </a:rPr>
                        <a:t>/</a:t>
                      </a:r>
                      <a:r>
                        <a:rPr lang="zh-CN" altLang="en-US" sz="1300" b="1" dirty="0">
                          <a:latin typeface="微软雅黑" panose="020B0503020204020204" pitchFamily="34" charset="-122"/>
                          <a:ea typeface="微软雅黑" panose="020B0503020204020204" pitchFamily="34" charset="-122"/>
                          <a:cs typeface="微软雅黑" panose="020B0503020204020204" pitchFamily="34" charset="-122"/>
                          <a:sym typeface="+mn-lt"/>
                        </a:rPr>
                        <a:t>地区以及上市时间</a:t>
                      </a:r>
                      <a:endParaRPr lang="zh-CN" altLang="en-US" sz="1300" b="1" kern="1200" dirty="0">
                        <a:solidFill>
                          <a:srgbClr val="ED7D31"/>
                        </a:solidFill>
                        <a:latin typeface="微软雅黑" panose="020B0503020204020204" pitchFamily="34" charset="-122"/>
                        <a:ea typeface="微软雅黑" panose="020B0503020204020204" pitchFamily="34" charset="-122"/>
                        <a:cs typeface="微软雅黑" panose="020B0503020204020204" pitchFamily="34" charset="-122"/>
                        <a:sym typeface="+mn-lt"/>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DFD"/>
                    </a:solidFill>
                  </a:tcPr>
                </a:tc>
                <a:tc gridSpan="3">
                  <a:txBody>
                    <a:bodyPr/>
                    <a:p>
                      <a:pPr marL="0" marR="0" lvl="0" indent="0" algn="l" defTabSz="685800" rtl="0" eaLnBrk="1" fontAlgn="auto" latinLnBrk="0" hangingPunct="1">
                        <a:lnSpc>
                          <a:spcPct val="100000"/>
                        </a:lnSpc>
                        <a:spcBef>
                          <a:spcPts val="0"/>
                        </a:spcBef>
                        <a:spcAft>
                          <a:spcPts val="0"/>
                        </a:spcAft>
                        <a:buClrTx/>
                        <a:buSzTx/>
                        <a:buFontTx/>
                        <a:buNone/>
                        <a:defRPr/>
                      </a:pPr>
                      <a:r>
                        <a:rPr lang="zh-CN" altLang="en-US" sz="1300" b="1" kern="1200" dirty="0">
                          <a:solidFill>
                            <a:srgbClr val="5B9BD5"/>
                          </a:solidFill>
                          <a:latin typeface="微软雅黑" panose="020B0503020204020204" pitchFamily="34" charset="-122"/>
                          <a:ea typeface="微软雅黑" panose="020B0503020204020204" pitchFamily="34" charset="-122"/>
                          <a:cs typeface="微软雅黑" panose="020B0503020204020204" pitchFamily="34" charset="-122"/>
                          <a:sym typeface="+mn-lt"/>
                        </a:rPr>
                        <a:t>日本；上市时间为</a:t>
                      </a:r>
                      <a:r>
                        <a:rPr lang="en-US" altLang="zh-CN" sz="1300" b="1" kern="1200" dirty="0">
                          <a:solidFill>
                            <a:srgbClr val="5B9BD5"/>
                          </a:solidFill>
                          <a:latin typeface="微软雅黑" panose="020B0503020204020204" pitchFamily="34" charset="-122"/>
                          <a:ea typeface="微软雅黑" panose="020B0503020204020204" pitchFamily="34" charset="-122"/>
                          <a:cs typeface="微软雅黑" panose="020B0503020204020204" pitchFamily="34" charset="-122"/>
                          <a:sym typeface="+mn-lt"/>
                        </a:rPr>
                        <a:t>2012</a:t>
                      </a:r>
                      <a:r>
                        <a:rPr lang="zh-CN" altLang="en-US" sz="1300" b="1" kern="1200" dirty="0">
                          <a:solidFill>
                            <a:srgbClr val="5B9BD5"/>
                          </a:solidFill>
                          <a:latin typeface="微软雅黑" panose="020B0503020204020204" pitchFamily="34" charset="-122"/>
                          <a:ea typeface="微软雅黑" panose="020B0503020204020204" pitchFamily="34" charset="-122"/>
                          <a:cs typeface="微软雅黑" panose="020B0503020204020204" pitchFamily="34" charset="-122"/>
                          <a:sym typeface="+mn-lt"/>
                        </a:rPr>
                        <a:t>年</a:t>
                      </a:r>
                      <a:r>
                        <a:rPr lang="en-US" altLang="zh-CN" sz="1300" b="1" kern="1200" dirty="0">
                          <a:solidFill>
                            <a:srgbClr val="5B9BD5"/>
                          </a:solidFill>
                          <a:latin typeface="微软雅黑" panose="020B0503020204020204" pitchFamily="34" charset="-122"/>
                          <a:ea typeface="微软雅黑" panose="020B0503020204020204" pitchFamily="34" charset="-122"/>
                          <a:cs typeface="微软雅黑" panose="020B0503020204020204" pitchFamily="34" charset="-122"/>
                          <a:sym typeface="+mn-lt"/>
                        </a:rPr>
                        <a:t>1</a:t>
                      </a:r>
                      <a:r>
                        <a:rPr lang="zh-CN" altLang="en-US" sz="1300" b="1" kern="1200" dirty="0">
                          <a:solidFill>
                            <a:srgbClr val="5B9BD5"/>
                          </a:solidFill>
                          <a:latin typeface="微软雅黑" panose="020B0503020204020204" pitchFamily="34" charset="-122"/>
                          <a:ea typeface="微软雅黑" panose="020B0503020204020204" pitchFamily="34" charset="-122"/>
                          <a:cs typeface="微软雅黑" panose="020B0503020204020204" pitchFamily="34" charset="-122"/>
                          <a:sym typeface="+mn-lt"/>
                        </a:rPr>
                        <a:t>月</a:t>
                      </a:r>
                      <a:endParaRPr lang="zh-CN" altLang="en-US" sz="1300" b="1" kern="1200" dirty="0">
                        <a:solidFill>
                          <a:srgbClr val="5B9BD5"/>
                        </a:solidFill>
                        <a:latin typeface="微软雅黑" panose="020B0503020204020204" pitchFamily="34" charset="-122"/>
                        <a:ea typeface="微软雅黑" panose="020B0503020204020204" pitchFamily="34" charset="-122"/>
                        <a:cs typeface="微软雅黑" panose="020B0503020204020204" pitchFamily="34" charset="-122"/>
                        <a:sym typeface="+mn-lt"/>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DFD"/>
                    </a:solidFill>
                  </a:tcPr>
                </a:tc>
                <a:tc hMerge="1">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6000">
                <a:tc>
                  <a:txBody>
                    <a:bodyPr/>
                    <a:p>
                      <a:pPr marL="0" marR="0" lvl="0" indent="0" algn="l" defTabSz="685800" rtl="0" eaLnBrk="1" fontAlgn="auto" latinLnBrk="0" hangingPunct="1">
                        <a:lnSpc>
                          <a:spcPct val="100000"/>
                        </a:lnSpc>
                        <a:spcBef>
                          <a:spcPts val="0"/>
                        </a:spcBef>
                        <a:spcAft>
                          <a:spcPts val="0"/>
                        </a:spcAft>
                        <a:buClrTx/>
                        <a:buSzTx/>
                        <a:buFontTx/>
                        <a:buNone/>
                        <a:defRPr/>
                      </a:pPr>
                      <a:r>
                        <a:rPr lang="zh-CN" altLang="en-US" sz="1300" b="1" kern="1200" dirty="0">
                          <a:latin typeface="微软雅黑" panose="020B0503020204020204" pitchFamily="34" charset="-122"/>
                          <a:ea typeface="微软雅黑" panose="020B0503020204020204" pitchFamily="34" charset="-122"/>
                          <a:cs typeface="+mn-ea"/>
                          <a:sym typeface="+mn-lt"/>
                        </a:rPr>
                        <a:t>适应症</a:t>
                      </a:r>
                      <a:endParaRPr lang="zh-CN" altLang="en-US" sz="1300" b="1" kern="1200" dirty="0">
                        <a:solidFill>
                          <a:schemeClr val="tx1"/>
                        </a:solidFill>
                        <a:latin typeface="微软雅黑" panose="020B0503020204020204" pitchFamily="34" charset="-122"/>
                        <a:ea typeface="微软雅黑" panose="020B0503020204020204" pitchFamily="34" charset="-122"/>
                        <a:cs typeface="+mn-ea"/>
                        <a:sym typeface="+mn-lt"/>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DFD"/>
                    </a:solidFill>
                  </a:tcPr>
                </a:tc>
                <a:tc gridSpan="5">
                  <a:txBody>
                    <a:bodyPr/>
                    <a:p>
                      <a:pPr marL="0" marR="0" lvl="0" indent="0" algn="l" defTabSz="685800" rtl="0" eaLnBrk="1" fontAlgn="auto" latinLnBrk="0" hangingPunct="1">
                        <a:lnSpc>
                          <a:spcPct val="100000"/>
                        </a:lnSpc>
                        <a:spcBef>
                          <a:spcPts val="0"/>
                        </a:spcBef>
                        <a:spcAft>
                          <a:spcPts val="0"/>
                        </a:spcAft>
                        <a:buClrTx/>
                        <a:buSzTx/>
                        <a:buFontTx/>
                        <a:buNone/>
                        <a:defRPr/>
                      </a:pPr>
                      <a:r>
                        <a:rPr lang="zh-CN" altLang="en-US" sz="1300" b="1" kern="1200" dirty="0">
                          <a:solidFill>
                            <a:schemeClr val="tx1"/>
                          </a:solidFill>
                          <a:latin typeface="微软雅黑" panose="020B0503020204020204" pitchFamily="34" charset="-122"/>
                          <a:ea typeface="微软雅黑" panose="020B0503020204020204" pitchFamily="34" charset="-122"/>
                          <a:cs typeface="+mn-ea"/>
                          <a:sym typeface="+mn-lt"/>
                        </a:rPr>
                        <a:t>不能口服给药或口服给药摄入不足时，补充和维持水分及电解质，并补给能量。</a:t>
                      </a:r>
                      <a:endParaRPr lang="zh-CN" altLang="en-US" sz="1300" b="1" kern="1200" dirty="0">
                        <a:solidFill>
                          <a:schemeClr val="tx1"/>
                        </a:solidFill>
                        <a:latin typeface="微软雅黑" panose="020B0503020204020204" pitchFamily="34" charset="-122"/>
                        <a:ea typeface="微软雅黑" panose="020B0503020204020204" pitchFamily="34" charset="-122"/>
                        <a:cs typeface="+mn-ea"/>
                        <a:sym typeface="+mn-lt"/>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DFD"/>
                    </a:solidFill>
                  </a:tcPr>
                </a:tc>
                <a:tc hMerge="1">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6000">
                <a:tc>
                  <a:txBody>
                    <a:bodyPr/>
                    <a:p>
                      <a:pPr marL="0" marR="0" lvl="0" indent="0" algn="l" defTabSz="685800" rtl="0" eaLnBrk="1" fontAlgn="auto" latinLnBrk="0" hangingPunct="1">
                        <a:lnSpc>
                          <a:spcPct val="100000"/>
                        </a:lnSpc>
                        <a:spcBef>
                          <a:spcPts val="0"/>
                        </a:spcBef>
                        <a:spcAft>
                          <a:spcPts val="0"/>
                        </a:spcAft>
                        <a:buClrTx/>
                        <a:buSzTx/>
                        <a:buFontTx/>
                        <a:buNone/>
                        <a:defRPr/>
                      </a:pPr>
                      <a:r>
                        <a:rPr lang="zh-CN" altLang="en-US" sz="1300" b="1" kern="1200" dirty="0">
                          <a:latin typeface="微软雅黑" panose="020B0503020204020204" pitchFamily="34" charset="-122"/>
                          <a:ea typeface="微软雅黑" panose="020B0503020204020204" pitchFamily="34" charset="-122"/>
                          <a:cs typeface="+mn-ea"/>
                          <a:sym typeface="+mn-lt"/>
                        </a:rPr>
                        <a:t>用法用量</a:t>
                      </a:r>
                      <a:endParaRPr lang="zh-CN" altLang="en-US" sz="1300" b="1" kern="1200" dirty="0">
                        <a:solidFill>
                          <a:schemeClr val="tx1"/>
                        </a:solidFill>
                        <a:latin typeface="微软雅黑" panose="020B0503020204020204" pitchFamily="34" charset="-122"/>
                        <a:ea typeface="微软雅黑" panose="020B0503020204020204" pitchFamily="34" charset="-122"/>
                        <a:cs typeface="+mn-ea"/>
                        <a:sym typeface="+mn-lt"/>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DFD"/>
                    </a:solidFill>
                  </a:tcPr>
                </a:tc>
                <a:tc gridSpan="5">
                  <a:txBody>
                    <a:bodyPr/>
                    <a:p>
                      <a:pPr algn="l">
                        <a:lnSpc>
                          <a:spcPct val="150000"/>
                        </a:lnSpc>
                      </a:pPr>
                      <a:r>
                        <a:rPr lang="zh-CN" altLang="en-US" sz="13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成人的常用剂量为</a:t>
                      </a:r>
                      <a:r>
                        <a:rPr lang="en-US" altLang="zh-CN" sz="13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 500 </a:t>
                      </a:r>
                      <a:r>
                        <a:rPr lang="zh-CN" altLang="en-US" sz="13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至</a:t>
                      </a:r>
                      <a:r>
                        <a:rPr lang="en-US" altLang="zh-CN" sz="13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 1000ml</a:t>
                      </a:r>
                      <a:r>
                        <a:rPr lang="zh-CN" altLang="en-US" sz="13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，儿童为</a:t>
                      </a:r>
                      <a:r>
                        <a:rPr lang="en-US" altLang="zh-CN" sz="13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 200 </a:t>
                      </a:r>
                      <a:r>
                        <a:rPr lang="zh-CN" altLang="en-US" sz="13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至</a:t>
                      </a:r>
                      <a:r>
                        <a:rPr lang="en-US" altLang="zh-CN" sz="13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 500ml</a:t>
                      </a:r>
                      <a:r>
                        <a:rPr lang="zh-CN" altLang="en-US" sz="13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。成人和儿童的给药速度（按葡萄糖计）应为每小时</a:t>
                      </a:r>
                      <a:r>
                        <a:rPr lang="en-US" altLang="zh-CN" sz="13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 0.5g/kg </a:t>
                      </a:r>
                      <a:r>
                        <a:rPr lang="zh-CN" altLang="en-US" sz="13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体重或以下。</a:t>
                      </a:r>
                      <a:endParaRPr lang="zh-CN" altLang="en-US" sz="13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endParaRPr>
                    </a:p>
                  </a:txBody>
                  <a:tcPr anchor="ctr" anchorCt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8FDFD"/>
                    </a:solidFill>
                  </a:tcPr>
                </a:tc>
                <a:tc hMerge="1">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18" name="表格 17"/>
          <p:cNvGraphicFramePr/>
          <p:nvPr>
            <p:custDataLst>
              <p:tags r:id="rId4"/>
            </p:custDataLst>
          </p:nvPr>
        </p:nvGraphicFramePr>
        <p:xfrm>
          <a:off x="360130" y="4257136"/>
          <a:ext cx="4752000" cy="1440000"/>
        </p:xfrm>
        <a:graphic>
          <a:graphicData uri="http://schemas.openxmlformats.org/drawingml/2006/table">
            <a:tbl>
              <a:tblPr firstRow="1" bandRow="1">
                <a:tableStyleId>{5C22544A-7EE6-4342-B048-85BDC9FD1C3A}</a:tableStyleId>
              </a:tblPr>
              <a:tblGrid>
                <a:gridCol w="1404000"/>
                <a:gridCol w="3348000"/>
              </a:tblGrid>
              <a:tr h="360000">
                <a:tc>
                  <a:txBody>
                    <a:bodyPr/>
                    <a:p>
                      <a:pPr algn="ctr">
                        <a:buNone/>
                      </a:pPr>
                      <a:r>
                        <a:rPr lang="zh-CN" altLang="en-US" sz="1200">
                          <a:latin typeface="微软雅黑" panose="020B0503020204020204" pitchFamily="34" charset="-122"/>
                          <a:ea typeface="微软雅黑" panose="020B0503020204020204" pitchFamily="34" charset="-122"/>
                          <a:cs typeface="+mn-ea"/>
                          <a:sym typeface="+mn-lt"/>
                        </a:rPr>
                        <a:t>体重</a:t>
                      </a:r>
                      <a:endParaRPr lang="zh-CN" altLang="en-US" sz="1200">
                        <a:latin typeface="微软雅黑" panose="020B0503020204020204" pitchFamily="34" charset="-122"/>
                        <a:ea typeface="微软雅黑" panose="020B0503020204020204" pitchFamily="34" charset="-122"/>
                        <a:cs typeface="+mn-ea"/>
                        <a:sym typeface="+mn-lt"/>
                      </a:endParaRPr>
                    </a:p>
                  </a:txBody>
                  <a:tcPr anchor="ctr"/>
                </a:tc>
                <a:tc>
                  <a:txBody>
                    <a:bodyPr/>
                    <a:p>
                      <a:pPr algn="ctr">
                        <a:buNone/>
                      </a:pPr>
                      <a:r>
                        <a:rPr lang="zh-CN" altLang="en-US" sz="1200" dirty="0">
                          <a:latin typeface="微软雅黑" panose="020B0503020204020204" pitchFamily="34" charset="-122"/>
                          <a:ea typeface="微软雅黑" panose="020B0503020204020204" pitchFamily="34" charset="-122"/>
                          <a:cs typeface="+mn-ea"/>
                          <a:sym typeface="+mn-lt"/>
                        </a:rPr>
                        <a:t>日剂量</a:t>
                      </a:r>
                      <a:endParaRPr lang="zh-CN" altLang="en-US" sz="1200" dirty="0">
                        <a:latin typeface="微软雅黑" panose="020B0503020204020204" pitchFamily="34" charset="-122"/>
                        <a:ea typeface="微软雅黑" panose="020B0503020204020204" pitchFamily="34" charset="-122"/>
                        <a:cs typeface="+mn-ea"/>
                        <a:sym typeface="+mn-lt"/>
                      </a:endParaRPr>
                    </a:p>
                  </a:txBody>
                  <a:tcPr anchor="ctr"/>
                </a:tc>
              </a:tr>
              <a:tr h="360000">
                <a:tc>
                  <a:txBody>
                    <a:bodyPr/>
                    <a:p>
                      <a:pPr algn="l">
                        <a:buNone/>
                      </a:pPr>
                      <a:r>
                        <a:rPr lang="en-US" altLang="zh-CN" sz="1200" dirty="0">
                          <a:latin typeface="微软雅黑" panose="020B0503020204020204" pitchFamily="34" charset="-122"/>
                          <a:ea typeface="微软雅黑" panose="020B0503020204020204" pitchFamily="34" charset="-122"/>
                          <a:cs typeface="微软雅黑" panose="020B0503020204020204" pitchFamily="34" charset="-122"/>
                          <a:sym typeface="+mn-lt"/>
                        </a:rPr>
                        <a:t>10kg</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rPr>
                        <a:t>及以下</a:t>
                      </a:r>
                      <a:endPar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endParaRPr>
                    </a:p>
                  </a:txBody>
                  <a:tcPr anchor="ctr"/>
                </a:tc>
                <a:tc>
                  <a:txBody>
                    <a:bodyPr/>
                    <a:p>
                      <a:pPr algn="l">
                        <a:buNone/>
                      </a:pPr>
                      <a:r>
                        <a:rPr lang="en-US" altLang="zh-CN" sz="1200">
                          <a:latin typeface="微软雅黑" panose="020B0503020204020204" pitchFamily="34" charset="-122"/>
                          <a:ea typeface="微软雅黑" panose="020B0503020204020204" pitchFamily="34" charset="-122"/>
                          <a:cs typeface="+mn-ea"/>
                          <a:sym typeface="+mn-lt"/>
                        </a:rPr>
                        <a:t>100ml/kg</a:t>
                      </a:r>
                      <a:endParaRPr lang="en-US" altLang="zh-CN" sz="1200">
                        <a:latin typeface="微软雅黑" panose="020B0503020204020204" pitchFamily="34" charset="-122"/>
                        <a:ea typeface="微软雅黑" panose="020B0503020204020204" pitchFamily="34" charset="-122"/>
                        <a:cs typeface="+mn-ea"/>
                        <a:sym typeface="+mn-lt"/>
                      </a:endParaRPr>
                    </a:p>
                  </a:txBody>
                  <a:tcPr anchor="ctr"/>
                </a:tc>
              </a:tr>
              <a:tr h="360000">
                <a:tc>
                  <a:txBody>
                    <a:bodyPr/>
                    <a:p>
                      <a:pPr algn="l">
                        <a:buNone/>
                      </a:pPr>
                      <a:r>
                        <a:rPr lang="en-US" altLang="zh-CN" sz="1200" dirty="0">
                          <a:latin typeface="微软雅黑" panose="020B0503020204020204" pitchFamily="34" charset="-122"/>
                          <a:ea typeface="微软雅黑" panose="020B0503020204020204" pitchFamily="34" charset="-122"/>
                          <a:cs typeface="+mn-ea"/>
                          <a:sym typeface="+mn-lt"/>
                        </a:rPr>
                        <a:t>11-20kg</a:t>
                      </a:r>
                      <a:endParaRPr lang="en-US" altLang="zh-CN" sz="1200" dirty="0">
                        <a:latin typeface="微软雅黑" panose="020B0503020204020204" pitchFamily="34" charset="-122"/>
                        <a:ea typeface="微软雅黑" panose="020B0503020204020204" pitchFamily="34" charset="-122"/>
                        <a:cs typeface="+mn-ea"/>
                        <a:sym typeface="+mn-lt"/>
                      </a:endParaRPr>
                    </a:p>
                  </a:txBody>
                  <a:tcPr anchor="ctr"/>
                </a:tc>
                <a:tc>
                  <a:txBody>
                    <a:bodyPr/>
                    <a:p>
                      <a:pPr algn="l">
                        <a:buNone/>
                      </a:pPr>
                      <a:r>
                        <a:rPr lang="en-US" altLang="zh-CN" sz="1200" dirty="0">
                          <a:latin typeface="微软雅黑" panose="020B0503020204020204" pitchFamily="34" charset="-122"/>
                          <a:ea typeface="微软雅黑" panose="020B0503020204020204" pitchFamily="34" charset="-122"/>
                          <a:cs typeface="微软雅黑" panose="020B0503020204020204" pitchFamily="34" charset="-122"/>
                          <a:sym typeface="+mn-lt"/>
                        </a:rPr>
                        <a:t>1000ml+50ml/kg</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rPr>
                        <a:t>×（体重</a:t>
                      </a:r>
                      <a:r>
                        <a:rPr lang="en-US" altLang="zh-CN" sz="1200" dirty="0">
                          <a:latin typeface="微软雅黑" panose="020B0503020204020204" pitchFamily="34" charset="-122"/>
                          <a:ea typeface="微软雅黑" panose="020B0503020204020204" pitchFamily="34" charset="-122"/>
                          <a:cs typeface="微软雅黑" panose="020B0503020204020204" pitchFamily="34" charset="-122"/>
                          <a:sym typeface="+mn-lt"/>
                        </a:rPr>
                        <a:t>-10kg</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rPr>
                        <a:t>）</a:t>
                      </a:r>
                      <a:endPar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endParaRPr>
                    </a:p>
                  </a:txBody>
                  <a:tcPr anchor="ctr"/>
                </a:tc>
              </a:tr>
              <a:tr h="360000">
                <a:tc>
                  <a:txBody>
                    <a:bodyPr/>
                    <a:p>
                      <a:pPr algn="l">
                        <a:buNone/>
                      </a:pPr>
                      <a:r>
                        <a:rPr lang="en-US" altLang="zh-CN" sz="1200" dirty="0">
                          <a:latin typeface="微软雅黑" panose="020B0503020204020204" pitchFamily="34" charset="-122"/>
                          <a:ea typeface="微软雅黑" panose="020B0503020204020204" pitchFamily="34" charset="-122"/>
                          <a:cs typeface="微软雅黑" panose="020B0503020204020204" pitchFamily="34" charset="-122"/>
                          <a:sym typeface="+mn-lt"/>
                        </a:rPr>
                        <a:t>20kg</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rPr>
                        <a:t>以上</a:t>
                      </a:r>
                      <a:endPar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endParaRPr>
                    </a:p>
                  </a:txBody>
                  <a:tcPr anchor="ctr"/>
                </a:tc>
                <a:tc>
                  <a:txBody>
                    <a:bodyPr/>
                    <a:p>
                      <a:pPr algn="l">
                        <a:buNone/>
                      </a:pPr>
                      <a:r>
                        <a:rPr lang="en-US" altLang="zh-CN" sz="1200" dirty="0">
                          <a:latin typeface="微软雅黑" panose="020B0503020204020204" pitchFamily="34" charset="-122"/>
                          <a:ea typeface="微软雅黑" panose="020B0503020204020204" pitchFamily="34" charset="-122"/>
                          <a:cs typeface="微软雅黑" panose="020B0503020204020204" pitchFamily="34" charset="-122"/>
                          <a:sym typeface="+mn-lt"/>
                        </a:rPr>
                        <a:t>1500ml+20ml/kg</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rPr>
                        <a:t>×（体重</a:t>
                      </a:r>
                      <a:r>
                        <a:rPr lang="en-US" altLang="zh-CN" sz="1200" dirty="0">
                          <a:latin typeface="微软雅黑" panose="020B0503020204020204" pitchFamily="34" charset="-122"/>
                          <a:ea typeface="微软雅黑" panose="020B0503020204020204" pitchFamily="34" charset="-122"/>
                          <a:cs typeface="微软雅黑" panose="020B0503020204020204" pitchFamily="34" charset="-122"/>
                          <a:sym typeface="+mn-lt"/>
                        </a:rPr>
                        <a:t>-20kg</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rPr>
                        <a:t>）</a:t>
                      </a:r>
                      <a:endPar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endParaRPr>
                    </a:p>
                  </a:txBody>
                  <a:tcPr anchor="ctr"/>
                </a:tc>
              </a:tr>
            </a:tbl>
          </a:graphicData>
        </a:graphic>
      </p:graphicFrame>
      <p:sp>
        <p:nvSpPr>
          <p:cNvPr id="22" name="文本框 21"/>
          <p:cNvSpPr txBox="1"/>
          <p:nvPr/>
        </p:nvSpPr>
        <p:spPr>
          <a:xfrm>
            <a:off x="360045" y="3836035"/>
            <a:ext cx="4378325" cy="368300"/>
          </a:xfrm>
          <a:prstGeom prst="rect">
            <a:avLst/>
          </a:prstGeom>
          <a:noFill/>
        </p:spPr>
        <p:txBody>
          <a:bodyPr wrap="square">
            <a:spAutoFit/>
          </a:bodyPr>
          <a:p>
            <a:pPr>
              <a:lnSpc>
                <a:spcPct val="150000"/>
              </a:lnSpc>
            </a:pPr>
            <a:r>
              <a:rPr lang="zh-CN" altLang="en-US" sz="1200" dirty="0">
                <a:ln>
                  <a:noFill/>
                  <a:prstDash val="sysDot"/>
                </a:ln>
                <a:solidFill>
                  <a:schemeClr val="tx1"/>
                </a:solidFill>
                <a:cs typeface="+mn-ea"/>
                <a:sym typeface="+mn-lt"/>
              </a:rPr>
              <a:t>下表为儿童维持输液量的一般计算方法：</a:t>
            </a:r>
            <a:endParaRPr lang="zh-CN" altLang="en-US" sz="1200" dirty="0">
              <a:ln>
                <a:noFill/>
                <a:prstDash val="sysDot"/>
              </a:ln>
              <a:solidFill>
                <a:schemeClr val="tx1"/>
              </a:solidFill>
              <a:cs typeface="+mn-ea"/>
              <a:sym typeface="+mn-lt"/>
            </a:endParaRPr>
          </a:p>
        </p:txBody>
      </p:sp>
      <p:sp>
        <p:nvSpPr>
          <p:cNvPr id="24" name="文本框 23"/>
          <p:cNvSpPr txBox="1"/>
          <p:nvPr/>
        </p:nvSpPr>
        <p:spPr>
          <a:xfrm>
            <a:off x="349250" y="5723890"/>
            <a:ext cx="4420235" cy="427355"/>
          </a:xfrm>
          <a:prstGeom prst="rect">
            <a:avLst/>
          </a:prstGeom>
          <a:noFill/>
        </p:spPr>
        <p:txBody>
          <a:bodyPr wrap="square" lIns="91440" rIns="91440" anchor="t" anchorCtr="0">
            <a:noAutofit/>
          </a:bodyPr>
          <a:p>
            <a:pPr lvl="0" algn="l">
              <a:lnSpc>
                <a:spcPct val="150000"/>
              </a:lnSpc>
              <a:buClrTx/>
              <a:buSzTx/>
              <a:buFontTx/>
            </a:pPr>
            <a:r>
              <a:rPr lang="zh-CN" altLang="en-US" sz="1000" dirty="0">
                <a:ln>
                  <a:noFill/>
                  <a:prstDash val="sysDot"/>
                </a:ln>
                <a:solidFill>
                  <a:schemeClr val="tx1"/>
                </a:solidFill>
                <a:cs typeface="+mn-ea"/>
                <a:sym typeface="+mn-lt"/>
              </a:rPr>
              <a:t>剂量可根据患者的年龄、症状、体重等进行调整。</a:t>
            </a:r>
            <a:endParaRPr lang="zh-CN" altLang="en-US" sz="1000" dirty="0">
              <a:ln>
                <a:noFill/>
                <a:prstDash val="sysDot"/>
              </a:ln>
              <a:solidFill>
                <a:schemeClr val="tx1"/>
              </a:solidFill>
              <a:cs typeface="+mn-ea"/>
              <a:sym typeface="+mn-lt"/>
            </a:endParaRPr>
          </a:p>
        </p:txBody>
      </p:sp>
      <p:sp>
        <p:nvSpPr>
          <p:cNvPr id="31" name="文本框 30"/>
          <p:cNvSpPr txBox="1"/>
          <p:nvPr>
            <p:custDataLst>
              <p:tags r:id="rId5"/>
            </p:custDataLst>
          </p:nvPr>
        </p:nvSpPr>
        <p:spPr>
          <a:xfrm>
            <a:off x="5455285" y="3742055"/>
            <a:ext cx="6370320" cy="2765425"/>
          </a:xfrm>
          <a:prstGeom prst="rect">
            <a:avLst/>
          </a:prstGeom>
          <a:noFill/>
        </p:spPr>
        <p:txBody>
          <a:bodyPr wrap="square" rtlCol="0">
            <a:noAutofit/>
          </a:bodyPr>
          <a:p>
            <a:pPr algn="just">
              <a:lnSpc>
                <a:spcPct val="140000"/>
              </a:lnSpc>
            </a:pPr>
            <a:r>
              <a:rPr lang="zh-CN" altLang="en-US" sz="13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参照药品建议：</a:t>
            </a:r>
            <a:endParaRPr lang="en-US" altLang="zh-CN" sz="13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endParaRPr>
          </a:p>
          <a:p>
            <a:pPr lvl="0" algn="just">
              <a:lnSpc>
                <a:spcPct val="140000"/>
              </a:lnSpc>
            </a:pPr>
            <a:r>
              <a:rPr lang="zh-CN" altLang="en-US" sz="1300" b="1"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mn-lt"/>
              </a:rPr>
              <a:t>复方电解质醋酸钠葡萄糖注射液</a:t>
            </a:r>
            <a:endParaRPr lang="zh-CN" altLang="en-US" sz="1300" b="1"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mn-lt"/>
            </a:endParaRPr>
          </a:p>
          <a:p>
            <a:pPr lvl="0" algn="just">
              <a:lnSpc>
                <a:spcPct val="140000"/>
              </a:lnSpc>
            </a:pPr>
            <a:r>
              <a:rPr lang="zh-CN" altLang="en-US" sz="1300" b="1" spc="150" dirty="0">
                <a:solidFill>
                  <a:schemeClr val="tx1"/>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选择参照药的理由：</a:t>
            </a:r>
            <a:r>
              <a:rPr lang="zh-CN" altLang="en-US" sz="13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复方电解质醋酸钠葡萄糖注射液是临床上应用广泛的晶体液，为医保乙类。两者配方</a:t>
            </a:r>
            <a:r>
              <a:rPr lang="zh-CN" altLang="en-US" sz="13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结构相似。</a:t>
            </a:r>
            <a:endParaRPr lang="zh-CN" altLang="en-US" sz="13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endParaRPr>
          </a:p>
          <a:p>
            <a:pPr lvl="0" algn="just">
              <a:lnSpc>
                <a:spcPct val="140000"/>
              </a:lnSpc>
            </a:pPr>
            <a:r>
              <a:rPr lang="zh-CN" altLang="en-US" sz="1300" b="1"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lt"/>
              </a:rPr>
              <a:t>与参照药品相比的优势：</a:t>
            </a:r>
            <a:endParaRPr lang="zh-CN" altLang="en-US" sz="1300" b="1"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lt"/>
            </a:endParaRPr>
          </a:p>
          <a:p>
            <a:pPr marL="285750" indent="-285750" algn="just">
              <a:lnSpc>
                <a:spcPct val="140000"/>
              </a:lnSpc>
              <a:buClr>
                <a:srgbClr val="E46D1C"/>
              </a:buClr>
              <a:buFont typeface="Arial" panose="020B0604020202020204" pitchFamily="34" charset="0"/>
              <a:buChar char="•"/>
            </a:pPr>
            <a:r>
              <a:rPr lang="zh-CN" altLang="en-US" sz="1300" dirty="0">
                <a:solidFill>
                  <a:srgbClr val="FF0000"/>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lt"/>
              </a:rPr>
              <a:t>明确的儿童用法用量，</a:t>
            </a:r>
            <a:r>
              <a:rPr lang="zh-CN" altLang="en-US" sz="130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lt"/>
              </a:rPr>
              <a:t>弥补</a:t>
            </a:r>
            <a:r>
              <a:rPr lang="zh-CN" altLang="en-US" sz="130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lt"/>
              </a:rPr>
              <a:t>医保目录内产品空白；</a:t>
            </a:r>
            <a:endParaRPr lang="zh-CN" altLang="en-US" sz="130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lt"/>
            </a:endParaRPr>
          </a:p>
          <a:p>
            <a:pPr marL="285750" indent="-285750" algn="just">
              <a:lnSpc>
                <a:spcPct val="140000"/>
              </a:lnSpc>
              <a:buClr>
                <a:srgbClr val="E46D1C"/>
              </a:buClr>
              <a:buFont typeface="Arial" panose="020B0604020202020204" pitchFamily="34" charset="0"/>
              <a:buChar char="•"/>
            </a:pPr>
            <a:r>
              <a:rPr lang="zh-CN" altLang="en-US" sz="1300" dirty="0">
                <a:solidFill>
                  <a:srgbClr val="FF0000"/>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lt"/>
              </a:rPr>
              <a:t>本品不含钙离子</a:t>
            </a:r>
            <a:r>
              <a:rPr lang="zh-CN" altLang="en-US" sz="130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lt"/>
              </a:rPr>
              <a:t>，更适于在输血前后使用，可避免</a:t>
            </a:r>
            <a:r>
              <a:rPr lang="en-US" altLang="zh-CN" sz="130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lt"/>
              </a:rPr>
              <a:t> Ca</a:t>
            </a:r>
            <a:r>
              <a:rPr lang="en-US" altLang="zh-CN" sz="1300" baseline="3000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lt"/>
              </a:rPr>
              <a:t>2+</a:t>
            </a:r>
            <a:r>
              <a:rPr lang="zh-CN" altLang="en-US" sz="130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lt"/>
              </a:rPr>
              <a:t>过量导致的凝集级联反应的活化和凝血的发生，弥补目录内产品空白；</a:t>
            </a:r>
            <a:endParaRPr lang="zh-CN" altLang="en-US" sz="130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lt"/>
            </a:endParaRPr>
          </a:p>
          <a:p>
            <a:pPr marL="285750" indent="-285750" algn="just">
              <a:lnSpc>
                <a:spcPct val="140000"/>
              </a:lnSpc>
              <a:buClr>
                <a:srgbClr val="E46D1C"/>
              </a:buClr>
              <a:buFont typeface="Arial" panose="020B0604020202020204" pitchFamily="34" charset="0"/>
              <a:buChar char="•"/>
            </a:pPr>
            <a:r>
              <a:rPr lang="zh-CN" altLang="en-US" sz="1300" dirty="0">
                <a:solidFill>
                  <a:srgbClr val="FF0000"/>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本品含葡萄糖</a:t>
            </a:r>
            <a:r>
              <a:rPr lang="en-US" altLang="zh-CN" sz="1300" dirty="0">
                <a:solidFill>
                  <a:srgbClr val="FF0000"/>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5%</a:t>
            </a:r>
            <a:r>
              <a:rPr lang="zh-CN" altLang="en-US" sz="130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，相较于参照品</a:t>
            </a:r>
            <a:r>
              <a:rPr lang="en-US" altLang="zh-CN" sz="130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10%</a:t>
            </a:r>
            <a:r>
              <a:rPr lang="zh-CN" altLang="en-US" sz="130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的含糖量，补充能量更平稳，更安全。</a:t>
            </a:r>
            <a:endParaRPr lang="zh-CN" altLang="en-US" sz="130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32" name="矩形 31"/>
          <p:cNvSpPr/>
          <p:nvPr>
            <p:custDataLst>
              <p:tags r:id="rId6"/>
            </p:custDataLst>
          </p:nvPr>
        </p:nvSpPr>
        <p:spPr>
          <a:xfrm>
            <a:off x="5360035" y="3724910"/>
            <a:ext cx="6498590" cy="2834005"/>
          </a:xfrm>
          <a:prstGeom prst="rect">
            <a:avLst/>
          </a:prstGeom>
          <a:noFill/>
          <a:ln w="15875">
            <a:solidFill>
              <a:srgbClr val="96B7B6"/>
            </a:solidFill>
            <a:prstDash val="sysDash"/>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cs typeface="+mn-ea"/>
              <a:sym typeface="+mn-lt"/>
            </a:endParaRPr>
          </a:p>
        </p:txBody>
      </p:sp>
      <p:sp>
        <p:nvSpPr>
          <p:cNvPr id="33" name="矩形 32"/>
          <p:cNvSpPr/>
          <p:nvPr>
            <p:custDataLst>
              <p:tags r:id="rId7"/>
            </p:custDataLst>
          </p:nvPr>
        </p:nvSpPr>
        <p:spPr>
          <a:xfrm>
            <a:off x="326390" y="3724910"/>
            <a:ext cx="4862830" cy="2842895"/>
          </a:xfrm>
          <a:prstGeom prst="rect">
            <a:avLst/>
          </a:prstGeom>
          <a:noFill/>
          <a:ln w="15875">
            <a:solidFill>
              <a:srgbClr val="96B7B6"/>
            </a:solidFill>
            <a:prstDash val="sysDash"/>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cs typeface="+mn-ea"/>
              <a:sym typeface="+mn-lt"/>
            </a:endParaRPr>
          </a:p>
        </p:txBody>
      </p:sp>
      <p:sp>
        <p:nvSpPr>
          <p:cNvPr id="3" name="文本框 2"/>
          <p:cNvSpPr txBox="1"/>
          <p:nvPr/>
        </p:nvSpPr>
        <p:spPr>
          <a:xfrm>
            <a:off x="1604645" y="278130"/>
            <a:ext cx="4064000" cy="460375"/>
          </a:xfrm>
          <a:prstGeom prst="rect">
            <a:avLst/>
          </a:prstGeom>
          <a:noFill/>
        </p:spPr>
        <p:txBody>
          <a:bodyPr wrap="square" rtlCol="0">
            <a:spAutoFit/>
          </a:bodyPr>
          <a:p>
            <a:r>
              <a:rPr lang="zh-CN" altLang="en-US" sz="2400" b="1">
                <a:latin typeface="微软雅黑" panose="020B0503020204020204" pitchFamily="34" charset="-122"/>
                <a:ea typeface="微软雅黑" panose="020B0503020204020204" pitchFamily="34" charset="-122"/>
              </a:rPr>
              <a:t>药品基本信息</a:t>
            </a:r>
            <a:endParaRPr lang="zh-CN" altLang="en-US" sz="2400" b="1">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66126" y="278067"/>
            <a:ext cx="615777" cy="460375"/>
          </a:xfrm>
          <a:prstGeom prst="rect">
            <a:avLst/>
          </a:prstGeom>
          <a:noFill/>
        </p:spPr>
        <p:txBody>
          <a:bodyPr wrap="square" rtlCol="0">
            <a:spAutoFit/>
          </a:bodyPr>
          <a:p>
            <a:pPr algn="ctr"/>
            <a:r>
              <a:rPr lang="en-US" altLang="zh-CN" sz="2400" b="1">
                <a:solidFill>
                  <a:schemeClr val="bg1"/>
                </a:solidFill>
                <a:effectLst>
                  <a:outerShdw blurRad="25400" dist="25400" dir="2700000" algn="tl">
                    <a:srgbClr val="000000">
                      <a:alpha val="34000"/>
                    </a:srgbClr>
                  </a:outerShdw>
                </a:effectLst>
                <a:latin typeface="微软雅黑" panose="020B0503020204020204" pitchFamily="34" charset="-122"/>
                <a:ea typeface="微软雅黑" panose="020B0503020204020204" pitchFamily="34" charset="-122"/>
              </a:rPr>
              <a:t>01</a:t>
            </a:r>
            <a:endParaRPr lang="en-US" altLang="zh-CN" sz="2400" b="1">
              <a:solidFill>
                <a:schemeClr val="bg1"/>
              </a:solidFill>
              <a:effectLst>
                <a:outerShdw blurRad="25400" dist="25400" dir="2700000" algn="tl">
                  <a:srgbClr val="000000">
                    <a:alpha val="34000"/>
                  </a:srgbClr>
                </a:outerShdw>
              </a:effectLst>
              <a:latin typeface="微软雅黑" panose="020B0503020204020204" pitchFamily="34" charset="-122"/>
              <a:ea typeface="微软雅黑" panose="020B0503020204020204" pitchFamily="34" charset="-122"/>
            </a:endParaRPr>
          </a:p>
        </p:txBody>
      </p:sp>
      <p:pic>
        <p:nvPicPr>
          <p:cNvPr id="7" name="图片 6"/>
          <p:cNvPicPr>
            <a:picLocks noChangeAspect="1"/>
          </p:cNvPicPr>
          <p:nvPr userDrawn="1">
            <p:custDataLst>
              <p:tags r:id="rId1"/>
            </p:custDataLst>
          </p:nvPr>
        </p:nvPicPr>
        <p:blipFill>
          <a:blip r:embed="rId2"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3" name="文本框 2"/>
          <p:cNvSpPr txBox="1"/>
          <p:nvPr/>
        </p:nvSpPr>
        <p:spPr>
          <a:xfrm>
            <a:off x="1604645" y="278130"/>
            <a:ext cx="4064000" cy="460375"/>
          </a:xfrm>
          <a:prstGeom prst="rect">
            <a:avLst/>
          </a:prstGeom>
          <a:noFill/>
        </p:spPr>
        <p:txBody>
          <a:bodyPr wrap="square" rtlCol="0">
            <a:spAutoFit/>
          </a:bodyPr>
          <a:p>
            <a:r>
              <a:rPr lang="zh-CN" altLang="en-US" sz="2400" b="1">
                <a:latin typeface="微软雅黑" panose="020B0503020204020204" pitchFamily="34" charset="-122"/>
                <a:ea typeface="微软雅黑" panose="020B0503020204020204" pitchFamily="34" charset="-122"/>
              </a:rPr>
              <a:t>药品基本信息</a:t>
            </a:r>
            <a:endParaRPr lang="zh-CN" altLang="en-US" sz="2400" b="1">
              <a:latin typeface="微软雅黑" panose="020B0503020204020204" pitchFamily="34" charset="-122"/>
              <a:ea typeface="微软雅黑" panose="020B0503020204020204" pitchFamily="34" charset="-122"/>
            </a:endParaRPr>
          </a:p>
        </p:txBody>
      </p:sp>
      <p:sp>
        <p:nvSpPr>
          <p:cNvPr id="23" name="圆角矩形 22"/>
          <p:cNvSpPr/>
          <p:nvPr/>
        </p:nvSpPr>
        <p:spPr>
          <a:xfrm>
            <a:off x="266065" y="1468120"/>
            <a:ext cx="11712575" cy="2344420"/>
          </a:xfrm>
          <a:prstGeom prst="roundRect">
            <a:avLst>
              <a:gd name="adj" fmla="val 3054"/>
            </a:avLst>
          </a:prstGeom>
          <a:solidFill>
            <a:schemeClr val="accent1">
              <a:alpha val="10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cs typeface="+mn-ea"/>
              <a:sym typeface="+mn-lt"/>
            </a:endParaRPr>
          </a:p>
        </p:txBody>
      </p:sp>
      <p:sp>
        <p:nvSpPr>
          <p:cNvPr id="49" name="文本框 48"/>
          <p:cNvSpPr txBox="1"/>
          <p:nvPr/>
        </p:nvSpPr>
        <p:spPr>
          <a:xfrm>
            <a:off x="4497376" y="1042840"/>
            <a:ext cx="3203575" cy="398780"/>
          </a:xfrm>
          <a:prstGeom prst="rect">
            <a:avLst/>
          </a:prstGeom>
          <a:no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0000"/>
              </a:lnSpc>
            </a:pPr>
            <a:r>
              <a:rPr lang="zh-CN" altLang="en-US" sz="2000" b="1" dirty="0">
                <a:solidFill>
                  <a:schemeClr val="accent1"/>
                </a:solidFill>
                <a:cs typeface="+mn-ea"/>
                <a:sym typeface="+mn-lt"/>
              </a:rPr>
              <a:t>疾病基本情况</a:t>
            </a:r>
            <a:endParaRPr lang="zh-CN" altLang="en-US" sz="2000" b="1" dirty="0">
              <a:solidFill>
                <a:schemeClr val="accent1"/>
              </a:solidFill>
              <a:cs typeface="+mn-ea"/>
              <a:sym typeface="+mn-lt"/>
            </a:endParaRPr>
          </a:p>
        </p:txBody>
      </p:sp>
      <p:cxnSp>
        <p:nvCxnSpPr>
          <p:cNvPr id="8" name="直接连接符 7"/>
          <p:cNvCxnSpPr/>
          <p:nvPr>
            <p:custDataLst>
              <p:tags r:id="rId3"/>
            </p:custDataLst>
          </p:nvPr>
        </p:nvCxnSpPr>
        <p:spPr>
          <a:xfrm>
            <a:off x="7941022" y="1473681"/>
            <a:ext cx="0" cy="2332355"/>
          </a:xfrm>
          <a:prstGeom prst="line">
            <a:avLst/>
          </a:prstGeom>
          <a:ln w="19050">
            <a:solidFill>
              <a:schemeClr val="accent1"/>
            </a:solidFill>
          </a:ln>
          <a:effectLst>
            <a:outerShdw blurRad="50800" dist="38100" dir="2700000" algn="tl" rotWithShape="0">
              <a:prstClr val="black">
                <a:alpha val="40000"/>
              </a:prstClr>
            </a:outerShdw>
          </a:effectLst>
        </p:spPr>
        <p:style>
          <a:lnRef idx="2">
            <a:schemeClr val="accent1"/>
          </a:lnRef>
          <a:fillRef idx="0">
            <a:srgbClr val="FFFFFF"/>
          </a:fillRef>
          <a:effectRef idx="0">
            <a:srgbClr val="FFFFFF"/>
          </a:effectRef>
          <a:fontRef idx="minor">
            <a:schemeClr val="tx1"/>
          </a:fontRef>
        </p:style>
      </p:cxnSp>
      <p:sp>
        <p:nvSpPr>
          <p:cNvPr id="20" name="文本框 19"/>
          <p:cNvSpPr txBox="1"/>
          <p:nvPr/>
        </p:nvSpPr>
        <p:spPr>
          <a:xfrm>
            <a:off x="266065" y="1837055"/>
            <a:ext cx="7575550" cy="1899285"/>
          </a:xfrm>
          <a:prstGeom prst="rect">
            <a:avLst/>
          </a:prstGeom>
          <a:noFill/>
        </p:spPr>
        <p:txBody>
          <a:bodyPr wrap="square" rtlCol="0">
            <a:noAutofit/>
          </a:bodyPr>
          <a:lstStyle/>
          <a:p>
            <a:pPr marL="171450" indent="-171450">
              <a:lnSpc>
                <a:spcPct val="140000"/>
              </a:lnSpc>
              <a:buFont typeface="Arial" panose="020B0604020202020204" pitchFamily="34" charset="0"/>
              <a:buChar char="•"/>
            </a:pPr>
            <a:r>
              <a:rPr lang="zh-CN" altLang="en-US" sz="1200" b="1" dirty="0">
                <a:latin typeface="微软雅黑" panose="020B0503020204020204" pitchFamily="34" charset="-122"/>
                <a:ea typeface="微软雅黑" panose="020B0503020204020204" pitchFamily="34" charset="-122"/>
                <a:cs typeface="微软雅黑" panose="020B0503020204020204" pitchFamily="34" charset="-122"/>
                <a:sym typeface="+mn-lt"/>
              </a:rPr>
              <a:t>液体治疗</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rPr>
              <a:t>是指通过补充或限制某些液体以纠正体液平衡失常或维持体液平衡的治疗方法</a:t>
            </a:r>
            <a:r>
              <a:rPr lang="en-US" altLang="zh-CN" sz="1200" baseline="30000" dirty="0">
                <a:latin typeface="微软雅黑" panose="020B0503020204020204" pitchFamily="34" charset="-122"/>
                <a:ea typeface="微软雅黑" panose="020B0503020204020204" pitchFamily="34" charset="-122"/>
                <a:cs typeface="微软雅黑" panose="020B0503020204020204" pitchFamily="34" charset="-122"/>
                <a:sym typeface="+mn-lt"/>
              </a:rPr>
              <a:t>[1]</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rPr>
              <a:t>，</a:t>
            </a:r>
            <a:r>
              <a:rPr lang="zh-CN" altLang="en-US" sz="1200" b="1" dirty="0">
                <a:latin typeface="微软雅黑" panose="020B0503020204020204" pitchFamily="34" charset="-122"/>
                <a:ea typeface="微软雅黑" panose="020B0503020204020204" pitchFamily="34" charset="-122"/>
                <a:cs typeface="微软雅黑" panose="020B0503020204020204" pitchFamily="34" charset="-122"/>
                <a:sym typeface="+mn-lt"/>
              </a:rPr>
              <a:t>是围术期管理的基础，也是加速康复外科管理中的关键环节</a:t>
            </a:r>
            <a:r>
              <a:rPr lang="en-US" altLang="zh-CN" sz="1200" b="1" baseline="30000" dirty="0">
                <a:latin typeface="微软雅黑" panose="020B0503020204020204" pitchFamily="34" charset="-122"/>
                <a:ea typeface="微软雅黑" panose="020B0503020204020204" pitchFamily="34" charset="-122"/>
                <a:cs typeface="微软雅黑" panose="020B0503020204020204" pitchFamily="34" charset="-122"/>
                <a:sym typeface="+mn-lt"/>
              </a:rPr>
              <a:t>[2]</a:t>
            </a:r>
            <a:r>
              <a:rPr lang="zh-CN" altLang="en-US" sz="1200" b="1" dirty="0">
                <a:latin typeface="微软雅黑" panose="020B0503020204020204" pitchFamily="34" charset="-122"/>
                <a:ea typeface="微软雅黑" panose="020B0503020204020204" pitchFamily="34" charset="-122"/>
                <a:cs typeface="微软雅黑" panose="020B0503020204020204" pitchFamily="34" charset="-122"/>
                <a:sym typeface="+mn-lt"/>
              </a:rPr>
              <a:t>。</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rPr>
              <a:t>晶体液尤其推荐用于补充正常生理需要量、治疗术前禁食导致的体液缺失以及麻醉手术期间的体液再分布。</a:t>
            </a:r>
            <a:endPar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marL="171450" indent="-171450">
              <a:lnSpc>
                <a:spcPct val="140000"/>
              </a:lnSpc>
              <a:buFont typeface="Arial" panose="020B0604020202020204" pitchFamily="34" charset="0"/>
              <a:buChar char="•"/>
            </a:pP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rPr>
              <a:t>儿童机体各器官功能尚未完全发育成熟，体液调节功能不完善，不同年龄儿童机体含水量也不同，更易发生水、电解质紊乱。</a:t>
            </a:r>
            <a:r>
              <a:rPr lang="en-US" altLang="zh-CN" sz="1200" dirty="0">
                <a:latin typeface="微软雅黑" panose="020B0503020204020204" pitchFamily="34" charset="-122"/>
                <a:ea typeface="微软雅黑" panose="020B0503020204020204" pitchFamily="34" charset="-122"/>
                <a:cs typeface="微软雅黑" panose="020B0503020204020204" pitchFamily="34" charset="-122"/>
                <a:sym typeface="+mn-lt"/>
              </a:rPr>
              <a:t> </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rPr>
              <a:t>在输液种类、剂量和速度方面都有更严格的要求</a:t>
            </a:r>
            <a:r>
              <a:rPr lang="en-US" altLang="zh-CN" sz="1200" baseline="30000" dirty="0">
                <a:latin typeface="微软雅黑" panose="020B0503020204020204" pitchFamily="34" charset="-122"/>
                <a:ea typeface="微软雅黑" panose="020B0503020204020204" pitchFamily="34" charset="-122"/>
                <a:cs typeface="微软雅黑" panose="020B0503020204020204" pitchFamily="34" charset="-122"/>
                <a:sym typeface="+mn-lt"/>
              </a:rPr>
              <a:t>[2]</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rPr>
              <a:t>。</a:t>
            </a:r>
            <a:endPar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marL="171450" indent="-171450">
              <a:lnSpc>
                <a:spcPct val="140000"/>
              </a:lnSpc>
              <a:buFont typeface="Arial" panose="020B0604020202020204" pitchFamily="34" charset="0"/>
              <a:buChar char="•"/>
            </a:pPr>
            <a:r>
              <a:rPr lang="zh-CN" altLang="en-US" sz="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研究表明，</a:t>
            </a:r>
            <a:r>
              <a:rPr lang="zh-CN" altLang="en-US"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儿童适宜品种数量</a:t>
            </a:r>
            <a:r>
              <a:rPr lang="zh-CN" altLang="en-US" sz="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在儿童专科医疗机构、妇幼保健院、三级医院和二级及以下医疗机构</a:t>
            </a:r>
            <a:r>
              <a:rPr lang="zh-CN" altLang="en-US"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总体药品</a:t>
            </a:r>
            <a:r>
              <a:rPr lang="zh-CN" altLang="en-US" sz="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的占比分别为</a:t>
            </a:r>
            <a:r>
              <a:rPr lang="en-US" altLang="zh-CN"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51.2%</a:t>
            </a:r>
            <a:r>
              <a:rPr lang="zh-CN" altLang="en-US"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a:t>
            </a:r>
            <a:r>
              <a:rPr lang="en-US" altLang="zh-CN"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25.36%</a:t>
            </a:r>
            <a:r>
              <a:rPr lang="zh-CN" altLang="en-US"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a:t>
            </a:r>
            <a:r>
              <a:rPr lang="en-US" altLang="zh-CN"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20.18%</a:t>
            </a:r>
            <a:r>
              <a:rPr lang="zh-CN" altLang="en-US"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a:t>
            </a:r>
            <a:r>
              <a:rPr lang="en-US" altLang="zh-CN"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15.5%</a:t>
            </a:r>
            <a:r>
              <a:rPr lang="zh-CN" altLang="en-US" sz="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a:t>
            </a:r>
            <a:r>
              <a:rPr lang="zh-CN" altLang="en-US"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儿童群体缺乏用法用量明确且规格适宜的补液产品</a:t>
            </a:r>
            <a:r>
              <a:rPr lang="en-US" altLang="zh-CN" sz="1200" b="1" baseline="300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[3]</a:t>
            </a:r>
            <a:r>
              <a:rPr lang="zh-CN" altLang="en-US" sz="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a:t>
            </a:r>
            <a:endParaRPr lang="zh-CN" altLang="en-US" sz="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endParaRPr>
          </a:p>
        </p:txBody>
      </p:sp>
      <p:sp>
        <p:nvSpPr>
          <p:cNvPr id="21" name="文本框 20"/>
          <p:cNvSpPr txBox="1"/>
          <p:nvPr/>
        </p:nvSpPr>
        <p:spPr>
          <a:xfrm>
            <a:off x="7969250" y="1811020"/>
            <a:ext cx="3907790" cy="1995805"/>
          </a:xfrm>
          <a:prstGeom prst="rect">
            <a:avLst/>
          </a:prstGeom>
          <a:noFill/>
        </p:spPr>
        <p:txBody>
          <a:bodyPr wrap="square" rtlCol="0">
            <a:noAutofit/>
          </a:bodyPr>
          <a:lstStyle/>
          <a:p>
            <a:pPr marL="171450" indent="-171450">
              <a:lnSpc>
                <a:spcPct val="150000"/>
              </a:lnSpc>
              <a:buFont typeface="Arial" panose="020B0604020202020204" pitchFamily="34" charset="0"/>
              <a:buChar char="•"/>
            </a:pP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rPr>
              <a:t>根据《中华人民共和国202</a:t>
            </a:r>
            <a:r>
              <a:rPr lang="en-US" altLang="zh-CN" sz="1200" dirty="0">
                <a:latin typeface="微软雅黑" panose="020B0503020204020204" pitchFamily="34" charset="-122"/>
                <a:ea typeface="微软雅黑" panose="020B0503020204020204" pitchFamily="34" charset="-122"/>
                <a:cs typeface="微软雅黑" panose="020B0503020204020204" pitchFamily="34" charset="-122"/>
                <a:sym typeface="+mn-lt"/>
              </a:rPr>
              <a:t>4</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rPr>
              <a:t>年国民经济和社会发展统计公报》显示，2023年年末，</a:t>
            </a:r>
            <a:r>
              <a:rPr lang="zh-CN" altLang="en-US" sz="1200" b="1" dirty="0">
                <a:latin typeface="微软雅黑" panose="020B0503020204020204" pitchFamily="34" charset="-122"/>
                <a:ea typeface="微软雅黑" panose="020B0503020204020204" pitchFamily="34" charset="-122"/>
                <a:cs typeface="微软雅黑" panose="020B0503020204020204" pitchFamily="34" charset="-122"/>
                <a:sym typeface="+mn-lt"/>
              </a:rPr>
              <a:t>0-1</a:t>
            </a:r>
            <a:r>
              <a:rPr lang="en-US" altLang="zh-CN" sz="1200" b="1" dirty="0">
                <a:latin typeface="微软雅黑" panose="020B0503020204020204" pitchFamily="34" charset="-122"/>
                <a:ea typeface="微软雅黑" panose="020B0503020204020204" pitchFamily="34" charset="-122"/>
                <a:cs typeface="微软雅黑" panose="020B0503020204020204" pitchFamily="34" charset="-122"/>
                <a:sym typeface="+mn-lt"/>
              </a:rPr>
              <a:t>5</a:t>
            </a:r>
            <a:r>
              <a:rPr lang="zh-CN" altLang="en-US" sz="1200" b="1" dirty="0">
                <a:latin typeface="微软雅黑" panose="020B0503020204020204" pitchFamily="34" charset="-122"/>
                <a:ea typeface="微软雅黑" panose="020B0503020204020204" pitchFamily="34" charset="-122"/>
                <a:cs typeface="微软雅黑" panose="020B0503020204020204" pitchFamily="34" charset="-122"/>
                <a:sym typeface="+mn-lt"/>
              </a:rPr>
              <a:t>岁</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rPr>
              <a:t>（含不满1</a:t>
            </a:r>
            <a:r>
              <a:rPr lang="en-US" altLang="zh-CN" sz="1200" dirty="0">
                <a:latin typeface="微软雅黑" panose="020B0503020204020204" pitchFamily="34" charset="-122"/>
                <a:ea typeface="微软雅黑" panose="020B0503020204020204" pitchFamily="34" charset="-122"/>
                <a:cs typeface="微软雅黑" panose="020B0503020204020204" pitchFamily="34" charset="-122"/>
                <a:sym typeface="+mn-lt"/>
              </a:rPr>
              <a:t>6</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rPr>
              <a:t>周岁）人口为</a:t>
            </a:r>
            <a:r>
              <a:rPr lang="en-US" altLang="zh-CN" sz="1200" dirty="0">
                <a:latin typeface="微软雅黑" panose="020B0503020204020204" pitchFamily="34" charset="-122"/>
                <a:ea typeface="微软雅黑" panose="020B0503020204020204" pitchFamily="34" charset="-122"/>
                <a:cs typeface="微软雅黑" panose="020B0503020204020204" pitchFamily="34" charset="-122"/>
                <a:sym typeface="+mn-lt"/>
              </a:rPr>
              <a:t>23999</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rPr>
              <a:t>万人，占总人口数量</a:t>
            </a:r>
            <a:r>
              <a:rPr lang="en-US" altLang="zh-CN" sz="1200" b="1" dirty="0">
                <a:latin typeface="微软雅黑" panose="020B0503020204020204" pitchFamily="34" charset="-122"/>
                <a:ea typeface="微软雅黑" panose="020B0503020204020204" pitchFamily="34" charset="-122"/>
                <a:cs typeface="微软雅黑" panose="020B0503020204020204" pitchFamily="34" charset="-122"/>
                <a:sym typeface="+mn-lt"/>
              </a:rPr>
              <a:t>17.1%</a:t>
            </a:r>
            <a:r>
              <a:rPr lang="en-US" altLang="zh-CN" sz="1200" b="1" baseline="30000" dirty="0">
                <a:latin typeface="微软雅黑" panose="020B0503020204020204" pitchFamily="34" charset="-122"/>
                <a:ea typeface="微软雅黑" panose="020B0503020204020204" pitchFamily="34" charset="-122"/>
                <a:cs typeface="微软雅黑" panose="020B0503020204020204" pitchFamily="34" charset="-122"/>
                <a:sym typeface="+mn-lt"/>
              </a:rPr>
              <a:t>[4]</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rPr>
              <a:t>。</a:t>
            </a:r>
            <a:endPar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marL="171450" indent="-171450">
              <a:lnSpc>
                <a:spcPct val="150000"/>
              </a:lnSpc>
              <a:buFont typeface="Arial" panose="020B0604020202020204" pitchFamily="34" charset="0"/>
              <a:buChar char="•"/>
            </a:pP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rPr>
              <a:t>根据</a:t>
            </a:r>
            <a:r>
              <a:rPr lang="en-US" altLang="zh-CN" sz="1200" dirty="0">
                <a:latin typeface="微软雅黑" panose="020B0503020204020204" pitchFamily="34" charset="-122"/>
                <a:ea typeface="微软雅黑" panose="020B0503020204020204" pitchFamily="34" charset="-122"/>
                <a:cs typeface="微软雅黑" panose="020B0503020204020204" pitchFamily="34" charset="-122"/>
                <a:sym typeface="+mn-lt"/>
              </a:rPr>
              <a:t>《2024</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rPr>
              <a:t>中国卫生健康统计年鉴</a:t>
            </a:r>
            <a:r>
              <a:rPr lang="en-US" altLang="zh-CN" sz="1200" dirty="0">
                <a:latin typeface="微软雅黑" panose="020B0503020204020204" pitchFamily="34" charset="-122"/>
                <a:ea typeface="微软雅黑" panose="020B0503020204020204" pitchFamily="34" charset="-122"/>
                <a:cs typeface="微软雅黑" panose="020B0503020204020204" pitchFamily="34" charset="-122"/>
                <a:sym typeface="+mn-lt"/>
              </a:rPr>
              <a:t>》</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lt"/>
              </a:rPr>
              <a:t>资料显示，</a:t>
            </a:r>
            <a:r>
              <a:rPr lang="en-US" altLang="zh-CN"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2023</a:t>
            </a:r>
            <a:r>
              <a:rPr lang="zh-CN" altLang="en-US"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年全国住院病人手术人次达</a:t>
            </a:r>
            <a:r>
              <a:rPr lang="en-US" altLang="zh-CN"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9638</a:t>
            </a:r>
            <a:r>
              <a:rPr lang="zh-CN" altLang="en-US"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万；</a:t>
            </a:r>
            <a:r>
              <a:rPr lang="zh-CN" altLang="en-US" sz="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全国医院</a:t>
            </a:r>
            <a:r>
              <a:rPr lang="zh-CN" altLang="en-US"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儿科出院人次达</a:t>
            </a:r>
            <a:r>
              <a:rPr lang="en-US" altLang="zh-CN"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1778</a:t>
            </a:r>
            <a:r>
              <a:rPr lang="zh-CN" altLang="en-US"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万</a:t>
            </a:r>
            <a:r>
              <a:rPr lang="en-US" altLang="zh-CN" sz="1200" b="1" baseline="300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[5]</a:t>
            </a:r>
            <a:r>
              <a:rPr lang="zh-CN" altLang="en-US" sz="1200" b="1" dirty="0">
                <a:latin typeface="微软雅黑" panose="020B0503020204020204" pitchFamily="34" charset="-122"/>
                <a:ea typeface="微软雅黑" panose="020B0503020204020204" pitchFamily="34" charset="-122"/>
                <a:cs typeface="微软雅黑" panose="020B0503020204020204" pitchFamily="34" charset="-122"/>
                <a:sym typeface="+mn-lt"/>
              </a:rPr>
              <a:t>；</a:t>
            </a:r>
            <a:endParaRPr lang="zh-CN" altLang="en-US" sz="12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p:txBody>
      </p:sp>
      <p:sp>
        <p:nvSpPr>
          <p:cNvPr id="4" name="文本框 3"/>
          <p:cNvSpPr txBox="1"/>
          <p:nvPr/>
        </p:nvSpPr>
        <p:spPr>
          <a:xfrm>
            <a:off x="266065" y="1485900"/>
            <a:ext cx="7647305" cy="335915"/>
          </a:xfrm>
          <a:prstGeom prst="rect">
            <a:avLst/>
          </a:prstGeom>
          <a:noFill/>
        </p:spPr>
        <p:txBody>
          <a:bodyPr wrap="square" rtlCol="0">
            <a:noAutofit/>
          </a:bodyPr>
          <a:lstStyle/>
          <a:p>
            <a:pPr algn="ctr"/>
            <a:r>
              <a:rPr lang="zh-CN" altLang="en-US" sz="1600" b="1" dirty="0">
                <a:solidFill>
                  <a:schemeClr val="accent1"/>
                </a:solidFill>
                <a:cs typeface="+mn-ea"/>
                <a:sym typeface="+mn-lt"/>
              </a:rPr>
              <a:t>所治疗疾病基本情况</a:t>
            </a:r>
            <a:endParaRPr lang="zh-CN" altLang="en-US" sz="1600" b="1" dirty="0">
              <a:solidFill>
                <a:schemeClr val="accent1"/>
              </a:solidFill>
              <a:cs typeface="+mn-ea"/>
              <a:sym typeface="+mn-lt"/>
            </a:endParaRPr>
          </a:p>
        </p:txBody>
      </p:sp>
      <p:sp>
        <p:nvSpPr>
          <p:cNvPr id="5" name="文本框 4"/>
          <p:cNvSpPr txBox="1"/>
          <p:nvPr/>
        </p:nvSpPr>
        <p:spPr>
          <a:xfrm>
            <a:off x="8041005" y="1494790"/>
            <a:ext cx="3937635" cy="305435"/>
          </a:xfrm>
          <a:prstGeom prst="rect">
            <a:avLst/>
          </a:prstGeom>
          <a:noFill/>
        </p:spPr>
        <p:txBody>
          <a:bodyPr wrap="square" rtlCol="0">
            <a:noAutofit/>
          </a:bodyPr>
          <a:lstStyle/>
          <a:p>
            <a:pPr algn="ctr"/>
            <a:r>
              <a:rPr lang="zh-CN" altLang="en-US" sz="1600" b="1" dirty="0">
                <a:solidFill>
                  <a:schemeClr val="accent1"/>
                </a:solidFill>
                <a:latin typeface="微软雅黑" panose="020B0503020204020204" pitchFamily="34" charset="-122"/>
                <a:ea typeface="微软雅黑" panose="020B0503020204020204" pitchFamily="34" charset="-122"/>
                <a:cs typeface="+mn-ea"/>
                <a:sym typeface="+mn-lt"/>
              </a:rPr>
              <a:t>大陆地区发病率</a:t>
            </a:r>
            <a:endParaRPr lang="zh-CN" altLang="en-US" sz="1600" b="1" dirty="0">
              <a:solidFill>
                <a:schemeClr val="accent1"/>
              </a:solidFill>
              <a:latin typeface="微软雅黑" panose="020B0503020204020204" pitchFamily="34" charset="-122"/>
              <a:ea typeface="微软雅黑" panose="020B0503020204020204" pitchFamily="34" charset="-122"/>
              <a:cs typeface="+mn-ea"/>
              <a:sym typeface="+mn-lt"/>
            </a:endParaRPr>
          </a:p>
        </p:txBody>
      </p:sp>
      <p:graphicFrame>
        <p:nvGraphicFramePr>
          <p:cNvPr id="6" name="表格 5"/>
          <p:cNvGraphicFramePr/>
          <p:nvPr>
            <p:custDataLst>
              <p:tags r:id="rId4"/>
            </p:custDataLst>
          </p:nvPr>
        </p:nvGraphicFramePr>
        <p:xfrm>
          <a:off x="266065" y="3969385"/>
          <a:ext cx="11700000" cy="1944000"/>
        </p:xfrm>
        <a:graphic>
          <a:graphicData uri="http://schemas.openxmlformats.org/drawingml/2006/table">
            <a:tbl>
              <a:tblPr>
                <a:effectLst/>
                <a:tableStyleId>{5940675A-B579-460E-94D1-54222C63F5DA}</a:tableStyleId>
              </a:tblPr>
              <a:tblGrid>
                <a:gridCol w="2484000"/>
                <a:gridCol w="1152000"/>
                <a:gridCol w="1152000"/>
                <a:gridCol w="1152000"/>
                <a:gridCol w="1152000"/>
                <a:gridCol w="1152000"/>
                <a:gridCol w="1152000"/>
                <a:gridCol w="1152000"/>
                <a:gridCol w="1152000"/>
              </a:tblGrid>
              <a:tr h="432000">
                <a:tc gridSpan="9">
                  <a:txBody>
                    <a:bodyPr/>
                    <a:p>
                      <a:pPr algn="ctr" fontAlgn="ctr">
                        <a:buNone/>
                      </a:pPr>
                      <a:r>
                        <a:rPr lang="zh-CN" altLang="en-US" sz="1600" b="1" i="0">
                          <a:solidFill>
                            <a:srgbClr val="FFFFFF"/>
                          </a:solidFill>
                          <a:latin typeface="微软雅黑" panose="020B0503020204020204" pitchFamily="34" charset="-122"/>
                          <a:ea typeface="微软雅黑" panose="020B0503020204020204" pitchFamily="34" charset="-122"/>
                        </a:rPr>
                        <a:t>药品成分（电解质等</a:t>
                      </a:r>
                      <a:r>
                        <a:rPr lang="zh-CN" altLang="en-US" sz="1600" b="1" i="0">
                          <a:solidFill>
                            <a:srgbClr val="FFFFFF"/>
                          </a:solidFill>
                          <a:latin typeface="微软雅黑" panose="020B0503020204020204" pitchFamily="34" charset="-122"/>
                          <a:ea typeface="微软雅黑" panose="020B0503020204020204" pitchFamily="34" charset="-122"/>
                        </a:rPr>
                        <a:t>的浓度）</a:t>
                      </a:r>
                      <a:endParaRPr lang="zh-CN" altLang="en-US" sz="1600" b="1" i="0">
                        <a:solidFill>
                          <a:sysClr val="window" lastClr="FFFFFF"/>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5B9BD5"/>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049DE7"/>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hMerge="1">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049DE7"/>
                    </a:solidFill>
                  </a:tcPr>
                </a:tc>
              </a:tr>
              <a:tr h="504000">
                <a:tc>
                  <a:txBody>
                    <a:bodyPr/>
                    <a:p>
                      <a:pPr algn="ctr" fontAlgn="ctr">
                        <a:lnSpc>
                          <a:spcPct val="130000"/>
                        </a:lnSpc>
                        <a:buNone/>
                      </a:pPr>
                      <a:r>
                        <a:rPr lang="zh-CN" altLang="en-US" sz="1200" b="0" i="0">
                          <a:solidFill>
                            <a:sysClr val="windowText" lastClr="000000"/>
                          </a:solidFill>
                          <a:latin typeface="微软雅黑" panose="020B0503020204020204" pitchFamily="34" charset="-122"/>
                          <a:ea typeface="微软雅黑" panose="020B0503020204020204" pitchFamily="34" charset="-122"/>
                        </a:rPr>
                        <a:t>产品</a:t>
                      </a:r>
                      <a:endParaRPr lang="zh-CN" altLang="en-US" sz="1200" b="0" i="0">
                        <a:solidFill>
                          <a:sysClr val="windowText" lastClr="000000"/>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pitchFamily="34" charset="-122"/>
                          <a:ea typeface="微软雅黑" panose="020B0503020204020204" pitchFamily="34" charset="-122"/>
                        </a:rPr>
                        <a:t>Na+</a:t>
                      </a:r>
                      <a:br>
                        <a:rPr lang="en-US" altLang="zh-CN" sz="1200" b="0" i="0">
                          <a:solidFill>
                            <a:schemeClr val="tx1"/>
                          </a:solidFill>
                          <a:latin typeface="微软雅黑" panose="020B0503020204020204" pitchFamily="34" charset="-122"/>
                          <a:ea typeface="微软雅黑" panose="020B0503020204020204" pitchFamily="34" charset="-122"/>
                        </a:rPr>
                      </a:br>
                      <a:r>
                        <a:rPr lang="en-US" altLang="zh-CN" sz="1200" b="0" i="0">
                          <a:solidFill>
                            <a:schemeClr val="tx1"/>
                          </a:solidFill>
                          <a:latin typeface="微软雅黑" panose="020B0503020204020204" pitchFamily="34" charset="-122"/>
                          <a:ea typeface="微软雅黑" panose="020B0503020204020204" pitchFamily="34" charset="-122"/>
                        </a:rPr>
                        <a:t>mmol/L</a:t>
                      </a:r>
                      <a:endParaRPr lang="en-US" altLang="zh-CN" sz="1200" b="0" i="0">
                        <a:solidFill>
                          <a:schemeClr val="tx1"/>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pitchFamily="34" charset="-122"/>
                          <a:ea typeface="微软雅黑" panose="020B0503020204020204" pitchFamily="34" charset="-122"/>
                        </a:rPr>
                        <a:t>Cl-</a:t>
                      </a:r>
                      <a:br>
                        <a:rPr lang="en-US" altLang="zh-CN" sz="1200" b="0" i="0">
                          <a:solidFill>
                            <a:schemeClr val="tx1"/>
                          </a:solidFill>
                          <a:latin typeface="微软雅黑" panose="020B0503020204020204" pitchFamily="34" charset="-122"/>
                          <a:ea typeface="微软雅黑" panose="020B0503020204020204" pitchFamily="34" charset="-122"/>
                        </a:rPr>
                      </a:br>
                      <a:r>
                        <a:rPr lang="en-US" altLang="zh-CN" sz="1200" b="0" i="0">
                          <a:solidFill>
                            <a:schemeClr val="tx1"/>
                          </a:solidFill>
                          <a:latin typeface="微软雅黑" panose="020B0503020204020204" pitchFamily="34" charset="-122"/>
                          <a:ea typeface="微软雅黑" panose="020B0503020204020204" pitchFamily="34" charset="-122"/>
                        </a:rPr>
                        <a:t>mmol/L</a:t>
                      </a:r>
                      <a:endParaRPr lang="en-US" altLang="zh-CN" sz="1200" b="0" i="0">
                        <a:solidFill>
                          <a:schemeClr val="tx1"/>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pitchFamily="34" charset="-122"/>
                          <a:ea typeface="微软雅黑" panose="020B0503020204020204" pitchFamily="34" charset="-122"/>
                        </a:rPr>
                        <a:t>K+</a:t>
                      </a:r>
                      <a:br>
                        <a:rPr lang="en-US" altLang="zh-CN" sz="1200" b="0" i="0">
                          <a:solidFill>
                            <a:schemeClr val="tx1"/>
                          </a:solidFill>
                          <a:latin typeface="微软雅黑" panose="020B0503020204020204" pitchFamily="34" charset="-122"/>
                          <a:ea typeface="微软雅黑" panose="020B0503020204020204" pitchFamily="34" charset="-122"/>
                        </a:rPr>
                      </a:br>
                      <a:r>
                        <a:rPr lang="en-US" altLang="zh-CN" sz="1200" b="0" i="0">
                          <a:solidFill>
                            <a:schemeClr val="tx1"/>
                          </a:solidFill>
                          <a:latin typeface="微软雅黑" panose="020B0503020204020204" pitchFamily="34" charset="-122"/>
                          <a:ea typeface="微软雅黑" panose="020B0503020204020204" pitchFamily="34" charset="-122"/>
                        </a:rPr>
                        <a:t>mmol/L</a:t>
                      </a:r>
                      <a:endParaRPr lang="en-US" altLang="zh-CN" sz="1200" b="0" i="0">
                        <a:solidFill>
                          <a:schemeClr val="tx1"/>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pitchFamily="34" charset="-122"/>
                          <a:ea typeface="微软雅黑" panose="020B0503020204020204" pitchFamily="34" charset="-122"/>
                        </a:rPr>
                        <a:t>Ca</a:t>
                      </a:r>
                      <a:r>
                        <a:rPr lang="en-US" altLang="zh-CN" sz="1200" b="0" i="0" baseline="30000">
                          <a:solidFill>
                            <a:schemeClr val="tx1"/>
                          </a:solidFill>
                          <a:latin typeface="微软雅黑" panose="020B0503020204020204" pitchFamily="34" charset="-122"/>
                          <a:ea typeface="微软雅黑" panose="020B0503020204020204" pitchFamily="34" charset="-122"/>
                        </a:rPr>
                        <a:t>2+</a:t>
                      </a:r>
                      <a:br>
                        <a:rPr lang="en-US" altLang="zh-CN" sz="1200" b="0" i="0">
                          <a:solidFill>
                            <a:schemeClr val="tx1"/>
                          </a:solidFill>
                          <a:latin typeface="微软雅黑" panose="020B0503020204020204" pitchFamily="34" charset="-122"/>
                          <a:ea typeface="微软雅黑" panose="020B0503020204020204" pitchFamily="34" charset="-122"/>
                        </a:rPr>
                      </a:br>
                      <a:r>
                        <a:rPr lang="en-US" altLang="zh-CN" sz="1200" b="0" i="0">
                          <a:solidFill>
                            <a:schemeClr val="tx1"/>
                          </a:solidFill>
                          <a:latin typeface="微软雅黑" panose="020B0503020204020204" pitchFamily="34" charset="-122"/>
                          <a:ea typeface="微软雅黑" panose="020B0503020204020204" pitchFamily="34" charset="-122"/>
                        </a:rPr>
                        <a:t>mmol/L</a:t>
                      </a:r>
                      <a:endParaRPr lang="en-US" altLang="zh-CN" sz="1200" b="0" i="0">
                        <a:solidFill>
                          <a:schemeClr val="tx1"/>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pitchFamily="34" charset="-122"/>
                          <a:ea typeface="微软雅黑" panose="020B0503020204020204" pitchFamily="34" charset="-122"/>
                        </a:rPr>
                        <a:t>Mg</a:t>
                      </a:r>
                      <a:r>
                        <a:rPr lang="en-US" altLang="zh-CN" sz="1200" b="0" i="0" baseline="30000">
                          <a:solidFill>
                            <a:schemeClr val="tx1"/>
                          </a:solidFill>
                          <a:latin typeface="微软雅黑" panose="020B0503020204020204" pitchFamily="34" charset="-122"/>
                          <a:ea typeface="微软雅黑" panose="020B0503020204020204" pitchFamily="34" charset="-122"/>
                        </a:rPr>
                        <a:t>2+</a:t>
                      </a:r>
                      <a:br>
                        <a:rPr lang="en-US" altLang="zh-CN" sz="1200" b="0" i="0">
                          <a:solidFill>
                            <a:schemeClr val="tx1"/>
                          </a:solidFill>
                          <a:latin typeface="微软雅黑" panose="020B0503020204020204" pitchFamily="34" charset="-122"/>
                          <a:ea typeface="微软雅黑" panose="020B0503020204020204" pitchFamily="34" charset="-122"/>
                        </a:rPr>
                      </a:br>
                      <a:r>
                        <a:rPr lang="en-US" altLang="zh-CN" sz="1200" b="0" i="0">
                          <a:solidFill>
                            <a:schemeClr val="tx1"/>
                          </a:solidFill>
                          <a:latin typeface="微软雅黑" panose="020B0503020204020204" pitchFamily="34" charset="-122"/>
                          <a:ea typeface="微软雅黑" panose="020B0503020204020204" pitchFamily="34" charset="-122"/>
                        </a:rPr>
                        <a:t>mmol/L</a:t>
                      </a:r>
                      <a:endParaRPr lang="en-US" altLang="zh-CN" sz="1200" b="0" i="0">
                        <a:solidFill>
                          <a:schemeClr val="tx1"/>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zh-CN" altLang="en-US" sz="12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醋酸根</a:t>
                      </a:r>
                      <a:br>
                        <a:rPr lang="zh-CN" altLang="en-US" sz="12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br>
                      <a:r>
                        <a:rPr lang="en-US" altLang="zh-CN" sz="12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mmol/L</a:t>
                      </a:r>
                      <a:endParaRPr lang="en-US" altLang="zh-CN" sz="12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zh-CN" altLang="en-US" sz="12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磷酸根</a:t>
                      </a:r>
                      <a:endParaRPr lang="zh-CN" altLang="en-US" sz="12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algn="ctr" fontAlgn="ctr">
                        <a:buNone/>
                      </a:pPr>
                      <a:r>
                        <a:rPr lang="en-US" altLang="zh-CN" sz="12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mmol/L</a:t>
                      </a:r>
                      <a:endParaRPr lang="en-US" altLang="zh-CN" sz="12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zh-CN" altLang="en-US" sz="12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葡萄糖</a:t>
                      </a:r>
                      <a:endParaRPr lang="zh-CN" altLang="en-US" sz="12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r>
              <a:tr h="504000">
                <a:tc>
                  <a:txBody>
                    <a:bodyPr/>
                    <a:p>
                      <a:pPr algn="ctr" fontAlgn="ctr">
                        <a:lnSpc>
                          <a:spcPct val="130000"/>
                        </a:lnSpc>
                        <a:buNone/>
                      </a:pPr>
                      <a:r>
                        <a:rPr lang="zh-CN" altLang="en-US" sz="1200" b="0" i="0">
                          <a:solidFill>
                            <a:sysClr val="windowText" lastClr="000000"/>
                          </a:solidFill>
                          <a:latin typeface="微软雅黑" panose="020B0503020204020204" pitchFamily="34" charset="-122"/>
                          <a:ea typeface="微软雅黑" panose="020B0503020204020204" pitchFamily="34" charset="-122"/>
                        </a:rPr>
                        <a:t>复方醋酸钠葡萄糖注射液</a:t>
                      </a:r>
                      <a:endParaRPr lang="zh-CN" altLang="en-US" sz="1200" b="0" i="0">
                        <a:solidFill>
                          <a:sysClr val="windowText" lastClr="000000"/>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pitchFamily="34" charset="-122"/>
                          <a:ea typeface="微软雅黑" panose="020B0503020204020204" pitchFamily="34" charset="-122"/>
                        </a:rPr>
                        <a:t>45</a:t>
                      </a:r>
                      <a:endParaRPr lang="en-US" altLang="zh-CN" sz="1200" b="0" i="0">
                        <a:solidFill>
                          <a:schemeClr val="tx1"/>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pitchFamily="34" charset="-122"/>
                          <a:ea typeface="微软雅黑" panose="020B0503020204020204" pitchFamily="34" charset="-122"/>
                        </a:rPr>
                        <a:t>37</a:t>
                      </a:r>
                      <a:endParaRPr lang="en-US" altLang="zh-CN" sz="1200" b="0" i="0">
                        <a:solidFill>
                          <a:schemeClr val="tx1"/>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pitchFamily="34" charset="-122"/>
                          <a:ea typeface="微软雅黑" panose="020B0503020204020204" pitchFamily="34" charset="-122"/>
                        </a:rPr>
                        <a:t>17</a:t>
                      </a:r>
                      <a:endParaRPr lang="en-US" altLang="zh-CN" sz="1200" b="0" i="0">
                        <a:solidFill>
                          <a:schemeClr val="tx1"/>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pitchFamily="34" charset="-122"/>
                          <a:ea typeface="微软雅黑" panose="020B0503020204020204" pitchFamily="34" charset="-122"/>
                        </a:rPr>
                        <a:t>——</a:t>
                      </a:r>
                      <a:endParaRPr lang="en-US" altLang="zh-CN" sz="1200" b="0" i="0">
                        <a:solidFill>
                          <a:schemeClr val="tx1"/>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pitchFamily="34" charset="-122"/>
                          <a:ea typeface="微软雅黑" panose="020B0503020204020204" pitchFamily="34" charset="-122"/>
                        </a:rPr>
                        <a:t>2.5</a:t>
                      </a:r>
                      <a:endParaRPr lang="en-US" altLang="zh-CN" sz="1200" b="0" i="0">
                        <a:solidFill>
                          <a:schemeClr val="tx1"/>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pitchFamily="34" charset="-122"/>
                          <a:ea typeface="微软雅黑" panose="020B0503020204020204" pitchFamily="34" charset="-122"/>
                        </a:rPr>
                        <a:t>20</a:t>
                      </a:r>
                      <a:endParaRPr lang="en-US" altLang="zh-CN" sz="1200" b="0" i="0">
                        <a:solidFill>
                          <a:schemeClr val="tx1"/>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en-US" altLang="zh-CN" sz="1200" b="0" i="0">
                          <a:solidFill>
                            <a:schemeClr val="tx1"/>
                          </a:solidFill>
                          <a:latin typeface="微软雅黑" panose="020B0503020204020204" pitchFamily="34" charset="-122"/>
                          <a:ea typeface="微软雅黑" panose="020B0503020204020204" pitchFamily="34" charset="-122"/>
                        </a:rPr>
                        <a:t>10</a:t>
                      </a:r>
                      <a:endParaRPr lang="en-US" altLang="zh-CN" sz="1200" b="0" i="0">
                        <a:solidFill>
                          <a:schemeClr val="tx1"/>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en-US" altLang="zh-CN" sz="1200" b="0" i="0">
                          <a:solidFill>
                            <a:schemeClr val="tx1"/>
                          </a:solidFill>
                          <a:latin typeface="微软雅黑" panose="020B0503020204020204" pitchFamily="34" charset="-122"/>
                          <a:ea typeface="微软雅黑" panose="020B0503020204020204" pitchFamily="34" charset="-122"/>
                        </a:rPr>
                        <a:t>5%</a:t>
                      </a:r>
                      <a:endParaRPr lang="en-US" altLang="zh-CN" sz="1200" b="0" i="0">
                        <a:solidFill>
                          <a:schemeClr val="tx1"/>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r>
              <a:tr h="504000">
                <a:tc>
                  <a:txBody>
                    <a:bodyPr/>
                    <a:p>
                      <a:pPr algn="ctr" fontAlgn="ctr">
                        <a:lnSpc>
                          <a:spcPct val="130000"/>
                        </a:lnSpc>
                        <a:buNone/>
                      </a:pPr>
                      <a:r>
                        <a:rPr lang="zh-CN" altLang="en-US" sz="1200" b="0" i="0">
                          <a:solidFill>
                            <a:sysClr val="windowText" lastClr="000000"/>
                          </a:solidFill>
                          <a:latin typeface="微软雅黑" panose="020B0503020204020204" pitchFamily="34" charset="-122"/>
                          <a:ea typeface="微软雅黑" panose="020B0503020204020204" pitchFamily="34" charset="-122"/>
                        </a:rPr>
                        <a:t>复方电解质醋酸钠葡萄糖注射液</a:t>
                      </a:r>
                      <a:endParaRPr lang="en-US" altLang="zh-CN" sz="1200" b="0" i="0" baseline="30000">
                        <a:solidFill>
                          <a:sysClr val="windowText" lastClr="000000"/>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en-US" altLang="zh-CN" sz="1200" b="0" i="0">
                          <a:solidFill>
                            <a:schemeClr val="tx1"/>
                          </a:solidFill>
                          <a:latin typeface="微软雅黑" panose="020B0503020204020204" pitchFamily="34" charset="-122"/>
                          <a:ea typeface="微软雅黑" panose="020B0503020204020204" pitchFamily="34" charset="-122"/>
                        </a:rPr>
                        <a:t>35</a:t>
                      </a:r>
                      <a:endParaRPr lang="en-US" altLang="zh-CN" sz="1200" b="0" i="0">
                        <a:solidFill>
                          <a:schemeClr val="tx1"/>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en-US" altLang="zh-CN" sz="1200" b="0" i="0">
                          <a:solidFill>
                            <a:schemeClr val="tx1"/>
                          </a:solidFill>
                          <a:latin typeface="微软雅黑" panose="020B0503020204020204" pitchFamily="34" charset="-122"/>
                          <a:ea typeface="微软雅黑" panose="020B0503020204020204" pitchFamily="34" charset="-122"/>
                        </a:rPr>
                        <a:t>28</a:t>
                      </a:r>
                      <a:endParaRPr lang="en-US" altLang="zh-CN" sz="1200" b="0" i="0">
                        <a:solidFill>
                          <a:schemeClr val="tx1"/>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en-US" altLang="zh-CN" sz="1200" b="0" i="0">
                          <a:solidFill>
                            <a:schemeClr val="tx1"/>
                          </a:solidFill>
                          <a:latin typeface="微软雅黑" panose="020B0503020204020204" pitchFamily="34" charset="-122"/>
                          <a:ea typeface="微软雅黑" panose="020B0503020204020204" pitchFamily="34" charset="-122"/>
                        </a:rPr>
                        <a:t>20</a:t>
                      </a:r>
                      <a:endParaRPr lang="en-US" altLang="zh-CN" sz="1200" b="0" i="0">
                        <a:solidFill>
                          <a:schemeClr val="tx1"/>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en-US" altLang="zh-CN" sz="1200" b="0" i="0">
                          <a:solidFill>
                            <a:schemeClr val="tx1"/>
                          </a:solidFill>
                          <a:latin typeface="微软雅黑" panose="020B0503020204020204" pitchFamily="34" charset="-122"/>
                          <a:ea typeface="微软雅黑" panose="020B0503020204020204" pitchFamily="34" charset="-122"/>
                        </a:rPr>
                        <a:t>2.5</a:t>
                      </a:r>
                      <a:endParaRPr lang="en-US" altLang="zh-CN" sz="1200" b="0" i="0">
                        <a:solidFill>
                          <a:schemeClr val="tx1"/>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en-US" altLang="zh-CN" sz="1200" b="0" i="0">
                          <a:solidFill>
                            <a:schemeClr val="tx1"/>
                          </a:solidFill>
                          <a:latin typeface="微软雅黑" panose="020B0503020204020204" pitchFamily="34" charset="-122"/>
                          <a:ea typeface="微软雅黑" panose="020B0503020204020204" pitchFamily="34" charset="-122"/>
                        </a:rPr>
                        <a:t>1.5</a:t>
                      </a:r>
                      <a:endParaRPr lang="en-US" altLang="zh-CN" sz="1200" b="0" i="0">
                        <a:solidFill>
                          <a:schemeClr val="tx1"/>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en-US" altLang="zh-CN" sz="1200" b="0" i="0">
                          <a:solidFill>
                            <a:schemeClr val="tx1"/>
                          </a:solidFill>
                          <a:latin typeface="微软雅黑" panose="020B0503020204020204" pitchFamily="34" charset="-122"/>
                          <a:ea typeface="微软雅黑" panose="020B0503020204020204" pitchFamily="34" charset="-122"/>
                        </a:rPr>
                        <a:t>20</a:t>
                      </a:r>
                      <a:endParaRPr lang="en-US" altLang="zh-CN" sz="1200" b="0" i="0">
                        <a:solidFill>
                          <a:schemeClr val="tx1"/>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en-US" altLang="zh-CN" sz="1200" b="0" i="0">
                          <a:solidFill>
                            <a:schemeClr val="tx1"/>
                          </a:solidFill>
                          <a:latin typeface="微软雅黑" panose="020B0503020204020204" pitchFamily="34" charset="-122"/>
                          <a:ea typeface="微软雅黑" panose="020B0503020204020204" pitchFamily="34" charset="-122"/>
                        </a:rPr>
                        <a:t>10</a:t>
                      </a:r>
                      <a:endParaRPr lang="en-US" altLang="zh-CN" sz="1200" b="0" i="0">
                        <a:solidFill>
                          <a:schemeClr val="tx1"/>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en-US" altLang="zh-CN" sz="1200" b="0" i="0">
                          <a:solidFill>
                            <a:schemeClr val="tx1"/>
                          </a:solidFill>
                          <a:latin typeface="微软雅黑" panose="020B0503020204020204" pitchFamily="34" charset="-122"/>
                          <a:ea typeface="微软雅黑" panose="020B0503020204020204" pitchFamily="34" charset="-122"/>
                        </a:rPr>
                        <a:t>10%</a:t>
                      </a:r>
                      <a:endParaRPr lang="en-US" altLang="zh-CN" sz="1200" b="0" i="0">
                        <a:solidFill>
                          <a:schemeClr val="tx1"/>
                        </a:solidFill>
                        <a:latin typeface="微软雅黑" panose="020B0503020204020204" pitchFamily="34" charset="-122"/>
                        <a:ea typeface="微软雅黑" panose="020B0503020204020204" pitchFamily="3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r>
            </a:tbl>
          </a:graphicData>
        </a:graphic>
      </p:graphicFrame>
      <p:sp>
        <p:nvSpPr>
          <p:cNvPr id="10" name="文本框 9"/>
          <p:cNvSpPr txBox="1"/>
          <p:nvPr/>
        </p:nvSpPr>
        <p:spPr>
          <a:xfrm>
            <a:off x="266065" y="6054725"/>
            <a:ext cx="11254105" cy="770890"/>
          </a:xfrm>
          <a:prstGeom prst="rect">
            <a:avLst/>
          </a:prstGeom>
          <a:noFill/>
        </p:spPr>
        <p:txBody>
          <a:bodyPr wrap="square" rtlCol="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indent="0">
              <a:lnSpc>
                <a:spcPct val="150000"/>
              </a:lnSpc>
              <a:buFont typeface="Arial" panose="020B0604020202020204" pitchFamily="34" charset="0"/>
              <a:buNone/>
            </a:pPr>
            <a:r>
              <a:rPr lang="en-US" altLang="zh-CN" sz="900" dirty="0">
                <a:latin typeface="微软雅黑" panose="020B0503020204020204" pitchFamily="34" charset="-122"/>
                <a:ea typeface="微软雅黑" panose="020B0503020204020204" pitchFamily="34" charset="-122"/>
                <a:cs typeface="微软雅黑" panose="020B0503020204020204" pitchFamily="34" charset="-122"/>
                <a:sym typeface="+mn-lt"/>
              </a:rPr>
              <a:t>[1]</a:t>
            </a:r>
            <a:r>
              <a:rPr lang="zh-CN" altLang="en-US" sz="900" dirty="0">
                <a:latin typeface="微软雅黑" panose="020B0503020204020204" pitchFamily="34" charset="-122"/>
                <a:ea typeface="微软雅黑" panose="020B0503020204020204" pitchFamily="34" charset="-122"/>
                <a:cs typeface="微软雅黑" panose="020B0503020204020204" pitchFamily="34" charset="-122"/>
                <a:sym typeface="+mn-lt"/>
              </a:rPr>
              <a:t>《醋酸钠林格液围手术期临床应用专家共识》</a:t>
            </a:r>
            <a:r>
              <a:rPr lang="en-US" altLang="zh-CN" sz="900" dirty="0">
                <a:latin typeface="微软雅黑" panose="020B0503020204020204" pitchFamily="34" charset="-122"/>
                <a:ea typeface="微软雅黑" panose="020B0503020204020204" pitchFamily="34" charset="-122"/>
                <a:cs typeface="微软雅黑" panose="020B0503020204020204" pitchFamily="34" charset="-122"/>
                <a:sym typeface="+mn-lt"/>
              </a:rPr>
              <a:t>[2]</a:t>
            </a:r>
            <a:r>
              <a:rPr lang="zh-CN" altLang="en-US" sz="900" dirty="0">
                <a:latin typeface="微软雅黑" panose="020B0503020204020204" pitchFamily="34" charset="-122"/>
                <a:ea typeface="微软雅黑" panose="020B0503020204020204" pitchFamily="34" charset="-122"/>
                <a:cs typeface="微软雅黑" panose="020B0503020204020204" pitchFamily="34" charset="-122"/>
                <a:sym typeface="+mn-lt"/>
              </a:rPr>
              <a:t>《围术期醋酸盐平衡晶体液临床应用专家共识》</a:t>
            </a:r>
            <a:endParaRPr lang="zh-CN" altLang="en-US" sz="900"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indent="0">
              <a:lnSpc>
                <a:spcPct val="150000"/>
              </a:lnSpc>
              <a:buFont typeface="Arial" panose="020B0604020202020204" pitchFamily="34" charset="0"/>
              <a:buNone/>
            </a:pPr>
            <a:r>
              <a:rPr lang="en-US" altLang="zh-CN" sz="900" dirty="0">
                <a:latin typeface="微软雅黑" panose="020B0503020204020204" pitchFamily="34" charset="-122"/>
                <a:ea typeface="微软雅黑" panose="020B0503020204020204" pitchFamily="34" charset="-122"/>
                <a:cs typeface="微软雅黑" panose="020B0503020204020204" pitchFamily="34" charset="-122"/>
                <a:sym typeface="+mn-lt"/>
              </a:rPr>
              <a:t>[3] </a:t>
            </a:r>
            <a:r>
              <a:rPr lang="zh-CN" altLang="en-US" sz="900" dirty="0">
                <a:latin typeface="微软雅黑" panose="020B0503020204020204" pitchFamily="34" charset="-122"/>
                <a:ea typeface="微软雅黑" panose="020B0503020204020204" pitchFamily="34" charset="-122"/>
                <a:cs typeface="微软雅黑" panose="020B0503020204020204" pitchFamily="34" charset="-122"/>
                <a:sym typeface="+mn-lt"/>
              </a:rPr>
              <a:t>杜雯雯</a:t>
            </a:r>
            <a:r>
              <a:rPr lang="en-US" altLang="zh-CN" sz="900" dirty="0">
                <a:latin typeface="微软雅黑" panose="020B0503020204020204" pitchFamily="34" charset="-122"/>
                <a:ea typeface="微软雅黑" panose="020B0503020204020204" pitchFamily="34" charset="-122"/>
                <a:cs typeface="微软雅黑" panose="020B0503020204020204" pitchFamily="34" charset="-122"/>
                <a:sym typeface="+mn-lt"/>
              </a:rPr>
              <a:t>,</a:t>
            </a:r>
            <a:r>
              <a:rPr lang="zh-CN" altLang="en-US" sz="900" dirty="0">
                <a:latin typeface="微软雅黑" panose="020B0503020204020204" pitchFamily="34" charset="-122"/>
                <a:ea typeface="微软雅黑" panose="020B0503020204020204" pitchFamily="34" charset="-122"/>
                <a:cs typeface="微软雅黑" panose="020B0503020204020204" pitchFamily="34" charset="-122"/>
                <a:sym typeface="+mn-lt"/>
              </a:rPr>
              <a:t>徐伟</a:t>
            </a:r>
            <a:r>
              <a:rPr lang="en-US" altLang="zh-CN" sz="900" dirty="0">
                <a:latin typeface="微软雅黑" panose="020B0503020204020204" pitchFamily="34" charset="-122"/>
                <a:ea typeface="微软雅黑" panose="020B0503020204020204" pitchFamily="34" charset="-122"/>
                <a:cs typeface="微软雅黑" panose="020B0503020204020204" pitchFamily="34" charset="-122"/>
                <a:sym typeface="+mn-lt"/>
              </a:rPr>
              <a:t>,</a:t>
            </a:r>
            <a:r>
              <a:rPr lang="zh-CN" altLang="en-US" sz="900" dirty="0">
                <a:latin typeface="微软雅黑" panose="020B0503020204020204" pitchFamily="34" charset="-122"/>
                <a:ea typeface="微软雅黑" panose="020B0503020204020204" pitchFamily="34" charset="-122"/>
                <a:cs typeface="微软雅黑" panose="020B0503020204020204" pitchFamily="34" charset="-122"/>
                <a:sym typeface="+mn-lt"/>
              </a:rPr>
              <a:t>蔡功杰</a:t>
            </a:r>
            <a:r>
              <a:rPr lang="en-US" altLang="zh-CN" sz="900" dirty="0">
                <a:latin typeface="微软雅黑" panose="020B0503020204020204" pitchFamily="34" charset="-122"/>
                <a:ea typeface="微软雅黑" panose="020B0503020204020204" pitchFamily="34" charset="-122"/>
                <a:cs typeface="微软雅黑" panose="020B0503020204020204" pitchFamily="34" charset="-122"/>
                <a:sym typeface="+mn-lt"/>
              </a:rPr>
              <a:t>,</a:t>
            </a:r>
            <a:r>
              <a:rPr lang="zh-CN" altLang="en-US" sz="900" dirty="0">
                <a:latin typeface="微软雅黑" panose="020B0503020204020204" pitchFamily="34" charset="-122"/>
                <a:ea typeface="微软雅黑" panose="020B0503020204020204" pitchFamily="34" charset="-122"/>
                <a:cs typeface="微软雅黑" panose="020B0503020204020204" pitchFamily="34" charset="-122"/>
                <a:sym typeface="+mn-lt"/>
              </a:rPr>
              <a:t>等</a:t>
            </a:r>
            <a:r>
              <a:rPr lang="en-US" altLang="zh-CN" sz="900" dirty="0">
                <a:latin typeface="微软雅黑" panose="020B0503020204020204" pitchFamily="34" charset="-122"/>
                <a:ea typeface="微软雅黑" panose="020B0503020204020204" pitchFamily="34" charset="-122"/>
                <a:cs typeface="微软雅黑" panose="020B0503020204020204" pitchFamily="34" charset="-122"/>
                <a:sym typeface="+mn-lt"/>
              </a:rPr>
              <a:t>.</a:t>
            </a:r>
            <a:r>
              <a:rPr lang="zh-CN" altLang="en-US" sz="900" dirty="0">
                <a:latin typeface="微软雅黑" panose="020B0503020204020204" pitchFamily="34" charset="-122"/>
                <a:ea typeface="微软雅黑" panose="020B0503020204020204" pitchFamily="34" charset="-122"/>
                <a:cs typeface="微软雅黑" panose="020B0503020204020204" pitchFamily="34" charset="-122"/>
                <a:sym typeface="+mn-lt"/>
              </a:rPr>
              <a:t>中国儿童用药可及性分析</a:t>
            </a:r>
            <a:r>
              <a:rPr lang="en-US" altLang="zh-CN" sz="900" dirty="0">
                <a:latin typeface="微软雅黑" panose="020B0503020204020204" pitchFamily="34" charset="-122"/>
                <a:ea typeface="微软雅黑" panose="020B0503020204020204" pitchFamily="34" charset="-122"/>
                <a:cs typeface="微软雅黑" panose="020B0503020204020204" pitchFamily="34" charset="-122"/>
                <a:sym typeface="+mn-lt"/>
              </a:rPr>
              <a:t>[J].</a:t>
            </a:r>
            <a:r>
              <a:rPr lang="zh-CN" altLang="en-US" sz="900" dirty="0">
                <a:latin typeface="微软雅黑" panose="020B0503020204020204" pitchFamily="34" charset="-122"/>
                <a:ea typeface="微软雅黑" panose="020B0503020204020204" pitchFamily="34" charset="-122"/>
                <a:cs typeface="微软雅黑" panose="020B0503020204020204" pitchFamily="34" charset="-122"/>
                <a:sym typeface="+mn-lt"/>
              </a:rPr>
              <a:t>中国现代应用药学</a:t>
            </a:r>
            <a:r>
              <a:rPr lang="en-US" altLang="zh-CN" sz="900" dirty="0">
                <a:latin typeface="微软雅黑" panose="020B0503020204020204" pitchFamily="34" charset="-122"/>
                <a:ea typeface="微软雅黑" panose="020B0503020204020204" pitchFamily="34" charset="-122"/>
                <a:cs typeface="微软雅黑" panose="020B0503020204020204" pitchFamily="34" charset="-122"/>
                <a:sym typeface="+mn-lt"/>
              </a:rPr>
              <a:t>,2018,35(01):128-131.DOI:10.13748/j.cnki.issn1007-7693.2018.01.029</a:t>
            </a:r>
            <a:endParaRPr lang="en-US" altLang="zh-CN" sz="900"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indent="0">
              <a:lnSpc>
                <a:spcPct val="150000"/>
              </a:lnSpc>
              <a:buFont typeface="Arial" panose="020B0604020202020204" pitchFamily="34" charset="0"/>
              <a:buNone/>
            </a:pPr>
            <a:r>
              <a:rPr lang="en-US" altLang="zh-CN" sz="900" dirty="0">
                <a:latin typeface="微软雅黑" panose="020B0503020204020204" pitchFamily="34" charset="-122"/>
                <a:ea typeface="微软雅黑" panose="020B0503020204020204" pitchFamily="34" charset="-122"/>
                <a:cs typeface="微软雅黑" panose="020B0503020204020204" pitchFamily="34" charset="-122"/>
                <a:sym typeface="+mn-lt"/>
              </a:rPr>
              <a:t>[4]</a:t>
            </a:r>
            <a:r>
              <a:rPr lang="zh-CN" altLang="en-US" sz="900" dirty="0">
                <a:latin typeface="微软雅黑" panose="020B0503020204020204" pitchFamily="34" charset="-122"/>
                <a:ea typeface="微软雅黑" panose="020B0503020204020204" pitchFamily="34" charset="-122"/>
                <a:cs typeface="微软雅黑" panose="020B0503020204020204" pitchFamily="34" charset="-122"/>
                <a:sym typeface="+mn-lt"/>
              </a:rPr>
              <a:t>《中华人民共和国202</a:t>
            </a:r>
            <a:r>
              <a:rPr lang="en-US" altLang="zh-CN" sz="900" dirty="0">
                <a:latin typeface="微软雅黑" panose="020B0503020204020204" pitchFamily="34" charset="-122"/>
                <a:ea typeface="微软雅黑" panose="020B0503020204020204" pitchFamily="34" charset="-122"/>
                <a:cs typeface="微软雅黑" panose="020B0503020204020204" pitchFamily="34" charset="-122"/>
                <a:sym typeface="+mn-lt"/>
              </a:rPr>
              <a:t>4</a:t>
            </a:r>
            <a:r>
              <a:rPr lang="zh-CN" altLang="en-US" sz="900" dirty="0">
                <a:latin typeface="微软雅黑" panose="020B0503020204020204" pitchFamily="34" charset="-122"/>
                <a:ea typeface="微软雅黑" panose="020B0503020204020204" pitchFamily="34" charset="-122"/>
                <a:cs typeface="微软雅黑" panose="020B0503020204020204" pitchFamily="34" charset="-122"/>
                <a:sym typeface="+mn-lt"/>
              </a:rPr>
              <a:t>年国民经济和社会发展统计公报》</a:t>
            </a:r>
            <a:r>
              <a:rPr lang="en-US" altLang="zh-CN" sz="900" dirty="0">
                <a:latin typeface="微软雅黑" panose="020B0503020204020204" pitchFamily="34" charset="-122"/>
                <a:ea typeface="微软雅黑" panose="020B0503020204020204" pitchFamily="34" charset="-122"/>
                <a:cs typeface="微软雅黑" panose="020B0503020204020204" pitchFamily="34" charset="-122"/>
                <a:sym typeface="+mn-lt"/>
              </a:rPr>
              <a:t>[5]《2024</a:t>
            </a:r>
            <a:r>
              <a:rPr lang="zh-CN" altLang="en-US" sz="900" dirty="0">
                <a:latin typeface="微软雅黑" panose="020B0503020204020204" pitchFamily="34" charset="-122"/>
                <a:ea typeface="微软雅黑" panose="020B0503020204020204" pitchFamily="34" charset="-122"/>
                <a:cs typeface="微软雅黑" panose="020B0503020204020204" pitchFamily="34" charset="-122"/>
                <a:sym typeface="+mn-lt"/>
              </a:rPr>
              <a:t>中国卫生健康统计年鉴</a:t>
            </a:r>
            <a:r>
              <a:rPr lang="en-US" altLang="zh-CN" sz="900" dirty="0">
                <a:latin typeface="微软雅黑" panose="020B0503020204020204" pitchFamily="34" charset="-122"/>
                <a:ea typeface="微软雅黑" panose="020B0503020204020204" pitchFamily="34" charset="-122"/>
                <a:cs typeface="微软雅黑" panose="020B0503020204020204" pitchFamily="34" charset="-122"/>
                <a:sym typeface="+mn-lt"/>
              </a:rPr>
              <a:t>》</a:t>
            </a:r>
            <a:endParaRPr lang="en-US" altLang="zh-CN" sz="900" dirty="0">
              <a:latin typeface="微软雅黑" panose="020B0503020204020204" pitchFamily="34" charset="-122"/>
              <a:ea typeface="微软雅黑" panose="020B0503020204020204" pitchFamily="34" charset="-122"/>
              <a:cs typeface="微软雅黑" panose="020B0503020204020204" pitchFamily="34" charset="-122"/>
              <a:sym typeface="+mn-lt"/>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66126" y="278067"/>
            <a:ext cx="615777" cy="460375"/>
          </a:xfrm>
          <a:prstGeom prst="rect">
            <a:avLst/>
          </a:prstGeom>
          <a:noFill/>
        </p:spPr>
        <p:txBody>
          <a:bodyPr wrap="square" rtlCol="0">
            <a:spAutoFit/>
          </a:bodyPr>
          <a:p>
            <a:pPr algn="ctr"/>
            <a:r>
              <a:rPr lang="en-US" altLang="zh-CN" sz="2400" b="1">
                <a:solidFill>
                  <a:schemeClr val="bg1"/>
                </a:solidFill>
                <a:effectLst>
                  <a:outerShdw blurRad="25400" dist="25400" dir="2700000" algn="tl">
                    <a:srgbClr val="000000">
                      <a:alpha val="34000"/>
                    </a:srgbClr>
                  </a:outerShdw>
                </a:effectLst>
                <a:latin typeface="微软雅黑" panose="020B0503020204020204" pitchFamily="34" charset="-122"/>
                <a:ea typeface="微软雅黑" panose="020B0503020204020204" pitchFamily="34" charset="-122"/>
              </a:rPr>
              <a:t>02</a:t>
            </a:r>
            <a:endParaRPr lang="en-US" altLang="zh-CN" sz="2400" b="1">
              <a:solidFill>
                <a:schemeClr val="bg1"/>
              </a:solidFill>
              <a:effectLst>
                <a:outerShdw blurRad="25400" dist="25400" dir="2700000" algn="tl">
                  <a:srgbClr val="000000">
                    <a:alpha val="34000"/>
                  </a:srgbClr>
                </a:outerShdw>
              </a:effectLst>
              <a:latin typeface="微软雅黑" panose="020B0503020204020204" pitchFamily="34" charset="-122"/>
              <a:ea typeface="微软雅黑" panose="020B0503020204020204" pitchFamily="34" charset="-122"/>
            </a:endParaRPr>
          </a:p>
        </p:txBody>
      </p:sp>
      <p:pic>
        <p:nvPicPr>
          <p:cNvPr id="7" name="图片 6"/>
          <p:cNvPicPr>
            <a:picLocks noChangeAspect="1"/>
          </p:cNvPicPr>
          <p:nvPr userDrawn="1">
            <p:custDataLst>
              <p:tags r:id="rId1"/>
            </p:custDataLst>
          </p:nvPr>
        </p:nvPicPr>
        <p:blipFill>
          <a:blip r:embed="rId2"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3" name="文本框 2"/>
          <p:cNvSpPr txBox="1"/>
          <p:nvPr/>
        </p:nvSpPr>
        <p:spPr>
          <a:xfrm>
            <a:off x="1604645" y="278130"/>
            <a:ext cx="4064000" cy="460375"/>
          </a:xfrm>
          <a:prstGeom prst="rect">
            <a:avLst/>
          </a:prstGeom>
          <a:noFill/>
        </p:spPr>
        <p:txBody>
          <a:bodyPr wrap="square" rtlCol="0">
            <a:spAutoFit/>
          </a:bodyPr>
          <a:p>
            <a:r>
              <a:rPr lang="zh-CN" altLang="en-US" sz="2400" b="1">
                <a:latin typeface="微软雅黑" panose="020B0503020204020204" pitchFamily="34" charset="-122"/>
                <a:ea typeface="微软雅黑" panose="020B0503020204020204" pitchFamily="34" charset="-122"/>
              </a:rPr>
              <a:t>安全性</a:t>
            </a:r>
            <a:endParaRPr lang="zh-CN" altLang="en-US" sz="2400" b="1">
              <a:latin typeface="微软雅黑" panose="020B0503020204020204" pitchFamily="34" charset="-122"/>
              <a:ea typeface="微软雅黑" panose="020B0503020204020204" pitchFamily="34" charset="-122"/>
            </a:endParaRPr>
          </a:p>
        </p:txBody>
      </p:sp>
      <p:sp>
        <p:nvSpPr>
          <p:cNvPr id="39" name="文本框 38"/>
          <p:cNvSpPr txBox="1"/>
          <p:nvPr>
            <p:custDataLst>
              <p:tags r:id="rId3"/>
            </p:custDataLst>
          </p:nvPr>
        </p:nvSpPr>
        <p:spPr>
          <a:xfrm>
            <a:off x="542290" y="580390"/>
            <a:ext cx="11025505" cy="398780"/>
          </a:xfrm>
          <a:prstGeom prst="rect">
            <a:avLst/>
          </a:prstGeom>
          <a:noFill/>
        </p:spPr>
        <p:txBody>
          <a:bodyPr wrap="square">
            <a:spAutoFit/>
          </a:bodyPr>
          <a:p>
            <a:pPr algn="ctr"/>
            <a:r>
              <a:rPr lang="zh-CN" altLang="en-US" sz="2000" b="1" dirty="0">
                <a:solidFill>
                  <a:schemeClr val="accent1"/>
                </a:solidFill>
                <a:cs typeface="+mn-ea"/>
                <a:sym typeface="+mn-lt"/>
              </a:rPr>
              <a:t>本品不良反应更少</a:t>
            </a:r>
            <a:endParaRPr lang="zh-CN" altLang="en-US" sz="2000" b="1" dirty="0">
              <a:solidFill>
                <a:schemeClr val="accent1"/>
              </a:solidFill>
              <a:cs typeface="+mn-ea"/>
              <a:sym typeface="+mn-lt"/>
            </a:endParaRPr>
          </a:p>
        </p:txBody>
      </p:sp>
      <p:grpSp>
        <p:nvGrpSpPr>
          <p:cNvPr id="5" name="组合 4"/>
          <p:cNvGrpSpPr/>
          <p:nvPr/>
        </p:nvGrpSpPr>
        <p:grpSpPr>
          <a:xfrm>
            <a:off x="6696710" y="1253490"/>
            <a:ext cx="5300980" cy="5112385"/>
            <a:chOff x="10202" y="2963"/>
            <a:chExt cx="8348" cy="6850"/>
          </a:xfrm>
        </p:grpSpPr>
        <p:sp>
          <p:nvSpPr>
            <p:cNvPr id="12" name="矩形 11"/>
            <p:cNvSpPr/>
            <p:nvPr>
              <p:custDataLst>
                <p:tags r:id="rId4"/>
              </p:custDataLst>
            </p:nvPr>
          </p:nvSpPr>
          <p:spPr>
            <a:xfrm>
              <a:off x="10202" y="2963"/>
              <a:ext cx="8348" cy="6851"/>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just" defTabSz="914400" rtl="0" eaLnBrk="1" fontAlgn="auto" latinLnBrk="0" hangingPunct="1">
                <a:lnSpc>
                  <a:spcPct val="100000"/>
                </a:lnSpc>
                <a:spcBef>
                  <a:spcPts val="0"/>
                </a:spcBef>
                <a:spcAft>
                  <a:spcPts val="0"/>
                </a:spcAft>
                <a:buClrTx/>
                <a:buSzTx/>
                <a:buFontTx/>
                <a:buNone/>
                <a:defRPr/>
              </a:pPr>
              <a:endParaRPr kumimoji="0" lang="zh-CN" altLang="en-US" sz="13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endParaRPr>
            </a:p>
            <a:p>
              <a:pPr marL="0" marR="0" lvl="0" indent="0" algn="just" defTabSz="914400" rtl="0" eaLnBrk="1" fontAlgn="auto" latinLnBrk="0" hangingPunct="1">
                <a:lnSpc>
                  <a:spcPct val="100000"/>
                </a:lnSpc>
                <a:spcBef>
                  <a:spcPts val="0"/>
                </a:spcBef>
                <a:spcAft>
                  <a:spcPts val="0"/>
                </a:spcAft>
                <a:buClrTx/>
                <a:buSzTx/>
                <a:buFontTx/>
                <a:buNone/>
                <a:defRPr/>
              </a:pPr>
              <a:endParaRPr kumimoji="0" lang="zh-CN" altLang="en-US" sz="13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endParaRPr>
            </a:p>
            <a:p>
              <a:pPr marL="0" marR="0" lvl="0" indent="0" algn="just" defTabSz="914400" rtl="0" eaLnBrk="1" fontAlgn="auto" latinLnBrk="0" hangingPunct="1">
                <a:lnSpc>
                  <a:spcPct val="100000"/>
                </a:lnSpc>
                <a:spcBef>
                  <a:spcPts val="0"/>
                </a:spcBef>
                <a:spcAft>
                  <a:spcPts val="0"/>
                </a:spcAft>
                <a:buClrTx/>
                <a:buSzTx/>
                <a:buFontTx/>
                <a:buNone/>
                <a:defRPr/>
              </a:pPr>
              <a:endParaRPr kumimoji="0" lang="zh-CN" altLang="en-US" sz="13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endParaRPr>
            </a:p>
            <a:p>
              <a:pPr marL="342900" lvl="0" indent="-342900" algn="just">
                <a:lnSpc>
                  <a:spcPct val="150000"/>
                </a:lnSpc>
                <a:buClr>
                  <a:srgbClr val="E46D1C"/>
                </a:buClr>
                <a:buFont typeface="Wingdings" panose="05000000000000000000" pitchFamily="2" charset="2"/>
                <a:buChar char="Ø"/>
                <a:defRPr/>
              </a:pPr>
              <a:r>
                <a:rPr kumimoji="0" lang="zh-CN" altLang="en-US" sz="13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rPr>
                <a:t>醋酸代替乳酸</a:t>
              </a:r>
              <a:r>
                <a:rPr kumimoji="0" lang="zh-CN" altLang="en-US" sz="1300" b="1" i="0" u="none" strike="noStrike" kern="1200" cap="none" spc="0" normalizeH="0" baseline="0" noProof="0" dirty="0">
                  <a:ln>
                    <a:noFill/>
                  </a:ln>
                  <a:solidFill>
                    <a:schemeClr val="tx1">
                      <a:lumMod val="95000"/>
                      <a:lumOff val="5000"/>
                    </a:scheme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rPr>
                <a:t>，代谢不依赖肝脏，肝脏负担较小，代谢速度快。</a:t>
              </a:r>
              <a:endParaRPr kumimoji="0" lang="zh-CN" altLang="en-US" sz="1300" b="1" i="0" u="none" strike="noStrike" kern="1200" cap="none" spc="0" normalizeH="0" baseline="0" noProof="0" dirty="0">
                <a:ln>
                  <a:noFill/>
                </a:ln>
                <a:solidFill>
                  <a:schemeClr val="tx1">
                    <a:lumMod val="95000"/>
                    <a:lumOff val="5000"/>
                  </a:scheme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endParaRPr>
            </a:p>
            <a:p>
              <a:pPr marL="342900" lvl="0" indent="-342900" algn="just">
                <a:lnSpc>
                  <a:spcPct val="150000"/>
                </a:lnSpc>
                <a:buClr>
                  <a:srgbClr val="E46D1C"/>
                </a:buClr>
                <a:buFont typeface="Wingdings" panose="05000000000000000000" pitchFamily="2" charset="2"/>
                <a:buChar char="Ø"/>
                <a:defRPr/>
              </a:pPr>
              <a:r>
                <a:rPr kumimoji="0" lang="zh-CN" altLang="en-US" sz="13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rPr>
                <a:t>醋酸、磷酸双缓冲盐体系</a:t>
              </a:r>
              <a:r>
                <a:rPr kumimoji="0" lang="zh-CN" altLang="en-US" sz="1300" b="1" i="0" u="none" strike="noStrike" kern="1200" cap="none" spc="0" normalizeH="0" baseline="0" noProof="0" dirty="0">
                  <a:ln>
                    <a:noFill/>
                  </a:ln>
                  <a:solidFill>
                    <a:schemeClr val="tx1">
                      <a:lumMod val="95000"/>
                      <a:lumOff val="5000"/>
                    </a:scheme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rPr>
                <a:t>，平稳调节内环境、安全有保障。</a:t>
              </a:r>
              <a:endParaRPr kumimoji="0" lang="zh-CN" altLang="en-US" sz="1300" b="1" i="0" u="none" strike="noStrike" kern="1200" cap="none" spc="0" normalizeH="0" baseline="0" noProof="0" dirty="0">
                <a:ln>
                  <a:noFill/>
                </a:ln>
                <a:solidFill>
                  <a:schemeClr val="tx1">
                    <a:lumMod val="95000"/>
                    <a:lumOff val="5000"/>
                  </a:scheme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endParaRPr>
            </a:p>
            <a:p>
              <a:pPr marL="342900" lvl="0" indent="-342900" algn="just">
                <a:lnSpc>
                  <a:spcPct val="150000"/>
                </a:lnSpc>
                <a:buClr>
                  <a:srgbClr val="E46D1C"/>
                </a:buClr>
                <a:buFont typeface="Wingdings" panose="05000000000000000000" pitchFamily="2" charset="2"/>
                <a:buChar char="Ø"/>
                <a:defRPr/>
              </a:pPr>
              <a:r>
                <a:rPr kumimoji="0" lang="zh-CN" altLang="en-US" sz="13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rPr>
                <a:t>含葡萄糖</a:t>
              </a:r>
              <a:r>
                <a:rPr kumimoji="0" lang="en-US" altLang="zh-CN" sz="13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rPr>
                <a:t>5%</a:t>
              </a:r>
              <a:r>
                <a:rPr kumimoji="0" lang="zh-CN" altLang="en-US" sz="1300" b="1" i="0" u="none" strike="noStrike" kern="1200" cap="none" spc="0" normalizeH="0" baseline="0" noProof="0" dirty="0">
                  <a:ln>
                    <a:noFill/>
                  </a:ln>
                  <a:solidFill>
                    <a:schemeClr val="tx1">
                      <a:lumMod val="95000"/>
                      <a:lumOff val="5000"/>
                    </a:scheme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rPr>
                <a:t>，相较于参照品</a:t>
              </a:r>
              <a:r>
                <a:rPr kumimoji="0" lang="en-US" altLang="zh-CN" sz="1300" b="1" i="0" u="none" strike="noStrike" kern="1200" cap="none" spc="0" normalizeH="0" baseline="0" noProof="0" dirty="0">
                  <a:ln>
                    <a:noFill/>
                  </a:ln>
                  <a:solidFill>
                    <a:schemeClr val="tx1">
                      <a:lumMod val="95000"/>
                      <a:lumOff val="5000"/>
                    </a:scheme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rPr>
                <a:t>10%</a:t>
              </a:r>
              <a:r>
                <a:rPr kumimoji="0" lang="zh-CN" altLang="en-US" sz="1300" b="1" i="0" u="none" strike="noStrike" kern="1200" cap="none" spc="0" normalizeH="0" baseline="0" noProof="0" dirty="0">
                  <a:ln>
                    <a:noFill/>
                  </a:ln>
                  <a:solidFill>
                    <a:schemeClr val="tx1">
                      <a:lumMod val="95000"/>
                      <a:lumOff val="5000"/>
                    </a:scheme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rPr>
                <a:t>的含糖量，补充能量更平稳，更安全。</a:t>
              </a:r>
              <a:endParaRPr kumimoji="0" lang="zh-CN" altLang="en-US" sz="1300" b="1" i="0" u="none" strike="noStrike" kern="1200" cap="none" spc="0" normalizeH="0" baseline="0" noProof="0" dirty="0">
                <a:ln>
                  <a:noFill/>
                </a:ln>
                <a:solidFill>
                  <a:schemeClr val="tx1">
                    <a:lumMod val="95000"/>
                    <a:lumOff val="5000"/>
                  </a:scheme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endParaRPr>
            </a:p>
            <a:p>
              <a:pPr marL="342900" lvl="0" indent="-342900" algn="just">
                <a:lnSpc>
                  <a:spcPct val="150000"/>
                </a:lnSpc>
                <a:buClr>
                  <a:srgbClr val="E46D1C"/>
                </a:buClr>
                <a:buFont typeface="Wingdings" panose="05000000000000000000" pitchFamily="2" charset="2"/>
                <a:buChar char="Ø"/>
                <a:defRPr/>
              </a:pPr>
              <a:r>
                <a:rPr kumimoji="0" lang="zh-CN" altLang="en-US" sz="13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rPr>
                <a:t>本品不含钙离子</a:t>
              </a:r>
              <a:r>
                <a:rPr kumimoji="0" lang="zh-CN" altLang="en-US" sz="1300" b="1" i="0" u="none" strike="noStrike" kern="1200" cap="none" spc="0" normalizeH="0" baseline="0" noProof="0" dirty="0">
                  <a:ln>
                    <a:noFill/>
                  </a:ln>
                  <a:solidFill>
                    <a:schemeClr val="tx1">
                      <a:lumMod val="95000"/>
                      <a:lumOff val="5000"/>
                    </a:scheme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rPr>
                <a:t>，更适于在输血前后使用，因其成分中不含</a:t>
              </a:r>
              <a:r>
                <a:rPr kumimoji="0" lang="en-US" altLang="zh-CN" sz="1300" b="1" i="0" u="none" strike="noStrike" kern="1200" cap="none" spc="0" normalizeH="0" baseline="0" noProof="0" dirty="0">
                  <a:ln>
                    <a:noFill/>
                  </a:ln>
                  <a:solidFill>
                    <a:schemeClr val="tx1">
                      <a:lumMod val="95000"/>
                      <a:lumOff val="5000"/>
                    </a:scheme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rPr>
                <a:t> Ca</a:t>
              </a:r>
              <a:r>
                <a:rPr kumimoji="0" lang="en-US" altLang="zh-CN" sz="1300" b="1" i="0" u="none" strike="noStrike" kern="1200" cap="none" spc="0" normalizeH="0" baseline="30000" noProof="0" dirty="0">
                  <a:ln>
                    <a:noFill/>
                  </a:ln>
                  <a:solidFill>
                    <a:schemeClr val="tx1">
                      <a:lumMod val="95000"/>
                      <a:lumOff val="5000"/>
                    </a:scheme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rPr>
                <a:t>2+</a:t>
              </a:r>
              <a:r>
                <a:rPr kumimoji="0" lang="zh-CN" altLang="en-US" sz="1300" b="1" i="0" u="none" strike="noStrike" kern="1200" cap="none" spc="0" normalizeH="0" baseline="0" noProof="0" dirty="0">
                  <a:ln>
                    <a:noFill/>
                  </a:ln>
                  <a:solidFill>
                    <a:schemeClr val="tx1">
                      <a:lumMod val="95000"/>
                      <a:lumOff val="5000"/>
                    </a:scheme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rPr>
                <a:t>，可避免</a:t>
              </a:r>
              <a:r>
                <a:rPr kumimoji="0" lang="en-US" altLang="zh-CN" sz="1300" b="1" i="0" u="none" strike="noStrike" kern="1200" cap="none" spc="0" normalizeH="0" baseline="0" noProof="0" dirty="0">
                  <a:ln>
                    <a:noFill/>
                  </a:ln>
                  <a:solidFill>
                    <a:schemeClr val="tx1">
                      <a:lumMod val="95000"/>
                      <a:lumOff val="5000"/>
                    </a:scheme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rPr>
                <a:t> Ca</a:t>
              </a:r>
              <a:r>
                <a:rPr kumimoji="0" lang="en-US" altLang="zh-CN" sz="1300" b="1" i="0" u="none" strike="noStrike" kern="1200" cap="none" spc="0" normalizeH="0" baseline="30000" noProof="0" dirty="0">
                  <a:ln>
                    <a:noFill/>
                  </a:ln>
                  <a:solidFill>
                    <a:schemeClr val="tx1">
                      <a:lumMod val="95000"/>
                      <a:lumOff val="5000"/>
                    </a:scheme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rPr>
                <a:t>2+</a:t>
              </a:r>
              <a:r>
                <a:rPr kumimoji="0" lang="zh-CN" altLang="en-US" sz="1300" b="1" i="0" u="none" strike="noStrike" kern="1200" cap="none" spc="0" normalizeH="0" baseline="0" noProof="0" dirty="0">
                  <a:ln>
                    <a:noFill/>
                  </a:ln>
                  <a:solidFill>
                    <a:schemeClr val="tx1">
                      <a:lumMod val="95000"/>
                      <a:lumOff val="5000"/>
                    </a:scheme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rPr>
                <a:t>过量导致的凝集级联反应的活化和凝血的发生，手术中不会与含有枸橼酸的库血发生反应，</a:t>
              </a:r>
              <a:r>
                <a:rPr kumimoji="0" lang="zh-CN" altLang="en-US" sz="13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rPr>
                <a:t>弥补目录内产品空白</a:t>
              </a:r>
              <a:r>
                <a:rPr kumimoji="0" lang="zh-CN" altLang="en-US" sz="1300" b="1" i="0" u="none" strike="noStrike" kern="1200" cap="none" spc="0" normalizeH="0" baseline="0" noProof="0" dirty="0">
                  <a:ln>
                    <a:noFill/>
                  </a:ln>
                  <a:solidFill>
                    <a:schemeClr val="tx1">
                      <a:lumMod val="95000"/>
                      <a:lumOff val="5000"/>
                    </a:scheme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rPr>
                <a:t>。</a:t>
              </a:r>
              <a:endParaRPr kumimoji="0" lang="zh-CN" altLang="en-US" sz="1300" b="1" i="0" u="none" strike="noStrike" kern="1200" cap="none" spc="0" normalizeH="0" baseline="0" noProof="0" dirty="0">
                <a:ln>
                  <a:noFill/>
                </a:ln>
                <a:solidFill>
                  <a:schemeClr val="tx1">
                    <a:lumMod val="95000"/>
                    <a:lumOff val="5000"/>
                  </a:scheme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endParaRPr>
            </a:p>
            <a:p>
              <a:pPr marL="0" marR="0" lvl="0" indent="0" algn="just" defTabSz="914400" rtl="0" eaLnBrk="1" fontAlgn="auto" latinLnBrk="0" hangingPunct="1">
                <a:lnSpc>
                  <a:spcPct val="100000"/>
                </a:lnSpc>
                <a:spcBef>
                  <a:spcPts val="0"/>
                </a:spcBef>
                <a:spcAft>
                  <a:spcPts val="0"/>
                </a:spcAft>
                <a:buClrTx/>
                <a:buSzTx/>
                <a:buFontTx/>
                <a:buNone/>
                <a:defRPr/>
              </a:pPr>
              <a:endParaRPr kumimoji="0" lang="zh-CN" altLang="en-US" sz="1300" b="1" i="0" u="none" strike="noStrike" kern="1200" cap="none" spc="0" normalizeH="0" baseline="0" noProof="0" dirty="0">
                <a:ln>
                  <a:noFill/>
                </a:ln>
                <a:solidFill>
                  <a:schemeClr val="tx1">
                    <a:lumMod val="95000"/>
                    <a:lumOff val="5000"/>
                  </a:schemeClr>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lt"/>
              </a:endParaRPr>
            </a:p>
          </p:txBody>
        </p:sp>
        <p:sp>
          <p:nvSpPr>
            <p:cNvPr id="13" name="圆角矩形 13"/>
            <p:cNvSpPr/>
            <p:nvPr>
              <p:custDataLst>
                <p:tags r:id="rId5"/>
              </p:custDataLst>
            </p:nvPr>
          </p:nvSpPr>
          <p:spPr>
            <a:xfrm>
              <a:off x="11842" y="2993"/>
              <a:ext cx="5068" cy="1006"/>
            </a:xfrm>
            <a:prstGeom prst="roundRect">
              <a:avLst/>
            </a:prstGeom>
            <a:solidFill>
              <a:schemeClr val="accent1"/>
            </a:solidFill>
            <a:ln>
              <a:solidFill>
                <a:schemeClr val="accent1">
                  <a:alpha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1200" cap="none" spc="0" normalizeH="0" baseline="0" noProof="0" dirty="0">
                  <a:ln>
                    <a:noFill/>
                  </a:ln>
                  <a:solidFill>
                    <a:schemeClr val="bg1"/>
                  </a:solidFill>
                  <a:effectLst/>
                  <a:uLnTx/>
                  <a:uFillTx/>
                  <a:cs typeface="+mn-ea"/>
                  <a:sym typeface="+mn-lt"/>
                </a:rPr>
                <a:t>和目录内同类产品相比</a:t>
              </a:r>
              <a:endParaRPr kumimoji="0" lang="zh-CN" altLang="en-US" sz="1600" b="1" i="0" u="none" strike="noStrike" kern="1200" cap="none" spc="0" normalizeH="0" baseline="0" noProof="0" dirty="0">
                <a:ln>
                  <a:noFill/>
                </a:ln>
                <a:solidFill>
                  <a:schemeClr val="bg1"/>
                </a:solidFill>
                <a:effectLst/>
                <a:uLnTx/>
                <a:uFillTx/>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1200" cap="none" spc="0" normalizeH="0" baseline="0" noProof="0" dirty="0">
                  <a:ln>
                    <a:noFill/>
                  </a:ln>
                  <a:solidFill>
                    <a:schemeClr val="bg1"/>
                  </a:solidFill>
                  <a:effectLst/>
                  <a:uLnTx/>
                  <a:uFillTx/>
                  <a:cs typeface="+mn-ea"/>
                  <a:sym typeface="+mn-lt"/>
                </a:rPr>
                <a:t>安全性优势</a:t>
              </a:r>
              <a:endParaRPr kumimoji="0" lang="zh-CN" altLang="en-US" sz="1600" b="1" i="0" u="none" strike="noStrike" kern="1200" cap="none" spc="0" normalizeH="0" baseline="0" noProof="0" dirty="0">
                <a:ln>
                  <a:noFill/>
                </a:ln>
                <a:solidFill>
                  <a:schemeClr val="bg1"/>
                </a:solidFill>
                <a:effectLst/>
                <a:uLnTx/>
                <a:uFillTx/>
                <a:cs typeface="+mn-ea"/>
                <a:sym typeface="+mn-lt"/>
              </a:endParaRPr>
            </a:p>
          </p:txBody>
        </p:sp>
      </p:grpSp>
      <p:sp>
        <p:nvSpPr>
          <p:cNvPr id="6" name="文本框 5"/>
          <p:cNvSpPr txBox="1"/>
          <p:nvPr/>
        </p:nvSpPr>
        <p:spPr>
          <a:xfrm>
            <a:off x="175895" y="1254125"/>
            <a:ext cx="5976000" cy="1727200"/>
          </a:xfrm>
          <a:prstGeom prst="rect">
            <a:avLst/>
          </a:prstGeom>
          <a:ln>
            <a:solidFill>
              <a:schemeClr val="accent1">
                <a:lumMod val="75000"/>
              </a:schemeClr>
            </a:solidFill>
          </a:ln>
        </p:spPr>
        <p:style>
          <a:lnRef idx="2">
            <a:schemeClr val="accent2"/>
          </a:lnRef>
          <a:fillRef idx="0">
            <a:srgbClr val="FFFFFF"/>
          </a:fillRef>
          <a:effectRef idx="0">
            <a:srgbClr val="FFFFFF"/>
          </a:effectRef>
          <a:fontRef idx="minor">
            <a:schemeClr val="tx1"/>
          </a:fontRef>
        </p:style>
        <p:txBody>
          <a:bodyPr wrap="square" rtlCol="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indent="0" algn="ctr">
              <a:lnSpc>
                <a:spcPct val="150000"/>
              </a:lnSpc>
              <a:buFont typeface="Arial" panose="020B0604020202020204" pitchFamily="34" charset="0"/>
              <a:buNone/>
            </a:pPr>
            <a:r>
              <a:rPr lang="zh-CN" altLang="en-US" sz="1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本品说明书不良反应：</a:t>
            </a:r>
            <a:endParaRPr lang="zh-CN" altLang="en-US" sz="1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endParaRPr>
          </a:p>
          <a:p>
            <a:pPr marL="285750" indent="-285750">
              <a:lnSpc>
                <a:spcPct val="150000"/>
              </a:lnSpc>
              <a:buFont typeface="Arial" panose="020B0604020202020204" pitchFamily="34" charset="0"/>
              <a:buChar char="•"/>
            </a:pPr>
            <a:r>
              <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在</a:t>
            </a:r>
            <a:r>
              <a:rPr lang="en-US" altLang="zh-CN"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215</a:t>
            </a:r>
            <a:r>
              <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例的患者中报告了</a:t>
            </a:r>
            <a:r>
              <a:rPr lang="en-US" altLang="zh-CN"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2</a:t>
            </a:r>
            <a:r>
              <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例（</a:t>
            </a:r>
            <a:r>
              <a:rPr lang="en-US" altLang="zh-CN"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0.9%</a:t>
            </a:r>
            <a:r>
              <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）不良反应，其中</a:t>
            </a:r>
            <a:r>
              <a:rPr lang="en-US" altLang="zh-CN"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1</a:t>
            </a:r>
            <a:r>
              <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例头痛，</a:t>
            </a:r>
            <a:r>
              <a:rPr lang="en-US" altLang="zh-CN"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1</a:t>
            </a:r>
            <a:r>
              <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例高胆红素血症。</a:t>
            </a:r>
            <a:endParaRPr lang="en-US" altLang="zh-CN"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endParaRPr>
          </a:p>
          <a:p>
            <a:pPr marL="285750" indent="-285750">
              <a:lnSpc>
                <a:spcPct val="150000"/>
              </a:lnSpc>
              <a:buFont typeface="Arial" panose="020B0604020202020204" pitchFamily="34" charset="0"/>
              <a:buChar char="•"/>
            </a:pPr>
            <a:r>
              <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大剂量或快速给药时可能出现</a:t>
            </a:r>
            <a:r>
              <a:rPr lang="zh-CN" altLang="en-US" sz="1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脑水肿、肺水肿、外周水肿、水中毒和高钾血症</a:t>
            </a:r>
            <a:r>
              <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（频率未知）。</a:t>
            </a:r>
            <a:endPar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endParaRPr>
          </a:p>
        </p:txBody>
      </p:sp>
      <p:sp>
        <p:nvSpPr>
          <p:cNvPr id="4" name="文本框 3"/>
          <p:cNvSpPr txBox="1"/>
          <p:nvPr/>
        </p:nvSpPr>
        <p:spPr>
          <a:xfrm>
            <a:off x="175895" y="3169920"/>
            <a:ext cx="5975985" cy="3195320"/>
          </a:xfrm>
          <a:prstGeom prst="rect">
            <a:avLst/>
          </a:prstGeom>
          <a:ln>
            <a:solidFill>
              <a:schemeClr val="accent1">
                <a:lumMod val="75000"/>
              </a:schemeClr>
            </a:solidFill>
          </a:ln>
        </p:spPr>
        <p:style>
          <a:lnRef idx="2">
            <a:schemeClr val="accent2"/>
          </a:lnRef>
          <a:fillRef idx="0">
            <a:srgbClr val="FFFFFF"/>
          </a:fillRef>
          <a:effectRef idx="0">
            <a:srgbClr val="FFFFFF"/>
          </a:effectRef>
          <a:fontRef idx="minor">
            <a:schemeClr val="tx1"/>
          </a:fontRef>
        </p:style>
        <p:txBody>
          <a:bodyPr wrap="square" rtlCol="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indent="0" algn="ctr">
              <a:lnSpc>
                <a:spcPct val="150000"/>
              </a:lnSpc>
              <a:buFont typeface="Arial" panose="020B0604020202020204" pitchFamily="34" charset="0"/>
              <a:buNone/>
            </a:pPr>
            <a:r>
              <a:rPr lang="zh-CN" altLang="en-US" sz="1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复方电解质醋酸钠葡萄糖注射液说明书不良反应：</a:t>
            </a:r>
            <a:endParaRPr lang="zh-CN" altLang="en-US" sz="14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endParaRPr>
          </a:p>
          <a:p>
            <a:pPr marL="285750" indent="-285750">
              <a:lnSpc>
                <a:spcPct val="150000"/>
              </a:lnSpc>
              <a:buFont typeface="Arial" panose="020B0604020202020204" pitchFamily="34" charset="0"/>
              <a:buChar char="•"/>
            </a:pPr>
            <a:r>
              <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rPr>
              <a:t>根据同品种在日本批准上市信息，310例患者中有23例(7.4%)患者报告25件不良反应。</a:t>
            </a:r>
            <a:endPar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lt"/>
            </a:endParaRPr>
          </a:p>
        </p:txBody>
      </p:sp>
      <p:graphicFrame>
        <p:nvGraphicFramePr>
          <p:cNvPr id="8" name="表格 7"/>
          <p:cNvGraphicFramePr/>
          <p:nvPr/>
        </p:nvGraphicFramePr>
        <p:xfrm>
          <a:off x="485775" y="4208780"/>
          <a:ext cx="5436235" cy="2051685"/>
        </p:xfrm>
        <a:graphic>
          <a:graphicData uri="http://schemas.openxmlformats.org/drawingml/2006/table">
            <a:tbl>
              <a:tblPr firstRow="1" bandRow="1">
                <a:tableStyleId>{5C22544A-7EE6-4342-B048-85BDC9FD1C3A}</a:tableStyleId>
              </a:tblPr>
              <a:tblGrid>
                <a:gridCol w="1332000"/>
                <a:gridCol w="1116000"/>
                <a:gridCol w="1116000"/>
                <a:gridCol w="1872000"/>
              </a:tblGrid>
              <a:tr h="324000">
                <a:tc>
                  <a:txBody>
                    <a:bodyPr/>
                    <a:p>
                      <a:pPr algn="ctr">
                        <a:buNone/>
                      </a:pPr>
                      <a:r>
                        <a:rPr lang="zh-CN" altLang="en-US" sz="1100">
                          <a:latin typeface="微软雅黑" panose="020B0503020204020204" pitchFamily="34" charset="-122"/>
                          <a:ea typeface="微软雅黑" panose="020B0503020204020204" pitchFamily="34" charset="-122"/>
                          <a:cs typeface="微软雅黑" panose="020B0503020204020204" pitchFamily="34" charset="-122"/>
                        </a:rPr>
                        <a:t>种类</a:t>
                      </a:r>
                      <a:r>
                        <a:rPr lang="en-US" altLang="zh-CN" sz="1100">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100">
                          <a:latin typeface="微软雅黑" panose="020B0503020204020204" pitchFamily="34" charset="-122"/>
                          <a:ea typeface="微软雅黑" panose="020B0503020204020204" pitchFamily="34" charset="-122"/>
                          <a:cs typeface="微软雅黑" panose="020B0503020204020204" pitchFamily="34" charset="-122"/>
                        </a:rPr>
                        <a:t>频率</a:t>
                      </a:r>
                      <a:endParaRPr lang="zh-CN" altLang="en-US" sz="1100">
                        <a:latin typeface="微软雅黑" panose="020B0503020204020204" pitchFamily="34" charset="-122"/>
                        <a:ea typeface="微软雅黑" panose="020B0503020204020204" pitchFamily="34" charset="-122"/>
                        <a:cs typeface="微软雅黑" panose="020B0503020204020204" pitchFamily="34" charset="-122"/>
                      </a:endParaRPr>
                    </a:p>
                  </a:txBody>
                  <a:tcPr anchor="ctr" anchorCtr="0"/>
                </a:tc>
                <a:tc>
                  <a:txBody>
                    <a:bodyPr/>
                    <a:p>
                      <a:pPr algn="ctr">
                        <a:buNone/>
                      </a:pPr>
                      <a:r>
                        <a:rPr lang="en-US" altLang="zh-CN" sz="1100">
                          <a:latin typeface="微软雅黑" panose="020B0503020204020204" pitchFamily="34" charset="-122"/>
                          <a:ea typeface="微软雅黑" panose="020B0503020204020204" pitchFamily="34" charset="-122"/>
                          <a:cs typeface="微软雅黑" panose="020B0503020204020204" pitchFamily="34" charset="-122"/>
                        </a:rPr>
                        <a:t>5%</a:t>
                      </a:r>
                      <a:r>
                        <a:rPr lang="zh-CN" altLang="en-US" sz="1100">
                          <a:latin typeface="微软雅黑" panose="020B0503020204020204" pitchFamily="34" charset="-122"/>
                          <a:ea typeface="微软雅黑" panose="020B0503020204020204" pitchFamily="34" charset="-122"/>
                          <a:cs typeface="微软雅黑" panose="020B0503020204020204" pitchFamily="34" charset="-122"/>
                        </a:rPr>
                        <a:t>及以上</a:t>
                      </a:r>
                      <a:endParaRPr lang="zh-CN" altLang="en-US" sz="1100">
                        <a:latin typeface="微软雅黑" panose="020B0503020204020204" pitchFamily="34" charset="-122"/>
                        <a:ea typeface="微软雅黑" panose="020B0503020204020204" pitchFamily="34" charset="-122"/>
                        <a:cs typeface="微软雅黑" panose="020B0503020204020204" pitchFamily="34" charset="-122"/>
                      </a:endParaRPr>
                    </a:p>
                  </a:txBody>
                  <a:tcPr anchor="ctr" anchorCtr="0"/>
                </a:tc>
                <a:tc>
                  <a:txBody>
                    <a:bodyPr/>
                    <a:p>
                      <a:pPr algn="ctr">
                        <a:buNone/>
                      </a:pPr>
                      <a:r>
                        <a:rPr lang="en-US" altLang="zh-CN" sz="1100">
                          <a:latin typeface="微软雅黑" panose="020B0503020204020204" pitchFamily="34" charset="-122"/>
                          <a:ea typeface="微软雅黑" panose="020B0503020204020204" pitchFamily="34" charset="-122"/>
                        </a:rPr>
                        <a:t>0.1~</a:t>
                      </a:r>
                      <a:r>
                        <a:rPr lang="zh-CN" altLang="en-US" sz="1100">
                          <a:latin typeface="微软雅黑" panose="020B0503020204020204" pitchFamily="34" charset="-122"/>
                          <a:ea typeface="微软雅黑" panose="020B0503020204020204" pitchFamily="34" charset="-122"/>
                        </a:rPr>
                        <a:t>小于</a:t>
                      </a:r>
                      <a:r>
                        <a:rPr lang="en-US" altLang="zh-CN" sz="1100">
                          <a:latin typeface="微软雅黑" panose="020B0503020204020204" pitchFamily="34" charset="-122"/>
                          <a:ea typeface="微软雅黑" panose="020B0503020204020204" pitchFamily="34" charset="-122"/>
                        </a:rPr>
                        <a:t>5%</a:t>
                      </a:r>
                      <a:endParaRPr lang="en-US" altLang="zh-CN" sz="1100">
                        <a:latin typeface="微软雅黑" panose="020B0503020204020204" pitchFamily="34" charset="-122"/>
                        <a:ea typeface="微软雅黑" panose="020B0503020204020204" pitchFamily="34" charset="-122"/>
                      </a:endParaRPr>
                    </a:p>
                  </a:txBody>
                  <a:tcPr anchor="ctr" anchorCtr="0"/>
                </a:tc>
                <a:tc>
                  <a:txBody>
                    <a:bodyPr/>
                    <a:p>
                      <a:pPr algn="ctr">
                        <a:buNone/>
                      </a:pPr>
                      <a:r>
                        <a:rPr lang="zh-CN" altLang="en-US" sz="1100">
                          <a:latin typeface="微软雅黑" panose="020B0503020204020204" pitchFamily="34" charset="-122"/>
                          <a:ea typeface="微软雅黑" panose="020B0503020204020204" pitchFamily="34" charset="-122"/>
                        </a:rPr>
                        <a:t>频率不明</a:t>
                      </a:r>
                      <a:endParaRPr lang="zh-CN" altLang="en-US" sz="1100">
                        <a:latin typeface="微软雅黑" panose="020B0503020204020204" pitchFamily="34" charset="-122"/>
                        <a:ea typeface="微软雅黑" panose="020B0503020204020204" pitchFamily="34" charset="-122"/>
                      </a:endParaRPr>
                    </a:p>
                  </a:txBody>
                  <a:tcPr anchor="ctr" anchorCtr="0"/>
                </a:tc>
              </a:tr>
              <a:tr h="324000">
                <a:tc>
                  <a:txBody>
                    <a:bodyPr/>
                    <a:p>
                      <a:pPr algn="ctr">
                        <a:buNone/>
                      </a:pPr>
                      <a:r>
                        <a:rPr lang="zh-CN" altLang="en-US" sz="1100">
                          <a:latin typeface="微软雅黑" panose="020B0503020204020204" pitchFamily="34" charset="-122"/>
                          <a:ea typeface="微软雅黑" panose="020B0503020204020204" pitchFamily="34" charset="-122"/>
                        </a:rPr>
                        <a:t>注射部位</a:t>
                      </a:r>
                      <a:endParaRPr lang="zh-CN" altLang="en-US" sz="1100">
                        <a:latin typeface="微软雅黑" panose="020B0503020204020204" pitchFamily="34" charset="-122"/>
                        <a:ea typeface="微软雅黑" panose="020B0503020204020204" pitchFamily="34" charset="-122"/>
                      </a:endParaRPr>
                    </a:p>
                  </a:txBody>
                  <a:tcPr anchor="ctr" anchorCtr="0"/>
                </a:tc>
                <a:tc>
                  <a:txBody>
                    <a:bodyPr/>
                    <a:p>
                      <a:pPr algn="ctr">
                        <a:buNone/>
                      </a:pPr>
                      <a:r>
                        <a:rPr lang="zh-CN" altLang="en-US" sz="1100">
                          <a:latin typeface="微软雅黑" panose="020B0503020204020204" pitchFamily="34" charset="-122"/>
                          <a:ea typeface="微软雅黑" panose="020B0503020204020204" pitchFamily="34" charset="-122"/>
                        </a:rPr>
                        <a:t>血管性疼痛</a:t>
                      </a:r>
                      <a:endParaRPr lang="zh-CN" altLang="en-US" sz="1100">
                        <a:latin typeface="微软雅黑" panose="020B0503020204020204" pitchFamily="34" charset="-122"/>
                        <a:ea typeface="微软雅黑" panose="020B0503020204020204" pitchFamily="34" charset="-122"/>
                      </a:endParaRPr>
                    </a:p>
                  </a:txBody>
                  <a:tcPr anchor="ctr" anchorCtr="0"/>
                </a:tc>
                <a:tc>
                  <a:txBody>
                    <a:bodyPr/>
                    <a:p>
                      <a:pPr algn="ctr">
                        <a:buNone/>
                      </a:pPr>
                      <a:r>
                        <a:rPr lang="zh-CN" altLang="en-US" sz="1100">
                          <a:latin typeface="微软雅黑" panose="020B0503020204020204" pitchFamily="34" charset="-122"/>
                          <a:ea typeface="微软雅黑" panose="020B0503020204020204" pitchFamily="34" charset="-122"/>
                        </a:rPr>
                        <a:t>静脉炎</a:t>
                      </a:r>
                      <a:endParaRPr lang="zh-CN" altLang="en-US" sz="1100">
                        <a:latin typeface="微软雅黑" panose="020B0503020204020204" pitchFamily="34" charset="-122"/>
                        <a:ea typeface="微软雅黑" panose="020B0503020204020204" pitchFamily="34" charset="-122"/>
                      </a:endParaRPr>
                    </a:p>
                  </a:txBody>
                  <a:tcPr anchor="ctr" anchorCtr="0"/>
                </a:tc>
                <a:tc>
                  <a:txBody>
                    <a:bodyPr/>
                    <a:p>
                      <a:pPr algn="ctr">
                        <a:buNone/>
                      </a:pPr>
                      <a:endParaRPr lang="zh-CN" altLang="en-US" sz="1100">
                        <a:latin typeface="微软雅黑" panose="020B0503020204020204" pitchFamily="34" charset="-122"/>
                        <a:ea typeface="微软雅黑" panose="020B0503020204020204" pitchFamily="34" charset="-122"/>
                      </a:endParaRPr>
                    </a:p>
                  </a:txBody>
                  <a:tcPr anchor="ctr" anchorCtr="0"/>
                </a:tc>
              </a:tr>
              <a:tr h="428400">
                <a:tc>
                  <a:txBody>
                    <a:bodyPr/>
                    <a:p>
                      <a:pPr algn="ctr">
                        <a:buNone/>
                      </a:pPr>
                      <a:r>
                        <a:rPr lang="zh-CN" altLang="en-US" sz="1100">
                          <a:latin typeface="微软雅黑" panose="020B0503020204020204" pitchFamily="34" charset="-122"/>
                          <a:ea typeface="微软雅黑" panose="020B0503020204020204" pitchFamily="34" charset="-122"/>
                        </a:rPr>
                        <a:t>肝脏</a:t>
                      </a:r>
                      <a:endParaRPr lang="zh-CN" altLang="en-US" sz="1100">
                        <a:latin typeface="微软雅黑" panose="020B0503020204020204" pitchFamily="34" charset="-122"/>
                        <a:ea typeface="微软雅黑" panose="020B0503020204020204" pitchFamily="34" charset="-122"/>
                      </a:endParaRPr>
                    </a:p>
                  </a:txBody>
                  <a:tcPr anchor="ctr" anchorCtr="0"/>
                </a:tc>
                <a:tc>
                  <a:txBody>
                    <a:bodyPr/>
                    <a:p>
                      <a:pPr algn="ctr">
                        <a:buNone/>
                      </a:pPr>
                      <a:endParaRPr lang="zh-CN" altLang="en-US" sz="1100">
                        <a:latin typeface="微软雅黑" panose="020B0503020204020204" pitchFamily="34" charset="-122"/>
                        <a:ea typeface="微软雅黑" panose="020B0503020204020204" pitchFamily="34" charset="-122"/>
                      </a:endParaRPr>
                    </a:p>
                  </a:txBody>
                  <a:tcPr anchor="ctr" anchorCtr="0"/>
                </a:tc>
                <a:tc>
                  <a:txBody>
                    <a:bodyPr/>
                    <a:p>
                      <a:pPr algn="ctr">
                        <a:buNone/>
                      </a:pPr>
                      <a:r>
                        <a:rPr lang="en-US" altLang="zh-CN" sz="1100">
                          <a:latin typeface="微软雅黑" panose="020B0503020204020204" pitchFamily="34" charset="-122"/>
                          <a:ea typeface="微软雅黑" panose="020B0503020204020204" pitchFamily="34" charset="-122"/>
                        </a:rPr>
                        <a:t>AST(GOT)</a:t>
                      </a:r>
                      <a:r>
                        <a:rPr lang="zh-CN" altLang="en-US" sz="1100">
                          <a:latin typeface="微软雅黑" panose="020B0503020204020204" pitchFamily="34" charset="-122"/>
                          <a:ea typeface="微软雅黑" panose="020B0503020204020204" pitchFamily="34" charset="-122"/>
                        </a:rPr>
                        <a:t>、</a:t>
                      </a:r>
                      <a:endParaRPr lang="en-US" altLang="zh-CN" sz="1100">
                        <a:latin typeface="微软雅黑" panose="020B0503020204020204" pitchFamily="34" charset="-122"/>
                        <a:ea typeface="微软雅黑" panose="020B0503020204020204" pitchFamily="34" charset="-122"/>
                      </a:endParaRPr>
                    </a:p>
                    <a:p>
                      <a:pPr algn="ctr">
                        <a:buNone/>
                      </a:pPr>
                      <a:r>
                        <a:rPr lang="en-US" altLang="zh-CN" sz="1100">
                          <a:latin typeface="微软雅黑" panose="020B0503020204020204" pitchFamily="34" charset="-122"/>
                          <a:ea typeface="微软雅黑" panose="020B0503020204020204" pitchFamily="34" charset="-122"/>
                        </a:rPr>
                        <a:t>ALT(GPT)</a:t>
                      </a:r>
                      <a:r>
                        <a:rPr lang="zh-CN" altLang="en-US" sz="1100">
                          <a:latin typeface="微软雅黑" panose="020B0503020204020204" pitchFamily="34" charset="-122"/>
                          <a:ea typeface="微软雅黑" panose="020B0503020204020204" pitchFamily="34" charset="-122"/>
                        </a:rPr>
                        <a:t>升高</a:t>
                      </a:r>
                      <a:endParaRPr lang="zh-CN" altLang="en-US" sz="1100">
                        <a:latin typeface="微软雅黑" panose="020B0503020204020204" pitchFamily="34" charset="-122"/>
                        <a:ea typeface="微软雅黑" panose="020B0503020204020204" pitchFamily="34" charset="-122"/>
                      </a:endParaRPr>
                    </a:p>
                  </a:txBody>
                  <a:tcPr anchor="ctr" anchorCtr="0"/>
                </a:tc>
                <a:tc>
                  <a:txBody>
                    <a:bodyPr/>
                    <a:p>
                      <a:pPr algn="ctr">
                        <a:buNone/>
                      </a:pPr>
                      <a:endParaRPr lang="zh-CN" altLang="en-US" sz="1100">
                        <a:latin typeface="微软雅黑" panose="020B0503020204020204" pitchFamily="34" charset="-122"/>
                        <a:ea typeface="微软雅黑" panose="020B0503020204020204" pitchFamily="34" charset="-122"/>
                      </a:endParaRPr>
                    </a:p>
                  </a:txBody>
                  <a:tcPr anchor="ctr" anchorCtr="0"/>
                </a:tc>
              </a:tr>
              <a:tr h="381000">
                <a:tc>
                  <a:txBody>
                    <a:bodyPr/>
                    <a:p>
                      <a:pPr algn="ctr">
                        <a:buNone/>
                      </a:pPr>
                      <a:r>
                        <a:rPr lang="zh-CN" altLang="en-US" sz="1100">
                          <a:latin typeface="微软雅黑" panose="020B0503020204020204" pitchFamily="34" charset="-122"/>
                          <a:ea typeface="微软雅黑" panose="020B0503020204020204" pitchFamily="34" charset="-122"/>
                        </a:rPr>
                        <a:t>代谢</a:t>
                      </a:r>
                      <a:endParaRPr lang="zh-CN" altLang="en-US" sz="1100">
                        <a:latin typeface="微软雅黑" panose="020B0503020204020204" pitchFamily="34" charset="-122"/>
                        <a:ea typeface="微软雅黑" panose="020B0503020204020204" pitchFamily="34" charset="-122"/>
                      </a:endParaRPr>
                    </a:p>
                  </a:txBody>
                  <a:tcPr anchor="ctr" anchorCtr="0"/>
                </a:tc>
                <a:tc>
                  <a:txBody>
                    <a:bodyPr/>
                    <a:p>
                      <a:pPr algn="ctr">
                        <a:buNone/>
                      </a:pPr>
                      <a:endParaRPr lang="zh-CN" altLang="en-US" sz="1100">
                        <a:latin typeface="微软雅黑" panose="020B0503020204020204" pitchFamily="34" charset="-122"/>
                        <a:ea typeface="微软雅黑" panose="020B0503020204020204" pitchFamily="34" charset="-122"/>
                      </a:endParaRPr>
                    </a:p>
                  </a:txBody>
                  <a:tcPr anchor="ctr" anchorCtr="0"/>
                </a:tc>
                <a:tc>
                  <a:txBody>
                    <a:bodyPr/>
                    <a:p>
                      <a:pPr algn="ctr">
                        <a:buNone/>
                      </a:pPr>
                      <a:r>
                        <a:rPr lang="zh-CN" altLang="en-US" sz="1100">
                          <a:latin typeface="微软雅黑" panose="020B0503020204020204" pitchFamily="34" charset="-122"/>
                          <a:ea typeface="微软雅黑" panose="020B0503020204020204" pitchFamily="34" charset="-122"/>
                        </a:rPr>
                        <a:t>低钠血症</a:t>
                      </a:r>
                      <a:endParaRPr lang="zh-CN" altLang="en-US" sz="1100">
                        <a:latin typeface="微软雅黑" panose="020B0503020204020204" pitchFamily="34" charset="-122"/>
                        <a:ea typeface="微软雅黑" panose="020B0503020204020204" pitchFamily="34" charset="-122"/>
                      </a:endParaRPr>
                    </a:p>
                  </a:txBody>
                  <a:tcPr anchor="ctr" anchorCtr="0"/>
                </a:tc>
                <a:tc>
                  <a:txBody>
                    <a:bodyPr/>
                    <a:p>
                      <a:pPr algn="ctr">
                        <a:buNone/>
                      </a:pPr>
                      <a:endParaRPr lang="zh-CN" altLang="en-US" sz="1100">
                        <a:latin typeface="微软雅黑" panose="020B0503020204020204" pitchFamily="34" charset="-122"/>
                        <a:ea typeface="微软雅黑" panose="020B0503020204020204" pitchFamily="34" charset="-122"/>
                      </a:endParaRPr>
                    </a:p>
                  </a:txBody>
                  <a:tcPr anchor="ctr" anchorCtr="0"/>
                </a:tc>
              </a:tr>
              <a:tr h="381000">
                <a:tc>
                  <a:txBody>
                    <a:bodyPr/>
                    <a:p>
                      <a:pPr algn="ctr">
                        <a:buNone/>
                      </a:pPr>
                      <a:r>
                        <a:rPr lang="zh-CN" altLang="en-US" sz="1100">
                          <a:latin typeface="微软雅黑" panose="020B0503020204020204" pitchFamily="34" charset="-122"/>
                          <a:ea typeface="微软雅黑" panose="020B0503020204020204" pitchFamily="34" charset="-122"/>
                        </a:rPr>
                        <a:t>大剂量、快速给药</a:t>
                      </a:r>
                      <a:endParaRPr lang="zh-CN" altLang="en-US" sz="1100">
                        <a:latin typeface="微软雅黑" panose="020B0503020204020204" pitchFamily="34" charset="-122"/>
                        <a:ea typeface="微软雅黑" panose="020B0503020204020204" pitchFamily="34" charset="-122"/>
                      </a:endParaRPr>
                    </a:p>
                  </a:txBody>
                  <a:tcPr anchor="ctr" anchorCtr="0"/>
                </a:tc>
                <a:tc>
                  <a:txBody>
                    <a:bodyPr/>
                    <a:p>
                      <a:pPr algn="ctr">
                        <a:buNone/>
                      </a:pPr>
                      <a:endParaRPr lang="zh-CN" altLang="en-US" sz="1100">
                        <a:latin typeface="微软雅黑" panose="020B0503020204020204" pitchFamily="34" charset="-122"/>
                        <a:ea typeface="微软雅黑" panose="020B0503020204020204" pitchFamily="34" charset="-122"/>
                      </a:endParaRPr>
                    </a:p>
                  </a:txBody>
                  <a:tcPr anchor="ctr" anchorCtr="0"/>
                </a:tc>
                <a:tc>
                  <a:txBody>
                    <a:bodyPr/>
                    <a:p>
                      <a:pPr algn="ctr">
                        <a:buNone/>
                      </a:pPr>
                      <a:endParaRPr lang="zh-CN" altLang="en-US" sz="1100">
                        <a:latin typeface="微软雅黑" panose="020B0503020204020204" pitchFamily="34" charset="-122"/>
                        <a:ea typeface="微软雅黑" panose="020B0503020204020204" pitchFamily="34" charset="-122"/>
                      </a:endParaRPr>
                    </a:p>
                  </a:txBody>
                  <a:tcPr anchor="ctr" anchorCtr="0"/>
                </a:tc>
                <a:tc>
                  <a:txBody>
                    <a:bodyPr/>
                    <a:p>
                      <a:pPr algn="ctr">
                        <a:buNone/>
                      </a:pPr>
                      <a:r>
                        <a:rPr lang="zh-CN" altLang="en-US" sz="1100">
                          <a:latin typeface="微软雅黑" panose="020B0503020204020204" pitchFamily="34" charset="-122"/>
                          <a:ea typeface="微软雅黑" panose="020B0503020204020204" pitchFamily="34" charset="-122"/>
                        </a:rPr>
                        <a:t>脑水肿、肺水肿、外周水肿、</a:t>
                      </a:r>
                      <a:endParaRPr lang="zh-CN" altLang="en-US" sz="1100">
                        <a:latin typeface="微软雅黑" panose="020B0503020204020204" pitchFamily="34" charset="-122"/>
                        <a:ea typeface="微软雅黑" panose="020B0503020204020204" pitchFamily="34" charset="-122"/>
                      </a:endParaRPr>
                    </a:p>
                    <a:p>
                      <a:pPr algn="ctr">
                        <a:buNone/>
                      </a:pPr>
                      <a:r>
                        <a:rPr lang="zh-CN" altLang="en-US" sz="1100">
                          <a:latin typeface="微软雅黑" panose="020B0503020204020204" pitchFamily="34" charset="-122"/>
                          <a:ea typeface="微软雅黑" panose="020B0503020204020204" pitchFamily="34" charset="-122"/>
                        </a:rPr>
                        <a:t>水中毒、高钾血症、</a:t>
                      </a:r>
                      <a:endParaRPr lang="zh-CN" altLang="en-US" sz="1100">
                        <a:latin typeface="微软雅黑" panose="020B0503020204020204" pitchFamily="34" charset="-122"/>
                        <a:ea typeface="微软雅黑" panose="020B0503020204020204" pitchFamily="34" charset="-122"/>
                      </a:endParaRPr>
                    </a:p>
                    <a:p>
                      <a:pPr algn="ctr">
                        <a:buNone/>
                      </a:pPr>
                      <a:r>
                        <a:rPr lang="zh-CN" altLang="en-US" sz="1100">
                          <a:latin typeface="微软雅黑" panose="020B0503020204020204" pitchFamily="34" charset="-122"/>
                          <a:ea typeface="微软雅黑" panose="020B0503020204020204" pitchFamily="34" charset="-122"/>
                        </a:rPr>
                        <a:t>血栓性静脉炎</a:t>
                      </a:r>
                      <a:endParaRPr lang="zh-CN" altLang="en-US" sz="1100">
                        <a:latin typeface="微软雅黑" panose="020B0503020204020204" pitchFamily="34" charset="-122"/>
                        <a:ea typeface="微软雅黑" panose="020B0503020204020204" pitchFamily="34" charset="-122"/>
                      </a:endParaRPr>
                    </a:p>
                  </a:txBody>
                  <a:tcPr anchor="ctr" anchorCtr="0"/>
                </a:tc>
              </a:tr>
            </a:tbl>
          </a:graphicData>
        </a:graphic>
      </p:graphicFrame>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userDrawn="1">
            <p:custDataLst>
              <p:tags r:id="rId1"/>
            </p:custDataLst>
          </p:nvPr>
        </p:nvPicPr>
        <p:blipFill>
          <a:blip r:embed="rId2"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2" name="文本框 1"/>
          <p:cNvSpPr txBox="1"/>
          <p:nvPr/>
        </p:nvSpPr>
        <p:spPr>
          <a:xfrm>
            <a:off x="266126" y="278067"/>
            <a:ext cx="615777" cy="460375"/>
          </a:xfrm>
          <a:prstGeom prst="rect">
            <a:avLst/>
          </a:prstGeom>
          <a:noFill/>
        </p:spPr>
        <p:txBody>
          <a:bodyPr wrap="square" rtlCol="0">
            <a:spAutoFit/>
          </a:bodyPr>
          <a:p>
            <a:pPr algn="ctr"/>
            <a:r>
              <a:rPr lang="en-US" altLang="zh-CN" sz="2400" b="1">
                <a:solidFill>
                  <a:schemeClr val="bg1"/>
                </a:solidFill>
                <a:effectLst>
                  <a:outerShdw blurRad="25400" dist="25400" dir="2700000" algn="tl">
                    <a:srgbClr val="000000">
                      <a:alpha val="34000"/>
                    </a:srgbClr>
                  </a:outerShdw>
                </a:effectLst>
                <a:latin typeface="微软雅黑" panose="020B0503020204020204" pitchFamily="34" charset="-122"/>
                <a:ea typeface="微软雅黑" panose="020B0503020204020204" pitchFamily="34" charset="-122"/>
              </a:rPr>
              <a:t>03</a:t>
            </a:r>
            <a:endParaRPr lang="en-US" altLang="zh-CN" sz="2400" b="1">
              <a:solidFill>
                <a:schemeClr val="bg1"/>
              </a:solidFill>
              <a:effectLst>
                <a:outerShdw blurRad="25400" dist="25400" dir="2700000" algn="tl">
                  <a:srgbClr val="000000">
                    <a:alpha val="34000"/>
                  </a:srgbClr>
                </a:outerShdw>
              </a:effectLst>
              <a:latin typeface="微软雅黑" panose="020B0503020204020204" pitchFamily="34" charset="-122"/>
              <a:ea typeface="微软雅黑" panose="020B0503020204020204" pitchFamily="34" charset="-122"/>
            </a:endParaRPr>
          </a:p>
        </p:txBody>
      </p:sp>
      <p:sp>
        <p:nvSpPr>
          <p:cNvPr id="3" name="文本框 2"/>
          <p:cNvSpPr txBox="1"/>
          <p:nvPr/>
        </p:nvSpPr>
        <p:spPr>
          <a:xfrm>
            <a:off x="1604645" y="278130"/>
            <a:ext cx="4064000" cy="460375"/>
          </a:xfrm>
          <a:prstGeom prst="rect">
            <a:avLst/>
          </a:prstGeom>
          <a:noFill/>
        </p:spPr>
        <p:txBody>
          <a:bodyPr wrap="square" rtlCol="0">
            <a:spAutoFit/>
          </a:bodyPr>
          <a:p>
            <a:r>
              <a:rPr lang="zh-CN" altLang="en-US" sz="2400" b="1">
                <a:latin typeface="微软雅黑" panose="020B0503020204020204" pitchFamily="34" charset="-122"/>
                <a:ea typeface="微软雅黑" panose="020B0503020204020204" pitchFamily="34" charset="-122"/>
              </a:rPr>
              <a:t>有效性</a:t>
            </a:r>
            <a:endParaRPr lang="zh-CN" altLang="en-US" sz="2400" b="1">
              <a:latin typeface="微软雅黑" panose="020B0503020204020204" pitchFamily="34" charset="-122"/>
              <a:ea typeface="微软雅黑" panose="020B0503020204020204" pitchFamily="34" charset="-122"/>
            </a:endParaRPr>
          </a:p>
        </p:txBody>
      </p:sp>
      <p:sp>
        <p:nvSpPr>
          <p:cNvPr id="5" name="文本框 4"/>
          <p:cNvSpPr txBox="1"/>
          <p:nvPr/>
        </p:nvSpPr>
        <p:spPr>
          <a:xfrm>
            <a:off x="635" y="1086485"/>
            <a:ext cx="12191365" cy="460375"/>
          </a:xfrm>
          <a:prstGeom prst="rect">
            <a:avLst/>
          </a:prstGeom>
          <a:noFill/>
        </p:spPr>
        <p:txBody>
          <a:bodyPr wrap="square" rtlCol="0" anchor="t">
            <a:spAutoFit/>
          </a:bodyPr>
          <a:p>
            <a:pPr algn="ctr"/>
            <a:r>
              <a:rPr lang="zh-CN" altLang="en-US" sz="2400" b="1">
                <a:solidFill>
                  <a:srgbClr val="5B9BD5"/>
                </a:solidFill>
                <a:latin typeface="微软雅黑" panose="020B0503020204020204" pitchFamily="34" charset="-122"/>
                <a:ea typeface="微软雅黑" panose="020B0503020204020204" pitchFamily="34" charset="-122"/>
                <a:sym typeface="+mn-ea"/>
              </a:rPr>
              <a:t>复方醋酸钠葡萄糖注射液符合临床指南推荐</a:t>
            </a:r>
            <a:endParaRPr lang="zh-CN" altLang="en-US" sz="2400" b="1">
              <a:solidFill>
                <a:srgbClr val="5B9BD5"/>
              </a:solidFill>
              <a:latin typeface="微软雅黑" panose="020B0503020204020204" pitchFamily="34" charset="-122"/>
              <a:ea typeface="微软雅黑" panose="020B0503020204020204" pitchFamily="34" charset="-122"/>
              <a:sym typeface="+mn-ea"/>
            </a:endParaRPr>
          </a:p>
        </p:txBody>
      </p:sp>
      <p:graphicFrame>
        <p:nvGraphicFramePr>
          <p:cNvPr id="31" name="表格 30"/>
          <p:cNvGraphicFramePr/>
          <p:nvPr>
            <p:custDataLst>
              <p:tags r:id="rId3"/>
            </p:custDataLst>
          </p:nvPr>
        </p:nvGraphicFramePr>
        <p:xfrm>
          <a:off x="65405" y="1611630"/>
          <a:ext cx="12060000" cy="6336030"/>
        </p:xfrm>
        <a:graphic>
          <a:graphicData uri="http://schemas.openxmlformats.org/drawingml/2006/table">
            <a:tbl>
              <a:tblPr firstRow="1" bandRow="1">
                <a:effectLst/>
                <a:tableStyleId>{5940675A-B579-460E-94D1-54222C63F5DA}</a:tableStyleId>
              </a:tblPr>
              <a:tblGrid>
                <a:gridCol w="3564000"/>
                <a:gridCol w="8496000"/>
              </a:tblGrid>
              <a:tr h="540000">
                <a:tc>
                  <a:txBody>
                    <a:bodyPr/>
                    <a:lstStyle>
                      <a:lvl1pPr marL="0" algn="l" defTabSz="914400" rtl="0" eaLnBrk="1" latinLnBrk="0" hangingPunct="1">
                        <a:defRPr sz="1800" b="1" kern="1200">
                          <a:solidFill>
                            <a:sysClr val="window" lastClr="FFFFFF"/>
                          </a:solidFill>
                          <a:latin typeface="Arial" panose="020B0604020202020204"/>
                          <a:ea typeface="微软雅黑" panose="020B0503020204020204" pitchFamily="34" charset="-122"/>
                        </a:defRPr>
                      </a:lvl1pPr>
                      <a:lvl2pPr marL="457200" algn="l" defTabSz="914400" rtl="0" eaLnBrk="1" latinLnBrk="0" hangingPunct="1">
                        <a:defRPr sz="1800" b="1" kern="1200">
                          <a:solidFill>
                            <a:sysClr val="window" lastClr="FFFFFF"/>
                          </a:solidFill>
                          <a:latin typeface="Arial" panose="020B0604020202020204"/>
                          <a:ea typeface="微软雅黑" panose="020B0503020204020204" pitchFamily="34" charset="-122"/>
                        </a:defRPr>
                      </a:lvl2pPr>
                      <a:lvl3pPr marL="914400" algn="l" defTabSz="914400" rtl="0" eaLnBrk="1" latinLnBrk="0" hangingPunct="1">
                        <a:defRPr sz="1800" b="1" kern="1200">
                          <a:solidFill>
                            <a:sysClr val="window" lastClr="FFFFFF"/>
                          </a:solidFill>
                          <a:latin typeface="Arial" panose="020B0604020202020204"/>
                          <a:ea typeface="微软雅黑" panose="020B0503020204020204" pitchFamily="34" charset="-122"/>
                        </a:defRPr>
                      </a:lvl3pPr>
                      <a:lvl4pPr marL="1371600" algn="l" defTabSz="914400" rtl="0" eaLnBrk="1" latinLnBrk="0" hangingPunct="1">
                        <a:defRPr sz="1800" b="1" kern="1200">
                          <a:solidFill>
                            <a:sysClr val="window" lastClr="FFFFFF"/>
                          </a:solidFill>
                          <a:latin typeface="Arial" panose="020B0604020202020204"/>
                          <a:ea typeface="微软雅黑" panose="020B0503020204020204" pitchFamily="34" charset="-122"/>
                        </a:defRPr>
                      </a:lvl4pPr>
                      <a:lvl5pPr marL="1828800" algn="l" defTabSz="914400" rtl="0" eaLnBrk="1" latinLnBrk="0" hangingPunct="1">
                        <a:defRPr sz="1800" b="1" kern="1200">
                          <a:solidFill>
                            <a:sysClr val="window" lastClr="FFFFFF"/>
                          </a:solidFill>
                          <a:latin typeface="Arial" panose="020B0604020202020204"/>
                          <a:ea typeface="微软雅黑" panose="020B0503020204020204" pitchFamily="34" charset="-122"/>
                        </a:defRPr>
                      </a:lvl5pPr>
                      <a:lvl6pPr marL="2286000" algn="l" defTabSz="914400" rtl="0" eaLnBrk="1" latinLnBrk="0" hangingPunct="1">
                        <a:defRPr sz="1800" b="1" kern="1200">
                          <a:solidFill>
                            <a:sysClr val="window" lastClr="FFFFFF"/>
                          </a:solidFill>
                          <a:latin typeface="Arial" panose="020B0604020202020204"/>
                          <a:ea typeface="微软雅黑" panose="020B0503020204020204" pitchFamily="34" charset="-122"/>
                        </a:defRPr>
                      </a:lvl6pPr>
                      <a:lvl7pPr marL="2743200" algn="l" defTabSz="914400" rtl="0" eaLnBrk="1" latinLnBrk="0" hangingPunct="1">
                        <a:defRPr sz="1800" b="1" kern="1200">
                          <a:solidFill>
                            <a:sysClr val="window" lastClr="FFFFFF"/>
                          </a:solidFill>
                          <a:latin typeface="Arial" panose="020B0604020202020204"/>
                          <a:ea typeface="微软雅黑" panose="020B0503020204020204" pitchFamily="34" charset="-122"/>
                        </a:defRPr>
                      </a:lvl7pPr>
                      <a:lvl8pPr marL="3200400" algn="l" defTabSz="914400" rtl="0" eaLnBrk="1" latinLnBrk="0" hangingPunct="1">
                        <a:defRPr sz="1800" b="1" kern="1200">
                          <a:solidFill>
                            <a:sysClr val="window" lastClr="FFFFFF"/>
                          </a:solidFill>
                          <a:latin typeface="Arial" panose="020B0604020202020204"/>
                          <a:ea typeface="微软雅黑" panose="020B0503020204020204" pitchFamily="34" charset="-122"/>
                        </a:defRPr>
                      </a:lvl8pPr>
                      <a:lvl9pPr marL="3657600" algn="l" defTabSz="914400" rtl="0" eaLnBrk="1" latinLnBrk="0" hangingPunct="1">
                        <a:defRPr sz="1800" b="1" kern="1200">
                          <a:solidFill>
                            <a:sysClr val="window" lastClr="FFFFFF"/>
                          </a:solidFill>
                          <a:latin typeface="Arial" panose="020B0604020202020204"/>
                          <a:ea typeface="微软雅黑" panose="020B0503020204020204" pitchFamily="34" charset="-122"/>
                        </a:defRPr>
                      </a:lvl9pPr>
                    </a:lstStyle>
                    <a:p>
                      <a:pPr marL="284480" indent="-284480" algn="ctr" fontAlgn="auto">
                        <a:lnSpc>
                          <a:spcPct val="150000"/>
                        </a:lnSpc>
                        <a:buNone/>
                      </a:pPr>
                      <a:r>
                        <a:rPr lang="zh-CN" altLang="en-US" sz="1600" b="1" dirty="0">
                          <a:solidFill>
                            <a:schemeClr val="bg1"/>
                          </a:solidFill>
                          <a:latin typeface="微软雅黑" panose="020B0503020204020204" pitchFamily="34" charset="-122"/>
                          <a:cs typeface="Times New Roman" panose="02020603050405020304" pitchFamily="18" charset="0"/>
                        </a:rPr>
                        <a:t>指南共识名称</a:t>
                      </a:r>
                      <a:endParaRPr lang="zh-CN" altLang="en-US" sz="1600" b="1" dirty="0">
                        <a:solidFill>
                          <a:schemeClr val="bg1"/>
                        </a:solidFill>
                        <a:latin typeface="微软雅黑" panose="020B0503020204020204" pitchFamily="34" charset="-122"/>
                        <a:cs typeface="Times New Roman" panose="02020603050405020304" pitchFamily="18" charset="0"/>
                      </a:endParaRPr>
                    </a:p>
                  </a:txBody>
                  <a:tcPr anchor="ctr">
                    <a:lnL w="12700">
                      <a:solidFill>
                        <a:schemeClr val="tx1"/>
                      </a:solidFill>
                      <a:prstDash val="solid"/>
                    </a:lnL>
                    <a:lnR w="12700">
                      <a:solidFill>
                        <a:schemeClr val="tx1"/>
                      </a:solidFill>
                      <a:prstDash val="solid"/>
                    </a:lnR>
                    <a:lnT w="12700" cmpd="sng">
                      <a:solidFill>
                        <a:schemeClr val="tx1"/>
                      </a:solidFill>
                      <a:prstDash val="solid"/>
                    </a:lnT>
                    <a:lnB w="12700" cmpd="sng">
                      <a:solidFill>
                        <a:schemeClr val="tx1"/>
                      </a:solidFill>
                      <a:prstDash val="solid"/>
                    </a:lnB>
                    <a:solidFill>
                      <a:srgbClr val="5B9BD5"/>
                    </a:solidFill>
                  </a:tcPr>
                </a:tc>
                <a:tc>
                  <a:txBody>
                    <a:bodyPr/>
                    <a:lstStyle>
                      <a:lvl1pPr marL="0" algn="l" defTabSz="914400" rtl="0" eaLnBrk="1" latinLnBrk="0" hangingPunct="1">
                        <a:defRPr sz="1800" b="1" kern="1200">
                          <a:solidFill>
                            <a:sysClr val="window" lastClr="FFFFFF"/>
                          </a:solidFill>
                          <a:latin typeface="Arial" panose="020B0604020202020204"/>
                          <a:ea typeface="微软雅黑" panose="020B0503020204020204" pitchFamily="34" charset="-122"/>
                        </a:defRPr>
                      </a:lvl1pPr>
                      <a:lvl2pPr marL="457200" algn="l" defTabSz="914400" rtl="0" eaLnBrk="1" latinLnBrk="0" hangingPunct="1">
                        <a:defRPr sz="1800" b="1" kern="1200">
                          <a:solidFill>
                            <a:sysClr val="window" lastClr="FFFFFF"/>
                          </a:solidFill>
                          <a:latin typeface="Arial" panose="020B0604020202020204"/>
                          <a:ea typeface="微软雅黑" panose="020B0503020204020204" pitchFamily="34" charset="-122"/>
                        </a:defRPr>
                      </a:lvl2pPr>
                      <a:lvl3pPr marL="914400" algn="l" defTabSz="914400" rtl="0" eaLnBrk="1" latinLnBrk="0" hangingPunct="1">
                        <a:defRPr sz="1800" b="1" kern="1200">
                          <a:solidFill>
                            <a:sysClr val="window" lastClr="FFFFFF"/>
                          </a:solidFill>
                          <a:latin typeface="Arial" panose="020B0604020202020204"/>
                          <a:ea typeface="微软雅黑" panose="020B0503020204020204" pitchFamily="34" charset="-122"/>
                        </a:defRPr>
                      </a:lvl3pPr>
                      <a:lvl4pPr marL="1371600" algn="l" defTabSz="914400" rtl="0" eaLnBrk="1" latinLnBrk="0" hangingPunct="1">
                        <a:defRPr sz="1800" b="1" kern="1200">
                          <a:solidFill>
                            <a:sysClr val="window" lastClr="FFFFFF"/>
                          </a:solidFill>
                          <a:latin typeface="Arial" panose="020B0604020202020204"/>
                          <a:ea typeface="微软雅黑" panose="020B0503020204020204" pitchFamily="34" charset="-122"/>
                        </a:defRPr>
                      </a:lvl4pPr>
                      <a:lvl5pPr marL="1828800" algn="l" defTabSz="914400" rtl="0" eaLnBrk="1" latinLnBrk="0" hangingPunct="1">
                        <a:defRPr sz="1800" b="1" kern="1200">
                          <a:solidFill>
                            <a:sysClr val="window" lastClr="FFFFFF"/>
                          </a:solidFill>
                          <a:latin typeface="Arial" panose="020B0604020202020204"/>
                          <a:ea typeface="微软雅黑" panose="020B0503020204020204" pitchFamily="34" charset="-122"/>
                        </a:defRPr>
                      </a:lvl5pPr>
                      <a:lvl6pPr marL="2286000" algn="l" defTabSz="914400" rtl="0" eaLnBrk="1" latinLnBrk="0" hangingPunct="1">
                        <a:defRPr sz="1800" b="1" kern="1200">
                          <a:solidFill>
                            <a:sysClr val="window" lastClr="FFFFFF"/>
                          </a:solidFill>
                          <a:latin typeface="Arial" panose="020B0604020202020204"/>
                          <a:ea typeface="微软雅黑" panose="020B0503020204020204" pitchFamily="34" charset="-122"/>
                        </a:defRPr>
                      </a:lvl6pPr>
                      <a:lvl7pPr marL="2743200" algn="l" defTabSz="914400" rtl="0" eaLnBrk="1" latinLnBrk="0" hangingPunct="1">
                        <a:defRPr sz="1800" b="1" kern="1200">
                          <a:solidFill>
                            <a:sysClr val="window" lastClr="FFFFFF"/>
                          </a:solidFill>
                          <a:latin typeface="Arial" panose="020B0604020202020204"/>
                          <a:ea typeface="微软雅黑" panose="020B0503020204020204" pitchFamily="34" charset="-122"/>
                        </a:defRPr>
                      </a:lvl7pPr>
                      <a:lvl8pPr marL="3200400" algn="l" defTabSz="914400" rtl="0" eaLnBrk="1" latinLnBrk="0" hangingPunct="1">
                        <a:defRPr sz="1800" b="1" kern="1200">
                          <a:solidFill>
                            <a:sysClr val="window" lastClr="FFFFFF"/>
                          </a:solidFill>
                          <a:latin typeface="Arial" panose="020B0604020202020204"/>
                          <a:ea typeface="微软雅黑" panose="020B0503020204020204" pitchFamily="34" charset="-122"/>
                        </a:defRPr>
                      </a:lvl8pPr>
                      <a:lvl9pPr marL="3657600" algn="l" defTabSz="914400" rtl="0" eaLnBrk="1" latinLnBrk="0" hangingPunct="1">
                        <a:defRPr sz="1800" b="1" kern="1200">
                          <a:solidFill>
                            <a:sysClr val="window" lastClr="FFFFFF"/>
                          </a:solidFill>
                          <a:latin typeface="Arial" panose="020B0604020202020204"/>
                          <a:ea typeface="微软雅黑" panose="020B0503020204020204" pitchFamily="34" charset="-122"/>
                        </a:defRPr>
                      </a:lvl9pPr>
                    </a:lstStyle>
                    <a:p>
                      <a:pPr marL="284480" indent="-284480" algn="ctr" fontAlgn="auto">
                        <a:lnSpc>
                          <a:spcPct val="150000"/>
                        </a:lnSpc>
                        <a:buNone/>
                      </a:pPr>
                      <a:r>
                        <a:rPr lang="zh-CN" altLang="en-US" sz="1600" b="1" dirty="0">
                          <a:solidFill>
                            <a:schemeClr val="bg1"/>
                          </a:solidFill>
                          <a:latin typeface="微软雅黑" panose="020B0503020204020204" pitchFamily="34" charset="-122"/>
                          <a:cs typeface="Times New Roman" panose="02020603050405020304" pitchFamily="18" charset="0"/>
                        </a:rPr>
                        <a:t>液体治疗需求描述</a:t>
                      </a:r>
                      <a:endParaRPr lang="zh-CN" altLang="en-US" sz="1600" b="1" dirty="0">
                        <a:solidFill>
                          <a:schemeClr val="bg1"/>
                        </a:solidFill>
                        <a:latin typeface="微软雅黑" panose="020B0503020204020204" pitchFamily="34" charset="-122"/>
                        <a:cs typeface="Times New Roman" panose="02020603050405020304" pitchFamily="18" charset="0"/>
                      </a:endParaRPr>
                    </a:p>
                  </a:txBody>
                  <a:tcPr anchor="ctr">
                    <a:lnL w="12700">
                      <a:solidFill>
                        <a:schemeClr val="tx1"/>
                      </a:solidFill>
                      <a:prstDash val="solid"/>
                    </a:lnL>
                    <a:lnR w="12700">
                      <a:solidFill>
                        <a:schemeClr val="tx1"/>
                      </a:solidFill>
                      <a:prstDash val="solid"/>
                    </a:lnR>
                    <a:lnT w="12700" cmpd="sng">
                      <a:solidFill>
                        <a:schemeClr val="tx1"/>
                      </a:solidFill>
                      <a:prstDash val="solid"/>
                    </a:lnT>
                    <a:lnB w="12700" cmpd="sng">
                      <a:solidFill>
                        <a:schemeClr val="tx1"/>
                      </a:solidFill>
                      <a:prstDash val="solid"/>
                    </a:lnB>
                    <a:solidFill>
                      <a:srgbClr val="5B9BD5"/>
                    </a:solidFill>
                  </a:tcPr>
                </a:tc>
              </a:tr>
              <a:tr h="1116000">
                <a:tc>
                  <a:txBody>
                    <a:bodyPr/>
                    <a:lstStyle/>
                    <a:p>
                      <a:pPr marL="284480" marR="0" lvl="0" indent="-284480" algn="ctr" defTabSz="914400" rtl="0" fontAlgn="auto">
                        <a:lnSpc>
                          <a:spcPct val="130000"/>
                        </a:lnSpc>
                        <a:spcBef>
                          <a:spcPts val="0"/>
                        </a:spcBef>
                        <a:spcAft>
                          <a:spcPts val="0"/>
                        </a:spcAft>
                        <a:buClrTx/>
                        <a:buSzTx/>
                        <a:buFontTx/>
                        <a:buNone/>
                        <a:defRPr/>
                      </a:pPr>
                      <a:r>
                        <a:rPr lang="zh-CN" altLang="en-US" sz="1100" b="1" dirty="0">
                          <a:solidFill>
                            <a:srgbClr val="323E4E"/>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中国成人患者围手术期液体治疗临床实践指南（</a:t>
                      </a:r>
                      <a:r>
                        <a:rPr lang="en-US" altLang="zh-CN" sz="1100" b="1" dirty="0">
                          <a:solidFill>
                            <a:srgbClr val="323E4E"/>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2025</a:t>
                      </a:r>
                      <a:r>
                        <a:rPr lang="zh-CN" altLang="en-US" sz="1100" b="1" dirty="0">
                          <a:solidFill>
                            <a:srgbClr val="323E4E"/>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endParaRPr lang="zh-CN" altLang="en-US" sz="1100" b="1" dirty="0">
                        <a:solidFill>
                          <a:srgbClr val="323E4E"/>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bg1"/>
                    </a:solidFill>
                  </a:tcPr>
                </a:tc>
                <a:tc>
                  <a:txBody>
                    <a:bodyPr/>
                    <a:lstStyle/>
                    <a:p>
                      <a:pPr marL="171450" marR="0" lvl="0" indent="-171450" algn="l" defTabSz="914400" rtl="0" fontAlgn="auto">
                        <a:lnSpc>
                          <a:spcPct val="130000"/>
                        </a:lnSpc>
                        <a:spcBef>
                          <a:spcPts val="0"/>
                        </a:spcBef>
                        <a:spcAft>
                          <a:spcPts val="0"/>
                        </a:spcAft>
                        <a:buClrTx/>
                        <a:buSzTx/>
                        <a:buFont typeface="Arial" panose="020B0604020202020204" pitchFamily="34" charset="0"/>
                        <a:buChar char="•"/>
                        <a:defRPr/>
                      </a:pPr>
                      <a:r>
                        <a:rPr lang="zh-CN" altLang="en-US" sz="1100" b="0" kern="1400" spc="10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围手术期推荐的常用液体治疗种类包括晶体液和胶体液，晶体液包括生理盐水、乳酸钠林格注射液、复方醋酸钠林格注射液、碳酸氢钠林格注射液等；晶体液可有效补充人体生理液体需要量及电解质；</a:t>
                      </a:r>
                      <a:endParaRPr lang="zh-CN" altLang="en-US" sz="1100" b="0" kern="1400" spc="10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171450" marR="0" lvl="0" indent="-171450" algn="l" defTabSz="914400" rtl="0" fontAlgn="auto">
                        <a:lnSpc>
                          <a:spcPct val="130000"/>
                        </a:lnSpc>
                        <a:spcBef>
                          <a:spcPts val="0"/>
                        </a:spcBef>
                        <a:spcAft>
                          <a:spcPts val="0"/>
                        </a:spcAft>
                        <a:buClrTx/>
                        <a:buSzTx/>
                        <a:buFont typeface="Arial" panose="020B0604020202020204" pitchFamily="34" charset="0"/>
                        <a:buChar char="•"/>
                        <a:defRPr/>
                      </a:pPr>
                      <a:r>
                        <a:rPr lang="zh-CN" altLang="en-US" sz="1100" b="0" kern="1400" spc="10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根据患者围手术期多方面因素选择液体种类，建议对术中出血低血压患者最初开始使用等渗晶体溶液进行液体治疗；高危患者、高风险手术需大量补充晶体液时，可遵循个体化原则输注晶体液；</a:t>
                      </a:r>
                      <a:endParaRPr lang="zh-CN" altLang="en-US" sz="1100" b="0" kern="1400" spc="10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bg1"/>
                    </a:solidFill>
                  </a:tcPr>
                </a:tc>
              </a:tr>
              <a:tr h="1440000">
                <a:tc>
                  <a:txBody>
                    <a:bodyPr/>
                    <a:lstStyle/>
                    <a:p>
                      <a:pPr marL="284480" marR="0" lvl="0" indent="-284480" algn="ctr" defTabSz="914400" rtl="0" fontAlgn="auto">
                        <a:lnSpc>
                          <a:spcPct val="130000"/>
                        </a:lnSpc>
                        <a:spcBef>
                          <a:spcPts val="0"/>
                        </a:spcBef>
                        <a:spcAft>
                          <a:spcPts val="0"/>
                        </a:spcAft>
                        <a:buClrTx/>
                        <a:buSzTx/>
                        <a:buFontTx/>
                        <a:buNone/>
                        <a:defRPr/>
                      </a:pPr>
                      <a:r>
                        <a:rPr lang="zh-CN" altLang="en-US" sz="1100" b="1" dirty="0">
                          <a:solidFill>
                            <a:srgbClr val="323E4E"/>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围手术期醋酸盐平衡晶体液临床应用专家共识（</a:t>
                      </a:r>
                      <a:r>
                        <a:rPr lang="en-US" altLang="zh-CN" sz="1100" b="1" dirty="0">
                          <a:solidFill>
                            <a:srgbClr val="323E4E"/>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2023</a:t>
                      </a:r>
                      <a:r>
                        <a:rPr lang="zh-CN" altLang="en-US" sz="1100" b="1" dirty="0">
                          <a:solidFill>
                            <a:srgbClr val="323E4E"/>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endParaRPr lang="en-US" altLang="zh-CN" sz="1100" b="1" dirty="0">
                        <a:solidFill>
                          <a:srgbClr val="323E4E"/>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bg1"/>
                    </a:solidFill>
                  </a:tcPr>
                </a:tc>
                <a:tc>
                  <a:txBody>
                    <a:bodyPr/>
                    <a:lstStyle>
                      <a:lvl1pPr marL="0" algn="l" defTabSz="914400" rtl="0" eaLnBrk="1" latinLnBrk="0" hangingPunct="1">
                        <a:defRPr sz="1800" kern="1200">
                          <a:solidFill>
                            <a:srgbClr val="323E4E"/>
                          </a:solidFill>
                          <a:latin typeface="Arial" panose="020B0604020202020204"/>
                          <a:ea typeface="微软雅黑" panose="020B0503020204020204" pitchFamily="34" charset="-122"/>
                        </a:defRPr>
                      </a:lvl1pPr>
                      <a:lvl2pPr marL="457200" algn="l" defTabSz="914400" rtl="0" eaLnBrk="1" latinLnBrk="0" hangingPunct="1">
                        <a:defRPr sz="1800" kern="1200">
                          <a:solidFill>
                            <a:srgbClr val="323E4E"/>
                          </a:solidFill>
                          <a:latin typeface="Arial" panose="020B0604020202020204"/>
                          <a:ea typeface="微软雅黑" panose="020B0503020204020204" pitchFamily="34" charset="-122"/>
                        </a:defRPr>
                      </a:lvl2pPr>
                      <a:lvl3pPr marL="914400" algn="l" defTabSz="914400" rtl="0" eaLnBrk="1" latinLnBrk="0" hangingPunct="1">
                        <a:defRPr sz="1800" kern="1200">
                          <a:solidFill>
                            <a:srgbClr val="323E4E"/>
                          </a:solidFill>
                          <a:latin typeface="Arial" panose="020B0604020202020204"/>
                          <a:ea typeface="微软雅黑" panose="020B0503020204020204" pitchFamily="34" charset="-122"/>
                        </a:defRPr>
                      </a:lvl3pPr>
                      <a:lvl4pPr marL="1371600" algn="l" defTabSz="914400" rtl="0" eaLnBrk="1" latinLnBrk="0" hangingPunct="1">
                        <a:defRPr sz="1800" kern="1200">
                          <a:solidFill>
                            <a:srgbClr val="323E4E"/>
                          </a:solidFill>
                          <a:latin typeface="Arial" panose="020B0604020202020204"/>
                          <a:ea typeface="微软雅黑" panose="020B0503020204020204" pitchFamily="34" charset="-122"/>
                        </a:defRPr>
                      </a:lvl4pPr>
                      <a:lvl5pPr marL="1828800" algn="l" defTabSz="914400" rtl="0" eaLnBrk="1" latinLnBrk="0" hangingPunct="1">
                        <a:defRPr sz="1800" kern="1200">
                          <a:solidFill>
                            <a:srgbClr val="323E4E"/>
                          </a:solidFill>
                          <a:latin typeface="Arial" panose="020B0604020202020204"/>
                          <a:ea typeface="微软雅黑" panose="020B0503020204020204" pitchFamily="34" charset="-122"/>
                        </a:defRPr>
                      </a:lvl5pPr>
                      <a:lvl6pPr marL="2286000" algn="l" defTabSz="914400" rtl="0" eaLnBrk="1" latinLnBrk="0" hangingPunct="1">
                        <a:defRPr sz="1800" kern="1200">
                          <a:solidFill>
                            <a:srgbClr val="323E4E"/>
                          </a:solidFill>
                          <a:latin typeface="Arial" panose="020B0604020202020204"/>
                          <a:ea typeface="微软雅黑" panose="020B0503020204020204" pitchFamily="34" charset="-122"/>
                        </a:defRPr>
                      </a:lvl6pPr>
                      <a:lvl7pPr marL="2743200" algn="l" defTabSz="914400" rtl="0" eaLnBrk="1" latinLnBrk="0" hangingPunct="1">
                        <a:defRPr sz="1800" kern="1200">
                          <a:solidFill>
                            <a:srgbClr val="323E4E"/>
                          </a:solidFill>
                          <a:latin typeface="Arial" panose="020B0604020202020204"/>
                          <a:ea typeface="微软雅黑" panose="020B0503020204020204" pitchFamily="34" charset="-122"/>
                        </a:defRPr>
                      </a:lvl7pPr>
                      <a:lvl8pPr marL="3200400" algn="l" defTabSz="914400" rtl="0" eaLnBrk="1" latinLnBrk="0" hangingPunct="1">
                        <a:defRPr sz="1800" kern="1200">
                          <a:solidFill>
                            <a:srgbClr val="323E4E"/>
                          </a:solidFill>
                          <a:latin typeface="Arial" panose="020B0604020202020204"/>
                          <a:ea typeface="微软雅黑" panose="020B0503020204020204" pitchFamily="34" charset="-122"/>
                        </a:defRPr>
                      </a:lvl8pPr>
                      <a:lvl9pPr marL="3657600" algn="l" defTabSz="914400" rtl="0" eaLnBrk="1" latinLnBrk="0" hangingPunct="1">
                        <a:defRPr sz="1800" kern="1200">
                          <a:solidFill>
                            <a:srgbClr val="323E4E"/>
                          </a:solidFill>
                          <a:latin typeface="Arial" panose="020B0604020202020204"/>
                          <a:ea typeface="微软雅黑" panose="020B0503020204020204" pitchFamily="34" charset="-122"/>
                        </a:defRPr>
                      </a:lvl9pPr>
                    </a:lstStyle>
                    <a:p>
                      <a:pPr marL="171450" marR="0" lvl="0" indent="-171450" algn="l" defTabSz="914400" rtl="0" fontAlgn="auto">
                        <a:lnSpc>
                          <a:spcPct val="130000"/>
                        </a:lnSpc>
                        <a:spcBef>
                          <a:spcPts val="0"/>
                        </a:spcBef>
                        <a:spcAft>
                          <a:spcPts val="0"/>
                        </a:spcAft>
                        <a:buClrTx/>
                        <a:buSzTx/>
                        <a:buFont typeface="Arial" panose="020B0604020202020204" pitchFamily="34" charset="0"/>
                        <a:buChar char="•"/>
                        <a:defRPr/>
                      </a:pPr>
                      <a:r>
                        <a:rPr kumimoji="0" lang="zh-CN" altLang="en-US" sz="1100" b="0" u="none" strike="noStrike" kern="1400" cap="none" spc="100" normalizeH="0" baseline="0" noProof="0" dirty="0">
                          <a:ln>
                            <a:noFill/>
                          </a:ln>
                          <a:solidFill>
                            <a:srgbClr val="323E4E"/>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醋酸盐平衡晶体液是通过醋酸盐代谢产生碳酸氢根发挥缓冲作用，相较于乳酸盐，其可有效</a:t>
                      </a:r>
                      <a:r>
                        <a:rPr lang="zh-CN" altLang="en-US" sz="1100" b="0" kern="1400" spc="100" noProof="0" dirty="0">
                          <a:ln>
                            <a:noFill/>
                          </a:ln>
                          <a:solidFill>
                            <a:srgbClr val="C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避免乳酸堆积</a:t>
                      </a:r>
                      <a:r>
                        <a:rPr kumimoji="0" lang="zh-CN" altLang="en-US" sz="1100" b="0" u="none" strike="noStrike" kern="1400" cap="none" spc="10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a:t>
                      </a:r>
                      <a:endParaRPr kumimoji="0" lang="zh-CN" altLang="en-US" sz="1100" b="0" u="none" strike="noStrike" kern="1400" cap="none" spc="100" normalizeH="0" baseline="0" noProof="0" dirty="0">
                        <a:ln>
                          <a:noFill/>
                        </a:ln>
                        <a:solidFill>
                          <a:srgbClr val="323E4E"/>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171450" marR="0" lvl="0" indent="-171450" algn="l" defTabSz="914400" rtl="0" fontAlgn="auto">
                        <a:lnSpc>
                          <a:spcPct val="130000"/>
                        </a:lnSpc>
                        <a:spcBef>
                          <a:spcPts val="0"/>
                        </a:spcBef>
                        <a:spcAft>
                          <a:spcPts val="0"/>
                        </a:spcAft>
                        <a:buClrTx/>
                        <a:buSzTx/>
                        <a:buFont typeface="Arial" panose="020B0604020202020204" pitchFamily="34" charset="0"/>
                        <a:buChar char="•"/>
                        <a:defRPr/>
                      </a:pPr>
                      <a:r>
                        <a:rPr lang="zh-CN" altLang="en-US" sz="1100" b="0" kern="1400" spc="100" noProof="0" dirty="0">
                          <a:solidFill>
                            <a:srgbClr val="323E4E"/>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醋酸盐平衡晶体液是目前较为接近血浆成分和理化特性的平衡液。而且醋酸的代谢途径广泛，对肝脏依赖小、不易蓄积、使用安全，</a:t>
                      </a:r>
                      <a:r>
                        <a:rPr lang="zh-CN" altLang="en-US" sz="1100" b="0" kern="1400" spc="100" noProof="0"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适于肝功能尚未发育完善的婴幼儿使用。</a:t>
                      </a:r>
                      <a:endParaRPr kumimoji="0" lang="en-US" altLang="zh-CN" sz="1100" b="0" u="none" strike="noStrike" kern="1400" cap="none" spc="100" normalizeH="0" baseline="0" noProof="0" dirty="0">
                        <a:ln>
                          <a:noFill/>
                        </a:ln>
                        <a:solidFill>
                          <a:srgbClr val="323E4E"/>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p>
                      <a:pPr marL="171450" marR="0" lvl="0" indent="-171450" algn="l" defTabSz="914400" rtl="0" fontAlgn="auto">
                        <a:lnSpc>
                          <a:spcPct val="130000"/>
                        </a:lnSpc>
                        <a:spcBef>
                          <a:spcPts val="0"/>
                        </a:spcBef>
                        <a:spcAft>
                          <a:spcPts val="0"/>
                        </a:spcAft>
                        <a:buClrTx/>
                        <a:buSzTx/>
                        <a:buFont typeface="Arial" panose="020B0604020202020204" pitchFamily="34" charset="0"/>
                        <a:buChar char="•"/>
                        <a:defRPr/>
                      </a:pPr>
                      <a:r>
                        <a:rPr kumimoji="0" lang="zh-CN" altLang="en-US" sz="1100" b="0" u="none" strike="noStrike" kern="1400" cap="none" spc="100" normalizeH="0" baseline="0" noProof="0" dirty="0">
                          <a:ln>
                            <a:noFill/>
                          </a:ln>
                          <a:solidFill>
                            <a:srgbClr val="323E4E"/>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含糖的醋酸盐平衡晶体液可用于缓解因术前禁食、手术时间长等原因导致的低血糖。</a:t>
                      </a:r>
                      <a:r>
                        <a:rPr kumimoji="0" lang="zh-CN" altLang="en-US" sz="1100" b="0" u="none" strike="noStrike" kern="1400" cap="none" spc="10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 对</a:t>
                      </a:r>
                      <a:r>
                        <a:rPr lang="zh-CN" altLang="en-US" sz="1100" b="0" kern="1400" spc="100" noProof="0" dirty="0">
                          <a:ln>
                            <a:noFill/>
                          </a:ln>
                          <a:solidFill>
                            <a:srgbClr val="C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术前禁食超过48h 的糖尿病患者、低龄患儿、手术时间过长(&gt;3h) 患者、加用胰岛素的术中患者</a:t>
                      </a:r>
                      <a:r>
                        <a:rPr kumimoji="0" lang="zh-CN" altLang="en-US" sz="1100" b="0" u="none" strike="noStrike" kern="1400" cap="none" spc="10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，在血糖&lt;3.9 mmol∕ L的前提下，输注</a:t>
                      </a:r>
                      <a:r>
                        <a:rPr lang="zh-CN" altLang="en-US" sz="1100" b="0" kern="1400" spc="100" noProof="0" dirty="0">
                          <a:ln>
                            <a:noFill/>
                          </a:ln>
                          <a:solidFill>
                            <a:srgbClr val="C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含糖液体</a:t>
                      </a:r>
                      <a:r>
                        <a:rPr kumimoji="0" lang="zh-CN" altLang="en-US" sz="1100" b="0" u="none" strike="noStrike" kern="1400" cap="none" spc="10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可以</a:t>
                      </a:r>
                      <a:r>
                        <a:rPr lang="zh-CN" altLang="en-US" sz="1100" b="0" kern="1400" spc="100" noProof="0" dirty="0">
                          <a:ln>
                            <a:noFill/>
                          </a:ln>
                          <a:solidFill>
                            <a:srgbClr val="C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rPr>
                        <a:t>减少酮体合成和酸中毒风险。</a:t>
                      </a:r>
                      <a:endParaRPr lang="zh-CN" altLang="en-US" sz="1100" b="0" kern="1400" spc="100" noProof="0" dirty="0">
                        <a:ln>
                          <a:noFill/>
                        </a:ln>
                        <a:solidFill>
                          <a:srgbClr val="C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Calibri" panose="020F0502020204030204" charset="0"/>
                      </a:endParaRP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bg1"/>
                    </a:solidFill>
                  </a:tcPr>
                </a:tc>
              </a:tr>
              <a:tr h="540000">
                <a:tc>
                  <a:txBody>
                    <a:bodyPr/>
                    <a:p>
                      <a:pPr algn="ctr" fontAlgn="ctr">
                        <a:lnSpc>
                          <a:spcPct val="130000"/>
                        </a:lnSpc>
                      </a:pPr>
                      <a:r>
                        <a:rPr lang="zh-CN" altLang="en-US" sz="1100" b="1" i="0">
                          <a:solidFill>
                            <a:srgbClr val="000000"/>
                          </a:solidFill>
                          <a:latin typeface="微软雅黑" panose="020B0503020204020204" pitchFamily="34" charset="-122"/>
                          <a:ea typeface="微软雅黑" panose="020B0503020204020204" pitchFamily="34" charset="-122"/>
                        </a:rPr>
                        <a:t>中国加速康复外科临床实践指南（</a:t>
                      </a:r>
                      <a:r>
                        <a:rPr lang="en-US" altLang="zh-CN" sz="1100" b="1" i="0">
                          <a:solidFill>
                            <a:srgbClr val="000000"/>
                          </a:solidFill>
                          <a:latin typeface="微软雅黑" panose="020B0503020204020204" pitchFamily="34" charset="-122"/>
                          <a:ea typeface="微软雅黑" panose="020B0503020204020204" pitchFamily="34" charset="-122"/>
                        </a:rPr>
                        <a:t>2021</a:t>
                      </a:r>
                      <a:r>
                        <a:rPr lang="zh-CN" altLang="en-US" sz="1100" b="1" i="0">
                          <a:solidFill>
                            <a:srgbClr val="000000"/>
                          </a:solidFill>
                          <a:latin typeface="微软雅黑" panose="020B0503020204020204" pitchFamily="34" charset="-122"/>
                          <a:ea typeface="微软雅黑" panose="020B0503020204020204" pitchFamily="34" charset="-122"/>
                        </a:rPr>
                        <a:t>）</a:t>
                      </a:r>
                      <a:endParaRPr lang="zh-CN" altLang="en-US" sz="1100" b="1" i="0">
                        <a:solidFill>
                          <a:srgbClr val="000000"/>
                        </a:solidFill>
                        <a:latin typeface="微软雅黑" panose="020B0503020204020204" pitchFamily="34" charset="-122"/>
                        <a:ea typeface="微软雅黑" panose="020B0503020204020204" pitchFamily="34" charset="-122"/>
                      </a:endParaRPr>
                    </a:p>
                  </a:txBody>
                  <a:tcPr anchor="ctr" anchorCtr="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bg1"/>
                    </a:solidFill>
                  </a:tcPr>
                </a:tc>
                <a:tc>
                  <a:txBody>
                    <a:bodyPr/>
                    <a:p>
                      <a:pPr marL="171450" indent="-171450" algn="l" fontAlgn="ctr">
                        <a:lnSpc>
                          <a:spcPct val="130000"/>
                        </a:lnSpc>
                        <a:buFont typeface="Arial" panose="020B0604020202020204" pitchFamily="34" charset="0"/>
                        <a:buChar char="•"/>
                      </a:pPr>
                      <a:r>
                        <a:rPr lang="zh-CN" altLang="en-US" sz="1100" b="0" i="0">
                          <a:solidFill>
                            <a:srgbClr val="000000"/>
                          </a:solidFill>
                          <a:latin typeface="微软雅黑" panose="020B0503020204020204" pitchFamily="34" charset="-122"/>
                          <a:ea typeface="微软雅黑" panose="020B0503020204020204" pitchFamily="34" charset="-122"/>
                        </a:rPr>
                        <a:t>对合并肠梗阻、恶心呕吐及长时间禁饮禁食的病人，可能存在低血容量、电解质紊乱风险，建议使用复方电解质溶液扩容。</a:t>
                      </a:r>
                      <a:endParaRPr lang="zh-CN" altLang="en-US" sz="1100" b="0" i="0">
                        <a:solidFill>
                          <a:srgbClr val="000000"/>
                        </a:solidFill>
                        <a:latin typeface="微软雅黑" panose="020B0503020204020204" pitchFamily="34" charset="-122"/>
                        <a:ea typeface="微软雅黑" panose="020B0503020204020204" pitchFamily="34" charset="-122"/>
                      </a:endParaRPr>
                    </a:p>
                  </a:txBody>
                  <a:tcPr anchor="ctr" anchorCtr="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bg1"/>
                    </a:solidFill>
                  </a:tcPr>
                </a:tc>
              </a:tr>
              <a:tr h="684000">
                <a:tc>
                  <a:txBody>
                    <a:bodyPr/>
                    <a:p>
                      <a:pPr algn="ctr" fontAlgn="ctr">
                        <a:lnSpc>
                          <a:spcPct val="130000"/>
                        </a:lnSpc>
                      </a:pPr>
                      <a:r>
                        <a:rPr lang="zh-CN" altLang="en-US" sz="1100" b="1" i="0">
                          <a:solidFill>
                            <a:srgbClr val="000000"/>
                          </a:solidFill>
                          <a:latin typeface="微软雅黑" panose="020B0503020204020204" pitchFamily="34" charset="-122"/>
                          <a:ea typeface="微软雅黑" panose="020B0503020204020204" pitchFamily="34" charset="-122"/>
                        </a:rPr>
                        <a:t>外科病人围手术期液体治疗专家共识（</a:t>
                      </a:r>
                      <a:r>
                        <a:rPr lang="en-US" altLang="zh-CN" sz="1100" b="1" i="0">
                          <a:solidFill>
                            <a:srgbClr val="000000"/>
                          </a:solidFill>
                          <a:latin typeface="微软雅黑" panose="020B0503020204020204" pitchFamily="34" charset="-122"/>
                          <a:ea typeface="微软雅黑" panose="020B0503020204020204" pitchFamily="34" charset="-122"/>
                        </a:rPr>
                        <a:t>2015</a:t>
                      </a:r>
                      <a:r>
                        <a:rPr lang="zh-CN" altLang="en-US" sz="1100" b="1" i="0">
                          <a:solidFill>
                            <a:srgbClr val="000000"/>
                          </a:solidFill>
                          <a:latin typeface="微软雅黑" panose="020B0503020204020204" pitchFamily="34" charset="-122"/>
                          <a:ea typeface="微软雅黑" panose="020B0503020204020204" pitchFamily="34" charset="-122"/>
                        </a:rPr>
                        <a:t>）</a:t>
                      </a:r>
                      <a:endParaRPr lang="zh-CN" altLang="en-US" sz="1100" b="1" i="0">
                        <a:solidFill>
                          <a:srgbClr val="000000"/>
                        </a:solidFill>
                        <a:latin typeface="微软雅黑" panose="020B0503020204020204" pitchFamily="34" charset="-122"/>
                        <a:ea typeface="微软雅黑" panose="020B0503020204020204" pitchFamily="34" charset="-122"/>
                      </a:endParaRPr>
                    </a:p>
                  </a:txBody>
                  <a:tcPr anchor="ctr" anchorCtr="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bg1"/>
                    </a:solidFill>
                  </a:tcPr>
                </a:tc>
                <a:tc>
                  <a:txBody>
                    <a:bodyPr/>
                    <a:p>
                      <a:pPr marL="171450" indent="-171450" algn="l" fontAlgn="ctr">
                        <a:lnSpc>
                          <a:spcPct val="130000"/>
                        </a:lnSpc>
                        <a:buFont typeface="Arial" panose="020B0604020202020204" pitchFamily="34" charset="0"/>
                        <a:buChar char="•"/>
                      </a:pPr>
                      <a:r>
                        <a:rPr lang="zh-CN" altLang="en-US" sz="1100">
                          <a:solidFill>
                            <a:srgbClr val="FF0000"/>
                          </a:solidFill>
                          <a:latin typeface="微软雅黑" panose="020B0503020204020204" pitchFamily="34" charset="-122"/>
                          <a:ea typeface="微软雅黑" panose="020B0503020204020204" pitchFamily="34" charset="-122"/>
                          <a:sym typeface="+mn-ea"/>
                        </a:rPr>
                        <a:t>成分中不含 </a:t>
                      </a:r>
                      <a:r>
                        <a:rPr lang="en-US" altLang="zh-CN" sz="1100">
                          <a:solidFill>
                            <a:srgbClr val="FF0000"/>
                          </a:solidFill>
                          <a:latin typeface="微软雅黑" panose="020B0503020204020204" pitchFamily="34" charset="-122"/>
                          <a:ea typeface="微软雅黑" panose="020B0503020204020204" pitchFamily="34" charset="-122"/>
                          <a:sym typeface="+mn-ea"/>
                        </a:rPr>
                        <a:t>Ca</a:t>
                      </a:r>
                      <a:r>
                        <a:rPr lang="en-US" altLang="zh-CN" sz="1100" baseline="30000">
                          <a:solidFill>
                            <a:srgbClr val="FF0000"/>
                          </a:solidFill>
                          <a:latin typeface="微软雅黑" panose="020B0503020204020204" pitchFamily="34" charset="-122"/>
                          <a:ea typeface="微软雅黑" panose="020B0503020204020204" pitchFamily="34" charset="-122"/>
                          <a:sym typeface="+mn-ea"/>
                        </a:rPr>
                        <a:t>2+</a:t>
                      </a:r>
                      <a:r>
                        <a:rPr lang="zh-CN" altLang="en-US" sz="1100">
                          <a:solidFill>
                            <a:srgbClr val="FF0000"/>
                          </a:solidFill>
                          <a:latin typeface="微软雅黑" panose="020B0503020204020204" pitchFamily="34" charset="-122"/>
                          <a:ea typeface="微软雅黑" panose="020B0503020204020204" pitchFamily="34" charset="-122"/>
                          <a:sym typeface="+mn-ea"/>
                        </a:rPr>
                        <a:t>，可避免 </a:t>
                      </a:r>
                      <a:r>
                        <a:rPr lang="en-US" altLang="zh-CN" sz="1100">
                          <a:solidFill>
                            <a:srgbClr val="FF0000"/>
                          </a:solidFill>
                          <a:latin typeface="微软雅黑" panose="020B0503020204020204" pitchFamily="34" charset="-122"/>
                          <a:ea typeface="微软雅黑" panose="020B0503020204020204" pitchFamily="34" charset="-122"/>
                          <a:sym typeface="+mn-ea"/>
                        </a:rPr>
                        <a:t>Ca</a:t>
                      </a:r>
                      <a:r>
                        <a:rPr lang="en-US" altLang="zh-CN" sz="1100" baseline="30000">
                          <a:solidFill>
                            <a:srgbClr val="FF0000"/>
                          </a:solidFill>
                          <a:latin typeface="微软雅黑" panose="020B0503020204020204" pitchFamily="34" charset="-122"/>
                          <a:ea typeface="微软雅黑" panose="020B0503020204020204" pitchFamily="34" charset="-122"/>
                          <a:sym typeface="+mn-ea"/>
                        </a:rPr>
                        <a:t>2+</a:t>
                      </a:r>
                      <a:r>
                        <a:rPr lang="zh-CN" altLang="en-US" sz="1100">
                          <a:solidFill>
                            <a:srgbClr val="FF0000"/>
                          </a:solidFill>
                          <a:latin typeface="微软雅黑" panose="020B0503020204020204" pitchFamily="34" charset="-122"/>
                          <a:ea typeface="微软雅黑" panose="020B0503020204020204" pitchFamily="34" charset="-122"/>
                          <a:sym typeface="+mn-ea"/>
                        </a:rPr>
                        <a:t>过量导致的凝集级联反应的活化和凝血的发生。</a:t>
                      </a:r>
                      <a:endParaRPr lang="zh-CN" altLang="en-US" sz="1100" b="0" i="0">
                        <a:solidFill>
                          <a:srgbClr val="FF0000"/>
                        </a:solidFill>
                        <a:latin typeface="微软雅黑" panose="020B0503020204020204" pitchFamily="34" charset="-122"/>
                        <a:ea typeface="微软雅黑" panose="020B0503020204020204" pitchFamily="34" charset="-122"/>
                      </a:endParaRPr>
                    </a:p>
                    <a:p>
                      <a:pPr marL="171450" indent="-171450" algn="l" fontAlgn="ctr">
                        <a:lnSpc>
                          <a:spcPct val="130000"/>
                        </a:lnSpc>
                        <a:buFont typeface="Arial" panose="020B0604020202020204" pitchFamily="34" charset="0"/>
                        <a:buChar char="•"/>
                      </a:pPr>
                      <a:r>
                        <a:rPr lang="zh-CN" altLang="en-US" sz="1100" b="0" i="0">
                          <a:solidFill>
                            <a:srgbClr val="000000"/>
                          </a:solidFill>
                          <a:latin typeface="微软雅黑" panose="020B0503020204020204" pitchFamily="34" charset="-122"/>
                          <a:ea typeface="微软雅黑" panose="020B0503020204020204" pitchFamily="34" charset="-122"/>
                        </a:rPr>
                        <a:t>维持性液体治疗即补充病人生理需要量：</a:t>
                      </a:r>
                      <a:r>
                        <a:rPr lang="en-US" altLang="zh-CN" sz="1100" b="0" i="0">
                          <a:solidFill>
                            <a:srgbClr val="000000"/>
                          </a:solidFill>
                          <a:latin typeface="微软雅黑" panose="020B0503020204020204" pitchFamily="34" charset="-122"/>
                          <a:ea typeface="微软雅黑" panose="020B0503020204020204" pitchFamily="34" charset="-122"/>
                        </a:rPr>
                        <a:t>25~30mL/</a:t>
                      </a:r>
                      <a:r>
                        <a:rPr lang="zh-CN" altLang="en-US" sz="1100" b="0" i="0">
                          <a:solidFill>
                            <a:srgbClr val="000000"/>
                          </a:solidFill>
                          <a:latin typeface="微软雅黑" panose="020B0503020204020204" pitchFamily="34" charset="-122"/>
                          <a:ea typeface="微软雅黑" panose="020B0503020204020204" pitchFamily="34" charset="-122"/>
                        </a:rPr>
                        <a:t>（</a:t>
                      </a:r>
                      <a:r>
                        <a:rPr lang="en-US" altLang="zh-CN" sz="1100" b="0" i="0">
                          <a:solidFill>
                            <a:srgbClr val="000000"/>
                          </a:solidFill>
                          <a:latin typeface="微软雅黑" panose="020B0503020204020204" pitchFamily="34" charset="-122"/>
                          <a:ea typeface="微软雅黑" panose="020B0503020204020204" pitchFamily="34" charset="-122"/>
                        </a:rPr>
                        <a:t>kg·d</a:t>
                      </a:r>
                      <a:r>
                        <a:rPr lang="zh-CN" altLang="en-US" sz="1100" b="0" i="0">
                          <a:solidFill>
                            <a:srgbClr val="000000"/>
                          </a:solidFill>
                          <a:latin typeface="微软雅黑" panose="020B0503020204020204" pitchFamily="34" charset="-122"/>
                          <a:ea typeface="微软雅黑" panose="020B0503020204020204" pitchFamily="34" charset="-122"/>
                        </a:rPr>
                        <a:t>）液体，</a:t>
                      </a:r>
                      <a:r>
                        <a:rPr lang="en-US" altLang="zh-CN" sz="1100" b="0" i="0">
                          <a:solidFill>
                            <a:srgbClr val="000000"/>
                          </a:solidFill>
                          <a:latin typeface="微软雅黑" panose="020B0503020204020204" pitchFamily="34" charset="-122"/>
                          <a:ea typeface="微软雅黑" panose="020B0503020204020204" pitchFamily="34" charset="-122"/>
                        </a:rPr>
                        <a:t>1 mmol/</a:t>
                      </a:r>
                      <a:r>
                        <a:rPr lang="zh-CN" altLang="en-US" sz="1100" b="0" i="0">
                          <a:solidFill>
                            <a:srgbClr val="000000"/>
                          </a:solidFill>
                          <a:latin typeface="微软雅黑" panose="020B0503020204020204" pitchFamily="34" charset="-122"/>
                          <a:ea typeface="微软雅黑" panose="020B0503020204020204" pitchFamily="34" charset="-122"/>
                        </a:rPr>
                        <a:t>（</a:t>
                      </a:r>
                      <a:r>
                        <a:rPr lang="en-US" altLang="zh-CN" sz="1100" b="0" i="0">
                          <a:solidFill>
                            <a:srgbClr val="000000"/>
                          </a:solidFill>
                          <a:latin typeface="微软雅黑" panose="020B0503020204020204" pitchFamily="34" charset="-122"/>
                          <a:ea typeface="微软雅黑" panose="020B0503020204020204" pitchFamily="34" charset="-122"/>
                        </a:rPr>
                        <a:t>kg·d</a:t>
                      </a:r>
                      <a:r>
                        <a:rPr lang="zh-CN" altLang="en-US" sz="1100" b="0" i="0">
                          <a:solidFill>
                            <a:srgbClr val="000000"/>
                          </a:solidFill>
                          <a:latin typeface="微软雅黑" panose="020B0503020204020204" pitchFamily="34" charset="-122"/>
                          <a:ea typeface="微软雅黑" panose="020B0503020204020204" pitchFamily="34" charset="-122"/>
                        </a:rPr>
                        <a:t>）的 </a:t>
                      </a:r>
                      <a:r>
                        <a:rPr lang="en-US" altLang="zh-CN" sz="1100" b="0" i="0">
                          <a:solidFill>
                            <a:srgbClr val="000000"/>
                          </a:solidFill>
                          <a:latin typeface="微软雅黑" panose="020B0503020204020204" pitchFamily="34" charset="-122"/>
                          <a:ea typeface="微软雅黑" panose="020B0503020204020204" pitchFamily="34" charset="-122"/>
                        </a:rPr>
                        <a:t>Na+</a:t>
                      </a:r>
                      <a:r>
                        <a:rPr lang="zh-CN" altLang="en-US" sz="1100" b="0" i="0">
                          <a:solidFill>
                            <a:srgbClr val="000000"/>
                          </a:solidFill>
                          <a:latin typeface="微软雅黑" panose="020B0503020204020204" pitchFamily="34" charset="-122"/>
                          <a:ea typeface="微软雅黑" panose="020B0503020204020204" pitchFamily="34" charset="-122"/>
                        </a:rPr>
                        <a:t>、</a:t>
                      </a:r>
                      <a:r>
                        <a:rPr lang="en-US" altLang="zh-CN" sz="1100" b="0" i="0">
                          <a:solidFill>
                            <a:srgbClr val="000000"/>
                          </a:solidFill>
                          <a:latin typeface="微软雅黑" panose="020B0503020204020204" pitchFamily="34" charset="-122"/>
                          <a:ea typeface="微软雅黑" panose="020B0503020204020204" pitchFamily="34" charset="-122"/>
                        </a:rPr>
                        <a:t>K+</a:t>
                      </a:r>
                      <a:r>
                        <a:rPr lang="zh-CN" altLang="en-US" sz="1100" b="0" i="0">
                          <a:solidFill>
                            <a:srgbClr val="000000"/>
                          </a:solidFill>
                          <a:latin typeface="微软雅黑" panose="020B0503020204020204" pitchFamily="34" charset="-122"/>
                          <a:ea typeface="微软雅黑" panose="020B0503020204020204" pitchFamily="34" charset="-122"/>
                        </a:rPr>
                        <a:t>、</a:t>
                      </a:r>
                      <a:r>
                        <a:rPr lang="en-US" altLang="zh-CN" sz="1100" b="0" i="0">
                          <a:solidFill>
                            <a:srgbClr val="000000"/>
                          </a:solidFill>
                          <a:latin typeface="微软雅黑" panose="020B0503020204020204" pitchFamily="34" charset="-122"/>
                          <a:ea typeface="微软雅黑" panose="020B0503020204020204" pitchFamily="34" charset="-122"/>
                        </a:rPr>
                        <a:t>Cl-</a:t>
                      </a:r>
                      <a:r>
                        <a:rPr lang="zh-CN" altLang="en-US" sz="1100" b="0" i="0">
                          <a:solidFill>
                            <a:srgbClr val="000000"/>
                          </a:solidFill>
                          <a:latin typeface="微软雅黑" panose="020B0503020204020204" pitchFamily="34" charset="-122"/>
                          <a:ea typeface="微软雅黑" panose="020B0503020204020204" pitchFamily="34" charset="-122"/>
                        </a:rPr>
                        <a:t>，</a:t>
                      </a:r>
                      <a:r>
                        <a:rPr lang="en-US" altLang="zh-CN" sz="1100" b="0" i="0">
                          <a:solidFill>
                            <a:srgbClr val="000000"/>
                          </a:solidFill>
                          <a:latin typeface="微软雅黑" panose="020B0503020204020204" pitchFamily="34" charset="-122"/>
                          <a:ea typeface="微软雅黑" panose="020B0503020204020204" pitchFamily="34" charset="-122"/>
                        </a:rPr>
                        <a:t>50~100 g/d</a:t>
                      </a:r>
                      <a:r>
                        <a:rPr lang="zh-CN" altLang="en-US" sz="1100" b="0" i="0">
                          <a:solidFill>
                            <a:srgbClr val="000000"/>
                          </a:solidFill>
                          <a:latin typeface="微软雅黑" panose="020B0503020204020204" pitchFamily="34" charset="-122"/>
                          <a:ea typeface="微软雅黑" panose="020B0503020204020204" pitchFamily="34" charset="-122"/>
                        </a:rPr>
                        <a:t>葡萄糖。</a:t>
                      </a:r>
                      <a:endParaRPr lang="zh-CN" altLang="en-US" sz="1100" b="0" i="0">
                        <a:solidFill>
                          <a:srgbClr val="000000"/>
                        </a:solidFill>
                        <a:latin typeface="微软雅黑" panose="020B0503020204020204" pitchFamily="34" charset="-122"/>
                        <a:ea typeface="微软雅黑" panose="020B0503020204020204" pitchFamily="34" charset="-122"/>
                      </a:endParaRPr>
                    </a:p>
                  </a:txBody>
                  <a:tcPr anchor="ctr" anchorCtr="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bg1"/>
                    </a:solidFill>
                  </a:tcPr>
                </a:tc>
              </a:tr>
              <a:tr h="792000">
                <a:tc>
                  <a:txBody>
                    <a:bodyPr/>
                    <a:p>
                      <a:pPr algn="ctr" fontAlgn="ctr">
                        <a:lnSpc>
                          <a:spcPct val="130000"/>
                        </a:lnSpc>
                      </a:pPr>
                      <a:r>
                        <a:rPr lang="zh-CN" altLang="en-US" sz="1100" b="1" i="0">
                          <a:solidFill>
                            <a:srgbClr val="000000"/>
                          </a:solidFill>
                          <a:latin typeface="微软雅黑" panose="020B0503020204020204" pitchFamily="34" charset="-122"/>
                          <a:ea typeface="微软雅黑" panose="020B0503020204020204" pitchFamily="34" charset="-122"/>
                        </a:rPr>
                        <a:t>中国脓毒症 </a:t>
                      </a:r>
                      <a:r>
                        <a:rPr lang="en-US" altLang="zh-CN" sz="1100" b="1" i="0">
                          <a:solidFill>
                            <a:srgbClr val="000000"/>
                          </a:solidFill>
                          <a:latin typeface="微软雅黑" panose="020B0503020204020204" pitchFamily="34" charset="-122"/>
                          <a:ea typeface="微软雅黑" panose="020B0503020204020204" pitchFamily="34" charset="-122"/>
                        </a:rPr>
                        <a:t>/ </a:t>
                      </a:r>
                      <a:r>
                        <a:rPr lang="zh-CN" altLang="en-US" sz="1100" b="1" i="0">
                          <a:solidFill>
                            <a:srgbClr val="000000"/>
                          </a:solidFill>
                          <a:latin typeface="微软雅黑" panose="020B0503020204020204" pitchFamily="34" charset="-122"/>
                          <a:ea typeface="微软雅黑" panose="020B0503020204020204" pitchFamily="34" charset="-122"/>
                        </a:rPr>
                        <a:t>脓毒性休克急诊治疗指南（</a:t>
                      </a:r>
                      <a:r>
                        <a:rPr lang="en-US" altLang="zh-CN" sz="1100" b="1" i="0">
                          <a:solidFill>
                            <a:srgbClr val="000000"/>
                          </a:solidFill>
                          <a:latin typeface="微软雅黑" panose="020B0503020204020204" pitchFamily="34" charset="-122"/>
                          <a:ea typeface="微软雅黑" panose="020B0503020204020204" pitchFamily="34" charset="-122"/>
                        </a:rPr>
                        <a:t>2018</a:t>
                      </a:r>
                      <a:r>
                        <a:rPr lang="zh-CN" altLang="en-US" sz="1100" b="1" i="0">
                          <a:solidFill>
                            <a:srgbClr val="000000"/>
                          </a:solidFill>
                          <a:latin typeface="微软雅黑" panose="020B0503020204020204" pitchFamily="34" charset="-122"/>
                          <a:ea typeface="微软雅黑" panose="020B0503020204020204" pitchFamily="34" charset="-122"/>
                        </a:rPr>
                        <a:t>）</a:t>
                      </a:r>
                      <a:endParaRPr lang="zh-CN" altLang="en-US" sz="1100" b="1" i="0">
                        <a:solidFill>
                          <a:srgbClr val="000000"/>
                        </a:solidFill>
                        <a:latin typeface="微软雅黑" panose="020B0503020204020204" pitchFamily="34" charset="-122"/>
                        <a:ea typeface="微软雅黑" panose="020B0503020204020204" pitchFamily="34" charset="-122"/>
                      </a:endParaRPr>
                    </a:p>
                  </a:txBody>
                  <a:tcPr anchor="ctr" anchorCtr="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bg1"/>
                    </a:solidFill>
                  </a:tcPr>
                </a:tc>
                <a:tc>
                  <a:txBody>
                    <a:bodyPr/>
                    <a:p>
                      <a:pPr marL="171450" indent="-171450" algn="l" fontAlgn="ctr">
                        <a:lnSpc>
                          <a:spcPct val="130000"/>
                        </a:lnSpc>
                        <a:buFont typeface="Arial" panose="020B0604020202020204" pitchFamily="34" charset="0"/>
                        <a:buChar char="•"/>
                      </a:pPr>
                      <a:r>
                        <a:rPr lang="zh-CN" altLang="en-US" sz="1100" b="0" i="0">
                          <a:solidFill>
                            <a:srgbClr val="000000"/>
                          </a:solidFill>
                          <a:latin typeface="微软雅黑" panose="020B0503020204020204" pitchFamily="34" charset="-122"/>
                          <a:ea typeface="微软雅黑" panose="020B0503020204020204" pitchFamily="34" charset="-122"/>
                        </a:rPr>
                        <a:t>脓毒性休克患者的液体复苏应尽早开始，对脓毒症所致的低灌注，推荐在拟诊为脓毒性休克起</a:t>
                      </a:r>
                      <a:r>
                        <a:rPr lang="en-US" altLang="zh-CN" sz="1100" b="0" i="0">
                          <a:solidFill>
                            <a:srgbClr val="000000"/>
                          </a:solidFill>
                          <a:latin typeface="微软雅黑" panose="020B0503020204020204" pitchFamily="34" charset="-122"/>
                          <a:ea typeface="微软雅黑" panose="020B0503020204020204" pitchFamily="34" charset="-122"/>
                        </a:rPr>
                        <a:t>3h</a:t>
                      </a:r>
                      <a:r>
                        <a:rPr lang="zh-CN" altLang="en-US" sz="1100" b="0" i="0">
                          <a:solidFill>
                            <a:srgbClr val="000000"/>
                          </a:solidFill>
                          <a:latin typeface="微软雅黑" panose="020B0503020204020204" pitchFamily="34" charset="-122"/>
                          <a:ea typeface="微软雅黑" panose="020B0503020204020204" pitchFamily="34" charset="-122"/>
                        </a:rPr>
                        <a:t>内输注至少</a:t>
                      </a:r>
                      <a:r>
                        <a:rPr lang="en-US" altLang="zh-CN" sz="1100" b="0" i="0">
                          <a:solidFill>
                            <a:srgbClr val="000000"/>
                          </a:solidFill>
                          <a:latin typeface="微软雅黑" panose="020B0503020204020204" pitchFamily="34" charset="-122"/>
                          <a:ea typeface="微软雅黑" panose="020B0503020204020204" pitchFamily="34" charset="-122"/>
                        </a:rPr>
                        <a:t>30ml/kg</a:t>
                      </a:r>
                      <a:r>
                        <a:rPr lang="zh-CN" altLang="en-US" sz="1100" b="0" i="0">
                          <a:solidFill>
                            <a:srgbClr val="000000"/>
                          </a:solidFill>
                          <a:latin typeface="微软雅黑" panose="020B0503020204020204" pitchFamily="34" charset="-122"/>
                          <a:ea typeface="微软雅黑" panose="020B0503020204020204" pitchFamily="34" charset="-122"/>
                        </a:rPr>
                        <a:t>的晶体溶液进行初始复苏。</a:t>
                      </a:r>
                      <a:endParaRPr lang="zh-CN" altLang="en-US" sz="1100" b="0" i="0">
                        <a:solidFill>
                          <a:srgbClr val="000000"/>
                        </a:solidFill>
                        <a:latin typeface="微软雅黑" panose="020B0503020204020204" pitchFamily="34" charset="-122"/>
                        <a:ea typeface="微软雅黑" panose="020B0503020204020204" pitchFamily="34" charset="-122"/>
                      </a:endParaRPr>
                    </a:p>
                    <a:p>
                      <a:pPr marL="171450" indent="-171450" algn="l" fontAlgn="ctr">
                        <a:lnSpc>
                          <a:spcPct val="130000"/>
                        </a:lnSpc>
                        <a:buFont typeface="Arial" panose="020B0604020202020204" pitchFamily="34" charset="0"/>
                        <a:buChar char="•"/>
                      </a:pPr>
                      <a:r>
                        <a:rPr lang="zh-CN" altLang="en-US" sz="1100" b="0" i="0">
                          <a:solidFill>
                            <a:srgbClr val="000000"/>
                          </a:solidFill>
                          <a:latin typeface="微软雅黑" panose="020B0503020204020204" pitchFamily="34" charset="-122"/>
                          <a:ea typeface="微软雅黑" panose="020B0503020204020204" pitchFamily="34" charset="-122"/>
                        </a:rPr>
                        <a:t>初始液体复苏及随后的容量替代治疗中，推荐使用晶体液。高肌酐和高氯人群使用平衡晶体液避免主要肾脏不良事件获益最大。</a:t>
                      </a:r>
                      <a:endParaRPr lang="zh-CN" altLang="en-US" sz="1100" b="0" i="0">
                        <a:solidFill>
                          <a:srgbClr val="000000"/>
                        </a:solidFill>
                        <a:latin typeface="微软雅黑" panose="020B0503020204020204" pitchFamily="34" charset="-122"/>
                        <a:ea typeface="微软雅黑" panose="020B0503020204020204" pitchFamily="34" charset="-122"/>
                      </a:endParaRPr>
                    </a:p>
                  </a:txBody>
                  <a:tcPr anchor="ctr" anchorCtr="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bg1"/>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userDrawn="1">
            <p:custDataLst>
              <p:tags r:id="rId1"/>
            </p:custDataLst>
          </p:nvPr>
        </p:nvPicPr>
        <p:blipFill>
          <a:blip r:embed="rId2"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2" name="文本框 1"/>
          <p:cNvSpPr txBox="1"/>
          <p:nvPr/>
        </p:nvSpPr>
        <p:spPr>
          <a:xfrm>
            <a:off x="266126" y="278067"/>
            <a:ext cx="615777" cy="460375"/>
          </a:xfrm>
          <a:prstGeom prst="rect">
            <a:avLst/>
          </a:prstGeom>
          <a:noFill/>
        </p:spPr>
        <p:txBody>
          <a:bodyPr wrap="square" rtlCol="0">
            <a:spAutoFit/>
          </a:bodyPr>
          <a:p>
            <a:pPr algn="ctr"/>
            <a:r>
              <a:rPr lang="en-US" altLang="zh-CN" sz="2400" b="1">
                <a:solidFill>
                  <a:schemeClr val="bg1"/>
                </a:solidFill>
                <a:effectLst>
                  <a:outerShdw blurRad="25400" dist="25400" dir="2700000" algn="tl">
                    <a:srgbClr val="000000">
                      <a:alpha val="34000"/>
                    </a:srgbClr>
                  </a:outerShdw>
                </a:effectLst>
                <a:latin typeface="微软雅黑" panose="020B0503020204020204" pitchFamily="34" charset="-122"/>
                <a:ea typeface="微软雅黑" panose="020B0503020204020204" pitchFamily="34" charset="-122"/>
              </a:rPr>
              <a:t>04</a:t>
            </a:r>
            <a:endParaRPr lang="en-US" altLang="zh-CN" sz="2400" b="1">
              <a:solidFill>
                <a:schemeClr val="bg1"/>
              </a:solidFill>
              <a:effectLst>
                <a:outerShdw blurRad="25400" dist="25400" dir="2700000" algn="tl">
                  <a:srgbClr val="000000">
                    <a:alpha val="34000"/>
                  </a:srgbClr>
                </a:outerShdw>
              </a:effectLst>
              <a:latin typeface="微软雅黑" panose="020B0503020204020204" pitchFamily="34" charset="-122"/>
              <a:ea typeface="微软雅黑" panose="020B0503020204020204" pitchFamily="34" charset="-122"/>
            </a:endParaRPr>
          </a:p>
        </p:txBody>
      </p:sp>
      <p:sp>
        <p:nvSpPr>
          <p:cNvPr id="3" name="文本框 2"/>
          <p:cNvSpPr txBox="1"/>
          <p:nvPr/>
        </p:nvSpPr>
        <p:spPr>
          <a:xfrm>
            <a:off x="1604645" y="278130"/>
            <a:ext cx="4064000" cy="460375"/>
          </a:xfrm>
          <a:prstGeom prst="rect">
            <a:avLst/>
          </a:prstGeom>
          <a:noFill/>
        </p:spPr>
        <p:txBody>
          <a:bodyPr wrap="square" rtlCol="0">
            <a:spAutoFit/>
          </a:bodyPr>
          <a:p>
            <a:r>
              <a:rPr lang="zh-CN" altLang="en-US" sz="2400" b="1">
                <a:latin typeface="微软雅黑" panose="020B0503020204020204" pitchFamily="34" charset="-122"/>
                <a:ea typeface="微软雅黑" panose="020B0503020204020204" pitchFamily="34" charset="-122"/>
              </a:rPr>
              <a:t>创新性</a:t>
            </a:r>
            <a:endParaRPr lang="zh-CN" altLang="en-US" sz="2400" b="1">
              <a:latin typeface="微软雅黑" panose="020B0503020204020204" pitchFamily="34" charset="-122"/>
              <a:ea typeface="微软雅黑" panose="020B0503020204020204" pitchFamily="34" charset="-122"/>
            </a:endParaRPr>
          </a:p>
        </p:txBody>
      </p:sp>
      <p:cxnSp>
        <p:nvCxnSpPr>
          <p:cNvPr id="10" name="直接连接符 9"/>
          <p:cNvCxnSpPr/>
          <p:nvPr/>
        </p:nvCxnSpPr>
        <p:spPr>
          <a:xfrm>
            <a:off x="6090771" y="1919509"/>
            <a:ext cx="0" cy="3671068"/>
          </a:xfrm>
          <a:prstGeom prst="line">
            <a:avLst/>
          </a:prstGeom>
          <a:ln w="19050"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2" name="矩形 11"/>
          <p:cNvSpPr/>
          <p:nvPr/>
        </p:nvSpPr>
        <p:spPr>
          <a:xfrm>
            <a:off x="1824324" y="1709959"/>
            <a:ext cx="3098800" cy="648000"/>
          </a:xfrm>
          <a:prstGeom prst="rect">
            <a:avLst/>
          </a:prstGeom>
          <a:solidFill>
            <a:srgbClr val="004097"/>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p>
            <a:pPr algn="ctr">
              <a:lnSpc>
                <a:spcPct val="130000"/>
              </a:lnSpc>
            </a:pPr>
            <a:r>
              <a:rPr lang="zh-CN" altLang="en-US" sz="1400" b="1" dirty="0">
                <a:latin typeface="微软雅黑" panose="020B0503020204020204" pitchFamily="34" charset="-122"/>
                <a:ea typeface="微软雅黑" panose="020B0503020204020204" pitchFamily="34" charset="-122"/>
              </a:rPr>
              <a:t>目录内同类产品情况</a:t>
            </a:r>
            <a:endParaRPr lang="en-US" altLang="zh-CN" sz="1400" b="1" dirty="0">
              <a:latin typeface="微软雅黑" panose="020B0503020204020204" pitchFamily="34" charset="-122"/>
              <a:ea typeface="微软雅黑" panose="020B0503020204020204" pitchFamily="34" charset="-122"/>
            </a:endParaRPr>
          </a:p>
          <a:p>
            <a:pPr algn="ctr">
              <a:lnSpc>
                <a:spcPct val="130000"/>
              </a:lnSpc>
            </a:pPr>
            <a:r>
              <a:rPr lang="zh-CN" altLang="en-US" sz="1400" b="1" dirty="0">
                <a:latin typeface="微软雅黑" panose="020B0503020204020204" pitchFamily="34" charset="-122"/>
                <a:ea typeface="微软雅黑" panose="020B0503020204020204" pitchFamily="34" charset="-122"/>
              </a:rPr>
              <a:t>（复方电解质醋酸钠葡萄糖注射液）</a:t>
            </a:r>
            <a:endParaRPr lang="zh-CN" altLang="en-US" sz="1400" b="1" dirty="0">
              <a:latin typeface="微软雅黑" panose="020B0503020204020204" pitchFamily="34" charset="-122"/>
              <a:ea typeface="微软雅黑" panose="020B0503020204020204" pitchFamily="34" charset="-122"/>
            </a:endParaRPr>
          </a:p>
        </p:txBody>
      </p:sp>
      <p:sp>
        <p:nvSpPr>
          <p:cNvPr id="13" name="矩形 12"/>
          <p:cNvSpPr/>
          <p:nvPr/>
        </p:nvSpPr>
        <p:spPr>
          <a:xfrm>
            <a:off x="7500844" y="1709959"/>
            <a:ext cx="3035293" cy="648000"/>
          </a:xfrm>
          <a:prstGeom prst="rect">
            <a:avLst/>
          </a:prstGeom>
          <a:solidFill>
            <a:srgbClr val="004097"/>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p>
            <a:pPr algn="ctr">
              <a:lnSpc>
                <a:spcPct val="130000"/>
              </a:lnSpc>
            </a:pPr>
            <a:r>
              <a:rPr lang="zh-CN" altLang="en-US" sz="1400" b="1" dirty="0">
                <a:latin typeface="微软雅黑" panose="020B0503020204020204" pitchFamily="34" charset="-122"/>
                <a:ea typeface="微软雅黑" panose="020B0503020204020204" pitchFamily="34" charset="-122"/>
              </a:rPr>
              <a:t>本品优势及创新点</a:t>
            </a:r>
            <a:endParaRPr lang="zh-CN" altLang="en-US" sz="1400" b="1" dirty="0">
              <a:latin typeface="微软雅黑" panose="020B0503020204020204" pitchFamily="34" charset="-122"/>
              <a:ea typeface="微软雅黑" panose="020B0503020204020204" pitchFamily="34" charset="-122"/>
            </a:endParaRPr>
          </a:p>
        </p:txBody>
      </p:sp>
      <p:sp>
        <p:nvSpPr>
          <p:cNvPr id="4" name="文本框 3"/>
          <p:cNvSpPr txBox="1"/>
          <p:nvPr>
            <p:custDataLst>
              <p:tags r:id="rId3"/>
            </p:custDataLst>
          </p:nvPr>
        </p:nvSpPr>
        <p:spPr>
          <a:xfrm>
            <a:off x="6425565" y="2820035"/>
            <a:ext cx="5340350" cy="1129030"/>
          </a:xfrm>
          <a:prstGeom prst="rect">
            <a:avLst/>
          </a:prstGeom>
          <a:noFill/>
          <a:ln>
            <a:noFill/>
          </a:ln>
        </p:spPr>
        <p:txBody>
          <a:bodyPr wrap="square" rtlCol="0">
            <a:noAutofit/>
          </a:bodyPr>
          <a:p>
            <a:pPr marL="285750" indent="-285750">
              <a:lnSpc>
                <a:spcPct val="150000"/>
              </a:lnSpc>
              <a:buClr>
                <a:srgbClr val="FF0000"/>
              </a:buClr>
              <a:buSzPct val="200000"/>
              <a:buFont typeface="Wingdings" panose="05000000000000000000" pitchFamily="2" charset="2"/>
              <a:buChar char="ü"/>
            </a:pPr>
            <a:r>
              <a:rPr lang="zh-CN" altLang="en-US" sz="14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不含钙离子</a:t>
            </a:r>
            <a:r>
              <a:rPr lang="zh-CN" altLang="en-US" sz="1400" b="1" dirty="0">
                <a:latin typeface="微软雅黑" panose="020B0503020204020204" pitchFamily="34" charset="-122"/>
                <a:ea typeface="微软雅黑" panose="020B0503020204020204" pitchFamily="34" charset="-122"/>
                <a:cs typeface="微软雅黑" panose="020B0503020204020204" pitchFamily="34" charset="-122"/>
              </a:rPr>
              <a:t>：</a:t>
            </a:r>
            <a:r>
              <a:rPr sz="1400" dirty="0">
                <a:latin typeface="微软雅黑" panose="020B0503020204020204" pitchFamily="34" charset="-122"/>
                <a:ea typeface="微软雅黑" panose="020B0503020204020204" pitchFamily="34" charset="-122"/>
                <a:cs typeface="微软雅黑" panose="020B0503020204020204" pitchFamily="34" charset="-122"/>
              </a:rPr>
              <a:t>更适于在输血前后使用，因其成分中不含 Ca</a:t>
            </a:r>
            <a:r>
              <a:rPr sz="1400" baseline="30000" dirty="0">
                <a:latin typeface="微软雅黑" panose="020B0503020204020204" pitchFamily="34" charset="-122"/>
                <a:ea typeface="微软雅黑" panose="020B0503020204020204" pitchFamily="34" charset="-122"/>
                <a:cs typeface="微软雅黑" panose="020B0503020204020204" pitchFamily="34" charset="-122"/>
              </a:rPr>
              <a:t>2+</a:t>
            </a:r>
            <a:r>
              <a:rPr sz="1400" dirty="0">
                <a:latin typeface="微软雅黑" panose="020B0503020204020204" pitchFamily="34" charset="-122"/>
                <a:ea typeface="微软雅黑" panose="020B0503020204020204" pitchFamily="34" charset="-122"/>
                <a:cs typeface="微软雅黑" panose="020B0503020204020204" pitchFamily="34" charset="-122"/>
              </a:rPr>
              <a:t>，可避免 Ca</a:t>
            </a:r>
            <a:r>
              <a:rPr sz="1400" baseline="30000" dirty="0">
                <a:latin typeface="微软雅黑" panose="020B0503020204020204" pitchFamily="34" charset="-122"/>
                <a:ea typeface="微软雅黑" panose="020B0503020204020204" pitchFamily="34" charset="-122"/>
                <a:cs typeface="微软雅黑" panose="020B0503020204020204" pitchFamily="34" charset="-122"/>
              </a:rPr>
              <a:t>2+</a:t>
            </a:r>
            <a:r>
              <a:rPr sz="1400" dirty="0">
                <a:latin typeface="微软雅黑" panose="020B0503020204020204" pitchFamily="34" charset="-122"/>
                <a:ea typeface="微软雅黑" panose="020B0503020204020204" pitchFamily="34" charset="-122"/>
                <a:cs typeface="微软雅黑" panose="020B0503020204020204" pitchFamily="34" charset="-122"/>
              </a:rPr>
              <a:t>过量导致的凝集级联反应的活化和凝血的发生</a:t>
            </a:r>
            <a:r>
              <a:rPr lang="zh-CN" sz="1400" dirty="0">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rPr>
              <a:t>手术中不会与含有枸橼酸的库血发生反应。</a:t>
            </a:r>
            <a:endPar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5" name="文本框 4"/>
          <p:cNvSpPr txBox="1"/>
          <p:nvPr>
            <p:custDataLst>
              <p:tags r:id="rId4"/>
            </p:custDataLst>
          </p:nvPr>
        </p:nvSpPr>
        <p:spPr>
          <a:xfrm>
            <a:off x="6431280" y="4464685"/>
            <a:ext cx="5334000" cy="737235"/>
          </a:xfrm>
          <a:prstGeom prst="rect">
            <a:avLst/>
          </a:prstGeom>
          <a:noFill/>
          <a:ln>
            <a:noFill/>
          </a:ln>
        </p:spPr>
        <p:txBody>
          <a:bodyPr wrap="square" rtlCol="0">
            <a:spAutoFit/>
          </a:bodyPr>
          <a:p>
            <a:pPr marL="285750" indent="-285750">
              <a:lnSpc>
                <a:spcPct val="150000"/>
              </a:lnSpc>
              <a:buClr>
                <a:srgbClr val="FF0000"/>
              </a:buClr>
              <a:buSzPct val="200000"/>
              <a:buFont typeface="Wingdings" panose="05000000000000000000" pitchFamily="2" charset="2"/>
              <a:buChar char="ü"/>
            </a:pPr>
            <a:r>
              <a:rPr lang="zh-CN" altLang="en-US" sz="1400" b="1" dirty="0">
                <a:solidFill>
                  <a:srgbClr val="FF0000"/>
                </a:solidFill>
                <a:latin typeface="微软雅黑" panose="020B0503020204020204" pitchFamily="34" charset="-122"/>
                <a:ea typeface="微软雅黑" panose="020B0503020204020204" pitchFamily="34" charset="-122"/>
              </a:rPr>
              <a:t>含葡萄糖</a:t>
            </a:r>
            <a:r>
              <a:rPr lang="en-US" altLang="zh-CN" sz="1400" b="1" dirty="0">
                <a:solidFill>
                  <a:srgbClr val="FF0000"/>
                </a:solidFill>
                <a:latin typeface="微软雅黑" panose="020B0503020204020204" pitchFamily="34" charset="-122"/>
                <a:ea typeface="微软雅黑" panose="020B0503020204020204" pitchFamily="34" charset="-122"/>
              </a:rPr>
              <a:t>5%</a:t>
            </a:r>
            <a:r>
              <a:rPr lang="zh-CN" altLang="en-US" sz="1400" b="1" dirty="0">
                <a:latin typeface="微软雅黑" panose="020B0503020204020204" pitchFamily="34" charset="-122"/>
                <a:ea typeface="微软雅黑" panose="020B0503020204020204" pitchFamily="34" charset="-122"/>
              </a:rPr>
              <a:t>：</a:t>
            </a:r>
            <a:r>
              <a:rPr lang="zh-CN" altLang="en-US" sz="1400" dirty="0">
                <a:latin typeface="微软雅黑" panose="020B0503020204020204" pitchFamily="34" charset="-122"/>
                <a:ea typeface="微软雅黑" panose="020B0503020204020204" pitchFamily="34" charset="-122"/>
              </a:rPr>
              <a:t>相较于参照品</a:t>
            </a:r>
            <a:r>
              <a:rPr lang="en-US" altLang="zh-CN" sz="1400" dirty="0">
                <a:latin typeface="微软雅黑" panose="020B0503020204020204" pitchFamily="34" charset="-122"/>
                <a:ea typeface="微软雅黑" panose="020B0503020204020204" pitchFamily="34" charset="-122"/>
              </a:rPr>
              <a:t>10%</a:t>
            </a:r>
            <a:r>
              <a:rPr lang="zh-CN" altLang="en-US" sz="1400" dirty="0">
                <a:latin typeface="微软雅黑" panose="020B0503020204020204" pitchFamily="34" charset="-122"/>
                <a:ea typeface="微软雅黑" panose="020B0503020204020204" pitchFamily="34" charset="-122"/>
              </a:rPr>
              <a:t>的含糖量，补充能量更平稳，更安全。</a:t>
            </a:r>
            <a:endParaRPr lang="zh-CN" altLang="en-US" sz="1400" dirty="0">
              <a:latin typeface="微软雅黑" panose="020B0503020204020204" pitchFamily="34" charset="-122"/>
              <a:ea typeface="微软雅黑" panose="020B0503020204020204" pitchFamily="34" charset="-122"/>
            </a:endParaRPr>
          </a:p>
        </p:txBody>
      </p:sp>
      <p:sp>
        <p:nvSpPr>
          <p:cNvPr id="18" name="文本框 17"/>
          <p:cNvSpPr txBox="1"/>
          <p:nvPr>
            <p:custDataLst>
              <p:tags r:id="rId5"/>
            </p:custDataLst>
          </p:nvPr>
        </p:nvSpPr>
        <p:spPr>
          <a:xfrm>
            <a:off x="686435" y="4464685"/>
            <a:ext cx="5196205" cy="522605"/>
          </a:xfrm>
          <a:prstGeom prst="rect">
            <a:avLst/>
          </a:prstGeom>
          <a:noFill/>
          <a:ln>
            <a:noFill/>
          </a:ln>
        </p:spPr>
        <p:txBody>
          <a:bodyPr wrap="square" rtlCol="0">
            <a:noAutofit/>
          </a:bodyPr>
          <a:p>
            <a:pPr marL="285750" indent="-285750">
              <a:lnSpc>
                <a:spcPct val="150000"/>
              </a:lnSpc>
              <a:buFont typeface="Arial" panose="020B0604020202020204" pitchFamily="34" charset="0"/>
              <a:buChar char="•"/>
            </a:pPr>
            <a:r>
              <a:rPr lang="zh-CN" altLang="en-US" sz="1400" b="1" dirty="0">
                <a:latin typeface="微软雅黑" panose="020B0503020204020204" pitchFamily="34" charset="-122"/>
                <a:ea typeface="微软雅黑" panose="020B0503020204020204" pitchFamily="34" charset="-122"/>
                <a:cs typeface="微软雅黑" panose="020B0503020204020204" pitchFamily="34" charset="-122"/>
              </a:rPr>
              <a:t>含有</a:t>
            </a:r>
            <a:r>
              <a:rPr lang="en-US" altLang="zh-CN" sz="1400" b="1" dirty="0">
                <a:latin typeface="微软雅黑" panose="020B0503020204020204" pitchFamily="34" charset="-122"/>
                <a:ea typeface="微软雅黑" panose="020B0503020204020204" pitchFamily="34" charset="-122"/>
                <a:cs typeface="微软雅黑" panose="020B0503020204020204" pitchFamily="34" charset="-122"/>
              </a:rPr>
              <a:t>10%</a:t>
            </a:r>
            <a:r>
              <a:rPr lang="zh-CN" altLang="en-US" sz="1400" b="1" dirty="0">
                <a:latin typeface="微软雅黑" panose="020B0503020204020204" pitchFamily="34" charset="-122"/>
                <a:ea typeface="微软雅黑" panose="020B0503020204020204" pitchFamily="34" charset="-122"/>
                <a:cs typeface="微软雅黑" panose="020B0503020204020204" pitchFamily="34" charset="-122"/>
              </a:rPr>
              <a:t>葡萄糖，可能引起血糖升高</a:t>
            </a:r>
            <a:r>
              <a:rPr lang="zh-CN" altLang="en-US" sz="1400" b="1" dirty="0">
                <a:latin typeface="微软雅黑" panose="020B0503020204020204" pitchFamily="34" charset="-122"/>
                <a:ea typeface="微软雅黑" panose="020B0503020204020204" pitchFamily="34" charset="-122"/>
                <a:cs typeface="微软雅黑" panose="020B0503020204020204" pitchFamily="34" charset="-122"/>
              </a:rPr>
              <a:t>过快</a:t>
            </a:r>
            <a:endParaRPr lang="zh-CN" altLang="en-US" sz="1400" b="1"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5" name="文本框 34"/>
          <p:cNvSpPr txBox="1"/>
          <p:nvPr>
            <p:custDataLst>
              <p:tags r:id="rId6"/>
            </p:custDataLst>
          </p:nvPr>
        </p:nvSpPr>
        <p:spPr>
          <a:xfrm>
            <a:off x="686435" y="2820035"/>
            <a:ext cx="5196205" cy="511810"/>
          </a:xfrm>
          <a:prstGeom prst="rect">
            <a:avLst/>
          </a:prstGeom>
          <a:noFill/>
          <a:ln w="12700" cmpd="sng">
            <a:noFill/>
            <a:prstDash val="solid"/>
          </a:ln>
        </p:spPr>
        <p:txBody>
          <a:bodyPr wrap="square" rtlCol="0">
            <a:noAutofit/>
          </a:bodyPr>
          <a:p>
            <a:pPr marL="285750" indent="-285750">
              <a:lnSpc>
                <a:spcPct val="150000"/>
              </a:lnSpc>
              <a:buFont typeface="Arial" panose="020B0604020202020204" pitchFamily="34" charset="0"/>
              <a:buChar char="•"/>
            </a:pPr>
            <a:r>
              <a:rPr lang="zh-CN" altLang="en-US" sz="1400" b="1" dirty="0">
                <a:latin typeface="微软雅黑" panose="020B0503020204020204" pitchFamily="34" charset="-122"/>
                <a:ea typeface="微软雅黑" panose="020B0503020204020204" pitchFamily="34" charset="-122"/>
              </a:rPr>
              <a:t>含有钙离子，与含有枸橼酸抗凝的血液混合时可能引起凝血</a:t>
            </a:r>
            <a:endParaRPr lang="zh-CN" altLang="en-US" sz="1400" b="1" dirty="0">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userDrawn="1">
            <p:custDataLst>
              <p:tags r:id="rId1"/>
            </p:custDataLst>
          </p:nvPr>
        </p:nvPicPr>
        <p:blipFill>
          <a:blip r:embed="rId2"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2" name="文本框 1"/>
          <p:cNvSpPr txBox="1"/>
          <p:nvPr/>
        </p:nvSpPr>
        <p:spPr>
          <a:xfrm>
            <a:off x="266126" y="278067"/>
            <a:ext cx="615777" cy="460375"/>
          </a:xfrm>
          <a:prstGeom prst="rect">
            <a:avLst/>
          </a:prstGeom>
          <a:noFill/>
        </p:spPr>
        <p:txBody>
          <a:bodyPr wrap="square" rtlCol="0">
            <a:spAutoFit/>
          </a:bodyPr>
          <a:p>
            <a:pPr algn="ctr"/>
            <a:r>
              <a:rPr lang="en-US" altLang="zh-CN" sz="2400" b="1">
                <a:solidFill>
                  <a:schemeClr val="bg1"/>
                </a:solidFill>
                <a:effectLst>
                  <a:outerShdw blurRad="25400" dist="25400" dir="2700000" algn="tl">
                    <a:srgbClr val="000000">
                      <a:alpha val="34000"/>
                    </a:srgbClr>
                  </a:outerShdw>
                </a:effectLst>
                <a:latin typeface="微软雅黑" panose="020B0503020204020204" pitchFamily="34" charset="-122"/>
                <a:ea typeface="微软雅黑" panose="020B0503020204020204" pitchFamily="34" charset="-122"/>
              </a:rPr>
              <a:t>05</a:t>
            </a:r>
            <a:endParaRPr lang="en-US" altLang="zh-CN" sz="2400" b="1">
              <a:solidFill>
                <a:schemeClr val="bg1"/>
              </a:solidFill>
              <a:effectLst>
                <a:outerShdw blurRad="25400" dist="25400" dir="2700000" algn="tl">
                  <a:srgbClr val="000000">
                    <a:alpha val="34000"/>
                  </a:srgbClr>
                </a:outerShdw>
              </a:effectLst>
              <a:latin typeface="微软雅黑" panose="020B0503020204020204" pitchFamily="34" charset="-122"/>
              <a:ea typeface="微软雅黑" panose="020B0503020204020204" pitchFamily="34" charset="-122"/>
            </a:endParaRPr>
          </a:p>
        </p:txBody>
      </p:sp>
      <p:sp>
        <p:nvSpPr>
          <p:cNvPr id="3" name="文本框 2"/>
          <p:cNvSpPr txBox="1"/>
          <p:nvPr/>
        </p:nvSpPr>
        <p:spPr>
          <a:xfrm>
            <a:off x="1604645" y="278130"/>
            <a:ext cx="4064000" cy="460375"/>
          </a:xfrm>
          <a:prstGeom prst="rect">
            <a:avLst/>
          </a:prstGeom>
          <a:noFill/>
        </p:spPr>
        <p:txBody>
          <a:bodyPr wrap="square" rtlCol="0">
            <a:spAutoFit/>
          </a:bodyPr>
          <a:p>
            <a:r>
              <a:rPr lang="zh-CN" altLang="en-US" sz="2400" b="1">
                <a:latin typeface="微软雅黑" panose="020B0503020204020204" pitchFamily="34" charset="-122"/>
                <a:ea typeface="微软雅黑" panose="020B0503020204020204" pitchFamily="34" charset="-122"/>
              </a:rPr>
              <a:t>公平性</a:t>
            </a:r>
            <a:endParaRPr lang="zh-CN" altLang="en-US" sz="2400" b="1">
              <a:latin typeface="微软雅黑" panose="020B0503020204020204" pitchFamily="34" charset="-122"/>
              <a:ea typeface="微软雅黑" panose="020B0503020204020204" pitchFamily="34" charset="-122"/>
            </a:endParaRPr>
          </a:p>
        </p:txBody>
      </p:sp>
      <p:sp>
        <p:nvSpPr>
          <p:cNvPr id="4" name="文本框 3"/>
          <p:cNvSpPr txBox="1"/>
          <p:nvPr/>
        </p:nvSpPr>
        <p:spPr>
          <a:xfrm>
            <a:off x="468630" y="1273175"/>
            <a:ext cx="11539855" cy="4823460"/>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spcBef>
                <a:spcPts val="1200"/>
              </a:spcBef>
              <a:spcAft>
                <a:spcPts val="0"/>
              </a:spcAft>
            </a:pPr>
            <a:r>
              <a:rPr lang="en-US" altLang="zh-CN" sz="1500" b="1" dirty="0">
                <a:latin typeface="微软雅黑" panose="020B0503020204020204" pitchFamily="34" charset="-122"/>
                <a:ea typeface="微软雅黑" panose="020B0503020204020204" pitchFamily="34" charset="-122"/>
                <a:cs typeface="微软雅黑" panose="020B0503020204020204" pitchFamily="34" charset="-122"/>
                <a:sym typeface="+mn-lt"/>
              </a:rPr>
              <a:t>1</a:t>
            </a:r>
            <a:r>
              <a:rPr lang="zh-CN" altLang="en-US" sz="1500" b="1" dirty="0">
                <a:latin typeface="微软雅黑" panose="020B0503020204020204" pitchFamily="34" charset="-122"/>
                <a:ea typeface="微软雅黑" panose="020B0503020204020204" pitchFamily="34" charset="-122"/>
                <a:cs typeface="微软雅黑" panose="020B0503020204020204" pitchFamily="34" charset="-122"/>
                <a:sym typeface="+mn-lt"/>
              </a:rPr>
              <a:t>、弥补目录短板</a:t>
            </a:r>
            <a:endParaRPr lang="zh-CN" altLang="en-US" sz="15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a:lnSpc>
                <a:spcPct val="150000"/>
              </a:lnSpc>
              <a:spcBef>
                <a:spcPts val="1200"/>
              </a:spcBef>
            </a:pPr>
            <a:r>
              <a:rPr lang="zh-CN" altLang="en-US" sz="1500" b="1" dirty="0">
                <a:latin typeface="微软雅黑" panose="020B0503020204020204" pitchFamily="34" charset="-122"/>
                <a:ea typeface="微软雅黑" panose="020B0503020204020204" pitchFamily="34" charset="-122"/>
                <a:cs typeface="微软雅黑" panose="020B0503020204020204" pitchFamily="34" charset="-122"/>
                <a:sym typeface="+mn-lt"/>
              </a:rPr>
              <a:t>①</a:t>
            </a:r>
            <a:r>
              <a:rPr lang="en-US" altLang="zh-CN" sz="1500" b="1" dirty="0">
                <a:latin typeface="微软雅黑" panose="020B0503020204020204" pitchFamily="34" charset="-122"/>
                <a:ea typeface="微软雅黑" panose="020B0503020204020204" pitchFamily="34" charset="-122"/>
                <a:cs typeface="微软雅黑" panose="020B0503020204020204" pitchFamily="34" charset="-122"/>
                <a:sym typeface="+mn-lt"/>
              </a:rPr>
              <a:t> </a:t>
            </a:r>
            <a:r>
              <a:rPr lang="zh-CN" altLang="en-US" sz="15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lt"/>
              </a:rPr>
              <a:t>符合国家政策支持：</a:t>
            </a:r>
            <a:r>
              <a:rPr lang="en-US" altLang="zh-CN" sz="1500" dirty="0">
                <a:latin typeface="微软雅黑" panose="020B0503020204020204" pitchFamily="34" charset="-122"/>
                <a:ea typeface="微软雅黑" panose="020B0503020204020204" pitchFamily="34" charset="-122"/>
                <a:cs typeface="微软雅黑" panose="020B0503020204020204" pitchFamily="34" charset="-122"/>
                <a:sym typeface="+mn-lt"/>
              </a:rPr>
              <a:t>《</a:t>
            </a:r>
            <a:r>
              <a:rPr lang="zh-CN" altLang="en-US" sz="1500" dirty="0">
                <a:latin typeface="微软雅黑" panose="020B0503020204020204" pitchFamily="34" charset="-122"/>
                <a:ea typeface="微软雅黑" panose="020B0503020204020204" pitchFamily="34" charset="-122"/>
                <a:cs typeface="微软雅黑" panose="020B0503020204020204" pitchFamily="34" charset="-122"/>
                <a:sym typeface="+mn-lt"/>
              </a:rPr>
              <a:t>关于保障儿童用药的若干意见</a:t>
            </a:r>
            <a:r>
              <a:rPr lang="en-US" altLang="zh-CN" sz="1500" dirty="0">
                <a:latin typeface="微软雅黑" panose="020B0503020204020204" pitchFamily="34" charset="-122"/>
                <a:ea typeface="微软雅黑" panose="020B0503020204020204" pitchFamily="34" charset="-122"/>
                <a:cs typeface="微软雅黑" panose="020B0503020204020204" pitchFamily="34" charset="-122"/>
                <a:sym typeface="+mn-lt"/>
              </a:rPr>
              <a:t>》</a:t>
            </a:r>
            <a:r>
              <a:rPr lang="zh-CN" altLang="en-US" sz="1500" dirty="0">
                <a:latin typeface="微软雅黑" panose="020B0503020204020204" pitchFamily="34" charset="-122"/>
                <a:ea typeface="微软雅黑" panose="020B0503020204020204" pitchFamily="34" charset="-122"/>
                <a:cs typeface="微软雅黑" panose="020B0503020204020204" pitchFamily="34" charset="-122"/>
                <a:sym typeface="+mn-lt"/>
              </a:rPr>
              <a:t>中指出，发挥医疗保险对儿童用药的保障功能，按规定及时将儿童适宜剂型、规格纳入基本医疗保险支付范围。复方醋酸钠葡萄糖注射液具有儿童更适宜的规格，</a:t>
            </a:r>
            <a:r>
              <a:rPr lang="zh-CN" altLang="en-US" sz="1500" b="1"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mn-lt"/>
              </a:rPr>
              <a:t>弥补目录内无儿童适宜规格补液产品的短板</a:t>
            </a:r>
            <a:r>
              <a:rPr lang="zh-CN" altLang="en-US" sz="1500" dirty="0">
                <a:latin typeface="微软雅黑" panose="020B0503020204020204" pitchFamily="34" charset="-122"/>
                <a:ea typeface="微软雅黑" panose="020B0503020204020204" pitchFamily="34" charset="-122"/>
                <a:cs typeface="微软雅黑" panose="020B0503020204020204" pitchFamily="34" charset="-122"/>
                <a:sym typeface="+mn-lt"/>
              </a:rPr>
              <a:t>。</a:t>
            </a:r>
            <a:endParaRPr lang="zh-CN" altLang="en-US" sz="15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a:lnSpc>
                <a:spcPct val="150000"/>
              </a:lnSpc>
              <a:spcBef>
                <a:spcPts val="1200"/>
              </a:spcBef>
            </a:pPr>
            <a:r>
              <a:rPr lang="zh-CN" altLang="en-US" sz="1500" b="1" dirty="0">
                <a:latin typeface="微软雅黑" panose="020B0503020204020204" pitchFamily="34" charset="-122"/>
                <a:ea typeface="微软雅黑" panose="020B0503020204020204" pitchFamily="34" charset="-122"/>
                <a:cs typeface="微软雅黑" panose="020B0503020204020204" pitchFamily="34" charset="-122"/>
                <a:sym typeface="+mn-lt"/>
              </a:rPr>
              <a:t>②</a:t>
            </a:r>
            <a:r>
              <a:rPr lang="en-US" altLang="zh-CN" sz="1500" b="1" dirty="0">
                <a:latin typeface="微软雅黑" panose="020B0503020204020204" pitchFamily="34" charset="-122"/>
                <a:ea typeface="微软雅黑" panose="020B0503020204020204" pitchFamily="34" charset="-122"/>
                <a:cs typeface="微软雅黑" panose="020B0503020204020204" pitchFamily="34" charset="-122"/>
                <a:sym typeface="+mn-lt"/>
              </a:rPr>
              <a:t> </a:t>
            </a:r>
            <a:r>
              <a:rPr lang="zh-CN" altLang="en-US" sz="15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lt"/>
              </a:rPr>
              <a:t>填补目录内同类产品空白：</a:t>
            </a:r>
            <a:r>
              <a:rPr lang="zh-CN" altLang="en-US" sz="1500" dirty="0">
                <a:latin typeface="微软雅黑" panose="020B0503020204020204" pitchFamily="34" charset="-122"/>
                <a:ea typeface="微软雅黑" panose="020B0503020204020204" pitchFamily="34" charset="-122"/>
                <a:cs typeface="微软雅黑" panose="020B0503020204020204" pitchFamily="34" charset="-122"/>
                <a:sym typeface="+mn-lt"/>
              </a:rPr>
              <a:t>儿童用法用量明确，使用剂量更精准；醋酸缓冲系统安全性高，</a:t>
            </a:r>
            <a:r>
              <a:rPr lang="zh-CN" altLang="en-US" sz="1500" b="1"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mn-lt"/>
              </a:rPr>
              <a:t>不增加肝脏负担，更适合肝脏尚未发育完全的儿童及肝功能不全患者</a:t>
            </a:r>
            <a:r>
              <a:rPr lang="zh-CN" altLang="en-US" sz="1500" dirty="0">
                <a:latin typeface="微软雅黑" panose="020B0503020204020204" pitchFamily="34" charset="-122"/>
                <a:ea typeface="微软雅黑" panose="020B0503020204020204" pitchFamily="34" charset="-122"/>
                <a:cs typeface="微软雅黑" panose="020B0503020204020204" pitchFamily="34" charset="-122"/>
                <a:sym typeface="+mn-lt"/>
              </a:rPr>
              <a:t>。</a:t>
            </a:r>
            <a:endParaRPr lang="zh-CN" altLang="en-US" sz="1500"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a:lnSpc>
                <a:spcPct val="150000"/>
              </a:lnSpc>
              <a:spcBef>
                <a:spcPts val="1200"/>
              </a:spcBef>
            </a:pPr>
            <a:r>
              <a:rPr lang="en-US" altLang="zh-CN" sz="1500" b="1" dirty="0">
                <a:latin typeface="微软雅黑" panose="020B0503020204020204" pitchFamily="34" charset="-122"/>
                <a:ea typeface="微软雅黑" panose="020B0503020204020204" pitchFamily="34" charset="-122"/>
                <a:cs typeface="微软雅黑" panose="020B0503020204020204" pitchFamily="34" charset="-122"/>
                <a:sym typeface="+mn-lt"/>
              </a:rPr>
              <a:t>2</a:t>
            </a:r>
            <a:r>
              <a:rPr lang="zh-CN" altLang="en-US" sz="1500" b="1" dirty="0">
                <a:latin typeface="微软雅黑" panose="020B0503020204020204" pitchFamily="34" charset="-122"/>
                <a:ea typeface="微软雅黑" panose="020B0503020204020204" pitchFamily="34" charset="-122"/>
                <a:cs typeface="微软雅黑" panose="020B0503020204020204" pitchFamily="34" charset="-122"/>
                <a:sym typeface="+mn-lt"/>
              </a:rPr>
              <a:t>、临床管理难度</a:t>
            </a:r>
            <a:endParaRPr lang="zh-CN" altLang="en-US" sz="1500"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a:lnSpc>
                <a:spcPct val="150000"/>
              </a:lnSpc>
              <a:spcBef>
                <a:spcPts val="1200"/>
              </a:spcBef>
              <a:spcAft>
                <a:spcPts val="0"/>
              </a:spcAft>
            </a:pPr>
            <a:r>
              <a:rPr lang="zh-CN" altLang="en-US" sz="1500" dirty="0">
                <a:latin typeface="微软雅黑" panose="020B0503020204020204" pitchFamily="34" charset="-122"/>
                <a:ea typeface="微软雅黑" panose="020B0503020204020204" pitchFamily="34" charset="-122"/>
                <a:cs typeface="微软雅黑" panose="020B0503020204020204" pitchFamily="34" charset="-122"/>
                <a:sym typeface="+mn-lt"/>
              </a:rPr>
              <a:t>临床严格按照患者缺失的液体量评估药品用量，且本品属性（</a:t>
            </a:r>
            <a:r>
              <a:rPr lang="en-US" altLang="zh-CN" sz="1500" dirty="0">
                <a:latin typeface="微软雅黑" panose="020B0503020204020204" pitchFamily="34" charset="-122"/>
                <a:ea typeface="微软雅黑" panose="020B0503020204020204" pitchFamily="34" charset="-122"/>
                <a:cs typeface="微软雅黑" panose="020B0503020204020204" pitchFamily="34" charset="-122"/>
                <a:sym typeface="+mn-lt"/>
              </a:rPr>
              <a:t>PH</a:t>
            </a:r>
            <a:r>
              <a:rPr lang="zh-CN" altLang="en-US" sz="1500" dirty="0">
                <a:latin typeface="微软雅黑" panose="020B0503020204020204" pitchFamily="34" charset="-122"/>
                <a:ea typeface="微软雅黑" panose="020B0503020204020204" pitchFamily="34" charset="-122"/>
                <a:cs typeface="微软雅黑" panose="020B0503020204020204" pitchFamily="34" charset="-122"/>
                <a:sym typeface="+mn-lt"/>
              </a:rPr>
              <a:t>值为</a:t>
            </a:r>
            <a:r>
              <a:rPr lang="en-US" altLang="zh-CN" sz="1500" dirty="0">
                <a:latin typeface="微软雅黑" panose="020B0503020204020204" pitchFamily="34" charset="-122"/>
                <a:ea typeface="微软雅黑" panose="020B0503020204020204" pitchFamily="34" charset="-122"/>
                <a:cs typeface="微软雅黑" panose="020B0503020204020204" pitchFamily="34" charset="-122"/>
                <a:sym typeface="+mn-lt"/>
              </a:rPr>
              <a:t>4.3-6.3</a:t>
            </a:r>
            <a:r>
              <a:rPr lang="zh-CN" altLang="en-US" sz="1500" dirty="0">
                <a:latin typeface="微软雅黑" panose="020B0503020204020204" pitchFamily="34" charset="-122"/>
                <a:ea typeface="微软雅黑" panose="020B0503020204020204" pitchFamily="34" charset="-122"/>
                <a:cs typeface="微软雅黑" panose="020B0503020204020204" pitchFamily="34" charset="-122"/>
                <a:sym typeface="+mn-lt"/>
              </a:rPr>
              <a:t>，配伍实验结果表明跟临床常用药物无法配伍）决定产品</a:t>
            </a:r>
            <a:r>
              <a:rPr lang="zh-CN" altLang="en-US" sz="1500" b="1"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mn-lt"/>
              </a:rPr>
              <a:t>无法当溶媒</a:t>
            </a:r>
            <a:r>
              <a:rPr lang="zh-CN" altLang="en-US" sz="1500" dirty="0">
                <a:latin typeface="微软雅黑" panose="020B0503020204020204" pitchFamily="34" charset="-122"/>
                <a:ea typeface="微软雅黑" panose="020B0503020204020204" pitchFamily="34" charset="-122"/>
                <a:cs typeface="微软雅黑" panose="020B0503020204020204" pitchFamily="34" charset="-122"/>
                <a:sym typeface="+mn-lt"/>
              </a:rPr>
              <a:t>进行使用，</a:t>
            </a:r>
            <a:r>
              <a:rPr lang="zh-CN" altLang="en-US" sz="1500" b="1" dirty="0">
                <a:solidFill>
                  <a:srgbClr val="5B9BD5"/>
                </a:solidFill>
                <a:latin typeface="微软雅黑" panose="020B0503020204020204" pitchFamily="34" charset="-122"/>
                <a:ea typeface="微软雅黑" panose="020B0503020204020204" pitchFamily="34" charset="-122"/>
                <a:cs typeface="微软雅黑" panose="020B0503020204020204" pitchFamily="34" charset="-122"/>
                <a:sym typeface="+mn-lt"/>
              </a:rPr>
              <a:t>不会产生滥用等现象。</a:t>
            </a:r>
            <a:endParaRPr lang="zh-CN" altLang="en-US" sz="1500"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a:lnSpc>
                <a:spcPct val="150000"/>
              </a:lnSpc>
              <a:spcBef>
                <a:spcPts val="1200"/>
              </a:spcBef>
              <a:spcAft>
                <a:spcPts val="0"/>
              </a:spcAft>
            </a:pPr>
            <a:r>
              <a:rPr lang="en-US" altLang="zh-CN" sz="1500" b="1" dirty="0">
                <a:latin typeface="微软雅黑" panose="020B0503020204020204" pitchFamily="34" charset="-122"/>
                <a:ea typeface="微软雅黑" panose="020B0503020204020204" pitchFamily="34" charset="-122"/>
                <a:cs typeface="微软雅黑" panose="020B0503020204020204" pitchFamily="34" charset="-122"/>
                <a:sym typeface="+mn-lt"/>
              </a:rPr>
              <a:t>3</a:t>
            </a:r>
            <a:r>
              <a:rPr lang="zh-CN" altLang="en-US" sz="1500" b="1" dirty="0">
                <a:latin typeface="微软雅黑" panose="020B0503020204020204" pitchFamily="34" charset="-122"/>
                <a:ea typeface="微软雅黑" panose="020B0503020204020204" pitchFamily="34" charset="-122"/>
                <a:cs typeface="微软雅黑" panose="020B0503020204020204" pitchFamily="34" charset="-122"/>
                <a:sym typeface="+mn-lt"/>
              </a:rPr>
              <a:t>、所治疗疾病对公共健康的影响</a:t>
            </a:r>
            <a:endParaRPr lang="zh-CN" altLang="en-US" sz="15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a:lnSpc>
                <a:spcPct val="150000"/>
              </a:lnSpc>
              <a:spcBef>
                <a:spcPts val="1200"/>
              </a:spcBef>
              <a:spcAft>
                <a:spcPts val="0"/>
              </a:spcAft>
            </a:pPr>
            <a:r>
              <a:rPr lang="zh-CN" altLang="en-US" sz="1500" dirty="0">
                <a:latin typeface="微软雅黑" panose="020B0503020204020204" pitchFamily="34" charset="-122"/>
                <a:ea typeface="微软雅黑" panose="020B0503020204020204" pitchFamily="34" charset="-122"/>
                <a:cs typeface="微软雅黑" panose="020B0503020204020204" pitchFamily="34" charset="-122"/>
                <a:sym typeface="+mn-lt"/>
              </a:rPr>
              <a:t>根据</a:t>
            </a:r>
            <a:r>
              <a:rPr lang="en-US" altLang="zh-CN" sz="1500" dirty="0">
                <a:latin typeface="微软雅黑" panose="020B0503020204020204" pitchFamily="34" charset="-122"/>
                <a:ea typeface="微软雅黑" panose="020B0503020204020204" pitchFamily="34" charset="-122"/>
                <a:cs typeface="微软雅黑" panose="020B0503020204020204" pitchFamily="34" charset="-122"/>
                <a:sym typeface="+mn-lt"/>
              </a:rPr>
              <a:t>《204</a:t>
            </a:r>
            <a:r>
              <a:rPr lang="zh-CN" altLang="en-US" sz="1500" dirty="0">
                <a:latin typeface="微软雅黑" panose="020B0503020204020204" pitchFamily="34" charset="-122"/>
                <a:ea typeface="微软雅黑" panose="020B0503020204020204" pitchFamily="34" charset="-122"/>
                <a:cs typeface="微软雅黑" panose="020B0503020204020204" pitchFamily="34" charset="-122"/>
                <a:sym typeface="+mn-lt"/>
              </a:rPr>
              <a:t>中国卫生健康统计年鉴</a:t>
            </a:r>
            <a:r>
              <a:rPr lang="en-US" altLang="zh-CN" sz="1500" dirty="0">
                <a:latin typeface="微软雅黑" panose="020B0503020204020204" pitchFamily="34" charset="-122"/>
                <a:ea typeface="微软雅黑" panose="020B0503020204020204" pitchFamily="34" charset="-122"/>
                <a:cs typeface="微软雅黑" panose="020B0503020204020204" pitchFamily="34" charset="-122"/>
                <a:sym typeface="+mn-lt"/>
              </a:rPr>
              <a:t>》</a:t>
            </a:r>
            <a:r>
              <a:rPr lang="zh-CN" altLang="en-US" sz="1500" dirty="0">
                <a:latin typeface="微软雅黑" panose="020B0503020204020204" pitchFamily="34" charset="-122"/>
                <a:ea typeface="微软雅黑" panose="020B0503020204020204" pitchFamily="34" charset="-122"/>
                <a:cs typeface="微软雅黑" panose="020B0503020204020204" pitchFamily="34" charset="-122"/>
                <a:sym typeface="+mn-lt"/>
              </a:rPr>
              <a:t>资料显示，2023年全国住院病人手术人次达9638万；全国医院儿科出院人次达1778万。复方醋酸钠葡萄糖注射液是儿童适用的晶体液，有助于改善患者预后，提升</a:t>
            </a:r>
            <a:r>
              <a:rPr lang="zh-CN" altLang="en-US" sz="1500" dirty="0">
                <a:latin typeface="微软雅黑" panose="020B0503020204020204" pitchFamily="34" charset="-122"/>
                <a:ea typeface="微软雅黑" panose="020B0503020204020204" pitchFamily="34" charset="-122"/>
                <a:cs typeface="微软雅黑" panose="020B0503020204020204" pitchFamily="34" charset="-122"/>
                <a:sym typeface="+mn-lt"/>
              </a:rPr>
              <a:t>患者健康水平。</a:t>
            </a:r>
            <a:endParaRPr lang="zh-CN" altLang="en-US" sz="1500"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mn-lt"/>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图片 71"/>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291290" y="4957533"/>
            <a:ext cx="12452810" cy="2430460"/>
          </a:xfrm>
          <a:prstGeom prst="rect">
            <a:avLst/>
          </a:prstGeom>
        </p:spPr>
      </p:pic>
      <p:sp>
        <p:nvSpPr>
          <p:cNvPr id="20" name="十字形 19"/>
          <p:cNvSpPr/>
          <p:nvPr/>
        </p:nvSpPr>
        <p:spPr>
          <a:xfrm>
            <a:off x="11562412" y="910563"/>
            <a:ext cx="629588" cy="629588"/>
          </a:xfrm>
          <a:prstGeom prst="plus">
            <a:avLst>
              <a:gd name="adj" fmla="val 33007"/>
            </a:avLst>
          </a:prstGeom>
          <a:gradFill>
            <a:gsLst>
              <a:gs pos="0">
                <a:srgbClr val="24B3C7">
                  <a:alpha val="0"/>
                </a:srgbClr>
              </a:gs>
              <a:gs pos="99000">
                <a:srgbClr val="2296D8">
                  <a:alpha val="9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十字形 12"/>
          <p:cNvSpPr/>
          <p:nvPr/>
        </p:nvSpPr>
        <p:spPr>
          <a:xfrm>
            <a:off x="10223292" y="1025370"/>
            <a:ext cx="524656" cy="524656"/>
          </a:xfrm>
          <a:prstGeom prst="plus">
            <a:avLst>
              <a:gd name="adj" fmla="val 33007"/>
            </a:avLst>
          </a:prstGeom>
          <a:gradFill>
            <a:gsLst>
              <a:gs pos="0">
                <a:srgbClr val="24B3C7">
                  <a:alpha val="3000"/>
                </a:srgbClr>
              </a:gs>
              <a:gs pos="99000">
                <a:srgbClr val="2296D8">
                  <a:alpha val="16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十字形 14"/>
          <p:cNvSpPr/>
          <p:nvPr/>
        </p:nvSpPr>
        <p:spPr>
          <a:xfrm>
            <a:off x="11249652" y="1891321"/>
            <a:ext cx="629588" cy="629588"/>
          </a:xfrm>
          <a:prstGeom prst="plus">
            <a:avLst>
              <a:gd name="adj" fmla="val 33007"/>
            </a:avLst>
          </a:prstGeom>
          <a:gradFill>
            <a:gsLst>
              <a:gs pos="0">
                <a:srgbClr val="24B3C7">
                  <a:alpha val="3000"/>
                </a:srgbClr>
              </a:gs>
              <a:gs pos="99000">
                <a:srgbClr val="2296D8">
                  <a:alpha val="24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十字形 15"/>
          <p:cNvSpPr/>
          <p:nvPr/>
        </p:nvSpPr>
        <p:spPr>
          <a:xfrm>
            <a:off x="10329972" y="2391308"/>
            <a:ext cx="455934" cy="455934"/>
          </a:xfrm>
          <a:prstGeom prst="plus">
            <a:avLst>
              <a:gd name="adj" fmla="val 33007"/>
            </a:avLst>
          </a:prstGeom>
          <a:gradFill>
            <a:gsLst>
              <a:gs pos="0">
                <a:srgbClr val="24B3C7">
                  <a:alpha val="3000"/>
                </a:srgbClr>
              </a:gs>
              <a:gs pos="99000">
                <a:srgbClr val="2296D8">
                  <a:alpha val="49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十字形 16"/>
          <p:cNvSpPr/>
          <p:nvPr/>
        </p:nvSpPr>
        <p:spPr>
          <a:xfrm>
            <a:off x="9651417" y="1931275"/>
            <a:ext cx="246738" cy="246738"/>
          </a:xfrm>
          <a:prstGeom prst="plus">
            <a:avLst>
              <a:gd name="adj" fmla="val 33007"/>
            </a:avLst>
          </a:prstGeom>
          <a:gradFill>
            <a:gsLst>
              <a:gs pos="0">
                <a:srgbClr val="24B3C7">
                  <a:alpha val="3000"/>
                </a:srgbClr>
              </a:gs>
              <a:gs pos="99000">
                <a:srgbClr val="2296D8">
                  <a:alpha val="49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十字形 17"/>
          <p:cNvSpPr/>
          <p:nvPr/>
        </p:nvSpPr>
        <p:spPr>
          <a:xfrm>
            <a:off x="10223292" y="155799"/>
            <a:ext cx="276718" cy="276718"/>
          </a:xfrm>
          <a:prstGeom prst="plus">
            <a:avLst>
              <a:gd name="adj" fmla="val 33007"/>
            </a:avLst>
          </a:prstGeom>
          <a:gradFill>
            <a:gsLst>
              <a:gs pos="0">
                <a:srgbClr val="24B3C7">
                  <a:alpha val="3000"/>
                </a:srgbClr>
              </a:gs>
              <a:gs pos="99000">
                <a:srgbClr val="2296D8">
                  <a:alpha val="28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十字形 18"/>
          <p:cNvSpPr/>
          <p:nvPr/>
        </p:nvSpPr>
        <p:spPr>
          <a:xfrm>
            <a:off x="11018209" y="116902"/>
            <a:ext cx="488291" cy="488291"/>
          </a:xfrm>
          <a:prstGeom prst="plus">
            <a:avLst>
              <a:gd name="adj" fmla="val 33007"/>
            </a:avLst>
          </a:prstGeom>
          <a:gradFill>
            <a:gsLst>
              <a:gs pos="0">
                <a:srgbClr val="24B3C7">
                  <a:alpha val="3000"/>
                </a:srgbClr>
              </a:gs>
              <a:gs pos="99000">
                <a:srgbClr val="2296D8">
                  <a:alpha val="37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十字形 20"/>
          <p:cNvSpPr/>
          <p:nvPr/>
        </p:nvSpPr>
        <p:spPr>
          <a:xfrm>
            <a:off x="11078169" y="1390250"/>
            <a:ext cx="149901" cy="149901"/>
          </a:xfrm>
          <a:prstGeom prst="plus">
            <a:avLst>
              <a:gd name="adj" fmla="val 33007"/>
            </a:avLst>
          </a:prstGeom>
          <a:gradFill>
            <a:gsLst>
              <a:gs pos="0">
                <a:srgbClr val="24B3C7">
                  <a:alpha val="3000"/>
                </a:srgbClr>
              </a:gs>
              <a:gs pos="99000">
                <a:srgbClr val="2296D8">
                  <a:alpha val="26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十字形 23"/>
          <p:cNvSpPr/>
          <p:nvPr/>
        </p:nvSpPr>
        <p:spPr>
          <a:xfrm>
            <a:off x="2139019" y="3849592"/>
            <a:ext cx="629588" cy="629588"/>
          </a:xfrm>
          <a:prstGeom prst="plus">
            <a:avLst>
              <a:gd name="adj" fmla="val 33007"/>
            </a:avLst>
          </a:prstGeom>
          <a:gradFill>
            <a:gsLst>
              <a:gs pos="0">
                <a:srgbClr val="24B3C7">
                  <a:alpha val="0"/>
                </a:srgbClr>
              </a:gs>
              <a:gs pos="99000">
                <a:srgbClr val="2296D8">
                  <a:alpha val="9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十字形 24"/>
          <p:cNvSpPr/>
          <p:nvPr/>
        </p:nvSpPr>
        <p:spPr>
          <a:xfrm>
            <a:off x="-212550" y="4628555"/>
            <a:ext cx="524656" cy="524656"/>
          </a:xfrm>
          <a:prstGeom prst="plus">
            <a:avLst>
              <a:gd name="adj" fmla="val 33007"/>
            </a:avLst>
          </a:prstGeom>
          <a:gradFill>
            <a:gsLst>
              <a:gs pos="0">
                <a:srgbClr val="24B3C7">
                  <a:alpha val="3000"/>
                </a:srgbClr>
              </a:gs>
              <a:gs pos="99000">
                <a:srgbClr val="2296D8">
                  <a:alpha val="16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十字形 25"/>
          <p:cNvSpPr/>
          <p:nvPr/>
        </p:nvSpPr>
        <p:spPr>
          <a:xfrm>
            <a:off x="1948719" y="4815194"/>
            <a:ext cx="273046" cy="273046"/>
          </a:xfrm>
          <a:prstGeom prst="plus">
            <a:avLst>
              <a:gd name="adj" fmla="val 33007"/>
            </a:avLst>
          </a:prstGeom>
          <a:gradFill>
            <a:gsLst>
              <a:gs pos="0">
                <a:srgbClr val="24B3C7">
                  <a:alpha val="3000"/>
                </a:srgbClr>
              </a:gs>
              <a:gs pos="99000">
                <a:srgbClr val="2296D8">
                  <a:alpha val="24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十字形 26"/>
          <p:cNvSpPr/>
          <p:nvPr/>
        </p:nvSpPr>
        <p:spPr>
          <a:xfrm>
            <a:off x="875420" y="5048962"/>
            <a:ext cx="455934" cy="455934"/>
          </a:xfrm>
          <a:prstGeom prst="plus">
            <a:avLst>
              <a:gd name="adj" fmla="val 33007"/>
            </a:avLst>
          </a:prstGeom>
          <a:gradFill>
            <a:gsLst>
              <a:gs pos="0">
                <a:srgbClr val="24B3C7">
                  <a:alpha val="3000"/>
                </a:srgbClr>
              </a:gs>
              <a:gs pos="99000">
                <a:srgbClr val="2296D8">
                  <a:alpha val="49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十字形 27"/>
          <p:cNvSpPr/>
          <p:nvPr/>
        </p:nvSpPr>
        <p:spPr>
          <a:xfrm>
            <a:off x="2251547" y="6148719"/>
            <a:ext cx="246738" cy="246738"/>
          </a:xfrm>
          <a:prstGeom prst="plus">
            <a:avLst>
              <a:gd name="adj" fmla="val 33007"/>
            </a:avLst>
          </a:prstGeom>
          <a:gradFill>
            <a:gsLst>
              <a:gs pos="0">
                <a:srgbClr val="24B3C7">
                  <a:alpha val="3000"/>
                </a:srgbClr>
              </a:gs>
              <a:gs pos="99000">
                <a:srgbClr val="2296D8">
                  <a:alpha val="49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十字形 28"/>
          <p:cNvSpPr/>
          <p:nvPr/>
        </p:nvSpPr>
        <p:spPr>
          <a:xfrm>
            <a:off x="184851" y="3418207"/>
            <a:ext cx="276718" cy="276718"/>
          </a:xfrm>
          <a:prstGeom prst="plus">
            <a:avLst>
              <a:gd name="adj" fmla="val 33007"/>
            </a:avLst>
          </a:prstGeom>
          <a:gradFill>
            <a:gsLst>
              <a:gs pos="0">
                <a:srgbClr val="24B3C7">
                  <a:alpha val="3000"/>
                </a:srgbClr>
              </a:gs>
              <a:gs pos="99000">
                <a:srgbClr val="2296D8">
                  <a:alpha val="28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十字形 29"/>
          <p:cNvSpPr/>
          <p:nvPr/>
        </p:nvSpPr>
        <p:spPr>
          <a:xfrm>
            <a:off x="859241" y="3796194"/>
            <a:ext cx="488291" cy="488291"/>
          </a:xfrm>
          <a:prstGeom prst="plus">
            <a:avLst>
              <a:gd name="adj" fmla="val 33007"/>
            </a:avLst>
          </a:prstGeom>
          <a:gradFill>
            <a:gsLst>
              <a:gs pos="0">
                <a:srgbClr val="24B3C7">
                  <a:alpha val="3000"/>
                </a:srgbClr>
              </a:gs>
              <a:gs pos="99000">
                <a:srgbClr val="2296D8">
                  <a:alpha val="37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十字形 30"/>
          <p:cNvSpPr/>
          <p:nvPr/>
        </p:nvSpPr>
        <p:spPr>
          <a:xfrm>
            <a:off x="1312140" y="4623545"/>
            <a:ext cx="149901" cy="149901"/>
          </a:xfrm>
          <a:prstGeom prst="plus">
            <a:avLst>
              <a:gd name="adj" fmla="val 33007"/>
            </a:avLst>
          </a:prstGeom>
          <a:gradFill>
            <a:gsLst>
              <a:gs pos="0">
                <a:srgbClr val="24B3C7">
                  <a:alpha val="3000"/>
                </a:srgbClr>
              </a:gs>
              <a:gs pos="99000">
                <a:srgbClr val="2296D8">
                  <a:alpha val="26000"/>
                </a:srgb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TextBox 15"/>
          <p:cNvSpPr txBox="1">
            <a:spLocks noChangeArrowheads="1"/>
          </p:cNvSpPr>
          <p:nvPr/>
        </p:nvSpPr>
        <p:spPr bwMode="auto">
          <a:xfrm>
            <a:off x="0" y="2089785"/>
            <a:ext cx="12192000" cy="1170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p>
            <a:pPr algn="ctr" eaLnBrk="1" latinLnBrk="0" hangingPunct="1">
              <a:lnSpc>
                <a:spcPct val="130000"/>
              </a:lnSpc>
            </a:pPr>
            <a:r>
              <a:rPr lang="zh-CN" altLang="en-US" sz="5400" b="1" dirty="0">
                <a:solidFill>
                  <a:srgbClr val="01469A"/>
                </a:solidFill>
                <a:latin typeface="微软雅黑" panose="020B0503020204020204" pitchFamily="34" charset="-122"/>
                <a:ea typeface="微软雅黑" panose="020B0503020204020204" pitchFamily="34" charset="-122"/>
              </a:rPr>
              <a:t>复方醋酸钠葡萄糖注射液</a:t>
            </a:r>
            <a:endParaRPr lang="zh-CN" altLang="en-US" sz="5400" b="1" dirty="0">
              <a:solidFill>
                <a:srgbClr val="01469A"/>
              </a:solidFill>
              <a:latin typeface="微软雅黑" panose="020B0503020204020204" pitchFamily="34" charset="-122"/>
              <a:ea typeface="微软雅黑" panose="020B0503020204020204" pitchFamily="34" charset="-122"/>
            </a:endParaRPr>
          </a:p>
        </p:txBody>
      </p:sp>
      <p:sp>
        <p:nvSpPr>
          <p:cNvPr id="8" name="文本框 7"/>
          <p:cNvSpPr txBox="1"/>
          <p:nvPr/>
        </p:nvSpPr>
        <p:spPr>
          <a:xfrm>
            <a:off x="-635" y="3287395"/>
            <a:ext cx="12192635" cy="829945"/>
          </a:xfrm>
          <a:prstGeom prst="rect">
            <a:avLst/>
          </a:prstGeom>
          <a:noFill/>
        </p:spPr>
        <p:txBody>
          <a:bodyPr wrap="square" rtlCol="0" anchor="t">
            <a:spAutoFit/>
          </a:bodyPr>
          <a:p>
            <a:pPr algn="ctr" fontAlgn="ctr">
              <a:lnSpc>
                <a:spcPct val="120000"/>
              </a:lnSpc>
              <a:buNone/>
            </a:pPr>
            <a:r>
              <a:rPr lang="zh-CN" altLang="en-US" sz="2000" b="1" dirty="0">
                <a:solidFill>
                  <a:srgbClr val="FF0000"/>
                </a:solidFill>
                <a:effectLst/>
                <a:latin typeface="微软雅黑" panose="020B0503020204020204" pitchFamily="34" charset="-122"/>
                <a:ea typeface="微软雅黑" panose="020B0503020204020204" pitchFamily="34" charset="-122"/>
                <a:sym typeface="+mn-ea"/>
              </a:rPr>
              <a:t>国药准字</a:t>
            </a:r>
            <a:r>
              <a:rPr lang="en-US" altLang="zh-CN" sz="2000" b="1" dirty="0">
                <a:solidFill>
                  <a:srgbClr val="FF0000"/>
                </a:solidFill>
                <a:effectLst/>
                <a:latin typeface="微软雅黑" panose="020B0503020204020204" pitchFamily="34" charset="-122"/>
                <a:ea typeface="微软雅黑" panose="020B0503020204020204" pitchFamily="34" charset="-122"/>
                <a:sym typeface="+mn-ea"/>
              </a:rPr>
              <a:t>H20254562</a:t>
            </a:r>
            <a:endParaRPr lang="en-US" altLang="zh-CN" sz="2000" b="1" dirty="0">
              <a:solidFill>
                <a:srgbClr val="FF0000"/>
              </a:solidFill>
              <a:effectLst/>
              <a:latin typeface="微软雅黑" panose="020B0503020204020204" pitchFamily="34" charset="-122"/>
              <a:ea typeface="微软雅黑" panose="020B0503020204020204" pitchFamily="34" charset="-122"/>
              <a:sym typeface="+mn-ea"/>
            </a:endParaRPr>
          </a:p>
          <a:p>
            <a:pPr algn="ctr" fontAlgn="ctr">
              <a:lnSpc>
                <a:spcPct val="120000"/>
              </a:lnSpc>
              <a:buNone/>
            </a:pPr>
            <a:r>
              <a:rPr lang="zh-CN" altLang="en-US" sz="2000" b="1" dirty="0">
                <a:solidFill>
                  <a:srgbClr val="FF0000"/>
                </a:solidFill>
                <a:effectLst/>
                <a:latin typeface="微软雅黑" panose="020B0503020204020204" pitchFamily="34" charset="-122"/>
                <a:ea typeface="微软雅黑" panose="020B0503020204020204" pitchFamily="34" charset="-122"/>
                <a:sym typeface="+mn-ea"/>
              </a:rPr>
              <a:t>国药准字</a:t>
            </a:r>
            <a:r>
              <a:rPr lang="en-US" altLang="zh-CN" sz="2000" b="1" dirty="0">
                <a:solidFill>
                  <a:srgbClr val="FF0000"/>
                </a:solidFill>
                <a:effectLst/>
                <a:latin typeface="微软雅黑" panose="020B0503020204020204" pitchFamily="34" charset="-122"/>
                <a:ea typeface="微软雅黑" panose="020B0503020204020204" pitchFamily="34" charset="-122"/>
                <a:sym typeface="+mn-ea"/>
              </a:rPr>
              <a:t>H20254561</a:t>
            </a:r>
            <a:endParaRPr lang="en-US" altLang="zh-CN" sz="2000" b="1" dirty="0">
              <a:solidFill>
                <a:srgbClr val="FF0000"/>
              </a:solidFill>
              <a:effectLst/>
              <a:latin typeface="微软雅黑" panose="020B0503020204020204" pitchFamily="34" charset="-122"/>
              <a:ea typeface="微软雅黑" panose="020B0503020204020204" pitchFamily="34" charset="-122"/>
              <a:sym typeface="+mn-ea"/>
            </a:endParaRPr>
          </a:p>
        </p:txBody>
      </p:sp>
      <p:pic>
        <p:nvPicPr>
          <p:cNvPr id="5" name="图片 4"/>
          <p:cNvPicPr/>
          <p:nvPr/>
        </p:nvPicPr>
        <p:blipFill>
          <a:blip r:embed="rId2"/>
          <a:stretch>
            <a:fillRect/>
          </a:stretch>
        </p:blipFill>
        <p:spPr>
          <a:xfrm>
            <a:off x="10951845" y="71120"/>
            <a:ext cx="1181100" cy="1188720"/>
          </a:xfrm>
          <a:prstGeom prst="rect">
            <a:avLst/>
          </a:prstGeom>
        </p:spPr>
      </p:pic>
      <p:pic>
        <p:nvPicPr>
          <p:cNvPr id="7" name="图片 6"/>
          <p:cNvPicPr>
            <a:picLocks noChangeAspect="1"/>
          </p:cNvPicPr>
          <p:nvPr userDrawn="1">
            <p:custDataLst>
              <p:tags r:id="rId3"/>
            </p:custDataLst>
          </p:nvPr>
        </p:nvPicPr>
        <p:blipFill>
          <a:blip r:embed="rId4" cstate="print">
            <a:extLst>
              <a:ext uri="{28A0092B-C50C-407E-A947-70E740481C1C}">
                <a14:useLocalDpi xmlns:a14="http://schemas.microsoft.com/office/drawing/2010/main" val="0"/>
              </a:ext>
            </a:extLst>
          </a:blip>
          <a:stretch>
            <a:fillRect/>
          </a:stretch>
        </p:blipFill>
        <p:spPr>
          <a:xfrm>
            <a:off x="0" y="4657"/>
            <a:ext cx="2275840" cy="1002453"/>
          </a:xfrm>
          <a:prstGeom prst="rect">
            <a:avLst/>
          </a:prstGeom>
        </p:spPr>
      </p:pic>
      <p:sp>
        <p:nvSpPr>
          <p:cNvPr id="10" name="文本框 9"/>
          <p:cNvSpPr txBox="1"/>
          <p:nvPr/>
        </p:nvSpPr>
        <p:spPr>
          <a:xfrm>
            <a:off x="-635" y="4144010"/>
            <a:ext cx="12192635" cy="1151890"/>
          </a:xfrm>
          <a:prstGeom prst="rect">
            <a:avLst/>
          </a:prstGeom>
          <a:noFill/>
        </p:spPr>
        <p:txBody>
          <a:bodyPr wrap="square" rtlCol="0" anchor="ctr" anchorCtr="0">
            <a:noAutofit/>
          </a:bodyPr>
          <a:p>
            <a:pPr marR="0" lvl="0" indent="0" algn="ctr" defTabSz="914400" eaLnBrk="0" fontAlgn="auto" hangingPunct="0">
              <a:lnSpc>
                <a:spcPct val="140000"/>
              </a:lnSpc>
              <a:spcBef>
                <a:spcPts val="0"/>
              </a:spcBef>
              <a:spcAft>
                <a:spcPts val="0"/>
              </a:spcAft>
              <a:buClrTx/>
              <a:buSzTx/>
              <a:buFont typeface="Wingdings" panose="05000000000000000000" pitchFamily="2" charset="2"/>
              <a:buNone/>
              <a:defRPr/>
            </a:pPr>
            <a:r>
              <a:rPr lang="zh-CN" altLang="en-US" sz="5400" b="1">
                <a:solidFill>
                  <a:srgbClr val="FF0000"/>
                </a:solidFill>
                <a:latin typeface="微软雅黑" panose="020B0503020204020204" pitchFamily="34" charset="-122"/>
                <a:ea typeface="微软雅黑" panose="020B0503020204020204" pitchFamily="34" charset="-122"/>
                <a:sym typeface="+mn-ea"/>
              </a:rPr>
              <a:t>谢</a:t>
            </a:r>
            <a:r>
              <a:rPr lang="en-US" altLang="zh-CN" sz="5400" b="1">
                <a:solidFill>
                  <a:srgbClr val="FF0000"/>
                </a:solidFill>
                <a:latin typeface="微软雅黑" panose="020B0503020204020204" pitchFamily="34" charset="-122"/>
                <a:ea typeface="微软雅黑" panose="020B0503020204020204" pitchFamily="34" charset="-122"/>
                <a:sym typeface="+mn-ea"/>
              </a:rPr>
              <a:t>  </a:t>
            </a:r>
            <a:r>
              <a:rPr lang="zh-CN" altLang="en-US" sz="5400" b="1">
                <a:solidFill>
                  <a:srgbClr val="FF0000"/>
                </a:solidFill>
                <a:latin typeface="微软雅黑" panose="020B0503020204020204" pitchFamily="34" charset="-122"/>
                <a:ea typeface="微软雅黑" panose="020B0503020204020204" pitchFamily="34" charset="-122"/>
                <a:sym typeface="+mn-ea"/>
              </a:rPr>
              <a:t>谢</a:t>
            </a:r>
            <a:r>
              <a:rPr lang="en-US" altLang="zh-CN" sz="5400" b="1">
                <a:solidFill>
                  <a:srgbClr val="FF0000"/>
                </a:solidFill>
                <a:latin typeface="微软雅黑" panose="020B0503020204020204" pitchFamily="34" charset="-122"/>
                <a:ea typeface="微软雅黑" panose="020B0503020204020204" pitchFamily="34" charset="-122"/>
                <a:sym typeface="+mn-ea"/>
              </a:rPr>
              <a:t>  </a:t>
            </a:r>
            <a:r>
              <a:rPr lang="zh-CN" altLang="en-US" sz="5400" b="1">
                <a:solidFill>
                  <a:srgbClr val="FF0000"/>
                </a:solidFill>
                <a:latin typeface="微软雅黑" panose="020B0503020204020204" pitchFamily="34" charset="-122"/>
                <a:ea typeface="微软雅黑" panose="020B0503020204020204" pitchFamily="34" charset="-122"/>
                <a:sym typeface="+mn-ea"/>
              </a:rPr>
              <a:t>观</a:t>
            </a:r>
            <a:r>
              <a:rPr lang="en-US" altLang="zh-CN" sz="5400" b="1">
                <a:solidFill>
                  <a:srgbClr val="FF0000"/>
                </a:solidFill>
                <a:latin typeface="微软雅黑" panose="020B0503020204020204" pitchFamily="34" charset="-122"/>
                <a:ea typeface="微软雅黑" panose="020B0503020204020204" pitchFamily="34" charset="-122"/>
                <a:sym typeface="+mn-ea"/>
              </a:rPr>
              <a:t>  </a:t>
            </a:r>
            <a:r>
              <a:rPr lang="zh-CN" altLang="en-US" sz="5400" b="1">
                <a:solidFill>
                  <a:srgbClr val="FF0000"/>
                </a:solidFill>
                <a:latin typeface="微软雅黑" panose="020B0503020204020204" pitchFamily="34" charset="-122"/>
                <a:ea typeface="微软雅黑" panose="020B0503020204020204" pitchFamily="34" charset="-122"/>
                <a:sym typeface="+mn-ea"/>
              </a:rPr>
              <a:t>看</a:t>
            </a:r>
            <a:endParaRPr lang="zh-CN" altLang="en-US" sz="5400" b="1">
              <a:solidFill>
                <a:srgbClr val="FF0000"/>
              </a:solidFill>
              <a:latin typeface="微软雅黑" panose="020B0503020204020204" pitchFamily="34" charset="-122"/>
              <a:ea typeface="微软雅黑" panose="020B0503020204020204" pitchFamily="34" charset="-122"/>
              <a:sym typeface="+mn-ea"/>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par>
    </p:tnLst>
  </p:timing>
</p:sld>
</file>

<file path=ppt/tags/tag1.xml><?xml version="1.0" encoding="utf-8"?>
<p:tagLst xmlns:p="http://schemas.openxmlformats.org/presentationml/2006/main">
  <p:tag name="KSO_WM_BEAUTIFY_FLAG" val=""/>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1"/>
  <p:tag name="KSO_WM_UNIT_ID" val="custom20205081_5*i*1"/>
  <p:tag name="KSO_WM_TEMPLATE_CATEGORY" val="custom"/>
  <p:tag name="KSO_WM_TEMPLATE_INDEX" val="20205081"/>
  <p:tag name="KSO_WM_UNIT_LAYERLEVEL" val="1"/>
  <p:tag name="KSO_WM_TAG_VERSION" val="1.0"/>
  <p:tag name="KSO_WM_BEAUTIFY_FLAG" val="#wm#"/>
  <p:tag name="KSO_WM_UNIT_FILL_FORE_SCHEMECOLOR_INDEX" val="13"/>
  <p:tag name="KSO_WM_UNIT_FILL_TYPE" val="1"/>
  <p:tag name="KSO_WM_UNIT_TEXT_FILL_FORE_SCHEMECOLOR_INDEX" val="2"/>
  <p:tag name="KSO_WM_UNIT_TEXT_FILL_TYPE" val="1"/>
  <p:tag name="KSO_WM_UNIT_USESOURCEFORMAT_APPLY" val="1"/>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UNIT_TABLE_BEAUTIFY" val="smartTable{c6f23735-ef93-401a-a6f5-2045a06e3e9f}"/>
</p:tagLst>
</file>

<file path=ppt/tags/tag13.xml><?xml version="1.0" encoding="utf-8"?>
<p:tagLst xmlns:p="http://schemas.openxmlformats.org/presentationml/2006/main">
  <p:tag name="TABLE_ENDDRAG_ORIGIN_RECT" val="352*75"/>
  <p:tag name="TABLE_ENDDRAG_RECT" val="67*369*352*75"/>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BEAUTIFY_FLAG" val=""/>
</p:tagLst>
</file>

<file path=ppt/tags/tag18.xml><?xml version="1.0" encoding="utf-8"?>
<p:tagLst xmlns:p="http://schemas.openxmlformats.org/presentationml/2006/main">
  <p:tag name="KSO_WM_BEAUTIFY_FLAG" val="#wm#"/>
  <p:tag name="KSO_WM_UNIT_HIGHLIGHT" val="0"/>
  <p:tag name="KSO_WM_UNIT_COMPATIBLE" val="0"/>
  <p:tag name="KSO_WM_UNIT_DIAGRAM_ISNUMVISUAL" val="0"/>
  <p:tag name="KSO_WM_UNIT_DIAGRAM_ISREFERUNIT" val="0"/>
  <p:tag name="KSO_WM_UNIT_ID" val="diagram20231098_2*l_h_i*1_2_1"/>
  <p:tag name="KSO_WM_TEMPLATE_CATEGORY" val="diagram"/>
  <p:tag name="KSO_WM_TEMPLATE_INDEX" val="20231098"/>
  <p:tag name="KSO_WM_UNIT_LAYERLEVEL" val="1_1_1"/>
  <p:tag name="KSO_WM_TAG_VERSION" val="3.0"/>
  <p:tag name="KSO_WM_DIAGRAM_GROUP_CODE" val="l1-1"/>
  <p:tag name="KSO_WM_UNIT_TYPE" val="l_h_i"/>
  <p:tag name="KSO_WM_UNIT_INDEX" val="1_2_1"/>
  <p:tag name="KSO_WM_DIAGRAM_VERSION" val="3"/>
  <p:tag name="KSO_WM_DIAGRAM_COLOR_TRICK" val="1"/>
  <p:tag name="KSO_WM_DIAGRAM_COLOR_TEXT_CAN_REMOVE" val="n"/>
  <p:tag name="KSO_WM_DIAGRAM_MAX_ITEMCNT" val="6"/>
  <p:tag name="KSO_WM_DIAGRAM_MIN_ITEMCNT" val="2"/>
  <p:tag name="KSO_WM_DIAGRAM_VIRTUALLY_FRAME" val="{&quot;height&quot;:301.7500061035156,&quot;left&quot;:76,&quot;top&quot;:100.35,&quot;width&quot;:869.5}"/>
  <p:tag name="KSO_WM_DIAGRAM_COLOR_MATCH_VALUE" val="{&quot;shape&quot;:{&quot;fill&quot;:{&quot;type&quot;:0},&quot;glow&quot;:{&quot;colorType&quot;:0},&quot;line&quot;:{&quot;gradient&quot;:[{&quot;brightness&quot;:0,&quot;colorType&quot;:1,&quot;foreColorIndex&quot;:5,&quot;pos&quot;:0.10000000149011612,&quot;transparency&quot;:1},{&quot;brightness&quot;:0,&quot;colorType&quot;:1,&quot;foreColorIndex&quot;:5,&quot;pos&quot;:0.5,&quot;transparency&quot;:0.5},{&quot;brightness&quot;:0,&quot;colorType&quot;:1,&quot;foreColorIndex&quot;:5,&quot;pos&quot;:0.8999999761581421,&quot;transparency&quot;:1}],&quot;type&quot;:2},&quot;shadow&quot;:{&quot;colorType&quot;:0},&quot;threeD&quot;:{&quot;curvedSurface&quot;:{&quot;brightness&quot;:0,&quot;colorType&quot;:2,&quot;rgb&quot;:&quot;#000000&quot;},&quot;depth&quot;:{&quot;colorType&quot;:0}}},&quot;text&quot;:{&quot;fill&quot;:{},&quot;glow&quot;:{},&quot;line&quot;:{},&quot;shadow&quot;:{},&quot;threeD&quot;:{}}}"/>
  <p:tag name="KSO_WM_DIAGRAM_USE_COLOR_VALUE" val="{&quot;color_scheme&quot;:1,&quot;color_type&quot;:1,&quot;theme_color_indexes&quot;:[]}"/>
</p:tagLst>
</file>

<file path=ppt/tags/tag19.xml><?xml version="1.0" encoding="utf-8"?>
<p:tagLst xmlns:p="http://schemas.openxmlformats.org/presentationml/2006/main">
  <p:tag name="TABLE_ENDDRAG_ORIGIN_RECT" val="849*153"/>
  <p:tag name="TABLE_ENDDRAG_RECT" val="59*223*849*153"/>
</p:tagLst>
</file>

<file path=ppt/tags/tag2.xml><?xml version="1.0" encoding="utf-8"?>
<p:tagLst xmlns:p="http://schemas.openxmlformats.org/presentationml/2006/main">
  <p:tag name="KSO_WM_BEAUTIFY_FLAG" val=""/>
</p:tagLst>
</file>

<file path=ppt/tags/tag20.xml><?xml version="1.0" encoding="utf-8"?>
<p:tagLst xmlns:p="http://schemas.openxmlformats.org/presentationml/2006/main">
  <p:tag name="KSO_WM_BEAUTIFY_FLAG" val=""/>
</p:tagLst>
</file>

<file path=ppt/tags/tag21.xml><?xml version="1.0" encoding="utf-8"?>
<p:tagLst xmlns:p="http://schemas.openxmlformats.org/presentationml/2006/main">
  <p:tag name="KSO_WM_BEAUTIFY_FLAG" val=""/>
</p:tagLst>
</file>

<file path=ppt/tags/tag22.xml><?xml version="1.0" encoding="utf-8"?>
<p:tagLst xmlns:p="http://schemas.openxmlformats.org/presentationml/2006/main">
  <p:tag name="KSO_WM_BEAUTIFY_FLAG" val=""/>
</p:tagLst>
</file>

<file path=ppt/tags/tag23.xml><?xml version="1.0" encoding="utf-8"?>
<p:tagLst xmlns:p="http://schemas.openxmlformats.org/presentationml/2006/main">
  <p:tag name="KSO_WM_BEAUTIFY_FLAG" val=""/>
</p:tagLst>
</file>

<file path=ppt/tags/tag24.xml><?xml version="1.0" encoding="utf-8"?>
<p:tagLst xmlns:p="http://schemas.openxmlformats.org/presentationml/2006/main">
  <p:tag name="KSO_WM_BEAUTIFY_FLAG" val=""/>
</p:tagLst>
</file>

<file path=ppt/tags/tag25.xml><?xml version="1.0" encoding="utf-8"?>
<p:tagLst xmlns:p="http://schemas.openxmlformats.org/presentationml/2006/main">
  <p:tag name="KSO_WM_UNIT_TABLE_BEAUTIFY" val="smartTable{d838f0bd-fba6-4c1f-acd7-90434c39a819}"/>
  <p:tag name="TABLE_ENDDRAG_ORIGIN_RECT" val="900*467"/>
  <p:tag name="TABLE_ENDDRAG_RECT" val="28*83*900*467"/>
</p:tagLst>
</file>

<file path=ppt/tags/tag26.xml><?xml version="1.0" encoding="utf-8"?>
<p:tagLst xmlns:p="http://schemas.openxmlformats.org/presentationml/2006/main">
  <p:tag name="KSO_WM_BEAUTIFY_FLAG" val=""/>
</p:tagLst>
</file>

<file path=ppt/tags/tag27.xml><?xml version="1.0" encoding="utf-8"?>
<p:tagLst xmlns:p="http://schemas.openxmlformats.org/presentationml/2006/main">
  <p:tag name="KSO_WM_BEAUTIFY_FLAG" val=""/>
</p:tagLst>
</file>

<file path=ppt/tags/tag28.xml><?xml version="1.0" encoding="utf-8"?>
<p:tagLst xmlns:p="http://schemas.openxmlformats.org/presentationml/2006/main">
  <p:tag name="KSO_WM_BEAUTIFY_FLAG" val=""/>
</p:tagLst>
</file>

<file path=ppt/tags/tag29.xml><?xml version="1.0" encoding="utf-8"?>
<p:tagLst xmlns:p="http://schemas.openxmlformats.org/presentationml/2006/main">
  <p:tag name="KSO_WM_BEAUTIFY_FLAG" val=""/>
</p:tagLst>
</file>

<file path=ppt/tags/tag3.xml><?xml version="1.0" encoding="utf-8"?>
<p:tagLst xmlns:p="http://schemas.openxmlformats.org/presentationml/2006/main">
  <p:tag name="KSO_WM_DIAGRAM_VIRTUALLY_FRAME" val="{&quot;height&quot;:310.1,&quot;left&quot;:106.33291338582676,&quot;top&quot;:131.3,&quot;width&quot;:811.5170866141732}"/>
</p:tagLst>
</file>

<file path=ppt/tags/tag30.xml><?xml version="1.0" encoding="utf-8"?>
<p:tagLst xmlns:p="http://schemas.openxmlformats.org/presentationml/2006/main">
  <p:tag name="KSO_WM_BEAUTIFY_FLAG" val=""/>
</p:tagLst>
</file>

<file path=ppt/tags/tag31.xml><?xml version="1.0" encoding="utf-8"?>
<p:tagLst xmlns:p="http://schemas.openxmlformats.org/presentationml/2006/main">
  <p:tag name="KSO_WM_BEAUTIFY_FLAG" val=""/>
</p:tagLst>
</file>

<file path=ppt/tags/tag32.xml><?xml version="1.0" encoding="utf-8"?>
<p:tagLst xmlns:p="http://schemas.openxmlformats.org/presentationml/2006/main">
  <p:tag name="KSO_WM_BEAUTIFY_FLAG" val=""/>
</p:tagLst>
</file>

<file path=ppt/tags/tag33.xml><?xml version="1.0" encoding="utf-8"?>
<p:tagLst xmlns:p="http://schemas.openxmlformats.org/presentationml/2006/main">
  <p:tag name="AS_NET" val="4.0.30319.42000"/>
  <p:tag name="AS_OS" val="Microsoft Windows NT 6.1.7601 Service Pack 1"/>
  <p:tag name="AS_RELEASE_DATE" val="2022.11.14"/>
  <p:tag name="AS_TITLE" val="Aspose.Slides for .NET 4.0 Client Profile"/>
  <p:tag name="AS_VERSION" val="22.11"/>
  <p:tag name="COMMONDATA" val="eyJoZGlkIjoiMmMxNzY4NzliODJmOGYzMWEyZDdkODA0MWI0NTdiODcifQ=="/>
</p:tagLst>
</file>

<file path=ppt/tags/tag4.xml><?xml version="1.0" encoding="utf-8"?>
<p:tagLst xmlns:p="http://schemas.openxmlformats.org/presentationml/2006/main">
  <p:tag name="KSO_WM_DIAGRAM_VIRTUALLY_FRAME" val="{&quot;height&quot;:310.1,&quot;left&quot;:106.33291338582676,&quot;top&quot;:131.3,&quot;width&quot;:811.5170866141732}"/>
</p:tagLst>
</file>

<file path=ppt/tags/tag5.xml><?xml version="1.0" encoding="utf-8"?>
<p:tagLst xmlns:p="http://schemas.openxmlformats.org/presentationml/2006/main">
  <p:tag name="KSO_WM_DIAGRAM_VIRTUALLY_FRAME" val="{&quot;height&quot;:310.1,&quot;left&quot;:106.33291338582676,&quot;top&quot;:131.3,&quot;width&quot;:811.5170866141732}"/>
</p:tagLst>
</file>

<file path=ppt/tags/tag6.xml><?xml version="1.0" encoding="utf-8"?>
<p:tagLst xmlns:p="http://schemas.openxmlformats.org/presentationml/2006/main">
  <p:tag name="KSO_WM_DIAGRAM_VIRTUALLY_FRAME" val="{&quot;height&quot;:310.1,&quot;left&quot;:106.33291338582676,&quot;top&quot;:131.3,&quot;width&quot;:811.5170866141732}"/>
</p:tagLst>
</file>

<file path=ppt/tags/tag7.xml><?xml version="1.0" encoding="utf-8"?>
<p:tagLst xmlns:p="http://schemas.openxmlformats.org/presentationml/2006/main">
  <p:tag name="KSO_WM_DIAGRAM_VIRTUALLY_FRAME" val="{&quot;height&quot;:310.1,&quot;left&quot;:106.33291338582676,&quot;top&quot;:131.3,&quot;width&quot;:811.5170866141732}"/>
</p:tagLst>
</file>

<file path=ppt/tags/tag8.xml><?xml version="1.0" encoding="utf-8"?>
<p:tagLst xmlns:p="http://schemas.openxmlformats.org/presentationml/2006/main">
  <p:tag name="KSO_WM_UNIT_ISCONTENTSTITLE" val="1"/>
  <p:tag name="KSO_WM_UNIT_PRESET_TEXT" val="目录"/>
  <p:tag name="KSO_WM_UNIT_NOCLEAR" val="1"/>
  <p:tag name="KSO_WM_UNIT_VALUE" val="2"/>
  <p:tag name="KSO_WM_UNIT_HIGHLIGHT" val="0"/>
  <p:tag name="KSO_WM_UNIT_COMPATIBLE" val="0"/>
  <p:tag name="KSO_WM_UNIT_DIAGRAM_ISNUMVISUAL" val="0"/>
  <p:tag name="KSO_WM_UNIT_DIAGRAM_ISREFERUNIT" val="0"/>
  <p:tag name="KSO_WM_DIAGRAM_GROUP_CODE" val="l1-1"/>
  <p:tag name="KSO_WM_UNIT_TYPE" val="a"/>
  <p:tag name="KSO_WM_UNIT_INDEX" val="1"/>
  <p:tag name="KSO_WM_UNIT_ID" val="custom20205081_5*a*1"/>
  <p:tag name="KSO_WM_TEMPLATE_CATEGORY" val="custom"/>
  <p:tag name="KSO_WM_TEMPLATE_INDEX" val="20205081"/>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1"/>
</p:tagLst>
</file>

<file path=ppt/tags/tag9.xml><?xml version="1.0" encoding="utf-8"?>
<p:tagLst xmlns:p="http://schemas.openxmlformats.org/presentationml/2006/main">
  <p:tag name="KSO_WM_UNIT_ISCONTENTSTITLE" val="0"/>
  <p:tag name="KSO_WM_UNIT_PRESET_TEXT" val="CONTENTS"/>
  <p:tag name="KSO_WM_UNIT_NOCLEAR" val="1"/>
  <p:tag name="KSO_WM_UNIT_VALUE" val="7"/>
  <p:tag name="KSO_WM_UNIT_HIGHLIGHT" val="0"/>
  <p:tag name="KSO_WM_UNIT_COMPATIBLE" val="0"/>
  <p:tag name="KSO_WM_UNIT_DIAGRAM_ISNUMVISUAL" val="0"/>
  <p:tag name="KSO_WM_UNIT_DIAGRAM_ISREFERUNIT" val="0"/>
  <p:tag name="KSO_WM_DIAGRAM_GROUP_CODE" val="l1-1"/>
  <p:tag name="KSO_WM_UNIT_TYPE" val="b"/>
  <p:tag name="KSO_WM_UNIT_INDEX" val="1"/>
  <p:tag name="KSO_WM_UNIT_ID" val="custom20205081_5*b*1"/>
  <p:tag name="KSO_WM_TEMPLATE_CATEGORY" val="custom"/>
  <p:tag name="KSO_WM_TEMPLATE_INDEX" val="20205081"/>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1"/>
</p:tagLst>
</file>

<file path=ppt/theme/theme1.xml><?xml version="1.0" encoding="utf-8"?>
<a:theme xmlns:a="http://schemas.openxmlformats.org/drawingml/2006/main" name="第一PPT，www.1ppt.co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微软雅黑"/>
        <a:cs typeface="Arial"/>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微软雅黑"/>
        <a:cs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第一PPT，www.1ppt.com ">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宋体"/>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宋体"/>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Calibri Light"/>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Calibri Light"/>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Template>
  <TotalTime>0</TotalTime>
  <Words>4140</Words>
  <Application>WPS 演示</Application>
  <PresentationFormat>自定义</PresentationFormat>
  <Paragraphs>342</Paragraphs>
  <Slides>9</Slides>
  <Notes>18</Notes>
  <HiddenSlides>0</HiddenSlides>
  <MMClips>0</MMClips>
  <ScaleCrop>false</ScaleCrop>
  <HeadingPairs>
    <vt:vector size="6" baseType="variant">
      <vt:variant>
        <vt:lpstr>已用的字体</vt:lpstr>
      </vt:variant>
      <vt:variant>
        <vt:i4>10</vt:i4>
      </vt:variant>
      <vt:variant>
        <vt:lpstr>主题</vt:lpstr>
      </vt:variant>
      <vt:variant>
        <vt:i4>2</vt:i4>
      </vt:variant>
      <vt:variant>
        <vt:lpstr>幻灯片标题</vt:lpstr>
      </vt:variant>
      <vt:variant>
        <vt:i4>9</vt:i4>
      </vt:variant>
    </vt:vector>
  </HeadingPairs>
  <TitlesOfParts>
    <vt:vector size="21" baseType="lpstr">
      <vt:lpstr>Arial</vt:lpstr>
      <vt:lpstr>宋体</vt:lpstr>
      <vt:lpstr>Wingdings</vt:lpstr>
      <vt:lpstr>字魂105号-简雅黑</vt:lpstr>
      <vt:lpstr>微软雅黑</vt:lpstr>
      <vt:lpstr>Arial</vt:lpstr>
      <vt:lpstr>Times New Roman</vt:lpstr>
      <vt:lpstr>Calibri</vt:lpstr>
      <vt:lpstr>Arial Unicode MS</vt:lpstr>
      <vt:lpstr>黑体</vt:lpstr>
      <vt:lpstr>第一PPT，www.1ppt.com</vt:lpstr>
      <vt:lpstr>第一PPT，www.1ppt.com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14.0000</AppVersion>
  <Manager>第一PPT</Manager>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医疗总结</dc:title>
  <dc:creator>第一PPT</dc:creator>
  <cp:keywords>www.1ppt.com</cp:keywords>
  <dc:description>www.1ppt.com</dc:description>
  <cp:lastModifiedBy>羲和</cp:lastModifiedBy>
  <cp:revision>230</cp:revision>
  <dcterms:created xsi:type="dcterms:W3CDTF">2022-11-07T03:02:00Z</dcterms:created>
  <dcterms:modified xsi:type="dcterms:W3CDTF">2026-06-01T08:00:39Z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042E38E2D0214066B028ED8778BA4219</vt:lpwstr>
  </property>
  <property fmtid="{D5CDD505-2E9C-101B-9397-08002B2CF9AE}" pid="3" name="KSOProductBuildVer">
    <vt:lpwstr>2052-12.1.0.26375</vt:lpwstr>
  </property>
</Properties>
</file>