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7" r:id="rId3"/>
    <p:sldId id="258" r:id="rId4"/>
    <p:sldId id="259" r:id="rId5"/>
    <p:sldId id="273" r:id="rId6"/>
    <p:sldId id="265" r:id="rId7"/>
    <p:sldId id="260" r:id="rId8"/>
    <p:sldId id="261" r:id="rId9"/>
    <p:sldId id="277" r:id="rId11"/>
    <p:sldId id="275" r:id="rId12"/>
    <p:sldId id="263" r:id="rId13"/>
    <p:sldId id="264" r:id="rId14"/>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37"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24" autoAdjust="0"/>
    <p:restoredTop sz="94660"/>
  </p:normalViewPr>
  <p:slideViewPr>
    <p:cSldViewPr snapToGrid="0" showGuides="1">
      <p:cViewPr varScale="1">
        <p:scale>
          <a:sx n="99" d="100"/>
          <a:sy n="99" d="100"/>
        </p:scale>
        <p:origin x="153" y="45"/>
      </p:cViewPr>
      <p:guideLst>
        <p:guide orient="horz" pos="2037"/>
        <p:guide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51"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752"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1048753"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54"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55"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56"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幻灯片图像占位符 1"/>
          <p:cNvSpPr>
            <a:spLocks noGrp="1" noRot="1" noChangeAspect="1"/>
          </p:cNvSpPr>
          <p:nvPr>
            <p:ph type="sldImg" idx="2"/>
          </p:nvPr>
        </p:nvSpPr>
        <p:spPr/>
      </p:sp>
      <p:sp>
        <p:nvSpPr>
          <p:cNvPr id="1048677"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696"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8697"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698"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699" name="页脚占位符 4"/>
          <p:cNvSpPr>
            <a:spLocks noGrp="1"/>
          </p:cNvSpPr>
          <p:nvPr>
            <p:ph type="ftr" sz="quarter" idx="11"/>
          </p:nvPr>
        </p:nvSpPr>
        <p:spPr/>
        <p:txBody>
          <a:bodyPr/>
          <a:lstStyle/>
          <a:p>
            <a:endParaRPr lang="zh-CN" altLang="en-US"/>
          </a:p>
        </p:txBody>
      </p:sp>
      <p:sp>
        <p:nvSpPr>
          <p:cNvPr id="1048700"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21" name="标题 1"/>
          <p:cNvSpPr>
            <a:spLocks noGrp="1"/>
          </p:cNvSpPr>
          <p:nvPr>
            <p:ph type="title"/>
          </p:nvPr>
        </p:nvSpPr>
        <p:spPr/>
        <p:txBody>
          <a:bodyPr/>
          <a:lstStyle/>
          <a:p>
            <a:r>
              <a:rPr lang="zh-CN" altLang="en-US"/>
              <a:t>单击此处编辑母版标题样式</a:t>
            </a:r>
            <a:endParaRPr lang="zh-CN" altLang="en-US"/>
          </a:p>
        </p:txBody>
      </p:sp>
      <p:sp>
        <p:nvSpPr>
          <p:cNvPr id="1048722"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23"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24" name="页脚占位符 4"/>
          <p:cNvSpPr>
            <a:spLocks noGrp="1"/>
          </p:cNvSpPr>
          <p:nvPr>
            <p:ph type="ftr" sz="quarter" idx="11"/>
          </p:nvPr>
        </p:nvSpPr>
        <p:spPr/>
        <p:txBody>
          <a:bodyPr/>
          <a:lstStyle/>
          <a:p>
            <a:endParaRPr lang="zh-CN" altLang="en-US"/>
          </a:p>
        </p:txBody>
      </p:sp>
      <p:sp>
        <p:nvSpPr>
          <p:cNvPr id="1048725"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1048705"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1048706"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07"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08" name="页脚占位符 4"/>
          <p:cNvSpPr>
            <a:spLocks noGrp="1"/>
          </p:cNvSpPr>
          <p:nvPr>
            <p:ph type="ftr" sz="quarter" idx="11"/>
          </p:nvPr>
        </p:nvSpPr>
        <p:spPr/>
        <p:txBody>
          <a:bodyPr/>
          <a:lstStyle/>
          <a:p>
            <a:endParaRPr lang="zh-CN" altLang="en-US"/>
          </a:p>
        </p:txBody>
      </p:sp>
      <p:sp>
        <p:nvSpPr>
          <p:cNvPr id="1048709"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710" name="标题 1"/>
          <p:cNvSpPr>
            <a:spLocks noGrp="1"/>
          </p:cNvSpPr>
          <p:nvPr>
            <p:ph type="title"/>
          </p:nvPr>
        </p:nvSpPr>
        <p:spPr/>
        <p:txBody>
          <a:bodyPr/>
          <a:lstStyle/>
          <a:p>
            <a:r>
              <a:rPr lang="zh-CN" altLang="en-US"/>
              <a:t>单击此处编辑母版标题样式</a:t>
            </a:r>
            <a:endParaRPr lang="zh-CN" altLang="en-US"/>
          </a:p>
        </p:txBody>
      </p:sp>
      <p:sp>
        <p:nvSpPr>
          <p:cNvPr id="1048711"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12"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13" name="页脚占位符 4"/>
          <p:cNvSpPr>
            <a:spLocks noGrp="1"/>
          </p:cNvSpPr>
          <p:nvPr>
            <p:ph type="ftr" sz="quarter" idx="11"/>
          </p:nvPr>
        </p:nvSpPr>
        <p:spPr/>
        <p:txBody>
          <a:bodyPr/>
          <a:lstStyle/>
          <a:p>
            <a:endParaRPr lang="zh-CN" altLang="en-US"/>
          </a:p>
        </p:txBody>
      </p:sp>
      <p:sp>
        <p:nvSpPr>
          <p:cNvPr id="1048714"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26"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8727"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8728"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29" name="页脚占位符 4"/>
          <p:cNvSpPr>
            <a:spLocks noGrp="1"/>
          </p:cNvSpPr>
          <p:nvPr>
            <p:ph type="ftr" sz="quarter" idx="11"/>
          </p:nvPr>
        </p:nvSpPr>
        <p:spPr/>
        <p:txBody>
          <a:bodyPr/>
          <a:lstStyle/>
          <a:p>
            <a:endParaRPr lang="zh-CN" altLang="en-US"/>
          </a:p>
        </p:txBody>
      </p:sp>
      <p:sp>
        <p:nvSpPr>
          <p:cNvPr id="1048730"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31" name="标题 1"/>
          <p:cNvSpPr>
            <a:spLocks noGrp="1"/>
          </p:cNvSpPr>
          <p:nvPr>
            <p:ph type="title"/>
          </p:nvPr>
        </p:nvSpPr>
        <p:spPr/>
        <p:txBody>
          <a:bodyPr/>
          <a:lstStyle/>
          <a:p>
            <a:r>
              <a:rPr lang="zh-CN" altLang="en-US"/>
              <a:t>单击此处编辑母版标题样式</a:t>
            </a:r>
            <a:endParaRPr lang="zh-CN" altLang="en-US"/>
          </a:p>
        </p:txBody>
      </p:sp>
      <p:sp>
        <p:nvSpPr>
          <p:cNvPr id="1048732"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33"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34"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35" name="页脚占位符 5"/>
          <p:cNvSpPr>
            <a:spLocks noGrp="1"/>
          </p:cNvSpPr>
          <p:nvPr>
            <p:ph type="ftr" sz="quarter" idx="11"/>
          </p:nvPr>
        </p:nvSpPr>
        <p:spPr/>
        <p:txBody>
          <a:bodyPr/>
          <a:lstStyle/>
          <a:p>
            <a:endParaRPr lang="zh-CN" altLang="en-US"/>
          </a:p>
        </p:txBody>
      </p:sp>
      <p:sp>
        <p:nvSpPr>
          <p:cNvPr id="1048736"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37"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1048738"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739"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4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74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42"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43" name="页脚占位符 7"/>
          <p:cNvSpPr>
            <a:spLocks noGrp="1"/>
          </p:cNvSpPr>
          <p:nvPr>
            <p:ph type="ftr" sz="quarter" idx="11"/>
          </p:nvPr>
        </p:nvSpPr>
        <p:spPr/>
        <p:txBody>
          <a:bodyPr/>
          <a:lstStyle/>
          <a:p>
            <a:endParaRPr lang="zh-CN" altLang="en-US"/>
          </a:p>
        </p:txBody>
      </p:sp>
      <p:sp>
        <p:nvSpPr>
          <p:cNvPr id="1048744"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01" name="标题 1"/>
          <p:cNvSpPr>
            <a:spLocks noGrp="1"/>
          </p:cNvSpPr>
          <p:nvPr>
            <p:ph type="title"/>
          </p:nvPr>
        </p:nvSpPr>
        <p:spPr/>
        <p:txBody>
          <a:bodyPr/>
          <a:lstStyle/>
          <a:p>
            <a:r>
              <a:rPr lang="zh-CN" altLang="en-US"/>
              <a:t>单击此处编辑母版标题样式</a:t>
            </a:r>
            <a:endParaRPr lang="zh-CN" altLang="en-US"/>
          </a:p>
        </p:txBody>
      </p:sp>
      <p:sp>
        <p:nvSpPr>
          <p:cNvPr id="1048702"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03" name="页脚占位符 3"/>
          <p:cNvSpPr>
            <a:spLocks noGrp="1"/>
          </p:cNvSpPr>
          <p:nvPr>
            <p:ph type="ftr" sz="quarter" idx="11"/>
          </p:nvPr>
        </p:nvSpPr>
        <p:spPr/>
        <p:txBody>
          <a:bodyPr/>
          <a:lstStyle/>
          <a:p>
            <a:endParaRPr lang="zh-CN" altLang="en-US"/>
          </a:p>
        </p:txBody>
      </p:sp>
      <p:sp>
        <p:nvSpPr>
          <p:cNvPr id="1048704"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582" name="页脚占位符 2"/>
          <p:cNvSpPr>
            <a:spLocks noGrp="1"/>
          </p:cNvSpPr>
          <p:nvPr>
            <p:ph type="ftr" sz="quarter" idx="11"/>
          </p:nvPr>
        </p:nvSpPr>
        <p:spPr/>
        <p:txBody>
          <a:bodyPr/>
          <a:lstStyle/>
          <a:p>
            <a:endParaRPr lang="zh-CN" altLang="en-US"/>
          </a:p>
        </p:txBody>
      </p:sp>
      <p:sp>
        <p:nvSpPr>
          <p:cNvPr id="1048583"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45"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746"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47"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748"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49" name="页脚占位符 5"/>
          <p:cNvSpPr>
            <a:spLocks noGrp="1"/>
          </p:cNvSpPr>
          <p:nvPr>
            <p:ph type="ftr" sz="quarter" idx="11"/>
          </p:nvPr>
        </p:nvSpPr>
        <p:spPr/>
        <p:txBody>
          <a:bodyPr/>
          <a:lstStyle/>
          <a:p>
            <a:endParaRPr lang="zh-CN" altLang="en-US"/>
          </a:p>
        </p:txBody>
      </p:sp>
      <p:sp>
        <p:nvSpPr>
          <p:cNvPr id="1048750"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15"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716"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17"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718"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19" name="页脚占位符 5"/>
          <p:cNvSpPr>
            <a:spLocks noGrp="1"/>
          </p:cNvSpPr>
          <p:nvPr>
            <p:ph type="ftr" sz="quarter" idx="11"/>
          </p:nvPr>
        </p:nvSpPr>
        <p:spPr/>
        <p:txBody>
          <a:bodyPr/>
          <a:lstStyle/>
          <a:p>
            <a:endParaRPr lang="zh-CN" altLang="en-US"/>
          </a:p>
        </p:txBody>
      </p:sp>
      <p:sp>
        <p:nvSpPr>
          <p:cNvPr id="1048720"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5" Type="http://schemas.openxmlformats.org/officeDocument/2006/relationships/notesSlide" Target="../notesSlides/notesSlide4.xml"/><Relationship Id="rId14" Type="http://schemas.openxmlformats.org/officeDocument/2006/relationships/slideLayout" Target="../slideLayouts/slideLayout7.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slideLayout" Target="../slideLayouts/slideLayout7.xml"/><Relationship Id="rId10" Type="http://schemas.openxmlformats.org/officeDocument/2006/relationships/tags" Target="../tags/tag10.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6" Type="http://schemas.openxmlformats.org/officeDocument/2006/relationships/notesSlide" Target="../notesSlides/notesSlide2.xml"/><Relationship Id="rId25" Type="http://schemas.openxmlformats.org/officeDocument/2006/relationships/slideLayout" Target="../slideLayouts/slideLayout7.xml"/><Relationship Id="rId24" Type="http://schemas.openxmlformats.org/officeDocument/2006/relationships/tags" Target="../tags/tag37.xml"/><Relationship Id="rId23" Type="http://schemas.openxmlformats.org/officeDocument/2006/relationships/tags" Target="../tags/tag36.xml"/><Relationship Id="rId22" Type="http://schemas.openxmlformats.org/officeDocument/2006/relationships/tags" Target="../tags/tag35.xml"/><Relationship Id="rId21" Type="http://schemas.openxmlformats.org/officeDocument/2006/relationships/tags" Target="../tags/tag34.xml"/><Relationship Id="rId20" Type="http://schemas.openxmlformats.org/officeDocument/2006/relationships/tags" Target="../tags/tag33.xml"/><Relationship Id="rId2" Type="http://schemas.openxmlformats.org/officeDocument/2006/relationships/tags" Target="../tags/tag15.xml"/><Relationship Id="rId19" Type="http://schemas.openxmlformats.org/officeDocument/2006/relationships/tags" Target="../tags/tag32.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3" Type="http://schemas.openxmlformats.org/officeDocument/2006/relationships/notesSlide" Target="../notesSlides/notesSlide3.xml"/><Relationship Id="rId12" Type="http://schemas.openxmlformats.org/officeDocument/2006/relationships/slideLayout" Target="../slideLayouts/slideLayout7.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矩形 3"/>
          <p:cNvSpPr/>
          <p:nvPr>
            <p:custDataLst>
              <p:tags r:id="rId1"/>
            </p:custDataLst>
          </p:nvPr>
        </p:nvSpPr>
        <p:spPr>
          <a:xfrm>
            <a:off x="0" y="0"/>
            <a:ext cx="12192000" cy="6858000"/>
          </a:xfrm>
          <a:prstGeom prst="rect">
            <a:avLst/>
          </a:prstGeom>
          <a:blipFill dpi="0" rotWithShape="1">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585" name="文本框 6"/>
          <p:cNvSpPr txBox="1"/>
          <p:nvPr/>
        </p:nvSpPr>
        <p:spPr>
          <a:xfrm>
            <a:off x="3037205" y="1495425"/>
            <a:ext cx="6468745" cy="1074420"/>
          </a:xfrm>
          <a:prstGeom prst="rect">
            <a:avLst/>
          </a:prstGeom>
          <a:noFill/>
        </p:spPr>
        <p:txBody>
          <a:bodyPr wrap="square" rtlCol="0">
            <a:noAutofit/>
          </a:bodyPr>
          <a:lstStyle/>
          <a:p>
            <a:pPr algn="ctr"/>
            <a:r>
              <a:rPr lang="zh-CN" altLang="en-US" sz="6600" b="1" spc="250" dirty="0">
                <a:solidFill>
                  <a:schemeClr val="accent5">
                    <a:lumMod val="50000"/>
                  </a:schemeClr>
                </a:solidFill>
                <a:latin typeface="思源黑体 CN Medium" panose="020B0600000000000000" charset="-122"/>
                <a:ea typeface="思源黑体 CN Medium" panose="020B0600000000000000" charset="-122"/>
                <a:sym typeface="+mn-ea"/>
              </a:rPr>
              <a:t>泻白散颗粒</a:t>
            </a:r>
            <a:endParaRPr kumimoji="0" lang="zh-CN" altLang="en-US" sz="66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Arial Unicode MS" panose="020B0604020202020204" charset="-122"/>
            </a:endParaRPr>
          </a:p>
          <a:p>
            <a:pPr algn="ctr"/>
            <a:endParaRPr kumimoji="1" lang="en-US" altLang="zh-CN" sz="6600" b="1" dirty="0">
              <a:solidFill>
                <a:srgbClr val="013E9F"/>
              </a:solidFill>
              <a:latin typeface="Times New Roman" panose="02020603050405020304" pitchFamily="18" charset="0"/>
              <a:ea typeface="微软雅黑" panose="020B0503020204020204" charset="-122"/>
              <a:cs typeface="Times New Roman" panose="02020603050405020304" pitchFamily="18" charset="0"/>
            </a:endParaRPr>
          </a:p>
          <a:p>
            <a:pPr algn="ctr"/>
            <a:endParaRPr lang="zh-CN" altLang="en-US" sz="6600" b="1" spc="600" dirty="0">
              <a:solidFill>
                <a:schemeClr val="accent5">
                  <a:lumMod val="50000"/>
                </a:schemeClr>
              </a:solidFill>
              <a:latin typeface="思源黑体 CN Normal" panose="020B0400000000000000" pitchFamily="34" charset="-122"/>
              <a:ea typeface="思源黑体 CN Normal" panose="020B0400000000000000" pitchFamily="34" charset="-122"/>
            </a:endParaRPr>
          </a:p>
        </p:txBody>
      </p:sp>
      <p:sp>
        <p:nvSpPr>
          <p:cNvPr id="1048586" name="文本框 8"/>
          <p:cNvSpPr txBox="1"/>
          <p:nvPr/>
        </p:nvSpPr>
        <p:spPr>
          <a:xfrm>
            <a:off x="4287520" y="3095625"/>
            <a:ext cx="4110355" cy="408940"/>
          </a:xfrm>
          <a:prstGeom prst="rect">
            <a:avLst/>
          </a:prstGeom>
          <a:noFill/>
        </p:spPr>
        <p:txBody>
          <a:bodyPr wrap="square" rtlCol="0">
            <a:spAutoFit/>
          </a:bodyPr>
          <a:lstStyle/>
          <a:p>
            <a:pPr algn="l"/>
            <a:r>
              <a:rPr lang="zh-CN" altLang="en-US" sz="2250" spc="250" dirty="0">
                <a:solidFill>
                  <a:schemeClr val="accent5">
                    <a:lumMod val="50000"/>
                  </a:schemeClr>
                </a:solidFill>
                <a:latin typeface="+mj-ea"/>
                <a:ea typeface="+mj-ea"/>
              </a:rPr>
              <a:t>江苏康缘药业股份有限公司</a:t>
            </a:r>
            <a:endParaRPr lang="zh-CN" altLang="en-US" sz="2250" spc="250" dirty="0">
              <a:solidFill>
                <a:schemeClr val="accent5">
                  <a:lumMod val="50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矩形 3"/>
          <p:cNvSpPr/>
          <p:nvPr/>
        </p:nvSpPr>
        <p:spPr>
          <a:xfrm>
            <a:off x="0" y="-68096"/>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60" name="矩形 1"/>
          <p:cNvSpPr/>
          <p:nvPr/>
        </p:nvSpPr>
        <p:spPr>
          <a:xfrm>
            <a:off x="0" y="-72319"/>
            <a:ext cx="12220888" cy="6926096"/>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61" name="矩形 18"/>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62" name="文本框 32"/>
          <p:cNvSpPr txBox="1"/>
          <p:nvPr>
            <p:custDataLst>
              <p:tags r:id="rId2"/>
            </p:custDataLst>
          </p:nvPr>
        </p:nvSpPr>
        <p:spPr>
          <a:xfrm>
            <a:off x="1003481" y="1266190"/>
            <a:ext cx="1071245" cy="706755"/>
          </a:xfrm>
          <a:prstGeom prst="rect">
            <a:avLst/>
          </a:prstGeom>
          <a:noFill/>
        </p:spPr>
        <p:txBody>
          <a:bodyPr wrap="square" rtlCol="0">
            <a:spAutoFit/>
          </a:bodyPr>
          <a:lstStyle/>
          <a:p>
            <a:pPr algn="ctr"/>
            <a:r>
              <a:rPr lang="zh-CN" altLang="en-US" sz="4000" dirty="0">
                <a:solidFill>
                  <a:srgbClr val="002060"/>
                </a:solidFill>
                <a:latin typeface="+mn-ea"/>
              </a:rPr>
              <a:t>（</a:t>
            </a:r>
            <a:r>
              <a:rPr lang="en-US" altLang="zh-CN" sz="4000" dirty="0">
                <a:solidFill>
                  <a:srgbClr val="002060"/>
                </a:solidFill>
                <a:latin typeface="+mn-ea"/>
              </a:rPr>
              <a:t>1</a:t>
            </a:r>
            <a:r>
              <a:rPr lang="zh-CN" altLang="en-US" sz="4000" dirty="0">
                <a:solidFill>
                  <a:srgbClr val="002060"/>
                </a:solidFill>
                <a:latin typeface="+mn-ea"/>
              </a:rPr>
              <a:t>）</a:t>
            </a:r>
            <a:endParaRPr lang="zh-CN" altLang="en-US" sz="4000" dirty="0">
              <a:solidFill>
                <a:srgbClr val="002060"/>
              </a:solidFill>
              <a:latin typeface="+mn-ea"/>
            </a:endParaRPr>
          </a:p>
        </p:txBody>
      </p:sp>
      <p:sp>
        <p:nvSpPr>
          <p:cNvPr id="1048663" name="文本框 38"/>
          <p:cNvSpPr txBox="1"/>
          <p:nvPr>
            <p:custDataLst>
              <p:tags r:id="rId3"/>
            </p:custDataLst>
          </p:nvPr>
        </p:nvSpPr>
        <p:spPr>
          <a:xfrm>
            <a:off x="974271" y="2727526"/>
            <a:ext cx="1129665" cy="706755"/>
          </a:xfrm>
          <a:prstGeom prst="rect">
            <a:avLst/>
          </a:prstGeom>
          <a:noFill/>
        </p:spPr>
        <p:txBody>
          <a:bodyPr wrap="square" rtlCol="0">
            <a:spAutoFit/>
          </a:bodyPr>
          <a:lstStyle/>
          <a:p>
            <a:pPr algn="ctr"/>
            <a:r>
              <a:rPr lang="zh-CN" altLang="en-US" sz="4000" dirty="0">
                <a:solidFill>
                  <a:srgbClr val="002060"/>
                </a:solidFill>
                <a:latin typeface="+mn-ea"/>
              </a:rPr>
              <a:t>（</a:t>
            </a:r>
            <a:r>
              <a:rPr lang="en-US" altLang="zh-CN" sz="4000" dirty="0">
                <a:solidFill>
                  <a:srgbClr val="002060"/>
                </a:solidFill>
                <a:latin typeface="+mn-ea"/>
              </a:rPr>
              <a:t>2</a:t>
            </a:r>
            <a:r>
              <a:rPr lang="zh-CN" altLang="en-US" sz="4000" dirty="0">
                <a:solidFill>
                  <a:srgbClr val="002060"/>
                </a:solidFill>
                <a:latin typeface="+mn-ea"/>
              </a:rPr>
              <a:t>）</a:t>
            </a:r>
            <a:endParaRPr lang="zh-CN" altLang="en-US" sz="4000" dirty="0">
              <a:solidFill>
                <a:srgbClr val="002060"/>
              </a:solidFill>
              <a:latin typeface="+mn-ea"/>
            </a:endParaRPr>
          </a:p>
        </p:txBody>
      </p:sp>
      <p:sp>
        <p:nvSpPr>
          <p:cNvPr id="1048664" name="矩形 39"/>
          <p:cNvSpPr/>
          <p:nvPr>
            <p:custDataLst>
              <p:tags r:id="rId4"/>
            </p:custDataLst>
          </p:nvPr>
        </p:nvSpPr>
        <p:spPr>
          <a:xfrm>
            <a:off x="556895" y="3440631"/>
            <a:ext cx="1919605"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65" name="文本框 56"/>
          <p:cNvSpPr txBox="1"/>
          <p:nvPr>
            <p:custDataLst>
              <p:tags r:id="rId5"/>
            </p:custDataLst>
          </p:nvPr>
        </p:nvSpPr>
        <p:spPr>
          <a:xfrm>
            <a:off x="992848" y="4045002"/>
            <a:ext cx="1130300" cy="706755"/>
          </a:xfrm>
          <a:prstGeom prst="rect">
            <a:avLst/>
          </a:prstGeom>
          <a:noFill/>
        </p:spPr>
        <p:txBody>
          <a:bodyPr wrap="square" rtlCol="0">
            <a:spAutoFit/>
          </a:bodyPr>
          <a:lstStyle/>
          <a:p>
            <a:pPr algn="ctr"/>
            <a:r>
              <a:rPr lang="zh-CN" altLang="en-US" sz="4000" dirty="0">
                <a:solidFill>
                  <a:srgbClr val="002060"/>
                </a:solidFill>
                <a:latin typeface="+mn-ea"/>
              </a:rPr>
              <a:t>（</a:t>
            </a:r>
            <a:r>
              <a:rPr lang="en-US" altLang="zh-CN" sz="4000" dirty="0">
                <a:solidFill>
                  <a:srgbClr val="002060"/>
                </a:solidFill>
                <a:latin typeface="+mn-ea"/>
              </a:rPr>
              <a:t>3</a:t>
            </a:r>
            <a:r>
              <a:rPr lang="zh-CN" altLang="en-US" sz="4000" dirty="0">
                <a:solidFill>
                  <a:srgbClr val="002060"/>
                </a:solidFill>
                <a:latin typeface="+mn-ea"/>
              </a:rPr>
              <a:t>）</a:t>
            </a:r>
            <a:endParaRPr lang="zh-CN" altLang="en-US" sz="4000" dirty="0">
              <a:solidFill>
                <a:srgbClr val="002060"/>
              </a:solidFill>
              <a:latin typeface="+mn-ea"/>
            </a:endParaRPr>
          </a:p>
        </p:txBody>
      </p:sp>
      <p:sp>
        <p:nvSpPr>
          <p:cNvPr id="1048666" name="文本框 60"/>
          <p:cNvSpPr txBox="1"/>
          <p:nvPr>
            <p:custDataLst>
              <p:tags r:id="rId6"/>
            </p:custDataLst>
          </p:nvPr>
        </p:nvSpPr>
        <p:spPr>
          <a:xfrm>
            <a:off x="603886" y="2141220"/>
            <a:ext cx="1861982" cy="337185"/>
          </a:xfrm>
          <a:prstGeom prst="rect">
            <a:avLst/>
          </a:prstGeom>
          <a:noFill/>
        </p:spPr>
        <p:txBody>
          <a:bodyPr wrap="square" rtlCol="0">
            <a:spAutoFit/>
          </a:bodyPr>
          <a:lstStyle/>
          <a:p>
            <a:pPr algn="ctr"/>
            <a:r>
              <a:rPr lang="zh-CN" altLang="en-US" sz="1600" dirty="0">
                <a:solidFill>
                  <a:srgbClr val="002060"/>
                </a:solidFill>
                <a:latin typeface="+mn-ea"/>
              </a:rPr>
              <a:t>创新点</a:t>
            </a:r>
            <a:endParaRPr lang="zh-CN" altLang="en-US" sz="1600" dirty="0">
              <a:solidFill>
                <a:srgbClr val="002060"/>
              </a:solidFill>
              <a:latin typeface="+mn-ea"/>
            </a:endParaRPr>
          </a:p>
        </p:txBody>
      </p:sp>
      <p:sp>
        <p:nvSpPr>
          <p:cNvPr id="1048667" name="文本框 62"/>
          <p:cNvSpPr txBox="1"/>
          <p:nvPr>
            <p:custDataLst>
              <p:tags r:id="rId7"/>
            </p:custDataLst>
          </p:nvPr>
        </p:nvSpPr>
        <p:spPr>
          <a:xfrm>
            <a:off x="606425" y="3639386"/>
            <a:ext cx="1870075" cy="337185"/>
          </a:xfrm>
          <a:prstGeom prst="rect">
            <a:avLst/>
          </a:prstGeom>
          <a:noFill/>
        </p:spPr>
        <p:txBody>
          <a:bodyPr wrap="square" rtlCol="0">
            <a:spAutoFit/>
          </a:bodyPr>
          <a:lstStyle/>
          <a:p>
            <a:pPr algn="ctr"/>
            <a:r>
              <a:rPr lang="zh-CN" altLang="en-US" sz="1600" dirty="0">
                <a:solidFill>
                  <a:srgbClr val="002060"/>
                </a:solidFill>
                <a:latin typeface="+mn-ea"/>
                <a:sym typeface="+mn-ea"/>
              </a:rPr>
              <a:t>优</a:t>
            </a:r>
            <a:r>
              <a:rPr lang="en-US" altLang="zh-CN" sz="1600" dirty="0">
                <a:solidFill>
                  <a:srgbClr val="002060"/>
                </a:solidFill>
                <a:latin typeface="+mn-ea"/>
                <a:sym typeface="+mn-ea"/>
              </a:rPr>
              <a:t>    </a:t>
            </a:r>
            <a:r>
              <a:rPr lang="zh-CN" altLang="en-US" sz="1600" dirty="0">
                <a:solidFill>
                  <a:srgbClr val="002060"/>
                </a:solidFill>
                <a:latin typeface="+mn-ea"/>
                <a:sym typeface="+mn-ea"/>
              </a:rPr>
              <a:t>势</a:t>
            </a:r>
            <a:endParaRPr lang="zh-CN" altLang="en-US" sz="1600" dirty="0">
              <a:solidFill>
                <a:srgbClr val="002060"/>
              </a:solidFill>
              <a:latin typeface="+mn-ea"/>
              <a:sym typeface="+mn-ea"/>
            </a:endParaRPr>
          </a:p>
        </p:txBody>
      </p:sp>
      <p:sp>
        <p:nvSpPr>
          <p:cNvPr id="1048668" name="文本框 64"/>
          <p:cNvSpPr txBox="1"/>
          <p:nvPr>
            <p:custDataLst>
              <p:tags r:id="rId8"/>
            </p:custDataLst>
          </p:nvPr>
        </p:nvSpPr>
        <p:spPr>
          <a:xfrm>
            <a:off x="626272" y="4972102"/>
            <a:ext cx="1839595" cy="337185"/>
          </a:xfrm>
          <a:prstGeom prst="rect">
            <a:avLst/>
          </a:prstGeom>
          <a:noFill/>
        </p:spPr>
        <p:txBody>
          <a:bodyPr wrap="square" rtlCol="0">
            <a:spAutoFit/>
          </a:bodyPr>
          <a:lstStyle/>
          <a:p>
            <a:pPr algn="ctr"/>
            <a:r>
              <a:rPr lang="zh-CN" altLang="en-US" sz="1600" dirty="0">
                <a:solidFill>
                  <a:srgbClr val="002060"/>
                </a:solidFill>
                <a:latin typeface="+mn-ea"/>
                <a:sym typeface="+mn-ea"/>
              </a:rPr>
              <a:t>传承性</a:t>
            </a:r>
            <a:endParaRPr lang="zh-CN" altLang="en-US" sz="1600" dirty="0">
              <a:solidFill>
                <a:srgbClr val="002060"/>
              </a:solidFill>
              <a:latin typeface="+mn-ea"/>
              <a:sym typeface="+mn-ea"/>
            </a:endParaRPr>
          </a:p>
        </p:txBody>
      </p:sp>
      <p:sp>
        <p:nvSpPr>
          <p:cNvPr id="1048669" name="矩形 2"/>
          <p:cNvSpPr/>
          <p:nvPr>
            <p:custDataLst>
              <p:tags r:id="rId9"/>
            </p:custDataLst>
          </p:nvPr>
        </p:nvSpPr>
        <p:spPr>
          <a:xfrm>
            <a:off x="546262" y="4817162"/>
            <a:ext cx="1919605"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70" name="矩形 4"/>
          <p:cNvSpPr/>
          <p:nvPr>
            <p:custDataLst>
              <p:tags r:id="rId10"/>
            </p:custDataLst>
          </p:nvPr>
        </p:nvSpPr>
        <p:spPr>
          <a:xfrm>
            <a:off x="556895" y="1994535"/>
            <a:ext cx="1919605" cy="142875"/>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72" name="文本框 10"/>
          <p:cNvSpPr txBox="1"/>
          <p:nvPr/>
        </p:nvSpPr>
        <p:spPr>
          <a:xfrm>
            <a:off x="473710" y="58420"/>
            <a:ext cx="1859280" cy="1106805"/>
          </a:xfrm>
          <a:prstGeom prst="rect">
            <a:avLst/>
          </a:prstGeom>
          <a:noFill/>
        </p:spPr>
        <p:txBody>
          <a:bodyPr wrap="square" rtlCol="0">
            <a:spAutoFit/>
          </a:bodyPr>
          <a:lstStyle/>
          <a:p>
            <a:r>
              <a:rPr lang="en-US" altLang="zh-CN" sz="6600" spc="600" dirty="0">
                <a:solidFill>
                  <a:srgbClr val="51B4E9"/>
                </a:solidFill>
                <a:latin typeface="+mn-ea"/>
              </a:rPr>
              <a:t>04</a:t>
            </a:r>
            <a:endParaRPr lang="en-US" altLang="zh-CN" sz="7200" spc="600" dirty="0">
              <a:solidFill>
                <a:srgbClr val="51B4E9"/>
              </a:solidFill>
              <a:latin typeface="+mn-ea"/>
            </a:endParaRPr>
          </a:p>
        </p:txBody>
      </p:sp>
      <p:sp>
        <p:nvSpPr>
          <p:cNvPr id="1048673" name="文本框 11"/>
          <p:cNvSpPr txBox="1"/>
          <p:nvPr/>
        </p:nvSpPr>
        <p:spPr>
          <a:xfrm>
            <a:off x="2332295" y="194697"/>
            <a:ext cx="4254560" cy="706755"/>
          </a:xfrm>
          <a:prstGeom prst="rect">
            <a:avLst/>
          </a:prstGeom>
          <a:noFill/>
        </p:spPr>
        <p:txBody>
          <a:bodyPr wrap="square" rtlCol="0">
            <a:spAutoFit/>
          </a:bodyPr>
          <a:lstStyle/>
          <a:p>
            <a:r>
              <a:rPr lang="zh-CN" altLang="en-US" sz="4000" spc="300" dirty="0">
                <a:solidFill>
                  <a:srgbClr val="002774"/>
                </a:solidFill>
                <a:latin typeface="+mn-ea"/>
              </a:rPr>
              <a:t>创新性</a:t>
            </a:r>
            <a:endParaRPr lang="zh-CN" altLang="en-US" sz="4000" spc="300" dirty="0">
              <a:solidFill>
                <a:srgbClr val="002774"/>
              </a:solidFill>
              <a:latin typeface="+mn-ea"/>
            </a:endParaRPr>
          </a:p>
        </p:txBody>
      </p:sp>
      <p:sp>
        <p:nvSpPr>
          <p:cNvPr id="1048675" name="文本框 6"/>
          <p:cNvSpPr txBox="1"/>
          <p:nvPr/>
        </p:nvSpPr>
        <p:spPr>
          <a:xfrm>
            <a:off x="2557618" y="1233254"/>
            <a:ext cx="8946042" cy="1456908"/>
          </a:xfrm>
          <a:prstGeom prst="rect">
            <a:avLst/>
          </a:prstGeom>
          <a:noFill/>
        </p:spPr>
        <p:txBody>
          <a:bodyPr wrap="square" rtlCol="0">
            <a:noAutofit/>
          </a:bodyPr>
          <a:lstStyle/>
          <a:p>
            <a:pPr marL="285750" lvl="1" indent="-285750">
              <a:lnSpc>
                <a:spcPct val="150000"/>
              </a:lnSpc>
              <a:buFont typeface="Arial" panose="020B0604020202020204" pitchFamily="34" charset="0"/>
              <a:buChar char="•"/>
            </a:pP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mn-ea"/>
              </a:rPr>
              <a:t>中医病机、治则、治法</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理论创新</a:t>
            </a:r>
            <a:r>
              <a:rPr lang="zh-CN" altLang="en-US" sz="1400" b="1" dirty="0">
                <a:latin typeface="微软雅黑" panose="020B0503020204020204" charset="-122"/>
                <a:ea typeface="微软雅黑" panose="020B0503020204020204" charset="-122"/>
                <a:cs typeface="微软雅黑" panose="020B0503020204020204" charset="-122"/>
                <a:sym typeface="+mn-ea"/>
              </a:rPr>
              <a:t>：</a:t>
            </a:r>
            <a:r>
              <a:rPr lang="zh-CN" altLang="en-US" sz="1400" dirty="0">
                <a:latin typeface="+mn-ea"/>
              </a:rPr>
              <a:t>主治</a:t>
            </a:r>
            <a:r>
              <a:rPr lang="zh-CN" altLang="en-US" sz="1400" dirty="0">
                <a:latin typeface="+mn-ea"/>
                <a:sym typeface="+mn-ea"/>
              </a:rPr>
              <a:t>小儿肺热咳喘病程反复迁延属</a:t>
            </a:r>
            <a:r>
              <a:rPr lang="zh-CN" altLang="en-US" sz="1400" b="1" dirty="0">
                <a:latin typeface="+mn-ea"/>
                <a:sym typeface="+mn-ea"/>
              </a:rPr>
              <a:t>“肺中伏火”、“肺热阴伤”</a:t>
            </a:r>
            <a:r>
              <a:rPr lang="zh-CN" altLang="en-US" sz="1400" dirty="0">
                <a:latin typeface="+mn-ea"/>
                <a:sym typeface="+mn-ea"/>
              </a:rPr>
              <a:t>，</a:t>
            </a:r>
            <a:r>
              <a:rPr lang="zh-CN" altLang="en-US" sz="1400" dirty="0">
                <a:latin typeface="+mn-ea"/>
              </a:rPr>
              <a:t>是清泻肺热的经典方剂，全方以清肺泻热、止咳平喘为核心，配伍兼顾</a:t>
            </a:r>
            <a:r>
              <a:rPr lang="zh-CN" altLang="en-US" sz="1400" b="1" dirty="0">
                <a:latin typeface="+mn-ea"/>
              </a:rPr>
              <a:t>护胃和中，药性平和，</a:t>
            </a:r>
            <a:r>
              <a:rPr lang="zh-CN" altLang="en-US" sz="1400" b="1" dirty="0">
                <a:latin typeface="+mn-ea"/>
                <a:sym typeface="+mn-ea"/>
              </a:rPr>
              <a:t>驱邪不伤正 </a:t>
            </a:r>
            <a:r>
              <a:rPr lang="zh-CN" altLang="en-US" sz="1400" dirty="0">
                <a:latin typeface="+mn-ea"/>
              </a:rPr>
              <a:t>。</a:t>
            </a:r>
            <a:endParaRPr lang="en-US" altLang="zh-CN" sz="1400" dirty="0">
              <a:latin typeface="+mn-ea"/>
            </a:endParaRPr>
          </a:p>
          <a:p>
            <a:pPr marL="269875" lvl="1" indent="-269875">
              <a:lnSpc>
                <a:spcPct val="150000"/>
              </a:lnSpc>
              <a:buFont typeface="Arial" panose="020B0604020202020204" pitchFamily="34" charset="0"/>
              <a:buChar char="•"/>
            </a:pPr>
            <a:r>
              <a:rPr lang="zh-CN" altLang="en-US" sz="1400" b="1" dirty="0">
                <a:solidFill>
                  <a:schemeClr val="tx1"/>
                </a:solidFill>
                <a:latin typeface="微软雅黑" panose="020B0503020204020204" charset="-122"/>
                <a:ea typeface="微软雅黑" panose="020B0503020204020204" charset="-122"/>
                <a:sym typeface="+mn-ea"/>
              </a:rPr>
              <a:t>肺热咳喘患者</a:t>
            </a:r>
            <a:r>
              <a:rPr lang="zh-CN" altLang="en-US" sz="1400" b="1" dirty="0">
                <a:solidFill>
                  <a:srgbClr val="FF0000"/>
                </a:solidFill>
                <a:latin typeface="微软雅黑" panose="020B0503020204020204" charset="-122"/>
                <a:ea typeface="微软雅黑" panose="020B0503020204020204" charset="-122"/>
                <a:sym typeface="+mn-ea"/>
              </a:rPr>
              <a:t>精准分期（后期）的治疗创新</a:t>
            </a:r>
            <a:r>
              <a:rPr lang="zh-CN" altLang="en-US" sz="1400" b="1" dirty="0">
                <a:latin typeface="微软雅黑" panose="020B0503020204020204" charset="-122"/>
                <a:ea typeface="微软雅黑" panose="020B0503020204020204" charset="-122"/>
                <a:sym typeface="+mn-ea"/>
              </a:rPr>
              <a:t>：</a:t>
            </a:r>
            <a:r>
              <a:rPr lang="zh-CN" altLang="en-US" sz="1400" dirty="0">
                <a:latin typeface="+mn-ea"/>
                <a:sym typeface="+mn-ea"/>
              </a:rPr>
              <a:t>目前医保药品中，</a:t>
            </a:r>
            <a:r>
              <a:rPr lang="zh-CN" altLang="en-US" sz="1400" dirty="0">
                <a:latin typeface="+mn-ea"/>
              </a:rPr>
              <a:t>均用于儿童肺热咳喘的急性发作阶段；而‌泻白散‌更适合肺有伏火、热邪郁结的</a:t>
            </a:r>
            <a:r>
              <a:rPr lang="zh-CN" altLang="en-US" sz="1400" b="1" dirty="0">
                <a:latin typeface="+mn-ea"/>
              </a:rPr>
              <a:t>慢性或反复性咳嗽，午后低热</a:t>
            </a:r>
            <a:r>
              <a:rPr lang="zh-CN" altLang="en-US" sz="1400" dirty="0">
                <a:latin typeface="+mn-ea"/>
              </a:rPr>
              <a:t>，侧重于调理与清透。</a:t>
            </a:r>
            <a:r>
              <a:rPr lang="zh-CN" altLang="en-US" sz="1400" dirty="0">
                <a:solidFill>
                  <a:srgbClr val="333333"/>
                </a:solidFill>
                <a:latin typeface="PingFang SC"/>
              </a:rPr>
              <a:t> </a:t>
            </a:r>
            <a:endParaRPr lang="en-US" altLang="zh-CN" sz="1400" dirty="0">
              <a:latin typeface="+mn-ea"/>
              <a:sym typeface="+mn-ea"/>
            </a:endParaRPr>
          </a:p>
        </p:txBody>
      </p:sp>
      <p:sp>
        <p:nvSpPr>
          <p:cNvPr id="2" name="文本框 56"/>
          <p:cNvSpPr txBox="1"/>
          <p:nvPr>
            <p:custDataLst>
              <p:tags r:id="rId11"/>
            </p:custDataLst>
          </p:nvPr>
        </p:nvSpPr>
        <p:spPr>
          <a:xfrm>
            <a:off x="905082" y="5403895"/>
            <a:ext cx="1130300" cy="706755"/>
          </a:xfrm>
          <a:prstGeom prst="rect">
            <a:avLst/>
          </a:prstGeom>
          <a:noFill/>
        </p:spPr>
        <p:txBody>
          <a:bodyPr wrap="square" rtlCol="0">
            <a:spAutoFit/>
          </a:bodyPr>
          <a:lstStyle/>
          <a:p>
            <a:pPr algn="ctr"/>
            <a:r>
              <a:rPr lang="zh-CN" altLang="en-US" sz="4000" dirty="0">
                <a:solidFill>
                  <a:srgbClr val="002060"/>
                </a:solidFill>
                <a:latin typeface="+mn-ea"/>
              </a:rPr>
              <a:t>（</a:t>
            </a:r>
            <a:r>
              <a:rPr lang="en-US" altLang="zh-CN" sz="4000" dirty="0">
                <a:solidFill>
                  <a:srgbClr val="002060"/>
                </a:solidFill>
                <a:latin typeface="+mn-ea"/>
              </a:rPr>
              <a:t>4</a:t>
            </a:r>
            <a:r>
              <a:rPr lang="zh-CN" altLang="en-US" sz="4000" dirty="0">
                <a:solidFill>
                  <a:srgbClr val="002060"/>
                </a:solidFill>
                <a:latin typeface="+mn-ea"/>
              </a:rPr>
              <a:t>）</a:t>
            </a:r>
            <a:endParaRPr lang="zh-CN" altLang="en-US" sz="4000" dirty="0">
              <a:solidFill>
                <a:srgbClr val="002060"/>
              </a:solidFill>
              <a:latin typeface="+mn-ea"/>
            </a:endParaRPr>
          </a:p>
        </p:txBody>
      </p:sp>
      <p:sp>
        <p:nvSpPr>
          <p:cNvPr id="6" name="文本框 64"/>
          <p:cNvSpPr txBox="1"/>
          <p:nvPr>
            <p:custDataLst>
              <p:tags r:id="rId12"/>
            </p:custDataLst>
          </p:nvPr>
        </p:nvSpPr>
        <p:spPr>
          <a:xfrm>
            <a:off x="433704" y="6213520"/>
            <a:ext cx="2284095" cy="583565"/>
          </a:xfrm>
          <a:prstGeom prst="rect">
            <a:avLst/>
          </a:prstGeom>
          <a:noFill/>
        </p:spPr>
        <p:txBody>
          <a:bodyPr wrap="square" rtlCol="0">
            <a:spAutoFit/>
          </a:bodyPr>
          <a:lstStyle/>
          <a:p>
            <a:pPr algn="ctr">
              <a:buClrTx/>
              <a:buSzTx/>
              <a:buNone/>
            </a:pPr>
            <a:r>
              <a:rPr lang="zh-CN" altLang="en-US" sz="1600" dirty="0">
                <a:solidFill>
                  <a:srgbClr val="002060"/>
                </a:solidFill>
                <a:latin typeface="+mn-ea"/>
                <a:sym typeface="+mn-ea"/>
              </a:rPr>
              <a:t>自主知识产权及</a:t>
            </a:r>
            <a:endParaRPr lang="zh-CN" altLang="en-US" sz="1600" dirty="0">
              <a:solidFill>
                <a:srgbClr val="002060"/>
              </a:solidFill>
              <a:latin typeface="+mn-ea"/>
              <a:sym typeface="+mn-ea"/>
            </a:endParaRPr>
          </a:p>
          <a:p>
            <a:pPr algn="ctr">
              <a:buClrTx/>
              <a:buSzTx/>
              <a:buNone/>
            </a:pPr>
            <a:r>
              <a:rPr lang="zh-CN" altLang="en-US" sz="1600" dirty="0">
                <a:solidFill>
                  <a:srgbClr val="002060"/>
                </a:solidFill>
                <a:latin typeface="+mn-ea"/>
                <a:sym typeface="+mn-ea"/>
              </a:rPr>
              <a:t>注册分类</a:t>
            </a:r>
            <a:endParaRPr lang="zh-CN" altLang="en-US" sz="1600" dirty="0">
              <a:solidFill>
                <a:srgbClr val="002060"/>
              </a:solidFill>
              <a:latin typeface="+mn-ea"/>
              <a:sym typeface="+mn-ea"/>
            </a:endParaRPr>
          </a:p>
        </p:txBody>
      </p:sp>
      <p:sp>
        <p:nvSpPr>
          <p:cNvPr id="7" name="矩形 2"/>
          <p:cNvSpPr/>
          <p:nvPr>
            <p:custDataLst>
              <p:tags r:id="rId13"/>
            </p:custDataLst>
          </p:nvPr>
        </p:nvSpPr>
        <p:spPr>
          <a:xfrm>
            <a:off x="462280" y="6113825"/>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8" name="文本框 8"/>
          <p:cNvSpPr txBox="1"/>
          <p:nvPr/>
        </p:nvSpPr>
        <p:spPr>
          <a:xfrm>
            <a:off x="2546985" y="5777057"/>
            <a:ext cx="8490585" cy="932815"/>
          </a:xfrm>
          <a:prstGeom prst="rect">
            <a:avLst/>
          </a:prstGeom>
          <a:noFill/>
        </p:spPr>
        <p:txBody>
          <a:bodyPr wrap="square" rtlCol="0">
            <a:noAutofit/>
          </a:bodyPr>
          <a:lstStyle/>
          <a:p>
            <a:pPr marL="285750" lvl="1" indent="-285750">
              <a:lnSpc>
                <a:spcPct val="150000"/>
              </a:lnSpc>
              <a:buFont typeface="Arial" panose="020B0604020202020204" pitchFamily="34" charset="0"/>
              <a:buChar char="•"/>
            </a:pPr>
            <a:r>
              <a:rPr lang="zh-CN" altLang="en-US" sz="1400" dirty="0">
                <a:solidFill>
                  <a:schemeClr val="tx1"/>
                </a:solidFill>
                <a:latin typeface="+mn-ea"/>
                <a:sym typeface="+mn-ea"/>
              </a:rPr>
              <a:t>拥有自主知识产权</a:t>
            </a:r>
            <a:endParaRPr lang="zh-CN" altLang="en-US" sz="1400" dirty="0">
              <a:solidFill>
                <a:schemeClr val="tx1"/>
              </a:solidFill>
              <a:latin typeface="+mn-ea"/>
              <a:sym typeface="+mn-ea"/>
            </a:endParaRPr>
          </a:p>
          <a:p>
            <a:pPr marL="285750" lvl="1" indent="-285750">
              <a:lnSpc>
                <a:spcPct val="150000"/>
              </a:lnSpc>
              <a:buFont typeface="Arial" panose="020B0604020202020204" pitchFamily="34" charset="0"/>
              <a:buChar char="•"/>
            </a:pPr>
            <a:r>
              <a:rPr lang="zh-CN" altLang="en-US" sz="1400" dirty="0">
                <a:latin typeface="+mn-ea"/>
                <a:sym typeface="Arial" panose="020B0604020202020204" pitchFamily="34" charset="0"/>
              </a:rPr>
              <a:t>注册分类：中药 3.1类新药</a:t>
            </a:r>
            <a:r>
              <a:rPr lang="en-US" altLang="zh-CN" sz="1400" dirty="0">
                <a:latin typeface="+mn-ea"/>
                <a:sym typeface="Arial" panose="020B0604020202020204" pitchFamily="34" charset="0"/>
              </a:rPr>
              <a:t>【</a:t>
            </a:r>
            <a:r>
              <a:rPr lang="zh-CN" altLang="en-US" sz="1400" dirty="0">
                <a:latin typeface="+mn-ea"/>
                <a:sym typeface="Arial" panose="020B0604020202020204" pitchFamily="34" charset="0"/>
              </a:rPr>
              <a:t>出自国家中医药管理局</a:t>
            </a:r>
            <a:r>
              <a:rPr lang="en-US" altLang="zh-CN" sz="1400" dirty="0">
                <a:latin typeface="+mn-ea"/>
                <a:sym typeface="Arial" panose="020B0604020202020204" pitchFamily="34" charset="0"/>
              </a:rPr>
              <a:t>《</a:t>
            </a:r>
            <a:r>
              <a:rPr lang="zh-CN" altLang="en-US" sz="1400" dirty="0">
                <a:latin typeface="+mn-ea"/>
                <a:sym typeface="+mn-ea"/>
              </a:rPr>
              <a:t>古代经典名方目录（第一批）</a:t>
            </a:r>
            <a:r>
              <a:rPr lang="en-US" altLang="zh-CN" sz="1400" dirty="0">
                <a:latin typeface="+mn-ea"/>
                <a:sym typeface="Arial" panose="020B0604020202020204" pitchFamily="34" charset="0"/>
              </a:rPr>
              <a:t>》】</a:t>
            </a:r>
            <a:endParaRPr lang="en-US" altLang="zh-CN" sz="1400" dirty="0">
              <a:solidFill>
                <a:srgbClr val="FF0000"/>
              </a:solidFill>
              <a:highlight>
                <a:srgbClr val="FFFF00"/>
              </a:highlight>
              <a:latin typeface="+mn-ea"/>
              <a:sym typeface="Arial" panose="020B0604020202020204" pitchFamily="34" charset="0"/>
            </a:endParaRPr>
          </a:p>
        </p:txBody>
      </p:sp>
      <p:sp>
        <p:nvSpPr>
          <p:cNvPr id="3" name="文本框 8"/>
          <p:cNvSpPr txBox="1"/>
          <p:nvPr/>
        </p:nvSpPr>
        <p:spPr>
          <a:xfrm>
            <a:off x="2576830" y="4582205"/>
            <a:ext cx="8926830" cy="932815"/>
          </a:xfrm>
          <a:prstGeom prst="rect">
            <a:avLst/>
          </a:prstGeom>
          <a:noFill/>
        </p:spPr>
        <p:txBody>
          <a:bodyPr wrap="square" rtlCol="0">
            <a:noAutofit/>
          </a:bodyPr>
          <a:lstStyle/>
          <a:p>
            <a:pPr marL="285750" lvl="1" indent="-285750">
              <a:lnSpc>
                <a:spcPct val="150000"/>
              </a:lnSpc>
              <a:buFont typeface="Arial" panose="020B0604020202020204" pitchFamily="34" charset="0"/>
              <a:buChar char="•"/>
            </a:pPr>
            <a:r>
              <a:rPr lang="zh-CN" altLang="en-US" sz="1400" dirty="0">
                <a:solidFill>
                  <a:schemeClr val="tx1"/>
                </a:solidFill>
                <a:latin typeface="+mn-ea"/>
                <a:sym typeface="+mn-ea"/>
              </a:rPr>
              <a:t>处方来源于</a:t>
            </a:r>
            <a:r>
              <a:rPr lang="zh-CN" altLang="en-US" sz="1400" dirty="0">
                <a:latin typeface="+mn-ea"/>
                <a:sym typeface="Arial" panose="020B0604020202020204" pitchFamily="34" charset="0"/>
              </a:rPr>
              <a:t>宋∙钱乙《小儿药证直诀》原文：“治小儿肺盛，气急喘嗽”。</a:t>
            </a:r>
            <a:endParaRPr lang="zh-CN" altLang="en-US" sz="1400" dirty="0">
              <a:latin typeface="+mn-ea"/>
              <a:sym typeface="Arial" panose="020B0604020202020204" pitchFamily="34" charset="0"/>
            </a:endParaRPr>
          </a:p>
        </p:txBody>
      </p:sp>
      <p:sp>
        <p:nvSpPr>
          <p:cNvPr id="4" name="文本框 12"/>
          <p:cNvSpPr txBox="1"/>
          <p:nvPr/>
        </p:nvSpPr>
        <p:spPr>
          <a:xfrm>
            <a:off x="2557780" y="2843530"/>
            <a:ext cx="8877300" cy="1426845"/>
          </a:xfrm>
          <a:prstGeom prst="rect">
            <a:avLst/>
          </a:prstGeom>
          <a:noFill/>
        </p:spPr>
        <p:txBody>
          <a:bodyPr wrap="square" rtlCol="0">
            <a:noAutofit/>
          </a:bodyPr>
          <a:lstStyle/>
          <a:p>
            <a:pPr marL="285750" lvl="1" indent="-285750">
              <a:lnSpc>
                <a:spcPct val="150000"/>
              </a:lnSpc>
              <a:buFont typeface="Arial" panose="020B0604020202020204" pitchFamily="34" charset="0"/>
              <a:buChar char="•"/>
            </a:pPr>
            <a:r>
              <a:rPr lang="zh-CN" altLang="en-US" sz="1400" b="1" dirty="0">
                <a:solidFill>
                  <a:schemeClr val="tx1"/>
                </a:solidFill>
                <a:latin typeface="+mn-ea"/>
                <a:sym typeface="+mn-ea"/>
              </a:rPr>
              <a:t>改善外感风热后期症候</a:t>
            </a:r>
            <a:r>
              <a:rPr lang="zh-CN" altLang="en-US" sz="1400" b="1" dirty="0">
                <a:latin typeface="+mn-ea"/>
                <a:sym typeface="+mn-ea"/>
              </a:rPr>
              <a:t>：</a:t>
            </a:r>
            <a:r>
              <a:rPr lang="zh-CN" altLang="en-US" sz="1400" dirty="0">
                <a:latin typeface="+mn-ea"/>
                <a:sym typeface="+mn-ea"/>
              </a:rPr>
              <a:t>泻白散专攻“肺中伏火”，用于</a:t>
            </a:r>
            <a:r>
              <a:rPr lang="zh-CN" altLang="en-US" sz="1400" b="1" dirty="0">
                <a:solidFill>
                  <a:srgbClr val="FF0000"/>
                </a:solidFill>
                <a:latin typeface="+mn-ea"/>
                <a:sym typeface="+mn-ea"/>
              </a:rPr>
              <a:t>小儿慢性或反复性肺热咳喘</a:t>
            </a:r>
            <a:r>
              <a:rPr lang="zh-CN" altLang="en-US" sz="1400" dirty="0">
                <a:latin typeface="+mn-ea"/>
                <a:sym typeface="+mn-ea"/>
              </a:rPr>
              <a:t>，症见咳嗽反复发作，午后低热，清中有润，不伤正气。 </a:t>
            </a:r>
            <a:endParaRPr lang="zh-CN" altLang="en-US" sz="1400" dirty="0">
              <a:latin typeface="+mn-ea"/>
              <a:sym typeface="+mn-ea"/>
            </a:endParaRPr>
          </a:p>
          <a:p>
            <a:pPr marL="285750" lvl="1" indent="-285750">
              <a:lnSpc>
                <a:spcPct val="150000"/>
              </a:lnSpc>
              <a:buFont typeface="Arial" panose="020B0604020202020204" pitchFamily="34" charset="0"/>
              <a:buChar char="•"/>
            </a:pPr>
            <a:r>
              <a:rPr lang="zh-CN" altLang="en-US" sz="1400" b="1" dirty="0">
                <a:solidFill>
                  <a:schemeClr val="tx1"/>
                </a:solidFill>
                <a:latin typeface="+mn-ea"/>
                <a:sym typeface="Arial" panose="020B0604020202020204" pitchFamily="34" charset="0"/>
              </a:rPr>
              <a:t>组方平和无毒、顾护脾胃正气</a:t>
            </a:r>
            <a:r>
              <a:rPr lang="zh-CN" altLang="en-US" sz="1400" b="1" dirty="0">
                <a:latin typeface="+mn-ea"/>
                <a:sym typeface="+mn-ea"/>
              </a:rPr>
              <a:t>：</a:t>
            </a:r>
            <a:r>
              <a:rPr lang="zh-CN" altLang="en-US" sz="1400" dirty="0">
                <a:latin typeface="+mn-ea"/>
                <a:sym typeface="+mn-ea"/>
              </a:rPr>
              <a:t>组方用药药性平和，起效平缓，不损伤小儿脾胃，不会引发腹泻或影响纳食，</a:t>
            </a:r>
            <a:r>
              <a:rPr lang="zh-CN" altLang="en-US" sz="1400" b="1" dirty="0">
                <a:solidFill>
                  <a:srgbClr val="FF0000"/>
                </a:solidFill>
                <a:latin typeface="+mn-ea"/>
                <a:sym typeface="+mn-ea"/>
              </a:rPr>
              <a:t>适合慢性咳嗽及体质虚弱患儿</a:t>
            </a:r>
            <a:r>
              <a:rPr lang="zh-CN" altLang="en-US" sz="1400" dirty="0">
                <a:latin typeface="+mn-ea"/>
                <a:sym typeface="+mn-ea"/>
              </a:rPr>
              <a:t>，无苦寒碍胃之虞。</a:t>
            </a:r>
            <a:endParaRPr lang="zh-CN" altLang="en-US" sz="1400" dirty="0">
              <a:latin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矩形 3"/>
          <p:cNvSpPr/>
          <p:nvPr/>
        </p:nvSpPr>
        <p:spPr>
          <a:xfrm>
            <a:off x="0" y="-68096"/>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79" name="矩形 1"/>
          <p:cNvSpPr/>
          <p:nvPr/>
        </p:nvSpPr>
        <p:spPr>
          <a:xfrm>
            <a:off x="0" y="-68096"/>
            <a:ext cx="12192000" cy="6867676"/>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u="sng" dirty="0">
              <a:solidFill>
                <a:schemeClr val="tx1"/>
              </a:solidFill>
              <a:latin typeface="+mn-ea"/>
              <a:sym typeface="+mn-ea"/>
            </a:endParaRPr>
          </a:p>
        </p:txBody>
      </p:sp>
      <p:sp>
        <p:nvSpPr>
          <p:cNvPr id="1048680" name="矩形 18"/>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82" name="文本框 38"/>
          <p:cNvSpPr txBox="1"/>
          <p:nvPr/>
        </p:nvSpPr>
        <p:spPr>
          <a:xfrm>
            <a:off x="1006060" y="1719412"/>
            <a:ext cx="1129665" cy="706755"/>
          </a:xfrm>
          <a:prstGeom prst="rect">
            <a:avLst/>
          </a:prstGeom>
          <a:noFill/>
        </p:spPr>
        <p:txBody>
          <a:bodyPr wrap="square" rtlCol="0">
            <a:spAutoFit/>
          </a:bodyPr>
          <a:lstStyle/>
          <a:p>
            <a:pPr algn="ctr"/>
            <a:r>
              <a:rPr lang="zh-CN" altLang="en-US" sz="4000" dirty="0">
                <a:solidFill>
                  <a:srgbClr val="002060"/>
                </a:solidFill>
                <a:latin typeface="+mn-ea"/>
              </a:rPr>
              <a:t>（</a:t>
            </a:r>
            <a:r>
              <a:rPr lang="en-US" altLang="zh-CN" sz="4000" dirty="0">
                <a:solidFill>
                  <a:srgbClr val="002060"/>
                </a:solidFill>
                <a:latin typeface="+mn-ea"/>
              </a:rPr>
              <a:t>1</a:t>
            </a:r>
            <a:r>
              <a:rPr lang="zh-CN" altLang="en-US" sz="4000" dirty="0">
                <a:solidFill>
                  <a:srgbClr val="002060"/>
                </a:solidFill>
                <a:latin typeface="+mn-ea"/>
              </a:rPr>
              <a:t>）</a:t>
            </a:r>
            <a:endParaRPr lang="zh-CN" altLang="en-US" sz="4000" dirty="0">
              <a:solidFill>
                <a:srgbClr val="002060"/>
              </a:solidFill>
              <a:latin typeface="+mn-ea"/>
            </a:endParaRPr>
          </a:p>
        </p:txBody>
      </p:sp>
      <p:sp>
        <p:nvSpPr>
          <p:cNvPr id="1048683" name="矩形 39"/>
          <p:cNvSpPr/>
          <p:nvPr/>
        </p:nvSpPr>
        <p:spPr>
          <a:xfrm>
            <a:off x="592455" y="2458552"/>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84" name="文本框 56"/>
          <p:cNvSpPr txBox="1"/>
          <p:nvPr/>
        </p:nvSpPr>
        <p:spPr>
          <a:xfrm>
            <a:off x="1002885" y="3638389"/>
            <a:ext cx="1130300" cy="706755"/>
          </a:xfrm>
          <a:prstGeom prst="rect">
            <a:avLst/>
          </a:prstGeom>
          <a:noFill/>
        </p:spPr>
        <p:txBody>
          <a:bodyPr wrap="square" rtlCol="0">
            <a:spAutoFit/>
          </a:bodyPr>
          <a:lstStyle/>
          <a:p>
            <a:pPr algn="ctr"/>
            <a:r>
              <a:rPr lang="zh-CN" altLang="en-US" sz="4000" dirty="0">
                <a:solidFill>
                  <a:srgbClr val="002060"/>
                </a:solidFill>
                <a:latin typeface="+mn-ea"/>
              </a:rPr>
              <a:t>（</a:t>
            </a:r>
            <a:r>
              <a:rPr lang="en-US" altLang="zh-CN" sz="4000" dirty="0">
                <a:solidFill>
                  <a:srgbClr val="002060"/>
                </a:solidFill>
                <a:latin typeface="+mn-ea"/>
              </a:rPr>
              <a:t>2</a:t>
            </a:r>
            <a:r>
              <a:rPr lang="zh-CN" altLang="en-US" sz="4000" dirty="0">
                <a:solidFill>
                  <a:srgbClr val="002060"/>
                </a:solidFill>
                <a:latin typeface="+mn-ea"/>
              </a:rPr>
              <a:t>）</a:t>
            </a:r>
            <a:endParaRPr lang="zh-CN" altLang="en-US" sz="4000" dirty="0">
              <a:solidFill>
                <a:srgbClr val="002060"/>
              </a:solidFill>
              <a:latin typeface="+mn-ea"/>
            </a:endParaRPr>
          </a:p>
        </p:txBody>
      </p:sp>
      <p:sp>
        <p:nvSpPr>
          <p:cNvPr id="1048686" name="文本框 62"/>
          <p:cNvSpPr txBox="1"/>
          <p:nvPr/>
        </p:nvSpPr>
        <p:spPr>
          <a:xfrm>
            <a:off x="494030" y="2620477"/>
            <a:ext cx="2272664" cy="337185"/>
          </a:xfrm>
          <a:prstGeom prst="rect">
            <a:avLst/>
          </a:prstGeom>
          <a:noFill/>
        </p:spPr>
        <p:txBody>
          <a:bodyPr wrap="square" rtlCol="0">
            <a:spAutoFit/>
          </a:bodyPr>
          <a:lstStyle/>
          <a:p>
            <a:pPr algn="ctr"/>
            <a:r>
              <a:rPr lang="zh-CN" altLang="en-US" sz="1600" dirty="0">
                <a:solidFill>
                  <a:srgbClr val="002060"/>
                </a:solidFill>
                <a:latin typeface="+mn-ea"/>
                <a:sym typeface="+mn-ea"/>
              </a:rPr>
              <a:t>填补儿童用药需求空白</a:t>
            </a:r>
            <a:endParaRPr lang="zh-CN" altLang="en-US" sz="1600" dirty="0">
              <a:solidFill>
                <a:srgbClr val="002060"/>
              </a:solidFill>
              <a:latin typeface="+mn-ea"/>
              <a:sym typeface="+mn-ea"/>
            </a:endParaRPr>
          </a:p>
        </p:txBody>
      </p:sp>
      <p:sp>
        <p:nvSpPr>
          <p:cNvPr id="1048687" name="文本框 64"/>
          <p:cNvSpPr txBox="1"/>
          <p:nvPr/>
        </p:nvSpPr>
        <p:spPr>
          <a:xfrm>
            <a:off x="450215" y="4545169"/>
            <a:ext cx="2124710" cy="337185"/>
          </a:xfrm>
          <a:prstGeom prst="rect">
            <a:avLst/>
          </a:prstGeom>
          <a:noFill/>
        </p:spPr>
        <p:txBody>
          <a:bodyPr wrap="square" rtlCol="0">
            <a:spAutoFit/>
          </a:bodyPr>
          <a:lstStyle/>
          <a:p>
            <a:pPr algn="ctr"/>
            <a:r>
              <a:rPr lang="zh-CN" altLang="en-US" sz="1600" dirty="0">
                <a:solidFill>
                  <a:srgbClr val="002060"/>
                </a:solidFill>
                <a:latin typeface="+mn-ea"/>
                <a:sym typeface="+mn-ea"/>
              </a:rPr>
              <a:t>临床管理便利</a:t>
            </a:r>
            <a:endParaRPr lang="zh-CN" altLang="en-US" sz="1600" dirty="0">
              <a:solidFill>
                <a:srgbClr val="002060"/>
              </a:solidFill>
              <a:latin typeface="+mn-ea"/>
              <a:sym typeface="+mn-ea"/>
            </a:endParaRPr>
          </a:p>
        </p:txBody>
      </p:sp>
      <p:sp>
        <p:nvSpPr>
          <p:cNvPr id="1048688" name="矩形 2"/>
          <p:cNvSpPr/>
          <p:nvPr/>
        </p:nvSpPr>
        <p:spPr>
          <a:xfrm>
            <a:off x="560070" y="4410549"/>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90" name="文本框 10"/>
          <p:cNvSpPr txBox="1"/>
          <p:nvPr/>
        </p:nvSpPr>
        <p:spPr>
          <a:xfrm>
            <a:off x="473710" y="58420"/>
            <a:ext cx="1859280" cy="1106805"/>
          </a:xfrm>
          <a:prstGeom prst="rect">
            <a:avLst/>
          </a:prstGeom>
          <a:noFill/>
        </p:spPr>
        <p:txBody>
          <a:bodyPr wrap="square" rtlCol="0">
            <a:spAutoFit/>
          </a:bodyPr>
          <a:lstStyle/>
          <a:p>
            <a:r>
              <a:rPr lang="en-US" altLang="zh-CN" sz="6600" spc="600" dirty="0">
                <a:solidFill>
                  <a:srgbClr val="51B4E9"/>
                </a:solidFill>
                <a:latin typeface="+mn-ea"/>
              </a:rPr>
              <a:t>05</a:t>
            </a:r>
            <a:endParaRPr lang="en-US" altLang="zh-CN" sz="7200" spc="600" dirty="0">
              <a:solidFill>
                <a:srgbClr val="51B4E9"/>
              </a:solidFill>
              <a:latin typeface="+mn-ea"/>
            </a:endParaRPr>
          </a:p>
        </p:txBody>
      </p:sp>
      <p:sp>
        <p:nvSpPr>
          <p:cNvPr id="1048691" name="文本框 11"/>
          <p:cNvSpPr txBox="1"/>
          <p:nvPr/>
        </p:nvSpPr>
        <p:spPr>
          <a:xfrm>
            <a:off x="2332295" y="186442"/>
            <a:ext cx="4254560" cy="706755"/>
          </a:xfrm>
          <a:prstGeom prst="rect">
            <a:avLst/>
          </a:prstGeom>
          <a:noFill/>
        </p:spPr>
        <p:txBody>
          <a:bodyPr wrap="square" rtlCol="0">
            <a:spAutoFit/>
          </a:bodyPr>
          <a:lstStyle/>
          <a:p>
            <a:r>
              <a:rPr lang="zh-CN" altLang="en-US" sz="4000" spc="300" dirty="0">
                <a:solidFill>
                  <a:srgbClr val="002774"/>
                </a:solidFill>
                <a:latin typeface="+mn-ea"/>
              </a:rPr>
              <a:t>公平性</a:t>
            </a:r>
            <a:endParaRPr lang="zh-CN" altLang="en-US" sz="4000" spc="300" dirty="0">
              <a:solidFill>
                <a:srgbClr val="002774"/>
              </a:solidFill>
              <a:latin typeface="+mn-ea"/>
            </a:endParaRPr>
          </a:p>
        </p:txBody>
      </p:sp>
      <p:sp>
        <p:nvSpPr>
          <p:cNvPr id="1048692" name="文本框 12"/>
          <p:cNvSpPr txBox="1"/>
          <p:nvPr/>
        </p:nvSpPr>
        <p:spPr>
          <a:xfrm>
            <a:off x="2826831" y="3456817"/>
            <a:ext cx="8720131" cy="1101120"/>
          </a:xfrm>
          <a:prstGeom prst="rect">
            <a:avLst/>
          </a:prstGeom>
          <a:noFill/>
        </p:spPr>
        <p:txBody>
          <a:bodyPr wrap="square" rtlCol="0">
            <a:noAutofit/>
          </a:bodyPr>
          <a:lstStyle/>
          <a:p>
            <a:pPr marL="285750" indent="-285750">
              <a:lnSpc>
                <a:spcPct val="150000"/>
              </a:lnSpc>
              <a:buFont typeface="Arial" panose="020B0604020202020204" pitchFamily="34" charset="0"/>
              <a:buChar char="•"/>
            </a:pPr>
            <a:endParaRPr lang="zh-CN" altLang="en-US" sz="1600" b="1" u="sng" dirty="0">
              <a:solidFill>
                <a:srgbClr val="FF0000"/>
              </a:solidFill>
              <a:highlight>
                <a:srgbClr val="FFFF00"/>
              </a:highlight>
              <a:latin typeface="+mn-ea"/>
              <a:sym typeface="+mn-ea"/>
            </a:endParaRPr>
          </a:p>
        </p:txBody>
      </p:sp>
      <p:sp>
        <p:nvSpPr>
          <p:cNvPr id="1048693" name="矩形 30"/>
          <p:cNvSpPr/>
          <p:nvPr>
            <p:custDataLst>
              <p:tags r:id="rId2"/>
            </p:custDataLst>
          </p:nvPr>
        </p:nvSpPr>
        <p:spPr>
          <a:xfrm>
            <a:off x="2833370" y="4016375"/>
            <a:ext cx="7988935" cy="1109980"/>
          </a:xfrm>
          <a:prstGeom prst="rect">
            <a:avLst/>
          </a:prstGeom>
        </p:spPr>
        <p:txBody>
          <a:bodyPr wrap="square" lIns="91440" tIns="45720" rIns="91440" bIns="45720">
            <a:noAutofit/>
          </a:bodyPr>
          <a:lstStyle/>
          <a:p>
            <a:pPr marL="285750" lvl="1" indent="-285750">
              <a:lnSpc>
                <a:spcPct val="150000"/>
              </a:lnSpc>
              <a:spcBef>
                <a:spcPts val="600"/>
              </a:spcBef>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mn-ea"/>
              </a:rPr>
              <a:t>泻白散颗粒属于颗粒剂，儿科处方药，需辨证使用，不会出现临床滥用情况，无需特殊临床管理，不额外增加临床管理难度，密封贮藏即可。</a:t>
            </a:r>
            <a:endParaRPr lang="zh-CN" altLang="en-US" sz="1400" dirty="0">
              <a:latin typeface="微软雅黑" panose="020B0503020204020204" charset="-122"/>
              <a:ea typeface="微软雅黑" panose="020B0503020204020204" charset="-122"/>
              <a:cs typeface="微软雅黑" panose="020B0503020204020204" charset="-122"/>
              <a:sym typeface="+mn-ea"/>
            </a:endParaRPr>
          </a:p>
        </p:txBody>
      </p:sp>
      <p:sp>
        <p:nvSpPr>
          <p:cNvPr id="6" name="矩形 30"/>
          <p:cNvSpPr/>
          <p:nvPr>
            <p:custDataLst>
              <p:tags r:id="rId3"/>
            </p:custDataLst>
          </p:nvPr>
        </p:nvSpPr>
        <p:spPr>
          <a:xfrm>
            <a:off x="2833370" y="1981200"/>
            <a:ext cx="7839710" cy="1360805"/>
          </a:xfrm>
          <a:prstGeom prst="rect">
            <a:avLst/>
          </a:prstGeom>
        </p:spPr>
        <p:txBody>
          <a:bodyPr wrap="square" lIns="91440" tIns="45720" rIns="91440" bIns="45720">
            <a:noAutofit/>
          </a:bodyPr>
          <a:lstStyle/>
          <a:p>
            <a:pPr marL="171450" lvl="1" indent="-171450">
              <a:lnSpc>
                <a:spcPct val="150000"/>
              </a:lnSpc>
              <a:spcBef>
                <a:spcPts val="600"/>
              </a:spcBef>
              <a:buFont typeface="Arial" panose="020B0604020202020204" pitchFamily="34" charset="0"/>
              <a:buChar char="•"/>
            </a:pPr>
            <a:r>
              <a:rPr lang="zh-CN" altLang="en-US" sz="1400" b="1" dirty="0">
                <a:solidFill>
                  <a:srgbClr val="FF0000"/>
                </a:solidFill>
                <a:latin typeface="+mj-ea"/>
                <a:ea typeface="+mj-ea"/>
                <a:cs typeface="+mj-ea"/>
                <a:sym typeface="+mn-ea"/>
              </a:rPr>
              <a:t>填补了小儿肺热咳喘后期无治疗药物的空白</a:t>
            </a:r>
            <a:r>
              <a:rPr lang="zh-CN" altLang="en-US" sz="1400" b="1" dirty="0">
                <a:latin typeface="+mj-ea"/>
                <a:ea typeface="+mj-ea"/>
                <a:cs typeface="+mj-ea"/>
                <a:sym typeface="+mn-ea"/>
              </a:rPr>
              <a:t>：</a:t>
            </a:r>
            <a:r>
              <a:rPr lang="zh-CN" altLang="en-US" sz="1400" dirty="0">
                <a:latin typeface="+mj-ea"/>
                <a:ea typeface="+mj-ea"/>
                <a:cs typeface="+mj-ea"/>
                <a:sym typeface="+mn-ea"/>
              </a:rPr>
              <a:t>目前目录内药品，均用于儿童肺热咳喘的急性发作阶段，泻白散专攻“肺中伏火”，既能清解外感风热后期午后低热、咳喘迁延不愈，又不会损伤小儿脾胃，不会引发腹泻或影响纳食，损伤正气，可</a:t>
            </a:r>
            <a:r>
              <a:rPr lang="zh-CN" altLang="en-US" sz="1400" b="1" dirty="0">
                <a:latin typeface="+mj-ea"/>
                <a:ea typeface="+mj-ea"/>
                <a:cs typeface="+mj-ea"/>
                <a:sym typeface="+mn-ea"/>
              </a:rPr>
              <a:t>改善外感风热后期症候。</a:t>
            </a:r>
            <a:endParaRPr lang="en-US" altLang="zh-CN" sz="1400" dirty="0">
              <a:latin typeface="+mj-ea"/>
              <a:ea typeface="+mj-ea"/>
              <a:cs typeface="+mj-ea"/>
              <a:sym typeface="+mn-ea"/>
            </a:endParaRPr>
          </a:p>
          <a:p>
            <a:pPr algn="l">
              <a:lnSpc>
                <a:spcPct val="120000"/>
              </a:lnSpc>
            </a:pPr>
            <a:endParaRPr lang="en-US" altLang="zh-CN" sz="1400" spc="150" dirty="0">
              <a:solidFill>
                <a:srgbClr val="0070C0"/>
              </a:solidFill>
              <a:latin typeface="+mj-ea"/>
              <a:ea typeface="+mj-ea"/>
              <a:cs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矩形 3"/>
          <p:cNvSpPr/>
          <p:nvPr/>
        </p:nvSpPr>
        <p:spPr>
          <a:xfrm>
            <a:off x="0" y="0"/>
            <a:ext cx="12192000" cy="6858000"/>
          </a:xfrm>
          <a:prstGeom prst="rect">
            <a:avLst/>
          </a:prstGeom>
          <a:blipFill dpi="0" rotWithShape="1">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588" name="矩形 34"/>
          <p:cNvSpPr/>
          <p:nvPr/>
        </p:nvSpPr>
        <p:spPr>
          <a:xfrm>
            <a:off x="0" y="0"/>
            <a:ext cx="12192000" cy="6858000"/>
          </a:xfrm>
          <a:prstGeom prst="rect">
            <a:avLst/>
          </a:prstGeom>
          <a:solidFill>
            <a:srgbClr val="51B4E9">
              <a:alpha val="4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589" name="矩形 1"/>
          <p:cNvSpPr/>
          <p:nvPr/>
        </p:nvSpPr>
        <p:spPr>
          <a:xfrm>
            <a:off x="558800" y="330200"/>
            <a:ext cx="11099800" cy="6184900"/>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590" name="文本框 9"/>
          <p:cNvSpPr txBox="1"/>
          <p:nvPr/>
        </p:nvSpPr>
        <p:spPr>
          <a:xfrm>
            <a:off x="3932436" y="560813"/>
            <a:ext cx="4337269" cy="707886"/>
          </a:xfrm>
          <a:prstGeom prst="rect">
            <a:avLst/>
          </a:prstGeom>
          <a:noFill/>
        </p:spPr>
        <p:txBody>
          <a:bodyPr wrap="square" rtlCol="0">
            <a:spAutoFit/>
          </a:bodyPr>
          <a:lstStyle/>
          <a:p>
            <a:pPr algn="ctr"/>
            <a:r>
              <a:rPr lang="zh-CN" altLang="en-US" sz="4000" dirty="0">
                <a:solidFill>
                  <a:srgbClr val="002060"/>
                </a:solidFill>
                <a:latin typeface="+mn-ea"/>
              </a:rPr>
              <a:t>目    录</a:t>
            </a:r>
            <a:endParaRPr lang="zh-CN" altLang="en-US" sz="4000" dirty="0">
              <a:solidFill>
                <a:srgbClr val="002060"/>
              </a:solidFill>
              <a:latin typeface="+mn-ea"/>
            </a:endParaRPr>
          </a:p>
        </p:txBody>
      </p:sp>
      <p:sp>
        <p:nvSpPr>
          <p:cNvPr id="1048591" name="文本框 12"/>
          <p:cNvSpPr txBox="1"/>
          <p:nvPr/>
        </p:nvSpPr>
        <p:spPr>
          <a:xfrm>
            <a:off x="1167118" y="1917689"/>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01</a:t>
            </a:r>
            <a:endParaRPr lang="zh-CN" altLang="en-US" sz="4400" dirty="0">
              <a:solidFill>
                <a:srgbClr val="51B4E9"/>
              </a:solidFill>
              <a:latin typeface="+mn-ea"/>
              <a:cs typeface="Arial" panose="020B0604020202020204" pitchFamily="34" charset="0"/>
            </a:endParaRPr>
          </a:p>
        </p:txBody>
      </p:sp>
      <p:sp>
        <p:nvSpPr>
          <p:cNvPr id="1048592" name="文本框 13"/>
          <p:cNvSpPr txBox="1"/>
          <p:nvPr/>
        </p:nvSpPr>
        <p:spPr>
          <a:xfrm>
            <a:off x="4672378" y="1165936"/>
            <a:ext cx="2933585" cy="338554"/>
          </a:xfrm>
          <a:prstGeom prst="rect">
            <a:avLst/>
          </a:prstGeom>
          <a:noFill/>
        </p:spPr>
        <p:txBody>
          <a:bodyPr wrap="square" rtlCol="0">
            <a:spAutoFit/>
          </a:bodyPr>
          <a:lstStyle/>
          <a:p>
            <a:pPr algn="ctr"/>
            <a:r>
              <a:rPr lang="en-US" altLang="zh-CN" sz="1600" spc="600" dirty="0">
                <a:solidFill>
                  <a:srgbClr val="002060"/>
                </a:solidFill>
                <a:latin typeface="+mn-ea"/>
              </a:rPr>
              <a:t>COMPANY</a:t>
            </a:r>
            <a:endParaRPr lang="zh-CN" altLang="en-US" sz="1600" spc="600" dirty="0">
              <a:solidFill>
                <a:srgbClr val="002060"/>
              </a:solidFill>
              <a:latin typeface="+mn-ea"/>
            </a:endParaRPr>
          </a:p>
        </p:txBody>
      </p:sp>
      <p:sp>
        <p:nvSpPr>
          <p:cNvPr id="1048593" name="文本框 16"/>
          <p:cNvSpPr txBox="1"/>
          <p:nvPr/>
        </p:nvSpPr>
        <p:spPr>
          <a:xfrm>
            <a:off x="6737738" y="1912727"/>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02</a:t>
            </a:r>
            <a:endParaRPr lang="zh-CN" altLang="en-US" sz="4400" dirty="0">
              <a:solidFill>
                <a:srgbClr val="51B4E9"/>
              </a:solidFill>
              <a:latin typeface="+mn-ea"/>
              <a:cs typeface="Arial" panose="020B0604020202020204" pitchFamily="34" charset="0"/>
            </a:endParaRPr>
          </a:p>
        </p:txBody>
      </p:sp>
      <p:sp>
        <p:nvSpPr>
          <p:cNvPr id="1048594" name="文本框 19"/>
          <p:cNvSpPr txBox="1"/>
          <p:nvPr/>
        </p:nvSpPr>
        <p:spPr>
          <a:xfrm>
            <a:off x="1169855" y="3384600"/>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03</a:t>
            </a:r>
            <a:endParaRPr lang="zh-CN" altLang="en-US" sz="4400" dirty="0">
              <a:solidFill>
                <a:srgbClr val="51B4E9"/>
              </a:solidFill>
              <a:latin typeface="+mn-ea"/>
              <a:cs typeface="Arial" panose="020B0604020202020204" pitchFamily="34" charset="0"/>
            </a:endParaRPr>
          </a:p>
        </p:txBody>
      </p:sp>
      <p:sp>
        <p:nvSpPr>
          <p:cNvPr id="1048595" name="文本框 22"/>
          <p:cNvSpPr txBox="1"/>
          <p:nvPr/>
        </p:nvSpPr>
        <p:spPr>
          <a:xfrm>
            <a:off x="6727775" y="3379638"/>
            <a:ext cx="987998" cy="768350"/>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04</a:t>
            </a:r>
            <a:endParaRPr lang="zh-CN" altLang="en-US" sz="4400" dirty="0">
              <a:solidFill>
                <a:srgbClr val="51B4E9"/>
              </a:solidFill>
              <a:latin typeface="+mn-ea"/>
              <a:cs typeface="Arial" panose="020B0604020202020204" pitchFamily="34" charset="0"/>
            </a:endParaRPr>
          </a:p>
        </p:txBody>
      </p:sp>
      <p:sp>
        <p:nvSpPr>
          <p:cNvPr id="1048596" name="文本框 25"/>
          <p:cNvSpPr txBox="1"/>
          <p:nvPr/>
        </p:nvSpPr>
        <p:spPr>
          <a:xfrm>
            <a:off x="1159892" y="4775311"/>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05</a:t>
            </a:r>
            <a:endParaRPr lang="zh-CN" altLang="en-US" sz="4400" dirty="0">
              <a:solidFill>
                <a:srgbClr val="51B4E9"/>
              </a:solidFill>
              <a:latin typeface="+mn-ea"/>
              <a:cs typeface="Arial" panose="020B0604020202020204" pitchFamily="34" charset="0"/>
            </a:endParaRPr>
          </a:p>
        </p:txBody>
      </p:sp>
      <p:sp>
        <p:nvSpPr>
          <p:cNvPr id="1048597" name="文本框 18"/>
          <p:cNvSpPr txBox="1"/>
          <p:nvPr/>
        </p:nvSpPr>
        <p:spPr>
          <a:xfrm>
            <a:off x="2155117" y="2044102"/>
            <a:ext cx="2673410" cy="521970"/>
          </a:xfrm>
          <a:prstGeom prst="rect">
            <a:avLst/>
          </a:prstGeom>
          <a:noFill/>
        </p:spPr>
        <p:txBody>
          <a:bodyPr wrap="square" rtlCol="0">
            <a:spAutoFit/>
          </a:bodyPr>
          <a:lstStyle/>
          <a:p>
            <a:pPr lvl="0"/>
            <a:r>
              <a:rPr lang="zh-CN" altLang="en-US" sz="2800" spc="250" dirty="0">
                <a:solidFill>
                  <a:srgbClr val="002060"/>
                </a:solidFill>
                <a:latin typeface="+mn-ea"/>
              </a:rPr>
              <a:t>药品基本信息</a:t>
            </a:r>
            <a:endParaRPr lang="zh-CN" altLang="en-US" sz="2800" spc="250" dirty="0">
              <a:solidFill>
                <a:srgbClr val="002060"/>
              </a:solidFill>
              <a:latin typeface="+mn-ea"/>
            </a:endParaRPr>
          </a:p>
        </p:txBody>
      </p:sp>
      <p:sp>
        <p:nvSpPr>
          <p:cNvPr id="1048598" name="文本框 24"/>
          <p:cNvSpPr txBox="1"/>
          <p:nvPr/>
        </p:nvSpPr>
        <p:spPr>
          <a:xfrm>
            <a:off x="7882939" y="2107602"/>
            <a:ext cx="2673410" cy="521970"/>
          </a:xfrm>
          <a:prstGeom prst="rect">
            <a:avLst/>
          </a:prstGeom>
          <a:noFill/>
        </p:spPr>
        <p:txBody>
          <a:bodyPr wrap="square" rtlCol="0">
            <a:spAutoFit/>
          </a:bodyPr>
          <a:lstStyle/>
          <a:p>
            <a:pPr lvl="0"/>
            <a:r>
              <a:rPr lang="zh-CN" altLang="en-US" sz="2800" spc="250" dirty="0">
                <a:solidFill>
                  <a:srgbClr val="002060"/>
                </a:solidFill>
                <a:latin typeface="+mn-ea"/>
              </a:rPr>
              <a:t>安全性</a:t>
            </a:r>
            <a:endParaRPr lang="zh-CN" altLang="en-US" sz="2800" spc="250" dirty="0">
              <a:solidFill>
                <a:srgbClr val="002060"/>
              </a:solidFill>
              <a:latin typeface="+mn-ea"/>
            </a:endParaRPr>
          </a:p>
        </p:txBody>
      </p:sp>
      <p:sp>
        <p:nvSpPr>
          <p:cNvPr id="1048599" name="文本框 29"/>
          <p:cNvSpPr txBox="1"/>
          <p:nvPr/>
        </p:nvSpPr>
        <p:spPr>
          <a:xfrm>
            <a:off x="2164447" y="3550025"/>
            <a:ext cx="2673410" cy="521970"/>
          </a:xfrm>
          <a:prstGeom prst="rect">
            <a:avLst/>
          </a:prstGeom>
          <a:noFill/>
        </p:spPr>
        <p:txBody>
          <a:bodyPr wrap="square" rtlCol="0">
            <a:spAutoFit/>
          </a:bodyPr>
          <a:lstStyle/>
          <a:p>
            <a:pPr lvl="0"/>
            <a:r>
              <a:rPr lang="zh-CN" altLang="en-US" sz="2800" spc="250" dirty="0">
                <a:solidFill>
                  <a:srgbClr val="002060"/>
                </a:solidFill>
                <a:latin typeface="+mn-ea"/>
              </a:rPr>
              <a:t>有效性</a:t>
            </a:r>
            <a:endParaRPr lang="zh-CN" altLang="en-US" sz="2800" spc="250" dirty="0">
              <a:solidFill>
                <a:srgbClr val="002060"/>
              </a:solidFill>
              <a:latin typeface="+mn-ea"/>
            </a:endParaRPr>
          </a:p>
        </p:txBody>
      </p:sp>
      <p:sp>
        <p:nvSpPr>
          <p:cNvPr id="1048600" name="文本框 31"/>
          <p:cNvSpPr txBox="1"/>
          <p:nvPr/>
        </p:nvSpPr>
        <p:spPr>
          <a:xfrm>
            <a:off x="7882109" y="3528435"/>
            <a:ext cx="2673410" cy="521970"/>
          </a:xfrm>
          <a:prstGeom prst="rect">
            <a:avLst/>
          </a:prstGeom>
          <a:noFill/>
        </p:spPr>
        <p:txBody>
          <a:bodyPr wrap="square" rtlCol="0">
            <a:spAutoFit/>
          </a:bodyPr>
          <a:lstStyle/>
          <a:p>
            <a:pPr lvl="0"/>
            <a:r>
              <a:rPr lang="zh-CN" altLang="en-US" sz="2800" spc="250" dirty="0">
                <a:solidFill>
                  <a:srgbClr val="002060"/>
                </a:solidFill>
                <a:latin typeface="+mn-ea"/>
              </a:rPr>
              <a:t>创新性</a:t>
            </a:r>
            <a:endParaRPr lang="zh-CN" altLang="en-US" sz="2800" spc="250" dirty="0">
              <a:solidFill>
                <a:srgbClr val="002060"/>
              </a:solidFill>
              <a:latin typeface="+mn-ea"/>
            </a:endParaRPr>
          </a:p>
        </p:txBody>
      </p:sp>
      <p:sp>
        <p:nvSpPr>
          <p:cNvPr id="1048601" name="文本框 36"/>
          <p:cNvSpPr txBox="1"/>
          <p:nvPr/>
        </p:nvSpPr>
        <p:spPr>
          <a:xfrm>
            <a:off x="2164447" y="4949675"/>
            <a:ext cx="2673410" cy="521970"/>
          </a:xfrm>
          <a:prstGeom prst="rect">
            <a:avLst/>
          </a:prstGeom>
          <a:noFill/>
        </p:spPr>
        <p:txBody>
          <a:bodyPr wrap="square" rtlCol="0">
            <a:spAutoFit/>
          </a:bodyPr>
          <a:lstStyle/>
          <a:p>
            <a:pPr lvl="0"/>
            <a:r>
              <a:rPr lang="zh-CN" altLang="en-US" sz="2800" spc="250" dirty="0">
                <a:solidFill>
                  <a:srgbClr val="002060"/>
                </a:solidFill>
                <a:latin typeface="+mn-ea"/>
              </a:rPr>
              <a:t>公平性</a:t>
            </a:r>
            <a:endParaRPr lang="zh-CN" altLang="en-US" sz="2800" spc="250" dirty="0">
              <a:solidFill>
                <a:srgbClr val="002060"/>
              </a:solidFill>
              <a:latin typeface="+mn-ea"/>
            </a:endParaRPr>
          </a:p>
        </p:txBody>
      </p:sp>
      <p:cxnSp>
        <p:nvCxnSpPr>
          <p:cNvPr id="3145728" name="直接连接符 4"/>
          <p:cNvCxnSpPr/>
          <p:nvPr/>
        </p:nvCxnSpPr>
        <p:spPr>
          <a:xfrm>
            <a:off x="1287624" y="2616851"/>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29" name="直接连接符 38"/>
          <p:cNvCxnSpPr/>
          <p:nvPr/>
        </p:nvCxnSpPr>
        <p:spPr>
          <a:xfrm>
            <a:off x="1287624" y="4072426"/>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30" name="直接连接符 39"/>
          <p:cNvCxnSpPr/>
          <p:nvPr/>
        </p:nvCxnSpPr>
        <p:spPr>
          <a:xfrm>
            <a:off x="1287624" y="5472018"/>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31" name="直接连接符 40"/>
          <p:cNvCxnSpPr/>
          <p:nvPr/>
        </p:nvCxnSpPr>
        <p:spPr>
          <a:xfrm>
            <a:off x="6885992" y="2616851"/>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32" name="直接连接符 41"/>
          <p:cNvCxnSpPr/>
          <p:nvPr/>
        </p:nvCxnSpPr>
        <p:spPr>
          <a:xfrm>
            <a:off x="6885992" y="4072426"/>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2" descr="C:\Users\1\Desktop\图片3_副本_副本.png图片3_副本_副本"/>
          <p:cNvPicPr>
            <a:picLocks noChangeAspect="1"/>
          </p:cNvPicPr>
          <p:nvPr/>
        </p:nvPicPr>
        <p:blipFill>
          <a:blip r:embed="rId1"/>
          <a:srcRect/>
          <a:stretch>
            <a:fillRect/>
          </a:stretch>
        </p:blipFill>
        <p:spPr>
          <a:xfrm>
            <a:off x="2540" y="3175"/>
            <a:ext cx="12186920" cy="6851650"/>
          </a:xfrm>
          <a:prstGeom prst="rect">
            <a:avLst/>
          </a:prstGeom>
        </p:spPr>
      </p:pic>
      <p:sp>
        <p:nvSpPr>
          <p:cNvPr id="1048602" name="矩形 3"/>
          <p:cNvSpPr/>
          <p:nvPr/>
        </p:nvSpPr>
        <p:spPr>
          <a:xfrm>
            <a:off x="-2540" y="-5553"/>
            <a:ext cx="12192000" cy="6858000"/>
          </a:xfrm>
          <a:prstGeom prst="rect">
            <a:avLst/>
          </a:prstGeom>
          <a:blipFill dpi="0" rotWithShape="1">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3"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01</a:t>
            </a:r>
            <a:endParaRPr lang="en-US" altLang="zh-CN" sz="6600" spc="600" dirty="0">
              <a:solidFill>
                <a:srgbClr val="51B4E9"/>
              </a:solidFill>
              <a:latin typeface="+mn-ea"/>
            </a:endParaRPr>
          </a:p>
        </p:txBody>
      </p:sp>
      <p:sp>
        <p:nvSpPr>
          <p:cNvPr id="1048604"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药品基本信息</a:t>
            </a:r>
            <a:endParaRPr lang="zh-CN" altLang="en-US" sz="4000" spc="300" dirty="0">
              <a:solidFill>
                <a:srgbClr val="002774"/>
              </a:solidFill>
              <a:latin typeface="+mn-ea"/>
            </a:endParaRPr>
          </a:p>
        </p:txBody>
      </p:sp>
      <p:sp>
        <p:nvSpPr>
          <p:cNvPr id="1048605" name="文本框 9"/>
          <p:cNvSpPr txBox="1"/>
          <p:nvPr/>
        </p:nvSpPr>
        <p:spPr>
          <a:xfrm>
            <a:off x="938786" y="1250992"/>
            <a:ext cx="10470584" cy="5139055"/>
          </a:xfrm>
          <a:prstGeom prst="rect">
            <a:avLst/>
          </a:prstGeom>
          <a:noFill/>
        </p:spPr>
        <p:txBody>
          <a:bodyPr wrap="square" rtlCol="0">
            <a:spAutoFit/>
          </a:bodyPr>
          <a:lstStyle/>
          <a:p>
            <a:pPr marL="342900" indent="-342900">
              <a:lnSpc>
                <a:spcPct val="200000"/>
              </a:lnSpc>
              <a:spcBef>
                <a:spcPts val="600"/>
              </a:spcBef>
              <a:buFont typeface="Arial" panose="020B0604020202020204" pitchFamily="34" charset="0"/>
              <a:buChar char="•"/>
            </a:pPr>
            <a:r>
              <a:rPr lang="zh-CN" altLang="en-US" sz="1600" spc="50" dirty="0">
                <a:latin typeface="+mn-ea"/>
                <a:cs typeface="+mj-ea"/>
              </a:rPr>
              <a:t>通用名：泻白散</a:t>
            </a:r>
            <a:r>
              <a:rPr lang="zh-CN" altLang="en-US" sz="1600" spc="50" dirty="0">
                <a:latin typeface="+mn-ea"/>
                <a:cs typeface="+mj-ea"/>
                <a:sym typeface="+mn-ea"/>
              </a:rPr>
              <a:t>颗粒</a:t>
            </a:r>
            <a:endParaRPr kumimoji="1" lang="en-US" altLang="zh-CN" sz="1600" dirty="0">
              <a:solidFill>
                <a:srgbClr val="013E9F"/>
              </a:solidFill>
              <a:latin typeface="+mn-ea"/>
              <a:cs typeface="Times New Roman" panose="02020603050405020304" pitchFamily="18" charset="0"/>
            </a:endParaRPr>
          </a:p>
          <a:p>
            <a:pPr marL="342900" indent="-342900">
              <a:lnSpc>
                <a:spcPct val="200000"/>
              </a:lnSpc>
              <a:spcBef>
                <a:spcPts val="600"/>
              </a:spcBef>
              <a:buFont typeface="Arial" panose="020B0604020202020204" pitchFamily="34" charset="0"/>
              <a:buChar char="•"/>
            </a:pPr>
            <a:r>
              <a:rPr lang="zh-CN" altLang="en-US" sz="1600" spc="50" dirty="0">
                <a:latin typeface="+mn-ea"/>
                <a:cs typeface="+mj-ea"/>
              </a:rPr>
              <a:t>注册规格：每袋装</a:t>
            </a:r>
            <a:r>
              <a:rPr lang="en-US" altLang="zh-CN" sz="1600" spc="50" dirty="0">
                <a:latin typeface="+mn-ea"/>
                <a:cs typeface="+mj-ea"/>
              </a:rPr>
              <a:t>2</a:t>
            </a:r>
            <a:r>
              <a:rPr lang="zh-CN" altLang="en-US" sz="1600" spc="50" dirty="0">
                <a:latin typeface="+mn-ea"/>
                <a:cs typeface="+mj-ea"/>
              </a:rPr>
              <a:t>g（相当于饮片</a:t>
            </a:r>
            <a:r>
              <a:rPr lang="en-US" altLang="zh-CN" sz="1600" spc="50" dirty="0">
                <a:latin typeface="+mn-ea"/>
                <a:cs typeface="+mj-ea"/>
              </a:rPr>
              <a:t>8.20</a:t>
            </a:r>
            <a:r>
              <a:rPr lang="zh-CN" altLang="en-US" sz="1600" spc="50" dirty="0">
                <a:latin typeface="+mn-ea"/>
                <a:cs typeface="+mj-ea"/>
              </a:rPr>
              <a:t>g）  </a:t>
            </a:r>
            <a:endParaRPr lang="zh-CN" altLang="en-US" sz="1600" spc="50" dirty="0">
              <a:latin typeface="+mn-ea"/>
              <a:cs typeface="+mj-ea"/>
            </a:endParaRPr>
          </a:p>
          <a:p>
            <a:pPr marL="342900" indent="-342900">
              <a:lnSpc>
                <a:spcPct val="200000"/>
              </a:lnSpc>
              <a:spcBef>
                <a:spcPts val="600"/>
              </a:spcBef>
              <a:buFont typeface="Arial" panose="020B0604020202020204" pitchFamily="34" charset="0"/>
              <a:buChar char="•"/>
            </a:pPr>
            <a:r>
              <a:rPr lang="zh-CN" altLang="en-US" sz="1600" spc="50" dirty="0">
                <a:latin typeface="+mn-ea"/>
                <a:cs typeface="+mj-ea"/>
              </a:rPr>
              <a:t>中国大陆首次上市时间：</a:t>
            </a:r>
            <a:r>
              <a:rPr lang="zh-CN" altLang="en-US" sz="1600" b="1" spc="50" dirty="0">
                <a:solidFill>
                  <a:srgbClr val="FF0000"/>
                </a:solidFill>
                <a:latin typeface="+mn-ea"/>
                <a:cs typeface="+mj-ea"/>
                <a:sym typeface="+mn-ea"/>
              </a:rPr>
              <a:t>202</a:t>
            </a:r>
            <a:r>
              <a:rPr lang="en-US" altLang="zh-CN" sz="1600" b="1" spc="50" dirty="0">
                <a:solidFill>
                  <a:srgbClr val="FF0000"/>
                </a:solidFill>
                <a:latin typeface="+mn-ea"/>
                <a:cs typeface="+mj-ea"/>
                <a:sym typeface="+mn-ea"/>
              </a:rPr>
              <a:t>5</a:t>
            </a:r>
            <a:r>
              <a:rPr lang="zh-CN" altLang="en-US" sz="1600" b="1" spc="50" dirty="0">
                <a:solidFill>
                  <a:srgbClr val="FF0000"/>
                </a:solidFill>
                <a:latin typeface="+mn-ea"/>
                <a:cs typeface="+mj-ea"/>
                <a:sym typeface="+mn-ea"/>
              </a:rPr>
              <a:t>年1</a:t>
            </a:r>
            <a:r>
              <a:rPr lang="en-US" altLang="zh-CN" sz="1600" b="1" spc="50" dirty="0">
                <a:solidFill>
                  <a:srgbClr val="FF0000"/>
                </a:solidFill>
                <a:latin typeface="+mn-ea"/>
                <a:cs typeface="+mj-ea"/>
                <a:sym typeface="+mn-ea"/>
              </a:rPr>
              <a:t>2</a:t>
            </a:r>
            <a:r>
              <a:rPr lang="zh-CN" altLang="en-US" sz="1600" b="1" spc="50" dirty="0">
                <a:solidFill>
                  <a:srgbClr val="FF0000"/>
                </a:solidFill>
                <a:latin typeface="+mn-ea"/>
                <a:cs typeface="+mj-ea"/>
                <a:sym typeface="+mn-ea"/>
              </a:rPr>
              <a:t>月</a:t>
            </a:r>
            <a:r>
              <a:rPr lang="en-US" altLang="zh-CN" sz="1600" b="1" spc="50" dirty="0">
                <a:solidFill>
                  <a:srgbClr val="FF0000"/>
                </a:solidFill>
                <a:latin typeface="+mn-ea"/>
                <a:cs typeface="+mj-ea"/>
                <a:sym typeface="+mn-ea"/>
              </a:rPr>
              <a:t>9</a:t>
            </a:r>
            <a:r>
              <a:rPr lang="zh-CN" altLang="en-US" sz="1600" b="1" spc="50" dirty="0">
                <a:solidFill>
                  <a:srgbClr val="FF0000"/>
                </a:solidFill>
                <a:latin typeface="+mn-ea"/>
                <a:cs typeface="+mj-ea"/>
                <a:sym typeface="+mn-ea"/>
              </a:rPr>
              <a:t>日</a:t>
            </a:r>
            <a:endParaRPr lang="zh-CN" altLang="en-US" sz="1600" spc="50" dirty="0">
              <a:latin typeface="+mn-ea"/>
              <a:cs typeface="+mj-ea"/>
            </a:endParaRPr>
          </a:p>
          <a:p>
            <a:pPr marL="342900" indent="-342900">
              <a:lnSpc>
                <a:spcPct val="200000"/>
              </a:lnSpc>
              <a:spcBef>
                <a:spcPts val="600"/>
              </a:spcBef>
              <a:buFont typeface="Arial" panose="020B0604020202020204" pitchFamily="34" charset="0"/>
              <a:buChar char="•"/>
            </a:pPr>
            <a:r>
              <a:rPr lang="zh-CN" altLang="en-US" sz="1600" spc="50" dirty="0">
                <a:latin typeface="+mn-ea"/>
                <a:cs typeface="+mj-ea"/>
              </a:rPr>
              <a:t>目前大陆地区同通用名药品的上市情况：无</a:t>
            </a:r>
            <a:endParaRPr lang="zh-CN" altLang="en-US" sz="1600" spc="50" dirty="0">
              <a:latin typeface="+mn-ea"/>
              <a:cs typeface="+mj-ea"/>
            </a:endParaRPr>
          </a:p>
          <a:p>
            <a:pPr marL="342900" indent="-342900">
              <a:lnSpc>
                <a:spcPct val="200000"/>
              </a:lnSpc>
              <a:spcBef>
                <a:spcPts val="600"/>
              </a:spcBef>
              <a:buFont typeface="Arial" panose="020B0604020202020204" pitchFamily="34" charset="0"/>
              <a:buChar char="•"/>
            </a:pPr>
            <a:r>
              <a:rPr lang="zh-CN" altLang="en-US" sz="1600" spc="50" dirty="0">
                <a:latin typeface="+mn-ea"/>
                <a:cs typeface="+mj-ea"/>
              </a:rPr>
              <a:t>全球首个上市国家</a:t>
            </a:r>
            <a:r>
              <a:rPr lang="en-US" altLang="zh-CN" sz="1600" spc="50" dirty="0">
                <a:latin typeface="+mn-ea"/>
                <a:cs typeface="+mj-ea"/>
              </a:rPr>
              <a:t>/</a:t>
            </a:r>
            <a:r>
              <a:rPr lang="zh-CN" altLang="en-US" sz="1600" spc="50" dirty="0">
                <a:latin typeface="+mn-ea"/>
                <a:cs typeface="+mj-ea"/>
              </a:rPr>
              <a:t>地区及上市时间：中国    </a:t>
            </a:r>
            <a:r>
              <a:rPr lang="en-US" altLang="zh-CN" sz="1600" spc="50" dirty="0">
                <a:latin typeface="+mn-ea"/>
                <a:cs typeface="+mj-ea"/>
              </a:rPr>
              <a:t>2025</a:t>
            </a:r>
            <a:r>
              <a:rPr lang="zh-CN" altLang="en-US" sz="1600" spc="50" dirty="0">
                <a:latin typeface="+mn-ea"/>
                <a:cs typeface="+mj-ea"/>
              </a:rPr>
              <a:t>年</a:t>
            </a:r>
            <a:r>
              <a:rPr lang="en-US" altLang="zh-CN" sz="1600" spc="50" dirty="0">
                <a:latin typeface="+mn-ea"/>
                <a:cs typeface="+mj-ea"/>
              </a:rPr>
              <a:t>12</a:t>
            </a:r>
            <a:r>
              <a:rPr lang="zh-CN" altLang="en-US" sz="1600" spc="50" dirty="0">
                <a:latin typeface="+mn-ea"/>
                <a:cs typeface="+mj-ea"/>
              </a:rPr>
              <a:t>月</a:t>
            </a:r>
            <a:endParaRPr lang="zh-CN" altLang="en-US" sz="1600" spc="50" dirty="0">
              <a:latin typeface="+mn-ea"/>
              <a:cs typeface="+mj-ea"/>
            </a:endParaRPr>
          </a:p>
          <a:p>
            <a:pPr marL="342900" indent="-342900">
              <a:lnSpc>
                <a:spcPct val="200000"/>
              </a:lnSpc>
              <a:spcBef>
                <a:spcPts val="600"/>
              </a:spcBef>
              <a:buFont typeface="Arial" panose="020B0604020202020204" pitchFamily="34" charset="0"/>
              <a:buChar char="•"/>
            </a:pPr>
            <a:r>
              <a:rPr lang="zh-CN" altLang="en-US" sz="1600" spc="50" dirty="0">
                <a:latin typeface="+mn-ea"/>
                <a:cs typeface="+mj-ea"/>
              </a:rPr>
              <a:t>是否为</a:t>
            </a:r>
            <a:r>
              <a:rPr lang="en-US" altLang="zh-CN" sz="1600" spc="50" dirty="0">
                <a:latin typeface="+mn-ea"/>
                <a:cs typeface="+mj-ea"/>
              </a:rPr>
              <a:t>OTC</a:t>
            </a:r>
            <a:r>
              <a:rPr lang="zh-CN" altLang="en-US" sz="1600" spc="50" dirty="0">
                <a:latin typeface="+mn-ea"/>
                <a:cs typeface="+mj-ea"/>
              </a:rPr>
              <a:t>产品：否</a:t>
            </a:r>
            <a:endParaRPr lang="en-US" altLang="zh-CN" sz="1600" spc="50" dirty="0">
              <a:latin typeface="+mn-ea"/>
              <a:cs typeface="+mj-ea"/>
            </a:endParaRPr>
          </a:p>
          <a:p>
            <a:pPr marL="342900" indent="-342900">
              <a:lnSpc>
                <a:spcPct val="200000"/>
              </a:lnSpc>
              <a:spcBef>
                <a:spcPts val="600"/>
              </a:spcBef>
              <a:buFont typeface="Arial" panose="020B0604020202020204" pitchFamily="34" charset="0"/>
              <a:buChar char="•"/>
            </a:pPr>
            <a:r>
              <a:rPr lang="zh-CN" altLang="en-US" sz="1600" dirty="0">
                <a:latin typeface="+mn-ea"/>
                <a:sym typeface="Arial" panose="020B0604020202020204" pitchFamily="34" charset="0"/>
              </a:rPr>
              <a:t>注册分类：中药 3.1类新药</a:t>
            </a:r>
            <a:r>
              <a:rPr lang="en-US" altLang="zh-CN" sz="1600" dirty="0">
                <a:latin typeface="+mn-ea"/>
                <a:sym typeface="Arial" panose="020B0604020202020204" pitchFamily="34" charset="0"/>
              </a:rPr>
              <a:t>【</a:t>
            </a:r>
            <a:r>
              <a:rPr lang="zh-CN" altLang="en-US" sz="1600" dirty="0">
                <a:latin typeface="+mn-ea"/>
                <a:sym typeface="Arial" panose="020B0604020202020204" pitchFamily="34" charset="0"/>
              </a:rPr>
              <a:t>出自</a:t>
            </a:r>
            <a:r>
              <a:rPr lang="en-US" altLang="zh-CN" sz="1600" dirty="0">
                <a:latin typeface="+mn-ea"/>
                <a:sym typeface="Arial" panose="020B0604020202020204" pitchFamily="34" charset="0"/>
              </a:rPr>
              <a:t>《</a:t>
            </a:r>
            <a:r>
              <a:rPr lang="zh-CN" altLang="en-US" sz="1600" dirty="0">
                <a:latin typeface="+mn-ea"/>
                <a:sym typeface="+mn-ea"/>
              </a:rPr>
              <a:t>古代经典名方目录（第一批）</a:t>
            </a:r>
            <a:r>
              <a:rPr lang="en-US" altLang="zh-CN" sz="1600" dirty="0">
                <a:latin typeface="+mn-ea"/>
                <a:sym typeface="Arial" panose="020B0604020202020204" pitchFamily="34" charset="0"/>
              </a:rPr>
              <a:t>》】</a:t>
            </a:r>
            <a:endParaRPr lang="en-US" altLang="zh-CN" sz="1600" dirty="0">
              <a:latin typeface="+mn-ea"/>
              <a:sym typeface="Arial" panose="020B0604020202020204" pitchFamily="34" charset="0"/>
            </a:endParaRPr>
          </a:p>
          <a:p>
            <a:pPr marL="342900" indent="-342900">
              <a:lnSpc>
                <a:spcPct val="200000"/>
              </a:lnSpc>
              <a:spcBef>
                <a:spcPts val="600"/>
              </a:spcBef>
              <a:buFont typeface="Arial" panose="020B0604020202020204" pitchFamily="34" charset="0"/>
              <a:buChar char="•"/>
            </a:pPr>
            <a:r>
              <a:rPr lang="zh-CN" altLang="en-US" sz="1600" spc="50" dirty="0">
                <a:latin typeface="+mn-ea"/>
                <a:cs typeface="+mj-ea"/>
                <a:sym typeface="Arial" panose="020B0604020202020204" pitchFamily="34" charset="0"/>
              </a:rPr>
              <a:t>产品定位：</a:t>
            </a:r>
            <a:r>
              <a:rPr lang="zh-CN" altLang="en-US" sz="1600" b="1" spc="50" dirty="0">
                <a:solidFill>
                  <a:srgbClr val="FF0000"/>
                </a:solidFill>
                <a:latin typeface="+mn-ea"/>
                <a:cs typeface="+mj-ea"/>
                <a:sym typeface="Arial" panose="020B0604020202020204" pitchFamily="34" charset="0"/>
              </a:rPr>
              <a:t>儿童专用处方药</a:t>
            </a:r>
            <a:endParaRPr lang="zh-CN" altLang="en-US" sz="1600" spc="50" dirty="0">
              <a:latin typeface="+mn-ea"/>
              <a:cs typeface="+mj-ea"/>
              <a:sym typeface="Arial" panose="020B0604020202020204" pitchFamily="34" charset="0"/>
            </a:endParaRPr>
          </a:p>
          <a:p>
            <a:pPr marL="342900" indent="-342900">
              <a:lnSpc>
                <a:spcPct val="200000"/>
              </a:lnSpc>
              <a:spcBef>
                <a:spcPts val="600"/>
              </a:spcBef>
              <a:buFont typeface="Arial" panose="020B0604020202020204" pitchFamily="34" charset="0"/>
              <a:buChar char="•"/>
            </a:pPr>
            <a:r>
              <a:rPr lang="zh-CN" altLang="en-US" sz="1600" spc="50" dirty="0">
                <a:latin typeface="+mn-ea"/>
                <a:cs typeface="+mj-ea"/>
              </a:rPr>
              <a:t>参照药品建议：</a:t>
            </a:r>
            <a:r>
              <a:rPr lang="zh-CN" altLang="en-US" sz="1600" spc="50" dirty="0">
                <a:solidFill>
                  <a:srgbClr val="FF0000"/>
                </a:solidFill>
                <a:latin typeface="+mn-ea"/>
                <a:cs typeface="+mj-ea"/>
              </a:rPr>
              <a:t> </a:t>
            </a:r>
            <a:r>
              <a:rPr lang="zh-CN" altLang="en-US" sz="1600" spc="50" dirty="0">
                <a:solidFill>
                  <a:schemeClr val="tx1"/>
                </a:solidFill>
                <a:latin typeface="+mn-ea"/>
                <a:cs typeface="+mj-ea"/>
              </a:rPr>
              <a:t>小儿肺热清颗粒</a:t>
            </a:r>
            <a:endParaRPr lang="zh-CN" altLang="en-US" sz="1600" spc="50" dirty="0">
              <a:solidFill>
                <a:schemeClr val="tx1"/>
              </a:solidFill>
              <a:latin typeface="+mn-ea"/>
              <a:cs typeface="+mj-ea"/>
            </a:endParaRPr>
          </a:p>
        </p:txBody>
      </p:sp>
      <p:sp>
        <p:nvSpPr>
          <p:cNvPr id="1048606"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68096"/>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8" name="矩形 1"/>
          <p:cNvSpPr/>
          <p:nvPr/>
        </p:nvSpPr>
        <p:spPr>
          <a:xfrm>
            <a:off x="0" y="-83970"/>
            <a:ext cx="12192000" cy="6970056"/>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048609" name="文本框 61"/>
          <p:cNvSpPr txBox="1"/>
          <p:nvPr/>
        </p:nvSpPr>
        <p:spPr>
          <a:xfrm>
            <a:off x="2769235" y="1544955"/>
            <a:ext cx="8344535" cy="837565"/>
          </a:xfrm>
          <a:prstGeom prst="rect">
            <a:avLst/>
          </a:prstGeom>
          <a:noFill/>
        </p:spPr>
        <p:txBody>
          <a:bodyPr wrap="square" rtlCol="0">
            <a:noAutofit/>
          </a:bodyPr>
          <a:lstStyle/>
          <a:p>
            <a:pPr marL="285750" lvl="1" indent="-285750" algn="l">
              <a:lnSpc>
                <a:spcPct val="150000"/>
              </a:lnSpc>
              <a:spcBef>
                <a:spcPts val="600"/>
              </a:spcBef>
              <a:buClrTx/>
              <a:buSzTx/>
              <a:buFont typeface="Arial" panose="020B0604020202020204" pitchFamily="34" charset="0"/>
              <a:buChar char="•"/>
            </a:pPr>
            <a:r>
              <a:rPr lang="zh-CN" altLang="en-US" sz="1600" dirty="0">
                <a:latin typeface="微软雅黑" panose="020B0503020204020204" charset="-122"/>
                <a:ea typeface="微软雅黑" panose="020B0503020204020204" charset="-122"/>
                <a:sym typeface="+mn-ea"/>
              </a:rPr>
              <a:t>清泻肺热，止咳平喘。</a:t>
            </a:r>
            <a:endParaRPr lang="zh-CN" altLang="en-US" sz="1600" dirty="0">
              <a:latin typeface="微软雅黑" panose="020B0503020204020204" charset="-122"/>
              <a:ea typeface="微软雅黑" panose="020B0503020204020204" charset="-122"/>
              <a:sym typeface="+mn-ea"/>
            </a:endParaRPr>
          </a:p>
          <a:p>
            <a:pPr marL="285750" lvl="1" indent="-285750" algn="l">
              <a:lnSpc>
                <a:spcPct val="150000"/>
              </a:lnSpc>
              <a:spcBef>
                <a:spcPts val="600"/>
              </a:spcBef>
              <a:buClrTx/>
              <a:buSzTx/>
              <a:buFont typeface="Arial" panose="020B0604020202020204" pitchFamily="34" charset="0"/>
              <a:buChar char="•"/>
            </a:pPr>
            <a:r>
              <a:rPr lang="zh-CN" altLang="en-US" sz="1600" b="1" dirty="0">
                <a:solidFill>
                  <a:srgbClr val="FF0000"/>
                </a:solidFill>
                <a:latin typeface="微软雅黑" panose="020B0503020204020204" charset="-122"/>
                <a:ea typeface="微软雅黑" panose="020B0503020204020204" charset="-122"/>
                <a:sym typeface="+mn-ea"/>
              </a:rPr>
              <a:t>用于小儿肺热咳喘证</a:t>
            </a:r>
            <a:r>
              <a:rPr lang="zh-CN" altLang="en-US" sz="1600" dirty="0">
                <a:latin typeface="微软雅黑" panose="020B0503020204020204" charset="-122"/>
                <a:ea typeface="微软雅黑" panose="020B0503020204020204" charset="-122"/>
                <a:sym typeface="+mn-ea"/>
              </a:rPr>
              <a:t>。症见气喘咳嗽，皮肤蒸热，日晡尤甚，舌红苔黄，脉细数。</a:t>
            </a:r>
            <a:endParaRPr lang="zh-CN" altLang="en-US" sz="1600" dirty="0">
              <a:latin typeface="微软雅黑" panose="020B0503020204020204" charset="-122"/>
              <a:ea typeface="微软雅黑" panose="020B0503020204020204" charset="-122"/>
              <a:sym typeface="+mn-ea"/>
            </a:endParaRPr>
          </a:p>
        </p:txBody>
      </p:sp>
      <p:sp>
        <p:nvSpPr>
          <p:cNvPr id="1048610" name="文本框 66"/>
          <p:cNvSpPr txBox="1"/>
          <p:nvPr/>
        </p:nvSpPr>
        <p:spPr>
          <a:xfrm>
            <a:off x="1829194" y="330213"/>
            <a:ext cx="4337269" cy="706755"/>
          </a:xfrm>
          <a:prstGeom prst="rect">
            <a:avLst/>
          </a:prstGeom>
          <a:noFill/>
        </p:spPr>
        <p:txBody>
          <a:bodyPr wrap="square" rtlCol="0">
            <a:spAutoFit/>
          </a:bodyPr>
          <a:lstStyle/>
          <a:p>
            <a:pPr algn="ctr"/>
            <a:r>
              <a:rPr lang="zh-CN" altLang="en-US" sz="4000" dirty="0">
                <a:solidFill>
                  <a:srgbClr val="002060"/>
                </a:solidFill>
                <a:latin typeface="+mn-ea"/>
              </a:rPr>
              <a:t>药品基本信息</a:t>
            </a:r>
            <a:endParaRPr lang="zh-CN" altLang="en-US" sz="4000" dirty="0">
              <a:solidFill>
                <a:srgbClr val="002060"/>
              </a:solidFill>
              <a:latin typeface="+mn-ea"/>
            </a:endParaRPr>
          </a:p>
        </p:txBody>
      </p:sp>
      <p:sp>
        <p:nvSpPr>
          <p:cNvPr id="1048611" name="矩形 18"/>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12" name="文本框 65"/>
          <p:cNvSpPr txBox="1"/>
          <p:nvPr/>
        </p:nvSpPr>
        <p:spPr>
          <a:xfrm>
            <a:off x="2769235" y="4763770"/>
            <a:ext cx="8683625" cy="683260"/>
          </a:xfrm>
          <a:prstGeom prst="rect">
            <a:avLst/>
          </a:prstGeom>
          <a:noFill/>
        </p:spPr>
        <p:txBody>
          <a:bodyPr wrap="square" rtlCol="0">
            <a:noAutofit/>
          </a:bodyPr>
          <a:lstStyle/>
          <a:p>
            <a:pPr marL="285750" marR="0" lvl="0" indent="-285750" algn="just" defTabSz="914400" rtl="0" eaLnBrk="1" latinLnBrk="0" hangingPunct="1">
              <a:lnSpc>
                <a:spcPct val="150000"/>
              </a:lnSpc>
              <a:buClrTx/>
              <a:buSzTx/>
              <a:buFont typeface="Arial" panose="020B0604020202020204" pitchFamily="34" charset="0"/>
              <a:buChar char="•"/>
            </a:pPr>
            <a:r>
              <a:rPr lang="zh-CN" altLang="en-US" sz="1600" dirty="0">
                <a:latin typeface="微软雅黑" panose="020B0503020204020204" charset="-122"/>
                <a:ea typeface="微软雅黑" panose="020B0503020204020204" charset="-122"/>
                <a:cs typeface="微软雅黑" panose="020B0503020204020204" charset="-122"/>
                <a:sym typeface="+mn-ea"/>
              </a:rPr>
              <a:t>饭后温开水冲服。一次</a:t>
            </a:r>
            <a:r>
              <a:rPr lang="en-US" altLang="zh-CN" sz="1600" dirty="0">
                <a:latin typeface="微软雅黑" panose="020B0503020204020204" charset="-122"/>
                <a:ea typeface="微软雅黑" panose="020B0503020204020204" charset="-122"/>
                <a:cs typeface="微软雅黑" panose="020B0503020204020204" charset="-122"/>
                <a:sym typeface="+mn-ea"/>
              </a:rPr>
              <a:t>1</a:t>
            </a:r>
            <a:r>
              <a:rPr lang="zh-CN" altLang="en-US" sz="1600" dirty="0">
                <a:latin typeface="微软雅黑" panose="020B0503020204020204" charset="-122"/>
                <a:ea typeface="微软雅黑" panose="020B0503020204020204" charset="-122"/>
                <a:cs typeface="微软雅黑" panose="020B0503020204020204" charset="-122"/>
                <a:sym typeface="+mn-ea"/>
              </a:rPr>
              <a:t>袋（相当于饮片量</a:t>
            </a:r>
            <a:r>
              <a:rPr lang="en-US" altLang="zh-CN" sz="1600" dirty="0">
                <a:latin typeface="微软雅黑" panose="020B0503020204020204" charset="-122"/>
                <a:ea typeface="微软雅黑" panose="020B0503020204020204" charset="-122"/>
                <a:cs typeface="微软雅黑" panose="020B0503020204020204" charset="-122"/>
                <a:sym typeface="+mn-ea"/>
              </a:rPr>
              <a:t>8.20g</a:t>
            </a:r>
            <a:r>
              <a:rPr lang="zh-CN" altLang="en-US" sz="1600" dirty="0">
                <a:latin typeface="微软雅黑" panose="020B0503020204020204" charset="-122"/>
                <a:ea typeface="微软雅黑" panose="020B0503020204020204" charset="-122"/>
                <a:cs typeface="微软雅黑" panose="020B0503020204020204" charset="-122"/>
                <a:sym typeface="+mn-ea"/>
              </a:rPr>
              <a:t>），一日</a:t>
            </a:r>
            <a:r>
              <a:rPr lang="en-US" altLang="zh-CN" sz="1600" dirty="0">
                <a:latin typeface="微软雅黑" panose="020B0503020204020204" charset="-122"/>
                <a:ea typeface="微软雅黑" panose="020B0503020204020204" charset="-122"/>
                <a:cs typeface="微软雅黑" panose="020B0503020204020204" charset="-122"/>
                <a:sym typeface="+mn-ea"/>
              </a:rPr>
              <a:t>3</a:t>
            </a:r>
            <a:r>
              <a:rPr lang="zh-CN" altLang="en-US" sz="1600" dirty="0">
                <a:latin typeface="微软雅黑" panose="020B0503020204020204" charset="-122"/>
                <a:ea typeface="微软雅黑" panose="020B0503020204020204" charset="-122"/>
                <a:cs typeface="微软雅黑" panose="020B0503020204020204" charset="-122"/>
                <a:sym typeface="+mn-ea"/>
              </a:rPr>
              <a:t>次。或遵医嘱</a:t>
            </a:r>
            <a:r>
              <a:rPr lang="zh-CN" altLang="zh-CN" sz="1600" dirty="0">
                <a:latin typeface="微软雅黑" panose="020B0503020204020204" charset="-122"/>
                <a:ea typeface="微软雅黑" panose="020B0503020204020204" charset="-122"/>
                <a:cs typeface="微软雅黑" panose="020B0503020204020204" charset="-122"/>
                <a:sym typeface="+mn-ea"/>
              </a:rPr>
              <a:t>。</a:t>
            </a:r>
            <a:endParaRPr lang="zh-CN" altLang="zh-CN" sz="1600" dirty="0">
              <a:latin typeface="微软雅黑" panose="020B0503020204020204" charset="-122"/>
              <a:ea typeface="微软雅黑" panose="020B0503020204020204" charset="-122"/>
              <a:cs typeface="微软雅黑" panose="020B0503020204020204" charset="-122"/>
              <a:sym typeface="+mn-ea"/>
            </a:endParaRPr>
          </a:p>
          <a:p>
            <a:pPr marR="0" lvl="0" indent="0" algn="just" defTabSz="914400" rtl="0" eaLnBrk="1" latinLnBrk="0" hangingPunct="1">
              <a:lnSpc>
                <a:spcPct val="150000"/>
              </a:lnSpc>
              <a:buClrTx/>
              <a:buSzTx/>
              <a:buFont typeface="Arial" panose="020B0604020202020204" pitchFamily="34" charset="0"/>
              <a:buNone/>
            </a:pP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48613" name="文本框 13"/>
          <p:cNvSpPr txBox="1"/>
          <p:nvPr/>
        </p:nvSpPr>
        <p:spPr>
          <a:xfrm>
            <a:off x="473709" y="144145"/>
            <a:ext cx="1559371" cy="1106805"/>
          </a:xfrm>
          <a:prstGeom prst="rect">
            <a:avLst/>
          </a:prstGeom>
          <a:noFill/>
        </p:spPr>
        <p:txBody>
          <a:bodyPr wrap="square" rtlCol="0">
            <a:spAutoFit/>
          </a:bodyPr>
          <a:lstStyle/>
          <a:p>
            <a:r>
              <a:rPr lang="en-US" altLang="zh-CN" sz="6600" spc="600" dirty="0">
                <a:solidFill>
                  <a:srgbClr val="51B4E9"/>
                </a:solidFill>
                <a:latin typeface="+mn-ea"/>
              </a:rPr>
              <a:t>01</a:t>
            </a:r>
            <a:endParaRPr lang="en-US" altLang="zh-CN" sz="6600" spc="600" dirty="0">
              <a:solidFill>
                <a:srgbClr val="51B4E9"/>
              </a:solidFill>
              <a:latin typeface="+mn-ea"/>
            </a:endParaRPr>
          </a:p>
        </p:txBody>
      </p:sp>
      <p:sp>
        <p:nvSpPr>
          <p:cNvPr id="1048614" name="文本框 32"/>
          <p:cNvSpPr txBox="1"/>
          <p:nvPr>
            <p:custDataLst>
              <p:tags r:id="rId2"/>
            </p:custDataLst>
          </p:nvPr>
        </p:nvSpPr>
        <p:spPr>
          <a:xfrm>
            <a:off x="1033987" y="1282700"/>
            <a:ext cx="1071245" cy="706755"/>
          </a:xfrm>
          <a:prstGeom prst="rect">
            <a:avLst/>
          </a:prstGeom>
          <a:noFill/>
        </p:spPr>
        <p:txBody>
          <a:bodyPr wrap="square" rtlCol="0">
            <a:spAutoFit/>
          </a:bodyPr>
          <a:lstStyle/>
          <a:p>
            <a:pPr algn="ctr"/>
            <a:r>
              <a:rPr lang="zh-CN" altLang="en-US" sz="4000" dirty="0">
                <a:solidFill>
                  <a:srgbClr val="002060"/>
                </a:solidFill>
                <a:latin typeface="+mn-ea"/>
              </a:rPr>
              <a:t>（</a:t>
            </a:r>
            <a:r>
              <a:rPr lang="en-US" altLang="zh-CN" sz="4000" dirty="0">
                <a:solidFill>
                  <a:srgbClr val="002060"/>
                </a:solidFill>
                <a:latin typeface="+mn-ea"/>
              </a:rPr>
              <a:t>1</a:t>
            </a:r>
            <a:r>
              <a:rPr lang="zh-CN" altLang="en-US" sz="4000" dirty="0">
                <a:solidFill>
                  <a:srgbClr val="002060"/>
                </a:solidFill>
                <a:latin typeface="+mn-ea"/>
              </a:rPr>
              <a:t>）</a:t>
            </a:r>
            <a:endParaRPr lang="zh-CN" altLang="en-US" sz="4000" dirty="0">
              <a:solidFill>
                <a:srgbClr val="002060"/>
              </a:solidFill>
              <a:latin typeface="+mn-ea"/>
            </a:endParaRPr>
          </a:p>
        </p:txBody>
      </p:sp>
      <p:sp>
        <p:nvSpPr>
          <p:cNvPr id="1048615" name="文本框 38"/>
          <p:cNvSpPr txBox="1"/>
          <p:nvPr>
            <p:custDataLst>
              <p:tags r:id="rId3"/>
            </p:custDataLst>
          </p:nvPr>
        </p:nvSpPr>
        <p:spPr>
          <a:xfrm>
            <a:off x="898525" y="2783840"/>
            <a:ext cx="1507490" cy="692150"/>
          </a:xfrm>
          <a:prstGeom prst="rect">
            <a:avLst/>
          </a:prstGeom>
          <a:noFill/>
        </p:spPr>
        <p:txBody>
          <a:bodyPr wrap="square" rtlCol="0">
            <a:noAutofit/>
          </a:bodyPr>
          <a:lstStyle/>
          <a:p>
            <a:pPr algn="ctr"/>
            <a:r>
              <a:rPr lang="zh-CN" altLang="en-US" sz="4000" dirty="0">
                <a:solidFill>
                  <a:srgbClr val="002060"/>
                </a:solidFill>
                <a:latin typeface="+mn-ea"/>
              </a:rPr>
              <a:t>（</a:t>
            </a:r>
            <a:r>
              <a:rPr lang="en-US" altLang="zh-CN" sz="4000" dirty="0">
                <a:solidFill>
                  <a:srgbClr val="002060"/>
                </a:solidFill>
                <a:latin typeface="+mn-ea"/>
              </a:rPr>
              <a:t>2</a:t>
            </a:r>
            <a:r>
              <a:rPr lang="zh-CN" altLang="en-US" sz="4000" dirty="0">
                <a:solidFill>
                  <a:srgbClr val="002060"/>
                </a:solidFill>
                <a:latin typeface="+mn-ea"/>
              </a:rPr>
              <a:t>）</a:t>
            </a:r>
            <a:endParaRPr lang="zh-CN" altLang="en-US" sz="4000" dirty="0">
              <a:solidFill>
                <a:srgbClr val="002060"/>
              </a:solidFill>
              <a:latin typeface="+mn-ea"/>
            </a:endParaRPr>
          </a:p>
        </p:txBody>
      </p:sp>
      <p:sp>
        <p:nvSpPr>
          <p:cNvPr id="1048616" name="矩形 39"/>
          <p:cNvSpPr/>
          <p:nvPr>
            <p:custDataLst>
              <p:tags r:id="rId4"/>
            </p:custDataLst>
          </p:nvPr>
        </p:nvSpPr>
        <p:spPr>
          <a:xfrm>
            <a:off x="556895" y="3506470"/>
            <a:ext cx="2014220" cy="7874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18" name="文本框 60"/>
          <p:cNvSpPr txBox="1"/>
          <p:nvPr>
            <p:custDataLst>
              <p:tags r:id="rId5"/>
            </p:custDataLst>
          </p:nvPr>
        </p:nvSpPr>
        <p:spPr>
          <a:xfrm>
            <a:off x="588444" y="2157730"/>
            <a:ext cx="1899575" cy="337185"/>
          </a:xfrm>
          <a:prstGeom prst="rect">
            <a:avLst/>
          </a:prstGeom>
          <a:noFill/>
        </p:spPr>
        <p:txBody>
          <a:bodyPr wrap="square" rtlCol="0">
            <a:spAutoFit/>
          </a:bodyPr>
          <a:lstStyle/>
          <a:p>
            <a:pPr algn="ctr"/>
            <a:r>
              <a:rPr lang="zh-CN" altLang="en-US" sz="1600" dirty="0">
                <a:solidFill>
                  <a:srgbClr val="002060"/>
                </a:solidFill>
                <a:latin typeface="+mn-ea"/>
              </a:rPr>
              <a:t>功能主治</a:t>
            </a:r>
            <a:endParaRPr lang="zh-CN" altLang="en-US" sz="1600" dirty="0">
              <a:solidFill>
                <a:srgbClr val="002060"/>
              </a:solidFill>
              <a:latin typeface="+mn-ea"/>
            </a:endParaRPr>
          </a:p>
        </p:txBody>
      </p:sp>
      <p:sp>
        <p:nvSpPr>
          <p:cNvPr id="1048619" name="文本框 62"/>
          <p:cNvSpPr txBox="1"/>
          <p:nvPr>
            <p:custDataLst>
              <p:tags r:id="rId6"/>
            </p:custDataLst>
          </p:nvPr>
        </p:nvSpPr>
        <p:spPr>
          <a:xfrm>
            <a:off x="554355" y="3684905"/>
            <a:ext cx="2017395" cy="389890"/>
          </a:xfrm>
          <a:prstGeom prst="rect">
            <a:avLst/>
          </a:prstGeom>
          <a:noFill/>
        </p:spPr>
        <p:txBody>
          <a:bodyPr wrap="square" rtlCol="0">
            <a:noAutofit/>
          </a:bodyPr>
          <a:lstStyle/>
          <a:p>
            <a:pPr algn="ctr"/>
            <a:r>
              <a:rPr lang="zh-CN" altLang="en-US" sz="1600" dirty="0">
                <a:solidFill>
                  <a:srgbClr val="002060"/>
                </a:solidFill>
                <a:latin typeface="+mn-ea"/>
                <a:sym typeface="+mn-ea"/>
              </a:rPr>
              <a:t>处方组成</a:t>
            </a:r>
            <a:endParaRPr lang="zh-CN" altLang="en-US" sz="1600" dirty="0">
              <a:solidFill>
                <a:srgbClr val="002060"/>
              </a:solidFill>
              <a:latin typeface="+mn-ea"/>
              <a:sym typeface="+mn-ea"/>
            </a:endParaRPr>
          </a:p>
        </p:txBody>
      </p:sp>
      <p:sp>
        <p:nvSpPr>
          <p:cNvPr id="1048622" name="矩形 4"/>
          <p:cNvSpPr/>
          <p:nvPr>
            <p:custDataLst>
              <p:tags r:id="rId7"/>
            </p:custDataLst>
          </p:nvPr>
        </p:nvSpPr>
        <p:spPr>
          <a:xfrm>
            <a:off x="556895" y="2011045"/>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2" name="文本框 38"/>
          <p:cNvSpPr txBox="1"/>
          <p:nvPr>
            <p:custDataLst>
              <p:tags r:id="rId8"/>
            </p:custDataLst>
          </p:nvPr>
        </p:nvSpPr>
        <p:spPr>
          <a:xfrm>
            <a:off x="892175" y="4349115"/>
            <a:ext cx="1507490" cy="692150"/>
          </a:xfrm>
          <a:prstGeom prst="rect">
            <a:avLst/>
          </a:prstGeom>
          <a:noFill/>
        </p:spPr>
        <p:txBody>
          <a:bodyPr wrap="square" rtlCol="0">
            <a:noAutofit/>
          </a:bodyPr>
          <a:lstStyle/>
          <a:p>
            <a:pPr algn="ctr"/>
            <a:r>
              <a:rPr lang="zh-CN" altLang="en-US" sz="4000" dirty="0">
                <a:solidFill>
                  <a:srgbClr val="002060"/>
                </a:solidFill>
                <a:latin typeface="+mn-ea"/>
              </a:rPr>
              <a:t>（</a:t>
            </a:r>
            <a:r>
              <a:rPr lang="en-US" altLang="zh-CN" sz="4000" dirty="0">
                <a:solidFill>
                  <a:srgbClr val="002060"/>
                </a:solidFill>
                <a:latin typeface="+mn-ea"/>
              </a:rPr>
              <a:t>3</a:t>
            </a:r>
            <a:r>
              <a:rPr lang="zh-CN" altLang="en-US" sz="4000" dirty="0">
                <a:solidFill>
                  <a:srgbClr val="002060"/>
                </a:solidFill>
                <a:latin typeface="+mn-ea"/>
              </a:rPr>
              <a:t>）</a:t>
            </a:r>
            <a:endParaRPr lang="zh-CN" altLang="en-US" sz="4000" dirty="0">
              <a:solidFill>
                <a:srgbClr val="002060"/>
              </a:solidFill>
              <a:latin typeface="+mn-ea"/>
            </a:endParaRPr>
          </a:p>
        </p:txBody>
      </p:sp>
      <p:sp>
        <p:nvSpPr>
          <p:cNvPr id="4" name="矩形 39"/>
          <p:cNvSpPr/>
          <p:nvPr>
            <p:custDataLst>
              <p:tags r:id="rId9"/>
            </p:custDataLst>
          </p:nvPr>
        </p:nvSpPr>
        <p:spPr>
          <a:xfrm>
            <a:off x="550545" y="5071745"/>
            <a:ext cx="2014220" cy="7874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6" name="文本框 62"/>
          <p:cNvSpPr txBox="1"/>
          <p:nvPr>
            <p:custDataLst>
              <p:tags r:id="rId10"/>
            </p:custDataLst>
          </p:nvPr>
        </p:nvSpPr>
        <p:spPr>
          <a:xfrm>
            <a:off x="548005" y="5250180"/>
            <a:ext cx="2017395" cy="196850"/>
          </a:xfrm>
          <a:prstGeom prst="rect">
            <a:avLst/>
          </a:prstGeom>
          <a:noFill/>
        </p:spPr>
        <p:txBody>
          <a:bodyPr wrap="square" rtlCol="0">
            <a:noAutofit/>
          </a:bodyPr>
          <a:lstStyle/>
          <a:p>
            <a:pPr algn="ctr"/>
            <a:r>
              <a:rPr lang="zh-CN" altLang="en-US" sz="1600" dirty="0">
                <a:solidFill>
                  <a:srgbClr val="002060"/>
                </a:solidFill>
                <a:latin typeface="+mn-ea"/>
                <a:sym typeface="+mn-ea"/>
              </a:rPr>
              <a:t>用法用量</a:t>
            </a:r>
            <a:endParaRPr lang="zh-CN" altLang="en-US" sz="1600" dirty="0">
              <a:solidFill>
                <a:srgbClr val="002060"/>
              </a:solidFill>
              <a:latin typeface="+mn-ea"/>
              <a:sym typeface="+mn-ea"/>
            </a:endParaRPr>
          </a:p>
        </p:txBody>
      </p:sp>
      <p:sp>
        <p:nvSpPr>
          <p:cNvPr id="10" name="文本框 65"/>
          <p:cNvSpPr txBox="1"/>
          <p:nvPr/>
        </p:nvSpPr>
        <p:spPr>
          <a:xfrm>
            <a:off x="2769235" y="3204210"/>
            <a:ext cx="8683625" cy="683260"/>
          </a:xfrm>
          <a:prstGeom prst="rect">
            <a:avLst/>
          </a:prstGeom>
          <a:noFill/>
        </p:spPr>
        <p:txBody>
          <a:bodyPr wrap="square" rtlCol="0">
            <a:noAutofit/>
          </a:bodyPr>
          <a:lstStyle/>
          <a:p>
            <a:pPr marL="285750" marR="0" lvl="0" indent="-285750" algn="just" defTabSz="914400" rtl="0" eaLnBrk="1" latinLnBrk="0" hangingPunct="1">
              <a:lnSpc>
                <a:spcPct val="150000"/>
              </a:lnSpc>
              <a:buClrTx/>
              <a:buSzTx/>
              <a:buFont typeface="Arial" panose="020B0604020202020204" pitchFamily="34" charset="0"/>
              <a:buChar char="•"/>
            </a:pP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炒桑白皮</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mn-ea"/>
              </a:rPr>
              <a:t>8.86g</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、地骨皮（焙）</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mn-ea"/>
              </a:rPr>
              <a:t>8.86g</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、炒甘草</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mn-ea"/>
              </a:rPr>
              <a:t>0.89g</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、粳米</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mn-ea"/>
              </a:rPr>
              <a:t>6.00g</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68096"/>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8" name="矩形 1"/>
          <p:cNvSpPr/>
          <p:nvPr/>
        </p:nvSpPr>
        <p:spPr>
          <a:xfrm>
            <a:off x="0" y="-83970"/>
            <a:ext cx="12192000" cy="6970056"/>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048609" name="文本框 61"/>
          <p:cNvSpPr txBox="1"/>
          <p:nvPr/>
        </p:nvSpPr>
        <p:spPr>
          <a:xfrm>
            <a:off x="2332990" y="1446530"/>
            <a:ext cx="8606155" cy="2470150"/>
          </a:xfrm>
          <a:prstGeom prst="rect">
            <a:avLst/>
          </a:prstGeom>
          <a:noFill/>
        </p:spPr>
        <p:txBody>
          <a:bodyPr wrap="square" rtlCol="0">
            <a:noAutofit/>
          </a:bodyPr>
          <a:lstStyle/>
          <a:p>
            <a:pPr marL="742950" lvl="2" indent="-285750">
              <a:lnSpc>
                <a:spcPct val="150000"/>
              </a:lnSpc>
              <a:buFont typeface="Arial" panose="020B0604020202020204" pitchFamily="34" charset="0"/>
              <a:buChar char="•"/>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随着环境空气质量变化、呼吸道感染频发及小儿脏腑娇嫩、易感外邪的体质特点影响，小儿肺热咳喘相关病症的患病率呈上升趋势，其</a:t>
            </a:r>
            <a:r>
              <a:rPr lang="zh-CN" altLang="en-US" sz="1400" b="1" u="sng" dirty="0">
                <a:latin typeface="微软雅黑" panose="020B0503020204020204" charset="-122"/>
                <a:ea typeface="微软雅黑" panose="020B0503020204020204" charset="-122"/>
                <a:cs typeface="微软雅黑" panose="020B0503020204020204" charset="-122"/>
                <a:sym typeface="+mn-ea"/>
              </a:rPr>
              <a:t>与小儿慢性咳嗽、气道高反应性的发病密切相关</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en-US" altLang="zh-CN" sz="1400" baseline="30000" dirty="0">
                <a:latin typeface="微软雅黑" panose="020B0503020204020204" charset="-122"/>
                <a:ea typeface="微软雅黑" panose="020B0503020204020204" charset="-122"/>
                <a:cs typeface="微软雅黑" panose="020B0503020204020204" charset="-122"/>
                <a:sym typeface="+mn-ea"/>
              </a:rPr>
              <a:t>[1]</a:t>
            </a:r>
            <a:r>
              <a:rPr lang="zh-CN" altLang="en-US" sz="1400" dirty="0">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不及时治愈，</a:t>
            </a:r>
            <a:r>
              <a:rPr lang="zh-CN" altLang="en-US" sz="1400" b="1" u="sng" dirty="0">
                <a:solidFill>
                  <a:schemeClr val="tx1"/>
                </a:solidFill>
                <a:latin typeface="微软雅黑" panose="020B0503020204020204" charset="-122"/>
                <a:ea typeface="微软雅黑" panose="020B0503020204020204" charset="-122"/>
                <a:cs typeface="微软雅黑" panose="020B0503020204020204" charset="-122"/>
                <a:sym typeface="+mn-ea"/>
              </a:rPr>
              <a:t>会进展为支气管肺炎、喘息性支气管炎，增加儿科重症救治率与并发症发生率</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en-US" altLang="zh-CN" sz="1400" baseline="3000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742950" lvl="2" indent="-285750">
              <a:lnSpc>
                <a:spcPct val="150000"/>
              </a:lnSpc>
              <a:buFont typeface="Arial" panose="020B0604020202020204" pitchFamily="34" charset="0"/>
              <a:buChar char="•"/>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此外，</a:t>
            </a:r>
            <a:r>
              <a:rPr lang="zh-CN" altLang="en-US" sz="1400" b="1" u="sng" dirty="0">
                <a:solidFill>
                  <a:schemeClr val="tx1"/>
                </a:solidFill>
                <a:latin typeface="微软雅黑" panose="020B0503020204020204" charset="-122"/>
                <a:ea typeface="微软雅黑" panose="020B0503020204020204" charset="-122"/>
                <a:cs typeface="微软雅黑" panose="020B0503020204020204" charset="-122"/>
                <a:sym typeface="+mn-ea"/>
              </a:rPr>
              <a:t>反复咳喘发作还对患儿家庭及社会的医疗卫生保健费用造成了沉重的负担</a:t>
            </a:r>
            <a:r>
              <a:rPr lang="en-US" altLang="zh-CN" sz="1400" baseline="30000" dirty="0">
                <a:solidFill>
                  <a:schemeClr val="tx1"/>
                </a:solidFill>
                <a:latin typeface="微软雅黑" panose="020B0503020204020204" charset="-122"/>
                <a:ea typeface="微软雅黑" panose="020B0503020204020204" charset="-122"/>
                <a:cs typeface="微软雅黑" panose="020B0503020204020204" charset="-122"/>
                <a:sym typeface="+mn-ea"/>
              </a:rPr>
              <a:t> [3]</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048610" name="文本框 66"/>
          <p:cNvSpPr txBox="1"/>
          <p:nvPr/>
        </p:nvSpPr>
        <p:spPr>
          <a:xfrm>
            <a:off x="1895234" y="305448"/>
            <a:ext cx="4337269" cy="706755"/>
          </a:xfrm>
          <a:prstGeom prst="rect">
            <a:avLst/>
          </a:prstGeom>
          <a:noFill/>
        </p:spPr>
        <p:txBody>
          <a:bodyPr wrap="square" rtlCol="0">
            <a:spAutoFit/>
          </a:bodyPr>
          <a:lstStyle/>
          <a:p>
            <a:pPr algn="ctr"/>
            <a:r>
              <a:rPr lang="zh-CN" altLang="en-US" sz="4000" dirty="0">
                <a:solidFill>
                  <a:srgbClr val="002060"/>
                </a:solidFill>
                <a:latin typeface="+mn-ea"/>
              </a:rPr>
              <a:t>药品基本信息</a:t>
            </a:r>
            <a:endParaRPr lang="zh-CN" altLang="en-US" sz="4000" dirty="0">
              <a:solidFill>
                <a:srgbClr val="002060"/>
              </a:solidFill>
              <a:latin typeface="+mn-ea"/>
            </a:endParaRPr>
          </a:p>
        </p:txBody>
      </p:sp>
      <p:sp>
        <p:nvSpPr>
          <p:cNvPr id="1048611" name="矩形 18"/>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13" name="文本框 13"/>
          <p:cNvSpPr txBox="1"/>
          <p:nvPr/>
        </p:nvSpPr>
        <p:spPr>
          <a:xfrm>
            <a:off x="473709" y="144145"/>
            <a:ext cx="1559371" cy="1106805"/>
          </a:xfrm>
          <a:prstGeom prst="rect">
            <a:avLst/>
          </a:prstGeom>
          <a:noFill/>
        </p:spPr>
        <p:txBody>
          <a:bodyPr wrap="square" rtlCol="0">
            <a:spAutoFit/>
          </a:bodyPr>
          <a:lstStyle/>
          <a:p>
            <a:r>
              <a:rPr lang="en-US" altLang="zh-CN" sz="6600" spc="600" dirty="0">
                <a:solidFill>
                  <a:srgbClr val="51B4E9"/>
                </a:solidFill>
                <a:latin typeface="+mn-ea"/>
              </a:rPr>
              <a:t>01</a:t>
            </a:r>
            <a:endParaRPr lang="en-US" altLang="zh-CN" sz="6600" spc="600" dirty="0">
              <a:solidFill>
                <a:srgbClr val="51B4E9"/>
              </a:solidFill>
              <a:latin typeface="+mn-ea"/>
            </a:endParaRPr>
          </a:p>
        </p:txBody>
      </p:sp>
      <p:sp>
        <p:nvSpPr>
          <p:cNvPr id="1048614" name="文本框 32"/>
          <p:cNvSpPr txBox="1"/>
          <p:nvPr/>
        </p:nvSpPr>
        <p:spPr>
          <a:xfrm>
            <a:off x="967947" y="1497330"/>
            <a:ext cx="1071245" cy="706755"/>
          </a:xfrm>
          <a:prstGeom prst="rect">
            <a:avLst/>
          </a:prstGeom>
          <a:noFill/>
        </p:spPr>
        <p:txBody>
          <a:bodyPr wrap="square" rtlCol="0">
            <a:spAutoFit/>
          </a:bodyPr>
          <a:lstStyle/>
          <a:p>
            <a:pPr algn="ctr"/>
            <a:r>
              <a:rPr lang="zh-CN" altLang="en-US" sz="4000" dirty="0">
                <a:solidFill>
                  <a:srgbClr val="002060"/>
                </a:solidFill>
                <a:latin typeface="+mn-ea"/>
              </a:rPr>
              <a:t>（</a:t>
            </a:r>
            <a:r>
              <a:rPr lang="en-US" altLang="zh-CN" sz="4000" dirty="0">
                <a:solidFill>
                  <a:srgbClr val="002060"/>
                </a:solidFill>
                <a:latin typeface="+mn-ea"/>
              </a:rPr>
              <a:t>4</a:t>
            </a:r>
            <a:r>
              <a:rPr lang="zh-CN" altLang="en-US" sz="4000" dirty="0">
                <a:solidFill>
                  <a:srgbClr val="002060"/>
                </a:solidFill>
                <a:latin typeface="+mn-ea"/>
              </a:rPr>
              <a:t>）</a:t>
            </a:r>
            <a:endParaRPr lang="zh-CN" altLang="en-US" sz="4000" dirty="0">
              <a:solidFill>
                <a:srgbClr val="002060"/>
              </a:solidFill>
              <a:latin typeface="+mn-ea"/>
            </a:endParaRPr>
          </a:p>
        </p:txBody>
      </p:sp>
      <p:sp>
        <p:nvSpPr>
          <p:cNvPr id="1048617" name="文本框 56"/>
          <p:cNvSpPr txBox="1"/>
          <p:nvPr/>
        </p:nvSpPr>
        <p:spPr>
          <a:xfrm>
            <a:off x="967947" y="3458301"/>
            <a:ext cx="1130300" cy="706755"/>
          </a:xfrm>
          <a:prstGeom prst="rect">
            <a:avLst/>
          </a:prstGeom>
          <a:noFill/>
        </p:spPr>
        <p:txBody>
          <a:bodyPr wrap="square" rtlCol="0">
            <a:spAutoFit/>
          </a:bodyPr>
          <a:lstStyle/>
          <a:p>
            <a:pPr algn="ctr"/>
            <a:r>
              <a:rPr lang="zh-CN" altLang="en-US" sz="4000" dirty="0">
                <a:solidFill>
                  <a:srgbClr val="002060"/>
                </a:solidFill>
                <a:latin typeface="+mn-ea"/>
              </a:rPr>
              <a:t>（</a:t>
            </a:r>
            <a:r>
              <a:rPr lang="en-US" altLang="zh-CN" sz="4000" dirty="0">
                <a:solidFill>
                  <a:srgbClr val="002060"/>
                </a:solidFill>
                <a:latin typeface="+mn-ea"/>
              </a:rPr>
              <a:t>5</a:t>
            </a:r>
            <a:r>
              <a:rPr lang="zh-CN" altLang="en-US" sz="4000" dirty="0">
                <a:solidFill>
                  <a:srgbClr val="002060"/>
                </a:solidFill>
                <a:latin typeface="+mn-ea"/>
              </a:rPr>
              <a:t>）</a:t>
            </a:r>
            <a:endParaRPr lang="zh-CN" altLang="en-US" sz="4000" dirty="0">
              <a:solidFill>
                <a:srgbClr val="002060"/>
              </a:solidFill>
              <a:latin typeface="+mn-ea"/>
            </a:endParaRPr>
          </a:p>
        </p:txBody>
      </p:sp>
      <p:sp>
        <p:nvSpPr>
          <p:cNvPr id="1048618" name="文本框 60"/>
          <p:cNvSpPr txBox="1"/>
          <p:nvPr/>
        </p:nvSpPr>
        <p:spPr>
          <a:xfrm>
            <a:off x="434975" y="2390140"/>
            <a:ext cx="2136775" cy="583565"/>
          </a:xfrm>
          <a:prstGeom prst="rect">
            <a:avLst/>
          </a:prstGeom>
          <a:noFill/>
        </p:spPr>
        <p:txBody>
          <a:bodyPr wrap="square" rtlCol="0">
            <a:spAutoFit/>
          </a:bodyPr>
          <a:lstStyle/>
          <a:p>
            <a:pPr algn="ctr"/>
            <a:r>
              <a:rPr lang="zh-CN" altLang="en-US" sz="1600" dirty="0">
                <a:solidFill>
                  <a:srgbClr val="002060"/>
                </a:solidFill>
                <a:latin typeface="+mn-ea"/>
                <a:sym typeface="+mn-ea"/>
              </a:rPr>
              <a:t>所治疗疾病</a:t>
            </a:r>
            <a:endParaRPr lang="zh-CN" altLang="en-US" sz="1600" dirty="0">
              <a:solidFill>
                <a:srgbClr val="002060"/>
              </a:solidFill>
              <a:latin typeface="+mn-ea"/>
              <a:sym typeface="+mn-ea"/>
            </a:endParaRPr>
          </a:p>
          <a:p>
            <a:pPr algn="ctr"/>
            <a:r>
              <a:rPr lang="zh-CN" altLang="en-US" sz="1600" dirty="0">
                <a:solidFill>
                  <a:srgbClr val="002060"/>
                </a:solidFill>
                <a:latin typeface="+mn-ea"/>
                <a:sym typeface="+mn-ea"/>
              </a:rPr>
              <a:t>基本情况</a:t>
            </a:r>
            <a:endParaRPr lang="zh-CN" altLang="en-US" sz="1600" dirty="0">
              <a:solidFill>
                <a:srgbClr val="002060"/>
              </a:solidFill>
              <a:latin typeface="+mn-ea"/>
              <a:sym typeface="+mn-ea"/>
            </a:endParaRPr>
          </a:p>
        </p:txBody>
      </p:sp>
      <p:sp>
        <p:nvSpPr>
          <p:cNvPr id="1048620" name="文本框 64"/>
          <p:cNvSpPr txBox="1"/>
          <p:nvPr/>
        </p:nvSpPr>
        <p:spPr>
          <a:xfrm>
            <a:off x="588645" y="4370705"/>
            <a:ext cx="1982470" cy="583565"/>
          </a:xfrm>
          <a:prstGeom prst="rect">
            <a:avLst/>
          </a:prstGeom>
          <a:noFill/>
        </p:spPr>
        <p:txBody>
          <a:bodyPr wrap="square" rtlCol="0">
            <a:spAutoFit/>
          </a:bodyPr>
          <a:lstStyle/>
          <a:p>
            <a:pPr algn="ctr"/>
            <a:r>
              <a:rPr lang="zh-CN" altLang="en-US" sz="1600" dirty="0">
                <a:solidFill>
                  <a:srgbClr val="002060"/>
                </a:solidFill>
                <a:latin typeface="+mn-ea"/>
              </a:rPr>
              <a:t>大陆地区发病率</a:t>
            </a:r>
            <a:endParaRPr lang="zh-CN" altLang="en-US" sz="1600" dirty="0">
              <a:solidFill>
                <a:srgbClr val="002060"/>
              </a:solidFill>
              <a:latin typeface="+mn-ea"/>
            </a:endParaRPr>
          </a:p>
          <a:p>
            <a:pPr algn="ctr"/>
            <a:r>
              <a:rPr lang="zh-CN" altLang="en-US" sz="1600" dirty="0">
                <a:solidFill>
                  <a:srgbClr val="002060"/>
                </a:solidFill>
                <a:latin typeface="+mn-ea"/>
              </a:rPr>
              <a:t>年发病患者总数</a:t>
            </a:r>
            <a:endParaRPr lang="zh-CN" altLang="en-US" sz="1600" dirty="0">
              <a:solidFill>
                <a:srgbClr val="002060"/>
              </a:solidFill>
              <a:latin typeface="+mn-ea"/>
            </a:endParaRPr>
          </a:p>
        </p:txBody>
      </p:sp>
      <p:sp>
        <p:nvSpPr>
          <p:cNvPr id="1048621" name="矩形 2"/>
          <p:cNvSpPr/>
          <p:nvPr/>
        </p:nvSpPr>
        <p:spPr>
          <a:xfrm>
            <a:off x="556895" y="4187281"/>
            <a:ext cx="2014220" cy="1368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22" name="矩形 4"/>
          <p:cNvSpPr/>
          <p:nvPr/>
        </p:nvSpPr>
        <p:spPr>
          <a:xfrm>
            <a:off x="556895" y="2225675"/>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23" name="文本框 6"/>
          <p:cNvSpPr txBox="1"/>
          <p:nvPr>
            <p:custDataLst>
              <p:tags r:id="rId2"/>
            </p:custDataLst>
          </p:nvPr>
        </p:nvSpPr>
        <p:spPr>
          <a:xfrm>
            <a:off x="2769235" y="4007485"/>
            <a:ext cx="8740775" cy="553720"/>
          </a:xfrm>
          <a:prstGeom prst="rect">
            <a:avLst/>
          </a:prstGeom>
          <a:noFill/>
        </p:spPr>
        <p:txBody>
          <a:bodyPr wrap="square" rtlCol="0">
            <a:noAutofit/>
          </a:bodyPr>
          <a:lstStyle/>
          <a:p>
            <a:pPr marL="0" marR="0" lvl="2" indent="-285750" algn="just" defTabSz="914400" rtl="0" eaLnBrk="1" latinLnBrk="0" hangingPunct="1">
              <a:lnSpc>
                <a:spcPct val="150000"/>
              </a:lnSpc>
              <a:buClrTx/>
              <a:buSzTx/>
              <a:buFont typeface="Arial" panose="020B0604020202020204" pitchFamily="34" charset="0"/>
              <a:buChar char="•"/>
            </a:pPr>
            <a:r>
              <a:rPr lang="zh-CN" altLang="zh-CN" sz="1400" dirty="0">
                <a:solidFill>
                  <a:schemeClr val="tx1"/>
                </a:solidFill>
                <a:latin typeface="微软雅黑" panose="020B0503020204020204" charset="-122"/>
                <a:ea typeface="微软雅黑" panose="020B0503020204020204" charset="-122"/>
                <a:cs typeface="微软雅黑" panose="020B0503020204020204" charset="-122"/>
              </a:rPr>
              <a:t>中国小儿呼吸道感染</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RSV</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zh-CN" sz="1400" dirty="0">
                <a:solidFill>
                  <a:schemeClr val="tx1"/>
                </a:solidFill>
                <a:latin typeface="微软雅黑" panose="020B0503020204020204" charset="-122"/>
                <a:ea typeface="微软雅黑" panose="020B0503020204020204" charset="-122"/>
                <a:cs typeface="微软雅黑" panose="020B0503020204020204" charset="-122"/>
              </a:rPr>
              <a:t>的总患病率为 1</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1.6</a:t>
            </a:r>
            <a:r>
              <a:rPr lang="zh-CN" altLang="zh-CN" sz="140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1400" baseline="30000" dirty="0">
                <a:latin typeface="微软雅黑" panose="020B0503020204020204" charset="-122"/>
                <a:ea typeface="微软雅黑" panose="020B0503020204020204" charset="-122"/>
                <a:cs typeface="微软雅黑" panose="020B0503020204020204" charset="-122"/>
                <a:sym typeface="+mn-ea"/>
              </a:rPr>
              <a:t>[3]</a:t>
            </a:r>
            <a:r>
              <a:rPr lang="zh-CN" altLang="en-US" sz="1400" dirty="0">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R="0" lvl="0" indent="0" algn="just" defTabSz="914400" rtl="0" eaLnBrk="1" latinLnBrk="0" hangingPunct="1">
              <a:lnSpc>
                <a:spcPct val="150000"/>
              </a:lnSpc>
              <a:buClrTx/>
              <a:buSzTx/>
              <a:buFont typeface="Arial" panose="020B0604020202020204" pitchFamily="34" charset="0"/>
              <a:buNone/>
            </a:pPr>
            <a:endParaRPr lang="en-US" altLang="zh-CN" sz="1400" baseline="30000" dirty="0">
              <a:latin typeface="微软雅黑" panose="020B0503020204020204" charset="-122"/>
              <a:ea typeface="微软雅黑" panose="020B0503020204020204" charset="-122"/>
              <a:cs typeface="微软雅黑" panose="020B0503020204020204" charset="-122"/>
              <a:sym typeface="+mn-ea"/>
            </a:endParaRPr>
          </a:p>
          <a:p>
            <a:pPr marL="285750" marR="0" lvl="0" indent="-285750" algn="just" defTabSz="914400" rtl="0" eaLnBrk="1" latinLnBrk="0" hangingPunct="1">
              <a:lnSpc>
                <a:spcPct val="150000"/>
              </a:lnSpc>
              <a:buClrTx/>
              <a:buSzTx/>
              <a:buFont typeface="Arial" panose="020B0604020202020204" pitchFamily="34" charset="0"/>
              <a:buChar char="•"/>
            </a:pPr>
            <a:endParaRPr lang="en-US" altLang="zh-CN" sz="1400" baseline="300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81610" y="5775960"/>
            <a:ext cx="11535410" cy="655955"/>
          </a:xfrm>
          <a:prstGeom prst="rect">
            <a:avLst/>
          </a:prstGeom>
          <a:noFill/>
        </p:spPr>
        <p:txBody>
          <a:bodyPr wrap="square" rtlCol="0">
            <a:noAutofit/>
          </a:bodyPr>
          <a:lstStyle/>
          <a:p>
            <a:pPr algn="l">
              <a:lnSpc>
                <a:spcPct val="120000"/>
              </a:lnSpc>
              <a:spcBef>
                <a:spcPts val="0"/>
              </a:spcBef>
              <a:spcAft>
                <a:spcPts val="0"/>
              </a:spcAft>
            </a:pPr>
            <a:r>
              <a:rPr lang="en-US" altLang="zh-CN" sz="900" i="1" dirty="0">
                <a:latin typeface="楷体" panose="02010609060101010101" pitchFamily="49" charset="-122"/>
                <a:ea typeface="楷体" panose="02010609060101010101" pitchFamily="49" charset="-122"/>
                <a:sym typeface="+mn-ea"/>
              </a:rPr>
              <a:t>［1］</a:t>
            </a:r>
            <a:r>
              <a:rPr lang="en-US" altLang="zh-CN" sz="900" i="1" dirty="0">
                <a:latin typeface="楷体" panose="02010609060101010101" pitchFamily="49" charset="-122"/>
                <a:ea typeface="楷体" panose="02010609060101010101" pitchFamily="49" charset="-122"/>
                <a:sym typeface="+mn-ea"/>
              </a:rPr>
              <a:t>de Benedictis FM, Bush A. Recurrent lower respiratory tract infections in children. BMJ. 2018;362:k2698. Published 2018 Jul 12. </a:t>
            </a:r>
            <a:endParaRPr lang="en-US" altLang="zh-CN" sz="900" i="1" dirty="0">
              <a:latin typeface="楷体" panose="02010609060101010101" pitchFamily="49" charset="-122"/>
              <a:ea typeface="楷体" panose="02010609060101010101" pitchFamily="49" charset="-122"/>
              <a:sym typeface="+mn-ea"/>
            </a:endParaRPr>
          </a:p>
          <a:p>
            <a:pPr algn="l">
              <a:lnSpc>
                <a:spcPct val="120000"/>
              </a:lnSpc>
              <a:spcBef>
                <a:spcPts val="0"/>
              </a:spcBef>
              <a:spcAft>
                <a:spcPts val="0"/>
              </a:spcAft>
            </a:pPr>
            <a:r>
              <a:rPr lang="en-US" altLang="zh-CN" sz="900" i="1" dirty="0">
                <a:latin typeface="楷体" panose="02010609060101010101" pitchFamily="49" charset="-122"/>
                <a:ea typeface="楷体" panose="02010609060101010101" pitchFamily="49" charset="-122"/>
                <a:sym typeface="+mn-ea"/>
              </a:rPr>
              <a:t>［2］</a:t>
            </a:r>
            <a:r>
              <a:rPr lang="zh-CN" altLang="en-US" sz="900" i="1" dirty="0">
                <a:latin typeface="楷体" panose="02010609060101010101" pitchFamily="49" charset="-122"/>
                <a:ea typeface="楷体" panose="02010609060101010101" pitchFamily="49" charset="-122"/>
                <a:sym typeface="+mn-ea"/>
              </a:rPr>
              <a:t>武宇辉</a:t>
            </a:r>
            <a:r>
              <a:rPr lang="en-US" altLang="zh-CN" sz="900" i="1" dirty="0">
                <a:latin typeface="楷体" panose="02010609060101010101" pitchFamily="49" charset="-122"/>
                <a:ea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sym typeface="+mn-ea"/>
              </a:rPr>
              <a:t>邱捷婷</a:t>
            </a:r>
            <a:r>
              <a:rPr lang="en-US" altLang="zh-CN" sz="900" i="1" dirty="0">
                <a:latin typeface="楷体" panose="02010609060101010101" pitchFamily="49" charset="-122"/>
                <a:ea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sym typeface="+mn-ea"/>
              </a:rPr>
              <a:t>儿童重症呼吸道病毒感染的现状与展望</a:t>
            </a:r>
            <a:r>
              <a:rPr lang="en-US" altLang="zh-CN" sz="900" i="1" dirty="0">
                <a:latin typeface="楷体" panose="02010609060101010101" pitchFamily="49" charset="-122"/>
                <a:ea typeface="楷体" panose="02010609060101010101" pitchFamily="49" charset="-122"/>
                <a:sym typeface="+mn-ea"/>
              </a:rPr>
              <a:t>[J].</a:t>
            </a:r>
            <a:r>
              <a:rPr lang="zh-CN" altLang="en-US" sz="900" i="1" dirty="0">
                <a:latin typeface="楷体" panose="02010609060101010101" pitchFamily="49" charset="-122"/>
                <a:ea typeface="楷体" panose="02010609060101010101" pitchFamily="49" charset="-122"/>
                <a:sym typeface="+mn-ea"/>
              </a:rPr>
              <a:t>中国热带医学</a:t>
            </a:r>
            <a:r>
              <a:rPr lang="en-US" altLang="zh-CN" sz="900" i="1" dirty="0">
                <a:latin typeface="楷体" panose="02010609060101010101" pitchFamily="49" charset="-122"/>
                <a:ea typeface="楷体" panose="02010609060101010101" pitchFamily="49" charset="-122"/>
                <a:sym typeface="+mn-ea"/>
              </a:rPr>
              <a:t>,2024,24(7):796-801.DOI:10.13604/j.cnki.46-1064/r.2024.07.07. </a:t>
            </a:r>
            <a:endParaRPr lang="en-US" altLang="zh-CN" sz="900" i="1" dirty="0">
              <a:latin typeface="楷体" panose="02010609060101010101" pitchFamily="49" charset="-122"/>
              <a:ea typeface="楷体" panose="02010609060101010101" pitchFamily="49" charset="-122"/>
            </a:endParaRPr>
          </a:p>
          <a:p>
            <a:pPr algn="l">
              <a:lnSpc>
                <a:spcPct val="120000"/>
              </a:lnSpc>
              <a:spcBef>
                <a:spcPts val="0"/>
              </a:spcBef>
              <a:spcAft>
                <a:spcPts val="0"/>
              </a:spcAft>
            </a:pPr>
            <a:r>
              <a:rPr lang="en-US" altLang="zh-CN" sz="900" i="1" dirty="0">
                <a:latin typeface="楷体" panose="02010609060101010101" pitchFamily="49" charset="-122"/>
                <a:ea typeface="楷体" panose="02010609060101010101" pitchFamily="49" charset="-122"/>
                <a:sym typeface="+mn-ea"/>
              </a:rPr>
              <a:t>[3]</a:t>
            </a:r>
            <a:r>
              <a:rPr lang="zh-CN" altLang="en-US" sz="900" i="1" dirty="0">
                <a:latin typeface="楷体" panose="02010609060101010101" pitchFamily="49" charset="-122"/>
                <a:ea typeface="楷体" panose="02010609060101010101" pitchFamily="49" charset="-122"/>
                <a:sym typeface="+mn-ea"/>
              </a:rPr>
              <a:t>刘瀚旻</a:t>
            </a:r>
            <a:r>
              <a:rPr lang="en-US" altLang="zh-CN" sz="900" i="1" dirty="0">
                <a:latin typeface="楷体" panose="02010609060101010101" pitchFamily="49" charset="-122"/>
                <a:ea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sym typeface="+mn-ea"/>
              </a:rPr>
              <a:t>申昆玲</a:t>
            </a:r>
            <a:r>
              <a:rPr lang="en-US" altLang="zh-CN" sz="900" i="1" dirty="0">
                <a:latin typeface="楷体" panose="02010609060101010101" pitchFamily="49" charset="-122"/>
                <a:ea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sym typeface="+mn-ea"/>
              </a:rPr>
              <a:t>洪建国</a:t>
            </a:r>
            <a:r>
              <a:rPr lang="en-US" altLang="zh-CN" sz="900" i="1" dirty="0">
                <a:latin typeface="楷体" panose="02010609060101010101" pitchFamily="49" charset="-122"/>
                <a:ea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sym typeface="+mn-ea"/>
              </a:rPr>
              <a:t>等</a:t>
            </a:r>
            <a:r>
              <a:rPr lang="en-US" altLang="zh-CN" sz="900" i="1" dirty="0">
                <a:latin typeface="楷体" panose="02010609060101010101" pitchFamily="49" charset="-122"/>
                <a:ea typeface="楷体" panose="02010609060101010101" pitchFamily="49" charset="-122"/>
                <a:sym typeface="+mn-ea"/>
              </a:rPr>
              <a:t>. </a:t>
            </a:r>
            <a:r>
              <a:rPr lang="zh-CN" altLang="en-US" sz="900" i="1" dirty="0">
                <a:latin typeface="楷体" panose="02010609060101010101" pitchFamily="49" charset="-122"/>
                <a:ea typeface="楷体" panose="02010609060101010101" pitchFamily="49" charset="-122"/>
                <a:sym typeface="+mn-ea"/>
              </a:rPr>
              <a:t>儿童呼吸道感染性疾病防治的思考与意见</a:t>
            </a:r>
            <a:r>
              <a:rPr lang="en-US" altLang="zh-CN" sz="900" i="1" dirty="0">
                <a:latin typeface="楷体" panose="02010609060101010101" pitchFamily="49" charset="-122"/>
                <a:ea typeface="楷体" panose="02010609060101010101" pitchFamily="49" charset="-122"/>
                <a:sym typeface="+mn-ea"/>
              </a:rPr>
              <a:t> [J]. </a:t>
            </a:r>
            <a:r>
              <a:rPr lang="zh-CN" altLang="en-US" sz="900" i="1" dirty="0">
                <a:latin typeface="楷体" panose="02010609060101010101" pitchFamily="49" charset="-122"/>
                <a:ea typeface="楷体" panose="02010609060101010101" pitchFamily="49" charset="-122"/>
                <a:sym typeface="+mn-ea"/>
              </a:rPr>
              <a:t>中国实用儿科杂志</a:t>
            </a:r>
            <a:r>
              <a:rPr lang="en-US" altLang="zh-CN" sz="900" i="1" dirty="0">
                <a:latin typeface="楷体" panose="02010609060101010101" pitchFamily="49" charset="-122"/>
                <a:ea typeface="楷体" panose="02010609060101010101" pitchFamily="49" charset="-122"/>
                <a:sym typeface="+mn-ea"/>
              </a:rPr>
              <a:t>, 2025, 40 (05): 361-366. </a:t>
            </a:r>
            <a:endParaRPr lang="en-US" altLang="zh-CN" sz="900" i="1"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68096"/>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8" name="矩形 1"/>
          <p:cNvSpPr/>
          <p:nvPr/>
        </p:nvSpPr>
        <p:spPr>
          <a:xfrm>
            <a:off x="0" y="-67460"/>
            <a:ext cx="12192000" cy="6970056"/>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048610" name="文本框 66"/>
          <p:cNvSpPr txBox="1"/>
          <p:nvPr/>
        </p:nvSpPr>
        <p:spPr>
          <a:xfrm>
            <a:off x="1829194" y="330213"/>
            <a:ext cx="4337269" cy="706755"/>
          </a:xfrm>
          <a:prstGeom prst="rect">
            <a:avLst/>
          </a:prstGeom>
          <a:noFill/>
        </p:spPr>
        <p:txBody>
          <a:bodyPr wrap="square" rtlCol="0">
            <a:spAutoFit/>
          </a:bodyPr>
          <a:lstStyle/>
          <a:p>
            <a:pPr algn="ctr"/>
            <a:r>
              <a:rPr lang="zh-CN" altLang="en-US" sz="4000" dirty="0">
                <a:solidFill>
                  <a:srgbClr val="002060"/>
                </a:solidFill>
                <a:latin typeface="+mn-ea"/>
              </a:rPr>
              <a:t>药品基本信息</a:t>
            </a:r>
            <a:endParaRPr lang="zh-CN" altLang="en-US" sz="4000" dirty="0">
              <a:solidFill>
                <a:srgbClr val="002060"/>
              </a:solidFill>
              <a:latin typeface="+mn-ea"/>
            </a:endParaRPr>
          </a:p>
        </p:txBody>
      </p:sp>
      <p:sp>
        <p:nvSpPr>
          <p:cNvPr id="1048611" name="矩形 18"/>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13" name="文本框 13"/>
          <p:cNvSpPr txBox="1"/>
          <p:nvPr/>
        </p:nvSpPr>
        <p:spPr>
          <a:xfrm>
            <a:off x="473709" y="144145"/>
            <a:ext cx="1559371" cy="1106805"/>
          </a:xfrm>
          <a:prstGeom prst="rect">
            <a:avLst/>
          </a:prstGeom>
          <a:noFill/>
        </p:spPr>
        <p:txBody>
          <a:bodyPr wrap="square" rtlCol="0">
            <a:spAutoFit/>
          </a:bodyPr>
          <a:lstStyle/>
          <a:p>
            <a:r>
              <a:rPr lang="en-US" altLang="zh-CN" sz="6600" spc="600" dirty="0">
                <a:solidFill>
                  <a:srgbClr val="51B4E9"/>
                </a:solidFill>
                <a:latin typeface="+mn-ea"/>
              </a:rPr>
              <a:t>01</a:t>
            </a:r>
            <a:endParaRPr lang="en-US" altLang="zh-CN" sz="6600" spc="600" dirty="0">
              <a:solidFill>
                <a:srgbClr val="51B4E9"/>
              </a:solidFill>
              <a:latin typeface="+mn-ea"/>
            </a:endParaRPr>
          </a:p>
        </p:txBody>
      </p:sp>
      <p:sp>
        <p:nvSpPr>
          <p:cNvPr id="1048617" name="文本框 56"/>
          <p:cNvSpPr txBox="1"/>
          <p:nvPr/>
        </p:nvSpPr>
        <p:spPr>
          <a:xfrm>
            <a:off x="908257" y="1668871"/>
            <a:ext cx="1130300" cy="706755"/>
          </a:xfrm>
          <a:prstGeom prst="rect">
            <a:avLst/>
          </a:prstGeom>
          <a:noFill/>
        </p:spPr>
        <p:txBody>
          <a:bodyPr wrap="square" rtlCol="0">
            <a:spAutoFit/>
          </a:bodyPr>
          <a:lstStyle/>
          <a:p>
            <a:pPr algn="ctr"/>
            <a:r>
              <a:rPr lang="zh-CN" altLang="en-US" sz="4000" dirty="0">
                <a:solidFill>
                  <a:srgbClr val="002060"/>
                </a:solidFill>
                <a:latin typeface="+mn-ea"/>
              </a:rPr>
              <a:t>（</a:t>
            </a:r>
            <a:r>
              <a:rPr lang="en-US" altLang="zh-CN" sz="4000" dirty="0">
                <a:solidFill>
                  <a:srgbClr val="002060"/>
                </a:solidFill>
                <a:latin typeface="+mn-ea"/>
              </a:rPr>
              <a:t>6</a:t>
            </a:r>
            <a:r>
              <a:rPr lang="zh-CN" altLang="en-US" sz="4000" dirty="0">
                <a:solidFill>
                  <a:srgbClr val="002060"/>
                </a:solidFill>
                <a:latin typeface="+mn-ea"/>
              </a:rPr>
              <a:t>）</a:t>
            </a:r>
            <a:endParaRPr lang="zh-CN" altLang="en-US" sz="4000" dirty="0">
              <a:solidFill>
                <a:srgbClr val="002060"/>
              </a:solidFill>
              <a:latin typeface="+mn-ea"/>
            </a:endParaRPr>
          </a:p>
        </p:txBody>
      </p:sp>
      <p:sp>
        <p:nvSpPr>
          <p:cNvPr id="1048620" name="文本框 64"/>
          <p:cNvSpPr txBox="1"/>
          <p:nvPr/>
        </p:nvSpPr>
        <p:spPr>
          <a:xfrm>
            <a:off x="462714" y="2573111"/>
            <a:ext cx="1982671" cy="583565"/>
          </a:xfrm>
          <a:prstGeom prst="rect">
            <a:avLst/>
          </a:prstGeom>
          <a:noFill/>
        </p:spPr>
        <p:txBody>
          <a:bodyPr wrap="square" rtlCol="0">
            <a:spAutoFit/>
          </a:bodyPr>
          <a:lstStyle/>
          <a:p>
            <a:pPr algn="ctr"/>
            <a:r>
              <a:rPr lang="zh-CN" altLang="en-US" sz="1600" dirty="0">
                <a:solidFill>
                  <a:srgbClr val="002060"/>
                </a:solidFill>
                <a:latin typeface="+mn-ea"/>
                <a:sym typeface="+mn-ea"/>
              </a:rPr>
              <a:t>与同类药品疗效</a:t>
            </a:r>
            <a:endParaRPr lang="zh-CN" altLang="en-US" sz="1600" dirty="0">
              <a:solidFill>
                <a:srgbClr val="002060"/>
              </a:solidFill>
              <a:latin typeface="+mn-ea"/>
              <a:sym typeface="+mn-ea"/>
            </a:endParaRPr>
          </a:p>
          <a:p>
            <a:pPr algn="ctr"/>
            <a:r>
              <a:rPr lang="zh-CN" altLang="en-US" sz="1600" dirty="0">
                <a:solidFill>
                  <a:srgbClr val="002060"/>
                </a:solidFill>
                <a:latin typeface="+mn-ea"/>
                <a:sym typeface="+mn-ea"/>
              </a:rPr>
              <a:t>方面优势和不足</a:t>
            </a:r>
            <a:endParaRPr lang="zh-CN" altLang="en-US" sz="1600" dirty="0">
              <a:solidFill>
                <a:srgbClr val="002060"/>
              </a:solidFill>
              <a:latin typeface="+mn-ea"/>
              <a:sym typeface="+mn-ea"/>
            </a:endParaRPr>
          </a:p>
        </p:txBody>
      </p:sp>
      <p:sp>
        <p:nvSpPr>
          <p:cNvPr id="1048621" name="矩形 2"/>
          <p:cNvSpPr/>
          <p:nvPr/>
        </p:nvSpPr>
        <p:spPr>
          <a:xfrm>
            <a:off x="431165" y="2397851"/>
            <a:ext cx="2014220" cy="1368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7" name="文本框 38"/>
          <p:cNvSpPr txBox="1"/>
          <p:nvPr/>
        </p:nvSpPr>
        <p:spPr>
          <a:xfrm>
            <a:off x="772717" y="3822065"/>
            <a:ext cx="1354278" cy="706755"/>
          </a:xfrm>
          <a:prstGeom prst="rect">
            <a:avLst/>
          </a:prstGeom>
          <a:noFill/>
        </p:spPr>
        <p:txBody>
          <a:bodyPr wrap="square" rtlCol="0">
            <a:spAutoFit/>
          </a:bodyPr>
          <a:lstStyle/>
          <a:p>
            <a:pPr algn="ctr"/>
            <a:r>
              <a:rPr lang="zh-CN" altLang="en-US" sz="4000" dirty="0">
                <a:solidFill>
                  <a:srgbClr val="002060"/>
                </a:solidFill>
                <a:latin typeface="+mn-ea"/>
              </a:rPr>
              <a:t>（</a:t>
            </a:r>
            <a:r>
              <a:rPr lang="en-US" altLang="zh-CN" sz="4000" dirty="0">
                <a:solidFill>
                  <a:srgbClr val="002060"/>
                </a:solidFill>
                <a:latin typeface="+mn-ea"/>
              </a:rPr>
              <a:t>7</a:t>
            </a:r>
            <a:r>
              <a:rPr lang="zh-CN" altLang="en-US" sz="4000" dirty="0">
                <a:solidFill>
                  <a:srgbClr val="002060"/>
                </a:solidFill>
                <a:latin typeface="+mn-ea"/>
              </a:rPr>
              <a:t>）</a:t>
            </a:r>
            <a:endParaRPr lang="zh-CN" altLang="en-US" sz="4000" dirty="0">
              <a:solidFill>
                <a:srgbClr val="002060"/>
              </a:solidFill>
              <a:latin typeface="+mn-ea"/>
            </a:endParaRPr>
          </a:p>
        </p:txBody>
      </p:sp>
      <p:sp>
        <p:nvSpPr>
          <p:cNvPr id="8" name="矩形 39"/>
          <p:cNvSpPr/>
          <p:nvPr/>
        </p:nvSpPr>
        <p:spPr>
          <a:xfrm>
            <a:off x="431165" y="4544695"/>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9" name="文本框 62"/>
          <p:cNvSpPr txBox="1"/>
          <p:nvPr/>
        </p:nvSpPr>
        <p:spPr>
          <a:xfrm>
            <a:off x="428437" y="4723130"/>
            <a:ext cx="2017395" cy="583565"/>
          </a:xfrm>
          <a:prstGeom prst="rect">
            <a:avLst/>
          </a:prstGeom>
          <a:noFill/>
        </p:spPr>
        <p:txBody>
          <a:bodyPr wrap="square" rtlCol="0">
            <a:spAutoFit/>
          </a:bodyPr>
          <a:lstStyle/>
          <a:p>
            <a:pPr algn="ctr"/>
            <a:r>
              <a:rPr lang="zh-CN" altLang="en-US" sz="1600" dirty="0">
                <a:solidFill>
                  <a:srgbClr val="002060"/>
                </a:solidFill>
                <a:latin typeface="+mn-ea"/>
              </a:rPr>
              <a:t>弥补未满足的</a:t>
            </a:r>
            <a:endParaRPr lang="zh-CN" altLang="en-US" sz="1600" dirty="0">
              <a:solidFill>
                <a:srgbClr val="002060"/>
              </a:solidFill>
              <a:latin typeface="+mn-ea"/>
            </a:endParaRPr>
          </a:p>
          <a:p>
            <a:pPr algn="ctr"/>
            <a:r>
              <a:rPr lang="zh-CN" altLang="en-US" sz="1600" dirty="0">
                <a:solidFill>
                  <a:srgbClr val="002060"/>
                </a:solidFill>
                <a:latin typeface="+mn-ea"/>
              </a:rPr>
              <a:t>治疗需求情况</a:t>
            </a:r>
            <a:endParaRPr lang="zh-CN" altLang="en-US" sz="1600" dirty="0">
              <a:solidFill>
                <a:srgbClr val="002060"/>
              </a:solidFill>
              <a:latin typeface="+mn-ea"/>
            </a:endParaRPr>
          </a:p>
        </p:txBody>
      </p:sp>
      <p:sp>
        <p:nvSpPr>
          <p:cNvPr id="3" name="文本框 6"/>
          <p:cNvSpPr txBox="1"/>
          <p:nvPr>
            <p:custDataLst>
              <p:tags r:id="rId2"/>
            </p:custDataLst>
          </p:nvPr>
        </p:nvSpPr>
        <p:spPr>
          <a:xfrm>
            <a:off x="2643505" y="1576705"/>
            <a:ext cx="8418830" cy="2044065"/>
          </a:xfrm>
          <a:prstGeom prst="rect">
            <a:avLst/>
          </a:prstGeom>
          <a:noFill/>
        </p:spPr>
        <p:txBody>
          <a:bodyPr wrap="square" rtlCol="0">
            <a:noAutofit/>
          </a:bodyPr>
          <a:lstStyle/>
          <a:p>
            <a:pPr marL="285750" lvl="2" indent="-285750">
              <a:lnSpc>
                <a:spcPct val="150000"/>
              </a:lnSpc>
              <a:spcBef>
                <a:spcPts val="600"/>
              </a:spcBef>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mn-ea"/>
              </a:rPr>
              <a:t>临床对小儿肺热咳喘的中医辨证认识不够，同时滥用抗生素、苦寒清热药，缺乏辨证施治、规范调理的意识，</a:t>
            </a:r>
            <a:r>
              <a:rPr lang="zh-CN" altLang="en-US" sz="1400" b="1" u="sng" dirty="0">
                <a:latin typeface="微软雅黑" panose="020B0503020204020204" charset="-122"/>
                <a:ea typeface="微软雅黑" panose="020B0503020204020204" charset="-122"/>
                <a:cs typeface="微软雅黑" panose="020B0503020204020204" charset="-122"/>
                <a:sym typeface="+mn-ea"/>
              </a:rPr>
              <a:t>致使小儿肺热咳喘病程反复迁延，易损伤肺脾正气</a:t>
            </a:r>
            <a:r>
              <a:rPr lang="en-US" altLang="zh-CN" sz="1400" baseline="30000" dirty="0">
                <a:latin typeface="微软雅黑" panose="020B0503020204020204" charset="-122"/>
                <a:ea typeface="微软雅黑" panose="020B0503020204020204" charset="-122"/>
                <a:cs typeface="微软雅黑" panose="020B0503020204020204" charset="-122"/>
                <a:sym typeface="+mn-ea"/>
              </a:rPr>
              <a:t> [1]</a:t>
            </a:r>
            <a:r>
              <a:rPr lang="zh-CN" altLang="en-US" sz="1400" dirty="0">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285750" lvl="1" indent="-285750">
              <a:lnSpc>
                <a:spcPct val="150000"/>
              </a:lnSpc>
              <a:spcBef>
                <a:spcPts val="600"/>
              </a:spcBef>
              <a:buFont typeface="Arial" panose="020B0604020202020204" pitchFamily="34" charset="0"/>
              <a:buChar char="•"/>
            </a:pP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mn-ea"/>
              </a:rPr>
              <a:t>驱邪不伤正</a:t>
            </a:r>
            <a:r>
              <a:rPr lang="zh-CN" altLang="en-US" sz="1400" b="1" dirty="0">
                <a:latin typeface="微软雅黑" panose="020B0503020204020204" charset="-122"/>
                <a:ea typeface="微软雅黑" panose="020B0503020204020204" charset="-122"/>
                <a:cs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中医理论认为，小儿脏腑娇嫩，形气未充，脾肺常不足，</a:t>
            </a:r>
            <a:r>
              <a:rPr lang="zh-CN" altLang="en-US" sz="1400" dirty="0">
                <a:latin typeface="微软雅黑" panose="020B0503020204020204" charset="-122"/>
                <a:ea typeface="微软雅黑" panose="020B0503020204020204" charset="-122"/>
                <a:cs typeface="微软雅黑" panose="020B0503020204020204" charset="-122"/>
                <a:sym typeface="+mn-ea"/>
              </a:rPr>
              <a:t>针对小儿“肺中伏火”“肺热阴伤”导致肺热咳喘病程反复，泻白散颗粒不</a:t>
            </a:r>
            <a:r>
              <a:rPr lang="zh-CN" altLang="en-US" sz="1400" dirty="0">
                <a:latin typeface="微软雅黑" panose="020B0503020204020204" charset="-122"/>
                <a:ea typeface="微软雅黑" panose="020B0503020204020204" charset="-122"/>
                <a:sym typeface="+mn-ea"/>
              </a:rPr>
              <a:t>用大黄、石膏等峻烈之药，</a:t>
            </a:r>
            <a:r>
              <a:rPr lang="zh-CN" altLang="en-US" sz="1400" dirty="0">
                <a:latin typeface="微软雅黑" panose="020B0503020204020204" charset="-122"/>
                <a:ea typeface="微软雅黑" panose="020B0503020204020204" charset="-122"/>
                <a:cs typeface="微软雅黑" panose="020B0503020204020204" charset="-122"/>
                <a:sym typeface="+mn-ea"/>
              </a:rPr>
              <a:t>驱邪不伤正，</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“清肺护阴、顾护脾胃”</a:t>
            </a:r>
            <a:r>
              <a:rPr lang="zh-CN" altLang="en-US" sz="1400" dirty="0">
                <a:latin typeface="微软雅黑" panose="020B0503020204020204" charset="-122"/>
                <a:ea typeface="微软雅黑" panose="020B0503020204020204" charset="-122"/>
                <a:cs typeface="微软雅黑" panose="020B0503020204020204" charset="-122"/>
                <a:sym typeface="+mn-ea"/>
              </a:rPr>
              <a:t>治法具有针对性</a:t>
            </a:r>
            <a:r>
              <a:rPr lang="zh-CN" altLang="en-US"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cs typeface="微软雅黑" panose="020B0503020204020204" charset="-122"/>
                <a:sym typeface="+mn-ea"/>
              </a:rPr>
              <a:t>既能清泻肺热，止咳平喘，</a:t>
            </a:r>
            <a:r>
              <a:rPr lang="zh-CN" altLang="en-US" sz="1400" b="1" dirty="0">
                <a:latin typeface="微软雅黑" panose="020B0503020204020204" charset="-122"/>
                <a:ea typeface="微软雅黑" panose="020B0503020204020204" charset="-122"/>
                <a:cs typeface="微软雅黑" panose="020B0503020204020204" charset="-122"/>
                <a:sym typeface="+mn-ea"/>
              </a:rPr>
              <a:t>又不会损伤正气，导致病情迁延不愈 </a:t>
            </a:r>
            <a:r>
              <a:rPr lang="zh-CN" altLang="en-US" sz="1400" dirty="0">
                <a:latin typeface="微软雅黑" panose="020B0503020204020204" charset="-122"/>
                <a:ea typeface="微软雅黑" panose="020B0503020204020204" charset="-122"/>
                <a:cs typeface="微软雅黑" panose="020B0503020204020204" charset="-122"/>
                <a:sym typeface="+mn-ea"/>
              </a:rPr>
              <a:t>。</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marL="285750" lvl="1" indent="-285750">
              <a:lnSpc>
                <a:spcPct val="150000"/>
              </a:lnSpc>
              <a:spcBef>
                <a:spcPts val="600"/>
              </a:spcBef>
              <a:buFont typeface="Arial" panose="020B0604020202020204" pitchFamily="34" charset="0"/>
              <a:buChar char="•"/>
            </a:pPr>
            <a:endParaRPr lang="zh-CN" altLang="en-US" sz="1400" dirty="0">
              <a:latin typeface="微软雅黑" panose="020B0503020204020204" charset="-122"/>
              <a:ea typeface="微软雅黑" panose="020B0503020204020204" charset="-122"/>
              <a:cs typeface="微软雅黑" panose="020B0503020204020204" charset="-122"/>
              <a:sym typeface="+mn-ea"/>
            </a:endParaRPr>
          </a:p>
        </p:txBody>
      </p:sp>
      <p:sp>
        <p:nvSpPr>
          <p:cNvPr id="5" name="文本框 65"/>
          <p:cNvSpPr txBox="1"/>
          <p:nvPr/>
        </p:nvSpPr>
        <p:spPr>
          <a:xfrm>
            <a:off x="2643505" y="4148455"/>
            <a:ext cx="8418830" cy="1286510"/>
          </a:xfrm>
          <a:prstGeom prst="rect">
            <a:avLst/>
          </a:prstGeom>
          <a:noFill/>
        </p:spPr>
        <p:txBody>
          <a:bodyPr wrap="square" rtlCol="0">
            <a:noAutofit/>
          </a:bodyPr>
          <a:lstStyle/>
          <a:p>
            <a:pPr marL="269875" lvl="1" indent="-269875">
              <a:lnSpc>
                <a:spcPct val="150000"/>
              </a:lnSpc>
              <a:buFont typeface="Arial" panose="020B0604020202020204" pitchFamily="34" charset="0"/>
              <a:buChar char="•"/>
            </a:pPr>
            <a:r>
              <a:rPr lang="zh-CN" altLang="en-US" sz="1400" b="1" dirty="0">
                <a:solidFill>
                  <a:srgbClr val="FF0000"/>
                </a:solidFill>
                <a:latin typeface="微软雅黑" panose="020B0503020204020204" charset="-122"/>
                <a:ea typeface="微软雅黑" panose="020B0503020204020204" charset="-122"/>
                <a:sym typeface="+mn-ea"/>
              </a:rPr>
              <a:t>填补了小儿肺热咳喘后期无治疗药物的空白</a:t>
            </a:r>
            <a:r>
              <a:rPr lang="zh-CN" altLang="en-US" sz="1400" b="1"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目前医保药品中，尚无此类药物，泻白散既能清解外感风热</a:t>
            </a:r>
            <a:r>
              <a:rPr lang="zh-CN" altLang="en-US" sz="1400" b="1" dirty="0">
                <a:latin typeface="微软雅黑" panose="020B0503020204020204" charset="-122"/>
                <a:ea typeface="微软雅黑" panose="020B0503020204020204" charset="-122"/>
                <a:sym typeface="+mn-ea"/>
              </a:rPr>
              <a:t>后期午后低热、咳喘</a:t>
            </a:r>
            <a:r>
              <a:rPr lang="zh-CN" altLang="en-US" sz="1400" b="1" dirty="0">
                <a:latin typeface="微软雅黑" panose="020B0503020204020204" charset="-122"/>
                <a:ea typeface="微软雅黑" panose="020B0503020204020204" charset="-122"/>
              </a:rPr>
              <a:t>迁延不愈</a:t>
            </a:r>
            <a:r>
              <a:rPr lang="zh-CN" altLang="en-US" sz="1400" dirty="0">
                <a:latin typeface="微软雅黑" panose="020B0503020204020204" charset="-122"/>
                <a:ea typeface="微软雅黑" panose="020B0503020204020204" charset="-122"/>
              </a:rPr>
              <a:t>，又不会</a:t>
            </a:r>
            <a:r>
              <a:rPr lang="zh-CN" altLang="en-US" sz="1400" dirty="0">
                <a:latin typeface="微软雅黑" panose="020B0503020204020204" charset="-122"/>
                <a:ea typeface="微软雅黑" panose="020B0503020204020204" charset="-122"/>
                <a:sym typeface="+mn-ea"/>
              </a:rPr>
              <a:t>损伤小儿脾胃，不会引发腹泻或影响纳食，</a:t>
            </a:r>
            <a:r>
              <a:rPr lang="zh-CN" altLang="en-US" sz="1400" dirty="0">
                <a:latin typeface="微软雅黑" panose="020B0503020204020204" charset="-122"/>
                <a:ea typeface="微软雅黑" panose="020B0503020204020204" charset="-122"/>
              </a:rPr>
              <a:t>损伤正气</a:t>
            </a:r>
            <a:r>
              <a:rPr lang="zh-CN" altLang="en-US" sz="1400" dirty="0">
                <a:latin typeface="微软雅黑" panose="020B0503020204020204" charset="-122"/>
                <a:ea typeface="微软雅黑" panose="020B0503020204020204" charset="-122"/>
                <a:sym typeface="+mn-ea"/>
              </a:rPr>
              <a:t>。</a:t>
            </a:r>
            <a:endParaRPr lang="en-US" altLang="zh-CN" sz="1400" dirty="0">
              <a:latin typeface="微软雅黑" panose="020B0503020204020204" charset="-122"/>
              <a:ea typeface="微软雅黑" panose="020B0503020204020204" charset="-122"/>
              <a:sym typeface="+mn-ea"/>
            </a:endParaRPr>
          </a:p>
        </p:txBody>
      </p:sp>
      <p:sp>
        <p:nvSpPr>
          <p:cNvPr id="2" name="文本框 1"/>
          <p:cNvSpPr txBox="1"/>
          <p:nvPr/>
        </p:nvSpPr>
        <p:spPr>
          <a:xfrm>
            <a:off x="588645" y="6182995"/>
            <a:ext cx="10072370" cy="230832"/>
          </a:xfrm>
          <a:prstGeom prst="rect">
            <a:avLst/>
          </a:prstGeom>
          <a:noFill/>
        </p:spPr>
        <p:txBody>
          <a:bodyPr wrap="square" rtlCol="0">
            <a:spAutoFit/>
          </a:bodyPr>
          <a:lstStyle/>
          <a:p>
            <a:r>
              <a:rPr lang="en-US" altLang="zh-CN" sz="900" i="1" dirty="0">
                <a:latin typeface="楷体" panose="02010609060101010101" pitchFamily="49" charset="-122"/>
                <a:ea typeface="楷体" panose="02010609060101010101" pitchFamily="49" charset="-122"/>
                <a:sym typeface="+mn-ea"/>
              </a:rPr>
              <a:t>［1］</a:t>
            </a:r>
            <a:r>
              <a:rPr lang="zh-CN" altLang="en-US" sz="900" i="1" dirty="0">
                <a:latin typeface="楷体" panose="02010609060101010101" pitchFamily="49" charset="-122"/>
                <a:ea typeface="楷体" panose="02010609060101010101" pitchFamily="49" charset="-122"/>
                <a:sym typeface="+mn-ea"/>
              </a:rPr>
              <a:t>王菁</a:t>
            </a:r>
            <a:r>
              <a:rPr lang="en-US" altLang="zh-CN" sz="900" i="1" dirty="0">
                <a:latin typeface="楷体" panose="02010609060101010101" pitchFamily="49" charset="-122"/>
                <a:ea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sym typeface="+mn-ea"/>
              </a:rPr>
              <a:t>杨丽媛</a:t>
            </a:r>
            <a:r>
              <a:rPr lang="en-US" altLang="zh-CN" sz="900" i="1" dirty="0">
                <a:latin typeface="楷体" panose="02010609060101010101" pitchFamily="49" charset="-122"/>
                <a:ea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sym typeface="+mn-ea"/>
              </a:rPr>
              <a:t>尹蔚萍</a:t>
            </a:r>
            <a:r>
              <a:rPr lang="en-US" altLang="zh-CN" sz="900" i="1" dirty="0">
                <a:latin typeface="楷体" panose="02010609060101010101" pitchFamily="49" charset="-122"/>
                <a:ea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sym typeface="+mn-ea"/>
              </a:rPr>
              <a:t>等</a:t>
            </a:r>
            <a:r>
              <a:rPr lang="en-US" altLang="zh-CN" sz="900" i="1" dirty="0">
                <a:latin typeface="楷体" panose="02010609060101010101" pitchFamily="49" charset="-122"/>
                <a:ea typeface="楷体" panose="02010609060101010101" pitchFamily="49" charset="-122"/>
                <a:sym typeface="+mn-ea"/>
              </a:rPr>
              <a:t>. </a:t>
            </a:r>
            <a:r>
              <a:rPr lang="zh-CN" altLang="en-US" sz="900" i="1" dirty="0">
                <a:latin typeface="楷体" panose="02010609060101010101" pitchFamily="49" charset="-122"/>
                <a:ea typeface="楷体" panose="02010609060101010101" pitchFamily="49" charset="-122"/>
                <a:sym typeface="+mn-ea"/>
              </a:rPr>
              <a:t>中医药治疗小儿肺炎的研究进展</a:t>
            </a:r>
            <a:r>
              <a:rPr lang="en-US" altLang="zh-CN" sz="900" i="1" dirty="0">
                <a:latin typeface="楷体" panose="02010609060101010101" pitchFamily="49" charset="-122"/>
                <a:ea typeface="楷体" panose="02010609060101010101" pitchFamily="49" charset="-122"/>
                <a:sym typeface="+mn-ea"/>
              </a:rPr>
              <a:t> [J]. </a:t>
            </a:r>
            <a:r>
              <a:rPr lang="zh-CN" altLang="en-US" sz="900" i="1" dirty="0">
                <a:latin typeface="楷体" panose="02010609060101010101" pitchFamily="49" charset="-122"/>
                <a:ea typeface="楷体" panose="02010609060101010101" pitchFamily="49" charset="-122"/>
                <a:sym typeface="+mn-ea"/>
              </a:rPr>
              <a:t>云南中医药大学学报</a:t>
            </a:r>
            <a:r>
              <a:rPr lang="en-US" altLang="zh-CN" sz="900" i="1" dirty="0">
                <a:latin typeface="楷体" panose="02010609060101010101" pitchFamily="49" charset="-122"/>
                <a:ea typeface="楷体" panose="02010609060101010101" pitchFamily="49" charset="-122"/>
                <a:sym typeface="+mn-ea"/>
              </a:rPr>
              <a:t>, 2024, 47 (06): 89-93. </a:t>
            </a:r>
            <a:endParaRPr lang="en-US" altLang="zh-CN" sz="900" i="1"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矩形 3"/>
          <p:cNvSpPr/>
          <p:nvPr/>
        </p:nvSpPr>
        <p:spPr>
          <a:xfrm>
            <a:off x="0" y="-68096"/>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26" name="矩形 1"/>
          <p:cNvSpPr/>
          <p:nvPr/>
        </p:nvSpPr>
        <p:spPr>
          <a:xfrm>
            <a:off x="0" y="-68096"/>
            <a:ext cx="12192000" cy="6858000"/>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048627" name="矩形 18"/>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28" name="文本框 32"/>
          <p:cNvSpPr txBox="1"/>
          <p:nvPr/>
        </p:nvSpPr>
        <p:spPr>
          <a:xfrm>
            <a:off x="936048" y="1165225"/>
            <a:ext cx="1071245" cy="706755"/>
          </a:xfrm>
          <a:prstGeom prst="rect">
            <a:avLst/>
          </a:prstGeom>
          <a:noFill/>
        </p:spPr>
        <p:txBody>
          <a:bodyPr wrap="square" rtlCol="0">
            <a:spAutoFit/>
          </a:bodyPr>
          <a:lstStyle/>
          <a:p>
            <a:pPr algn="ctr"/>
            <a:r>
              <a:rPr lang="zh-CN" altLang="en-US" sz="4000" dirty="0">
                <a:solidFill>
                  <a:srgbClr val="002060"/>
                </a:solidFill>
                <a:latin typeface="+mn-ea"/>
              </a:rPr>
              <a:t>（</a:t>
            </a:r>
            <a:r>
              <a:rPr lang="en-US" altLang="zh-CN" sz="4000" dirty="0">
                <a:solidFill>
                  <a:srgbClr val="002060"/>
                </a:solidFill>
                <a:latin typeface="+mn-ea"/>
              </a:rPr>
              <a:t>1</a:t>
            </a:r>
            <a:r>
              <a:rPr lang="zh-CN" altLang="en-US" sz="4000" dirty="0">
                <a:solidFill>
                  <a:srgbClr val="002060"/>
                </a:solidFill>
                <a:latin typeface="+mn-ea"/>
              </a:rPr>
              <a:t>）</a:t>
            </a:r>
            <a:endParaRPr lang="zh-CN" altLang="en-US" sz="4000" dirty="0">
              <a:solidFill>
                <a:srgbClr val="002060"/>
              </a:solidFill>
              <a:latin typeface="+mn-ea"/>
            </a:endParaRPr>
          </a:p>
        </p:txBody>
      </p:sp>
      <p:sp>
        <p:nvSpPr>
          <p:cNvPr id="1048631" name="文本框 56"/>
          <p:cNvSpPr txBox="1"/>
          <p:nvPr/>
        </p:nvSpPr>
        <p:spPr>
          <a:xfrm>
            <a:off x="936048" y="4219807"/>
            <a:ext cx="1130300" cy="706755"/>
          </a:xfrm>
          <a:prstGeom prst="rect">
            <a:avLst/>
          </a:prstGeom>
          <a:noFill/>
        </p:spPr>
        <p:txBody>
          <a:bodyPr wrap="square" rtlCol="0">
            <a:spAutoFit/>
          </a:bodyPr>
          <a:lstStyle/>
          <a:p>
            <a:pPr algn="ctr"/>
            <a:r>
              <a:rPr lang="zh-CN" altLang="en-US" sz="4000" dirty="0">
                <a:solidFill>
                  <a:srgbClr val="002060"/>
                </a:solidFill>
                <a:latin typeface="+mn-ea"/>
              </a:rPr>
              <a:t>（</a:t>
            </a:r>
            <a:r>
              <a:rPr lang="en-US" altLang="zh-CN" sz="4000" dirty="0">
                <a:solidFill>
                  <a:srgbClr val="002060"/>
                </a:solidFill>
                <a:latin typeface="+mn-ea"/>
              </a:rPr>
              <a:t>3</a:t>
            </a:r>
            <a:r>
              <a:rPr lang="zh-CN" altLang="en-US" sz="4000" dirty="0">
                <a:solidFill>
                  <a:srgbClr val="002060"/>
                </a:solidFill>
                <a:latin typeface="+mn-ea"/>
              </a:rPr>
              <a:t>）</a:t>
            </a:r>
            <a:endParaRPr lang="zh-CN" altLang="en-US" sz="4000" dirty="0">
              <a:solidFill>
                <a:srgbClr val="002060"/>
              </a:solidFill>
              <a:latin typeface="+mn-ea"/>
            </a:endParaRPr>
          </a:p>
        </p:txBody>
      </p:sp>
      <p:grpSp>
        <p:nvGrpSpPr>
          <p:cNvPr id="3" name="组合 2"/>
          <p:cNvGrpSpPr/>
          <p:nvPr/>
        </p:nvGrpSpPr>
        <p:grpSpPr>
          <a:xfrm>
            <a:off x="527685" y="2809875"/>
            <a:ext cx="2014220" cy="1233805"/>
            <a:chOff x="700" y="4128"/>
            <a:chExt cx="3172" cy="1943"/>
          </a:xfrm>
        </p:grpSpPr>
        <p:sp>
          <p:nvSpPr>
            <p:cNvPr id="1048629" name="文本框 38"/>
            <p:cNvSpPr txBox="1"/>
            <p:nvPr/>
          </p:nvSpPr>
          <p:spPr>
            <a:xfrm>
              <a:off x="1344" y="4128"/>
              <a:ext cx="1779" cy="1113"/>
            </a:xfrm>
            <a:prstGeom prst="rect">
              <a:avLst/>
            </a:prstGeom>
            <a:noFill/>
          </p:spPr>
          <p:txBody>
            <a:bodyPr wrap="square" rtlCol="0">
              <a:spAutoFit/>
            </a:bodyPr>
            <a:lstStyle/>
            <a:p>
              <a:pPr algn="ctr"/>
              <a:r>
                <a:rPr lang="zh-CN" altLang="en-US" sz="4000" dirty="0">
                  <a:solidFill>
                    <a:srgbClr val="002060"/>
                  </a:solidFill>
                  <a:latin typeface="+mn-ea"/>
                </a:rPr>
                <a:t>（</a:t>
              </a:r>
              <a:r>
                <a:rPr lang="en-US" altLang="zh-CN" sz="4000" dirty="0">
                  <a:solidFill>
                    <a:srgbClr val="002060"/>
                  </a:solidFill>
                  <a:latin typeface="+mn-ea"/>
                </a:rPr>
                <a:t>2</a:t>
              </a:r>
              <a:r>
                <a:rPr lang="zh-CN" altLang="en-US" sz="4000" dirty="0">
                  <a:solidFill>
                    <a:srgbClr val="002060"/>
                  </a:solidFill>
                  <a:latin typeface="+mn-ea"/>
                </a:rPr>
                <a:t>）</a:t>
              </a:r>
              <a:endParaRPr lang="zh-CN" altLang="en-US" sz="4000" dirty="0">
                <a:solidFill>
                  <a:srgbClr val="002060"/>
                </a:solidFill>
                <a:latin typeface="+mn-ea"/>
              </a:endParaRPr>
            </a:p>
          </p:txBody>
        </p:sp>
        <p:sp>
          <p:nvSpPr>
            <p:cNvPr id="1048630" name="矩形 39"/>
            <p:cNvSpPr/>
            <p:nvPr/>
          </p:nvSpPr>
          <p:spPr>
            <a:xfrm>
              <a:off x="700" y="5256"/>
              <a:ext cx="3172" cy="212"/>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32" name="文本框 60"/>
            <p:cNvSpPr txBox="1"/>
            <p:nvPr/>
          </p:nvSpPr>
          <p:spPr>
            <a:xfrm>
              <a:off x="822" y="5540"/>
              <a:ext cx="3050" cy="531"/>
            </a:xfrm>
            <a:prstGeom prst="rect">
              <a:avLst/>
            </a:prstGeom>
            <a:noFill/>
          </p:spPr>
          <p:txBody>
            <a:bodyPr wrap="square" rtlCol="0">
              <a:spAutoFit/>
            </a:bodyPr>
            <a:lstStyle/>
            <a:p>
              <a:pPr algn="ctr"/>
              <a:r>
                <a:rPr lang="zh-CN" altLang="en-US" sz="1600" dirty="0">
                  <a:solidFill>
                    <a:srgbClr val="002060"/>
                  </a:solidFill>
                  <a:latin typeface="+mn-ea"/>
                </a:rPr>
                <a:t>不良反应情况</a:t>
              </a:r>
              <a:endParaRPr lang="zh-CN" altLang="en-US" sz="1600" dirty="0">
                <a:solidFill>
                  <a:srgbClr val="002060"/>
                </a:solidFill>
                <a:latin typeface="+mn-ea"/>
              </a:endParaRPr>
            </a:p>
          </p:txBody>
        </p:sp>
      </p:grpSp>
      <p:sp>
        <p:nvSpPr>
          <p:cNvPr id="1048633" name="文本框 62"/>
          <p:cNvSpPr txBox="1"/>
          <p:nvPr/>
        </p:nvSpPr>
        <p:spPr>
          <a:xfrm>
            <a:off x="557530" y="2049574"/>
            <a:ext cx="2014220" cy="583565"/>
          </a:xfrm>
          <a:prstGeom prst="rect">
            <a:avLst/>
          </a:prstGeom>
          <a:noFill/>
        </p:spPr>
        <p:txBody>
          <a:bodyPr wrap="square" rtlCol="0">
            <a:spAutoFit/>
          </a:bodyPr>
          <a:lstStyle/>
          <a:p>
            <a:pPr algn="ctr"/>
            <a:r>
              <a:rPr lang="zh-CN" altLang="en-US" sz="1600" dirty="0">
                <a:solidFill>
                  <a:srgbClr val="002060"/>
                </a:solidFill>
                <a:latin typeface="+mn-ea"/>
                <a:sym typeface="+mn-ea"/>
              </a:rPr>
              <a:t>说明书收载的</a:t>
            </a:r>
            <a:endParaRPr lang="zh-CN" altLang="en-US" sz="1600" dirty="0">
              <a:solidFill>
                <a:srgbClr val="002060"/>
              </a:solidFill>
              <a:latin typeface="+mn-ea"/>
              <a:sym typeface="+mn-ea"/>
            </a:endParaRPr>
          </a:p>
          <a:p>
            <a:pPr algn="ctr"/>
            <a:r>
              <a:rPr lang="zh-CN" altLang="en-US" sz="1600" dirty="0">
                <a:solidFill>
                  <a:srgbClr val="002060"/>
                </a:solidFill>
                <a:latin typeface="+mn-ea"/>
                <a:sym typeface="+mn-ea"/>
              </a:rPr>
              <a:t>安全性信息描述</a:t>
            </a:r>
            <a:endParaRPr lang="zh-CN" altLang="en-US" sz="1600" dirty="0">
              <a:solidFill>
                <a:srgbClr val="002060"/>
              </a:solidFill>
              <a:latin typeface="+mn-ea"/>
              <a:sym typeface="+mn-ea"/>
            </a:endParaRPr>
          </a:p>
        </p:txBody>
      </p:sp>
      <p:sp>
        <p:nvSpPr>
          <p:cNvPr id="1048634" name="文本框 64"/>
          <p:cNvSpPr txBox="1"/>
          <p:nvPr/>
        </p:nvSpPr>
        <p:spPr>
          <a:xfrm>
            <a:off x="527684" y="5093567"/>
            <a:ext cx="2044065" cy="583565"/>
          </a:xfrm>
          <a:prstGeom prst="rect">
            <a:avLst/>
          </a:prstGeom>
          <a:noFill/>
        </p:spPr>
        <p:txBody>
          <a:bodyPr wrap="square" rtlCol="0">
            <a:spAutoFit/>
          </a:bodyPr>
          <a:lstStyle/>
          <a:p>
            <a:pPr algn="ctr"/>
            <a:r>
              <a:rPr lang="zh-CN" altLang="en-US" sz="1600" dirty="0">
                <a:solidFill>
                  <a:srgbClr val="002060"/>
                </a:solidFill>
                <a:latin typeface="+mn-ea"/>
                <a:sym typeface="+mn-ea"/>
              </a:rPr>
              <a:t>安全性方面</a:t>
            </a:r>
            <a:endParaRPr lang="en-US" altLang="zh-CN" sz="1600" dirty="0">
              <a:solidFill>
                <a:srgbClr val="002060"/>
              </a:solidFill>
              <a:latin typeface="+mn-ea"/>
              <a:sym typeface="+mn-ea"/>
            </a:endParaRPr>
          </a:p>
          <a:p>
            <a:pPr algn="ctr"/>
            <a:r>
              <a:rPr lang="zh-CN" altLang="en-US" sz="1600" dirty="0">
                <a:solidFill>
                  <a:srgbClr val="002060"/>
                </a:solidFill>
                <a:latin typeface="+mn-ea"/>
                <a:sym typeface="+mn-ea"/>
              </a:rPr>
              <a:t>优势和不足</a:t>
            </a:r>
            <a:endParaRPr lang="zh-CN" altLang="en-US" sz="1600" dirty="0">
              <a:solidFill>
                <a:srgbClr val="002060"/>
              </a:solidFill>
              <a:latin typeface="+mn-ea"/>
              <a:sym typeface="+mn-ea"/>
            </a:endParaRPr>
          </a:p>
        </p:txBody>
      </p:sp>
      <p:sp>
        <p:nvSpPr>
          <p:cNvPr id="1048635" name="矩形 2"/>
          <p:cNvSpPr/>
          <p:nvPr/>
        </p:nvSpPr>
        <p:spPr>
          <a:xfrm>
            <a:off x="556895" y="4958947"/>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36" name="矩形 4"/>
          <p:cNvSpPr/>
          <p:nvPr/>
        </p:nvSpPr>
        <p:spPr>
          <a:xfrm>
            <a:off x="556895" y="1893570"/>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37" name="文本框 6"/>
          <p:cNvSpPr txBox="1"/>
          <p:nvPr/>
        </p:nvSpPr>
        <p:spPr>
          <a:xfrm>
            <a:off x="2625090" y="3162935"/>
            <a:ext cx="8717915" cy="815975"/>
          </a:xfrm>
          <a:prstGeom prst="rect">
            <a:avLst/>
          </a:prstGeom>
          <a:noFill/>
        </p:spPr>
        <p:txBody>
          <a:bodyPr wrap="square" rtlCol="0">
            <a:noAutofit/>
          </a:bodyPr>
          <a:lstStyle/>
          <a:p>
            <a:pPr marL="171450" lvl="1" indent="-171450">
              <a:lnSpc>
                <a:spcPct val="150000"/>
              </a:lnSpc>
              <a:spcBef>
                <a:spcPts val="600"/>
              </a:spcBef>
              <a:buFont typeface="Arial" panose="020B0604020202020204" pitchFamily="34" charset="0"/>
              <a:buChar char="•"/>
            </a:pPr>
            <a:r>
              <a:rPr lang="zh-CN" altLang="zh-CN" sz="1200" dirty="0">
                <a:latin typeface="+mn-ea"/>
                <a:sym typeface="Arial" panose="020B0604020202020204" pitchFamily="34" charset="0"/>
              </a:rPr>
              <a:t>泻白散颗粒</a:t>
            </a:r>
            <a:r>
              <a:rPr lang="zh-CN" altLang="en-US" sz="1200" dirty="0">
                <a:latin typeface="+mn-ea"/>
                <a:sym typeface="+mn-ea"/>
              </a:rPr>
              <a:t>目前尚未在临床应用，无相关内容报道。</a:t>
            </a:r>
            <a:endParaRPr lang="en-US" altLang="zh-CN" sz="1200" dirty="0">
              <a:latin typeface="+mn-ea"/>
              <a:sym typeface="+mn-ea"/>
            </a:endParaRPr>
          </a:p>
          <a:p>
            <a:pPr marL="171450" lvl="1" indent="-171450">
              <a:lnSpc>
                <a:spcPct val="150000"/>
              </a:lnSpc>
              <a:spcBef>
                <a:spcPts val="600"/>
              </a:spcBef>
              <a:buFont typeface="Arial" panose="020B0604020202020204" pitchFamily="34" charset="0"/>
              <a:buChar char="•"/>
            </a:pPr>
            <a:r>
              <a:rPr lang="zh-CN" altLang="en-US" sz="1200" dirty="0">
                <a:latin typeface="+mn-ea"/>
                <a:sym typeface="+mn-ea"/>
              </a:rPr>
              <a:t>汤剂临床观察：个案报道及综述均未提及严重不良反应，无明确毒性或副作用记录</a:t>
            </a:r>
            <a:r>
              <a:rPr lang="en-US" altLang="zh-CN" sz="1200" baseline="30000" dirty="0">
                <a:latin typeface="+mn-ea"/>
                <a:sym typeface="+mn-ea"/>
              </a:rPr>
              <a:t>[1][2]</a:t>
            </a:r>
            <a:r>
              <a:rPr lang="zh-CN" altLang="en-US" sz="1200" dirty="0">
                <a:latin typeface="+mn-ea"/>
                <a:sym typeface="+mn-ea"/>
              </a:rPr>
              <a:t>。</a:t>
            </a:r>
            <a:endParaRPr lang="zh-CN" altLang="en-US" sz="1200" dirty="0">
              <a:latin typeface="+mn-ea"/>
              <a:sym typeface="+mn-ea"/>
            </a:endParaRPr>
          </a:p>
        </p:txBody>
      </p:sp>
      <p:graphicFrame>
        <p:nvGraphicFramePr>
          <p:cNvPr id="4194304" name="表格 7"/>
          <p:cNvGraphicFramePr>
            <a:graphicFrameLocks noGrp="1"/>
          </p:cNvGraphicFramePr>
          <p:nvPr>
            <p:custDataLst>
              <p:tags r:id="rId2"/>
            </p:custDataLst>
          </p:nvPr>
        </p:nvGraphicFramePr>
        <p:xfrm>
          <a:off x="2764155" y="1165225"/>
          <a:ext cx="6652260" cy="1675130"/>
        </p:xfrm>
        <a:graphic>
          <a:graphicData uri="http://schemas.openxmlformats.org/drawingml/2006/table">
            <a:tbl>
              <a:tblPr firstRow="1">
                <a:tableStyleId>{5C22544A-7EE6-4342-B048-85BDC9FD1C3A}</a:tableStyleId>
              </a:tblPr>
              <a:tblGrid>
                <a:gridCol w="2604770"/>
                <a:gridCol w="4047490"/>
              </a:tblGrid>
              <a:tr h="242570">
                <a:tc>
                  <a:txBody>
                    <a:bodyPr/>
                    <a:lstStyle/>
                    <a:p>
                      <a:pPr algn="ctr" fontAlgn="ctr"/>
                      <a:r>
                        <a:rPr lang="zh-CN" altLang="en-US" sz="1200" u="none" strike="noStrike" dirty="0">
                          <a:solidFill>
                            <a:schemeClr val="tx1"/>
                          </a:solidFill>
                          <a:effectLst/>
                          <a:latin typeface="+mj-ea"/>
                          <a:ea typeface="+mj-ea"/>
                        </a:rPr>
                        <a:t>项目名称</a:t>
                      </a:r>
                      <a:endParaRPr lang="zh-CN" altLang="en-US" sz="1200" b="1" i="0" u="none" strike="noStrike" dirty="0">
                        <a:solidFill>
                          <a:schemeClr val="tx1"/>
                        </a:solidFill>
                        <a:effectLst/>
                        <a:latin typeface="+mj-ea"/>
                        <a:ea typeface="+mj-ea"/>
                      </a:endParaRPr>
                    </a:p>
                  </a:txBody>
                  <a:tcPr marL="7620" marR="7620" marT="7620" marB="0" anchor="ctr">
                    <a:solidFill>
                      <a:schemeClr val="accent5">
                        <a:lumMod val="60000"/>
                        <a:lumOff val="40000"/>
                      </a:schemeClr>
                    </a:solidFill>
                  </a:tcPr>
                </a:tc>
                <a:tc>
                  <a:txBody>
                    <a:bodyPr/>
                    <a:lstStyle/>
                    <a:p>
                      <a:pPr algn="ctr" fontAlgn="ctr"/>
                      <a:r>
                        <a:rPr lang="zh-CN" altLang="en-US" sz="1200" u="none" strike="noStrike" dirty="0">
                          <a:solidFill>
                            <a:schemeClr val="tx1"/>
                          </a:solidFill>
                          <a:effectLst/>
                          <a:latin typeface="+mj-ea"/>
                          <a:ea typeface="+mj-ea"/>
                        </a:rPr>
                        <a:t>详细表述</a:t>
                      </a:r>
                      <a:endParaRPr lang="zh-CN" altLang="en-US" sz="1200" b="1" i="0" u="none" strike="noStrike" dirty="0">
                        <a:solidFill>
                          <a:schemeClr val="tx1"/>
                        </a:solidFill>
                        <a:effectLst/>
                        <a:latin typeface="+mj-ea"/>
                        <a:ea typeface="+mj-ea"/>
                      </a:endParaRPr>
                    </a:p>
                  </a:txBody>
                  <a:tcPr marL="7620" marR="7620" marT="7620" marB="0" anchor="ctr">
                    <a:solidFill>
                      <a:schemeClr val="accent5">
                        <a:lumMod val="60000"/>
                        <a:lumOff val="40000"/>
                      </a:schemeClr>
                    </a:solidFill>
                  </a:tcPr>
                </a:tc>
              </a:tr>
              <a:tr h="251460">
                <a:tc>
                  <a:txBody>
                    <a:bodyPr/>
                    <a:lstStyle/>
                    <a:p>
                      <a:pPr algn="ctr" fontAlgn="ctr"/>
                      <a:r>
                        <a:rPr lang="zh-CN" altLang="en-US" sz="1200" b="1" u="none" strike="noStrike" dirty="0">
                          <a:effectLst/>
                          <a:latin typeface="+mj-ea"/>
                          <a:ea typeface="+mj-ea"/>
                        </a:rPr>
                        <a:t>不良反应</a:t>
                      </a:r>
                      <a:endParaRPr lang="zh-CN" altLang="en-US" sz="1200" b="1" i="0" u="none" strike="noStrike" dirty="0">
                        <a:solidFill>
                          <a:srgbClr val="000000"/>
                        </a:solidFill>
                        <a:effectLst/>
                        <a:latin typeface="+mj-ea"/>
                        <a:ea typeface="+mj-ea"/>
                      </a:endParaRPr>
                    </a:p>
                  </a:txBody>
                  <a:tcPr marL="7620" marR="7620" marT="7620" marB="0" anchor="ctr">
                    <a:solidFill>
                      <a:schemeClr val="accent5">
                        <a:lumMod val="20000"/>
                        <a:lumOff val="80000"/>
                      </a:schemeClr>
                    </a:solidFill>
                  </a:tcPr>
                </a:tc>
                <a:tc>
                  <a:txBody>
                    <a:bodyPr/>
                    <a:lstStyle/>
                    <a:p>
                      <a:pPr marL="107950" algn="l" fontAlgn="ctr">
                        <a:lnSpc>
                          <a:spcPct val="100000"/>
                        </a:lnSpc>
                      </a:pPr>
                      <a:r>
                        <a:rPr lang="zh-CN" altLang="en-US" sz="1200" b="0" i="0" u="none" strike="noStrike" dirty="0">
                          <a:solidFill>
                            <a:srgbClr val="000000"/>
                          </a:solidFill>
                          <a:effectLst/>
                          <a:latin typeface="+mj-ea"/>
                          <a:ea typeface="+mj-ea"/>
                        </a:rPr>
                        <a:t>尚不明确。</a:t>
                      </a:r>
                      <a:endParaRPr lang="zh-CN" altLang="en-US" sz="1200" b="0" i="0" u="none" strike="noStrike" dirty="0">
                        <a:solidFill>
                          <a:srgbClr val="000000"/>
                        </a:solidFill>
                        <a:effectLst/>
                        <a:latin typeface="+mj-ea"/>
                        <a:ea typeface="+mj-ea"/>
                      </a:endParaRPr>
                    </a:p>
                  </a:txBody>
                  <a:tcPr marL="7620" marR="7620" marT="7620" marB="0" anchor="ctr">
                    <a:solidFill>
                      <a:schemeClr val="accent5">
                        <a:lumMod val="20000"/>
                        <a:lumOff val="80000"/>
                      </a:schemeClr>
                    </a:solidFill>
                  </a:tcPr>
                </a:tc>
              </a:tr>
              <a:tr h="269240">
                <a:tc>
                  <a:txBody>
                    <a:bodyPr/>
                    <a:lstStyle/>
                    <a:p>
                      <a:pPr algn="ctr" fontAlgn="ctr"/>
                      <a:r>
                        <a:rPr lang="zh-CN" altLang="en-US" sz="1200" b="1" u="none" strike="noStrike" dirty="0">
                          <a:effectLst/>
                          <a:latin typeface="+mj-ea"/>
                          <a:ea typeface="+mj-ea"/>
                        </a:rPr>
                        <a:t>禁      忌</a:t>
                      </a:r>
                      <a:endParaRPr lang="zh-CN" altLang="en-US" sz="1200" b="1" i="0" u="none" strike="noStrike" dirty="0">
                        <a:solidFill>
                          <a:srgbClr val="000000"/>
                        </a:solidFill>
                        <a:effectLst/>
                        <a:latin typeface="+mj-ea"/>
                        <a:ea typeface="+mj-ea"/>
                      </a:endParaRPr>
                    </a:p>
                  </a:txBody>
                  <a:tcPr marL="7620" marR="7620" marT="7620" marB="0" anchor="ctr">
                    <a:solidFill>
                      <a:schemeClr val="accent5">
                        <a:lumMod val="20000"/>
                        <a:lumOff val="80000"/>
                      </a:schemeClr>
                    </a:solidFill>
                  </a:tcPr>
                </a:tc>
                <a:tc>
                  <a:txBody>
                    <a:bodyPr/>
                    <a:lstStyle/>
                    <a:p>
                      <a:pPr marL="107950" algn="l" fontAlgn="ctr">
                        <a:lnSpc>
                          <a:spcPct val="100000"/>
                        </a:lnSpc>
                        <a:buClrTx/>
                        <a:buSzTx/>
                        <a:buNone/>
                      </a:pPr>
                      <a:r>
                        <a:rPr lang="zh-CN" altLang="en-US" sz="1200" u="none" strike="noStrike" dirty="0">
                          <a:solidFill>
                            <a:schemeClr val="tx1"/>
                          </a:solidFill>
                          <a:effectLst/>
                          <a:latin typeface="+mj-ea"/>
                          <a:ea typeface="+mj-ea"/>
                        </a:rPr>
                        <a:t>曾经对本品所含药物过敏者禁用。</a:t>
                      </a:r>
                      <a:endParaRPr lang="zh-CN" altLang="en-US" sz="1200" u="none" strike="noStrike" dirty="0">
                        <a:solidFill>
                          <a:schemeClr val="tx1"/>
                        </a:solidFill>
                        <a:effectLst/>
                        <a:latin typeface="+mj-ea"/>
                        <a:ea typeface="+mj-ea"/>
                      </a:endParaRPr>
                    </a:p>
                  </a:txBody>
                  <a:tcPr marL="7620" marR="7620" marT="7620" marB="0" anchor="ctr">
                    <a:solidFill>
                      <a:schemeClr val="accent5">
                        <a:lumMod val="20000"/>
                        <a:lumOff val="80000"/>
                      </a:schemeClr>
                    </a:solidFill>
                  </a:tcPr>
                </a:tc>
              </a:tr>
              <a:tr h="911860">
                <a:tc>
                  <a:txBody>
                    <a:bodyPr/>
                    <a:lstStyle/>
                    <a:p>
                      <a:pPr algn="ctr" fontAlgn="ctr"/>
                      <a:r>
                        <a:rPr lang="zh-CN" altLang="en-US" sz="1200" b="1" u="none" strike="noStrike" dirty="0">
                          <a:effectLst/>
                          <a:latin typeface="+mj-ea"/>
                          <a:ea typeface="+mj-ea"/>
                        </a:rPr>
                        <a:t>注意事项</a:t>
                      </a:r>
                      <a:endParaRPr lang="zh-CN" altLang="en-US" sz="1200" b="1" i="0" u="none" strike="noStrike" dirty="0">
                        <a:solidFill>
                          <a:srgbClr val="000000"/>
                        </a:solidFill>
                        <a:effectLst/>
                        <a:latin typeface="+mj-ea"/>
                        <a:ea typeface="+mj-ea"/>
                      </a:endParaRPr>
                    </a:p>
                  </a:txBody>
                  <a:tcPr marL="7620" marR="7620" marT="7620" marB="0" anchor="ctr">
                    <a:solidFill>
                      <a:schemeClr val="accent5">
                        <a:lumMod val="20000"/>
                        <a:lumOff val="80000"/>
                      </a:schemeClr>
                    </a:solidFill>
                  </a:tcPr>
                </a:tc>
                <a:tc>
                  <a:txBody>
                    <a:bodyPr/>
                    <a:lstStyle/>
                    <a:p>
                      <a:pPr marL="107950" indent="0" algn="l" fontAlgn="ctr">
                        <a:lnSpc>
                          <a:spcPts val="2200"/>
                        </a:lnSpc>
                        <a:buClrTx/>
                        <a:buSzTx/>
                        <a:buFontTx/>
                      </a:pPr>
                      <a:r>
                        <a:rPr lang="zh-CN" altLang="en-US" sz="1200" u="none" strike="noStrike" dirty="0">
                          <a:effectLst/>
                          <a:latin typeface="+mj-ea"/>
                          <a:ea typeface="+mj-ea"/>
                        </a:rPr>
                        <a:t>1. 严格按照功能主治使用本品。</a:t>
                      </a:r>
                      <a:endParaRPr lang="zh-CN" altLang="en-US" sz="1200" u="none" strike="noStrike" dirty="0">
                        <a:effectLst/>
                        <a:latin typeface="+mj-ea"/>
                        <a:ea typeface="+mj-ea"/>
                      </a:endParaRPr>
                    </a:p>
                    <a:p>
                      <a:pPr marL="107950" indent="0" algn="l" fontAlgn="ctr">
                        <a:lnSpc>
                          <a:spcPts val="2200"/>
                        </a:lnSpc>
                        <a:buClrTx/>
                        <a:buSzTx/>
                        <a:buFontTx/>
                      </a:pPr>
                      <a:r>
                        <a:rPr lang="en-US" altLang="zh-CN" sz="1200" u="none" strike="noStrike" dirty="0">
                          <a:effectLst/>
                          <a:latin typeface="+mj-ea"/>
                          <a:ea typeface="+mj-ea"/>
                        </a:rPr>
                        <a:t>2. </a:t>
                      </a:r>
                      <a:r>
                        <a:rPr lang="zh-CN" altLang="en-US" sz="1200" u="none" strike="noStrike" dirty="0">
                          <a:effectLst/>
                          <a:latin typeface="+mj-ea"/>
                          <a:ea typeface="+mj-ea"/>
                        </a:rPr>
                        <a:t>风寒感冒，怕风恶寒者不宜用。</a:t>
                      </a:r>
                      <a:endParaRPr lang="zh-CN" altLang="en-US" sz="1200" u="none" strike="noStrike" dirty="0">
                        <a:effectLst/>
                        <a:latin typeface="+mj-ea"/>
                        <a:ea typeface="+mj-ea"/>
                      </a:endParaRPr>
                    </a:p>
                    <a:p>
                      <a:pPr marL="107950" indent="0" algn="l" fontAlgn="ctr">
                        <a:lnSpc>
                          <a:spcPts val="2200"/>
                        </a:lnSpc>
                        <a:buClrTx/>
                        <a:buSzTx/>
                        <a:buFontTx/>
                      </a:pPr>
                      <a:r>
                        <a:rPr lang="en-US" altLang="zh-CN" sz="1200" u="none" strike="noStrike" dirty="0">
                          <a:effectLst/>
                          <a:latin typeface="+mj-ea"/>
                          <a:ea typeface="+mj-ea"/>
                        </a:rPr>
                        <a:t>3</a:t>
                      </a:r>
                      <a:r>
                        <a:rPr lang="zh-CN" altLang="en-US" sz="1200" u="none" strike="noStrike" dirty="0">
                          <a:effectLst/>
                          <a:latin typeface="+mj-ea"/>
                          <a:ea typeface="+mj-ea"/>
                        </a:rPr>
                        <a:t>. 脾虚而大便溏泻者不宜用。</a:t>
                      </a:r>
                      <a:endParaRPr lang="zh-CN" altLang="en-US" sz="1200" u="none" strike="noStrike" dirty="0">
                        <a:effectLst/>
                        <a:latin typeface="+mj-ea"/>
                        <a:ea typeface="+mj-ea"/>
                      </a:endParaRPr>
                    </a:p>
                  </a:txBody>
                  <a:tcPr marL="7620" marR="7620" marT="7620" marB="0" anchor="ctr">
                    <a:solidFill>
                      <a:schemeClr val="accent5">
                        <a:lumMod val="20000"/>
                        <a:lumOff val="80000"/>
                      </a:schemeClr>
                    </a:solidFill>
                  </a:tcPr>
                </a:tc>
              </a:tr>
            </a:tbl>
          </a:graphicData>
        </a:graphic>
      </p:graphicFrame>
      <p:sp>
        <p:nvSpPr>
          <p:cNvPr id="1048638" name="文本框 10"/>
          <p:cNvSpPr txBox="1"/>
          <p:nvPr/>
        </p:nvSpPr>
        <p:spPr>
          <a:xfrm>
            <a:off x="473710" y="58420"/>
            <a:ext cx="1859280" cy="1106805"/>
          </a:xfrm>
          <a:prstGeom prst="rect">
            <a:avLst/>
          </a:prstGeom>
          <a:noFill/>
        </p:spPr>
        <p:txBody>
          <a:bodyPr wrap="square" rtlCol="0">
            <a:spAutoFit/>
          </a:bodyPr>
          <a:lstStyle/>
          <a:p>
            <a:r>
              <a:rPr lang="en-US" altLang="zh-CN" sz="6600" spc="600" dirty="0">
                <a:solidFill>
                  <a:srgbClr val="51B4E9"/>
                </a:solidFill>
                <a:latin typeface="+mn-ea"/>
              </a:rPr>
              <a:t>02</a:t>
            </a:r>
            <a:endParaRPr lang="en-US" altLang="zh-CN" sz="6600" spc="600" dirty="0">
              <a:solidFill>
                <a:srgbClr val="51B4E9"/>
              </a:solidFill>
              <a:latin typeface="+mn-ea"/>
            </a:endParaRPr>
          </a:p>
        </p:txBody>
      </p:sp>
      <p:sp>
        <p:nvSpPr>
          <p:cNvPr id="1048639" name="文本框 11"/>
          <p:cNvSpPr txBox="1"/>
          <p:nvPr/>
        </p:nvSpPr>
        <p:spPr>
          <a:xfrm>
            <a:off x="2332295" y="178187"/>
            <a:ext cx="4254560" cy="706755"/>
          </a:xfrm>
          <a:prstGeom prst="rect">
            <a:avLst/>
          </a:prstGeom>
          <a:noFill/>
        </p:spPr>
        <p:txBody>
          <a:bodyPr wrap="square" rtlCol="0">
            <a:spAutoFit/>
          </a:bodyPr>
          <a:lstStyle/>
          <a:p>
            <a:pPr lvl="0"/>
            <a:r>
              <a:rPr lang="zh-CN" altLang="en-US" sz="4000" spc="300" dirty="0">
                <a:solidFill>
                  <a:srgbClr val="002774"/>
                </a:solidFill>
                <a:latin typeface="+mn-ea"/>
              </a:rPr>
              <a:t>安全性</a:t>
            </a:r>
            <a:endParaRPr lang="zh-CN" altLang="en-US" sz="4000" spc="300" dirty="0">
              <a:solidFill>
                <a:srgbClr val="002774"/>
              </a:solidFill>
              <a:latin typeface="+mn-ea"/>
            </a:endParaRPr>
          </a:p>
        </p:txBody>
      </p:sp>
      <p:sp>
        <p:nvSpPr>
          <p:cNvPr id="1048640" name="矩形 5"/>
          <p:cNvSpPr/>
          <p:nvPr>
            <p:custDataLst>
              <p:tags r:id="rId3"/>
            </p:custDataLst>
          </p:nvPr>
        </p:nvSpPr>
        <p:spPr>
          <a:xfrm>
            <a:off x="2625090" y="4219575"/>
            <a:ext cx="8578850" cy="1614170"/>
          </a:xfrm>
          <a:prstGeom prst="rect">
            <a:avLst/>
          </a:prstGeom>
          <a:noFill/>
        </p:spPr>
        <p:txBody>
          <a:bodyPr wrap="square" lIns="91440" tIns="45720" rIns="91440" bIns="45720"/>
          <a:lstStyle/>
          <a:p>
            <a:pPr marL="171450" lvl="1" indent="-171450">
              <a:lnSpc>
                <a:spcPct val="150000"/>
              </a:lnSpc>
              <a:spcBef>
                <a:spcPts val="600"/>
              </a:spcBef>
              <a:buFont typeface="Arial" panose="020B0604020202020204" pitchFamily="34" charset="0"/>
              <a:buChar char="•"/>
            </a:pPr>
            <a:r>
              <a:rPr lang="zh-CN" altLang="en-US" sz="1200" b="1" dirty="0">
                <a:latin typeface="+mn-ea"/>
                <a:sym typeface="Arial" panose="020B0604020202020204" pitchFamily="34" charset="0"/>
              </a:rPr>
              <a:t>千年临床验证</a:t>
            </a:r>
            <a:r>
              <a:rPr lang="zh-CN" altLang="en-US" sz="1200" dirty="0">
                <a:latin typeface="+mn-ea"/>
                <a:sym typeface="Arial" panose="020B0604020202020204" pitchFamily="34" charset="0"/>
              </a:rPr>
              <a:t>：源自宋代钱乙</a:t>
            </a:r>
            <a:r>
              <a:rPr lang="en-US" altLang="zh-CN" sz="1200" dirty="0">
                <a:latin typeface="+mn-ea"/>
                <a:sym typeface="Arial" panose="020B0604020202020204" pitchFamily="34" charset="0"/>
              </a:rPr>
              <a:t>《</a:t>
            </a:r>
            <a:r>
              <a:rPr lang="zh-CN" altLang="en-US" sz="1200" dirty="0">
                <a:latin typeface="+mn-ea"/>
                <a:sym typeface="Arial" panose="020B0604020202020204" pitchFamily="34" charset="0"/>
              </a:rPr>
              <a:t>小儿药证直诀</a:t>
            </a:r>
            <a:r>
              <a:rPr lang="en-US" altLang="zh-CN" sz="1200" dirty="0">
                <a:latin typeface="+mn-ea"/>
                <a:sym typeface="Arial" panose="020B0604020202020204" pitchFamily="34" charset="0"/>
              </a:rPr>
              <a:t>》</a:t>
            </a:r>
            <a:r>
              <a:rPr lang="zh-CN" altLang="en-US" sz="1200" dirty="0">
                <a:latin typeface="+mn-ea"/>
                <a:sym typeface="Arial" panose="020B0604020202020204" pitchFamily="34" charset="0"/>
              </a:rPr>
              <a:t>，近千年应用经验，不良反应发生率极低。</a:t>
            </a:r>
            <a:endParaRPr lang="zh-CN" altLang="en-US" sz="1200" dirty="0">
              <a:latin typeface="+mn-ea"/>
              <a:sym typeface="Arial" panose="020B0604020202020204" pitchFamily="34" charset="0"/>
            </a:endParaRPr>
          </a:p>
          <a:p>
            <a:pPr marL="171450" lvl="1" indent="-171450">
              <a:lnSpc>
                <a:spcPct val="150000"/>
              </a:lnSpc>
              <a:spcBef>
                <a:spcPts val="600"/>
              </a:spcBef>
              <a:buFont typeface="Arial" panose="020B0604020202020204" pitchFamily="34" charset="0"/>
              <a:buChar char="•"/>
            </a:pPr>
            <a:r>
              <a:rPr lang="zh-CN" altLang="en-US" sz="1200" b="1" dirty="0">
                <a:latin typeface="+mn-ea"/>
                <a:sym typeface="Arial" panose="020B0604020202020204" pitchFamily="34" charset="0"/>
              </a:rPr>
              <a:t>现代毒理佐证</a:t>
            </a:r>
            <a:r>
              <a:rPr lang="zh-CN" altLang="en-US" sz="1200" dirty="0">
                <a:latin typeface="+mn-ea"/>
                <a:sym typeface="Arial" panose="020B0604020202020204" pitchFamily="34" charset="0"/>
              </a:rPr>
              <a:t>：现代药理毒理实验进一步证实其用药安全</a:t>
            </a:r>
            <a:r>
              <a:rPr lang="en-US" altLang="zh-CN" sz="1200" baseline="30000" dirty="0">
                <a:latin typeface="+mn-ea"/>
                <a:sym typeface="+mn-ea"/>
              </a:rPr>
              <a:t>[3]</a:t>
            </a:r>
            <a:r>
              <a:rPr lang="zh-CN" altLang="en-US" sz="1200" dirty="0">
                <a:latin typeface="+mn-ea"/>
                <a:sym typeface="+mn-ea"/>
              </a:rPr>
              <a:t>。</a:t>
            </a:r>
            <a:endParaRPr lang="zh-CN" altLang="en-US" sz="1200" dirty="0">
              <a:latin typeface="+mn-ea"/>
              <a:sym typeface="Arial" panose="020B0604020202020204" pitchFamily="34" charset="0"/>
            </a:endParaRPr>
          </a:p>
          <a:p>
            <a:pPr marL="171450" lvl="1" indent="-171450">
              <a:lnSpc>
                <a:spcPct val="150000"/>
              </a:lnSpc>
              <a:spcBef>
                <a:spcPts val="600"/>
              </a:spcBef>
              <a:buFont typeface="Arial" panose="020B0604020202020204" pitchFamily="34" charset="0"/>
              <a:buChar char="•"/>
            </a:pPr>
            <a:r>
              <a:rPr lang="zh-CN" altLang="en-US" sz="1200" b="1" dirty="0">
                <a:latin typeface="+mn-ea"/>
                <a:sym typeface="Arial" panose="020B0604020202020204" pitchFamily="34" charset="0"/>
              </a:rPr>
              <a:t>组方平和无毒、顾护脾胃正气</a:t>
            </a:r>
            <a:r>
              <a:rPr lang="zh-CN" altLang="en-US" sz="1200" dirty="0">
                <a:latin typeface="+mn-ea"/>
                <a:sym typeface="Arial" panose="020B0604020202020204" pitchFamily="34" charset="0"/>
              </a:rPr>
              <a:t>：以粳米、炒甘草，缓冲桑白皮、地骨皮的寒凉之性，</a:t>
            </a:r>
            <a:r>
              <a:rPr lang="zh-CN" altLang="en-US" sz="1200" dirty="0">
                <a:latin typeface="+mn-ea"/>
                <a:sym typeface="+mn-ea"/>
              </a:rPr>
              <a:t>药性柔润，起效相对平缓，</a:t>
            </a:r>
            <a:r>
              <a:rPr lang="zh-CN" altLang="en-US" sz="1200" dirty="0">
                <a:latin typeface="+mn-ea"/>
                <a:sym typeface="Arial" panose="020B0604020202020204" pitchFamily="34" charset="0"/>
              </a:rPr>
              <a:t>尤其适合脾胃娇嫩的小儿。</a:t>
            </a:r>
            <a:endParaRPr lang="zh-CN" altLang="en-US" sz="1200" dirty="0">
              <a:latin typeface="+mn-ea"/>
              <a:sym typeface="Arial" panose="020B0604020202020204" pitchFamily="34" charset="0"/>
            </a:endParaRPr>
          </a:p>
          <a:p>
            <a:pPr marL="171450" lvl="1" indent="-171450">
              <a:lnSpc>
                <a:spcPct val="150000"/>
              </a:lnSpc>
              <a:spcBef>
                <a:spcPts val="600"/>
              </a:spcBef>
              <a:buFont typeface="Arial" panose="020B0604020202020204" pitchFamily="34" charset="0"/>
              <a:buChar char="•"/>
            </a:pPr>
            <a:r>
              <a:rPr lang="zh-CN" altLang="en-US" sz="1200" b="1" dirty="0">
                <a:latin typeface="+mn-ea"/>
                <a:sym typeface="Arial" panose="020B0604020202020204" pitchFamily="34" charset="0"/>
              </a:rPr>
              <a:t>较同类产品安全性好：</a:t>
            </a:r>
            <a:r>
              <a:rPr lang="zh-CN" altLang="en-US" sz="1200" dirty="0">
                <a:latin typeface="+mn-ea"/>
                <a:sym typeface="+mn-ea"/>
              </a:rPr>
              <a:t>不含大黄、石膏等峻烈成分，</a:t>
            </a:r>
            <a:r>
              <a:rPr lang="zh-CN" altLang="en-US" sz="1200" dirty="0">
                <a:latin typeface="+mn-ea"/>
                <a:sym typeface="Arial" panose="020B0604020202020204" pitchFamily="34" charset="0"/>
              </a:rPr>
              <a:t>无同类产品</a:t>
            </a:r>
            <a:r>
              <a:rPr lang="zh-CN" altLang="en-US" sz="1200" dirty="0">
                <a:latin typeface="+mn-ea"/>
              </a:rPr>
              <a:t>腹泻、食欲减退等胃肠道反应</a:t>
            </a:r>
            <a:r>
              <a:rPr lang="en-US" altLang="zh-CN" sz="1200" baseline="30000" dirty="0">
                <a:latin typeface="+mn-ea"/>
                <a:sym typeface="+mn-ea"/>
              </a:rPr>
              <a:t> [4] [5] [6] </a:t>
            </a:r>
            <a:r>
              <a:rPr lang="zh-CN" altLang="en-US" sz="1200" dirty="0">
                <a:latin typeface="+mn-ea"/>
              </a:rPr>
              <a:t>。</a:t>
            </a:r>
            <a:endParaRPr lang="zh-CN" altLang="en-US" sz="1200" dirty="0">
              <a:latin typeface="+mn-ea"/>
              <a:sym typeface="Arial" panose="020B0604020202020204" pitchFamily="34" charset="0"/>
            </a:endParaRPr>
          </a:p>
        </p:txBody>
      </p:sp>
      <p:sp>
        <p:nvSpPr>
          <p:cNvPr id="2" name="文本框 1"/>
          <p:cNvSpPr txBox="1"/>
          <p:nvPr/>
        </p:nvSpPr>
        <p:spPr>
          <a:xfrm>
            <a:off x="118715" y="6195713"/>
            <a:ext cx="5290683" cy="645160"/>
          </a:xfrm>
          <a:prstGeom prst="rect">
            <a:avLst/>
          </a:prstGeom>
          <a:noFill/>
        </p:spPr>
        <p:txBody>
          <a:bodyPr wrap="square" rtlCol="0">
            <a:spAutoFit/>
          </a:bodyPr>
          <a:lstStyle/>
          <a:p>
            <a:r>
              <a:rPr lang="zh-CN" altLang="zh-CN" sz="900" i="1" dirty="0">
                <a:latin typeface="楷体" panose="02010609060101010101" pitchFamily="49" charset="-122"/>
                <a:ea typeface="楷体" panose="02010609060101010101" pitchFamily="49" charset="-122"/>
                <a:cs typeface="楷体" panose="02010609060101010101" pitchFamily="49" charset="-122"/>
              </a:rPr>
              <a:t>[1]</a:t>
            </a:r>
            <a:r>
              <a:rPr lang="zh-CN" altLang="en-US" sz="900" i="1" dirty="0">
                <a:latin typeface="楷体" panose="02010609060101010101" pitchFamily="49" charset="-122"/>
                <a:ea typeface="楷体" panose="02010609060101010101" pitchFamily="49" charset="-122"/>
                <a:cs typeface="楷体" panose="02010609060101010101" pitchFamily="49" charset="-122"/>
              </a:rPr>
              <a:t> </a:t>
            </a:r>
            <a:r>
              <a:rPr lang="zh-CN" altLang="en-US" sz="900" i="1" dirty="0">
                <a:latin typeface="楷体" panose="02010609060101010101" pitchFamily="49" charset="-122"/>
                <a:ea typeface="楷体" panose="02010609060101010101" pitchFamily="49" charset="-122"/>
                <a:cs typeface="楷体" panose="02010609060101010101" pitchFamily="49" charset="-122"/>
                <a:sym typeface="+mn-ea"/>
              </a:rPr>
              <a:t>崔翠翠</a:t>
            </a:r>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cs typeface="楷体" panose="02010609060101010101" pitchFamily="49" charset="-122"/>
                <a:sym typeface="+mn-ea"/>
              </a:rPr>
              <a:t>孙建新</a:t>
            </a:r>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cs typeface="楷体" panose="02010609060101010101" pitchFamily="49" charset="-122"/>
                <a:sym typeface="+mn-ea"/>
              </a:rPr>
              <a:t>刘元昆</a:t>
            </a:r>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cs typeface="楷体" panose="02010609060101010101" pitchFamily="49" charset="-122"/>
                <a:sym typeface="+mn-ea"/>
              </a:rPr>
              <a:t>泻白散研究进展</a:t>
            </a:r>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[J].</a:t>
            </a:r>
            <a:r>
              <a:rPr lang="zh-CN" altLang="en-US" sz="900" i="1" dirty="0">
                <a:latin typeface="楷体" panose="02010609060101010101" pitchFamily="49" charset="-122"/>
                <a:ea typeface="楷体" panose="02010609060101010101" pitchFamily="49" charset="-122"/>
                <a:cs typeface="楷体" panose="02010609060101010101" pitchFamily="49" charset="-122"/>
                <a:sym typeface="+mn-ea"/>
              </a:rPr>
              <a:t>中国民间疗法</a:t>
            </a:r>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,2024,32(09):120-123.</a:t>
            </a:r>
            <a:endParaRPr lang="en-US" altLang="zh-CN" sz="900" i="1" dirty="0">
              <a:latin typeface="楷体" panose="02010609060101010101" pitchFamily="49" charset="-122"/>
              <a:ea typeface="楷体" panose="02010609060101010101" pitchFamily="49" charset="-122"/>
              <a:cs typeface="楷体" panose="02010609060101010101" pitchFamily="49" charset="-122"/>
            </a:endParaRPr>
          </a:p>
          <a:p>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900" i="1" dirty="0">
                <a:latin typeface="楷体" panose="02010609060101010101" pitchFamily="49" charset="-122"/>
                <a:ea typeface="楷体" panose="02010609060101010101" pitchFamily="49" charset="-122"/>
                <a:cs typeface="楷体" panose="02010609060101010101" pitchFamily="49" charset="-122"/>
                <a:sym typeface="+mn-ea"/>
              </a:rPr>
              <a:t>李勤</a:t>
            </a:r>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cs typeface="楷体" panose="02010609060101010101" pitchFamily="49" charset="-122"/>
                <a:sym typeface="+mn-ea"/>
              </a:rPr>
              <a:t>陆爱芳</a:t>
            </a:r>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cs typeface="楷体" panose="02010609060101010101" pitchFamily="49" charset="-122"/>
                <a:sym typeface="+mn-ea"/>
              </a:rPr>
              <a:t>泻白散的临床运用报道</a:t>
            </a:r>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[J].</a:t>
            </a:r>
            <a:r>
              <a:rPr lang="zh-CN" altLang="en-US" sz="900" i="1" dirty="0">
                <a:latin typeface="楷体" panose="02010609060101010101" pitchFamily="49" charset="-122"/>
                <a:ea typeface="楷体" panose="02010609060101010101" pitchFamily="49" charset="-122"/>
                <a:cs typeface="楷体" panose="02010609060101010101" pitchFamily="49" charset="-122"/>
                <a:sym typeface="+mn-ea"/>
              </a:rPr>
              <a:t>临床合理用药杂志</a:t>
            </a:r>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,2014,7(33):182-183.</a:t>
            </a:r>
            <a:endParaRPr lang="en-US" altLang="zh-CN" sz="900" i="1" dirty="0">
              <a:latin typeface="楷体" panose="02010609060101010101" pitchFamily="49" charset="-122"/>
              <a:ea typeface="楷体" panose="02010609060101010101" pitchFamily="49" charset="-122"/>
              <a:cs typeface="楷体" panose="02010609060101010101" pitchFamily="49" charset="-122"/>
            </a:endParaRPr>
          </a:p>
          <a:p>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900" i="1" dirty="0">
                <a:latin typeface="楷体" panose="02010609060101010101" pitchFamily="49" charset="-122"/>
                <a:ea typeface="楷体" panose="02010609060101010101" pitchFamily="49" charset="-122"/>
                <a:cs typeface="楷体" panose="02010609060101010101" pitchFamily="49" charset="-122"/>
              </a:rPr>
              <a:t>赵桉熠</a:t>
            </a:r>
            <a:r>
              <a:rPr lang="en-US" altLang="zh-CN" sz="900" i="1" dirty="0">
                <a:latin typeface="楷体" panose="02010609060101010101" pitchFamily="49" charset="-122"/>
                <a:ea typeface="楷体" panose="02010609060101010101" pitchFamily="49" charset="-122"/>
                <a:cs typeface="楷体" panose="02010609060101010101" pitchFamily="49" charset="-122"/>
              </a:rPr>
              <a:t>.</a:t>
            </a:r>
            <a:r>
              <a:rPr lang="zh-CN" altLang="en-US" sz="900" i="1" dirty="0">
                <a:latin typeface="楷体" panose="02010609060101010101" pitchFamily="49" charset="-122"/>
                <a:ea typeface="楷体" panose="02010609060101010101" pitchFamily="49" charset="-122"/>
                <a:cs typeface="楷体" panose="02010609060101010101" pitchFamily="49" charset="-122"/>
              </a:rPr>
              <a:t>经典名方泻白散抗</a:t>
            </a:r>
            <a:r>
              <a:rPr lang="en-US" altLang="zh-CN" sz="900" i="1" dirty="0">
                <a:latin typeface="楷体" panose="02010609060101010101" pitchFamily="49" charset="-122"/>
                <a:ea typeface="楷体" panose="02010609060101010101" pitchFamily="49" charset="-122"/>
                <a:cs typeface="楷体" panose="02010609060101010101" pitchFamily="49" charset="-122"/>
              </a:rPr>
              <a:t>LPS</a:t>
            </a:r>
            <a:r>
              <a:rPr lang="zh-CN" altLang="en-US" sz="900" i="1" dirty="0">
                <a:latin typeface="楷体" panose="02010609060101010101" pitchFamily="49" charset="-122"/>
                <a:ea typeface="楷体" panose="02010609060101010101" pitchFamily="49" charset="-122"/>
                <a:cs typeface="楷体" panose="02010609060101010101" pitchFamily="49" charset="-122"/>
              </a:rPr>
              <a:t>诱导肺炎的作用机制和药效物质基础研究</a:t>
            </a:r>
            <a:r>
              <a:rPr lang="en-US" altLang="zh-CN" sz="900" i="1" dirty="0">
                <a:latin typeface="楷体" panose="02010609060101010101" pitchFamily="49" charset="-122"/>
                <a:ea typeface="楷体" panose="02010609060101010101" pitchFamily="49" charset="-122"/>
                <a:cs typeface="楷体" panose="02010609060101010101" pitchFamily="49" charset="-122"/>
              </a:rPr>
              <a:t>[D].</a:t>
            </a:r>
            <a:r>
              <a:rPr lang="zh-CN" altLang="en-US" sz="900" i="1" dirty="0">
                <a:latin typeface="楷体" panose="02010609060101010101" pitchFamily="49" charset="-122"/>
                <a:ea typeface="楷体" panose="02010609060101010101" pitchFamily="49" charset="-122"/>
                <a:cs typeface="楷体" panose="02010609060101010101" pitchFamily="49" charset="-122"/>
              </a:rPr>
              <a:t>中国中医科学院</a:t>
            </a:r>
            <a:r>
              <a:rPr lang="en-US" altLang="zh-CN" sz="900" i="1" dirty="0">
                <a:latin typeface="楷体" panose="02010609060101010101" pitchFamily="49" charset="-122"/>
                <a:ea typeface="楷体" panose="02010609060101010101" pitchFamily="49" charset="-122"/>
                <a:cs typeface="楷体" panose="02010609060101010101" pitchFamily="49" charset="-122"/>
              </a:rPr>
              <a:t>,2024.</a:t>
            </a:r>
            <a:endParaRPr lang="en-US" altLang="zh-CN" sz="900" i="1" dirty="0">
              <a:latin typeface="楷体" panose="02010609060101010101" pitchFamily="49" charset="-122"/>
              <a:ea typeface="楷体" panose="02010609060101010101" pitchFamily="49" charset="-122"/>
              <a:cs typeface="楷体" panose="02010609060101010101" pitchFamily="49" charset="-122"/>
            </a:endParaRPr>
          </a:p>
          <a:p>
            <a:endParaRPr lang="en-US" altLang="zh-CN" sz="900" i="1" dirty="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5508838" y="6074170"/>
            <a:ext cx="6683162" cy="783590"/>
          </a:xfrm>
          <a:prstGeom prst="rect">
            <a:avLst/>
          </a:prstGeom>
          <a:noFill/>
        </p:spPr>
        <p:txBody>
          <a:bodyPr wrap="square">
            <a:spAutoFit/>
          </a:bodyPr>
          <a:lstStyle/>
          <a:p>
            <a:r>
              <a:rPr lang="en-US" altLang="zh-CN" sz="900" i="1" dirty="0">
                <a:latin typeface="楷体" panose="02010609060101010101" pitchFamily="49" charset="-122"/>
                <a:ea typeface="楷体" panose="02010609060101010101" pitchFamily="49" charset="-122"/>
                <a:cs typeface="楷体" panose="02010609060101010101" pitchFamily="49" charset="-122"/>
              </a:rPr>
              <a:t>[4]</a:t>
            </a:r>
            <a:r>
              <a:rPr lang="zh-CN" altLang="zh-CN" sz="900" b="0" i="1" dirty="0">
                <a:effectLst/>
                <a:latin typeface="楷体" panose="02010609060101010101" pitchFamily="49" charset="-122"/>
                <a:ea typeface="楷体" panose="02010609060101010101" pitchFamily="49" charset="-122"/>
                <a:cs typeface="楷体" panose="02010609060101010101" pitchFamily="49" charset="-122"/>
              </a:rPr>
              <a:t>高石曼,刘畅,刘璐,等.4种化痰止咳类中成药治疗儿童支气管炎的快速卫生技术评估[J].现代中药研究与实践,2025,39(05):65-72.</a:t>
            </a:r>
            <a:endParaRPr lang="en-US" altLang="zh-CN" sz="900" b="0" i="1" dirty="0">
              <a:effectLst/>
              <a:latin typeface="楷体" panose="02010609060101010101" pitchFamily="49" charset="-122"/>
              <a:ea typeface="楷体" panose="02010609060101010101" pitchFamily="49" charset="-122"/>
              <a:cs typeface="楷体" panose="02010609060101010101" pitchFamily="49" charset="-122"/>
            </a:endParaRPr>
          </a:p>
          <a:p>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[5]</a:t>
            </a:r>
            <a:r>
              <a:rPr lang="zh-CN" altLang="en-US" sz="900" i="1" dirty="0">
                <a:latin typeface="楷体" panose="02010609060101010101" pitchFamily="49" charset="-122"/>
                <a:ea typeface="楷体" panose="02010609060101010101" pitchFamily="49" charset="-122"/>
                <a:cs typeface="楷体" panose="02010609060101010101" pitchFamily="49" charset="-122"/>
                <a:sym typeface="+mn-ea"/>
              </a:rPr>
              <a:t>蔡秋晗</a:t>
            </a:r>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cs typeface="楷体" panose="02010609060101010101" pitchFamily="49" charset="-122"/>
                <a:sym typeface="+mn-ea"/>
              </a:rPr>
              <a:t>胡思源</a:t>
            </a:r>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cs typeface="楷体" panose="02010609060101010101" pitchFamily="49" charset="-122"/>
                <a:sym typeface="+mn-ea"/>
              </a:rPr>
              <a:t>孙轶秋</a:t>
            </a:r>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cs typeface="楷体" panose="02010609060101010101" pitchFamily="49" charset="-122"/>
                <a:sym typeface="+mn-ea"/>
              </a:rPr>
              <a:t>等</a:t>
            </a:r>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900" i="1" dirty="0">
                <a:latin typeface="楷体" panose="02010609060101010101" pitchFamily="49" charset="-122"/>
                <a:ea typeface="楷体" panose="02010609060101010101" pitchFamily="49" charset="-122"/>
                <a:cs typeface="楷体" panose="02010609060101010101" pitchFamily="49" charset="-122"/>
                <a:sym typeface="+mn-ea"/>
              </a:rPr>
              <a:t>小儿肺热清颗粒治疗小儿急性支气管炎痰热咳嗽证的有效性与安全性评价</a:t>
            </a:r>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[J].</a:t>
            </a:r>
            <a:r>
              <a:rPr lang="zh-CN" altLang="en-US" sz="900" i="1" dirty="0">
                <a:latin typeface="楷体" panose="02010609060101010101" pitchFamily="49" charset="-122"/>
                <a:ea typeface="楷体" panose="02010609060101010101" pitchFamily="49" charset="-122"/>
                <a:cs typeface="楷体" panose="02010609060101010101" pitchFamily="49" charset="-122"/>
                <a:sym typeface="+mn-ea"/>
              </a:rPr>
              <a:t>中国新药杂志</a:t>
            </a:r>
            <a:r>
              <a:rPr lang="en-US" altLang="zh-CN" sz="900" i="1" dirty="0">
                <a:latin typeface="楷体" panose="02010609060101010101" pitchFamily="49" charset="-122"/>
                <a:ea typeface="楷体" panose="02010609060101010101" pitchFamily="49" charset="-122"/>
                <a:cs typeface="楷体" panose="02010609060101010101" pitchFamily="49" charset="-122"/>
                <a:sym typeface="+mn-ea"/>
              </a:rPr>
              <a:t>,2018,27(12):1377-1381. </a:t>
            </a:r>
            <a:endParaRPr lang="en-US" altLang="zh-CN" sz="900" i="1" dirty="0">
              <a:latin typeface="楷体" panose="02010609060101010101" pitchFamily="49" charset="-122"/>
              <a:ea typeface="楷体" panose="02010609060101010101" pitchFamily="49" charset="-122"/>
              <a:cs typeface="楷体" panose="02010609060101010101" pitchFamily="49" charset="-122"/>
            </a:endParaRPr>
          </a:p>
          <a:p>
            <a:r>
              <a:rPr lang="en-US" altLang="zh-CN" sz="900" i="1" dirty="0">
                <a:latin typeface="楷体" panose="02010609060101010101" pitchFamily="49" charset="-122"/>
                <a:ea typeface="楷体" panose="02010609060101010101" pitchFamily="49" charset="-122"/>
                <a:cs typeface="楷体" panose="02010609060101010101" pitchFamily="49" charset="-122"/>
              </a:rPr>
              <a:t>[6]</a:t>
            </a:r>
            <a:r>
              <a:rPr lang="zh-CN" altLang="en-US" sz="900" i="1" dirty="0">
                <a:latin typeface="楷体" panose="02010609060101010101" pitchFamily="49" charset="-122"/>
                <a:ea typeface="楷体" panose="02010609060101010101" pitchFamily="49" charset="-122"/>
                <a:cs typeface="楷体" panose="02010609060101010101" pitchFamily="49" charset="-122"/>
              </a:rPr>
              <a:t>周月娥</a:t>
            </a:r>
            <a:r>
              <a:rPr lang="en-US" altLang="zh-CN" sz="900" i="1" dirty="0">
                <a:latin typeface="楷体" panose="02010609060101010101" pitchFamily="49" charset="-122"/>
                <a:ea typeface="楷体" panose="02010609060101010101" pitchFamily="49" charset="-122"/>
                <a:cs typeface="楷体" panose="02010609060101010101" pitchFamily="49" charset="-122"/>
              </a:rPr>
              <a:t>.</a:t>
            </a:r>
            <a:r>
              <a:rPr lang="zh-CN" altLang="en-US" sz="900" i="1" dirty="0">
                <a:latin typeface="楷体" panose="02010609060101010101" pitchFamily="49" charset="-122"/>
                <a:ea typeface="楷体" panose="02010609060101010101" pitchFamily="49" charset="-122"/>
                <a:cs typeface="楷体" panose="02010609060101010101" pitchFamily="49" charset="-122"/>
              </a:rPr>
              <a:t>小儿清热利肺口服液联合阿奇霉素对小儿肺炎支原体肺炎的疗效评价</a:t>
            </a:r>
            <a:r>
              <a:rPr lang="en-US" altLang="zh-CN" sz="900" i="1" dirty="0">
                <a:latin typeface="楷体" panose="02010609060101010101" pitchFamily="49" charset="-122"/>
                <a:ea typeface="楷体" panose="02010609060101010101" pitchFamily="49" charset="-122"/>
                <a:cs typeface="楷体" panose="02010609060101010101" pitchFamily="49" charset="-122"/>
              </a:rPr>
              <a:t>[J].</a:t>
            </a:r>
            <a:r>
              <a:rPr lang="zh-CN" altLang="en-US" sz="900" i="1" dirty="0">
                <a:latin typeface="楷体" panose="02010609060101010101" pitchFamily="49" charset="-122"/>
                <a:ea typeface="楷体" panose="02010609060101010101" pitchFamily="49" charset="-122"/>
                <a:cs typeface="楷体" panose="02010609060101010101" pitchFamily="49" charset="-122"/>
              </a:rPr>
              <a:t>中外医学研究</a:t>
            </a:r>
            <a:r>
              <a:rPr lang="en-US" altLang="zh-CN" sz="900" i="1" dirty="0">
                <a:latin typeface="楷体" panose="02010609060101010101" pitchFamily="49" charset="-122"/>
                <a:ea typeface="楷体" panose="02010609060101010101" pitchFamily="49" charset="-122"/>
                <a:cs typeface="楷体" panose="02010609060101010101" pitchFamily="49" charset="-122"/>
              </a:rPr>
              <a:t>,2019,17(11):50-52</a:t>
            </a:r>
            <a:endParaRPr lang="zh-CN" altLang="en-US" sz="900" i="1"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矩形 3"/>
          <p:cNvSpPr/>
          <p:nvPr/>
        </p:nvSpPr>
        <p:spPr>
          <a:xfrm>
            <a:off x="0" y="-68096"/>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26" name="矩形 1"/>
          <p:cNvSpPr/>
          <p:nvPr/>
        </p:nvSpPr>
        <p:spPr>
          <a:xfrm>
            <a:off x="0" y="-68096"/>
            <a:ext cx="12192000" cy="6858000"/>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048627" name="矩形 18"/>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38" name="文本框 10"/>
          <p:cNvSpPr txBox="1"/>
          <p:nvPr/>
        </p:nvSpPr>
        <p:spPr>
          <a:xfrm>
            <a:off x="473710" y="58420"/>
            <a:ext cx="1859280" cy="1106805"/>
          </a:xfrm>
          <a:prstGeom prst="rect">
            <a:avLst/>
          </a:prstGeom>
          <a:noFill/>
        </p:spPr>
        <p:txBody>
          <a:bodyPr wrap="square" rtlCol="0">
            <a:spAutoFit/>
          </a:bodyPr>
          <a:lstStyle/>
          <a:p>
            <a:r>
              <a:rPr lang="en-US" altLang="zh-CN" sz="6600" spc="600" dirty="0">
                <a:solidFill>
                  <a:srgbClr val="51B4E9"/>
                </a:solidFill>
                <a:latin typeface="+mn-ea"/>
              </a:rPr>
              <a:t>03</a:t>
            </a:r>
            <a:endParaRPr lang="en-US" altLang="zh-CN" sz="6600" spc="600" dirty="0">
              <a:solidFill>
                <a:srgbClr val="51B4E9"/>
              </a:solidFill>
              <a:latin typeface="+mn-ea"/>
            </a:endParaRPr>
          </a:p>
        </p:txBody>
      </p:sp>
      <p:sp>
        <p:nvSpPr>
          <p:cNvPr id="1048639" name="文本框 11"/>
          <p:cNvSpPr txBox="1"/>
          <p:nvPr/>
        </p:nvSpPr>
        <p:spPr>
          <a:xfrm>
            <a:off x="2332295" y="178187"/>
            <a:ext cx="4254560" cy="706755"/>
          </a:xfrm>
          <a:prstGeom prst="rect">
            <a:avLst/>
          </a:prstGeom>
          <a:noFill/>
        </p:spPr>
        <p:txBody>
          <a:bodyPr wrap="square" rtlCol="0">
            <a:spAutoFit/>
          </a:bodyPr>
          <a:lstStyle/>
          <a:p>
            <a:pPr lvl="0"/>
            <a:r>
              <a:rPr lang="zh-CN" altLang="en-US" sz="4000" spc="300" dirty="0">
                <a:solidFill>
                  <a:srgbClr val="002774"/>
                </a:solidFill>
                <a:latin typeface="+mn-ea"/>
                <a:sym typeface="+mn-ea"/>
              </a:rPr>
              <a:t>有效性</a:t>
            </a:r>
            <a:endParaRPr lang="zh-CN" altLang="en-US" sz="4000" spc="300" dirty="0">
              <a:solidFill>
                <a:schemeClr val="tx1"/>
              </a:solidFill>
              <a:latin typeface="+mn-ea"/>
              <a:sym typeface="+mn-ea"/>
            </a:endParaRPr>
          </a:p>
        </p:txBody>
      </p:sp>
      <p:grpSp>
        <p:nvGrpSpPr>
          <p:cNvPr id="79" name="组合 78"/>
          <p:cNvGrpSpPr/>
          <p:nvPr/>
        </p:nvGrpSpPr>
        <p:grpSpPr>
          <a:xfrm>
            <a:off x="386080" y="2564765"/>
            <a:ext cx="2207260" cy="1351280"/>
            <a:chOff x="608" y="2277"/>
            <a:chExt cx="3476" cy="2128"/>
          </a:xfrm>
        </p:grpSpPr>
        <p:sp>
          <p:nvSpPr>
            <p:cNvPr id="6" name="文本框 56"/>
            <p:cNvSpPr txBox="1"/>
            <p:nvPr>
              <p:custDataLst>
                <p:tags r:id="rId2"/>
              </p:custDataLst>
            </p:nvPr>
          </p:nvSpPr>
          <p:spPr>
            <a:xfrm>
              <a:off x="1350" y="2277"/>
              <a:ext cx="1720" cy="1033"/>
            </a:xfrm>
            <a:prstGeom prst="rect">
              <a:avLst/>
            </a:prstGeom>
            <a:noFill/>
          </p:spPr>
          <p:txBody>
            <a:bodyPr wrap="square" rtlCol="0">
              <a:noAutofit/>
            </a:bodyPr>
            <a:lstStyle/>
            <a:p>
              <a:pPr algn="ctr"/>
              <a:r>
                <a:rPr lang="zh-CN" altLang="en-US" sz="4000" dirty="0">
                  <a:solidFill>
                    <a:srgbClr val="002060"/>
                  </a:solidFill>
                  <a:latin typeface="+mn-ea"/>
                </a:rPr>
                <a:t>（</a:t>
              </a:r>
              <a:r>
                <a:rPr lang="en-US" altLang="zh-CN" sz="4000" dirty="0">
                  <a:solidFill>
                    <a:srgbClr val="002060"/>
                  </a:solidFill>
                  <a:latin typeface="+mn-ea"/>
                </a:rPr>
                <a:t>1</a:t>
              </a:r>
              <a:r>
                <a:rPr lang="zh-CN" altLang="en-US" sz="4000" dirty="0">
                  <a:solidFill>
                    <a:srgbClr val="002060"/>
                  </a:solidFill>
                  <a:latin typeface="+mn-ea"/>
                </a:rPr>
                <a:t>）</a:t>
              </a:r>
              <a:endParaRPr lang="zh-CN" altLang="en-US" sz="4000" dirty="0">
                <a:solidFill>
                  <a:srgbClr val="002060"/>
                </a:solidFill>
                <a:latin typeface="+mn-ea"/>
              </a:endParaRPr>
            </a:p>
          </p:txBody>
        </p:sp>
        <p:sp>
          <p:nvSpPr>
            <p:cNvPr id="7" name="文本框 64"/>
            <p:cNvSpPr txBox="1"/>
            <p:nvPr>
              <p:custDataLst>
                <p:tags r:id="rId3"/>
              </p:custDataLst>
            </p:nvPr>
          </p:nvSpPr>
          <p:spPr>
            <a:xfrm>
              <a:off x="608" y="3539"/>
              <a:ext cx="3476" cy="867"/>
            </a:xfrm>
            <a:prstGeom prst="rect">
              <a:avLst/>
            </a:prstGeom>
            <a:noFill/>
          </p:spPr>
          <p:txBody>
            <a:bodyPr wrap="square" rtlCol="0">
              <a:noAutofit/>
            </a:bodyPr>
            <a:lstStyle/>
            <a:p>
              <a:pPr algn="ctr">
                <a:buClrTx/>
                <a:buSzTx/>
                <a:buNone/>
              </a:pPr>
              <a:r>
                <a:rPr lang="zh-CN" altLang="en-US" sz="1600" dirty="0">
                  <a:solidFill>
                    <a:srgbClr val="002060"/>
                  </a:solidFill>
                  <a:latin typeface="+mn-ea"/>
                  <a:sym typeface="+mn-ea"/>
                </a:rPr>
                <a:t>组方合理性和</a:t>
              </a:r>
              <a:endParaRPr lang="zh-CN" altLang="en-US" sz="1600" dirty="0">
                <a:solidFill>
                  <a:srgbClr val="002060"/>
                </a:solidFill>
                <a:latin typeface="+mn-ea"/>
                <a:sym typeface="+mn-ea"/>
              </a:endParaRPr>
            </a:p>
            <a:p>
              <a:pPr algn="ctr">
                <a:buClrTx/>
                <a:buSzTx/>
                <a:buNone/>
              </a:pPr>
              <a:r>
                <a:rPr lang="zh-CN" altLang="en-US" sz="1600" dirty="0">
                  <a:solidFill>
                    <a:srgbClr val="002060"/>
                  </a:solidFill>
                  <a:latin typeface="+mn-ea"/>
                  <a:sym typeface="+mn-ea"/>
                </a:rPr>
                <a:t>中成药治疗优势</a:t>
              </a:r>
              <a:endParaRPr lang="zh-CN" altLang="en-US" sz="1600" dirty="0">
                <a:solidFill>
                  <a:srgbClr val="002060"/>
                </a:solidFill>
                <a:latin typeface="+mn-ea"/>
                <a:sym typeface="+mn-ea"/>
              </a:endParaRPr>
            </a:p>
          </p:txBody>
        </p:sp>
        <p:sp>
          <p:nvSpPr>
            <p:cNvPr id="8" name="矩形 2"/>
            <p:cNvSpPr/>
            <p:nvPr>
              <p:custDataLst>
                <p:tags r:id="rId4"/>
              </p:custDataLst>
            </p:nvPr>
          </p:nvSpPr>
          <p:spPr>
            <a:xfrm>
              <a:off x="781" y="3366"/>
              <a:ext cx="3065" cy="181"/>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grpSp>
      <p:sp>
        <p:nvSpPr>
          <p:cNvPr id="57" name="矩形: 圆角 1"/>
          <p:cNvSpPr/>
          <p:nvPr>
            <p:custDataLst>
              <p:tags r:id="rId5"/>
            </p:custDataLst>
          </p:nvPr>
        </p:nvSpPr>
        <p:spPr>
          <a:xfrm flipH="1">
            <a:off x="6196458" y="3687286"/>
            <a:ext cx="1656580" cy="1656460"/>
          </a:xfrm>
          <a:prstGeom prst="roundRect">
            <a:avLst>
              <a:gd name="adj" fmla="val 17214"/>
            </a:avLst>
          </a:prstGeom>
          <a:gradFill flip="none" rotWithShape="0">
            <a:gsLst>
              <a:gs pos="100000">
                <a:schemeClr val="accent2">
                  <a:lumMod val="20000"/>
                  <a:lumOff val="80000"/>
                  <a:alpha val="0"/>
                </a:schemeClr>
              </a:gs>
              <a:gs pos="30000">
                <a:schemeClr val="accent2">
                  <a:lumMod val="60000"/>
                  <a:lumOff val="40000"/>
                  <a:alpha val="20000"/>
                </a:schemeClr>
              </a:gs>
            </a:gsLst>
            <a:lin ang="18900000" scaled="0"/>
            <a:tileRect/>
          </a:gradFill>
          <a:ln w="34925">
            <a:gradFill flip="none" rotWithShape="1">
              <a:gsLst>
                <a:gs pos="55000">
                  <a:schemeClr val="accent2">
                    <a:alpha val="0"/>
                  </a:schemeClr>
                </a:gs>
                <a:gs pos="100000">
                  <a:schemeClr val="accent2">
                    <a:alpha val="100000"/>
                  </a:schemeClr>
                </a:gs>
              </a:gsLst>
              <a:lin ang="2700000" scaled="1"/>
              <a:tileRect/>
            </a:gradFill>
          </a:ln>
          <a:effectLst>
            <a:outerShdw blurRad="152400" dist="304800" dir="8700000" algn="t" rotWithShape="0">
              <a:schemeClr val="accent2">
                <a:alpha val="29000"/>
              </a:schemeClr>
            </a:outerShdw>
          </a:effectLst>
          <a:scene3d>
            <a:camera prst="isometricTopUp"/>
            <a:lightRig rig="threePt" dir="t"/>
          </a:scene3d>
          <a:sp3d prstMaterial="metal">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58" name="Freeform 488"/>
          <p:cNvSpPr/>
          <p:nvPr>
            <p:custDataLst>
              <p:tags r:id="rId6"/>
            </p:custDataLst>
          </p:nvPr>
        </p:nvSpPr>
        <p:spPr>
          <a:xfrm>
            <a:off x="7840852" y="4260123"/>
            <a:ext cx="497637" cy="568295"/>
          </a:xfrm>
          <a:custGeom>
            <a:avLst/>
            <a:gdLst>
              <a:gd name="connsiteX0" fmla="*/ 534844 w 1166285"/>
              <a:gd name="connsiteY0" fmla="*/ 11393 h 1315046"/>
              <a:gd name="connsiteX1" fmla="*/ 59701 w 1166285"/>
              <a:gd name="connsiteY1" fmla="*/ 248964 h 1315046"/>
              <a:gd name="connsiteX2" fmla="*/ 0 w 1166285"/>
              <a:gd name="connsiteY2" fmla="*/ 345563 h 1315046"/>
              <a:gd name="connsiteX3" fmla="*/ 0 w 1166285"/>
              <a:gd name="connsiteY3" fmla="*/ 969484 h 1315046"/>
              <a:gd name="connsiteX4" fmla="*/ 59701 w 1166285"/>
              <a:gd name="connsiteY4" fmla="*/ 1066083 h 1315046"/>
              <a:gd name="connsiteX5" fmla="*/ 534844 w 1166285"/>
              <a:gd name="connsiteY5" fmla="*/ 1303654 h 1315046"/>
              <a:gd name="connsiteX6" fmla="*/ 631443 w 1166285"/>
              <a:gd name="connsiteY6" fmla="*/ 1303654 h 1315046"/>
              <a:gd name="connsiteX7" fmla="*/ 1106584 w 1166285"/>
              <a:gd name="connsiteY7" fmla="*/ 1066083 h 1315046"/>
              <a:gd name="connsiteX8" fmla="*/ 1166285 w 1166285"/>
              <a:gd name="connsiteY8" fmla="*/ 969484 h 1315046"/>
              <a:gd name="connsiteX9" fmla="*/ 1166285 w 1166285"/>
              <a:gd name="connsiteY9" fmla="*/ 345562 h 1315046"/>
              <a:gd name="connsiteX10" fmla="*/ 1106584 w 1166285"/>
              <a:gd name="connsiteY10" fmla="*/ 248964 h 1315046"/>
              <a:gd name="connsiteX11" fmla="*/ 631443 w 1166285"/>
              <a:gd name="connsiteY11" fmla="*/ 11393 h 1315046"/>
              <a:gd name="connsiteX12" fmla="*/ 534844 w 1166285"/>
              <a:gd name="connsiteY12" fmla="*/ 11393 h 13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6285" h="1315046">
                <a:moveTo>
                  <a:pt x="534844" y="11393"/>
                </a:moveTo>
                <a:lnTo>
                  <a:pt x="59701" y="248964"/>
                </a:lnTo>
                <a:cubicBezTo>
                  <a:pt x="23104" y="267263"/>
                  <a:pt x="0" y="304646"/>
                  <a:pt x="0" y="345563"/>
                </a:cubicBezTo>
                <a:lnTo>
                  <a:pt x="0" y="969484"/>
                </a:lnTo>
                <a:cubicBezTo>
                  <a:pt x="0" y="1010401"/>
                  <a:pt x="23104" y="1047784"/>
                  <a:pt x="59701" y="1066083"/>
                </a:cubicBezTo>
                <a:lnTo>
                  <a:pt x="534844" y="1303654"/>
                </a:lnTo>
                <a:cubicBezTo>
                  <a:pt x="565224" y="1318844"/>
                  <a:pt x="601062" y="1318844"/>
                  <a:pt x="631443" y="1303654"/>
                </a:cubicBezTo>
                <a:lnTo>
                  <a:pt x="1106584" y="1066083"/>
                </a:lnTo>
                <a:cubicBezTo>
                  <a:pt x="1143181" y="1047784"/>
                  <a:pt x="1166285" y="1010401"/>
                  <a:pt x="1166285" y="969484"/>
                </a:cubicBezTo>
                <a:lnTo>
                  <a:pt x="1166285" y="345562"/>
                </a:lnTo>
                <a:cubicBezTo>
                  <a:pt x="1166285" y="304646"/>
                  <a:pt x="1143181" y="267263"/>
                  <a:pt x="1106584" y="248964"/>
                </a:cubicBezTo>
                <a:lnTo>
                  <a:pt x="631443" y="11393"/>
                </a:lnTo>
                <a:cubicBezTo>
                  <a:pt x="601062" y="-3797"/>
                  <a:pt x="565224" y="-3797"/>
                  <a:pt x="534844" y="11393"/>
                </a:cubicBezTo>
              </a:path>
            </a:pathLst>
          </a:custGeom>
          <a:gradFill>
            <a:gsLst>
              <a:gs pos="0">
                <a:schemeClr val="accent2">
                  <a:lumMod val="60000"/>
                  <a:lumOff val="40000"/>
                  <a:alpha val="100000"/>
                </a:schemeClr>
              </a:gs>
              <a:gs pos="100000">
                <a:schemeClr val="accent2">
                  <a:alpha val="100000"/>
                </a:schemeClr>
              </a:gs>
            </a:gsLst>
            <a:lin ang="2700000" scaled="0"/>
          </a:gradFill>
          <a:ln w="9525" cap="flat">
            <a:noFill/>
            <a:prstDash val="solid"/>
            <a:miter/>
          </a:ln>
          <a:effectLst>
            <a:outerShdw blurRad="152400" dist="76200" dir="2700000" algn="tl" rotWithShape="0">
              <a:schemeClr val="accent2">
                <a:alpha val="20000"/>
              </a:schemeClr>
            </a:outerShdw>
          </a:effectLst>
        </p:spPr>
        <p:txBody>
          <a:bodyPr wrap="none" lIns="0" tIns="0" rIns="0" bIns="0" rtlCol="0" anchor="ctr">
            <a:normAutofit/>
          </a:bodyPr>
          <a:lstStyle/>
          <a:p>
            <a:pPr lvl="0" algn="ctr">
              <a:buClrTx/>
              <a:buSzTx/>
              <a:buFontTx/>
            </a:pPr>
            <a:r>
              <a:rPr lang="zh-CN" altLang="en-US" b="1" dirty="0">
                <a:solidFill>
                  <a:srgbClr val="FFFFFF"/>
                </a:solidFill>
                <a:latin typeface="+mn-ea"/>
                <a:sym typeface="+mn-ea"/>
              </a:rPr>
              <a:t>使</a:t>
            </a:r>
            <a:endParaRPr lang="zh-CN" altLang="en-US" b="1" dirty="0">
              <a:solidFill>
                <a:srgbClr val="FFFFFF"/>
              </a:solidFill>
              <a:latin typeface="+mn-ea"/>
              <a:sym typeface="+mn-ea"/>
            </a:endParaRPr>
          </a:p>
        </p:txBody>
      </p:sp>
      <p:cxnSp>
        <p:nvCxnSpPr>
          <p:cNvPr id="59" name="直接连接符 58"/>
          <p:cNvCxnSpPr/>
          <p:nvPr>
            <p:custDataLst>
              <p:tags r:id="rId7"/>
            </p:custDataLst>
          </p:nvPr>
        </p:nvCxnSpPr>
        <p:spPr>
          <a:xfrm flipH="1">
            <a:off x="8341869" y="4546829"/>
            <a:ext cx="716618" cy="0"/>
          </a:xfrm>
          <a:prstGeom prst="line">
            <a:avLst/>
          </a:prstGeom>
          <a:ln w="9525">
            <a:gradFill>
              <a:gsLst>
                <a:gs pos="0">
                  <a:schemeClr val="accent2">
                    <a:alpha val="100000"/>
                  </a:schemeClr>
                </a:gs>
                <a:gs pos="100000">
                  <a:schemeClr val="accent2">
                    <a:lumMod val="60000"/>
                    <a:lumOff val="40000"/>
                    <a:alpha val="100000"/>
                  </a:schemeClr>
                </a:gs>
              </a:gsLst>
              <a:lin ang="0" scaled="0"/>
            </a:gradFill>
            <a:headEnd type="oval"/>
          </a:ln>
        </p:spPr>
        <p:style>
          <a:lnRef idx="1">
            <a:schemeClr val="accent1"/>
          </a:lnRef>
          <a:fillRef idx="0">
            <a:schemeClr val="accent1"/>
          </a:fillRef>
          <a:effectRef idx="0">
            <a:schemeClr val="accent1"/>
          </a:effectRef>
          <a:fontRef idx="minor">
            <a:schemeClr val="tx1"/>
          </a:fontRef>
        </p:style>
      </p:cxnSp>
      <p:sp>
        <p:nvSpPr>
          <p:cNvPr id="60" name="矩形: 圆角 10"/>
          <p:cNvSpPr/>
          <p:nvPr>
            <p:custDataLst>
              <p:tags r:id="rId8"/>
            </p:custDataLst>
          </p:nvPr>
        </p:nvSpPr>
        <p:spPr>
          <a:xfrm flipH="1">
            <a:off x="6196458" y="2904159"/>
            <a:ext cx="1656580" cy="1656460"/>
          </a:xfrm>
          <a:prstGeom prst="roundRect">
            <a:avLst>
              <a:gd name="adj" fmla="val 17214"/>
            </a:avLst>
          </a:prstGeom>
          <a:gradFill flip="none" rotWithShape="0">
            <a:gsLst>
              <a:gs pos="100000">
                <a:schemeClr val="accent1">
                  <a:lumMod val="20000"/>
                  <a:lumOff val="80000"/>
                  <a:alpha val="0"/>
                </a:schemeClr>
              </a:gs>
              <a:gs pos="30000">
                <a:schemeClr val="accent1">
                  <a:lumMod val="60000"/>
                  <a:lumOff val="40000"/>
                  <a:alpha val="20000"/>
                </a:schemeClr>
              </a:gs>
            </a:gsLst>
            <a:lin ang="18900000" scaled="0"/>
            <a:tileRect/>
          </a:gradFill>
          <a:ln w="34925">
            <a:gradFill flip="none" rotWithShape="1">
              <a:gsLst>
                <a:gs pos="55000">
                  <a:schemeClr val="accent1">
                    <a:alpha val="0"/>
                  </a:schemeClr>
                </a:gs>
                <a:gs pos="100000">
                  <a:schemeClr val="accent1">
                    <a:alpha val="40000"/>
                  </a:schemeClr>
                </a:gs>
              </a:gsLst>
              <a:lin ang="2700000" scaled="1"/>
              <a:tileRect/>
            </a:gradFill>
          </a:ln>
          <a:effectLst/>
          <a:scene3d>
            <a:camera prst="isometricTopUp"/>
            <a:lightRig rig="threePt" dir="t"/>
          </a:scene3d>
          <a:sp3d prstMaterial="metal">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61" name="Freeform 488"/>
          <p:cNvSpPr/>
          <p:nvPr>
            <p:custDataLst>
              <p:tags r:id="rId9"/>
            </p:custDataLst>
          </p:nvPr>
        </p:nvSpPr>
        <p:spPr>
          <a:xfrm>
            <a:off x="5691419" y="3478145"/>
            <a:ext cx="497637" cy="568295"/>
          </a:xfrm>
          <a:custGeom>
            <a:avLst/>
            <a:gdLst>
              <a:gd name="connsiteX0" fmla="*/ 534844 w 1166285"/>
              <a:gd name="connsiteY0" fmla="*/ 11393 h 1315046"/>
              <a:gd name="connsiteX1" fmla="*/ 59701 w 1166285"/>
              <a:gd name="connsiteY1" fmla="*/ 248964 h 1315046"/>
              <a:gd name="connsiteX2" fmla="*/ 0 w 1166285"/>
              <a:gd name="connsiteY2" fmla="*/ 345563 h 1315046"/>
              <a:gd name="connsiteX3" fmla="*/ 0 w 1166285"/>
              <a:gd name="connsiteY3" fmla="*/ 969484 h 1315046"/>
              <a:gd name="connsiteX4" fmla="*/ 59701 w 1166285"/>
              <a:gd name="connsiteY4" fmla="*/ 1066083 h 1315046"/>
              <a:gd name="connsiteX5" fmla="*/ 534844 w 1166285"/>
              <a:gd name="connsiteY5" fmla="*/ 1303654 h 1315046"/>
              <a:gd name="connsiteX6" fmla="*/ 631443 w 1166285"/>
              <a:gd name="connsiteY6" fmla="*/ 1303654 h 1315046"/>
              <a:gd name="connsiteX7" fmla="*/ 1106584 w 1166285"/>
              <a:gd name="connsiteY7" fmla="*/ 1066083 h 1315046"/>
              <a:gd name="connsiteX8" fmla="*/ 1166285 w 1166285"/>
              <a:gd name="connsiteY8" fmla="*/ 969484 h 1315046"/>
              <a:gd name="connsiteX9" fmla="*/ 1166285 w 1166285"/>
              <a:gd name="connsiteY9" fmla="*/ 345562 h 1315046"/>
              <a:gd name="connsiteX10" fmla="*/ 1106584 w 1166285"/>
              <a:gd name="connsiteY10" fmla="*/ 248964 h 1315046"/>
              <a:gd name="connsiteX11" fmla="*/ 631443 w 1166285"/>
              <a:gd name="connsiteY11" fmla="*/ 11393 h 1315046"/>
              <a:gd name="connsiteX12" fmla="*/ 534844 w 1166285"/>
              <a:gd name="connsiteY12" fmla="*/ 11393 h 13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6285" h="1315046">
                <a:moveTo>
                  <a:pt x="534844" y="11393"/>
                </a:moveTo>
                <a:lnTo>
                  <a:pt x="59701" y="248964"/>
                </a:lnTo>
                <a:cubicBezTo>
                  <a:pt x="23104" y="267263"/>
                  <a:pt x="0" y="304646"/>
                  <a:pt x="0" y="345563"/>
                </a:cubicBezTo>
                <a:lnTo>
                  <a:pt x="0" y="969484"/>
                </a:lnTo>
                <a:cubicBezTo>
                  <a:pt x="0" y="1010401"/>
                  <a:pt x="23104" y="1047784"/>
                  <a:pt x="59701" y="1066083"/>
                </a:cubicBezTo>
                <a:lnTo>
                  <a:pt x="534844" y="1303654"/>
                </a:lnTo>
                <a:cubicBezTo>
                  <a:pt x="565224" y="1318844"/>
                  <a:pt x="601062" y="1318844"/>
                  <a:pt x="631443" y="1303654"/>
                </a:cubicBezTo>
                <a:lnTo>
                  <a:pt x="1106584" y="1066083"/>
                </a:lnTo>
                <a:cubicBezTo>
                  <a:pt x="1143181" y="1047784"/>
                  <a:pt x="1166285" y="1010401"/>
                  <a:pt x="1166285" y="969484"/>
                </a:cubicBezTo>
                <a:lnTo>
                  <a:pt x="1166285" y="345562"/>
                </a:lnTo>
                <a:cubicBezTo>
                  <a:pt x="1166285" y="304646"/>
                  <a:pt x="1143181" y="267263"/>
                  <a:pt x="1106584" y="248964"/>
                </a:cubicBezTo>
                <a:lnTo>
                  <a:pt x="631443" y="11393"/>
                </a:lnTo>
                <a:cubicBezTo>
                  <a:pt x="601062" y="-3797"/>
                  <a:pt x="565224" y="-3797"/>
                  <a:pt x="534844" y="11393"/>
                </a:cubicBezTo>
              </a:path>
            </a:pathLst>
          </a:custGeom>
          <a:gradFill>
            <a:gsLst>
              <a:gs pos="0">
                <a:schemeClr val="accent1">
                  <a:lumMod val="60000"/>
                  <a:lumOff val="40000"/>
                  <a:alpha val="100000"/>
                </a:schemeClr>
              </a:gs>
              <a:gs pos="100000">
                <a:schemeClr val="accent1">
                  <a:alpha val="100000"/>
                </a:schemeClr>
              </a:gs>
            </a:gsLst>
            <a:lin ang="2700000" scaled="0"/>
          </a:gradFill>
          <a:ln w="9525" cap="flat">
            <a:noFill/>
            <a:prstDash val="solid"/>
            <a:miter/>
          </a:ln>
          <a:effectLst>
            <a:outerShdw blurRad="152400" dist="76200" dir="2700000" algn="tl" rotWithShape="0">
              <a:schemeClr val="accent1">
                <a:alpha val="20000"/>
              </a:schemeClr>
            </a:outerShdw>
          </a:effectLst>
        </p:spPr>
        <p:txBody>
          <a:bodyPr wrap="none" lIns="0" tIns="0" rIns="0" bIns="0" rtlCol="0" anchor="ctr">
            <a:normAutofit/>
          </a:bodyPr>
          <a:lstStyle/>
          <a:p>
            <a:pPr algn="ctr"/>
            <a:r>
              <a:rPr lang="zh-CN" altLang="en-US" b="1" dirty="0">
                <a:solidFill>
                  <a:srgbClr val="FFFFFF"/>
                </a:solidFill>
                <a:latin typeface="+mn-ea"/>
              </a:rPr>
              <a:t>佐</a:t>
            </a:r>
            <a:endParaRPr lang="zh-CN" altLang="en-US" b="1" dirty="0">
              <a:solidFill>
                <a:srgbClr val="FFFFFF"/>
              </a:solidFill>
              <a:latin typeface="+mn-ea"/>
            </a:endParaRPr>
          </a:p>
        </p:txBody>
      </p:sp>
      <p:cxnSp>
        <p:nvCxnSpPr>
          <p:cNvPr id="62" name="直接连接符 61"/>
          <p:cNvCxnSpPr/>
          <p:nvPr>
            <p:custDataLst>
              <p:tags r:id="rId10"/>
            </p:custDataLst>
          </p:nvPr>
        </p:nvCxnSpPr>
        <p:spPr>
          <a:xfrm>
            <a:off x="4974941" y="3760829"/>
            <a:ext cx="716618" cy="0"/>
          </a:xfrm>
          <a:prstGeom prst="line">
            <a:avLst/>
          </a:prstGeom>
          <a:ln w="9525">
            <a:gradFill>
              <a:gsLst>
                <a:gs pos="0">
                  <a:schemeClr val="accent1">
                    <a:alpha val="100000"/>
                  </a:schemeClr>
                </a:gs>
                <a:gs pos="100000">
                  <a:schemeClr val="accent1">
                    <a:lumMod val="60000"/>
                    <a:lumOff val="40000"/>
                    <a:alpha val="100000"/>
                  </a:schemeClr>
                </a:gs>
              </a:gsLst>
              <a:lin ang="0" scaled="0"/>
            </a:gradFill>
            <a:headEnd type="oval"/>
          </a:ln>
        </p:spPr>
        <p:style>
          <a:lnRef idx="1">
            <a:schemeClr val="accent1"/>
          </a:lnRef>
          <a:fillRef idx="0">
            <a:schemeClr val="accent1"/>
          </a:fillRef>
          <a:effectRef idx="0">
            <a:schemeClr val="accent1"/>
          </a:effectRef>
          <a:fontRef idx="minor">
            <a:schemeClr val="tx1"/>
          </a:fontRef>
        </p:style>
      </p:cxnSp>
      <p:sp>
        <p:nvSpPr>
          <p:cNvPr id="63" name="矩形: 圆角 4"/>
          <p:cNvSpPr/>
          <p:nvPr>
            <p:custDataLst>
              <p:tags r:id="rId11"/>
            </p:custDataLst>
          </p:nvPr>
        </p:nvSpPr>
        <p:spPr>
          <a:xfrm flipH="1">
            <a:off x="6196458" y="2121032"/>
            <a:ext cx="1656580" cy="1656580"/>
          </a:xfrm>
          <a:prstGeom prst="roundRect">
            <a:avLst>
              <a:gd name="adj" fmla="val 17214"/>
            </a:avLst>
          </a:prstGeom>
          <a:gradFill flip="none" rotWithShape="0">
            <a:gsLst>
              <a:gs pos="100000">
                <a:schemeClr val="accent2">
                  <a:lumMod val="20000"/>
                  <a:lumOff val="80000"/>
                  <a:alpha val="0"/>
                </a:schemeClr>
              </a:gs>
              <a:gs pos="30000">
                <a:schemeClr val="accent2">
                  <a:lumMod val="60000"/>
                  <a:lumOff val="40000"/>
                  <a:alpha val="20000"/>
                </a:schemeClr>
              </a:gs>
            </a:gsLst>
            <a:lin ang="18900000" scaled="0"/>
            <a:tileRect/>
          </a:gradFill>
          <a:ln w="34925">
            <a:gradFill flip="none" rotWithShape="1">
              <a:gsLst>
                <a:gs pos="55000">
                  <a:schemeClr val="accent2">
                    <a:alpha val="0"/>
                  </a:schemeClr>
                </a:gs>
                <a:gs pos="100000">
                  <a:schemeClr val="accent2">
                    <a:alpha val="100000"/>
                  </a:schemeClr>
                </a:gs>
              </a:gsLst>
              <a:lin ang="2700000" scaled="1"/>
              <a:tileRect/>
            </a:gradFill>
          </a:ln>
          <a:effectLst/>
          <a:scene3d>
            <a:camera prst="isometricTopUp"/>
            <a:lightRig rig="threePt" dir="t"/>
          </a:scene3d>
          <a:sp3d prstMaterial="metal">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64" name="Freeform 488"/>
          <p:cNvSpPr/>
          <p:nvPr>
            <p:custDataLst>
              <p:tags r:id="rId12"/>
            </p:custDataLst>
          </p:nvPr>
        </p:nvSpPr>
        <p:spPr>
          <a:xfrm>
            <a:off x="7840852" y="2690997"/>
            <a:ext cx="497637" cy="568295"/>
          </a:xfrm>
          <a:custGeom>
            <a:avLst/>
            <a:gdLst>
              <a:gd name="connsiteX0" fmla="*/ 534844 w 1166285"/>
              <a:gd name="connsiteY0" fmla="*/ 11393 h 1315046"/>
              <a:gd name="connsiteX1" fmla="*/ 59701 w 1166285"/>
              <a:gd name="connsiteY1" fmla="*/ 248964 h 1315046"/>
              <a:gd name="connsiteX2" fmla="*/ 0 w 1166285"/>
              <a:gd name="connsiteY2" fmla="*/ 345563 h 1315046"/>
              <a:gd name="connsiteX3" fmla="*/ 0 w 1166285"/>
              <a:gd name="connsiteY3" fmla="*/ 969484 h 1315046"/>
              <a:gd name="connsiteX4" fmla="*/ 59701 w 1166285"/>
              <a:gd name="connsiteY4" fmla="*/ 1066083 h 1315046"/>
              <a:gd name="connsiteX5" fmla="*/ 534844 w 1166285"/>
              <a:gd name="connsiteY5" fmla="*/ 1303654 h 1315046"/>
              <a:gd name="connsiteX6" fmla="*/ 631443 w 1166285"/>
              <a:gd name="connsiteY6" fmla="*/ 1303654 h 1315046"/>
              <a:gd name="connsiteX7" fmla="*/ 1106584 w 1166285"/>
              <a:gd name="connsiteY7" fmla="*/ 1066083 h 1315046"/>
              <a:gd name="connsiteX8" fmla="*/ 1166285 w 1166285"/>
              <a:gd name="connsiteY8" fmla="*/ 969484 h 1315046"/>
              <a:gd name="connsiteX9" fmla="*/ 1166285 w 1166285"/>
              <a:gd name="connsiteY9" fmla="*/ 345562 h 1315046"/>
              <a:gd name="connsiteX10" fmla="*/ 1106584 w 1166285"/>
              <a:gd name="connsiteY10" fmla="*/ 248964 h 1315046"/>
              <a:gd name="connsiteX11" fmla="*/ 631443 w 1166285"/>
              <a:gd name="connsiteY11" fmla="*/ 11393 h 1315046"/>
              <a:gd name="connsiteX12" fmla="*/ 534844 w 1166285"/>
              <a:gd name="connsiteY12" fmla="*/ 11393 h 13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6285" h="1315046">
                <a:moveTo>
                  <a:pt x="534844" y="11393"/>
                </a:moveTo>
                <a:lnTo>
                  <a:pt x="59701" y="248964"/>
                </a:lnTo>
                <a:cubicBezTo>
                  <a:pt x="23104" y="267263"/>
                  <a:pt x="0" y="304646"/>
                  <a:pt x="0" y="345563"/>
                </a:cubicBezTo>
                <a:lnTo>
                  <a:pt x="0" y="969484"/>
                </a:lnTo>
                <a:cubicBezTo>
                  <a:pt x="0" y="1010401"/>
                  <a:pt x="23104" y="1047784"/>
                  <a:pt x="59701" y="1066083"/>
                </a:cubicBezTo>
                <a:lnTo>
                  <a:pt x="534844" y="1303654"/>
                </a:lnTo>
                <a:cubicBezTo>
                  <a:pt x="565224" y="1318844"/>
                  <a:pt x="601062" y="1318844"/>
                  <a:pt x="631443" y="1303654"/>
                </a:cubicBezTo>
                <a:lnTo>
                  <a:pt x="1106584" y="1066083"/>
                </a:lnTo>
                <a:cubicBezTo>
                  <a:pt x="1143181" y="1047784"/>
                  <a:pt x="1166285" y="1010401"/>
                  <a:pt x="1166285" y="969484"/>
                </a:cubicBezTo>
                <a:lnTo>
                  <a:pt x="1166285" y="345562"/>
                </a:lnTo>
                <a:cubicBezTo>
                  <a:pt x="1166285" y="304646"/>
                  <a:pt x="1143181" y="267263"/>
                  <a:pt x="1106584" y="248964"/>
                </a:cubicBezTo>
                <a:lnTo>
                  <a:pt x="631443" y="11393"/>
                </a:lnTo>
                <a:cubicBezTo>
                  <a:pt x="601062" y="-3797"/>
                  <a:pt x="565224" y="-3797"/>
                  <a:pt x="534844" y="11393"/>
                </a:cubicBezTo>
              </a:path>
            </a:pathLst>
          </a:custGeom>
          <a:gradFill>
            <a:gsLst>
              <a:gs pos="0">
                <a:schemeClr val="accent2">
                  <a:lumMod val="60000"/>
                  <a:lumOff val="40000"/>
                  <a:alpha val="100000"/>
                </a:schemeClr>
              </a:gs>
              <a:gs pos="100000">
                <a:schemeClr val="accent2">
                  <a:alpha val="100000"/>
                </a:schemeClr>
              </a:gs>
            </a:gsLst>
            <a:lin ang="2700000" scaled="0"/>
          </a:gradFill>
          <a:ln w="9525" cap="flat">
            <a:noFill/>
            <a:prstDash val="solid"/>
            <a:miter/>
          </a:ln>
          <a:effectLst>
            <a:outerShdw blurRad="152400" dist="76200" dir="2700000" algn="tl" rotWithShape="0">
              <a:schemeClr val="accent2">
                <a:alpha val="20000"/>
              </a:schemeClr>
            </a:outerShdw>
          </a:effectLst>
        </p:spPr>
        <p:txBody>
          <a:bodyPr wrap="none" lIns="0" tIns="0" rIns="0" bIns="0" rtlCol="0" anchor="ctr">
            <a:normAutofit/>
          </a:bodyPr>
          <a:lstStyle/>
          <a:p>
            <a:pPr lvl="0" algn="ctr">
              <a:buClrTx/>
              <a:buSzTx/>
              <a:buFontTx/>
            </a:pPr>
            <a:r>
              <a:rPr lang="zh-CN" altLang="en-US" b="1" dirty="0">
                <a:solidFill>
                  <a:srgbClr val="FFFFFF"/>
                </a:solidFill>
                <a:latin typeface="+mn-ea"/>
                <a:sym typeface="+mn-ea"/>
              </a:rPr>
              <a:t>臣</a:t>
            </a:r>
            <a:endParaRPr lang="zh-CN" altLang="en-US" b="1" dirty="0">
              <a:solidFill>
                <a:srgbClr val="FFFFFF"/>
              </a:solidFill>
              <a:latin typeface="+mn-ea"/>
              <a:sym typeface="+mn-ea"/>
            </a:endParaRPr>
          </a:p>
        </p:txBody>
      </p:sp>
      <p:cxnSp>
        <p:nvCxnSpPr>
          <p:cNvPr id="65" name="直接连接符 64"/>
          <p:cNvCxnSpPr/>
          <p:nvPr>
            <p:custDataLst>
              <p:tags r:id="rId13"/>
            </p:custDataLst>
          </p:nvPr>
        </p:nvCxnSpPr>
        <p:spPr>
          <a:xfrm flipH="1">
            <a:off x="8341869" y="2977703"/>
            <a:ext cx="716618" cy="0"/>
          </a:xfrm>
          <a:prstGeom prst="line">
            <a:avLst/>
          </a:prstGeom>
          <a:ln w="9525">
            <a:gradFill>
              <a:gsLst>
                <a:gs pos="0">
                  <a:schemeClr val="accent2">
                    <a:alpha val="100000"/>
                  </a:schemeClr>
                </a:gs>
                <a:gs pos="100000">
                  <a:schemeClr val="accent2">
                    <a:lumMod val="60000"/>
                    <a:lumOff val="40000"/>
                    <a:alpha val="100000"/>
                  </a:schemeClr>
                </a:gs>
              </a:gsLst>
              <a:lin ang="0" scaled="0"/>
            </a:gradFill>
            <a:headEnd type="oval"/>
          </a:ln>
        </p:spPr>
        <p:style>
          <a:lnRef idx="1">
            <a:schemeClr val="accent1"/>
          </a:lnRef>
          <a:fillRef idx="0">
            <a:schemeClr val="accent1"/>
          </a:fillRef>
          <a:effectRef idx="0">
            <a:schemeClr val="accent1"/>
          </a:effectRef>
          <a:fontRef idx="minor">
            <a:schemeClr val="tx1"/>
          </a:fontRef>
        </p:style>
      </p:cxnSp>
      <p:sp>
        <p:nvSpPr>
          <p:cNvPr id="66" name="矩形: 圆角 20"/>
          <p:cNvSpPr/>
          <p:nvPr>
            <p:custDataLst>
              <p:tags r:id="rId14"/>
            </p:custDataLst>
          </p:nvPr>
        </p:nvSpPr>
        <p:spPr>
          <a:xfrm flipH="1">
            <a:off x="6196458" y="1123594"/>
            <a:ext cx="1656580" cy="1656580"/>
          </a:xfrm>
          <a:prstGeom prst="roundRect">
            <a:avLst>
              <a:gd name="adj" fmla="val 17214"/>
            </a:avLst>
          </a:prstGeom>
          <a:gradFill flip="none" rotWithShape="0">
            <a:gsLst>
              <a:gs pos="100000">
                <a:schemeClr val="accent1">
                  <a:lumMod val="20000"/>
                  <a:lumOff val="80000"/>
                  <a:alpha val="20000"/>
                </a:schemeClr>
              </a:gs>
              <a:gs pos="4000">
                <a:schemeClr val="accent1">
                  <a:lumMod val="60000"/>
                  <a:lumOff val="40000"/>
                  <a:alpha val="20000"/>
                </a:schemeClr>
              </a:gs>
            </a:gsLst>
            <a:lin ang="18900000" scaled="0"/>
            <a:tileRect/>
          </a:gradFill>
          <a:ln w="34925">
            <a:gradFill flip="none" rotWithShape="1">
              <a:gsLst>
                <a:gs pos="55000">
                  <a:schemeClr val="accent1">
                    <a:alpha val="0"/>
                  </a:schemeClr>
                </a:gs>
                <a:gs pos="100000">
                  <a:schemeClr val="accent1">
                    <a:alpha val="40000"/>
                  </a:schemeClr>
                </a:gs>
              </a:gsLst>
              <a:lin ang="2700000" scaled="1"/>
              <a:tileRect/>
            </a:gradFill>
          </a:ln>
          <a:effectLst/>
          <a:scene3d>
            <a:camera prst="isometricTopUp"/>
            <a:lightRig rig="threePt" dir="t"/>
          </a:scene3d>
          <a:sp3d prstMaterial="metal">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Freeform 488"/>
          <p:cNvSpPr/>
          <p:nvPr>
            <p:custDataLst>
              <p:tags r:id="rId15"/>
            </p:custDataLst>
          </p:nvPr>
        </p:nvSpPr>
        <p:spPr>
          <a:xfrm>
            <a:off x="5684524" y="1691260"/>
            <a:ext cx="497637" cy="568295"/>
          </a:xfrm>
          <a:custGeom>
            <a:avLst/>
            <a:gdLst>
              <a:gd name="connsiteX0" fmla="*/ 534844 w 1166285"/>
              <a:gd name="connsiteY0" fmla="*/ 11393 h 1315046"/>
              <a:gd name="connsiteX1" fmla="*/ 59701 w 1166285"/>
              <a:gd name="connsiteY1" fmla="*/ 248964 h 1315046"/>
              <a:gd name="connsiteX2" fmla="*/ 0 w 1166285"/>
              <a:gd name="connsiteY2" fmla="*/ 345563 h 1315046"/>
              <a:gd name="connsiteX3" fmla="*/ 0 w 1166285"/>
              <a:gd name="connsiteY3" fmla="*/ 969484 h 1315046"/>
              <a:gd name="connsiteX4" fmla="*/ 59701 w 1166285"/>
              <a:gd name="connsiteY4" fmla="*/ 1066083 h 1315046"/>
              <a:gd name="connsiteX5" fmla="*/ 534844 w 1166285"/>
              <a:gd name="connsiteY5" fmla="*/ 1303654 h 1315046"/>
              <a:gd name="connsiteX6" fmla="*/ 631443 w 1166285"/>
              <a:gd name="connsiteY6" fmla="*/ 1303654 h 1315046"/>
              <a:gd name="connsiteX7" fmla="*/ 1106584 w 1166285"/>
              <a:gd name="connsiteY7" fmla="*/ 1066083 h 1315046"/>
              <a:gd name="connsiteX8" fmla="*/ 1166285 w 1166285"/>
              <a:gd name="connsiteY8" fmla="*/ 969484 h 1315046"/>
              <a:gd name="connsiteX9" fmla="*/ 1166285 w 1166285"/>
              <a:gd name="connsiteY9" fmla="*/ 345562 h 1315046"/>
              <a:gd name="connsiteX10" fmla="*/ 1106584 w 1166285"/>
              <a:gd name="connsiteY10" fmla="*/ 248964 h 1315046"/>
              <a:gd name="connsiteX11" fmla="*/ 631443 w 1166285"/>
              <a:gd name="connsiteY11" fmla="*/ 11393 h 1315046"/>
              <a:gd name="connsiteX12" fmla="*/ 534844 w 1166285"/>
              <a:gd name="connsiteY12" fmla="*/ 11393 h 13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6285" h="1315046">
                <a:moveTo>
                  <a:pt x="534844" y="11393"/>
                </a:moveTo>
                <a:lnTo>
                  <a:pt x="59701" y="248964"/>
                </a:lnTo>
                <a:cubicBezTo>
                  <a:pt x="23104" y="267263"/>
                  <a:pt x="0" y="304646"/>
                  <a:pt x="0" y="345563"/>
                </a:cubicBezTo>
                <a:lnTo>
                  <a:pt x="0" y="969484"/>
                </a:lnTo>
                <a:cubicBezTo>
                  <a:pt x="0" y="1010401"/>
                  <a:pt x="23104" y="1047784"/>
                  <a:pt x="59701" y="1066083"/>
                </a:cubicBezTo>
                <a:lnTo>
                  <a:pt x="534844" y="1303654"/>
                </a:lnTo>
                <a:cubicBezTo>
                  <a:pt x="565224" y="1318844"/>
                  <a:pt x="601062" y="1318844"/>
                  <a:pt x="631443" y="1303654"/>
                </a:cubicBezTo>
                <a:lnTo>
                  <a:pt x="1106584" y="1066083"/>
                </a:lnTo>
                <a:cubicBezTo>
                  <a:pt x="1143181" y="1047784"/>
                  <a:pt x="1166285" y="1010401"/>
                  <a:pt x="1166285" y="969484"/>
                </a:cubicBezTo>
                <a:lnTo>
                  <a:pt x="1166285" y="345562"/>
                </a:lnTo>
                <a:cubicBezTo>
                  <a:pt x="1166285" y="304646"/>
                  <a:pt x="1143181" y="267263"/>
                  <a:pt x="1106584" y="248964"/>
                </a:cubicBezTo>
                <a:lnTo>
                  <a:pt x="631443" y="11393"/>
                </a:lnTo>
                <a:cubicBezTo>
                  <a:pt x="601062" y="-3797"/>
                  <a:pt x="565224" y="-3797"/>
                  <a:pt x="534844" y="11393"/>
                </a:cubicBezTo>
              </a:path>
            </a:pathLst>
          </a:custGeom>
          <a:gradFill>
            <a:gsLst>
              <a:gs pos="0">
                <a:schemeClr val="accent1">
                  <a:lumMod val="60000"/>
                  <a:lumOff val="40000"/>
                  <a:alpha val="100000"/>
                </a:schemeClr>
              </a:gs>
              <a:gs pos="100000">
                <a:schemeClr val="accent1">
                  <a:alpha val="100000"/>
                </a:schemeClr>
              </a:gs>
            </a:gsLst>
            <a:lin ang="2700000" scaled="0"/>
          </a:gradFill>
          <a:ln w="9525" cap="flat">
            <a:noFill/>
            <a:prstDash val="solid"/>
            <a:miter/>
          </a:ln>
          <a:effectLst>
            <a:outerShdw blurRad="152400" dist="76200" dir="2700000" algn="tl" rotWithShape="0">
              <a:schemeClr val="accent1">
                <a:alpha val="20000"/>
              </a:schemeClr>
            </a:outerShdw>
          </a:effectLst>
        </p:spPr>
        <p:txBody>
          <a:bodyPr wrap="none" lIns="0" tIns="0" rIns="0" bIns="0" rtlCol="0" anchor="ctr">
            <a:normAutofit/>
          </a:bodyPr>
          <a:lstStyle/>
          <a:p>
            <a:pPr algn="ctr"/>
            <a:r>
              <a:rPr lang="zh-CN" altLang="en-US" b="1" dirty="0">
                <a:solidFill>
                  <a:srgbClr val="FFFFFF"/>
                </a:solidFill>
                <a:latin typeface="+mn-ea"/>
              </a:rPr>
              <a:t>君</a:t>
            </a:r>
            <a:endParaRPr lang="zh-CN" altLang="en-US" b="1" dirty="0">
              <a:solidFill>
                <a:srgbClr val="FFFFFF"/>
              </a:solidFill>
              <a:latin typeface="+mn-ea"/>
            </a:endParaRPr>
          </a:p>
        </p:txBody>
      </p:sp>
      <p:cxnSp>
        <p:nvCxnSpPr>
          <p:cNvPr id="68" name="直接连接符 67"/>
          <p:cNvCxnSpPr/>
          <p:nvPr>
            <p:custDataLst>
              <p:tags r:id="rId16"/>
            </p:custDataLst>
          </p:nvPr>
        </p:nvCxnSpPr>
        <p:spPr>
          <a:xfrm>
            <a:off x="4968046" y="1974519"/>
            <a:ext cx="716618" cy="0"/>
          </a:xfrm>
          <a:prstGeom prst="line">
            <a:avLst/>
          </a:prstGeom>
          <a:ln w="9525">
            <a:gradFill>
              <a:gsLst>
                <a:gs pos="0">
                  <a:schemeClr val="accent1">
                    <a:alpha val="100000"/>
                  </a:schemeClr>
                </a:gs>
                <a:gs pos="100000">
                  <a:schemeClr val="accent1">
                    <a:lumMod val="60000"/>
                    <a:lumOff val="40000"/>
                    <a:alpha val="100000"/>
                  </a:schemeClr>
                </a:gs>
              </a:gsLst>
              <a:lin ang="0" scaled="0"/>
            </a:gradFill>
            <a:headEnd type="oval"/>
          </a:ln>
        </p:spPr>
        <p:style>
          <a:lnRef idx="1">
            <a:schemeClr val="accent1"/>
          </a:lnRef>
          <a:fillRef idx="0">
            <a:schemeClr val="accent1"/>
          </a:fillRef>
          <a:effectRef idx="0">
            <a:schemeClr val="accent1"/>
          </a:effectRef>
          <a:fontRef idx="minor">
            <a:schemeClr val="tx1"/>
          </a:fontRef>
        </p:style>
      </p:cxnSp>
      <p:sp>
        <p:nvSpPr>
          <p:cNvPr id="69" name="矩形 68"/>
          <p:cNvSpPr/>
          <p:nvPr>
            <p:custDataLst>
              <p:tags r:id="rId17"/>
            </p:custDataLst>
          </p:nvPr>
        </p:nvSpPr>
        <p:spPr>
          <a:xfrm>
            <a:off x="9187623" y="2820273"/>
            <a:ext cx="2729740" cy="301645"/>
          </a:xfrm>
          <a:prstGeom prst="rect">
            <a:avLst/>
          </a:prstGeom>
          <a:noFill/>
        </p:spPr>
        <p:txBody>
          <a:bodyPr wrap="square" lIns="0" tIns="0" rIns="0" bIns="0" rtlCol="0" anchor="b">
            <a:noAutofit/>
          </a:bodyPr>
          <a:lstStyle/>
          <a:p>
            <a:pPr lvl="0" algn="l">
              <a:buClrTx/>
              <a:buSzTx/>
              <a:buFontTx/>
            </a:pPr>
            <a:r>
              <a:rPr lang="zh-CN" altLang="en-US" sz="2000" b="1" dirty="0">
                <a:solidFill>
                  <a:schemeClr val="accent2"/>
                </a:solidFill>
                <a:latin typeface="+mn-ea"/>
                <a:cs typeface="+mn-ea"/>
                <a:sym typeface="+mn-ea"/>
              </a:rPr>
              <a:t>地骨皮为臣</a:t>
            </a:r>
            <a:endParaRPr lang="zh-CN" altLang="en-US" sz="2000" b="1" dirty="0">
              <a:solidFill>
                <a:schemeClr val="accent2"/>
              </a:solidFill>
              <a:latin typeface="+mn-ea"/>
              <a:cs typeface="+mn-ea"/>
              <a:sym typeface="+mn-ea"/>
            </a:endParaRPr>
          </a:p>
        </p:txBody>
      </p:sp>
      <p:sp>
        <p:nvSpPr>
          <p:cNvPr id="70" name="矩形 69"/>
          <p:cNvSpPr/>
          <p:nvPr>
            <p:custDataLst>
              <p:tags r:id="rId18"/>
            </p:custDataLst>
          </p:nvPr>
        </p:nvSpPr>
        <p:spPr>
          <a:xfrm>
            <a:off x="9187606" y="3148075"/>
            <a:ext cx="2140765" cy="651231"/>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400">
                <a:solidFill>
                  <a:schemeClr val="tx1">
                    <a:lumMod val="85000"/>
                    <a:lumOff val="15000"/>
                  </a:schemeClr>
                </a:solidFill>
                <a:latin typeface="+mn-ea"/>
                <a:cs typeface="+mn-ea"/>
              </a:rPr>
              <a:t>泄肺热而除伏火</a:t>
            </a:r>
            <a:endParaRPr lang="zh-CN" altLang="en-US" sz="1400">
              <a:solidFill>
                <a:schemeClr val="tx1">
                  <a:lumMod val="85000"/>
                  <a:lumOff val="15000"/>
                </a:schemeClr>
              </a:solidFill>
              <a:latin typeface="+mn-ea"/>
              <a:cs typeface="+mn-ea"/>
            </a:endParaRPr>
          </a:p>
        </p:txBody>
      </p:sp>
      <p:sp>
        <p:nvSpPr>
          <p:cNvPr id="71" name="矩形 70"/>
          <p:cNvSpPr/>
          <p:nvPr>
            <p:custDataLst>
              <p:tags r:id="rId19"/>
            </p:custDataLst>
          </p:nvPr>
        </p:nvSpPr>
        <p:spPr>
          <a:xfrm>
            <a:off x="9187623" y="4391123"/>
            <a:ext cx="2729740" cy="299921"/>
          </a:xfrm>
          <a:prstGeom prst="rect">
            <a:avLst/>
          </a:prstGeom>
          <a:noFill/>
        </p:spPr>
        <p:txBody>
          <a:bodyPr wrap="square" lIns="0" tIns="0" rIns="0" bIns="0" rtlCol="0" anchor="b">
            <a:noAutofit/>
          </a:bodyPr>
          <a:lstStyle/>
          <a:p>
            <a:pPr lvl="0" algn="l">
              <a:buClrTx/>
              <a:buSzTx/>
              <a:buFontTx/>
            </a:pPr>
            <a:r>
              <a:rPr lang="zh-CN" altLang="en-US" sz="2000" b="1" dirty="0">
                <a:solidFill>
                  <a:schemeClr val="accent2"/>
                </a:solidFill>
                <a:latin typeface="+mn-ea"/>
                <a:cs typeface="+mn-ea"/>
                <a:sym typeface="+mn-ea"/>
              </a:rPr>
              <a:t>甘草兼充使药</a:t>
            </a:r>
            <a:endParaRPr lang="zh-CN" altLang="en-US" sz="2000" b="1" dirty="0">
              <a:solidFill>
                <a:schemeClr val="accent2"/>
              </a:solidFill>
              <a:latin typeface="+mn-ea"/>
              <a:cs typeface="+mn-ea"/>
              <a:sym typeface="+mn-ea"/>
            </a:endParaRPr>
          </a:p>
        </p:txBody>
      </p:sp>
      <p:sp>
        <p:nvSpPr>
          <p:cNvPr id="72" name="矩形 71"/>
          <p:cNvSpPr/>
          <p:nvPr>
            <p:custDataLst>
              <p:tags r:id="rId20"/>
            </p:custDataLst>
          </p:nvPr>
        </p:nvSpPr>
        <p:spPr>
          <a:xfrm>
            <a:off x="9187623" y="4718048"/>
            <a:ext cx="2729663" cy="651552"/>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400" dirty="0">
                <a:solidFill>
                  <a:schemeClr val="tx1">
                    <a:lumMod val="85000"/>
                    <a:lumOff val="15000"/>
                  </a:schemeClr>
                </a:solidFill>
                <a:latin typeface="+mn-ea"/>
                <a:cs typeface="+mn-ea"/>
                <a:sym typeface="+mn-ea"/>
              </a:rPr>
              <a:t>调和药性</a:t>
            </a:r>
            <a:endParaRPr lang="zh-CN" altLang="en-US" sz="1400" dirty="0">
              <a:solidFill>
                <a:schemeClr val="tx1">
                  <a:lumMod val="85000"/>
                  <a:lumOff val="15000"/>
                </a:schemeClr>
              </a:solidFill>
              <a:latin typeface="+mn-ea"/>
              <a:cs typeface="+mn-ea"/>
              <a:sym typeface="+mn-ea"/>
            </a:endParaRPr>
          </a:p>
        </p:txBody>
      </p:sp>
      <p:sp>
        <p:nvSpPr>
          <p:cNvPr id="73" name="矩形 72"/>
          <p:cNvSpPr/>
          <p:nvPr>
            <p:custDataLst>
              <p:tags r:id="rId21"/>
            </p:custDataLst>
          </p:nvPr>
        </p:nvSpPr>
        <p:spPr>
          <a:xfrm>
            <a:off x="2138907" y="3610294"/>
            <a:ext cx="2730314" cy="310263"/>
          </a:xfrm>
          <a:prstGeom prst="rect">
            <a:avLst/>
          </a:prstGeom>
          <a:noFill/>
        </p:spPr>
        <p:txBody>
          <a:bodyPr wrap="square" lIns="0" tIns="0" rIns="0" bIns="0" rtlCol="0" anchor="b">
            <a:noAutofit/>
          </a:bodyPr>
          <a:lstStyle/>
          <a:p>
            <a:pPr algn="r">
              <a:spcBef>
                <a:spcPct val="0"/>
              </a:spcBef>
              <a:spcAft>
                <a:spcPct val="0"/>
              </a:spcAft>
            </a:pPr>
            <a:r>
              <a:rPr lang="zh-CN" altLang="en-US" sz="2000" b="1" dirty="0">
                <a:solidFill>
                  <a:schemeClr val="accent1"/>
                </a:solidFill>
                <a:latin typeface="+mn-ea"/>
                <a:cs typeface="+mn-ea"/>
              </a:rPr>
              <a:t>甘草、粳米共为佐</a:t>
            </a:r>
            <a:endParaRPr lang="zh-CN" altLang="en-US" sz="2000" b="1" dirty="0">
              <a:solidFill>
                <a:schemeClr val="accent1"/>
              </a:solidFill>
              <a:latin typeface="+mn-ea"/>
              <a:cs typeface="+mn-ea"/>
            </a:endParaRPr>
          </a:p>
        </p:txBody>
      </p:sp>
      <p:sp>
        <p:nvSpPr>
          <p:cNvPr id="74" name="矩形 73"/>
          <p:cNvSpPr/>
          <p:nvPr>
            <p:custDataLst>
              <p:tags r:id="rId22"/>
            </p:custDataLst>
          </p:nvPr>
        </p:nvSpPr>
        <p:spPr>
          <a:xfrm>
            <a:off x="2827020" y="3947795"/>
            <a:ext cx="2153920" cy="1188085"/>
          </a:xfrm>
          <a:prstGeom prst="rect">
            <a:avLst/>
          </a:prstGeom>
          <a:noFill/>
        </p:spPr>
        <p:txBody>
          <a:bodyPr wrap="square" lIns="0" tIns="0" rIns="0" bIns="0" rtlCol="0" anchor="t" anchorCtr="0">
            <a:noAutofit/>
          </a:bodyPr>
          <a:lstStyle/>
          <a:p>
            <a:pPr algn="l">
              <a:lnSpc>
                <a:spcPct val="130000"/>
              </a:lnSpc>
              <a:spcBef>
                <a:spcPct val="0"/>
              </a:spcBef>
              <a:spcAft>
                <a:spcPct val="0"/>
              </a:spcAft>
            </a:pPr>
            <a:r>
              <a:rPr lang="zh-CN" altLang="en-US" sz="1400">
                <a:solidFill>
                  <a:schemeClr val="tx1">
                    <a:lumMod val="85000"/>
                    <a:lumOff val="15000"/>
                  </a:schemeClr>
                </a:solidFill>
                <a:latin typeface="+mn-ea"/>
                <a:cs typeface="+mn-ea"/>
              </a:rPr>
              <a:t>两药和中养胃，培土生金，可防二皮寒凉伤肺；且两药复能辅助二皮清肺泻火</a:t>
            </a:r>
            <a:endParaRPr lang="zh-CN" altLang="en-US" sz="1400">
              <a:solidFill>
                <a:schemeClr val="tx1">
                  <a:lumMod val="85000"/>
                  <a:lumOff val="15000"/>
                </a:schemeClr>
              </a:solidFill>
              <a:latin typeface="+mn-ea"/>
              <a:cs typeface="+mn-ea"/>
            </a:endParaRPr>
          </a:p>
        </p:txBody>
      </p:sp>
      <p:sp>
        <p:nvSpPr>
          <p:cNvPr id="75" name="矩形 74"/>
          <p:cNvSpPr/>
          <p:nvPr>
            <p:custDataLst>
              <p:tags r:id="rId23"/>
            </p:custDataLst>
          </p:nvPr>
        </p:nvSpPr>
        <p:spPr>
          <a:xfrm>
            <a:off x="2132013" y="1805598"/>
            <a:ext cx="2730314" cy="332096"/>
          </a:xfrm>
          <a:prstGeom prst="rect">
            <a:avLst/>
          </a:prstGeom>
          <a:noFill/>
        </p:spPr>
        <p:txBody>
          <a:bodyPr wrap="square" lIns="0" tIns="0" rIns="0" bIns="0" rtlCol="0" anchor="b">
            <a:noAutofit/>
          </a:bodyPr>
          <a:lstStyle/>
          <a:p>
            <a:pPr algn="r">
              <a:spcBef>
                <a:spcPct val="0"/>
              </a:spcBef>
              <a:spcAft>
                <a:spcPct val="0"/>
              </a:spcAft>
            </a:pPr>
            <a:r>
              <a:rPr lang="zh-CN" altLang="en-US" sz="2000" b="1" dirty="0">
                <a:solidFill>
                  <a:schemeClr val="accent1"/>
                </a:solidFill>
                <a:latin typeface="+mn-ea"/>
                <a:cs typeface="+mn-ea"/>
              </a:rPr>
              <a:t>桑白皮为君</a:t>
            </a:r>
            <a:endParaRPr lang="zh-CN" altLang="en-US" sz="2000" b="1" dirty="0">
              <a:solidFill>
                <a:schemeClr val="accent1"/>
              </a:solidFill>
              <a:latin typeface="+mn-ea"/>
              <a:cs typeface="+mn-ea"/>
            </a:endParaRPr>
          </a:p>
        </p:txBody>
      </p:sp>
      <p:sp>
        <p:nvSpPr>
          <p:cNvPr id="76" name="矩形 75"/>
          <p:cNvSpPr/>
          <p:nvPr>
            <p:custDataLst>
              <p:tags r:id="rId24"/>
            </p:custDataLst>
          </p:nvPr>
        </p:nvSpPr>
        <p:spPr>
          <a:xfrm>
            <a:off x="3607745" y="2164898"/>
            <a:ext cx="1444524" cy="651231"/>
          </a:xfrm>
          <a:prstGeom prst="rect">
            <a:avLst/>
          </a:prstGeom>
          <a:noFill/>
        </p:spPr>
        <p:txBody>
          <a:bodyPr wrap="square" lIns="0" tIns="0" rIns="0" bIns="0" rtlCol="0" anchor="t" anchorCtr="0">
            <a:noAutofit/>
          </a:bodyPr>
          <a:lstStyle/>
          <a:p>
            <a:pPr algn="l">
              <a:lnSpc>
                <a:spcPct val="130000"/>
              </a:lnSpc>
              <a:spcBef>
                <a:spcPct val="0"/>
              </a:spcBef>
              <a:spcAft>
                <a:spcPct val="0"/>
              </a:spcAft>
            </a:pPr>
            <a:r>
              <a:rPr lang="zh-CN" altLang="en-US" sz="1400" dirty="0">
                <a:solidFill>
                  <a:schemeClr val="tx1">
                    <a:lumMod val="85000"/>
                    <a:lumOff val="15000"/>
                  </a:schemeClr>
                </a:solidFill>
                <a:latin typeface="+mn-ea"/>
                <a:cs typeface="+mn-ea"/>
                <a:sym typeface="+mn-ea"/>
              </a:rPr>
              <a:t>清肺火而泻郁热</a:t>
            </a:r>
            <a:endParaRPr lang="zh-CN" altLang="en-US" sz="1400" dirty="0">
              <a:solidFill>
                <a:schemeClr val="tx1">
                  <a:lumMod val="85000"/>
                  <a:lumOff val="15000"/>
                </a:schemeClr>
              </a:solidFill>
              <a:latin typeface="+mn-ea"/>
              <a:cs typeface="+mn-ea"/>
              <a:sym typeface="+mn-ea"/>
            </a:endParaRPr>
          </a:p>
        </p:txBody>
      </p:sp>
      <p:sp>
        <p:nvSpPr>
          <p:cNvPr id="77" name="文本框 76"/>
          <p:cNvSpPr txBox="1"/>
          <p:nvPr/>
        </p:nvSpPr>
        <p:spPr>
          <a:xfrm>
            <a:off x="4745990" y="5035550"/>
            <a:ext cx="3872230" cy="463550"/>
          </a:xfrm>
          <a:prstGeom prst="rect">
            <a:avLst/>
          </a:prstGeom>
          <a:noFill/>
        </p:spPr>
        <p:txBody>
          <a:bodyPr wrap="square" rtlCol="0">
            <a:noAutofit/>
          </a:bodyPr>
          <a:lstStyle/>
          <a:p>
            <a:pPr marL="628650" lvl="2" indent="-171450" algn="l">
              <a:spcBef>
                <a:spcPts val="600"/>
              </a:spcBef>
              <a:buClrTx/>
              <a:buSzTx/>
              <a:buFont typeface="Arial" panose="020B0604020202020204" pitchFamily="34" charset="0"/>
              <a:buChar char="•"/>
            </a:pPr>
            <a:endParaRPr lang="zh-CN" altLang="en-US" sz="1200" dirty="0">
              <a:latin typeface="+mj-ea"/>
              <a:ea typeface="+mj-ea"/>
              <a:cs typeface="+mj-ea"/>
            </a:endParaRPr>
          </a:p>
        </p:txBody>
      </p:sp>
      <p:sp>
        <p:nvSpPr>
          <p:cNvPr id="78" name="圆角矩形 77"/>
          <p:cNvSpPr/>
          <p:nvPr/>
        </p:nvSpPr>
        <p:spPr>
          <a:xfrm>
            <a:off x="4220210" y="5436870"/>
            <a:ext cx="5827395" cy="816610"/>
          </a:xfrm>
          <a:prstGeom prst="roundRect">
            <a:avLst/>
          </a:prstGeom>
        </p:spPr>
        <p:style>
          <a:lnRef idx="0">
            <a:srgbClr val="FFFFFF"/>
          </a:lnRef>
          <a:fillRef idx="2">
            <a:schemeClr val="accent1"/>
          </a:fillRef>
          <a:effectRef idx="1">
            <a:schemeClr val="accent1"/>
          </a:effectRef>
          <a:fontRef idx="minor">
            <a:schemeClr val="lt1"/>
          </a:fontRef>
        </p:style>
        <p:txBody>
          <a:bodyPr rtlCol="0" anchor="ctr"/>
          <a:lstStyle/>
          <a:p>
            <a:pPr marL="0" lvl="2" algn="ctr"/>
            <a:r>
              <a:rPr lang="zh-CN" altLang="en-US" sz="2400" b="1" dirty="0">
                <a:solidFill>
                  <a:schemeClr val="bg1"/>
                </a:solidFill>
                <a:latin typeface="+mj-ea"/>
                <a:ea typeface="+mj-ea"/>
                <a:cs typeface="+mj-ea"/>
                <a:sym typeface="+mn-ea"/>
              </a:rPr>
              <a:t>四药配伍，共奏清泻肺热、止咳平喘之功</a:t>
            </a:r>
            <a:endParaRPr lang="zh-CN" altLang="en-US" sz="2400" b="1" dirty="0">
              <a:solidFill>
                <a:schemeClr val="bg1"/>
              </a:solidFill>
              <a:latin typeface="+mj-ea"/>
              <a:ea typeface="+mj-ea"/>
              <a:cs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矩形 3"/>
          <p:cNvSpPr/>
          <p:nvPr/>
        </p:nvSpPr>
        <p:spPr>
          <a:xfrm>
            <a:off x="0" y="-68096"/>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26" name="矩形 1"/>
          <p:cNvSpPr/>
          <p:nvPr/>
        </p:nvSpPr>
        <p:spPr>
          <a:xfrm>
            <a:off x="0" y="-68096"/>
            <a:ext cx="12192000" cy="6858000"/>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048627" name="矩形 18"/>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38" name="文本框 10"/>
          <p:cNvSpPr txBox="1"/>
          <p:nvPr/>
        </p:nvSpPr>
        <p:spPr>
          <a:xfrm>
            <a:off x="473710" y="58420"/>
            <a:ext cx="1859280" cy="1106805"/>
          </a:xfrm>
          <a:prstGeom prst="rect">
            <a:avLst/>
          </a:prstGeom>
          <a:noFill/>
        </p:spPr>
        <p:txBody>
          <a:bodyPr wrap="square" rtlCol="0">
            <a:spAutoFit/>
          </a:bodyPr>
          <a:lstStyle/>
          <a:p>
            <a:r>
              <a:rPr lang="en-US" altLang="zh-CN" sz="6600" spc="600" dirty="0">
                <a:solidFill>
                  <a:srgbClr val="51B4E9"/>
                </a:solidFill>
                <a:latin typeface="+mn-ea"/>
              </a:rPr>
              <a:t>03</a:t>
            </a:r>
            <a:endParaRPr lang="en-US" altLang="zh-CN" sz="6600" spc="600" dirty="0">
              <a:solidFill>
                <a:srgbClr val="51B4E9"/>
              </a:solidFill>
              <a:latin typeface="+mn-ea"/>
            </a:endParaRPr>
          </a:p>
        </p:txBody>
      </p:sp>
      <p:sp>
        <p:nvSpPr>
          <p:cNvPr id="1048639" name="文本框 11"/>
          <p:cNvSpPr txBox="1"/>
          <p:nvPr/>
        </p:nvSpPr>
        <p:spPr>
          <a:xfrm>
            <a:off x="2332295" y="178187"/>
            <a:ext cx="4254560" cy="706755"/>
          </a:xfrm>
          <a:prstGeom prst="rect">
            <a:avLst/>
          </a:prstGeom>
          <a:noFill/>
        </p:spPr>
        <p:txBody>
          <a:bodyPr wrap="square" rtlCol="0">
            <a:spAutoFit/>
          </a:bodyPr>
          <a:lstStyle/>
          <a:p>
            <a:pPr lvl="0"/>
            <a:r>
              <a:rPr lang="zh-CN" altLang="en-US" sz="4000" spc="300" dirty="0">
                <a:solidFill>
                  <a:srgbClr val="002774"/>
                </a:solidFill>
                <a:latin typeface="+mn-ea"/>
                <a:sym typeface="+mn-ea"/>
              </a:rPr>
              <a:t>有效性</a:t>
            </a:r>
            <a:endParaRPr lang="zh-CN" altLang="en-US" sz="4000" spc="300" dirty="0">
              <a:solidFill>
                <a:srgbClr val="002774"/>
              </a:solidFill>
              <a:latin typeface="+mn-ea"/>
            </a:endParaRPr>
          </a:p>
        </p:txBody>
      </p:sp>
      <p:sp>
        <p:nvSpPr>
          <p:cNvPr id="1048644" name="文本框 32"/>
          <p:cNvSpPr txBox="1"/>
          <p:nvPr>
            <p:custDataLst>
              <p:tags r:id="rId2"/>
            </p:custDataLst>
          </p:nvPr>
        </p:nvSpPr>
        <p:spPr>
          <a:xfrm>
            <a:off x="918210" y="1191260"/>
            <a:ext cx="1181100" cy="655955"/>
          </a:xfrm>
          <a:prstGeom prst="rect">
            <a:avLst/>
          </a:prstGeom>
          <a:noFill/>
        </p:spPr>
        <p:txBody>
          <a:bodyPr wrap="square" rtlCol="0">
            <a:noAutofit/>
          </a:bodyPr>
          <a:lstStyle/>
          <a:p>
            <a:pPr algn="ctr"/>
            <a:r>
              <a:rPr lang="zh-CN" altLang="en-US" sz="4000" dirty="0">
                <a:solidFill>
                  <a:srgbClr val="002060"/>
                </a:solidFill>
                <a:latin typeface="+mn-ea"/>
              </a:rPr>
              <a:t>（</a:t>
            </a:r>
            <a:r>
              <a:rPr lang="en-US" altLang="zh-CN" sz="4000" dirty="0">
                <a:solidFill>
                  <a:srgbClr val="002060"/>
                </a:solidFill>
                <a:latin typeface="+mn-ea"/>
              </a:rPr>
              <a:t>2</a:t>
            </a:r>
            <a:r>
              <a:rPr lang="zh-CN" altLang="en-US" sz="4000" dirty="0">
                <a:solidFill>
                  <a:srgbClr val="002060"/>
                </a:solidFill>
                <a:latin typeface="+mn-ea"/>
              </a:rPr>
              <a:t>）</a:t>
            </a:r>
            <a:endParaRPr lang="zh-CN" altLang="en-US" sz="4000" dirty="0">
              <a:solidFill>
                <a:srgbClr val="002060"/>
              </a:solidFill>
              <a:latin typeface="+mn-ea"/>
            </a:endParaRPr>
          </a:p>
        </p:txBody>
      </p:sp>
      <p:sp>
        <p:nvSpPr>
          <p:cNvPr id="1048645" name="文本框 38"/>
          <p:cNvSpPr txBox="1"/>
          <p:nvPr>
            <p:custDataLst>
              <p:tags r:id="rId3"/>
            </p:custDataLst>
          </p:nvPr>
        </p:nvSpPr>
        <p:spPr>
          <a:xfrm>
            <a:off x="918210" y="3077210"/>
            <a:ext cx="1091565" cy="655955"/>
          </a:xfrm>
          <a:prstGeom prst="rect">
            <a:avLst/>
          </a:prstGeom>
          <a:noFill/>
        </p:spPr>
        <p:txBody>
          <a:bodyPr wrap="square" rtlCol="0">
            <a:noAutofit/>
          </a:bodyPr>
          <a:lstStyle/>
          <a:p>
            <a:pPr algn="ctr"/>
            <a:r>
              <a:rPr lang="zh-CN" altLang="en-US" sz="4000" dirty="0">
                <a:solidFill>
                  <a:srgbClr val="002060"/>
                </a:solidFill>
                <a:latin typeface="+mn-ea"/>
              </a:rPr>
              <a:t>（</a:t>
            </a:r>
            <a:r>
              <a:rPr lang="en-US" altLang="zh-CN" sz="4000" dirty="0">
                <a:solidFill>
                  <a:srgbClr val="002060"/>
                </a:solidFill>
                <a:latin typeface="+mn-ea"/>
              </a:rPr>
              <a:t>3</a:t>
            </a:r>
            <a:r>
              <a:rPr lang="zh-CN" altLang="en-US" sz="4000" dirty="0">
                <a:solidFill>
                  <a:srgbClr val="002060"/>
                </a:solidFill>
                <a:latin typeface="+mn-ea"/>
              </a:rPr>
              <a:t>）</a:t>
            </a:r>
            <a:endParaRPr lang="zh-CN" altLang="en-US" sz="4000" dirty="0">
              <a:solidFill>
                <a:srgbClr val="002060"/>
              </a:solidFill>
              <a:latin typeface="+mn-ea"/>
            </a:endParaRPr>
          </a:p>
        </p:txBody>
      </p:sp>
      <p:sp>
        <p:nvSpPr>
          <p:cNvPr id="1048646" name="矩形 39"/>
          <p:cNvSpPr/>
          <p:nvPr>
            <p:custDataLst>
              <p:tags r:id="rId4"/>
            </p:custDataLst>
          </p:nvPr>
        </p:nvSpPr>
        <p:spPr>
          <a:xfrm>
            <a:off x="586105" y="3803015"/>
            <a:ext cx="1946275" cy="114935"/>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47" name="文本框 56"/>
          <p:cNvSpPr txBox="1"/>
          <p:nvPr>
            <p:custDataLst>
              <p:tags r:id="rId5"/>
            </p:custDataLst>
          </p:nvPr>
        </p:nvSpPr>
        <p:spPr>
          <a:xfrm>
            <a:off x="918210" y="4775835"/>
            <a:ext cx="1092200" cy="655955"/>
          </a:xfrm>
          <a:prstGeom prst="rect">
            <a:avLst/>
          </a:prstGeom>
          <a:noFill/>
        </p:spPr>
        <p:txBody>
          <a:bodyPr wrap="square" rtlCol="0">
            <a:noAutofit/>
          </a:bodyPr>
          <a:lstStyle/>
          <a:p>
            <a:pPr algn="ctr"/>
            <a:r>
              <a:rPr lang="zh-CN" altLang="en-US" sz="4000" dirty="0">
                <a:solidFill>
                  <a:srgbClr val="002060"/>
                </a:solidFill>
                <a:latin typeface="+mn-ea"/>
              </a:rPr>
              <a:t>（</a:t>
            </a:r>
            <a:r>
              <a:rPr lang="en-US" altLang="zh-CN" sz="4000" dirty="0">
                <a:solidFill>
                  <a:srgbClr val="002060"/>
                </a:solidFill>
                <a:latin typeface="+mn-ea"/>
              </a:rPr>
              <a:t>4</a:t>
            </a:r>
            <a:r>
              <a:rPr lang="zh-CN" altLang="en-US" sz="4000" dirty="0">
                <a:solidFill>
                  <a:srgbClr val="002060"/>
                </a:solidFill>
                <a:latin typeface="+mn-ea"/>
              </a:rPr>
              <a:t>）</a:t>
            </a:r>
            <a:endParaRPr lang="zh-CN" altLang="en-US" sz="4000" dirty="0">
              <a:solidFill>
                <a:srgbClr val="002060"/>
              </a:solidFill>
              <a:latin typeface="+mn-ea"/>
            </a:endParaRPr>
          </a:p>
        </p:txBody>
      </p:sp>
      <p:sp>
        <p:nvSpPr>
          <p:cNvPr id="5" name="文本框 60"/>
          <p:cNvSpPr txBox="1"/>
          <p:nvPr>
            <p:custDataLst>
              <p:tags r:id="rId6"/>
            </p:custDataLst>
          </p:nvPr>
        </p:nvSpPr>
        <p:spPr>
          <a:xfrm>
            <a:off x="556895" y="2058035"/>
            <a:ext cx="1946275" cy="550545"/>
          </a:xfrm>
          <a:prstGeom prst="rect">
            <a:avLst/>
          </a:prstGeom>
          <a:noFill/>
        </p:spPr>
        <p:txBody>
          <a:bodyPr wrap="square" rtlCol="0">
            <a:noAutofit/>
          </a:bodyPr>
          <a:lstStyle/>
          <a:p>
            <a:pPr algn="ctr"/>
            <a:r>
              <a:rPr lang="zh-CN" altLang="en-US" sz="1600" dirty="0">
                <a:solidFill>
                  <a:srgbClr val="002060"/>
                </a:solidFill>
                <a:latin typeface="+mn-ea"/>
              </a:rPr>
              <a:t>与对照药品疗效</a:t>
            </a:r>
            <a:endParaRPr lang="zh-CN" altLang="en-US" sz="1600" dirty="0">
              <a:solidFill>
                <a:srgbClr val="002060"/>
              </a:solidFill>
              <a:latin typeface="+mn-ea"/>
            </a:endParaRPr>
          </a:p>
          <a:p>
            <a:pPr algn="ctr"/>
            <a:r>
              <a:rPr lang="zh-CN" altLang="en-US" sz="1600" dirty="0">
                <a:solidFill>
                  <a:srgbClr val="002060"/>
                </a:solidFill>
                <a:latin typeface="+mn-ea"/>
              </a:rPr>
              <a:t>方面优势和不足</a:t>
            </a:r>
            <a:endParaRPr lang="zh-CN" altLang="en-US" sz="1600" dirty="0">
              <a:solidFill>
                <a:srgbClr val="002060"/>
              </a:solidFill>
              <a:latin typeface="+mn-ea"/>
            </a:endParaRPr>
          </a:p>
        </p:txBody>
      </p:sp>
      <p:sp>
        <p:nvSpPr>
          <p:cNvPr id="1048649" name="文本框 62"/>
          <p:cNvSpPr txBox="1"/>
          <p:nvPr>
            <p:custDataLst>
              <p:tags r:id="rId7"/>
            </p:custDataLst>
          </p:nvPr>
        </p:nvSpPr>
        <p:spPr>
          <a:xfrm>
            <a:off x="556895" y="3937000"/>
            <a:ext cx="1882140" cy="550545"/>
          </a:xfrm>
          <a:prstGeom prst="rect">
            <a:avLst/>
          </a:prstGeom>
          <a:noFill/>
        </p:spPr>
        <p:txBody>
          <a:bodyPr wrap="square" rtlCol="0">
            <a:noAutofit/>
          </a:bodyPr>
          <a:lstStyle/>
          <a:p>
            <a:pPr algn="ctr"/>
            <a:r>
              <a:rPr lang="zh-CN" altLang="en-US" sz="1600" dirty="0">
                <a:solidFill>
                  <a:srgbClr val="002060"/>
                </a:solidFill>
                <a:latin typeface="+mn-ea"/>
                <a:sym typeface="+mn-ea"/>
              </a:rPr>
              <a:t>临床指南/</a:t>
            </a:r>
            <a:endParaRPr lang="en-US" altLang="zh-CN" sz="1600" dirty="0">
              <a:solidFill>
                <a:srgbClr val="002060"/>
              </a:solidFill>
              <a:latin typeface="+mn-ea"/>
              <a:sym typeface="+mn-ea"/>
            </a:endParaRPr>
          </a:p>
          <a:p>
            <a:pPr algn="ctr"/>
            <a:r>
              <a:rPr lang="zh-CN" altLang="en-US" sz="1600" dirty="0">
                <a:solidFill>
                  <a:srgbClr val="002060"/>
                </a:solidFill>
                <a:latin typeface="+mn-ea"/>
                <a:sym typeface="+mn-ea"/>
              </a:rPr>
              <a:t>诊疗规范推荐</a:t>
            </a:r>
            <a:endParaRPr lang="zh-CN" altLang="en-US" sz="1600" dirty="0">
              <a:solidFill>
                <a:srgbClr val="002060"/>
              </a:solidFill>
              <a:latin typeface="+mn-ea"/>
              <a:sym typeface="+mn-ea"/>
            </a:endParaRPr>
          </a:p>
        </p:txBody>
      </p:sp>
      <p:sp>
        <p:nvSpPr>
          <p:cNvPr id="1048650" name="文本框 64"/>
          <p:cNvSpPr txBox="1"/>
          <p:nvPr>
            <p:custDataLst>
              <p:tags r:id="rId8"/>
            </p:custDataLst>
          </p:nvPr>
        </p:nvSpPr>
        <p:spPr>
          <a:xfrm>
            <a:off x="417195" y="5585460"/>
            <a:ext cx="2207260" cy="550545"/>
          </a:xfrm>
          <a:prstGeom prst="rect">
            <a:avLst/>
          </a:prstGeom>
          <a:noFill/>
        </p:spPr>
        <p:txBody>
          <a:bodyPr wrap="square" rtlCol="0">
            <a:noAutofit/>
          </a:bodyPr>
          <a:lstStyle/>
          <a:p>
            <a:pPr algn="ctr"/>
            <a:r>
              <a:rPr lang="zh-CN" altLang="en-US" sz="1600" dirty="0">
                <a:solidFill>
                  <a:srgbClr val="002060"/>
                </a:solidFill>
                <a:latin typeface="+mn-ea"/>
                <a:sym typeface="+mn-ea"/>
              </a:rPr>
              <a:t>技术审批报告中</a:t>
            </a:r>
            <a:endParaRPr lang="en-US" altLang="zh-CN" sz="1600" dirty="0">
              <a:solidFill>
                <a:srgbClr val="002060"/>
              </a:solidFill>
              <a:latin typeface="+mn-ea"/>
              <a:sym typeface="+mn-ea"/>
            </a:endParaRPr>
          </a:p>
          <a:p>
            <a:pPr algn="ctr"/>
            <a:r>
              <a:rPr lang="zh-CN" altLang="en-US" sz="1600" dirty="0">
                <a:solidFill>
                  <a:srgbClr val="002060"/>
                </a:solidFill>
                <a:latin typeface="+mn-ea"/>
                <a:sym typeface="+mn-ea"/>
              </a:rPr>
              <a:t>关于有效性的描述</a:t>
            </a:r>
            <a:endParaRPr lang="zh-CN" altLang="en-US" sz="1600" dirty="0">
              <a:solidFill>
                <a:srgbClr val="002060"/>
              </a:solidFill>
              <a:latin typeface="+mn-ea"/>
              <a:sym typeface="+mn-ea"/>
            </a:endParaRPr>
          </a:p>
        </p:txBody>
      </p:sp>
      <p:sp>
        <p:nvSpPr>
          <p:cNvPr id="1048651" name="矩形 2"/>
          <p:cNvSpPr/>
          <p:nvPr>
            <p:custDataLst>
              <p:tags r:id="rId9"/>
            </p:custDataLst>
          </p:nvPr>
        </p:nvSpPr>
        <p:spPr>
          <a:xfrm>
            <a:off x="586105" y="5483860"/>
            <a:ext cx="1946275" cy="114935"/>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52" name="矩形 4"/>
          <p:cNvSpPr/>
          <p:nvPr>
            <p:custDataLst>
              <p:tags r:id="rId10"/>
            </p:custDataLst>
          </p:nvPr>
        </p:nvSpPr>
        <p:spPr>
          <a:xfrm>
            <a:off x="586105" y="1923415"/>
            <a:ext cx="1946275" cy="114935"/>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53" name="文本框 6"/>
          <p:cNvSpPr txBox="1"/>
          <p:nvPr/>
        </p:nvSpPr>
        <p:spPr>
          <a:xfrm>
            <a:off x="2851150" y="1392555"/>
            <a:ext cx="8006080" cy="1431290"/>
          </a:xfrm>
          <a:prstGeom prst="rect">
            <a:avLst/>
          </a:prstGeom>
          <a:noFill/>
        </p:spPr>
        <p:txBody>
          <a:bodyPr wrap="square" rtlCol="0">
            <a:noAutofit/>
          </a:bodyPr>
          <a:lstStyle/>
          <a:p>
            <a:pPr marL="285750" lvl="3" indent="-285750" fontAlgn="auto">
              <a:lnSpc>
                <a:spcPct val="150000"/>
              </a:lnSpc>
              <a:spcBef>
                <a:spcPts val="0"/>
              </a:spcBef>
              <a:buFont typeface="Arial" panose="020B0604020202020204" pitchFamily="34" charset="0"/>
              <a:buChar char="•"/>
            </a:pPr>
            <a:r>
              <a:rPr lang="zh-CN" altLang="en-US" sz="1400" b="1" dirty="0">
                <a:solidFill>
                  <a:schemeClr val="tx1"/>
                </a:solidFill>
                <a:latin typeface="微软雅黑" panose="020B0503020204020204" charset="-122"/>
                <a:ea typeface="微软雅黑" panose="020B0503020204020204" charset="-122"/>
                <a:sym typeface="+mn-ea"/>
              </a:rPr>
              <a:t>治疗外感风热后期</a:t>
            </a:r>
            <a:r>
              <a:rPr lang="zh-CN" altLang="en-US" sz="1400" b="1" dirty="0">
                <a:solidFill>
                  <a:schemeClr val="tx1"/>
                </a:solidFill>
                <a:latin typeface="+mj-ea"/>
                <a:cs typeface="+mj-ea"/>
              </a:rPr>
              <a:t>肺热咳喘</a:t>
            </a:r>
            <a:r>
              <a:rPr lang="zh-CN" altLang="en-US" sz="1400" b="1" dirty="0">
                <a:latin typeface="微软雅黑" panose="020B0503020204020204" charset="-122"/>
                <a:ea typeface="微软雅黑" panose="020B0503020204020204" charset="-122"/>
                <a:sym typeface="+mn-ea"/>
              </a:rPr>
              <a:t>： </a:t>
            </a:r>
            <a:r>
              <a:rPr lang="zh-CN" altLang="en-US" sz="1400" dirty="0">
                <a:latin typeface="+mj-ea"/>
                <a:ea typeface="+mj-ea"/>
                <a:cs typeface="+mj-ea"/>
                <a:sym typeface="Arial" panose="020B0604020202020204" pitchFamily="34" charset="0"/>
              </a:rPr>
              <a:t>源自宋代钱乙</a:t>
            </a:r>
            <a:r>
              <a:rPr lang="en-US" altLang="zh-CN" sz="1400" dirty="0">
                <a:latin typeface="+mj-ea"/>
                <a:ea typeface="+mj-ea"/>
                <a:cs typeface="+mj-ea"/>
                <a:sym typeface="Arial" panose="020B0604020202020204" pitchFamily="34" charset="0"/>
              </a:rPr>
              <a:t>《</a:t>
            </a:r>
            <a:r>
              <a:rPr lang="zh-CN" altLang="en-US" sz="1400" dirty="0">
                <a:latin typeface="+mj-ea"/>
                <a:ea typeface="+mj-ea"/>
                <a:cs typeface="+mj-ea"/>
                <a:sym typeface="Arial" panose="020B0604020202020204" pitchFamily="34" charset="0"/>
              </a:rPr>
              <a:t>小儿药证直诀</a:t>
            </a:r>
            <a:r>
              <a:rPr lang="en-US" altLang="zh-CN" sz="1400" dirty="0">
                <a:latin typeface="+mj-ea"/>
                <a:ea typeface="+mj-ea"/>
                <a:cs typeface="+mj-ea"/>
                <a:sym typeface="Arial" panose="020B0604020202020204" pitchFamily="34" charset="0"/>
              </a:rPr>
              <a:t>》</a:t>
            </a:r>
            <a:r>
              <a:rPr lang="zh-CN" altLang="en-US" sz="1400" dirty="0">
                <a:latin typeface="+mj-ea"/>
                <a:ea typeface="+mj-ea"/>
                <a:cs typeface="+mj-ea"/>
                <a:sym typeface="Arial" panose="020B0604020202020204" pitchFamily="34" charset="0"/>
              </a:rPr>
              <a:t>，</a:t>
            </a:r>
            <a:r>
              <a:rPr lang="zh-CN" altLang="en-US" sz="1400" dirty="0">
                <a:latin typeface="+mj-ea"/>
                <a:ea typeface="+mj-ea"/>
                <a:cs typeface="+mj-ea"/>
                <a:sym typeface="+mn-ea"/>
              </a:rPr>
              <a:t>专攻“肺中伏火”，用于</a:t>
            </a:r>
            <a:r>
              <a:rPr lang="zh-CN" altLang="en-US" sz="1400" dirty="0">
                <a:latin typeface="+mj-ea"/>
                <a:ea typeface="+mj-ea"/>
                <a:cs typeface="+mj-ea"/>
              </a:rPr>
              <a:t>慢性或反复性肺热咳喘，尤以“午后蒸热”为特征。</a:t>
            </a:r>
            <a:endParaRPr lang="zh-CN" altLang="en-US" sz="1400" dirty="0">
              <a:latin typeface="+mj-ea"/>
              <a:ea typeface="+mj-ea"/>
              <a:cs typeface="+mj-ea"/>
            </a:endParaRPr>
          </a:p>
          <a:p>
            <a:pPr marL="285750" lvl="3" indent="-285750" fontAlgn="auto">
              <a:lnSpc>
                <a:spcPct val="150000"/>
              </a:lnSpc>
              <a:spcBef>
                <a:spcPts val="0"/>
              </a:spcBef>
              <a:buFont typeface="Arial" panose="020B0604020202020204" pitchFamily="34" charset="0"/>
              <a:buChar char="•"/>
            </a:pPr>
            <a:r>
              <a:rPr lang="zh-CN" altLang="en-US" sz="1400" b="1" dirty="0">
                <a:solidFill>
                  <a:srgbClr val="FF0000"/>
                </a:solidFill>
                <a:latin typeface="+mj-ea"/>
                <a:ea typeface="+mj-ea"/>
                <a:cs typeface="+mj-ea"/>
                <a:sym typeface="+mn-ea"/>
              </a:rPr>
              <a:t>驱邪不伤正</a:t>
            </a:r>
            <a:r>
              <a:rPr lang="en-US" altLang="zh-CN" sz="1400" baseline="30000" dirty="0">
                <a:latin typeface="+mj-ea"/>
                <a:ea typeface="+mj-ea"/>
                <a:cs typeface="+mj-ea"/>
                <a:sym typeface="+mn-ea"/>
              </a:rPr>
              <a:t>[1][2][3]</a:t>
            </a:r>
            <a:r>
              <a:rPr lang="zh-CN" altLang="en-US" sz="1400" b="1" dirty="0">
                <a:latin typeface="+mj-ea"/>
                <a:ea typeface="+mj-ea"/>
                <a:cs typeface="+mj-ea"/>
                <a:sym typeface="+mn-ea"/>
              </a:rPr>
              <a:t>：</a:t>
            </a:r>
            <a:r>
              <a:rPr lang="zh-CN" altLang="en-US" sz="1400" dirty="0">
                <a:latin typeface="+mj-ea"/>
                <a:ea typeface="+mj-ea"/>
                <a:cs typeface="+mj-ea"/>
              </a:rPr>
              <a:t>本品</a:t>
            </a:r>
            <a:r>
              <a:rPr lang="zh-CN" altLang="en-US" sz="1400" dirty="0">
                <a:latin typeface="+mj-ea"/>
                <a:ea typeface="+mj-ea"/>
                <a:cs typeface="+mj-ea"/>
                <a:sym typeface="+mn-ea"/>
              </a:rPr>
              <a:t>温和持久，药性柔润，起效相对平缓，适合慢性咳嗽及体质虚弱患儿，无苦寒碍胃之虞，</a:t>
            </a:r>
            <a:r>
              <a:rPr lang="zh-CN" altLang="en-US" sz="1400" dirty="0">
                <a:latin typeface="微软雅黑" panose="020B0503020204020204" charset="-122"/>
                <a:ea typeface="微软雅黑" panose="020B0503020204020204" charset="-122"/>
                <a:sym typeface="+mn-ea"/>
              </a:rPr>
              <a:t>不会引发腹泻或纳差</a:t>
            </a:r>
            <a:r>
              <a:rPr lang="en-US" altLang="zh-CN" sz="1400" baseline="30000" dirty="0">
                <a:latin typeface="+mj-ea"/>
                <a:ea typeface="+mj-ea"/>
                <a:cs typeface="+mj-ea"/>
                <a:sym typeface="+mn-ea"/>
              </a:rPr>
              <a:t>[4]</a:t>
            </a:r>
            <a:r>
              <a:rPr lang="zh-CN" altLang="en-US" sz="1400" dirty="0">
                <a:latin typeface="+mj-ea"/>
                <a:ea typeface="+mj-ea"/>
                <a:cs typeface="+mj-ea"/>
                <a:sym typeface="+mn-ea"/>
              </a:rPr>
              <a:t>。</a:t>
            </a:r>
            <a:endParaRPr lang="zh-CN" altLang="en-US" sz="1400" dirty="0">
              <a:solidFill>
                <a:srgbClr val="FF0000"/>
              </a:solidFill>
              <a:highlight>
                <a:srgbClr val="FFFF00"/>
              </a:highlight>
              <a:latin typeface="+mj-ea"/>
              <a:ea typeface="+mj-ea"/>
              <a:cs typeface="+mj-ea"/>
              <a:sym typeface="+mn-ea"/>
            </a:endParaRPr>
          </a:p>
        </p:txBody>
      </p:sp>
      <p:sp>
        <p:nvSpPr>
          <p:cNvPr id="1048656" name="文本框 12"/>
          <p:cNvSpPr txBox="1"/>
          <p:nvPr/>
        </p:nvSpPr>
        <p:spPr>
          <a:xfrm>
            <a:off x="2851150" y="5193665"/>
            <a:ext cx="8433435" cy="847725"/>
          </a:xfrm>
          <a:prstGeom prst="rect">
            <a:avLst/>
          </a:prstGeom>
          <a:noFill/>
        </p:spPr>
        <p:txBody>
          <a:bodyPr wrap="square" rtlCol="0">
            <a:noAutofit/>
          </a:bodyPr>
          <a:lstStyle/>
          <a:p>
            <a:pPr marL="285750" lvl="2" indent="-285750" algn="l" fontAlgn="auto">
              <a:lnSpc>
                <a:spcPct val="150000"/>
              </a:lnSpc>
              <a:spcBef>
                <a:spcPts val="0"/>
              </a:spcBef>
              <a:buClrTx/>
              <a:buSzTx/>
              <a:buFont typeface="Arial" panose="020B0604020202020204" pitchFamily="34" charset="0"/>
              <a:buChar char="•"/>
            </a:pPr>
            <a:r>
              <a:rPr lang="zh-CN" altLang="en-US" sz="1400" dirty="0">
                <a:solidFill>
                  <a:schemeClr val="tx1"/>
                </a:solidFill>
                <a:latin typeface="+mj-ea"/>
                <a:ea typeface="+mj-ea"/>
                <a:cs typeface="+mj-ea"/>
                <a:sym typeface="Arial" panose="020B0604020202020204" pitchFamily="34" charset="0"/>
              </a:rPr>
              <a:t>泻白散源自经典名方，组方甘寒平和、清润兼顾、肺脾同调，可清泻肺热、止咳平喘，针对小儿肺热咳喘所致的咳嗽气喘、皮肤蒸热等症疗效确切，被奉为泻肺方剂的典范。</a:t>
            </a:r>
            <a:endParaRPr lang="zh-CN" altLang="en-US" sz="1400" dirty="0">
              <a:solidFill>
                <a:schemeClr val="tx1"/>
              </a:solidFill>
              <a:latin typeface="+mj-ea"/>
              <a:ea typeface="+mj-ea"/>
              <a:cs typeface="+mj-ea"/>
              <a:sym typeface="Arial" panose="020B0604020202020204" pitchFamily="34" charset="0"/>
            </a:endParaRPr>
          </a:p>
        </p:txBody>
      </p:sp>
      <p:sp>
        <p:nvSpPr>
          <p:cNvPr id="1048657" name="文本框 5"/>
          <p:cNvSpPr txBox="1"/>
          <p:nvPr>
            <p:custDataLst>
              <p:tags r:id="rId11"/>
            </p:custDataLst>
          </p:nvPr>
        </p:nvSpPr>
        <p:spPr>
          <a:xfrm>
            <a:off x="2851150" y="3361055"/>
            <a:ext cx="8108315" cy="1126490"/>
          </a:xfrm>
          <a:prstGeom prst="rect">
            <a:avLst/>
          </a:prstGeom>
          <a:noFill/>
        </p:spPr>
        <p:txBody>
          <a:bodyPr wrap="square" rtlCol="0">
            <a:noAutofit/>
          </a:bodyPr>
          <a:lstStyle/>
          <a:p>
            <a:pPr marL="285750" lvl="2" indent="-285750" algn="l" fontAlgn="auto">
              <a:lnSpc>
                <a:spcPct val="150000"/>
              </a:lnSpc>
              <a:spcBef>
                <a:spcPts val="0"/>
              </a:spcBef>
              <a:buClrTx/>
              <a:buSzTx/>
              <a:buFont typeface="Arial" panose="020B0604020202020204" pitchFamily="34" charset="0"/>
              <a:buChar char="•"/>
            </a:pPr>
            <a:r>
              <a:rPr lang="zh-CN" altLang="en-US" sz="1400" dirty="0">
                <a:solidFill>
                  <a:schemeClr val="tx1"/>
                </a:solidFill>
                <a:latin typeface="+mj-ea"/>
                <a:ea typeface="+mj-ea"/>
                <a:cs typeface="+mj-ea"/>
                <a:sym typeface="+mn-ea"/>
              </a:rPr>
              <a:t>处方来源于宋</a:t>
            </a:r>
            <a:r>
              <a:rPr lang="en-US" altLang="zh-CN" sz="1400" dirty="0">
                <a:solidFill>
                  <a:schemeClr val="tx1"/>
                </a:solidFill>
                <a:latin typeface="+mj-ea"/>
                <a:ea typeface="+mj-ea"/>
                <a:cs typeface="+mj-ea"/>
                <a:sym typeface="+mn-ea"/>
              </a:rPr>
              <a:t>•</a:t>
            </a:r>
            <a:r>
              <a:rPr lang="zh-CN" altLang="en-US" sz="1400" dirty="0">
                <a:solidFill>
                  <a:schemeClr val="tx1"/>
                </a:solidFill>
                <a:latin typeface="+mj-ea"/>
                <a:ea typeface="+mj-ea"/>
                <a:cs typeface="+mj-ea"/>
                <a:sym typeface="+mn-ea"/>
              </a:rPr>
              <a:t>钱乙《小儿药证直诀》，已列入《古代经典名方目录（第一批）》。</a:t>
            </a:r>
            <a:endParaRPr lang="zh-CN" altLang="en-US" sz="1400" dirty="0">
              <a:solidFill>
                <a:schemeClr val="tx1"/>
              </a:solidFill>
              <a:latin typeface="+mj-ea"/>
              <a:ea typeface="+mj-ea"/>
              <a:cs typeface="+mj-ea"/>
              <a:sym typeface="+mn-ea"/>
            </a:endParaRPr>
          </a:p>
          <a:p>
            <a:pPr marL="285750" lvl="2" indent="-285750" algn="l" fontAlgn="auto">
              <a:lnSpc>
                <a:spcPct val="150000"/>
              </a:lnSpc>
              <a:spcBef>
                <a:spcPts val="0"/>
              </a:spcBef>
              <a:buClrTx/>
              <a:buSzTx/>
              <a:buFont typeface="Arial" panose="020B0604020202020204" pitchFamily="34" charset="0"/>
              <a:buChar char="•"/>
            </a:pPr>
            <a:r>
              <a:rPr lang="zh-CN" altLang="en-US" sz="1400" b="1" dirty="0">
                <a:solidFill>
                  <a:schemeClr val="tx1"/>
                </a:solidFill>
                <a:latin typeface="+mj-ea"/>
                <a:ea typeface="+mj-ea"/>
                <a:cs typeface="+mj-ea"/>
                <a:sym typeface="+mn-ea"/>
              </a:rPr>
              <a:t>《中医内科学》</a:t>
            </a:r>
            <a:r>
              <a:rPr lang="zh-CN" altLang="en-US" sz="1400" dirty="0">
                <a:latin typeface="+mj-ea"/>
                <a:ea typeface="+mj-ea"/>
                <a:cs typeface="+mj-ea"/>
                <a:sym typeface="+mn-ea"/>
              </a:rPr>
              <a:t>：肺系病，气火犯肺证，泻白散加减；</a:t>
            </a:r>
            <a:r>
              <a:rPr lang="zh-CN" altLang="en-US" sz="1400" dirty="0">
                <a:solidFill>
                  <a:schemeClr val="tx1"/>
                </a:solidFill>
                <a:latin typeface="+mj-ea"/>
                <a:ea typeface="+mj-ea"/>
                <a:cs typeface="+mj-ea"/>
                <a:sym typeface="+mn-ea"/>
              </a:rPr>
              <a:t>咳嗽，肝火犯肺证，黛蛤散合泻白散加减。</a:t>
            </a:r>
            <a:endParaRPr lang="en-US" altLang="zh-CN" sz="1400" dirty="0">
              <a:solidFill>
                <a:schemeClr val="tx1"/>
              </a:solidFill>
              <a:latin typeface="+mj-ea"/>
              <a:ea typeface="+mj-ea"/>
              <a:cs typeface="+mj-ea"/>
              <a:sym typeface="+mn-ea"/>
            </a:endParaRPr>
          </a:p>
          <a:p>
            <a:pPr marL="285750" lvl="2" indent="-285750" fontAlgn="auto">
              <a:lnSpc>
                <a:spcPct val="150000"/>
              </a:lnSpc>
              <a:spcBef>
                <a:spcPts val="0"/>
              </a:spcBef>
              <a:buFont typeface="Arial" panose="020B0604020202020204" pitchFamily="34" charset="0"/>
              <a:buChar char="•"/>
            </a:pPr>
            <a:r>
              <a:rPr lang="en-US" altLang="zh-CN" sz="1400" b="1" dirty="0">
                <a:latin typeface="+mj-ea"/>
                <a:ea typeface="+mj-ea"/>
                <a:cs typeface="+mj-ea"/>
                <a:sym typeface="+mn-ea"/>
              </a:rPr>
              <a:t>《</a:t>
            </a:r>
            <a:r>
              <a:rPr lang="zh-CN" altLang="en-US" sz="1400" b="1" dirty="0">
                <a:latin typeface="+mj-ea"/>
                <a:ea typeface="+mj-ea"/>
                <a:cs typeface="+mj-ea"/>
                <a:sym typeface="+mn-ea"/>
              </a:rPr>
              <a:t>方剂学</a:t>
            </a:r>
            <a:r>
              <a:rPr lang="en-US" altLang="zh-CN" sz="1400" b="1" dirty="0">
                <a:latin typeface="+mj-ea"/>
                <a:ea typeface="+mj-ea"/>
                <a:cs typeface="+mj-ea"/>
                <a:sym typeface="+mn-ea"/>
              </a:rPr>
              <a:t>》</a:t>
            </a:r>
            <a:r>
              <a:rPr lang="zh-CN" altLang="en-US" sz="1400" dirty="0">
                <a:latin typeface="+mj-ea"/>
                <a:ea typeface="+mj-ea"/>
                <a:cs typeface="+mj-ea"/>
                <a:sym typeface="+mn-ea"/>
              </a:rPr>
              <a:t>：清脏腑热剂，主治肺热咳喘证。</a:t>
            </a:r>
            <a:endParaRPr lang="en-US" altLang="zh-CN" sz="1400" dirty="0">
              <a:solidFill>
                <a:schemeClr val="tx1"/>
              </a:solidFill>
              <a:latin typeface="+mj-ea"/>
              <a:ea typeface="+mj-ea"/>
              <a:cs typeface="+mj-ea"/>
              <a:sym typeface="+mn-ea"/>
            </a:endParaRPr>
          </a:p>
          <a:p>
            <a:pPr marL="742950" lvl="2" indent="-285750" algn="l">
              <a:lnSpc>
                <a:spcPct val="100000"/>
              </a:lnSpc>
              <a:spcBef>
                <a:spcPts val="600"/>
              </a:spcBef>
              <a:buClrTx/>
              <a:buSzTx/>
              <a:buFont typeface="Arial" panose="020B0604020202020204" pitchFamily="34" charset="0"/>
              <a:buChar char="•"/>
            </a:pPr>
            <a:endParaRPr lang="en-US" altLang="zh-CN" sz="1400" dirty="0">
              <a:solidFill>
                <a:schemeClr val="tx1"/>
              </a:solidFill>
              <a:latin typeface="+mj-ea"/>
              <a:ea typeface="+mj-ea"/>
              <a:cs typeface="+mj-ea"/>
              <a:sym typeface="+mn-ea"/>
            </a:endParaRPr>
          </a:p>
        </p:txBody>
      </p:sp>
      <p:sp>
        <p:nvSpPr>
          <p:cNvPr id="10" name="文本框 9"/>
          <p:cNvSpPr txBox="1"/>
          <p:nvPr/>
        </p:nvSpPr>
        <p:spPr>
          <a:xfrm>
            <a:off x="765175" y="6275070"/>
            <a:ext cx="9951720" cy="583565"/>
          </a:xfrm>
          <a:prstGeom prst="rect">
            <a:avLst/>
          </a:prstGeom>
          <a:noFill/>
        </p:spPr>
        <p:txBody>
          <a:bodyPr wrap="square">
            <a:noAutofit/>
          </a:bodyPr>
          <a:lstStyle/>
          <a:p>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[1]</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赵登魁</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曹兰秀</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泻白散加减治疗小儿咳嗽痰热伏肺证的理论探讨</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[J].</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世界最新医学信息文摘</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,2017,17(63):102+106. </a:t>
            </a:r>
            <a:endParaRPr lang="en-US" altLang="zh-CN" sz="800" b="0" i="1" dirty="0">
              <a:effectLst/>
              <a:latin typeface="楷体" panose="02010609060101010101" pitchFamily="49" charset="-122"/>
              <a:ea typeface="楷体" panose="02010609060101010101" pitchFamily="49" charset="-122"/>
              <a:cs typeface="楷体" panose="02010609060101010101" pitchFamily="49" charset="-122"/>
            </a:endParaRPr>
          </a:p>
          <a:p>
            <a:r>
              <a:rPr lang="zh-CN" altLang="zh-CN" sz="800" b="0" i="1" dirty="0">
                <a:effectLst/>
                <a:latin typeface="楷体" panose="02010609060101010101" pitchFamily="49" charset="-122"/>
                <a:ea typeface="楷体" panose="02010609060101010101" pitchFamily="49" charset="-122"/>
                <a:cs typeface="楷体" panose="02010609060101010101" pitchFamily="49" charset="-122"/>
              </a:rPr>
              <a:t>[</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2</a:t>
            </a:r>
            <a:r>
              <a:rPr lang="zh-CN" altLang="zh-CN" sz="800" b="0" i="1" dirty="0">
                <a:effectLst/>
                <a:latin typeface="楷体" panose="02010609060101010101" pitchFamily="49" charset="-122"/>
                <a:ea typeface="楷体" panose="02010609060101010101" pitchFamily="49" charset="-122"/>
                <a:cs typeface="楷体" panose="02010609060101010101" pitchFamily="49" charset="-122"/>
              </a:rPr>
              <a:t>]</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 李玉丽</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蒋屏</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孙梦林</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等</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经典名方泻白散的古今文献综述</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[J].</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中医药学报</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,2019,47(06):17-22. </a:t>
            </a:r>
            <a:endParaRPr lang="en-US" altLang="zh-CN" sz="800" b="0" i="1" dirty="0">
              <a:effectLst/>
              <a:latin typeface="楷体" panose="02010609060101010101" pitchFamily="49" charset="-122"/>
              <a:ea typeface="楷体" panose="02010609060101010101" pitchFamily="49" charset="-122"/>
              <a:cs typeface="楷体" panose="02010609060101010101" pitchFamily="49" charset="-122"/>
            </a:endParaRPr>
          </a:p>
          <a:p>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[3]</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 何帆</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泻白散加减治疗痰热郁肺型小儿慢性咳嗽的疗效观察</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[D].</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广州中医药大学</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,2016.</a:t>
            </a:r>
            <a:endParaRPr lang="en-US" altLang="zh-CN" sz="800" b="0" i="1" dirty="0">
              <a:effectLst/>
              <a:latin typeface="楷体" panose="02010609060101010101" pitchFamily="49" charset="-122"/>
              <a:ea typeface="楷体" panose="02010609060101010101" pitchFamily="49" charset="-122"/>
              <a:cs typeface="楷体" panose="02010609060101010101" pitchFamily="49" charset="-122"/>
            </a:endParaRPr>
          </a:p>
          <a:p>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[4]</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徐雯</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泻白散治疗儿科疾病验案举隅</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[J].</a:t>
            </a:r>
            <a:r>
              <a:rPr lang="zh-CN" altLang="en-US" sz="800" b="0" i="1" dirty="0">
                <a:effectLst/>
                <a:latin typeface="楷体" panose="02010609060101010101" pitchFamily="49" charset="-122"/>
                <a:ea typeface="楷体" panose="02010609060101010101" pitchFamily="49" charset="-122"/>
                <a:cs typeface="楷体" panose="02010609060101010101" pitchFamily="49" charset="-122"/>
              </a:rPr>
              <a:t>江苏中医药</a:t>
            </a:r>
            <a:r>
              <a:rPr lang="en-US" altLang="zh-CN" sz="800" b="0" i="1" dirty="0">
                <a:effectLst/>
                <a:latin typeface="楷体" panose="02010609060101010101" pitchFamily="49" charset="-122"/>
                <a:ea typeface="楷体" panose="02010609060101010101" pitchFamily="49" charset="-122"/>
                <a:cs typeface="楷体" panose="02010609060101010101" pitchFamily="49" charset="-122"/>
              </a:rPr>
              <a:t>,2017,49(06):47-49.</a:t>
            </a:r>
            <a:endParaRPr lang="en-US" altLang="zh-CN" sz="800" b="0" i="1" dirty="0">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tags/tag1.xml><?xml version="1.0" encoding="utf-8"?>
<p:tagLst xmlns:p="http://schemas.openxmlformats.org/presentationml/2006/main">
  <p:tag name="KSO_WM_UNIT_PLACING_PICTURE_USER_VIEWPORT" val="{&quot;height&quot;:10800,&quot;width&quot;:19200}"/>
</p:tagLst>
</file>

<file path=ppt/tags/tag10.xml><?xml version="1.0" encoding="utf-8"?>
<p:tagLst xmlns:p="http://schemas.openxmlformats.org/presentationml/2006/main">
  <p:tag name="KSO_WM_DIAGRAM_VIRTUALLY_FRAME" val="{&quot;height&quot;:313.65,&quot;left&quot;:43.15,&quot;top&quot;:101,&quot;width&quot;:159.35}"/>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UNIT_TABLE_BEAUTIFY" val="smartTable{63744fdc-50fe-4844-bb74-6617ba8b3387}"/>
  <p:tag name="TABLE_ENDDRAG_ORIGIN_RECT" val="523*131"/>
  <p:tag name="TABLE_ENDDRAG_RECT" val="217*91*523*131"/>
</p:tagLst>
</file>

<file path=ppt/tags/tag14.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076_3_1"/>
  <p:tag name="KSO_WM_UNIT_ID" val="diagram634_3*l_h_f*1076_3_1"/>
  <p:tag name="KSO_WM_TEMPLATE_CATEGORY" val="diagram"/>
  <p:tag name="KSO_WM_TEMPLATE_INDEX" val="634"/>
  <p:tag name="KSO_WM_UNIT_LAYERLEVEL" val="1_1_1"/>
  <p:tag name="KSO_WM_TAG_VERSION" val="1.0"/>
  <p:tag name="KSO_WM_BEAUTIFY_FLAG" val=""/>
  <p:tag name="KSO_WM_UNIT_PRESET_TEXT" val="单击此处添加文本具体内容，简明扼要的阐述您的观点。"/>
  <p:tag name="KSO_WM_UNIT_TEXT_FILL_FORE_SCHEMECOLOR_INDEX" val="13"/>
  <p:tag name="KSO_WM_UNIT_TEXT_FILL_TYPE" val="1"/>
</p:tagLst>
</file>

<file path=ppt/tags/tag15.xml><?xml version="1.0" encoding="utf-8"?>
<p:tagLst xmlns:p="http://schemas.openxmlformats.org/presentationml/2006/main">
  <p:tag name="KSO_WM_DIAGRAM_VIRTUALLY_FRAME" val="{&quot;height&quot;:438.5,&quot;left&quot;:30.4,&quot;top&quot;:88.25,&quot;width&quot;:184.64992125984253}"/>
</p:tagLst>
</file>

<file path=ppt/tags/tag16.xml><?xml version="1.0" encoding="utf-8"?>
<p:tagLst xmlns:p="http://schemas.openxmlformats.org/presentationml/2006/main">
  <p:tag name="KSO_WM_DIAGRAM_VIRTUALLY_FRAME" val="{&quot;height&quot;:438.5,&quot;left&quot;:30.4,&quot;top&quot;:88.25,&quot;width&quot;:184.64992125984253}"/>
</p:tagLst>
</file>

<file path=ppt/tags/tag17.xml><?xml version="1.0" encoding="utf-8"?>
<p:tagLst xmlns:p="http://schemas.openxmlformats.org/presentationml/2006/main">
  <p:tag name="KSO_WM_DIAGRAM_VIRTUALLY_FRAME" val="{&quot;height&quot;:438.5,&quot;left&quot;:30.4,&quot;top&quot;:88.25,&quot;width&quot;:184.64992125984253}"/>
</p:tagLst>
</file>

<file path=ppt/tags/tag18.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402_3*l_h_i*1_4_3"/>
  <p:tag name="KSO_WM_TEMPLATE_CATEGORY" val="diagram"/>
  <p:tag name="KSO_WM_TEMPLATE_INDEX" val="20231402"/>
  <p:tag name="KSO_WM_UNIT_LAYERLEVEL" val="1_1_1"/>
  <p:tag name="KSO_WM_TAG_VERSION" val="3.0"/>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gradient&quot;:[{&quot;brightness&quot;:0.800000011920929,&quot;colorType&quot;:1,&quot;foreColorIndex&quot;:8,&quot;pos&quot;:1,&quot;transparency&quot;:1},{&quot;brightness&quot;:0.4000000059604645,&quot;colorType&quot;:1,&quot;foreColorIndex&quot;:8,&quot;pos&quot;:0.30000001192092896,&quot;transparency&quot;:0.800000011920929}],&quot;type&quot;:3},&quot;glow&quot;:{&quot;colorType&quot;:0},&quot;line&quot;:{&quot;gradient&quot;:[{&quot;brightness&quot;:0,&quot;colorType&quot;:1,&quot;foreColorIndex&quot;:8,&quot;pos&quot;:0.550000011920929,&quot;transparency&quot;:1},{&quot;brightness&quot;:0,&quot;colorType&quot;:1,&quot;foreColorIndex&quot;:8,&quot;pos&quot;:1,&quot;transparency&quot;:0}],&quot;type&quot;:2},&quot;shadow&quot;:{&quot;brightness&quot;:0,&quot;colorType&quot;:1,&quot;foreColorIndex&quot;:8,&quot;transparency&quot;:0.7099999785423279},&quot;threeD&quot;:{&quot;curvedSurface&quot;:{&quot;brightness&quot;:0,&quot;colorType&quot;:2,&quot;rgb&quot;:&quot;#000000&quot;},&quot;depth&quot;:{&quot;brightness&quot;:0,&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19.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402_3*l_h_i*1_4_1"/>
  <p:tag name="KSO_WM_TEMPLATE_CATEGORY" val="diagram"/>
  <p:tag name="KSO_WM_TEMPLATE_INDEX" val="20231402"/>
  <p:tag name="KSO_WM_UNIT_LAYERLEVEL" val="1_1_1"/>
  <p:tag name="KSO_WM_TAG_VERSION" val="3.0"/>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type&quot;:0},&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BEAUTIFY_FLAG" val="#wm#"/>
  <p:tag name="KSO_WM_UNIT_FILL_TYPE" val="3"/>
  <p:tag name="KSO_WM_DIAGRAM_USE_COLOR_VALUE" val="{&quot;color_scheme&quot;:1,&quot;color_type&quot;:1,&quot;theme_color_indexes&quot;:[5,6,5,6,5,6]}"/>
</p:tagLst>
</file>

<file path=ppt/tags/tag2.xml><?xml version="1.0" encoding="utf-8"?>
<p:tagLst xmlns:p="http://schemas.openxmlformats.org/presentationml/2006/main">
  <p:tag name="KSO_WM_DIAGRAM_VIRTUALLY_FRAME" val="{&quot;height&quot;:313.65,&quot;left&quot;:43.15,&quot;top&quot;:101,&quot;width&quot;:159.35}"/>
</p:tagLst>
</file>

<file path=ppt/tags/tag2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402_3*l_h_i*1_4_2"/>
  <p:tag name="KSO_WM_TEMPLATE_CATEGORY" val="diagram"/>
  <p:tag name="KSO_WM_TEMPLATE_INDEX" val="20231402"/>
  <p:tag name="KSO_WM_UNIT_LAYERLEVEL" val="1_1_1"/>
  <p:tag name="KSO_WM_TAG_VERSION" val="3.0"/>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type&quot;:0},&quot;glow&quot;:{&quot;colorType&quot;:0},&quot;line&quot;:{&quot;gradient&quot;:[{&quot;brightness&quot;:0,&quot;colorType&quot;:1,&quot;foreColorIndex&quot;:8,&quot;pos&quot;:0,&quot;transparency&quot;:0},{&quot;brightness&quot;:0.4000000059604645,&quot;colorType&quot;:1,&quot;foreColorIndex&quot;:8,&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2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402_3*l_h_i*1_3_3"/>
  <p:tag name="KSO_WM_TEMPLATE_CATEGORY" val="diagram"/>
  <p:tag name="KSO_WM_TEMPLATE_INDEX" val="20231402"/>
  <p:tag name="KSO_WM_UNIT_LAYERLEVEL" val="1_1_1"/>
  <p:tag name="KSO_WM_TAG_VERSION" val="3.0"/>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gradient&quot;:[{&quot;brightness&quot;:0.800000011920929,&quot;colorType&quot;:1,&quot;foreColorIndex&quot;:5,&quot;pos&quot;:1,&quot;transparency&quot;:1},{&quot;brightness&quot;:0.4000000059604645,&quot;colorType&quot;:1,&quot;foreColorIndex&quot;:5,&quot;pos&quot;:0.30000001192092896,&quot;transparency&quot;:0.800000011920929}],&quot;type&quot;:3},&quot;glow&quot;:{&quot;colorType&quot;:0},&quot;line&quot;:{&quot;gradient&quot;:[{&quot;brightness&quot;:0,&quot;colorType&quot;:1,&quot;foreColorIndex&quot;:5,&quot;pos&quot;:0.550000011920929,&quot;transparency&quot;:1},{&quot;brightness&quot;:0,&quot;colorType&quot;:1,&quot;foreColorIndex&quot;:5,&quot;pos&quot;:1,&quot;transparency&quot;:0.6000000238418579}],&quot;type&quot;:2},&quot;shadow&quot;:{&quot;colorType&quot;:0},&quot;threeD&quot;:{&quot;curvedSurface&quot;:{&quot;brightness&quot;:0,&quot;colorType&quot;:2,&quot;rgb&quot;:&quot;#000000&quot;},&quot;depth&quot;:{&quot;brightness&quot;:0,&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2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02_3*l_h_i*1_3_1"/>
  <p:tag name="KSO_WM_TEMPLATE_CATEGORY" val="diagram"/>
  <p:tag name="KSO_WM_TEMPLATE_INDEX" val="20231402"/>
  <p:tag name="KSO_WM_UNIT_LAYERLEVEL" val="1_1_1"/>
  <p:tag name="KSO_WM_TAG_VERSION" val="3.0"/>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BEAUTIFY_FLAG" val="#wm#"/>
  <p:tag name="KSO_WM_UNIT_FILL_TYPE" val="3"/>
  <p:tag name="KSO_WM_DIAGRAM_USE_COLOR_VALUE" val="{&quot;color_scheme&quot;:1,&quot;color_type&quot;:1,&quot;theme_color_indexes&quot;:[5,6,5,6,5,6]}"/>
</p:tagLst>
</file>

<file path=ppt/tags/tag2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02_3*l_h_i*1_3_2"/>
  <p:tag name="KSO_WM_TEMPLATE_CATEGORY" val="diagram"/>
  <p:tag name="KSO_WM_TEMPLATE_INDEX" val="20231402"/>
  <p:tag name="KSO_WM_UNIT_LAYERLEVEL" val="1_1_1"/>
  <p:tag name="KSO_WM_TAG_VERSION" val="3.0"/>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type&quot;:0},&quot;glow&quot;:{&quot;colorType&quot;:0},&quot;line&quot;:{&quot;gradient&quot;:[{&quot;brightness&quot;:0,&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2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402_3*l_h_i*1_2_3"/>
  <p:tag name="KSO_WM_TEMPLATE_CATEGORY" val="diagram"/>
  <p:tag name="KSO_WM_TEMPLATE_INDEX" val="20231402"/>
  <p:tag name="KSO_WM_UNIT_LAYERLEVEL" val="1_1_1"/>
  <p:tag name="KSO_WM_TAG_VERSION" val="3.0"/>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gradient&quot;:[{&quot;brightness&quot;:0.800000011920929,&quot;colorType&quot;:1,&quot;foreColorIndex&quot;:8,&quot;pos&quot;:1,&quot;transparency&quot;:1},{&quot;brightness&quot;:0.4000000059604645,&quot;colorType&quot;:1,&quot;foreColorIndex&quot;:8,&quot;pos&quot;:0.30000001192092896,&quot;transparency&quot;:0.800000011920929}],&quot;type&quot;:3},&quot;glow&quot;:{&quot;colorType&quot;:0},&quot;line&quot;:{&quot;gradient&quot;:[{&quot;brightness&quot;:0,&quot;colorType&quot;:1,&quot;foreColorIndex&quot;:8,&quot;pos&quot;:0.550000011920929,&quot;transparency&quot;:1},{&quot;brightness&quot;:0,&quot;colorType&quot;:1,&quot;foreColorIndex&quot;:8,&quot;pos&quot;:1,&quot;transparency&quot;:0}],&quot;type&quot;:2},&quot;shadow&quot;:{&quot;colorType&quot;:0},&quot;threeD&quot;:{&quot;curvedSurface&quot;:{&quot;brightness&quot;:0,&quot;colorType&quot;:2,&quot;rgb&quot;:&quot;#000000&quot;},&quot;depth&quot;:{&quot;brightness&quot;:0,&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25.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02_3*l_h_i*1_2_1"/>
  <p:tag name="KSO_WM_TEMPLATE_CATEGORY" val="diagram"/>
  <p:tag name="KSO_WM_TEMPLATE_INDEX" val="20231402"/>
  <p:tag name="KSO_WM_UNIT_LAYERLEVEL" val="1_1_1"/>
  <p:tag name="KSO_WM_TAG_VERSION" val="3.0"/>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type&quot;:0},&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BEAUTIFY_FLAG" val="#wm#"/>
  <p:tag name="KSO_WM_UNIT_FILL_TYPE" val="3"/>
  <p:tag name="KSO_WM_DIAGRAM_USE_COLOR_VALUE" val="{&quot;color_scheme&quot;:1,&quot;color_type&quot;:1,&quot;theme_color_indexes&quot;:[5,6,5,6,5,6]}"/>
</p:tagLst>
</file>

<file path=ppt/tags/tag26.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02_3*l_h_i*1_2_2"/>
  <p:tag name="KSO_WM_TEMPLATE_CATEGORY" val="diagram"/>
  <p:tag name="KSO_WM_TEMPLATE_INDEX" val="20231402"/>
  <p:tag name="KSO_WM_UNIT_LAYERLEVEL" val="1_1_1"/>
  <p:tag name="KSO_WM_TAG_VERSION" val="3.0"/>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type&quot;:0},&quot;glow&quot;:{&quot;colorType&quot;:0},&quot;line&quot;:{&quot;gradient&quot;:[{&quot;brightness&quot;:0,&quot;colorType&quot;:1,&quot;foreColorIndex&quot;:8,&quot;pos&quot;:0,&quot;transparency&quot;:0},{&quot;brightness&quot;:0.4000000059604645,&quot;colorType&quot;:1,&quot;foreColorIndex&quot;:8,&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27.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402_3*l_h_i*1_1_3"/>
  <p:tag name="KSO_WM_TEMPLATE_CATEGORY" val="diagram"/>
  <p:tag name="KSO_WM_TEMPLATE_INDEX" val="20231402"/>
  <p:tag name="KSO_WM_UNIT_LAYERLEVEL" val="1_1_1"/>
  <p:tag name="KSO_WM_TAG_VERSION" val="3.0"/>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gradient&quot;:[{&quot;brightness&quot;:0.800000011920929,&quot;colorType&quot;:1,&quot;foreColorIndex&quot;:5,&quot;pos&quot;:1,&quot;transparency&quot;:0.800000011920929},{&quot;brightness&quot;:0.4000000059604645,&quot;colorType&quot;:1,&quot;foreColorIndex&quot;:5,&quot;pos&quot;:0.03999999910593033,&quot;transparency&quot;:0.800000011920929}],&quot;type&quot;:3},&quot;glow&quot;:{&quot;colorType&quot;:0},&quot;line&quot;:{&quot;gradient&quot;:[{&quot;brightness&quot;:0,&quot;colorType&quot;:1,&quot;foreColorIndex&quot;:5,&quot;pos&quot;:0.550000011920929,&quot;transparency&quot;:1},{&quot;brightness&quot;:0,&quot;colorType&quot;:1,&quot;foreColorIndex&quot;:5,&quot;pos&quot;:1,&quot;transparency&quot;:0.6000000238418579}],&quot;type&quot;:2},&quot;shadow&quot;:{&quot;colorType&quot;:0},&quot;threeD&quot;:{&quot;curvedSurface&quot;:{&quot;brightness&quot;:0,&quot;colorType&quot;:2,&quot;rgb&quot;:&quot;#000000&quot;},&quot;depth&quot;:{&quot;brightness&quot;:0,&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28.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02_3*l_h_i*1_1_1"/>
  <p:tag name="KSO_WM_TEMPLATE_CATEGORY" val="diagram"/>
  <p:tag name="KSO_WM_TEMPLATE_INDEX" val="20231402"/>
  <p:tag name="KSO_WM_UNIT_LAYERLEVEL" val="1_1_1"/>
  <p:tag name="KSO_WM_TAG_VERSION" val="3.0"/>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BEAUTIFY_FLAG" val="#wm#"/>
  <p:tag name="KSO_WM_UNIT_FILL_TYPE" val="3"/>
  <p:tag name="KSO_WM_DIAGRAM_USE_COLOR_VALUE" val="{&quot;color_scheme&quot;:1,&quot;color_type&quot;:1,&quot;theme_color_indexes&quot;:[5,6,5,6,5,6]}"/>
</p:tagLst>
</file>

<file path=ppt/tags/tag29.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02_3*l_h_i*1_1_2"/>
  <p:tag name="KSO_WM_TEMPLATE_CATEGORY" val="diagram"/>
  <p:tag name="KSO_WM_TEMPLATE_INDEX" val="20231402"/>
  <p:tag name="KSO_WM_UNIT_LAYERLEVEL" val="1_1_1"/>
  <p:tag name="KSO_WM_TAG_VERSION" val="3.0"/>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type&quot;:0},&quot;glow&quot;:{&quot;colorType&quot;:0},&quot;line&quot;:{&quot;gradient&quot;:[{&quot;brightness&quot;:0,&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3.xml><?xml version="1.0" encoding="utf-8"?>
<p:tagLst xmlns:p="http://schemas.openxmlformats.org/presentationml/2006/main">
  <p:tag name="KSO_WM_DIAGRAM_VIRTUALLY_FRAME" val="{&quot;height&quot;:313.65,&quot;left&quot;:43.15,&quot;top&quot;:101,&quot;width&quot;:159.35}"/>
</p:tagLst>
</file>

<file path=ppt/tags/tag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402_3*l_h_a*1_2_1"/>
  <p:tag name="KSO_WM_TEMPLATE_CATEGORY" val="diagram"/>
  <p:tag name="KSO_WM_TEMPLATE_INDEX" val="20231402"/>
  <p:tag name="KSO_WM_UNIT_LAYERLEVEL" val="1_1_1"/>
  <p:tag name="KSO_WM_TAG_VERSION" val="3.0"/>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3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402_3*l_h_f*1_2_1"/>
  <p:tag name="KSO_WM_TEMPLATE_CATEGORY" val="diagram"/>
  <p:tag name="KSO_WM_TEMPLATE_INDEX" val="20231402"/>
  <p:tag name="KSO_WM_UNIT_LAYERLEVEL" val="1_1_1"/>
  <p:tag name="KSO_WM_TAG_VERSION" val="3.0"/>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你的项正文，请尽量言简意赅的阐述观点"/>
  <p:tag name="KSO_WM_UNIT_TEXT_FILL_FORE_SCHEMECOLOR_INDEX" val="1"/>
  <p:tag name="KSO_WM_UNIT_TEXT_FILL_TYPE" val="1"/>
  <p:tag name="KSO_WM_DIAGRAM_USE_COLOR_VALUE" val="{&quot;color_scheme&quot;:1,&quot;color_type&quot;:1,&quot;theme_color_indexes&quot;:[5,6,5,6,5,6]}"/>
</p:tagLst>
</file>

<file path=ppt/tags/tag3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402_3*l_h_a*1_4_1"/>
  <p:tag name="KSO_WM_TEMPLATE_CATEGORY" val="diagram"/>
  <p:tag name="KSO_WM_TEMPLATE_INDEX" val="20231402"/>
  <p:tag name="KSO_WM_UNIT_LAYERLEVEL" val="1_1_1"/>
  <p:tag name="KSO_WM_TAG_VERSION" val="3.0"/>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3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402_3*l_h_f*1_4_1"/>
  <p:tag name="KSO_WM_TEMPLATE_CATEGORY" val="diagram"/>
  <p:tag name="KSO_WM_TEMPLATE_INDEX" val="20231402"/>
  <p:tag name="KSO_WM_UNIT_LAYERLEVEL" val="1_1_1"/>
  <p:tag name="KSO_WM_TAG_VERSION" val="3.0"/>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3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402_3*l_h_a*1_3_1"/>
  <p:tag name="KSO_WM_TEMPLATE_CATEGORY" val="diagram"/>
  <p:tag name="KSO_WM_TEMPLATE_INDEX" val="20231402"/>
  <p:tag name="KSO_WM_UNIT_LAYERLEVEL" val="1_1_1"/>
  <p:tag name="KSO_WM_TAG_VERSION" val="3.0"/>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3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402_3*l_h_f*1_3_1"/>
  <p:tag name="KSO_WM_TEMPLATE_CATEGORY" val="diagram"/>
  <p:tag name="KSO_WM_TEMPLATE_INDEX" val="20231402"/>
  <p:tag name="KSO_WM_UNIT_LAYERLEVEL" val="1_1_1"/>
  <p:tag name="KSO_WM_TAG_VERSION" val="3.0"/>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你的项正文，请尽量言简意赅的阐述观点"/>
  <p:tag name="KSO_WM_UNIT_TEXT_FILL_FORE_SCHEMECOLOR_INDEX" val="1"/>
  <p:tag name="KSO_WM_UNIT_TEXT_FILL_TYPE" val="1"/>
  <p:tag name="KSO_WM_DIAGRAM_USE_COLOR_VALUE" val="{&quot;color_scheme&quot;:1,&quot;color_type&quot;:1,&quot;theme_color_indexes&quot;:[5,6,5,6,5,6]}"/>
</p:tagLst>
</file>

<file path=ppt/tags/tag3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402_3*l_h_a*1_1_1"/>
  <p:tag name="KSO_WM_TEMPLATE_CATEGORY" val="diagram"/>
  <p:tag name="KSO_WM_TEMPLATE_INDEX" val="20231402"/>
  <p:tag name="KSO_WM_UNIT_LAYERLEVEL" val="1_1_1"/>
  <p:tag name="KSO_WM_TAG_VERSION" val="3.0"/>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3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402_3*l_h_f*1_1_1"/>
  <p:tag name="KSO_WM_TEMPLATE_CATEGORY" val="diagram"/>
  <p:tag name="KSO_WM_TEMPLATE_INDEX" val="20231402"/>
  <p:tag name="KSO_WM_UNIT_LAYERLEVEL" val="1_1_1"/>
  <p:tag name="KSO_WM_TAG_VERSION" val="3.0"/>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2.8625122070313,&quot;left&quot;:167.87500610351563,&quot;top&quot;:69.19374389648438,&quot;width&quot;:770.5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38.xml><?xml version="1.0" encoding="utf-8"?>
<p:tagLst xmlns:p="http://schemas.openxmlformats.org/presentationml/2006/main">
  <p:tag name="KSO_WM_DIAGRAM_VIRTUALLY_FRAME" val="{&quot;height&quot;:438.5,&quot;left&quot;:32.85,&quot;top&quot;:93.8,&quot;width&quot;:182.19992125984254}"/>
</p:tagLst>
</file>

<file path=ppt/tags/tag39.xml><?xml version="1.0" encoding="utf-8"?>
<p:tagLst xmlns:p="http://schemas.openxmlformats.org/presentationml/2006/main">
  <p:tag name="KSO_WM_DIAGRAM_VIRTUALLY_FRAME" val="{&quot;height&quot;:438.5,&quot;left&quot;:32.85,&quot;top&quot;:93.8,&quot;width&quot;:182.19992125984254}"/>
</p:tagLst>
</file>

<file path=ppt/tags/tag4.xml><?xml version="1.0" encoding="utf-8"?>
<p:tagLst xmlns:p="http://schemas.openxmlformats.org/presentationml/2006/main">
  <p:tag name="KSO_WM_DIAGRAM_VIRTUALLY_FRAME" val="{&quot;height&quot;:313.65,&quot;left&quot;:43.15,&quot;top&quot;:101,&quot;width&quot;:159.35}"/>
</p:tagLst>
</file>

<file path=ppt/tags/tag40.xml><?xml version="1.0" encoding="utf-8"?>
<p:tagLst xmlns:p="http://schemas.openxmlformats.org/presentationml/2006/main">
  <p:tag name="KSO_WM_DIAGRAM_VIRTUALLY_FRAME" val="{&quot;height&quot;:438.5,&quot;left&quot;:32.85,&quot;top&quot;:93.8,&quot;width&quot;:182.19992125984254}"/>
</p:tagLst>
</file>

<file path=ppt/tags/tag41.xml><?xml version="1.0" encoding="utf-8"?>
<p:tagLst xmlns:p="http://schemas.openxmlformats.org/presentationml/2006/main">
  <p:tag name="KSO_WM_DIAGRAM_VIRTUALLY_FRAME" val="{&quot;height&quot;:438.5,&quot;left&quot;:32.85,&quot;top&quot;:93.8,&quot;width&quot;:182.19992125984254}"/>
</p:tagLst>
</file>

<file path=ppt/tags/tag42.xml><?xml version="1.0" encoding="utf-8"?>
<p:tagLst xmlns:p="http://schemas.openxmlformats.org/presentationml/2006/main">
  <p:tag name="KSO_WM_DIAGRAM_VIRTUALLY_FRAME" val="{&quot;height&quot;:438.5,&quot;left&quot;:32.85,&quot;top&quot;:93.8,&quot;width&quot;:182.19992125984254}"/>
</p:tagLst>
</file>

<file path=ppt/tags/tag43.xml><?xml version="1.0" encoding="utf-8"?>
<p:tagLst xmlns:p="http://schemas.openxmlformats.org/presentationml/2006/main">
  <p:tag name="KSO_WM_DIAGRAM_VIRTUALLY_FRAME" val="{&quot;height&quot;:438.5,&quot;left&quot;:32.85,&quot;top&quot;:93.8,&quot;width&quot;:182.19992125984254}"/>
</p:tagLst>
</file>

<file path=ppt/tags/tag44.xml><?xml version="1.0" encoding="utf-8"?>
<p:tagLst xmlns:p="http://schemas.openxmlformats.org/presentationml/2006/main">
  <p:tag name="KSO_WM_DIAGRAM_VIRTUALLY_FRAME" val="{&quot;height&quot;:438.5,&quot;left&quot;:32.85,&quot;top&quot;:93.8,&quot;width&quot;:182.19992125984254}"/>
</p:tagLst>
</file>

<file path=ppt/tags/tag45.xml><?xml version="1.0" encoding="utf-8"?>
<p:tagLst xmlns:p="http://schemas.openxmlformats.org/presentationml/2006/main">
  <p:tag name="KSO_WM_DIAGRAM_VIRTUALLY_FRAME" val="{&quot;height&quot;:438.5,&quot;left&quot;:32.85,&quot;top&quot;:93.8,&quot;width&quot;:182.19992125984254}"/>
</p:tagLst>
</file>

<file path=ppt/tags/tag46.xml><?xml version="1.0" encoding="utf-8"?>
<p:tagLst xmlns:p="http://schemas.openxmlformats.org/presentationml/2006/main">
  <p:tag name="KSO_WM_DIAGRAM_VIRTUALLY_FRAME" val="{&quot;height&quot;:438.5,&quot;left&quot;:32.85,&quot;top&quot;:93.8,&quot;width&quot;:182.19992125984254}"/>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DIAGRAM_VIRTUALLY_FRAME" val="{&quot;height&quot;:401.3088188976379,&quot;left&quot;:43.01275590551181,&quot;top&quot;:99.7,&quot;width&quot;:151.98724409448818}"/>
</p:tagLst>
</file>

<file path=ppt/tags/tag49.xml><?xml version="1.0" encoding="utf-8"?>
<p:tagLst xmlns:p="http://schemas.openxmlformats.org/presentationml/2006/main">
  <p:tag name="KSO_WM_DIAGRAM_VIRTUALLY_FRAME" val="{&quot;height&quot;:401.3088188976379,&quot;left&quot;:43.01275590551181,&quot;top&quot;:99.7,&quot;width&quot;:151.98724409448818}"/>
</p:tagLst>
</file>

<file path=ppt/tags/tag5.xml><?xml version="1.0" encoding="utf-8"?>
<p:tagLst xmlns:p="http://schemas.openxmlformats.org/presentationml/2006/main">
  <p:tag name="KSO_WM_DIAGRAM_VIRTUALLY_FRAME" val="{&quot;height&quot;:313.65,&quot;left&quot;:43.15,&quot;top&quot;:101,&quot;width&quot;:159.35}"/>
</p:tagLst>
</file>

<file path=ppt/tags/tag50.xml><?xml version="1.0" encoding="utf-8"?>
<p:tagLst xmlns:p="http://schemas.openxmlformats.org/presentationml/2006/main">
  <p:tag name="KSO_WM_DIAGRAM_VIRTUALLY_FRAME" val="{&quot;height&quot;:401.3088188976379,&quot;left&quot;:43.01275590551181,&quot;top&quot;:99.7,&quot;width&quot;:151.98724409448818}"/>
</p:tagLst>
</file>

<file path=ppt/tags/tag51.xml><?xml version="1.0" encoding="utf-8"?>
<p:tagLst xmlns:p="http://schemas.openxmlformats.org/presentationml/2006/main">
  <p:tag name="KSO_WM_DIAGRAM_VIRTUALLY_FRAME" val="{&quot;height&quot;:401.3088188976379,&quot;left&quot;:43.01275590551181,&quot;top&quot;:99.7,&quot;width&quot;:151.98724409448818}"/>
</p:tagLst>
</file>

<file path=ppt/tags/tag52.xml><?xml version="1.0" encoding="utf-8"?>
<p:tagLst xmlns:p="http://schemas.openxmlformats.org/presentationml/2006/main">
  <p:tag name="KSO_WM_DIAGRAM_VIRTUALLY_FRAME" val="{&quot;height&quot;:401.3088188976379,&quot;left&quot;:43.01275590551181,&quot;top&quot;:99.7,&quot;width&quot;:151.98724409448818}"/>
</p:tagLst>
</file>

<file path=ppt/tags/tag53.xml><?xml version="1.0" encoding="utf-8"?>
<p:tagLst xmlns:p="http://schemas.openxmlformats.org/presentationml/2006/main">
  <p:tag name="KSO_WM_DIAGRAM_VIRTUALLY_FRAME" val="{&quot;height&quot;:401.3088188976379,&quot;left&quot;:43.01275590551181,&quot;top&quot;:99.7,&quot;width&quot;:151.98724409448818}"/>
</p:tagLst>
</file>

<file path=ppt/tags/tag54.xml><?xml version="1.0" encoding="utf-8"?>
<p:tagLst xmlns:p="http://schemas.openxmlformats.org/presentationml/2006/main">
  <p:tag name="KSO_WM_DIAGRAM_VIRTUALLY_FRAME" val="{&quot;height&quot;:401.3088188976379,&quot;left&quot;:43.01275590551181,&quot;top&quot;:99.7,&quot;width&quot;:151.98724409448818}"/>
</p:tagLst>
</file>

<file path=ppt/tags/tag55.xml><?xml version="1.0" encoding="utf-8"?>
<p:tagLst xmlns:p="http://schemas.openxmlformats.org/presentationml/2006/main">
  <p:tag name="KSO_WM_DIAGRAM_VIRTUALLY_FRAME" val="{&quot;height&quot;:401.3088188976379,&quot;left&quot;:43.01275590551181,&quot;top&quot;:99.7,&quot;width&quot;:151.98724409448818}"/>
</p:tagLst>
</file>

<file path=ppt/tags/tag56.xml><?xml version="1.0" encoding="utf-8"?>
<p:tagLst xmlns:p="http://schemas.openxmlformats.org/presentationml/2006/main">
  <p:tag name="KSO_WM_DIAGRAM_VIRTUALLY_FRAME" val="{&quot;height&quot;:401.3088188976379,&quot;left&quot;:43.01275590551181,&quot;top&quot;:99.7,&quot;width&quot;:151.98724409448818}"/>
</p:tagLst>
</file>

<file path=ppt/tags/tag57.xml><?xml version="1.0" encoding="utf-8"?>
<p:tagLst xmlns:p="http://schemas.openxmlformats.org/presentationml/2006/main">
  <p:tag name="KSO_WM_DIAGRAM_VIRTUALLY_FRAME" val="{&quot;height&quot;:386.9425984251969,&quot;left&quot;:35.19992125984252,&quot;top&quot;:96.7,&quot;width&quot;:179.85000000000002}"/>
</p:tagLst>
</file>

<file path=ppt/tags/tag58.xml><?xml version="1.0" encoding="utf-8"?>
<p:tagLst xmlns:p="http://schemas.openxmlformats.org/presentationml/2006/main">
  <p:tag name="KSO_WM_DIAGRAM_VIRTUALLY_FRAME" val="{&quot;height&quot;:386.9425984251969,&quot;left&quot;:35.19992125984252,&quot;top&quot;:96.7,&quot;width&quot;:179.85000000000002}"/>
</p:tagLst>
</file>

<file path=ppt/tags/tag59.xml><?xml version="1.0" encoding="utf-8"?>
<p:tagLst xmlns:p="http://schemas.openxmlformats.org/presentationml/2006/main">
  <p:tag name="KSO_WM_DIAGRAM_VIRTUALLY_FRAME" val="{&quot;height&quot;:386.9425984251969,&quot;left&quot;:35.19992125984252,&quot;top&quot;:96.7,&quot;width&quot;:179.85000000000002}"/>
</p:tagLst>
</file>

<file path=ppt/tags/tag6.xml><?xml version="1.0" encoding="utf-8"?>
<p:tagLst xmlns:p="http://schemas.openxmlformats.org/presentationml/2006/main">
  <p:tag name="KSO_WM_DIAGRAM_VIRTUALLY_FRAME" val="{&quot;height&quot;:313.65,&quot;left&quot;:43.15,&quot;top&quot;:101,&quot;width&quot;:159.35}"/>
</p:tagLst>
</file>

<file path=ppt/tags/tag60.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076_3_1"/>
  <p:tag name="KSO_WM_UNIT_ID" val="diagram634_3*l_h_f*1076_3_1"/>
  <p:tag name="KSO_WM_TEMPLATE_CATEGORY" val="diagram"/>
  <p:tag name="KSO_WM_TEMPLATE_INDEX" val="634"/>
  <p:tag name="KSO_WM_UNIT_LAYERLEVEL" val="1_1_1"/>
  <p:tag name="KSO_WM_TAG_VERSION" val="1.0"/>
  <p:tag name="KSO_WM_BEAUTIFY_FLAG" val=""/>
  <p:tag name="KSO_WM_UNIT_PRESET_TEXT" val="单击此处添加文本具体内容，简明扼要的阐述您的观点。"/>
  <p:tag name="KSO_WM_UNIT_TEXT_FILL_FORE_SCHEMECOLOR_INDEX" val="13"/>
  <p:tag name="KSO_WM_UNIT_TEXT_FILL_TYPE" val="1"/>
</p:tagLst>
</file>

<file path=ppt/tags/tag61.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076_3_1"/>
  <p:tag name="KSO_WM_UNIT_ID" val="diagram634_3*l_h_f*1076_3_1"/>
  <p:tag name="KSO_WM_TEMPLATE_CATEGORY" val="diagram"/>
  <p:tag name="KSO_WM_TEMPLATE_INDEX" val="634"/>
  <p:tag name="KSO_WM_UNIT_LAYERLEVEL" val="1_1_1"/>
  <p:tag name="KSO_WM_TAG_VERSION" val="1.0"/>
  <p:tag name="KSO_WM_BEAUTIFY_FLAG" val=""/>
  <p:tag name="KSO_WM_UNIT_PRESET_TEXT" val="单击此处添加文本具体内容，简明扼要的阐述您的观点。"/>
  <p:tag name="KSO_WM_UNIT_TEXT_FILL_FORE_SCHEMECOLOR_INDEX" val="13"/>
  <p:tag name="KSO_WM_UNIT_TEXT_FILL_TYPE" val="1"/>
</p:tagLst>
</file>

<file path=ppt/tags/tag62.xml><?xml version="1.0" encoding="utf-8"?>
<p:tagLst xmlns:p="http://schemas.openxmlformats.org/presentationml/2006/main">
  <p:tag name="KSO_WPP_MARK_KEY" val="60c7ed01-4153-49cb-b06c-0512adbc43a4"/>
  <p:tag name="COMMONDATA" val="eyJoZGlkIjoiYWU5NDVjMGRmOWJhOGRkZTQzMjM4MDMyZTM5YjU1MzMifQ=="/>
  <p:tag name="RESOURCE_RECORD_KEY" val="{&quot;70&quot;:[3328125,3317056]}"/>
</p:tagLst>
</file>

<file path=ppt/tags/tag7.xml><?xml version="1.0" encoding="utf-8"?>
<p:tagLst xmlns:p="http://schemas.openxmlformats.org/presentationml/2006/main">
  <p:tag name="KSO_WM_DIAGRAM_VIRTUALLY_FRAME" val="{&quot;height&quot;:313.65,&quot;left&quot;:43.15,&quot;top&quot;:101,&quot;width&quot;:159.35}"/>
</p:tagLst>
</file>

<file path=ppt/tags/tag8.xml><?xml version="1.0" encoding="utf-8"?>
<p:tagLst xmlns:p="http://schemas.openxmlformats.org/presentationml/2006/main">
  <p:tag name="KSO_WM_DIAGRAM_VIRTUALLY_FRAME" val="{&quot;height&quot;:313.65,&quot;left&quot;:43.15,&quot;top&quot;:101,&quot;width&quot;:159.35}"/>
</p:tagLst>
</file>

<file path=ppt/tags/tag9.xml><?xml version="1.0" encoding="utf-8"?>
<p:tagLst xmlns:p="http://schemas.openxmlformats.org/presentationml/2006/main">
  <p:tag name="KSO_WM_DIAGRAM_VIRTUALLY_FRAME" val="{&quot;height&quot;:313.65,&quot;left&quot;:43.15,&quot;top&quot;:101,&quot;width&quot;:159.3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3449</Words>
  <Application>WPS 演示</Application>
  <PresentationFormat>宽屏</PresentationFormat>
  <Paragraphs>286</Paragraphs>
  <Slides>11</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11</vt:i4>
      </vt:variant>
    </vt:vector>
  </HeadingPairs>
  <TitlesOfParts>
    <vt:vector size="28" baseType="lpstr">
      <vt:lpstr>Arial</vt:lpstr>
      <vt:lpstr>宋体</vt:lpstr>
      <vt:lpstr>Wingdings</vt:lpstr>
      <vt:lpstr>思源黑体 CN Medium</vt:lpstr>
      <vt:lpstr>黑体</vt:lpstr>
      <vt:lpstr>微软雅黑</vt:lpstr>
      <vt:lpstr>Arial Unicode MS</vt:lpstr>
      <vt:lpstr>Times New Roman</vt:lpstr>
      <vt:lpstr>思源黑体 CN Normal</vt:lpstr>
      <vt:lpstr>楷体</vt:lpstr>
      <vt:lpstr>PingFang SC</vt:lpstr>
      <vt:lpstr>Segoe Print</vt:lpstr>
      <vt:lpstr>Cambria Math</vt:lpstr>
      <vt:lpstr>MS Mincho</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dc:creator>
  <cp:lastModifiedBy>薄菁华</cp:lastModifiedBy>
  <cp:revision>260</cp:revision>
  <dcterms:created xsi:type="dcterms:W3CDTF">2023-07-04T14:51:00Z</dcterms:created>
  <dcterms:modified xsi:type="dcterms:W3CDTF">2026-06-05T02:55:13Z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6F42A52572404F8389F8C26BA09916E1_13</vt:lpwstr>
  </property>
  <property fmtid="{D5CDD505-2E9C-101B-9397-08002B2CF9AE}" pid="3" name="KSOProductBuildVer">
    <vt:lpwstr>2052-12.1.0.18912</vt:lpwstr>
  </property>
</Properties>
</file>