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7" r:id="rId3"/>
    <p:sldId id="259" r:id="rId5"/>
    <p:sldId id="306" r:id="rId6"/>
    <p:sldId id="260" r:id="rId7"/>
    <p:sldId id="294" r:id="rId8"/>
    <p:sldId id="271" r:id="rId9"/>
    <p:sldId id="305" r:id="rId10"/>
    <p:sldId id="273" r:id="rId11"/>
    <p:sldId id="302" r:id="rId12"/>
    <p:sldId id="274" r:id="rId13"/>
    <p:sldId id="295" r:id="rId14"/>
  </p:sldIdLst>
  <p:sldSz cx="12192000" cy="6858000"/>
  <p:notesSz cx="7103745" cy="1023429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D" initials="C" lastIdx="1" clrIdx="0"/>
  <p:cmAuthor id="2" name="zhengdoudou" initials="z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100"/>
    <a:srgbClr val="000000"/>
    <a:srgbClr val="0C589B"/>
    <a:srgbClr val="EAF4FC"/>
    <a:srgbClr val="7B797C"/>
    <a:srgbClr val="EAB793"/>
    <a:srgbClr val="E9E9E9"/>
    <a:srgbClr val="ED5405"/>
    <a:srgbClr val="EE8032"/>
    <a:srgbClr val="E1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1"/>
    <p:restoredTop sz="94467"/>
  </p:normalViewPr>
  <p:slideViewPr>
    <p:cSldViewPr snapToGrid="0" showGuides="1">
      <p:cViewPr varScale="1">
        <p:scale>
          <a:sx n="103" d="100"/>
          <a:sy n="103" d="100"/>
        </p:scale>
        <p:origin x="72" y="642"/>
      </p:cViewPr>
      <p:guideLst>
        <p:guide orient="horz" pos="2392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45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45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45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45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551C29-3676-47FA-85A8-CF55C58A6D6A}" type="slidenum">
              <a:rPr kumimoji="0" lang="zh-CN" altLang="en-US" sz="1245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8D182-E4C8-4120-9249-FC9774456FFA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C26923-0C80-464F-BF6A-210CC29F3199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174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379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969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单击以编辑母版副标题样式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B80E9-8F85-4A84-B7CD-9FEA739AAD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6.pn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5" Type="http://schemas.openxmlformats.org/officeDocument/2006/relationships/notesSlide" Target="../notesSlides/notesSlide11.xml"/><Relationship Id="rId44" Type="http://schemas.openxmlformats.org/officeDocument/2006/relationships/slideLayout" Target="../slideLayouts/slideLayout7.xml"/><Relationship Id="rId43" Type="http://schemas.openxmlformats.org/officeDocument/2006/relationships/image" Target="../media/image48.png"/><Relationship Id="rId42" Type="http://schemas.openxmlformats.org/officeDocument/2006/relationships/tags" Target="../tags/tag115.xml"/><Relationship Id="rId41" Type="http://schemas.openxmlformats.org/officeDocument/2006/relationships/tags" Target="../tags/tag114.xml"/><Relationship Id="rId40" Type="http://schemas.openxmlformats.org/officeDocument/2006/relationships/tags" Target="../tags/tag113.xml"/><Relationship Id="rId4" Type="http://schemas.openxmlformats.org/officeDocument/2006/relationships/tags" Target="../tags/tag81.xml"/><Relationship Id="rId39" Type="http://schemas.openxmlformats.org/officeDocument/2006/relationships/image" Target="../media/image47.png"/><Relationship Id="rId38" Type="http://schemas.openxmlformats.org/officeDocument/2006/relationships/tags" Target="../tags/tag112.xml"/><Relationship Id="rId37" Type="http://schemas.openxmlformats.org/officeDocument/2006/relationships/tags" Target="../tags/tag111.xml"/><Relationship Id="rId36" Type="http://schemas.openxmlformats.org/officeDocument/2006/relationships/tags" Target="../tags/tag110.xml"/><Relationship Id="rId35" Type="http://schemas.openxmlformats.org/officeDocument/2006/relationships/image" Target="../media/image46.png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image" Target="../media/image45.png"/><Relationship Id="rId30" Type="http://schemas.openxmlformats.org/officeDocument/2006/relationships/tags" Target="../tags/tag106.xml"/><Relationship Id="rId3" Type="http://schemas.openxmlformats.org/officeDocument/2006/relationships/tags" Target="../tags/tag80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image" Target="../media/image44.png"/><Relationship Id="rId2" Type="http://schemas.openxmlformats.org/officeDocument/2006/relationships/image" Target="../media/image6.png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8.png"/><Relationship Id="rId7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tags" Target="../tags/tag17.xml"/><Relationship Id="rId4" Type="http://schemas.openxmlformats.org/officeDocument/2006/relationships/image" Target="../media/image6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2.png"/><Relationship Id="rId16" Type="http://schemas.openxmlformats.org/officeDocument/2006/relationships/tags" Target="../tags/tag23.xml"/><Relationship Id="rId15" Type="http://schemas.openxmlformats.org/officeDocument/2006/relationships/image" Target="../media/image11.png"/><Relationship Id="rId14" Type="http://schemas.openxmlformats.org/officeDocument/2006/relationships/tags" Target="../tags/tag22.xml"/><Relationship Id="rId13" Type="http://schemas.openxmlformats.org/officeDocument/2006/relationships/image" Target="../media/image10.png"/><Relationship Id="rId12" Type="http://schemas.openxmlformats.org/officeDocument/2006/relationships/tags" Target="../tags/tag21.xml"/><Relationship Id="rId11" Type="http://schemas.openxmlformats.org/officeDocument/2006/relationships/image" Target="../media/image9.png"/><Relationship Id="rId10" Type="http://schemas.openxmlformats.org/officeDocument/2006/relationships/tags" Target="../tags/tag20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6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17.png"/><Relationship Id="rId6" Type="http://schemas.openxmlformats.org/officeDocument/2006/relationships/oleObject" Target="../embeddings/oleObject1.bin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7" Type="http://schemas.openxmlformats.org/officeDocument/2006/relationships/notesSlide" Target="../notesSlides/notesSlide7.xml"/><Relationship Id="rId36" Type="http://schemas.openxmlformats.org/officeDocument/2006/relationships/vmlDrawing" Target="../drawings/vmlDrawing1.v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64.xml"/><Relationship Id="rId33" Type="http://schemas.openxmlformats.org/officeDocument/2006/relationships/tags" Target="../tags/tag63.xml"/><Relationship Id="rId32" Type="http://schemas.openxmlformats.org/officeDocument/2006/relationships/image" Target="../media/image22.png"/><Relationship Id="rId31" Type="http://schemas.openxmlformats.org/officeDocument/2006/relationships/image" Target="../media/image21.png"/><Relationship Id="rId30" Type="http://schemas.openxmlformats.org/officeDocument/2006/relationships/tags" Target="../tags/tag62.xml"/><Relationship Id="rId3" Type="http://schemas.openxmlformats.org/officeDocument/2006/relationships/tags" Target="../tags/tag41.xml"/><Relationship Id="rId29" Type="http://schemas.openxmlformats.org/officeDocument/2006/relationships/tags" Target="../tags/tag61.xml"/><Relationship Id="rId28" Type="http://schemas.openxmlformats.org/officeDocument/2006/relationships/tags" Target="../tags/tag60.xml"/><Relationship Id="rId27" Type="http://schemas.openxmlformats.org/officeDocument/2006/relationships/image" Target="../media/image20.png"/><Relationship Id="rId26" Type="http://schemas.openxmlformats.org/officeDocument/2006/relationships/tags" Target="../tags/tag59.xml"/><Relationship Id="rId25" Type="http://schemas.openxmlformats.org/officeDocument/2006/relationships/tags" Target="../tags/tag58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image" Target="../media/image19.png"/><Relationship Id="rId20" Type="http://schemas.openxmlformats.org/officeDocument/2006/relationships/tags" Target="../tags/tag54.xml"/><Relationship Id="rId2" Type="http://schemas.openxmlformats.org/officeDocument/2006/relationships/image" Target="../media/image6.png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image" Target="../media/image18.png"/><Relationship Id="rId12" Type="http://schemas.openxmlformats.org/officeDocument/2006/relationships/oleObject" Target="../embeddings/oleObject2.bin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3" Type="http://schemas.openxmlformats.org/officeDocument/2006/relationships/notesSlide" Target="../notesSlides/notesSlide8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9.png"/><Relationship Id="rId20" Type="http://schemas.openxmlformats.org/officeDocument/2006/relationships/tags" Target="../tags/tag75.xml"/><Relationship Id="rId2" Type="http://schemas.openxmlformats.org/officeDocument/2006/relationships/image" Target="../media/image6.png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image" Target="../media/image28.png"/><Relationship Id="rId16" Type="http://schemas.openxmlformats.org/officeDocument/2006/relationships/tags" Target="../tags/tag72.xml"/><Relationship Id="rId15" Type="http://schemas.openxmlformats.org/officeDocument/2006/relationships/image" Target="../media/image21.png"/><Relationship Id="rId14" Type="http://schemas.openxmlformats.org/officeDocument/2006/relationships/tags" Target="../tags/tag71.xml"/><Relationship Id="rId13" Type="http://schemas.openxmlformats.org/officeDocument/2006/relationships/image" Target="../media/image27.png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image" Target="../media/image2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4"/>
          <p:cNvSpPr txBox="1"/>
          <p:nvPr/>
        </p:nvSpPr>
        <p:spPr>
          <a:xfrm>
            <a:off x="1582738" y="969963"/>
            <a:ext cx="80041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玛硒洛沙韦片</a:t>
            </a:r>
            <a:r>
              <a:rPr lang="zh-CN" altLang="en-US" sz="4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（济可舒</a:t>
            </a:r>
            <a:r>
              <a:rPr lang="en-US" altLang="zh-CN" sz="4400" b="1" baseline="30000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®</a:t>
            </a:r>
            <a:r>
              <a:rPr lang="en-US" altLang="zh-CN" sz="4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  <a:endParaRPr lang="zh-CN" altLang="en-US" sz="40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00" name="文本框 8"/>
          <p:cNvSpPr txBox="1"/>
          <p:nvPr/>
        </p:nvSpPr>
        <p:spPr>
          <a:xfrm>
            <a:off x="1311275" y="5824538"/>
            <a:ext cx="54625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征祥医药（南京）集团股份有限公司</a:t>
            </a:r>
            <a:endParaRPr lang="zh-CN" altLang="en-US" sz="2400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8210" y="389731"/>
            <a:ext cx="2132012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5" y="4926013"/>
            <a:ext cx="2492375" cy="1931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对角圆角矩形 20"/>
          <p:cNvSpPr/>
          <p:nvPr/>
        </p:nvSpPr>
        <p:spPr>
          <a:xfrm>
            <a:off x="1590675" y="2114550"/>
            <a:ext cx="9018588" cy="7413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文本框 7"/>
          <p:cNvSpPr txBox="1"/>
          <p:nvPr/>
        </p:nvSpPr>
        <p:spPr>
          <a:xfrm>
            <a:off x="1450975" y="2141538"/>
            <a:ext cx="9483725" cy="633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抑制剂：单次给药，更安全、更经济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矩形 26"/>
          <p:cNvSpPr/>
          <p:nvPr/>
        </p:nvSpPr>
        <p:spPr>
          <a:xfrm>
            <a:off x="1700213" y="3567113"/>
            <a:ext cx="17494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</a:t>
            </a:r>
            <a:r>
              <a:rPr lang="zh-CN" altLang="en-US" sz="20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自主研发</a:t>
            </a:r>
            <a:endParaRPr lang="en-US" altLang="zh-CN" sz="20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1类新药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106" name="文本框 11"/>
          <p:cNvSpPr txBox="1"/>
          <p:nvPr>
            <p:custDataLst>
              <p:tags r:id="rId3"/>
            </p:custDataLst>
          </p:nvPr>
        </p:nvSpPr>
        <p:spPr>
          <a:xfrm>
            <a:off x="3856038" y="3567748"/>
            <a:ext cx="20129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个独立三期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文本框 10"/>
          <p:cNvSpPr txBox="1"/>
          <p:nvPr>
            <p:custDataLst>
              <p:tags r:id="rId4"/>
            </p:custDataLst>
          </p:nvPr>
        </p:nvSpPr>
        <p:spPr>
          <a:xfrm>
            <a:off x="6096000" y="3721894"/>
            <a:ext cx="2236788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青少年费用减半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760788" y="3512344"/>
            <a:ext cx="0" cy="8175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992813" y="3512344"/>
            <a:ext cx="0" cy="8175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文本框 2"/>
          <p:cNvSpPr txBox="1"/>
          <p:nvPr>
            <p:custDataLst>
              <p:tags r:id="rId5"/>
            </p:custDataLst>
          </p:nvPr>
        </p:nvSpPr>
        <p:spPr>
          <a:xfrm>
            <a:off x="8420100" y="3567113"/>
            <a:ext cx="24812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轻中度肝损伤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无需调整剂量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8435975" y="3512344"/>
            <a:ext cx="0" cy="8175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 bwMode="auto">
          <a:xfrm>
            <a:off x="6392863" y="1089025"/>
            <a:ext cx="5138738" cy="5421313"/>
          </a:xfrm>
          <a:prstGeom prst="roundRect">
            <a:avLst>
              <a:gd name="adj" fmla="val 5354"/>
            </a:avLst>
          </a:prstGeom>
          <a:solidFill>
            <a:schemeClr val="bg1"/>
          </a:solidFill>
          <a:ln w="19050">
            <a:noFill/>
            <a:miter lim="800000"/>
          </a:ln>
          <a:effectLst>
            <a:outerShdw blurRad="50800" dir="1200000" sx="101000" sy="101000" algn="tl" rotWithShape="0">
              <a:srgbClr val="005096">
                <a:alpha val="4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同侧圆角矩形 37"/>
          <p:cNvSpPr/>
          <p:nvPr/>
        </p:nvSpPr>
        <p:spPr>
          <a:xfrm>
            <a:off x="6392863" y="1089025"/>
            <a:ext cx="5138738" cy="669925"/>
          </a:xfrm>
          <a:prstGeom prst="round2SameRect">
            <a:avLst>
              <a:gd name="adj1" fmla="val 30316"/>
              <a:gd name="adj2" fmla="val 0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92138" y="1089025"/>
            <a:ext cx="5138738" cy="5419725"/>
          </a:xfrm>
          <a:prstGeom prst="roundRect">
            <a:avLst>
              <a:gd name="adj" fmla="val 5354"/>
            </a:avLst>
          </a:prstGeom>
          <a:solidFill>
            <a:schemeClr val="bg1"/>
          </a:solidFill>
          <a:ln w="19050">
            <a:noFill/>
            <a:miter lim="800000"/>
          </a:ln>
          <a:effectLst>
            <a:outerShdw blurRad="50800" dir="1200000" sx="101000" sy="101000" algn="tl" rotWithShape="0">
              <a:srgbClr val="005096">
                <a:alpha val="4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8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矩形 31"/>
          <p:cNvSpPr/>
          <p:nvPr/>
        </p:nvSpPr>
        <p:spPr>
          <a:xfrm>
            <a:off x="10260013" y="196850"/>
            <a:ext cx="2230437" cy="53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7525" y="229235"/>
            <a:ext cx="9178925" cy="44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kumimoji="0" lang="en-US" altLang="zh-CN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类新药：青少年剂量减半、费用减半，疗效显著，安全</a:t>
            </a:r>
            <a:r>
              <a:rPr kumimoji="0" lang="zh-CN" altLang="en-US" sz="2400" b="1" kern="0" cap="none" spc="-1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可靠</a:t>
            </a:r>
            <a:endParaRPr kumimoji="0" lang="zh-CN" altLang="en-US" sz="2400" b="1" kern="0" cap="none" spc="-10" normalizeH="0" baseline="0" noProof="1">
              <a:solidFill>
                <a:schemeClr val="tx1">
                  <a:lumMod val="85000"/>
                  <a:lumOff val="15000"/>
                </a:schemeClr>
              </a:solidFill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731" name="文本框 27"/>
          <p:cNvSpPr txBox="1"/>
          <p:nvPr>
            <p:custDataLst>
              <p:tags r:id="rId3"/>
            </p:custDataLst>
          </p:nvPr>
        </p:nvSpPr>
        <p:spPr>
          <a:xfrm>
            <a:off x="7312026" y="1840945"/>
            <a:ext cx="4099544" cy="12311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青少年剂量减半，费用减半，节约医保基金</a:t>
            </a:r>
            <a:endParaRPr lang="zh-CN" altLang="en-US" sz="16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</a:pPr>
            <a:r>
              <a:rPr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基于专项III期研究科学优化至成人一半，症状缓解较安慰剂缩短约30小时，疗效显著，直接节约青少年治疗费用</a:t>
            </a:r>
            <a:endParaRPr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2" name="文本框 4"/>
          <p:cNvSpPr txBox="1"/>
          <p:nvPr>
            <p:custDataLst>
              <p:tags r:id="rId4"/>
            </p:custDataLst>
          </p:nvPr>
        </p:nvSpPr>
        <p:spPr>
          <a:xfrm>
            <a:off x="7312024" y="3284857"/>
            <a:ext cx="409954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</a:pP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覆盖轻中度肝损患者，无需调整剂量</a:t>
            </a:r>
            <a:endParaRPr lang="zh-CN" altLang="en-US" sz="16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轻中度肝功能损伤患者可常规使用，多药联合用药安全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3" name="文本框 6"/>
          <p:cNvSpPr txBox="1"/>
          <p:nvPr>
            <p:custDataLst>
              <p:tags r:id="rId5"/>
            </p:custDataLst>
          </p:nvPr>
        </p:nvSpPr>
        <p:spPr>
          <a:xfrm>
            <a:off x="7312024" y="4300538"/>
            <a:ext cx="4099546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</a:pP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整体安全性更优，胃肠道不良反应少</a:t>
            </a:r>
            <a:endParaRPr lang="zh-CN" altLang="en-US" sz="16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胃肠道不良反应少，腹泻发生率仅0.5%，总体不良反应发生率与安慰剂相当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4" name="文本框 2"/>
          <p:cNvSpPr txBox="1"/>
          <p:nvPr/>
        </p:nvSpPr>
        <p:spPr>
          <a:xfrm>
            <a:off x="1539875" y="1865313"/>
            <a:ext cx="4081463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青少年剂量减半</a:t>
            </a:r>
            <a:endParaRPr lang="zh-CN" altLang="en-US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针对12-17岁青少年开展独立III期临床研究，基于暴露-效应分析优化剂量至成人</a:t>
            </a:r>
            <a:r>
              <a:rPr lang="zh-CN" altLang="en-US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，单次给药，疗效显著，目前同类药物中</a:t>
            </a:r>
            <a:r>
              <a:rPr lang="zh-CN" altLang="en-US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青少年临床证据最充分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的国产1类新药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35" name="文本框 7"/>
          <p:cNvSpPr txBox="1"/>
          <p:nvPr/>
        </p:nvSpPr>
        <p:spPr>
          <a:xfrm>
            <a:off x="1539875" y="3409634"/>
            <a:ext cx="4081463" cy="11614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代谢安全</a:t>
            </a:r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联用无忧</a:t>
            </a:r>
            <a:endParaRPr lang="zh-CN" altLang="en-US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玛硒洛沙韦为前药，经酯酶水解为硒洛沙韦，不经CYP酶代谢（经UGT酶II相代谢），主经粪便排泄，肾脏清除极少</a:t>
            </a:r>
            <a:endParaRPr lang="zh-CN" altLang="zh-CN" sz="1400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36" name="文本框 8"/>
          <p:cNvSpPr txBox="1"/>
          <p:nvPr>
            <p:custDataLst>
              <p:tags r:id="rId6"/>
            </p:custDataLst>
          </p:nvPr>
        </p:nvSpPr>
        <p:spPr>
          <a:xfrm>
            <a:off x="1529080" y="4725035"/>
            <a:ext cx="4201796" cy="16687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zh-CN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知识产权自主可控，供应稳定有保障</a:t>
            </a:r>
            <a:endParaRPr lang="zh-CN" altLang="zh-CN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dist"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化学结构：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6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1类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新药，具有化合物专利</a:t>
            </a: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(CN202080004760.3)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，覆盖全球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个国家和地区，中美欧日等</a:t>
            </a: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个市场已获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；出海合作已签约</a:t>
            </a:r>
            <a:endParaRPr lang="en-US" altLang="zh-CN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知识产权</a:t>
            </a:r>
            <a:r>
              <a:rPr lang="en-US" altLang="zh-CN" sz="1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r>
              <a:rPr lang="en-US" altLang="zh-CN" sz="14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、晶型、工艺、制剂全链条专利保护，制剂专利已提交PCT国际申请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​​​​​​​​​​​​​​​​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7" name="文本框 10"/>
          <p:cNvSpPr txBox="1"/>
          <p:nvPr/>
        </p:nvSpPr>
        <p:spPr>
          <a:xfrm>
            <a:off x="7312024" y="5409249"/>
            <a:ext cx="4099545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</a:pP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降低多重用药风险，适用人群更广</a:t>
            </a:r>
            <a:endParaRPr lang="zh-CN" altLang="en-US" sz="16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 eaLnBrk="1" hangingPunct="1"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药物相互作用少，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不经CYP代谢，合并多种基础疾病、需同时服药的患者使用更安全可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592138" y="1089025"/>
            <a:ext cx="5140325" cy="669925"/>
          </a:xfrm>
          <a:prstGeom prst="round2SameRect">
            <a:avLst>
              <a:gd name="adj1" fmla="val 30316"/>
              <a:gd name="adj2" fmla="val 0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39" name="矩形 11"/>
          <p:cNvSpPr/>
          <p:nvPr/>
        </p:nvSpPr>
        <p:spPr>
          <a:xfrm>
            <a:off x="2300288" y="1071563"/>
            <a:ext cx="17240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核心创新点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614988" y="1196975"/>
            <a:ext cx="946150" cy="530225"/>
          </a:xfrm>
          <a:prstGeom prst="rightArrow">
            <a:avLst/>
          </a:prstGeom>
          <a:solidFill>
            <a:srgbClr val="0C589B"/>
          </a:solidFill>
          <a:ln w="19050">
            <a:solidFill>
              <a:srgbClr val="ED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1" name="矩形 38"/>
          <p:cNvSpPr/>
          <p:nvPr/>
        </p:nvSpPr>
        <p:spPr>
          <a:xfrm>
            <a:off x="7485063" y="1071563"/>
            <a:ext cx="2954337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创新带来的临床获益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73100" y="3332800"/>
            <a:ext cx="49418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73100" y="4641215"/>
            <a:ext cx="49418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473825" y="4201478"/>
            <a:ext cx="49418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73825" y="5250498"/>
            <a:ext cx="49418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473825" y="3155633"/>
            <a:ext cx="49418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804228" y="2206947"/>
            <a:ext cx="725488" cy="725488"/>
            <a:chOff x="804228" y="2206947"/>
            <a:chExt cx="725488" cy="725488"/>
          </a:xfrm>
        </p:grpSpPr>
        <p:sp>
          <p:nvSpPr>
            <p:cNvPr id="2" name="椭圆 1"/>
            <p:cNvSpPr/>
            <p:nvPr/>
          </p:nvSpPr>
          <p:spPr>
            <a:xfrm>
              <a:off x="804228" y="2206947"/>
              <a:ext cx="725488" cy="725488"/>
            </a:xfrm>
            <a:prstGeom prst="ellipse">
              <a:avLst/>
            </a:prstGeom>
            <a:solidFill>
              <a:srgbClr val="0C5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14" y="2336526"/>
              <a:ext cx="459141" cy="45914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04228" y="3624264"/>
            <a:ext cx="725488" cy="725488"/>
            <a:chOff x="804228" y="3624264"/>
            <a:chExt cx="725488" cy="725488"/>
          </a:xfrm>
        </p:grpSpPr>
        <p:sp>
          <p:nvSpPr>
            <p:cNvPr id="34" name="椭圆 33"/>
            <p:cNvSpPr/>
            <p:nvPr/>
          </p:nvSpPr>
          <p:spPr>
            <a:xfrm>
              <a:off x="804228" y="3624264"/>
              <a:ext cx="725488" cy="725488"/>
            </a:xfrm>
            <a:prstGeom prst="ellipse">
              <a:avLst/>
            </a:prstGeom>
            <a:solidFill>
              <a:srgbClr val="0C5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1" y="3757995"/>
              <a:ext cx="439665" cy="48702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04228" y="5114648"/>
            <a:ext cx="725488" cy="725488"/>
            <a:chOff x="804228" y="5114648"/>
            <a:chExt cx="725488" cy="725488"/>
          </a:xfrm>
        </p:grpSpPr>
        <p:sp>
          <p:nvSpPr>
            <p:cNvPr id="39" name="椭圆 38"/>
            <p:cNvSpPr/>
            <p:nvPr/>
          </p:nvSpPr>
          <p:spPr>
            <a:xfrm>
              <a:off x="804228" y="5114648"/>
              <a:ext cx="725488" cy="725488"/>
            </a:xfrm>
            <a:prstGeom prst="ellipse">
              <a:avLst/>
            </a:prstGeom>
            <a:solidFill>
              <a:srgbClr val="0C5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50" y="5227638"/>
              <a:ext cx="482325" cy="48218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581458" y="2138401"/>
            <a:ext cx="725488" cy="725488"/>
            <a:chOff x="6581458" y="2138401"/>
            <a:chExt cx="725488" cy="725488"/>
          </a:xfrm>
        </p:grpSpPr>
        <p:sp>
          <p:nvSpPr>
            <p:cNvPr id="44" name="椭圆 43"/>
            <p:cNvSpPr/>
            <p:nvPr/>
          </p:nvSpPr>
          <p:spPr>
            <a:xfrm>
              <a:off x="6581458" y="2138401"/>
              <a:ext cx="725488" cy="725488"/>
            </a:xfrm>
            <a:prstGeom prst="ellipse">
              <a:avLst/>
            </a:prstGeom>
            <a:solidFill>
              <a:srgbClr val="EB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612" y="2251703"/>
              <a:ext cx="575111" cy="57533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581458" y="3310415"/>
            <a:ext cx="725488" cy="725488"/>
            <a:chOff x="6581458" y="3310415"/>
            <a:chExt cx="725488" cy="725488"/>
          </a:xfrm>
        </p:grpSpPr>
        <p:sp>
          <p:nvSpPr>
            <p:cNvPr id="45" name="椭圆 44"/>
            <p:cNvSpPr/>
            <p:nvPr/>
          </p:nvSpPr>
          <p:spPr>
            <a:xfrm>
              <a:off x="6581458" y="3310415"/>
              <a:ext cx="725488" cy="725488"/>
            </a:xfrm>
            <a:prstGeom prst="ellipse">
              <a:avLst/>
            </a:prstGeom>
            <a:solidFill>
              <a:srgbClr val="EB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612" y="3490732"/>
              <a:ext cx="547126" cy="36308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581458" y="4355984"/>
            <a:ext cx="725488" cy="725488"/>
            <a:chOff x="6581458" y="4355984"/>
            <a:chExt cx="725488" cy="725488"/>
          </a:xfrm>
        </p:grpSpPr>
        <p:sp>
          <p:nvSpPr>
            <p:cNvPr id="46" name="椭圆 45"/>
            <p:cNvSpPr/>
            <p:nvPr/>
          </p:nvSpPr>
          <p:spPr>
            <a:xfrm>
              <a:off x="6581458" y="4355984"/>
              <a:ext cx="725488" cy="725488"/>
            </a:xfrm>
            <a:prstGeom prst="ellipse">
              <a:avLst/>
            </a:prstGeom>
            <a:solidFill>
              <a:srgbClr val="EB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298" y="4431030"/>
              <a:ext cx="382595" cy="559118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581458" y="5468729"/>
            <a:ext cx="725488" cy="725488"/>
            <a:chOff x="6581458" y="5468729"/>
            <a:chExt cx="725488" cy="725488"/>
          </a:xfrm>
        </p:grpSpPr>
        <p:sp>
          <p:nvSpPr>
            <p:cNvPr id="47" name="椭圆 46"/>
            <p:cNvSpPr/>
            <p:nvPr/>
          </p:nvSpPr>
          <p:spPr>
            <a:xfrm>
              <a:off x="6581458" y="5468729"/>
              <a:ext cx="725488" cy="725488"/>
            </a:xfrm>
            <a:prstGeom prst="ellipse">
              <a:avLst/>
            </a:prstGeom>
            <a:solidFill>
              <a:srgbClr val="EB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612" y="5556469"/>
              <a:ext cx="513370" cy="52389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16890" y="201930"/>
            <a:ext cx="7716520" cy="44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国产创新，替代目录内治疗，安全有效阻</a:t>
            </a:r>
            <a:r>
              <a:rPr kumimoji="0" lang="zh-CN" altLang="en-US" sz="2400" b="1" kern="0" cap="none" spc="-1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传播</a:t>
            </a:r>
            <a:endParaRPr kumimoji="0" lang="zh-CN" altLang="en-US" sz="2400" b="1" kern="0" cap="none" spc="-10" normalizeH="0" baseline="0" noProof="1">
              <a:solidFill>
                <a:schemeClr val="tx1">
                  <a:lumMod val="85000"/>
                  <a:lumOff val="15000"/>
                </a:schemeClr>
              </a:solidFill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775" name="圆角矩形 7"/>
          <p:cNvSpPr/>
          <p:nvPr>
            <p:custDataLst>
              <p:tags r:id="rId3"/>
            </p:custDataLst>
          </p:nvPr>
        </p:nvSpPr>
        <p:spPr>
          <a:xfrm>
            <a:off x="927100" y="1082833"/>
            <a:ext cx="5045075" cy="2063750"/>
          </a:xfrm>
          <a:prstGeom prst="roundRect">
            <a:avLst>
              <a:gd name="adj" fmla="val 6484"/>
            </a:avLst>
          </a:prstGeom>
          <a:solidFill>
            <a:srgbClr val="005096"/>
          </a:soli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 bwMode="auto">
          <a:xfrm>
            <a:off x="927100" y="2225198"/>
            <a:ext cx="5045075" cy="1353820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19050">
            <a:solidFill>
              <a:srgbClr val="0050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 smtClean="0">
              <a:ln>
                <a:solidFill>
                  <a:srgbClr val="005096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1121034" y="2333783"/>
            <a:ext cx="4605338" cy="1078273"/>
          </a:xfrm>
          <a:prstGeom prst="rect">
            <a:avLst/>
          </a:prstGeom>
        </p:spPr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我国每年流感发病约8400-14400万人/年，超额死亡9.6万至24万例，</a:t>
            </a:r>
            <a:r>
              <a:rPr kumimoji="0" lang="zh-CN" altLang="en-US" sz="1300" b="1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青少年是重要传播节点</a:t>
            </a:r>
            <a:endParaRPr kumimoji="0" lang="zh-CN" altLang="en-US" sz="1300" b="1" i="0" u="none" strike="noStrike" kern="0" cap="none" spc="-10" normalizeH="0" baseline="0" noProof="1">
              <a:ln>
                <a:noFill/>
              </a:ln>
              <a:solidFill>
                <a:srgbClr val="EB61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</a:t>
            </a:r>
            <a:r>
              <a:rPr kumimoji="0" lang="zh-CN" altLang="en-US" sz="1300" b="0" i="0" u="none" strike="noStrike" kern="0" cap="none" spc="-1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品</a:t>
            </a:r>
            <a:r>
              <a:rPr kumimoji="0" lang="zh-CN" altLang="en-US" sz="1300" b="1" i="0" u="none" strike="noStrike" kern="0" cap="none" spc="-10" normalizeH="0" baseline="0" noProof="1" smtClean="0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病毒</a:t>
            </a:r>
            <a:r>
              <a:rPr kumimoji="0" lang="zh-CN" altLang="en-US" sz="1300" b="1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核酸转</a:t>
            </a:r>
            <a:r>
              <a:rPr kumimoji="0" lang="zh-CN" altLang="en-US" sz="1300" b="1" i="0" u="none" strike="noStrike" kern="0" cap="none" spc="-10" normalizeH="0" baseline="0" noProof="1" smtClean="0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阴时间快</a:t>
            </a:r>
            <a:r>
              <a:rPr kumimoji="0" lang="zh-CN" altLang="en-US" sz="1300" b="0" i="0" u="none" strike="noStrike" kern="0" cap="none" spc="-1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单次给药阻断传播，覆盖青少年人群降低校园聚集传播</a:t>
            </a:r>
            <a:r>
              <a:rPr kumimoji="0" lang="zh-CN" altLang="en-US" sz="1300" b="0" i="0" u="none" strike="noStrike" kern="0" cap="none" spc="-1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风险</a:t>
            </a:r>
            <a:endParaRPr kumimoji="0" lang="zh-CN" altLang="en-US" sz="1300" b="1" i="0" u="none" strike="noStrike" kern="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779" name="矩形 16"/>
          <p:cNvSpPr/>
          <p:nvPr/>
        </p:nvSpPr>
        <p:spPr>
          <a:xfrm>
            <a:off x="10260013" y="196850"/>
            <a:ext cx="2230437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0" name="圆角矩形 17"/>
          <p:cNvSpPr/>
          <p:nvPr>
            <p:custDataLst>
              <p:tags r:id="rId6"/>
            </p:custDataLst>
          </p:nvPr>
        </p:nvSpPr>
        <p:spPr>
          <a:xfrm>
            <a:off x="6275388" y="1082833"/>
            <a:ext cx="5045075" cy="2062163"/>
          </a:xfrm>
          <a:prstGeom prst="roundRect">
            <a:avLst>
              <a:gd name="adj" fmla="val 5731"/>
            </a:avLst>
          </a:prstGeom>
          <a:solidFill>
            <a:srgbClr val="005096"/>
          </a:soli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7"/>
            </p:custDataLst>
          </p:nvPr>
        </p:nvSpPr>
        <p:spPr bwMode="auto">
          <a:xfrm>
            <a:off x="6275705" y="2225198"/>
            <a:ext cx="5045075" cy="1353820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19050">
            <a:solidFill>
              <a:srgbClr val="0050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 smtClean="0">
              <a:ln>
                <a:solidFill>
                  <a:srgbClr val="005096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6612573" y="2345426"/>
            <a:ext cx="4605338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rtl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青少年剂量较成人</a:t>
            </a:r>
            <a:r>
              <a:rPr kumimoji="0" lang="zh-CN" altLang="en-US" sz="1400" b="1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减半</a:t>
            </a: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1300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单次给药</a:t>
            </a: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，直接节约医保基金支出，减少就诊次数及医疗资源占用</a:t>
            </a:r>
            <a:endParaRPr kumimoji="0" lang="zh-CN" altLang="en-US" sz="1300" b="0" i="0" u="none" strike="noStrike" kern="0" cap="none" spc="-1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原料药及制剂均为国产，供应稳定，促进国产创新</a:t>
            </a:r>
            <a:r>
              <a:rPr kumimoji="0" lang="zh-CN" altLang="en-US" sz="1300" b="0" i="0" u="none" strike="noStrike" kern="0" cap="none" spc="-1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替代</a:t>
            </a:r>
            <a:endParaRPr kumimoji="0" lang="zh-CN" altLang="en-US" sz="1300" b="0" i="0" u="none" strike="noStrike" kern="0" cap="none" spc="-1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784" name="圆角矩形 21"/>
          <p:cNvSpPr/>
          <p:nvPr>
            <p:custDataLst>
              <p:tags r:id="rId9"/>
            </p:custDataLst>
          </p:nvPr>
        </p:nvSpPr>
        <p:spPr>
          <a:xfrm>
            <a:off x="927100" y="3780948"/>
            <a:ext cx="5045075" cy="2442687"/>
          </a:xfrm>
          <a:prstGeom prst="roundRect">
            <a:avLst>
              <a:gd name="adj" fmla="val 6021"/>
            </a:avLst>
          </a:prstGeom>
          <a:solidFill>
            <a:srgbClr val="005096"/>
          </a:soli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10"/>
            </p:custDataLst>
          </p:nvPr>
        </p:nvSpPr>
        <p:spPr bwMode="auto">
          <a:xfrm>
            <a:off x="927100" y="4923790"/>
            <a:ext cx="5045075" cy="1402531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19050">
            <a:solidFill>
              <a:srgbClr val="0050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 smtClean="0">
              <a:ln>
                <a:solidFill>
                  <a:srgbClr val="005096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1066800" y="5004087"/>
            <a:ext cx="4707255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目录内现有PA抑制剂青少年数据仅为亚组分析，样本量小，结果不显著</a:t>
            </a:r>
            <a:endParaRPr kumimoji="0" lang="zh-CN" altLang="en-US" sz="1300" b="0" i="0" u="none" strike="noStrike" kern="0" cap="none" spc="-1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现有同类产品</a:t>
            </a:r>
            <a:r>
              <a:rPr kumimoji="0" lang="zh-CN" altLang="en-US" sz="1300" b="1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经CYP代谢</a:t>
            </a: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，特殊人群及联合用药受限</a:t>
            </a:r>
            <a:endParaRPr kumimoji="0" lang="zh-CN" altLang="en-US" sz="1300" b="0" i="0" u="none" strike="noStrike" kern="0" cap="none" spc="-1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-1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本品填补青少年高质量临床证据空白，特殊人群联用安全可控​​​​​​​​​​​​​​​​，</a:t>
            </a:r>
            <a:r>
              <a:rPr kumimoji="0" lang="zh-CN" altLang="en-US" sz="1400" b="1" i="0" u="none" strike="noStrike" kern="0" cap="none" spc="-10" normalizeH="0" baseline="0" noProof="1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升级</a:t>
            </a:r>
            <a:r>
              <a:rPr kumimoji="0" lang="zh-CN" altLang="en-US" sz="13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目录类内治疗方案</a:t>
            </a:r>
            <a:endParaRPr kumimoji="0" lang="zh-CN" altLang="en-US" sz="1300" b="0" i="0" u="none" strike="noStrike" kern="0" cap="none" spc="-1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788" name="圆角矩形 25"/>
          <p:cNvSpPr/>
          <p:nvPr>
            <p:custDataLst>
              <p:tags r:id="rId12"/>
            </p:custDataLst>
          </p:nvPr>
        </p:nvSpPr>
        <p:spPr>
          <a:xfrm>
            <a:off x="6275388" y="3780948"/>
            <a:ext cx="5045075" cy="2288065"/>
          </a:xfrm>
          <a:prstGeom prst="roundRect">
            <a:avLst>
              <a:gd name="adj" fmla="val 6705"/>
            </a:avLst>
          </a:prstGeom>
          <a:solidFill>
            <a:srgbClr val="005096"/>
          </a:soli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13"/>
            </p:custDataLst>
          </p:nvPr>
        </p:nvSpPr>
        <p:spPr bwMode="auto">
          <a:xfrm>
            <a:off x="6275705" y="4923790"/>
            <a:ext cx="5045075" cy="1402531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19050">
            <a:solidFill>
              <a:srgbClr val="0050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 smtClean="0">
              <a:ln>
                <a:solidFill>
                  <a:srgbClr val="005096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90" name="矩形 30"/>
          <p:cNvSpPr/>
          <p:nvPr>
            <p:custDataLst>
              <p:tags r:id="rId14"/>
            </p:custDataLst>
          </p:nvPr>
        </p:nvSpPr>
        <p:spPr>
          <a:xfrm>
            <a:off x="6494463" y="5151436"/>
            <a:ext cx="4605337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71450" indent="-171450" algn="just"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单次给药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方案明确，无特殊监测，临床管理难度低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 algn="just"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药物相互作用少，降低临床管理负担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 algn="just"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有效提升基金使用效率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1418272" y="1517481"/>
            <a:ext cx="4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单次给药阻断传播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覆盖青少年，降低校园聚集传播风险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6612890" y="1517481"/>
            <a:ext cx="433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青少年费用减半，基金影响可控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国产供应稳定，保障可及性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1360827" y="4232539"/>
            <a:ext cx="41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填补青少年高质量临床证据空白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特殊人群联用安全，升级目录类内方案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6996522" y="4232539"/>
            <a:ext cx="36394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全疗程单次给药，无需特殊监测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药物相互作用少，临床管理便捷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0" y="1096992"/>
            <a:ext cx="1840835" cy="352807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21"/>
            </p:custDataLst>
          </p:nvPr>
        </p:nvSpPr>
        <p:spPr>
          <a:xfrm>
            <a:off x="4489728" y="112581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对公共健康的影响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40" y="1096992"/>
            <a:ext cx="1840835" cy="352807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23"/>
            </p:custDataLst>
          </p:nvPr>
        </p:nvSpPr>
        <p:spPr>
          <a:xfrm>
            <a:off x="9750962" y="1125817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符合“保基本”原则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0" y="3795632"/>
            <a:ext cx="1840835" cy="35280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40" y="3795632"/>
            <a:ext cx="1840835" cy="352807"/>
          </a:xfrm>
          <a:prstGeom prst="rect">
            <a:avLst/>
          </a:prstGeom>
        </p:spPr>
      </p:pic>
      <p:sp>
        <p:nvSpPr>
          <p:cNvPr id="33" name="矩形 32"/>
          <p:cNvSpPr/>
          <p:nvPr>
            <p:custDataLst>
              <p:tags r:id="rId26"/>
            </p:custDataLst>
          </p:nvPr>
        </p:nvSpPr>
        <p:spPr>
          <a:xfrm>
            <a:off x="10060039" y="382725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临床管理</a:t>
            </a:r>
            <a:r>
              <a:rPr lang="zh-CN" altLang="en-US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便利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27"/>
            </p:custDataLst>
          </p:nvPr>
        </p:nvSpPr>
        <p:spPr>
          <a:xfrm>
            <a:off x="4512429" y="3827259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弥补药品目录短板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8"/>
            </p:custDataLst>
          </p:nvPr>
        </p:nvGrpSpPr>
        <p:grpSpPr>
          <a:xfrm>
            <a:off x="1111502" y="1198133"/>
            <a:ext cx="498650" cy="498650"/>
            <a:chOff x="1079818" y="1527730"/>
            <a:chExt cx="619125" cy="619125"/>
          </a:xfrm>
        </p:grpSpPr>
        <p:sp>
          <p:nvSpPr>
            <p:cNvPr id="18" name="椭圆 17"/>
            <p:cNvSpPr/>
            <p:nvPr>
              <p:custDataLst>
                <p:tags r:id="rId29"/>
              </p:custDataLst>
            </p:nvPr>
          </p:nvSpPr>
          <p:spPr>
            <a:xfrm>
              <a:off x="1079818" y="1527730"/>
              <a:ext cx="619125" cy="61912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921" y="1636128"/>
              <a:ext cx="507683" cy="40592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>
            <p:custDataLst>
              <p:tags r:id="rId32"/>
            </p:custDataLst>
          </p:nvPr>
        </p:nvGrpSpPr>
        <p:grpSpPr>
          <a:xfrm>
            <a:off x="6479851" y="1176124"/>
            <a:ext cx="516671" cy="516671"/>
            <a:chOff x="6428423" y="1527730"/>
            <a:chExt cx="619125" cy="619125"/>
          </a:xfrm>
        </p:grpSpPr>
        <p:sp>
          <p:nvSpPr>
            <p:cNvPr id="38" name="椭圆 37"/>
            <p:cNvSpPr/>
            <p:nvPr>
              <p:custDataLst>
                <p:tags r:id="rId33"/>
              </p:custDataLst>
            </p:nvPr>
          </p:nvSpPr>
          <p:spPr>
            <a:xfrm>
              <a:off x="6428423" y="1527730"/>
              <a:ext cx="619125" cy="61912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09" y="1655367"/>
              <a:ext cx="380985" cy="31821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>
            <p:custDataLst>
              <p:tags r:id="rId36"/>
            </p:custDataLst>
          </p:nvPr>
        </p:nvGrpSpPr>
        <p:grpSpPr>
          <a:xfrm>
            <a:off x="1066800" y="3888910"/>
            <a:ext cx="519057" cy="519057"/>
            <a:chOff x="1079818" y="4237668"/>
            <a:chExt cx="619125" cy="619125"/>
          </a:xfrm>
        </p:grpSpPr>
        <p:sp>
          <p:nvSpPr>
            <p:cNvPr id="40" name="椭圆 39"/>
            <p:cNvSpPr/>
            <p:nvPr>
              <p:custDataLst>
                <p:tags r:id="rId37"/>
              </p:custDataLst>
            </p:nvPr>
          </p:nvSpPr>
          <p:spPr>
            <a:xfrm>
              <a:off x="1079818" y="4237668"/>
              <a:ext cx="619125" cy="61912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169" y="4360151"/>
              <a:ext cx="365299" cy="40464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>
            <p:custDataLst>
              <p:tags r:id="rId40"/>
            </p:custDataLst>
          </p:nvPr>
        </p:nvGrpSpPr>
        <p:grpSpPr>
          <a:xfrm>
            <a:off x="6487788" y="3875925"/>
            <a:ext cx="500797" cy="500797"/>
            <a:chOff x="6445038" y="4237668"/>
            <a:chExt cx="619125" cy="619125"/>
          </a:xfrm>
        </p:grpSpPr>
        <p:sp>
          <p:nvSpPr>
            <p:cNvPr id="42" name="椭圆 41"/>
            <p:cNvSpPr/>
            <p:nvPr>
              <p:custDataLst>
                <p:tags r:id="rId41"/>
              </p:custDataLst>
            </p:nvPr>
          </p:nvSpPr>
          <p:spPr>
            <a:xfrm>
              <a:off x="6445038" y="4237668"/>
              <a:ext cx="619125" cy="61912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124" y="4327194"/>
              <a:ext cx="418970" cy="4189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7"/>
          <p:cNvPicPr>
            <a:picLocks noChangeAspect="1"/>
          </p:cNvPicPr>
          <p:nvPr/>
        </p:nvPicPr>
        <p:blipFill rotWithShape="1">
          <a:blip r:embed="rId1"/>
          <a:srcRect r="61365" b="73472"/>
          <a:stretch>
            <a:fillRect/>
          </a:stretch>
        </p:blipFill>
        <p:spPr>
          <a:xfrm>
            <a:off x="-12700" y="0"/>
            <a:ext cx="4708525" cy="181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51" name="矩形 2"/>
          <p:cNvSpPr/>
          <p:nvPr/>
        </p:nvSpPr>
        <p:spPr>
          <a:xfrm>
            <a:off x="10260013" y="196850"/>
            <a:ext cx="2230437" cy="53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76388" y="1895475"/>
            <a:ext cx="1854200" cy="681038"/>
          </a:xfrm>
          <a:prstGeom prst="rect">
            <a:avLst/>
          </a:prstGeom>
          <a:noFill/>
          <a:ln w="19050">
            <a:solidFill>
              <a:srgbClr val="0C5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C589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76388" y="2744788"/>
            <a:ext cx="1854200" cy="681038"/>
          </a:xfrm>
          <a:prstGeom prst="rect">
            <a:avLst/>
          </a:prstGeom>
          <a:noFill/>
          <a:ln w="19050">
            <a:solidFill>
              <a:srgbClr val="0C5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C589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76388" y="3573463"/>
            <a:ext cx="1854200" cy="681038"/>
          </a:xfrm>
          <a:prstGeom prst="rect">
            <a:avLst/>
          </a:prstGeom>
          <a:noFill/>
          <a:ln w="19050">
            <a:solidFill>
              <a:srgbClr val="0C5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C589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76388" y="4378325"/>
            <a:ext cx="1854200" cy="682625"/>
          </a:xfrm>
          <a:prstGeom prst="rect">
            <a:avLst/>
          </a:prstGeom>
          <a:noFill/>
          <a:ln w="19050">
            <a:solidFill>
              <a:srgbClr val="0C5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C589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76388" y="5164138"/>
            <a:ext cx="1854200" cy="681038"/>
          </a:xfrm>
          <a:prstGeom prst="rect">
            <a:avLst/>
          </a:prstGeom>
          <a:noFill/>
          <a:ln w="19050">
            <a:solidFill>
              <a:srgbClr val="0C5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C589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0" name="textbox 26"/>
          <p:cNvSpPr/>
          <p:nvPr/>
        </p:nvSpPr>
        <p:spPr>
          <a:xfrm>
            <a:off x="803275" y="430213"/>
            <a:ext cx="1482725" cy="679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lIns="0" tIns="0" rIns="0" bIns="0"/>
          <a:lstStyle/>
          <a:p>
            <a:pPr algn="ctr" hangingPunct="1">
              <a:lnSpc>
                <a:spcPct val="104000"/>
              </a:lnSpc>
              <a:buNone/>
            </a:pPr>
            <a:endParaRPr lang="en-US" altLang="zh-CN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>
              <a:lnSpc>
                <a:spcPct val="97000"/>
              </a:lnSpc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1800225" y="1873250"/>
            <a:ext cx="1406525" cy="703263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基本信息</a:t>
            </a:r>
            <a:endParaRPr kumimoji="0" lang="zh-CN" altLang="en-US" sz="2000" b="1" kern="0" cap="none" spc="-10" normalizeH="0" baseline="0" noProof="1" smtClean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3486150" y="2095500"/>
            <a:ext cx="73961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marR="0" defTabSz="914400" fontAlgn="auto" hangingPunct="1">
              <a:lnSpc>
                <a:spcPct val="98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kumimoji="0" lang="en-US" altLang="zh-CN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</a:t>
            </a:r>
            <a:r>
              <a:rPr kumimoji="0" lang="zh-CN" altLang="en-US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</a:t>
            </a:r>
            <a:r>
              <a:rPr kumimoji="0" lang="zh-CN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新药</a:t>
            </a:r>
            <a:r>
              <a:rPr kumimoji="0" lang="zh-CN" altLang="en-US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，PA</a:t>
            </a:r>
            <a:r>
              <a:rPr kumimoji="0" lang="zh-CN" altLang="en-US" sz="1700" kern="0" cap="none" spc="-10" normalizeH="0" baseline="0" noProof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抑制剂，</a:t>
            </a:r>
            <a:r>
              <a:rPr kumimoji="0" lang="zh-CN" sz="17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单次给药，参照药为玛舒拉沙韦</a:t>
            </a:r>
            <a:endParaRPr kumimoji="0" lang="zh-CN" sz="1700" b="1" kern="0" cap="none" spc="-10" normalizeH="0" baseline="0" noProof="1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716088" y="2757488"/>
            <a:ext cx="1574800" cy="706438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  全  性</a:t>
            </a:r>
            <a:endParaRPr kumimoji="0" sz="2000" b="1" kern="0" cap="none" spc="-10" normalizeH="0" baseline="0" noProof="1" smtClean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3486150" y="2908300"/>
            <a:ext cx="7396163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" marR="0" indent="-12065" defTabSz="914400" fontAlgn="auto" hangingPunct="1">
              <a:spcBef>
                <a:spcPts val="20"/>
              </a:spcBef>
              <a:buClrTx/>
              <a:buSzTx/>
              <a:buFontTx/>
              <a:buNone/>
              <a:defRPr/>
            </a:pPr>
            <a:r>
              <a:rPr kumimoji="0" lang="zh-CN" altLang="en-US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不经</a:t>
            </a:r>
            <a:r>
              <a:rPr kumimoji="0" lang="en-US" altLang="zh-CN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CYP</a:t>
            </a:r>
            <a:r>
              <a:rPr kumimoji="0" lang="zh-CN" altLang="en-US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代谢，</a:t>
            </a:r>
            <a:r>
              <a:rPr kumimoji="0" lang="zh-CN" altLang="en-US" sz="1700" kern="0" cap="none" spc="-1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</a:t>
            </a:r>
            <a:r>
              <a:rPr kumimoji="0" lang="en-US" altLang="zh-CN" sz="1700" kern="0" cap="none" spc="-1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相互作用</a:t>
            </a:r>
            <a:r>
              <a:rPr kumimoji="0" lang="zh-CN" altLang="en-US" sz="1700" kern="0" cap="none" spc="-1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少</a:t>
            </a:r>
            <a:r>
              <a:rPr kumimoji="0" lang="zh-CN" altLang="en-US" sz="1700" kern="0" cap="none" spc="-10" normalizeH="0" baseline="0" noProof="1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kumimoji="0" lang="zh-CN" altLang="en-US" sz="1700" kern="0" cap="none" spc="-10" normalizeH="0" baseline="0" noProof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轻中度肝损伤无需调整剂量</a:t>
            </a:r>
            <a:endParaRPr kumimoji="0" lang="zh-CN" altLang="en-US" sz="1700" kern="0" cap="none" spc="-10" normalizeH="0" baseline="0" noProof="1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1812925" y="3562350"/>
            <a:ext cx="1381125" cy="693738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kumimoji="0" lang="en-US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效</a:t>
            </a:r>
            <a:r>
              <a:rPr kumimoji="0" lang="en-US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</a:t>
            </a:r>
            <a:r>
              <a:rPr kumimoji="0" sz="2000" b="1" kern="0" cap="none" spc="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kumimoji="0" lang="zh-CN" altLang="en-US" sz="2000" b="1" kern="0" cap="none" spc="0" normalizeH="0" baseline="0" noProof="1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3486150" y="3727450"/>
            <a:ext cx="7065963" cy="331788"/>
          </a:xfrm>
          <a:prstGeom prst="rect">
            <a:avLst/>
          </a:prstGeom>
          <a:noFill/>
        </p:spPr>
        <p:txBody>
          <a:bodyPr/>
          <a:lstStyle/>
          <a:p>
            <a:pPr marL="12700" fontAlgn="auto" hangingPunct="1">
              <a:lnSpc>
                <a:spcPct val="97000"/>
              </a:lnSpc>
              <a:defRPr/>
            </a:pPr>
            <a:r>
              <a:rPr kumimoji="0" lang="zh-CN" altLang="en-US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青少年</a:t>
            </a:r>
            <a:r>
              <a:rPr kumimoji="0" lang="en-US" altLang="zh-CN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剂量减半</a:t>
            </a:r>
            <a:r>
              <a:rPr lang="zh-CN" altLang="en-US" sz="1700" kern="0" spc="-1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、疗效与成人相当</a:t>
            </a:r>
            <a:r>
              <a:rPr lang="zh-CN" altLang="en-US" sz="1700" kern="0" spc="-1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 </a:t>
            </a:r>
            <a:r>
              <a:rPr kumimoji="0" lang="en-US" altLang="zh-CN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三大指南</a:t>
            </a:r>
            <a:r>
              <a:rPr kumimoji="0" lang="en-US" altLang="zh-CN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/共识</a:t>
            </a:r>
            <a:r>
              <a:rPr kumimoji="0" lang="zh-CN" altLang="en-US" sz="1700" kern="0" cap="none" spc="-10" normalizeH="0" baseline="0" noProof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推荐</a:t>
            </a:r>
            <a:endParaRPr kumimoji="0" lang="zh-CN" altLang="en-US" sz="1700" kern="0" cap="none" spc="-10" normalizeH="0" baseline="0" noProof="1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1701800" y="4344988"/>
            <a:ext cx="1603375" cy="704850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</a:t>
            </a:r>
            <a:r>
              <a:rPr kumimoji="0" lang="en-US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</a:t>
            </a:r>
            <a:r>
              <a:rPr kumimoji="0" lang="en-US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</a:t>
            </a:r>
            <a:r>
              <a:rPr kumimoji="0" sz="2000" b="1" kern="0" cap="none" spc="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000" b="1" kern="0" cap="none" spc="0" normalizeH="0" baseline="0" noProof="1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9"/>
            </p:custDataLst>
          </p:nvPr>
        </p:nvSpPr>
        <p:spPr>
          <a:xfrm>
            <a:off x="3486150" y="4527550"/>
            <a:ext cx="6575425" cy="344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" marR="0" defTabSz="914400" fontAlgn="auto" hangingPunct="1">
              <a:lnSpc>
                <a:spcPct val="97000"/>
              </a:lnSpc>
              <a:spcBef>
                <a:spcPts val="5"/>
              </a:spcBef>
              <a:buClrTx/>
              <a:buSzTx/>
              <a:buFontTx/>
              <a:buNone/>
              <a:defRPr/>
            </a:pPr>
            <a:r>
              <a:rPr kumimoji="0" lang="zh-CN" altLang="en-US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同类药中</a:t>
            </a:r>
            <a:r>
              <a:rPr kumimoji="0" lang="en-US" altLang="zh-CN" sz="1700" b="1" kern="0" cap="none" spc="-10" normalizeH="0" baseline="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唯一</a:t>
            </a:r>
            <a:r>
              <a:rPr kumimoji="0" lang="en-US" altLang="zh-CN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独立</a:t>
            </a:r>
            <a:r>
              <a:rPr kumimoji="0" lang="en-US" altLang="zh-CN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III</a:t>
            </a:r>
            <a:r>
              <a:rPr kumimoji="0" lang="en-US" altLang="zh-CN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</a:t>
            </a:r>
            <a:r>
              <a:rPr kumimoji="0" lang="zh-CN" altLang="en-US" sz="1700" kern="0" cap="none" spc="-1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青少年临床研究，</a:t>
            </a:r>
            <a:r>
              <a:rPr kumimoji="0" lang="zh-CN" altLang="en-US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</a:t>
            </a:r>
            <a:r>
              <a:rPr kumimoji="0" lang="en-US" altLang="zh-CN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布局</a:t>
            </a:r>
            <a:r>
              <a:rPr kumimoji="0" lang="zh-CN" altLang="en-US" sz="1700" kern="0" cap="none" spc="-1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、出海合作</a:t>
            </a:r>
            <a:endParaRPr kumimoji="0" lang="zh-CN" altLang="en-US" sz="1700" kern="0" cap="none" spc="-1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3486150" y="5337175"/>
            <a:ext cx="782161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marR="0" defTabSz="914400" fontAlgn="auto" hangingPunct="1">
              <a:lnSpc>
                <a:spcPct val="98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1700" b="1" kern="0" cap="none" spc="-10" normalizeH="0" baseline="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青少年</a:t>
            </a:r>
            <a:r>
              <a:rPr kumimoji="0" lang="zh-CN" altLang="en-US" sz="1700" b="1" kern="0" cap="none" spc="-10" normalizeH="0" baseline="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治疗费用</a:t>
            </a:r>
            <a:r>
              <a:rPr kumimoji="0" lang="zh-CN" altLang="en-US" sz="1700" b="1" kern="0" cap="none" spc="-1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减半，</a:t>
            </a:r>
            <a:r>
              <a:rPr kumimoji="0" lang="zh-CN" altLang="en-US" sz="1700" kern="0" cap="none" spc="-10" normalizeH="0" baseline="0" noProof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国产创新替代</a:t>
            </a:r>
            <a:endParaRPr kumimoji="0" lang="zh-CN" altLang="en-US" sz="1700" kern="0" cap="none" spc="-10" normalizeH="0" baseline="0" noProof="1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11"/>
            </p:custDataLst>
          </p:nvPr>
        </p:nvSpPr>
        <p:spPr>
          <a:xfrm>
            <a:off x="1743075" y="5151438"/>
            <a:ext cx="1520825" cy="703263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</a:t>
            </a:r>
            <a:r>
              <a:rPr kumimoji="0" lang="en-US" altLang="zh-CN" sz="2000" b="1" kern="0" cap="none" spc="-10" normalizeH="0" baseline="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kumimoji="0" lang="en-US" altLang="zh-CN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000" b="1" kern="0" cap="none" spc="-1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</a:t>
            </a:r>
            <a:r>
              <a:rPr kumimoji="0" sz="2000" b="1" kern="0" cap="none" spc="0" normalizeH="0" baseline="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000" b="1" kern="0" cap="none" spc="0" normalizeH="0" baseline="0" noProof="1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486150" y="2576513"/>
            <a:ext cx="72088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486150" y="3425825"/>
            <a:ext cx="72088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486150" y="4244975"/>
            <a:ext cx="72088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486150" y="5053013"/>
            <a:ext cx="72088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486150" y="5845175"/>
            <a:ext cx="72088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2260" y="239395"/>
            <a:ext cx="9913620" cy="44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中国1类新药玛硒洛沙韦：全程一次口服</a:t>
            </a:r>
            <a:r>
              <a:rPr kumimoji="0" lang="zh-CN" altLang="en-US" sz="2400" b="1" kern="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，青少年剂量减半</a:t>
            </a:r>
            <a:endParaRPr kumimoji="0" lang="zh-CN" altLang="en-US" sz="2400" b="1" kern="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8198" name="表格 8197"/>
          <p:cNvGraphicFramePr/>
          <p:nvPr>
            <p:custDataLst>
              <p:tags r:id="rId2"/>
            </p:custDataLst>
          </p:nvPr>
        </p:nvGraphicFramePr>
        <p:xfrm>
          <a:off x="441325" y="1051919"/>
          <a:ext cx="5757863" cy="5305039"/>
        </p:xfrm>
        <a:graphic>
          <a:graphicData uri="http://schemas.openxmlformats.org/drawingml/2006/table">
            <a:tbl>
              <a:tblPr/>
              <a:tblGrid>
                <a:gridCol w="1254125"/>
                <a:gridCol w="1706563"/>
                <a:gridCol w="1373187"/>
                <a:gridCol w="1423988"/>
              </a:tblGrid>
              <a:tr h="357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玛硒洛沙韦片（济可</a:t>
                      </a:r>
                      <a:r>
                        <a:rPr lang="zh-CN" altLang="en-US" sz="1400" b="1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舒</a:t>
                      </a:r>
                      <a:r>
                        <a:rPr lang="en-US" altLang="zh-CN" sz="1400" b="1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zh-CN" altLang="en-US" sz="1400" b="1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defTabSz="75565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defTabSz="75565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用于既往健康的12岁及以上青少年和成人单纯性甲型和乙型流感患者的治疗，不包括存在流感相关并发症高风险的患者</a:t>
                      </a:r>
                      <a:endParaRPr lang="en-US" altLang="zh-CN" sz="1400" dirty="0">
                        <a:solidFill>
                          <a:srgbClr val="404040"/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2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defTabSz="75565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在出现流感症状后 </a:t>
                      </a: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48 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小时内单次口服本品，推荐剂量为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80mg</a:t>
                      </a: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（成人）、</a:t>
                      </a:r>
                      <a:r>
                        <a:rPr lang="en-US" altLang="zh-CN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40mg</a:t>
                      </a: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（青少年）</a:t>
                      </a:r>
                      <a:r>
                        <a:rPr lang="zh-CN" altLang="en-US" sz="1400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可与或不与食物同服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755650" eaLnBrk="1" hangingPunct="1">
                        <a:buNone/>
                      </a:pP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注册类别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</a:t>
                      </a:r>
                      <a:r>
                        <a:rPr lang="en-US" altLang="zh-CN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类新药</a:t>
                      </a:r>
                      <a:endParaRPr lang="zh-CN" altLang="en-US" sz="1400" b="1" dirty="0">
                        <a:solidFill>
                          <a:srgbClr val="EB61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36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目前大陆地区同通用名药品上市情况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是否为OTC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基本医保目录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5" marR="91455" marT="45717" marB="45717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C589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53835" y="1315126"/>
          <a:ext cx="5121910" cy="511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1910"/>
              </a:tblGrid>
              <a:tr h="377825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参照药品选择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理由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89B"/>
                    </a:solidFill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lvl="0" defTabSz="75565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适应症一致</a:t>
                      </a:r>
                      <a:r>
                        <a:rPr lang="zh-CN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用于既往健康的12岁及以上青少年和成人单纯性甲型和乙型流感患者的治疗，不包括存在流感相关并发症高风险的患者</a:t>
                      </a:r>
                      <a:endParaRPr lang="zh-CN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作用机制一致</a:t>
                      </a:r>
                      <a:r>
                        <a:rPr lang="zh-CN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均为</a:t>
                      </a:r>
                      <a:r>
                        <a:rPr lang="en-US" altLang="zh-CN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RNA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聚合酶</a:t>
                      </a:r>
                      <a:r>
                        <a:rPr lang="en-US" altLang="zh-CN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PA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抑制剂</a:t>
                      </a:r>
                      <a:endParaRPr lang="zh-CN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6905"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endParaRPr lang="zh-CN" altLang="en-US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5935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、同机制医保目录内药物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、疗效及病毒学可比性强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/>
          <p:nvPr/>
        </p:nvGraphicFramePr>
        <p:xfrm>
          <a:off x="6646863" y="4023084"/>
          <a:ext cx="4867275" cy="1276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565"/>
                <a:gridCol w="1587500"/>
                <a:gridCol w="1680210"/>
              </a:tblGrid>
              <a:tr h="25549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>
                      <a:noFill/>
                    </a:lnL>
                    <a:lnR w="635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治疗方案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0" anchor="ctr">
                    <a:lnL w="635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 hMerge="1">
                  <a:tcPr anchor="ctr"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514">
                <a:tc vMerge="1">
                  <a:tcPr>
                    <a:lnL>
                      <a:noFill/>
                    </a:lnL>
                    <a:lnR w="6350">
                      <a:solidFill>
                        <a:schemeClr val="bg1"/>
                      </a:solidFill>
                      <a:prstDash val="soli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青少年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0" anchor="ctr">
                    <a:lnL w="635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>
                      <a:solidFill>
                        <a:schemeClr val="bg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玛硒洛沙韦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(40mg/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1600" dirty="0">
                        <a:solidFill>
                          <a:srgbClr val="0C589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solidFill>
                          <a:srgbClr val="0C589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45720" marR="45720" marT="36006" marB="36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64669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玛舒拉沙韦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(20mg/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1600" dirty="0">
                        <a:solidFill>
                          <a:srgbClr val="0C589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1600" b="1" dirty="0">
                        <a:solidFill>
                          <a:srgbClr val="0C589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5720" marR="45720" marT="36006" marB="36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  <a:alpha val="8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49" name="文本框 4"/>
          <p:cNvSpPr txBox="1"/>
          <p:nvPr/>
        </p:nvSpPr>
        <p:spPr>
          <a:xfrm>
            <a:off x="6575108" y="3423009"/>
            <a:ext cx="5100637" cy="53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用药模式相同：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全程一次口服，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但“玛硒洛沙韦”青少年剂量减半，费用减半</a:t>
            </a:r>
            <a:endParaRPr lang="zh-CN" altLang="en-US" sz="14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50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51" name="矩形 2"/>
          <p:cNvSpPr/>
          <p:nvPr/>
        </p:nvSpPr>
        <p:spPr>
          <a:xfrm>
            <a:off x="10260013" y="196850"/>
            <a:ext cx="2230437" cy="53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6548438" y="1059856"/>
            <a:ext cx="5122863" cy="538163"/>
          </a:xfrm>
          <a:prstGeom prst="round2SameRect">
            <a:avLst>
              <a:gd name="adj1" fmla="val 39670"/>
              <a:gd name="adj2" fmla="val 0"/>
            </a:avLst>
          </a:prstGeom>
          <a:solidFill>
            <a:srgbClr val="EDF2FA"/>
          </a:solidFill>
          <a:ln w="19050">
            <a:solidFill>
              <a:srgbClr val="0C5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53" name="矩形 14"/>
          <p:cNvSpPr/>
          <p:nvPr/>
        </p:nvSpPr>
        <p:spPr>
          <a:xfrm>
            <a:off x="7812088" y="1147169"/>
            <a:ext cx="24923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参照药：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玛舒拉沙韦片</a:t>
            </a:r>
            <a:endParaRPr lang="zh-CN" altLang="en-US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54" name="图片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28088" y="4587281"/>
            <a:ext cx="368300" cy="339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55" name="组合 1"/>
          <p:cNvGrpSpPr/>
          <p:nvPr/>
        </p:nvGrpSpPr>
        <p:grpSpPr>
          <a:xfrm>
            <a:off x="10356850" y="4587281"/>
            <a:ext cx="768350" cy="338138"/>
            <a:chOff x="10304463" y="4281487"/>
            <a:chExt cx="768350" cy="338137"/>
          </a:xfrm>
        </p:grpSpPr>
        <p:pic>
          <p:nvPicPr>
            <p:cNvPr id="8263" name="图片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304463" y="4281487"/>
              <a:ext cx="368300" cy="338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64" name="图片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704513" y="4281487"/>
              <a:ext cx="368300" cy="3381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56" name="组合 3"/>
          <p:cNvGrpSpPr/>
          <p:nvPr/>
        </p:nvGrpSpPr>
        <p:grpSpPr>
          <a:xfrm>
            <a:off x="8597900" y="5000031"/>
            <a:ext cx="909638" cy="250825"/>
            <a:chOff x="8593138" y="4875213"/>
            <a:chExt cx="892175" cy="246062"/>
          </a:xfrm>
        </p:grpSpPr>
        <p:pic>
          <p:nvPicPr>
            <p:cNvPr id="8261" name="图片 3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593138" y="4875213"/>
              <a:ext cx="398462" cy="2365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62" name="图片 3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9080500" y="4883150"/>
              <a:ext cx="404813" cy="2381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57" name="组合 2"/>
          <p:cNvGrpSpPr/>
          <p:nvPr/>
        </p:nvGrpSpPr>
        <p:grpSpPr>
          <a:xfrm>
            <a:off x="10304463" y="4974314"/>
            <a:ext cx="841375" cy="249237"/>
            <a:chOff x="10304463" y="4886325"/>
            <a:chExt cx="841375" cy="249238"/>
          </a:xfrm>
        </p:grpSpPr>
        <p:pic>
          <p:nvPicPr>
            <p:cNvPr id="8259" name="图片 3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304463" y="4899025"/>
              <a:ext cx="400050" cy="2365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60" name="图片 3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741025" y="4886325"/>
              <a:ext cx="404813" cy="23971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 rot="10800000">
            <a:off x="506413" y="4545065"/>
            <a:ext cx="5094288" cy="1526583"/>
          </a:xfrm>
          <a:prstGeom prst="round2Same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rgbClr val="EB6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 rot="10800000">
            <a:off x="1783638" y="4545065"/>
            <a:ext cx="2539838" cy="444686"/>
          </a:xfrm>
          <a:prstGeom prst="round2SameRect">
            <a:avLst>
              <a:gd name="adj1" fmla="val 36911"/>
              <a:gd name="adj2" fmla="val 0"/>
            </a:avLst>
          </a:prstGeom>
          <a:solidFill>
            <a:srgbClr val="EB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 bwMode="auto">
          <a:xfrm>
            <a:off x="508000" y="1055688"/>
            <a:ext cx="5094288" cy="1587887"/>
          </a:xfrm>
          <a:prstGeom prst="roundRect">
            <a:avLst>
              <a:gd name="adj" fmla="val 16732"/>
            </a:avLst>
          </a:prstGeom>
          <a:solidFill>
            <a:srgbClr val="005096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5096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507207" y="1679575"/>
            <a:ext cx="5095875" cy="2619258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19050">
            <a:solidFill>
              <a:srgbClr val="0050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 smtClean="0">
              <a:ln>
                <a:solidFill>
                  <a:srgbClr val="005096"/>
                </a:solidFill>
              </a:ln>
              <a:solidFill>
                <a:srgbClr val="FFFF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矩形 16"/>
          <p:cNvSpPr/>
          <p:nvPr/>
        </p:nvSpPr>
        <p:spPr>
          <a:xfrm>
            <a:off x="10260013" y="196850"/>
            <a:ext cx="2230437" cy="53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2/2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943600" y="1108075"/>
          <a:ext cx="5700713" cy="10064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00713"/>
              </a:tblGrid>
              <a:tr h="548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参照药玛舒拉沙韦未满足的临床需求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5" marR="91435" marT="45749" marB="457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</a:tr>
              <a:tr h="457489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5" marR="91435" marT="45749" marB="457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5" name="文本框 2"/>
          <p:cNvSpPr txBox="1">
            <a:spLocks noChangeArrowheads="1"/>
          </p:cNvSpPr>
          <p:nvPr/>
        </p:nvSpPr>
        <p:spPr bwMode="auto">
          <a:xfrm>
            <a:off x="506413" y="6318250"/>
            <a:ext cx="5094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 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陈晨</a:t>
            </a:r>
            <a:r>
              <a:rPr kumimoji="0" lang="en-US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《中国公共卫生》</a:t>
            </a:r>
            <a:r>
              <a:rPr kumimoji="0" lang="en-US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38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卷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</a:t>
            </a:r>
            <a:r>
              <a:rPr kumimoji="0" lang="en-US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1494-1498</a:t>
            </a:r>
            <a:endParaRPr kumimoji="0" lang="en-US" altLang="zh-CN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en-US" altLang="zh-CN" sz="800" kern="1200" cap="none" spc="0" normalizeH="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中国流感疫苗预防接种技术指南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(2023—2024)[J].中国病毒病杂志,2024,14(01):1-19.</a:t>
            </a:r>
            <a:endParaRPr kumimoji="0" lang="en-US" altLang="zh-CN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en-US" altLang="zh-CN" sz="800" kern="1200" cap="none" spc="0" normalizeH="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人口普查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年鉴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，2020年</a:t>
            </a:r>
            <a:endParaRPr kumimoji="0" lang="en-US" altLang="zh-CN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2" name="文本框 8"/>
          <p:cNvSpPr txBox="1"/>
          <p:nvPr>
            <p:custDataLst>
              <p:tags r:id="rId4"/>
            </p:custDataLst>
          </p:nvPr>
        </p:nvSpPr>
        <p:spPr>
          <a:xfrm>
            <a:off x="5946775" y="1660525"/>
            <a:ext cx="5700713" cy="720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ts val="2600"/>
              </a:lnSpc>
            </a:pPr>
            <a:r>
              <a:rPr lang="zh-CN" altLang="en-US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复杂用药场景：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参照药经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CYP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酶代谢，药物相互作用多，多药联合治疗场景受限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253" name="文本框 9"/>
          <p:cNvSpPr txBox="1"/>
          <p:nvPr>
            <p:custDataLst>
              <p:tags r:id="rId5"/>
            </p:custDataLst>
          </p:nvPr>
        </p:nvSpPr>
        <p:spPr>
          <a:xfrm>
            <a:off x="5943600" y="4424363"/>
            <a:ext cx="5702300" cy="7842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ts val="2600"/>
              </a:lnSpc>
            </a:pPr>
            <a:r>
              <a:rPr lang="zh-CN" altLang="en-US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青少年数据支撑不足：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Ⅲ期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临床试验中，青少年亚组</a:t>
            </a: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未观察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到具有统计学意义的疗效差异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文本框 10"/>
          <p:cNvSpPr txBox="1"/>
          <p:nvPr>
            <p:custDataLst>
              <p:tags r:id="rId6"/>
            </p:custDataLst>
          </p:nvPr>
        </p:nvSpPr>
        <p:spPr>
          <a:xfrm>
            <a:off x="5943600" y="3470275"/>
            <a:ext cx="5702300" cy="796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ts val="26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治疗费用压力：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青少年流感高发，</a:t>
            </a: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现有</a:t>
            </a:r>
            <a:r>
              <a:rPr lang="en-US" altLang="zh-CN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PA</a:t>
            </a:r>
            <a:r>
              <a:rPr lang="zh-CN" altLang="en-US" sz="16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抑制剂无青少年剂量优化及医保基金节约空间</a:t>
            </a:r>
            <a:endParaRPr lang="zh-CN" altLang="en-US" sz="16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7"/>
            </p:custDataLst>
          </p:nvPr>
        </p:nvSpPr>
        <p:spPr>
          <a:xfrm>
            <a:off x="5943600" y="2540000"/>
            <a:ext cx="5702300" cy="78581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ts val="2600"/>
              </a:lnSpc>
            </a:pPr>
            <a:r>
              <a:rPr lang="zh-CN" altLang="en-US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特殊人群需求：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参照药中度肝损伤患者慎用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，临床需适用范围广的药物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6" name="矩形 6"/>
          <p:cNvSpPr/>
          <p:nvPr/>
        </p:nvSpPr>
        <p:spPr>
          <a:xfrm>
            <a:off x="2116138" y="1087438"/>
            <a:ext cx="1724025" cy="500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矩形 19"/>
          <p:cNvSpPr/>
          <p:nvPr/>
        </p:nvSpPr>
        <p:spPr>
          <a:xfrm>
            <a:off x="1270861" y="1798159"/>
            <a:ext cx="3301139" cy="682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8400-14400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r>
              <a:rPr lang="en-US" altLang="zh-CN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中国流感发病人数较多，呈季节性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54782" y="5063005"/>
            <a:ext cx="4241239" cy="91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sz="15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sz="15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12-17岁青少年约9448万人</a:t>
            </a:r>
            <a:endParaRPr kumimoji="0" sz="15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sz="15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学龄</a:t>
            </a:r>
            <a:r>
              <a:rPr kumimoji="0" lang="zh-CN" sz="15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青少年流感</a:t>
            </a:r>
            <a:r>
              <a:rPr kumimoji="0" lang="zh-CN" sz="15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检测阳性率明显高于其他年龄组</a:t>
            </a:r>
            <a:endParaRPr kumimoji="0" sz="15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sz="15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校园聚集传播风险大，家庭照护和误学负担重</a:t>
            </a:r>
            <a:endParaRPr kumimoji="0" sz="15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60" name="文本框 1"/>
          <p:cNvSpPr txBox="1"/>
          <p:nvPr/>
        </p:nvSpPr>
        <p:spPr>
          <a:xfrm>
            <a:off x="5943600" y="5597525"/>
            <a:ext cx="5700713" cy="646113"/>
          </a:xfrm>
          <a:prstGeom prst="rect">
            <a:avLst/>
          </a:prstGeom>
          <a:solidFill>
            <a:srgbClr val="0C589B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申报药玛硒洛沙韦针对上述临床需求，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提供更安全、更充分循证依据的治疗选择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8558213" y="5222875"/>
            <a:ext cx="471488" cy="320675"/>
          </a:xfrm>
          <a:prstGeom prst="downArrow">
            <a:avLst/>
          </a:prstGeom>
          <a:solidFill>
            <a:srgbClr val="EB61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70861" y="2662237"/>
            <a:ext cx="4125160" cy="682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en-US" altLang="zh-CN" b="1" dirty="0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9.6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~24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万病例</a:t>
            </a:r>
            <a:r>
              <a:rPr lang="en-US" altLang="zh-CN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流感相关超额死亡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的风险与人群健康负担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不容忽视</a:t>
            </a:r>
            <a:endParaRPr lang="zh-CN" altLang="en-US" sz="1400" dirty="0">
              <a:solidFill>
                <a:srgbClr val="40404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70861" y="3488991"/>
            <a:ext cx="4194902" cy="682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en-US" altLang="zh-CN" b="1" dirty="0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561</a:t>
            </a:r>
            <a:r>
              <a:rPr lang="zh-CN" altLang="en-US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25768 元/例</a:t>
            </a:r>
            <a:endParaRPr lang="zh-CN" altLang="en-US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住院患者平均经济负担较高，门诊负担亦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不容忽视</a:t>
            </a:r>
            <a:endParaRPr lang="zh-CN" altLang="en-US" sz="1400" dirty="0">
              <a:solidFill>
                <a:srgbClr val="40404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7894" y="45947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【青少年人群负担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43812" y="2540000"/>
            <a:ext cx="482195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43812" y="3407747"/>
            <a:ext cx="482195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80071" y="1857762"/>
            <a:ext cx="567621" cy="567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0" y="1966629"/>
            <a:ext cx="485462" cy="340361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680071" y="2680814"/>
            <a:ext cx="567621" cy="567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2" y="2723259"/>
            <a:ext cx="304137" cy="432195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680071" y="3521801"/>
            <a:ext cx="567621" cy="567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4" y="3590857"/>
            <a:ext cx="413973" cy="4144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2" y="5138230"/>
            <a:ext cx="244910" cy="24307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2" y="5414747"/>
            <a:ext cx="244910" cy="24307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2" y="5691265"/>
            <a:ext cx="244910" cy="2430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2260" y="239395"/>
            <a:ext cx="9913620" cy="44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fontAlgn="auto" hangingPunct="1">
              <a:lnSpc>
                <a:spcPct val="96000"/>
              </a:lnSpc>
              <a:defRPr/>
            </a:pPr>
            <a:r>
              <a:rPr lang="zh-CN" altLang="en-US" sz="2300" b="1" kern="0" spc="-1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流感疾病负担重，现有治疗在安全性与特殊人群应用上仍有未被满足需求</a:t>
            </a:r>
            <a:endParaRPr lang="zh-CN" altLang="en-US" sz="2300" b="1" kern="0" spc="-1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形"/>
          <p:cNvSpPr/>
          <p:nvPr>
            <p:custDataLst>
              <p:tags r:id="rId2"/>
            </p:custDataLst>
          </p:nvPr>
        </p:nvSpPr>
        <p:spPr>
          <a:xfrm>
            <a:off x="2429755" y="930430"/>
            <a:ext cx="8871829" cy="10167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just" defTabSz="914400" rtl="0" eaLnBrk="0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kern="0" spc="1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图形"/>
          <p:cNvSpPr/>
          <p:nvPr>
            <p:custDataLst>
              <p:tags r:id="rId3"/>
            </p:custDataLst>
          </p:nvPr>
        </p:nvSpPr>
        <p:spPr>
          <a:xfrm rot="10800000" flipV="1">
            <a:off x="909319" y="918403"/>
            <a:ext cx="1512162" cy="1040763"/>
          </a:xfrm>
          <a:prstGeom prst="round1Rect">
            <a:avLst>
              <a:gd name="adj" fmla="val 25958"/>
            </a:avLst>
          </a:prstGeom>
          <a:gradFill flip="none" rotWithShape="1">
            <a:gsLst>
              <a:gs pos="100000">
                <a:srgbClr val="3D69C0"/>
              </a:gs>
              <a:gs pos="0">
                <a:srgbClr val="083E7D"/>
              </a:gs>
            </a:gsLst>
            <a:lin ang="5400000" scaled="1"/>
            <a:tileRect/>
          </a:gradFill>
          <a:ln w="38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886937" y="3278759"/>
            <a:ext cx="10328359" cy="3106165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 w="19050">
            <a:noFill/>
            <a:miter lim="800000"/>
          </a:ln>
          <a:effectLst>
            <a:outerShdw blurRad="177800" algn="tl" rotWithShape="0">
              <a:srgbClr val="005096">
                <a:alpha val="39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42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3"/>
          <p:cNvSpPr/>
          <p:nvPr/>
        </p:nvSpPr>
        <p:spPr>
          <a:xfrm>
            <a:off x="10260013" y="196850"/>
            <a:ext cx="2230437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030" y="193675"/>
            <a:ext cx="9364663" cy="445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玛硒洛沙韦整体安全性好，胃肠道不良反应发生率更</a:t>
            </a:r>
            <a:r>
              <a:rPr kumimoji="0" lang="zh-CN" altLang="en-US" sz="2400" b="1" kern="0" cap="none" spc="-1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低</a:t>
            </a:r>
            <a:endParaRPr kumimoji="0" lang="zh-CN" altLang="en-US" sz="2400" b="1" kern="0" cap="none" spc="-10" normalizeH="0" baseline="0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707247" y="6399018"/>
            <a:ext cx="3878263" cy="4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1 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玛硒洛沙韦片说明书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.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修改日期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2026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年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06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月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03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日</a:t>
            </a:r>
            <a:endParaRPr kumimoji="0" lang="zh-CN" altLang="en-US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 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玛舒拉沙韦片说明书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.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修改日期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2025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年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3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月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25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日</a:t>
            </a:r>
            <a:endParaRPr kumimoji="0" lang="zh-CN" altLang="en-US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 玛硒洛沙韦成人与青少年全人群安全性临床试验数据统计分析</a:t>
            </a:r>
            <a:r>
              <a:rPr lang="en-US" altLang="zh-CN" sz="9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kumimoji="0" lang="zh-CN" altLang="en-US" sz="9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345" name="文本框 5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3113" y="6627495"/>
            <a:ext cx="4675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*玛硒洛沙韦和玛舒拉沙韦未做头对头对比研究，该数据引自各自 </a:t>
            </a:r>
            <a:r>
              <a:rPr kumimoji="0" lang="zh-CN" altLang="zh-CN" sz="9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II/III</a:t>
            </a:r>
            <a:r>
              <a:rPr kumimoji="0" lang="zh-CN" altLang="en-US" sz="9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期临床研究</a:t>
            </a:r>
            <a:endParaRPr kumimoji="0" lang="zh-CN" altLang="en-US" sz="9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63692" y="3360525"/>
          <a:ext cx="10019287" cy="2920384"/>
        </p:xfrm>
        <a:graphic>
          <a:graphicData uri="http://schemas.openxmlformats.org/drawingml/2006/table">
            <a:tbl>
              <a:tblPr/>
              <a:tblGrid>
                <a:gridCol w="2971774"/>
                <a:gridCol w="3481637"/>
                <a:gridCol w="3565876"/>
              </a:tblGrid>
              <a:tr h="3205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玛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硒洛沙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韦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(n=776)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玛舒拉沙韦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(n=540)(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参照药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89B"/>
                    </a:solidFill>
                  </a:tcPr>
                </a:tc>
              </a:tr>
              <a:tr h="378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中性粒细胞计数降低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589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589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58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1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1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205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白细胞计数降低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205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窦性心律失常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340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窦性心律过缓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78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589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58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1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1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78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恶心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589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58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1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1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  <a:tr h="378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589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58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1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1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28" marR="90728" marT="45364" marB="4536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3F1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" name="图形"/>
          <p:cNvSpPr txBox="1"/>
          <p:nvPr>
            <p:custDataLst>
              <p:tags r:id="rId7"/>
            </p:custDataLst>
          </p:nvPr>
        </p:nvSpPr>
        <p:spPr>
          <a:xfrm>
            <a:off x="2611055" y="1334770"/>
            <a:ext cx="8509228" cy="561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60000"/>
              </a:lnSpc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HarmonyOS Sans SC Medium" panose="00000600000000000000" pitchFamily="2" charset="-122"/>
                <a:ea typeface="HarmonyOS Sans SC Medium" panose="00000600000000000000" pitchFamily="2" charset="-122"/>
              </a:defRPr>
            </a:lvl1pPr>
          </a:lstStyle>
          <a:p>
            <a:pPr marL="0" marR="0" lvl="0" indent="0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▶ 基于</a:t>
            </a:r>
            <a:r>
              <a:rPr kumimoji="0" lang="en-US" altLang="zh-CN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II/III</a:t>
            </a:r>
            <a:r>
              <a:rPr kumimoji="0" lang="zh-CN" altLang="en-US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期临床研究，玛硒洛沙韦</a:t>
            </a:r>
            <a:r>
              <a:rPr kumimoji="0" lang="en-US" altLang="zh-CN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595</a:t>
            </a:r>
            <a:r>
              <a:rPr kumimoji="0" lang="zh-CN" altLang="en-US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例成人及</a:t>
            </a:r>
            <a:r>
              <a:rPr kumimoji="0" lang="en-US" altLang="zh-CN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181</a:t>
            </a:r>
            <a:r>
              <a:rPr kumimoji="0" lang="zh-CN" altLang="en-US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例青少年患者接受治疗，多数</a:t>
            </a:r>
            <a:r>
              <a:rPr kumimoji="0" lang="en-US" altLang="zh-CN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ADR</a:t>
            </a:r>
            <a:r>
              <a:rPr kumimoji="0" lang="zh-CN" altLang="en-US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严重程度为</a:t>
            </a:r>
            <a:r>
              <a:rPr kumimoji="0" lang="en-US" altLang="zh-CN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1-2</a:t>
            </a:r>
            <a:r>
              <a:rPr kumimoji="0" lang="zh-CN" altLang="en-US" sz="1500" b="0" i="0" u="none" strike="noStrike" kern="0" cap="none" spc="1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级，未见严重不良反应，暂未监测到上市后</a:t>
            </a:r>
            <a:r>
              <a:rPr kumimoji="0" lang="zh-CN" altLang="en-US" sz="15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不良反应</a:t>
            </a:r>
            <a:endParaRPr kumimoji="0" lang="zh-CN" altLang="en-US" sz="1500" b="0" i="0" u="none" strike="noStrike" kern="0" cap="none" spc="1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5597" y="953521"/>
            <a:ext cx="584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玛硒洛沙韦安全性临床数据充分，不良反应程度轻</a:t>
            </a:r>
            <a:endParaRPr lang="zh-CN" altLang="en-US" sz="20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9874" y="1261268"/>
            <a:ext cx="1031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药品说明书</a:t>
            </a:r>
            <a:endParaRPr lang="en-US" altLang="zh-CN" sz="11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收载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的安全性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9" name="图形"/>
          <p:cNvSpPr/>
          <p:nvPr>
            <p:custDataLst>
              <p:tags r:id="rId8"/>
            </p:custDataLst>
          </p:nvPr>
        </p:nvSpPr>
        <p:spPr>
          <a:xfrm>
            <a:off x="2429755" y="2158126"/>
            <a:ext cx="8871829" cy="10167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just" defTabSz="914400" rtl="0" eaLnBrk="0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kern="0" spc="1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图形"/>
          <p:cNvSpPr/>
          <p:nvPr>
            <p:custDataLst>
              <p:tags r:id="rId9"/>
            </p:custDataLst>
          </p:nvPr>
        </p:nvSpPr>
        <p:spPr>
          <a:xfrm rot="10800000" flipV="1">
            <a:off x="909319" y="2146099"/>
            <a:ext cx="1512162" cy="1040763"/>
          </a:xfrm>
          <a:prstGeom prst="round1Rect">
            <a:avLst>
              <a:gd name="adj" fmla="val 27447"/>
            </a:avLst>
          </a:prstGeom>
          <a:gradFill flip="none" rotWithShape="1">
            <a:gsLst>
              <a:gs pos="100000">
                <a:srgbClr val="3D69C0"/>
              </a:gs>
              <a:gs pos="0">
                <a:srgbClr val="083E7D"/>
              </a:gs>
            </a:gsLst>
            <a:lin ang="5400000" scaled="1"/>
            <a:tileRect/>
          </a:gradFill>
          <a:ln w="38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938277" y="2451038"/>
            <a:ext cx="1454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与目录内药品</a:t>
            </a:r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安全性</a:t>
            </a:r>
            <a:endParaRPr lang="en-US" altLang="zh-CN" sz="11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  <a:p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方面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相比较主要优势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2611055" y="2564130"/>
            <a:ext cx="850922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1">
              <a:defRPr/>
            </a:pPr>
            <a:r>
              <a:rPr lang="zh-CN" altLang="en-US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▶ 相较于参照药，玛硒洛沙韦各类不良反应发生率均更低；胃肠道不良反应</a:t>
            </a:r>
            <a:r>
              <a:rPr lang="en-US" altLang="zh-CN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(</a:t>
            </a:r>
            <a:r>
              <a:rPr lang="zh-CN" altLang="en-US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腹泻、恶心、呕吐</a:t>
            </a:r>
            <a:r>
              <a:rPr lang="en-US" altLang="zh-CN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lang="en-US" altLang="zh-CN" sz="1500" kern="0" spc="1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0.5</a:t>
            </a:r>
            <a:r>
              <a:rPr lang="en-US" altLang="zh-CN" sz="1500" kern="0" spc="10" dirty="0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 vs 10</a:t>
            </a:r>
            <a:r>
              <a:rPr lang="en-US" altLang="zh-CN" sz="1500" kern="0" spc="1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zh-CN" altLang="en-US" sz="1500" kern="0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中性粒细胞降低</a:t>
            </a:r>
            <a:r>
              <a:rPr lang="en-US" altLang="zh-CN" sz="1500" kern="0" spc="1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</a:t>
            </a:r>
            <a:r>
              <a:rPr lang="en-US" altLang="zh-CN" sz="1500" kern="0" spc="10" dirty="0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 vs 11</a:t>
            </a:r>
            <a:r>
              <a:rPr lang="en-US" altLang="zh-CN" sz="1500" kern="0" spc="1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zh-CN" altLang="en-US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，总体不良反应发生率与安慰剂相当。</a:t>
            </a:r>
            <a:endParaRPr lang="zh-CN" altLang="en-US" sz="15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3009361" y="2159450"/>
            <a:ext cx="7712616" cy="40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玛硒洛沙韦整体安全性良好，胃肠道不良反应发生率远低于参照药</a:t>
            </a:r>
            <a:endParaRPr lang="zh-CN" altLang="en-US" sz="20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19810" y="5100955"/>
            <a:ext cx="10099675" cy="1148080"/>
          </a:xfrm>
          <a:prstGeom prst="roundRect">
            <a:avLst>
              <a:gd name="adj" fmla="val 2488"/>
            </a:avLst>
          </a:prstGeom>
          <a:noFill/>
          <a:ln w="28575" cap="flat" cmpd="sng">
            <a:solidFill>
              <a:srgbClr val="EB6100"/>
            </a:solidFill>
            <a:prstDash val="sysDot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图形"/>
          <p:cNvSpPr/>
          <p:nvPr>
            <p:custDataLst>
              <p:tags r:id="rId3"/>
            </p:custDataLst>
          </p:nvPr>
        </p:nvSpPr>
        <p:spPr>
          <a:xfrm rot="10800000" flipV="1">
            <a:off x="865034" y="1011271"/>
            <a:ext cx="1512162" cy="1040763"/>
          </a:xfrm>
          <a:prstGeom prst="round1Rect">
            <a:avLst>
              <a:gd name="adj" fmla="val 28936"/>
            </a:avLst>
          </a:prstGeom>
          <a:gradFill flip="none" rotWithShape="1">
            <a:gsLst>
              <a:gs pos="100000">
                <a:srgbClr val="3D69C0"/>
              </a:gs>
              <a:gs pos="0">
                <a:srgbClr val="083E7D"/>
              </a:gs>
            </a:gsLst>
            <a:lin ang="5400000" scaled="1"/>
            <a:tileRect/>
          </a:gradFill>
          <a:ln w="38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5125" y="1316210"/>
            <a:ext cx="1454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与目录内药品</a:t>
            </a:r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安全性</a:t>
            </a:r>
            <a:endParaRPr lang="en-US" altLang="zh-CN" sz="11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  <a:p>
            <a:r>
              <a:rPr lang="zh-CN" altLang="en-US" sz="11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方面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45 Light" panose="00020600040101010101" pitchFamily="18" charset="-122"/>
                <a:sym typeface="微软雅黑" panose="020B0503020204020204" pitchFamily="34" charset="-122"/>
              </a:rPr>
              <a:t>相比较主要优势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45 Light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2294" name="矩形 14"/>
          <p:cNvSpPr/>
          <p:nvPr/>
        </p:nvSpPr>
        <p:spPr>
          <a:xfrm>
            <a:off x="10260013" y="196850"/>
            <a:ext cx="2230437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2/2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826770" y="2282826"/>
            <a:ext cx="10527030" cy="3845560"/>
          </a:xfrm>
          <a:prstGeom prst="roundRect">
            <a:avLst>
              <a:gd name="adj" fmla="val 5354"/>
            </a:avLst>
          </a:prstGeom>
          <a:solidFill>
            <a:schemeClr val="bg1"/>
          </a:solidFill>
          <a:ln w="19050">
            <a:noFill/>
            <a:miter lim="800000"/>
          </a:ln>
          <a:effectLst>
            <a:outerShdw blurRad="203200" dir="1200000" algn="tl" rotWithShape="0">
              <a:srgbClr val="005096">
                <a:alpha val="51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1800" y="207963"/>
            <a:ext cx="8488363" cy="445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药物相互作用更少；轻中度肝损患者安全适用无顾虑</a:t>
            </a:r>
            <a:endParaRPr kumimoji="0" lang="zh-CN" altLang="en-US" sz="2400" b="1" kern="0" cap="none" spc="-1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297" name="文本框 2"/>
          <p:cNvSpPr txBox="1"/>
          <p:nvPr/>
        </p:nvSpPr>
        <p:spPr>
          <a:xfrm>
            <a:off x="623888" y="6305550"/>
            <a:ext cx="50498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 </a:t>
            </a:r>
            <a:r>
              <a:rPr lang="zh-CN" alt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玛硒洛沙韦片说明书</a:t>
            </a:r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修改日期</a:t>
            </a:r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2026</a:t>
            </a:r>
            <a:r>
              <a:rPr lang="zh-CN" alt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06</a:t>
            </a:r>
            <a:r>
              <a:rPr lang="zh-CN" alt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月</a:t>
            </a:r>
            <a:r>
              <a:rPr lang="en-US" altLang="zh-CN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03</a:t>
            </a:r>
            <a:r>
              <a:rPr lang="zh-CN" alt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</a:t>
            </a:r>
            <a:endParaRPr kumimoji="0" lang="zh-CN" altLang="en-US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 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玛舒拉沙韦片说明书</a:t>
            </a: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修改日期</a:t>
            </a: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月</a:t>
            </a: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25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</a:t>
            </a:r>
            <a:endParaRPr lang="zh-CN" altLang="en-US" sz="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 Han M. et al.</a:t>
            </a:r>
            <a:r>
              <a:rPr lang="zh-CN" altLang="en-US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Front Pharmacol. 2025;16:1722747. Published 2025 Dec 18. </a:t>
            </a:r>
            <a:endParaRPr lang="zh-CN" altLang="en-US" sz="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1097206" y="2464294"/>
          <a:ext cx="9976227" cy="3355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05175"/>
                <a:gridCol w="3287548"/>
                <a:gridCol w="3383504"/>
              </a:tblGrid>
              <a:tr h="490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45454" marB="4545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玛硒洛沙韦</a:t>
                      </a:r>
                      <a:endParaRPr lang="zh-CN" altLang="en-US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solidFill>
                      <a:srgbClr val="DA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玛舒拉沙韦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参照药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zh-CN" altLang="en-US" sz="1600" b="0" i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45454" marB="45454" anchor="ctr">
                    <a:solidFill>
                      <a:srgbClr val="FFF2CA"/>
                    </a:solidFill>
                  </a:tcPr>
                </a:tc>
              </a:tr>
              <a:tr h="450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药物相互作用对比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45454" marB="4545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8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solidFill>
                      <a:srgbClr val="0C589B"/>
                    </a:solidFill>
                  </a:tcPr>
                </a:tc>
                <a:tc hMerge="1">
                  <a:tcPr marL="91429" marR="91429" marT="45454" marB="45454" anchor="ctr">
                    <a:solidFill>
                      <a:srgbClr val="0C589B"/>
                    </a:solidFill>
                  </a:tcPr>
                </a:tc>
              </a:tr>
              <a:tr h="3476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与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CYP底物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联用</a:t>
                      </a:r>
                      <a:r>
                        <a:rPr lang="en-US" altLang="zh-CN" sz="1400" b="1" baseline="30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</a:t>
                      </a:r>
                      <a:endParaRPr lang="en-US" altLang="zh-CN" sz="1400" b="1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FE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与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CYP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3A4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诱导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剂合用可能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导致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有效性降低</a:t>
                      </a:r>
                      <a:endParaRPr lang="zh-CN" altLang="en-US" sz="1400" b="1" dirty="0">
                        <a:solidFill>
                          <a:srgbClr val="EB61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与强中效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CYP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3A4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酶抑制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剂联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用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剂量需减半</a:t>
                      </a:r>
                      <a:endParaRPr lang="zh-CN" altLang="en-US" sz="1400" b="1" dirty="0">
                        <a:solidFill>
                          <a:srgbClr val="EB61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1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与P-gp底物联用</a:t>
                      </a:r>
                      <a:r>
                        <a:rPr lang="en-US" altLang="zh-CN" sz="1400" b="1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</a:t>
                      </a:r>
                      <a:endParaRPr lang="en-US" altLang="zh-CN" sz="1400" b="1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FE5"/>
                    </a:solidFill>
                  </a:tcPr>
                </a:tc>
                <a:tc vMerge="1">
                  <a:tcPr anchor="ctr">
                    <a:lnL>
                      <a:noFill/>
                    </a:lnL>
                    <a:lnR>
                      <a:noFill/>
                    </a:lnR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59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与BCRP底物联用</a:t>
                      </a:r>
                      <a:r>
                        <a:rPr lang="en-US" altLang="zh-CN" sz="1400" b="1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c</a:t>
                      </a:r>
                      <a:endParaRPr lang="en-US" altLang="zh-CN" sz="1400" b="1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FE5"/>
                    </a:solidFill>
                  </a:tcPr>
                </a:tc>
                <a:tc vMerge="1">
                  <a:tcPr anchor="ctr">
                    <a:lnL>
                      <a:noFill/>
                    </a:lnL>
                    <a:lnR>
                      <a:noFill/>
                    </a:lnR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37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肝损伤患者对比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rgbClr val="0C58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C589B"/>
                      </a:solidFill>
                      <a:prstDash val="solid"/>
                    </a:lnB>
                    <a:solidFill>
                      <a:srgbClr val="0C589B"/>
                    </a:solidFill>
                  </a:tcPr>
                </a:tc>
              </a:tr>
              <a:tr h="4137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轻度肝损患者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T w="635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无需调整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39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中度肝损患者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085" marR="64085" marT="0" marB="0" anchor="ctr"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rgbClr val="EB61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慎用</a:t>
                      </a:r>
                      <a:endParaRPr lang="zh-CN" altLang="en-US" sz="1400" b="1" dirty="0">
                        <a:solidFill>
                          <a:srgbClr val="EB61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29" marR="91429" marT="45454" marB="4545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5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37" name="文本框 3"/>
          <p:cNvSpPr txBox="1"/>
          <p:nvPr/>
        </p:nvSpPr>
        <p:spPr>
          <a:xfrm>
            <a:off x="7088220" y="6305550"/>
            <a:ext cx="4900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buClrTx/>
              <a:buSzTx/>
              <a:buNone/>
            </a:pP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CYP3A4底物：经CYP3A4酶代谢的药物，如部分他汀类、钙通道阻滞剂等</a:t>
            </a:r>
            <a:endParaRPr lang="en-US" altLang="zh-CN" sz="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P-gp底物：P-糖蛋白转运的药物，如部分抗凝药、免疫抑制剂等</a:t>
            </a:r>
            <a:endParaRPr lang="en-US" altLang="zh-CN" sz="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zh-CN" sz="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BCRP底物：乳腺癌耐药蛋白转运的药物，如部分靶向药等</a:t>
            </a:r>
            <a:endParaRPr lang="en-US" altLang="zh-CN" sz="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图形"/>
          <p:cNvSpPr/>
          <p:nvPr>
            <p:custDataLst>
              <p:tags r:id="rId4"/>
            </p:custDataLst>
          </p:nvPr>
        </p:nvSpPr>
        <p:spPr>
          <a:xfrm>
            <a:off x="2367671" y="1023298"/>
            <a:ext cx="8871829" cy="10167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just" defTabSz="914400" rtl="0" eaLnBrk="0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800" kern="0" spc="1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3433" y="1448555"/>
            <a:ext cx="8640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1">
              <a:defRPr/>
            </a:pPr>
            <a:r>
              <a:rPr lang="zh-CN" altLang="en-US" sz="1500" kern="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▶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玛硒洛沙韦经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UGT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酶代谢，不经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CYP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酶，药物相互作用少，减少多重用药患者安全风险；轻中度肝损伤患者可常规使用，适用人群更广，临床使用限制较参照药更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少</a:t>
            </a:r>
            <a:endParaRPr lang="zh-CN" altLang="en-US" sz="15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05246" y="1059846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玛硒洛沙韦联用无需调整剂量，轻中度肝损均可安全使用</a:t>
            </a:r>
            <a:endParaRPr lang="zh-CN" altLang="en-US" sz="20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735814" y="904938"/>
            <a:ext cx="10646367" cy="810374"/>
          </a:xfrm>
          <a:prstGeom prst="snip2DiagRect">
            <a:avLst>
              <a:gd name="adj1" fmla="val 1913"/>
              <a:gd name="adj2" fmla="val 24317"/>
            </a:avLst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581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矩形 61"/>
          <p:cNvSpPr/>
          <p:nvPr/>
        </p:nvSpPr>
        <p:spPr>
          <a:xfrm>
            <a:off x="10260013" y="196850"/>
            <a:ext cx="2230437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388" y="211138"/>
            <a:ext cx="9979025" cy="430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300" b="1" kern="0" cap="none" spc="-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玛硒洛沙</a:t>
            </a:r>
            <a:r>
              <a:rPr kumimoji="0" lang="zh-CN" altLang="en-US" sz="2300" b="1" kern="0" cap="none" spc="-15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韦快速缓解成人及青少年流感症状，缩短</a:t>
            </a:r>
            <a:r>
              <a:rPr kumimoji="0" lang="en-US" altLang="zh-CN" sz="2300" b="1" kern="0" cap="none" spc="-15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RNA</a:t>
            </a:r>
            <a:r>
              <a:rPr kumimoji="0" lang="zh-CN" altLang="en-US" sz="2300" b="1" kern="0" cap="none" spc="-15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转阴时间达</a:t>
            </a:r>
            <a:r>
              <a:rPr kumimoji="0" lang="en-US" altLang="zh-CN" sz="2300" b="1" kern="0" cap="none" spc="-15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62</a:t>
            </a:r>
            <a:r>
              <a:rPr lang="zh-CN" altLang="en-US" sz="2300" b="1" kern="0" spc="-15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</a:t>
            </a:r>
            <a:endParaRPr lang="zh-CN" altLang="en-US" sz="2300" b="1" kern="0" spc="-15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93725" y="1868488"/>
            <a:ext cx="5222875" cy="439738"/>
          </a:xfrm>
          <a:prstGeom prst="roundRect">
            <a:avLst/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玛硒洛沙</a:t>
            </a:r>
            <a:r>
              <a:rPr kumimoji="0" lang="zh-CN" altLang="en-US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韦</a:t>
            </a:r>
            <a:r>
              <a:rPr kumimoji="0" lang="en-US" altLang="zh-CN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600" b="1" i="0" u="none" strike="noStrike" kern="1200" cap="none" spc="0" normalizeH="0" baseline="0" noProof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III期临床研究（</a:t>
            </a: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80 mg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7" name="圆角矩形 36"/>
          <p:cNvSpPr/>
          <p:nvPr>
            <p:custDataLst>
              <p:tags r:id="rId3"/>
            </p:custDataLst>
          </p:nvPr>
        </p:nvSpPr>
        <p:spPr>
          <a:xfrm>
            <a:off x="6246813" y="1868488"/>
            <a:ext cx="5221288" cy="442913"/>
          </a:xfrm>
          <a:prstGeom prst="roundRect">
            <a:avLst/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玛硒洛沙</a:t>
            </a:r>
            <a:r>
              <a:rPr kumimoji="0" lang="zh-CN" altLang="en-US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韦</a:t>
            </a:r>
            <a:r>
              <a:rPr kumimoji="0" lang="en-US" altLang="zh-CN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600" b="1" i="0" u="none" strike="noStrike" kern="1200" cap="none" spc="0" normalizeH="0" baseline="0" noProof="1" smtClean="0">
                <a:ln>
                  <a:noFill/>
                </a:ln>
                <a:solidFill>
                  <a:srgbClr val="FED96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青少年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独立III期临床研究（</a:t>
            </a: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40 mg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586" name="文本框 20"/>
          <p:cNvSpPr txBox="1"/>
          <p:nvPr>
            <p:custDataLst>
              <p:tags r:id="rId4"/>
            </p:custDataLst>
          </p:nvPr>
        </p:nvSpPr>
        <p:spPr>
          <a:xfrm>
            <a:off x="628650" y="3775075"/>
            <a:ext cx="5969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文本框 21"/>
          <p:cNvSpPr txBox="1"/>
          <p:nvPr>
            <p:custDataLst>
              <p:tags r:id="rId5"/>
            </p:custDataLst>
          </p:nvPr>
        </p:nvSpPr>
        <p:spPr>
          <a:xfrm>
            <a:off x="6450013" y="3775075"/>
            <a:ext cx="598487" cy="2762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588" name="图表 2"/>
          <p:cNvGraphicFramePr/>
          <p:nvPr/>
        </p:nvGraphicFramePr>
        <p:xfrm>
          <a:off x="677863" y="4032250"/>
          <a:ext cx="514985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" r:id="rId6" imgW="5151120" imgH="2145665" progId="Excel.Chart.8">
                  <p:embed/>
                </p:oleObj>
              </mc:Choice>
              <mc:Fallback>
                <p:oleObj name="" r:id="rId6" imgW="5151120" imgH="2145665" progId="Excel.Char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863" y="4032250"/>
                        <a:ext cx="5149850" cy="2139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83038" y="3979863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200" i="1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</a:t>
            </a:r>
            <a:r>
              <a:rPr kumimoji="0" lang="en-US" altLang="zh-CN" sz="12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&lt;0.0001</a:t>
            </a:r>
            <a:endParaRPr kumimoji="0" lang="en-US" altLang="zh-CN" sz="12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90" name="文本框 44"/>
          <p:cNvSpPr txBox="1"/>
          <p:nvPr>
            <p:custDataLst>
              <p:tags r:id="rId9"/>
            </p:custDataLst>
          </p:nvPr>
        </p:nvSpPr>
        <p:spPr>
          <a:xfrm>
            <a:off x="4168775" y="3651250"/>
            <a:ext cx="1270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1" name="文本框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4675" y="3979863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200" i="1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P</a:t>
            </a:r>
            <a:r>
              <a:rPr kumimoji="0" lang="en-US" altLang="zh-CN" sz="12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&lt;0.0001</a:t>
            </a:r>
            <a:endParaRPr kumimoji="0" lang="en-US" altLang="zh-CN" sz="12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92" name="文本框 39"/>
          <p:cNvSpPr txBox="1"/>
          <p:nvPr>
            <p:custDataLst>
              <p:tags r:id="rId11"/>
            </p:custDataLst>
          </p:nvPr>
        </p:nvSpPr>
        <p:spPr>
          <a:xfrm>
            <a:off x="1731963" y="3651250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593" name="图表 4"/>
          <p:cNvGraphicFramePr/>
          <p:nvPr/>
        </p:nvGraphicFramePr>
        <p:xfrm>
          <a:off x="6465888" y="4021138"/>
          <a:ext cx="5227637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" r:id="rId12" imgW="5236210" imgH="2157730" progId="Excel.Chart.8">
                  <p:embed/>
                </p:oleObj>
              </mc:Choice>
              <mc:Fallback>
                <p:oleObj name="" r:id="rId12" imgW="5236210" imgH="2157730" progId="Excel.Char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65888" y="4021138"/>
                        <a:ext cx="5227637" cy="215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文本框 58"/>
          <p:cNvSpPr txBox="1"/>
          <p:nvPr>
            <p:custDataLst>
              <p:tags r:id="rId14"/>
            </p:custDataLst>
          </p:nvPr>
        </p:nvSpPr>
        <p:spPr>
          <a:xfrm>
            <a:off x="7552109" y="3979241"/>
            <a:ext cx="1033463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=0.0003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文本框 71"/>
          <p:cNvSpPr txBox="1"/>
          <p:nvPr>
            <p:custDataLst>
              <p:tags r:id="rId15"/>
            </p:custDataLst>
          </p:nvPr>
        </p:nvSpPr>
        <p:spPr>
          <a:xfrm>
            <a:off x="10029825" y="3978275"/>
            <a:ext cx="14478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P&lt; 0.0001</a:t>
            </a:r>
            <a:endParaRPr lang="en-US" altLang="zh-CN" sz="1200" i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下箭头 77"/>
          <p:cNvSpPr/>
          <p:nvPr>
            <p:custDataLst>
              <p:tags r:id="rId16"/>
            </p:custDataLst>
          </p:nvPr>
        </p:nvSpPr>
        <p:spPr>
          <a:xfrm>
            <a:off x="8450263" y="4564518"/>
            <a:ext cx="130175" cy="482600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下箭头 45"/>
          <p:cNvSpPr/>
          <p:nvPr>
            <p:custDataLst>
              <p:tags r:id="rId17"/>
            </p:custDataLst>
          </p:nvPr>
        </p:nvSpPr>
        <p:spPr>
          <a:xfrm>
            <a:off x="10736262" y="4564518"/>
            <a:ext cx="130175" cy="481012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 14"/>
          <p:cNvSpPr/>
          <p:nvPr>
            <p:custDataLst>
              <p:tags r:id="rId18"/>
            </p:custDataLst>
          </p:nvPr>
        </p:nvSpPr>
        <p:spPr>
          <a:xfrm>
            <a:off x="593725" y="2344738"/>
            <a:ext cx="5224463" cy="690563"/>
          </a:xfrm>
          <a:prstGeom prst="roundRect">
            <a:avLst/>
          </a:prstGeom>
          <a:solidFill>
            <a:srgbClr val="F4F9F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03" name="文本框 22"/>
          <p:cNvSpPr txBox="1"/>
          <p:nvPr>
            <p:custDataLst>
              <p:tags r:id="rId19"/>
            </p:custDataLst>
          </p:nvPr>
        </p:nvSpPr>
        <p:spPr>
          <a:xfrm>
            <a:off x="1371600" y="2306638"/>
            <a:ext cx="4467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随机、双盲、安慰剂对照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成人独立入组</a:t>
            </a:r>
            <a:r>
              <a:rPr lang="zh-CN" altLang="en-US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（18-65岁）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共纳入</a:t>
            </a:r>
            <a:r>
              <a:rPr lang="en-US" altLang="zh-CN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print">
            <a:duotone>
              <a:prstClr val="black"/>
              <a:srgbClr val="0C58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0" y="2680618"/>
            <a:ext cx="320831" cy="320830"/>
          </a:xfrm>
          <a:prstGeom prst="rect">
            <a:avLst/>
          </a:prstGeom>
        </p:spPr>
      </p:pic>
      <p:sp>
        <p:nvSpPr>
          <p:cNvPr id="28" name="圆角矩形 27"/>
          <p:cNvSpPr/>
          <p:nvPr>
            <p:custDataLst>
              <p:tags r:id="rId22"/>
            </p:custDataLst>
          </p:nvPr>
        </p:nvSpPr>
        <p:spPr>
          <a:xfrm>
            <a:off x="6245225" y="2344738"/>
            <a:ext cx="5222875" cy="690563"/>
          </a:xfrm>
          <a:prstGeom prst="roundRect">
            <a:avLst/>
          </a:prstGeom>
          <a:solidFill>
            <a:srgbClr val="F4F9F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06" name="文本框 28"/>
          <p:cNvSpPr txBox="1"/>
          <p:nvPr>
            <p:custDataLst>
              <p:tags r:id="rId23"/>
            </p:custDataLst>
          </p:nvPr>
        </p:nvSpPr>
        <p:spPr>
          <a:xfrm>
            <a:off x="7070725" y="2306638"/>
            <a:ext cx="3730625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随机、双盲、安慰剂对照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青少年独立入组</a:t>
            </a:r>
            <a:r>
              <a:rPr lang="zh-CN" altLang="en-US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12-17</a:t>
            </a:r>
            <a:r>
              <a:rPr lang="zh-CN" altLang="en-US" sz="14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共纳入</a:t>
            </a:r>
            <a:r>
              <a:rPr lang="en-US" altLang="zh-CN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>
            <p:custDataLst>
              <p:tags r:id="rId24"/>
            </p:custDataLst>
          </p:nvPr>
        </p:nvSpPr>
        <p:spPr>
          <a:xfrm>
            <a:off x="2526750" y="4564518"/>
            <a:ext cx="128587" cy="481013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下箭头 41"/>
          <p:cNvSpPr/>
          <p:nvPr>
            <p:custDataLst>
              <p:tags r:id="rId25"/>
            </p:custDataLst>
          </p:nvPr>
        </p:nvSpPr>
        <p:spPr>
          <a:xfrm>
            <a:off x="4713847" y="4564518"/>
            <a:ext cx="128588" cy="482600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15" name="文本框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3525" y="6510655"/>
            <a:ext cx="3276600" cy="3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ts val="1000"/>
              </a:lnSpc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1 Zhang W.et al. </a:t>
            </a:r>
            <a:r>
              <a:rPr kumimoji="0" lang="en-US" altLang="zh-CN" sz="800" kern="1200" cap="none" spc="0" normalizeH="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Clin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r>
              <a:rPr kumimoji="0" lang="en-US" altLang="zh-CN" sz="800" kern="1200" cap="none" spc="0" normalizeH="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Microbiol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Infect.2025 Feb;31(2):274-281</a:t>
            </a:r>
            <a:endParaRPr kumimoji="0" lang="en-US" altLang="zh-CN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defTabSz="914400" eaLnBrk="1" hangingPunct="1">
              <a:lnSpc>
                <a:spcPts val="1000"/>
              </a:lnSpc>
              <a:buClrTx/>
              <a:buSzTx/>
              <a:buFontTx/>
              <a:buNone/>
              <a:defRPr/>
            </a:pP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 </a:t>
            </a:r>
            <a:r>
              <a:rPr kumimoji="0" lang="zh-CN" altLang="en-US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玛硒洛沙韦青少年三期</a:t>
            </a:r>
            <a:r>
              <a:rPr kumimoji="0" lang="en-US" altLang="zh-CN" sz="8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CSR</a:t>
            </a:r>
            <a:endParaRPr kumimoji="0" lang="en-US" altLang="zh-CN" sz="8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371600" y="2673350"/>
            <a:ext cx="4305300" cy="222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067550" y="2673350"/>
            <a:ext cx="4305300" cy="222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20" name="图片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0588" y="2406650"/>
            <a:ext cx="222250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1" cstate="print">
            <a:duotone>
              <a:prstClr val="black"/>
              <a:srgbClr val="0C58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69" y="2680618"/>
            <a:ext cx="320831" cy="320830"/>
          </a:xfrm>
          <a:prstGeom prst="rect">
            <a:avLst/>
          </a:prstGeom>
        </p:spPr>
      </p:pic>
      <p:pic>
        <p:nvPicPr>
          <p:cNvPr id="24622" name="图片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00838" y="2406650"/>
            <a:ext cx="2222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23" name="文本框 44"/>
          <p:cNvSpPr txBox="1"/>
          <p:nvPr>
            <p:custDataLst>
              <p:tags r:id="rId29"/>
            </p:custDataLst>
          </p:nvPr>
        </p:nvSpPr>
        <p:spPr>
          <a:xfrm>
            <a:off x="10118725" y="3651250"/>
            <a:ext cx="1270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r>
              <a:rPr lang="zh-CN" altLang="en-US" sz="14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 smtClean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24" name="文本框 39"/>
          <p:cNvSpPr txBox="1"/>
          <p:nvPr>
            <p:custDataLst>
              <p:tags r:id="rId30"/>
            </p:custDataLst>
          </p:nvPr>
        </p:nvSpPr>
        <p:spPr>
          <a:xfrm>
            <a:off x="7552109" y="3652216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14400" y="3265488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26" name="文本框 12"/>
          <p:cNvSpPr txBox="1"/>
          <p:nvPr/>
        </p:nvSpPr>
        <p:spPr>
          <a:xfrm>
            <a:off x="1043693" y="3270250"/>
            <a:ext cx="217297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所有流感症状缓解中位时间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602038" y="3265488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628" name="组合 12"/>
          <p:cNvGrpSpPr/>
          <p:nvPr/>
        </p:nvGrpSpPr>
        <p:grpSpPr>
          <a:xfrm>
            <a:off x="787400" y="3232150"/>
            <a:ext cx="350838" cy="352425"/>
            <a:chOff x="-147734" y="3427412"/>
            <a:chExt cx="430284" cy="430284"/>
          </a:xfrm>
        </p:grpSpPr>
        <p:sp>
          <p:nvSpPr>
            <p:cNvPr id="11" name="椭圆 10"/>
            <p:cNvSpPr/>
            <p:nvPr/>
          </p:nvSpPr>
          <p:spPr>
            <a:xfrm>
              <a:off x="-147734" y="3427412"/>
              <a:ext cx="430284" cy="430284"/>
            </a:xfrm>
            <a:prstGeom prst="ellipse">
              <a:avLst/>
            </a:prstGeom>
            <a:solidFill>
              <a:srgbClr val="F4F9F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648" name="图片 9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-110315" y="3475553"/>
              <a:ext cx="369334" cy="3416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629" name="组合 11"/>
          <p:cNvGrpSpPr/>
          <p:nvPr/>
        </p:nvGrpSpPr>
        <p:grpSpPr>
          <a:xfrm>
            <a:off x="3436938" y="3232150"/>
            <a:ext cx="352425" cy="352425"/>
            <a:chOff x="2784592" y="3403368"/>
            <a:chExt cx="430284" cy="430284"/>
          </a:xfrm>
        </p:grpSpPr>
        <p:sp>
          <p:nvSpPr>
            <p:cNvPr id="55" name="椭圆 54"/>
            <p:cNvSpPr/>
            <p:nvPr/>
          </p:nvSpPr>
          <p:spPr>
            <a:xfrm>
              <a:off x="2784592" y="3403368"/>
              <a:ext cx="430284" cy="430284"/>
            </a:xfrm>
            <a:prstGeom prst="ellipse">
              <a:avLst/>
            </a:prstGeom>
            <a:solidFill>
              <a:srgbClr val="F4F9F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646" name="图片 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824492" y="3438976"/>
              <a:ext cx="350483" cy="3504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630" name="文本框 13"/>
          <p:cNvSpPr txBox="1"/>
          <p:nvPr>
            <p:custDataLst>
              <p:tags r:id="rId33"/>
            </p:custDataLst>
          </p:nvPr>
        </p:nvSpPr>
        <p:spPr>
          <a:xfrm>
            <a:off x="3867573" y="3270250"/>
            <a:ext cx="180498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转阴中位时间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6678613" y="3265488"/>
            <a:ext cx="2173288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32" name="文本框 12"/>
          <p:cNvSpPr txBox="1"/>
          <p:nvPr/>
        </p:nvSpPr>
        <p:spPr>
          <a:xfrm>
            <a:off x="6822193" y="3270250"/>
            <a:ext cx="2100580" cy="2743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所有流感症状缓解中位时间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9366250" y="3265488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634" name="组合 63"/>
          <p:cNvGrpSpPr/>
          <p:nvPr/>
        </p:nvGrpSpPr>
        <p:grpSpPr>
          <a:xfrm>
            <a:off x="6550025" y="3232150"/>
            <a:ext cx="352425" cy="352425"/>
            <a:chOff x="-147734" y="3427412"/>
            <a:chExt cx="430284" cy="430284"/>
          </a:xfrm>
        </p:grpSpPr>
        <p:sp>
          <p:nvSpPr>
            <p:cNvPr id="65" name="椭圆 64"/>
            <p:cNvSpPr/>
            <p:nvPr/>
          </p:nvSpPr>
          <p:spPr>
            <a:xfrm>
              <a:off x="-147734" y="3427412"/>
              <a:ext cx="430284" cy="430284"/>
            </a:xfrm>
            <a:prstGeom prst="ellipse">
              <a:avLst/>
            </a:prstGeom>
            <a:solidFill>
              <a:srgbClr val="F4F9F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644" name="图片 6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-110315" y="3475553"/>
              <a:ext cx="369334" cy="3416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635" name="组合 66"/>
          <p:cNvGrpSpPr/>
          <p:nvPr/>
        </p:nvGrpSpPr>
        <p:grpSpPr>
          <a:xfrm>
            <a:off x="9201150" y="3232150"/>
            <a:ext cx="352425" cy="352425"/>
            <a:chOff x="2784592" y="3403368"/>
            <a:chExt cx="430284" cy="430284"/>
          </a:xfrm>
        </p:grpSpPr>
        <p:sp>
          <p:nvSpPr>
            <p:cNvPr id="68" name="椭圆 67"/>
            <p:cNvSpPr/>
            <p:nvPr/>
          </p:nvSpPr>
          <p:spPr>
            <a:xfrm>
              <a:off x="2784592" y="3403368"/>
              <a:ext cx="430284" cy="430284"/>
            </a:xfrm>
            <a:prstGeom prst="ellipse">
              <a:avLst/>
            </a:prstGeom>
            <a:solidFill>
              <a:srgbClr val="F4F9F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642" name="图片 6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824492" y="3438976"/>
              <a:ext cx="350483" cy="3504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636" name="文本框 13"/>
          <p:cNvSpPr txBox="1"/>
          <p:nvPr>
            <p:custDataLst>
              <p:tags r:id="rId34"/>
            </p:custDataLst>
          </p:nvPr>
        </p:nvSpPr>
        <p:spPr>
          <a:xfrm>
            <a:off x="9620868" y="3270250"/>
            <a:ext cx="180657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转阴中位时间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8444" y="6007395"/>
            <a:ext cx="698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安慰剂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069824" y="6000300"/>
            <a:ext cx="117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</a:t>
            </a:r>
            <a:r>
              <a:rPr lang="zh-CN" altLang="en-US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</a:t>
            </a:r>
            <a:r>
              <a:rPr lang="en-US" altLang="zh-CN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 mg)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751175" y="6047533"/>
            <a:ext cx="698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安慰剂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222555" y="6040438"/>
            <a:ext cx="117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</a:t>
            </a:r>
            <a:r>
              <a:rPr lang="zh-CN" altLang="en-US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</a:t>
            </a:r>
            <a:r>
              <a:rPr lang="en-US" altLang="zh-CN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 mg)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428650" y="6064098"/>
            <a:ext cx="698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安慰剂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900030" y="6057003"/>
            <a:ext cx="117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</a:t>
            </a:r>
            <a:r>
              <a:rPr lang="zh-CN" altLang="en-US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</a:t>
            </a:r>
            <a:r>
              <a:rPr lang="en-US" altLang="zh-CN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(40 </a:t>
            </a:r>
            <a:r>
              <a:rPr lang="en-US" altLang="zh-CN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mg)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772325" y="6100958"/>
            <a:ext cx="698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安慰剂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43705" y="6093863"/>
            <a:ext cx="117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</a:t>
            </a:r>
            <a:r>
              <a:rPr lang="zh-CN" altLang="en-US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</a:t>
            </a:r>
            <a:r>
              <a:rPr lang="en-US" altLang="zh-CN" sz="12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(40 </a:t>
            </a:r>
            <a:r>
              <a:rPr lang="en-US" altLang="zh-CN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mg)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523" y="827957"/>
            <a:ext cx="988694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玛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硒洛沙韦在成人和青少年独立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sz="18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均达主要终点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，成人青少年疗效均经严格随机对照验证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青少年</a:t>
            </a:r>
            <a:r>
              <a:rPr lang="zh-CN" altLang="en-US" sz="18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剂量减半，疗效不减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，支持成人青少年全年龄段覆盖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597914" y="5284922"/>
            <a:ext cx="396263" cy="488197"/>
            <a:chOff x="10597914" y="5284922"/>
            <a:chExt cx="396263" cy="488197"/>
          </a:xfrm>
        </p:grpSpPr>
        <p:sp>
          <p:nvSpPr>
            <p:cNvPr id="8" name="矩形 7"/>
            <p:cNvSpPr/>
            <p:nvPr/>
          </p:nvSpPr>
          <p:spPr>
            <a:xfrm>
              <a:off x="10597914" y="5284922"/>
              <a:ext cx="396263" cy="488197"/>
            </a:xfrm>
            <a:prstGeom prst="rect">
              <a:avLst/>
            </a:prstGeom>
            <a:solidFill>
              <a:srgbClr val="0C5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597915" y="5301581"/>
              <a:ext cx="3962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49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矩形 82"/>
          <p:cNvSpPr/>
          <p:nvPr/>
        </p:nvSpPr>
        <p:spPr>
          <a:xfrm>
            <a:off x="10260013" y="196850"/>
            <a:ext cx="2230437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925" y="196850"/>
            <a:ext cx="9978377" cy="44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300" b="1" kern="0" cap="none" spc="-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玛硒洛沙韦在青少年独立III期研究显示显著疗效，参照药青少年未见统计学差异</a:t>
            </a:r>
            <a:endParaRPr kumimoji="0" lang="zh-CN" altLang="en-US" sz="2300" b="1" kern="0" cap="none" spc="-15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8355" y="733425"/>
            <a:ext cx="10088245" cy="48260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/>
          <a:lstStyle/>
          <a:p>
            <a:pPr marR="0"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b="1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玛硒洛沙韦青少年独立</a:t>
            </a:r>
            <a:r>
              <a:rPr kumimoji="0" lang="zh-CN" altLang="en-US" b="1" kern="0" cap="none" spc="-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III</a:t>
            </a:r>
            <a:r>
              <a:rPr kumimoji="0" lang="zh-CN" b="1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期临床研究，样本量更大，结果显著，证据更充分，临床意义更明确</a:t>
            </a:r>
            <a:endParaRPr kumimoji="0" lang="zh-CN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highlight>
                <a:srgbClr val="FF00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633" name="文本框 55"/>
          <p:cNvSpPr txBox="1"/>
          <p:nvPr/>
        </p:nvSpPr>
        <p:spPr>
          <a:xfrm>
            <a:off x="7134225" y="6516688"/>
            <a:ext cx="5037138" cy="2682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*玛硒洛沙韦和玛舒拉沙韦未做头对头对比研究，该数据引自各自 </a:t>
            </a:r>
            <a:r>
              <a:rPr lang="zh-CN" altLang="en-US" sz="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III </a:t>
            </a:r>
            <a:r>
              <a:rPr lang="zh-CN" altLang="en-US" sz="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期临床研究</a:t>
            </a:r>
            <a:endParaRPr lang="zh-CN" altLang="en-US" sz="800" dirty="0">
              <a:solidFill>
                <a:srgbClr val="26262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634" name="文本框 35"/>
          <p:cNvSpPr txBox="1"/>
          <p:nvPr/>
        </p:nvSpPr>
        <p:spPr>
          <a:xfrm>
            <a:off x="442913" y="6484938"/>
            <a:ext cx="4387850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altLang="zh-CN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 </a:t>
            </a: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玛硒洛沙韦青少年三期</a:t>
            </a:r>
            <a:r>
              <a:rPr lang="en-US" altLang="zh-CN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CSR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1000"/>
              </a:lnSpc>
            </a:pPr>
            <a:r>
              <a:rPr lang="en-US" altLang="zh-CN" sz="800" dirty="0">
                <a:latin typeface="Calibri" panose="020F0502020204030204" pitchFamily="34" charset="0"/>
                <a:sym typeface="宋体" panose="02010600030101010101" pitchFamily="2" charset="-122"/>
              </a:rPr>
              <a:t>2 </a:t>
            </a:r>
            <a:r>
              <a:rPr lang="zh-CN" altLang="en-US" sz="800" dirty="0">
                <a:latin typeface="Calibri" panose="020F0502020204030204" pitchFamily="34" charset="0"/>
                <a:sym typeface="宋体" panose="02010600030101010101" pitchFamily="2" charset="-122"/>
              </a:rPr>
              <a:t>Wang Y.</a:t>
            </a:r>
            <a:r>
              <a:rPr lang="en-US" altLang="zh-CN" sz="800" dirty="0">
                <a:latin typeface="Calibri" panose="020F0502020204030204" pitchFamily="34" charset="0"/>
                <a:sym typeface="宋体" panose="02010600030101010101" pitchFamily="2" charset="-122"/>
              </a:rPr>
              <a:t>et al.</a:t>
            </a:r>
            <a:r>
              <a:rPr lang="zh-CN" altLang="en-US" sz="800" dirty="0">
                <a:latin typeface="Calibri" panose="020F0502020204030204" pitchFamily="34" charset="0"/>
                <a:sym typeface="宋体" panose="02010600030101010101" pitchFamily="2" charset="-122"/>
              </a:rPr>
              <a:t> Nat Med. 2025;31(2):639-646</a:t>
            </a:r>
            <a:endParaRPr lang="zh-CN" altLang="en-US" sz="800" dirty="0">
              <a:latin typeface="Calibri" panose="020F0502020204030204" pitchFamily="34" charset="0"/>
            </a:endParaRPr>
          </a:p>
        </p:txBody>
      </p:sp>
      <p:pic>
        <p:nvPicPr>
          <p:cNvPr id="26637" name="图表 1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75" y="2622550"/>
            <a:ext cx="5384800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593725" y="1347788"/>
            <a:ext cx="5222875" cy="266700"/>
          </a:xfrm>
          <a:prstGeom prst="roundRect">
            <a:avLst/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玛硒洛沙韦：青少年独立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III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期临床</a:t>
            </a: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6641" name="图表 1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" y="2787650"/>
            <a:ext cx="5048250" cy="213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4" name="文本框 33"/>
          <p:cNvSpPr txBox="1"/>
          <p:nvPr>
            <p:custDataLst>
              <p:tags r:id="rId5"/>
            </p:custDataLst>
          </p:nvPr>
        </p:nvSpPr>
        <p:spPr>
          <a:xfrm>
            <a:off x="3746500" y="2981325"/>
            <a:ext cx="14478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solidFill>
                  <a:srgbClr val="2E54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solidFill>
                  <a:srgbClr val="2E54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&lt;0.0001</a:t>
            </a:r>
            <a:endParaRPr lang="zh-CN" altLang="en-US" sz="1000" dirty="0">
              <a:solidFill>
                <a:srgbClr val="2E54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6"/>
            </p:custDataLst>
          </p:nvPr>
        </p:nvSpPr>
        <p:spPr>
          <a:xfrm>
            <a:off x="6332538" y="1347788"/>
            <a:ext cx="5222875" cy="266700"/>
          </a:xfrm>
          <a:prstGeom prst="roundRect">
            <a:avLst/>
          </a:prstGeom>
          <a:solidFill>
            <a:srgbClr val="4DA9A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玛舒拉沙韦：成人青少年共同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III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期临床</a:t>
            </a: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48" name="文本框 58"/>
          <p:cNvSpPr txBox="1"/>
          <p:nvPr>
            <p:custDataLst>
              <p:tags r:id="rId7"/>
            </p:custDataLst>
          </p:nvPr>
        </p:nvSpPr>
        <p:spPr>
          <a:xfrm>
            <a:off x="7834313" y="2981325"/>
            <a:ext cx="86518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=0.074</a:t>
            </a:r>
            <a:endParaRPr lang="en-US" altLang="zh-CN" sz="1200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同侧圆角矩形 40"/>
          <p:cNvSpPr/>
          <p:nvPr/>
        </p:nvSpPr>
        <p:spPr>
          <a:xfrm rot="16200000">
            <a:off x="426244" y="5144294"/>
            <a:ext cx="1443038" cy="1108075"/>
          </a:xfrm>
          <a:prstGeom prst="round2SameRect">
            <a:avLst/>
          </a:prstGeom>
          <a:solidFill>
            <a:srgbClr val="0C58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" name="同侧圆角矩形 91"/>
          <p:cNvSpPr/>
          <p:nvPr/>
        </p:nvSpPr>
        <p:spPr>
          <a:xfrm rot="5400000">
            <a:off x="5863431" y="815181"/>
            <a:ext cx="1443038" cy="9766300"/>
          </a:xfrm>
          <a:prstGeom prst="round2SameRect">
            <a:avLst/>
          </a:prstGeom>
          <a:solidFill>
            <a:srgbClr val="EDF2FA"/>
          </a:solidFill>
          <a:ln>
            <a:solidFill>
              <a:srgbClr val="F4F9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53" name="文本框 52"/>
          <p:cNvSpPr txBox="1"/>
          <p:nvPr/>
        </p:nvSpPr>
        <p:spPr>
          <a:xfrm>
            <a:off x="1733550" y="2981325"/>
            <a:ext cx="101917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solidFill>
                  <a:srgbClr val="2E54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solidFill>
                  <a:srgbClr val="2E54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=0.0003</a:t>
            </a:r>
            <a:endParaRPr lang="zh-CN" altLang="en-US" sz="1000" dirty="0">
              <a:solidFill>
                <a:srgbClr val="2E54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6" name="文本框 75"/>
          <p:cNvSpPr txBox="1"/>
          <p:nvPr>
            <p:custDataLst>
              <p:tags r:id="rId8"/>
            </p:custDataLst>
          </p:nvPr>
        </p:nvSpPr>
        <p:spPr>
          <a:xfrm>
            <a:off x="9821863" y="2981325"/>
            <a:ext cx="144621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200" i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=0.203</a:t>
            </a:r>
            <a:endParaRPr lang="en-US" altLang="zh-CN" sz="1200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下箭头 77"/>
          <p:cNvSpPr/>
          <p:nvPr/>
        </p:nvSpPr>
        <p:spPr>
          <a:xfrm>
            <a:off x="8243888" y="3340100"/>
            <a:ext cx="128587" cy="481013"/>
          </a:xfrm>
          <a:prstGeom prst="downArrow">
            <a:avLst/>
          </a:prstGeom>
          <a:gradFill>
            <a:gsLst>
              <a:gs pos="86000">
                <a:srgbClr val="4DA9AE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593725" y="1641475"/>
            <a:ext cx="5222875" cy="403225"/>
          </a:xfrm>
          <a:prstGeom prst="roundRect">
            <a:avLst/>
          </a:prstGeom>
          <a:solidFill>
            <a:srgbClr val="4DA9AE">
              <a:alpha val="1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61" name="文本框 85"/>
          <p:cNvSpPr txBox="1"/>
          <p:nvPr/>
        </p:nvSpPr>
        <p:spPr>
          <a:xfrm>
            <a:off x="1327150" y="1735138"/>
            <a:ext cx="40957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12-17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岁）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独立入组，纳入</a:t>
            </a:r>
            <a:r>
              <a:rPr lang="en-US" altLang="zh-CN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例青少年患者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5" y="1678501"/>
            <a:ext cx="337252" cy="337251"/>
          </a:xfrm>
          <a:prstGeom prst="rect">
            <a:avLst/>
          </a:prstGeom>
        </p:spPr>
      </p:pic>
      <p:sp>
        <p:nvSpPr>
          <p:cNvPr id="88" name="圆角矩形 87"/>
          <p:cNvSpPr/>
          <p:nvPr/>
        </p:nvSpPr>
        <p:spPr>
          <a:xfrm>
            <a:off x="6332538" y="1641475"/>
            <a:ext cx="5222875" cy="403225"/>
          </a:xfrm>
          <a:prstGeom prst="roundRect">
            <a:avLst/>
          </a:prstGeom>
          <a:solidFill>
            <a:srgbClr val="4DA9AE">
              <a:alpha val="1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64" name="文本框 88"/>
          <p:cNvSpPr txBox="1"/>
          <p:nvPr/>
        </p:nvSpPr>
        <p:spPr>
          <a:xfrm>
            <a:off x="7086600" y="1719263"/>
            <a:ext cx="4335463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青少年入组（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岁），共</a:t>
            </a:r>
            <a:r>
              <a:rPr lang="en-US" altLang="zh-CN" sz="12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来自成人研究的亚组分析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65" name="图片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5263" y="1643063"/>
            <a:ext cx="369887" cy="36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66" name="矩形 37"/>
          <p:cNvSpPr/>
          <p:nvPr/>
        </p:nvSpPr>
        <p:spPr>
          <a:xfrm>
            <a:off x="1747838" y="4957763"/>
            <a:ext cx="5167312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青少年独立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期，随机双盲，安慰剂对照研究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12-17岁青少年（仅青少年）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361例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症状缓解缩短30小时（P=0.0003），发热缓解缩短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（P&lt;0.0001）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结果显著，证据充分，临床意义明确</a:t>
            </a:r>
            <a:endParaRPr lang="zh-CN" altLang="en-US" sz="12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7" name="矩形 90"/>
          <p:cNvSpPr/>
          <p:nvPr/>
        </p:nvSpPr>
        <p:spPr>
          <a:xfrm>
            <a:off x="6850063" y="4976813"/>
            <a:ext cx="470535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期研究的青少年亚组分析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岁儿童及青少年（亚组）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en-US" altLang="zh-CN" sz="12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</a:t>
            </a:r>
            <a:r>
              <a:rPr lang="zh-CN" altLang="en-US" sz="12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en-US" altLang="zh-CN" sz="12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症状缓解缩短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P=0.074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）发热缓解缩短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P=0.203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未达统计学显著性</a:t>
            </a:r>
            <a:endParaRPr lang="zh-CN" altLang="en-US" sz="1200" b="1" dirty="0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8" name="矩形 38"/>
          <p:cNvSpPr/>
          <p:nvPr/>
        </p:nvSpPr>
        <p:spPr>
          <a:xfrm>
            <a:off x="747713" y="4951413"/>
            <a:ext cx="801687" cy="1477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入组人群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样本量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18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9" name="矩形 39"/>
          <p:cNvSpPr/>
          <p:nvPr/>
        </p:nvSpPr>
        <p:spPr>
          <a:xfrm>
            <a:off x="593725" y="5761038"/>
            <a:ext cx="1108075" cy="277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主要终点结果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701800" y="5238750"/>
            <a:ext cx="94805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701800" y="5467350"/>
            <a:ext cx="94805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1701800" y="5695950"/>
            <a:ext cx="94805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697038" y="6049963"/>
            <a:ext cx="94757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593725" y="5238750"/>
            <a:ext cx="1108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593725" y="5467350"/>
            <a:ext cx="1108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593725" y="5695950"/>
            <a:ext cx="1108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593725" y="6038850"/>
            <a:ext cx="1108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下箭头 99"/>
          <p:cNvSpPr/>
          <p:nvPr/>
        </p:nvSpPr>
        <p:spPr>
          <a:xfrm>
            <a:off x="4613274" y="3255963"/>
            <a:ext cx="130176" cy="482601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下箭头 100"/>
          <p:cNvSpPr/>
          <p:nvPr/>
        </p:nvSpPr>
        <p:spPr>
          <a:xfrm>
            <a:off x="2409825" y="3125788"/>
            <a:ext cx="130175" cy="482599"/>
          </a:xfrm>
          <a:prstGeom prst="downArrow">
            <a:avLst/>
          </a:prstGeom>
          <a:gradFill>
            <a:gsLst>
              <a:gs pos="86000">
                <a:srgbClr val="0C589B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下箭头 101"/>
          <p:cNvSpPr/>
          <p:nvPr/>
        </p:nvSpPr>
        <p:spPr>
          <a:xfrm>
            <a:off x="10682288" y="3490100"/>
            <a:ext cx="128587" cy="481013"/>
          </a:xfrm>
          <a:prstGeom prst="downArrow">
            <a:avLst/>
          </a:prstGeom>
          <a:gradFill>
            <a:gsLst>
              <a:gs pos="86000">
                <a:srgbClr val="4DA9AE"/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843713" y="4976813"/>
            <a:ext cx="0" cy="14430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92" name="文本框 4"/>
          <p:cNvSpPr txBox="1"/>
          <p:nvPr>
            <p:custDataLst>
              <p:tags r:id="rId11"/>
            </p:custDataLst>
          </p:nvPr>
        </p:nvSpPr>
        <p:spPr>
          <a:xfrm>
            <a:off x="574675" y="2579688"/>
            <a:ext cx="59690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93" name="文本框 7"/>
          <p:cNvSpPr txBox="1"/>
          <p:nvPr>
            <p:custDataLst>
              <p:tags r:id="rId12"/>
            </p:custDataLst>
          </p:nvPr>
        </p:nvSpPr>
        <p:spPr>
          <a:xfrm>
            <a:off x="6289675" y="2624138"/>
            <a:ext cx="5969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94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8308" y="6091238"/>
            <a:ext cx="323850" cy="28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" name="文本框 39"/>
          <p:cNvSpPr txBox="1"/>
          <p:nvPr>
            <p:custDataLst>
              <p:tags r:id="rId14"/>
            </p:custDataLst>
          </p:nvPr>
        </p:nvSpPr>
        <p:spPr>
          <a:xfrm>
            <a:off x="1752601" y="2622709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935038" y="2236947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" name="组合 12"/>
          <p:cNvGrpSpPr/>
          <p:nvPr/>
        </p:nvGrpSpPr>
        <p:grpSpPr>
          <a:xfrm>
            <a:off x="808038" y="2203609"/>
            <a:ext cx="350838" cy="352425"/>
            <a:chOff x="-147734" y="3427412"/>
            <a:chExt cx="430284" cy="430284"/>
          </a:xfrm>
        </p:grpSpPr>
        <p:sp>
          <p:nvSpPr>
            <p:cNvPr id="66" name="椭圆 65"/>
            <p:cNvSpPr/>
            <p:nvPr/>
          </p:nvSpPr>
          <p:spPr>
            <a:xfrm>
              <a:off x="-147734" y="3427412"/>
              <a:ext cx="430284" cy="430284"/>
            </a:xfrm>
            <a:prstGeom prst="ellipse">
              <a:avLst/>
            </a:prstGeom>
            <a:solidFill>
              <a:srgbClr val="F4F9F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7" name="图片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10315" y="3475553"/>
              <a:ext cx="369334" cy="341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8" name="文本框 12"/>
          <p:cNvSpPr txBox="1"/>
          <p:nvPr/>
        </p:nvSpPr>
        <p:spPr>
          <a:xfrm>
            <a:off x="1059211" y="2241321"/>
            <a:ext cx="2089467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流感症状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缓解中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3579813" y="2236947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0C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452813" y="2203609"/>
            <a:ext cx="350838" cy="352425"/>
          </a:xfrm>
          <a:prstGeom prst="ellipse">
            <a:avLst/>
          </a:prstGeom>
          <a:solidFill>
            <a:srgbClr val="F4F9F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文本框 12"/>
          <p:cNvSpPr txBox="1"/>
          <p:nvPr/>
        </p:nvSpPr>
        <p:spPr>
          <a:xfrm>
            <a:off x="3707468" y="2241321"/>
            <a:ext cx="2089467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发热缓解中位时间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9"/>
          <p:cNvSpPr txBox="1"/>
          <p:nvPr>
            <p:custDataLst>
              <p:tags r:id="rId16"/>
            </p:custDataLst>
          </p:nvPr>
        </p:nvSpPr>
        <p:spPr>
          <a:xfrm>
            <a:off x="4056062" y="2622709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4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 smtClean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47" y="2217737"/>
            <a:ext cx="147969" cy="328553"/>
          </a:xfrm>
          <a:prstGeom prst="rect">
            <a:avLst/>
          </a:prstGeom>
        </p:spPr>
      </p:pic>
      <p:sp>
        <p:nvSpPr>
          <p:cNvPr id="82" name="圆角矩形 81"/>
          <p:cNvSpPr/>
          <p:nvPr/>
        </p:nvSpPr>
        <p:spPr>
          <a:xfrm>
            <a:off x="6623357" y="2236947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4DA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496357" y="2203609"/>
            <a:ext cx="350838" cy="352425"/>
          </a:xfrm>
          <a:prstGeom prst="ellipse">
            <a:avLst/>
          </a:prstGeom>
          <a:solidFill>
            <a:srgbClr val="F4F9FE"/>
          </a:solidFill>
          <a:ln w="19050">
            <a:solidFill>
              <a:srgbClr val="4DA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文本框 12"/>
          <p:cNvSpPr txBox="1"/>
          <p:nvPr/>
        </p:nvSpPr>
        <p:spPr>
          <a:xfrm>
            <a:off x="6759482" y="2241820"/>
            <a:ext cx="2089467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流感症状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缓解中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9268132" y="2236947"/>
            <a:ext cx="2174875" cy="285750"/>
          </a:xfrm>
          <a:prstGeom prst="roundRect">
            <a:avLst>
              <a:gd name="adj" fmla="val 36707"/>
            </a:avLst>
          </a:prstGeom>
          <a:solidFill>
            <a:srgbClr val="4DA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141132" y="2203609"/>
            <a:ext cx="350838" cy="352425"/>
          </a:xfrm>
          <a:prstGeom prst="ellipse">
            <a:avLst/>
          </a:prstGeom>
          <a:solidFill>
            <a:srgbClr val="F4F9FE"/>
          </a:solidFill>
          <a:ln w="19050">
            <a:solidFill>
              <a:srgbClr val="4DA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文本框 12"/>
          <p:cNvSpPr txBox="1"/>
          <p:nvPr/>
        </p:nvSpPr>
        <p:spPr>
          <a:xfrm>
            <a:off x="9712338" y="2241321"/>
            <a:ext cx="1459536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发热缓解中位时间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66" y="2217737"/>
            <a:ext cx="147969" cy="328553"/>
          </a:xfrm>
          <a:prstGeom prst="rect">
            <a:avLst/>
          </a:prstGeom>
        </p:spPr>
      </p:pic>
      <p:pic>
        <p:nvPicPr>
          <p:cNvPr id="104" name="图片 9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8604" y="2241680"/>
            <a:ext cx="301142" cy="279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39"/>
          <p:cNvSpPr txBox="1"/>
          <p:nvPr>
            <p:custDataLst>
              <p:tags r:id="rId18"/>
            </p:custDataLst>
          </p:nvPr>
        </p:nvSpPr>
        <p:spPr>
          <a:xfrm>
            <a:off x="7623717" y="2657475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4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4DA9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39"/>
          <p:cNvSpPr txBox="1"/>
          <p:nvPr>
            <p:custDataLst>
              <p:tags r:id="rId19"/>
            </p:custDataLst>
          </p:nvPr>
        </p:nvSpPr>
        <p:spPr>
          <a:xfrm>
            <a:off x="9972675" y="2622709"/>
            <a:ext cx="1244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rgbClr val="4DA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400" b="1" dirty="0">
              <a:solidFill>
                <a:srgbClr val="4DA9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6299" y="3821113"/>
            <a:ext cx="396262" cy="324684"/>
            <a:chOff x="3866299" y="3821113"/>
            <a:chExt cx="396262" cy="324684"/>
          </a:xfrm>
        </p:grpSpPr>
        <p:sp>
          <p:nvSpPr>
            <p:cNvPr id="4" name="矩形 3"/>
            <p:cNvSpPr/>
            <p:nvPr/>
          </p:nvSpPr>
          <p:spPr>
            <a:xfrm>
              <a:off x="3921071" y="3821113"/>
              <a:ext cx="286719" cy="324684"/>
            </a:xfrm>
            <a:prstGeom prst="rect">
              <a:avLst/>
            </a:prstGeom>
            <a:solidFill>
              <a:srgbClr val="7B79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866299" y="3830747"/>
              <a:ext cx="3962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46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6128385"/>
            <a:ext cx="273685" cy="2743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组合 34"/>
          <p:cNvGrpSpPr/>
          <p:nvPr/>
        </p:nvGrpSpPr>
        <p:grpSpPr>
          <a:xfrm>
            <a:off x="534988" y="2567903"/>
            <a:ext cx="3518217" cy="3582072"/>
            <a:chOff x="237406" y="2076459"/>
            <a:chExt cx="3673559" cy="4426978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237406" y="2076459"/>
              <a:ext cx="3673559" cy="4426978"/>
            </a:xfrm>
            <a:prstGeom prst="roundRect">
              <a:avLst>
                <a:gd name="adj" fmla="val 5354"/>
              </a:avLst>
            </a:prstGeom>
            <a:solidFill>
              <a:schemeClr val="bg1"/>
            </a:solidFill>
            <a:ln w="19050">
              <a:noFill/>
              <a:miter lim="800000"/>
            </a:ln>
            <a:effectLst>
              <a:outerShdw blurRad="50800" dir="1200000" sx="101000" sy="101000" algn="tl" rotWithShape="0">
                <a:srgbClr val="005096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</a:t>
              </a:r>
              <a:endPara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同侧圆角矩形 33"/>
            <p:cNvSpPr/>
            <p:nvPr/>
          </p:nvSpPr>
          <p:spPr>
            <a:xfrm rot="10800000">
              <a:off x="237406" y="5698676"/>
              <a:ext cx="3673559" cy="801587"/>
            </a:xfrm>
            <a:prstGeom prst="round2SameRect">
              <a:avLst/>
            </a:prstGeom>
            <a:solidFill>
              <a:srgbClr val="E1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8678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-6350"/>
            <a:ext cx="24955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30"/>
          <p:cNvSpPr/>
          <p:nvPr/>
        </p:nvSpPr>
        <p:spPr>
          <a:xfrm>
            <a:off x="10260013" y="196850"/>
            <a:ext cx="2230437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3/3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7525" y="223838"/>
            <a:ext cx="9178925" cy="492125"/>
          </a:xfrm>
          <a:prstGeom prst="rect">
            <a:avLst/>
          </a:prstGeom>
          <a:noFill/>
        </p:spPr>
        <p:txBody>
          <a:bodyPr/>
          <a:lstStyle/>
          <a:p>
            <a:pPr marL="12700" marR="0" defTabSz="914400" fontAlgn="auto" hangingPunct="1">
              <a:lnSpc>
                <a:spcPct val="96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玛硒洛沙韦治疗流感</a:t>
            </a:r>
            <a:r>
              <a:rPr kumimoji="0" lang="zh-CN" altLang="en-US" sz="2400" b="1" kern="0" cap="none" spc="-1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：获得中华医学会最新</a:t>
            </a: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指南</a:t>
            </a:r>
            <a:r>
              <a:rPr kumimoji="0" lang="en-US" altLang="zh-CN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kumimoji="0" lang="zh-CN" altLang="en-US" sz="2400" b="1" kern="0" cap="none" spc="-1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共识推荐</a:t>
            </a:r>
            <a:endParaRPr kumimoji="0" lang="zh-CN" altLang="en-US" sz="2400" b="1" kern="0" cap="none" spc="-1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681" name="文本框 7"/>
          <p:cNvSpPr txBox="1"/>
          <p:nvPr/>
        </p:nvSpPr>
        <p:spPr>
          <a:xfrm>
            <a:off x="681037" y="2669790"/>
            <a:ext cx="31083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16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《中国流感治疗与药物预防临床实践指南（2025版）</a:t>
            </a:r>
            <a:r>
              <a:rPr lang="zh-CN" altLang="en-US" sz="1600" b="1" dirty="0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</a:t>
            </a:r>
            <a:endParaRPr lang="zh-CN" altLang="en-US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文本框 11"/>
          <p:cNvSpPr txBox="1"/>
          <p:nvPr/>
        </p:nvSpPr>
        <p:spPr>
          <a:xfrm>
            <a:off x="681038" y="3766381"/>
            <a:ext cx="3208337" cy="148824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ts val="2400"/>
              </a:lnSpc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对于疑似或确诊为非重症流感、且无高危因素的患者，若决定启动抗病毒治疗，可选择的</a:t>
            </a:r>
            <a:r>
              <a:rPr lang="zh-CN" altLang="en-US" sz="13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抗病毒药物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包括PA亚基帽依赖性核酸内切酶抑制剂（玛巴洛沙韦，玛舒拉沙韦，</a:t>
            </a:r>
            <a:r>
              <a:rPr lang="zh-CN" altLang="en-US" sz="13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玛硒洛沙韦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，2C）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3725" y="3703252"/>
            <a:ext cx="3317875" cy="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684" name="文本框 20"/>
          <p:cNvSpPr txBox="1"/>
          <p:nvPr/>
        </p:nvSpPr>
        <p:spPr>
          <a:xfrm>
            <a:off x="1182688" y="3314315"/>
            <a:ext cx="170338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用药推荐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3250" y="941386"/>
            <a:ext cx="11055350" cy="1474249"/>
          </a:xfrm>
          <a:prstGeom prst="roundRect">
            <a:avLst>
              <a:gd name="adj" fmla="val 11131"/>
            </a:avLst>
          </a:prstGeom>
          <a:gradFill>
            <a:gsLst>
              <a:gs pos="92000">
                <a:srgbClr val="E1EBF7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7FAFD"/>
              </a:gs>
            </a:gsLst>
            <a:lin ang="2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87" name="文本框 23"/>
          <p:cNvSpPr txBox="1"/>
          <p:nvPr/>
        </p:nvSpPr>
        <p:spPr>
          <a:xfrm>
            <a:off x="821157" y="5583569"/>
            <a:ext cx="31416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中华医学会呼吸病学分会 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中华医学会感染病学分会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88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3354002"/>
            <a:ext cx="376238" cy="258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9" name="组合 37"/>
          <p:cNvGrpSpPr/>
          <p:nvPr/>
        </p:nvGrpSpPr>
        <p:grpSpPr>
          <a:xfrm>
            <a:off x="4238625" y="2566434"/>
            <a:ext cx="3622675" cy="3569253"/>
            <a:chOff x="237406" y="2076459"/>
            <a:chExt cx="3673559" cy="4426978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237406" y="2076459"/>
              <a:ext cx="3673559" cy="4426978"/>
            </a:xfrm>
            <a:prstGeom prst="roundRect">
              <a:avLst>
                <a:gd name="adj" fmla="val 5354"/>
              </a:avLst>
            </a:prstGeom>
            <a:solidFill>
              <a:schemeClr val="bg1"/>
            </a:solidFill>
            <a:ln w="19050">
              <a:noFill/>
              <a:miter lim="800000"/>
            </a:ln>
            <a:effectLst>
              <a:outerShdw blurRad="50800" dir="1200000" sx="101000" sy="101000" algn="tl" rotWithShape="0">
                <a:srgbClr val="005096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</a:t>
              </a:r>
              <a:endPara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同侧圆角矩形 39"/>
            <p:cNvSpPr/>
            <p:nvPr/>
          </p:nvSpPr>
          <p:spPr>
            <a:xfrm rot="10800000">
              <a:off x="237406" y="5698676"/>
              <a:ext cx="3673559" cy="801587"/>
            </a:xfrm>
            <a:prstGeom prst="round2SameRect">
              <a:avLst/>
            </a:prstGeom>
            <a:solidFill>
              <a:srgbClr val="E1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690" name="文本框 40"/>
          <p:cNvSpPr txBox="1"/>
          <p:nvPr/>
        </p:nvSpPr>
        <p:spPr>
          <a:xfrm>
            <a:off x="4489450" y="2669790"/>
            <a:ext cx="31305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成人流行性感冒诊疗规范急诊专家共识</a:t>
            </a:r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( 2025 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)》</a:t>
            </a:r>
            <a:endParaRPr lang="en-US" altLang="zh-CN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1" name="文本框 41"/>
          <p:cNvSpPr txBox="1"/>
          <p:nvPr/>
        </p:nvSpPr>
        <p:spPr>
          <a:xfrm>
            <a:off x="4541838" y="3766381"/>
            <a:ext cx="2995612" cy="133555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300" b="1" dirty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玛硒洛沙韦</a:t>
            </a:r>
            <a:r>
              <a:rPr lang="zh-CN" altLang="en-US" sz="1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显著缩短流感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症状中位缓解时间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( 39.4 h vs 62.9 h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3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0.001) 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，病毒排毒停止中位时间</a:t>
            </a:r>
            <a:r>
              <a:rPr lang="zh-CN" altLang="en-US" sz="13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3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22.7 h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13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 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0.001) 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，中位退热时间为 </a:t>
            </a:r>
            <a:r>
              <a:rPr lang="en-US" altLang="zh-CN" sz="13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22.2 h</a:t>
            </a:r>
            <a:endParaRPr lang="en-US" altLang="zh-CN" sz="13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95788" y="3703252"/>
            <a:ext cx="3317875" cy="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693" name="文本框 43"/>
          <p:cNvSpPr txBox="1"/>
          <p:nvPr/>
        </p:nvSpPr>
        <p:spPr>
          <a:xfrm>
            <a:off x="5043488" y="3314315"/>
            <a:ext cx="170338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疗效数据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4" name="文本框 44"/>
          <p:cNvSpPr txBox="1"/>
          <p:nvPr/>
        </p:nvSpPr>
        <p:spPr>
          <a:xfrm>
            <a:off x="4719638" y="5584363"/>
            <a:ext cx="31416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中国医师协会急诊医师分会     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中华医学会急诊医学分会 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5" name="组合 46"/>
          <p:cNvGrpSpPr/>
          <p:nvPr/>
        </p:nvGrpSpPr>
        <p:grpSpPr>
          <a:xfrm>
            <a:off x="8069263" y="2567138"/>
            <a:ext cx="3668712" cy="3580101"/>
            <a:chOff x="237406" y="2076459"/>
            <a:chExt cx="3673559" cy="4426978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237406" y="2076459"/>
              <a:ext cx="3673559" cy="4426978"/>
            </a:xfrm>
            <a:prstGeom prst="roundRect">
              <a:avLst>
                <a:gd name="adj" fmla="val 5354"/>
              </a:avLst>
            </a:prstGeom>
            <a:solidFill>
              <a:schemeClr val="bg1"/>
            </a:solidFill>
            <a:ln w="19050">
              <a:noFill/>
              <a:miter lim="800000"/>
            </a:ln>
            <a:effectLst>
              <a:outerShdw blurRad="50800" dir="1200000" sx="101000" sy="101000" algn="tl" rotWithShape="0">
                <a:srgbClr val="005096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</a:t>
              </a:r>
              <a:endPara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同侧圆角矩形 48"/>
            <p:cNvSpPr/>
            <p:nvPr/>
          </p:nvSpPr>
          <p:spPr>
            <a:xfrm rot="10800000">
              <a:off x="237406" y="5698676"/>
              <a:ext cx="3673559" cy="801587"/>
            </a:xfrm>
            <a:prstGeom prst="round2SameRect">
              <a:avLst/>
            </a:prstGeom>
            <a:solidFill>
              <a:srgbClr val="E1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696" name="文本框 49"/>
          <p:cNvSpPr txBox="1"/>
          <p:nvPr/>
        </p:nvSpPr>
        <p:spPr>
          <a:xfrm>
            <a:off x="8407400" y="2669790"/>
            <a:ext cx="2976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抗流行性感冒病毒药物合理使用专家共识（</a:t>
            </a:r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1600" b="1" dirty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600" b="1" dirty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90074" y="3766382"/>
            <a:ext cx="3407986" cy="1573028"/>
          </a:xfrm>
          <a:prstGeom prst="rect">
            <a:avLst/>
          </a:prstGeom>
          <a:noFill/>
        </p:spPr>
        <p:txBody>
          <a:bodyPr/>
          <a:lstStyle/>
          <a:p>
            <a:pPr marR="0" algn="just" defTabSz="914400" eaLnBrk="1" fontAlgn="auto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13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目前我国被批准用于临床治疗</a:t>
            </a:r>
            <a:r>
              <a:rPr kumimoji="0" lang="zh-CN" altLang="en-US" sz="130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季节性</a:t>
            </a:r>
            <a:r>
              <a:rPr kumimoji="0" lang="zh-CN" altLang="en-US" sz="13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或大流行流感的药物包括RNAPIs..玛硒洛沙韦.（证据等级1++，推荐等级A）；</a:t>
            </a:r>
            <a:r>
              <a:rPr kumimoji="0" lang="zh-CN" altLang="en-US" sz="1300" b="1" kern="1200" cap="none" spc="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玛硒洛沙韦</a:t>
            </a:r>
            <a:r>
              <a:rPr kumimoji="0" lang="zh-CN" altLang="en-US" sz="13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在轻中度肝损伤</a:t>
            </a:r>
            <a:r>
              <a:rPr kumimoji="0" lang="zh-CN" altLang="en-US" sz="1300" b="1" kern="1200" cap="none" spc="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患者中无需调整剂量</a:t>
            </a:r>
            <a:r>
              <a:rPr kumimoji="0" lang="zh-CN" altLang="en-US" sz="13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。参照药玛舒拉沙韦要求中度肝损伤患者</a:t>
            </a:r>
            <a:r>
              <a:rPr kumimoji="0" lang="zh-CN" altLang="en-US" sz="1300" b="1" kern="1200" cap="none" spc="0" normalizeH="0" baseline="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慎用</a:t>
            </a:r>
            <a:r>
              <a:rPr kumimoji="0" lang="zh-CN" altLang="en-US" sz="1300" b="1" kern="1200" cap="none" spc="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kumimoji="0" lang="zh-CN" altLang="en-US" sz="1300" b="1" kern="1200" cap="none" spc="0" normalizeH="0" baseline="0" noProof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（证据等级 2++，推荐等级A）</a:t>
            </a:r>
            <a:endParaRPr kumimoji="0" lang="zh-CN" altLang="en-US" sz="1300" b="1" kern="1200" cap="none" spc="0" normalizeH="0" baseline="0" noProof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224377" y="3703252"/>
            <a:ext cx="3313573" cy="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699" name="文本框 52"/>
          <p:cNvSpPr txBox="1"/>
          <p:nvPr/>
        </p:nvSpPr>
        <p:spPr>
          <a:xfrm>
            <a:off x="8867775" y="3314315"/>
            <a:ext cx="17049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肝损安全性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00" name="文本框 53"/>
          <p:cNvSpPr txBox="1"/>
          <p:nvPr/>
        </p:nvSpPr>
        <p:spPr>
          <a:xfrm>
            <a:off x="8658224" y="5584363"/>
            <a:ext cx="30781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中国医师协会感染科医师分会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国家传染病医学中心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杭州、上海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701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13" y="3325427"/>
            <a:ext cx="280987" cy="31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2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50" y="3343683"/>
            <a:ext cx="403225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3" name="图片 4"/>
          <p:cNvPicPr>
            <a:picLocks noChangeAspect="1"/>
          </p:cNvPicPr>
          <p:nvPr/>
        </p:nvPicPr>
        <p:blipFill>
          <a:blip r:embed="rId6"/>
          <a:srcRect r="78461"/>
          <a:stretch>
            <a:fillRect/>
          </a:stretch>
        </p:blipFill>
        <p:spPr>
          <a:xfrm>
            <a:off x="4345725" y="5509750"/>
            <a:ext cx="605688" cy="591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4" name="图片 10"/>
          <p:cNvPicPr>
            <a:picLocks noChangeAspect="1"/>
          </p:cNvPicPr>
          <p:nvPr/>
        </p:nvPicPr>
        <p:blipFill>
          <a:blip r:embed="rId6"/>
          <a:srcRect r="78461"/>
          <a:stretch>
            <a:fillRect/>
          </a:stretch>
        </p:blipFill>
        <p:spPr>
          <a:xfrm>
            <a:off x="8144451" y="5527533"/>
            <a:ext cx="588982" cy="5740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 l="5510" t="5490" r="6354" b="6781"/>
          <a:stretch>
            <a:fillRect/>
          </a:stretch>
        </p:blipFill>
        <p:spPr>
          <a:xfrm>
            <a:off x="8769223" y="5522450"/>
            <a:ext cx="586592" cy="584200"/>
          </a:xfrm>
          <a:prstGeom prst="ellipse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rcRect t="13871" r="71943" b="11935"/>
          <a:stretch>
            <a:fillRect/>
          </a:stretch>
        </p:blipFill>
        <p:spPr>
          <a:xfrm>
            <a:off x="781367" y="5522450"/>
            <a:ext cx="623570" cy="584200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rcRect t="13871" r="71943" b="11935"/>
          <a:stretch>
            <a:fillRect/>
          </a:stretch>
        </p:blipFill>
        <p:spPr>
          <a:xfrm>
            <a:off x="5004435" y="5522450"/>
            <a:ext cx="623569" cy="584200"/>
          </a:xfrm>
          <a:prstGeom prst="ellipse">
            <a:avLst/>
          </a:prstGeom>
        </p:spPr>
      </p:pic>
      <p:sp>
        <p:nvSpPr>
          <p:cNvPr id="28708" name="文本框 1"/>
          <p:cNvSpPr txBox="1"/>
          <p:nvPr/>
        </p:nvSpPr>
        <p:spPr>
          <a:xfrm>
            <a:off x="517525" y="6290912"/>
            <a:ext cx="609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中华医学会呼吸病学分会,中华医学会感染病学分会.中华医学杂志, 2026, 106(02):122-139.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中国医师协会急诊医师分会等.中国急救医学, 2026, 46(1):1-13.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 中国医师协会感染科医师分会等.中华临床感染病杂志（中英文）,2025,18(04):241-259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4291" y="1263012"/>
            <a:ext cx="1935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三大指南</a:t>
            </a:r>
            <a:r>
              <a:rPr lang="en-US" altLang="zh-CN" sz="2000" b="1" spc="10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spc="10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共识</a:t>
            </a:r>
            <a:endParaRPr lang="en-US" altLang="zh-CN" sz="2000" b="1" spc="100" noProof="1" smtClean="0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spc="100" noProof="1" smtClean="0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</a:t>
            </a:r>
            <a:r>
              <a:rPr lang="zh-CN" altLang="en-US" sz="2800" b="1" spc="100" noProof="1">
                <a:solidFill>
                  <a:srgbClr val="0C5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endParaRPr lang="zh-CN" altLang="en-US" sz="2800" b="1" spc="100" noProof="1">
              <a:solidFill>
                <a:srgbClr val="0C5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0013" y="1020910"/>
            <a:ext cx="6468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spc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玛硒洛沙韦用于单纯性流感治疗</a:t>
            </a:r>
            <a:endParaRPr lang="zh-CN" altLang="en-US" sz="3400" b="1" spc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9599" y="1681513"/>
            <a:ext cx="211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8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轻中度肝损伤</a:t>
            </a:r>
            <a:r>
              <a:rPr lang="zh-CN" altLang="en-US" b="1" spc="8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altLang="zh-CN" b="1" spc="8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8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b="1" spc="8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调整剂量</a:t>
            </a:r>
            <a:endParaRPr lang="zh-CN" altLang="en-US" b="1" spc="80" noProof="1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94092" y="1681513"/>
            <a:ext cx="163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8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</a:t>
            </a:r>
            <a:r>
              <a:rPr lang="zh-CN" altLang="en-US" b="1" spc="8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endParaRPr lang="en-US" altLang="zh-CN" b="1" spc="8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8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症状缓解</a:t>
            </a:r>
            <a:r>
              <a:rPr lang="zh-CN" altLang="en-US" b="1" spc="8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b="1" spc="80" noProof="1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531299" y="1681513"/>
            <a:ext cx="163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8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</a:t>
            </a:r>
            <a:r>
              <a:rPr lang="zh-CN" altLang="en-US" b="1" spc="8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endParaRPr lang="en-US" altLang="zh-CN" b="1" spc="8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80" noProof="1" smtClean="0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r>
              <a:rPr lang="zh-CN" altLang="en-US" b="1" spc="80" noProof="1">
                <a:solidFill>
                  <a:srgbClr val="EB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清除时间</a:t>
            </a:r>
            <a:endParaRPr lang="zh-CN" altLang="en-US" b="1" spc="80" noProof="1">
              <a:solidFill>
                <a:srgbClr val="EB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631278" y="1153190"/>
            <a:ext cx="0" cy="10506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605669" y="1723675"/>
            <a:ext cx="0" cy="56200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955431" y="1723675"/>
            <a:ext cx="0" cy="56200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826446" y="1304310"/>
            <a:ext cx="748401" cy="748401"/>
            <a:chOff x="636613" y="1163388"/>
            <a:chExt cx="748401" cy="748401"/>
          </a:xfrm>
        </p:grpSpPr>
        <p:sp>
          <p:nvSpPr>
            <p:cNvPr id="13" name="椭圆 12"/>
            <p:cNvSpPr/>
            <p:nvPr/>
          </p:nvSpPr>
          <p:spPr>
            <a:xfrm>
              <a:off x="636613" y="1163388"/>
              <a:ext cx="748401" cy="7484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C5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85" y="1284675"/>
              <a:ext cx="469206" cy="505827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25" y="1762247"/>
            <a:ext cx="421953" cy="42222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10" y="1762247"/>
            <a:ext cx="421953" cy="42222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18" y="1762247"/>
            <a:ext cx="421953" cy="4222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100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1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2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3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4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5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6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7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8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09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110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1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2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3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4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15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12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13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14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15.xml><?xml version="1.0" encoding="utf-8"?>
<p:tagLst xmlns:p="http://schemas.openxmlformats.org/presentationml/2006/main">
  <p:tag name="TABLE_ENDDRAG_ORIGIN_RECT" val="403*402"/>
  <p:tag name="TABLE_ENDDRAG_RECT" val="516*117*403*402"/>
</p:tagLst>
</file>

<file path=ppt/tags/tag16.xml><?xml version="1.0" encoding="utf-8"?>
<p:tagLst xmlns:p="http://schemas.openxmlformats.org/presentationml/2006/main">
  <p:tag name="TABLE_ENDDRAG_ORIGIN_RECT" val="403*433"/>
  <p:tag name="TABLE_ENDDRAG_RECT" val="516*96*403*433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TABLE_ENDDRAG_ORIGIN_RECT" val="394*324"/>
  <p:tag name="TABLE_ENDDRAG_RECT" val="507*105*394*324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TABLE_ENDDRAG_ORIGIN_RECT" val="747*222"/>
  <p:tag name="TABLE_ENDDRAG_RECT" val="79*267*747*222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80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81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82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9.xml><?xml version="1.0" encoding="utf-8"?>
<p:tagLst xmlns:p="http://schemas.openxmlformats.org/presentationml/2006/main">
  <p:tag name="KSO_WM_DIAGRAM_VIRTUALLY_FRAME" val="{&quot;height&quot;:295.65,&quot;left&quot;:79.55,&quot;top&quot;:134.55,&quot;width&quot;:880.45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412.87307086614163,&quot;left&quot;:73,&quot;top&quot;:85.26244094488189,&quot;width&quot;:818.4}"/>
</p:tagLst>
</file>

<file path=ppt/tags/tag92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3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4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5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6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7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8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ags/tag99.xml><?xml version="1.0" encoding="utf-8"?>
<p:tagLst xmlns:p="http://schemas.openxmlformats.org/presentationml/2006/main">
  <p:tag name="KSO_WM_DIAGRAM_VIRTUALLY_FRAME" val="{&quot;height&quot;:412.87307086614163,&quot;left&quot;:73,&quot;top&quot;:85.26244094488189,&quot;width&quot;:818.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5451</Words>
  <Application>WPS 演示</Application>
  <PresentationFormat>宽屏</PresentationFormat>
  <Paragraphs>592</Paragraphs>
  <Slides>11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阿里巴巴普惠体 2.0 45 Light</vt:lpstr>
      <vt:lpstr>Times New Roman</vt:lpstr>
      <vt:lpstr>HarmonyOS Sans SC Medium</vt:lpstr>
      <vt:lpstr>Arial Unicode MS</vt:lpstr>
      <vt:lpstr>阿里巴巴普惠体 2.0 45 Light</vt:lpstr>
      <vt:lpstr>L.O.V.E.</vt:lpstr>
      <vt:lpstr>WPS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戴勇(daiyong)</dc:creator>
  <cp:lastModifiedBy>杜长丽</cp:lastModifiedBy>
  <cp:revision>259</cp:revision>
  <dcterms:created xsi:type="dcterms:W3CDTF">2026-06-08T06:28:00Z</dcterms:created>
  <dcterms:modified xsi:type="dcterms:W3CDTF">2026-06-08T08:32:44Z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95C1F939B361EB082661266A06C6D3A1_43</vt:lpwstr>
  </property>
</Properties>
</file>