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handoutMasters/handoutMaster1.xml" ContentType="application/vnd.openxmlformats-officedocument.presentationml.handoutMaster+xml"/>
  <Override PartName="/ppt/media/image1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3"/>
  </p:sldMasterIdLst>
  <p:notesMasterIdLst>
    <p:notesMasterId r:id="rId6"/>
  </p:notesMasterIdLst>
  <p:handoutMasterIdLst>
    <p:handoutMasterId r:id="rId15"/>
  </p:handoutMasterIdLst>
  <p:sldIdLst>
    <p:sldId id="337" r:id="rId4"/>
    <p:sldId id="257" r:id="rId5"/>
    <p:sldId id="259" r:id="rId7"/>
    <p:sldId id="338" r:id="rId8"/>
    <p:sldId id="339" r:id="rId9"/>
    <p:sldId id="340" r:id="rId10"/>
    <p:sldId id="342" r:id="rId11"/>
    <p:sldId id="346" r:id="rId12"/>
    <p:sldId id="344" r:id="rId13"/>
    <p:sldId id="345" r:id="rId14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2" userDrawn="1">
          <p15:clr>
            <a:srgbClr val="A4A3A4"/>
          </p15:clr>
        </p15:guide>
        <p15:guide id="2" pos="39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13B5B1"/>
    <a:srgbClr val="A0B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howGuides="1">
      <p:cViewPr varScale="1">
        <p:scale>
          <a:sx n="87" d="100"/>
          <a:sy n="87" d="100"/>
        </p:scale>
        <p:origin x="40" y="248"/>
      </p:cViewPr>
      <p:guideLst>
        <p:guide orient="horz" pos="2132"/>
        <p:guide pos="39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2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D:\&#24037;&#20316;&#25991;&#20214;\1&#20135;&#21697;&#23398;&#20064;\0-&#36127;&#36131;&#20135;&#21697;&#65288;23&#24180;11&#26376;20&#26085;&#37325;&#26032;&#25972;&#29702;&#65289;\1-&#24038;&#20057;&#25289;&#35199;&#22374;&#27695;&#21270;&#38048;&#27880;&#23556;&#28082;\1-&#24187;&#28783;\&#26032;&#24314;%20Microsoft%20Excel%20&#24037;&#20316;&#34920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pPr>
            <a:r>
              <a:rPr lang="zh-CN">
                <a:highlight>
                  <a:srgbClr val="000000">
                    <a:alpha val="0"/>
                  </a:srgbClr>
                </a:highlight>
              </a:rPr>
              <a:t>左乙拉西坦和丙戊酸钠有效率对比</a:t>
            </a:r>
            <a:endParaRPr lang="zh-CN">
              <a:highlight>
                <a:srgbClr val="000000">
                  <a:alpha val="0"/>
                </a:srgbClr>
              </a:highlight>
            </a:endParaRPr>
          </a:p>
        </c:rich>
      </c:tx>
      <c:layout>
        <c:manualLayout>
          <c:xMode val="edge"/>
          <c:yMode val="edge"/>
          <c:x val="0.188115582404996"/>
          <c:y val="0.000308211305284669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文献图!$C$9</c:f>
              <c:strCache>
                <c:ptCount val="1"/>
                <c:pt idx="0">
                  <c:v>总数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5000"/>
                    <a:satMod val="130000"/>
                  </a:schemeClr>
                </a:gs>
                <a:gs pos="34000">
                  <a:schemeClr val="accent1">
                    <a:shade val="87000"/>
                    <a:satMod val="125000"/>
                  </a:schemeClr>
                </a:gs>
                <a:gs pos="70000">
                  <a:schemeClr val="accent1"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highlight>
                      <a:srgbClr val="000000">
                        <a:alpha val="0"/>
                      </a:srgbClr>
                    </a:highlight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文献图!$B$10:$B$11</c:f>
              <c:strCache>
                <c:ptCount val="2"/>
                <c:pt idx="0">
                  <c:v>左乙拉西坦</c:v>
                </c:pt>
                <c:pt idx="1">
                  <c:v>丙戊酸钠</c:v>
                </c:pt>
              </c:strCache>
            </c:strRef>
          </c:cat>
          <c:val>
            <c:numRef>
              <c:f>文献图!$C$10:$C$11</c:f>
              <c:numCache>
                <c:formatCode>General</c:formatCode>
                <c:ptCount val="2"/>
                <c:pt idx="0">
                  <c:v>610</c:v>
                </c:pt>
                <c:pt idx="1">
                  <c:v>609</c:v>
                </c:pt>
              </c:numCache>
            </c:numRef>
          </c:val>
        </c:ser>
        <c:ser>
          <c:idx val="1"/>
          <c:order val="1"/>
          <c:tx>
            <c:strRef>
              <c:f>文献图!$D$9</c:f>
              <c:strCache>
                <c:ptCount val="1"/>
                <c:pt idx="0">
                  <c:v>有效数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85000"/>
                    <a:satMod val="130000"/>
                  </a:schemeClr>
                </a:gs>
                <a:gs pos="34000">
                  <a:schemeClr val="accent2">
                    <a:shade val="87000"/>
                    <a:satMod val="125000"/>
                  </a:schemeClr>
                </a:gs>
                <a:gs pos="70000">
                  <a:schemeClr val="accent2"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highlight>
                      <a:srgbClr val="000000">
                        <a:alpha val="0"/>
                      </a:srgbClr>
                    </a:highlight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文献图!$B$10:$B$11</c:f>
              <c:strCache>
                <c:ptCount val="2"/>
                <c:pt idx="0">
                  <c:v>左乙拉西坦</c:v>
                </c:pt>
                <c:pt idx="1">
                  <c:v>丙戊酸钠</c:v>
                </c:pt>
              </c:strCache>
            </c:strRef>
          </c:cat>
          <c:val>
            <c:numRef>
              <c:f>文献图!$D$10:$D$11</c:f>
              <c:numCache>
                <c:formatCode>General</c:formatCode>
                <c:ptCount val="2"/>
                <c:pt idx="0">
                  <c:v>546</c:v>
                </c:pt>
                <c:pt idx="1">
                  <c:v>519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76017664"/>
        <c:axId val="1276005184"/>
      </c:barChart>
      <c:lineChart>
        <c:grouping val="standard"/>
        <c:varyColors val="0"/>
        <c:ser>
          <c:idx val="2"/>
          <c:order val="2"/>
          <c:tx>
            <c:strRef>
              <c:f>文献图!$E$9</c:f>
              <c:strCache>
                <c:ptCount val="1"/>
                <c:pt idx="0">
                  <c:v>有效率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highlight>
                      <a:srgbClr val="000000">
                        <a:alpha val="0"/>
                      </a:srgbClr>
                    </a:highlight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文献图!$B$10:$B$11</c:f>
              <c:strCache>
                <c:ptCount val="2"/>
                <c:pt idx="0">
                  <c:v>左乙拉西坦</c:v>
                </c:pt>
                <c:pt idx="1">
                  <c:v>丙戊酸钠</c:v>
                </c:pt>
              </c:strCache>
            </c:strRef>
          </c:cat>
          <c:val>
            <c:numRef>
              <c:f>文献图!$E$10:$E$11</c:f>
              <c:numCache>
                <c:formatCode>0%</c:formatCode>
                <c:ptCount val="2"/>
                <c:pt idx="0">
                  <c:v>0.895081967213115</c:v>
                </c:pt>
                <c:pt idx="1">
                  <c:v>0.852216748768473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0"/>
        <c:smooth val="0"/>
        <c:axId val="1458545536"/>
        <c:axId val="1458558976"/>
      </c:lineChart>
      <c:catAx>
        <c:axId val="127601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pPr>
          </a:p>
        </c:txPr>
        <c:crossAx val="1276005184"/>
        <c:crosses val="autoZero"/>
        <c:auto val="1"/>
        <c:lblAlgn val="ctr"/>
        <c:lblOffset val="100"/>
        <c:noMultiLvlLbl val="0"/>
      </c:catAx>
      <c:valAx>
        <c:axId val="1276005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pPr>
          </a:p>
        </c:txPr>
        <c:crossAx val="1276017664"/>
        <c:crosses val="autoZero"/>
        <c:crossBetween val="between"/>
      </c:valAx>
      <c:catAx>
        <c:axId val="14585455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pPr>
          </a:p>
        </c:txPr>
        <c:crossAx val="1458558976"/>
        <c:crosses val="autoZero"/>
        <c:auto val="1"/>
        <c:lblAlgn val="ctr"/>
        <c:lblOffset val="100"/>
        <c:noMultiLvlLbl val="0"/>
      </c:catAx>
      <c:valAx>
        <c:axId val="1458558976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pPr>
          </a:p>
        </c:txPr>
        <c:crossAx val="1458545536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pPr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pPr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highlight>
                <a:srgbClr val="000000">
                  <a:alpha val="0"/>
                </a:srgbClr>
              </a:highlight>
              <a:latin typeface="Arial" panose="020B0604020202020204" pitchFamily="34" charset="0"/>
              <a:ea typeface="微软雅黑" panose="020B0503020204020204" pitchFamily="34" charset="-122"/>
              <a:cs typeface="+mn-cs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7776d2cc-c432-44df-ac24-ecdc183490fa}"/>
      </c:ext>
    </c:extLst>
  </c:chart>
  <c:spPr>
    <a:noFill/>
    <a:ln>
      <a:noFill/>
    </a:ln>
    <a:effectLst/>
  </c:spPr>
  <c:txPr>
    <a:bodyPr/>
    <a:lstStyle/>
    <a:p>
      <a:pPr>
        <a:defRPr lang="zh-CN" sz="1000">
          <a:highlight>
            <a:srgbClr val="000000">
              <a:alpha val="0"/>
            </a:srgbClr>
          </a:highlight>
          <a:latin typeface="Arial" panose="020B0604020202020204" pitchFamily="34" charset="0"/>
          <a:ea typeface="微软雅黑" panose="020B0503020204020204" pitchFamily="34" charset="-122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+mn-lt"/>
                <a:ea typeface="+mn-ea"/>
                <a:cs typeface="+mn-cs"/>
              </a:defRPr>
            </a:pPr>
            <a:r>
              <a:rPr lang="zh-CN" sz="1200" b="1">
                <a:highlight>
                  <a:srgbClr val="000000">
                    <a:alpha val="0"/>
                  </a:srgbClr>
                </a:highlight>
              </a:rPr>
              <a:t>各组患者情况对比</a:t>
            </a:r>
            <a:endParaRPr lang="zh-CN" sz="1200" b="1">
              <a:highlight>
                <a:srgbClr val="000000">
                  <a:alpha val="0"/>
                </a:srgbClr>
              </a:highlight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完全控制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highlight>
                      <a:srgbClr val="000000">
                        <a:alpha val="0"/>
                      </a:srgbClr>
                    </a:highlight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左乙拉西坦组</c:v>
                </c:pt>
                <c:pt idx="1">
                  <c:v>苯妥英钠组</c:v>
                </c:pt>
                <c:pt idx="2">
                  <c:v>丙戊酸钠组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7</c:v>
                </c:pt>
                <c:pt idx="1">
                  <c:v>5</c:v>
                </c:pt>
                <c:pt idx="2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显著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highlight>
                      <a:srgbClr val="000000">
                        <a:alpha val="0"/>
                      </a:srgbClr>
                    </a:highlight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左乙拉西坦组</c:v>
                </c:pt>
                <c:pt idx="1">
                  <c:v>苯妥英钠组</c:v>
                </c:pt>
                <c:pt idx="2">
                  <c:v>丙戊酸钠组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11</c:v>
                </c:pt>
                <c:pt idx="1">
                  <c:v>5</c:v>
                </c:pt>
                <c:pt idx="2">
                  <c:v>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有效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highlight>
                      <a:srgbClr val="000000">
                        <a:alpha val="0"/>
                      </a:srgbClr>
                    </a:highlight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左乙拉西坦组</c:v>
                </c:pt>
                <c:pt idx="1">
                  <c:v>苯妥英钠组</c:v>
                </c:pt>
                <c:pt idx="2">
                  <c:v>丙戊酸钠组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8</c:v>
                </c:pt>
                <c:pt idx="1">
                  <c:v>11</c:v>
                </c:pt>
                <c:pt idx="2">
                  <c:v>12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无效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highlight>
                      <a:srgbClr val="000000">
                        <a:alpha val="0"/>
                      </a:srgbClr>
                    </a:highlight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左乙拉西坦组</c:v>
                </c:pt>
                <c:pt idx="1">
                  <c:v>苯妥英钠组</c:v>
                </c:pt>
                <c:pt idx="2">
                  <c:v>丙戊酸钠组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7</c:v>
                </c:pt>
                <c:pt idx="1">
                  <c:v>12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994802399"/>
        <c:axId val="1994802879"/>
      </c:barChart>
      <c:lineChart>
        <c:grouping val="standard"/>
        <c:varyColors val="0"/>
        <c:ser>
          <c:idx val="4"/>
          <c:order val="4"/>
          <c:tx>
            <c:strRef>
              <c:f>Sheet1!$A$6</c:f>
              <c:strCache>
                <c:ptCount val="1"/>
                <c:pt idx="0">
                  <c:v>总有效率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highlight>
                      <a:srgbClr val="000000">
                        <a:alpha val="0"/>
                      </a:srgbClr>
                    </a:highlight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左乙拉西坦组</c:v>
                </c:pt>
                <c:pt idx="1">
                  <c:v>苯妥英钠组</c:v>
                </c:pt>
                <c:pt idx="2">
                  <c:v>丙戊酸钠组</c:v>
                </c:pt>
              </c:strCache>
            </c:strRef>
          </c:cat>
          <c:val>
            <c:numRef>
              <c:f>Sheet1!$B$6:$D$6</c:f>
              <c:numCache>
                <c:formatCode>0%</c:formatCode>
                <c:ptCount val="3"/>
                <c:pt idx="0">
                  <c:v>0.787878787878788</c:v>
                </c:pt>
                <c:pt idx="1">
                  <c:v>0.636363636363636</c:v>
                </c:pt>
                <c:pt idx="2">
                  <c:v>0.705882352941177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0"/>
        <c:smooth val="0"/>
        <c:axId val="1934384991"/>
        <c:axId val="1934384031"/>
      </c:lineChart>
      <c:catAx>
        <c:axId val="1994802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+mn-lt"/>
                <a:ea typeface="+mn-ea"/>
                <a:cs typeface="+mn-cs"/>
              </a:defRPr>
            </a:pPr>
          </a:p>
        </c:txPr>
        <c:crossAx val="1994802879"/>
        <c:crosses val="autoZero"/>
        <c:auto val="1"/>
        <c:lblAlgn val="ctr"/>
        <c:lblOffset val="100"/>
        <c:noMultiLvlLbl val="0"/>
      </c:catAx>
      <c:valAx>
        <c:axId val="19948028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+mn-lt"/>
                <a:ea typeface="+mn-ea"/>
                <a:cs typeface="+mn-cs"/>
              </a:defRPr>
            </a:pPr>
          </a:p>
        </c:txPr>
        <c:crossAx val="1994802399"/>
        <c:crosses val="autoZero"/>
        <c:crossBetween val="between"/>
      </c:valAx>
      <c:catAx>
        <c:axId val="193438499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+mn-lt"/>
                <a:ea typeface="+mn-ea"/>
                <a:cs typeface="+mn-cs"/>
              </a:defRPr>
            </a:pPr>
          </a:p>
        </c:txPr>
        <c:crossAx val="1934384031"/>
        <c:crosses val="autoZero"/>
        <c:auto val="1"/>
        <c:lblAlgn val="ctr"/>
        <c:lblOffset val="100"/>
        <c:noMultiLvlLbl val="0"/>
      </c:catAx>
      <c:valAx>
        <c:axId val="1934384031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solidFill>
            <a:srgbClr val="000000">
              <a:alpha val="0"/>
            </a:srgbClr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+mn-lt"/>
                <a:ea typeface="+mn-ea"/>
                <a:cs typeface="+mn-cs"/>
              </a:defRPr>
            </a:pPr>
          </a:p>
        </c:txPr>
        <c:crossAx val="1934384991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+mn-lt"/>
                <a:ea typeface="+mn-ea"/>
                <a:cs typeface="+mn-cs"/>
              </a:defRPr>
            </a:pPr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+mn-lt"/>
                <a:ea typeface="+mn-ea"/>
                <a:cs typeface="+mn-cs"/>
              </a:defRPr>
            </a:pPr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+mn-lt"/>
                <a:ea typeface="+mn-ea"/>
                <a:cs typeface="+mn-cs"/>
              </a:defRPr>
            </a:pPr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+mn-lt"/>
                <a:ea typeface="+mn-ea"/>
                <a:cs typeface="+mn-cs"/>
              </a:defRPr>
            </a:pPr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+mn-lt"/>
                <a:ea typeface="+mn-ea"/>
                <a:cs typeface="+mn-cs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highlight>
                <a:srgbClr val="000000">
                  <a:alpha val="0"/>
                </a:srgbClr>
              </a:highlight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84657cb5-355f-444c-a1f1-e5c1b9a87b74}"/>
      </c:ext>
    </c:extLst>
  </c:chart>
  <c:spPr>
    <a:noFill/>
    <a:ln>
      <a:noFill/>
    </a:ln>
    <a:effectLst/>
  </c:spPr>
  <c:txPr>
    <a:bodyPr/>
    <a:lstStyle/>
    <a:p>
      <a:pPr>
        <a:defRPr lang="zh-CN" sz="1000">
          <a:highlight>
            <a:srgbClr val="000000">
              <a:alpha val="0"/>
            </a:srgbClr>
          </a:highlight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3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C262679D-709B-44BC-BBB9-8B5A101308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AF713F7-B620-445D-A0BA-155192ED7CC1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模板来自于： 第一</a:t>
            </a:r>
            <a:r>
              <a:rPr lang="en-US" altLang="zh-CN" dirty="0"/>
              <a:t>PPT https://www.1ppt.com/</a:t>
            </a:r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8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8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8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2965031" y="3367444"/>
            <a:ext cx="45365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>
              <a:solidFill>
                <a:schemeClr val="tx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8"/>
          <p:cNvSpPr txBox="1"/>
          <p:nvPr/>
        </p:nvSpPr>
        <p:spPr>
          <a:xfrm>
            <a:off x="7509627" y="2215277"/>
            <a:ext cx="54006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>
              <a:solidFill>
                <a:schemeClr val="tx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5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8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9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8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8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8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8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6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 userDrawn="1"/>
        </p:nvSpPr>
        <p:spPr>
          <a:xfrm>
            <a:off x="601130" y="762000"/>
            <a:ext cx="11065934" cy="5450115"/>
          </a:xfrm>
          <a:prstGeom prst="rect">
            <a:avLst/>
          </a:prstGeom>
          <a:noFill/>
          <a:ln w="1270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542751" y="348915"/>
            <a:ext cx="11106498" cy="6160168"/>
          </a:xfrm>
          <a:prstGeom prst="rect">
            <a:avLst/>
          </a:prstGeom>
          <a:noFill/>
          <a:ln w="1270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/>
          <a:srcRect l="14185" t="14824" r="12091" b="10155"/>
          <a:stretch>
            <a:fillRect/>
          </a:stretch>
        </p:blipFill>
        <p:spPr>
          <a:xfrm>
            <a:off x="1807896" y="1237958"/>
            <a:ext cx="8576207" cy="371387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8811" y="4920176"/>
            <a:ext cx="2715065" cy="203629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82779" y="790567"/>
            <a:ext cx="1050234" cy="132516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73260" y="2302019"/>
            <a:ext cx="1249246" cy="1126979"/>
          </a:xfrm>
          <a:prstGeom prst="rect">
            <a:avLst/>
          </a:prstGeom>
        </p:spPr>
      </p:pic>
      <p:pic>
        <p:nvPicPr>
          <p:cNvPr id="3" name="图片 2" descr="图片包含 物体&#10;&#10;描述已自动生成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54256" y="4714102"/>
            <a:ext cx="3617625" cy="2034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542751" y="451776"/>
            <a:ext cx="11106498" cy="5954447"/>
          </a:xfrm>
          <a:prstGeom prst="rect">
            <a:avLst/>
          </a:prstGeom>
          <a:solidFill>
            <a:schemeClr val="bg1"/>
          </a:solidFill>
          <a:ln w="127000" cmpd="thickThin">
            <a:solidFill>
              <a:srgbClr val="F657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: 圆角 9"/>
          <p:cNvSpPr/>
          <p:nvPr userDrawn="1"/>
        </p:nvSpPr>
        <p:spPr>
          <a:xfrm>
            <a:off x="4273068" y="827426"/>
            <a:ext cx="3645864" cy="557894"/>
          </a:xfrm>
          <a:prstGeom prst="roundRect">
            <a:avLst>
              <a:gd name="adj" fmla="val 50000"/>
            </a:avLst>
          </a:prstGeom>
          <a:solidFill>
            <a:srgbClr val="F6577C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6339" y="5045347"/>
            <a:ext cx="2661792" cy="181265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6415" y="668091"/>
            <a:ext cx="1249246" cy="112697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40938" y="5309458"/>
            <a:ext cx="2064723" cy="1548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812700" y="815848"/>
            <a:ext cx="10566599" cy="5352834"/>
          </a:xfrm>
          <a:prstGeom prst="rect">
            <a:avLst/>
          </a:prstGeom>
          <a:solidFill>
            <a:schemeClr val="bg1"/>
          </a:solidFill>
          <a:ln w="127000" cmpd="thickThin">
            <a:solidFill>
              <a:srgbClr val="F657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542751" y="451776"/>
            <a:ext cx="11106498" cy="5954447"/>
          </a:xfrm>
          <a:prstGeom prst="rect">
            <a:avLst/>
          </a:prstGeom>
          <a:solidFill>
            <a:schemeClr val="bg1"/>
          </a:solidFill>
          <a:ln w="127000" cmpd="thickThin">
            <a:solidFill>
              <a:srgbClr val="F657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: 圆角 9"/>
          <p:cNvSpPr/>
          <p:nvPr userDrawn="1"/>
        </p:nvSpPr>
        <p:spPr>
          <a:xfrm>
            <a:off x="4273068" y="827426"/>
            <a:ext cx="3645864" cy="557894"/>
          </a:xfrm>
          <a:prstGeom prst="roundRect">
            <a:avLst>
              <a:gd name="adj" fmla="val 50000"/>
            </a:avLst>
          </a:prstGeom>
          <a:solidFill>
            <a:srgbClr val="F6577C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469" y="490610"/>
            <a:ext cx="1050234" cy="1325162"/>
          </a:xfrm>
          <a:prstGeom prst="rect">
            <a:avLst/>
          </a:prstGeom>
        </p:spPr>
      </p:pic>
      <p:pic>
        <p:nvPicPr>
          <p:cNvPr id="3" name="图片 2" descr="图片包含 室内, 小, 就坐, 玩具&#10;&#10;描述已自动生成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14019" y="4392964"/>
            <a:ext cx="3077982" cy="246471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309458"/>
            <a:ext cx="2064723" cy="1548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542751" y="451776"/>
            <a:ext cx="11106498" cy="5954447"/>
          </a:xfrm>
          <a:prstGeom prst="rect">
            <a:avLst/>
          </a:prstGeom>
          <a:solidFill>
            <a:schemeClr val="bg1"/>
          </a:solidFill>
          <a:ln w="127000" cmpd="thickThin">
            <a:solidFill>
              <a:srgbClr val="F657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: 圆角 10"/>
          <p:cNvSpPr/>
          <p:nvPr userDrawn="1"/>
        </p:nvSpPr>
        <p:spPr>
          <a:xfrm>
            <a:off x="4273068" y="827426"/>
            <a:ext cx="3645864" cy="557894"/>
          </a:xfrm>
          <a:prstGeom prst="roundRect">
            <a:avLst>
              <a:gd name="adj" fmla="val 50000"/>
            </a:avLst>
          </a:prstGeom>
          <a:solidFill>
            <a:srgbClr val="F6577C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6415" y="668091"/>
            <a:ext cx="1249246" cy="1126979"/>
          </a:xfrm>
          <a:prstGeom prst="rect">
            <a:avLst/>
          </a:prstGeom>
        </p:spPr>
      </p:pic>
      <p:pic>
        <p:nvPicPr>
          <p:cNvPr id="3" name="图片 2" descr="图片包含 玩具, 玩偶&#10;&#10;描述已自动生成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527030"/>
            <a:ext cx="2368446" cy="23306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40938" y="5309458"/>
            <a:ext cx="2064723" cy="1548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542751" y="451776"/>
            <a:ext cx="11106498" cy="5954447"/>
          </a:xfrm>
          <a:prstGeom prst="rect">
            <a:avLst/>
          </a:prstGeom>
          <a:solidFill>
            <a:schemeClr val="bg1"/>
          </a:solidFill>
          <a:ln w="127000" cmpd="thickThin">
            <a:solidFill>
              <a:srgbClr val="F657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: 圆角 2"/>
          <p:cNvSpPr/>
          <p:nvPr userDrawn="1"/>
        </p:nvSpPr>
        <p:spPr>
          <a:xfrm>
            <a:off x="4273068" y="827426"/>
            <a:ext cx="3645864" cy="557894"/>
          </a:xfrm>
          <a:prstGeom prst="roundRect">
            <a:avLst>
              <a:gd name="adj" fmla="val 50000"/>
            </a:avLst>
          </a:prstGeom>
          <a:solidFill>
            <a:srgbClr val="F6577C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469" y="490610"/>
            <a:ext cx="1050234" cy="1325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microsoft.com/office/2007/relationships/hdphoto" Target="../media/image11.wdp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6.svg"/><Relationship Id="rId2" Type="http://schemas.openxmlformats.org/officeDocument/2006/relationships/image" Target="../media/image18.png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1" Type="http://schemas.openxmlformats.org/officeDocument/2006/relationships/notesSlide" Target="../notesSlides/notesSlide1.xml"/><Relationship Id="rId20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9" Type="http://schemas.openxmlformats.org/officeDocument/2006/relationships/image" Target="../media/image9.png"/><Relationship Id="rId18" Type="http://schemas.microsoft.com/office/2007/relationships/hdphoto" Target="../media/image14.wdp"/><Relationship Id="rId17" Type="http://schemas.openxmlformats.org/officeDocument/2006/relationships/image" Target="../media/image13.png"/><Relationship Id="rId16" Type="http://schemas.openxmlformats.org/officeDocument/2006/relationships/image" Target="../media/image3.png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7.png"/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6.svg"/><Relationship Id="rId2" Type="http://schemas.openxmlformats.org/officeDocument/2006/relationships/image" Target="../media/image18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6.svg"/><Relationship Id="rId2" Type="http://schemas.openxmlformats.org/officeDocument/2006/relationships/image" Target="../media/image18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image" Target="../media/image16.svg"/><Relationship Id="rId2" Type="http://schemas.openxmlformats.org/officeDocument/2006/relationships/image" Target="../media/image18.png"/><Relationship Id="rId11" Type="http://schemas.openxmlformats.org/officeDocument/2006/relationships/notesSlide" Target="../notesSlides/notesSlide5.xml"/><Relationship Id="rId10" Type="http://schemas.openxmlformats.org/officeDocument/2006/relationships/slideLayout" Target="../slideLayouts/slideLayout4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6.svg"/><Relationship Id="rId4" Type="http://schemas.openxmlformats.org/officeDocument/2006/relationships/image" Target="../media/image18.png"/><Relationship Id="rId3" Type="http://schemas.openxmlformats.org/officeDocument/2006/relationships/image" Target="../media/image9.png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6.svg"/><Relationship Id="rId2" Type="http://schemas.openxmlformats.org/officeDocument/2006/relationships/image" Target="../media/image18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1.png"/><Relationship Id="rId3" Type="http://schemas.openxmlformats.org/officeDocument/2006/relationships/image" Target="../media/image16.svg"/><Relationship Id="rId2" Type="http://schemas.openxmlformats.org/officeDocument/2006/relationships/image" Target="../media/image18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42866" y="4447931"/>
            <a:ext cx="3539067" cy="2410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846" y="-55865"/>
            <a:ext cx="2051091" cy="871713"/>
          </a:xfrm>
          <a:prstGeom prst="rect">
            <a:avLst/>
          </a:prstGeom>
        </p:spPr>
      </p:pic>
      <p:pic>
        <p:nvPicPr>
          <p:cNvPr id="4" name="Picture 2" descr="Brain - Free medical ic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44" b="97461" l="4688" r="96094">
                        <a14:foregroundMark x1="8203" y1="35938" x2="7617" y2="42383"/>
                        <a14:foregroundMark x1="4688" y1="55078" x2="7422" y2="55078"/>
                        <a14:foregroundMark x1="9375" y1="64063" x2="10156" y2="64063"/>
                        <a14:foregroundMark x1="7617" y1="63867" x2="10938" y2="66211"/>
                        <a14:foregroundMark x1="49219" y1="64453" x2="45508" y2="65234"/>
                        <a14:foregroundMark x1="12305" y1="89258" x2="32813" y2="92969"/>
                        <a14:foregroundMark x1="32813" y1="92969" x2="36133" y2="91992"/>
                        <a14:foregroundMark x1="7813" y1="84180" x2="19531" y2="94336"/>
                        <a14:foregroundMark x1="19531" y1="94336" x2="41602" y2="92773"/>
                        <a14:foregroundMark x1="41602" y1="92773" x2="30664" y2="84766"/>
                        <a14:foregroundMark x1="30664" y1="84766" x2="13086" y2="84375"/>
                        <a14:foregroundMark x1="13086" y1="84375" x2="5273" y2="91992"/>
                        <a14:foregroundMark x1="5273" y1="91992" x2="13672" y2="97461"/>
                        <a14:foregroundMark x1="13672" y1="97461" x2="13867" y2="97461"/>
                        <a14:foregroundMark x1="21094" y1="25195" x2="29688" y2="29883"/>
                        <a14:foregroundMark x1="13672" y1="30469" x2="22656" y2="39258"/>
                        <a14:foregroundMark x1="22656" y1="39258" x2="17188" y2="47656"/>
                        <a14:foregroundMark x1="17188" y1="47656" x2="18359" y2="40234"/>
                        <a14:foregroundMark x1="13086" y1="44141" x2="15820" y2="45898"/>
                        <a14:foregroundMark x1="10742" y1="44141" x2="14063" y2="47266"/>
                        <a14:foregroundMark x1="10742" y1="31250" x2="26367" y2="25000"/>
                        <a14:foregroundMark x1="26367" y1="25000" x2="42969" y2="44336"/>
                        <a14:foregroundMark x1="42969" y1="44336" x2="32617" y2="50000"/>
                        <a14:foregroundMark x1="32617" y1="50000" x2="32031" y2="54688"/>
                        <a14:foregroundMark x1="36523" y1="29883" x2="46680" y2="38281"/>
                        <a14:foregroundMark x1="58398" y1="65430" x2="60547" y2="65430"/>
                        <a14:foregroundMark x1="63281" y1="64648" x2="58008" y2="65430"/>
                        <a14:foregroundMark x1="56641" y1="64063" x2="59180" y2="60742"/>
                        <a14:foregroundMark x1="67969" y1="47266" x2="78125" y2="47070"/>
                        <a14:foregroundMark x1="78125" y1="47070" x2="76563" y2="47266"/>
                        <a14:foregroundMark x1="13281" y1="42773" x2="13281" y2="42773"/>
                        <a14:foregroundMark x1="27539" y1="38672" x2="26758" y2="39258"/>
                        <a14:foregroundMark x1="56055" y1="18164" x2="64063" y2="25391"/>
                        <a14:foregroundMark x1="64063" y1="25391" x2="70703" y2="17773"/>
                        <a14:foregroundMark x1="70703" y1="17773" x2="73633" y2="27734"/>
                        <a14:foregroundMark x1="73633" y1="27734" x2="73242" y2="12109"/>
                        <a14:foregroundMark x1="73242" y1="12109" x2="60156" y2="7813"/>
                        <a14:foregroundMark x1="60156" y1="7813" x2="57227" y2="10742"/>
                        <a14:foregroundMark x1="49023" y1="5273" x2="47461" y2="17188"/>
                        <a14:foregroundMark x1="47461" y1="17188" x2="49219" y2="25391"/>
                        <a14:foregroundMark x1="50977" y1="3711" x2="65039" y2="4492"/>
                        <a14:foregroundMark x1="65039" y1="4492" x2="90234" y2="2734"/>
                        <a14:foregroundMark x1="90234" y1="2734" x2="95703" y2="12109"/>
                        <a14:foregroundMark x1="95703" y1="12109" x2="94141" y2="24023"/>
                        <a14:foregroundMark x1="66406" y1="3906" x2="65820" y2="3906"/>
                        <a14:foregroundMark x1="61719" y1="2539" x2="61719" y2="2539"/>
                        <a14:foregroundMark x1="53906" y1="2734" x2="53906" y2="2734"/>
                        <a14:foregroundMark x1="65820" y1="3711" x2="65820" y2="3711"/>
                        <a14:foregroundMark x1="66406" y1="3125" x2="71094" y2="3711"/>
                        <a14:foregroundMark x1="96094" y1="19922" x2="94727" y2="31445"/>
                        <a14:foregroundMark x1="58203" y1="38281" x2="78906" y2="37500"/>
                        <a14:foregroundMark x1="95898" y1="30469" x2="87109" y2="38281"/>
                        <a14:foregroundMark x1="87109" y1="38281" x2="82422" y2="38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82" y="3374094"/>
            <a:ext cx="1568795" cy="156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2404831" y="1853094"/>
            <a:ext cx="7569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</a:rPr>
              <a:t>静博欣</a:t>
            </a:r>
            <a:r>
              <a:rPr lang="zh-CN" altLang="en-US" sz="4000" b="1" baseline="30000" dirty="0">
                <a:solidFill>
                  <a:srgbClr val="FF0000"/>
                </a:solidFill>
              </a:rPr>
              <a:t>®</a:t>
            </a:r>
            <a:r>
              <a:rPr lang="en-US" altLang="zh-CN" sz="4000" b="1" dirty="0" err="1">
                <a:solidFill>
                  <a:srgbClr val="0070C0"/>
                </a:solidFill>
                <a:sym typeface="+mn-ea"/>
              </a:rPr>
              <a:t>左乙拉西坦氯化钠</a:t>
            </a:r>
            <a:r>
              <a:rPr lang="zh-CN" altLang="en-US" sz="4000" b="1" dirty="0">
                <a:solidFill>
                  <a:srgbClr val="0070C0"/>
                </a:solidFill>
                <a:sym typeface="+mn-ea"/>
              </a:rPr>
              <a:t>注射液</a:t>
            </a:r>
            <a:endParaRPr lang="zh-CN" altLang="en-US" sz="4000" b="1" dirty="0">
              <a:solidFill>
                <a:srgbClr val="0070C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705735" y="2847340"/>
            <a:ext cx="8151495" cy="2399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rgbClr val="FF0000"/>
                </a:solidFill>
              </a:rPr>
              <a:t>无需</a:t>
            </a:r>
            <a:r>
              <a:rPr lang="zh-CN" altLang="en-US" sz="2000" b="1" dirty="0">
                <a:solidFill>
                  <a:srgbClr val="FF0000"/>
                </a:solidFill>
              </a:rPr>
              <a:t>配液，可直接静脉给药，提高癫痫患者救治的及时性和安全性。</a:t>
            </a:r>
            <a:endParaRPr lang="en-US" altLang="zh-CN" sz="2000" b="1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rgbClr val="FF0000"/>
                </a:solidFill>
              </a:rPr>
              <a:t>临床应用更便利，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sym typeface="+mn-ea"/>
              </a:rPr>
              <a:t>有助于农村癫痫防治管理项目的推进。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rgbClr val="FF0000"/>
                </a:solidFill>
              </a:rPr>
              <a:t>用于新生儿抗惊厥的更安全、更快速。</a:t>
            </a:r>
            <a:endParaRPr lang="en-US" altLang="zh-CN" sz="2000" b="1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u"/>
            </a:pPr>
            <a:endParaRPr lang="zh-CN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0194" y="5756003"/>
            <a:ext cx="1102918" cy="99497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029653">
            <a:off x="10051747" y="1239897"/>
            <a:ext cx="694326" cy="62637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330797">
            <a:off x="1386202" y="938441"/>
            <a:ext cx="888846" cy="112152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58416" y="781231"/>
            <a:ext cx="11275165" cy="5444004"/>
          </a:xfrm>
          <a:prstGeom prst="rect">
            <a:avLst/>
          </a:prstGeom>
          <a:solidFill>
            <a:schemeClr val="bg1"/>
          </a:solidFill>
          <a:ln w="127000" cmpd="thickThin">
            <a:solidFill>
              <a:srgbClr val="F657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934464" y="871841"/>
            <a:ext cx="2323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/>
            <a:r>
              <a:rPr lang="en-US" altLang="zh-CN" sz="2800" b="1" spc="600" dirty="0">
                <a:solidFill>
                  <a:schemeClr val="bg1"/>
                </a:solidFill>
                <a:cs typeface="+mn-ea"/>
                <a:sym typeface="+mn-lt"/>
              </a:rPr>
              <a:t>·</a:t>
            </a:r>
            <a:r>
              <a:rPr lang="zh-CN" altLang="en-US" sz="2800" b="1" spc="600" dirty="0">
                <a:solidFill>
                  <a:schemeClr val="bg1"/>
                </a:solidFill>
                <a:cs typeface="+mn-ea"/>
                <a:sym typeface="+mn-lt"/>
              </a:rPr>
              <a:t>触电急救</a:t>
            </a:r>
            <a:r>
              <a:rPr lang="en-US" altLang="zh-CN" sz="2800" b="1" spc="600" dirty="0">
                <a:solidFill>
                  <a:schemeClr val="bg1"/>
                </a:solidFill>
                <a:cs typeface="+mn-ea"/>
                <a:sym typeface="+mn-lt"/>
              </a:rPr>
              <a:t>·</a:t>
            </a:r>
            <a:endParaRPr lang="ko-KR" altLang="en-US" sz="2800" b="1" spc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421" y="-126543"/>
            <a:ext cx="2051091" cy="871713"/>
          </a:xfrm>
          <a:prstGeom prst="rect">
            <a:avLst/>
          </a:prstGeom>
        </p:spPr>
      </p:pic>
      <p:pic>
        <p:nvPicPr>
          <p:cNvPr id="18" name="图形 17" descr="医学 纯色填充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697" y="62259"/>
            <a:ext cx="682911" cy="682911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735608" y="147100"/>
            <a:ext cx="10997973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5"/>
                </a:solidFill>
              </a:rPr>
              <a:t>公平性（一）</a:t>
            </a:r>
            <a:r>
              <a:rPr lang="en-US" altLang="zh-CN" sz="2400" b="1" dirty="0">
                <a:solidFill>
                  <a:schemeClr val="accent5"/>
                </a:solidFill>
              </a:rPr>
              <a:t>-</a:t>
            </a:r>
            <a:r>
              <a:rPr lang="zh-CN" altLang="en-US" sz="2400" b="1" dirty="0">
                <a:solidFill>
                  <a:schemeClr val="accent5"/>
                </a:solidFill>
              </a:rPr>
              <a:t>弥补目录空白，便于临床处方</a:t>
            </a:r>
            <a:endParaRPr lang="zh-CN" altLang="en-US" sz="2400" b="1" dirty="0">
              <a:solidFill>
                <a:schemeClr val="accent5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946737" y="1565406"/>
            <a:ext cx="8569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484848"/>
                </a:solidFill>
                <a:latin typeface="微软雅黑" panose="020B0503020204020204" pitchFamily="34" charset="-122"/>
              </a:rPr>
              <a:t>癫痫是一种常见的神经系统疾病，相当部分的癫痫患者不能工作或劳动，一些患者还将因癫痫发作引起行为异常，对社会造成危害，是一个重要的公共卫生问题。</a:t>
            </a:r>
            <a:r>
              <a:rPr lang="zh-CN" altLang="en-US" sz="1400" b="1" dirty="0">
                <a:solidFill>
                  <a:srgbClr val="484848"/>
                </a:solidFill>
                <a:latin typeface="微软雅黑" panose="020B0503020204020204" pitchFamily="34" charset="-122"/>
              </a:rPr>
              <a:t>我国目前约有</a:t>
            </a:r>
            <a:r>
              <a:rPr lang="en-US" altLang="zh-CN" sz="1400" b="1" dirty="0">
                <a:solidFill>
                  <a:srgbClr val="484848"/>
                </a:solidFill>
                <a:latin typeface="微软雅黑" panose="020B0503020204020204" pitchFamily="34" charset="-122"/>
              </a:rPr>
              <a:t>900</a:t>
            </a:r>
            <a:r>
              <a:rPr lang="zh-CN" altLang="en-US" sz="1400" b="1" dirty="0">
                <a:solidFill>
                  <a:srgbClr val="484848"/>
                </a:solidFill>
                <a:latin typeface="微软雅黑" panose="020B0503020204020204" pitchFamily="34" charset="-122"/>
              </a:rPr>
              <a:t>万癫痫患者，其中的</a:t>
            </a:r>
            <a:r>
              <a:rPr lang="en-US" altLang="zh-CN" sz="1400" b="1" dirty="0">
                <a:solidFill>
                  <a:srgbClr val="484848"/>
                </a:solidFill>
                <a:latin typeface="微软雅黑" panose="020B0503020204020204" pitchFamily="34" charset="-122"/>
              </a:rPr>
              <a:t>500</a:t>
            </a:r>
            <a:r>
              <a:rPr lang="zh-CN" altLang="en-US" sz="1400" b="1" dirty="0">
                <a:solidFill>
                  <a:srgbClr val="484848"/>
                </a:solidFill>
                <a:latin typeface="微软雅黑" panose="020B0503020204020204" pitchFamily="34" charset="-122"/>
              </a:rPr>
              <a:t>万至</a:t>
            </a:r>
            <a:r>
              <a:rPr lang="en-US" altLang="zh-CN" sz="1400" b="1" dirty="0">
                <a:solidFill>
                  <a:srgbClr val="484848"/>
                </a:solidFill>
                <a:latin typeface="微软雅黑" panose="020B0503020204020204" pitchFamily="34" charset="-122"/>
              </a:rPr>
              <a:t>600</a:t>
            </a:r>
            <a:r>
              <a:rPr lang="zh-CN" altLang="en-US" sz="1400" b="1" dirty="0">
                <a:solidFill>
                  <a:srgbClr val="484848"/>
                </a:solidFill>
                <a:latin typeface="微软雅黑" panose="020B0503020204020204" pitchFamily="34" charset="-122"/>
              </a:rPr>
              <a:t>万为活动性癫痫，并且每年有新发病例</a:t>
            </a:r>
            <a:r>
              <a:rPr lang="en-US" altLang="zh-CN" sz="1400" b="1" dirty="0">
                <a:solidFill>
                  <a:srgbClr val="484848"/>
                </a:solidFill>
                <a:latin typeface="微软雅黑" panose="020B0503020204020204" pitchFamily="34" charset="-122"/>
              </a:rPr>
              <a:t>40</a:t>
            </a:r>
            <a:r>
              <a:rPr lang="zh-CN" altLang="en-US" sz="1400" b="1" dirty="0">
                <a:solidFill>
                  <a:srgbClr val="484848"/>
                </a:solidFill>
                <a:latin typeface="微软雅黑" panose="020B0503020204020204" pitchFamily="34" charset="-122"/>
              </a:rPr>
              <a:t>万。调查发现，我国农村地区有三分之二以上的癫痫病人没有得到合理治疗</a:t>
            </a:r>
            <a:r>
              <a:rPr lang="en-US" altLang="zh-CN" sz="1400" baseline="30000" dirty="0">
                <a:solidFill>
                  <a:srgbClr val="666666"/>
                </a:solidFill>
                <a:latin typeface="微软雅黑" panose="020B0503020204020204" pitchFamily="34" charset="-122"/>
              </a:rPr>
              <a:t>[1] </a:t>
            </a:r>
            <a:r>
              <a:rPr lang="zh-CN" altLang="en-US" sz="1400" dirty="0">
                <a:solidFill>
                  <a:srgbClr val="484848"/>
                </a:solidFill>
                <a:latin typeface="微软雅黑" panose="020B0503020204020204" pitchFamily="34" charset="-122"/>
              </a:rPr>
              <a:t>。</a:t>
            </a:r>
            <a:r>
              <a:rPr lang="en-US" altLang="zh-CN" sz="1400" baseline="30000" dirty="0">
                <a:solidFill>
                  <a:srgbClr val="666666"/>
                </a:solidFill>
                <a:latin typeface="微软雅黑" panose="020B0503020204020204" pitchFamily="34" charset="-122"/>
              </a:rPr>
              <a:t> 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静博欣</a:t>
            </a:r>
            <a:r>
              <a:rPr lang="en-US" altLang="zh-CN" sz="1400" b="1" baseline="30000" dirty="0">
                <a:solidFill>
                  <a:srgbClr val="FF0000"/>
                </a:solidFill>
                <a:latin typeface="微软雅黑" panose="020B0503020204020204" pitchFamily="34" charset="-122"/>
              </a:rPr>
              <a:t>®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临床用药更便利，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有助于农村癫痫防治管理项目的推进。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946736" y="2804131"/>
            <a:ext cx="85696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</a:rPr>
              <a:t>纳入医保后可替代目录内注射用丙戊酸钠、左乙拉西坦注射用浓溶液使用，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不额外增加医保基金负担，且临床使用更安全便利，可提高患者的用药质量；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946735" y="3647470"/>
            <a:ext cx="85696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</a:rPr>
              <a:t>目前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静脉抗癫痫药物均为粉针剂或水针剂，无大容量注射液，左乙拉西坦氯化钠注射液可弥补这一空白，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</a:rPr>
              <a:t>同时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避免了配置过程中的潜在污染风险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</a:rPr>
              <a:t>，节省了配置时间，可以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为癫痫持续状态等急症患者争取更多的抢救时间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</a:rPr>
              <a:t>；同时也避免了水针剂直接静脉给药的风险，安全性更好。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96164" y="1203987"/>
            <a:ext cx="10769459" cy="4777105"/>
            <a:chOff x="640889" y="1593298"/>
            <a:chExt cx="10769459" cy="4777105"/>
          </a:xfrm>
        </p:grpSpPr>
        <p:grpSp>
          <p:nvGrpSpPr>
            <p:cNvPr id="25" name="组合 24"/>
            <p:cNvGrpSpPr/>
            <p:nvPr/>
          </p:nvGrpSpPr>
          <p:grpSpPr>
            <a:xfrm>
              <a:off x="640889" y="1593298"/>
              <a:ext cx="10769459" cy="4777105"/>
              <a:chOff x="617227" y="1593298"/>
              <a:chExt cx="10769459" cy="4777105"/>
            </a:xfrm>
          </p:grpSpPr>
          <p:sp>
            <p:nvSpPr>
              <p:cNvPr id="30" name="矩形: 圆角 29"/>
              <p:cNvSpPr/>
              <p:nvPr/>
            </p:nvSpPr>
            <p:spPr>
              <a:xfrm>
                <a:off x="617227" y="1593298"/>
                <a:ext cx="2223135" cy="4777105"/>
              </a:xfrm>
              <a:prstGeom prst="roundRect">
                <a:avLst/>
              </a:prstGeom>
              <a:solidFill>
                <a:srgbClr val="5B9BD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  <p:cxnSp>
            <p:nvCxnSpPr>
              <p:cNvPr id="31" name="直接连接符 30"/>
              <p:cNvCxnSpPr/>
              <p:nvPr/>
            </p:nvCxnSpPr>
            <p:spPr>
              <a:xfrm>
                <a:off x="2223436" y="2950911"/>
                <a:ext cx="9163250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2" name="直接连接符 31"/>
              <p:cNvCxnSpPr/>
              <p:nvPr/>
            </p:nvCxnSpPr>
            <p:spPr>
              <a:xfrm>
                <a:off x="2223436" y="3776946"/>
                <a:ext cx="9163250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3" name="直接连接符 32"/>
              <p:cNvCxnSpPr/>
              <p:nvPr/>
            </p:nvCxnSpPr>
            <p:spPr>
              <a:xfrm>
                <a:off x="2223436" y="4842309"/>
                <a:ext cx="9163250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26" name="文本框 25"/>
            <p:cNvSpPr txBox="1"/>
            <p:nvPr/>
          </p:nvSpPr>
          <p:spPr>
            <a:xfrm>
              <a:off x="781859" y="1934928"/>
              <a:ext cx="1827530" cy="67564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</a:rPr>
                <a:t>助力农村癫痫防治管理项目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81859" y="3146508"/>
              <a:ext cx="1827530" cy="38608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“保基本”原则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706294" y="4182193"/>
              <a:ext cx="2066925" cy="38608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</a:rPr>
                <a:t>弥补目录剂型空白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781859" y="5320748"/>
              <a:ext cx="1827530" cy="38608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临床管理难度小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2946735" y="4628634"/>
            <a:ext cx="8569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</a:rPr>
              <a:t>左乙拉西坦氯化钠注射液为大容量注射液抗癫痫药，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临床用药可直接静脉给药，无需进一步稀释，临床管理难度小，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</a:rPr>
              <a:t>同时避免了配置过程药液污染，安全性更高；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具有多个规格，与推荐剂量对应，方便处方。</a:t>
            </a:r>
            <a:endParaRPr lang="en-US" altLang="zh-CN" sz="14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</a:rPr>
              <a:t>其中有效成分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左乙拉西坦抗癫痫效果好，安全性高，用药过程一般无需进行血药浓度监测，是更便于向基层推广的抗癫痫基础用药。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43814" y="6338242"/>
            <a:ext cx="610343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8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[1]</a:t>
            </a:r>
            <a:r>
              <a:rPr lang="zh-CN" altLang="en-US" sz="8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卫生部办公厅关于做好农村癫痫防治管理项目实施工作的通知</a:t>
            </a:r>
            <a:r>
              <a:rPr lang="en-US" altLang="zh-CN" sz="8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2006</a:t>
            </a:r>
            <a:r>
              <a:rPr lang="zh-CN" altLang="en-US" sz="8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年</a:t>
            </a:r>
            <a:r>
              <a:rPr lang="en-US" altLang="zh-CN" sz="8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6</a:t>
            </a:r>
            <a:r>
              <a:rPr lang="zh-CN" altLang="en-US" sz="8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月</a:t>
            </a:r>
            <a:r>
              <a:rPr lang="en-US" altLang="zh-CN" sz="8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13</a:t>
            </a:r>
            <a:r>
              <a:rPr lang="zh-CN" altLang="en-US" sz="8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日</a:t>
            </a:r>
            <a:endParaRPr lang="en-US" altLang="zh-CN" sz="800" b="0" i="0" dirty="0">
              <a:solidFill>
                <a:srgbClr val="666666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2429373" y="5632828"/>
            <a:ext cx="9163250" cy="0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4538516" y="1385362"/>
            <a:ext cx="3999254" cy="637823"/>
            <a:chOff x="6096000" y="1773067"/>
            <a:chExt cx="3583406" cy="571501"/>
          </a:xfrm>
        </p:grpSpPr>
        <p:sp>
          <p:nvSpPr>
            <p:cNvPr id="11" name="矩形: 圆角 10"/>
            <p:cNvSpPr/>
            <p:nvPr userDrawn="1">
              <p:custDataLst>
                <p:tags r:id="rId2"/>
              </p:custDataLst>
            </p:nvPr>
          </p:nvSpPr>
          <p:spPr>
            <a:xfrm>
              <a:off x="6186238" y="1818187"/>
              <a:ext cx="3493168" cy="48126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0F7B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/>
              <a:r>
                <a:rPr lang="zh-CN" altLang="en-US" sz="2400" b="1" dirty="0">
                  <a:solidFill>
                    <a:schemeClr val="accent1">
                      <a:lumMod val="50000"/>
                    </a:schemeClr>
                  </a:solidFill>
                  <a:uFillTx/>
                </a:rPr>
                <a:t>药品基本信息</a:t>
              </a:r>
              <a:endParaRPr lang="ko-KR" altLang="en-US" sz="2400" spc="600" dirty="0">
                <a:solidFill>
                  <a:srgbClr val="0F7B95"/>
                </a:solidFill>
                <a:latin typeface="钉钉进步体" panose="00020600040101010101" pitchFamily="18" charset="-122"/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 userDrawn="1">
              <p:custDataLst>
                <p:tags r:id="rId3"/>
              </p:custDataLst>
            </p:nvPr>
          </p:nvSpPr>
          <p:spPr>
            <a:xfrm>
              <a:off x="6096000" y="1773067"/>
              <a:ext cx="571501" cy="571501"/>
            </a:xfrm>
            <a:prstGeom prst="ellipse">
              <a:avLst/>
            </a:prstGeom>
            <a:solidFill>
              <a:srgbClr val="14A5C6"/>
            </a:solidFill>
            <a:ln w="63500">
              <a:solidFill>
                <a:srgbClr val="0F7B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r>
                <a:rPr lang="en-US" altLang="zh-CN" sz="2000" dirty="0">
                  <a:latin typeface="钉钉进步体" panose="00020600040101010101" pitchFamily="18" charset="-122"/>
                  <a:ea typeface="钉钉进步体" panose="00020600040101010101" pitchFamily="18" charset="-122"/>
                  <a:cs typeface="+mn-ea"/>
                  <a:sym typeface="+mn-lt"/>
                </a:rPr>
                <a:t>1</a:t>
              </a:r>
              <a:endParaRPr lang="zh-CN" altLang="en-US" sz="2000" dirty="0">
                <a:latin typeface="钉钉进步体" panose="00020600040101010101" pitchFamily="18" charset="-122"/>
                <a:ea typeface="钉钉进步体" panose="00020600040101010101" pitchFamily="18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>
            <p:custDataLst>
              <p:tags r:id="rId4"/>
            </p:custDataLst>
          </p:nvPr>
        </p:nvGrpSpPr>
        <p:grpSpPr>
          <a:xfrm>
            <a:off x="6605432" y="2341004"/>
            <a:ext cx="3999254" cy="637823"/>
            <a:chOff x="6096000" y="1773067"/>
            <a:chExt cx="3583406" cy="571501"/>
          </a:xfrm>
        </p:grpSpPr>
        <p:sp>
          <p:nvSpPr>
            <p:cNvPr id="14" name="矩形: 圆角 13"/>
            <p:cNvSpPr/>
            <p:nvPr userDrawn="1">
              <p:custDataLst>
                <p:tags r:id="rId5"/>
              </p:custDataLst>
            </p:nvPr>
          </p:nvSpPr>
          <p:spPr>
            <a:xfrm>
              <a:off x="6186238" y="1818187"/>
              <a:ext cx="3493168" cy="48126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0F7B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/>
              <a:r>
                <a:rPr lang="zh-CN" altLang="en-US" sz="2400" b="1" dirty="0">
                  <a:solidFill>
                    <a:schemeClr val="accent1">
                      <a:lumMod val="50000"/>
                    </a:schemeClr>
                  </a:solidFill>
                  <a:uFillTx/>
                </a:rPr>
                <a:t>安全性</a:t>
              </a:r>
              <a:endParaRPr lang="ko-KR" altLang="en-US" sz="2400" spc="600" dirty="0">
                <a:solidFill>
                  <a:srgbClr val="0F7B95"/>
                </a:solidFill>
                <a:latin typeface="钉钉进步体" panose="00020600040101010101" pitchFamily="18" charset="-122"/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 userDrawn="1">
              <p:custDataLst>
                <p:tags r:id="rId6"/>
              </p:custDataLst>
            </p:nvPr>
          </p:nvSpPr>
          <p:spPr>
            <a:xfrm>
              <a:off x="6096000" y="1773067"/>
              <a:ext cx="571501" cy="571501"/>
            </a:xfrm>
            <a:prstGeom prst="ellipse">
              <a:avLst/>
            </a:prstGeom>
            <a:solidFill>
              <a:srgbClr val="14A5C6"/>
            </a:solidFill>
            <a:ln w="63500">
              <a:solidFill>
                <a:srgbClr val="0F7B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r>
                <a:rPr lang="en-US" altLang="zh-CN" sz="2000" dirty="0">
                  <a:latin typeface="钉钉进步体" panose="00020600040101010101" pitchFamily="18" charset="-122"/>
                  <a:ea typeface="钉钉进步体" panose="00020600040101010101" pitchFamily="18" charset="-122"/>
                  <a:cs typeface="+mn-ea"/>
                  <a:sym typeface="+mn-lt"/>
                </a:rPr>
                <a:t>2</a:t>
              </a:r>
              <a:endParaRPr lang="zh-CN" altLang="en-US" sz="2000" dirty="0">
                <a:latin typeface="钉钉进步体" panose="00020600040101010101" pitchFamily="18" charset="-122"/>
                <a:ea typeface="钉钉进步体" panose="00020600040101010101" pitchFamily="18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>
            <p:custDataLst>
              <p:tags r:id="rId7"/>
            </p:custDataLst>
          </p:nvPr>
        </p:nvGrpSpPr>
        <p:grpSpPr>
          <a:xfrm>
            <a:off x="4538516" y="3140582"/>
            <a:ext cx="3999254" cy="637823"/>
            <a:chOff x="6096000" y="1773067"/>
            <a:chExt cx="3583406" cy="571501"/>
          </a:xfrm>
        </p:grpSpPr>
        <p:sp>
          <p:nvSpPr>
            <p:cNvPr id="17" name="矩形: 圆角 16"/>
            <p:cNvSpPr/>
            <p:nvPr userDrawn="1">
              <p:custDataLst>
                <p:tags r:id="rId8"/>
              </p:custDataLst>
            </p:nvPr>
          </p:nvSpPr>
          <p:spPr>
            <a:xfrm>
              <a:off x="6186238" y="1818187"/>
              <a:ext cx="3493168" cy="48126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0F7B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solidFill>
                    <a:schemeClr val="accent1">
                      <a:lumMod val="50000"/>
                    </a:schemeClr>
                  </a:solidFill>
                  <a:uFillTx/>
                </a:rPr>
                <a:t>有效性</a:t>
              </a:r>
              <a:endParaRPr lang="zh-CN" altLang="en-US" sz="2400" b="1" dirty="0">
                <a:solidFill>
                  <a:schemeClr val="accent1">
                    <a:lumMod val="50000"/>
                  </a:schemeClr>
                </a:solidFill>
                <a:uFillTx/>
              </a:endParaRPr>
            </a:p>
          </p:txBody>
        </p:sp>
        <p:sp>
          <p:nvSpPr>
            <p:cNvPr id="18" name="椭圆 17"/>
            <p:cNvSpPr/>
            <p:nvPr userDrawn="1">
              <p:custDataLst>
                <p:tags r:id="rId9"/>
              </p:custDataLst>
            </p:nvPr>
          </p:nvSpPr>
          <p:spPr>
            <a:xfrm>
              <a:off x="6096000" y="1773067"/>
              <a:ext cx="571501" cy="571501"/>
            </a:xfrm>
            <a:prstGeom prst="ellipse">
              <a:avLst/>
            </a:prstGeom>
            <a:solidFill>
              <a:srgbClr val="14A5C6"/>
            </a:solidFill>
            <a:ln w="63500">
              <a:solidFill>
                <a:srgbClr val="0F7B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r>
                <a:rPr lang="en-US" altLang="zh-CN" sz="2000" dirty="0">
                  <a:latin typeface="钉钉进步体" panose="00020600040101010101" pitchFamily="18" charset="-122"/>
                  <a:ea typeface="钉钉进步体" panose="00020600040101010101" pitchFamily="18" charset="-122"/>
                  <a:cs typeface="+mn-ea"/>
                  <a:sym typeface="+mn-lt"/>
                </a:rPr>
                <a:t>3</a:t>
              </a:r>
              <a:endParaRPr lang="zh-CN" altLang="en-US" sz="2000" dirty="0">
                <a:latin typeface="钉钉进步体" panose="00020600040101010101" pitchFamily="18" charset="-122"/>
                <a:ea typeface="钉钉进步体" panose="00020600040101010101" pitchFamily="18" charset="-122"/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>
            <p:custDataLst>
              <p:tags r:id="rId10"/>
            </p:custDataLst>
          </p:nvPr>
        </p:nvGrpSpPr>
        <p:grpSpPr>
          <a:xfrm>
            <a:off x="6605441" y="4087447"/>
            <a:ext cx="3999254" cy="637823"/>
            <a:chOff x="6096000" y="1773067"/>
            <a:chExt cx="3583406" cy="571501"/>
          </a:xfrm>
        </p:grpSpPr>
        <p:sp>
          <p:nvSpPr>
            <p:cNvPr id="23" name="矩形: 圆角 22"/>
            <p:cNvSpPr/>
            <p:nvPr userDrawn="1">
              <p:custDataLst>
                <p:tags r:id="rId11"/>
              </p:custDataLst>
            </p:nvPr>
          </p:nvSpPr>
          <p:spPr>
            <a:xfrm>
              <a:off x="6186238" y="1818188"/>
              <a:ext cx="3493168" cy="48126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0F7B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/>
              <a:r>
                <a:rPr lang="zh-CN" altLang="en-US" sz="2400" b="1" dirty="0">
                  <a:solidFill>
                    <a:schemeClr val="accent1">
                      <a:lumMod val="50000"/>
                    </a:schemeClr>
                  </a:solidFill>
                  <a:uFillTx/>
                </a:rPr>
                <a:t>创新性</a:t>
              </a:r>
              <a:endParaRPr lang="ko-KR" altLang="en-US" sz="2400" spc="600" dirty="0">
                <a:solidFill>
                  <a:srgbClr val="0F7B95"/>
                </a:solidFill>
                <a:latin typeface="钉钉进步体" panose="00020600040101010101" pitchFamily="18" charset="-122"/>
                <a:cs typeface="+mn-ea"/>
                <a:sym typeface="+mn-lt"/>
              </a:endParaRPr>
            </a:p>
          </p:txBody>
        </p:sp>
        <p:sp>
          <p:nvSpPr>
            <p:cNvPr id="24" name="椭圆 23"/>
            <p:cNvSpPr/>
            <p:nvPr userDrawn="1">
              <p:custDataLst>
                <p:tags r:id="rId12"/>
              </p:custDataLst>
            </p:nvPr>
          </p:nvSpPr>
          <p:spPr>
            <a:xfrm>
              <a:off x="6096000" y="1773067"/>
              <a:ext cx="571501" cy="571501"/>
            </a:xfrm>
            <a:prstGeom prst="ellipse">
              <a:avLst/>
            </a:prstGeom>
            <a:solidFill>
              <a:srgbClr val="14A5C6"/>
            </a:solidFill>
            <a:ln w="63500">
              <a:solidFill>
                <a:srgbClr val="0F7B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r>
                <a:rPr lang="en-US" altLang="zh-CN" sz="2000" dirty="0">
                  <a:latin typeface="钉钉进步体" panose="00020600040101010101" pitchFamily="18" charset="-122"/>
                  <a:ea typeface="钉钉进步体" panose="00020600040101010101" pitchFamily="18" charset="-122"/>
                  <a:cs typeface="+mn-ea"/>
                  <a:sym typeface="+mn-lt"/>
                </a:rPr>
                <a:t>4</a:t>
              </a:r>
              <a:endParaRPr lang="en-US" altLang="zh-CN" sz="2000" dirty="0">
                <a:latin typeface="钉钉进步体" panose="00020600040101010101" pitchFamily="18" charset="-122"/>
                <a:ea typeface="钉钉进步体" panose="00020600040101010101" pitchFamily="18" charset="-122"/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>
            <p:custDataLst>
              <p:tags r:id="rId13"/>
            </p:custDataLst>
          </p:nvPr>
        </p:nvGrpSpPr>
        <p:grpSpPr>
          <a:xfrm>
            <a:off x="4639472" y="5084554"/>
            <a:ext cx="3999254" cy="637823"/>
            <a:chOff x="6096000" y="1773067"/>
            <a:chExt cx="3583406" cy="571501"/>
          </a:xfrm>
        </p:grpSpPr>
        <p:sp>
          <p:nvSpPr>
            <p:cNvPr id="26" name="矩形: 圆角 25"/>
            <p:cNvSpPr/>
            <p:nvPr userDrawn="1">
              <p:custDataLst>
                <p:tags r:id="rId14"/>
              </p:custDataLst>
            </p:nvPr>
          </p:nvSpPr>
          <p:spPr>
            <a:xfrm>
              <a:off x="6186238" y="1818187"/>
              <a:ext cx="3493168" cy="48126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0F7B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/>
              <a:r>
                <a:rPr lang="zh-CN" altLang="en-US" sz="2400" b="1" dirty="0">
                  <a:solidFill>
                    <a:schemeClr val="accent1">
                      <a:lumMod val="50000"/>
                    </a:schemeClr>
                  </a:solidFill>
                  <a:uFillTx/>
                </a:rPr>
                <a:t>公平性</a:t>
              </a:r>
              <a:endParaRPr lang="ko-KR" altLang="en-US" sz="2400" spc="600" dirty="0">
                <a:solidFill>
                  <a:srgbClr val="0F7B95"/>
                </a:solidFill>
                <a:latin typeface="钉钉进步体" panose="00020600040101010101" pitchFamily="18" charset="-122"/>
                <a:cs typeface="+mn-ea"/>
                <a:sym typeface="+mn-lt"/>
              </a:endParaRPr>
            </a:p>
          </p:txBody>
        </p:sp>
        <p:sp>
          <p:nvSpPr>
            <p:cNvPr id="27" name="椭圆 26"/>
            <p:cNvSpPr/>
            <p:nvPr userDrawn="1">
              <p:custDataLst>
                <p:tags r:id="rId15"/>
              </p:custDataLst>
            </p:nvPr>
          </p:nvSpPr>
          <p:spPr>
            <a:xfrm>
              <a:off x="6096000" y="1773067"/>
              <a:ext cx="571501" cy="571501"/>
            </a:xfrm>
            <a:prstGeom prst="ellipse">
              <a:avLst/>
            </a:prstGeom>
            <a:solidFill>
              <a:srgbClr val="14A5C6"/>
            </a:solidFill>
            <a:ln w="63500">
              <a:solidFill>
                <a:srgbClr val="0F7B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r>
                <a:rPr lang="en-US" altLang="zh-CN" sz="2000" dirty="0">
                  <a:latin typeface="钉钉进步体" panose="00020600040101010101" pitchFamily="18" charset="-122"/>
                  <a:ea typeface="钉钉进步体" panose="00020600040101010101" pitchFamily="18" charset="-122"/>
                  <a:cs typeface="+mn-ea"/>
                  <a:sym typeface="+mn-lt"/>
                </a:rPr>
                <a:t>5</a:t>
              </a:r>
              <a:endParaRPr lang="en-US" altLang="zh-CN" sz="2000" dirty="0">
                <a:latin typeface="钉钉进步体" panose="00020600040101010101" pitchFamily="18" charset="-122"/>
                <a:ea typeface="钉钉进步体" panose="00020600040101010101" pitchFamily="18" charset="-122"/>
                <a:cs typeface="+mn-ea"/>
                <a:sym typeface="+mn-lt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1007396" y="1026096"/>
            <a:ext cx="313419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dirty="0">
                <a:solidFill>
                  <a:srgbClr val="0F7B95"/>
                </a:solidFill>
                <a:latin typeface="钉钉进步体" panose="00020600040101010101" pitchFamily="18" charset="-122"/>
                <a:ea typeface="钉钉进步体" panose="00020600040101010101" pitchFamily="18" charset="-122"/>
                <a:cs typeface="+mn-ea"/>
                <a:sym typeface="+mn-lt"/>
              </a:rPr>
              <a:t>目录</a:t>
            </a:r>
            <a:endParaRPr lang="zh-CN" altLang="en-US" sz="11500" dirty="0">
              <a:solidFill>
                <a:srgbClr val="0F7B95"/>
              </a:solidFill>
              <a:latin typeface="钉钉进步体" panose="00020600040101010101" pitchFamily="18" charset="-122"/>
              <a:ea typeface="钉钉进步体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311164" y="2888144"/>
            <a:ext cx="2441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0F7B95"/>
                </a:solidFill>
                <a:latin typeface="钉钉进步体" panose="00020600040101010101" pitchFamily="18" charset="-122"/>
                <a:ea typeface="钉钉进步体" panose="00020600040101010101" pitchFamily="18" charset="-122"/>
                <a:cs typeface="+mn-ea"/>
                <a:sym typeface="+mn-lt"/>
              </a:rPr>
              <a:t>CONTENTS</a:t>
            </a:r>
            <a:endParaRPr lang="zh-CN" altLang="en-US" sz="3200" dirty="0">
              <a:solidFill>
                <a:srgbClr val="0F7B95"/>
              </a:solidFill>
              <a:latin typeface="钉钉进步体" panose="00020600040101010101" pitchFamily="18" charset="-122"/>
              <a:ea typeface="钉钉进步体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30" name="TextBox 4"/>
          <p:cNvSpPr txBox="1"/>
          <p:nvPr/>
        </p:nvSpPr>
        <p:spPr>
          <a:xfrm>
            <a:off x="0" y="5"/>
            <a:ext cx="604867" cy="127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35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35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35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35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  <a:endParaRPr lang="en-US" altLang="zh-CN" sz="135">
              <a:solidFill>
                <a:schemeClr val="tx1">
                  <a:alpha val="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10180534" y="304316"/>
            <a:ext cx="1050234" cy="1325162"/>
          </a:xfrm>
          <a:prstGeom prst="rect">
            <a:avLst/>
          </a:prstGeom>
        </p:spPr>
      </p:pic>
      <p:pic>
        <p:nvPicPr>
          <p:cNvPr id="1030" name="Picture 6" descr="输液生病女孩矢量图素材图片免费下载-千库网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605" b="93856" l="9385" r="90769">
                        <a14:foregroundMark x1="13692" y1="18587" x2="12462" y2="19201"/>
                        <a14:foregroundMark x1="9385" y1="16897" x2="10615" y2="19201"/>
                        <a14:foregroundMark x1="12462" y1="30108" x2="12462" y2="30108"/>
                        <a14:foregroundMark x1="10615" y1="26421" x2="12462" y2="27650"/>
                        <a14:foregroundMark x1="12769" y1="27957" x2="12769" y2="27957"/>
                        <a14:foregroundMark x1="12615" y1="27957" x2="12615" y2="27957"/>
                        <a14:foregroundMark x1="28615" y1="90015" x2="28615" y2="90015"/>
                        <a14:foregroundMark x1="15385" y1="90783" x2="15385" y2="90783"/>
                        <a14:foregroundMark x1="48000" y1="90783" x2="48000" y2="90783"/>
                        <a14:foregroundMark x1="49846" y1="91859" x2="49846" y2="91859"/>
                        <a14:foregroundMark x1="46769" y1="92627" x2="53077" y2="93856"/>
                        <a14:foregroundMark x1="29077" y1="82181" x2="29077" y2="82181"/>
                        <a14:foregroundMark x1="29231" y1="10292" x2="28769" y2="25192"/>
                        <a14:foregroundMark x1="28000" y1="30722" x2="28615" y2="38095"/>
                        <a14:foregroundMark x1="90923" y1="32258" x2="90923" y2="32258"/>
                        <a14:foregroundMark x1="29077" y1="6605" x2="28923" y2="6912"/>
                        <a14:foregroundMark x1="11692" y1="23810" x2="14462" y2="25806"/>
                        <a14:foregroundMark x1="15846" y1="30261" x2="15692" y2="33026"/>
                        <a14:foregroundMark x1="40462" y1="53610" x2="40462" y2="53610"/>
                        <a14:foregroundMark x1="41538" y1="53149" x2="41538" y2="531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997" y="3740317"/>
            <a:ext cx="2745462" cy="2749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779" y="-100729"/>
            <a:ext cx="2051091" cy="8717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735609" y="781231"/>
            <a:ext cx="10720780" cy="5562768"/>
          </a:xfrm>
          <a:prstGeom prst="rect">
            <a:avLst/>
          </a:prstGeom>
          <a:solidFill>
            <a:schemeClr val="bg1"/>
          </a:solidFill>
          <a:ln w="127000" cmpd="thickThin">
            <a:solidFill>
              <a:srgbClr val="F657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934464" y="979156"/>
            <a:ext cx="2323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/>
            <a:r>
              <a:rPr lang="en-US" altLang="zh-CN" sz="2800" b="1" spc="600" dirty="0">
                <a:solidFill>
                  <a:schemeClr val="bg1"/>
                </a:solidFill>
                <a:cs typeface="+mn-ea"/>
                <a:sym typeface="+mn-lt"/>
              </a:rPr>
              <a:t>·</a:t>
            </a:r>
            <a:r>
              <a:rPr lang="zh-CN" altLang="en-US" sz="2800" b="1" spc="600" dirty="0">
                <a:solidFill>
                  <a:schemeClr val="bg1"/>
                </a:solidFill>
                <a:cs typeface="+mn-ea"/>
                <a:sym typeface="+mn-lt"/>
              </a:rPr>
              <a:t>触电急救</a:t>
            </a:r>
            <a:r>
              <a:rPr lang="en-US" altLang="zh-CN" sz="2800" b="1" spc="600" dirty="0">
                <a:solidFill>
                  <a:schemeClr val="bg1"/>
                </a:solidFill>
                <a:cs typeface="+mn-ea"/>
                <a:sym typeface="+mn-lt"/>
              </a:rPr>
              <a:t>·</a:t>
            </a:r>
            <a:endParaRPr lang="ko-KR" altLang="en-US" sz="2800" b="1" spc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421" y="-126543"/>
            <a:ext cx="2051091" cy="871713"/>
          </a:xfrm>
          <a:prstGeom prst="rect">
            <a:avLst/>
          </a:prstGeom>
        </p:spPr>
      </p:pic>
      <p:pic>
        <p:nvPicPr>
          <p:cNvPr id="18" name="图形 17" descr="医学 纯色填充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697" y="62259"/>
            <a:ext cx="682911" cy="682911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735608" y="147100"/>
            <a:ext cx="92973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5"/>
                </a:solidFill>
              </a:rPr>
              <a:t>药品基本信息</a:t>
            </a:r>
            <a:r>
              <a:rPr lang="en-US" altLang="zh-CN" sz="2400" b="1" dirty="0">
                <a:solidFill>
                  <a:schemeClr val="accent5"/>
                </a:solidFill>
              </a:rPr>
              <a:t>-</a:t>
            </a:r>
            <a:r>
              <a:rPr lang="zh-CN" altLang="en-US" sz="2400" b="1" dirty="0">
                <a:solidFill>
                  <a:schemeClr val="accent5"/>
                </a:solidFill>
              </a:rPr>
              <a:t>临床应用更便利的左乙拉西坦剂型</a:t>
            </a:r>
            <a:endParaRPr lang="zh-CN" altLang="en-US" sz="2400" b="1" dirty="0">
              <a:solidFill>
                <a:schemeClr val="accent5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56873" y="1081769"/>
            <a:ext cx="7147677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fontAlgn="auto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u"/>
            </a:pPr>
            <a:r>
              <a:rPr lang="zh-CN" altLang="en-US" sz="1400" b="1" dirty="0"/>
              <a:t>申报目录类别：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申报纳入</a:t>
            </a:r>
            <a:r>
              <a:rPr lang="en-US" altLang="zh-CN" sz="1400" b="1" dirty="0">
                <a:solidFill>
                  <a:srgbClr val="FF0000"/>
                </a:solidFill>
              </a:rPr>
              <a:t>基本目录</a:t>
            </a:r>
            <a:r>
              <a:rPr lang="zh-CN" altLang="en-US" sz="1400" b="1" dirty="0">
                <a:solidFill>
                  <a:srgbClr val="FF0000"/>
                </a:solidFill>
              </a:rPr>
              <a:t>（乙类）</a:t>
            </a:r>
            <a:endParaRPr lang="en-US" altLang="zh-CN" sz="1400" b="1" dirty="0">
              <a:solidFill>
                <a:srgbClr val="FF0000"/>
              </a:solidFill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b="1" dirty="0"/>
              <a:t>通用名</a:t>
            </a:r>
            <a:r>
              <a:rPr lang="zh-CN" altLang="en-US" sz="1400" dirty="0"/>
              <a:t>：</a:t>
            </a:r>
            <a:r>
              <a:rPr lang="en-US" altLang="zh-CN" sz="1400" b="1" dirty="0">
                <a:solidFill>
                  <a:srgbClr val="FF0000"/>
                </a:solidFill>
                <a:sym typeface="+mn-ea"/>
              </a:rPr>
              <a:t>左乙拉西坦氯化钠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注射液</a:t>
            </a:r>
            <a:endParaRPr lang="zh-CN" altLang="en-US" sz="1400" b="1" dirty="0">
              <a:solidFill>
                <a:srgbClr val="FF0000"/>
              </a:solidFill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b="1" dirty="0"/>
              <a:t>注册规格</a:t>
            </a:r>
            <a:r>
              <a:rPr lang="zh-CN" altLang="en-US" sz="1400" dirty="0"/>
              <a:t>：</a:t>
            </a:r>
            <a:r>
              <a:rPr lang="en-US" altLang="zh-CN" sz="1400" b="1" dirty="0">
                <a:solidFill>
                  <a:srgbClr val="FF0000"/>
                </a:solidFill>
              </a:rPr>
              <a:t>100ml：左乙拉西坦0.5g与氯化钠0.82g</a:t>
            </a:r>
            <a:endParaRPr lang="en-US" altLang="zh-CN" sz="1400" b="1" dirty="0">
              <a:solidFill>
                <a:srgbClr val="FF0000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1400" b="1" dirty="0">
                <a:solidFill>
                  <a:srgbClr val="FF0000"/>
                </a:solidFill>
              </a:rPr>
              <a:t>100ml：</a:t>
            </a:r>
            <a:r>
              <a:rPr lang="en-US" altLang="zh-CN" sz="1400" b="1" dirty="0">
                <a:solidFill>
                  <a:srgbClr val="FF0000"/>
                </a:solidFill>
                <a:sym typeface="+mn-ea"/>
              </a:rPr>
              <a:t>左乙拉西坦</a:t>
            </a:r>
            <a:r>
              <a:rPr lang="en-US" altLang="zh-CN" sz="1400" b="1" dirty="0">
                <a:solidFill>
                  <a:srgbClr val="FF0000"/>
                </a:solidFill>
              </a:rPr>
              <a:t>1.0g与氯化钠0.75g</a:t>
            </a:r>
            <a:endParaRPr lang="en-US" altLang="zh-CN" sz="1400" b="1" dirty="0">
              <a:solidFill>
                <a:srgbClr val="FF0000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1400" b="1" dirty="0">
                <a:solidFill>
                  <a:srgbClr val="FF0000"/>
                </a:solidFill>
              </a:rPr>
              <a:t>100ml：左乙拉西坦1.5g与氯化钠0.54g</a:t>
            </a:r>
            <a:endParaRPr lang="en-US" altLang="zh-CN" sz="1400" b="1" dirty="0">
              <a:solidFill>
                <a:srgbClr val="FF0000"/>
              </a:solidFill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b="1" dirty="0"/>
              <a:t>中国大陆首次上市时间</a:t>
            </a:r>
            <a:r>
              <a:rPr lang="zh-CN" altLang="en-US" sz="1400" dirty="0"/>
              <a:t>：</a:t>
            </a:r>
            <a:r>
              <a:rPr lang="zh-CN" altLang="en-US" sz="1400" b="1" dirty="0">
                <a:solidFill>
                  <a:srgbClr val="4472C4"/>
                </a:solidFill>
                <a:sym typeface="+mn-ea"/>
              </a:rPr>
              <a:t>20</a:t>
            </a:r>
            <a:r>
              <a:rPr lang="en-US" altLang="zh-CN" sz="1400" b="1" dirty="0">
                <a:solidFill>
                  <a:srgbClr val="4472C4"/>
                </a:solidFill>
                <a:sym typeface="+mn-ea"/>
              </a:rPr>
              <a:t>22</a:t>
            </a:r>
            <a:r>
              <a:rPr lang="zh-CN" altLang="en-US" sz="1400" b="1" dirty="0">
                <a:solidFill>
                  <a:srgbClr val="4472C4"/>
                </a:solidFill>
                <a:sym typeface="+mn-ea"/>
              </a:rPr>
              <a:t>年</a:t>
            </a:r>
            <a:r>
              <a:rPr lang="en-US" altLang="zh-CN" sz="1400" b="1" dirty="0">
                <a:solidFill>
                  <a:srgbClr val="4472C4"/>
                </a:solidFill>
                <a:sym typeface="+mn-ea"/>
              </a:rPr>
              <a:t>6</a:t>
            </a:r>
            <a:r>
              <a:rPr lang="zh-CN" altLang="en-US" sz="1400" b="1" dirty="0">
                <a:solidFill>
                  <a:srgbClr val="4472C4"/>
                </a:solidFill>
                <a:sym typeface="+mn-ea"/>
              </a:rPr>
              <a:t>月</a:t>
            </a:r>
            <a:r>
              <a:rPr lang="en-US" altLang="zh-CN" sz="1400" b="1" dirty="0">
                <a:solidFill>
                  <a:srgbClr val="4472C4"/>
                </a:solidFill>
                <a:sym typeface="+mn-ea"/>
              </a:rPr>
              <a:t>16</a:t>
            </a:r>
            <a:r>
              <a:rPr lang="zh-CN" altLang="en-US" sz="1400" b="1" dirty="0">
                <a:solidFill>
                  <a:srgbClr val="4472C4"/>
                </a:solidFill>
                <a:sym typeface="+mn-ea"/>
              </a:rPr>
              <a:t>日</a:t>
            </a:r>
            <a:endParaRPr lang="zh-CN" altLang="en-US" sz="1400" b="1" dirty="0">
              <a:solidFill>
                <a:srgbClr val="4472C4"/>
              </a:solidFill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b="1" dirty="0"/>
              <a:t>目前大陆地区同通用名药品的上市情况</a:t>
            </a:r>
            <a:r>
              <a:rPr lang="zh-CN" altLang="en-US" sz="1400" dirty="0"/>
              <a:t>：</a:t>
            </a:r>
            <a:r>
              <a:rPr lang="en-US" altLang="zh-CN" sz="1400" b="1" dirty="0">
                <a:solidFill>
                  <a:srgbClr val="FF0000"/>
                </a:solidFill>
              </a:rPr>
              <a:t>2</a:t>
            </a:r>
            <a:r>
              <a:rPr lang="zh-CN" altLang="en-US" sz="1400" b="1" dirty="0">
                <a:solidFill>
                  <a:srgbClr val="FF0000"/>
                </a:solidFill>
              </a:rPr>
              <a:t>家</a:t>
            </a:r>
            <a:endParaRPr lang="zh-CN" altLang="en-US" sz="1400" b="1" dirty="0">
              <a:solidFill>
                <a:srgbClr val="FF0000"/>
              </a:solidFill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b="1" dirty="0"/>
              <a:t>全球首个上市国家</a:t>
            </a:r>
            <a:r>
              <a:rPr lang="en-US" altLang="zh-CN" sz="1400" b="1" dirty="0"/>
              <a:t>/</a:t>
            </a:r>
            <a:r>
              <a:rPr lang="zh-CN" altLang="en-US" sz="1400" b="1" dirty="0"/>
              <a:t>地区及上市时间</a:t>
            </a:r>
            <a:r>
              <a:rPr lang="zh-CN" altLang="en-US" sz="1400" dirty="0">
                <a:sym typeface="+mn-ea"/>
              </a:rPr>
              <a:t>：</a:t>
            </a:r>
            <a:r>
              <a:rPr lang="en-US" altLang="zh-CN" sz="1400" b="1" dirty="0">
                <a:solidFill>
                  <a:srgbClr val="4472C4"/>
                </a:solidFill>
                <a:sym typeface="+mn-ea"/>
              </a:rPr>
              <a:t>2011</a:t>
            </a:r>
            <a:r>
              <a:rPr lang="zh-CN" altLang="en-US" sz="1400" b="1" dirty="0">
                <a:solidFill>
                  <a:srgbClr val="4472C4"/>
                </a:solidFill>
                <a:sym typeface="+mn-ea"/>
              </a:rPr>
              <a:t>年，美国</a:t>
            </a:r>
            <a:endParaRPr lang="zh-CN" altLang="en-US" sz="1400" b="1" dirty="0">
              <a:solidFill>
                <a:srgbClr val="4472C4"/>
              </a:solidFill>
              <a:sym typeface="+mn-ea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b="1" dirty="0"/>
              <a:t>是否为</a:t>
            </a:r>
            <a:r>
              <a:rPr lang="en-US" altLang="zh-CN" sz="1400" b="1" dirty="0"/>
              <a:t>OTC</a:t>
            </a:r>
            <a:r>
              <a:rPr lang="zh-CN" altLang="en-US" sz="1400" b="1" dirty="0"/>
              <a:t>药品</a:t>
            </a:r>
            <a:r>
              <a:rPr lang="zh-CN" altLang="en-US" sz="1400" dirty="0">
                <a:sym typeface="+mn-ea"/>
              </a:rPr>
              <a:t>：</a:t>
            </a:r>
            <a:r>
              <a:rPr lang="zh-CN" altLang="en-US" sz="1400" b="1" dirty="0">
                <a:solidFill>
                  <a:srgbClr val="4472C4"/>
                </a:solidFill>
                <a:sym typeface="+mn-ea"/>
              </a:rPr>
              <a:t>否</a:t>
            </a:r>
            <a:endParaRPr lang="zh-CN" altLang="en-US" sz="1400" b="1" dirty="0">
              <a:solidFill>
                <a:srgbClr val="4472C4"/>
              </a:solidFill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b="1" dirty="0"/>
              <a:t>参照药品建议</a:t>
            </a:r>
            <a:r>
              <a:rPr lang="zh-CN" altLang="en-US" sz="1400" dirty="0">
                <a:sym typeface="+mn-ea"/>
              </a:rPr>
              <a:t>：</a:t>
            </a:r>
            <a:r>
              <a:rPr lang="zh-CN" altLang="en-US" sz="1400" b="1" dirty="0">
                <a:solidFill>
                  <a:srgbClr val="FF0000"/>
                </a:solidFill>
                <a:sym typeface="+mn-ea"/>
              </a:rPr>
              <a:t>注射用丙戊酸钠</a:t>
            </a:r>
            <a:endParaRPr lang="en-US" altLang="zh-CN" sz="1400" b="1" dirty="0">
              <a:solidFill>
                <a:srgbClr val="FF0000"/>
              </a:solidFill>
              <a:sym typeface="+mn-ea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b="1" dirty="0">
                <a:sym typeface="+mn-ea"/>
              </a:rPr>
              <a:t>与参照药品品相比的优势：</a:t>
            </a:r>
            <a:endParaRPr lang="en-US" altLang="zh-CN" sz="1400" b="1" dirty="0"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1400" b="1" dirty="0">
                <a:sym typeface="+mn-ea"/>
              </a:rPr>
              <a:t>1.</a:t>
            </a:r>
            <a:r>
              <a:rPr lang="zh-CN" altLang="en-US" sz="1400" b="1" dirty="0">
                <a:sym typeface="+mn-ea"/>
              </a:rPr>
              <a:t>注射用丙戊酸钠被纳入国家医保目录乙类。</a:t>
            </a:r>
            <a:endParaRPr lang="en-US" altLang="zh-CN" sz="1400" b="1" dirty="0"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1400" b="1" dirty="0">
                <a:sym typeface="+mn-ea"/>
              </a:rPr>
              <a:t>2.</a:t>
            </a:r>
            <a:r>
              <a:rPr lang="zh-CN" altLang="en-US" sz="1400" b="1" dirty="0">
                <a:sym typeface="+mn-ea"/>
              </a:rPr>
              <a:t>左乙拉西坦抗癫痫治疗安全性更好，无肝毒性。</a:t>
            </a:r>
            <a:endParaRPr lang="en-US" altLang="zh-CN" sz="1400" b="1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>
                <a:sym typeface="+mn-ea"/>
              </a:rPr>
              <a:t>3.</a:t>
            </a:r>
            <a:r>
              <a:rPr lang="zh-CN" altLang="en-US" sz="1400" b="1" dirty="0">
                <a:sym typeface="+mn-ea"/>
              </a:rPr>
              <a:t>左乙拉西坦氯化钠注射液原研尚未在国内上市，本品为国内首仿，过评品种。</a:t>
            </a:r>
            <a:endParaRPr lang="en-US" altLang="zh-CN" sz="1400" b="1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>
                <a:sym typeface="+mn-ea"/>
              </a:rPr>
              <a:t>4.</a:t>
            </a:r>
            <a:r>
              <a:rPr lang="zh-CN" altLang="en-US" sz="1400" b="1" dirty="0">
                <a:sym typeface="+mn-ea"/>
              </a:rPr>
              <a:t>左乙拉西坦氯化钠注射液可直接静脉使用，无需稀释。</a:t>
            </a:r>
            <a:endParaRPr lang="en-US" altLang="zh-CN" sz="1400" b="1" dirty="0">
              <a:sym typeface="+mn-ea"/>
            </a:endParaRPr>
          </a:p>
          <a:p>
            <a:pPr fontAlgn="auto">
              <a:lnSpc>
                <a:spcPct val="150000"/>
              </a:lnSpc>
            </a:pPr>
            <a:endParaRPr lang="en-US" altLang="zh-CN" sz="1400" b="1" dirty="0">
              <a:sym typeface="+mn-ea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029" y="1174415"/>
            <a:ext cx="6599971" cy="4191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735609" y="781231"/>
            <a:ext cx="10720780" cy="5562768"/>
          </a:xfrm>
          <a:prstGeom prst="rect">
            <a:avLst/>
          </a:prstGeom>
          <a:solidFill>
            <a:schemeClr val="bg1"/>
          </a:solidFill>
          <a:ln w="127000" cmpd="thickThin">
            <a:solidFill>
              <a:srgbClr val="F657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934464" y="979156"/>
            <a:ext cx="2323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/>
            <a:r>
              <a:rPr lang="en-US" altLang="zh-CN" sz="2800" b="1" spc="600" dirty="0">
                <a:solidFill>
                  <a:schemeClr val="bg1"/>
                </a:solidFill>
                <a:cs typeface="+mn-ea"/>
                <a:sym typeface="+mn-lt"/>
              </a:rPr>
              <a:t>·</a:t>
            </a:r>
            <a:r>
              <a:rPr lang="zh-CN" altLang="en-US" sz="2800" b="1" spc="600" dirty="0">
                <a:solidFill>
                  <a:schemeClr val="bg1"/>
                </a:solidFill>
                <a:cs typeface="+mn-ea"/>
                <a:sym typeface="+mn-lt"/>
              </a:rPr>
              <a:t>触电急救</a:t>
            </a:r>
            <a:r>
              <a:rPr lang="en-US" altLang="zh-CN" sz="2800" b="1" spc="600" dirty="0">
                <a:solidFill>
                  <a:schemeClr val="bg1"/>
                </a:solidFill>
                <a:cs typeface="+mn-ea"/>
                <a:sym typeface="+mn-lt"/>
              </a:rPr>
              <a:t>·</a:t>
            </a:r>
            <a:endParaRPr lang="ko-KR" altLang="en-US" sz="2800" b="1" spc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421" y="-126543"/>
            <a:ext cx="2051091" cy="871713"/>
          </a:xfrm>
          <a:prstGeom prst="rect">
            <a:avLst/>
          </a:prstGeom>
        </p:spPr>
      </p:pic>
      <p:pic>
        <p:nvPicPr>
          <p:cNvPr id="18" name="图形 17" descr="医学 纯色填充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697" y="62259"/>
            <a:ext cx="682911" cy="682911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735608" y="147100"/>
            <a:ext cx="92973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5"/>
                </a:solidFill>
              </a:rPr>
              <a:t>药品基本信息</a:t>
            </a:r>
            <a:r>
              <a:rPr lang="en-US" altLang="zh-CN" sz="2400" b="1" dirty="0">
                <a:solidFill>
                  <a:schemeClr val="accent5"/>
                </a:solidFill>
              </a:rPr>
              <a:t>-</a:t>
            </a:r>
            <a:r>
              <a:rPr lang="zh-CN" altLang="en-US" sz="2400" b="1">
                <a:solidFill>
                  <a:schemeClr val="accent5"/>
                </a:solidFill>
              </a:rPr>
              <a:t>需要静脉抗癫痫治疗患者众多</a:t>
            </a:r>
            <a:endParaRPr lang="zh-CN" altLang="en-US" sz="2400" b="1" dirty="0">
              <a:solidFill>
                <a:schemeClr val="accent5"/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264111" y="1285319"/>
            <a:ext cx="944880" cy="398780"/>
            <a:chOff x="3755" y="2839"/>
            <a:chExt cx="1488" cy="628"/>
          </a:xfrm>
        </p:grpSpPr>
        <p:sp>
          <p:nvSpPr>
            <p:cNvPr id="22" name="文本框 21"/>
            <p:cNvSpPr txBox="1"/>
            <p:nvPr/>
          </p:nvSpPr>
          <p:spPr>
            <a:xfrm>
              <a:off x="3755" y="2839"/>
              <a:ext cx="1488" cy="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accent5"/>
                  </a:solidFill>
                </a:rPr>
                <a:t>适应症</a:t>
              </a:r>
              <a:endParaRPr lang="zh-CN" altLang="en-US" sz="2000" b="1" dirty="0">
                <a:solidFill>
                  <a:schemeClr val="accent5"/>
                </a:solidFill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3868" y="3451"/>
              <a:ext cx="1146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1237417" y="2626303"/>
            <a:ext cx="1198880" cy="398780"/>
            <a:chOff x="3505" y="2674"/>
            <a:chExt cx="1888" cy="628"/>
          </a:xfrm>
        </p:grpSpPr>
        <p:sp>
          <p:nvSpPr>
            <p:cNvPr id="25" name="文本框 24"/>
            <p:cNvSpPr txBox="1"/>
            <p:nvPr/>
          </p:nvSpPr>
          <p:spPr>
            <a:xfrm>
              <a:off x="3505" y="2674"/>
              <a:ext cx="1888" cy="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accent5"/>
                  </a:solidFill>
                </a:rPr>
                <a:t>用法用量</a:t>
              </a:r>
              <a:endParaRPr lang="zh-CN" altLang="en-US" sz="2000" b="1" dirty="0">
                <a:solidFill>
                  <a:schemeClr val="accent5"/>
                </a:solidFill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3650" y="3302"/>
              <a:ext cx="1581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文本框 26"/>
          <p:cNvSpPr txBox="1"/>
          <p:nvPr/>
        </p:nvSpPr>
        <p:spPr>
          <a:xfrm>
            <a:off x="1226646" y="1737439"/>
            <a:ext cx="83165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1600" dirty="0"/>
              <a:t>本品用于成人(16岁及以上)癫痫患者部分性发作的的加用治疗。</a:t>
            </a:r>
            <a:endParaRPr lang="zh-CN" altLang="en-US" sz="1600" dirty="0"/>
          </a:p>
          <a:p>
            <a:pPr indent="0"/>
            <a:r>
              <a:rPr lang="zh-CN" altLang="en-US" sz="1600" dirty="0"/>
              <a:t>本品可在患者暂时无法应用口服制剂时替代给药。</a:t>
            </a:r>
            <a:endParaRPr lang="zh-CN" altLang="en-US" sz="1600" dirty="0"/>
          </a:p>
        </p:txBody>
      </p:sp>
      <p:sp>
        <p:nvSpPr>
          <p:cNvPr id="28" name="文本框 27"/>
          <p:cNvSpPr txBox="1"/>
          <p:nvPr/>
        </p:nvSpPr>
        <p:spPr>
          <a:xfrm>
            <a:off x="1228950" y="3033338"/>
            <a:ext cx="97345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sym typeface="+mn-ea"/>
              </a:rPr>
              <a:t>单剂量包装（100ml/瓶）在15min内静脉给药完成。</a:t>
            </a:r>
            <a:endParaRPr lang="zh-CN" altLang="en-US" sz="1600" dirty="0"/>
          </a:p>
          <a:p>
            <a:pPr algn="l"/>
            <a:r>
              <a:rPr lang="zh-CN" altLang="en-US" sz="1600" dirty="0">
                <a:sym typeface="+mn-ea"/>
              </a:rPr>
              <a:t>部分发作性癫痫发作：初始剂量为500mg,每日2次。每日2次给药，间隔2周增加500mg，直至最大给药剂量1500mg，每日2次。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234689" y="4152002"/>
            <a:ext cx="1748790" cy="399415"/>
            <a:chOff x="3461" y="2657"/>
            <a:chExt cx="2754" cy="629"/>
          </a:xfrm>
        </p:grpSpPr>
        <p:sp>
          <p:nvSpPr>
            <p:cNvPr id="30" name="文本框 29"/>
            <p:cNvSpPr txBox="1"/>
            <p:nvPr/>
          </p:nvSpPr>
          <p:spPr>
            <a:xfrm>
              <a:off x="3461" y="2657"/>
              <a:ext cx="2688" cy="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accent5"/>
                  </a:solidFill>
                </a:rPr>
                <a:t>疾病基本情况</a:t>
              </a:r>
              <a:endParaRPr lang="zh-CN" altLang="en-US" sz="2000" b="1" dirty="0">
                <a:solidFill>
                  <a:schemeClr val="accent5"/>
                </a:solidFill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3639" y="3285"/>
              <a:ext cx="2576" cy="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文本框 31"/>
          <p:cNvSpPr txBox="1"/>
          <p:nvPr/>
        </p:nvSpPr>
        <p:spPr>
          <a:xfrm>
            <a:off x="1235709" y="4620419"/>
            <a:ext cx="96323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癫痫急性发作危害性和致死率高：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我国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活动性癫痫患病率为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4.6‰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即在近期（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年或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年）内仍有发作的癫痫病例数与同期平均人口之比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)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，我国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约有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600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万左右的活动性癫痫患者，同时每年有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40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万左右新发癫痫患者。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癫痫是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神经内科最常见的疾病之一。癫痫患者的死亡危险性为一般人群的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2-3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倍。</a:t>
            </a:r>
            <a:r>
              <a:rPr lang="en-US" altLang="zh-CN" sz="16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[1]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另外，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中枢神经系统疾病（感染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中风等）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或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全身系统性疾病（血糖异常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电解质紊乱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中毒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发热等）均可诱发癫痫发作甚至癫痫持续状态，病死率高达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％～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33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％。</a:t>
            </a:r>
            <a:r>
              <a:rPr lang="en-US" altLang="zh-CN" sz="16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[1-2]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15619" y="6436288"/>
            <a:ext cx="61002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[1]</a:t>
            </a:r>
            <a:r>
              <a:rPr lang="zh-CN" altLang="en-US" sz="900" dirty="0"/>
              <a:t>临床诊疗指南·癫痫病分册（2015修订版）</a:t>
            </a:r>
            <a:endParaRPr lang="en-US" altLang="zh-CN" sz="900" dirty="0"/>
          </a:p>
          <a:p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[2]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颅脑创伤后癫痫防治中国专家共识</a:t>
            </a:r>
            <a:endParaRPr lang="zh-CN" alt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735609" y="781231"/>
            <a:ext cx="10720780" cy="5562768"/>
          </a:xfrm>
          <a:prstGeom prst="rect">
            <a:avLst/>
          </a:prstGeom>
          <a:solidFill>
            <a:schemeClr val="bg1"/>
          </a:solidFill>
          <a:ln w="127000" cmpd="thickThin">
            <a:solidFill>
              <a:srgbClr val="F657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934464" y="979156"/>
            <a:ext cx="2323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/>
            <a:r>
              <a:rPr lang="en-US" altLang="zh-CN" sz="2800" b="1" spc="600" dirty="0">
                <a:solidFill>
                  <a:schemeClr val="bg1"/>
                </a:solidFill>
                <a:cs typeface="+mn-ea"/>
                <a:sym typeface="+mn-lt"/>
              </a:rPr>
              <a:t>·</a:t>
            </a:r>
            <a:r>
              <a:rPr lang="zh-CN" altLang="en-US" sz="2800" b="1" spc="600" dirty="0">
                <a:solidFill>
                  <a:schemeClr val="bg1"/>
                </a:solidFill>
                <a:cs typeface="+mn-ea"/>
                <a:sym typeface="+mn-lt"/>
              </a:rPr>
              <a:t>触电急救</a:t>
            </a:r>
            <a:r>
              <a:rPr lang="en-US" altLang="zh-CN" sz="2800" b="1" spc="600" dirty="0">
                <a:solidFill>
                  <a:schemeClr val="bg1"/>
                </a:solidFill>
                <a:cs typeface="+mn-ea"/>
                <a:sym typeface="+mn-lt"/>
              </a:rPr>
              <a:t>·</a:t>
            </a:r>
            <a:endParaRPr lang="ko-KR" altLang="en-US" sz="2800" b="1" spc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421" y="-126543"/>
            <a:ext cx="2051091" cy="871713"/>
          </a:xfrm>
          <a:prstGeom prst="rect">
            <a:avLst/>
          </a:prstGeom>
        </p:spPr>
      </p:pic>
      <p:pic>
        <p:nvPicPr>
          <p:cNvPr id="18" name="图形 17" descr="医学 纯色填充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697" y="62259"/>
            <a:ext cx="682911" cy="682911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735608" y="147100"/>
            <a:ext cx="109979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5"/>
                </a:solidFill>
              </a:rPr>
              <a:t>填补未满足的治疗需求：可提高癫痫患者救治的及时性和用药可及性</a:t>
            </a:r>
            <a:endParaRPr lang="zh-CN" altLang="en-US" sz="2400" b="1" dirty="0">
              <a:solidFill>
                <a:schemeClr val="accent5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7265" y="1381125"/>
            <a:ext cx="102374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b="1" dirty="0">
                <a:solidFill>
                  <a:schemeClr val="accent5"/>
                </a:solidFill>
              </a:rPr>
              <a:t>静脉抗癫痫药物是临床使用的基础药物，但目前国内静脉抗癫痫药物均为浓溶液或粉针剂，使用过程相对繁琐，增加了医护负担和用药风险，不能完全满足临床的治疗需求。</a:t>
            </a:r>
            <a:endParaRPr lang="zh-CN" altLang="en-US" b="1" dirty="0">
              <a:solidFill>
                <a:schemeClr val="accent5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5600" y="2448472"/>
            <a:ext cx="10140798" cy="320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600" dirty="0"/>
              <a:t>癫痫发作、癫痫持续状态多为急症，需要快速给药，现有</a:t>
            </a:r>
            <a:r>
              <a:rPr lang="zh-CN" altLang="en-US" sz="1600" b="1" dirty="0">
                <a:solidFill>
                  <a:srgbClr val="FF0000"/>
                </a:solidFill>
              </a:rPr>
              <a:t>粉针剂、水针剂需要临床配液，左乙拉西坦氯化钠注射液可直接静脉给药，为患者争取了救治时间；同时消除了配液过程的污染风险，可以提高患者用药安全性。</a:t>
            </a:r>
            <a:r>
              <a:rPr lang="en-US" altLang="zh-CN" sz="1600" baseline="30000" dirty="0"/>
              <a:t>[1-2]</a:t>
            </a:r>
            <a:endParaRPr lang="en-US" altLang="zh-CN" sz="1600" baseline="30000" dirty="0"/>
          </a:p>
          <a:p>
            <a:endParaRPr lang="en-US" altLang="zh-CN" sz="1600" b="1" baseline="30000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600" dirty="0"/>
              <a:t>静博欣</a:t>
            </a:r>
            <a:r>
              <a:rPr lang="en-US" altLang="zh-CN" sz="1600" baseline="30000" dirty="0"/>
              <a:t>®</a:t>
            </a:r>
            <a:r>
              <a:rPr lang="zh-CN" altLang="en-US" sz="1600" dirty="0"/>
              <a:t>左乙拉西坦氯化钠注射液是国内首家大容量注射液，大容量注射液质量等级更高，不溶性微粒比粉针、水针更少，用药更安全</a:t>
            </a:r>
            <a:r>
              <a:rPr lang="en-US" altLang="zh-CN" sz="1600" baseline="30000" dirty="0"/>
              <a:t>[3]</a:t>
            </a:r>
            <a:r>
              <a:rPr lang="en-US" altLang="zh-CN" sz="1600" b="1" baseline="30000" dirty="0"/>
              <a:t> </a:t>
            </a:r>
            <a:r>
              <a:rPr lang="zh-CN" altLang="en-US" sz="1600" dirty="0"/>
              <a:t>；同时稳定性更好，不超过</a:t>
            </a:r>
            <a:r>
              <a:rPr lang="en-US" altLang="zh-CN" sz="1600" dirty="0"/>
              <a:t>30</a:t>
            </a:r>
            <a:r>
              <a:rPr lang="zh-CN" altLang="en-US" sz="1600" dirty="0"/>
              <a:t>℃密闭保存的情况下，</a:t>
            </a:r>
            <a:r>
              <a:rPr lang="zh-CN" altLang="en-US" sz="1600" b="1" dirty="0">
                <a:solidFill>
                  <a:srgbClr val="FF0000"/>
                </a:solidFill>
              </a:rPr>
              <a:t>效期可达</a:t>
            </a:r>
            <a:r>
              <a:rPr lang="en-US" altLang="zh-CN" sz="1600" b="1" dirty="0">
                <a:solidFill>
                  <a:srgbClr val="FF0000"/>
                </a:solidFill>
              </a:rPr>
              <a:t>24</a:t>
            </a:r>
            <a:r>
              <a:rPr lang="zh-CN" altLang="en-US" sz="1600" b="1" dirty="0">
                <a:solidFill>
                  <a:srgbClr val="FF0000"/>
                </a:solidFill>
              </a:rPr>
              <a:t>个月，不像水针剂未使用第二天需要废弃，减少了药液浪费</a:t>
            </a:r>
            <a:r>
              <a:rPr lang="zh-CN" altLang="en-US" sz="1600" dirty="0"/>
              <a:t>。</a:t>
            </a:r>
            <a:endParaRPr lang="en-US" altLang="zh-CN" sz="1600" dirty="0"/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zh-CN" sz="1600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600" b="1" dirty="0">
                <a:solidFill>
                  <a:srgbClr val="FF0000"/>
                </a:solidFill>
              </a:rPr>
              <a:t>静博欣</a:t>
            </a:r>
            <a:r>
              <a:rPr lang="en-US" altLang="zh-CN" sz="1600" b="1" baseline="30000" dirty="0">
                <a:solidFill>
                  <a:srgbClr val="FF0000"/>
                </a:solidFill>
              </a:rPr>
              <a:t>®</a:t>
            </a:r>
            <a:r>
              <a:rPr lang="zh-CN" altLang="en-US" sz="1600" b="1" dirty="0">
                <a:solidFill>
                  <a:srgbClr val="FF0000"/>
                </a:solidFill>
              </a:rPr>
              <a:t>左乙拉西坦氯化钠注射液具有多个规格</a:t>
            </a:r>
            <a:r>
              <a:rPr lang="zh-CN" altLang="en-US" sz="1600" dirty="0"/>
              <a:t>，更便于临床选用，</a:t>
            </a:r>
            <a:r>
              <a:rPr lang="zh-CN" altLang="en-US" sz="1600" b="1" dirty="0">
                <a:solidFill>
                  <a:srgbClr val="FF0000"/>
                </a:solidFill>
              </a:rPr>
              <a:t>同时避免了浓溶液直接静脉使用的风险</a:t>
            </a:r>
            <a:r>
              <a:rPr lang="zh-CN" altLang="en-US" sz="1600" dirty="0"/>
              <a:t>，提高了用药安全性</a:t>
            </a:r>
            <a:r>
              <a:rPr lang="en-US" altLang="zh-CN" sz="1600" baseline="30000" dirty="0"/>
              <a:t>[4] </a:t>
            </a:r>
            <a:r>
              <a:rPr lang="zh-CN" altLang="en-US" sz="1600" dirty="0"/>
              <a:t>；</a:t>
            </a:r>
            <a:endParaRPr lang="zh-CN" altLang="en-US" sz="1600" dirty="0"/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zh-CN" sz="1600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600" b="1" dirty="0">
                <a:solidFill>
                  <a:srgbClr val="FF0000"/>
                </a:solidFill>
              </a:rPr>
              <a:t>相较于丙戊酸钠来说</a:t>
            </a:r>
            <a:r>
              <a:rPr lang="zh-CN" altLang="en-US" sz="1600" dirty="0"/>
              <a:t>，左乙拉西坦无肝功能损害，几乎无药物相互作用，未发现致畸作用，临床用药更安全；同时</a:t>
            </a:r>
            <a:r>
              <a:rPr lang="zh-CN" altLang="en-US" sz="1600" b="1" dirty="0">
                <a:solidFill>
                  <a:srgbClr val="FF0000"/>
                </a:solidFill>
              </a:rPr>
              <a:t>左乙拉西坦用药过程一般无需血药监测，减少了医护成本</a:t>
            </a:r>
            <a:r>
              <a:rPr lang="en-US" altLang="zh-CN" sz="1600" b="1" baseline="30000" dirty="0">
                <a:solidFill>
                  <a:srgbClr val="FF0000"/>
                </a:solidFill>
              </a:rPr>
              <a:t>[5] </a:t>
            </a:r>
            <a:r>
              <a:rPr lang="zh-CN" altLang="en-US" sz="1600" b="1" dirty="0">
                <a:solidFill>
                  <a:srgbClr val="FF0000"/>
                </a:solidFill>
              </a:rPr>
              <a:t>；是更便于向基层推广的抗癫痫基础用药。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7648" y="6408388"/>
            <a:ext cx="10537496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[1] HQ SPCLT PHARMA </a:t>
            </a:r>
            <a:r>
              <a:rPr lang="zh-CN" altLang="en-US" sz="4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左乙拉西坦氯化钠注射液</a:t>
            </a:r>
            <a:r>
              <a:rPr lang="en-US" altLang="zh-CN" sz="4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FDA</a:t>
            </a:r>
            <a:r>
              <a:rPr lang="zh-CN" altLang="en-US" sz="4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上市医学审查</a:t>
            </a:r>
            <a:endParaRPr lang="en-US" altLang="zh-CN" sz="400" b="0" i="0" dirty="0">
              <a:solidFill>
                <a:srgbClr val="666666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r>
              <a:rPr lang="en-US" altLang="zh-CN" sz="4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[</a:t>
            </a:r>
            <a:r>
              <a:rPr lang="en-US" altLang="zh-CN" sz="400" dirty="0">
                <a:solidFill>
                  <a:srgbClr val="666666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2]</a:t>
            </a:r>
            <a:r>
              <a:rPr lang="zh-CN" altLang="en-US" sz="400" dirty="0">
                <a:solidFill>
                  <a:srgbClr val="666666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纪立伟</a:t>
            </a:r>
            <a:r>
              <a:rPr lang="en-US" altLang="zh-CN" sz="400" dirty="0">
                <a:solidFill>
                  <a:srgbClr val="666666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,</a:t>
            </a:r>
            <a:r>
              <a:rPr lang="zh-CN" altLang="en-US" sz="400" dirty="0">
                <a:solidFill>
                  <a:srgbClr val="666666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胡欣</a:t>
            </a:r>
            <a:r>
              <a:rPr lang="en-US" altLang="zh-CN" sz="400" dirty="0">
                <a:solidFill>
                  <a:srgbClr val="666666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,</a:t>
            </a:r>
            <a:r>
              <a:rPr lang="zh-CN" altLang="en-US" sz="400" dirty="0">
                <a:solidFill>
                  <a:srgbClr val="666666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左明新</a:t>
            </a:r>
            <a:r>
              <a:rPr lang="en-US" altLang="zh-CN" sz="400" dirty="0">
                <a:solidFill>
                  <a:srgbClr val="666666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,</a:t>
            </a:r>
            <a:r>
              <a:rPr lang="zh-CN" altLang="en-US" sz="400" dirty="0">
                <a:solidFill>
                  <a:srgbClr val="666666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等</a:t>
            </a:r>
            <a:r>
              <a:rPr lang="en-US" altLang="zh-CN" sz="400" dirty="0">
                <a:solidFill>
                  <a:srgbClr val="666666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.</a:t>
            </a:r>
            <a:r>
              <a:rPr lang="zh-CN" altLang="en-US" sz="400" dirty="0">
                <a:solidFill>
                  <a:srgbClr val="666666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光阻法检查常用注射液丁基胶塞穿刺落屑情况</a:t>
            </a:r>
            <a:r>
              <a:rPr lang="en-US" altLang="zh-CN" sz="400" dirty="0">
                <a:solidFill>
                  <a:srgbClr val="666666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[J].</a:t>
            </a:r>
            <a:r>
              <a:rPr lang="zh-CN" altLang="en-US" sz="400" dirty="0">
                <a:solidFill>
                  <a:srgbClr val="666666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中国药学志</a:t>
            </a:r>
            <a:r>
              <a:rPr lang="en-US" altLang="zh-CN" sz="400" dirty="0">
                <a:solidFill>
                  <a:srgbClr val="666666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,2006,(11):872-874.</a:t>
            </a:r>
            <a:endParaRPr lang="en-US" altLang="zh-CN" sz="400" dirty="0">
              <a:solidFill>
                <a:srgbClr val="666666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r>
              <a:rPr lang="en-US" altLang="zh-CN" sz="400" dirty="0">
                <a:solidFill>
                  <a:srgbClr val="666666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[3]</a:t>
            </a:r>
            <a:r>
              <a:rPr lang="zh-CN" altLang="en-US" sz="400" dirty="0">
                <a:solidFill>
                  <a:srgbClr val="666666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魏静</a:t>
            </a:r>
            <a:r>
              <a:rPr lang="en-US" altLang="zh-CN" sz="400" dirty="0">
                <a:solidFill>
                  <a:srgbClr val="666666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,</a:t>
            </a:r>
            <a:r>
              <a:rPr lang="zh-CN" altLang="en-US" sz="400" dirty="0">
                <a:solidFill>
                  <a:srgbClr val="666666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秦天琦</a:t>
            </a:r>
            <a:r>
              <a:rPr lang="en-US" altLang="zh-CN" sz="400" dirty="0">
                <a:solidFill>
                  <a:srgbClr val="666666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,</a:t>
            </a:r>
            <a:r>
              <a:rPr lang="zh-CN" altLang="en-US" sz="400" dirty="0">
                <a:solidFill>
                  <a:srgbClr val="666666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吴愫青</a:t>
            </a:r>
            <a:r>
              <a:rPr lang="en-US" altLang="zh-CN" sz="400" dirty="0">
                <a:solidFill>
                  <a:srgbClr val="666666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.</a:t>
            </a:r>
            <a:r>
              <a:rPr lang="zh-CN" altLang="en-US" sz="400" dirty="0">
                <a:solidFill>
                  <a:srgbClr val="666666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注射液中不溶性微粒的统计学分析</a:t>
            </a:r>
            <a:r>
              <a:rPr lang="en-US" altLang="zh-CN" sz="400" dirty="0">
                <a:solidFill>
                  <a:srgbClr val="666666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[J].</a:t>
            </a:r>
            <a:r>
              <a:rPr lang="zh-CN" altLang="en-US" sz="400" dirty="0">
                <a:solidFill>
                  <a:srgbClr val="666666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当代化工研究</a:t>
            </a:r>
            <a:r>
              <a:rPr lang="en-US" altLang="zh-CN" sz="400" dirty="0">
                <a:solidFill>
                  <a:srgbClr val="666666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,2022,(19):63-65.</a:t>
            </a:r>
            <a:endParaRPr lang="zh-CN" altLang="en-US" sz="400" dirty="0">
              <a:solidFill>
                <a:srgbClr val="666666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r>
              <a:rPr lang="en-US" altLang="zh-CN" sz="400" dirty="0">
                <a:solidFill>
                  <a:srgbClr val="66666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[4]</a:t>
            </a:r>
            <a:r>
              <a:rPr lang="zh-CN" altLang="en-US" sz="400" dirty="0">
                <a:solidFill>
                  <a:srgbClr val="66666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静博欣左乙拉西坦氯化钠注射液说明书</a:t>
            </a:r>
            <a:r>
              <a:rPr lang="en-US" altLang="zh-CN" sz="400" dirty="0">
                <a:solidFill>
                  <a:srgbClr val="66666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20240223</a:t>
            </a:r>
            <a:endParaRPr lang="en-US" altLang="zh-CN" sz="400" dirty="0">
              <a:solidFill>
                <a:srgbClr val="666666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400" dirty="0">
                <a:solidFill>
                  <a:srgbClr val="66666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[5]</a:t>
            </a:r>
            <a:r>
              <a:rPr lang="zh-CN" altLang="en-US" sz="400" dirty="0">
                <a:solidFill>
                  <a:srgbClr val="66666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注射用丙戊酸钠</a:t>
            </a:r>
            <a:r>
              <a:rPr lang="en-US" altLang="zh-CN" sz="400" dirty="0">
                <a:solidFill>
                  <a:srgbClr val="66666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400" dirty="0">
                <a:solidFill>
                  <a:srgbClr val="66666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赛奴菲说明书</a:t>
            </a:r>
            <a:r>
              <a:rPr lang="en-US" altLang="zh-CN" sz="400" dirty="0">
                <a:solidFill>
                  <a:srgbClr val="66666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20231212</a:t>
            </a:r>
            <a:endParaRPr lang="en-US" altLang="zh-CN" sz="400" dirty="0">
              <a:solidFill>
                <a:srgbClr val="666666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endParaRPr lang="en-US" altLang="zh-CN" sz="400" dirty="0">
              <a:solidFill>
                <a:srgbClr val="666666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735609" y="781231"/>
            <a:ext cx="10720780" cy="5562768"/>
          </a:xfrm>
          <a:prstGeom prst="rect">
            <a:avLst/>
          </a:prstGeom>
          <a:solidFill>
            <a:schemeClr val="bg1"/>
          </a:solidFill>
          <a:ln w="127000" cmpd="thickThin">
            <a:solidFill>
              <a:srgbClr val="F657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934464" y="748651"/>
            <a:ext cx="2323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/>
            <a:r>
              <a:rPr lang="en-US" altLang="zh-CN" sz="2800" b="1" spc="600" dirty="0">
                <a:solidFill>
                  <a:schemeClr val="bg1"/>
                </a:solidFill>
                <a:cs typeface="+mn-ea"/>
                <a:sym typeface="+mn-lt"/>
              </a:rPr>
              <a:t>·</a:t>
            </a:r>
            <a:r>
              <a:rPr lang="zh-CN" altLang="en-US" sz="2800" b="1" spc="600" dirty="0">
                <a:solidFill>
                  <a:schemeClr val="bg1"/>
                </a:solidFill>
                <a:cs typeface="+mn-ea"/>
                <a:sym typeface="+mn-lt"/>
              </a:rPr>
              <a:t>触电急救</a:t>
            </a:r>
            <a:r>
              <a:rPr lang="en-US" altLang="zh-CN" sz="2800" b="1" spc="600" dirty="0">
                <a:solidFill>
                  <a:schemeClr val="bg1"/>
                </a:solidFill>
                <a:cs typeface="+mn-ea"/>
                <a:sym typeface="+mn-lt"/>
              </a:rPr>
              <a:t>·</a:t>
            </a:r>
            <a:endParaRPr lang="ko-KR" altLang="en-US" sz="2800" b="1" spc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421" y="-126543"/>
            <a:ext cx="2051091" cy="871713"/>
          </a:xfrm>
          <a:prstGeom prst="rect">
            <a:avLst/>
          </a:prstGeom>
        </p:spPr>
      </p:pic>
      <p:pic>
        <p:nvPicPr>
          <p:cNvPr id="18" name="图形 17" descr="医学 纯色填充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697" y="62259"/>
            <a:ext cx="682911" cy="682911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735608" y="147100"/>
            <a:ext cx="109979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5"/>
                </a:solidFill>
              </a:rPr>
              <a:t>安全性</a:t>
            </a:r>
            <a:r>
              <a:rPr lang="en-US" altLang="zh-CN" sz="2400" b="1" dirty="0">
                <a:solidFill>
                  <a:schemeClr val="accent5"/>
                </a:solidFill>
              </a:rPr>
              <a:t>-</a:t>
            </a:r>
            <a:r>
              <a:rPr lang="zh-CN" altLang="en-US" sz="2400" b="1" dirty="0">
                <a:solidFill>
                  <a:schemeClr val="accent5"/>
                </a:solidFill>
              </a:rPr>
              <a:t>无肝毒性、致畸作用，安全性更优</a:t>
            </a:r>
            <a:endParaRPr lang="zh-CN" altLang="en-US" sz="2400" b="1" dirty="0">
              <a:solidFill>
                <a:schemeClr val="accent5"/>
              </a:solidFill>
            </a:endParaRPr>
          </a:p>
        </p:txBody>
      </p:sp>
      <p:sp>
        <p:nvSpPr>
          <p:cNvPr id="15" name="文本框 14"/>
          <p:cNvSpPr txBox="1"/>
          <p:nvPr>
            <p:custDataLst>
              <p:tags r:id="rId4"/>
            </p:custDataLst>
          </p:nvPr>
        </p:nvSpPr>
        <p:spPr>
          <a:xfrm>
            <a:off x="1111885" y="1283335"/>
            <a:ext cx="9453245" cy="559435"/>
          </a:xfrm>
          <a:prstGeom prst="rect">
            <a:avLst/>
          </a:prstGeom>
          <a:noFill/>
          <a:ln>
            <a:solidFill>
              <a:srgbClr val="0070C0"/>
            </a:solidFill>
            <a:prstDash val="dash"/>
          </a:ln>
        </p:spPr>
        <p:txBody>
          <a:bodyPr wrap="square" rtlCol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本品静脉给药和口服给药的不良反应相仿。最常见的不良反应有头晕、嗜睡，头痛和体位性头晕。成人临床研究汇总的安全性数据表明，药物组和安慰剂组不良反应的发生率相似，分别为46.4%和42.2%。</a:t>
            </a:r>
            <a:endParaRPr lang="zh-CN" altLang="zh-CN" sz="1400" b="1" dirty="0">
              <a:solidFill>
                <a:srgbClr val="231F2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1008380" y="1988185"/>
            <a:ext cx="99485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charset="0"/>
              <a:buChar char="u"/>
            </a:pPr>
            <a:r>
              <a:rPr lang="zh-CN" altLang="en-US" sz="1600" b="1" dirty="0">
                <a:solidFill>
                  <a:srgbClr val="2A566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本品安全性优势：</a:t>
            </a:r>
            <a:r>
              <a:rPr lang="zh-CN" altLang="zh-CN" sz="1600" b="1" dirty="0">
                <a:solidFill>
                  <a:srgbClr val="2A566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注射用丙戊酸钠说明书中明确提示多种安全风险，静博欣</a:t>
            </a:r>
            <a:r>
              <a:rPr lang="en-US" altLang="en-US" sz="1600" b="1" baseline="30000" dirty="0">
                <a:solidFill>
                  <a:srgbClr val="2A566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®</a:t>
            </a:r>
            <a:r>
              <a:rPr lang="zh-CN" altLang="en-US" sz="1600" b="1" dirty="0">
                <a:solidFill>
                  <a:srgbClr val="2A566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</a:t>
            </a:r>
            <a:r>
              <a:rPr lang="zh-CN" altLang="zh-CN" sz="1600" b="1" dirty="0">
                <a:solidFill>
                  <a:srgbClr val="2A566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安全性方面</a:t>
            </a:r>
            <a:r>
              <a:rPr lang="zh-CN" altLang="zh-CN" sz="1600" b="1" dirty="0">
                <a:solidFill>
                  <a:srgbClr val="2A566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优势</a:t>
            </a:r>
            <a:r>
              <a:rPr lang="zh-CN" altLang="zh-CN" sz="1600" b="1" dirty="0">
                <a:solidFill>
                  <a:srgbClr val="2A566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凸显</a:t>
            </a:r>
            <a:r>
              <a:rPr lang="en-US" altLang="zh-CN" sz="1600" b="1" baseline="30000" dirty="0">
                <a:solidFill>
                  <a:srgbClr val="2A566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[1-2]</a:t>
            </a:r>
            <a:endParaRPr lang="zh-CN" altLang="zh-CN" sz="1600" b="1" baseline="30000" dirty="0">
              <a:solidFill>
                <a:srgbClr val="2A566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6"/>
            </p:custDataLst>
          </p:nvPr>
        </p:nvSpPr>
        <p:spPr>
          <a:xfrm>
            <a:off x="1008228" y="917238"/>
            <a:ext cx="2760980" cy="33718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 anchor="t">
            <a:spAutoFit/>
          </a:bodyPr>
          <a:lstStyle/>
          <a:p>
            <a:pPr marL="342900" indent="-342900" algn="l">
              <a:buFont typeface="Wingdings" panose="05000000000000000000" charset="0"/>
              <a:buChar char="u"/>
            </a:pPr>
            <a:r>
              <a:rPr lang="zh-CN" altLang="en-US" sz="1600" b="1" dirty="0">
                <a:solidFill>
                  <a:srgbClr val="2A566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说明书收载的安全性信息</a:t>
            </a:r>
            <a:endParaRPr lang="zh-CN" altLang="en-US" sz="1600" b="1" dirty="0">
              <a:solidFill>
                <a:srgbClr val="2A566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19" name="表格 18"/>
          <p:cNvGraphicFramePr/>
          <p:nvPr>
            <p:custDataLst>
              <p:tags r:id="rId7"/>
            </p:custDataLst>
          </p:nvPr>
        </p:nvGraphicFramePr>
        <p:xfrm>
          <a:off x="1103630" y="2359025"/>
          <a:ext cx="10159365" cy="2371725"/>
        </p:xfrm>
        <a:graphic>
          <a:graphicData uri="http://schemas.openxmlformats.org/drawingml/2006/table">
            <a:tbl>
              <a:tblPr firstRow="1" bandRow="1"/>
              <a:tblGrid>
                <a:gridCol w="1492885"/>
                <a:gridCol w="4702810"/>
                <a:gridCol w="3963670"/>
              </a:tblGrid>
              <a:tr h="26860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b="1" spc="120" dirty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安全性影响因素</a:t>
                      </a:r>
                      <a:endParaRPr lang="zh-CN" altLang="en-US" sz="1400" b="1" spc="120" dirty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9596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b="1" spc="120" dirty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注射用丙戊酸钠的安全性特点</a:t>
                      </a:r>
                      <a:endParaRPr lang="zh-CN" altLang="en-US" sz="1400" b="1" spc="120" dirty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b="1" spc="12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左乙拉西坦氯化钠注</a:t>
                      </a:r>
                      <a:r>
                        <a:rPr lang="zh-CN" altLang="en-US" sz="1400" b="1" spc="12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射液安全优势</a:t>
                      </a:r>
                      <a:endParaRPr lang="zh-CN" altLang="en-US" sz="1400" b="1" spc="12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14680"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100" b="1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黑框警告：肝毒性</a:t>
                      </a:r>
                      <a:endParaRPr lang="zh-CN" altLang="en-US" sz="1100" b="1" spc="6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charset="0"/>
                        <a:buChar char="l"/>
                      </a:pPr>
                      <a:r>
                        <a:rPr lang="zh-CN" altLang="en-US" sz="1100" b="1" dirty="0"/>
                        <a:t>肝毒性，包括死亡</a:t>
                      </a:r>
                      <a:r>
                        <a:rPr lang="zh-CN" altLang="en-US" sz="1100" dirty="0"/>
                        <a:t>，通常发生于治疗前 </a:t>
                      </a:r>
                      <a:r>
                        <a:rPr lang="en-US" altLang="zh-CN" sz="1100" dirty="0"/>
                        <a:t>6 </a:t>
                      </a:r>
                      <a:r>
                        <a:rPr lang="zh-CN" altLang="en-US" sz="1100" dirty="0"/>
                        <a:t>个月。</a:t>
                      </a:r>
                      <a:r>
                        <a:rPr lang="zh-CN" altLang="en-US" sz="1100" b="1" dirty="0"/>
                        <a:t>对 </a:t>
                      </a:r>
                      <a:r>
                        <a:rPr lang="en-US" altLang="zh-CN" sz="1100" b="1" dirty="0"/>
                        <a:t>2 </a:t>
                      </a:r>
                      <a:r>
                        <a:rPr lang="zh-CN" altLang="en-US" sz="1100" b="1" dirty="0"/>
                        <a:t>岁以下儿童有更高的致命性肝毒性。</a:t>
                      </a:r>
                      <a:r>
                        <a:rPr lang="zh-CN" altLang="en-US" sz="1100" dirty="0"/>
                        <a:t>治疗前和治疗期间应严格监测患者，定期进行肝功能检查。</a:t>
                      </a:r>
                      <a:endParaRPr lang="zh-CN" altLang="en-US" sz="1100" b="0" spc="6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charset="0"/>
                        <a:buChar char="p"/>
                      </a:pPr>
                      <a:r>
                        <a:rPr lang="zh-CN" altLang="en-US" sz="1100" b="1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无肝毒性，不经过肝脏代谢</a:t>
                      </a:r>
                      <a:r>
                        <a:rPr lang="zh-CN" altLang="en-US" sz="1100" b="0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。</a:t>
                      </a:r>
                      <a:endParaRPr lang="zh-CN" altLang="en-US" sz="1100" b="1" spc="6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100" b="1" spc="6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黑框警告：致畸性</a:t>
                      </a:r>
                      <a:endParaRPr lang="zh-CN" altLang="en-US" sz="1100" b="1" spc="6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charset="0"/>
                        <a:buChar char="l"/>
                      </a:pPr>
                      <a:r>
                        <a:rPr lang="zh-CN" altLang="en-US" sz="1100" b="0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致畸性，包括</a:t>
                      </a:r>
                      <a:r>
                        <a:rPr lang="zh-CN" altLang="en-US" sz="1100" b="1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神经管缺陷及其他主要畸形和智力商数（</a:t>
                      </a:r>
                      <a:r>
                        <a:rPr lang="en-US" altLang="zh-CN" sz="1100" b="1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IQ</a:t>
                      </a:r>
                      <a:r>
                        <a:rPr lang="zh-CN" altLang="en-US" sz="1100" b="1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）值降低</a:t>
                      </a:r>
                      <a:r>
                        <a:rPr lang="zh-CN" altLang="en-US" sz="1100" b="0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。</a:t>
                      </a:r>
                      <a:endParaRPr lang="zh-CN" altLang="en-US" sz="1100" b="0" spc="6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charset="0"/>
                        <a:buChar char="p"/>
                      </a:pPr>
                      <a:r>
                        <a:rPr lang="zh-CN" altLang="en-US" sz="1100" b="0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在剂量高达</a:t>
                      </a:r>
                      <a:r>
                        <a:rPr lang="en-US" altLang="zh-CN" sz="1100" b="0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1800mg/kg/</a:t>
                      </a:r>
                      <a:r>
                        <a:rPr lang="zh-CN" altLang="en-US" sz="1100" b="0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天</a:t>
                      </a:r>
                      <a:r>
                        <a:rPr lang="en-US" altLang="zh-CN" sz="1100" b="0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[</a:t>
                      </a:r>
                      <a:r>
                        <a:rPr lang="zh-CN" altLang="en-US" sz="1100" b="0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以</a:t>
                      </a:r>
                      <a:r>
                        <a:rPr lang="en-US" altLang="zh-CN" sz="1100" b="0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mg/m</a:t>
                      </a:r>
                      <a:r>
                        <a:rPr lang="en-US" altLang="zh-CN" sz="1100" b="0" spc="60" baseline="30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100" b="0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或暴露量</a:t>
                      </a:r>
                      <a:r>
                        <a:rPr lang="en-US" altLang="zh-CN" sz="1100" b="0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(AUC)</a:t>
                      </a:r>
                      <a:r>
                        <a:rPr lang="zh-CN" altLang="en-US" sz="1100" b="0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计算，相当于人最大推荐剂量</a:t>
                      </a:r>
                      <a:r>
                        <a:rPr lang="en-US" altLang="zh-CN" sz="1100" b="0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(MRHD)3000mg/</a:t>
                      </a:r>
                      <a:r>
                        <a:rPr lang="zh-CN" altLang="en-US" sz="1100" b="0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天的</a:t>
                      </a:r>
                      <a:r>
                        <a:rPr lang="en-US" altLang="zh-CN" sz="1100" b="0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100" b="0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倍</a:t>
                      </a:r>
                      <a:r>
                        <a:rPr lang="en-US" altLang="zh-CN" sz="1100" b="0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]</a:t>
                      </a:r>
                      <a:r>
                        <a:rPr lang="zh-CN" altLang="en-US" sz="1100" b="0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时，未见对雄性或雌性大鼠生育力或生殖行为的不良影响。</a:t>
                      </a:r>
                      <a:endParaRPr lang="zh-CN" altLang="en-US" sz="1100" b="0" spc="6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414020"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100" b="1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肝酶抑制剂，</a:t>
                      </a:r>
                      <a:endParaRPr lang="zh-CN" altLang="en-US" sz="1100" b="1" spc="6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100" b="1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药物间相互作用</a:t>
                      </a:r>
                      <a:endParaRPr lang="zh-CN" altLang="en-US" sz="1100" b="1" spc="6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charset="0"/>
                        <a:buChar char="l"/>
                      </a:pPr>
                      <a:r>
                        <a:rPr lang="zh-CN" altLang="en-US" sz="1100" b="0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为肝酶抑制剂，与抗生素、安定、抗凝血药等都有相互作用，影响药物浓度和疗效，</a:t>
                      </a:r>
                      <a:r>
                        <a:rPr lang="zh-CN" altLang="en-US" sz="1100" b="1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合用时需监测血药浓度；</a:t>
                      </a:r>
                      <a:endParaRPr lang="zh-CN" altLang="en-US" sz="1100" b="1" spc="6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charset="0"/>
                        <a:buChar char="p"/>
                      </a:pPr>
                      <a:r>
                        <a:rPr lang="zh-CN" altLang="en-US" sz="1100" b="1" spc="6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左乙拉西坦几乎</a:t>
                      </a:r>
                      <a:r>
                        <a:rPr lang="zh-CN" altLang="en-US" sz="1100" b="1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无药物相互作用。</a:t>
                      </a:r>
                      <a:endParaRPr lang="zh-CN" altLang="en-US" sz="1100" b="0" spc="6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100" b="1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常规血药浓度监测</a:t>
                      </a:r>
                      <a:endParaRPr lang="zh-CN" altLang="en-US" sz="1100" b="1" spc="6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8F9887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charset="0"/>
                        <a:buChar char="l"/>
                      </a:pPr>
                      <a:r>
                        <a:rPr lang="zh-CN" altLang="en-US" sz="1100" b="0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丙戊酸钠与血浆蛋白的结合率非常高，治疗有效血药浓度范围在40-100mg/</a:t>
                      </a:r>
                      <a:r>
                        <a:rPr lang="en-US" altLang="zh-CN" sz="1100" b="0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L</a:t>
                      </a:r>
                      <a:r>
                        <a:rPr lang="zh-CN" altLang="en-US" sz="1100" b="0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，</a:t>
                      </a:r>
                      <a:r>
                        <a:rPr lang="zh-CN" altLang="en-US" sz="1100" b="1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需要常规监测血药浓度</a:t>
                      </a:r>
                      <a:r>
                        <a:rPr lang="zh-CN" altLang="en-US" sz="1100" b="0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。</a:t>
                      </a:r>
                      <a:endParaRPr lang="zh-CN" altLang="en-US" sz="1100" b="0" spc="6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8F9887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charset="0"/>
                        <a:buChar char="p"/>
                      </a:pPr>
                      <a:r>
                        <a:rPr lang="zh-CN" altLang="en-US" sz="1100" b="0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左乙拉西坦氯化钠使用时，</a:t>
                      </a:r>
                      <a:r>
                        <a:rPr lang="zh-CN" altLang="en-US" sz="1100" b="1" spc="6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一般不需要血药浓度监测。</a:t>
                      </a:r>
                      <a:endParaRPr lang="zh-CN" altLang="en-US" sz="1100" b="1" spc="6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rgbClr val="8F9887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1" name="文本框 20"/>
          <p:cNvSpPr txBox="1"/>
          <p:nvPr/>
        </p:nvSpPr>
        <p:spPr>
          <a:xfrm>
            <a:off x="257175" y="6481049"/>
            <a:ext cx="61002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[1]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注射用丙戊酸钠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赛奴菲说明书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20231212</a:t>
            </a:r>
            <a:endParaRPr lang="en-US" altLang="zh-CN" sz="900" dirty="0"/>
          </a:p>
          <a:p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[2]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静博欣左乙拉西坦氯化钠注射液说明书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20240223</a:t>
            </a:r>
            <a:endParaRPr lang="zh-CN" altLang="en-US" sz="900" dirty="0"/>
          </a:p>
        </p:txBody>
      </p:sp>
      <p:sp>
        <p:nvSpPr>
          <p:cNvPr id="2" name="文本框 1"/>
          <p:cNvSpPr txBox="1"/>
          <p:nvPr>
            <p:custDataLst>
              <p:tags r:id="rId8"/>
            </p:custDataLst>
          </p:nvPr>
        </p:nvSpPr>
        <p:spPr>
          <a:xfrm>
            <a:off x="1103630" y="5307965"/>
            <a:ext cx="9453245" cy="822325"/>
          </a:xfrm>
          <a:prstGeom prst="rect">
            <a:avLst/>
          </a:prstGeom>
          <a:noFill/>
          <a:ln>
            <a:solidFill>
              <a:srgbClr val="0070C0"/>
            </a:solidFill>
            <a:prstDash val="dash"/>
          </a:ln>
        </p:spPr>
        <p:txBody>
          <a:bodyPr wrap="square" rtlCol="0">
            <a:noAutofit/>
          </a:bodyPr>
          <a:p>
            <a:pPr algn="l" fontAlgn="auto">
              <a:lnSpc>
                <a:spcPct val="100000"/>
              </a:lnSpc>
              <a:buClrTx/>
              <a:buSzTx/>
              <a:buFontTx/>
            </a:pPr>
            <a:r>
              <a:rPr 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本品在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年上市之后，市场用量较少，暂未收到药品不良反应信息。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00000"/>
              </a:lnSpc>
              <a:buClrTx/>
              <a:buSzTx/>
              <a:buFontTx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最常见的不良反应有嗜睡，乏力和头晕，常发生在治疗的开始阶段。随时间的推移，中枢神经系统相关的不良反应发生率和严重程度会随之降低。左乙拉西坦不良反应没有明显的剂量相关性。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9"/>
            </p:custDataLst>
          </p:nvPr>
        </p:nvSpPr>
        <p:spPr>
          <a:xfrm>
            <a:off x="999973" y="4941868"/>
            <a:ext cx="2151380" cy="33718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 anchor="t">
            <a:spAutoFit/>
          </a:bodyPr>
          <a:p>
            <a:pPr marL="342900" indent="-342900" algn="l">
              <a:buFont typeface="Wingdings" panose="05000000000000000000" charset="0"/>
              <a:buChar char="u"/>
            </a:pPr>
            <a:r>
              <a:rPr lang="zh-CN" altLang="en-US" sz="1600" b="1" dirty="0">
                <a:solidFill>
                  <a:srgbClr val="2A566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不良反应发生情况</a:t>
            </a:r>
            <a:endParaRPr lang="zh-CN" altLang="en-US" sz="1600" b="1" dirty="0">
              <a:solidFill>
                <a:srgbClr val="2A566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735609" y="781231"/>
            <a:ext cx="10720780" cy="5562768"/>
          </a:xfrm>
          <a:prstGeom prst="rect">
            <a:avLst/>
          </a:prstGeom>
          <a:solidFill>
            <a:schemeClr val="bg1"/>
          </a:solidFill>
          <a:ln w="127000" cmpd="thickThin">
            <a:solidFill>
              <a:srgbClr val="F657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934464" y="979156"/>
            <a:ext cx="2323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/>
            <a:r>
              <a:rPr lang="en-US" altLang="zh-CN" sz="2800" b="1" spc="600" dirty="0">
                <a:solidFill>
                  <a:schemeClr val="bg1"/>
                </a:solidFill>
                <a:cs typeface="+mn-ea"/>
                <a:sym typeface="+mn-lt"/>
              </a:rPr>
              <a:t>·</a:t>
            </a:r>
            <a:r>
              <a:rPr lang="zh-CN" altLang="en-US" sz="2800" b="1" spc="600" dirty="0">
                <a:solidFill>
                  <a:schemeClr val="bg1"/>
                </a:solidFill>
                <a:cs typeface="+mn-ea"/>
                <a:sym typeface="+mn-lt"/>
              </a:rPr>
              <a:t>触电急救</a:t>
            </a:r>
            <a:r>
              <a:rPr lang="en-US" altLang="zh-CN" sz="2800" b="1" spc="600" dirty="0">
                <a:solidFill>
                  <a:schemeClr val="bg1"/>
                </a:solidFill>
                <a:cs typeface="+mn-ea"/>
                <a:sym typeface="+mn-lt"/>
              </a:rPr>
              <a:t>·</a:t>
            </a:r>
            <a:endParaRPr lang="ko-KR" altLang="en-US" sz="2800" b="1" spc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421" y="-126543"/>
            <a:ext cx="2051091" cy="871713"/>
          </a:xfrm>
          <a:prstGeom prst="rect">
            <a:avLst/>
          </a:prstGeom>
        </p:spPr>
      </p:pic>
      <p:pic>
        <p:nvPicPr>
          <p:cNvPr id="18" name="图形 17" descr="医学 纯色填充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697" y="62259"/>
            <a:ext cx="682911" cy="682911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735608" y="147100"/>
            <a:ext cx="109979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5"/>
                </a:solidFill>
              </a:rPr>
              <a:t>有效性</a:t>
            </a:r>
            <a:r>
              <a:rPr lang="en-US" altLang="zh-CN" sz="2400" b="1" dirty="0">
                <a:solidFill>
                  <a:schemeClr val="accent5"/>
                </a:solidFill>
              </a:rPr>
              <a:t>-</a:t>
            </a:r>
            <a:r>
              <a:rPr lang="zh-CN" altLang="en-US" sz="2400" b="1" dirty="0">
                <a:solidFill>
                  <a:schemeClr val="accent5"/>
                </a:solidFill>
              </a:rPr>
              <a:t>左乙拉西坦抗癫痫效果出众，且安全性好</a:t>
            </a:r>
            <a:endParaRPr lang="zh-CN" altLang="en-US" sz="2400" b="1" dirty="0">
              <a:solidFill>
                <a:schemeClr val="accent5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3737" y="1229629"/>
            <a:ext cx="99310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一篇纳入了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1219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例小儿癫痫患者的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Meta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分析结果显示：</a:t>
            </a:r>
            <a:r>
              <a:rPr lang="zh-CN" altLang="en-US" sz="1400" b="1" dirty="0">
                <a:latin typeface="Arial" panose="020B0604020202020204" pitchFamily="34" charset="0"/>
                <a:ea typeface="微软雅黑" panose="020B0503020204020204" pitchFamily="34" charset="-122"/>
              </a:rPr>
              <a:t>对比丙戊酸钠，左乙拉西坦整体有效性更高，并且安全性更好。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（见图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）</a:t>
            </a:r>
            <a:endParaRPr lang="zh-CN" altLang="en-US" sz="1400" dirty="0"/>
          </a:p>
        </p:txBody>
      </p:sp>
      <p:sp>
        <p:nvSpPr>
          <p:cNvPr id="5" name="矩形 4"/>
          <p:cNvSpPr/>
          <p:nvPr/>
        </p:nvSpPr>
        <p:spPr>
          <a:xfrm>
            <a:off x="561477" y="6423232"/>
            <a:ext cx="116864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[1]</a:t>
            </a:r>
            <a:r>
              <a:rPr lang="zh-CN" altLang="en-US" sz="8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王麟奇</a:t>
            </a:r>
            <a:r>
              <a:rPr lang="en-US" altLang="zh-CN" sz="8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,</a:t>
            </a:r>
            <a:r>
              <a:rPr lang="zh-CN" altLang="en-US" sz="8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张倩影</a:t>
            </a:r>
            <a:r>
              <a:rPr lang="en-US" altLang="zh-CN" sz="8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,</a:t>
            </a:r>
            <a:r>
              <a:rPr lang="zh-CN" altLang="en-US" sz="8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李玮桓等</a:t>
            </a:r>
            <a:r>
              <a:rPr lang="en-US" altLang="zh-CN" sz="8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.</a:t>
            </a:r>
            <a:r>
              <a:rPr lang="zh-CN" altLang="en-US" sz="8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丙戊酸钠对比左乙拉西坦治疗小儿癫痫的疗效及安全性的</a:t>
            </a:r>
            <a:r>
              <a:rPr lang="en-US" altLang="zh-CN" sz="8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Meta</a:t>
            </a:r>
            <a:r>
              <a:rPr lang="zh-CN" altLang="en-US" sz="8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分析</a:t>
            </a:r>
            <a:r>
              <a:rPr lang="en-US" altLang="zh-CN" sz="8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[J].</a:t>
            </a:r>
            <a:r>
              <a:rPr lang="zh-CN" altLang="en-US" sz="8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药物流行病学杂志</a:t>
            </a:r>
            <a:r>
              <a:rPr lang="en-US" altLang="zh-CN" sz="8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,2023,32(03):305-312.DOI:10.19960/j.issn.1005-0698.202303008</a:t>
            </a:r>
            <a:endParaRPr lang="en-US" altLang="zh-CN" sz="800" b="0" i="0" dirty="0">
              <a:solidFill>
                <a:srgbClr val="666666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r>
              <a:rPr lang="en-US" altLang="zh-CN" sz="800" b="0" i="0" dirty="0">
                <a:solidFill>
                  <a:srgbClr val="66666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[2]</a:t>
            </a:r>
            <a:r>
              <a:rPr lang="zh-CN" altLang="en-US" sz="800" b="0" i="0" dirty="0">
                <a:solidFill>
                  <a:srgbClr val="66666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邵凌云</a:t>
            </a:r>
            <a:r>
              <a:rPr lang="en-US" altLang="zh-CN" sz="800" b="0" i="0" dirty="0">
                <a:solidFill>
                  <a:srgbClr val="66666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800" b="0" i="0" dirty="0">
                <a:solidFill>
                  <a:srgbClr val="66666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陈后勤</a:t>
            </a:r>
            <a:r>
              <a:rPr lang="en-US" altLang="zh-CN" sz="800" b="0" i="0" dirty="0">
                <a:solidFill>
                  <a:srgbClr val="66666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800" b="0" i="0" dirty="0">
                <a:solidFill>
                  <a:srgbClr val="66666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汪文兵</a:t>
            </a:r>
            <a:r>
              <a:rPr lang="en-US" altLang="zh-CN" sz="800" b="0" i="0" dirty="0">
                <a:solidFill>
                  <a:srgbClr val="66666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800" b="0" i="0" dirty="0">
                <a:solidFill>
                  <a:srgbClr val="66666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r>
              <a:rPr lang="en-US" altLang="zh-CN" sz="800" b="0" i="0" dirty="0">
                <a:solidFill>
                  <a:srgbClr val="66666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800" b="0" i="0" dirty="0">
                <a:solidFill>
                  <a:srgbClr val="66666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左乙拉西坦、苯妥英钠和丙戊酸钠对老年癫痫持续状态及实验室指标的影响</a:t>
            </a:r>
            <a:r>
              <a:rPr lang="en-US" altLang="zh-CN" sz="800" b="0" i="0" dirty="0">
                <a:solidFill>
                  <a:srgbClr val="66666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[J].</a:t>
            </a:r>
            <a:r>
              <a:rPr lang="zh-CN" altLang="en-US" sz="800" b="0" i="0" dirty="0">
                <a:solidFill>
                  <a:srgbClr val="66666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中国老年学杂志</a:t>
            </a:r>
            <a:r>
              <a:rPr lang="en-US" altLang="zh-CN" sz="800" b="0" i="0" dirty="0">
                <a:solidFill>
                  <a:srgbClr val="66666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,2023,43(15):3757-3759.</a:t>
            </a:r>
            <a:endParaRPr lang="zh-CN" altLang="en-US" sz="8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095999" y="1867849"/>
            <a:ext cx="3577811" cy="3671816"/>
            <a:chOff x="1313224" y="1878385"/>
            <a:chExt cx="3577811" cy="3671816"/>
          </a:xfrm>
        </p:grpSpPr>
        <p:grpSp>
          <p:nvGrpSpPr>
            <p:cNvPr id="7" name="组合 6"/>
            <p:cNvGrpSpPr/>
            <p:nvPr/>
          </p:nvGrpSpPr>
          <p:grpSpPr>
            <a:xfrm>
              <a:off x="1313224" y="1878385"/>
              <a:ext cx="3577811" cy="3671816"/>
              <a:chOff x="981678" y="2277471"/>
              <a:chExt cx="3577811" cy="3671816"/>
            </a:xfrm>
          </p:grpSpPr>
          <p:graphicFrame>
            <p:nvGraphicFramePr>
              <p:cNvPr id="10" name="图表 9"/>
              <p:cNvGraphicFramePr/>
              <p:nvPr/>
            </p:nvGraphicFramePr>
            <p:xfrm>
              <a:off x="981678" y="2277471"/>
              <a:ext cx="3577811" cy="234728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"/>
              </a:graphicData>
            </a:graphic>
          </p:graphicFrame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9551" y="4527992"/>
                <a:ext cx="3499938" cy="1421295"/>
              </a:xfrm>
              <a:prstGeom prst="rect">
                <a:avLst/>
              </a:prstGeom>
            </p:spPr>
          </p:pic>
        </p:grpSp>
        <p:sp>
          <p:nvSpPr>
            <p:cNvPr id="8" name="文本框 7"/>
            <p:cNvSpPr txBox="1"/>
            <p:nvPr/>
          </p:nvSpPr>
          <p:spPr>
            <a:xfrm>
              <a:off x="1313224" y="1908173"/>
              <a:ext cx="4555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/>
                <a:t>图</a:t>
              </a:r>
              <a:r>
                <a:rPr lang="en-US" altLang="zh-CN" sz="1400" dirty="0"/>
                <a:t>1</a:t>
              </a:r>
              <a:endParaRPr lang="zh-CN" altLang="en-US" sz="1400" dirty="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153371" y="1833552"/>
            <a:ext cx="4635027" cy="3600605"/>
            <a:chOff x="5946999" y="1775807"/>
            <a:chExt cx="4635027" cy="3600605"/>
          </a:xfrm>
        </p:grpSpPr>
        <p:grpSp>
          <p:nvGrpSpPr>
            <p:cNvPr id="13" name="组合 12"/>
            <p:cNvGrpSpPr/>
            <p:nvPr/>
          </p:nvGrpSpPr>
          <p:grpSpPr>
            <a:xfrm>
              <a:off x="5946999" y="1775807"/>
              <a:ext cx="4635027" cy="3600605"/>
              <a:chOff x="5565469" y="1666580"/>
              <a:chExt cx="4635027" cy="3600605"/>
            </a:xfrm>
          </p:grpSpPr>
          <p:graphicFrame>
            <p:nvGraphicFramePr>
              <p:cNvPr id="16" name="图表 15"/>
              <p:cNvGraphicFramePr/>
              <p:nvPr/>
            </p:nvGraphicFramePr>
            <p:xfrm>
              <a:off x="5565469" y="1666580"/>
              <a:ext cx="4536440" cy="24923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17508" y="4223499"/>
                <a:ext cx="4582988" cy="1043686"/>
              </a:xfrm>
              <a:prstGeom prst="rect">
                <a:avLst/>
              </a:prstGeom>
            </p:spPr>
          </p:pic>
        </p:grpSp>
        <p:sp>
          <p:nvSpPr>
            <p:cNvPr id="15" name="文本框 14"/>
            <p:cNvSpPr txBox="1"/>
            <p:nvPr/>
          </p:nvSpPr>
          <p:spPr>
            <a:xfrm>
              <a:off x="5999005" y="1809750"/>
              <a:ext cx="4555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/>
                <a:t>图</a:t>
              </a:r>
              <a:r>
                <a:rPr lang="en-US" altLang="zh-CN" sz="1400" dirty="0"/>
                <a:t>2</a:t>
              </a:r>
              <a:endParaRPr lang="zh-CN" altLang="en-US" sz="1400" dirty="0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1063737" y="5715063"/>
            <a:ext cx="106819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在另外一篇对老年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SE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的治疗对比中：对比丙戊酸钠和苯妥英钠，</a:t>
            </a:r>
            <a:r>
              <a:rPr lang="zh-CN" altLang="en-US" sz="1400" b="1" dirty="0">
                <a:latin typeface="Arial" panose="020B0604020202020204" pitchFamily="34" charset="0"/>
                <a:ea typeface="微软雅黑" panose="020B0503020204020204" pitchFamily="34" charset="-122"/>
              </a:rPr>
              <a:t>左乙拉西坦治疗有效率最高，且起效更快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（见图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）</a:t>
            </a:r>
            <a:endParaRPr lang="zh-CN" alt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735609" y="781231"/>
            <a:ext cx="10720780" cy="5562768"/>
          </a:xfrm>
          <a:prstGeom prst="rect">
            <a:avLst/>
          </a:prstGeom>
          <a:solidFill>
            <a:schemeClr val="bg1"/>
          </a:solidFill>
          <a:ln w="127000" cmpd="thickThin">
            <a:solidFill>
              <a:srgbClr val="F657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934464" y="979156"/>
            <a:ext cx="2323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/>
            <a:r>
              <a:rPr lang="en-US" altLang="zh-CN" sz="2800" b="1" spc="600" dirty="0">
                <a:solidFill>
                  <a:schemeClr val="bg1"/>
                </a:solidFill>
                <a:cs typeface="+mn-ea"/>
                <a:sym typeface="+mn-lt"/>
              </a:rPr>
              <a:t>·</a:t>
            </a:r>
            <a:r>
              <a:rPr lang="zh-CN" altLang="en-US" sz="2800" b="1" spc="600" dirty="0">
                <a:solidFill>
                  <a:schemeClr val="bg1"/>
                </a:solidFill>
                <a:cs typeface="+mn-ea"/>
                <a:sym typeface="+mn-lt"/>
              </a:rPr>
              <a:t>触电急救</a:t>
            </a:r>
            <a:r>
              <a:rPr lang="en-US" altLang="zh-CN" sz="2800" b="1" spc="600" dirty="0">
                <a:solidFill>
                  <a:schemeClr val="bg1"/>
                </a:solidFill>
                <a:cs typeface="+mn-ea"/>
                <a:sym typeface="+mn-lt"/>
              </a:rPr>
              <a:t>·</a:t>
            </a:r>
            <a:endParaRPr lang="ko-KR" altLang="en-US" sz="2800" b="1" spc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421" y="-126543"/>
            <a:ext cx="2051091" cy="871713"/>
          </a:xfrm>
          <a:prstGeom prst="rect">
            <a:avLst/>
          </a:prstGeom>
        </p:spPr>
      </p:pic>
      <p:pic>
        <p:nvPicPr>
          <p:cNvPr id="18" name="图形 17" descr="医学 纯色填充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697" y="62259"/>
            <a:ext cx="682911" cy="682911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735608" y="147100"/>
            <a:ext cx="109979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5"/>
                </a:solidFill>
              </a:rPr>
              <a:t>有效性</a:t>
            </a:r>
            <a:r>
              <a:rPr lang="en-US" altLang="zh-CN" sz="2400" b="1" dirty="0">
                <a:solidFill>
                  <a:schemeClr val="accent5"/>
                </a:solidFill>
              </a:rPr>
              <a:t>-</a:t>
            </a:r>
            <a:r>
              <a:rPr lang="zh-CN" altLang="en-US" sz="2400" b="1" dirty="0">
                <a:solidFill>
                  <a:schemeClr val="accent5"/>
                </a:solidFill>
              </a:rPr>
              <a:t>可作为多种癫痫发作、综合征的首选用药</a:t>
            </a:r>
            <a:endParaRPr lang="zh-CN" altLang="en-US" sz="2400" b="1" dirty="0">
              <a:solidFill>
                <a:schemeClr val="accent5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79702" y="1085474"/>
            <a:ext cx="9946717" cy="3876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b="1" dirty="0"/>
              <a:t>临床指南/诊疗规范推荐情况：</a:t>
            </a:r>
            <a:endParaRPr lang="zh-CN" b="1" dirty="0"/>
          </a:p>
          <a:p>
            <a:pPr marL="0" lvl="1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成人局灶性癫痫规范化诊治指南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2022》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左乙拉西坦可作为成人局灶性癫痫的首选单药治疗（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Ⅰ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级证据，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级推荐）。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lvl="1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儿童颅脑创伤诊治中国专家共识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2021》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有研究表明，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左乙拉西坦能有效地预防儿童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TBI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（颅脑创伤）后早期癫痫的发生。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临床诊疗指南癫痫病分册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2015》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左乙拉西坦被推荐为全面强直阵挛发作、肌阵挛发作、局灶性发作的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一线药物。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新生儿惊厥临床管理专家共识（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版）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对于最大负荷苯巴比妥仍不能控制的惊厥，应用二线抗惊厥药物，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如果能获得左乙拉西坦的静脉制剂，优先选用。</a:t>
            </a:r>
            <a:endParaRPr 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735609" y="781231"/>
            <a:ext cx="10720780" cy="5562768"/>
          </a:xfrm>
          <a:prstGeom prst="rect">
            <a:avLst/>
          </a:prstGeom>
          <a:solidFill>
            <a:schemeClr val="bg1"/>
          </a:solidFill>
          <a:ln w="127000" cmpd="thickThin">
            <a:solidFill>
              <a:srgbClr val="F657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934464" y="979156"/>
            <a:ext cx="2323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/>
            <a:r>
              <a:rPr lang="en-US" altLang="zh-CN" sz="2800" b="1" spc="600" dirty="0">
                <a:solidFill>
                  <a:schemeClr val="bg1"/>
                </a:solidFill>
                <a:cs typeface="+mn-ea"/>
                <a:sym typeface="+mn-lt"/>
              </a:rPr>
              <a:t>·</a:t>
            </a:r>
            <a:r>
              <a:rPr lang="zh-CN" altLang="en-US" sz="2800" b="1" spc="600" dirty="0">
                <a:solidFill>
                  <a:schemeClr val="bg1"/>
                </a:solidFill>
                <a:cs typeface="+mn-ea"/>
                <a:sym typeface="+mn-lt"/>
              </a:rPr>
              <a:t>触电急救</a:t>
            </a:r>
            <a:r>
              <a:rPr lang="en-US" altLang="zh-CN" sz="2800" b="1" spc="600" dirty="0">
                <a:solidFill>
                  <a:schemeClr val="bg1"/>
                </a:solidFill>
                <a:cs typeface="+mn-ea"/>
                <a:sym typeface="+mn-lt"/>
              </a:rPr>
              <a:t>·</a:t>
            </a:r>
            <a:endParaRPr lang="ko-KR" altLang="en-US" sz="2800" b="1" spc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421" y="-126543"/>
            <a:ext cx="2051091" cy="871713"/>
          </a:xfrm>
          <a:prstGeom prst="rect">
            <a:avLst/>
          </a:prstGeom>
        </p:spPr>
      </p:pic>
      <p:pic>
        <p:nvPicPr>
          <p:cNvPr id="18" name="图形 17" descr="医学 纯色填充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697" y="62259"/>
            <a:ext cx="682911" cy="682911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735608" y="147100"/>
            <a:ext cx="109979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5"/>
                </a:solidFill>
              </a:rPr>
              <a:t>创新性</a:t>
            </a:r>
            <a:r>
              <a:rPr lang="en-US" altLang="zh-CN" sz="2400" b="1" dirty="0">
                <a:solidFill>
                  <a:schemeClr val="accent5"/>
                </a:solidFill>
              </a:rPr>
              <a:t>-</a:t>
            </a:r>
            <a:r>
              <a:rPr lang="zh-CN" altLang="en-US" sz="2400" b="1" dirty="0">
                <a:solidFill>
                  <a:schemeClr val="accent5"/>
                </a:solidFill>
              </a:rPr>
              <a:t>国内首仿，创新剂型，无需稀释，安全便利</a:t>
            </a:r>
            <a:endParaRPr lang="zh-CN" altLang="en-US" sz="2400" b="1" dirty="0">
              <a:solidFill>
                <a:schemeClr val="accent5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86790" y="979170"/>
            <a:ext cx="1027493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300" b="1" dirty="0"/>
              <a:t>主要创新点：</a:t>
            </a:r>
            <a:r>
              <a:rPr lang="zh-CN" altLang="en-US" sz="1300" dirty="0"/>
              <a:t>左乙拉西坦注射用浓溶液、注射用丙戊酸钠均为医保乙类品种，但不适合直接静脉使用，</a:t>
            </a:r>
            <a:r>
              <a:rPr lang="zh-CN" altLang="en-US" sz="1300" b="1" dirty="0">
                <a:solidFill>
                  <a:srgbClr val="FF0000"/>
                </a:solidFill>
              </a:rPr>
              <a:t>左乙拉西坦氯化钠注射液为左乙拉西坦的大容量注射剂型，弥补了抗癫痫药物直接静脉输注的用药空白，给药更快，安全性更高，</a:t>
            </a:r>
            <a:r>
              <a:rPr lang="zh-CN" altLang="en-US" sz="1300" dirty="0"/>
              <a:t>促进抗癫痫药物更科学合理地使用。</a:t>
            </a:r>
            <a:endParaRPr lang="zh-CN" altLang="en-US" sz="1300" dirty="0"/>
          </a:p>
        </p:txBody>
      </p:sp>
      <p:sp>
        <p:nvSpPr>
          <p:cNvPr id="3" name="箭头: 下 2"/>
          <p:cNvSpPr/>
          <p:nvPr/>
        </p:nvSpPr>
        <p:spPr>
          <a:xfrm>
            <a:off x="2162748" y="1747655"/>
            <a:ext cx="502951" cy="50549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箭头: 下 4"/>
          <p:cNvSpPr/>
          <p:nvPr/>
        </p:nvSpPr>
        <p:spPr>
          <a:xfrm>
            <a:off x="6298470" y="1747655"/>
            <a:ext cx="502951" cy="50549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986790" y="2203450"/>
            <a:ext cx="6898640" cy="3091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300" b="1" dirty="0"/>
              <a:t>创新点带来的优势：</a:t>
            </a:r>
            <a:endParaRPr lang="en-US" altLang="zh-CN" sz="13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300" dirty="0"/>
              <a:t>对比其他静脉抗癫痫药物，</a:t>
            </a:r>
            <a:r>
              <a:rPr lang="zh-CN" altLang="en-US" sz="1300" b="1" dirty="0">
                <a:solidFill>
                  <a:srgbClr val="FF0000"/>
                </a:solidFill>
              </a:rPr>
              <a:t>无需进一步配液，可直接给药，为癫痫持续状态等急症患者争取了救治时间；</a:t>
            </a:r>
            <a:r>
              <a:rPr lang="en-US" altLang="zh-CN" sz="13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300" b="0" i="0" baseline="3000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[1]</a:t>
            </a:r>
            <a:r>
              <a:rPr lang="en-US" altLang="zh-CN" sz="13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endParaRPr lang="en-US" altLang="zh-CN" sz="13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300" b="1" kern="100" dirty="0">
                <a:solidFill>
                  <a:srgbClr val="FF0000"/>
                </a:solidFill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等渗溶液</a:t>
            </a:r>
            <a:r>
              <a:rPr lang="zh-CN" altLang="zh-CN" sz="1300" b="1" kern="100" dirty="0">
                <a:solidFill>
                  <a:srgbClr val="FF0000"/>
                </a:solidFill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en-US" sz="1300" b="1" kern="100" dirty="0">
                <a:solidFill>
                  <a:srgbClr val="FF0000"/>
                </a:solidFill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左乙拉西坦氯化钠注射液</a:t>
            </a:r>
            <a:r>
              <a:rPr lang="zh-CN" altLang="zh-CN" sz="1300" b="1" kern="100" dirty="0">
                <a:solidFill>
                  <a:srgbClr val="FF0000"/>
                </a:solidFill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渗透压</a:t>
            </a:r>
            <a:r>
              <a:rPr lang="zh-CN" altLang="en-US" sz="1300" b="1" kern="100" dirty="0">
                <a:solidFill>
                  <a:srgbClr val="FF0000"/>
                </a:solidFill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en-US" altLang="zh-CN" sz="1300" b="1" kern="100" dirty="0">
                <a:solidFill>
                  <a:srgbClr val="FF0000"/>
                </a:solidFill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275-345mOsms</a:t>
            </a:r>
            <a:r>
              <a:rPr lang="zh-CN" altLang="zh-CN" sz="1300" b="1" kern="100" dirty="0">
                <a:solidFill>
                  <a:srgbClr val="FF0000"/>
                </a:solidFill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之间</a:t>
            </a:r>
            <a:r>
              <a:rPr lang="zh-CN" altLang="en-US" sz="1300" b="1" kern="100" dirty="0">
                <a:solidFill>
                  <a:srgbClr val="FF0000"/>
                </a:solidFill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en-US" sz="1300" kern="100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左乙拉西坦注射用浓溶液配置溶液</a:t>
            </a:r>
            <a:r>
              <a:rPr lang="zh-CN" altLang="zh-CN" sz="1300" kern="100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的渗透压</a:t>
            </a:r>
            <a:r>
              <a:rPr lang="zh-CN" altLang="en-US" sz="1300" kern="100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en-US" altLang="zh-CN" sz="1300" kern="100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359-420mOsms</a:t>
            </a:r>
            <a:r>
              <a:rPr lang="zh-CN" altLang="zh-CN" sz="1300" kern="100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之间</a:t>
            </a:r>
            <a:r>
              <a:rPr lang="zh-CN" altLang="en-US" sz="1300" kern="100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en-US" sz="1300" b="1" kern="100" dirty="0">
                <a:solidFill>
                  <a:srgbClr val="FF0000"/>
                </a:solidFill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可减轻患者用药痛苦；</a:t>
            </a:r>
            <a:endParaRPr lang="en-US" altLang="zh-CN" sz="1300" b="1" kern="100" dirty="0">
              <a:solidFill>
                <a:srgbClr val="FF0000"/>
              </a:solidFill>
              <a:effectLst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300" kern="100" dirty="0">
                <a:ea typeface="微软雅黑" panose="020B0503020204020204" pitchFamily="34" charset="-122"/>
                <a:cs typeface="Times New Roman" panose="02020603050405020304" pitchFamily="18" charset="0"/>
              </a:rPr>
              <a:t>消除了配置过程中</a:t>
            </a:r>
            <a:r>
              <a:rPr lang="zh-CN" altLang="en-US" sz="1300" b="1" kern="100" dirty="0">
                <a:solidFill>
                  <a:srgbClr val="FF000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潜在的药液污染风险，安全性更高。</a:t>
            </a:r>
            <a:r>
              <a:rPr lang="en-US" altLang="zh-CN" sz="1300" b="0" i="0" baseline="3000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 [2]</a:t>
            </a:r>
            <a:endParaRPr lang="en-US" altLang="zh-CN" sz="1300" b="1" kern="100" dirty="0">
              <a:solidFill>
                <a:srgbClr val="FF0000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300" kern="100" dirty="0">
                <a:ea typeface="微软雅黑" panose="020B0503020204020204" pitchFamily="34" charset="-122"/>
                <a:cs typeface="Times New Roman" panose="02020603050405020304" pitchFamily="18" charset="0"/>
              </a:rPr>
              <a:t>大容量注射液含有的</a:t>
            </a:r>
            <a:r>
              <a:rPr lang="zh-CN" altLang="en-US" sz="1300" b="1" kern="100" dirty="0">
                <a:solidFill>
                  <a:srgbClr val="FF000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不溶性微粒相较于粉针剂、浓溶液更少，安全性更高；</a:t>
            </a:r>
            <a:r>
              <a:rPr lang="en-US" altLang="zh-CN" sz="1300" b="0" i="0" baseline="3000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[3]</a:t>
            </a:r>
            <a:endParaRPr lang="en-US" altLang="zh-CN" sz="1300" b="0" i="0" baseline="30000" dirty="0">
              <a:solidFill>
                <a:srgbClr val="666666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300" dirty="0"/>
              <a:t>在不超过</a:t>
            </a:r>
            <a:r>
              <a:rPr lang="en-US" altLang="zh-CN" sz="1300" dirty="0"/>
              <a:t>30</a:t>
            </a:r>
            <a:r>
              <a:rPr lang="zh-CN" altLang="en-US" sz="1300" dirty="0"/>
              <a:t>℃密闭保存的情况下，</a:t>
            </a:r>
            <a:r>
              <a:rPr lang="zh-CN" altLang="en-US" sz="1300" b="1" dirty="0">
                <a:solidFill>
                  <a:srgbClr val="FF0000"/>
                </a:solidFill>
              </a:rPr>
              <a:t>化学稳定性和物理相容性可达</a:t>
            </a:r>
            <a:r>
              <a:rPr lang="en-US" altLang="zh-CN" sz="1300" b="1" dirty="0">
                <a:solidFill>
                  <a:srgbClr val="FF0000"/>
                </a:solidFill>
              </a:rPr>
              <a:t>24</a:t>
            </a:r>
            <a:r>
              <a:rPr lang="zh-CN" altLang="en-US" sz="1300" b="1" dirty="0">
                <a:solidFill>
                  <a:srgbClr val="FF0000"/>
                </a:solidFill>
              </a:rPr>
              <a:t>个月，未使用的情况下，第二天无需废弃。</a:t>
            </a:r>
            <a:endParaRPr lang="en-US" altLang="zh-CN" sz="1300" b="1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300" dirty="0"/>
              <a:t>具有多个规格，方便临床调整剂量；且</a:t>
            </a:r>
            <a:r>
              <a:rPr lang="zh-CN" altLang="en-US" sz="1300" b="1" dirty="0">
                <a:solidFill>
                  <a:srgbClr val="FF0000"/>
                </a:solidFill>
              </a:rPr>
              <a:t>避免了直接使用浓溶液静脉给药的危险。</a:t>
            </a:r>
            <a:endParaRPr lang="zh-CN" altLang="en-US" sz="1300" b="1" dirty="0">
              <a:solidFill>
                <a:srgbClr val="FF0000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885430" y="2555240"/>
            <a:ext cx="3460750" cy="2513965"/>
            <a:chOff x="386263" y="1410401"/>
            <a:chExt cx="6029325" cy="4171951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6263" y="1410402"/>
              <a:ext cx="6029325" cy="4171950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1751798" y="1410401"/>
              <a:ext cx="442762" cy="3317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629106" y="6406536"/>
            <a:ext cx="69583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8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[1] HQ SPCLT PHARMA </a:t>
            </a:r>
            <a:r>
              <a:rPr lang="zh-CN" altLang="en-US" sz="8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左乙拉西坦氯化钠注射液</a:t>
            </a:r>
            <a:r>
              <a:rPr lang="en-US" altLang="zh-CN" sz="8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FDA</a:t>
            </a:r>
            <a:r>
              <a:rPr lang="zh-CN" altLang="en-US" sz="8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上市医学审查</a:t>
            </a:r>
            <a:endParaRPr lang="en-US" altLang="zh-CN" sz="800" b="0" i="0" dirty="0">
              <a:solidFill>
                <a:srgbClr val="666666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r>
              <a:rPr lang="en-US" altLang="zh-CN" sz="8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[2]</a:t>
            </a:r>
            <a:r>
              <a:rPr lang="zh-CN" altLang="en-US" sz="8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纪立伟</a:t>
            </a:r>
            <a:r>
              <a:rPr lang="en-US" altLang="zh-CN" sz="8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,</a:t>
            </a:r>
            <a:r>
              <a:rPr lang="zh-CN" altLang="en-US" sz="8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胡欣</a:t>
            </a:r>
            <a:r>
              <a:rPr lang="en-US" altLang="zh-CN" sz="8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,</a:t>
            </a:r>
            <a:r>
              <a:rPr lang="zh-CN" altLang="en-US" sz="8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左明新</a:t>
            </a:r>
            <a:r>
              <a:rPr lang="en-US" altLang="zh-CN" sz="8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,</a:t>
            </a:r>
            <a:r>
              <a:rPr lang="zh-CN" altLang="en-US" sz="8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等</a:t>
            </a:r>
            <a:r>
              <a:rPr lang="en-US" altLang="zh-CN" sz="8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.</a:t>
            </a:r>
            <a:r>
              <a:rPr lang="zh-CN" altLang="en-US" sz="8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光阻法检查常用注射液丁基胶塞穿刺落屑情况</a:t>
            </a:r>
            <a:r>
              <a:rPr lang="en-US" altLang="zh-CN" sz="8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[J].</a:t>
            </a:r>
            <a:r>
              <a:rPr lang="zh-CN" altLang="en-US" sz="8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中国药学志</a:t>
            </a:r>
            <a:r>
              <a:rPr lang="en-US" altLang="zh-CN" sz="8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,2006,(11):872-874.</a:t>
            </a:r>
            <a:endParaRPr lang="en-US" altLang="zh-CN" sz="800" b="0" i="0" dirty="0">
              <a:solidFill>
                <a:srgbClr val="666666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r>
              <a:rPr lang="en-US" altLang="zh-CN" sz="8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[3]</a:t>
            </a:r>
            <a:r>
              <a:rPr lang="zh-CN" altLang="en-US" sz="8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魏静</a:t>
            </a:r>
            <a:r>
              <a:rPr lang="en-US" altLang="zh-CN" sz="8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,</a:t>
            </a:r>
            <a:r>
              <a:rPr lang="zh-CN" altLang="en-US" sz="8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秦天琦</a:t>
            </a:r>
            <a:r>
              <a:rPr lang="en-US" altLang="zh-CN" sz="8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,</a:t>
            </a:r>
            <a:r>
              <a:rPr lang="zh-CN" altLang="en-US" sz="8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吴愫青</a:t>
            </a:r>
            <a:r>
              <a:rPr lang="en-US" altLang="zh-CN" sz="8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.</a:t>
            </a:r>
            <a:r>
              <a:rPr lang="zh-CN" altLang="en-US" sz="8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注射液中不溶性微粒的统计学分析</a:t>
            </a:r>
            <a:r>
              <a:rPr lang="en-US" altLang="zh-CN" sz="8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[J].</a:t>
            </a:r>
            <a:r>
              <a:rPr lang="zh-CN" altLang="en-US" sz="8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当代化工研究</a:t>
            </a:r>
            <a:r>
              <a:rPr lang="en-US" altLang="zh-CN" sz="8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,2022,(19):63-65.</a:t>
            </a:r>
            <a:endParaRPr lang="zh-CN" altLang="en-US" sz="8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86790" y="5552440"/>
            <a:ext cx="102749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b="1" dirty="0"/>
              <a:t>药品注册分类：</a:t>
            </a:r>
            <a:r>
              <a:rPr lang="zh-CN" altLang="en-US" sz="1600" b="1" dirty="0">
                <a:solidFill>
                  <a:srgbClr val="FF0000"/>
                </a:solidFill>
              </a:rPr>
              <a:t>化学药品</a:t>
            </a:r>
            <a:r>
              <a:rPr lang="en-US" altLang="zh-CN" sz="1600" b="1" dirty="0">
                <a:solidFill>
                  <a:srgbClr val="FF0000"/>
                </a:solidFill>
              </a:rPr>
              <a:t>3</a:t>
            </a:r>
            <a:r>
              <a:rPr lang="zh-CN" altLang="en-US" sz="1600" b="1" dirty="0">
                <a:solidFill>
                  <a:srgbClr val="FF0000"/>
                </a:solidFill>
              </a:rPr>
              <a:t>类，国内唯一多规格左乙拉西坦大容量注射液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386.3472440944882,&quot;left&quot;:365.31346456692916,&quot;top&quot;:76.13362204724409,&quot;width&quot;:477.65118110236216}"/>
</p:tagLst>
</file>

<file path=ppt/tags/tag10.xml><?xml version="1.0" encoding="utf-8"?>
<p:tagLst xmlns:p="http://schemas.openxmlformats.org/presentationml/2006/main">
  <p:tag name="KSO_WM_DIAGRAM_VIRTUALLY_FRAME" val="{&quot;height&quot;:386.3472440944882,&quot;left&quot;:365.31346456692916,&quot;top&quot;:76.13362204724409,&quot;width&quot;:477.65118110236216}"/>
</p:tagLst>
</file>

<file path=ppt/tags/tag11.xml><?xml version="1.0" encoding="utf-8"?>
<p:tagLst xmlns:p="http://schemas.openxmlformats.org/presentationml/2006/main">
  <p:tag name="KSO_WM_DIAGRAM_VIRTUALLY_FRAME" val="{&quot;height&quot;:386.3472440944882,&quot;left&quot;:357.36346456692905,&quot;top&quot;:76.13362204724409,&quot;width&quot;:485.6018897637796}"/>
</p:tagLst>
</file>

<file path=ppt/tags/tag12.xml><?xml version="1.0" encoding="utf-8"?>
<p:tagLst xmlns:p="http://schemas.openxmlformats.org/presentationml/2006/main">
  <p:tag name="KSO_WM_DIAGRAM_VIRTUALLY_FRAME" val="{&quot;height&quot;:386.3472440944882,&quot;left&quot;:357.36346456692905,&quot;top&quot;:76.13362204724409,&quot;width&quot;:485.6018897637796}"/>
</p:tagLst>
</file>

<file path=ppt/tags/tag13.xml><?xml version="1.0" encoding="utf-8"?>
<p:tagLst xmlns:p="http://schemas.openxmlformats.org/presentationml/2006/main">
  <p:tag name="KSO_WM_DIAGRAM_VIRTUALLY_FRAME" val="{&quot;height&quot;:386.3472440944882,&quot;left&quot;:365.31346456692916,&quot;top&quot;:76.13362204724409,&quot;width&quot;:477.65118110236216}"/>
</p:tagLst>
</file>

<file path=ppt/tags/tag14.xml><?xml version="1.0" encoding="utf-8"?>
<p:tagLst xmlns:p="http://schemas.openxmlformats.org/presentationml/2006/main">
  <p:tag name="KSO_WM_DIAGRAM_VIRTUALLY_FRAME" val="{&quot;height&quot;:386.3472440944882,&quot;left&quot;:357.36346456692905,&quot;top&quot;:76.13362204724409,&quot;width&quot;:485.6018897637796}"/>
</p:tagLst>
</file>

<file path=ppt/tags/tag15.xml><?xml version="1.0" encoding="utf-8"?>
<p:tagLst xmlns:p="http://schemas.openxmlformats.org/presentationml/2006/main">
  <p:tag name="KSO_WM_DIAGRAM_VIRTUALLY_FRAME" val="{&quot;height&quot;:386.3472440944882,&quot;left&quot;:357.36346456692905,&quot;top&quot;:76.13362204724409,&quot;width&quot;:485.6018897637796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UNIT_TABLE_BEAUTIFY" val="smartTable{d5fce9ba-8afe-4b65-8ca7-4d1f087e58b1}"/>
  <p:tag name="TABLE_RECT" val="17*304.713*926*184.6"/>
  <p:tag name="TABLE_EMPHASIZE_COLOR" val="9410695"/>
  <p:tag name="TABLE_ONEKEY_SKIN_IDX" val="0"/>
  <p:tag name="TABLE_SKINIDX" val="1"/>
  <p:tag name="TABLE_COLORIDX" val="6"/>
  <p:tag name="TABLE_ENDDRAG_ORIGIN_RECT" val="799*161"/>
  <p:tag name="TABLE_ENDDRAG_RECT" val="86*199*799*161"/>
  <p:tag name="TABLE_COLOR_RGB" val="0x000000*0xFFFFFF*0x212121*0xFFFFFF*0x8F9887*0xB5BE87*0xB8BACF*0xB7C8D2*0xC3AFB0*0xEFB2C1"/>
  <p:tag name="KSO_WM_BEAUTIFY_FLAG" val=""/>
</p:tagLst>
</file>

<file path=ppt/tags/tag2.xml><?xml version="1.0" encoding="utf-8"?>
<p:tagLst xmlns:p="http://schemas.openxmlformats.org/presentationml/2006/main">
  <p:tag name="KSO_WM_DIAGRAM_VIRTUALLY_FRAME" val="{&quot;height&quot;:386.3472440944882,&quot;left&quot;:357.36346456692905,&quot;top&quot;:76.13362204724409,&quot;width&quot;:485.6018897637796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ISPRING_PRESENTATION_TITLE" val="PowerPoint 演示文稿"/>
  <p:tag name="COMMONDATA" val="eyJoZGlkIjoiMmMxNzY4NzliODJmOGYzMWEyZDdkODA0MWI0NTdiODcifQ=="/>
</p:tagLst>
</file>

<file path=ppt/tags/tag3.xml><?xml version="1.0" encoding="utf-8"?>
<p:tagLst xmlns:p="http://schemas.openxmlformats.org/presentationml/2006/main">
  <p:tag name="KSO_WM_DIAGRAM_VIRTUALLY_FRAME" val="{&quot;height&quot;:386.3472440944882,&quot;left&quot;:357.36346456692905,&quot;top&quot;:76.13362204724409,&quot;width&quot;:485.6018897637796}"/>
</p:tagLst>
</file>

<file path=ppt/tags/tag4.xml><?xml version="1.0" encoding="utf-8"?>
<p:tagLst xmlns:p="http://schemas.openxmlformats.org/presentationml/2006/main">
  <p:tag name="KSO_WM_DIAGRAM_VIRTUALLY_FRAME" val="{&quot;height&quot;:386.3472440944882,&quot;left&quot;:365.31346456692916,&quot;top&quot;:76.13362204724409,&quot;width&quot;:477.65118110236216}"/>
</p:tagLst>
</file>

<file path=ppt/tags/tag5.xml><?xml version="1.0" encoding="utf-8"?>
<p:tagLst xmlns:p="http://schemas.openxmlformats.org/presentationml/2006/main">
  <p:tag name="KSO_WM_DIAGRAM_VIRTUALLY_FRAME" val="{&quot;height&quot;:386.3472440944882,&quot;left&quot;:357.36346456692905,&quot;top&quot;:76.13362204724409,&quot;width&quot;:485.6018897637796}"/>
</p:tagLst>
</file>

<file path=ppt/tags/tag6.xml><?xml version="1.0" encoding="utf-8"?>
<p:tagLst xmlns:p="http://schemas.openxmlformats.org/presentationml/2006/main">
  <p:tag name="KSO_WM_DIAGRAM_VIRTUALLY_FRAME" val="{&quot;height&quot;:386.3472440944882,&quot;left&quot;:357.36346456692905,&quot;top&quot;:76.13362204724409,&quot;width&quot;:485.6018897637796}"/>
</p:tagLst>
</file>

<file path=ppt/tags/tag7.xml><?xml version="1.0" encoding="utf-8"?>
<p:tagLst xmlns:p="http://schemas.openxmlformats.org/presentationml/2006/main">
  <p:tag name="KSO_WM_DIAGRAM_VIRTUALLY_FRAME" val="{&quot;height&quot;:386.3472440944882,&quot;left&quot;:365.31346456692916,&quot;top&quot;:76.13362204724409,&quot;width&quot;:477.65118110236216}"/>
</p:tagLst>
</file>

<file path=ppt/tags/tag8.xml><?xml version="1.0" encoding="utf-8"?>
<p:tagLst xmlns:p="http://schemas.openxmlformats.org/presentationml/2006/main">
  <p:tag name="KSO_WM_DIAGRAM_VIRTUALLY_FRAME" val="{&quot;height&quot;:386.3472440944882,&quot;left&quot;:357.36346456692905,&quot;top&quot;:76.13362204724409,&quot;width&quot;:485.6018897637796}"/>
</p:tagLst>
</file>

<file path=ppt/tags/tag9.xml><?xml version="1.0" encoding="utf-8"?>
<p:tagLst xmlns:p="http://schemas.openxmlformats.org/presentationml/2006/main">
  <p:tag name="KSO_WM_DIAGRAM_VIRTUALLY_FRAME" val="{&quot;height&quot;:386.3472440944882,&quot;left&quot;:357.36346456692905,&quot;top&quot;:76.13362204724409,&quot;width&quot;:485.6018897637796}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fnvljth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fnvljth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0</TotalTime>
  <Words>4300</Words>
  <Application>WPS 演示</Application>
  <PresentationFormat>宽屏</PresentationFormat>
  <Paragraphs>213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钉钉进步体</vt:lpstr>
      <vt:lpstr>Wingdings</vt:lpstr>
      <vt:lpstr>Times New Roman</vt:lpstr>
      <vt:lpstr>Calibri</vt:lpstr>
      <vt:lpstr>Arial Unicode MS</vt:lpstr>
      <vt:lpstr>Calibri</vt:lpstr>
      <vt:lpstr>钉钉进步体</vt:lpstr>
      <vt:lpstr>Segoe Print</vt:lpstr>
      <vt:lpstr>第一PPT，www.1ppt.com</vt:lpstr>
      <vt:lpstr>第一PPT，www.1ppt.com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急救知识</dc:title>
  <dc:creator>第一PPT</dc:creator>
  <cp:keywords>www.1ppt.com</cp:keywords>
  <dc:description>www.1ppt.com</dc:description>
  <cp:lastModifiedBy>86155</cp:lastModifiedBy>
  <cp:revision>80</cp:revision>
  <dcterms:created xsi:type="dcterms:W3CDTF">2019-06-15T03:07:00Z</dcterms:created>
  <dcterms:modified xsi:type="dcterms:W3CDTF">2026-06-04T02:37:59Z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4DFFA30327894F429EC46B50BB7E0353_12</vt:lpwstr>
  </property>
  <property fmtid="{D5CDD505-2E9C-101B-9397-08002B2CF9AE}" pid="3" name="KSOProductBuildVer">
    <vt:lpwstr>2052-12.1.0.26373</vt:lpwstr>
  </property>
</Properties>
</file>