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1.svg" ContentType="image/svg+xml"/>
  <Override PartName="/ppt/media/image5.svg" ContentType="image/svg+xml"/>
  <Override PartName="/ppt/media/image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handoutMasterIdLst>
    <p:handoutMasterId r:id="rId14"/>
  </p:handoutMasterIdLst>
  <p:sldIdLst>
    <p:sldId id="257" r:id="rId3"/>
    <p:sldId id="258" r:id="rId4"/>
    <p:sldId id="260" r:id="rId5"/>
    <p:sldId id="261" r:id="rId6"/>
    <p:sldId id="281" r:id="rId7"/>
    <p:sldId id="286" r:id="rId8"/>
    <p:sldId id="287" r:id="rId9"/>
    <p:sldId id="284" r:id="rId10"/>
    <p:sldId id="285" r:id="rId11"/>
    <p:sldId id="276" r:id="rId12"/>
  </p:sldIdLst>
  <p:sldSz cx="12192000" cy="6858000"/>
  <p:notesSz cx="6858000" cy="9144000"/>
  <p:embeddedFontLst>
    <p:embeddedFont>
      <p:font typeface="思源黑体 CN Light" panose="020B0300000000000000" pitchFamily="34" charset="-122"/>
      <p:regular r:id="rId19"/>
    </p:embeddedFont>
    <p:embeddedFont>
      <p:font typeface="微软雅黑" panose="020B0503020204020204" charset="-122"/>
      <p:regular r:id="rId20"/>
      <p:bold r:id="rId21"/>
    </p:embeddedFont>
    <p:embeddedFont>
      <p:font typeface="汉仪雅酷黑 75W" panose="020B0804020202020204" pitchFamily="34" charset="-122"/>
      <p:bold r:id="rId22"/>
    </p:embeddedFont>
    <p:embeddedFont>
      <p:font typeface="汉仪雅酷黑 65W" panose="020B0604020202020204" pitchFamily="34" charset="-122"/>
      <p:regular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0"/>
  <p:cmAuthor id="2" name="Happy" initials="H" lastIdx="0" clrIdx="1"/>
  <p:cmAuthor id="3" name="Shenghong GU " initials="GSP" lastIdx="0" clrIdx="2"/>
  <p:cmAuthor id="4" name="1206988966@qq.com" initials="1" lastIdx="0" clrIdx="3"/>
  <p:cmAuthor id="5" name="傅美美" initials="傅" lastIdx="0" clrIdx="4"/>
  <p:cmAuthor id="6" name="admin" initials="a" lastIdx="0" clrIdx="5"/>
  <p:cmAuthor id="7" name="Wang, Shengjun-1" initials="W" lastIdx="0" clrIdx="6"/>
  <p:cmAuthor id="8" name="my" initials="m" lastIdx="0" clrIdx="7"/>
  <p:cmAuthor id="9" name="Li, Yunguang" initials="LY" lastIdx="0" clrIdx="8"/>
  <p:cmAuthor id="10" name="ADMIN" initials="A" lastIdx="0" clrIdx="9"/>
  <p:cmAuthor id="11" name="骆倩怡_Znauj26B" initials="authorId_382814100" lastIdx="0" clrIdx="10"/>
  <p:cmAuthor id="12" name="15645696629" initials="1" lastIdx="0" clrIdx="11"/>
  <p:cmAuthor id="13" name="dell" initials="d" lastIdx="0" clrIdx="1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A9AE07C-E81D-4BB6-B917-5952D4D1B174}" styleName="表样式 1 14">
    <a:wholeTbl>
      <a:tcTxStyle>
        <a:fontRef idx="none">
          <a:schemeClr val="tx1"/>
        </a:fontRef>
      </a:tcTxStyle>
      <a:tcStyle>
        <a:tcBdr>
          <a:left>
            <a:ln>
              <a:noFill/>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chemeClr val="bg1">
              <a:alpha val="0"/>
            </a:schemeClr>
          </a:solidFill>
        </a:fill>
      </a:tcStyle>
    </a:wholeTbl>
    <a:band2H>
      <a:tcTxStyle/>
      <a:tcStyle>
        <a:tcBdr/>
        <a:fill>
          <a:solidFill>
            <a:schemeClr val="accent6">
              <a:alpha val="25000"/>
              <a:lumMod val="40000"/>
              <a:lumOff val="60000"/>
            </a:schemeClr>
          </a:solidFill>
        </a:fill>
      </a:tcStyle>
    </a:band2H>
    <a:band1V>
      <a:tcTxStyle/>
      <a:tcStyle>
        <a:tcBdr>
          <a:left>
            <a:ln>
              <a:noFill/>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chemeClr val="accent6">
              <a:alpha val="25000"/>
              <a:lumMod val="40000"/>
              <a:lumOff val="60000"/>
            </a:schemeClr>
          </a:solidFill>
        </a:fill>
      </a:tcStyle>
    </a:band1V>
    <a:lastCol>
      <a:tcTxStyle b="on">
        <a:fontRef idx="none">
          <a:schemeClr val="tx1"/>
        </a:fontRef>
      </a:tcTxStyle>
      <a:tcStyle>
        <a:tcBdr>
          <a:left>
            <a:ln>
              <a:noFill/>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chemeClr val="accent6">
              <a:alpha val="40000"/>
              <a:lumMod val="40000"/>
              <a:lumOff val="60000"/>
            </a:schemeClr>
          </a:solidFill>
        </a:fill>
      </a:tcStyle>
    </a:lastCol>
    <a:firstCol>
      <a:tcTxStyle b="on">
        <a:fontRef idx="none">
          <a:schemeClr val="tx1"/>
        </a:fontRef>
      </a:tcTxStyle>
      <a:tcStyle>
        <a:tcBdr>
          <a:left>
            <a:ln>
              <a:noFill/>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chemeClr val="accent6">
              <a:alpha val="40000"/>
              <a:lumMod val="40000"/>
              <a:lumOff val="60000"/>
            </a:schemeClr>
          </a:solidFill>
        </a:fill>
      </a:tcStyle>
    </a:firstCol>
    <a:lastRow>
      <a:tcTxStyle b="on">
        <a:fontRef idx="none">
          <a:schemeClr val="bg1"/>
        </a:fontRef>
      </a:tcTxStyle>
      <a:tcStyle>
        <a:tcBdr>
          <a:left>
            <a:ln>
              <a:noFill/>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chemeClr val="accent6"/>
          </a:solidFill>
        </a:fill>
      </a:tcStyle>
    </a:lastRow>
    <a:firstRow>
      <a:tcTxStyle b="on">
        <a:fontRef idx="none">
          <a:schemeClr val="bg1"/>
        </a:fontRef>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66" d="100"/>
          <a:sy n="66" d="100"/>
        </p:scale>
        <p:origin x="174" y="90"/>
      </p:cViewPr>
      <p:guideLst>
        <p:guide orient="horz" pos="2160"/>
        <p:guide pos="386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76.xml"/><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Light" panose="020B0300000000000000" pitchFamily="34" charset="-122"/>
              </a:rPr>
            </a:fld>
            <a:endParaRPr lang="zh-CN" altLang="en-US">
              <a:latin typeface="思源黑体 CN Light" panose="020B03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pitchFamily="34" charset="-122"/>
              <a:ea typeface="思源黑体 CN Light" panose="020B0300000000000000" pitchFamily="34" charset="-122"/>
              <a:cs typeface="思源黑体 CN Light" panose="020B03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Light" panose="020B0300000000000000" pitchFamily="34" charset="-122"/>
              </a:rPr>
            </a:fld>
            <a:endParaRPr lang="zh-CN" altLang="en-US">
              <a:latin typeface="思源黑体 CN Light" panose="020B03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a:off x="0" y="0"/>
            <a:ext cx="12192000" cy="6858000"/>
          </a:xfrm>
          <a:prstGeom prst="rect">
            <a:avLst/>
          </a:prstGeom>
          <a:gradFill flip="none" rotWithShape="1">
            <a:gsLst>
              <a:gs pos="77000">
                <a:schemeClr val="accent5">
                  <a:lumMod val="0"/>
                  <a:lumOff val="100000"/>
                </a:schemeClr>
              </a:gs>
              <a:gs pos="36000">
                <a:schemeClr val="accent5">
                  <a:lumMod val="100000"/>
                </a:schemeClr>
              </a:gs>
            </a:gsLst>
            <a:path path="circle">
              <a:fillToRect t="100000" r="100000"/>
            </a:path>
            <a:tileRect l="-100000" b="-100000"/>
          </a:gradFill>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a:off x="0" y="0"/>
            <a:ext cx="1219200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stretch>
            <a:fillRect/>
          </a:stretch>
        </p:blipFill>
        <p:spPr>
          <a:xfrm flipH="1" flipV="1">
            <a:off x="0" y="0"/>
            <a:ext cx="1219200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59E9A6A-5982-49B0-8425-7BD350E5AFF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76CBCD-1342-472D-96A3-302253EB48E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559E9A6A-5982-49B0-8425-7BD350E5AFF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stStyle>
          <a:p>
            <a:fld id="{2E76CBCD-1342-472D-96A3-302253EB48E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思源黑体 CN Light" panose="020B03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slideLayout" Target="../slideLayouts/slideLayout2.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2" Type="http://schemas.openxmlformats.org/officeDocument/2006/relationships/slideLayout" Target="../slideLayouts/slideLayout7.xml"/><Relationship Id="rId11" Type="http://schemas.openxmlformats.org/officeDocument/2006/relationships/tags" Target="../tags/tag28.xml"/><Relationship Id="rId10" Type="http://schemas.openxmlformats.org/officeDocument/2006/relationships/image" Target="../media/image5.sv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png"/><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6" Type="http://schemas.openxmlformats.org/officeDocument/2006/relationships/slideLayout" Target="../slideLayouts/slideLayout7.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9.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4" Type="http://schemas.openxmlformats.org/officeDocument/2006/relationships/slideLayout" Target="../slideLayouts/slideLayout7.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257300" y="1785209"/>
            <a:ext cx="3596462"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257300" y="2857577"/>
            <a:ext cx="4736975"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7" name="文本框 7"/>
          <p:cNvSpPr txBox="1"/>
          <p:nvPr/>
        </p:nvSpPr>
        <p:spPr>
          <a:xfrm>
            <a:off x="1257300" y="1967865"/>
            <a:ext cx="4196715"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托吡酯口服溶液</a:t>
            </a:r>
            <a:endParaRPr lang="zh-CN" altLang="en-US" sz="4000" b="1" spc="500" dirty="0">
              <a:solidFill>
                <a:schemeClr val="accent3"/>
              </a:solidFill>
              <a:uFillTx/>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sp>
        <p:nvSpPr>
          <p:cNvPr id="9" name="矩形 8"/>
          <p:cNvSpPr/>
          <p:nvPr/>
        </p:nvSpPr>
        <p:spPr>
          <a:xfrm>
            <a:off x="2121218" y="1261735"/>
            <a:ext cx="1867535" cy="52197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accent3"/>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仁合坦尤</a:t>
            </a:r>
            <a:r>
              <a:rPr lang="zh-CN" altLang="en-US" sz="2800" b="1" dirty="0">
                <a:solidFill>
                  <a:schemeClr val="accent3"/>
                </a:solidFill>
                <a:latin typeface="Arial" panose="020B0604020202020204" pitchFamily="34" charset="0"/>
                <a:ea typeface="微软雅黑" panose="020B0503020204020204" charset="-122"/>
                <a:cs typeface="Arial" panose="020B0604020202020204" pitchFamily="34" charset="0"/>
                <a:sym typeface="汉仪雅酷黑 75W" panose="020B0804020202020204" pitchFamily="34" charset="-122"/>
              </a:rPr>
              <a:t>®</a:t>
            </a:r>
            <a:endParaRPr lang="zh-CN" altLang="en-US" sz="2800" b="1" dirty="0">
              <a:solidFill>
                <a:schemeClr val="accent3"/>
              </a:solidFill>
              <a:latin typeface="Arial" panose="020B0604020202020204" pitchFamily="34" charset="0"/>
              <a:ea typeface="微软雅黑" panose="020B0503020204020204" charset="-122"/>
              <a:cs typeface="Arial" panose="020B0604020202020204" pitchFamily="34" charset="0"/>
              <a:sym typeface="汉仪雅酷黑 75W" panose="020B0804020202020204" pitchFamily="34" charset="-122"/>
            </a:endParaRPr>
          </a:p>
        </p:txBody>
      </p:sp>
      <p:sp>
        <p:nvSpPr>
          <p:cNvPr id="3" name="文本框 2"/>
          <p:cNvSpPr txBox="1"/>
          <p:nvPr/>
        </p:nvSpPr>
        <p:spPr>
          <a:xfrm>
            <a:off x="1257300" y="3040380"/>
            <a:ext cx="4289425" cy="1476375"/>
          </a:xfrm>
          <a:prstGeom prst="rect">
            <a:avLst/>
          </a:prstGeom>
          <a:noFill/>
        </p:spPr>
        <p:txBody>
          <a:bodyPr wrap="square" rtlCol="0" anchor="t">
            <a:spAutoFit/>
          </a:bodyPr>
          <a:p>
            <a:pPr marL="342900" indent="-342900">
              <a:lnSpc>
                <a:spcPct val="150000"/>
              </a:lnSpc>
              <a:buFont typeface="Wingdings" panose="05000000000000000000" charset="0"/>
              <a:buChar char="u"/>
            </a:pPr>
            <a:r>
              <a:rPr lang="zh-CN" altLang="en-US" sz="2000" b="1">
                <a:highlight>
                  <a:srgbClr val="FFFF00"/>
                </a:highlight>
                <a:latin typeface="微软雅黑" panose="020B0503020204020204" charset="-122"/>
                <a:ea typeface="微软雅黑" panose="020B0503020204020204" charset="-122"/>
                <a:sym typeface="+mn-ea"/>
              </a:rPr>
              <a:t>多重抗癫，联合用药无负担</a:t>
            </a:r>
            <a:endParaRPr lang="zh-CN" altLang="en-US" sz="2000" b="1">
              <a:highlight>
                <a:srgbClr val="FFFF00"/>
              </a:highlight>
              <a:latin typeface="微软雅黑" panose="020B0503020204020204" charset="-122"/>
              <a:ea typeface="微软雅黑" panose="020B0503020204020204" charset="-122"/>
              <a:sym typeface="+mn-ea"/>
            </a:endParaRPr>
          </a:p>
          <a:p>
            <a:pPr marL="342900" indent="-342900">
              <a:lnSpc>
                <a:spcPct val="150000"/>
              </a:lnSpc>
              <a:buFont typeface="Wingdings" panose="05000000000000000000" charset="0"/>
              <a:buChar char="u"/>
            </a:pPr>
            <a:r>
              <a:rPr lang="zh-CN" altLang="en-US" sz="2000" b="1">
                <a:highlight>
                  <a:srgbClr val="FFFF00"/>
                </a:highlight>
                <a:latin typeface="微软雅黑" panose="020B0503020204020204" charset="-122"/>
                <a:ea typeface="微软雅黑" panose="020B0503020204020204" charset="-122"/>
                <a:sym typeface="+mn-ea"/>
              </a:rPr>
              <a:t>第五批鼓励研发申报儿童药品</a:t>
            </a:r>
            <a:endParaRPr lang="zh-CN" altLang="en-US" sz="2000" b="1">
              <a:highlight>
                <a:srgbClr val="FFFF00"/>
              </a:highlight>
              <a:latin typeface="微软雅黑" panose="020B0503020204020204" charset="-122"/>
              <a:ea typeface="微软雅黑" panose="020B0503020204020204" charset="-122"/>
              <a:sym typeface="+mn-ea"/>
            </a:endParaRPr>
          </a:p>
          <a:p>
            <a:pPr marL="342900" indent="-342900">
              <a:lnSpc>
                <a:spcPct val="150000"/>
              </a:lnSpc>
              <a:buFont typeface="Wingdings" panose="05000000000000000000" charset="0"/>
              <a:buChar char="u"/>
            </a:pPr>
            <a:r>
              <a:rPr lang="zh-CN" altLang="en-US" sz="2000" b="1">
                <a:highlight>
                  <a:srgbClr val="FFFF00"/>
                </a:highlight>
                <a:latin typeface="微软雅黑" panose="020B0503020204020204" charset="-122"/>
                <a:ea typeface="微软雅黑" panose="020B0503020204020204" charset="-122"/>
                <a:sym typeface="+mn-ea"/>
              </a:rPr>
              <a:t>口服溶液：服用便捷，剂量准确</a:t>
            </a:r>
            <a:endParaRPr lang="zh-CN" altLang="en-US" sz="2000" b="1">
              <a:highlight>
                <a:srgbClr val="FFFF00"/>
              </a:highlight>
              <a:latin typeface="微软雅黑" panose="020B0503020204020204" charset="-122"/>
              <a:ea typeface="微软雅黑" panose="020B0503020204020204" charset="-122"/>
              <a:sym typeface="+mn-ea"/>
            </a:endParaRPr>
          </a:p>
        </p:txBody>
      </p:sp>
      <p:sp>
        <p:nvSpPr>
          <p:cNvPr id="43" name="矩形 42"/>
          <p:cNvSpPr/>
          <p:nvPr/>
        </p:nvSpPr>
        <p:spPr>
          <a:xfrm>
            <a:off x="4406265" y="6349365"/>
            <a:ext cx="3380105" cy="33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仁合益康集团有限公司</a:t>
            </a:r>
            <a:endParaRPr lang="zh-CN" altLang="en-US" sz="2000" b="1">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57300" y="2857577"/>
            <a:ext cx="4736975" cy="0"/>
          </a:xfrm>
          <a:prstGeom prst="line">
            <a:avLst/>
          </a:prstGeom>
          <a:ln w="19050">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7" name="文本框 7"/>
          <p:cNvSpPr txBox="1"/>
          <p:nvPr/>
        </p:nvSpPr>
        <p:spPr>
          <a:xfrm>
            <a:off x="1741805" y="1943735"/>
            <a:ext cx="3587115" cy="922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400" spc="500" dirty="0">
                <a:solidFill>
                  <a:schemeClr val="accent3"/>
                </a:solidFill>
                <a:uFillTx/>
                <a:latin typeface="汉仪雅酷黑 65W" panose="020B0604020202020204" pitchFamily="34" charset="-122"/>
                <a:ea typeface="汉仪雅酷黑 65W" panose="020B0604020202020204" pitchFamily="34" charset="-122"/>
                <a:cs typeface="思源黑体 CN Light" panose="020B0300000000000000" pitchFamily="34" charset="-122"/>
                <a:sym typeface="汉仪雅酷黑 75W" panose="020B0804020202020204" pitchFamily="34" charset="-122"/>
              </a:rPr>
              <a:t>感谢</a:t>
            </a:r>
            <a:r>
              <a:rPr lang="zh-CN" altLang="en-US" sz="5400" spc="500" dirty="0">
                <a:solidFill>
                  <a:schemeClr val="accent3"/>
                </a:solidFill>
                <a:uFillTx/>
                <a:latin typeface="汉仪雅酷黑 65W" panose="020B0604020202020204" pitchFamily="34" charset="-122"/>
                <a:ea typeface="汉仪雅酷黑 65W" panose="020B0604020202020204" pitchFamily="34" charset="-122"/>
                <a:cs typeface="思源黑体 CN Light" panose="020B0300000000000000" pitchFamily="34" charset="-122"/>
                <a:sym typeface="汉仪雅酷黑 75W" panose="020B0804020202020204" pitchFamily="34" charset="-122"/>
              </a:rPr>
              <a:t>观看！</a:t>
            </a:r>
            <a:endParaRPr lang="zh-CN" altLang="en-US" sz="5400" spc="500" dirty="0">
              <a:solidFill>
                <a:schemeClr val="accent3"/>
              </a:solidFill>
              <a:uFillTx/>
              <a:latin typeface="汉仪雅酷黑 65W" panose="020B0604020202020204" pitchFamily="34" charset="-122"/>
              <a:ea typeface="汉仪雅酷黑 65W" panose="020B0604020202020204" pitchFamily="34" charset="-122"/>
              <a:cs typeface="思源黑体 CN Light" panose="020B0300000000000000" pitchFamily="34" charset="-122"/>
              <a:sym typeface="汉仪雅酷黑 75W" panose="020B0804020202020204" pitchFamily="34" charset="-122"/>
            </a:endParaRPr>
          </a:p>
        </p:txBody>
      </p:sp>
      <p:sp>
        <p:nvSpPr>
          <p:cNvPr id="8" name="矩形 7"/>
          <p:cNvSpPr/>
          <p:nvPr/>
        </p:nvSpPr>
        <p:spPr>
          <a:xfrm>
            <a:off x="1257300" y="2968625"/>
            <a:ext cx="4555778"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400" b="1" kern="600" spc="10" dirty="0">
                <a:solidFill>
                  <a:schemeClr val="accent3"/>
                </a:solidFill>
                <a:uFillTx/>
                <a:latin typeface="汉仪雅酷黑 65W" panose="020B0604020202020204" pitchFamily="34" charset="-122"/>
                <a:ea typeface="汉仪雅酷黑 65W" panose="020B0604020202020204" pitchFamily="34" charset="-122"/>
                <a:cs typeface="思源黑体 CN Light" panose="020B0300000000000000" pitchFamily="34" charset="-122"/>
                <a:sym typeface="汉仪雅酷黑 65W" panose="020B0604020202020204" pitchFamily="34" charset="-122"/>
              </a:rPr>
              <a:t>THANK YOU</a:t>
            </a:r>
            <a:endParaRPr lang="en-US" altLang="zh-CN" sz="2400" b="1" kern="600" spc="10" dirty="0">
              <a:solidFill>
                <a:schemeClr val="accent3"/>
              </a:solidFill>
              <a:uFillTx/>
              <a:latin typeface="汉仪雅酷黑 65W" panose="020B0604020202020204" pitchFamily="34" charset="-122"/>
              <a:ea typeface="汉仪雅酷黑 65W" panose="020B0604020202020204" pitchFamily="34" charset="-122"/>
              <a:cs typeface="思源黑体 CN Light" panose="020B0300000000000000" pitchFamily="34" charset="-122"/>
              <a:sym typeface="汉仪雅酷黑 65W" panose="020B0604020202020204" pitchFamily="34" charset="-122"/>
            </a:endParaRPr>
          </a:p>
        </p:txBody>
      </p:sp>
      <p:sp>
        <p:nvSpPr>
          <p:cNvPr id="43" name="矩形 42"/>
          <p:cNvSpPr/>
          <p:nvPr/>
        </p:nvSpPr>
        <p:spPr>
          <a:xfrm>
            <a:off x="4406265" y="6349365"/>
            <a:ext cx="3380105" cy="336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仁合益康集团有限公司</a:t>
            </a:r>
            <a:endParaRPr lang="zh-CN" altLang="en-US" sz="2000" b="1">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71650" y="2371728"/>
            <a:ext cx="1900237" cy="829945"/>
          </a:xfrm>
          <a:prstGeom prst="rect">
            <a:avLst/>
          </a:prstGeom>
          <a:noFill/>
        </p:spPr>
        <p:txBody>
          <a:bodyPr wrap="square" rtlCol="0">
            <a:spAutoFit/>
          </a:bodyPr>
          <a:lstStyle/>
          <a:p>
            <a:pPr algn="ctr"/>
            <a:r>
              <a:rPr lang="zh-CN" altLang="en-US" sz="4800" b="1" spc="600" dirty="0">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rPr>
              <a:t>目录</a:t>
            </a:r>
            <a:endParaRPr lang="zh-CN" altLang="en-US" sz="4800" b="1" spc="600" dirty="0">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endParaRPr>
          </a:p>
        </p:txBody>
      </p:sp>
      <p:sp>
        <p:nvSpPr>
          <p:cNvPr id="3" name="文本框 2"/>
          <p:cNvSpPr txBox="1"/>
          <p:nvPr/>
        </p:nvSpPr>
        <p:spPr>
          <a:xfrm>
            <a:off x="721517" y="1957389"/>
            <a:ext cx="1707357" cy="521970"/>
          </a:xfrm>
          <a:prstGeom prst="rect">
            <a:avLst/>
          </a:prstGeom>
          <a:noFill/>
        </p:spPr>
        <p:txBody>
          <a:bodyPr wrap="square" rtlCol="0">
            <a:spAutoFit/>
          </a:bodyPr>
          <a:lstStyle/>
          <a:p>
            <a:pPr algn="ctr"/>
            <a:r>
              <a:rPr lang="en-US" altLang="zh-CN" sz="2800" b="1" dirty="0">
                <a:solidFill>
                  <a:schemeClr val="accent3">
                    <a:alpha val="71000"/>
                  </a:schemeClr>
                </a:solidFill>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rPr>
              <a:t>content</a:t>
            </a:r>
            <a:endParaRPr lang="en-US" altLang="zh-CN" sz="2800" b="1" dirty="0">
              <a:solidFill>
                <a:schemeClr val="accent3">
                  <a:alpha val="71000"/>
                </a:schemeClr>
              </a:solidFill>
              <a:latin typeface="微软雅黑" panose="020B0503020204020204" charset="-122"/>
              <a:ea typeface="微软雅黑" panose="020B0503020204020204" charset="-122"/>
              <a:cs typeface="思源黑体 CN Light" panose="020B0300000000000000" pitchFamily="34" charset="-122"/>
              <a:sym typeface="汉仪雅酷黑 65W" panose="020B0604020202020204" pitchFamily="34" charset="-122"/>
            </a:endParaRPr>
          </a:p>
        </p:txBody>
      </p:sp>
      <p:grpSp>
        <p:nvGrpSpPr>
          <p:cNvPr id="52" name="组合 51"/>
          <p:cNvGrpSpPr/>
          <p:nvPr>
            <p:custDataLst>
              <p:tags r:id="rId1"/>
            </p:custDataLst>
          </p:nvPr>
        </p:nvGrpSpPr>
        <p:grpSpPr>
          <a:xfrm rot="0">
            <a:off x="6189345" y="2122805"/>
            <a:ext cx="2502535" cy="484505"/>
            <a:chOff x="6291785" y="2802738"/>
            <a:chExt cx="2502261" cy="484641"/>
          </a:xfrm>
        </p:grpSpPr>
        <p:sp>
          <p:nvSpPr>
            <p:cNvPr id="39" name="文本框 38"/>
            <p:cNvSpPr txBox="1"/>
            <p:nvPr>
              <p:custDataLst>
                <p:tags r:id="rId2"/>
              </p:custDataLst>
            </p:nvPr>
          </p:nvSpPr>
          <p:spPr>
            <a:xfrm>
              <a:off x="7040197" y="2814620"/>
              <a:ext cx="1753849" cy="460504"/>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安全性</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36" name="组合 35"/>
            <p:cNvGrpSpPr/>
            <p:nvPr/>
          </p:nvGrpSpPr>
          <p:grpSpPr>
            <a:xfrm>
              <a:off x="6291785" y="2802738"/>
              <a:ext cx="506640" cy="484641"/>
              <a:chOff x="5742308" y="2247525"/>
              <a:chExt cx="506640" cy="484641"/>
            </a:xfrm>
          </p:grpSpPr>
          <p:sp>
            <p:nvSpPr>
              <p:cNvPr id="37" name="矩形 36"/>
              <p:cNvSpPr/>
              <p:nvPr>
                <p:custDataLst>
                  <p:tags r:id="rId3"/>
                </p:custDataLst>
              </p:nvPr>
            </p:nvSpPr>
            <p:spPr>
              <a:xfrm rot="2700000">
                <a:off x="5753307" y="2247525"/>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思源黑体 CN Light" panose="020B0300000000000000" pitchFamily="34" charset="-122"/>
                </a:endParaRPr>
              </a:p>
            </p:txBody>
          </p:sp>
          <p:sp>
            <p:nvSpPr>
              <p:cNvPr id="38" name="文本框 37"/>
              <p:cNvSpPr txBox="1"/>
              <p:nvPr>
                <p:custDataLst>
                  <p:tags r:id="rId4"/>
                </p:custDataLst>
              </p:nvPr>
            </p:nvSpPr>
            <p:spPr>
              <a:xfrm>
                <a:off x="5742308" y="2259013"/>
                <a:ext cx="506640" cy="46037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rPr>
                  <a:t>2</a:t>
                </a:r>
                <a:endPar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endParaRPr>
              </a:p>
            </p:txBody>
          </p:sp>
        </p:grpSp>
      </p:grpSp>
      <p:grpSp>
        <p:nvGrpSpPr>
          <p:cNvPr id="53" name="组合 52"/>
          <p:cNvGrpSpPr/>
          <p:nvPr>
            <p:custDataLst>
              <p:tags r:id="rId5"/>
            </p:custDataLst>
          </p:nvPr>
        </p:nvGrpSpPr>
        <p:grpSpPr>
          <a:xfrm rot="0">
            <a:off x="6189980" y="1203960"/>
            <a:ext cx="2922270" cy="484505"/>
            <a:chOff x="6284586" y="1729919"/>
            <a:chExt cx="2922453" cy="484641"/>
          </a:xfrm>
        </p:grpSpPr>
        <p:sp>
          <p:nvSpPr>
            <p:cNvPr id="45" name="文本框 44"/>
            <p:cNvSpPr txBox="1"/>
            <p:nvPr>
              <p:custDataLst>
                <p:tags r:id="rId6"/>
              </p:custDataLst>
            </p:nvPr>
          </p:nvSpPr>
          <p:spPr>
            <a:xfrm>
              <a:off x="7032663" y="1741352"/>
              <a:ext cx="2174376" cy="460504"/>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a:t>
              </a:r>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基本信息</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42" name="组合 41"/>
            <p:cNvGrpSpPr/>
            <p:nvPr/>
          </p:nvGrpSpPr>
          <p:grpSpPr>
            <a:xfrm>
              <a:off x="6284586" y="1729919"/>
              <a:ext cx="484641" cy="484641"/>
              <a:chOff x="5853680" y="1463194"/>
              <a:chExt cx="484641" cy="484641"/>
            </a:xfrm>
          </p:grpSpPr>
          <p:sp>
            <p:nvSpPr>
              <p:cNvPr id="43" name="矩形 42"/>
              <p:cNvSpPr/>
              <p:nvPr>
                <p:custDataLst>
                  <p:tags r:id="rId7"/>
                </p:custDataLst>
              </p:nvPr>
            </p:nvSpPr>
            <p:spPr>
              <a:xfrm rot="2700000">
                <a:off x="5853680" y="1463194"/>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思源黑体 CN Light" panose="020B0300000000000000" pitchFamily="34" charset="-122"/>
                </a:endParaRPr>
              </a:p>
            </p:txBody>
          </p:sp>
          <p:sp>
            <p:nvSpPr>
              <p:cNvPr id="44" name="文本框 43"/>
              <p:cNvSpPr txBox="1"/>
              <p:nvPr>
                <p:custDataLst>
                  <p:tags r:id="rId8"/>
                </p:custDataLst>
              </p:nvPr>
            </p:nvSpPr>
            <p:spPr>
              <a:xfrm>
                <a:off x="5860166" y="1474682"/>
                <a:ext cx="471668" cy="46037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rPr>
                  <a:t>1</a:t>
                </a:r>
                <a:endPar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endParaRPr>
              </a:p>
            </p:txBody>
          </p:sp>
        </p:grpSp>
      </p:grpSp>
      <p:grpSp>
        <p:nvGrpSpPr>
          <p:cNvPr id="51" name="组合 50"/>
          <p:cNvGrpSpPr/>
          <p:nvPr>
            <p:custDataLst>
              <p:tags r:id="rId9"/>
            </p:custDataLst>
          </p:nvPr>
        </p:nvGrpSpPr>
        <p:grpSpPr>
          <a:xfrm rot="0">
            <a:off x="6189345" y="2999740"/>
            <a:ext cx="2502535" cy="484505"/>
            <a:chOff x="6273587" y="3875557"/>
            <a:chExt cx="2502261" cy="484641"/>
          </a:xfrm>
        </p:grpSpPr>
        <p:sp>
          <p:nvSpPr>
            <p:cNvPr id="33" name="文本框 32"/>
            <p:cNvSpPr txBox="1"/>
            <p:nvPr>
              <p:custDataLst>
                <p:tags r:id="rId10"/>
              </p:custDataLst>
            </p:nvPr>
          </p:nvSpPr>
          <p:spPr>
            <a:xfrm>
              <a:off x="7021999" y="3887439"/>
              <a:ext cx="1753849" cy="460504"/>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30" name="组合 29"/>
            <p:cNvGrpSpPr/>
            <p:nvPr/>
          </p:nvGrpSpPr>
          <p:grpSpPr>
            <a:xfrm>
              <a:off x="6273587" y="3875557"/>
              <a:ext cx="506640" cy="484641"/>
              <a:chOff x="5742308" y="2247525"/>
              <a:chExt cx="506640" cy="484641"/>
            </a:xfrm>
          </p:grpSpPr>
          <p:sp>
            <p:nvSpPr>
              <p:cNvPr id="31" name="矩形 30"/>
              <p:cNvSpPr/>
              <p:nvPr>
                <p:custDataLst>
                  <p:tags r:id="rId11"/>
                </p:custDataLst>
              </p:nvPr>
            </p:nvSpPr>
            <p:spPr>
              <a:xfrm rot="2700000">
                <a:off x="5753307" y="2247525"/>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cs typeface="思源黑体 CN Light" panose="020B0300000000000000" pitchFamily="34" charset="-122"/>
                </a:endParaRPr>
              </a:p>
            </p:txBody>
          </p:sp>
          <p:sp>
            <p:nvSpPr>
              <p:cNvPr id="32" name="文本框 31"/>
              <p:cNvSpPr txBox="1"/>
              <p:nvPr>
                <p:custDataLst>
                  <p:tags r:id="rId12"/>
                </p:custDataLst>
              </p:nvPr>
            </p:nvSpPr>
            <p:spPr>
              <a:xfrm>
                <a:off x="5742308" y="2259013"/>
                <a:ext cx="506640" cy="460375"/>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rPr>
                  <a:t>3</a:t>
                </a:r>
                <a:endPar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endParaRPr>
              </a:p>
            </p:txBody>
          </p:sp>
        </p:grpSp>
      </p:grpSp>
      <p:grpSp>
        <p:nvGrpSpPr>
          <p:cNvPr id="6" name="组合 5"/>
          <p:cNvGrpSpPr/>
          <p:nvPr>
            <p:custDataLst>
              <p:tags r:id="rId13"/>
            </p:custDataLst>
          </p:nvPr>
        </p:nvGrpSpPr>
        <p:grpSpPr>
          <a:xfrm rot="0">
            <a:off x="6196330" y="3933190"/>
            <a:ext cx="2502535" cy="484505"/>
            <a:chOff x="6291785" y="4948377"/>
            <a:chExt cx="2502261" cy="484641"/>
          </a:xfrm>
        </p:grpSpPr>
        <p:sp>
          <p:nvSpPr>
            <p:cNvPr id="7" name="文本框 6"/>
            <p:cNvSpPr txBox="1"/>
            <p:nvPr>
              <p:custDataLst>
                <p:tags r:id="rId14"/>
              </p:custDataLst>
            </p:nvPr>
          </p:nvSpPr>
          <p:spPr>
            <a:xfrm>
              <a:off x="7040197" y="4960894"/>
              <a:ext cx="1753849" cy="460504"/>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创新性</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8" name="组合 7"/>
            <p:cNvGrpSpPr/>
            <p:nvPr/>
          </p:nvGrpSpPr>
          <p:grpSpPr>
            <a:xfrm>
              <a:off x="6291785" y="4948377"/>
              <a:ext cx="506640" cy="484641"/>
              <a:chOff x="5742308" y="2247525"/>
              <a:chExt cx="506640" cy="484641"/>
            </a:xfrm>
          </p:grpSpPr>
          <p:sp>
            <p:nvSpPr>
              <p:cNvPr id="9" name="矩形 8"/>
              <p:cNvSpPr/>
              <p:nvPr>
                <p:custDataLst>
                  <p:tags r:id="rId15"/>
                </p:custDataLst>
              </p:nvPr>
            </p:nvSpPr>
            <p:spPr>
              <a:xfrm rot="2700000">
                <a:off x="5753307" y="2247525"/>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charset="-122"/>
                  <a:ea typeface="微软雅黑" panose="020B0503020204020204" charset="-122"/>
                  <a:cs typeface="思源黑体 CN Light" panose="020B0300000000000000" pitchFamily="34" charset="-122"/>
                </a:endParaRPr>
              </a:p>
            </p:txBody>
          </p:sp>
          <p:sp>
            <p:nvSpPr>
              <p:cNvPr id="10" name="文本框 9"/>
              <p:cNvSpPr txBox="1"/>
              <p:nvPr>
                <p:custDataLst>
                  <p:tags r:id="rId16"/>
                </p:custDataLst>
              </p:nvPr>
            </p:nvSpPr>
            <p:spPr>
              <a:xfrm>
                <a:off x="5742308" y="2259013"/>
                <a:ext cx="506640" cy="460504"/>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rPr>
                  <a:t>4</a:t>
                </a:r>
                <a:endPar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endParaRPr>
              </a:p>
            </p:txBody>
          </p:sp>
        </p:grpSp>
      </p:grpSp>
      <p:grpSp>
        <p:nvGrpSpPr>
          <p:cNvPr id="11" name="组合 10"/>
          <p:cNvGrpSpPr/>
          <p:nvPr>
            <p:custDataLst>
              <p:tags r:id="rId17"/>
            </p:custDataLst>
          </p:nvPr>
        </p:nvGrpSpPr>
        <p:grpSpPr>
          <a:xfrm rot="0">
            <a:off x="6196965" y="4796155"/>
            <a:ext cx="2502535" cy="484505"/>
            <a:chOff x="6291785" y="4948377"/>
            <a:chExt cx="2502261" cy="484641"/>
          </a:xfrm>
        </p:grpSpPr>
        <p:sp>
          <p:nvSpPr>
            <p:cNvPr id="12" name="文本框 11"/>
            <p:cNvSpPr txBox="1"/>
            <p:nvPr>
              <p:custDataLst>
                <p:tags r:id="rId18"/>
              </p:custDataLst>
            </p:nvPr>
          </p:nvSpPr>
          <p:spPr>
            <a:xfrm>
              <a:off x="7040197" y="4960894"/>
              <a:ext cx="1753849" cy="460504"/>
            </a:xfrm>
            <a:prstGeom prst="rect">
              <a:avLst/>
            </a:prstGeom>
            <a:noFill/>
          </p:spPr>
          <p:txBody>
            <a:bodyPr wrap="square" rtlCol="0">
              <a:spAutoFit/>
            </a:bodyPr>
            <a:lstStyle/>
            <a:p>
              <a:r>
                <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公平性</a:t>
              </a:r>
              <a:endParaRPr lang="zh-CN" altLang="en-US" sz="2400" b="1"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13" name="组合 12"/>
            <p:cNvGrpSpPr/>
            <p:nvPr/>
          </p:nvGrpSpPr>
          <p:grpSpPr>
            <a:xfrm>
              <a:off x="6291785" y="4948377"/>
              <a:ext cx="506640" cy="484641"/>
              <a:chOff x="5742308" y="2247525"/>
              <a:chExt cx="506640" cy="484641"/>
            </a:xfrm>
          </p:grpSpPr>
          <p:sp>
            <p:nvSpPr>
              <p:cNvPr id="14" name="矩形 13"/>
              <p:cNvSpPr/>
              <p:nvPr>
                <p:custDataLst>
                  <p:tags r:id="rId19"/>
                </p:custDataLst>
              </p:nvPr>
            </p:nvSpPr>
            <p:spPr>
              <a:xfrm rot="2700000">
                <a:off x="5753307" y="2247525"/>
                <a:ext cx="484641" cy="484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charset="-122"/>
                  <a:ea typeface="微软雅黑" panose="020B0503020204020204" charset="-122"/>
                  <a:cs typeface="思源黑体 CN Light" panose="020B0300000000000000" pitchFamily="34" charset="-122"/>
                </a:endParaRPr>
              </a:p>
            </p:txBody>
          </p:sp>
          <p:sp>
            <p:nvSpPr>
              <p:cNvPr id="15" name="文本框 14"/>
              <p:cNvSpPr txBox="1"/>
              <p:nvPr>
                <p:custDataLst>
                  <p:tags r:id="rId20"/>
                </p:custDataLst>
              </p:nvPr>
            </p:nvSpPr>
            <p:spPr>
              <a:xfrm>
                <a:off x="5742308" y="2259013"/>
                <a:ext cx="506640" cy="460504"/>
              </a:xfrm>
              <a:prstGeom prst="rect">
                <a:avLst/>
              </a:prstGeom>
              <a:noFill/>
            </p:spPr>
            <p:txBody>
              <a:bodyPr wrap="square" rtlCol="0">
                <a:spAutoFit/>
              </a:bodyPr>
              <a:lstStyle/>
              <a:p>
                <a:pPr algn="ctr"/>
                <a:r>
                  <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rPr>
                  <a:t>5</a:t>
                </a:r>
                <a:endParaRPr lang="en-US" altLang="zh-CN" sz="2400" b="1" dirty="0">
                  <a:solidFill>
                    <a:schemeClr val="bg1"/>
                  </a:solidFill>
                  <a:latin typeface="微软雅黑" panose="020B0503020204020204" charset="-122"/>
                  <a:ea typeface="微软雅黑" panose="020B0503020204020204" charset="-122"/>
                  <a:cs typeface="思源黑体 CN Light" panose="020B0300000000000000" pitchFamily="34" charset="-122"/>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3129979" cy="523240"/>
            <a:chOff x="643226" y="411409"/>
            <a:chExt cx="3129979" cy="523240"/>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2547620" cy="523240"/>
            </a:xfrm>
            <a:prstGeom prst="rect">
              <a:avLst/>
            </a:prstGeom>
            <a:effectLst/>
          </p:spPr>
          <p:txBody>
            <a:bodyPr wrap="none" lIns="93269" tIns="46634" rIns="93269" bIns="46634">
              <a:spAutoFit/>
            </a:bodyPr>
            <a:lstStyle/>
            <a:p>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a:t>
              </a:r>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基本信息</a:t>
              </a:r>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
        <p:nvSpPr>
          <p:cNvPr id="3" name="圆角矩形 2"/>
          <p:cNvSpPr/>
          <p:nvPr>
            <p:custDataLst>
              <p:tags r:id="rId2"/>
            </p:custDataLst>
          </p:nvPr>
        </p:nvSpPr>
        <p:spPr>
          <a:xfrm>
            <a:off x="6419850" y="1101725"/>
            <a:ext cx="5567680" cy="5328285"/>
          </a:xfrm>
          <a:prstGeom prst="roundRect">
            <a:avLst>
              <a:gd name="adj" fmla="val 3161"/>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cs typeface="+mn-ea"/>
              <a:sym typeface="+mn-lt"/>
            </a:endParaRPr>
          </a:p>
        </p:txBody>
      </p:sp>
      <p:sp>
        <p:nvSpPr>
          <p:cNvPr id="7" name="圆角矩形 6"/>
          <p:cNvSpPr/>
          <p:nvPr>
            <p:custDataLst>
              <p:tags r:id="rId3"/>
            </p:custDataLst>
          </p:nvPr>
        </p:nvSpPr>
        <p:spPr>
          <a:xfrm>
            <a:off x="495300" y="1100455"/>
            <a:ext cx="5747385" cy="5328285"/>
          </a:xfrm>
          <a:prstGeom prst="roundRect">
            <a:avLst>
              <a:gd name="adj" fmla="val 3142"/>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rgbClr val="FFFFFF"/>
              </a:solidFill>
              <a:cs typeface="+mn-ea"/>
              <a:sym typeface="+mn-lt"/>
            </a:endParaRPr>
          </a:p>
        </p:txBody>
      </p:sp>
      <p:sp>
        <p:nvSpPr>
          <p:cNvPr id="33" name="椭圆 32"/>
          <p:cNvSpPr/>
          <p:nvPr>
            <p:custDataLst>
              <p:tags r:id="rId4"/>
            </p:custDataLst>
          </p:nvPr>
        </p:nvSpPr>
        <p:spPr>
          <a:xfrm>
            <a:off x="8854758" y="1203643"/>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mn-ea"/>
              <a:sym typeface="+mn-lt"/>
            </a:endParaRPr>
          </a:p>
        </p:txBody>
      </p:sp>
      <p:sp>
        <p:nvSpPr>
          <p:cNvPr id="39" name="图片 85" descr="343439383331313b343532303031393bd2b5bca8b9dcc0ed"/>
          <p:cNvSpPr/>
          <p:nvPr>
            <p:custDataLst>
              <p:tags r:id="rId5"/>
            </p:custDataLst>
          </p:nvPr>
        </p:nvSpPr>
        <p:spPr>
          <a:xfrm>
            <a:off x="9052243" y="1413828"/>
            <a:ext cx="278130" cy="257810"/>
          </a:xfrm>
          <a:custGeom>
            <a:avLst/>
            <a:gdLst>
              <a:gd name="connsiteX0" fmla="*/ 222543 w 251999"/>
              <a:gd name="connsiteY0" fmla="*/ 115 h 233941"/>
              <a:gd name="connsiteX1" fmla="*/ 29043 w 251999"/>
              <a:gd name="connsiteY1" fmla="*/ 115 h 233941"/>
              <a:gd name="connsiteX2" fmla="*/ 114 w 251999"/>
              <a:gd name="connsiteY2" fmla="*/ 29277 h 233941"/>
              <a:gd name="connsiteX3" fmla="*/ 114 w 251999"/>
              <a:gd name="connsiteY3" fmla="*/ 154996 h 233941"/>
              <a:gd name="connsiteX4" fmla="*/ 29043 w 251999"/>
              <a:gd name="connsiteY4" fmla="*/ 184157 h 233941"/>
              <a:gd name="connsiteX5" fmla="*/ 101686 w 251999"/>
              <a:gd name="connsiteY5" fmla="*/ 184157 h 233941"/>
              <a:gd name="connsiteX6" fmla="*/ 101686 w 251999"/>
              <a:gd name="connsiteY6" fmla="*/ 219800 h 233941"/>
              <a:gd name="connsiteX7" fmla="*/ 61828 w 251999"/>
              <a:gd name="connsiteY7" fmla="*/ 219800 h 233941"/>
              <a:gd name="connsiteX8" fmla="*/ 54757 w 251999"/>
              <a:gd name="connsiteY8" fmla="*/ 226928 h 233941"/>
              <a:gd name="connsiteX9" fmla="*/ 61828 w 251999"/>
              <a:gd name="connsiteY9" fmla="*/ 234057 h 233941"/>
              <a:gd name="connsiteX10" fmla="*/ 184614 w 251999"/>
              <a:gd name="connsiteY10" fmla="*/ 234057 h 233941"/>
              <a:gd name="connsiteX11" fmla="*/ 191685 w 251999"/>
              <a:gd name="connsiteY11" fmla="*/ 226928 h 233941"/>
              <a:gd name="connsiteX12" fmla="*/ 184614 w 251999"/>
              <a:gd name="connsiteY12" fmla="*/ 219800 h 233941"/>
              <a:gd name="connsiteX13" fmla="*/ 145400 w 251999"/>
              <a:gd name="connsiteY13" fmla="*/ 219800 h 233941"/>
              <a:gd name="connsiteX14" fmla="*/ 145400 w 251999"/>
              <a:gd name="connsiteY14" fmla="*/ 184157 h 233941"/>
              <a:gd name="connsiteX15" fmla="*/ 223185 w 251999"/>
              <a:gd name="connsiteY15" fmla="*/ 184157 h 233941"/>
              <a:gd name="connsiteX16" fmla="*/ 252114 w 251999"/>
              <a:gd name="connsiteY16" fmla="*/ 154996 h 233941"/>
              <a:gd name="connsiteX17" fmla="*/ 252114 w 251999"/>
              <a:gd name="connsiteY17" fmla="*/ 29277 h 233941"/>
              <a:gd name="connsiteX18" fmla="*/ 222543 w 251999"/>
              <a:gd name="connsiteY18" fmla="*/ 115 h 233941"/>
              <a:gd name="connsiteX19" fmla="*/ 209685 w 251999"/>
              <a:gd name="connsiteY19" fmla="*/ 43533 h 233941"/>
              <a:gd name="connsiteX20" fmla="*/ 209685 w 251999"/>
              <a:gd name="connsiteY20" fmla="*/ 43533 h 233941"/>
              <a:gd name="connsiteX21" fmla="*/ 209685 w 251999"/>
              <a:gd name="connsiteY21" fmla="*/ 44181 h 233941"/>
              <a:gd name="connsiteX22" fmla="*/ 137686 w 251999"/>
              <a:gd name="connsiteY22" fmla="*/ 140739 h 233941"/>
              <a:gd name="connsiteX23" fmla="*/ 135757 w 251999"/>
              <a:gd name="connsiteY23" fmla="*/ 139443 h 233941"/>
              <a:gd name="connsiteX24" fmla="*/ 79185 w 251999"/>
              <a:gd name="connsiteY24" fmla="*/ 97969 h 233941"/>
              <a:gd name="connsiteX25" fmla="*/ 59257 w 251999"/>
              <a:gd name="connsiteY25" fmla="*/ 123890 h 233941"/>
              <a:gd name="connsiteX26" fmla="*/ 50257 w 251999"/>
              <a:gd name="connsiteY26" fmla="*/ 127130 h 233941"/>
              <a:gd name="connsiteX27" fmla="*/ 45757 w 251999"/>
              <a:gd name="connsiteY27" fmla="*/ 117410 h 233941"/>
              <a:gd name="connsiteX28" fmla="*/ 46400 w 251999"/>
              <a:gd name="connsiteY28" fmla="*/ 116114 h 233941"/>
              <a:gd name="connsiteX29" fmla="*/ 73400 w 251999"/>
              <a:gd name="connsiteY29" fmla="*/ 80472 h 233941"/>
              <a:gd name="connsiteX30" fmla="*/ 75971 w 251999"/>
              <a:gd name="connsiteY30" fmla="*/ 77231 h 233941"/>
              <a:gd name="connsiteX31" fmla="*/ 134471 w 251999"/>
              <a:gd name="connsiteY31" fmla="*/ 120650 h 233941"/>
              <a:gd name="connsiteX32" fmla="*/ 198114 w 251999"/>
              <a:gd name="connsiteY32" fmla="*/ 35757 h 233941"/>
              <a:gd name="connsiteX33" fmla="*/ 205828 w 251999"/>
              <a:gd name="connsiteY33" fmla="*/ 34461 h 233941"/>
              <a:gd name="connsiteX34" fmla="*/ 209685 w 251999"/>
              <a:gd name="connsiteY34" fmla="*/ 43533 h 23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99" h="233941">
                <a:moveTo>
                  <a:pt x="222543" y="115"/>
                </a:moveTo>
                <a:lnTo>
                  <a:pt x="29043" y="115"/>
                </a:lnTo>
                <a:cubicBezTo>
                  <a:pt x="12971" y="115"/>
                  <a:pt x="114" y="13076"/>
                  <a:pt x="114" y="29277"/>
                </a:cubicBezTo>
                <a:lnTo>
                  <a:pt x="114" y="154996"/>
                </a:lnTo>
                <a:cubicBezTo>
                  <a:pt x="114" y="171197"/>
                  <a:pt x="12971" y="184157"/>
                  <a:pt x="29043" y="184157"/>
                </a:cubicBezTo>
                <a:lnTo>
                  <a:pt x="101686" y="184157"/>
                </a:lnTo>
                <a:lnTo>
                  <a:pt x="101686" y="219800"/>
                </a:lnTo>
                <a:lnTo>
                  <a:pt x="61828" y="219800"/>
                </a:lnTo>
                <a:cubicBezTo>
                  <a:pt x="57971" y="219800"/>
                  <a:pt x="54757" y="223040"/>
                  <a:pt x="54757" y="226928"/>
                </a:cubicBezTo>
                <a:cubicBezTo>
                  <a:pt x="54757" y="230816"/>
                  <a:pt x="57971" y="234057"/>
                  <a:pt x="61828" y="234057"/>
                </a:cubicBezTo>
                <a:lnTo>
                  <a:pt x="184614" y="234057"/>
                </a:lnTo>
                <a:cubicBezTo>
                  <a:pt x="188471" y="234057"/>
                  <a:pt x="191685" y="230816"/>
                  <a:pt x="191685" y="226928"/>
                </a:cubicBezTo>
                <a:cubicBezTo>
                  <a:pt x="191685" y="223040"/>
                  <a:pt x="188471" y="219800"/>
                  <a:pt x="184614" y="219800"/>
                </a:cubicBezTo>
                <a:lnTo>
                  <a:pt x="145400" y="219800"/>
                </a:lnTo>
                <a:lnTo>
                  <a:pt x="145400" y="184157"/>
                </a:lnTo>
                <a:lnTo>
                  <a:pt x="223185" y="184157"/>
                </a:lnTo>
                <a:cubicBezTo>
                  <a:pt x="239257" y="184157"/>
                  <a:pt x="252114" y="171197"/>
                  <a:pt x="252114" y="154996"/>
                </a:cubicBezTo>
                <a:lnTo>
                  <a:pt x="252114" y="29277"/>
                </a:lnTo>
                <a:cubicBezTo>
                  <a:pt x="251471" y="13724"/>
                  <a:pt x="238614" y="115"/>
                  <a:pt x="222543" y="115"/>
                </a:cubicBezTo>
                <a:moveTo>
                  <a:pt x="209685" y="43533"/>
                </a:moveTo>
                <a:cubicBezTo>
                  <a:pt x="209685" y="43533"/>
                  <a:pt x="209685" y="44181"/>
                  <a:pt x="209685" y="43533"/>
                </a:cubicBezTo>
                <a:lnTo>
                  <a:pt x="209685" y="44181"/>
                </a:lnTo>
                <a:lnTo>
                  <a:pt x="137686" y="140739"/>
                </a:lnTo>
                <a:lnTo>
                  <a:pt x="135757" y="139443"/>
                </a:lnTo>
                <a:lnTo>
                  <a:pt x="79185" y="97969"/>
                </a:lnTo>
                <a:lnTo>
                  <a:pt x="59257" y="123890"/>
                </a:lnTo>
                <a:cubicBezTo>
                  <a:pt x="57328" y="127130"/>
                  <a:pt x="53471" y="128427"/>
                  <a:pt x="50257" y="127130"/>
                </a:cubicBezTo>
                <a:cubicBezTo>
                  <a:pt x="46400" y="125834"/>
                  <a:pt x="44471" y="121298"/>
                  <a:pt x="45757" y="117410"/>
                </a:cubicBezTo>
                <a:cubicBezTo>
                  <a:pt x="45757" y="116762"/>
                  <a:pt x="45757" y="116762"/>
                  <a:pt x="46400" y="116114"/>
                </a:cubicBezTo>
                <a:lnTo>
                  <a:pt x="73400" y="80472"/>
                </a:lnTo>
                <a:lnTo>
                  <a:pt x="75971" y="77231"/>
                </a:lnTo>
                <a:lnTo>
                  <a:pt x="134471" y="120650"/>
                </a:lnTo>
                <a:lnTo>
                  <a:pt x="198114" y="35757"/>
                </a:lnTo>
                <a:cubicBezTo>
                  <a:pt x="200043" y="33813"/>
                  <a:pt x="203257" y="33165"/>
                  <a:pt x="205828" y="34461"/>
                </a:cubicBezTo>
                <a:cubicBezTo>
                  <a:pt x="209685" y="35757"/>
                  <a:pt x="211614" y="39645"/>
                  <a:pt x="209685" y="43533"/>
                </a:cubicBezTo>
              </a:path>
            </a:pathLst>
          </a:custGeom>
          <a:solidFill>
            <a:schemeClr val="accent1"/>
          </a:solidFill>
          <a:ln w="8849" cap="flat">
            <a:noFill/>
            <a:prstDash val="solid"/>
            <a:miter/>
          </a:ln>
        </p:spPr>
        <p:txBody>
          <a:bodyPr rtlCol="0" anchor="ctr"/>
          <a:p>
            <a:endParaRPr lang="zh-CN" altLang="en-US">
              <a:cs typeface="+mn-ea"/>
              <a:sym typeface="+mn-lt"/>
            </a:endParaRPr>
          </a:p>
        </p:txBody>
      </p:sp>
      <p:sp>
        <p:nvSpPr>
          <p:cNvPr id="28" name="椭圆 27"/>
          <p:cNvSpPr/>
          <p:nvPr>
            <p:custDataLst>
              <p:tags r:id="rId6"/>
            </p:custDataLst>
          </p:nvPr>
        </p:nvSpPr>
        <p:spPr>
          <a:xfrm>
            <a:off x="2685733" y="1203643"/>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mn-ea"/>
              <a:sym typeface="+mn-lt"/>
            </a:endParaRPr>
          </a:p>
        </p:txBody>
      </p:sp>
      <p:sp>
        <p:nvSpPr>
          <p:cNvPr id="10" name="矩形 9"/>
          <p:cNvSpPr/>
          <p:nvPr>
            <p:custDataLst>
              <p:tags r:id="rId7"/>
            </p:custDataLst>
          </p:nvPr>
        </p:nvSpPr>
        <p:spPr>
          <a:xfrm>
            <a:off x="625475" y="1863090"/>
            <a:ext cx="5184140" cy="4443095"/>
          </a:xfrm>
          <a:prstGeom prst="rect">
            <a:avLst/>
          </a:prstGeom>
        </p:spPr>
        <p:txBody>
          <a:bodyPr wrap="square" lIns="0" tIns="0" rIns="0" bIns="0">
            <a:noAutofit/>
          </a:bodyPr>
          <a:p>
            <a:pPr>
              <a:lnSpc>
                <a:spcPct val="140000"/>
              </a:lnSpc>
            </a:pP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申报目录类别</a:t>
            </a: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dirty="0">
                <a:latin typeface="微软雅黑" panose="020B0503020204020204" charset="-122"/>
                <a:ea typeface="微软雅黑" panose="020B0503020204020204" charset="-122"/>
                <a:cs typeface="微软雅黑" panose="020B0503020204020204" charset="-122"/>
                <a:sym typeface="+mn-lt"/>
              </a:rPr>
              <a:t>申报纳入基本目录（乙类）</a:t>
            </a:r>
            <a:endParaRPr lang="zh-CN" altLang="en-US"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通用名称</a:t>
            </a: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dirty="0">
                <a:latin typeface="微软雅黑" panose="020B0503020204020204" charset="-122"/>
                <a:ea typeface="微软雅黑" panose="020B0503020204020204" charset="-122"/>
                <a:cs typeface="微软雅黑" panose="020B0503020204020204" charset="-122"/>
                <a:sym typeface="+mn-lt"/>
              </a:rPr>
              <a:t>托吡酯</a:t>
            </a:r>
            <a:r>
              <a:rPr lang="zh-CN" altLang="en-US" sz="1200" dirty="0">
                <a:latin typeface="微软雅黑" panose="020B0503020204020204" charset="-122"/>
                <a:ea typeface="微软雅黑" panose="020B0503020204020204" charset="-122"/>
                <a:cs typeface="微软雅黑" panose="020B0503020204020204" charset="-122"/>
                <a:sym typeface="+mn-lt"/>
              </a:rPr>
              <a:t>口服溶液</a:t>
            </a:r>
            <a:endParaRPr lang="zh-CN" altLang="en-US"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zh-CN" altLang="en-US" sz="1200" b="1" dirty="0">
                <a:latin typeface="微软雅黑" panose="020B0503020204020204" charset="-122"/>
                <a:ea typeface="微软雅黑" panose="020B0503020204020204" charset="-122"/>
                <a:cs typeface="微软雅黑" panose="020B0503020204020204" charset="-122"/>
                <a:sym typeface="+mn-lt"/>
              </a:rPr>
              <a:t>【注册分类】</a:t>
            </a:r>
            <a:r>
              <a:rPr lang="zh-CN" altLang="en-US" sz="1200" dirty="0">
                <a:latin typeface="微软雅黑" panose="020B0503020204020204" charset="-122"/>
                <a:ea typeface="微软雅黑" panose="020B0503020204020204" charset="-122"/>
                <a:cs typeface="微软雅黑" panose="020B0503020204020204" charset="-122"/>
                <a:sym typeface="+mn-lt"/>
              </a:rPr>
              <a:t>化学药品</a:t>
            </a:r>
            <a:r>
              <a:rPr lang="en-US" altLang="zh-CN" sz="1200" dirty="0">
                <a:latin typeface="微软雅黑" panose="020B0503020204020204" charset="-122"/>
                <a:ea typeface="微软雅黑" panose="020B0503020204020204" charset="-122"/>
                <a:cs typeface="微软雅黑" panose="020B0503020204020204" charset="-122"/>
                <a:sym typeface="+mn-lt"/>
              </a:rPr>
              <a:t>3</a:t>
            </a:r>
            <a:r>
              <a:rPr lang="zh-CN" altLang="en-US" sz="1200" dirty="0">
                <a:latin typeface="微软雅黑" panose="020B0503020204020204" charset="-122"/>
                <a:ea typeface="微软雅黑" panose="020B0503020204020204" charset="-122"/>
                <a:cs typeface="微软雅黑" panose="020B0503020204020204" charset="-122"/>
                <a:sym typeface="+mn-lt"/>
              </a:rPr>
              <a:t>类</a:t>
            </a:r>
            <a:endParaRPr lang="zh-CN" altLang="en-US"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规   </a:t>
            </a:r>
            <a:r>
              <a:rPr lang="en-US" altLang="zh-CN" sz="1200" b="1" dirty="0">
                <a:latin typeface="微软雅黑" panose="020B0503020204020204" charset="-122"/>
                <a:ea typeface="微软雅黑" panose="020B0503020204020204" charset="-122"/>
                <a:cs typeface="微软雅黑" panose="020B0503020204020204" charset="-122"/>
                <a:sym typeface="+mn-lt"/>
              </a:rPr>
              <a:t>  </a:t>
            </a:r>
            <a:r>
              <a:rPr lang="zh-CN" altLang="en-US" sz="1200" b="1" dirty="0">
                <a:latin typeface="微软雅黑" panose="020B0503020204020204" charset="-122"/>
                <a:ea typeface="微软雅黑" panose="020B0503020204020204" charset="-122"/>
                <a:cs typeface="微软雅黑" panose="020B0503020204020204" charset="-122"/>
                <a:sym typeface="+mn-lt"/>
              </a:rPr>
              <a:t>  格</a:t>
            </a: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en-US" altLang="zh-CN" sz="1200" dirty="0">
                <a:latin typeface="微软雅黑" panose="020B0503020204020204" charset="-122"/>
                <a:ea typeface="微软雅黑" panose="020B0503020204020204" charset="-122"/>
                <a:cs typeface="微软雅黑" panose="020B0503020204020204" charset="-122"/>
                <a:sym typeface="+mn-lt"/>
              </a:rPr>
              <a:t>120ml</a:t>
            </a:r>
            <a:r>
              <a:rPr lang="zh-CN" altLang="en-US" sz="1200" dirty="0">
                <a:latin typeface="微软雅黑" panose="020B0503020204020204" charset="-122"/>
                <a:ea typeface="微软雅黑" panose="020B0503020204020204" charset="-122"/>
                <a:cs typeface="微软雅黑" panose="020B0503020204020204" charset="-122"/>
                <a:sym typeface="+mn-lt"/>
              </a:rPr>
              <a:t>：</a:t>
            </a:r>
            <a:r>
              <a:rPr lang="en-US" altLang="zh-CN" sz="1200" dirty="0">
                <a:latin typeface="微软雅黑" panose="020B0503020204020204" charset="-122"/>
                <a:ea typeface="微软雅黑" panose="020B0503020204020204" charset="-122"/>
                <a:cs typeface="微软雅黑" panose="020B0503020204020204" charset="-122"/>
                <a:sym typeface="+mn-lt"/>
              </a:rPr>
              <a:t>3.0g</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适  应</a:t>
            </a:r>
            <a:r>
              <a:rPr lang="en-US" altLang="zh-CN" sz="1200" b="1" dirty="0">
                <a:latin typeface="微软雅黑" panose="020B0503020204020204" charset="-122"/>
                <a:ea typeface="微软雅黑" panose="020B0503020204020204" charset="-122"/>
                <a:cs typeface="微软雅黑" panose="020B0503020204020204" charset="-122"/>
                <a:sym typeface="+mn-lt"/>
              </a:rPr>
              <a:t> </a:t>
            </a:r>
            <a:r>
              <a:rPr lang="zh-CN" altLang="en-US" sz="1200" b="1" dirty="0">
                <a:latin typeface="微软雅黑" panose="020B0503020204020204" charset="-122"/>
                <a:ea typeface="微软雅黑" panose="020B0503020204020204" charset="-122"/>
                <a:cs typeface="微软雅黑" panose="020B0503020204020204" charset="-122"/>
                <a:sym typeface="+mn-lt"/>
              </a:rPr>
              <a:t> 症</a:t>
            </a: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dirty="0">
                <a:latin typeface="微软雅黑" panose="020B0503020204020204" charset="-122"/>
                <a:ea typeface="微软雅黑" panose="020B0503020204020204" charset="-122"/>
                <a:cs typeface="微软雅黑" panose="020B0503020204020204" charset="-122"/>
                <a:sym typeface="+mn-lt"/>
              </a:rPr>
              <a:t>本品用于初诊为癫痫的患者的单药治疗或曾经合并用药现转为单药治疗的癫痫患者。</a:t>
            </a:r>
            <a:endParaRPr lang="zh-CN" altLang="en-US"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zh-CN" altLang="en-US" sz="1200" dirty="0">
                <a:latin typeface="微软雅黑" panose="020B0503020204020204" charset="-122"/>
                <a:ea typeface="微软雅黑" panose="020B0503020204020204" charset="-122"/>
                <a:cs typeface="微软雅黑" panose="020B0503020204020204" charset="-122"/>
                <a:sym typeface="+mn-lt"/>
              </a:rPr>
              <a:t>本品用于成人及2~16岁儿童部分性癫痫发作的加用治疗。</a:t>
            </a:r>
            <a:endParaRPr lang="zh-CN" altLang="en-US" sz="1200" dirty="0">
              <a:latin typeface="微软雅黑" panose="020B0503020204020204" charset="-122"/>
              <a:ea typeface="微软雅黑" panose="020B0503020204020204" charset="-122"/>
              <a:cs typeface="微软雅黑" panose="020B0503020204020204" charset="-122"/>
              <a:sym typeface="+mn-lt"/>
            </a:endParaRPr>
          </a:p>
          <a:p>
            <a:pPr>
              <a:lnSpc>
                <a:spcPct val="140000"/>
              </a:lnSpc>
            </a:pP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用法用量</a:t>
            </a:r>
            <a:r>
              <a:rPr lang="en-US" altLang="zh-CN" sz="1200" b="1" dirty="0">
                <a:latin typeface="微软雅黑" panose="020B0503020204020204" charset="-122"/>
                <a:ea typeface="微软雅黑" panose="020B0503020204020204" charset="-122"/>
                <a:cs typeface="微软雅黑" panose="020B0503020204020204" charset="-122"/>
                <a:sym typeface="+mn-lt"/>
              </a:rPr>
              <a:t>】</a:t>
            </a:r>
            <a:endParaRPr lang="en-US" altLang="zh-CN" sz="1200" b="1" dirty="0">
              <a:latin typeface="微软雅黑" panose="020B0503020204020204" charset="-122"/>
              <a:ea typeface="微软雅黑" panose="020B0503020204020204" charset="-122"/>
              <a:cs typeface="微软雅黑" panose="020B0503020204020204" charset="-122"/>
              <a:sym typeface="+mn-lt"/>
            </a:endParaRPr>
          </a:p>
          <a:p>
            <a:pPr>
              <a:lnSpc>
                <a:spcPct val="140000"/>
              </a:lnSpc>
            </a:pPr>
            <a:endParaRPr lang="zh-CN" altLang="en-US" sz="1200" dirty="0">
              <a:ln>
                <a:noFill/>
                <a:prstDash val="sysDot"/>
              </a:ln>
              <a:latin typeface="微软雅黑" panose="020B0503020204020204" charset="-122"/>
              <a:ea typeface="微软雅黑" panose="020B0503020204020204" charset="-122"/>
              <a:cs typeface="微软雅黑" panose="020B0503020204020204" charset="-122"/>
              <a:sym typeface="+mn-lt"/>
            </a:endParaRPr>
          </a:p>
        </p:txBody>
      </p:sp>
      <p:sp>
        <p:nvSpPr>
          <p:cNvPr id="11" name="矩形 10"/>
          <p:cNvSpPr/>
          <p:nvPr>
            <p:custDataLst>
              <p:tags r:id="rId8"/>
            </p:custDataLst>
          </p:nvPr>
        </p:nvSpPr>
        <p:spPr>
          <a:xfrm>
            <a:off x="6577965" y="1901190"/>
            <a:ext cx="5231130" cy="4241165"/>
          </a:xfrm>
          <a:prstGeom prst="rect">
            <a:avLst/>
          </a:prstGeom>
        </p:spPr>
        <p:txBody>
          <a:bodyPr wrap="square" lIns="0" tIns="0" rIns="0" bIns="0">
            <a:noAutofit/>
          </a:bodyPr>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中国大陆首次上市时间：</a:t>
            </a:r>
            <a:r>
              <a:rPr lang="en-US" altLang="zh-CN" sz="1200" dirty="0">
                <a:latin typeface="微软雅黑" panose="020B0503020204020204" charset="-122"/>
                <a:ea typeface="微软雅黑" panose="020B0503020204020204" charset="-122"/>
                <a:cs typeface="微软雅黑" panose="020B0503020204020204" charset="-122"/>
                <a:sym typeface="+mn-lt"/>
              </a:rPr>
              <a:t>2025</a:t>
            </a:r>
            <a:r>
              <a:rPr lang="zh-CN" altLang="en-US" sz="1200" dirty="0">
                <a:latin typeface="微软雅黑" panose="020B0503020204020204" charset="-122"/>
                <a:ea typeface="微软雅黑" panose="020B0503020204020204" charset="-122"/>
                <a:cs typeface="微软雅黑" panose="020B0503020204020204" charset="-122"/>
                <a:sym typeface="+mn-lt"/>
              </a:rPr>
              <a:t>年</a:t>
            </a:r>
            <a:r>
              <a:rPr lang="en-US" altLang="zh-CN" sz="1200" dirty="0">
                <a:latin typeface="微软雅黑" panose="020B0503020204020204" charset="-122"/>
                <a:ea typeface="微软雅黑" panose="020B0503020204020204" charset="-122"/>
                <a:cs typeface="微软雅黑" panose="020B0503020204020204" charset="-122"/>
                <a:sym typeface="+mn-lt"/>
              </a:rPr>
              <a:t>9</a:t>
            </a:r>
            <a:r>
              <a:rPr lang="zh-CN" altLang="en-US" sz="1200" dirty="0">
                <a:latin typeface="微软雅黑" panose="020B0503020204020204" charset="-122"/>
                <a:ea typeface="微软雅黑" panose="020B0503020204020204" charset="-122"/>
                <a:cs typeface="微软雅黑" panose="020B0503020204020204" charset="-122"/>
                <a:sym typeface="+mn-lt"/>
              </a:rPr>
              <a:t>月</a:t>
            </a:r>
            <a:r>
              <a:rPr lang="en-US" altLang="zh-CN" sz="1200" dirty="0">
                <a:latin typeface="微软雅黑" panose="020B0503020204020204" charset="-122"/>
                <a:ea typeface="微软雅黑" panose="020B0503020204020204" charset="-122"/>
                <a:cs typeface="微软雅黑" panose="020B0503020204020204" charset="-122"/>
                <a:sym typeface="+mn-lt"/>
              </a:rPr>
              <a:t>9</a:t>
            </a:r>
            <a:r>
              <a:rPr lang="zh-CN" altLang="en-US" sz="1200" dirty="0">
                <a:latin typeface="微软雅黑" panose="020B0503020204020204" charset="-122"/>
                <a:ea typeface="微软雅黑" panose="020B0503020204020204" charset="-122"/>
                <a:cs typeface="微软雅黑" panose="020B0503020204020204" charset="-122"/>
                <a:sym typeface="+mn-lt"/>
              </a:rPr>
              <a:t>日</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目前大陆地区同通用名药品的上市情况：</a:t>
            </a:r>
            <a:r>
              <a:rPr lang="en-US" altLang="zh-CN" sz="1200" b="1" dirty="0">
                <a:latin typeface="微软雅黑" panose="020B0503020204020204" charset="-122"/>
                <a:ea typeface="微软雅黑" panose="020B0503020204020204" charset="-122"/>
                <a:cs typeface="微软雅黑" panose="020B0503020204020204" charset="-122"/>
                <a:sym typeface="+mn-lt"/>
              </a:rPr>
              <a:t>5</a:t>
            </a:r>
            <a:r>
              <a:rPr lang="zh-CN" altLang="en-US" sz="1200" dirty="0">
                <a:latin typeface="微软雅黑" panose="020B0503020204020204" charset="-122"/>
                <a:ea typeface="微软雅黑" panose="020B0503020204020204" charset="-122"/>
                <a:cs typeface="微软雅黑" panose="020B0503020204020204" charset="-122"/>
                <a:sym typeface="+mn-lt"/>
              </a:rPr>
              <a:t>家企业获批</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全球首个上市国家</a:t>
            </a:r>
            <a:r>
              <a:rPr lang="en-US" altLang="zh-CN" sz="1200" b="1" dirty="0">
                <a:latin typeface="微软雅黑" panose="020B0503020204020204" charset="-122"/>
                <a:ea typeface="微软雅黑" panose="020B0503020204020204" charset="-122"/>
                <a:cs typeface="微软雅黑" panose="020B0503020204020204" charset="-122"/>
                <a:sym typeface="+mn-lt"/>
              </a:rPr>
              <a:t>/</a:t>
            </a:r>
            <a:r>
              <a:rPr lang="zh-CN" altLang="en-US" sz="1200" b="1" dirty="0">
                <a:latin typeface="微软雅黑" panose="020B0503020204020204" charset="-122"/>
                <a:ea typeface="微软雅黑" panose="020B0503020204020204" charset="-122"/>
                <a:cs typeface="微软雅黑" panose="020B0503020204020204" charset="-122"/>
                <a:sym typeface="+mn-lt"/>
              </a:rPr>
              <a:t>地区及上市时间：</a:t>
            </a:r>
            <a:r>
              <a:rPr lang="zh-CN" altLang="en-US" sz="1200" dirty="0">
                <a:latin typeface="微软雅黑" panose="020B0503020204020204" charset="-122"/>
                <a:ea typeface="微软雅黑" panose="020B0503020204020204" charset="-122"/>
                <a:cs typeface="微软雅黑" panose="020B0503020204020204" charset="-122"/>
                <a:sym typeface="+mn-lt"/>
              </a:rPr>
              <a:t>美国；上市时间为</a:t>
            </a:r>
            <a:r>
              <a:rPr lang="en-US" altLang="zh-CN" sz="1200" dirty="0">
                <a:latin typeface="微软雅黑" panose="020B0503020204020204" charset="-122"/>
                <a:ea typeface="微软雅黑" panose="020B0503020204020204" charset="-122"/>
                <a:cs typeface="微软雅黑" panose="020B0503020204020204" charset="-122"/>
                <a:sym typeface="+mn-lt"/>
              </a:rPr>
              <a:t>2021</a:t>
            </a:r>
            <a:r>
              <a:rPr lang="zh-CN" altLang="en-US" sz="1200" dirty="0">
                <a:latin typeface="微软雅黑" panose="020B0503020204020204" charset="-122"/>
                <a:ea typeface="微软雅黑" panose="020B0503020204020204" charset="-122"/>
                <a:cs typeface="微软雅黑" panose="020B0503020204020204" charset="-122"/>
                <a:sym typeface="+mn-lt"/>
              </a:rPr>
              <a:t>年</a:t>
            </a:r>
            <a:r>
              <a:rPr lang="en-US" altLang="zh-CN" sz="1200" dirty="0">
                <a:latin typeface="微软雅黑" panose="020B0503020204020204" charset="-122"/>
                <a:ea typeface="微软雅黑" panose="020B0503020204020204" charset="-122"/>
                <a:cs typeface="微软雅黑" panose="020B0503020204020204" charset="-122"/>
                <a:sym typeface="+mn-lt"/>
              </a:rPr>
              <a:t>11</a:t>
            </a:r>
            <a:r>
              <a:rPr lang="zh-CN" altLang="en-US" sz="1200" dirty="0">
                <a:latin typeface="微软雅黑" panose="020B0503020204020204" charset="-122"/>
                <a:ea typeface="微软雅黑" panose="020B0503020204020204" charset="-122"/>
                <a:cs typeface="微软雅黑" panose="020B0503020204020204" charset="-122"/>
                <a:sym typeface="+mn-lt"/>
              </a:rPr>
              <a:t>月</a:t>
            </a:r>
            <a:r>
              <a:rPr lang="en-US" altLang="zh-CN" sz="1200" dirty="0">
                <a:latin typeface="微软雅黑" panose="020B0503020204020204" charset="-122"/>
                <a:ea typeface="微软雅黑" panose="020B0503020204020204" charset="-122"/>
                <a:cs typeface="微软雅黑" panose="020B0503020204020204" charset="-122"/>
                <a:sym typeface="+mn-lt"/>
              </a:rPr>
              <a:t>5</a:t>
            </a:r>
            <a:r>
              <a:rPr lang="zh-CN" altLang="en-US" sz="1200" dirty="0">
                <a:latin typeface="微软雅黑" panose="020B0503020204020204" charset="-122"/>
                <a:ea typeface="微软雅黑" panose="020B0503020204020204" charset="-122"/>
                <a:cs typeface="微软雅黑" panose="020B0503020204020204" charset="-122"/>
                <a:sym typeface="+mn-lt"/>
              </a:rPr>
              <a:t>日</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是否为</a:t>
            </a:r>
            <a:r>
              <a:rPr lang="en-US" altLang="zh-CN" sz="1200" b="1" dirty="0">
                <a:latin typeface="微软雅黑" panose="020B0503020204020204" charset="-122"/>
                <a:ea typeface="微软雅黑" panose="020B0503020204020204" charset="-122"/>
                <a:cs typeface="微软雅黑" panose="020B0503020204020204" charset="-122"/>
                <a:sym typeface="+mn-lt"/>
              </a:rPr>
              <a:t>OTC</a:t>
            </a:r>
            <a:r>
              <a:rPr lang="zh-CN" altLang="en-US" sz="1200" b="1" dirty="0">
                <a:latin typeface="微软雅黑" panose="020B0503020204020204" charset="-122"/>
                <a:ea typeface="微软雅黑" panose="020B0503020204020204" charset="-122"/>
                <a:cs typeface="微软雅黑" panose="020B0503020204020204" charset="-122"/>
                <a:sym typeface="+mn-lt"/>
              </a:rPr>
              <a:t>药品：</a:t>
            </a:r>
            <a:r>
              <a:rPr lang="zh-CN" altLang="en-US" sz="1200" dirty="0">
                <a:latin typeface="微软雅黑" panose="020B0503020204020204" charset="-122"/>
                <a:ea typeface="微软雅黑" panose="020B0503020204020204" charset="-122"/>
                <a:cs typeface="微软雅黑" panose="020B0503020204020204" charset="-122"/>
                <a:sym typeface="+mn-lt"/>
              </a:rPr>
              <a:t>否</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参照药品建议：</a:t>
            </a:r>
            <a:r>
              <a:rPr lang="zh-CN" altLang="en-US" sz="1200" dirty="0">
                <a:latin typeface="微软雅黑" panose="020B0503020204020204" charset="-122"/>
                <a:ea typeface="微软雅黑" panose="020B0503020204020204" charset="-122"/>
                <a:cs typeface="微软雅黑" panose="020B0503020204020204" charset="-122"/>
                <a:sym typeface="+mn-lt"/>
              </a:rPr>
              <a:t>托吡酯胶囊</a:t>
            </a:r>
            <a:endParaRPr lang="en-US" altLang="zh-CN" sz="1200" dirty="0">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l"/>
            </a:pPr>
            <a:r>
              <a:rPr lang="zh-CN" altLang="en-US" sz="1200" b="1" dirty="0">
                <a:latin typeface="微软雅黑" panose="020B0503020204020204" charset="-122"/>
                <a:ea typeface="微软雅黑" panose="020B0503020204020204" charset="-122"/>
                <a:cs typeface="微软雅黑" panose="020B0503020204020204" charset="-122"/>
                <a:sym typeface="+mn-lt"/>
              </a:rPr>
              <a:t>与参照药品相比的优势：</a:t>
            </a:r>
            <a:endPar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ü"/>
            </a:pPr>
            <a:r>
              <a:rPr lang="zh-CN" altLang="en-US" sz="1200" dirty="0">
                <a:ln>
                  <a:noFill/>
                  <a:prstDash val="sysDot"/>
                </a:ln>
                <a:solidFill>
                  <a:schemeClr val="tx1"/>
                </a:solidFill>
                <a:latin typeface="微软雅黑" panose="020B0503020204020204" charset="-122"/>
                <a:ea typeface="微软雅黑" panose="020B0503020204020204" charset="-122"/>
                <a:cs typeface="微软雅黑" panose="020B0503020204020204" charset="-122"/>
                <a:sym typeface="+mn-lt"/>
              </a:rPr>
              <a:t>适应症更广：托吡酯</a:t>
            </a:r>
            <a:r>
              <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口服溶液</a:t>
            </a:r>
            <a:r>
              <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可用于初诊为癫痫的患者的单药治疗或曾经合并用药现转为单药治疗的癫痫患者</a:t>
            </a:r>
            <a:endPar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ü"/>
            </a:pPr>
            <a:r>
              <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托吡酯口服溶液在第五批鼓励研发申报儿童药品</a:t>
            </a:r>
            <a:r>
              <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清单</a:t>
            </a:r>
            <a:endPar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a:p>
            <a:pPr marL="285750" indent="-285750">
              <a:lnSpc>
                <a:spcPct val="180000"/>
              </a:lnSpc>
              <a:buFont typeface="Wingdings" panose="05000000000000000000" charset="0"/>
              <a:buChar char="ü"/>
            </a:pPr>
            <a:r>
              <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口服溶液剂型便捷性好：</a:t>
            </a:r>
            <a:r>
              <a:rPr lang="zh-CN" altLang="en-US" sz="1200" dirty="0">
                <a:latin typeface="微软雅黑" panose="020B0503020204020204" charset="-122"/>
                <a:ea typeface="微软雅黑" panose="020B0503020204020204" charset="-122"/>
                <a:sym typeface="+mn-ea"/>
              </a:rPr>
              <a:t>适合儿童、婴幼儿、老人及吞咽困难患者</a:t>
            </a:r>
            <a:endParaRPr lang="zh-CN" altLang="en-US" sz="1200" dirty="0">
              <a:latin typeface="微软雅黑" panose="020B0503020204020204" charset="-122"/>
              <a:ea typeface="微软雅黑" panose="020B0503020204020204" charset="-122"/>
              <a:sym typeface="+mn-ea"/>
            </a:endParaRPr>
          </a:p>
          <a:p>
            <a:pPr marL="285750" indent="-285750">
              <a:lnSpc>
                <a:spcPct val="180000"/>
              </a:lnSpc>
              <a:buFont typeface="Wingdings" panose="05000000000000000000" charset="0"/>
              <a:buChar char="ü"/>
            </a:pPr>
            <a:r>
              <a:rPr lang="zh-CN" altLang="en-US" sz="1200" dirty="0">
                <a:latin typeface="微软雅黑" panose="020B0503020204020204" charset="-122"/>
                <a:ea typeface="微软雅黑" panose="020B0503020204020204" charset="-122"/>
              </a:rPr>
              <a:t>口服溶液剂型剂量</a:t>
            </a:r>
            <a:r>
              <a:rPr lang="zh-CN" altLang="en-US" sz="1200" dirty="0">
                <a:latin typeface="微软雅黑" panose="020B0503020204020204" charset="-122"/>
                <a:ea typeface="微软雅黑" panose="020B0503020204020204" charset="-122"/>
              </a:rPr>
              <a:t>准确：可准确调整所需服用剂量（配有带刻度的口服液体药用量杯）</a:t>
            </a:r>
            <a:endParaRPr lang="zh-CN" altLang="en-US" sz="1200" dirty="0">
              <a:latin typeface="微软雅黑" panose="020B0503020204020204" charset="-122"/>
              <a:ea typeface="微软雅黑" panose="020B0503020204020204" charset="-122"/>
            </a:endParaRPr>
          </a:p>
          <a:p>
            <a:pPr marL="285750" indent="-285750">
              <a:lnSpc>
                <a:spcPct val="180000"/>
              </a:lnSpc>
              <a:buFont typeface="Wingdings" panose="05000000000000000000" charset="0"/>
              <a:buChar char="ü"/>
            </a:pPr>
            <a:endParaRPr lang="zh-CN" altLang="en-US" sz="12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p:txBody>
      </p:sp>
      <p:pic>
        <p:nvPicPr>
          <p:cNvPr id="13" name="图片 12" descr="输液点滴"/>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06700" y="1324610"/>
            <a:ext cx="431800" cy="431800"/>
          </a:xfrm>
          <a:prstGeom prst="rect">
            <a:avLst/>
          </a:prstGeom>
        </p:spPr>
      </p:pic>
      <p:graphicFrame>
        <p:nvGraphicFramePr>
          <p:cNvPr id="26" name="表格 25"/>
          <p:cNvGraphicFramePr/>
          <p:nvPr>
            <p:custDataLst>
              <p:tags r:id="rId11"/>
            </p:custDataLst>
          </p:nvPr>
        </p:nvGraphicFramePr>
        <p:xfrm>
          <a:off x="625475" y="4032885"/>
          <a:ext cx="5551805" cy="2273300"/>
        </p:xfrm>
        <a:graphic>
          <a:graphicData uri="http://schemas.openxmlformats.org/drawingml/2006/table">
            <a:tbl>
              <a:tblPr/>
              <a:tblGrid>
                <a:gridCol w="528320"/>
                <a:gridCol w="528955"/>
                <a:gridCol w="942340"/>
                <a:gridCol w="1205865"/>
                <a:gridCol w="2346325"/>
              </a:tblGrid>
              <a:tr h="177165">
                <a:tc>
                  <a:txBody>
                    <a:bodyPr/>
                    <a:p>
                      <a:pPr algn="ctr" fontAlgn="ctr"/>
                      <a:r>
                        <a:rPr lang="zh-CN" altLang="en-US" sz="900" b="1" i="0">
                          <a:solidFill>
                            <a:srgbClr val="FFFFFF"/>
                          </a:solidFill>
                          <a:latin typeface="微软雅黑" panose="020B0503020204020204" charset="-122"/>
                          <a:ea typeface="微软雅黑" panose="020B0503020204020204" charset="-122"/>
                        </a:rPr>
                        <a:t>人群</a:t>
                      </a:r>
                      <a:endParaRPr lang="zh-CN" altLang="en-US" sz="900" b="1" i="0">
                        <a:solidFill>
                          <a:srgbClr val="FFFFFF"/>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003C83"/>
                    </a:solidFill>
                  </a:tcPr>
                </a:tc>
                <a:tc>
                  <a:txBody>
                    <a:bodyPr/>
                    <a:p>
                      <a:pPr algn="ctr" fontAlgn="ctr"/>
                      <a:r>
                        <a:rPr lang="zh-CN" altLang="en-US" sz="900" b="1" i="0">
                          <a:solidFill>
                            <a:srgbClr val="FFFFFF"/>
                          </a:solidFill>
                          <a:latin typeface="微软雅黑" panose="020B0503020204020204" charset="-122"/>
                          <a:ea typeface="微软雅黑" panose="020B0503020204020204" charset="-122"/>
                        </a:rPr>
                        <a:t>治疗方式</a:t>
                      </a:r>
                      <a:endParaRPr lang="zh-CN" altLang="en-US" sz="900" b="1" i="0">
                        <a:solidFill>
                          <a:srgbClr val="FFFFFF"/>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003C83"/>
                    </a:solidFill>
                  </a:tcPr>
                </a:tc>
                <a:tc>
                  <a:txBody>
                    <a:bodyPr/>
                    <a:p>
                      <a:pPr algn="ctr" fontAlgn="ctr"/>
                      <a:r>
                        <a:rPr lang="zh-CN" altLang="en-US" sz="900" b="1" i="0">
                          <a:solidFill>
                            <a:srgbClr val="FFFFFF"/>
                          </a:solidFill>
                          <a:latin typeface="微软雅黑" panose="020B0503020204020204" charset="-122"/>
                          <a:ea typeface="微软雅黑" panose="020B0503020204020204" charset="-122"/>
                        </a:rPr>
                        <a:t>起始剂量</a:t>
                      </a:r>
                      <a:endParaRPr lang="zh-CN" altLang="en-US" sz="900" b="1" i="0">
                        <a:solidFill>
                          <a:srgbClr val="FFFFFF"/>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003C83"/>
                    </a:solidFill>
                  </a:tcPr>
                </a:tc>
                <a:tc>
                  <a:txBody>
                    <a:bodyPr/>
                    <a:p>
                      <a:pPr algn="ctr" fontAlgn="ctr"/>
                      <a:r>
                        <a:rPr lang="zh-CN" altLang="en-US" sz="900" b="1" i="0">
                          <a:solidFill>
                            <a:srgbClr val="FFFFFF"/>
                          </a:solidFill>
                          <a:latin typeface="微软雅黑" panose="020B0503020204020204" charset="-122"/>
                          <a:ea typeface="微软雅黑" panose="020B0503020204020204" charset="-122"/>
                        </a:rPr>
                        <a:t>调整周期</a:t>
                      </a:r>
                      <a:r>
                        <a:rPr lang="en-US" altLang="zh-CN" sz="900" b="1" i="0">
                          <a:solidFill>
                            <a:srgbClr val="FFFFFF"/>
                          </a:solidFill>
                          <a:latin typeface="微软雅黑" panose="020B0503020204020204" charset="-122"/>
                          <a:ea typeface="微软雅黑" panose="020B0503020204020204" charset="-122"/>
                        </a:rPr>
                        <a:t>/</a:t>
                      </a:r>
                      <a:r>
                        <a:rPr lang="zh-CN" altLang="en-US" sz="900" b="1" i="0">
                          <a:solidFill>
                            <a:srgbClr val="FFFFFF"/>
                          </a:solidFill>
                          <a:latin typeface="微软雅黑" panose="020B0503020204020204" charset="-122"/>
                          <a:ea typeface="微软雅黑" panose="020B0503020204020204" charset="-122"/>
                        </a:rPr>
                        <a:t>剂量</a:t>
                      </a:r>
                      <a:endParaRPr lang="zh-CN" altLang="en-US" sz="900" b="1" i="0">
                        <a:solidFill>
                          <a:srgbClr val="FFFFFF"/>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003C83"/>
                    </a:solidFill>
                  </a:tcPr>
                </a:tc>
                <a:tc>
                  <a:txBody>
                    <a:bodyPr/>
                    <a:p>
                      <a:pPr algn="ctr" fontAlgn="ctr"/>
                      <a:r>
                        <a:rPr lang="zh-CN" altLang="en-US" sz="900" b="1" i="0">
                          <a:solidFill>
                            <a:srgbClr val="FFFFFF"/>
                          </a:solidFill>
                          <a:latin typeface="微软雅黑" panose="020B0503020204020204" charset="-122"/>
                          <a:ea typeface="微软雅黑" panose="020B0503020204020204" charset="-122"/>
                        </a:rPr>
                        <a:t>目标维持剂量</a:t>
                      </a:r>
                      <a:endParaRPr lang="zh-CN" altLang="en-US" sz="900" b="1" i="0">
                        <a:solidFill>
                          <a:srgbClr val="FFFFFF"/>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003C83"/>
                    </a:solidFill>
                  </a:tcPr>
                </a:tc>
              </a:tr>
              <a:tr h="554990">
                <a:tc rowSpan="2">
                  <a:txBody>
                    <a:bodyPr/>
                    <a:p>
                      <a:pPr algn="ctr" fontAlgn="ctr"/>
                      <a:r>
                        <a:rPr lang="zh-CN" altLang="en-US" sz="900" b="0" i="0">
                          <a:solidFill>
                            <a:srgbClr val="000000"/>
                          </a:solidFill>
                          <a:latin typeface="微软雅黑" panose="020B0503020204020204" charset="-122"/>
                          <a:ea typeface="微软雅黑" panose="020B0503020204020204" charset="-122"/>
                        </a:rPr>
                        <a:t>成人（</a:t>
                      </a:r>
                      <a:r>
                        <a:rPr lang="en-US" altLang="zh-CN" sz="900" b="0" i="0">
                          <a:solidFill>
                            <a:srgbClr val="000000"/>
                          </a:solidFill>
                          <a:latin typeface="微软雅黑" panose="020B0503020204020204" charset="-122"/>
                          <a:ea typeface="微软雅黑" panose="020B0503020204020204" charset="-122"/>
                        </a:rPr>
                        <a:t>17</a:t>
                      </a:r>
                      <a:r>
                        <a:rPr lang="zh-CN" altLang="en-US" sz="900" b="0" i="0">
                          <a:solidFill>
                            <a:srgbClr val="000000"/>
                          </a:solidFill>
                          <a:latin typeface="微软雅黑" panose="020B0503020204020204" charset="-122"/>
                          <a:ea typeface="微软雅黑" panose="020B0503020204020204" charset="-122"/>
                        </a:rPr>
                        <a:t>岁及以上）</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单药治疗</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25mg/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服用</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每隔</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或</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周，</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增加剂量</a:t>
                      </a:r>
                      <a:r>
                        <a:rPr lang="en-US" altLang="zh-CN" sz="900" b="0" i="0">
                          <a:solidFill>
                            <a:srgbClr val="000000"/>
                          </a:solidFill>
                          <a:latin typeface="微软雅黑" panose="020B0503020204020204" charset="-122"/>
                          <a:ea typeface="微软雅黑" panose="020B0503020204020204" charset="-122"/>
                        </a:rPr>
                        <a:t>25</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50mg/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推荐初始目标剂量</a:t>
                      </a:r>
                      <a:r>
                        <a:rPr lang="en-US" altLang="zh-CN" sz="900" b="0" i="0">
                          <a:solidFill>
                            <a:srgbClr val="000000"/>
                          </a:solidFill>
                          <a:latin typeface="微软雅黑" panose="020B0503020204020204" charset="-122"/>
                          <a:ea typeface="微软雅黑" panose="020B0503020204020204" charset="-122"/>
                        </a:rPr>
                        <a:t>100mg/</a:t>
                      </a:r>
                      <a:r>
                        <a:rPr lang="zh-CN" altLang="en-US" sz="900" b="0" i="0">
                          <a:solidFill>
                            <a:srgbClr val="000000"/>
                          </a:solidFill>
                          <a:latin typeface="微软雅黑" panose="020B0503020204020204" charset="-122"/>
                          <a:ea typeface="微软雅黑" panose="020B0503020204020204" charset="-122"/>
                        </a:rPr>
                        <a:t>日，最高</a:t>
                      </a:r>
                      <a:r>
                        <a:rPr lang="en-US" altLang="zh-CN" sz="900" b="0" i="0">
                          <a:solidFill>
                            <a:srgbClr val="000000"/>
                          </a:solidFill>
                          <a:latin typeface="微软雅黑" panose="020B0503020204020204" charset="-122"/>
                          <a:ea typeface="微软雅黑" panose="020B0503020204020204" charset="-122"/>
                        </a:rPr>
                        <a:t>500mg/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部分性发作的难治性癫痫患者可以耐受</a:t>
                      </a:r>
                      <a:r>
                        <a:rPr lang="en-US" altLang="zh-CN" sz="900" b="0" i="0">
                          <a:solidFill>
                            <a:srgbClr val="000000"/>
                          </a:solidFill>
                          <a:latin typeface="微软雅黑" panose="020B0503020204020204" charset="-122"/>
                          <a:ea typeface="微软雅黑" panose="020B0503020204020204" charset="-122"/>
                        </a:rPr>
                        <a:t>1000mg/</a:t>
                      </a:r>
                      <a:r>
                        <a:rPr lang="zh-CN" altLang="en-US" sz="900" b="0" i="0">
                          <a:solidFill>
                            <a:srgbClr val="000000"/>
                          </a:solidFill>
                          <a:latin typeface="微软雅黑" panose="020B0503020204020204" charset="-122"/>
                          <a:ea typeface="微软雅黑" panose="020B0503020204020204" charset="-122"/>
                        </a:rPr>
                        <a:t>日</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r>
              <a:tr h="554990">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2700" cap="flat" cmpd="sng">
                      <a:solidFill>
                        <a:srgbClr val="FFFFFF"/>
                      </a:solidFill>
                      <a:prstDash val="solid"/>
                      <a:headEnd type="none" w="med" len="med"/>
                      <a:tailEnd type="none" w="med" len="med"/>
                    </a:lnB>
                  </a:tcPr>
                </a:tc>
                <a:tc>
                  <a:txBody>
                    <a:bodyPr/>
                    <a:p>
                      <a:pPr algn="ctr" fontAlgn="ctr"/>
                      <a:r>
                        <a:rPr lang="zh-CN" altLang="en-US" sz="900" b="0" i="0">
                          <a:solidFill>
                            <a:srgbClr val="000000"/>
                          </a:solidFill>
                          <a:latin typeface="微软雅黑" panose="020B0503020204020204" charset="-122"/>
                          <a:ea typeface="微软雅黑" panose="020B0503020204020204" charset="-122"/>
                        </a:rPr>
                        <a:t>加用治疗</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E7E8ED"/>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25mg</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50mg/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服用</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E7E8ED"/>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每隔</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或</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周，增加剂量</a:t>
                      </a:r>
                      <a:r>
                        <a:rPr lang="en-US" altLang="zh-CN" sz="900" b="0" i="0">
                          <a:solidFill>
                            <a:srgbClr val="000000"/>
                          </a:solidFill>
                          <a:latin typeface="微软雅黑" panose="020B0503020204020204" charset="-122"/>
                          <a:ea typeface="微软雅黑" panose="020B0503020204020204" charset="-122"/>
                        </a:rPr>
                        <a:t>25</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50mg(</a:t>
                      </a:r>
                      <a:r>
                        <a:rPr lang="zh-CN" altLang="en-US" sz="900" b="0" i="0">
                          <a:solidFill>
                            <a:srgbClr val="000000"/>
                          </a:solidFill>
                          <a:latin typeface="微软雅黑" panose="020B0503020204020204" charset="-122"/>
                          <a:ea typeface="微软雅黑" panose="020B0503020204020204" charset="-122"/>
                        </a:rPr>
                        <a:t>至</a:t>
                      </a:r>
                      <a:r>
                        <a:rPr lang="en-US" altLang="zh-CN" sz="900" b="0" i="0">
                          <a:solidFill>
                            <a:srgbClr val="000000"/>
                          </a:solidFill>
                          <a:latin typeface="微软雅黑" panose="020B0503020204020204" charset="-122"/>
                          <a:ea typeface="微软雅黑" panose="020B0503020204020204" charset="-122"/>
                        </a:rPr>
                        <a:t>100mg)/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E7E8ED"/>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200</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400mg/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E7E8ED"/>
                    </a:solidFill>
                  </a:tcPr>
                </a:tc>
              </a:tr>
              <a:tr h="492760">
                <a:tc rowSpan="2">
                  <a:txBody>
                    <a:bodyPr/>
                    <a:p>
                      <a:pPr algn="ctr" fontAlgn="ctr"/>
                      <a:r>
                        <a:rPr lang="en-US" altLang="zh-CN" sz="900" b="0" i="0">
                          <a:solidFill>
                            <a:srgbClr val="000000"/>
                          </a:solidFill>
                          <a:latin typeface="微软雅黑" panose="020B0503020204020204" charset="-122"/>
                          <a:ea typeface="微软雅黑" panose="020B0503020204020204" charset="-122"/>
                        </a:rPr>
                        <a:t>2-16</a:t>
                      </a:r>
                      <a:r>
                        <a:rPr lang="zh-CN" altLang="en-US" sz="900" b="0" i="0">
                          <a:solidFill>
                            <a:srgbClr val="000000"/>
                          </a:solidFill>
                          <a:latin typeface="微软雅黑" panose="020B0503020204020204" charset="-122"/>
                          <a:ea typeface="微软雅黑" panose="020B0503020204020204" charset="-122"/>
                        </a:rPr>
                        <a:t>岁儿童</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单药治疗</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0.5</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1mg/kg/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服用</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每隔</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或</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周，增加剂量</a:t>
                      </a:r>
                      <a:r>
                        <a:rPr lang="en-US" altLang="zh-CN" sz="900" b="0" i="0">
                          <a:solidFill>
                            <a:srgbClr val="000000"/>
                          </a:solidFill>
                          <a:latin typeface="微软雅黑" panose="020B0503020204020204" charset="-122"/>
                          <a:ea typeface="微软雅黑" panose="020B0503020204020204" charset="-122"/>
                        </a:rPr>
                        <a:t>0.5</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1mg/kg/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推荐初始目标剂量范围为</a:t>
                      </a:r>
                      <a:r>
                        <a:rPr lang="en-US" altLang="zh-CN" sz="900" b="0" i="0">
                          <a:solidFill>
                            <a:srgbClr val="000000"/>
                          </a:solidFill>
                          <a:latin typeface="微软雅黑" panose="020B0503020204020204" charset="-122"/>
                          <a:ea typeface="微软雅黑" panose="020B0503020204020204" charset="-122"/>
                        </a:rPr>
                        <a:t>100</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400mg/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近期诊断为部分性癫痫发作的儿童患者，日剂量曾达到过</a:t>
                      </a:r>
                      <a:r>
                        <a:rPr lang="en-US" altLang="zh-CN" sz="900" b="0" i="0">
                          <a:solidFill>
                            <a:srgbClr val="000000"/>
                          </a:solidFill>
                          <a:latin typeface="微软雅黑" panose="020B0503020204020204" charset="-122"/>
                          <a:ea typeface="微软雅黑" panose="020B0503020204020204" charset="-122"/>
                        </a:rPr>
                        <a:t>500mg/</a:t>
                      </a:r>
                      <a:r>
                        <a:rPr lang="zh-CN" altLang="en-US" sz="900" b="0" i="0">
                          <a:solidFill>
                            <a:srgbClr val="000000"/>
                          </a:solidFill>
                          <a:latin typeface="微软雅黑" panose="020B0503020204020204" charset="-122"/>
                          <a:ea typeface="微软雅黑" panose="020B0503020204020204" charset="-122"/>
                        </a:rPr>
                        <a:t>日</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CBCED9"/>
                    </a:solidFill>
                  </a:tcPr>
                </a:tc>
              </a:tr>
              <a:tr h="493395">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B w="12700" cap="flat" cmpd="sng">
                      <a:solidFill>
                        <a:srgbClr val="FFFFFF"/>
                      </a:solidFill>
                      <a:prstDash val="solid"/>
                      <a:headEnd type="none" w="med" len="med"/>
                      <a:tailEnd type="none" w="med" len="med"/>
                    </a:lnB>
                  </a:tcPr>
                </a:tc>
                <a:tc>
                  <a:txBody>
                    <a:bodyPr/>
                    <a:p>
                      <a:pPr algn="ctr" fontAlgn="ctr"/>
                      <a:r>
                        <a:rPr lang="zh-CN" altLang="en-US" sz="900" b="0" i="0">
                          <a:solidFill>
                            <a:srgbClr val="000000"/>
                          </a:solidFill>
                          <a:latin typeface="微软雅黑" panose="020B0503020204020204" charset="-122"/>
                          <a:ea typeface="微软雅黑" panose="020B0503020204020204" charset="-122"/>
                        </a:rPr>
                        <a:t>加用治疗</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solidFill>
                      <a:srgbClr val="E7E8ED"/>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25mg/</a:t>
                      </a:r>
                      <a:r>
                        <a:rPr lang="zh-CN" altLang="en-US" sz="900" b="0" i="0">
                          <a:solidFill>
                            <a:srgbClr val="000000"/>
                          </a:solidFill>
                          <a:latin typeface="微软雅黑" panose="020B0503020204020204" charset="-122"/>
                          <a:ea typeface="微软雅黑" panose="020B0503020204020204" charset="-122"/>
                        </a:rPr>
                        <a:t>日或</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3mg/kg/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服用</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a:noFill/>
                    </a:lnB>
                    <a:solidFill>
                      <a:srgbClr val="E7E8ED"/>
                    </a:solidFill>
                  </a:tcPr>
                </a:tc>
                <a:tc>
                  <a:txBody>
                    <a:bodyPr/>
                    <a:p>
                      <a:pPr algn="ctr" fontAlgn="ctr"/>
                      <a:r>
                        <a:rPr lang="zh-CN" altLang="en-US" sz="900" b="0" i="0">
                          <a:solidFill>
                            <a:srgbClr val="000000"/>
                          </a:solidFill>
                          <a:latin typeface="微软雅黑" panose="020B0503020204020204" charset="-122"/>
                          <a:ea typeface="微软雅黑" panose="020B0503020204020204" charset="-122"/>
                        </a:rPr>
                        <a:t>每隔每</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或</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周，增加剂量</a:t>
                      </a:r>
                      <a:r>
                        <a:rPr lang="en-US" altLang="zh-CN" sz="900" b="0" i="0">
                          <a:solidFill>
                            <a:srgbClr val="000000"/>
                          </a:solidFill>
                          <a:latin typeface="微软雅黑" panose="020B0503020204020204" charset="-122"/>
                          <a:ea typeface="微软雅黑" panose="020B0503020204020204" charset="-122"/>
                        </a:rPr>
                        <a:t>1</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3mg/kg/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a:noFill/>
                    </a:lnB>
                    <a:solidFill>
                      <a:srgbClr val="E7E8ED"/>
                    </a:solidFill>
                  </a:tcPr>
                </a:tc>
                <a:tc>
                  <a:txBody>
                    <a:bodyPr/>
                    <a:p>
                      <a:pPr algn="ctr" fontAlgn="ctr"/>
                      <a:r>
                        <a:rPr lang="en-US" altLang="zh-CN" sz="900" b="0" i="0">
                          <a:solidFill>
                            <a:srgbClr val="000000"/>
                          </a:solidFill>
                          <a:latin typeface="微软雅黑" panose="020B0503020204020204" charset="-122"/>
                          <a:ea typeface="微软雅黑" panose="020B0503020204020204" charset="-122"/>
                        </a:rPr>
                        <a:t>5</a:t>
                      </a:r>
                      <a:r>
                        <a:rPr lang="zh-CN" altLang="en-US" sz="900" b="0" i="0">
                          <a:solidFill>
                            <a:srgbClr val="000000"/>
                          </a:solidFill>
                          <a:latin typeface="微软雅黑" panose="020B0503020204020204" charset="-122"/>
                          <a:ea typeface="微软雅黑" panose="020B0503020204020204" charset="-122"/>
                        </a:rPr>
                        <a:t>～</a:t>
                      </a:r>
                      <a:r>
                        <a:rPr lang="en-US" altLang="zh-CN" sz="900" b="0" i="0">
                          <a:solidFill>
                            <a:srgbClr val="000000"/>
                          </a:solidFill>
                          <a:latin typeface="微软雅黑" panose="020B0503020204020204" charset="-122"/>
                          <a:ea typeface="微软雅黑" panose="020B0503020204020204" charset="-122"/>
                        </a:rPr>
                        <a:t>9mg/kg/</a:t>
                      </a:r>
                      <a:r>
                        <a:rPr lang="zh-CN" altLang="en-US" sz="900" b="0" i="0">
                          <a:solidFill>
                            <a:srgbClr val="000000"/>
                          </a:solidFill>
                          <a:latin typeface="微软雅黑" panose="020B0503020204020204" charset="-122"/>
                          <a:ea typeface="微软雅黑" panose="020B0503020204020204" charset="-122"/>
                        </a:rPr>
                        <a:t>日</a:t>
                      </a:r>
                      <a:br>
                        <a:rPr lang="zh-CN" altLang="en-US" sz="900" b="0" i="0">
                          <a:solidFill>
                            <a:srgbClr val="000000"/>
                          </a:solidFill>
                          <a:latin typeface="微软雅黑" panose="020B0503020204020204" charset="-122"/>
                          <a:ea typeface="微软雅黑" panose="020B0503020204020204" charset="-122"/>
                        </a:rPr>
                      </a:br>
                      <a:r>
                        <a:rPr lang="zh-CN" altLang="en-US" sz="900" b="0" i="0">
                          <a:solidFill>
                            <a:srgbClr val="000000"/>
                          </a:solidFill>
                          <a:latin typeface="微软雅黑" panose="020B0503020204020204" charset="-122"/>
                          <a:ea typeface="微软雅黑" panose="020B0503020204020204" charset="-122"/>
                        </a:rPr>
                        <a:t>分</a:t>
                      </a:r>
                      <a:r>
                        <a:rPr lang="en-US" altLang="zh-CN" sz="900" b="0" i="0">
                          <a:solidFill>
                            <a:srgbClr val="000000"/>
                          </a:solidFill>
                          <a:latin typeface="微软雅黑" panose="020B0503020204020204" charset="-122"/>
                          <a:ea typeface="微软雅黑" panose="020B0503020204020204" charset="-122"/>
                        </a:rPr>
                        <a:t>2</a:t>
                      </a:r>
                      <a:r>
                        <a:rPr lang="zh-CN" altLang="en-US" sz="900" b="0" i="0">
                          <a:solidFill>
                            <a:srgbClr val="000000"/>
                          </a:solidFill>
                          <a:latin typeface="微软雅黑" panose="020B0503020204020204" charset="-122"/>
                          <a:ea typeface="微软雅黑" panose="020B0503020204020204" charset="-122"/>
                        </a:rPr>
                        <a:t>次服用</a:t>
                      </a:r>
                      <a:endParaRPr lang="zh-CN" altLang="en-US" sz="900" b="0" i="0">
                        <a:solidFill>
                          <a:srgbClr val="000000"/>
                        </a:solidFill>
                        <a:latin typeface="微软雅黑" panose="020B0503020204020204" charset="-122"/>
                        <a:ea typeface="微软雅黑" panose="020B0503020204020204" charset="-122"/>
                      </a:endParaRPr>
                    </a:p>
                  </a:txBody>
                  <a:tcPr marL="6667" marR="6667" marT="6667"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a:noFill/>
                    </a:lnB>
                    <a:solidFill>
                      <a:srgbClr val="E7E8ED"/>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894779" cy="523240"/>
            <a:chOff x="643226" y="411409"/>
            <a:chExt cx="894779" cy="523240"/>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312420" cy="523240"/>
            </a:xfrm>
            <a:prstGeom prst="rect">
              <a:avLst/>
            </a:prstGeom>
            <a:effectLst/>
          </p:spPr>
          <p:txBody>
            <a:bodyPr wrap="none" lIns="93269" tIns="46634" rIns="93269" bIns="46634">
              <a:spAutoFit/>
            </a:bodyPr>
            <a:lstStyle/>
            <a:p>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225585" y="351449"/>
            <a:ext cx="2547620" cy="523240"/>
          </a:xfrm>
          <a:prstGeom prst="rect">
            <a:avLst/>
          </a:prstGeom>
          <a:effectLst/>
        </p:spPr>
        <p:txBody>
          <a:bodyPr wrap="none" lIns="93269" tIns="46634" rIns="93269" bIns="46634">
            <a:spAutoFit/>
          </a:bodyPr>
          <a:lstStyle/>
          <a:p>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药品</a:t>
            </a:r>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基本信息</a:t>
            </a:r>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sp>
        <p:nvSpPr>
          <p:cNvPr id="23" name="文本框 22"/>
          <p:cNvSpPr txBox="1"/>
          <p:nvPr/>
        </p:nvSpPr>
        <p:spPr>
          <a:xfrm>
            <a:off x="765810" y="1315085"/>
            <a:ext cx="10687050" cy="1568450"/>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我国癫痫的患病率在4</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~7</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，活动性癫痫患病率为4.6</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,年发病率在30/10万左右。据此估算,我国约有640万的活动性癫痫患者,同时每年有30万左右新发癫痫患者</a:t>
            </a:r>
            <a:r>
              <a:rPr lang="en-US" altLang="zh-CN" sz="1600" baseline="300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据统计我国癫痫患者已超过1000万，其中</a:t>
            </a:r>
            <a:r>
              <a:rPr lang="zh-CN" altLang="en-US" sz="1600" b="1">
                <a:latin typeface="微软雅黑" panose="020B0503020204020204" charset="-122"/>
                <a:ea typeface="微软雅黑" panose="020B0503020204020204" charset="-122"/>
                <a:cs typeface="微软雅黑" panose="020B0503020204020204" charset="-122"/>
              </a:rPr>
              <a:t>3/4患者起病于儿童时期</a:t>
            </a:r>
            <a:r>
              <a:rPr lang="en-US" altLang="zh-CN" sz="1600" baseline="300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charset="0"/>
              <a:buChar char="Ø"/>
            </a:pPr>
            <a:r>
              <a:rPr lang="zh-CN" altLang="en-US" sz="1600">
                <a:latin typeface="微软雅黑" panose="020B0503020204020204" charset="-122"/>
                <a:ea typeface="微软雅黑" panose="020B0503020204020204" charset="-122"/>
                <a:cs typeface="微软雅黑" panose="020B0503020204020204" charset="-122"/>
              </a:rPr>
              <a:t>癫痫患者的死亡危险性为一般人群的2~3倍,主要死因为癫痫猝死（</a:t>
            </a:r>
            <a:r>
              <a:rPr lang="en-US" altLang="zh-CN" sz="1600">
                <a:latin typeface="微软雅黑" panose="020B0503020204020204" charset="-122"/>
                <a:ea typeface="微软雅黑" panose="020B0503020204020204" charset="-122"/>
                <a:cs typeface="微软雅黑" panose="020B0503020204020204" charset="-122"/>
              </a:rPr>
              <a:t>SUDEP)、</a:t>
            </a:r>
            <a:r>
              <a:rPr lang="zh-CN" altLang="en-US" sz="1600">
                <a:latin typeface="微软雅黑" panose="020B0503020204020204" charset="-122"/>
                <a:ea typeface="微软雅黑" panose="020B0503020204020204" charset="-122"/>
                <a:cs typeface="微软雅黑" panose="020B0503020204020204" charset="-122"/>
              </a:rPr>
              <a:t>癫痫持续状态、意外伤害、自杀等</a:t>
            </a:r>
            <a:r>
              <a:rPr lang="en-US" altLang="zh-CN" sz="1600" baseline="300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nvSpPr>
        <p:spPr>
          <a:xfrm>
            <a:off x="5309235" y="6304915"/>
            <a:ext cx="6882765" cy="553085"/>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cs typeface="微软雅黑" panose="020B0503020204020204" charset="-122"/>
              </a:rPr>
              <a:t>[1]</a:t>
            </a:r>
            <a:r>
              <a:rPr lang="zh-CN" altLang="en-US" sz="1000">
                <a:latin typeface="微软雅黑" panose="020B0503020204020204" charset="-122"/>
                <a:ea typeface="微软雅黑" panose="020B0503020204020204" charset="-122"/>
                <a:cs typeface="微软雅黑" panose="020B0503020204020204" charset="-122"/>
              </a:rPr>
              <a:t>临床诊疗指南</a:t>
            </a:r>
            <a:r>
              <a:rPr lang="zh-CN" altLang="en-US" sz="1000">
                <a:latin typeface="Arial" panose="020B0604020202020204" pitchFamily="34" charset="0"/>
                <a:ea typeface="微软雅黑" panose="020B0503020204020204" charset="-122"/>
                <a:cs typeface="Arial" panose="020B0604020202020204" pitchFamily="34" charset="0"/>
              </a:rPr>
              <a:t>·</a:t>
            </a:r>
            <a:r>
              <a:rPr lang="zh-CN" altLang="en-US" sz="1000">
                <a:latin typeface="微软雅黑" panose="020B0503020204020204" charset="-122"/>
                <a:ea typeface="微软雅黑" panose="020B0503020204020204" charset="-122"/>
                <a:cs typeface="微软雅黑" panose="020B0503020204020204" charset="-122"/>
              </a:rPr>
              <a:t>癫痫病分册（2023 修订版)</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2</a:t>
            </a:r>
            <a:r>
              <a:rPr lang="zh-CN" altLang="en-US" sz="1000">
                <a:latin typeface="微软雅黑" panose="020B0503020204020204" charset="-122"/>
                <a:ea typeface="微软雅黑" panose="020B0503020204020204" charset="-122"/>
                <a:cs typeface="微软雅黑" panose="020B0503020204020204" charset="-122"/>
              </a:rPr>
              <a:t>]倪晶,李伟.儿童癫痫精神合并症的流行病学特征、危险因素与综合管理[</a:t>
            </a:r>
            <a:r>
              <a:rPr lang="en-US" altLang="zh-CN" sz="1000">
                <a:latin typeface="微软雅黑" panose="020B0503020204020204" charset="-122"/>
                <a:ea typeface="微软雅黑" panose="020B0503020204020204" charset="-122"/>
                <a:cs typeface="微软雅黑" panose="020B0503020204020204" charset="-122"/>
              </a:rPr>
              <a:t>J].</a:t>
            </a:r>
            <a:r>
              <a:rPr lang="zh-CN" altLang="en-US" sz="1000">
                <a:latin typeface="微软雅黑" panose="020B0503020204020204" charset="-122"/>
                <a:ea typeface="微软雅黑" panose="020B0503020204020204" charset="-122"/>
                <a:cs typeface="微软雅黑" panose="020B0503020204020204" charset="-122"/>
              </a:rPr>
              <a:t>东南大学学报(医学版),2025,44(2):340-343.</a:t>
            </a:r>
            <a:endParaRPr lang="zh-CN" altLang="en-US" sz="1000">
              <a:latin typeface="微软雅黑" panose="020B0503020204020204" charset="-122"/>
              <a:ea typeface="微软雅黑" panose="020B0503020204020204" charset="-122"/>
              <a:cs typeface="微软雅黑" panose="020B0503020204020204" charset="-122"/>
            </a:endParaRPr>
          </a:p>
          <a:p>
            <a:r>
              <a:rPr lang="en-US" altLang="zh-CN" sz="1000">
                <a:latin typeface="微软雅黑" panose="020B0503020204020204" charset="-122"/>
                <a:ea typeface="微软雅黑" panose="020B0503020204020204" charset="-122"/>
                <a:cs typeface="微软雅黑" panose="020B0503020204020204" charset="-122"/>
              </a:rPr>
              <a:t>[3]</a:t>
            </a:r>
            <a:r>
              <a:rPr lang="zh-CN" altLang="en-US" sz="1000">
                <a:latin typeface="微软雅黑" panose="020B0503020204020204" charset="-122"/>
                <a:ea typeface="微软雅黑" panose="020B0503020204020204" charset="-122"/>
                <a:cs typeface="微软雅黑" panose="020B0503020204020204" charset="-122"/>
              </a:rPr>
              <a:t>托吡酯口服溶液</a:t>
            </a:r>
            <a:r>
              <a:rPr lang="zh-CN" altLang="en-US" sz="1000">
                <a:latin typeface="微软雅黑" panose="020B0503020204020204" charset="-122"/>
                <a:ea typeface="微软雅黑" panose="020B0503020204020204" charset="-122"/>
                <a:cs typeface="微软雅黑" panose="020B0503020204020204" charset="-122"/>
              </a:rPr>
              <a:t>说明书</a:t>
            </a:r>
            <a:endParaRPr lang="zh-CN" altLang="en-US" sz="1000">
              <a:latin typeface="微软雅黑" panose="020B0503020204020204" charset="-122"/>
              <a:ea typeface="微软雅黑" panose="020B0503020204020204" charset="-122"/>
              <a:cs typeface="微软雅黑" panose="020B0503020204020204" charset="-122"/>
            </a:endParaRPr>
          </a:p>
        </p:txBody>
      </p:sp>
      <p:grpSp>
        <p:nvGrpSpPr>
          <p:cNvPr id="33" name="组合 32"/>
          <p:cNvGrpSpPr/>
          <p:nvPr/>
        </p:nvGrpSpPr>
        <p:grpSpPr>
          <a:xfrm rot="0">
            <a:off x="484505" y="1078865"/>
            <a:ext cx="11306810" cy="2203450"/>
            <a:chOff x="3298826" y="2417763"/>
            <a:chExt cx="5589587" cy="2098675"/>
          </a:xfrm>
          <a:gradFill>
            <a:gsLst>
              <a:gs pos="0">
                <a:srgbClr val="0755F9"/>
              </a:gs>
              <a:gs pos="100000">
                <a:srgbClr val="ED28A0"/>
              </a:gs>
            </a:gsLst>
            <a:lin ang="5400000" scaled="1"/>
          </a:gradFill>
        </p:grpSpPr>
        <p:sp>
          <p:nvSpPr>
            <p:cNvPr id="34" name="Freeform 7"/>
            <p:cNvSpPr>
              <a:spLocks noEditPoints="1"/>
            </p:cNvSpPr>
            <p:nvPr/>
          </p:nvSpPr>
          <p:spPr bwMode="auto">
            <a:xfrm>
              <a:off x="3562351" y="4346575"/>
              <a:ext cx="165100" cy="169863"/>
            </a:xfrm>
            <a:custGeom>
              <a:avLst/>
              <a:gdLst>
                <a:gd name="T0" fmla="*/ 20 w 39"/>
                <a:gd name="T1" fmla="*/ 40 h 40"/>
                <a:gd name="T2" fmla="*/ 0 w 39"/>
                <a:gd name="T3" fmla="*/ 20 h 40"/>
                <a:gd name="T4" fmla="*/ 20 w 39"/>
                <a:gd name="T5" fmla="*/ 0 h 40"/>
                <a:gd name="T6" fmla="*/ 39 w 39"/>
                <a:gd name="T7" fmla="*/ 20 h 40"/>
                <a:gd name="T8" fmla="*/ 20 w 39"/>
                <a:gd name="T9" fmla="*/ 40 h 40"/>
                <a:gd name="T10" fmla="*/ 20 w 39"/>
                <a:gd name="T11" fmla="*/ 9 h 40"/>
                <a:gd name="T12" fmla="*/ 8 w 39"/>
                <a:gd name="T13" fmla="*/ 20 h 40"/>
                <a:gd name="T14" fmla="*/ 20 w 39"/>
                <a:gd name="T15" fmla="*/ 31 h 40"/>
                <a:gd name="T16" fmla="*/ 31 w 39"/>
                <a:gd name="T17" fmla="*/ 20 h 40"/>
                <a:gd name="T18" fmla="*/ 20 w 39"/>
                <a:gd name="T19"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0">
                  <a:moveTo>
                    <a:pt x="20" y="40"/>
                  </a:moveTo>
                  <a:cubicBezTo>
                    <a:pt x="9" y="40"/>
                    <a:pt x="0" y="31"/>
                    <a:pt x="0" y="20"/>
                  </a:cubicBezTo>
                  <a:cubicBezTo>
                    <a:pt x="0" y="9"/>
                    <a:pt x="9" y="0"/>
                    <a:pt x="20" y="0"/>
                  </a:cubicBezTo>
                  <a:cubicBezTo>
                    <a:pt x="31" y="0"/>
                    <a:pt x="39" y="9"/>
                    <a:pt x="39" y="20"/>
                  </a:cubicBezTo>
                  <a:cubicBezTo>
                    <a:pt x="39" y="31"/>
                    <a:pt x="31" y="40"/>
                    <a:pt x="20" y="40"/>
                  </a:cubicBezTo>
                  <a:close/>
                  <a:moveTo>
                    <a:pt x="20" y="9"/>
                  </a:moveTo>
                  <a:cubicBezTo>
                    <a:pt x="13" y="9"/>
                    <a:pt x="8" y="14"/>
                    <a:pt x="8" y="20"/>
                  </a:cubicBezTo>
                  <a:cubicBezTo>
                    <a:pt x="8" y="26"/>
                    <a:pt x="13" y="31"/>
                    <a:pt x="20" y="31"/>
                  </a:cubicBezTo>
                  <a:cubicBezTo>
                    <a:pt x="26" y="31"/>
                    <a:pt x="31" y="26"/>
                    <a:pt x="31" y="20"/>
                  </a:cubicBezTo>
                  <a:cubicBezTo>
                    <a:pt x="31" y="14"/>
                    <a:pt x="26" y="9"/>
                    <a:pt x="2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8"/>
            <p:cNvSpPr/>
            <p:nvPr/>
          </p:nvSpPr>
          <p:spPr bwMode="auto">
            <a:xfrm>
              <a:off x="8786813" y="3081338"/>
              <a:ext cx="101600" cy="728663"/>
            </a:xfrm>
            <a:custGeom>
              <a:avLst/>
              <a:gdLst>
                <a:gd name="T0" fmla="*/ 0 w 64"/>
                <a:gd name="T1" fmla="*/ 459 h 459"/>
                <a:gd name="T2" fmla="*/ 64 w 64"/>
                <a:gd name="T3" fmla="*/ 392 h 459"/>
                <a:gd name="T4" fmla="*/ 64 w 64"/>
                <a:gd name="T5" fmla="*/ 67 h 459"/>
                <a:gd name="T6" fmla="*/ 0 w 64"/>
                <a:gd name="T7" fmla="*/ 0 h 459"/>
                <a:gd name="T8" fmla="*/ 0 w 64"/>
                <a:gd name="T9" fmla="*/ 459 h 459"/>
              </a:gdLst>
              <a:ahLst/>
              <a:cxnLst>
                <a:cxn ang="0">
                  <a:pos x="T0" y="T1"/>
                </a:cxn>
                <a:cxn ang="0">
                  <a:pos x="T2" y="T3"/>
                </a:cxn>
                <a:cxn ang="0">
                  <a:pos x="T4" y="T5"/>
                </a:cxn>
                <a:cxn ang="0">
                  <a:pos x="T6" y="T7"/>
                </a:cxn>
                <a:cxn ang="0">
                  <a:pos x="T8" y="T9"/>
                </a:cxn>
              </a:cxnLst>
              <a:rect l="0" t="0" r="r" b="b"/>
              <a:pathLst>
                <a:path w="64" h="459">
                  <a:moveTo>
                    <a:pt x="0" y="459"/>
                  </a:moveTo>
                  <a:lnTo>
                    <a:pt x="64" y="392"/>
                  </a:lnTo>
                  <a:lnTo>
                    <a:pt x="64" y="67"/>
                  </a:lnTo>
                  <a:lnTo>
                    <a:pt x="0" y="0"/>
                  </a:lnTo>
                  <a:lnTo>
                    <a:pt x="0" y="4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9"/>
            <p:cNvSpPr/>
            <p:nvPr/>
          </p:nvSpPr>
          <p:spPr bwMode="auto">
            <a:xfrm>
              <a:off x="3298826" y="3081338"/>
              <a:ext cx="101600" cy="728663"/>
            </a:xfrm>
            <a:custGeom>
              <a:avLst/>
              <a:gdLst>
                <a:gd name="T0" fmla="*/ 64 w 64"/>
                <a:gd name="T1" fmla="*/ 459 h 459"/>
                <a:gd name="T2" fmla="*/ 0 w 64"/>
                <a:gd name="T3" fmla="*/ 392 h 459"/>
                <a:gd name="T4" fmla="*/ 0 w 64"/>
                <a:gd name="T5" fmla="*/ 67 h 459"/>
                <a:gd name="T6" fmla="*/ 64 w 64"/>
                <a:gd name="T7" fmla="*/ 0 h 459"/>
                <a:gd name="T8" fmla="*/ 64 w 64"/>
                <a:gd name="T9" fmla="*/ 459 h 459"/>
              </a:gdLst>
              <a:ahLst/>
              <a:cxnLst>
                <a:cxn ang="0">
                  <a:pos x="T0" y="T1"/>
                </a:cxn>
                <a:cxn ang="0">
                  <a:pos x="T2" y="T3"/>
                </a:cxn>
                <a:cxn ang="0">
                  <a:pos x="T4" y="T5"/>
                </a:cxn>
                <a:cxn ang="0">
                  <a:pos x="T6" y="T7"/>
                </a:cxn>
                <a:cxn ang="0">
                  <a:pos x="T8" y="T9"/>
                </a:cxn>
              </a:cxnLst>
              <a:rect l="0" t="0" r="r" b="b"/>
              <a:pathLst>
                <a:path w="64" h="459">
                  <a:moveTo>
                    <a:pt x="64" y="459"/>
                  </a:moveTo>
                  <a:lnTo>
                    <a:pt x="0" y="392"/>
                  </a:lnTo>
                  <a:lnTo>
                    <a:pt x="0" y="67"/>
                  </a:lnTo>
                  <a:lnTo>
                    <a:pt x="64" y="0"/>
                  </a:lnTo>
                  <a:lnTo>
                    <a:pt x="64" y="4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10"/>
            <p:cNvSpPr/>
            <p:nvPr/>
          </p:nvSpPr>
          <p:spPr bwMode="auto">
            <a:xfrm>
              <a:off x="3397251" y="2417763"/>
              <a:ext cx="249238" cy="2057400"/>
            </a:xfrm>
            <a:custGeom>
              <a:avLst/>
              <a:gdLst>
                <a:gd name="T0" fmla="*/ 58 w 59"/>
                <a:gd name="T1" fmla="*/ 0 h 483"/>
                <a:gd name="T2" fmla="*/ 0 w 59"/>
                <a:gd name="T3" fmla="*/ 0 h 483"/>
                <a:gd name="T4" fmla="*/ 0 w 59"/>
                <a:gd name="T5" fmla="*/ 482 h 483"/>
                <a:gd name="T6" fmla="*/ 3 w 59"/>
                <a:gd name="T7" fmla="*/ 482 h 483"/>
                <a:gd name="T8" fmla="*/ 11 w 59"/>
                <a:gd name="T9" fmla="*/ 483 h 483"/>
                <a:gd name="T10" fmla="*/ 11 w 59"/>
                <a:gd name="T11" fmla="*/ 483 h 483"/>
                <a:gd name="T12" fmla="*/ 11 w 59"/>
                <a:gd name="T13" fmla="*/ 11 h 483"/>
                <a:gd name="T14" fmla="*/ 59 w 59"/>
                <a:gd name="T15" fmla="*/ 11 h 483"/>
                <a:gd name="T16" fmla="*/ 58 w 59"/>
                <a:gd name="T1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483">
                  <a:moveTo>
                    <a:pt x="58" y="0"/>
                  </a:moveTo>
                  <a:cubicBezTo>
                    <a:pt x="0" y="0"/>
                    <a:pt x="0" y="0"/>
                    <a:pt x="0" y="0"/>
                  </a:cubicBezTo>
                  <a:cubicBezTo>
                    <a:pt x="0" y="482"/>
                    <a:pt x="0" y="482"/>
                    <a:pt x="0" y="482"/>
                  </a:cubicBezTo>
                  <a:cubicBezTo>
                    <a:pt x="1" y="482"/>
                    <a:pt x="2" y="482"/>
                    <a:pt x="3" y="482"/>
                  </a:cubicBezTo>
                  <a:cubicBezTo>
                    <a:pt x="5" y="482"/>
                    <a:pt x="8" y="483"/>
                    <a:pt x="11" y="483"/>
                  </a:cubicBezTo>
                  <a:cubicBezTo>
                    <a:pt x="11" y="483"/>
                    <a:pt x="11" y="483"/>
                    <a:pt x="11" y="483"/>
                  </a:cubicBezTo>
                  <a:cubicBezTo>
                    <a:pt x="11" y="11"/>
                    <a:pt x="11" y="11"/>
                    <a:pt x="11" y="11"/>
                  </a:cubicBezTo>
                  <a:cubicBezTo>
                    <a:pt x="59" y="11"/>
                    <a:pt x="59" y="11"/>
                    <a:pt x="59" y="11"/>
                  </a:cubicBezTo>
                  <a:cubicBezTo>
                    <a:pt x="59" y="7"/>
                    <a:pt x="59" y="3"/>
                    <a:pt x="5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11"/>
            <p:cNvSpPr/>
            <p:nvPr/>
          </p:nvSpPr>
          <p:spPr bwMode="auto">
            <a:xfrm>
              <a:off x="3697288" y="2417763"/>
              <a:ext cx="5097463" cy="2039938"/>
            </a:xfrm>
            <a:custGeom>
              <a:avLst/>
              <a:gdLst>
                <a:gd name="T0" fmla="*/ 175 w 1202"/>
                <a:gd name="T1" fmla="*/ 0 h 479"/>
                <a:gd name="T2" fmla="*/ 174 w 1202"/>
                <a:gd name="T3" fmla="*/ 11 h 479"/>
                <a:gd name="T4" fmla="*/ 1191 w 1202"/>
                <a:gd name="T5" fmla="*/ 11 h 479"/>
                <a:gd name="T6" fmla="*/ 1191 w 1202"/>
                <a:gd name="T7" fmla="*/ 468 h 479"/>
                <a:gd name="T8" fmla="*/ 0 w 1202"/>
                <a:gd name="T9" fmla="*/ 468 h 479"/>
                <a:gd name="T10" fmla="*/ 0 w 1202"/>
                <a:gd name="T11" fmla="*/ 479 h 479"/>
                <a:gd name="T12" fmla="*/ 1202 w 1202"/>
                <a:gd name="T13" fmla="*/ 479 h 479"/>
                <a:gd name="T14" fmla="*/ 1202 w 1202"/>
                <a:gd name="T15" fmla="*/ 0 h 479"/>
                <a:gd name="T16" fmla="*/ 175 w 1202"/>
                <a:gd name="T1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479">
                  <a:moveTo>
                    <a:pt x="175" y="0"/>
                  </a:moveTo>
                  <a:cubicBezTo>
                    <a:pt x="174" y="3"/>
                    <a:pt x="174" y="7"/>
                    <a:pt x="174" y="11"/>
                  </a:cubicBezTo>
                  <a:cubicBezTo>
                    <a:pt x="1191" y="11"/>
                    <a:pt x="1191" y="11"/>
                    <a:pt x="1191" y="11"/>
                  </a:cubicBezTo>
                  <a:cubicBezTo>
                    <a:pt x="1191" y="468"/>
                    <a:pt x="1191" y="468"/>
                    <a:pt x="1191" y="468"/>
                  </a:cubicBezTo>
                  <a:cubicBezTo>
                    <a:pt x="0" y="468"/>
                    <a:pt x="0" y="468"/>
                    <a:pt x="0" y="468"/>
                  </a:cubicBezTo>
                  <a:cubicBezTo>
                    <a:pt x="0" y="472"/>
                    <a:pt x="0" y="476"/>
                    <a:pt x="0" y="479"/>
                  </a:cubicBezTo>
                  <a:cubicBezTo>
                    <a:pt x="1202" y="479"/>
                    <a:pt x="1202" y="479"/>
                    <a:pt x="1202" y="479"/>
                  </a:cubicBezTo>
                  <a:cubicBezTo>
                    <a:pt x="1202" y="0"/>
                    <a:pt x="1202" y="0"/>
                    <a:pt x="1202" y="0"/>
                  </a:cubicBezTo>
                  <a:lnTo>
                    <a:pt x="17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55" name="文本框 54"/>
          <p:cNvSpPr txBox="1"/>
          <p:nvPr/>
        </p:nvSpPr>
        <p:spPr>
          <a:xfrm>
            <a:off x="1193165" y="913765"/>
            <a:ext cx="1757680" cy="398780"/>
          </a:xfrm>
          <a:prstGeom prst="rect">
            <a:avLst/>
          </a:prstGeom>
          <a:noFill/>
        </p:spPr>
        <p:txBody>
          <a:bodyPr wrap="square" rtlCol="0">
            <a:spAutoFit/>
          </a:bodyPr>
          <a:p>
            <a:r>
              <a:rPr lang="zh-CN" altLang="en-US" sz="2000" b="1">
                <a:latin typeface="微软雅黑" panose="020B0503020204020204" charset="-122"/>
                <a:ea typeface="微软雅黑" panose="020B0503020204020204" charset="-122"/>
                <a:cs typeface="微软雅黑" panose="020B0503020204020204" charset="-122"/>
                <a:sym typeface="+mn-ea"/>
              </a:rPr>
              <a:t>疾病基本情况</a:t>
            </a:r>
            <a:endParaRPr lang="zh-CN" altLang="en-US" sz="2000" b="1">
              <a:latin typeface="微软雅黑" panose="020B0503020204020204" charset="-122"/>
              <a:ea typeface="微软雅黑" panose="020B0503020204020204" charset="-122"/>
              <a:cs typeface="微软雅黑" panose="020B0503020204020204" charset="-122"/>
              <a:sym typeface="+mn-ea"/>
            </a:endParaRPr>
          </a:p>
        </p:txBody>
      </p:sp>
      <p:grpSp>
        <p:nvGrpSpPr>
          <p:cNvPr id="57" name="组合 56"/>
          <p:cNvGrpSpPr/>
          <p:nvPr/>
        </p:nvGrpSpPr>
        <p:grpSpPr>
          <a:xfrm>
            <a:off x="765810" y="3562350"/>
            <a:ext cx="3698240" cy="2519680"/>
            <a:chOff x="1193" y="4976"/>
            <a:chExt cx="5824" cy="3968"/>
          </a:xfrm>
        </p:grpSpPr>
        <p:sp>
          <p:nvSpPr>
            <p:cNvPr id="58" name="圆角矩形 57"/>
            <p:cNvSpPr/>
            <p:nvPr>
              <p:custDataLst>
                <p:tags r:id="rId1"/>
              </p:custDataLst>
            </p:nvPr>
          </p:nvSpPr>
          <p:spPr>
            <a:xfrm>
              <a:off x="1193" y="5960"/>
              <a:ext cx="5824" cy="2984"/>
            </a:xfrm>
            <a:prstGeom prst="roundRect">
              <a:avLst/>
            </a:prstGeom>
            <a:solidFill>
              <a:schemeClr val="bg1">
                <a:lumMod val="95000"/>
              </a:schemeClr>
            </a:solidFill>
            <a:effectLst>
              <a:outerShdw blurRad="50800" dist="38100" dir="5400000" algn="t" rotWithShape="0">
                <a:prstClr val="black">
                  <a:alpha val="40000"/>
                </a:prstClr>
              </a:outerShdw>
            </a:effectLst>
          </p:spPr>
          <p:style>
            <a:lnRef idx="0">
              <a:srgbClr val="FFFFFF"/>
            </a:lnRef>
            <a:fillRef idx="2">
              <a:schemeClr val="accent1"/>
            </a:fillRef>
            <a:effectRef idx="0">
              <a:srgbClr val="FFFFFF"/>
            </a:effectRef>
            <a:fontRef idx="minor">
              <a:schemeClr val="lt1"/>
            </a:fontRef>
          </p:style>
          <p:txBody>
            <a:bodyPr rtlCol="0" anchor="ctr"/>
            <a:p>
              <a:pPr algn="ctr"/>
              <a:endParaRPr lang="zh-CN" altLang="en-US"/>
            </a:p>
          </p:txBody>
        </p:sp>
        <p:sp>
          <p:nvSpPr>
            <p:cNvPr id="59" name="圆角矩形 58"/>
            <p:cNvSpPr/>
            <p:nvPr>
              <p:custDataLst>
                <p:tags r:id="rId2"/>
              </p:custDataLst>
            </p:nvPr>
          </p:nvSpPr>
          <p:spPr>
            <a:xfrm>
              <a:off x="2354" y="4976"/>
              <a:ext cx="3502" cy="848"/>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b="1">
                  <a:solidFill>
                    <a:schemeClr val="bg1"/>
                  </a:solidFill>
                  <a:latin typeface="微软雅黑" panose="020B0503020204020204" charset="-122"/>
                  <a:ea typeface="微软雅黑" panose="020B0503020204020204" charset="-122"/>
                  <a:cs typeface="宋体" panose="02010600030101010101" pitchFamily="2" charset="-122"/>
                  <a:sym typeface="+mn-ea"/>
                </a:rPr>
                <a:t>治疗现状</a:t>
              </a:r>
              <a:endParaRPr lang="zh-CN" b="1">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
          <p:nvSpPr>
            <p:cNvPr id="60" name="文本框 59"/>
            <p:cNvSpPr txBox="1"/>
            <p:nvPr>
              <p:custDataLst>
                <p:tags r:id="rId3"/>
              </p:custDataLst>
            </p:nvPr>
          </p:nvSpPr>
          <p:spPr>
            <a:xfrm>
              <a:off x="1441" y="6167"/>
              <a:ext cx="5259" cy="2688"/>
            </a:xfrm>
            <a:prstGeom prst="rect">
              <a:avLst/>
            </a:prstGeom>
            <a:noFill/>
          </p:spPr>
          <p:txBody>
            <a:bodyPr wrap="square" rtlCol="0">
              <a:spAutoFit/>
            </a:bodyPr>
            <a:p>
              <a:pPr marL="285750" indent="-285750" fontAlgn="auto">
                <a:lnSpc>
                  <a:spcPct val="150000"/>
                </a:lnSpc>
                <a:buFont typeface="Wingdings" panose="05000000000000000000" charset="0"/>
                <a:buChar char="Ø"/>
              </a:pPr>
              <a:r>
                <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rPr>
                <a:t>托吡酯胶囊剂无法满足儿童、</a:t>
              </a:r>
              <a:r>
                <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rPr>
                <a:t>吞咽困难患者的用药需求。</a:t>
              </a:r>
              <a:endPar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Ø"/>
              </a:pPr>
              <a:r>
                <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rPr>
                <a:t>托吡酯胶囊剂无法满足患者灵活剂量、准确剂量，尤其儿童患者梯度准确调整剂量的</a:t>
              </a:r>
              <a:r>
                <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rPr>
                <a:t>需求。</a:t>
              </a:r>
              <a:endParaRPr lang="zh-CN" altLang="en-US" sz="1400" spc="6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64" name="组合 63"/>
          <p:cNvGrpSpPr/>
          <p:nvPr/>
        </p:nvGrpSpPr>
        <p:grpSpPr>
          <a:xfrm>
            <a:off x="5213985" y="3562350"/>
            <a:ext cx="6635750" cy="2541905"/>
            <a:chOff x="7766" y="4976"/>
            <a:chExt cx="10450" cy="4003"/>
          </a:xfrm>
        </p:grpSpPr>
        <p:sp>
          <p:nvSpPr>
            <p:cNvPr id="66" name="圆角矩形 65"/>
            <p:cNvSpPr/>
            <p:nvPr>
              <p:custDataLst>
                <p:tags r:id="rId4"/>
              </p:custDataLst>
            </p:nvPr>
          </p:nvSpPr>
          <p:spPr>
            <a:xfrm>
              <a:off x="7766" y="5964"/>
              <a:ext cx="10450" cy="3015"/>
            </a:xfrm>
            <a:prstGeom prst="roundRect">
              <a:avLst/>
            </a:prstGeom>
            <a:solidFill>
              <a:schemeClr val="bg1">
                <a:lumMod val="95000"/>
              </a:schemeClr>
            </a:solidFill>
            <a:effectLst>
              <a:outerShdw blurRad="50800" dist="38100" dir="5400000" algn="t" rotWithShape="0">
                <a:prstClr val="black">
                  <a:alpha val="40000"/>
                </a:prstClr>
              </a:outerShdw>
            </a:effectLst>
          </p:spPr>
          <p:style>
            <a:lnRef idx="0">
              <a:srgbClr val="FFFFFF"/>
            </a:lnRef>
            <a:fillRef idx="2">
              <a:schemeClr val="accent1"/>
            </a:fillRef>
            <a:effectRef idx="0">
              <a:srgbClr val="FFFFFF"/>
            </a:effectRef>
            <a:fontRef idx="minor">
              <a:schemeClr val="lt1"/>
            </a:fontRef>
          </p:style>
          <p:txBody>
            <a:bodyPr rtlCol="0" anchor="ctr"/>
            <a:p>
              <a:pPr algn="ctr"/>
              <a:endParaRPr lang="zh-CN" altLang="en-US"/>
            </a:p>
          </p:txBody>
        </p:sp>
        <p:sp>
          <p:nvSpPr>
            <p:cNvPr id="67" name="圆角矩形 66"/>
            <p:cNvSpPr/>
            <p:nvPr>
              <p:custDataLst>
                <p:tags r:id="rId5"/>
              </p:custDataLst>
            </p:nvPr>
          </p:nvSpPr>
          <p:spPr>
            <a:xfrm>
              <a:off x="11724" y="4976"/>
              <a:ext cx="3502" cy="848"/>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b="1">
                  <a:solidFill>
                    <a:schemeClr val="bg1"/>
                  </a:solidFill>
                  <a:latin typeface="微软雅黑" panose="020B0503020204020204" charset="-122"/>
                  <a:ea typeface="微软雅黑" panose="020B0503020204020204" charset="-122"/>
                  <a:cs typeface="宋体" panose="02010600030101010101" pitchFamily="2" charset="-122"/>
                  <a:sym typeface="+mn-ea"/>
                </a:rPr>
                <a:t>未满足的治疗需求</a:t>
              </a:r>
              <a:endParaRPr lang="zh-CN" b="1">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
          <p:nvSpPr>
            <p:cNvPr id="68" name="文本框 67"/>
            <p:cNvSpPr txBox="1"/>
            <p:nvPr>
              <p:custDataLst>
                <p:tags r:id="rId6"/>
              </p:custDataLst>
            </p:nvPr>
          </p:nvSpPr>
          <p:spPr>
            <a:xfrm>
              <a:off x="8044" y="6167"/>
              <a:ext cx="9829" cy="1670"/>
            </a:xfrm>
            <a:prstGeom prst="rect">
              <a:avLst/>
            </a:prstGeom>
            <a:noFill/>
          </p:spPr>
          <p:txBody>
            <a:bodyPr wrap="square" rtlCol="0">
              <a:spAutoFit/>
            </a:bodyPr>
            <a:p>
              <a:pPr marL="171450" indent="-171450">
                <a:lnSpc>
                  <a:spcPct val="150000"/>
                </a:lnSpc>
                <a:buFont typeface="Wingdings" panose="05000000000000000000" charset="0"/>
                <a:buChar char="Ø"/>
              </a:pPr>
              <a:r>
                <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rPr>
                <a:t>弥补胶囊剂不</a:t>
              </a:r>
              <a:r>
                <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rPr>
                <a:t>能拆分、不易吞服问题；提高患者依从性；为患者提供新的用药选择。</a:t>
              </a:r>
              <a:endPar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marL="171450" indent="-171450">
                <a:lnSpc>
                  <a:spcPct val="150000"/>
                </a:lnSpc>
                <a:buFont typeface="Wingdings" panose="05000000000000000000" charset="0"/>
                <a:buChar char="Ø"/>
              </a:pPr>
              <a:r>
                <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rPr>
                <a:t>满足临床根据患者病情、治疗效果个体化剂量调整的</a:t>
              </a:r>
              <a:r>
                <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rPr>
                <a:t>需求。</a:t>
              </a:r>
              <a:endPar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grpSp>
      <p:pic>
        <p:nvPicPr>
          <p:cNvPr id="71" name="图片 7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1948879" cy="523240"/>
            <a:chOff x="643226" y="411409"/>
            <a:chExt cx="1948879" cy="523240"/>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1366520" cy="523240"/>
            </a:xfrm>
            <a:prstGeom prst="rect">
              <a:avLst/>
            </a:prstGeom>
            <a:effectLst/>
          </p:spPr>
          <p:txBody>
            <a:bodyPr wrap="none" lIns="93269" tIns="46634" rIns="93269" bIns="46634">
              <a:spAutoFit/>
            </a:bodyPr>
            <a:lstStyle/>
            <a:p>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安全性</a:t>
              </a:r>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
        <p:nvSpPr>
          <p:cNvPr id="6" name="圆角矩形 1"/>
          <p:cNvSpPr/>
          <p:nvPr>
            <p:custDataLst>
              <p:tags r:id="rId2"/>
            </p:custDataLst>
          </p:nvPr>
        </p:nvSpPr>
        <p:spPr>
          <a:xfrm>
            <a:off x="713740" y="1493520"/>
            <a:ext cx="3376295" cy="4828540"/>
          </a:xfrm>
          <a:prstGeom prst="roundRect">
            <a:avLst>
              <a:gd name="adj" fmla="val 3766"/>
            </a:avLst>
          </a:prstGeom>
          <a:gradFill>
            <a:gsLst>
              <a:gs pos="0">
                <a:srgbClr val="FFFFFF">
                  <a:alpha val="10000"/>
                </a:srgbClr>
              </a:gs>
              <a:gs pos="100000">
                <a:schemeClr val="accent1">
                  <a:alpha val="15000"/>
                </a:schemeClr>
              </a:gs>
            </a:gsLst>
            <a:lin ang="5400000" scaled="0"/>
          </a:gradFill>
          <a:ln w="12700">
            <a:solidFill>
              <a:schemeClr val="accent1">
                <a:lumMod val="60000"/>
                <a:lumOff val="40000"/>
                <a:alpha val="5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任意多边形: 形状 1"/>
          <p:cNvSpPr/>
          <p:nvPr>
            <p:custDataLst>
              <p:tags r:id="rId3"/>
            </p:custDataLst>
          </p:nvPr>
        </p:nvSpPr>
        <p:spPr>
          <a:xfrm>
            <a:off x="1548130" y="1440815"/>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8" name="任意多边形: 形状 3"/>
          <p:cNvSpPr/>
          <p:nvPr>
            <p:custDataLst>
              <p:tags r:id="rId4"/>
            </p:custDataLst>
          </p:nvPr>
        </p:nvSpPr>
        <p:spPr>
          <a:xfrm>
            <a:off x="3015615" y="1440815"/>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9" name="任意多边形: 形状 4" descr="D:\51PPT模板网\51pptmoban.com\图片.jpg"/>
          <p:cNvSpPr/>
          <p:nvPr>
            <p:custDataLst>
              <p:tags r:id="rId5"/>
            </p:custDataLst>
          </p:nvPr>
        </p:nvSpPr>
        <p:spPr>
          <a:xfrm>
            <a:off x="1633220" y="1443990"/>
            <a:ext cx="1536700" cy="174625"/>
          </a:xfrm>
          <a:custGeom>
            <a:avLst/>
            <a:gdLst>
              <a:gd name="connsiteX0" fmla="*/ 9463 w 5671603"/>
              <a:gd name="connsiteY0" fmla="*/ 0 h 642809"/>
              <a:gd name="connsiteX1" fmla="*/ 772663 w 5671603"/>
              <a:gd name="connsiteY1" fmla="*/ 0 h 642809"/>
              <a:gd name="connsiteX2" fmla="*/ 1678703 w 5671603"/>
              <a:gd name="connsiteY2" fmla="*/ 0 h 642809"/>
              <a:gd name="connsiteX3" fmla="*/ 1992767 w 5671603"/>
              <a:gd name="connsiteY3" fmla="*/ 0 h 642809"/>
              <a:gd name="connsiteX4" fmla="*/ 2565400 w 5671603"/>
              <a:gd name="connsiteY4" fmla="*/ 0 h 642809"/>
              <a:gd name="connsiteX5" fmla="*/ 2803588 w 5671603"/>
              <a:gd name="connsiteY5" fmla="*/ 0 h 642809"/>
              <a:gd name="connsiteX6" fmla="*/ 2868015 w 5671603"/>
              <a:gd name="connsiteY6" fmla="*/ 0 h 642809"/>
              <a:gd name="connsiteX7" fmla="*/ 3106203 w 5671603"/>
              <a:gd name="connsiteY7" fmla="*/ 0 h 642809"/>
              <a:gd name="connsiteX8" fmla="*/ 3678836 w 5671603"/>
              <a:gd name="connsiteY8" fmla="*/ 0 h 642809"/>
              <a:gd name="connsiteX9" fmla="*/ 3992900 w 5671603"/>
              <a:gd name="connsiteY9" fmla="*/ 0 h 642809"/>
              <a:gd name="connsiteX10" fmla="*/ 4898940 w 5671603"/>
              <a:gd name="connsiteY10" fmla="*/ 0 h 642809"/>
              <a:gd name="connsiteX11" fmla="*/ 5662140 w 5671603"/>
              <a:gd name="connsiteY11" fmla="*/ 0 h 642809"/>
              <a:gd name="connsiteX12" fmla="*/ 5300826 w 5671603"/>
              <a:gd name="connsiteY12" fmla="*/ 111760 h 642809"/>
              <a:gd name="connsiteX13" fmla="*/ 5173190 w 5671603"/>
              <a:gd name="connsiteY13" fmla="*/ 461024 h 642809"/>
              <a:gd name="connsiteX14" fmla="*/ 4898940 w 5671603"/>
              <a:gd name="connsiteY14" fmla="*/ 642809 h 642809"/>
              <a:gd name="connsiteX15" fmla="*/ 3992900 w 5671603"/>
              <a:gd name="connsiteY15" fmla="*/ 642809 h 642809"/>
              <a:gd name="connsiteX16" fmla="*/ 3106203 w 5671603"/>
              <a:gd name="connsiteY16" fmla="*/ 642809 h 642809"/>
              <a:gd name="connsiteX17" fmla="*/ 2565400 w 5671603"/>
              <a:gd name="connsiteY17" fmla="*/ 642809 h 642809"/>
              <a:gd name="connsiteX18" fmla="*/ 1678703 w 5671603"/>
              <a:gd name="connsiteY18" fmla="*/ 642809 h 642809"/>
              <a:gd name="connsiteX19" fmla="*/ 772663 w 5671603"/>
              <a:gd name="connsiteY19" fmla="*/ 642809 h 642809"/>
              <a:gd name="connsiteX20" fmla="*/ 498413 w 5671603"/>
              <a:gd name="connsiteY20" fmla="*/ 461024 h 642809"/>
              <a:gd name="connsiteX21" fmla="*/ 370777 w 5671603"/>
              <a:gd name="connsiteY21" fmla="*/ 111760 h 642809"/>
              <a:gd name="connsiteX22" fmla="*/ 9463 w 5671603"/>
              <a:gd name="connsiteY22" fmla="*/ 0 h 64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1603" h="642809">
                <a:moveTo>
                  <a:pt x="9463" y="0"/>
                </a:moveTo>
                <a:lnTo>
                  <a:pt x="772663" y="0"/>
                </a:lnTo>
                <a:lnTo>
                  <a:pt x="1678703" y="0"/>
                </a:lnTo>
                <a:lnTo>
                  <a:pt x="1992767" y="0"/>
                </a:lnTo>
                <a:lnTo>
                  <a:pt x="2565400" y="0"/>
                </a:lnTo>
                <a:lnTo>
                  <a:pt x="2803588" y="0"/>
                </a:lnTo>
                <a:lnTo>
                  <a:pt x="2868015" y="0"/>
                </a:lnTo>
                <a:lnTo>
                  <a:pt x="3106203" y="0"/>
                </a:lnTo>
                <a:lnTo>
                  <a:pt x="3678836" y="0"/>
                </a:lnTo>
                <a:lnTo>
                  <a:pt x="3992900" y="0"/>
                </a:lnTo>
                <a:lnTo>
                  <a:pt x="4898940" y="0"/>
                </a:lnTo>
                <a:lnTo>
                  <a:pt x="5662140" y="0"/>
                </a:lnTo>
                <a:cubicBezTo>
                  <a:pt x="5729121" y="18627"/>
                  <a:pt x="5422799" y="-41277"/>
                  <a:pt x="5300826" y="111760"/>
                </a:cubicBezTo>
                <a:lnTo>
                  <a:pt x="5173190" y="461024"/>
                </a:lnTo>
                <a:cubicBezTo>
                  <a:pt x="5128005" y="567851"/>
                  <a:pt x="5022226" y="642809"/>
                  <a:pt x="4898940" y="642809"/>
                </a:cubicBezTo>
                <a:lnTo>
                  <a:pt x="3992900" y="642809"/>
                </a:lnTo>
                <a:lnTo>
                  <a:pt x="3106203" y="642809"/>
                </a:lnTo>
                <a:lnTo>
                  <a:pt x="2565400" y="642809"/>
                </a:lnTo>
                <a:lnTo>
                  <a:pt x="1678703" y="642809"/>
                </a:lnTo>
                <a:lnTo>
                  <a:pt x="772663" y="642809"/>
                </a:lnTo>
                <a:cubicBezTo>
                  <a:pt x="649377" y="642809"/>
                  <a:pt x="543598" y="567851"/>
                  <a:pt x="498413" y="461024"/>
                </a:cubicBezTo>
                <a:lnTo>
                  <a:pt x="370777" y="111760"/>
                </a:lnTo>
                <a:cubicBezTo>
                  <a:pt x="248804" y="-41277"/>
                  <a:pt x="-57518" y="18627"/>
                  <a:pt x="9463" y="0"/>
                </a:cubicBezTo>
                <a:close/>
              </a:path>
            </a:pathLst>
          </a:custGeom>
          <a:gradFill>
            <a:gsLst>
              <a:gs pos="0">
                <a:schemeClr val="accent1">
                  <a:lumMod val="60000"/>
                  <a:lumOff val="40000"/>
                </a:schemeClr>
              </a:gs>
              <a:gs pos="100000">
                <a:schemeClr val="accent1"/>
              </a:gs>
            </a:gsLst>
            <a:lin ang="5400000" scaled="0"/>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latin typeface="微软雅黑" panose="020B0503020204020204" charset="-122"/>
              <a:ea typeface="微软雅黑" panose="020B0503020204020204" charset="-122"/>
              <a:cs typeface="+mn-ea"/>
              <a:sym typeface="+mn-lt"/>
            </a:endParaRPr>
          </a:p>
        </p:txBody>
      </p:sp>
      <p:sp>
        <p:nvSpPr>
          <p:cNvPr id="11" name="形状9"/>
          <p:cNvSpPr/>
          <p:nvPr>
            <p:custDataLst>
              <p:tags r:id="rId6"/>
            </p:custDataLst>
          </p:nvPr>
        </p:nvSpPr>
        <p:spPr>
          <a:xfrm>
            <a:off x="1772920" y="6322060"/>
            <a:ext cx="1259205" cy="50800"/>
          </a:xfrm>
          <a:prstGeom prst="roundRect">
            <a:avLst>
              <a:gd name="adj" fmla="val 50000"/>
            </a:avLst>
          </a:prstGeom>
          <a:solidFill>
            <a:schemeClr val="accent1">
              <a:alpha val="50000"/>
            </a:schemeClr>
          </a:solidFill>
          <a:ln w="3175">
            <a:noFill/>
          </a:ln>
          <a:effectLst>
            <a:outerShdw blurRad="127000" dist="63500" dir="3000000" algn="ctr" rotWithShape="0">
              <a:schemeClr val="bg1">
                <a:lumMod val="50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sz="3200" b="1" dirty="0">
              <a:effectLst>
                <a:reflection blurRad="6350" stA="26000" endPos="60000" dist="30480" dir="5400000" sy="-100000" algn="bl" rotWithShape="0"/>
              </a:effectLst>
              <a:latin typeface="微软雅黑" panose="020B0503020204020204" charset="-122"/>
              <a:ea typeface="微软雅黑" panose="020B0503020204020204" charset="-122"/>
              <a:cs typeface="+mn-ea"/>
              <a:sym typeface="+mn-lt"/>
            </a:endParaRPr>
          </a:p>
        </p:txBody>
      </p:sp>
      <p:sp>
        <p:nvSpPr>
          <p:cNvPr id="12" name="矩形 11"/>
          <p:cNvSpPr/>
          <p:nvPr>
            <p:custDataLst>
              <p:tags r:id="rId7"/>
            </p:custDataLst>
          </p:nvPr>
        </p:nvSpPr>
        <p:spPr>
          <a:xfrm>
            <a:off x="772160" y="2559685"/>
            <a:ext cx="3227705" cy="3355975"/>
          </a:xfrm>
          <a:prstGeom prst="rect">
            <a:avLst/>
          </a:prstGeom>
          <a:noFill/>
        </p:spPr>
        <p:txBody>
          <a:bodyPr wrap="square" lIns="0" tIns="90170" rIns="0" bIns="0" rtlCol="0" anchor="t" anchorCtr="0">
            <a:noAutofit/>
          </a:bodyPr>
          <a:lstStyle/>
          <a:p>
            <a:pPr>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在双盲、安慰剂对照成人癫痫患者的加用治疗试验中，按照推荐剂量范围（200~400</a:t>
            </a:r>
            <a:r>
              <a:rPr lang="en-US" altLang="zh-CN"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mg/</a:t>
            </a: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日）用药，发生率大于5%的不良反应（以发生频率的降序排列）包括：嗜睡、头晕、疲乏、易激惹、体重下降、思想迟钝、感觉异常、复视、协调失常、恶心、眼球震颤、困倦、厌食、构音不良、视物模糊、食欲下降、记忆损害和腹泻。</a:t>
            </a: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已知对本品过敏者禁用。</a:t>
            </a:r>
            <a:endParaRPr lang="en-US" altLang="zh-CN"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6" name="标题"/>
          <p:cNvSpPr txBox="1"/>
          <p:nvPr>
            <p:custDataLst>
              <p:tags r:id="rId8"/>
            </p:custDataLst>
          </p:nvPr>
        </p:nvSpPr>
        <p:spPr>
          <a:xfrm>
            <a:off x="931545" y="1847850"/>
            <a:ext cx="2941955" cy="609600"/>
          </a:xfrm>
          <a:prstGeom prst="rect">
            <a:avLst/>
          </a:prstGeom>
          <a:noFill/>
        </p:spPr>
        <p:txBody>
          <a:bodyPr wrap="square" lIns="0" tIns="0" rIns="0" bIns="0" rtlCol="0" anchor="ctr">
            <a:noAutofit/>
          </a:bodyPr>
          <a:lstStyle/>
          <a:p>
            <a:pPr algn="ctr"/>
            <a:r>
              <a:rPr lang="zh-CN" altLang="en-US" b="1" spc="300" dirty="0">
                <a:solidFill>
                  <a:schemeClr val="accent1"/>
                </a:solidFill>
                <a:latin typeface="微软雅黑" panose="020B0503020204020204" charset="-122"/>
                <a:ea typeface="微软雅黑" panose="020B0503020204020204" charset="-122"/>
              </a:rPr>
              <a:t>【药品说明书收载的安全性信息】</a:t>
            </a:r>
            <a:endParaRPr lang="zh-CN" altLang="en-US" b="1" spc="300" dirty="0">
              <a:solidFill>
                <a:schemeClr val="accent1"/>
              </a:solidFill>
              <a:latin typeface="微软雅黑" panose="020B0503020204020204" charset="-122"/>
              <a:ea typeface="微软雅黑" panose="020B0503020204020204" charset="-122"/>
            </a:endParaRPr>
          </a:p>
        </p:txBody>
      </p:sp>
      <p:cxnSp>
        <p:nvCxnSpPr>
          <p:cNvPr id="23" name="直接连接符 22"/>
          <p:cNvCxnSpPr/>
          <p:nvPr>
            <p:custDataLst>
              <p:tags r:id="rId9"/>
            </p:custDataLst>
          </p:nvPr>
        </p:nvCxnSpPr>
        <p:spPr>
          <a:xfrm>
            <a:off x="931545" y="2559685"/>
            <a:ext cx="2887345" cy="0"/>
          </a:xfrm>
          <a:prstGeom prst="line">
            <a:avLst/>
          </a:prstGeom>
          <a:ln w="19050">
            <a:gradFill>
              <a:gsLst>
                <a:gs pos="100000">
                  <a:schemeClr val="accent1">
                    <a:alpha val="0"/>
                  </a:schemeClr>
                </a:gs>
                <a:gs pos="0">
                  <a:schemeClr val="accent1">
                    <a:alpha val="44000"/>
                  </a:schemeClr>
                </a:gs>
              </a:gsLst>
              <a:path path="circle">
                <a:fillToRect l="50000" t="50000" r="50000" b="50000"/>
              </a:path>
              <a:tileRect/>
            </a:gradFill>
          </a:ln>
          <a:effectLst>
            <a:outerShdw blurRad="50800" dist="25400" dir="5400000" algn="t" rotWithShape="0">
              <a:schemeClr val="accent1">
                <a:lumMod val="75000"/>
                <a:alpha val="16000"/>
              </a:schemeClr>
            </a:outerShdw>
          </a:effectLst>
        </p:spPr>
        <p:style>
          <a:lnRef idx="2">
            <a:schemeClr val="accent1"/>
          </a:lnRef>
          <a:fillRef idx="0">
            <a:srgbClr val="FFFFFF"/>
          </a:fillRef>
          <a:effectRef idx="0">
            <a:srgbClr val="FFFFFF"/>
          </a:effectRef>
          <a:fontRef idx="minor">
            <a:schemeClr val="tx1"/>
          </a:fontRef>
        </p:style>
      </p:cxnSp>
      <p:sp>
        <p:nvSpPr>
          <p:cNvPr id="31" name="圆角矩形 1"/>
          <p:cNvSpPr/>
          <p:nvPr>
            <p:custDataLst>
              <p:tags r:id="rId10"/>
            </p:custDataLst>
          </p:nvPr>
        </p:nvSpPr>
        <p:spPr>
          <a:xfrm>
            <a:off x="8120380" y="1492885"/>
            <a:ext cx="3376295" cy="4828540"/>
          </a:xfrm>
          <a:prstGeom prst="roundRect">
            <a:avLst>
              <a:gd name="adj" fmla="val 3766"/>
            </a:avLst>
          </a:prstGeom>
          <a:gradFill>
            <a:gsLst>
              <a:gs pos="0">
                <a:srgbClr val="FFFFFF">
                  <a:alpha val="10000"/>
                </a:srgbClr>
              </a:gs>
              <a:gs pos="100000">
                <a:schemeClr val="accent1">
                  <a:alpha val="15000"/>
                </a:schemeClr>
              </a:gs>
            </a:gsLst>
            <a:lin ang="5400000" scaled="0"/>
          </a:gradFill>
          <a:ln w="12700">
            <a:solidFill>
              <a:schemeClr val="accent1">
                <a:lumMod val="60000"/>
                <a:lumOff val="40000"/>
                <a:alpha val="5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33" name="任意多边形: 形状 1"/>
          <p:cNvSpPr/>
          <p:nvPr>
            <p:custDataLst>
              <p:tags r:id="rId11"/>
            </p:custDataLst>
          </p:nvPr>
        </p:nvSpPr>
        <p:spPr>
          <a:xfrm>
            <a:off x="8954770" y="1440180"/>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34" name="任意多边形: 形状 3"/>
          <p:cNvSpPr/>
          <p:nvPr>
            <p:custDataLst>
              <p:tags r:id="rId12"/>
            </p:custDataLst>
          </p:nvPr>
        </p:nvSpPr>
        <p:spPr>
          <a:xfrm>
            <a:off x="10422255" y="1440180"/>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35" name="任意多边形: 形状 4" descr="D:\51PPT模板网\51pptmoban.com\图片.jpg"/>
          <p:cNvSpPr/>
          <p:nvPr>
            <p:custDataLst>
              <p:tags r:id="rId13"/>
            </p:custDataLst>
          </p:nvPr>
        </p:nvSpPr>
        <p:spPr>
          <a:xfrm>
            <a:off x="9039860" y="1443355"/>
            <a:ext cx="1536700" cy="174625"/>
          </a:xfrm>
          <a:custGeom>
            <a:avLst/>
            <a:gdLst>
              <a:gd name="connsiteX0" fmla="*/ 9463 w 5671603"/>
              <a:gd name="connsiteY0" fmla="*/ 0 h 642809"/>
              <a:gd name="connsiteX1" fmla="*/ 772663 w 5671603"/>
              <a:gd name="connsiteY1" fmla="*/ 0 h 642809"/>
              <a:gd name="connsiteX2" fmla="*/ 1678703 w 5671603"/>
              <a:gd name="connsiteY2" fmla="*/ 0 h 642809"/>
              <a:gd name="connsiteX3" fmla="*/ 1992767 w 5671603"/>
              <a:gd name="connsiteY3" fmla="*/ 0 h 642809"/>
              <a:gd name="connsiteX4" fmla="*/ 2565400 w 5671603"/>
              <a:gd name="connsiteY4" fmla="*/ 0 h 642809"/>
              <a:gd name="connsiteX5" fmla="*/ 2803588 w 5671603"/>
              <a:gd name="connsiteY5" fmla="*/ 0 h 642809"/>
              <a:gd name="connsiteX6" fmla="*/ 2868015 w 5671603"/>
              <a:gd name="connsiteY6" fmla="*/ 0 h 642809"/>
              <a:gd name="connsiteX7" fmla="*/ 3106203 w 5671603"/>
              <a:gd name="connsiteY7" fmla="*/ 0 h 642809"/>
              <a:gd name="connsiteX8" fmla="*/ 3678836 w 5671603"/>
              <a:gd name="connsiteY8" fmla="*/ 0 h 642809"/>
              <a:gd name="connsiteX9" fmla="*/ 3992900 w 5671603"/>
              <a:gd name="connsiteY9" fmla="*/ 0 h 642809"/>
              <a:gd name="connsiteX10" fmla="*/ 4898940 w 5671603"/>
              <a:gd name="connsiteY10" fmla="*/ 0 h 642809"/>
              <a:gd name="connsiteX11" fmla="*/ 5662140 w 5671603"/>
              <a:gd name="connsiteY11" fmla="*/ 0 h 642809"/>
              <a:gd name="connsiteX12" fmla="*/ 5300826 w 5671603"/>
              <a:gd name="connsiteY12" fmla="*/ 111760 h 642809"/>
              <a:gd name="connsiteX13" fmla="*/ 5173190 w 5671603"/>
              <a:gd name="connsiteY13" fmla="*/ 461024 h 642809"/>
              <a:gd name="connsiteX14" fmla="*/ 4898940 w 5671603"/>
              <a:gd name="connsiteY14" fmla="*/ 642809 h 642809"/>
              <a:gd name="connsiteX15" fmla="*/ 3992900 w 5671603"/>
              <a:gd name="connsiteY15" fmla="*/ 642809 h 642809"/>
              <a:gd name="connsiteX16" fmla="*/ 3106203 w 5671603"/>
              <a:gd name="connsiteY16" fmla="*/ 642809 h 642809"/>
              <a:gd name="connsiteX17" fmla="*/ 2565400 w 5671603"/>
              <a:gd name="connsiteY17" fmla="*/ 642809 h 642809"/>
              <a:gd name="connsiteX18" fmla="*/ 1678703 w 5671603"/>
              <a:gd name="connsiteY18" fmla="*/ 642809 h 642809"/>
              <a:gd name="connsiteX19" fmla="*/ 772663 w 5671603"/>
              <a:gd name="connsiteY19" fmla="*/ 642809 h 642809"/>
              <a:gd name="connsiteX20" fmla="*/ 498413 w 5671603"/>
              <a:gd name="connsiteY20" fmla="*/ 461024 h 642809"/>
              <a:gd name="connsiteX21" fmla="*/ 370777 w 5671603"/>
              <a:gd name="connsiteY21" fmla="*/ 111760 h 642809"/>
              <a:gd name="connsiteX22" fmla="*/ 9463 w 5671603"/>
              <a:gd name="connsiteY22" fmla="*/ 0 h 64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1603" h="642809">
                <a:moveTo>
                  <a:pt x="9463" y="0"/>
                </a:moveTo>
                <a:lnTo>
                  <a:pt x="772663" y="0"/>
                </a:lnTo>
                <a:lnTo>
                  <a:pt x="1678703" y="0"/>
                </a:lnTo>
                <a:lnTo>
                  <a:pt x="1992767" y="0"/>
                </a:lnTo>
                <a:lnTo>
                  <a:pt x="2565400" y="0"/>
                </a:lnTo>
                <a:lnTo>
                  <a:pt x="2803588" y="0"/>
                </a:lnTo>
                <a:lnTo>
                  <a:pt x="2868015" y="0"/>
                </a:lnTo>
                <a:lnTo>
                  <a:pt x="3106203" y="0"/>
                </a:lnTo>
                <a:lnTo>
                  <a:pt x="3678836" y="0"/>
                </a:lnTo>
                <a:lnTo>
                  <a:pt x="3992900" y="0"/>
                </a:lnTo>
                <a:lnTo>
                  <a:pt x="4898940" y="0"/>
                </a:lnTo>
                <a:lnTo>
                  <a:pt x="5662140" y="0"/>
                </a:lnTo>
                <a:cubicBezTo>
                  <a:pt x="5729121" y="18627"/>
                  <a:pt x="5422799" y="-41277"/>
                  <a:pt x="5300826" y="111760"/>
                </a:cubicBezTo>
                <a:lnTo>
                  <a:pt x="5173190" y="461024"/>
                </a:lnTo>
                <a:cubicBezTo>
                  <a:pt x="5128005" y="567851"/>
                  <a:pt x="5022226" y="642809"/>
                  <a:pt x="4898940" y="642809"/>
                </a:cubicBezTo>
                <a:lnTo>
                  <a:pt x="3992900" y="642809"/>
                </a:lnTo>
                <a:lnTo>
                  <a:pt x="3106203" y="642809"/>
                </a:lnTo>
                <a:lnTo>
                  <a:pt x="2565400" y="642809"/>
                </a:lnTo>
                <a:lnTo>
                  <a:pt x="1678703" y="642809"/>
                </a:lnTo>
                <a:lnTo>
                  <a:pt x="772663" y="642809"/>
                </a:lnTo>
                <a:cubicBezTo>
                  <a:pt x="649377" y="642809"/>
                  <a:pt x="543598" y="567851"/>
                  <a:pt x="498413" y="461024"/>
                </a:cubicBezTo>
                <a:lnTo>
                  <a:pt x="370777" y="111760"/>
                </a:lnTo>
                <a:cubicBezTo>
                  <a:pt x="248804" y="-41277"/>
                  <a:pt x="-57518" y="18627"/>
                  <a:pt x="9463" y="0"/>
                </a:cubicBezTo>
                <a:close/>
              </a:path>
            </a:pathLst>
          </a:custGeom>
          <a:gradFill>
            <a:gsLst>
              <a:gs pos="0">
                <a:schemeClr val="accent1">
                  <a:lumMod val="60000"/>
                  <a:lumOff val="40000"/>
                </a:schemeClr>
              </a:gs>
              <a:gs pos="100000">
                <a:schemeClr val="accent1"/>
              </a:gs>
            </a:gsLst>
            <a:lin ang="5400000" scaled="0"/>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latin typeface="微软雅黑" panose="020B0503020204020204" charset="-122"/>
              <a:ea typeface="微软雅黑" panose="020B0503020204020204" charset="-122"/>
              <a:cs typeface="+mn-ea"/>
              <a:sym typeface="+mn-lt"/>
            </a:endParaRPr>
          </a:p>
        </p:txBody>
      </p:sp>
      <p:sp>
        <p:nvSpPr>
          <p:cNvPr id="36" name="形状9"/>
          <p:cNvSpPr/>
          <p:nvPr>
            <p:custDataLst>
              <p:tags r:id="rId14"/>
            </p:custDataLst>
          </p:nvPr>
        </p:nvSpPr>
        <p:spPr>
          <a:xfrm>
            <a:off x="9179560" y="6321425"/>
            <a:ext cx="1259205" cy="50800"/>
          </a:xfrm>
          <a:prstGeom prst="roundRect">
            <a:avLst>
              <a:gd name="adj" fmla="val 50000"/>
            </a:avLst>
          </a:prstGeom>
          <a:solidFill>
            <a:schemeClr val="accent1">
              <a:alpha val="50000"/>
            </a:schemeClr>
          </a:solidFill>
          <a:ln w="3175">
            <a:noFill/>
          </a:ln>
          <a:effectLst>
            <a:outerShdw blurRad="127000" dist="63500" dir="3000000" algn="ctr" rotWithShape="0">
              <a:schemeClr val="bg1">
                <a:lumMod val="50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sz="3200" b="1" dirty="0">
              <a:effectLst>
                <a:reflection blurRad="6350" stA="26000" endPos="60000" dist="30480" dir="5400000" sy="-100000" algn="bl" rotWithShape="0"/>
              </a:effectLst>
              <a:latin typeface="微软雅黑" panose="020B0503020204020204" charset="-122"/>
              <a:ea typeface="微软雅黑" panose="020B0503020204020204" charset="-122"/>
              <a:cs typeface="+mn-ea"/>
              <a:sym typeface="+mn-lt"/>
            </a:endParaRPr>
          </a:p>
        </p:txBody>
      </p:sp>
      <p:sp>
        <p:nvSpPr>
          <p:cNvPr id="37" name="矩形 36"/>
          <p:cNvSpPr/>
          <p:nvPr>
            <p:custDataLst>
              <p:tags r:id="rId15"/>
            </p:custDataLst>
          </p:nvPr>
        </p:nvSpPr>
        <p:spPr>
          <a:xfrm>
            <a:off x="8210550" y="2661285"/>
            <a:ext cx="3347720" cy="3355975"/>
          </a:xfrm>
          <a:prstGeom prst="rect">
            <a:avLst/>
          </a:prstGeom>
          <a:noFill/>
        </p:spPr>
        <p:txBody>
          <a:bodyPr wrap="square" lIns="0" tIns="90170" rIns="0" bIns="0" rtlCol="0" anchor="t" anchorCtr="0">
            <a:noAutofit/>
          </a:bodyPr>
          <a:lstStyle/>
          <a:p>
            <a:pPr>
              <a:lnSpc>
                <a:spcPct val="150000"/>
              </a:lnSpc>
              <a:spcBef>
                <a:spcPct val="0"/>
              </a:spcBef>
              <a:spcAft>
                <a:spcPct val="0"/>
              </a:spcAft>
            </a:pPr>
            <a:r>
              <a:rPr lang="zh-CN" altLang="en-US" sz="1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托吡酯口服溶液</a:t>
            </a: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在</a:t>
            </a:r>
            <a:r>
              <a:rPr lang="zh-CN" altLang="en-US" sz="1400" b="1" dirty="0">
                <a:ln>
                  <a:noFill/>
                  <a:prstDash val="sysDot"/>
                </a:ln>
                <a:solidFill>
                  <a:srgbClr val="FF0000"/>
                </a:solidFill>
                <a:latin typeface="微软雅黑" panose="020B0503020204020204" charset="-122"/>
                <a:ea typeface="微软雅黑" panose="020B0503020204020204" charset="-122"/>
                <a:cs typeface="+mn-ea"/>
              </a:rPr>
              <a:t>第五批鼓励研发申报儿童药品清单</a:t>
            </a:r>
            <a:r>
              <a:rPr lang="en-US" altLang="zh-CN"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a:t>
            </a:r>
            <a:r>
              <a:rPr lang="zh-CN" altLang="en-US" sz="1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解决儿童剂量靠猜、服药困难、安全无保障的民生痛点</a:t>
            </a:r>
            <a:endParaRPr lang="zh-CN" altLang="en-US" sz="1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400" b="1" dirty="0">
                <a:ln>
                  <a:noFill/>
                  <a:prstDash val="sysDot"/>
                </a:ln>
                <a:solidFill>
                  <a:srgbClr val="FF0000"/>
                </a:solidFill>
                <a:latin typeface="微软雅黑" panose="020B0503020204020204" charset="-122"/>
                <a:ea typeface="微软雅黑" panose="020B0503020204020204" charset="-122"/>
                <a:cs typeface="+mn-ea"/>
              </a:rPr>
              <a:t>口服溶液剂型便捷性好：</a:t>
            </a: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适合儿童、婴幼儿、老人及吞咽困难患者</a:t>
            </a: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400" b="1" dirty="0">
                <a:ln>
                  <a:noFill/>
                  <a:prstDash val="sysDot"/>
                </a:ln>
                <a:solidFill>
                  <a:srgbClr val="FF0000"/>
                </a:solidFill>
                <a:latin typeface="微软雅黑" panose="020B0503020204020204" charset="-122"/>
                <a:ea typeface="微软雅黑" panose="020B0503020204020204" charset="-122"/>
                <a:cs typeface="+mn-ea"/>
              </a:rPr>
              <a:t>口服溶液剂型剂量准确：</a:t>
            </a: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可准确调整所需服用剂量（配有带刻度的口服液体药用量杯）</a:t>
            </a: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400" b="1" dirty="0">
                <a:ln>
                  <a:noFill/>
                  <a:prstDash val="sysDot"/>
                </a:ln>
                <a:solidFill>
                  <a:srgbClr val="FF0000"/>
                </a:solidFill>
                <a:latin typeface="微软雅黑" panose="020B0503020204020204" charset="-122"/>
                <a:ea typeface="微软雅黑" panose="020B0503020204020204" charset="-122"/>
                <a:cs typeface="微软雅黑" panose="020B0503020204020204" charset="-122"/>
                <a:sym typeface="+mn-lt"/>
              </a:rPr>
              <a:t>适应症更广：</a:t>
            </a:r>
            <a:r>
              <a:rPr lang="zh-CN" altLang="en-US" sz="1400" dirty="0">
                <a:ln>
                  <a:noFill/>
                  <a:prstDash val="sysDot"/>
                </a:ln>
                <a:latin typeface="微软雅黑" panose="020B0503020204020204" charset="-122"/>
                <a:ea typeface="微软雅黑" panose="020B0503020204020204" charset="-122"/>
                <a:cs typeface="微软雅黑" panose="020B0503020204020204" charset="-122"/>
                <a:sym typeface="+mn-lt"/>
              </a:rPr>
              <a:t>托吡酯</a:t>
            </a:r>
            <a:r>
              <a:rPr lang="zh-CN" altLang="en-US" sz="14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口服溶液相较于</a:t>
            </a:r>
            <a:r>
              <a:rPr lang="zh-CN" altLang="en-US" sz="14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胶囊剂可用于初诊为癫痫的患者的单药治疗或曾经合并用药现转为单药治疗的癫痫患者</a:t>
            </a:r>
            <a:endParaRPr lang="zh-CN" altLang="en-US" sz="14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a:p>
            <a:pPr>
              <a:lnSpc>
                <a:spcPct val="150000"/>
              </a:lnSpc>
              <a:spcBef>
                <a:spcPct val="0"/>
              </a:spcBef>
              <a:spcAft>
                <a:spcPct val="0"/>
              </a:spcAft>
            </a:pP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38" name="标题"/>
          <p:cNvSpPr txBox="1"/>
          <p:nvPr>
            <p:custDataLst>
              <p:tags r:id="rId16"/>
            </p:custDataLst>
          </p:nvPr>
        </p:nvSpPr>
        <p:spPr>
          <a:xfrm>
            <a:off x="8338185" y="1847215"/>
            <a:ext cx="2941955" cy="609600"/>
          </a:xfrm>
          <a:prstGeom prst="rect">
            <a:avLst/>
          </a:prstGeom>
          <a:noFill/>
        </p:spPr>
        <p:txBody>
          <a:bodyPr wrap="square" lIns="0" tIns="0" rIns="0" bIns="0" rtlCol="0" anchor="ctr">
            <a:noAutofit/>
          </a:bodyPr>
          <a:lstStyle/>
          <a:p>
            <a:pPr algn="ctr"/>
            <a:r>
              <a:rPr lang="zh-CN" altLang="en-US" b="1" spc="300" dirty="0">
                <a:solidFill>
                  <a:schemeClr val="accent1"/>
                </a:solidFill>
                <a:latin typeface="微软雅黑" panose="020B0503020204020204" charset="-122"/>
                <a:ea typeface="微软雅黑" panose="020B0503020204020204" charset="-122"/>
              </a:rPr>
              <a:t>与目录内同类药品安全性方面的主要优势</a:t>
            </a:r>
            <a:endParaRPr lang="zh-CN" altLang="en-US" b="1" spc="300" dirty="0">
              <a:solidFill>
                <a:schemeClr val="accent1"/>
              </a:solidFill>
              <a:latin typeface="微软雅黑" panose="020B0503020204020204" charset="-122"/>
              <a:ea typeface="微软雅黑" panose="020B0503020204020204" charset="-122"/>
            </a:endParaRPr>
          </a:p>
        </p:txBody>
      </p:sp>
      <p:cxnSp>
        <p:nvCxnSpPr>
          <p:cNvPr id="39" name="直接连接符 38"/>
          <p:cNvCxnSpPr/>
          <p:nvPr>
            <p:custDataLst>
              <p:tags r:id="rId17"/>
            </p:custDataLst>
          </p:nvPr>
        </p:nvCxnSpPr>
        <p:spPr>
          <a:xfrm>
            <a:off x="8338185" y="2559050"/>
            <a:ext cx="2887345" cy="0"/>
          </a:xfrm>
          <a:prstGeom prst="line">
            <a:avLst/>
          </a:prstGeom>
          <a:ln w="19050">
            <a:gradFill>
              <a:gsLst>
                <a:gs pos="100000">
                  <a:schemeClr val="accent1">
                    <a:alpha val="0"/>
                  </a:schemeClr>
                </a:gs>
                <a:gs pos="0">
                  <a:schemeClr val="accent1">
                    <a:alpha val="44000"/>
                  </a:schemeClr>
                </a:gs>
              </a:gsLst>
              <a:path path="circle">
                <a:fillToRect l="50000" t="50000" r="50000" b="50000"/>
              </a:path>
              <a:tileRect/>
            </a:gradFill>
          </a:ln>
          <a:effectLst>
            <a:outerShdw blurRad="50800" dist="25400" dir="5400000" algn="t" rotWithShape="0">
              <a:schemeClr val="accent1">
                <a:lumMod val="75000"/>
                <a:alpha val="16000"/>
              </a:schemeClr>
            </a:outerShdw>
          </a:effectLst>
        </p:spPr>
        <p:style>
          <a:lnRef idx="2">
            <a:schemeClr val="accent1"/>
          </a:lnRef>
          <a:fillRef idx="0">
            <a:srgbClr val="FFFFFF"/>
          </a:fillRef>
          <a:effectRef idx="0">
            <a:srgbClr val="FFFFFF"/>
          </a:effectRef>
          <a:fontRef idx="minor">
            <a:schemeClr val="tx1"/>
          </a:fontRef>
        </p:style>
      </p:cxnSp>
      <p:sp>
        <p:nvSpPr>
          <p:cNvPr id="24" name="圆角矩形 1"/>
          <p:cNvSpPr/>
          <p:nvPr>
            <p:custDataLst>
              <p:tags r:id="rId18"/>
            </p:custDataLst>
          </p:nvPr>
        </p:nvSpPr>
        <p:spPr>
          <a:xfrm>
            <a:off x="4417060" y="1490345"/>
            <a:ext cx="3376295" cy="4828540"/>
          </a:xfrm>
          <a:prstGeom prst="roundRect">
            <a:avLst>
              <a:gd name="adj" fmla="val 3766"/>
            </a:avLst>
          </a:prstGeom>
          <a:gradFill>
            <a:gsLst>
              <a:gs pos="0">
                <a:srgbClr val="FFFFFF">
                  <a:alpha val="10000"/>
                </a:srgbClr>
              </a:gs>
              <a:gs pos="100000">
                <a:schemeClr val="accent1">
                  <a:alpha val="15000"/>
                </a:schemeClr>
              </a:gs>
            </a:gsLst>
            <a:lin ang="5400000" scaled="0"/>
          </a:gradFill>
          <a:ln w="12700">
            <a:solidFill>
              <a:schemeClr val="accent1">
                <a:lumMod val="60000"/>
                <a:lumOff val="40000"/>
                <a:alpha val="55000"/>
              </a:schemeClr>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charset="-122"/>
              <a:ea typeface="微软雅黑" panose="020B0503020204020204" charset="-122"/>
              <a:sym typeface="+mn-ea"/>
            </a:endParaRPr>
          </a:p>
        </p:txBody>
      </p:sp>
      <p:sp>
        <p:nvSpPr>
          <p:cNvPr id="25" name="任意多边形: 形状 1"/>
          <p:cNvSpPr/>
          <p:nvPr>
            <p:custDataLst>
              <p:tags r:id="rId19"/>
            </p:custDataLst>
          </p:nvPr>
        </p:nvSpPr>
        <p:spPr>
          <a:xfrm>
            <a:off x="5251450" y="1437640"/>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26" name="任意多边形: 形状 3"/>
          <p:cNvSpPr/>
          <p:nvPr>
            <p:custDataLst>
              <p:tags r:id="rId20"/>
            </p:custDataLst>
          </p:nvPr>
        </p:nvSpPr>
        <p:spPr>
          <a:xfrm>
            <a:off x="6718935" y="1437640"/>
            <a:ext cx="240030" cy="50165"/>
          </a:xfrm>
          <a:custGeom>
            <a:avLst/>
            <a:gdLst>
              <a:gd name="connsiteX0" fmla="*/ 442648 w 885297"/>
              <a:gd name="connsiteY0" fmla="*/ 0 h 185674"/>
              <a:gd name="connsiteX1" fmla="*/ 880881 w 885297"/>
              <a:gd name="connsiteY1" fmla="*/ 165392 h 185674"/>
              <a:gd name="connsiteX2" fmla="*/ 885297 w 885297"/>
              <a:gd name="connsiteY2" fmla="*/ 185674 h 185674"/>
              <a:gd name="connsiteX3" fmla="*/ 0 w 885297"/>
              <a:gd name="connsiteY3" fmla="*/ 185674 h 185674"/>
              <a:gd name="connsiteX4" fmla="*/ 4415 w 885297"/>
              <a:gd name="connsiteY4" fmla="*/ 165392 h 185674"/>
              <a:gd name="connsiteX5" fmla="*/ 442648 w 885297"/>
              <a:gd name="connsiteY5" fmla="*/ 0 h 1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97" h="185674">
                <a:moveTo>
                  <a:pt x="442648" y="0"/>
                </a:moveTo>
                <a:cubicBezTo>
                  <a:pt x="658816" y="0"/>
                  <a:pt x="839170" y="71003"/>
                  <a:pt x="880881" y="165392"/>
                </a:cubicBezTo>
                <a:lnTo>
                  <a:pt x="885297" y="185674"/>
                </a:lnTo>
                <a:lnTo>
                  <a:pt x="0" y="185674"/>
                </a:lnTo>
                <a:lnTo>
                  <a:pt x="4415" y="165392"/>
                </a:lnTo>
                <a:cubicBezTo>
                  <a:pt x="46126" y="71003"/>
                  <a:pt x="226480" y="0"/>
                  <a:pt x="442648" y="0"/>
                </a:cubicBezTo>
                <a:close/>
              </a:path>
            </a:pathLst>
          </a:custGeom>
          <a:solidFill>
            <a:schemeClr val="accent1">
              <a:lumMod val="50000"/>
            </a:schemeClr>
          </a:solidFill>
          <a:ln w="12700" cap="flat" cmpd="sng" algn="ctr">
            <a:noFill/>
            <a:prstDash val="solid"/>
            <a:miter lim="800000"/>
          </a:ln>
          <a:effectLst/>
        </p:spPr>
        <p:txBody>
          <a:bodyPr rtlCol="0" anchor="ctr"/>
          <a:lstStyle/>
          <a:p>
            <a:pPr algn="ctr">
              <a:spcBef>
                <a:spcPct val="0"/>
              </a:spcBef>
              <a:spcAft>
                <a:spcPct val="0"/>
              </a:spcAft>
            </a:pPr>
            <a:endParaRPr lang="zh-CN" altLang="en-US" kern="0">
              <a:solidFill>
                <a:prstClr val="white"/>
              </a:solidFill>
              <a:latin typeface="微软雅黑" panose="020B0503020204020204" charset="-122"/>
              <a:ea typeface="微软雅黑" panose="020B0503020204020204" charset="-122"/>
              <a:cs typeface="+mn-ea"/>
              <a:sym typeface="+mn-lt"/>
            </a:endParaRPr>
          </a:p>
        </p:txBody>
      </p:sp>
      <p:sp>
        <p:nvSpPr>
          <p:cNvPr id="27" name="任意多边形: 形状 4" descr="D:\51PPT模板网\51pptmoban.com\图片.jpg"/>
          <p:cNvSpPr/>
          <p:nvPr>
            <p:custDataLst>
              <p:tags r:id="rId21"/>
            </p:custDataLst>
          </p:nvPr>
        </p:nvSpPr>
        <p:spPr>
          <a:xfrm>
            <a:off x="5336540" y="1440815"/>
            <a:ext cx="1536700" cy="174625"/>
          </a:xfrm>
          <a:custGeom>
            <a:avLst/>
            <a:gdLst>
              <a:gd name="connsiteX0" fmla="*/ 9463 w 5671603"/>
              <a:gd name="connsiteY0" fmla="*/ 0 h 642809"/>
              <a:gd name="connsiteX1" fmla="*/ 772663 w 5671603"/>
              <a:gd name="connsiteY1" fmla="*/ 0 h 642809"/>
              <a:gd name="connsiteX2" fmla="*/ 1678703 w 5671603"/>
              <a:gd name="connsiteY2" fmla="*/ 0 h 642809"/>
              <a:gd name="connsiteX3" fmla="*/ 1992767 w 5671603"/>
              <a:gd name="connsiteY3" fmla="*/ 0 h 642809"/>
              <a:gd name="connsiteX4" fmla="*/ 2565400 w 5671603"/>
              <a:gd name="connsiteY4" fmla="*/ 0 h 642809"/>
              <a:gd name="connsiteX5" fmla="*/ 2803588 w 5671603"/>
              <a:gd name="connsiteY5" fmla="*/ 0 h 642809"/>
              <a:gd name="connsiteX6" fmla="*/ 2868015 w 5671603"/>
              <a:gd name="connsiteY6" fmla="*/ 0 h 642809"/>
              <a:gd name="connsiteX7" fmla="*/ 3106203 w 5671603"/>
              <a:gd name="connsiteY7" fmla="*/ 0 h 642809"/>
              <a:gd name="connsiteX8" fmla="*/ 3678836 w 5671603"/>
              <a:gd name="connsiteY8" fmla="*/ 0 h 642809"/>
              <a:gd name="connsiteX9" fmla="*/ 3992900 w 5671603"/>
              <a:gd name="connsiteY9" fmla="*/ 0 h 642809"/>
              <a:gd name="connsiteX10" fmla="*/ 4898940 w 5671603"/>
              <a:gd name="connsiteY10" fmla="*/ 0 h 642809"/>
              <a:gd name="connsiteX11" fmla="*/ 5662140 w 5671603"/>
              <a:gd name="connsiteY11" fmla="*/ 0 h 642809"/>
              <a:gd name="connsiteX12" fmla="*/ 5300826 w 5671603"/>
              <a:gd name="connsiteY12" fmla="*/ 111760 h 642809"/>
              <a:gd name="connsiteX13" fmla="*/ 5173190 w 5671603"/>
              <a:gd name="connsiteY13" fmla="*/ 461024 h 642809"/>
              <a:gd name="connsiteX14" fmla="*/ 4898940 w 5671603"/>
              <a:gd name="connsiteY14" fmla="*/ 642809 h 642809"/>
              <a:gd name="connsiteX15" fmla="*/ 3992900 w 5671603"/>
              <a:gd name="connsiteY15" fmla="*/ 642809 h 642809"/>
              <a:gd name="connsiteX16" fmla="*/ 3106203 w 5671603"/>
              <a:gd name="connsiteY16" fmla="*/ 642809 h 642809"/>
              <a:gd name="connsiteX17" fmla="*/ 2565400 w 5671603"/>
              <a:gd name="connsiteY17" fmla="*/ 642809 h 642809"/>
              <a:gd name="connsiteX18" fmla="*/ 1678703 w 5671603"/>
              <a:gd name="connsiteY18" fmla="*/ 642809 h 642809"/>
              <a:gd name="connsiteX19" fmla="*/ 772663 w 5671603"/>
              <a:gd name="connsiteY19" fmla="*/ 642809 h 642809"/>
              <a:gd name="connsiteX20" fmla="*/ 498413 w 5671603"/>
              <a:gd name="connsiteY20" fmla="*/ 461024 h 642809"/>
              <a:gd name="connsiteX21" fmla="*/ 370777 w 5671603"/>
              <a:gd name="connsiteY21" fmla="*/ 111760 h 642809"/>
              <a:gd name="connsiteX22" fmla="*/ 9463 w 5671603"/>
              <a:gd name="connsiteY22" fmla="*/ 0 h 64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1603" h="642809">
                <a:moveTo>
                  <a:pt x="9463" y="0"/>
                </a:moveTo>
                <a:lnTo>
                  <a:pt x="772663" y="0"/>
                </a:lnTo>
                <a:lnTo>
                  <a:pt x="1678703" y="0"/>
                </a:lnTo>
                <a:lnTo>
                  <a:pt x="1992767" y="0"/>
                </a:lnTo>
                <a:lnTo>
                  <a:pt x="2565400" y="0"/>
                </a:lnTo>
                <a:lnTo>
                  <a:pt x="2803588" y="0"/>
                </a:lnTo>
                <a:lnTo>
                  <a:pt x="2868015" y="0"/>
                </a:lnTo>
                <a:lnTo>
                  <a:pt x="3106203" y="0"/>
                </a:lnTo>
                <a:lnTo>
                  <a:pt x="3678836" y="0"/>
                </a:lnTo>
                <a:lnTo>
                  <a:pt x="3992900" y="0"/>
                </a:lnTo>
                <a:lnTo>
                  <a:pt x="4898940" y="0"/>
                </a:lnTo>
                <a:lnTo>
                  <a:pt x="5662140" y="0"/>
                </a:lnTo>
                <a:cubicBezTo>
                  <a:pt x="5729121" y="18627"/>
                  <a:pt x="5422799" y="-41277"/>
                  <a:pt x="5300826" y="111760"/>
                </a:cubicBezTo>
                <a:lnTo>
                  <a:pt x="5173190" y="461024"/>
                </a:lnTo>
                <a:cubicBezTo>
                  <a:pt x="5128005" y="567851"/>
                  <a:pt x="5022226" y="642809"/>
                  <a:pt x="4898940" y="642809"/>
                </a:cubicBezTo>
                <a:lnTo>
                  <a:pt x="3992900" y="642809"/>
                </a:lnTo>
                <a:lnTo>
                  <a:pt x="3106203" y="642809"/>
                </a:lnTo>
                <a:lnTo>
                  <a:pt x="2565400" y="642809"/>
                </a:lnTo>
                <a:lnTo>
                  <a:pt x="1678703" y="642809"/>
                </a:lnTo>
                <a:lnTo>
                  <a:pt x="772663" y="642809"/>
                </a:lnTo>
                <a:cubicBezTo>
                  <a:pt x="649377" y="642809"/>
                  <a:pt x="543598" y="567851"/>
                  <a:pt x="498413" y="461024"/>
                </a:cubicBezTo>
                <a:lnTo>
                  <a:pt x="370777" y="111760"/>
                </a:lnTo>
                <a:cubicBezTo>
                  <a:pt x="248804" y="-41277"/>
                  <a:pt x="-57518" y="18627"/>
                  <a:pt x="9463" y="0"/>
                </a:cubicBezTo>
                <a:close/>
              </a:path>
            </a:pathLst>
          </a:custGeom>
          <a:gradFill>
            <a:gsLst>
              <a:gs pos="0">
                <a:schemeClr val="accent1">
                  <a:lumMod val="60000"/>
                  <a:lumOff val="40000"/>
                </a:schemeClr>
              </a:gs>
              <a:gs pos="100000">
                <a:schemeClr val="accent1"/>
              </a:gs>
            </a:gsLst>
            <a:lin ang="5400000" scaled="0"/>
          </a:gra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latin typeface="微软雅黑" panose="020B0503020204020204" charset="-122"/>
              <a:ea typeface="微软雅黑" panose="020B0503020204020204" charset="-122"/>
              <a:cs typeface="+mn-ea"/>
              <a:sym typeface="+mn-lt"/>
            </a:endParaRPr>
          </a:p>
        </p:txBody>
      </p:sp>
      <p:sp>
        <p:nvSpPr>
          <p:cNvPr id="28" name="形状9"/>
          <p:cNvSpPr/>
          <p:nvPr>
            <p:custDataLst>
              <p:tags r:id="rId22"/>
            </p:custDataLst>
          </p:nvPr>
        </p:nvSpPr>
        <p:spPr>
          <a:xfrm>
            <a:off x="5475605" y="6318885"/>
            <a:ext cx="1259205" cy="50800"/>
          </a:xfrm>
          <a:prstGeom prst="roundRect">
            <a:avLst>
              <a:gd name="adj" fmla="val 50000"/>
            </a:avLst>
          </a:prstGeom>
          <a:solidFill>
            <a:schemeClr val="accent1">
              <a:alpha val="50000"/>
            </a:schemeClr>
          </a:solidFill>
          <a:ln w="3175">
            <a:noFill/>
          </a:ln>
          <a:effectLst>
            <a:outerShdw blurRad="127000" dist="63500" dir="3000000" algn="ctr" rotWithShape="0">
              <a:schemeClr val="bg1">
                <a:lumMod val="50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p>
            <a:pPr algn="ctr"/>
            <a:endParaRPr lang="zh-CN" altLang="en-US" sz="3200" b="1" dirty="0">
              <a:effectLst>
                <a:reflection blurRad="6350" stA="26000" endPos="60000" dist="30480" dir="5400000" sy="-100000" algn="bl" rotWithShape="0"/>
              </a:effectLst>
              <a:latin typeface="微软雅黑" panose="020B0503020204020204" charset="-122"/>
              <a:ea typeface="微软雅黑" panose="020B0503020204020204" charset="-122"/>
              <a:cs typeface="+mn-ea"/>
              <a:sym typeface="+mn-lt"/>
            </a:endParaRPr>
          </a:p>
        </p:txBody>
      </p:sp>
      <p:sp>
        <p:nvSpPr>
          <p:cNvPr id="29" name="矩形 28"/>
          <p:cNvSpPr/>
          <p:nvPr>
            <p:custDataLst>
              <p:tags r:id="rId23"/>
            </p:custDataLst>
          </p:nvPr>
        </p:nvSpPr>
        <p:spPr>
          <a:xfrm>
            <a:off x="4634230" y="2658745"/>
            <a:ext cx="2941955" cy="3355975"/>
          </a:xfrm>
          <a:prstGeom prst="rect">
            <a:avLst/>
          </a:prstGeom>
          <a:noFill/>
        </p:spPr>
        <p:txBody>
          <a:bodyPr wrap="square" lIns="0" tIns="90170" rIns="0" bIns="0" rtlCol="0" anchor="t" anchorCtr="0">
            <a:noAutofit/>
          </a:bodyPr>
          <a:lstStyle/>
          <a:p>
            <a:pPr>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依据上市后自发报告频率分类的托吡酯不良反应，以下均为十分罕见（&lt;1/10000，包括个别病例。）</a:t>
            </a:r>
            <a:endPar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鼻咽炎、中性粒细胞减少症、过敏性水肿、血氨过多、高血氨性脑病、绝望感、眼部感觉异常、闭角型青光眼、结膜水肿、眼球运动障碍、眼睑浮肿、黄斑病变、近视、咳嗽、关节肿胀、肢体不适、体重增加</a:t>
            </a:r>
            <a:r>
              <a:rPr lang="en-US" altLang="zh-CN"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rPr>
              <a:t>.</a:t>
            </a:r>
            <a:endParaRPr lang="en-US" altLang="zh-CN" sz="14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30" name="标题"/>
          <p:cNvSpPr txBox="1"/>
          <p:nvPr>
            <p:custDataLst>
              <p:tags r:id="rId24"/>
            </p:custDataLst>
          </p:nvPr>
        </p:nvSpPr>
        <p:spPr>
          <a:xfrm>
            <a:off x="4634230" y="1844675"/>
            <a:ext cx="2941955" cy="609600"/>
          </a:xfrm>
          <a:prstGeom prst="rect">
            <a:avLst/>
          </a:prstGeom>
          <a:noFill/>
        </p:spPr>
        <p:txBody>
          <a:bodyPr wrap="square" lIns="0" tIns="0" rIns="0" bIns="0" rtlCol="0" anchor="ctr">
            <a:noAutofit/>
          </a:bodyPr>
          <a:lstStyle/>
          <a:p>
            <a:pPr algn="ctr"/>
            <a:r>
              <a:rPr lang="zh-CN" altLang="en-US" b="1" spc="300" dirty="0">
                <a:solidFill>
                  <a:schemeClr val="accent1"/>
                </a:solidFill>
                <a:latin typeface="微软雅黑" panose="020B0503020204020204" charset="-122"/>
                <a:ea typeface="微软雅黑" panose="020B0503020204020204" charset="-122"/>
              </a:rPr>
              <a:t>国内外不良反应</a:t>
            </a:r>
            <a:endParaRPr lang="zh-CN" altLang="en-US" b="1" spc="300" dirty="0">
              <a:solidFill>
                <a:schemeClr val="accent1"/>
              </a:solidFill>
              <a:latin typeface="微软雅黑" panose="020B0503020204020204" charset="-122"/>
              <a:ea typeface="微软雅黑" panose="020B0503020204020204" charset="-122"/>
            </a:endParaRPr>
          </a:p>
          <a:p>
            <a:pPr algn="ctr"/>
            <a:r>
              <a:rPr lang="zh-CN" altLang="en-US" b="1" spc="300" dirty="0">
                <a:solidFill>
                  <a:schemeClr val="accent1"/>
                </a:solidFill>
                <a:latin typeface="微软雅黑" panose="020B0503020204020204" charset="-122"/>
                <a:ea typeface="微软雅黑" panose="020B0503020204020204" charset="-122"/>
              </a:rPr>
              <a:t>发生情况</a:t>
            </a:r>
            <a:endParaRPr lang="zh-CN" altLang="en-US" b="1" spc="300" dirty="0">
              <a:solidFill>
                <a:schemeClr val="accent1"/>
              </a:solidFill>
              <a:latin typeface="微软雅黑" panose="020B0503020204020204" charset="-122"/>
              <a:ea typeface="微软雅黑" panose="020B0503020204020204" charset="-122"/>
            </a:endParaRPr>
          </a:p>
        </p:txBody>
      </p:sp>
      <p:cxnSp>
        <p:nvCxnSpPr>
          <p:cNvPr id="32" name="直接连接符 31"/>
          <p:cNvCxnSpPr/>
          <p:nvPr>
            <p:custDataLst>
              <p:tags r:id="rId25"/>
            </p:custDataLst>
          </p:nvPr>
        </p:nvCxnSpPr>
        <p:spPr>
          <a:xfrm>
            <a:off x="4661535" y="2556510"/>
            <a:ext cx="2887345" cy="0"/>
          </a:xfrm>
          <a:prstGeom prst="line">
            <a:avLst/>
          </a:prstGeom>
          <a:ln w="19050">
            <a:gradFill>
              <a:gsLst>
                <a:gs pos="100000">
                  <a:schemeClr val="accent1">
                    <a:alpha val="0"/>
                  </a:schemeClr>
                </a:gs>
                <a:gs pos="0">
                  <a:schemeClr val="accent1">
                    <a:alpha val="44000"/>
                  </a:schemeClr>
                </a:gs>
              </a:gsLst>
              <a:path path="circle">
                <a:fillToRect l="50000" t="50000" r="50000" b="50000"/>
              </a:path>
              <a:tileRect/>
            </a:gradFill>
          </a:ln>
          <a:effectLst>
            <a:outerShdw blurRad="50800" dist="25400" dir="5400000" algn="t" rotWithShape="0">
              <a:schemeClr val="accent1">
                <a:lumMod val="75000"/>
                <a:alpha val="16000"/>
              </a:schemeClr>
            </a:outerShdw>
          </a:effectLst>
        </p:spPr>
        <p:style>
          <a:lnRef idx="2">
            <a:schemeClr val="accent1"/>
          </a:lnRef>
          <a:fillRef idx="0">
            <a:srgbClr val="FFFFFF"/>
          </a:fillRef>
          <a:effectRef idx="0">
            <a:srgbClr val="FFFFFF"/>
          </a:effectRef>
          <a:fontRef idx="minor">
            <a:schemeClr val="tx1"/>
          </a:fontRef>
        </p:style>
      </p:cxnSp>
      <p:sp>
        <p:nvSpPr>
          <p:cNvPr id="40" name="文本框 39"/>
          <p:cNvSpPr txBox="1"/>
          <p:nvPr/>
        </p:nvSpPr>
        <p:spPr>
          <a:xfrm>
            <a:off x="10547985" y="6459220"/>
            <a:ext cx="1644015" cy="398780"/>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cs typeface="微软雅黑" panose="020B0503020204020204" charset="-122"/>
                <a:sym typeface="+mn-ea"/>
              </a:rPr>
              <a:t>[1]</a:t>
            </a:r>
            <a:r>
              <a:rPr lang="zh-CN" altLang="en-US" sz="1000">
                <a:latin typeface="微软雅黑" panose="020B0503020204020204" charset="-122"/>
                <a:ea typeface="微软雅黑" panose="020B0503020204020204" charset="-122"/>
                <a:cs typeface="微软雅黑" panose="020B0503020204020204" charset="-122"/>
                <a:sym typeface="+mn-ea"/>
              </a:rPr>
              <a:t>托吡酯口服溶液说明书</a:t>
            </a:r>
            <a:endParaRPr lang="zh-CN" altLang="en-US" sz="1000">
              <a:latin typeface="微软雅黑" panose="020B0503020204020204" charset="-122"/>
              <a:ea typeface="微软雅黑" panose="020B0503020204020204" charset="-122"/>
              <a:cs typeface="微软雅黑" panose="020B0503020204020204" charset="-122"/>
              <a:sym typeface="+mn-ea"/>
            </a:endParaRPr>
          </a:p>
          <a:p>
            <a:r>
              <a:rPr lang="en-US" altLang="zh-CN" sz="1000">
                <a:latin typeface="微软雅黑" panose="020B0503020204020204" charset="-122"/>
                <a:ea typeface="微软雅黑" panose="020B0503020204020204" charset="-122"/>
                <a:cs typeface="微软雅黑" panose="020B0503020204020204" charset="-122"/>
              </a:rPr>
              <a:t>[2]</a:t>
            </a:r>
            <a:r>
              <a:rPr lang="zh-CN" altLang="en-US" sz="1000">
                <a:latin typeface="微软雅黑" panose="020B0503020204020204" charset="-122"/>
                <a:ea typeface="微软雅黑" panose="020B0503020204020204" charset="-122"/>
                <a:cs typeface="微软雅黑" panose="020B0503020204020204" charset="-122"/>
              </a:rPr>
              <a:t>托吡酯胶囊说明书</a:t>
            </a:r>
            <a:endParaRPr lang="zh-CN" altLang="en-US" sz="1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rot="0">
            <a:off x="643255" y="360045"/>
            <a:ext cx="396240" cy="39624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
        <p:nvSpPr>
          <p:cNvPr id="3" name="矩形 2"/>
          <p:cNvSpPr/>
          <p:nvPr/>
        </p:nvSpPr>
        <p:spPr>
          <a:xfrm>
            <a:off x="1039530" y="351449"/>
            <a:ext cx="9479280" cy="431165"/>
          </a:xfrm>
          <a:prstGeom prst="rect">
            <a:avLst/>
          </a:prstGeom>
          <a:effectLst/>
        </p:spPr>
        <p:txBody>
          <a:bodyPr wrap="none" lIns="93269" tIns="46634" rIns="93269" bIns="46634">
            <a:spAutoFit/>
          </a:bodyPr>
          <a:lstStyle/>
          <a:p>
            <a:pPr algn="l"/>
            <a:r>
              <a:rPr lang="zh-CN" altLang="en-US" sz="22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lang="en-US" altLang="zh-CN" sz="22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-Meta</a:t>
            </a:r>
            <a:r>
              <a:rPr lang="zh-CN" altLang="en-US" sz="22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分析：托吡酯添加治疗难治性部分性发作的疗效更高</a:t>
            </a:r>
            <a:endParaRPr lang="zh-CN" altLang="en-US" sz="22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nvGrpSpPr>
          <p:cNvPr id="78" name="group 78"/>
          <p:cNvGrpSpPr/>
          <p:nvPr/>
        </p:nvGrpSpPr>
        <p:grpSpPr>
          <a:xfrm rot="21600000">
            <a:off x="2831973" y="2584196"/>
            <a:ext cx="3193542" cy="2984246"/>
            <a:chOff x="0" y="0"/>
            <a:chExt cx="3193542" cy="2984246"/>
          </a:xfrm>
          <a:solidFill>
            <a:srgbClr val="21A5CB"/>
          </a:solidFill>
        </p:grpSpPr>
        <p:sp>
          <p:nvSpPr>
            <p:cNvPr id="698" name="path 698"/>
            <p:cNvSpPr/>
            <p:nvPr/>
          </p:nvSpPr>
          <p:spPr>
            <a:xfrm>
              <a:off x="440435" y="393191"/>
              <a:ext cx="1097788" cy="162052"/>
            </a:xfrm>
            <a:custGeom>
              <a:avLst/>
              <a:gdLst/>
              <a:ahLst/>
              <a:cxnLst/>
              <a:rect l="0" t="0" r="0" b="0"/>
              <a:pathLst>
                <a:path w="1728" h="255">
                  <a:moveTo>
                    <a:pt x="1718" y="0"/>
                  </a:moveTo>
                  <a:lnTo>
                    <a:pt x="1718" y="255"/>
                  </a:lnTo>
                  <a:moveTo>
                    <a:pt x="10" y="0"/>
                  </a:moveTo>
                  <a:lnTo>
                    <a:pt x="10" y="255"/>
                  </a:lnTo>
                  <a:moveTo>
                    <a:pt x="10" y="129"/>
                  </a:moveTo>
                  <a:lnTo>
                    <a:pt x="1714" y="129"/>
                  </a:lnTo>
                </a:path>
              </a:pathLst>
            </a:custGeom>
            <a:grpFill/>
            <a:ln w="12700" cap="flat">
              <a:solidFill>
                <a:srgbClr val="0D0D0D"/>
              </a:solidFill>
              <a:prstDash val="solid"/>
              <a:round/>
            </a:ln>
          </p:spPr>
          <p:txBody>
            <a:bodyPr rtlCol="0"/>
            <a:lstStyle/>
            <a:p>
              <a:pPr algn="ctr"/>
              <a:endParaRPr lang="zh-CN" altLang="en-US"/>
            </a:p>
          </p:txBody>
        </p:sp>
        <p:sp>
          <p:nvSpPr>
            <p:cNvPr id="700" name="path 700"/>
            <p:cNvSpPr/>
            <p:nvPr/>
          </p:nvSpPr>
          <p:spPr>
            <a:xfrm>
              <a:off x="847597" y="377952"/>
              <a:ext cx="373379" cy="193547"/>
            </a:xfrm>
            <a:custGeom>
              <a:avLst/>
              <a:gdLst/>
              <a:ahLst/>
              <a:cxnLst/>
              <a:rect l="0" t="0" r="0" b="0"/>
              <a:pathLst>
                <a:path w="587" h="304">
                  <a:moveTo>
                    <a:pt x="0" y="304"/>
                  </a:moveTo>
                  <a:lnTo>
                    <a:pt x="587" y="304"/>
                  </a:lnTo>
                  <a:lnTo>
                    <a:pt x="587"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02" name="path 702"/>
            <p:cNvSpPr/>
            <p:nvPr/>
          </p:nvSpPr>
          <p:spPr>
            <a:xfrm>
              <a:off x="149351" y="1426464"/>
              <a:ext cx="1804924" cy="162051"/>
            </a:xfrm>
            <a:custGeom>
              <a:avLst/>
              <a:gdLst/>
              <a:ahLst/>
              <a:cxnLst/>
              <a:rect l="0" t="0" r="0" b="0"/>
              <a:pathLst>
                <a:path w="2842" h="255">
                  <a:moveTo>
                    <a:pt x="22" y="127"/>
                  </a:moveTo>
                  <a:lnTo>
                    <a:pt x="2832" y="127"/>
                  </a:lnTo>
                  <a:moveTo>
                    <a:pt x="2832" y="0"/>
                  </a:moveTo>
                  <a:lnTo>
                    <a:pt x="2832"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04" name="path 704"/>
            <p:cNvSpPr/>
            <p:nvPr/>
          </p:nvSpPr>
          <p:spPr>
            <a:xfrm>
              <a:off x="931417" y="1411224"/>
              <a:ext cx="597408" cy="193548"/>
            </a:xfrm>
            <a:custGeom>
              <a:avLst/>
              <a:gdLst/>
              <a:ahLst/>
              <a:cxnLst/>
              <a:rect l="0" t="0" r="0" b="0"/>
              <a:pathLst>
                <a:path w="940" h="304">
                  <a:moveTo>
                    <a:pt x="0" y="304"/>
                  </a:moveTo>
                  <a:lnTo>
                    <a:pt x="940" y="304"/>
                  </a:lnTo>
                  <a:lnTo>
                    <a:pt x="940"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06" name="path 706"/>
            <p:cNvSpPr/>
            <p:nvPr/>
          </p:nvSpPr>
          <p:spPr>
            <a:xfrm>
              <a:off x="1034795" y="1685544"/>
              <a:ext cx="593344" cy="162052"/>
            </a:xfrm>
            <a:custGeom>
              <a:avLst/>
              <a:gdLst/>
              <a:ahLst/>
              <a:cxnLst/>
              <a:rect l="0" t="0" r="0" b="0"/>
              <a:pathLst>
                <a:path w="934" h="255">
                  <a:moveTo>
                    <a:pt x="14" y="127"/>
                  </a:moveTo>
                  <a:lnTo>
                    <a:pt x="924" y="127"/>
                  </a:lnTo>
                  <a:moveTo>
                    <a:pt x="924" y="0"/>
                  </a:moveTo>
                  <a:lnTo>
                    <a:pt x="924"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08" name="path 708"/>
            <p:cNvSpPr/>
            <p:nvPr/>
          </p:nvSpPr>
          <p:spPr>
            <a:xfrm>
              <a:off x="1254505" y="1668779"/>
              <a:ext cx="190500" cy="193548"/>
            </a:xfrm>
            <a:custGeom>
              <a:avLst/>
              <a:gdLst/>
              <a:ahLst/>
              <a:cxnLst/>
              <a:rect l="0" t="0" r="0" b="0"/>
              <a:pathLst>
                <a:path w="300" h="304">
                  <a:moveTo>
                    <a:pt x="0" y="304"/>
                  </a:moveTo>
                  <a:lnTo>
                    <a:pt x="300" y="304"/>
                  </a:lnTo>
                  <a:lnTo>
                    <a:pt x="300"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10" name="path 710"/>
            <p:cNvSpPr/>
            <p:nvPr/>
          </p:nvSpPr>
          <p:spPr>
            <a:xfrm>
              <a:off x="667512" y="1943100"/>
              <a:ext cx="1359915" cy="162052"/>
            </a:xfrm>
            <a:custGeom>
              <a:avLst/>
              <a:gdLst/>
              <a:ahLst/>
              <a:cxnLst/>
              <a:rect l="0" t="0" r="0" b="0"/>
              <a:pathLst>
                <a:path w="2141" h="255">
                  <a:moveTo>
                    <a:pt x="19" y="127"/>
                  </a:moveTo>
                  <a:lnTo>
                    <a:pt x="2129" y="127"/>
                  </a:lnTo>
                  <a:moveTo>
                    <a:pt x="2131" y="0"/>
                  </a:moveTo>
                  <a:lnTo>
                    <a:pt x="2131"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12" name="path 712"/>
            <p:cNvSpPr/>
            <p:nvPr/>
          </p:nvSpPr>
          <p:spPr>
            <a:xfrm>
              <a:off x="1230122" y="1927859"/>
              <a:ext cx="477011" cy="193548"/>
            </a:xfrm>
            <a:custGeom>
              <a:avLst/>
              <a:gdLst/>
              <a:ahLst/>
              <a:cxnLst/>
              <a:rect l="0" t="0" r="0" b="0"/>
              <a:pathLst>
                <a:path w="751" h="304">
                  <a:moveTo>
                    <a:pt x="0" y="304"/>
                  </a:moveTo>
                  <a:lnTo>
                    <a:pt x="751" y="304"/>
                  </a:lnTo>
                  <a:lnTo>
                    <a:pt x="751"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14" name="path 714"/>
            <p:cNvSpPr/>
            <p:nvPr/>
          </p:nvSpPr>
          <p:spPr>
            <a:xfrm>
              <a:off x="1196340" y="2202180"/>
              <a:ext cx="701547" cy="162052"/>
            </a:xfrm>
            <a:custGeom>
              <a:avLst/>
              <a:gdLst/>
              <a:ahLst/>
              <a:cxnLst/>
              <a:rect l="0" t="0" r="0" b="0"/>
              <a:pathLst>
                <a:path w="1104" h="255">
                  <a:moveTo>
                    <a:pt x="14" y="127"/>
                  </a:moveTo>
                  <a:lnTo>
                    <a:pt x="1094" y="127"/>
                  </a:lnTo>
                  <a:moveTo>
                    <a:pt x="1094" y="0"/>
                  </a:moveTo>
                  <a:lnTo>
                    <a:pt x="1094"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16" name="path 716"/>
            <p:cNvSpPr/>
            <p:nvPr/>
          </p:nvSpPr>
          <p:spPr>
            <a:xfrm>
              <a:off x="1473962" y="2185416"/>
              <a:ext cx="228600" cy="193547"/>
            </a:xfrm>
            <a:custGeom>
              <a:avLst/>
              <a:gdLst/>
              <a:ahLst/>
              <a:cxnLst/>
              <a:rect l="0" t="0" r="0" b="0"/>
              <a:pathLst>
                <a:path w="360" h="304">
                  <a:moveTo>
                    <a:pt x="0" y="304"/>
                  </a:moveTo>
                  <a:lnTo>
                    <a:pt x="360" y="304"/>
                  </a:lnTo>
                  <a:lnTo>
                    <a:pt x="360"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18" name="path 718"/>
            <p:cNvSpPr/>
            <p:nvPr/>
          </p:nvSpPr>
          <p:spPr>
            <a:xfrm>
              <a:off x="1051560" y="2453640"/>
              <a:ext cx="1088644" cy="162052"/>
            </a:xfrm>
            <a:custGeom>
              <a:avLst/>
              <a:gdLst/>
              <a:ahLst/>
              <a:cxnLst/>
              <a:rect l="0" t="0" r="0" b="0"/>
              <a:pathLst>
                <a:path w="1714" h="255">
                  <a:moveTo>
                    <a:pt x="17" y="127"/>
                  </a:moveTo>
                  <a:lnTo>
                    <a:pt x="1704" y="127"/>
                  </a:lnTo>
                  <a:moveTo>
                    <a:pt x="1704" y="0"/>
                  </a:moveTo>
                  <a:lnTo>
                    <a:pt x="1704"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20" name="path 720"/>
            <p:cNvSpPr/>
            <p:nvPr/>
          </p:nvSpPr>
          <p:spPr>
            <a:xfrm>
              <a:off x="1537970" y="2444496"/>
              <a:ext cx="353567" cy="179832"/>
            </a:xfrm>
            <a:custGeom>
              <a:avLst/>
              <a:gdLst/>
              <a:ahLst/>
              <a:cxnLst/>
              <a:rect l="0" t="0" r="0" b="0"/>
              <a:pathLst>
                <a:path w="556" h="283">
                  <a:moveTo>
                    <a:pt x="0" y="283"/>
                  </a:moveTo>
                  <a:lnTo>
                    <a:pt x="556" y="283"/>
                  </a:lnTo>
                  <a:lnTo>
                    <a:pt x="556" y="0"/>
                  </a:lnTo>
                  <a:lnTo>
                    <a:pt x="0" y="0"/>
                  </a:lnTo>
                  <a:lnTo>
                    <a:pt x="0" y="283"/>
                  </a:lnTo>
                  <a:close/>
                </a:path>
              </a:pathLst>
            </a:custGeom>
            <a:grpFill/>
            <a:ln w="0" cap="flat">
              <a:noFill/>
              <a:prstDash val="solid"/>
              <a:miter lim="0"/>
            </a:ln>
          </p:spPr>
          <p:txBody>
            <a:bodyPr rtlCol="0"/>
            <a:lstStyle/>
            <a:p>
              <a:pPr algn="ctr"/>
              <a:endParaRPr lang="zh-CN" altLang="en-US"/>
            </a:p>
          </p:txBody>
        </p:sp>
        <p:sp>
          <p:nvSpPr>
            <p:cNvPr id="722" name="path 722"/>
            <p:cNvSpPr/>
            <p:nvPr/>
          </p:nvSpPr>
          <p:spPr>
            <a:xfrm>
              <a:off x="0" y="0"/>
              <a:ext cx="3193542" cy="2984246"/>
            </a:xfrm>
            <a:custGeom>
              <a:avLst/>
              <a:gdLst/>
              <a:ahLst/>
              <a:cxnLst/>
              <a:rect l="0" t="0" r="0" b="0"/>
              <a:pathLst>
                <a:path w="5029" h="4699">
                  <a:moveTo>
                    <a:pt x="10" y="4689"/>
                  </a:moveTo>
                  <a:lnTo>
                    <a:pt x="5029" y="4689"/>
                  </a:lnTo>
                  <a:moveTo>
                    <a:pt x="10" y="0"/>
                  </a:moveTo>
                  <a:lnTo>
                    <a:pt x="10" y="4695"/>
                  </a:lnTo>
                </a:path>
              </a:pathLst>
            </a:custGeom>
            <a:grpFill/>
            <a:ln w="12700" cap="flat">
              <a:solidFill>
                <a:srgbClr val="0D0D0D"/>
              </a:solidFill>
              <a:prstDash val="solid"/>
              <a:round/>
            </a:ln>
          </p:spPr>
          <p:txBody>
            <a:bodyPr rtlCol="0"/>
            <a:lstStyle/>
            <a:p>
              <a:pPr algn="ctr"/>
              <a:endParaRPr lang="zh-CN" altLang="en-US"/>
            </a:p>
          </p:txBody>
        </p:sp>
        <p:sp>
          <p:nvSpPr>
            <p:cNvPr id="724" name="path 724"/>
            <p:cNvSpPr/>
            <p:nvPr/>
          </p:nvSpPr>
          <p:spPr>
            <a:xfrm>
              <a:off x="3092322" y="2906268"/>
              <a:ext cx="6350" cy="71996"/>
            </a:xfrm>
            <a:custGeom>
              <a:avLst/>
              <a:gdLst/>
              <a:ahLst/>
              <a:cxnLst/>
              <a:rect l="0" t="0" r="0" b="0"/>
              <a:pathLst>
                <a:path w="10" h="113">
                  <a:moveTo>
                    <a:pt x="5" y="0"/>
                  </a:moveTo>
                  <a:lnTo>
                    <a:pt x="5" y="113"/>
                  </a:lnTo>
                </a:path>
              </a:pathLst>
            </a:custGeom>
            <a:grpFill/>
            <a:ln w="6350" cap="flat">
              <a:solidFill>
                <a:srgbClr val="0D0D0D"/>
              </a:solidFill>
              <a:prstDash val="solid"/>
              <a:round/>
            </a:ln>
          </p:spPr>
          <p:txBody>
            <a:bodyPr rtlCol="0"/>
            <a:lstStyle/>
            <a:p>
              <a:pPr algn="ctr"/>
              <a:endParaRPr lang="zh-CN" altLang="en-US"/>
            </a:p>
          </p:txBody>
        </p:sp>
        <p:sp>
          <p:nvSpPr>
            <p:cNvPr id="726" name="path 726"/>
            <p:cNvSpPr/>
            <p:nvPr/>
          </p:nvSpPr>
          <p:spPr>
            <a:xfrm>
              <a:off x="1363980" y="2697480"/>
              <a:ext cx="710691" cy="162001"/>
            </a:xfrm>
            <a:custGeom>
              <a:avLst/>
              <a:gdLst/>
              <a:ahLst/>
              <a:cxnLst/>
              <a:rect l="0" t="0" r="0" b="0"/>
              <a:pathLst>
                <a:path w="1119" h="255">
                  <a:moveTo>
                    <a:pt x="10" y="129"/>
                  </a:moveTo>
                  <a:lnTo>
                    <a:pt x="1110" y="129"/>
                  </a:lnTo>
                  <a:moveTo>
                    <a:pt x="1109" y="0"/>
                  </a:moveTo>
                  <a:lnTo>
                    <a:pt x="1109"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28" name="path 728"/>
            <p:cNvSpPr/>
            <p:nvPr/>
          </p:nvSpPr>
          <p:spPr>
            <a:xfrm>
              <a:off x="1632457" y="2689860"/>
              <a:ext cx="259079" cy="179832"/>
            </a:xfrm>
            <a:custGeom>
              <a:avLst/>
              <a:gdLst/>
              <a:ahLst/>
              <a:cxnLst/>
              <a:rect l="0" t="0" r="0" b="0"/>
              <a:pathLst>
                <a:path w="407" h="283">
                  <a:moveTo>
                    <a:pt x="0" y="283"/>
                  </a:moveTo>
                  <a:lnTo>
                    <a:pt x="407" y="283"/>
                  </a:lnTo>
                  <a:lnTo>
                    <a:pt x="407" y="0"/>
                  </a:lnTo>
                  <a:lnTo>
                    <a:pt x="0" y="0"/>
                  </a:lnTo>
                  <a:lnTo>
                    <a:pt x="0" y="283"/>
                  </a:lnTo>
                  <a:close/>
                </a:path>
              </a:pathLst>
            </a:custGeom>
            <a:grpFill/>
            <a:ln w="0" cap="flat">
              <a:noFill/>
              <a:prstDash val="solid"/>
              <a:miter lim="0"/>
            </a:ln>
          </p:spPr>
          <p:txBody>
            <a:bodyPr rtlCol="0"/>
            <a:lstStyle/>
            <a:p>
              <a:pPr algn="ctr"/>
              <a:endParaRPr lang="zh-CN" altLang="en-US"/>
            </a:p>
          </p:txBody>
        </p:sp>
        <p:sp>
          <p:nvSpPr>
            <p:cNvPr id="730" name="path 730"/>
            <p:cNvSpPr/>
            <p:nvPr/>
          </p:nvSpPr>
          <p:spPr>
            <a:xfrm>
              <a:off x="117348" y="135635"/>
              <a:ext cx="1271524" cy="162052"/>
            </a:xfrm>
            <a:custGeom>
              <a:avLst/>
              <a:gdLst/>
              <a:ahLst/>
              <a:cxnLst/>
              <a:rect l="0" t="0" r="0" b="0"/>
              <a:pathLst>
                <a:path w="2002" h="255">
                  <a:moveTo>
                    <a:pt x="10" y="127"/>
                  </a:moveTo>
                  <a:lnTo>
                    <a:pt x="1984" y="127"/>
                  </a:lnTo>
                  <a:moveTo>
                    <a:pt x="1992" y="0"/>
                  </a:moveTo>
                  <a:lnTo>
                    <a:pt x="1992"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32" name="path 732"/>
            <p:cNvSpPr/>
            <p:nvPr/>
          </p:nvSpPr>
          <p:spPr>
            <a:xfrm>
              <a:off x="602234" y="120396"/>
              <a:ext cx="413003" cy="192023"/>
            </a:xfrm>
            <a:custGeom>
              <a:avLst/>
              <a:gdLst/>
              <a:ahLst/>
              <a:cxnLst/>
              <a:rect l="0" t="0" r="0" b="0"/>
              <a:pathLst>
                <a:path w="650" h="302">
                  <a:moveTo>
                    <a:pt x="0" y="302"/>
                  </a:moveTo>
                  <a:lnTo>
                    <a:pt x="650" y="302"/>
                  </a:lnTo>
                  <a:lnTo>
                    <a:pt x="650" y="0"/>
                  </a:lnTo>
                  <a:lnTo>
                    <a:pt x="0" y="0"/>
                  </a:lnTo>
                  <a:lnTo>
                    <a:pt x="0" y="302"/>
                  </a:lnTo>
                  <a:close/>
                </a:path>
              </a:pathLst>
            </a:custGeom>
            <a:grpFill/>
            <a:ln w="0" cap="flat">
              <a:solidFill>
                <a:srgbClr val="21A5CB"/>
              </a:solidFill>
              <a:prstDash val="solid"/>
              <a:miter lim="0"/>
            </a:ln>
          </p:spPr>
          <p:txBody>
            <a:bodyPr rtlCol="0"/>
            <a:lstStyle/>
            <a:p>
              <a:pPr algn="ctr"/>
              <a:endParaRPr lang="zh-CN" altLang="en-US"/>
            </a:p>
          </p:txBody>
        </p:sp>
        <p:sp>
          <p:nvSpPr>
            <p:cNvPr id="734" name="path 734"/>
            <p:cNvSpPr/>
            <p:nvPr/>
          </p:nvSpPr>
          <p:spPr>
            <a:xfrm>
              <a:off x="362712" y="652272"/>
              <a:ext cx="1242568" cy="162051"/>
            </a:xfrm>
            <a:custGeom>
              <a:avLst/>
              <a:gdLst/>
              <a:ahLst/>
              <a:cxnLst/>
              <a:rect l="0" t="0" r="0" b="0"/>
              <a:pathLst>
                <a:path w="1956" h="255">
                  <a:moveTo>
                    <a:pt x="10" y="127"/>
                  </a:moveTo>
                  <a:lnTo>
                    <a:pt x="1945" y="127"/>
                  </a:lnTo>
                  <a:moveTo>
                    <a:pt x="1946" y="0"/>
                  </a:moveTo>
                  <a:lnTo>
                    <a:pt x="1946"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36" name="path 736"/>
            <p:cNvSpPr/>
            <p:nvPr/>
          </p:nvSpPr>
          <p:spPr>
            <a:xfrm>
              <a:off x="847597" y="637032"/>
              <a:ext cx="411479" cy="192024"/>
            </a:xfrm>
            <a:custGeom>
              <a:avLst/>
              <a:gdLst/>
              <a:ahLst/>
              <a:cxnLst/>
              <a:rect l="0" t="0" r="0" b="0"/>
              <a:pathLst>
                <a:path w="647" h="302">
                  <a:moveTo>
                    <a:pt x="0" y="302"/>
                  </a:moveTo>
                  <a:lnTo>
                    <a:pt x="647" y="302"/>
                  </a:lnTo>
                  <a:lnTo>
                    <a:pt x="647" y="0"/>
                  </a:lnTo>
                  <a:lnTo>
                    <a:pt x="0" y="0"/>
                  </a:lnTo>
                  <a:lnTo>
                    <a:pt x="0" y="302"/>
                  </a:lnTo>
                  <a:close/>
                </a:path>
              </a:pathLst>
            </a:custGeom>
            <a:grpFill/>
            <a:ln w="0" cap="flat">
              <a:noFill/>
              <a:prstDash val="solid"/>
              <a:miter lim="0"/>
            </a:ln>
          </p:spPr>
          <p:txBody>
            <a:bodyPr rtlCol="0"/>
            <a:lstStyle/>
            <a:p>
              <a:pPr algn="ctr"/>
              <a:endParaRPr lang="zh-CN" altLang="en-US"/>
            </a:p>
          </p:txBody>
        </p:sp>
        <p:sp>
          <p:nvSpPr>
            <p:cNvPr id="738" name="path 738"/>
            <p:cNvSpPr/>
            <p:nvPr/>
          </p:nvSpPr>
          <p:spPr>
            <a:xfrm>
              <a:off x="737616" y="909828"/>
              <a:ext cx="799084" cy="162051"/>
            </a:xfrm>
            <a:custGeom>
              <a:avLst/>
              <a:gdLst/>
              <a:ahLst/>
              <a:cxnLst/>
              <a:rect l="0" t="0" r="0" b="0"/>
              <a:pathLst>
                <a:path w="1258" h="255">
                  <a:moveTo>
                    <a:pt x="10" y="127"/>
                  </a:moveTo>
                  <a:lnTo>
                    <a:pt x="1247" y="127"/>
                  </a:lnTo>
                  <a:moveTo>
                    <a:pt x="1248" y="0"/>
                  </a:moveTo>
                  <a:lnTo>
                    <a:pt x="1248"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40" name="path 740"/>
            <p:cNvSpPr/>
            <p:nvPr/>
          </p:nvSpPr>
          <p:spPr>
            <a:xfrm>
              <a:off x="1041145" y="894588"/>
              <a:ext cx="275844" cy="193548"/>
            </a:xfrm>
            <a:custGeom>
              <a:avLst/>
              <a:gdLst/>
              <a:ahLst/>
              <a:cxnLst/>
              <a:rect l="0" t="0" r="0" b="0"/>
              <a:pathLst>
                <a:path w="434" h="304">
                  <a:moveTo>
                    <a:pt x="0" y="304"/>
                  </a:moveTo>
                  <a:lnTo>
                    <a:pt x="434" y="304"/>
                  </a:lnTo>
                  <a:lnTo>
                    <a:pt x="434" y="0"/>
                  </a:lnTo>
                  <a:lnTo>
                    <a:pt x="0" y="0"/>
                  </a:lnTo>
                  <a:lnTo>
                    <a:pt x="0" y="304"/>
                  </a:lnTo>
                  <a:close/>
                </a:path>
              </a:pathLst>
            </a:custGeom>
            <a:grpFill/>
            <a:ln w="0" cap="flat">
              <a:noFill/>
              <a:prstDash val="solid"/>
              <a:miter lim="0"/>
            </a:ln>
          </p:spPr>
          <p:txBody>
            <a:bodyPr rtlCol="0"/>
            <a:lstStyle/>
            <a:p>
              <a:pPr algn="ctr"/>
              <a:endParaRPr lang="zh-CN" altLang="en-US"/>
            </a:p>
          </p:txBody>
        </p:sp>
        <p:sp>
          <p:nvSpPr>
            <p:cNvPr id="742" name="path 742"/>
            <p:cNvSpPr/>
            <p:nvPr/>
          </p:nvSpPr>
          <p:spPr>
            <a:xfrm>
              <a:off x="614172" y="1168907"/>
              <a:ext cx="1070356" cy="162052"/>
            </a:xfrm>
            <a:custGeom>
              <a:avLst/>
              <a:gdLst/>
              <a:ahLst/>
              <a:cxnLst/>
              <a:rect l="0" t="0" r="0" b="0"/>
              <a:pathLst>
                <a:path w="1685" h="255">
                  <a:moveTo>
                    <a:pt x="17" y="127"/>
                  </a:moveTo>
                  <a:lnTo>
                    <a:pt x="1671" y="127"/>
                  </a:lnTo>
                  <a:moveTo>
                    <a:pt x="1675" y="0"/>
                  </a:moveTo>
                  <a:lnTo>
                    <a:pt x="1675" y="255"/>
                  </a:lnTo>
                  <a:moveTo>
                    <a:pt x="10" y="0"/>
                  </a:moveTo>
                  <a:lnTo>
                    <a:pt x="10" y="255"/>
                  </a:lnTo>
                </a:path>
              </a:pathLst>
            </a:custGeom>
            <a:grpFill/>
            <a:ln w="12700" cap="flat">
              <a:solidFill>
                <a:srgbClr val="0D0D0D"/>
              </a:solidFill>
              <a:prstDash val="solid"/>
              <a:round/>
            </a:ln>
          </p:spPr>
          <p:txBody>
            <a:bodyPr rtlCol="0"/>
            <a:lstStyle/>
            <a:p>
              <a:pPr algn="ctr"/>
              <a:endParaRPr lang="zh-CN" altLang="en-US"/>
            </a:p>
          </p:txBody>
        </p:sp>
        <p:sp>
          <p:nvSpPr>
            <p:cNvPr id="744" name="path 744"/>
            <p:cNvSpPr/>
            <p:nvPr/>
          </p:nvSpPr>
          <p:spPr>
            <a:xfrm>
              <a:off x="1015237" y="1153668"/>
              <a:ext cx="362711" cy="192023"/>
            </a:xfrm>
            <a:custGeom>
              <a:avLst/>
              <a:gdLst/>
              <a:ahLst/>
              <a:cxnLst/>
              <a:rect l="0" t="0" r="0" b="0"/>
              <a:pathLst>
                <a:path w="571" h="302">
                  <a:moveTo>
                    <a:pt x="0" y="302"/>
                  </a:moveTo>
                  <a:lnTo>
                    <a:pt x="571" y="302"/>
                  </a:lnTo>
                  <a:lnTo>
                    <a:pt x="571" y="0"/>
                  </a:lnTo>
                  <a:lnTo>
                    <a:pt x="0" y="0"/>
                  </a:lnTo>
                  <a:lnTo>
                    <a:pt x="0" y="302"/>
                  </a:lnTo>
                  <a:close/>
                </a:path>
              </a:pathLst>
            </a:custGeom>
            <a:grpFill/>
            <a:ln w="0" cap="flat">
              <a:noFill/>
              <a:prstDash val="solid"/>
              <a:miter lim="0"/>
            </a:ln>
          </p:spPr>
          <p:txBody>
            <a:bodyPr rtlCol="0"/>
            <a:lstStyle/>
            <a:p>
              <a:pPr algn="ctr"/>
              <a:endParaRPr lang="zh-CN" altLang="en-US"/>
            </a:p>
          </p:txBody>
        </p:sp>
      </p:grpSp>
      <p:grpSp>
        <p:nvGrpSpPr>
          <p:cNvPr id="80" name="group 80"/>
          <p:cNvGrpSpPr/>
          <p:nvPr/>
        </p:nvGrpSpPr>
        <p:grpSpPr>
          <a:xfrm rot="21600000">
            <a:off x="9079708" y="2757161"/>
            <a:ext cx="2354610" cy="3093386"/>
            <a:chOff x="0" y="0"/>
            <a:chExt cx="2354610" cy="3093386"/>
          </a:xfrm>
        </p:grpSpPr>
        <p:pic>
          <p:nvPicPr>
            <p:cNvPr id="746" name="picture 746"/>
            <p:cNvPicPr>
              <a:picLocks noChangeAspect="1"/>
            </p:cNvPicPr>
            <p:nvPr/>
          </p:nvPicPr>
          <p:blipFill>
            <a:blip r:embed="rId2"/>
            <a:stretch>
              <a:fillRect/>
            </a:stretch>
          </p:blipFill>
          <p:spPr>
            <a:xfrm rot="21600000">
              <a:off x="17677" y="0"/>
              <a:ext cx="1948571" cy="3044198"/>
            </a:xfrm>
            <a:prstGeom prst="rect">
              <a:avLst/>
            </a:prstGeom>
          </p:spPr>
        </p:pic>
        <p:sp>
          <p:nvSpPr>
            <p:cNvPr id="748" name="textbox 748"/>
            <p:cNvSpPr/>
            <p:nvPr/>
          </p:nvSpPr>
          <p:spPr>
            <a:xfrm>
              <a:off x="-12700" y="2726094"/>
              <a:ext cx="2380615" cy="3803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07315" algn="l" rtl="0" eaLnBrk="0">
                <a:lnSpc>
                  <a:spcPct val="98000"/>
                </a:lnSpc>
              </a:pPr>
              <a:r>
                <a:rPr sz="900"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0.5      0.7</a:t>
              </a:r>
              <a:r>
                <a:rPr sz="900" kern="0" spc="30" dirty="0">
                  <a:solidFill>
                    <a:srgbClr val="0D0D0D">
                      <a:alpha val="100000"/>
                    </a:srgbClr>
                  </a:solidFill>
                  <a:latin typeface="微软雅黑" panose="020B0503020204020204" charset="-122"/>
                  <a:ea typeface="微软雅黑" panose="020B0503020204020204" charset="-122"/>
                  <a:cs typeface="微软雅黑" panose="020B0503020204020204" charset="-122"/>
                </a:rPr>
                <a:t>        </a:t>
              </a:r>
              <a:r>
                <a:rPr sz="900"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1          1.5</a:t>
              </a:r>
              <a:r>
                <a:rPr sz="900" kern="0" spc="30" dirty="0">
                  <a:solidFill>
                    <a:srgbClr val="0D0D0D">
                      <a:alpha val="100000"/>
                    </a:srgbClr>
                  </a:solidFill>
                  <a:latin typeface="微软雅黑" panose="020B0503020204020204" charset="-122"/>
                  <a:ea typeface="微软雅黑" panose="020B0503020204020204" charset="-122"/>
                  <a:cs typeface="微软雅黑" panose="020B0503020204020204" charset="-122"/>
                </a:rPr>
                <a:t>      </a:t>
              </a:r>
              <a:r>
                <a:rPr sz="900"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2</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400" dirty="0">
                <a:latin typeface="Arial" panose="020B0604020202020204"/>
                <a:ea typeface="Arial" panose="020B0604020202020204"/>
                <a:cs typeface="Arial" panose="020B0604020202020204"/>
              </a:endParaRPr>
            </a:p>
            <a:p>
              <a:pPr marL="12700" algn="l" rtl="0" eaLnBrk="0">
                <a:lnSpc>
                  <a:spcPct val="89000"/>
                </a:lnSpc>
                <a:spcBef>
                  <a:spcPts val="5"/>
                </a:spcBef>
              </a:pPr>
              <a:r>
                <a:rPr sz="11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更优        </a:t>
              </a:r>
              <a:r>
                <a:rPr sz="11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研究药更优</a:t>
              </a:r>
              <a:endParaRPr sz="1100" dirty="0">
                <a:latin typeface="微软雅黑" panose="020B0503020204020204" charset="-122"/>
                <a:ea typeface="微软雅黑" panose="020B0503020204020204" charset="-122"/>
                <a:cs typeface="微软雅黑" panose="020B0503020204020204" charset="-122"/>
              </a:endParaRPr>
            </a:p>
          </p:txBody>
        </p:sp>
      </p:grpSp>
      <p:sp>
        <p:nvSpPr>
          <p:cNvPr id="756" name="textbox 756"/>
          <p:cNvSpPr/>
          <p:nvPr/>
        </p:nvSpPr>
        <p:spPr>
          <a:xfrm>
            <a:off x="646811" y="900176"/>
            <a:ext cx="5160645" cy="1104900"/>
          </a:xfrm>
          <a:prstGeom prst="rect">
            <a:avLst/>
          </a:prstGeom>
          <a:solidFill>
            <a:srgbClr val="FEF7EC">
              <a:alpha val="100000"/>
            </a:srgbClr>
          </a:solidFill>
          <a:ln w="0" cap="flat">
            <a:noFill/>
            <a:prstDash val="solid"/>
            <a:miter lim="0"/>
          </a:ln>
        </p:spPr>
        <p:txBody>
          <a:bodyPr vert="horz" wrap="square" lIns="0" tIns="0" rIns="0" bIns="0"/>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163830" algn="l" rtl="0" eaLnBrk="0">
              <a:lnSpc>
                <a:spcPct val="89000"/>
              </a:lnSpc>
            </a:pPr>
            <a:r>
              <a:rPr sz="1400" kern="0" spc="0" dirty="0">
                <a:solidFill>
                  <a:srgbClr val="0D0D0D">
                    <a:alpha val="100000"/>
                  </a:srgbClr>
                </a:solidFill>
                <a:latin typeface="Arial" panose="020B0604020202020204"/>
                <a:ea typeface="Arial" panose="020B0604020202020204"/>
                <a:cs typeface="Arial" panose="020B0604020202020204"/>
              </a:rPr>
              <a:t>•  </a:t>
            </a:r>
            <a:r>
              <a:rPr sz="14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系统综述纳入43项研究，6346例患者，评估难治性癫痫部分</a:t>
            </a:r>
            <a:endParaRPr sz="1400" dirty="0">
              <a:latin typeface="微软雅黑" panose="020B0503020204020204" charset="-122"/>
              <a:ea typeface="微软雅黑" panose="020B0503020204020204" charset="-122"/>
              <a:cs typeface="微软雅黑" panose="020B0503020204020204" charset="-122"/>
            </a:endParaRPr>
          </a:p>
          <a:p>
            <a:pPr marL="328295" algn="l" rtl="0" eaLnBrk="0">
              <a:lnSpc>
                <a:spcPct val="89000"/>
              </a:lnSpc>
              <a:spcBef>
                <a:spcPts val="520"/>
              </a:spcBef>
            </a:pPr>
            <a:r>
              <a:rPr sz="14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性发作患者联合AEDs的疗效和耐受性</a:t>
            </a:r>
            <a:r>
              <a:rPr lang="en-US" sz="1400" kern="0" spc="0" baseline="30000" dirty="0">
                <a:solidFill>
                  <a:srgbClr val="0D0D0D">
                    <a:alpha val="100000"/>
                  </a:srgbClr>
                </a:solidFill>
                <a:latin typeface="微软雅黑" panose="020B0503020204020204" charset="-122"/>
                <a:ea typeface="微软雅黑" panose="020B0503020204020204" charset="-122"/>
                <a:cs typeface="微软雅黑" panose="020B0503020204020204" charset="-122"/>
              </a:rPr>
              <a:t>[1]</a:t>
            </a:r>
            <a:endParaRPr sz="1400" baseline="30000" dirty="0">
              <a:latin typeface="微软雅黑" panose="020B0503020204020204" charset="-122"/>
              <a:ea typeface="微软雅黑" panose="020B0503020204020204" charset="-122"/>
              <a:cs typeface="微软雅黑" panose="020B0503020204020204" charset="-122"/>
            </a:endParaRPr>
          </a:p>
          <a:p>
            <a:pPr algn="l" rtl="0" eaLnBrk="0">
              <a:lnSpc>
                <a:spcPct val="103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63830" algn="l" rtl="0" eaLnBrk="0">
              <a:lnSpc>
                <a:spcPct val="89000"/>
              </a:lnSpc>
            </a:pPr>
            <a:r>
              <a:rPr sz="1400" kern="0" spc="0" dirty="0">
                <a:solidFill>
                  <a:srgbClr val="F45D08">
                    <a:alpha val="100000"/>
                  </a:srgbClr>
                </a:solidFill>
                <a:latin typeface="Arial" panose="020B0604020202020204"/>
                <a:ea typeface="Arial" panose="020B0604020202020204"/>
                <a:cs typeface="Arial" panose="020B0604020202020204"/>
              </a:rPr>
              <a:t>•  </a:t>
            </a:r>
            <a:r>
              <a:rPr sz="14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基于癫痫发作减少&gt;50%的疗效比较，托吡酯有领先优势</a:t>
            </a:r>
            <a:endParaRPr sz="1400" dirty="0">
              <a:latin typeface="微软雅黑" panose="020B0503020204020204" charset="-122"/>
              <a:ea typeface="微软雅黑" panose="020B0503020204020204" charset="-122"/>
              <a:cs typeface="微软雅黑" panose="020B0503020204020204" charset="-122"/>
            </a:endParaRPr>
          </a:p>
        </p:txBody>
      </p:sp>
      <p:sp>
        <p:nvSpPr>
          <p:cNvPr id="758" name="textbox 758"/>
          <p:cNvSpPr/>
          <p:nvPr/>
        </p:nvSpPr>
        <p:spPr>
          <a:xfrm>
            <a:off x="6230747" y="895604"/>
            <a:ext cx="5160645" cy="1104900"/>
          </a:xfrm>
          <a:prstGeom prst="rect">
            <a:avLst/>
          </a:prstGeom>
          <a:solidFill>
            <a:srgbClr val="FEF7EC">
              <a:alpha val="100000"/>
            </a:srgbClr>
          </a:solidFill>
          <a:ln w="0" cap="flat">
            <a:noFill/>
            <a:prstDash val="solid"/>
            <a:miter lim="0"/>
          </a:ln>
        </p:spPr>
        <p:txBody>
          <a:bodyPr vert="horz" wrap="square" lIns="0" tIns="0" rIns="0" bIns="0"/>
          <a:lstStyle/>
          <a:p>
            <a:pPr algn="l" rtl="0" eaLnBrk="0">
              <a:lnSpc>
                <a:spcPct val="111000"/>
              </a:lnSpc>
            </a:pPr>
            <a:endParaRPr sz="800" dirty="0">
              <a:latin typeface="Arial" panose="020B0604020202020204"/>
              <a:ea typeface="Arial" panose="020B0604020202020204"/>
              <a:cs typeface="Arial" panose="020B0604020202020204"/>
            </a:endParaRPr>
          </a:p>
          <a:p>
            <a:pPr marL="307975" indent="-164465" algn="l" rtl="0" eaLnBrk="0">
              <a:lnSpc>
                <a:spcPct val="117000"/>
              </a:lnSpc>
              <a:spcBef>
                <a:spcPts val="5"/>
              </a:spcBef>
            </a:pPr>
            <a:r>
              <a:rPr sz="1400" kern="0" spc="0" dirty="0">
                <a:solidFill>
                  <a:srgbClr val="0D0D0D">
                    <a:alpha val="100000"/>
                  </a:srgbClr>
                </a:solidFill>
                <a:latin typeface="Arial" panose="020B0604020202020204"/>
                <a:ea typeface="Arial" panose="020B0604020202020204"/>
                <a:cs typeface="Arial" panose="020B0604020202020204"/>
              </a:rPr>
              <a:t>•  </a:t>
            </a:r>
            <a:r>
              <a:rPr sz="14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另一项研究对62个安慰剂对照和8个头对头随机试验进行汇  总和Meta分析，共纳入14,272例难治性部分性癫痫患者</a:t>
            </a:r>
            <a:r>
              <a:rPr lang="en-US" sz="1400" kern="0" spc="0" baseline="30000" dirty="0">
                <a:solidFill>
                  <a:srgbClr val="0D0D0D">
                    <a:alpha val="100000"/>
                  </a:srgbClr>
                </a:solidFill>
                <a:latin typeface="微软雅黑" panose="020B0503020204020204" charset="-122"/>
                <a:ea typeface="微软雅黑" panose="020B0503020204020204" charset="-122"/>
                <a:cs typeface="微软雅黑" panose="020B0503020204020204" charset="-122"/>
              </a:rPr>
              <a:t>[2]</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02000"/>
              </a:lnSpc>
            </a:pPr>
            <a:endParaRPr sz="800" dirty="0">
              <a:latin typeface="Arial" panose="020B0604020202020204"/>
              <a:ea typeface="Arial" panose="020B0604020202020204"/>
              <a:cs typeface="Arial" panose="020B0604020202020204"/>
            </a:endParaRPr>
          </a:p>
          <a:p>
            <a:pPr marL="143510" algn="l" rtl="0" eaLnBrk="0">
              <a:lnSpc>
                <a:spcPct val="89000"/>
              </a:lnSpc>
              <a:spcBef>
                <a:spcPts val="5"/>
              </a:spcBef>
            </a:pPr>
            <a:r>
              <a:rPr sz="1400" kern="0" spc="0" dirty="0">
                <a:solidFill>
                  <a:srgbClr val="F45D08">
                    <a:alpha val="100000"/>
                  </a:srgbClr>
                </a:solidFill>
                <a:latin typeface="Arial" panose="020B0604020202020204"/>
                <a:ea typeface="Arial" panose="020B0604020202020204"/>
                <a:cs typeface="Arial" panose="020B0604020202020204"/>
              </a:rPr>
              <a:t>•  </a:t>
            </a:r>
            <a:r>
              <a:rPr sz="14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托吡酯相比其他新型抗癫痫药的有效率（治疗效应OR）更高</a:t>
            </a:r>
            <a:endParaRPr sz="1400" dirty="0">
              <a:latin typeface="微软雅黑" panose="020B0503020204020204" charset="-122"/>
              <a:ea typeface="微软雅黑" panose="020B0503020204020204" charset="-122"/>
              <a:cs typeface="微软雅黑" panose="020B0503020204020204" charset="-122"/>
            </a:endParaRPr>
          </a:p>
        </p:txBody>
      </p:sp>
      <p:sp>
        <p:nvSpPr>
          <p:cNvPr id="760" name="textbox 760"/>
          <p:cNvSpPr/>
          <p:nvPr/>
        </p:nvSpPr>
        <p:spPr>
          <a:xfrm>
            <a:off x="7688400" y="2777909"/>
            <a:ext cx="1402080" cy="308483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微软雅黑" panose="020B0503020204020204" charset="-122"/>
              <a:ea typeface="微软雅黑" panose="020B0503020204020204" charset="-122"/>
              <a:cs typeface="微软雅黑" panose="020B0503020204020204" charset="-122"/>
            </a:endParaRPr>
          </a:p>
          <a:p>
            <a:pPr marL="24765" algn="l" rtl="0" eaLnBrk="0">
              <a:lnSpc>
                <a:spcPct val="980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1.11</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[0.59,</a:t>
            </a: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.06]</a:t>
            </a:r>
            <a:endParaRPr sz="900" dirty="0">
              <a:latin typeface="微软雅黑" panose="020B0503020204020204" charset="-122"/>
              <a:ea typeface="微软雅黑" panose="020B0503020204020204" charset="-122"/>
              <a:cs typeface="微软雅黑" panose="020B0503020204020204" charset="-122"/>
            </a:endParaRPr>
          </a:p>
          <a:p>
            <a:pPr marL="17145"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0.75</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[0.52,</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09]</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ts val="2100"/>
              </a:lnSpc>
            </a:pPr>
            <a:r>
              <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1.52</a:t>
            </a:r>
            <a:r>
              <a:rPr sz="900" b="1" kern="0" spc="-16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r>
              <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[1.06,</a:t>
            </a:r>
            <a:r>
              <a:rPr sz="900" b="1" kern="0" spc="9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r>
              <a:rPr sz="900" b="1" kern="0" spc="20" dirty="0">
                <a:solidFill>
                  <a:srgbClr val="FF0000">
                    <a:alpha val="100000"/>
                  </a:srgbClr>
                </a:solidFill>
                <a:latin typeface="微软雅黑" panose="020B0503020204020204" charset="-122"/>
                <a:ea typeface="微软雅黑" panose="020B0503020204020204" charset="-122"/>
                <a:cs typeface="微软雅黑" panose="020B0503020204020204" charset="-122"/>
              </a:rPr>
              <a:t>2.20]</a:t>
            </a:r>
            <a:endParaRPr sz="900" b="1" dirty="0">
              <a:solidFill>
                <a:srgbClr val="FF0000"/>
              </a:solidFill>
              <a:latin typeface="微软雅黑" panose="020B0503020204020204" charset="-122"/>
              <a:ea typeface="微软雅黑" panose="020B0503020204020204" charset="-122"/>
              <a:cs typeface="微软雅黑" panose="020B0503020204020204" charset="-122"/>
            </a:endParaRPr>
          </a:p>
          <a:p>
            <a:pPr marL="17145"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0.67</a:t>
            </a: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[0.46, 0.97]</a:t>
            </a:r>
            <a:endParaRPr sz="900" dirty="0">
              <a:latin typeface="微软雅黑" panose="020B0503020204020204" charset="-122"/>
              <a:ea typeface="微软雅黑" panose="020B0503020204020204" charset="-122"/>
              <a:cs typeface="微软雅黑" panose="020B0503020204020204" charset="-122"/>
            </a:endParaRPr>
          </a:p>
          <a:p>
            <a:pPr marL="24765"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1.24</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[0.74,</a:t>
            </a:r>
            <a:r>
              <a:rPr sz="9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2.05]</a:t>
            </a:r>
            <a:endParaRPr sz="900" dirty="0">
              <a:latin typeface="微软雅黑" panose="020B0503020204020204" charset="-122"/>
              <a:ea typeface="微软雅黑" panose="020B0503020204020204" charset="-122"/>
              <a:cs typeface="微软雅黑" panose="020B0503020204020204" charset="-122"/>
            </a:endParaRPr>
          </a:p>
          <a:p>
            <a:pPr marL="17145"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0.99</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[0.67,</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47]</a:t>
            </a:r>
            <a:endParaRPr sz="900" dirty="0">
              <a:latin typeface="微软雅黑" panose="020B0503020204020204" charset="-122"/>
              <a:ea typeface="微软雅黑" panose="020B0503020204020204" charset="-122"/>
              <a:cs typeface="微软雅黑" panose="020B0503020204020204" charset="-122"/>
            </a:endParaRPr>
          </a:p>
          <a:p>
            <a:pPr marL="50800"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1.26</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[0.73,</a:t>
            </a: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2.16]</a:t>
            </a:r>
            <a:endParaRPr sz="900" dirty="0">
              <a:latin typeface="微软雅黑" panose="020B0503020204020204" charset="-122"/>
              <a:ea typeface="微软雅黑" panose="020B0503020204020204" charset="-122"/>
              <a:cs typeface="微软雅黑" panose="020B0503020204020204" charset="-122"/>
            </a:endParaRPr>
          </a:p>
          <a:p>
            <a:pPr marL="38100" algn="l" rtl="0" eaLnBrk="0">
              <a:lnSpc>
                <a:spcPts val="2100"/>
              </a:lnSpc>
            </a:pP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1.31</a:t>
            </a:r>
            <a:r>
              <a:rPr sz="9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[0.92,</a:t>
            </a:r>
            <a:r>
              <a:rPr sz="9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1.87]</a:t>
            </a:r>
            <a:endParaRPr sz="900" dirty="0">
              <a:latin typeface="微软雅黑" panose="020B0503020204020204" charset="-122"/>
              <a:ea typeface="微软雅黑" panose="020B0503020204020204" charset="-122"/>
              <a:cs typeface="微软雅黑" panose="020B0503020204020204" charset="-122"/>
            </a:endParaRPr>
          </a:p>
          <a:p>
            <a:pPr marL="43180" algn="l" rtl="0" eaLnBrk="0">
              <a:lnSpc>
                <a:spcPts val="2100"/>
              </a:lnSpc>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0.73</a:t>
            </a:r>
            <a:r>
              <a:rPr sz="900"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[0.52,</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9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03]</a:t>
            </a:r>
            <a:endParaRPr sz="900" dirty="0">
              <a:latin typeface="微软雅黑" panose="020B0503020204020204" charset="-122"/>
              <a:ea typeface="微软雅黑" panose="020B0503020204020204" charset="-122"/>
              <a:cs typeface="微软雅黑" panose="020B0503020204020204" charset="-122"/>
            </a:endParaRPr>
          </a:p>
          <a:p>
            <a:pPr marL="55245" algn="l" rtl="0" eaLnBrk="0">
              <a:lnSpc>
                <a:spcPct val="98000"/>
              </a:lnSpc>
              <a:spcBef>
                <a:spcPts val="1040"/>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0.66</a:t>
            </a: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[0.48, 0.92]</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38000"/>
              </a:lnSpc>
            </a:pPr>
            <a:endParaRPr sz="200" dirty="0">
              <a:latin typeface="微软雅黑" panose="020B0503020204020204" charset="-122"/>
              <a:ea typeface="微软雅黑" panose="020B0503020204020204" charset="-122"/>
              <a:cs typeface="微软雅黑" panose="020B0503020204020204" charset="-122"/>
            </a:endParaRPr>
          </a:p>
          <a:p>
            <a:pPr algn="r" rtl="0" eaLnBrk="0">
              <a:lnSpc>
                <a:spcPct val="89000"/>
              </a:lnSpc>
            </a:pPr>
            <a:r>
              <a:rPr sz="11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其他抗癫痫药</a:t>
            </a:r>
            <a:endParaRPr sz="1100" dirty="0">
              <a:latin typeface="微软雅黑" panose="020B0503020204020204" charset="-122"/>
              <a:ea typeface="微软雅黑" panose="020B0503020204020204" charset="-122"/>
              <a:cs typeface="微软雅黑" panose="020B0503020204020204" charset="-122"/>
            </a:endParaRPr>
          </a:p>
        </p:txBody>
      </p:sp>
      <p:sp>
        <p:nvSpPr>
          <p:cNvPr id="762" name="textbox 762"/>
          <p:cNvSpPr/>
          <p:nvPr/>
        </p:nvSpPr>
        <p:spPr>
          <a:xfrm>
            <a:off x="708025" y="6333490"/>
            <a:ext cx="11483975" cy="461645"/>
          </a:xfrm>
          <a:prstGeom prst="rect">
            <a:avLst/>
          </a:prstGeom>
          <a:noFill/>
          <a:ln w="0" cap="flat">
            <a:noFill/>
            <a:prstDash val="solid"/>
            <a:miter lim="0"/>
          </a:ln>
        </p:spPr>
        <p:txBody>
          <a:bodyPr vert="horz" wrap="square" lIns="0" tIns="295" rIns="0" bIns="0"/>
          <a:lstStyle/>
          <a:p>
            <a:pPr marL="12700" indent="3175" algn="l" rtl="0" eaLnBrk="0">
              <a:lnSpc>
                <a:spcPct val="95000"/>
              </a:lnSpc>
              <a:spcBef>
                <a:spcPts val="0"/>
              </a:spcBef>
            </a:pPr>
            <a:r>
              <a:rPr lang="en-US" sz="900" kern="0" spc="0" dirty="0">
                <a:solidFill>
                  <a:srgbClr val="595959">
                    <a:alpha val="100000"/>
                  </a:srgbClr>
                </a:solidFill>
                <a:latin typeface="微软雅黑" panose="020B0503020204020204" charset="-122"/>
                <a:ea typeface="微软雅黑" panose="020B0503020204020204" charset="-122"/>
                <a:cs typeface="Arial" panose="020B0604020202020204"/>
              </a:rPr>
              <a:t>[1]</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Bodalia</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P</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N, Grosso A</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M, Sofat</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R, et al. Comparative</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efficacy</a:t>
            </a:r>
            <a:r>
              <a:rPr sz="900" kern="0" spc="2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and</a:t>
            </a:r>
            <a:r>
              <a:rPr sz="900" kern="0" spc="2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to</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lerability</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of</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anti</a:t>
            </a:r>
            <a:r>
              <a:rPr sz="9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rPr>
              <a:t>_</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epileptic</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drugs</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for</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refractory</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focal</a:t>
            </a:r>
            <a:r>
              <a:rPr sz="900" kern="0" spc="2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epilepsy:</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systematic</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review</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and</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network</a:t>
            </a:r>
            <a:r>
              <a:rPr sz="900" kern="0" spc="8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meta</a:t>
            </a:r>
            <a:r>
              <a:rPr sz="9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rPr>
              <a:t>_</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analysis</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reveals</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the</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need</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for</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long</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term</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 comparator trials[J]. British</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journal of clinical pharmacology, 201</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3,</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76(5): 649-667</a:t>
            </a:r>
            <a:endParaRPr sz="900" dirty="0">
              <a:latin typeface="微软雅黑" panose="020B0503020204020204" charset="-122"/>
              <a:ea typeface="微软雅黑" panose="020B0503020204020204" charset="-122"/>
              <a:cs typeface="Arial" panose="020B0604020202020204"/>
            </a:endParaRPr>
          </a:p>
          <a:p>
            <a:pPr marL="13335" algn="l" rtl="0" eaLnBrk="0">
              <a:lnSpc>
                <a:spcPct val="82000"/>
              </a:lnSpc>
              <a:spcBef>
                <a:spcPts val="195"/>
              </a:spcBef>
            </a:pPr>
            <a:r>
              <a:rPr lang="en-US" sz="900" kern="0" spc="0" dirty="0">
                <a:solidFill>
                  <a:srgbClr val="595959">
                    <a:alpha val="100000"/>
                  </a:srgbClr>
                </a:solidFill>
                <a:latin typeface="微软雅黑" panose="020B0503020204020204" charset="-122"/>
                <a:ea typeface="微软雅黑" panose="020B0503020204020204" charset="-122"/>
                <a:cs typeface="Arial" panose="020B0604020202020204"/>
              </a:rPr>
              <a:t>[2]</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Costa J,</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Fareleira</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F, Ascenção</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0" dirty="0">
                <a:solidFill>
                  <a:srgbClr val="595959">
                    <a:alpha val="100000"/>
                  </a:srgbClr>
                </a:solidFill>
                <a:latin typeface="微软雅黑" panose="020B0503020204020204" charset="-122"/>
                <a:ea typeface="微软雅黑" panose="020B0503020204020204" charset="-122"/>
                <a:cs typeface="Arial" panose="020B0604020202020204"/>
              </a:rPr>
              <a:t>R, et al. Clinical comparability of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the</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new antiepileptic</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drugs</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in</a:t>
            </a:r>
            <a:r>
              <a:rPr sz="900" kern="0" spc="5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refractory</a:t>
            </a:r>
            <a:r>
              <a:rPr sz="900" kern="0" spc="5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partial</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epilepsy:</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a:t>
            </a:r>
            <a:r>
              <a:rPr sz="900" kern="0" spc="2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systematic</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review</a:t>
            </a:r>
            <a:r>
              <a:rPr sz="900" kern="0" spc="3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and</a:t>
            </a:r>
            <a:r>
              <a:rPr sz="900" kern="0" spc="7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meta</a:t>
            </a:r>
            <a:r>
              <a:rPr sz="9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rPr>
              <a:t>_</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analysis[J].</a:t>
            </a:r>
            <a:r>
              <a:rPr sz="900" kern="0" spc="4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Epilepsia,</a:t>
            </a:r>
            <a:r>
              <a:rPr sz="900" kern="0" spc="2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2011,</a:t>
            </a:r>
            <a:r>
              <a:rPr sz="900" kern="0" spc="6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52(7):</a:t>
            </a:r>
            <a:r>
              <a:rPr sz="900" kern="0" spc="100" dirty="0">
                <a:solidFill>
                  <a:srgbClr val="595959">
                    <a:alpha val="100000"/>
                  </a:srgbClr>
                </a:solidFill>
                <a:latin typeface="微软雅黑" panose="020B0503020204020204" charset="-122"/>
                <a:ea typeface="微软雅黑" panose="020B0503020204020204" charset="-122"/>
                <a:cs typeface="Arial" panose="020B0604020202020204"/>
              </a:rPr>
              <a:t> </a:t>
            </a:r>
            <a:r>
              <a:rPr sz="900" kern="0" spc="-10" dirty="0">
                <a:solidFill>
                  <a:srgbClr val="595959">
                    <a:alpha val="100000"/>
                  </a:srgbClr>
                </a:solidFill>
                <a:latin typeface="微软雅黑" panose="020B0503020204020204" charset="-122"/>
                <a:ea typeface="微软雅黑" panose="020B0503020204020204" charset="-122"/>
                <a:cs typeface="Arial" panose="020B0604020202020204"/>
              </a:rPr>
              <a:t>1280-1291.</a:t>
            </a:r>
            <a:endParaRPr sz="900" dirty="0">
              <a:latin typeface="微软雅黑" panose="020B0503020204020204" charset="-122"/>
              <a:ea typeface="微软雅黑" panose="020B0503020204020204" charset="-122"/>
              <a:cs typeface="Arial" panose="020B0604020202020204"/>
            </a:endParaRPr>
          </a:p>
        </p:txBody>
      </p:sp>
      <p:sp>
        <p:nvSpPr>
          <p:cNvPr id="764" name="textbox 764"/>
          <p:cNvSpPr/>
          <p:nvPr/>
        </p:nvSpPr>
        <p:spPr>
          <a:xfrm>
            <a:off x="1551049" y="2736119"/>
            <a:ext cx="1129030" cy="273113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微软雅黑" panose="020B0503020204020204" charset="-122"/>
              <a:ea typeface="微软雅黑" panose="020B0503020204020204" charset="-122"/>
              <a:cs typeface="Arial" panose="020B0604020202020204"/>
            </a:endParaRPr>
          </a:p>
          <a:p>
            <a:pPr marL="93345" algn="l" rtl="0" eaLnBrk="0">
              <a:lnSpc>
                <a:spcPct val="98000"/>
              </a:lnSpc>
            </a:pP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2.17</a:t>
            </a:r>
            <a:r>
              <a:rPr sz="900" kern="0" spc="1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(1.12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 4.30)</a:t>
            </a:r>
            <a:endParaRPr sz="900" dirty="0">
              <a:latin typeface="微软雅黑" panose="020B0503020204020204" charset="-122"/>
              <a:ea typeface="微软雅黑" panose="020B0503020204020204" charset="-122"/>
              <a:cs typeface="微软雅黑" panose="020B0503020204020204" charset="-122"/>
            </a:endParaRPr>
          </a:p>
          <a:p>
            <a:pPr marL="94615" indent="-1270" algn="l" rtl="0" eaLnBrk="0">
              <a:lnSpc>
                <a:spcPct val="188000"/>
              </a:lnSpc>
              <a:spcBef>
                <a:spcPts val="20"/>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2.76</a:t>
            </a:r>
            <a:r>
              <a:rPr sz="9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(1.50 –</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5.22)</a:t>
            </a:r>
            <a:r>
              <a:rPr sz="9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3.12</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(1.87 –</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5.42)</a:t>
            </a:r>
            <a:r>
              <a:rPr sz="9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3.30</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(1.98 –</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5.32)</a:t>
            </a:r>
            <a:r>
              <a:rPr sz="9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3.50</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(1.76 –</a:t>
            </a:r>
            <a:r>
              <a:rPr sz="9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6.65)</a:t>
            </a:r>
            <a:endParaRPr sz="900" dirty="0">
              <a:latin typeface="微软雅黑" panose="020B0503020204020204" charset="-122"/>
              <a:ea typeface="微软雅黑" panose="020B0503020204020204" charset="-122"/>
              <a:cs typeface="微软雅黑" panose="020B0503020204020204" charset="-122"/>
            </a:endParaRPr>
          </a:p>
          <a:p>
            <a:pPr marL="86995" indent="-66675" algn="l" rtl="0" eaLnBrk="0">
              <a:lnSpc>
                <a:spcPct val="181000"/>
              </a:lnSpc>
              <a:spcBef>
                <a:spcPts val="195"/>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3.83</a:t>
            </a:r>
            <a:r>
              <a:rPr sz="9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(1.15 –</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11.62)</a:t>
            </a:r>
            <a:r>
              <a:rPr sz="9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4.11</a:t>
            </a:r>
            <a:r>
              <a:rPr sz="9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40" dirty="0">
                <a:solidFill>
                  <a:srgbClr val="000000">
                    <a:alpha val="100000"/>
                  </a:srgbClr>
                </a:solidFill>
                <a:latin typeface="微软雅黑" panose="020B0503020204020204" charset="-122"/>
                <a:ea typeface="微软雅黑" panose="020B0503020204020204" charset="-122"/>
                <a:cs typeface="微软雅黑" panose="020B0503020204020204" charset="-122"/>
              </a:rPr>
              <a:t>(2.80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900" kern="0" spc="1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6.01)</a:t>
            </a:r>
            <a:endParaRPr sz="900" dirty="0">
              <a:latin typeface="微软雅黑" panose="020B0503020204020204" charset="-122"/>
              <a:ea typeface="微软雅黑" panose="020B0503020204020204" charset="-122"/>
              <a:cs typeface="微软雅黑" panose="020B0503020204020204" charset="-122"/>
            </a:endParaRPr>
          </a:p>
          <a:p>
            <a:pPr marL="96520" indent="-83820" algn="l" rtl="0" eaLnBrk="0">
              <a:lnSpc>
                <a:spcPct val="170000"/>
              </a:lnSpc>
              <a:spcBef>
                <a:spcPts val="235"/>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4.75</a:t>
            </a:r>
            <a:r>
              <a:rPr sz="900" kern="0" spc="19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(1.88 –</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13.55)</a:t>
            </a:r>
            <a:r>
              <a:rPr sz="9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5.73</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(3.36 –</a:t>
            </a: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9.85)</a:t>
            </a:r>
            <a:endParaRPr sz="900" dirty="0">
              <a:latin typeface="微软雅黑" panose="020B0503020204020204" charset="-122"/>
              <a:ea typeface="微软雅黑" panose="020B0503020204020204" charset="-122"/>
              <a:cs typeface="微软雅黑" panose="020B0503020204020204" charset="-122"/>
            </a:endParaRPr>
          </a:p>
          <a:p>
            <a:pPr marL="18415" algn="l" rtl="0" eaLnBrk="0">
              <a:lnSpc>
                <a:spcPct val="98000"/>
              </a:lnSpc>
              <a:spcBef>
                <a:spcPts val="895"/>
              </a:spcBef>
            </a:pP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6.87</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(2.76 –</a:t>
            </a:r>
            <a:r>
              <a:rPr sz="900"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9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18.39)</a:t>
            </a:r>
            <a:endParaRPr sz="900" dirty="0">
              <a:latin typeface="微软雅黑" panose="020B0503020204020204" charset="-122"/>
              <a:ea typeface="微软雅黑" panose="020B0503020204020204" charset="-122"/>
              <a:cs typeface="微软雅黑" panose="020B0503020204020204" charset="-122"/>
            </a:endParaRPr>
          </a:p>
          <a:p>
            <a:pPr marL="18415" algn="l" rtl="0" eaLnBrk="0">
              <a:lnSpc>
                <a:spcPts val="2140"/>
              </a:lnSpc>
            </a:pPr>
            <a:r>
              <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7.71</a:t>
            </a:r>
            <a:r>
              <a:rPr sz="900" b="1" kern="0" spc="14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r>
              <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(4.02 –</a:t>
            </a:r>
            <a:r>
              <a:rPr sz="900" b="1" kern="0" spc="140" dirty="0">
                <a:solidFill>
                  <a:srgbClr val="FF0000">
                    <a:alpha val="100000"/>
                  </a:srgbClr>
                </a:solidFill>
                <a:latin typeface="微软雅黑" panose="020B0503020204020204" charset="-122"/>
                <a:ea typeface="微软雅黑" panose="020B0503020204020204" charset="-122"/>
                <a:cs typeface="微软雅黑" panose="020B0503020204020204" charset="-122"/>
              </a:rPr>
              <a:t> </a:t>
            </a:r>
            <a:r>
              <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rPr>
              <a:t>15.36)</a:t>
            </a:r>
            <a:endParaRPr sz="900" b="1" kern="0" spc="3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66" name="textbox 766"/>
          <p:cNvSpPr/>
          <p:nvPr/>
        </p:nvSpPr>
        <p:spPr>
          <a:xfrm>
            <a:off x="6799451" y="2777909"/>
            <a:ext cx="784225" cy="256159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微软雅黑" panose="020B0503020204020204" charset="-122"/>
              <a:ea typeface="微软雅黑" panose="020B0503020204020204" charset="-122"/>
              <a:cs typeface="Arial" panose="020B0604020202020204"/>
            </a:endParaRPr>
          </a:p>
          <a:p>
            <a:pPr marL="13970" algn="l" rtl="0" eaLnBrk="0">
              <a:lnSpc>
                <a:spcPct val="98000"/>
              </a:lnSpc>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奥卡西平</a:t>
            </a:r>
            <a:endParaRPr sz="900" dirty="0">
              <a:latin typeface="微软雅黑" panose="020B0503020204020204" charset="-122"/>
              <a:ea typeface="微软雅黑" panose="020B0503020204020204" charset="-122"/>
              <a:cs typeface="微软雅黑" panose="020B0503020204020204" charset="-122"/>
            </a:endParaRPr>
          </a:p>
          <a:p>
            <a:pPr marL="13335" algn="l" rtl="0" eaLnBrk="0">
              <a:lnSpc>
                <a:spcPct val="98000"/>
              </a:lnSpc>
              <a:spcBef>
                <a:spcPts val="1045"/>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拉莫三嗪</a:t>
            </a:r>
            <a:endParaRPr sz="900" dirty="0">
              <a:latin typeface="微软雅黑" panose="020B0503020204020204" charset="-122"/>
              <a:ea typeface="微软雅黑" panose="020B0503020204020204" charset="-122"/>
              <a:cs typeface="微软雅黑" panose="020B0503020204020204" charset="-122"/>
            </a:endParaRPr>
          </a:p>
          <a:p>
            <a:pPr marL="13970" algn="l" rtl="0" eaLnBrk="0">
              <a:lnSpc>
                <a:spcPct val="98000"/>
              </a:lnSpc>
              <a:spcBef>
                <a:spcPts val="1040"/>
              </a:spcBef>
            </a:pPr>
            <a:r>
              <a:rPr sz="900" b="1" kern="0" spc="80" dirty="0">
                <a:solidFill>
                  <a:srgbClr val="FF0000">
                    <a:alpha val="100000"/>
                  </a:srgbClr>
                </a:solidFill>
                <a:latin typeface="微软雅黑" panose="020B0503020204020204" charset="-122"/>
                <a:ea typeface="微软雅黑" panose="020B0503020204020204" charset="-122"/>
                <a:cs typeface="微软雅黑" panose="020B0503020204020204" charset="-122"/>
              </a:rPr>
              <a:t>托吡酯</a:t>
            </a:r>
            <a:endParaRPr sz="900" b="1" dirty="0">
              <a:solidFill>
                <a:srgbClr val="FF0000"/>
              </a:solidFill>
              <a:latin typeface="微软雅黑" panose="020B0503020204020204" charset="-122"/>
              <a:ea typeface="微软雅黑" panose="020B0503020204020204" charset="-122"/>
              <a:cs typeface="微软雅黑" panose="020B0503020204020204" charset="-122"/>
            </a:endParaRPr>
          </a:p>
          <a:p>
            <a:pPr marL="12700" algn="l" rtl="0" eaLnBrk="0">
              <a:lnSpc>
                <a:spcPct val="98000"/>
              </a:lnSpc>
              <a:spcBef>
                <a:spcPts val="104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加巴喷丁</a:t>
            </a:r>
            <a:endParaRPr sz="900" dirty="0">
              <a:latin typeface="微软雅黑" panose="020B0503020204020204" charset="-122"/>
              <a:ea typeface="微软雅黑" panose="020B0503020204020204" charset="-122"/>
              <a:cs typeface="微软雅黑" panose="020B0503020204020204" charset="-122"/>
            </a:endParaRPr>
          </a:p>
          <a:p>
            <a:pPr marL="14605" algn="l" rtl="0" eaLnBrk="0">
              <a:lnSpc>
                <a:spcPct val="98000"/>
              </a:lnSpc>
              <a:spcBef>
                <a:spcPts val="1040"/>
              </a:spcBef>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普瑞巴林</a:t>
            </a:r>
            <a:endParaRPr sz="900" dirty="0">
              <a:latin typeface="微软雅黑" panose="020B0503020204020204" charset="-122"/>
              <a:ea typeface="微软雅黑" panose="020B0503020204020204" charset="-122"/>
              <a:cs typeface="微软雅黑" panose="020B0503020204020204" charset="-122"/>
            </a:endParaRPr>
          </a:p>
          <a:p>
            <a:pPr marL="18415" algn="l" rtl="0" eaLnBrk="0">
              <a:lnSpc>
                <a:spcPct val="98000"/>
              </a:lnSpc>
              <a:spcBef>
                <a:spcPts val="1040"/>
              </a:spcBef>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唑尼沙胺</a:t>
            </a:r>
            <a:endParaRPr sz="900" dirty="0">
              <a:latin typeface="微软雅黑" panose="020B0503020204020204" charset="-122"/>
              <a:ea typeface="微软雅黑" panose="020B0503020204020204" charset="-122"/>
              <a:cs typeface="微软雅黑" panose="020B0503020204020204" charset="-122"/>
            </a:endParaRPr>
          </a:p>
          <a:p>
            <a:pPr marL="19685" algn="l" rtl="0" eaLnBrk="0">
              <a:lnSpc>
                <a:spcPct val="98000"/>
              </a:lnSpc>
              <a:spcBef>
                <a:spcPts val="1045"/>
              </a:spcBef>
            </a:pPr>
            <a:r>
              <a:rPr sz="9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噻加宾</a:t>
            </a:r>
            <a:endParaRPr sz="900" dirty="0">
              <a:latin typeface="微软雅黑" panose="020B0503020204020204" charset="-122"/>
              <a:ea typeface="微软雅黑" panose="020B0503020204020204" charset="-122"/>
              <a:cs typeface="微软雅黑" panose="020B0503020204020204" charset="-122"/>
            </a:endParaRPr>
          </a:p>
          <a:p>
            <a:pPr marL="13335" algn="l" rtl="0" eaLnBrk="0">
              <a:lnSpc>
                <a:spcPct val="98000"/>
              </a:lnSpc>
              <a:spcBef>
                <a:spcPts val="104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左乙拉西坦</a:t>
            </a:r>
            <a:endParaRPr sz="900" dirty="0">
              <a:latin typeface="微软雅黑" panose="020B0503020204020204" charset="-122"/>
              <a:ea typeface="微软雅黑" panose="020B0503020204020204" charset="-122"/>
              <a:cs typeface="微软雅黑" panose="020B0503020204020204" charset="-122"/>
            </a:endParaRPr>
          </a:p>
          <a:p>
            <a:pPr marL="14605" algn="l" rtl="0" eaLnBrk="0">
              <a:lnSpc>
                <a:spcPct val="98000"/>
              </a:lnSpc>
              <a:spcBef>
                <a:spcPts val="104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艾司利卡西平</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800" dirty="0">
              <a:latin typeface="微软雅黑" panose="020B0503020204020204" charset="-122"/>
              <a:ea typeface="微软雅黑" panose="020B0503020204020204" charset="-122"/>
              <a:cs typeface="Arial" panose="020B0604020202020204"/>
            </a:endParaRPr>
          </a:p>
          <a:p>
            <a:pPr marL="13335" algn="l" rtl="0" eaLnBrk="0">
              <a:lnSpc>
                <a:spcPct val="98000"/>
              </a:lnSpc>
              <a:spcBef>
                <a:spcPts val="5"/>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拉考沙胺</a:t>
            </a:r>
            <a:endParaRPr sz="900" dirty="0">
              <a:latin typeface="微软雅黑" panose="020B0503020204020204" charset="-122"/>
              <a:ea typeface="微软雅黑" panose="020B0503020204020204" charset="-122"/>
              <a:cs typeface="微软雅黑" panose="020B0503020204020204" charset="-122"/>
            </a:endParaRPr>
          </a:p>
        </p:txBody>
      </p:sp>
      <p:sp>
        <p:nvSpPr>
          <p:cNvPr id="768" name="textbox 768"/>
          <p:cNvSpPr/>
          <p:nvPr/>
        </p:nvSpPr>
        <p:spPr>
          <a:xfrm>
            <a:off x="725418" y="2736119"/>
            <a:ext cx="657860" cy="273113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微软雅黑" panose="020B0503020204020204" charset="-122"/>
              <a:ea typeface="微软雅黑" panose="020B0503020204020204" charset="-122"/>
              <a:cs typeface="Arial" panose="020B0604020202020204"/>
            </a:endParaRPr>
          </a:p>
          <a:p>
            <a:pPr marL="74930" algn="l" rtl="0" eaLnBrk="0">
              <a:lnSpc>
                <a:spcPct val="98000"/>
              </a:lnSpc>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拉考沙胺</a:t>
            </a:r>
            <a:endParaRPr sz="900" dirty="0">
              <a:latin typeface="微软雅黑" panose="020B0503020204020204" charset="-122"/>
              <a:ea typeface="微软雅黑" panose="020B0503020204020204" charset="-122"/>
              <a:cs typeface="微软雅黑" panose="020B0503020204020204" charset="-122"/>
            </a:endParaRPr>
          </a:p>
          <a:p>
            <a:pPr marL="74295" algn="l" rtl="0" eaLnBrk="0">
              <a:lnSpc>
                <a:spcPts val="1890"/>
              </a:lnSpc>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加巴喷丁</a:t>
            </a:r>
            <a:endParaRPr sz="900" dirty="0">
              <a:latin typeface="微软雅黑" panose="020B0503020204020204" charset="-122"/>
              <a:ea typeface="微软雅黑" panose="020B0503020204020204" charset="-122"/>
              <a:cs typeface="微软雅黑" panose="020B0503020204020204" charset="-122"/>
            </a:endParaRPr>
          </a:p>
          <a:p>
            <a:pPr marL="74930" algn="l" rtl="0" eaLnBrk="0">
              <a:lnSpc>
                <a:spcPct val="98000"/>
              </a:lnSpc>
              <a:spcBef>
                <a:spcPts val="83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拉莫三嗪</a:t>
            </a:r>
            <a:endParaRPr sz="900" dirty="0">
              <a:latin typeface="微软雅黑" panose="020B0503020204020204" charset="-122"/>
              <a:ea typeface="微软雅黑" panose="020B0503020204020204" charset="-122"/>
              <a:cs typeface="微软雅黑" panose="020B0503020204020204" charset="-122"/>
            </a:endParaRPr>
          </a:p>
          <a:p>
            <a:pPr marL="80010" algn="l" rtl="0" eaLnBrk="0">
              <a:lnSpc>
                <a:spcPct val="98000"/>
              </a:lnSpc>
              <a:spcBef>
                <a:spcPts val="990"/>
              </a:spcBef>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唑尼沙胺</a:t>
            </a:r>
            <a:endParaRPr sz="900" dirty="0">
              <a:latin typeface="微软雅黑" panose="020B0503020204020204" charset="-122"/>
              <a:ea typeface="微软雅黑" panose="020B0503020204020204" charset="-122"/>
              <a:cs typeface="微软雅黑" panose="020B0503020204020204" charset="-122"/>
            </a:endParaRPr>
          </a:p>
          <a:p>
            <a:pPr marL="75565" algn="l" rtl="0" eaLnBrk="0">
              <a:lnSpc>
                <a:spcPct val="98000"/>
              </a:lnSpc>
              <a:spcBef>
                <a:spcPts val="119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氨己烯酸</a:t>
            </a:r>
            <a:endParaRPr sz="900" dirty="0">
              <a:latin typeface="微软雅黑" panose="020B0503020204020204" charset="-122"/>
              <a:ea typeface="微软雅黑" panose="020B0503020204020204" charset="-122"/>
              <a:cs typeface="微软雅黑" panose="020B0503020204020204" charset="-122"/>
            </a:endParaRPr>
          </a:p>
          <a:p>
            <a:pPr marL="76835" algn="l" rtl="0" eaLnBrk="0">
              <a:lnSpc>
                <a:spcPct val="98000"/>
              </a:lnSpc>
              <a:spcBef>
                <a:spcPts val="1030"/>
              </a:spcBef>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丙戊酸钠</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ct val="98000"/>
              </a:lnSpc>
              <a:spcBef>
                <a:spcPts val="960"/>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左乙拉西坦</a:t>
            </a:r>
            <a:endParaRPr sz="900" dirty="0">
              <a:latin typeface="微软雅黑" panose="020B0503020204020204" charset="-122"/>
              <a:ea typeface="微软雅黑" panose="020B0503020204020204" charset="-122"/>
              <a:cs typeface="微软雅黑" panose="020B0503020204020204" charset="-122"/>
            </a:endParaRPr>
          </a:p>
          <a:p>
            <a:pPr marL="139700" algn="l" rtl="0" eaLnBrk="0">
              <a:lnSpc>
                <a:spcPct val="98000"/>
              </a:lnSpc>
              <a:spcBef>
                <a:spcPts val="955"/>
              </a:spcBef>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替加宾</a:t>
            </a:r>
            <a:endParaRPr sz="900" dirty="0">
              <a:latin typeface="微软雅黑" panose="020B0503020204020204" charset="-122"/>
              <a:ea typeface="微软雅黑" panose="020B0503020204020204" charset="-122"/>
              <a:cs typeface="微软雅黑" panose="020B0503020204020204" charset="-122"/>
            </a:endParaRPr>
          </a:p>
          <a:p>
            <a:pPr marL="76200" algn="l" rtl="0" eaLnBrk="0">
              <a:lnSpc>
                <a:spcPts val="1890"/>
              </a:lnSpc>
            </a:pPr>
            <a:r>
              <a:rPr sz="9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普瑞巴林</a:t>
            </a:r>
            <a:endParaRPr sz="900" dirty="0">
              <a:latin typeface="微软雅黑" panose="020B0503020204020204" charset="-122"/>
              <a:ea typeface="微软雅黑" panose="020B0503020204020204" charset="-122"/>
              <a:cs typeface="微软雅黑" panose="020B0503020204020204" charset="-122"/>
            </a:endParaRPr>
          </a:p>
          <a:p>
            <a:pPr marL="75565" algn="l" rtl="0" eaLnBrk="0">
              <a:lnSpc>
                <a:spcPct val="98000"/>
              </a:lnSpc>
              <a:spcBef>
                <a:spcPts val="955"/>
              </a:spcBef>
            </a:pPr>
            <a:r>
              <a:rPr sz="900" kern="0" spc="90" dirty="0">
                <a:solidFill>
                  <a:srgbClr val="000000">
                    <a:alpha val="100000"/>
                  </a:srgbClr>
                </a:solidFill>
                <a:latin typeface="微软雅黑" panose="020B0503020204020204" charset="-122"/>
                <a:ea typeface="微软雅黑" panose="020B0503020204020204" charset="-122"/>
                <a:cs typeface="微软雅黑" panose="020B0503020204020204" charset="-122"/>
              </a:rPr>
              <a:t>奥卡西平</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900" dirty="0">
              <a:latin typeface="微软雅黑" panose="020B0503020204020204" charset="-122"/>
              <a:ea typeface="微软雅黑" panose="020B0503020204020204" charset="-122"/>
              <a:cs typeface="Arial" panose="020B0604020202020204"/>
            </a:endParaRPr>
          </a:p>
          <a:p>
            <a:pPr marL="139700" algn="l" rtl="0" eaLnBrk="0">
              <a:lnSpc>
                <a:spcPct val="98000"/>
              </a:lnSpc>
              <a:spcBef>
                <a:spcPts val="5"/>
              </a:spcBef>
            </a:pPr>
            <a:r>
              <a:rPr sz="900" b="1" kern="0" spc="80" dirty="0">
                <a:solidFill>
                  <a:srgbClr val="FF0000">
                    <a:alpha val="100000"/>
                  </a:srgbClr>
                </a:solidFill>
                <a:latin typeface="微软雅黑" panose="020B0503020204020204" charset="-122"/>
                <a:ea typeface="微软雅黑" panose="020B0503020204020204" charset="-122"/>
                <a:cs typeface="微软雅黑" panose="020B0503020204020204" charset="-122"/>
              </a:rPr>
              <a:t>托吡酯</a:t>
            </a:r>
            <a:endParaRPr sz="900" b="1" kern="0" spc="80" dirty="0">
              <a:solidFill>
                <a:srgbClr val="FF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70" name="textbox 770"/>
          <p:cNvSpPr/>
          <p:nvPr/>
        </p:nvSpPr>
        <p:spPr>
          <a:xfrm>
            <a:off x="6558769" y="2248148"/>
            <a:ext cx="4507865" cy="21590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9000"/>
              </a:lnSpc>
            </a:pPr>
            <a:r>
              <a:rPr sz="1400" b="1"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相较于其他药物治疗发作减少50%的比值比OR (9</a:t>
            </a:r>
            <a:r>
              <a:rPr sz="1400" b="1"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5% CI)</a:t>
            </a:r>
            <a:endParaRPr sz="1400" dirty="0">
              <a:latin typeface="微软雅黑" panose="020B0503020204020204" charset="-122"/>
              <a:ea typeface="微软雅黑" panose="020B0503020204020204" charset="-122"/>
              <a:cs typeface="微软雅黑" panose="020B0503020204020204" charset="-122"/>
            </a:endParaRPr>
          </a:p>
        </p:txBody>
      </p:sp>
      <p:sp>
        <p:nvSpPr>
          <p:cNvPr id="772" name="textbox 772"/>
          <p:cNvSpPr/>
          <p:nvPr/>
        </p:nvSpPr>
        <p:spPr>
          <a:xfrm>
            <a:off x="1020448" y="2285232"/>
            <a:ext cx="4456430" cy="21590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9000"/>
              </a:lnSpc>
            </a:pPr>
            <a:r>
              <a:rPr sz="1400" b="1"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AEDs vs 安慰剂的疗效风险比RR (癫痫发作减少＞50</a:t>
            </a:r>
            <a:r>
              <a:rPr sz="1400" b="1"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a:t>
            </a:r>
            <a:endParaRPr sz="1400" dirty="0">
              <a:latin typeface="微软雅黑" panose="020B0503020204020204" charset="-122"/>
              <a:ea typeface="微软雅黑" panose="020B0503020204020204" charset="-122"/>
              <a:cs typeface="微软雅黑" panose="020B0503020204020204" charset="-122"/>
            </a:endParaRPr>
          </a:p>
        </p:txBody>
      </p:sp>
      <p:sp>
        <p:nvSpPr>
          <p:cNvPr id="776" name="textbox 776"/>
          <p:cNvSpPr/>
          <p:nvPr/>
        </p:nvSpPr>
        <p:spPr>
          <a:xfrm>
            <a:off x="2752288" y="5678590"/>
            <a:ext cx="3311525" cy="144145"/>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7000"/>
              </a:lnSpc>
            </a:pPr>
            <a:r>
              <a:rPr sz="900" kern="0" spc="10" dirty="0">
                <a:solidFill>
                  <a:srgbClr val="0D0D0D">
                    <a:alpha val="100000"/>
                  </a:srgbClr>
                </a:solidFill>
                <a:latin typeface="Arial" panose="020B0604020202020204"/>
                <a:ea typeface="Arial" panose="020B0604020202020204"/>
                <a:cs typeface="Arial" panose="020B0604020202020204"/>
              </a:rPr>
              <a:t>1.0                                                                                   </a:t>
            </a:r>
            <a:r>
              <a:rPr sz="900" kern="0" spc="0" dirty="0">
                <a:solidFill>
                  <a:srgbClr val="0D0D0D">
                    <a:alpha val="100000"/>
                  </a:srgbClr>
                </a:solidFill>
                <a:latin typeface="Arial" panose="020B0604020202020204"/>
                <a:ea typeface="Arial" panose="020B0604020202020204"/>
                <a:cs typeface="Arial" panose="020B0604020202020204"/>
              </a:rPr>
              <a:t>     10.0</a:t>
            </a:r>
            <a:endParaRPr sz="900" dirty="0">
              <a:latin typeface="Arial" panose="020B0604020202020204"/>
              <a:ea typeface="Arial" panose="020B0604020202020204"/>
              <a:cs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4220274" cy="461645"/>
            <a:chOff x="643226" y="411409"/>
            <a:chExt cx="4220274" cy="461645"/>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039530" y="411409"/>
              <a:ext cx="3823970" cy="461645"/>
            </a:xfrm>
            <a:prstGeom prst="rect">
              <a:avLst/>
            </a:prstGeom>
            <a:effectLst/>
          </p:spPr>
          <p:txBody>
            <a:bodyPr wrap="none" lIns="93269" tIns="46634" rIns="93269" bIns="46634">
              <a:spAutoFit/>
            </a:bodyPr>
            <a:lstStyle/>
            <a:p>
              <a:pPr algn="l"/>
              <a:r>
                <a:rPr lang="zh-CN" altLang="en-US"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有效性</a:t>
              </a:r>
              <a:r>
                <a:rPr lang="en-US" altLang="zh-CN" sz="24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a:t>
              </a:r>
              <a:r>
                <a:rPr lang="zh-CN" altLang="en-US" sz="2400" b="1">
                  <a:latin typeface="微软雅黑" panose="020B0503020204020204" charset="-122"/>
                  <a:ea typeface="微软雅黑" panose="020B0503020204020204" charset="-122"/>
                  <a:cs typeface="微软雅黑" panose="020B0503020204020204" charset="-122"/>
                  <a:sym typeface="+mn-ea"/>
                </a:rPr>
                <a:t>临床循证推荐</a:t>
              </a:r>
              <a:r>
                <a:rPr lang="zh-CN" altLang="en-US" sz="2400" b="1">
                  <a:latin typeface="微软雅黑" panose="020B0503020204020204" charset="-122"/>
                  <a:ea typeface="微软雅黑" panose="020B0503020204020204" charset="-122"/>
                  <a:cs typeface="微软雅黑" panose="020B0503020204020204" charset="-122"/>
                  <a:sym typeface="+mn-ea"/>
                </a:rPr>
                <a:t>情况</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graphicFrame>
        <p:nvGraphicFramePr>
          <p:cNvPr id="11" name="表格 10"/>
          <p:cNvGraphicFramePr/>
          <p:nvPr>
            <p:custDataLst>
              <p:tags r:id="rId2"/>
            </p:custDataLst>
          </p:nvPr>
        </p:nvGraphicFramePr>
        <p:xfrm>
          <a:off x="829310" y="1176020"/>
          <a:ext cx="10605135" cy="2851150"/>
        </p:xfrm>
        <a:graphic>
          <a:graphicData uri="http://schemas.openxmlformats.org/drawingml/2006/table">
            <a:tbl>
              <a:tblPr firstRow="1" bandCol="1">
                <a:tableStyleId>{6A9AE07C-E81D-4BB6-B917-5952D4D1B174}</a:tableStyleId>
              </a:tblPr>
              <a:tblGrid>
                <a:gridCol w="2337435"/>
                <a:gridCol w="2338070"/>
                <a:gridCol w="3592195"/>
                <a:gridCol w="2337435"/>
              </a:tblGrid>
              <a:tr h="382270">
                <a:tc gridSpan="2">
                  <a:txBody>
                    <a:bodyPr/>
                    <a:p>
                      <a:pPr algn="ctr">
                        <a:buNone/>
                      </a:pPr>
                      <a:r>
                        <a:rPr lang="zh-CN" altLang="en-US" sz="1200">
                          <a:latin typeface="微软雅黑" panose="020B0503020204020204" charset="-122"/>
                          <a:ea typeface="微软雅黑" panose="020B0503020204020204" charset="-122"/>
                        </a:rPr>
                        <a:t>新诊断儿童癫痫发作类型</a:t>
                      </a:r>
                      <a:endParaRPr lang="zh-CN" altLang="en-US" sz="1200">
                        <a:latin typeface="微软雅黑" panose="020B0503020204020204" charset="-122"/>
                        <a:ea typeface="微软雅黑" panose="020B0503020204020204" charset="-122"/>
                      </a:endParaRPr>
                    </a:p>
                  </a:txBody>
                  <a:tcPr anchor="ctr" anchorCtr="1">
                    <a:lnR w="12700">
                      <a:solidFill>
                        <a:schemeClr val="bg1">
                          <a:lumMod val="95000"/>
                        </a:schemeClr>
                      </a:solidFill>
                      <a:prstDash val="solid"/>
                    </a:lnR>
                    <a:lnB w="12700">
                      <a:solidFill>
                        <a:schemeClr val="bg1">
                          <a:lumMod val="95000"/>
                        </a:schemeClr>
                      </a:solidFill>
                      <a:prstDash val="solid"/>
                    </a:lnB>
                  </a:tcPr>
                </a:tc>
                <a:tc hMerge="1">
                  <a:tcPr>
                    <a:lnR w="12700">
                      <a:solidFill>
                        <a:schemeClr val="bg1">
                          <a:lumMod val="95000"/>
                        </a:schemeClr>
                      </a:solidFill>
                      <a:prstDash val="solid"/>
                    </a:lnR>
                    <a:lnB w="12700">
                      <a:solidFill>
                        <a:schemeClr val="bg1">
                          <a:lumMod val="95000"/>
                        </a:schemeClr>
                      </a:solidFill>
                      <a:prstDash val="solid"/>
                    </a:lnB>
                  </a:tcPr>
                </a:tc>
                <a:tc>
                  <a:txBody>
                    <a:bodyPr/>
                    <a:p>
                      <a:pPr algn="ctr">
                        <a:buNone/>
                      </a:pPr>
                      <a:r>
                        <a:rPr lang="zh-CN" altLang="en-US" sz="1200">
                          <a:latin typeface="微软雅黑" panose="020B0503020204020204" charset="-122"/>
                          <a:ea typeface="微软雅黑" panose="020B0503020204020204" charset="-122"/>
                        </a:rPr>
                        <a:t>初始单药治疗选择</a:t>
                      </a:r>
                      <a:r>
                        <a:rPr lang="en-US" altLang="zh-CN" sz="1200">
                          <a:latin typeface="微软雅黑" panose="020B0503020204020204" charset="-122"/>
                          <a:ea typeface="微软雅黑" panose="020B0503020204020204" charset="-122"/>
                        </a:rPr>
                        <a:t> </a:t>
                      </a:r>
                      <a:r>
                        <a:rPr lang="zh-CN" altLang="en-US" sz="1200">
                          <a:latin typeface="微软雅黑" panose="020B0503020204020204" charset="-122"/>
                          <a:ea typeface="微软雅黑" panose="020B0503020204020204" charset="-122"/>
                        </a:rPr>
                        <a:t>一线药物</a:t>
                      </a:r>
                      <a:endParaRPr lang="zh-CN" altLang="en-US" sz="1200">
                        <a:latin typeface="微软雅黑" panose="020B0503020204020204" charset="-122"/>
                        <a:ea typeface="微软雅黑" panose="020B0503020204020204" charset="-122"/>
                      </a:endParaRPr>
                    </a:p>
                  </a:txBody>
                  <a:tcPr anchor="ctr" anchorCtr="1">
                    <a:lnL w="12700">
                      <a:solidFill>
                        <a:schemeClr val="bg1">
                          <a:lumMod val="95000"/>
                        </a:schemeClr>
                      </a:solidFill>
                      <a:prstDash val="solid"/>
                    </a:lnL>
                    <a:lnR w="12700">
                      <a:solidFill>
                        <a:schemeClr val="bg1">
                          <a:lumMod val="95000"/>
                        </a:schemeClr>
                      </a:solidFill>
                      <a:prstDash val="solid"/>
                    </a:lnR>
                    <a:lnB w="12700">
                      <a:solidFill>
                        <a:schemeClr val="bg1">
                          <a:lumMod val="95000"/>
                        </a:schemeClr>
                      </a:solidFill>
                      <a:prstDash val="solid"/>
                    </a:lnB>
                  </a:tcPr>
                </a:tc>
                <a:tc>
                  <a:txBody>
                    <a:bodyPr/>
                    <a:p>
                      <a:pPr algn="ctr">
                        <a:buNone/>
                      </a:pPr>
                      <a:r>
                        <a:rPr lang="zh-CN" altLang="en-US" sz="1200">
                          <a:latin typeface="微软雅黑" panose="020B0503020204020204" charset="-122"/>
                          <a:ea typeface="微软雅黑" panose="020B0503020204020204" charset="-122"/>
                        </a:rPr>
                        <a:t>备注</a:t>
                      </a:r>
                      <a:endParaRPr lang="zh-CN" altLang="en-US" sz="1200">
                        <a:latin typeface="微软雅黑" panose="020B0503020204020204" charset="-122"/>
                        <a:ea typeface="微软雅黑" panose="020B0503020204020204" charset="-122"/>
                      </a:endParaRPr>
                    </a:p>
                  </a:txBody>
                  <a:tcPr anchor="ctr" anchorCtr="1">
                    <a:lnL w="12700">
                      <a:solidFill>
                        <a:schemeClr val="bg1">
                          <a:lumMod val="95000"/>
                        </a:schemeClr>
                      </a:solidFill>
                      <a:prstDash val="solid"/>
                    </a:lnL>
                    <a:lnB w="12700">
                      <a:solidFill>
                        <a:schemeClr val="bg1">
                          <a:lumMod val="95000"/>
                        </a:schemeClr>
                      </a:solidFill>
                      <a:prstDash val="solid"/>
                    </a:lnB>
                  </a:tcPr>
                </a:tc>
              </a:tr>
              <a:tr h="274320">
                <a:tc>
                  <a:txBody>
                    <a:bodyPr/>
                    <a:p>
                      <a:pPr algn="ctr">
                        <a:buNone/>
                      </a:pPr>
                      <a:r>
                        <a:rPr lang="zh-CN" altLang="en-US" sz="1200">
                          <a:latin typeface="微软雅黑" panose="020B0503020204020204" charset="-122"/>
                          <a:ea typeface="微软雅黑" panose="020B0503020204020204" charset="-122"/>
                        </a:rPr>
                        <a:t>全面性发作</a:t>
                      </a:r>
                      <a:endParaRPr lang="zh-CN" altLang="en-US" sz="1200">
                        <a:latin typeface="微软雅黑" panose="020B0503020204020204" charset="-122"/>
                        <a:ea typeface="微软雅黑" panose="020B0503020204020204" charset="-122"/>
                      </a:endParaRPr>
                    </a:p>
                  </a:txBody>
                  <a:tcPr anchor="ctr" anchorCtr="1">
                    <a:lnR w="12700">
                      <a:solidFill>
                        <a:schemeClr val="bg1">
                          <a:lumMod val="75000"/>
                        </a:schemeClr>
                      </a:solidFill>
                      <a:prstDash val="solid"/>
                    </a:lnR>
                    <a:lnT w="12700">
                      <a:solidFill>
                        <a:schemeClr val="bg1">
                          <a:lumMod val="95000"/>
                        </a:schemeClr>
                      </a:solidFill>
                      <a:prstDash val="solid"/>
                    </a:lnT>
                    <a:lnB w="12700">
                      <a:solidFill>
                        <a:schemeClr val="bg1">
                          <a:lumMod val="75000"/>
                        </a:schemeClr>
                      </a:solidFill>
                      <a:prstDash val="solid"/>
                    </a:lnB>
                  </a:tcPr>
                </a:tc>
                <a:tc>
                  <a:txBody>
                    <a:bodyPr/>
                    <a:p>
                      <a:pPr algn="ctr">
                        <a:buNone/>
                      </a:pPr>
                      <a:r>
                        <a:rPr lang="zh-CN" altLang="en-US" sz="1200">
                          <a:latin typeface="微软雅黑" panose="020B0503020204020204" charset="-122"/>
                          <a:ea typeface="微软雅黑" panose="020B0503020204020204" charset="-122"/>
                        </a:rPr>
                        <a:t>肌阵挛发作</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9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LEV</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endParaRPr lang="en-US" altLang="zh-CN" sz="1200">
                        <a:highlight>
                          <a:srgbClr val="FFFF00"/>
                        </a:highlight>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95000"/>
                        </a:schemeClr>
                      </a:solidFill>
                      <a:prstDash val="solid"/>
                    </a:lnT>
                    <a:lnB w="12700">
                      <a:solidFill>
                        <a:schemeClr val="bg1">
                          <a:lumMod val="75000"/>
                        </a:schemeClr>
                      </a:solidFill>
                      <a:prstDash val="solid"/>
                    </a:lnB>
                  </a:tcPr>
                </a:tc>
                <a:tc rowSpan="9">
                  <a:txBody>
                    <a:bodyPr/>
                    <a:p>
                      <a:pPr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：丙戊酸</a:t>
                      </a:r>
                      <a:endParaRPr lang="zh-CN" altLang="en-US" sz="1200">
                        <a:latin typeface="微软雅黑" panose="020B0503020204020204" charset="-122"/>
                        <a:ea typeface="微软雅黑" panose="020B0503020204020204" charset="-122"/>
                        <a:cs typeface="微软雅黑" panose="020B0503020204020204" charset="-122"/>
                      </a:endParaRPr>
                    </a:p>
                    <a:p>
                      <a:pPr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LEV</a:t>
                      </a:r>
                      <a:r>
                        <a:rPr lang="zh-CN" altLang="en-US" sz="1200">
                          <a:latin typeface="微软雅黑" panose="020B0503020204020204" charset="-122"/>
                          <a:ea typeface="微软雅黑" panose="020B0503020204020204" charset="-122"/>
                          <a:cs typeface="微软雅黑" panose="020B0503020204020204" charset="-122"/>
                        </a:rPr>
                        <a:t>：左乙拉西坦</a:t>
                      </a:r>
                      <a:endParaRPr lang="zh-CN" altLang="en-US" sz="1200">
                        <a:latin typeface="微软雅黑" panose="020B0503020204020204" charset="-122"/>
                        <a:ea typeface="微软雅黑" panose="020B0503020204020204" charset="-122"/>
                        <a:cs typeface="微软雅黑" panose="020B0503020204020204" charset="-122"/>
                      </a:endParaRPr>
                    </a:p>
                    <a:p>
                      <a:pPr algn="ctr">
                        <a:lnSpc>
                          <a:spcPct val="150000"/>
                        </a:lnSpc>
                        <a:buNone/>
                      </a:pP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highlight>
                            <a:srgbClr val="FFFF00"/>
                          </a:highlight>
                          <a:latin typeface="微软雅黑" panose="020B0503020204020204" charset="-122"/>
                          <a:ea typeface="微软雅黑" panose="020B0503020204020204" charset="-122"/>
                          <a:cs typeface="微软雅黑" panose="020B0503020204020204" charset="-122"/>
                        </a:rPr>
                        <a:t>：托吡酯</a:t>
                      </a:r>
                      <a:endParaRPr lang="zh-CN" altLang="en-US" sz="1200">
                        <a:highlight>
                          <a:srgbClr val="FFFF00"/>
                        </a:highlight>
                        <a:latin typeface="微软雅黑" panose="020B0503020204020204" charset="-122"/>
                        <a:ea typeface="微软雅黑" panose="020B0503020204020204" charset="-122"/>
                        <a:cs typeface="微软雅黑" panose="020B0503020204020204" charset="-122"/>
                      </a:endParaRPr>
                    </a:p>
                    <a:p>
                      <a:pPr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VGB</a:t>
                      </a:r>
                      <a:r>
                        <a:rPr lang="zh-CN" altLang="en-US" sz="1200">
                          <a:latin typeface="微软雅黑" panose="020B0503020204020204" charset="-122"/>
                          <a:ea typeface="微软雅黑" panose="020B0503020204020204" charset="-122"/>
                          <a:cs typeface="微软雅黑" panose="020B0503020204020204" charset="-122"/>
                        </a:rPr>
                        <a:t>：氨己烯酸</a:t>
                      </a:r>
                      <a:endParaRPr lang="zh-CN" altLang="en-US" sz="1200">
                        <a:latin typeface="微软雅黑" panose="020B0503020204020204" charset="-122"/>
                        <a:ea typeface="微软雅黑" panose="020B0503020204020204" charset="-122"/>
                        <a:cs typeface="微软雅黑" panose="020B0503020204020204" charset="-122"/>
                      </a:endParaRPr>
                    </a:p>
                    <a:p>
                      <a:pPr algn="ctr">
                        <a:lnSpc>
                          <a:spcPct val="150000"/>
                        </a:lnSpc>
                        <a:buNone/>
                      </a:pPr>
                      <a:r>
                        <a:rPr lang="en-US" altLang="zh-CN" sz="1200">
                          <a:latin typeface="微软雅黑" panose="020B0503020204020204" charset="-122"/>
                          <a:ea typeface="微软雅黑" panose="020B0503020204020204" charset="-122"/>
                          <a:cs typeface="微软雅黑" panose="020B0503020204020204" charset="-122"/>
                        </a:rPr>
                        <a:t>ACTH</a:t>
                      </a:r>
                      <a:r>
                        <a:rPr lang="zh-CN" altLang="en-US" sz="1200">
                          <a:latin typeface="微软雅黑" panose="020B0503020204020204" charset="-122"/>
                          <a:ea typeface="微软雅黑" panose="020B0503020204020204" charset="-122"/>
                          <a:cs typeface="微软雅黑" panose="020B0503020204020204" charset="-122"/>
                        </a:rPr>
                        <a:t>：促肾上腺皮质激素</a:t>
                      </a:r>
                      <a:endParaRPr lang="zh-CN" altLang="en-US" sz="1200">
                        <a:latin typeface="微软雅黑" panose="020B0503020204020204" charset="-122"/>
                        <a:ea typeface="微软雅黑" panose="020B0503020204020204" charset="-122"/>
                        <a:cs typeface="微软雅黑" panose="020B0503020204020204" charset="-122"/>
                      </a:endParaRPr>
                    </a:p>
                    <a:p>
                      <a:pPr algn="ctr">
                        <a:lnSpc>
                          <a:spcPct val="150000"/>
                        </a:lnSpc>
                        <a:buNone/>
                      </a:pPr>
                      <a:endParaRPr lang="zh-CN" altLang="en-US"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T w="12700">
                      <a:solidFill>
                        <a:schemeClr val="bg1">
                          <a:lumMod val="95000"/>
                        </a:schemeClr>
                      </a:solidFill>
                      <a:prstDash val="solid"/>
                    </a:lnT>
                  </a:tcPr>
                </a:tc>
              </a:tr>
              <a:tr h="274320">
                <a:tc rowSpan="3">
                  <a:txBody>
                    <a:bodyPr/>
                    <a:p>
                      <a:pPr algn="ctr">
                        <a:buNone/>
                      </a:pPr>
                      <a:r>
                        <a:rPr lang="zh-CN" altLang="en-US" sz="1200">
                          <a:latin typeface="微软雅黑" panose="020B0503020204020204" charset="-122"/>
                          <a:ea typeface="微软雅黑" panose="020B0503020204020204" charset="-122"/>
                        </a:rPr>
                        <a:t>局灶性和特殊发作</a:t>
                      </a:r>
                      <a:endParaRPr lang="zh-CN" altLang="en-US" sz="1200">
                        <a:latin typeface="微软雅黑" panose="020B0503020204020204" charset="-122"/>
                        <a:ea typeface="微软雅黑" panose="020B0503020204020204" charset="-122"/>
                      </a:endParaRPr>
                    </a:p>
                  </a:txBody>
                  <a:tcPr anchor="ctr" anchorCtr="1">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zh-CN" altLang="en-US" sz="1200">
                          <a:latin typeface="微软雅黑" panose="020B0503020204020204" charset="-122"/>
                          <a:ea typeface="微软雅黑" panose="020B0503020204020204" charset="-122"/>
                        </a:rPr>
                        <a:t>癫痫性痉挛</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VGB</a:t>
                      </a:r>
                      <a:endParaRPr lang="en-US" altLang="zh-CN"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tcPr>
                </a:tc>
                <a:tc>
                  <a:txBody>
                    <a:bodyPr/>
                    <a:p>
                      <a:pPr algn="ctr">
                        <a:buNone/>
                      </a:pPr>
                      <a:r>
                        <a:rPr lang="zh-CN" altLang="en-US" sz="1200">
                          <a:latin typeface="微软雅黑" panose="020B0503020204020204" charset="-122"/>
                          <a:ea typeface="微软雅黑" panose="020B0503020204020204" charset="-122"/>
                        </a:rPr>
                        <a:t>多种类型发作</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LEV</a:t>
                      </a:r>
                      <a:endParaRPr lang="en-US" altLang="zh-CN"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lnB w="12700">
                      <a:solidFill>
                        <a:schemeClr val="bg1">
                          <a:lumMod val="75000"/>
                        </a:schemeClr>
                      </a:solidFill>
                      <a:prstDash val="solid"/>
                    </a:lnB>
                  </a:tcPr>
                </a:tc>
                <a:tc>
                  <a:txBody>
                    <a:bodyPr/>
                    <a:p>
                      <a:pPr algn="ctr">
                        <a:buNone/>
                      </a:pPr>
                      <a:r>
                        <a:rPr lang="zh-CN" altLang="en-US" sz="1200">
                          <a:latin typeface="微软雅黑" panose="020B0503020204020204" charset="-122"/>
                          <a:ea typeface="微软雅黑" panose="020B0503020204020204" charset="-122"/>
                        </a:rPr>
                        <a:t>难以分型发作</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LEV</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endParaRPr lang="en-US" altLang="zh-CN" sz="1200">
                        <a:highlight>
                          <a:srgbClr val="FFFF00"/>
                        </a:highlight>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rowSpan="5">
                  <a:txBody>
                    <a:bodyPr/>
                    <a:p>
                      <a:pPr algn="ctr">
                        <a:buNone/>
                      </a:pPr>
                      <a:r>
                        <a:rPr lang="zh-CN" altLang="en-US" sz="1200">
                          <a:latin typeface="微软雅黑" panose="020B0503020204020204" charset="-122"/>
                          <a:ea typeface="微软雅黑" panose="020B0503020204020204" charset="-122"/>
                        </a:rPr>
                        <a:t>癫痫综合征</a:t>
                      </a:r>
                      <a:endParaRPr lang="zh-CN" altLang="en-US" sz="1200">
                        <a:latin typeface="微软雅黑" panose="020B0503020204020204" charset="-122"/>
                        <a:ea typeface="微软雅黑" panose="020B0503020204020204" charset="-122"/>
                      </a:endParaRPr>
                    </a:p>
                  </a:txBody>
                  <a:tcPr anchor="ctr" anchorCtr="1">
                    <a:lnR w="12700">
                      <a:solidFill>
                        <a:schemeClr val="bg1">
                          <a:lumMod val="75000"/>
                        </a:schemeClr>
                      </a:solidFill>
                      <a:prstDash val="solid"/>
                    </a:lnR>
                    <a:lnT w="12700">
                      <a:solidFill>
                        <a:schemeClr val="bg1">
                          <a:lumMod val="75000"/>
                        </a:schemeClr>
                      </a:solidFill>
                      <a:prstDash val="solid"/>
                    </a:lnT>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Ohtahara</a:t>
                      </a:r>
                      <a:r>
                        <a:rPr lang="zh-CN" altLang="en-US" sz="1200">
                          <a:latin typeface="微软雅黑" panose="020B0503020204020204" charset="-122"/>
                          <a:ea typeface="微软雅黑" panose="020B0503020204020204" charset="-122"/>
                          <a:cs typeface="微软雅黑" panose="020B0503020204020204" charset="-122"/>
                        </a:rPr>
                        <a:t>综合征</a:t>
                      </a:r>
                      <a:endParaRPr lang="zh-CN" altLang="en-US"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endParaRPr lang="en-US" altLang="zh-CN" sz="1200">
                        <a:highlight>
                          <a:srgbClr val="FFFF00"/>
                        </a:highlight>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tcPr>
                </a:tc>
                <a:tc>
                  <a:txBody>
                    <a:bodyPr/>
                    <a:p>
                      <a:pPr algn="ctr">
                        <a:buNone/>
                      </a:pPr>
                      <a:r>
                        <a:rPr lang="zh-CN" altLang="en-US" sz="1200">
                          <a:latin typeface="微软雅黑" panose="020B0503020204020204" charset="-122"/>
                          <a:ea typeface="微软雅黑" panose="020B0503020204020204" charset="-122"/>
                        </a:rPr>
                        <a:t>婴儿痉挛</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ACTH</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latin typeface="微软雅黑" panose="020B0503020204020204" charset="-122"/>
                          <a:ea typeface="微软雅黑" panose="020B0503020204020204" charset="-122"/>
                          <a:cs typeface="微软雅黑" panose="020B0503020204020204" charset="-122"/>
                        </a:rPr>
                        <a:t>、泼尼松、</a:t>
                      </a:r>
                      <a:r>
                        <a:rPr lang="en-US" altLang="zh-CN" sz="1200">
                          <a:latin typeface="微软雅黑" panose="020B0503020204020204" charset="-122"/>
                          <a:ea typeface="微软雅黑" panose="020B0503020204020204" charset="-122"/>
                          <a:cs typeface="微软雅黑" panose="020B0503020204020204" charset="-122"/>
                        </a:rPr>
                        <a:t>VGB</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VPA</a:t>
                      </a:r>
                      <a:endParaRPr lang="en-US" altLang="zh-CN"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tcPr>
                </a:tc>
                <a:tc>
                  <a:txBody>
                    <a:bodyPr/>
                    <a:p>
                      <a:pPr algn="ctr">
                        <a:buNone/>
                      </a:pPr>
                      <a:r>
                        <a:rPr lang="zh-CN" altLang="en-US" sz="1200">
                          <a:latin typeface="微软雅黑" panose="020B0503020204020204" charset="-122"/>
                          <a:ea typeface="微软雅黑" panose="020B0503020204020204" charset="-122"/>
                        </a:rPr>
                        <a:t>结节性硬化症伴婴儿痉挛</a:t>
                      </a:r>
                      <a:endParaRPr lang="zh-CN" altLang="en-US" sz="1200">
                        <a:latin typeface="微软雅黑" panose="020B0503020204020204" charset="-122"/>
                        <a:ea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VGB</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ACTH</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VPA</a:t>
                      </a:r>
                      <a:endParaRPr lang="en-US" altLang="zh-CN"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Dravet</a:t>
                      </a:r>
                      <a:r>
                        <a:rPr lang="zh-CN" altLang="en-US" sz="1200">
                          <a:latin typeface="微软雅黑" panose="020B0503020204020204" charset="-122"/>
                          <a:ea typeface="微软雅黑" panose="020B0503020204020204" charset="-122"/>
                          <a:cs typeface="微软雅黑" panose="020B0503020204020204" charset="-122"/>
                        </a:rPr>
                        <a:t>综合征</a:t>
                      </a:r>
                      <a:endParaRPr lang="zh-CN" altLang="en-US"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LEV</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endParaRPr lang="en-US" altLang="zh-CN" sz="1200">
                        <a:highlight>
                          <a:srgbClr val="FFFF00"/>
                        </a:highlight>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lnB w="12700">
                      <a:solidFill>
                        <a:schemeClr val="bg1">
                          <a:lumMod val="75000"/>
                        </a:schemeClr>
                      </a:solidFill>
                      <a:prstDash val="solid"/>
                    </a:lnB>
                  </a:tcPr>
                </a:tc>
                <a:tc vMerge="1">
                  <a:tcPr anchor="ctr" anchorCtr="1">
                    <a:lnL w="12700">
                      <a:solidFill>
                        <a:schemeClr val="bg1">
                          <a:lumMod val="75000"/>
                        </a:schemeClr>
                      </a:solidFill>
                      <a:prstDash val="solid"/>
                    </a:lnL>
                  </a:tcPr>
                </a:tc>
              </a:tr>
              <a:tr h="274320">
                <a:tc vMerge="1">
                  <a:tcPr anchor="ctr" anchorCtr="1">
                    <a:lnR w="12700">
                      <a:solidFill>
                        <a:schemeClr val="bg1">
                          <a:lumMod val="75000"/>
                        </a:schemeClr>
                      </a:solidFill>
                      <a:prstDash val="solid"/>
                    </a:lnR>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Lennox—Gastaut </a:t>
                      </a:r>
                      <a:r>
                        <a:rPr lang="zh-CN" altLang="en-US" sz="1200">
                          <a:latin typeface="微软雅黑" panose="020B0503020204020204" charset="-122"/>
                          <a:ea typeface="微软雅黑" panose="020B0503020204020204" charset="-122"/>
                          <a:cs typeface="微软雅黑" panose="020B0503020204020204" charset="-122"/>
                        </a:rPr>
                        <a:t>综合征</a:t>
                      </a:r>
                      <a:endParaRPr lang="zh-CN" altLang="en-US"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tcPr>
                </a:tc>
                <a:tc>
                  <a:txBody>
                    <a:bodyPr/>
                    <a:p>
                      <a:pPr algn="ctr">
                        <a:buNone/>
                      </a:pPr>
                      <a:r>
                        <a:rPr lang="en-US" altLang="zh-CN" sz="1200">
                          <a:latin typeface="微软雅黑" panose="020B0503020204020204" charset="-122"/>
                          <a:ea typeface="微软雅黑" panose="020B0503020204020204" charset="-122"/>
                          <a:cs typeface="微软雅黑" panose="020B0503020204020204" charset="-122"/>
                        </a:rPr>
                        <a:t>VPA</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highlight>
                            <a:srgbClr val="FFFF00"/>
                          </a:highlight>
                          <a:latin typeface="微软雅黑" panose="020B0503020204020204" charset="-122"/>
                          <a:ea typeface="微软雅黑" panose="020B0503020204020204" charset="-122"/>
                          <a:cs typeface="微软雅黑" panose="020B0503020204020204" charset="-122"/>
                        </a:rPr>
                        <a:t>TPM</a:t>
                      </a:r>
                      <a:r>
                        <a:rPr lang="zh-CN" altLang="en-US" sz="1200">
                          <a:latin typeface="微软雅黑" panose="020B0503020204020204" charset="-122"/>
                          <a:ea typeface="微软雅黑" panose="020B0503020204020204" charset="-122"/>
                          <a:cs typeface="微软雅黑" panose="020B0503020204020204" charset="-122"/>
                        </a:rPr>
                        <a:t>、</a:t>
                      </a:r>
                      <a:r>
                        <a:rPr lang="en-US" altLang="zh-CN" sz="1200">
                          <a:latin typeface="微软雅黑" panose="020B0503020204020204" charset="-122"/>
                          <a:ea typeface="微软雅黑" panose="020B0503020204020204" charset="-122"/>
                          <a:cs typeface="微软雅黑" panose="020B0503020204020204" charset="-122"/>
                        </a:rPr>
                        <a:t>LEV</a:t>
                      </a:r>
                      <a:endParaRPr lang="en-US" altLang="zh-CN" sz="1200">
                        <a:latin typeface="微软雅黑" panose="020B0503020204020204" charset="-122"/>
                        <a:ea typeface="微软雅黑" panose="020B0503020204020204" charset="-122"/>
                        <a:cs typeface="微软雅黑" panose="020B0503020204020204" charset="-122"/>
                      </a:endParaRPr>
                    </a:p>
                  </a:txBody>
                  <a:tcPr anchor="ctr" anchorCtr="1">
                    <a:lnL w="12700">
                      <a:solidFill>
                        <a:schemeClr val="bg1">
                          <a:lumMod val="75000"/>
                        </a:schemeClr>
                      </a:solidFill>
                      <a:prstDash val="solid"/>
                    </a:lnL>
                    <a:lnR w="12700">
                      <a:solidFill>
                        <a:schemeClr val="bg1">
                          <a:lumMod val="75000"/>
                        </a:schemeClr>
                      </a:solidFill>
                      <a:prstDash val="solid"/>
                    </a:lnR>
                    <a:lnT w="12700">
                      <a:solidFill>
                        <a:schemeClr val="bg1">
                          <a:lumMod val="75000"/>
                        </a:schemeClr>
                      </a:solidFill>
                      <a:prstDash val="solid"/>
                    </a:lnT>
                  </a:tcPr>
                </a:tc>
                <a:tc vMerge="1">
                  <a:tcPr anchor="ctr" anchorCtr="1">
                    <a:lnL w="12700">
                      <a:solidFill>
                        <a:schemeClr val="bg1">
                          <a:lumMod val="75000"/>
                        </a:schemeClr>
                      </a:solidFill>
                      <a:prstDash val="solid"/>
                    </a:lnL>
                  </a:tcPr>
                </a:tc>
              </a:tr>
            </a:tbl>
          </a:graphicData>
        </a:graphic>
      </p:graphicFrame>
      <p:sp>
        <p:nvSpPr>
          <p:cNvPr id="27" name="文本框 26"/>
          <p:cNvSpPr txBox="1"/>
          <p:nvPr/>
        </p:nvSpPr>
        <p:spPr>
          <a:xfrm>
            <a:off x="5229860" y="6530975"/>
            <a:ext cx="6962140" cy="398780"/>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cs typeface="微软雅黑" panose="020B0503020204020204" charset="-122"/>
              </a:rPr>
              <a:t>[1]</a:t>
            </a:r>
            <a:r>
              <a:rPr lang="zh-CN" altLang="en-US" sz="1000">
                <a:latin typeface="微软雅黑" panose="020B0503020204020204" charset="-122"/>
                <a:ea typeface="微软雅黑" panose="020B0503020204020204" charset="-122"/>
                <a:cs typeface="微软雅黑" panose="020B0503020204020204" charset="-122"/>
              </a:rPr>
              <a:t>刘智胜. "新诊断儿童癫痫的初始单药治疗专家共识." #</a:t>
            </a:r>
            <a:r>
              <a:rPr lang="en-US" altLang="zh-CN" sz="1000">
                <a:latin typeface="微软雅黑" panose="020B0503020204020204" charset="-122"/>
                <a:ea typeface="微软雅黑" panose="020B0503020204020204" charset="-122"/>
                <a:cs typeface="微软雅黑" panose="020B0503020204020204" charset="-122"/>
              </a:rPr>
              <a:t>i{</a:t>
            </a:r>
            <a:r>
              <a:rPr lang="zh-CN" altLang="en-US" sz="1000">
                <a:latin typeface="微软雅黑" panose="020B0503020204020204" charset="-122"/>
                <a:ea typeface="微软雅黑" panose="020B0503020204020204" charset="-122"/>
                <a:cs typeface="微软雅黑" panose="020B0503020204020204" charset="-122"/>
              </a:rPr>
              <a:t>中华医学信息导报} 53.19(2015):11-11.</a:t>
            </a:r>
            <a:endParaRPr lang="zh-CN" altLang="en-US" sz="1000">
              <a:latin typeface="微软雅黑" panose="020B0503020204020204" charset="-122"/>
              <a:ea typeface="微软雅黑" panose="020B0503020204020204" charset="-122"/>
              <a:cs typeface="微软雅黑" panose="020B0503020204020204" charset="-122"/>
            </a:endParaRPr>
          </a:p>
          <a:p>
            <a:r>
              <a:rPr lang="en-US" altLang="zh-CN" sz="1000">
                <a:latin typeface="微软雅黑" panose="020B0503020204020204" charset="-122"/>
                <a:ea typeface="微软雅黑" panose="020B0503020204020204" charset="-122"/>
                <a:cs typeface="微软雅黑" panose="020B0503020204020204" charset="-122"/>
              </a:rPr>
              <a:t>[2]</a:t>
            </a:r>
            <a:r>
              <a:rPr sz="10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中华医学会神经病学分会脑电图与癫痫学组. 抗癫痫药物应用专家共识[J]. 中华神经科杂志,2011,44</a:t>
            </a:r>
            <a:r>
              <a:rPr sz="10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(1):56-65</a:t>
            </a:r>
            <a:endParaRPr lang="en-US" altLang="zh-CN" sz="1000">
              <a:latin typeface="微软雅黑" panose="020B0503020204020204" charset="-122"/>
              <a:ea typeface="微软雅黑" panose="020B0503020204020204" charset="-122"/>
              <a:cs typeface="微软雅黑" panose="020B0503020204020204" charset="-122"/>
            </a:endParaRPr>
          </a:p>
        </p:txBody>
      </p:sp>
      <p:graphicFrame>
        <p:nvGraphicFramePr>
          <p:cNvPr id="484" name="table 484"/>
          <p:cNvGraphicFramePr>
            <a:graphicFrameLocks noGrp="1"/>
          </p:cNvGraphicFramePr>
          <p:nvPr>
            <p:custDataLst>
              <p:tags r:id="rId3"/>
            </p:custDataLst>
          </p:nvPr>
        </p:nvGraphicFramePr>
        <p:xfrm>
          <a:off x="6254115" y="4572000"/>
          <a:ext cx="5248275" cy="1947545"/>
        </p:xfrm>
        <a:graphic>
          <a:graphicData uri="http://schemas.openxmlformats.org/drawingml/2006/table">
            <a:tbl>
              <a:tblPr/>
              <a:tblGrid>
                <a:gridCol w="824230"/>
                <a:gridCol w="1299210"/>
                <a:gridCol w="1357630"/>
                <a:gridCol w="1767205"/>
              </a:tblGrid>
              <a:tr h="265430">
                <a:tc rowSpan="2">
                  <a:txBody>
                    <a:bodyPr/>
                    <a:lstStyle/>
                    <a:p>
                      <a:pPr algn="l" rtl="0" eaLnBrk="0">
                        <a:lnSpc>
                          <a:spcPct val="191000"/>
                        </a:lnSpc>
                      </a:pPr>
                      <a:endParaRPr sz="1000" dirty="0">
                        <a:solidFill>
                          <a:schemeClr val="tx1"/>
                        </a:solidFill>
                        <a:latin typeface="Arial" panose="020B0604020202020204"/>
                        <a:ea typeface="Arial" panose="020B0604020202020204"/>
                        <a:cs typeface="Arial" panose="020B0604020202020204"/>
                      </a:endParaRPr>
                    </a:p>
                    <a:p>
                      <a:pPr algn="l" rtl="0" eaLnBrk="0">
                        <a:lnSpc>
                          <a:spcPct val="9000"/>
                        </a:lnSpc>
                      </a:pPr>
                      <a:endParaRPr sz="100" dirty="0">
                        <a:solidFill>
                          <a:schemeClr val="tx1"/>
                        </a:solidFill>
                        <a:latin typeface="Arial" panose="020B0604020202020204"/>
                        <a:ea typeface="Arial" panose="020B0604020202020204"/>
                        <a:cs typeface="Arial" panose="020B0604020202020204"/>
                      </a:endParaRPr>
                    </a:p>
                    <a:p>
                      <a:pPr marL="215265" algn="l" rtl="0" eaLnBrk="0">
                        <a:lnSpc>
                          <a:spcPct val="89000"/>
                        </a:lnSpc>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药物A</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gridSpan="3">
                  <a:txBody>
                    <a:bodyPr/>
                    <a:lstStyle/>
                    <a:p>
                      <a:pPr algn="l" rtl="0" eaLnBrk="0">
                        <a:lnSpc>
                          <a:spcPct val="110000"/>
                        </a:lnSpc>
                      </a:pPr>
                      <a:endParaRPr sz="700" dirty="0">
                        <a:solidFill>
                          <a:schemeClr val="tx1"/>
                        </a:solidFill>
                        <a:latin typeface="Arial" panose="020B0604020202020204"/>
                        <a:ea typeface="Arial" panose="020B0604020202020204"/>
                        <a:cs typeface="Arial" panose="020B0604020202020204"/>
                      </a:endParaRPr>
                    </a:p>
                    <a:p>
                      <a:pPr marL="1970405" algn="l" rtl="0" eaLnBrk="0">
                        <a:lnSpc>
                          <a:spcPct val="89000"/>
                        </a:lnSpc>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药物B</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r>
              <a:tr h="260350">
                <a:tc v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rtl="0" eaLnBrk="0">
                        <a:lnSpc>
                          <a:spcPct val="105000"/>
                        </a:lnSpc>
                      </a:pPr>
                      <a:endParaRPr sz="700" dirty="0">
                        <a:solidFill>
                          <a:schemeClr val="tx1"/>
                        </a:solidFill>
                        <a:latin typeface="Arial" panose="020B0604020202020204"/>
                        <a:ea typeface="Arial" panose="020B0604020202020204"/>
                        <a:cs typeface="Arial" panose="020B0604020202020204"/>
                      </a:endParaRPr>
                    </a:p>
                    <a:p>
                      <a:pPr marL="146050" algn="l" rtl="0" eaLnBrk="0">
                        <a:lnSpc>
                          <a:spcPct val="89000"/>
                        </a:lnSpc>
                      </a:pPr>
                      <a:r>
                        <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简单部分性发作</a:t>
                      </a:r>
                      <a:endPar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a:txBody>
                    <a:bodyPr/>
                    <a:lstStyle/>
                    <a:p>
                      <a:pPr algn="l" rtl="0" eaLnBrk="0">
                        <a:lnSpc>
                          <a:spcPct val="105000"/>
                        </a:lnSpc>
                      </a:pPr>
                      <a:endParaRPr sz="700" dirty="0">
                        <a:solidFill>
                          <a:schemeClr val="tx1"/>
                        </a:solidFill>
                        <a:latin typeface="Arial" panose="020B0604020202020204"/>
                        <a:ea typeface="Arial" panose="020B0604020202020204"/>
                        <a:cs typeface="Arial" panose="020B0604020202020204"/>
                      </a:endParaRPr>
                    </a:p>
                    <a:p>
                      <a:pPr marL="173990" algn="l" rtl="0" eaLnBrk="0">
                        <a:lnSpc>
                          <a:spcPct val="89000"/>
                        </a:lnSpc>
                      </a:pPr>
                      <a:r>
                        <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复杂部分性发作</a:t>
                      </a:r>
                      <a:endPar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a:txBody>
                    <a:bodyPr/>
                    <a:lstStyle/>
                    <a:p>
                      <a:pPr algn="l" rtl="0" eaLnBrk="0">
                        <a:lnSpc>
                          <a:spcPct val="105000"/>
                        </a:lnSpc>
                      </a:pPr>
                      <a:endParaRPr sz="700" dirty="0">
                        <a:solidFill>
                          <a:schemeClr val="tx1"/>
                        </a:solidFill>
                        <a:latin typeface="Arial" panose="020B0604020202020204"/>
                        <a:ea typeface="Arial" panose="020B0604020202020204"/>
                        <a:cs typeface="Arial" panose="020B0604020202020204"/>
                      </a:endParaRPr>
                    </a:p>
                    <a:p>
                      <a:pPr marL="231775" algn="l" rtl="0" eaLnBrk="0">
                        <a:lnSpc>
                          <a:spcPct val="89000"/>
                        </a:lnSpc>
                      </a:pPr>
                      <a:r>
                        <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部分继发全面性发作</a:t>
                      </a:r>
                      <a:endPar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r>
              <a:tr h="199390">
                <a:tc>
                  <a:txBody>
                    <a:bodyPr/>
                    <a:lstStyle/>
                    <a:p>
                      <a:pPr algn="l" rtl="0" eaLnBrk="0">
                        <a:lnSpc>
                          <a:spcPct val="124000"/>
                        </a:lnSpc>
                      </a:pPr>
                      <a:endParaRPr sz="400" dirty="0">
                        <a:latin typeface="Arial" panose="020B0604020202020204"/>
                        <a:ea typeface="Arial" panose="020B0604020202020204"/>
                        <a:cs typeface="Arial" panose="020B0604020202020204"/>
                      </a:endParaRPr>
                    </a:p>
                    <a:p>
                      <a:pPr marL="283845" algn="l" rtl="0" eaLnBrk="0">
                        <a:lnSpc>
                          <a:spcPct val="79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CBZ</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93980" algn="l" rtl="0" eaLnBrk="0">
                        <a:lnSpc>
                          <a:spcPct val="77000"/>
                        </a:lnSpc>
                        <a:spcBef>
                          <a:spcPts val="5"/>
                        </a:spcBef>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1000"/>
                        </a:lnSpc>
                      </a:pPr>
                      <a:endParaRPr sz="500" dirty="0">
                        <a:latin typeface="Arial" panose="020B0604020202020204"/>
                        <a:ea typeface="Arial" panose="020B0604020202020204"/>
                        <a:cs typeface="Arial" panose="020B0604020202020204"/>
                      </a:endParaRPr>
                    </a:p>
                    <a:p>
                      <a:pPr marL="94615" algn="l" rtl="0" eaLnBrk="0">
                        <a:lnSpc>
                          <a:spcPct val="80000"/>
                        </a:lnSpc>
                        <a:spcBef>
                          <a:spcPts val="5"/>
                        </a:spcBef>
                      </a:pP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r>
                        <a:rPr sz="1000" kern="0" spc="8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LEV</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1000"/>
                        </a:lnSpc>
                      </a:pPr>
                      <a:endParaRPr sz="500" dirty="0">
                        <a:latin typeface="Arial" panose="020B0604020202020204"/>
                        <a:ea typeface="Arial" panose="020B0604020202020204"/>
                        <a:cs typeface="Arial" panose="020B0604020202020204"/>
                      </a:endParaRPr>
                    </a:p>
                    <a:p>
                      <a:pPr marL="94615" algn="l" rtl="0" eaLnBrk="0">
                        <a:lnSpc>
                          <a:spcPct val="80000"/>
                        </a:lnSpc>
                        <a:spcBef>
                          <a:spcPts val="5"/>
                        </a:spcBef>
                      </a:pP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r>
                        <a:rPr sz="10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r>
                        <a:rPr sz="1000" kern="0" spc="1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LEV</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00025">
                <a:tc>
                  <a:txBody>
                    <a:bodyPr/>
                    <a:lstStyle/>
                    <a:p>
                      <a:pPr algn="l" rtl="0" eaLnBrk="0">
                        <a:lnSpc>
                          <a:spcPct val="100000"/>
                        </a:lnSpc>
                      </a:pPr>
                      <a:endParaRPr sz="500" dirty="0">
                        <a:latin typeface="Arial" panose="020B0604020202020204"/>
                        <a:ea typeface="Arial" panose="020B0604020202020204"/>
                        <a:cs typeface="Arial" panose="020B0604020202020204"/>
                      </a:endParaRPr>
                    </a:p>
                    <a:p>
                      <a:pPr marL="296545" algn="l" rtl="0" eaLnBrk="0">
                        <a:lnSpc>
                          <a:spcPct val="79000"/>
                        </a:lnSpc>
                        <a:spcBef>
                          <a:spcPts val="0"/>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93345" algn="l" rtl="0" eaLnBrk="0">
                        <a:lnSpc>
                          <a:spcPct val="80000"/>
                        </a:lnSpc>
                        <a:spcBef>
                          <a:spcPts val="5"/>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r>
                        <a:rPr sz="1000" kern="0" spc="2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93345" algn="l" rtl="0" eaLnBrk="0">
                        <a:lnSpc>
                          <a:spcPct val="80000"/>
                        </a:lnSpc>
                        <a:spcBef>
                          <a:spcPts val="5"/>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r>
                        <a:rPr sz="1000" kern="0" spc="2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93980" algn="l" rtl="0" eaLnBrk="0">
                        <a:lnSpc>
                          <a:spcPct val="80000"/>
                        </a:lnSpc>
                        <a:spcBef>
                          <a:spcPts val="5"/>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r>
                        <a:rPr sz="1000" kern="0" spc="2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45440">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302260" algn="l" rtl="0" eaLnBrk="0">
                        <a:lnSpc>
                          <a:spcPct val="77000"/>
                        </a:lnSpc>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LEV</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98425" algn="l" rtl="0" eaLnBrk="0">
                        <a:lnSpc>
                          <a:spcPct val="80000"/>
                        </a:lnSpc>
                        <a:spcBef>
                          <a:spcPts val="5"/>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CBZ</a:t>
                      </a: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OXC</a:t>
                      </a: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99060" algn="l" rtl="0" eaLnBrk="0">
                        <a:lnSpc>
                          <a:spcPct val="80000"/>
                        </a:lnSpc>
                        <a:spcBef>
                          <a:spcPts val="5"/>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CBZ</a:t>
                      </a: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OXC</a:t>
                      </a: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93980" indent="5080" algn="l" rtl="0" eaLnBrk="0">
                        <a:lnSpc>
                          <a:spcPct val="94000"/>
                        </a:lnSpc>
                        <a:spcBef>
                          <a:spcPts val="0"/>
                        </a:spcBef>
                      </a:pP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CBZ</a:t>
                      </a:r>
                      <a:r>
                        <a:rPr sz="1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OXC</a:t>
                      </a:r>
                      <a:r>
                        <a:rPr sz="1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13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r>
                        <a:rPr sz="1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b="1" kern="0" spc="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r>
                        <a:rPr sz="1000" kern="0" spc="7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1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96850">
                <a:tc>
                  <a:txBody>
                    <a:bodyPr/>
                    <a:lstStyle/>
                    <a:p>
                      <a:pPr algn="l" rtl="0" eaLnBrk="0">
                        <a:lnSpc>
                          <a:spcPct val="100000"/>
                        </a:lnSpc>
                      </a:pPr>
                      <a:endParaRPr sz="500" dirty="0">
                        <a:latin typeface="Arial" panose="020B0604020202020204"/>
                        <a:ea typeface="Arial" panose="020B0604020202020204"/>
                        <a:cs typeface="Arial" panose="020B0604020202020204"/>
                      </a:endParaRPr>
                    </a:p>
                    <a:p>
                      <a:pPr marL="268605" algn="l" rtl="0" eaLnBrk="0">
                        <a:lnSpc>
                          <a:spcPct val="79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OXC</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93980" algn="l" rtl="0" eaLnBrk="0">
                        <a:lnSpc>
                          <a:spcPct val="77000"/>
                        </a:lnSpc>
                        <a:spcBef>
                          <a:spcPts val="5"/>
                        </a:spcBef>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05410" algn="l" rtl="0" eaLnBrk="0">
                        <a:lnSpc>
                          <a:spcPct val="77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LEV</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93980" algn="l" rtl="0" eaLnBrk="0">
                        <a:lnSpc>
                          <a:spcPct val="77000"/>
                        </a:lnSpc>
                        <a:spcBef>
                          <a:spcPts val="5"/>
                        </a:spcBef>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94945">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287020" algn="l" rtl="0" eaLnBrk="0">
                        <a:lnSpc>
                          <a:spcPct val="77000"/>
                        </a:lnSpc>
                        <a:spcBef>
                          <a:spcPts val="0"/>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PHT</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10000"/>
                        </a:lnSpc>
                      </a:pPr>
                      <a:endParaRPr sz="800" dirty="0">
                        <a:latin typeface="Arial" panose="020B0604020202020204"/>
                        <a:ea typeface="Arial" panose="020B0604020202020204"/>
                        <a:cs typeface="Arial" panose="020B0604020202020204"/>
                      </a:endParaRPr>
                    </a:p>
                    <a:p>
                      <a:pPr marL="102235" algn="l" rtl="0" eaLnBrk="0">
                        <a:lnSpc>
                          <a:spcPts val="395"/>
                        </a:lnSpc>
                        <a:spcBef>
                          <a:spcPts val="5"/>
                        </a:spcBef>
                      </a:pPr>
                      <a:r>
                        <a:rPr sz="10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94615" algn="l" rtl="0" eaLnBrk="0">
                        <a:lnSpc>
                          <a:spcPct val="77000"/>
                        </a:lnSpc>
                        <a:spcBef>
                          <a:spcPts val="0"/>
                        </a:spcBef>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94615" algn="l" rtl="0" eaLnBrk="0">
                        <a:lnSpc>
                          <a:spcPct val="77000"/>
                        </a:lnSpc>
                        <a:spcBef>
                          <a:spcPts val="0"/>
                        </a:spcBef>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85115">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marL="253365" algn="l" rtl="0" eaLnBrk="0">
                        <a:lnSpc>
                          <a:spcPct val="77000"/>
                        </a:lnSpc>
                        <a:spcBef>
                          <a:spcPts val="5"/>
                        </a:spcBef>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98425" algn="l" rtl="0" eaLnBrk="0">
                        <a:lnSpc>
                          <a:spcPct val="79000"/>
                        </a:lnSpc>
                      </a:pPr>
                      <a:r>
                        <a:rPr sz="1000" kern="0" spc="10" dirty="0">
                          <a:solidFill>
                            <a:srgbClr val="0D0D0D">
                              <a:alpha val="100000"/>
                            </a:srgbClr>
                          </a:solidFill>
                          <a:latin typeface="微软雅黑" panose="020B0503020204020204" charset="-122"/>
                          <a:ea typeface="微软雅黑" panose="020B0503020204020204" charset="-122"/>
                          <a:cs typeface="微软雅黑" panose="020B0503020204020204" charset="-122"/>
                        </a:rPr>
                        <a:t>CBZ</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99060" algn="l" rtl="0" eaLnBrk="0">
                        <a:lnSpc>
                          <a:spcPct val="80000"/>
                        </a:lnSpc>
                        <a:spcBef>
                          <a:spcPts val="5"/>
                        </a:spcBef>
                      </a:pP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CBZ</a:t>
                      </a:r>
                      <a:r>
                        <a:rPr sz="1000" kern="0" spc="80" dirty="0">
                          <a:solidFill>
                            <a:srgbClr val="0D0D0D">
                              <a:alpha val="100000"/>
                            </a:srgbClr>
                          </a:solidFill>
                          <a:latin typeface="微软雅黑" panose="020B0503020204020204" charset="-122"/>
                          <a:ea typeface="微软雅黑" panose="020B0503020204020204" charset="-122"/>
                          <a:cs typeface="微软雅黑" panose="020B0503020204020204" charset="-122"/>
                        </a:rPr>
                        <a:t>、</a:t>
                      </a:r>
                      <a:r>
                        <a:rPr sz="1000" kern="0" spc="-190" dirty="0">
                          <a:solidFill>
                            <a:srgbClr val="0D0D0D">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OXC</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99060" algn="l" rtl="0" eaLnBrk="0">
                        <a:lnSpc>
                          <a:spcPct val="80000"/>
                        </a:lnSpc>
                        <a:spcBef>
                          <a:spcPts val="5"/>
                        </a:spcBef>
                      </a:pP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CBZ</a:t>
                      </a:r>
                      <a:r>
                        <a:rPr sz="1000" kern="0" spc="100" dirty="0">
                          <a:solidFill>
                            <a:srgbClr val="0D0D0D">
                              <a:alpha val="100000"/>
                            </a:srgbClr>
                          </a:solidFill>
                          <a:latin typeface="微软雅黑" panose="020B0503020204020204" charset="-122"/>
                          <a:ea typeface="微软雅黑" panose="020B0503020204020204" charset="-122"/>
                          <a:cs typeface="微软雅黑" panose="020B0503020204020204" charset="-122"/>
                        </a:rPr>
                        <a:t>、</a:t>
                      </a:r>
                      <a:r>
                        <a:rPr sz="1000" kern="0" spc="-130" dirty="0">
                          <a:solidFill>
                            <a:srgbClr val="0D0D0D">
                              <a:alpha val="100000"/>
                            </a:srgbClr>
                          </a:solidFill>
                          <a:latin typeface="微软雅黑" panose="020B0503020204020204" charset="-122"/>
                          <a:ea typeface="微软雅黑" panose="020B0503020204020204" charset="-122"/>
                          <a:cs typeface="微软雅黑" panose="020B0503020204020204" charset="-122"/>
                        </a:rPr>
                        <a:t> </a:t>
                      </a: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LTG</a:t>
                      </a:r>
                      <a:r>
                        <a:rPr sz="1000" kern="0" spc="100" dirty="0">
                          <a:solidFill>
                            <a:srgbClr val="0D0D0D">
                              <a:alpha val="100000"/>
                            </a:srgbClr>
                          </a:solidFill>
                          <a:latin typeface="微软雅黑" panose="020B0503020204020204" charset="-122"/>
                          <a:ea typeface="微软雅黑" panose="020B0503020204020204" charset="-122"/>
                          <a:cs typeface="微软雅黑" panose="020B0503020204020204" charset="-122"/>
                        </a:rPr>
                        <a:t>、</a:t>
                      </a: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VPA</a:t>
                      </a:r>
                      <a:r>
                        <a:rPr sz="1000" kern="0" spc="100" dirty="0">
                          <a:solidFill>
                            <a:srgbClr val="0D0D0D">
                              <a:alpha val="100000"/>
                            </a:srgbClr>
                          </a:solidFill>
                          <a:latin typeface="微软雅黑" panose="020B0503020204020204" charset="-122"/>
                          <a:ea typeface="微软雅黑" panose="020B0503020204020204" charset="-122"/>
                          <a:cs typeface="微软雅黑" panose="020B0503020204020204" charset="-122"/>
                        </a:rPr>
                        <a:t>、</a:t>
                      </a:r>
                      <a:r>
                        <a:rPr sz="1000" kern="0" spc="0" dirty="0">
                          <a:solidFill>
                            <a:srgbClr val="0D0D0D">
                              <a:alpha val="100000"/>
                            </a:srgbClr>
                          </a:solidFill>
                          <a:latin typeface="微软雅黑" panose="020B0503020204020204" charset="-122"/>
                          <a:ea typeface="微软雅黑" panose="020B0503020204020204" charset="-122"/>
                          <a:cs typeface="微软雅黑" panose="020B0503020204020204" charset="-122"/>
                        </a:rPr>
                        <a:t>OXC</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86" name="table 486"/>
          <p:cNvGraphicFramePr>
            <a:graphicFrameLocks noGrp="1"/>
          </p:cNvGraphicFramePr>
          <p:nvPr>
            <p:custDataLst>
              <p:tags r:id="rId4"/>
            </p:custDataLst>
          </p:nvPr>
        </p:nvGraphicFramePr>
        <p:xfrm>
          <a:off x="946785" y="4590415"/>
          <a:ext cx="4982845" cy="1796415"/>
        </p:xfrm>
        <a:graphic>
          <a:graphicData uri="http://schemas.openxmlformats.org/drawingml/2006/table">
            <a:tbl>
              <a:tblPr/>
              <a:tblGrid>
                <a:gridCol w="1248410"/>
                <a:gridCol w="1348105"/>
                <a:gridCol w="25400"/>
                <a:gridCol w="1112520"/>
                <a:gridCol w="1248410"/>
              </a:tblGrid>
              <a:tr h="307975">
                <a:tc rowSpan="2">
                  <a:txBody>
                    <a:bodyPr/>
                    <a:lstStyle/>
                    <a:p>
                      <a:pPr algn="l" rtl="0" eaLnBrk="0">
                        <a:lnSpc>
                          <a:spcPct val="123000"/>
                        </a:lnSpc>
                      </a:pPr>
                      <a:endParaRPr sz="1000" b="1" dirty="0">
                        <a:solidFill>
                          <a:schemeClr val="tx1"/>
                        </a:solidFill>
                        <a:latin typeface="Arial" panose="020B0604020202020204"/>
                        <a:ea typeface="Arial" panose="020B0604020202020204"/>
                        <a:cs typeface="Arial" panose="020B0604020202020204"/>
                      </a:endParaRPr>
                    </a:p>
                    <a:p>
                      <a:pPr algn="l" rtl="0" eaLnBrk="0">
                        <a:lnSpc>
                          <a:spcPct val="124000"/>
                        </a:lnSpc>
                      </a:pPr>
                      <a:endParaRPr sz="1000" b="1" dirty="0">
                        <a:solidFill>
                          <a:schemeClr val="tx1"/>
                        </a:solidFill>
                        <a:latin typeface="Arial" panose="020B0604020202020204"/>
                        <a:ea typeface="Arial" panose="020B0604020202020204"/>
                        <a:cs typeface="Arial" panose="020B0604020202020204"/>
                      </a:endParaRPr>
                    </a:p>
                    <a:p>
                      <a:pPr algn="l" rtl="0" eaLnBrk="0">
                        <a:lnSpc>
                          <a:spcPct val="9000"/>
                        </a:lnSpc>
                      </a:pPr>
                      <a:endParaRPr sz="100" b="1" dirty="0">
                        <a:solidFill>
                          <a:schemeClr val="tx1"/>
                        </a:solidFill>
                        <a:latin typeface="Arial" panose="020B0604020202020204"/>
                        <a:ea typeface="Arial" panose="020B0604020202020204"/>
                        <a:cs typeface="Arial" panose="020B0604020202020204"/>
                      </a:endParaRPr>
                    </a:p>
                    <a:p>
                      <a:pPr marL="444500" algn="l" rtl="0" eaLnBrk="0">
                        <a:lnSpc>
                          <a:spcPct val="89000"/>
                        </a:lnSpc>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药物A</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gridSpan="4">
                  <a:txBody>
                    <a:bodyPr/>
                    <a:lstStyle/>
                    <a:p>
                      <a:pPr algn="l" rtl="0" eaLnBrk="0">
                        <a:lnSpc>
                          <a:spcPct val="104000"/>
                        </a:lnSpc>
                      </a:pPr>
                      <a:endParaRPr sz="1000" b="1" dirty="0">
                        <a:solidFill>
                          <a:schemeClr val="tx1"/>
                        </a:solidFill>
                        <a:latin typeface="Arial" panose="020B0604020202020204"/>
                        <a:ea typeface="Arial" panose="020B0604020202020204"/>
                        <a:cs typeface="Arial" panose="020B0604020202020204"/>
                      </a:endParaRPr>
                    </a:p>
                    <a:p>
                      <a:pPr algn="l" rtl="0" eaLnBrk="0">
                        <a:lnSpc>
                          <a:spcPct val="9000"/>
                        </a:lnSpc>
                      </a:pPr>
                      <a:endParaRPr sz="100" b="1" dirty="0">
                        <a:solidFill>
                          <a:schemeClr val="tx1"/>
                        </a:solidFill>
                        <a:latin typeface="Arial" panose="020B0604020202020204"/>
                        <a:ea typeface="Arial" panose="020B0604020202020204"/>
                        <a:cs typeface="Arial" panose="020B0604020202020204"/>
                      </a:endParaRPr>
                    </a:p>
                    <a:p>
                      <a:pPr marL="1703705" algn="l" rtl="0" eaLnBrk="0">
                        <a:lnSpc>
                          <a:spcPct val="89000"/>
                        </a:lnSpc>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药物B</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r>
              <a:tr h="303530">
                <a:tc v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gridSpan="2">
                  <a:txBody>
                    <a:bodyPr/>
                    <a:lstStyle/>
                    <a:p>
                      <a:pPr algn="l" rtl="0" eaLnBrk="0">
                        <a:lnSpc>
                          <a:spcPct val="102000"/>
                        </a:lnSpc>
                      </a:pPr>
                      <a:endParaRPr sz="1000" b="1" dirty="0">
                        <a:solidFill>
                          <a:schemeClr val="tx1"/>
                        </a:solidFill>
                        <a:latin typeface="Arial" panose="020B0604020202020204"/>
                        <a:ea typeface="Arial" panose="020B0604020202020204"/>
                        <a:cs typeface="Arial" panose="020B0604020202020204"/>
                      </a:endParaRPr>
                    </a:p>
                    <a:p>
                      <a:pPr marL="107315" algn="l" rtl="0" eaLnBrk="0">
                        <a:lnSpc>
                          <a:spcPct val="89000"/>
                        </a:lnSpc>
                        <a:spcBef>
                          <a:spcPts val="0"/>
                        </a:spcBef>
                      </a:pPr>
                      <a:r>
                        <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全身强制-阵挛发作</a:t>
                      </a:r>
                      <a:endParaRPr sz="1100" b="1"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hMerge="1">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7A580"/>
                    </a:solidFill>
                  </a:tcPr>
                </a:tc>
                <a:tc>
                  <a:txBody>
                    <a:bodyPr/>
                    <a:lstStyle/>
                    <a:p>
                      <a:pPr algn="l" rtl="0" eaLnBrk="0">
                        <a:lnSpc>
                          <a:spcPct val="102000"/>
                        </a:lnSpc>
                      </a:pPr>
                      <a:endParaRPr sz="1000" b="1" dirty="0">
                        <a:solidFill>
                          <a:schemeClr val="tx1"/>
                        </a:solidFill>
                        <a:latin typeface="Arial" panose="020B0604020202020204"/>
                        <a:ea typeface="Arial" panose="020B0604020202020204"/>
                        <a:cs typeface="Arial" panose="020B0604020202020204"/>
                      </a:endParaRPr>
                    </a:p>
                    <a:p>
                      <a:pPr marL="286385" algn="l" rtl="0" eaLnBrk="0">
                        <a:lnSpc>
                          <a:spcPct val="89000"/>
                        </a:lnSpc>
                        <a:spcBef>
                          <a:spcPts val="0"/>
                        </a:spcBef>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失神发作</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c>
                  <a:txBody>
                    <a:bodyPr/>
                    <a:lstStyle/>
                    <a:p>
                      <a:pPr algn="l" rtl="0" eaLnBrk="0">
                        <a:lnSpc>
                          <a:spcPct val="102000"/>
                        </a:lnSpc>
                      </a:pPr>
                      <a:endParaRPr sz="1000" b="1" dirty="0">
                        <a:solidFill>
                          <a:schemeClr val="tx1"/>
                        </a:solidFill>
                        <a:latin typeface="Arial" panose="020B0604020202020204"/>
                        <a:ea typeface="Arial" panose="020B0604020202020204"/>
                        <a:cs typeface="Arial" panose="020B0604020202020204"/>
                      </a:endParaRPr>
                    </a:p>
                    <a:p>
                      <a:pPr marL="281305" algn="l" rtl="0" eaLnBrk="0">
                        <a:lnSpc>
                          <a:spcPct val="89000"/>
                        </a:lnSpc>
                        <a:spcBef>
                          <a:spcPts val="0"/>
                        </a:spcBef>
                      </a:pPr>
                      <a:r>
                        <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肌阵挛发作</a:t>
                      </a:r>
                      <a:endParaRPr sz="1100" b="1"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ED0D3"/>
                    </a:solidFill>
                  </a:tcPr>
                </a:tc>
              </a:tr>
              <a:tr h="295910">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527050" algn="l" rtl="0" eaLnBrk="0">
                        <a:lnSpc>
                          <a:spcPct val="79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563880"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455930"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497205"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95275">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532130" algn="l" rtl="0" eaLnBrk="0">
                        <a:lnSpc>
                          <a:spcPct val="77000"/>
                        </a:lnSpc>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LEV</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563880"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455930"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497205"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95275">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482600" algn="l" rtl="0" eaLnBrk="0">
                        <a:lnSpc>
                          <a:spcPct val="77000"/>
                        </a:lnSpc>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TPM</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554355" algn="l" rtl="0" eaLnBrk="0">
                        <a:lnSpc>
                          <a:spcPct val="77000"/>
                        </a:lnSpc>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2">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447675" algn="l" rtl="0" eaLnBrk="0">
                        <a:lnSpc>
                          <a:spcPct val="77000"/>
                        </a:lnSpc>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487680" algn="l" rtl="0" eaLnBrk="0">
                        <a:lnSpc>
                          <a:spcPct val="77000"/>
                        </a:lnSpc>
                      </a:pPr>
                      <a:r>
                        <a:rPr sz="1000" b="1" kern="0" spc="30" dirty="0">
                          <a:solidFill>
                            <a:srgbClr val="F45D08">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298450">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502920" algn="l" rtl="0" eaLnBrk="0">
                        <a:lnSpc>
                          <a:spcPct val="77000"/>
                        </a:lnSpc>
                      </a:pPr>
                      <a:r>
                        <a:rPr sz="10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VPA</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588010" algn="l" rtl="0" eaLnBrk="0">
                        <a:lnSpc>
                          <a:spcPct val="79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2">
                  <a:txBody>
                    <a:bodyPr/>
                    <a:lstStyle/>
                    <a:p>
                      <a:pPr algn="l" rtl="0" eaLnBrk="0">
                        <a:lnSpc>
                          <a:spcPct val="107000"/>
                        </a:lnSpc>
                      </a:pPr>
                      <a:endParaRPr sz="1000" dirty="0">
                        <a:latin typeface="Arial" panose="020B0604020202020204"/>
                        <a:ea typeface="Arial" panose="020B0604020202020204"/>
                        <a:cs typeface="Arial" panose="020B0604020202020204"/>
                      </a:endParaRPr>
                    </a:p>
                    <a:p>
                      <a:pPr marL="480060" algn="l" rtl="0" eaLnBrk="0">
                        <a:lnSpc>
                          <a:spcPct val="79000"/>
                        </a:lnSpc>
                        <a:spcBef>
                          <a:spcPts val="5"/>
                        </a:spcBef>
                      </a:pPr>
                      <a:r>
                        <a:rPr sz="10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LTG</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eaLnBrk="0">
                        <a:lnSpc>
                          <a:spcPct val="145000"/>
                        </a:lnSpc>
                      </a:pPr>
                      <a:endParaRPr sz="1000" dirty="0">
                        <a:latin typeface="Arial" panose="020B0604020202020204"/>
                        <a:ea typeface="Arial" panose="020B0604020202020204"/>
                        <a:cs typeface="Arial" panose="020B0604020202020204"/>
                      </a:endParaRPr>
                    </a:p>
                    <a:p>
                      <a:pPr marL="556895" algn="l" rtl="0" eaLnBrk="0">
                        <a:lnSpc>
                          <a:spcPts val="390"/>
                        </a:lnSpc>
                        <a:spcBef>
                          <a:spcPts val="5"/>
                        </a:spcBef>
                      </a:pPr>
                      <a:r>
                        <a:rPr sz="1000"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502" name="textbox 502"/>
          <p:cNvSpPr/>
          <p:nvPr/>
        </p:nvSpPr>
        <p:spPr>
          <a:xfrm>
            <a:off x="7696200" y="4419600"/>
            <a:ext cx="3034665" cy="15684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9000"/>
              </a:lnSpc>
            </a:pPr>
            <a:r>
              <a:rPr sz="12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症状性部分性癫痫联合用药的</a:t>
            </a:r>
            <a:r>
              <a:rPr sz="1200" b="1" kern="0" spc="0" dirty="0">
                <a:solidFill>
                  <a:srgbClr val="000000">
                    <a:alpha val="100000"/>
                  </a:srgbClr>
                </a:solidFill>
                <a:highlight>
                  <a:srgbClr val="FFFF00"/>
                </a:highlight>
                <a:latin typeface="微软雅黑" panose="020B0503020204020204" charset="-122"/>
                <a:ea typeface="微软雅黑" panose="020B0503020204020204" charset="-122"/>
                <a:cs typeface="微软雅黑" panose="020B0503020204020204" charset="-122"/>
              </a:rPr>
              <a:t>首选组合</a:t>
            </a:r>
            <a:endParaRPr sz="1200" b="1" kern="0" spc="0" dirty="0">
              <a:solidFill>
                <a:srgbClr val="00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504" name="textbox 504"/>
          <p:cNvSpPr/>
          <p:nvPr/>
        </p:nvSpPr>
        <p:spPr>
          <a:xfrm>
            <a:off x="2002790" y="4415155"/>
            <a:ext cx="2870200" cy="16129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9000"/>
              </a:lnSpc>
            </a:pPr>
            <a:r>
              <a:rPr sz="12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特发性全面性癫痫联合用药的</a:t>
            </a:r>
            <a:r>
              <a:rPr sz="1200" b="1" kern="0" spc="0" dirty="0">
                <a:solidFill>
                  <a:srgbClr val="000000">
                    <a:alpha val="100000"/>
                  </a:srgbClr>
                </a:solidFill>
                <a:highlight>
                  <a:srgbClr val="FFFF00"/>
                </a:highlight>
                <a:latin typeface="微软雅黑" panose="020B0503020204020204" charset="-122"/>
                <a:ea typeface="微软雅黑" panose="020B0503020204020204" charset="-122"/>
                <a:cs typeface="微软雅黑" panose="020B0503020204020204" charset="-122"/>
              </a:rPr>
              <a:t>首</a:t>
            </a:r>
            <a:r>
              <a:rPr sz="1200" b="1" kern="0" spc="-10" dirty="0">
                <a:solidFill>
                  <a:srgbClr val="000000">
                    <a:alpha val="100000"/>
                  </a:srgbClr>
                </a:solidFill>
                <a:highlight>
                  <a:srgbClr val="FFFF00"/>
                </a:highlight>
                <a:latin typeface="微软雅黑" panose="020B0503020204020204" charset="-122"/>
                <a:ea typeface="微软雅黑" panose="020B0503020204020204" charset="-122"/>
                <a:cs typeface="微软雅黑" panose="020B0503020204020204" charset="-122"/>
              </a:rPr>
              <a:t>选组合</a:t>
            </a:r>
            <a:endParaRPr sz="1200" b="1" kern="0" spc="-10" dirty="0">
              <a:solidFill>
                <a:srgbClr val="000000">
                  <a:alpha val="100000"/>
                </a:srgbClr>
              </a:solidFill>
              <a:highlight>
                <a:srgbClr val="FFFF00"/>
              </a:highlight>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29310" y="4119245"/>
            <a:ext cx="10777220" cy="309880"/>
          </a:xfrm>
          <a:prstGeom prst="rect">
            <a:avLst/>
          </a:prstGeom>
          <a:noFill/>
        </p:spPr>
        <p:txBody>
          <a:bodyPr wrap="square" rtlCol="0" anchor="t">
            <a:spAutoFit/>
          </a:bodyPr>
          <a:p>
            <a:pPr algn="l" rtl="0" eaLnBrk="0">
              <a:lnSpc>
                <a:spcPct val="89000"/>
              </a:lnSpc>
              <a:buBlip>
                <a:blip r:embed="rId5">
                  <a:extLst>
                    <a:ext uri="{96DAC541-7B7A-43D3-8B79-37D633B846F1}">
                      <asvg:svgBlip xmlns:asvg="http://schemas.microsoft.com/office/drawing/2016/SVG/main" r:embed="rId6"/>
                    </a:ext>
                  </a:extLst>
                </a:blip>
              </a:buBlip>
            </a:pPr>
            <a:r>
              <a:rPr sz="1600" b="1" kern="0" spc="-20" dirty="0">
                <a:solidFill>
                  <a:srgbClr val="F45D08">
                    <a:alpha val="100000"/>
                  </a:srgbClr>
                </a:solidFill>
                <a:latin typeface="微软雅黑" panose="020B0503020204020204" charset="-122"/>
                <a:ea typeface="微软雅黑" panose="020B0503020204020204" charset="-122"/>
                <a:cs typeface="微软雅黑" panose="020B0503020204020204" charset="-122"/>
                <a:sym typeface="+mn-ea"/>
              </a:rPr>
              <a:t>托吡酯</a:t>
            </a:r>
            <a:r>
              <a:rPr sz="16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被推荐与奥卡西平、左乙拉西坦、拉莫三嗪、卡马西平</a:t>
            </a:r>
            <a:r>
              <a:rPr lang="zh-CN" sz="16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、丙戊酸钠</a:t>
            </a:r>
            <a:r>
              <a:rPr sz="16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等AEDs联合使用，治疗各型癫痫发</a:t>
            </a:r>
            <a:r>
              <a:rPr sz="16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作</a:t>
            </a:r>
            <a:r>
              <a:rPr lang="en-US" sz="1600" b="1" kern="0" spc="-30" baseline="300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[2]</a:t>
            </a:r>
            <a:r>
              <a:rPr sz="14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4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829310" y="909320"/>
            <a:ext cx="10777220" cy="309880"/>
          </a:xfrm>
          <a:prstGeom prst="rect">
            <a:avLst/>
          </a:prstGeom>
          <a:noFill/>
        </p:spPr>
        <p:txBody>
          <a:bodyPr wrap="square" rtlCol="0" anchor="t">
            <a:spAutoFit/>
          </a:bodyPr>
          <a:p>
            <a:pPr algn="l" rtl="0" eaLnBrk="0">
              <a:lnSpc>
                <a:spcPct val="89000"/>
              </a:lnSpc>
              <a:buBlip>
                <a:blip r:embed="rId5">
                  <a:extLst>
                    <a:ext uri="{96DAC541-7B7A-43D3-8B79-37D633B846F1}">
                      <asvg:svgBlip xmlns:asvg="http://schemas.microsoft.com/office/drawing/2016/SVG/main" r:embed="rId6"/>
                    </a:ext>
                  </a:extLst>
                </a:blip>
              </a:buBlip>
            </a:pPr>
            <a:r>
              <a:rPr sz="1600" b="1" kern="0" spc="-20" dirty="0">
                <a:solidFill>
                  <a:srgbClr val="F45D08">
                    <a:alpha val="100000"/>
                  </a:srgbClr>
                </a:solidFill>
                <a:latin typeface="微软雅黑" panose="020B0503020204020204" charset="-122"/>
                <a:ea typeface="微软雅黑" panose="020B0503020204020204" charset="-122"/>
                <a:cs typeface="微软雅黑" panose="020B0503020204020204" charset="-122"/>
                <a:sym typeface="+mn-ea"/>
              </a:rPr>
              <a:t>托</a:t>
            </a:r>
            <a:r>
              <a:rPr lang="zh-CN" sz="1600" b="1" kern="0" spc="-20" dirty="0">
                <a:solidFill>
                  <a:srgbClr val="F45D08">
                    <a:alpha val="100000"/>
                  </a:srgbClr>
                </a:solidFill>
                <a:latin typeface="微软雅黑" panose="020B0503020204020204" charset="-122"/>
                <a:ea typeface="微软雅黑" panose="020B0503020204020204" charset="-122"/>
                <a:cs typeface="微软雅黑" panose="020B0503020204020204" charset="-122"/>
                <a:sym typeface="+mn-ea"/>
              </a:rPr>
              <a:t>吡酯</a:t>
            </a:r>
            <a:r>
              <a:rPr lang="zh-CN" altLang="en-US" sz="16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为以下新诊断儿童癫痫发作类型初始单药治疗一线药物</a:t>
            </a:r>
            <a:r>
              <a:rPr lang="en-US" sz="1600" b="1" kern="0" spc="-30" baseline="3000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[1]</a:t>
            </a:r>
            <a:r>
              <a:rPr sz="14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4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1948879" cy="523240"/>
            <a:chOff x="643226" y="411409"/>
            <a:chExt cx="1948879" cy="523240"/>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1366520" cy="523240"/>
            </a:xfrm>
            <a:prstGeom prst="rect">
              <a:avLst/>
            </a:prstGeom>
            <a:effectLst/>
          </p:spPr>
          <p:txBody>
            <a:bodyPr wrap="none" lIns="93269" tIns="46634" rIns="93269" bIns="46634">
              <a:spAutoFit/>
            </a:bodyPr>
            <a:lstStyle/>
            <a:p>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创新</a:t>
              </a:r>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性</a:t>
              </a:r>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pic>
        <p:nvPicPr>
          <p:cNvPr id="3" name="图片 2"/>
          <p:cNvPicPr>
            <a:picLocks noChangeAspect="1"/>
          </p:cNvPicPr>
          <p:nvPr/>
        </p:nvPicPr>
        <p:blipFill>
          <a:blip r:embed="rId2"/>
          <a:stretch>
            <a:fillRect/>
          </a:stretch>
        </p:blipFill>
        <p:spPr>
          <a:xfrm>
            <a:off x="8246745" y="1305560"/>
            <a:ext cx="3829050" cy="5187950"/>
          </a:xfrm>
          <a:prstGeom prst="rect">
            <a:avLst/>
          </a:prstGeom>
          <a:effectLst>
            <a:outerShdw blurRad="50800" dist="38100" dir="2700000" algn="tl" rotWithShape="0">
              <a:prstClr val="black">
                <a:alpha val="40000"/>
              </a:prstClr>
            </a:outerShdw>
          </a:effectLst>
        </p:spPr>
      </p:pic>
      <p:sp>
        <p:nvSpPr>
          <p:cNvPr id="5" name="文本框 4"/>
          <p:cNvSpPr txBox="1"/>
          <p:nvPr/>
        </p:nvSpPr>
        <p:spPr>
          <a:xfrm>
            <a:off x="400050" y="864235"/>
            <a:ext cx="7752715" cy="3999865"/>
          </a:xfrm>
          <a:prstGeom prst="rect">
            <a:avLst/>
          </a:prstGeom>
          <a:noFill/>
        </p:spPr>
        <p:txBody>
          <a:bodyPr wrap="square" rtlCol="0">
            <a:noAutofit/>
          </a:bodyPr>
          <a:p>
            <a:pPr marL="285750" indent="-285750">
              <a:lnSpc>
                <a:spcPct val="150000"/>
              </a:lnSpc>
              <a:buFont typeface="Wingdings" panose="05000000000000000000" charset="0"/>
              <a:buChar char="u"/>
            </a:pPr>
            <a:r>
              <a:rPr lang="zh-CN" altLang="en-US" sz="1600" b="1">
                <a:highlight>
                  <a:srgbClr val="FFFF00"/>
                </a:highlight>
                <a:latin typeface="微软雅黑" panose="020B0503020204020204" charset="-122"/>
                <a:ea typeface="微软雅黑" panose="020B0503020204020204" charset="-122"/>
                <a:cs typeface="微软雅黑" panose="020B0503020204020204" charset="-122"/>
              </a:rPr>
              <a:t>创新主要项目：</a:t>
            </a:r>
            <a:endParaRPr lang="zh-CN" altLang="en-US" sz="1600" b="1">
              <a:highlight>
                <a:srgbClr val="FFFF00"/>
              </a:highlight>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）以化药新</a:t>
            </a:r>
            <a:r>
              <a:rPr lang="en-US" altLang="zh-CN" sz="1600">
                <a:latin typeface="微软雅黑" panose="020B0503020204020204" charset="-122"/>
                <a:ea typeface="微软雅黑" panose="020B0503020204020204" charset="-122"/>
                <a:cs typeface="微软雅黑" panose="020B0503020204020204" charset="-122"/>
              </a:rPr>
              <a:t>3</a:t>
            </a:r>
            <a:r>
              <a:rPr lang="zh-CN" altLang="en-US" sz="1600">
                <a:latin typeface="微软雅黑" panose="020B0503020204020204" charset="-122"/>
                <a:ea typeface="微软雅黑" panose="020B0503020204020204" charset="-122"/>
                <a:cs typeface="微软雅黑" panose="020B0503020204020204" charset="-122"/>
              </a:rPr>
              <a:t>类获批，开发口服溶液新剂型；</a:t>
            </a:r>
            <a:endParaRPr lang="zh-CN" altLang="en-US" sz="1600">
              <a:latin typeface="微软雅黑" panose="020B0503020204020204" charset="-122"/>
              <a:ea typeface="微软雅黑" panose="020B0503020204020204" charset="-122"/>
              <a:cs typeface="微软雅黑" panose="020B0503020204020204" charset="-122"/>
            </a:endParaRPr>
          </a:p>
          <a:p>
            <a:pPr indent="0">
              <a:lnSpc>
                <a:spcPct val="150000"/>
              </a:lnSpc>
              <a:buFont typeface="Wingdings" panose="05000000000000000000" charset="0"/>
              <a:buNone/>
            </a:pP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2</a:t>
            </a:r>
            <a:r>
              <a:rPr lang="zh-CN" altLang="en-US" sz="1600">
                <a:latin typeface="微软雅黑" panose="020B0503020204020204" charset="-122"/>
                <a:ea typeface="微软雅黑" panose="020B0503020204020204" charset="-122"/>
                <a:cs typeface="微软雅黑" panose="020B0503020204020204" charset="-122"/>
              </a:rPr>
              <a:t>）位列第五批鼓励研发申报儿童药品清单，进一步拓宽儿童用药范围。</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u"/>
            </a:pP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u"/>
            </a:pPr>
            <a:r>
              <a:rPr lang="zh-CN" altLang="en-US" sz="1600" b="1">
                <a:highlight>
                  <a:srgbClr val="FFFF00"/>
                </a:highlight>
                <a:latin typeface="微软雅黑" panose="020B0503020204020204" charset="-122"/>
                <a:ea typeface="微软雅黑" panose="020B0503020204020204" charset="-122"/>
                <a:cs typeface="微软雅黑" panose="020B0503020204020204" charset="-122"/>
              </a:rPr>
              <a:t>本品优势及创新点</a:t>
            </a:r>
            <a:endParaRPr lang="zh-CN" altLang="en-US" sz="1600" b="1">
              <a:highlight>
                <a:srgbClr val="FFFF00"/>
              </a:highlight>
              <a:latin typeface="微软雅黑" panose="020B0503020204020204" charset="-122"/>
              <a:ea typeface="微软雅黑" panose="020B0503020204020204" charset="-122"/>
              <a:cs typeface="微软雅黑" panose="020B0503020204020204" charset="-122"/>
            </a:endParaRPr>
          </a:p>
          <a:p>
            <a:pPr>
              <a:lnSpc>
                <a:spcPct val="150000"/>
              </a:lnSpc>
              <a:spcBef>
                <a:spcPct val="0"/>
              </a:spcBef>
              <a:spcAft>
                <a:spcPct val="0"/>
              </a:spcAft>
            </a:pPr>
            <a:r>
              <a:rPr lang="zh-CN" altLang="en-US" sz="16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托吡酯口服溶液</a:t>
            </a:r>
            <a:r>
              <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在</a:t>
            </a:r>
            <a:r>
              <a:rPr lang="zh-CN" altLang="en-US" sz="1600" b="1" dirty="0">
                <a:ln>
                  <a:noFill/>
                  <a:prstDash val="sysDot"/>
                </a:ln>
                <a:solidFill>
                  <a:srgbClr val="FF0000"/>
                </a:solidFill>
                <a:latin typeface="微软雅黑" panose="020B0503020204020204" charset="-122"/>
                <a:ea typeface="微软雅黑" panose="020B0503020204020204" charset="-122"/>
                <a:cs typeface="+mn-ea"/>
                <a:sym typeface="+mn-ea"/>
              </a:rPr>
              <a:t>第五批鼓励研发申报儿童药品清单</a:t>
            </a:r>
            <a:r>
              <a:rPr lang="en-US" altLang="zh-CN"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a:t>
            </a:r>
            <a:r>
              <a:rPr lang="zh-CN" altLang="en-US" sz="16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解决儿童剂量靠猜、服药困难、安全无保障的民生痛点</a:t>
            </a:r>
            <a:endParaRPr lang="zh-CN" altLang="en-US" sz="16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600" b="1" dirty="0">
                <a:ln>
                  <a:noFill/>
                  <a:prstDash val="sysDot"/>
                </a:ln>
                <a:solidFill>
                  <a:srgbClr val="FF0000"/>
                </a:solidFill>
                <a:latin typeface="微软雅黑" panose="020B0503020204020204" charset="-122"/>
                <a:ea typeface="微软雅黑" panose="020B0503020204020204" charset="-122"/>
                <a:cs typeface="+mn-ea"/>
                <a:sym typeface="+mn-ea"/>
              </a:rPr>
              <a:t>口服溶液剂型便捷性好：</a:t>
            </a:r>
            <a:r>
              <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适合儿童、婴幼儿、老人及吞咽困难患者</a:t>
            </a:r>
            <a:endPar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600" b="1" dirty="0">
                <a:ln>
                  <a:noFill/>
                  <a:prstDash val="sysDot"/>
                </a:ln>
                <a:solidFill>
                  <a:srgbClr val="FF0000"/>
                </a:solidFill>
                <a:latin typeface="微软雅黑" panose="020B0503020204020204" charset="-122"/>
                <a:ea typeface="微软雅黑" panose="020B0503020204020204" charset="-122"/>
                <a:cs typeface="+mn-ea"/>
                <a:sym typeface="+mn-ea"/>
              </a:rPr>
              <a:t>口服溶液剂型剂量准确：</a:t>
            </a:r>
            <a:r>
              <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可准确调整所需服用剂量（配有带刻度的口服液体药用量杯）</a:t>
            </a:r>
            <a:endParaRPr lang="zh-CN" altLang="en-US" sz="1600" dirty="0">
              <a:ln>
                <a:noFill/>
                <a:prstDash val="sysDot"/>
              </a:ln>
              <a:solidFill>
                <a:schemeClr val="tx1">
                  <a:lumMod val="85000"/>
                  <a:lumOff val="15000"/>
                </a:schemeClr>
              </a:solidFill>
              <a:latin typeface="微软雅黑" panose="020B0503020204020204" charset="-122"/>
              <a:ea typeface="微软雅黑" panose="020B0503020204020204" charset="-122"/>
              <a:cs typeface="+mn-ea"/>
            </a:endParaRPr>
          </a:p>
          <a:p>
            <a:pPr>
              <a:lnSpc>
                <a:spcPct val="150000"/>
              </a:lnSpc>
              <a:spcBef>
                <a:spcPct val="0"/>
              </a:spcBef>
              <a:spcAft>
                <a:spcPct val="0"/>
              </a:spcAft>
            </a:pPr>
            <a:r>
              <a:rPr lang="zh-CN" altLang="en-US" sz="1600" b="1" dirty="0">
                <a:ln>
                  <a:noFill/>
                  <a:prstDash val="sysDot"/>
                </a:ln>
                <a:solidFill>
                  <a:srgbClr val="FF0000"/>
                </a:solidFill>
                <a:latin typeface="微软雅黑" panose="020B0503020204020204" charset="-122"/>
                <a:ea typeface="微软雅黑" panose="020B0503020204020204" charset="-122"/>
                <a:cs typeface="微软雅黑" panose="020B0503020204020204" charset="-122"/>
                <a:sym typeface="+mn-lt"/>
              </a:rPr>
              <a:t>适应症更广：</a:t>
            </a:r>
            <a:r>
              <a:rPr lang="zh-CN" altLang="en-US" sz="1600" dirty="0">
                <a:ln>
                  <a:noFill/>
                  <a:prstDash val="sysDot"/>
                </a:ln>
                <a:latin typeface="微软雅黑" panose="020B0503020204020204" charset="-122"/>
                <a:ea typeface="微软雅黑" panose="020B0503020204020204" charset="-122"/>
                <a:cs typeface="微软雅黑" panose="020B0503020204020204" charset="-122"/>
                <a:sym typeface="+mn-lt"/>
              </a:rPr>
              <a:t>托吡酯</a:t>
            </a:r>
            <a:r>
              <a:rPr lang="zh-CN" altLang="en-US" sz="16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rPr>
              <a:t>口服溶液相较于胶囊剂可用于初诊为癫痫的患者的单药治疗或曾经合并用药现转为单药治疗的癫痫患者</a:t>
            </a:r>
            <a:endParaRPr lang="zh-CN" altLang="en-US" sz="1600" dirty="0">
              <a:ln>
                <a:noFill/>
                <a:prstDash val="sysDot"/>
              </a:ln>
              <a:solidFill>
                <a:srgbClr val="262626"/>
              </a:solidFill>
              <a:latin typeface="微软雅黑" panose="020B0503020204020204" charset="-122"/>
              <a:ea typeface="微软雅黑" panose="020B0503020204020204" charset="-122"/>
              <a:cs typeface="微软雅黑" panose="020B0503020204020204" charset="-122"/>
              <a:sym typeface="+mn-lt"/>
            </a:endParaRPr>
          </a:p>
          <a:p>
            <a:pPr marL="285750" indent="-285750">
              <a:buFont typeface="Wingdings" panose="05000000000000000000" charset="0"/>
              <a:buChar char="u"/>
            </a:pP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a:graphicFrameLocks noGrp="1"/>
          </p:cNvGraphicFramePr>
          <p:nvPr>
            <p:custDataLst>
              <p:tags r:id="rId3"/>
            </p:custDataLst>
          </p:nvPr>
        </p:nvGraphicFramePr>
        <p:xfrm>
          <a:off x="551180" y="4864100"/>
          <a:ext cx="7312660" cy="1626235"/>
        </p:xfrm>
        <a:graphic>
          <a:graphicData uri="http://schemas.openxmlformats.org/drawingml/2006/table">
            <a:tbl>
              <a:tblPr firstRow="1" bandRow="1">
                <a:tableStyleId>{5C22544A-7EE6-4342-B048-85BDC9FD1C3A}</a:tableStyleId>
              </a:tblPr>
              <a:tblGrid>
                <a:gridCol w="1256665"/>
                <a:gridCol w="1202055"/>
                <a:gridCol w="4853940"/>
              </a:tblGrid>
              <a:tr h="354330">
                <a:tc gridSpan="3">
                  <a:txBody>
                    <a:bodyPr/>
                    <a:p>
                      <a:pPr algn="ctr">
                        <a:lnSpc>
                          <a:spcPct val="80000"/>
                        </a:lnSpc>
                      </a:pPr>
                      <a:r>
                        <a:rPr lang="zh-CN" altLang="en-US" sz="1200" b="1" dirty="0">
                          <a:latin typeface="微软雅黑" panose="020B0503020204020204" charset="-122"/>
                          <a:ea typeface="微软雅黑" panose="020B0503020204020204" charset="-122"/>
                        </a:rPr>
                        <a:t>医保目录内同类产品与本产品对比情况</a:t>
                      </a:r>
                      <a:endParaRPr lang="zh-CN" altLang="en-US" sz="1200" b="1" dirty="0">
                        <a:latin typeface="微软雅黑" panose="020B0503020204020204" charset="-122"/>
                        <a:ea typeface="微软雅黑" panose="020B0503020204020204" charset="-122"/>
                      </a:endParaRPr>
                    </a:p>
                  </a:txBody>
                  <a:tcPr anchor="ctr"/>
                </a:tc>
                <a:tc hMerge="1">
                  <a:tcPr anchor="ctr"/>
                </a:tc>
                <a:tc hMerge="1">
                  <a:tcPr anchor="ctr"/>
                </a:tc>
              </a:tr>
              <a:tr h="302895">
                <a:tc>
                  <a:txBody>
                    <a:bodyPr/>
                    <a:p>
                      <a:pPr algn="ctr">
                        <a:lnSpc>
                          <a:spcPct val="110000"/>
                        </a:lnSpc>
                      </a:pPr>
                      <a:r>
                        <a:rPr lang="zh-CN" altLang="en-US" sz="1000" b="1" dirty="0">
                          <a:latin typeface="微软雅黑" panose="020B0503020204020204" charset="-122"/>
                          <a:ea typeface="微软雅黑" panose="020B0503020204020204" charset="-122"/>
                        </a:rPr>
                        <a:t>医保类型</a:t>
                      </a:r>
                      <a:endParaRPr lang="zh-CN" altLang="en-US" sz="1000" b="1" dirty="0">
                        <a:latin typeface="微软雅黑" panose="020B0503020204020204" charset="-122"/>
                        <a:ea typeface="微软雅黑" panose="020B0503020204020204" charset="-122"/>
                      </a:endParaRPr>
                    </a:p>
                  </a:txBody>
                  <a:tcPr anchor="ctr">
                    <a:lnB w="12700" cmpd="sng">
                      <a:solidFill>
                        <a:schemeClr val="bg1">
                          <a:lumMod val="85000"/>
                        </a:schemeClr>
                      </a:solidFill>
                      <a:prstDash val="solid"/>
                    </a:lnB>
                    <a:solidFill>
                      <a:schemeClr val="accent1">
                        <a:lumMod val="20000"/>
                        <a:lumOff val="80000"/>
                      </a:schemeClr>
                    </a:solidFill>
                  </a:tcPr>
                </a:tc>
                <a:tc>
                  <a:txBody>
                    <a:bodyPr/>
                    <a:p>
                      <a:pPr algn="ctr">
                        <a:lnSpc>
                          <a:spcPct val="110000"/>
                        </a:lnSpc>
                      </a:pPr>
                      <a:r>
                        <a:rPr lang="zh-CN" altLang="en-US" sz="1000" b="1" dirty="0">
                          <a:latin typeface="微软雅黑" panose="020B0503020204020204" charset="-122"/>
                          <a:ea typeface="微软雅黑" panose="020B0503020204020204" charset="-122"/>
                        </a:rPr>
                        <a:t>通用名</a:t>
                      </a:r>
                      <a:endParaRPr lang="zh-CN" altLang="en-US" sz="1000" b="1" dirty="0">
                        <a:latin typeface="微软雅黑" panose="020B0503020204020204" charset="-122"/>
                        <a:ea typeface="微软雅黑" panose="020B0503020204020204" charset="-122"/>
                      </a:endParaRPr>
                    </a:p>
                  </a:txBody>
                  <a:tcPr anchor="ctr">
                    <a:lnB w="12700" cmpd="sng">
                      <a:solidFill>
                        <a:schemeClr val="bg1">
                          <a:lumMod val="85000"/>
                        </a:schemeClr>
                      </a:solidFill>
                      <a:prstDash val="solid"/>
                    </a:lnB>
                    <a:solidFill>
                      <a:schemeClr val="accent1">
                        <a:lumMod val="20000"/>
                        <a:lumOff val="80000"/>
                      </a:schemeClr>
                    </a:solidFill>
                  </a:tcPr>
                </a:tc>
                <a:tc>
                  <a:txBody>
                    <a:bodyPr/>
                    <a:p>
                      <a:pPr algn="ctr">
                        <a:lnSpc>
                          <a:spcPct val="110000"/>
                        </a:lnSpc>
                      </a:pPr>
                      <a:r>
                        <a:rPr lang="zh-CN" altLang="en-US" sz="1000" b="1" dirty="0">
                          <a:latin typeface="微软雅黑" panose="020B0503020204020204" charset="-122"/>
                          <a:ea typeface="微软雅黑" panose="020B0503020204020204" charset="-122"/>
                        </a:rPr>
                        <a:t>适应症</a:t>
                      </a:r>
                      <a:endParaRPr lang="zh-CN" altLang="en-US" sz="1000" b="1" dirty="0">
                        <a:latin typeface="微软雅黑" panose="020B0503020204020204" charset="-122"/>
                        <a:ea typeface="微软雅黑" panose="020B0503020204020204" charset="-122"/>
                      </a:endParaRPr>
                    </a:p>
                  </a:txBody>
                  <a:tcPr anchor="ctr">
                    <a:lnB w="12700" cmpd="sng">
                      <a:solidFill>
                        <a:schemeClr val="bg1">
                          <a:lumMod val="85000"/>
                        </a:schemeClr>
                      </a:solidFill>
                      <a:prstDash val="solid"/>
                    </a:lnB>
                    <a:solidFill>
                      <a:schemeClr val="accent1">
                        <a:lumMod val="20000"/>
                        <a:lumOff val="80000"/>
                      </a:schemeClr>
                    </a:solidFill>
                  </a:tcPr>
                </a:tc>
              </a:tr>
              <a:tr h="356870">
                <a:tc>
                  <a:txBody>
                    <a:bodyPr/>
                    <a:p>
                      <a:pPr algn="ctr">
                        <a:lnSpc>
                          <a:spcPct val="130000"/>
                        </a:lnSpc>
                      </a:pPr>
                      <a:r>
                        <a:rPr lang="zh-CN" altLang="en-US" sz="1000" b="1" dirty="0">
                          <a:latin typeface="微软雅黑" panose="020B0503020204020204" charset="-122"/>
                          <a:ea typeface="微软雅黑" panose="020B0503020204020204" charset="-122"/>
                        </a:rPr>
                        <a:t>医保乙类</a:t>
                      </a:r>
                      <a:endParaRPr lang="zh-CN" altLang="en-US" sz="1000" b="1" dirty="0">
                        <a:latin typeface="微软雅黑" panose="020B0503020204020204" charset="-122"/>
                        <a:ea typeface="微软雅黑" panose="020B0503020204020204" charset="-122"/>
                      </a:endParaRPr>
                    </a:p>
                  </a:txBody>
                  <a:tcPr anchor="ctr">
                    <a:lnL w="12700" cmpd="sng">
                      <a:solidFill>
                        <a:schemeClr val="bg1">
                          <a:lumMod val="85000"/>
                        </a:schemeClr>
                      </a:solidFill>
                      <a:prstDash val="solid"/>
                    </a:lnL>
                    <a:lnR w="12700" cmpd="sng">
                      <a:solidFill>
                        <a:schemeClr val="bg1">
                          <a:lumMod val="85000"/>
                        </a:schemeClr>
                      </a:solidFill>
                      <a:prstDash val="solid"/>
                    </a:lnR>
                    <a:lnT w="12700" cmpd="sng">
                      <a:solidFill>
                        <a:schemeClr val="bg1">
                          <a:lumMod val="85000"/>
                        </a:schemeClr>
                      </a:solidFill>
                      <a:prstDash val="solid"/>
                    </a:lnT>
                    <a:lnB w="12700" cmpd="sng">
                      <a:solidFill>
                        <a:schemeClr val="bg1">
                          <a:lumMod val="85000"/>
                        </a:schemeClr>
                      </a:solidFill>
                      <a:prstDash val="solid"/>
                    </a:lnB>
                    <a:solidFill>
                      <a:schemeClr val="tx2">
                        <a:lumMod val="20000"/>
                        <a:lumOff val="80000"/>
                      </a:schemeClr>
                    </a:solidFill>
                  </a:tcPr>
                </a:tc>
                <a:tc>
                  <a:txBody>
                    <a:bodyPr/>
                    <a:p>
                      <a:pPr algn="ctr">
                        <a:lnSpc>
                          <a:spcPct val="130000"/>
                        </a:lnSpc>
                      </a:pPr>
                      <a:r>
                        <a:rPr lang="zh-CN" altLang="en-US" sz="1000" b="1" dirty="0">
                          <a:latin typeface="微软雅黑" panose="020B0503020204020204" charset="-122"/>
                          <a:ea typeface="微软雅黑" panose="020B0503020204020204" charset="-122"/>
                        </a:rPr>
                        <a:t>托吡酯胶囊</a:t>
                      </a:r>
                      <a:endParaRPr lang="zh-CN" altLang="en-US" sz="1000" b="1" dirty="0">
                        <a:latin typeface="微软雅黑" panose="020B0503020204020204" charset="-122"/>
                        <a:ea typeface="微软雅黑" panose="020B0503020204020204" charset="-122"/>
                      </a:endParaRPr>
                    </a:p>
                  </a:txBody>
                  <a:tcPr anchor="ctr">
                    <a:lnL w="12700" cmpd="sng">
                      <a:solidFill>
                        <a:schemeClr val="bg1">
                          <a:lumMod val="85000"/>
                        </a:schemeClr>
                      </a:solidFill>
                      <a:prstDash val="solid"/>
                    </a:lnL>
                    <a:lnR w="12700" cmpd="sng">
                      <a:solidFill>
                        <a:schemeClr val="bg1">
                          <a:lumMod val="85000"/>
                        </a:schemeClr>
                      </a:solidFill>
                      <a:prstDash val="solid"/>
                    </a:lnR>
                    <a:lnT w="12700" cmpd="sng">
                      <a:solidFill>
                        <a:schemeClr val="bg1">
                          <a:lumMod val="85000"/>
                        </a:schemeClr>
                      </a:solidFill>
                      <a:prstDash val="solid"/>
                    </a:lnT>
                    <a:lnB w="12700" cmpd="sng">
                      <a:solidFill>
                        <a:schemeClr val="bg1">
                          <a:lumMod val="85000"/>
                        </a:schemeClr>
                      </a:solidFill>
                      <a:prstDash val="solid"/>
                    </a:lnB>
                    <a:solidFill>
                      <a:schemeClr val="tx2">
                        <a:lumMod val="20000"/>
                        <a:lumOff val="80000"/>
                      </a:schemeClr>
                    </a:solidFill>
                  </a:tcPr>
                </a:tc>
                <a:tc>
                  <a:txBody>
                    <a:bodyPr/>
                    <a:p>
                      <a:pPr algn="l">
                        <a:lnSpc>
                          <a:spcPct val="130000"/>
                        </a:lnSpc>
                      </a:pPr>
                      <a:r>
                        <a:rPr lang="zh-CN" altLang="en-US" sz="1000" dirty="0">
                          <a:latin typeface="微软雅黑" panose="020B0503020204020204" charset="-122"/>
                          <a:ea typeface="微软雅黑" panose="020B0503020204020204" charset="-122"/>
                          <a:cs typeface="微软雅黑" panose="020B0503020204020204" charset="-122"/>
                        </a:rPr>
                        <a:t>本品用于成人及2-16岁儿童部分性癫痫发作的加用治疗。</a:t>
                      </a:r>
                      <a:endParaRPr lang="zh-CN" altLang="en-US" sz="1000" dirty="0">
                        <a:latin typeface="微软雅黑" panose="020B0503020204020204" charset="-122"/>
                        <a:ea typeface="微软雅黑" panose="020B0503020204020204" charset="-122"/>
                        <a:cs typeface="微软雅黑" panose="020B0503020204020204" charset="-122"/>
                      </a:endParaRPr>
                    </a:p>
                  </a:txBody>
                  <a:tcPr anchor="ctr">
                    <a:lnL w="12700" cmpd="sng">
                      <a:solidFill>
                        <a:schemeClr val="bg1">
                          <a:lumMod val="85000"/>
                        </a:schemeClr>
                      </a:solidFill>
                      <a:prstDash val="solid"/>
                    </a:lnL>
                    <a:lnR w="12700" cmpd="sng">
                      <a:solidFill>
                        <a:schemeClr val="bg1">
                          <a:lumMod val="85000"/>
                        </a:schemeClr>
                      </a:solidFill>
                      <a:prstDash val="solid"/>
                    </a:lnR>
                    <a:lnT w="12700" cmpd="sng">
                      <a:solidFill>
                        <a:schemeClr val="bg1">
                          <a:lumMod val="85000"/>
                        </a:schemeClr>
                      </a:solidFill>
                      <a:prstDash val="solid"/>
                    </a:lnT>
                    <a:lnB w="12700" cmpd="sng">
                      <a:solidFill>
                        <a:schemeClr val="bg1">
                          <a:lumMod val="85000"/>
                        </a:schemeClr>
                      </a:solidFill>
                      <a:prstDash val="solid"/>
                    </a:lnB>
                    <a:solidFill>
                      <a:schemeClr val="tx2">
                        <a:lumMod val="20000"/>
                        <a:lumOff val="80000"/>
                      </a:schemeClr>
                    </a:solidFill>
                  </a:tcPr>
                </a:tc>
              </a:tr>
              <a:tr h="612140">
                <a:tc>
                  <a:txBody>
                    <a:bodyPr/>
                    <a:p>
                      <a:pPr algn="ctr">
                        <a:lnSpc>
                          <a:spcPct val="130000"/>
                        </a:lnSpc>
                        <a:buNone/>
                      </a:pPr>
                      <a:r>
                        <a:rPr lang="zh-CN" altLang="en-US" sz="1000" b="1" dirty="0">
                          <a:latin typeface="微软雅黑" panose="020B0503020204020204" charset="-122"/>
                          <a:ea typeface="微软雅黑" panose="020B0503020204020204" charset="-122"/>
                        </a:rPr>
                        <a:t>本产品</a:t>
                      </a:r>
                      <a:endParaRPr lang="zh-CN" altLang="en-US" sz="1000" b="1" dirty="0">
                        <a:latin typeface="微软雅黑" panose="020B0503020204020204" charset="-122"/>
                        <a:ea typeface="微软雅黑" panose="020B0503020204020204" charset="-122"/>
                      </a:endParaRPr>
                    </a:p>
                  </a:txBody>
                  <a:tcPr anchor="ctr">
                    <a:lnL w="12700" cmpd="sng">
                      <a:solidFill>
                        <a:schemeClr val="bg1">
                          <a:lumMod val="85000"/>
                        </a:schemeClr>
                      </a:solidFill>
                      <a:prstDash val="solid"/>
                    </a:lnL>
                    <a:lnR w="12700" cmpd="sng">
                      <a:solidFill>
                        <a:schemeClr val="bg1">
                          <a:lumMod val="85000"/>
                        </a:schemeClr>
                      </a:solid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lumMod val="20000"/>
                        <a:lumOff val="80000"/>
                      </a:schemeClr>
                    </a:solidFill>
                  </a:tcPr>
                </a:tc>
                <a:tc>
                  <a:txBody>
                    <a:bodyPr/>
                    <a:p>
                      <a:pPr algn="ctr">
                        <a:lnSpc>
                          <a:spcPct val="130000"/>
                        </a:lnSpc>
                        <a:buNone/>
                      </a:pPr>
                      <a:r>
                        <a:rPr lang="zh-CN" altLang="en-US" sz="1000" b="1" dirty="0">
                          <a:latin typeface="微软雅黑" panose="020B0503020204020204" charset="-122"/>
                          <a:ea typeface="微软雅黑" panose="020B0503020204020204" charset="-122"/>
                        </a:rPr>
                        <a:t>托吡酯口服溶液</a:t>
                      </a:r>
                      <a:endParaRPr lang="zh-CN" altLang="en-US" sz="1000" b="1" dirty="0">
                        <a:latin typeface="微软雅黑" panose="020B0503020204020204" charset="-122"/>
                        <a:ea typeface="微软雅黑" panose="020B0503020204020204" charset="-122"/>
                      </a:endParaRPr>
                    </a:p>
                  </a:txBody>
                  <a:tcPr anchor="ctr">
                    <a:lnL w="12700" cmpd="sng">
                      <a:solidFill>
                        <a:schemeClr val="bg1">
                          <a:lumMod val="85000"/>
                        </a:schemeClr>
                      </a:solidFill>
                      <a:prstDash val="solid"/>
                    </a:lnL>
                    <a:lnR w="12700" cmpd="sng">
                      <a:solidFill>
                        <a:schemeClr val="bg1">
                          <a:lumMod val="85000"/>
                        </a:schemeClr>
                      </a:solid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lumMod val="20000"/>
                        <a:lumOff val="80000"/>
                      </a:schemeClr>
                    </a:solidFill>
                  </a:tcPr>
                </a:tc>
                <a:tc>
                  <a:txBody>
                    <a:bodyPr/>
                    <a:p>
                      <a:pPr algn="l">
                        <a:lnSpc>
                          <a:spcPct val="130000"/>
                        </a:lnSpc>
                        <a:buNone/>
                      </a:pPr>
                      <a:r>
                        <a:rPr lang="zh-CN" altLang="en-US" sz="1000" b="1" dirty="0">
                          <a:latin typeface="微软雅黑" panose="020B0503020204020204" charset="-122"/>
                          <a:ea typeface="微软雅黑" panose="020B0503020204020204" charset="-122"/>
                          <a:cs typeface="微软雅黑" panose="020B0503020204020204" charset="-122"/>
                          <a:sym typeface="+mn-lt"/>
                        </a:rPr>
                        <a:t>本品用于初诊为癫痫的患者的单药治疗或曾经合并用药现转为单药治疗的癫痫患者。</a:t>
                      </a:r>
                      <a:endParaRPr lang="zh-CN" altLang="en-US" sz="1000" b="1" dirty="0">
                        <a:latin typeface="微软雅黑" panose="020B0503020204020204" charset="-122"/>
                        <a:ea typeface="微软雅黑" panose="020B0503020204020204" charset="-122"/>
                        <a:cs typeface="微软雅黑" panose="020B0503020204020204" charset="-122"/>
                        <a:sym typeface="+mn-lt"/>
                      </a:endParaRPr>
                    </a:p>
                    <a:p>
                      <a:pPr algn="l">
                        <a:lnSpc>
                          <a:spcPct val="130000"/>
                        </a:lnSpc>
                        <a:buNone/>
                      </a:pPr>
                      <a:r>
                        <a:rPr lang="zh-CN" altLang="en-US" sz="1000" b="0" dirty="0">
                          <a:latin typeface="微软雅黑" panose="020B0503020204020204" charset="-122"/>
                          <a:ea typeface="微软雅黑" panose="020B0503020204020204" charset="-122"/>
                          <a:cs typeface="微软雅黑" panose="020B0503020204020204" charset="-122"/>
                          <a:sym typeface="+mn-lt"/>
                        </a:rPr>
                        <a:t>本品用于成人及2~16岁儿童部分性癫痫发作的加用治疗。</a:t>
                      </a:r>
                      <a:endParaRPr lang="zh-CN" altLang="en-US" sz="1000" b="0" dirty="0">
                        <a:latin typeface="微软雅黑" panose="020B0503020204020204" charset="-122"/>
                        <a:ea typeface="微软雅黑" panose="020B0503020204020204" charset="-122"/>
                        <a:cs typeface="微软雅黑" panose="020B0503020204020204" charset="-122"/>
                        <a:sym typeface="+mn-lt"/>
                      </a:endParaRPr>
                    </a:p>
                  </a:txBody>
                  <a:tcPr anchor="ctr">
                    <a:lnL w="12700" cmpd="sng">
                      <a:solidFill>
                        <a:schemeClr val="bg1">
                          <a:lumMod val="85000"/>
                        </a:schemeClr>
                      </a:solidFill>
                      <a:prstDash val="solid"/>
                    </a:lnL>
                    <a:lnR w="12700" cmpd="sng">
                      <a:solidFill>
                        <a:schemeClr val="bg1">
                          <a:lumMod val="85000"/>
                        </a:schemeClr>
                      </a:solidFill>
                      <a:prstDash val="soli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lumMod val="20000"/>
                        <a:lumOff val="80000"/>
                      </a:schemeClr>
                    </a:solidFill>
                  </a:tcPr>
                </a:tc>
              </a:tr>
            </a:tbl>
          </a:graphicData>
        </a:graphic>
      </p:graphicFrame>
      <p:pic>
        <p:nvPicPr>
          <p:cNvPr id="7" name="图片 6" descr="箭头"/>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7164070" y="1414780"/>
            <a:ext cx="914400"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43226" y="351449"/>
            <a:ext cx="1948879" cy="523240"/>
            <a:chOff x="643226" y="411409"/>
            <a:chExt cx="1948879" cy="523240"/>
          </a:xfrm>
        </p:grpSpPr>
        <p:grpSp>
          <p:nvGrpSpPr>
            <p:cNvPr id="18" name="组合 17"/>
            <p:cNvGrpSpPr/>
            <p:nvPr/>
          </p:nvGrpSpPr>
          <p:grpSpPr>
            <a:xfrm>
              <a:off x="643226" y="419695"/>
              <a:ext cx="396000" cy="396000"/>
              <a:chOff x="395576" y="248444"/>
              <a:chExt cx="396000" cy="396000"/>
            </a:xfrm>
            <a:noFill/>
          </p:grpSpPr>
          <p:sp>
            <p:nvSpPr>
              <p:cNvPr id="20" name="矩形 19"/>
              <p:cNvSpPr/>
              <p:nvPr userDrawn="1"/>
            </p:nvSpPr>
            <p:spPr>
              <a:xfrm>
                <a:off x="395576" y="248444"/>
                <a:ext cx="326092" cy="336419"/>
              </a:xfrm>
              <a:prstGeom prst="rect">
                <a:avLst/>
              </a:prstGeom>
              <a:grpFill/>
              <a:ln w="1905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sp>
            <p:nvSpPr>
              <p:cNvPr id="21" name="矩形 20"/>
              <p:cNvSpPr/>
              <p:nvPr userDrawn="1"/>
            </p:nvSpPr>
            <p:spPr>
              <a:xfrm>
                <a:off x="581935" y="432344"/>
                <a:ext cx="209641" cy="212100"/>
              </a:xfrm>
              <a:prstGeom prst="rect">
                <a:avLst/>
              </a:prstGeom>
              <a:solidFill>
                <a:schemeClr val="accent3"/>
              </a:solidFill>
              <a:ln w="2540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思源黑体 CN Light" panose="020B0300000000000000" pitchFamily="34" charset="-122"/>
                </a:endParaRPr>
              </a:p>
            </p:txBody>
          </p:sp>
        </p:grpSp>
        <p:sp>
          <p:nvSpPr>
            <p:cNvPr id="19" name="矩形 18"/>
            <p:cNvSpPr/>
            <p:nvPr/>
          </p:nvSpPr>
          <p:spPr>
            <a:xfrm>
              <a:off x="1225585" y="411409"/>
              <a:ext cx="1366520" cy="523240"/>
            </a:xfrm>
            <a:prstGeom prst="rect">
              <a:avLst/>
            </a:prstGeom>
            <a:effectLst/>
          </p:spPr>
          <p:txBody>
            <a:bodyPr wrap="none" lIns="93269" tIns="46634" rIns="93269" bIns="46634">
              <a:spAutoFit/>
            </a:bodyPr>
            <a:lstStyle/>
            <a:p>
              <a:r>
                <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rPr>
                <a:t>公平性</a:t>
              </a:r>
              <a:endParaRPr lang="zh-CN" altLang="en-US" sz="2800" b="1" kern="0" spc="300" dirty="0">
                <a:solidFill>
                  <a:schemeClr val="tx1">
                    <a:lumMod val="85000"/>
                    <a:lumOff val="15000"/>
                  </a:schemeClr>
                </a:solidFill>
                <a:latin typeface="微软雅黑" panose="020B0503020204020204" charset="-122"/>
                <a:ea typeface="微软雅黑" panose="020B0503020204020204" charset="-122"/>
                <a:cs typeface="思源黑体 CN Light" panose="020B0300000000000000" pitchFamily="34" charset="-122"/>
                <a:sym typeface="汉仪雅酷黑 75W" panose="020B0804020202020204" pitchFamily="34" charset="-122"/>
              </a:endParaRPr>
            </a:p>
          </p:txBody>
        </p:sp>
      </p:grpSp>
      <p:cxnSp>
        <p:nvCxnSpPr>
          <p:cNvPr id="22" name="直接连接符 21"/>
          <p:cNvCxnSpPr/>
          <p:nvPr/>
        </p:nvCxnSpPr>
        <p:spPr>
          <a:xfrm>
            <a:off x="399738" y="861315"/>
            <a:ext cx="113925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 cstate="print">
            <a:extLst>
              <a:ext uri="{28A0092B-C50C-407E-A947-70E740481C1C}">
                <a14:useLocalDpi xmlns:a14="http://schemas.microsoft.com/office/drawing/2010/main" val="0"/>
              </a:ext>
            </a:extLst>
          </a:blip>
          <a:stretch>
            <a:fillRect/>
          </a:stretch>
        </p:blipFill>
        <p:spPr>
          <a:xfrm>
            <a:off x="10140950" y="-635"/>
            <a:ext cx="2051050" cy="930275"/>
          </a:xfrm>
          <a:prstGeom prst="rect">
            <a:avLst/>
          </a:prstGeom>
        </p:spPr>
      </p:pic>
      <p:sp>
        <p:nvSpPr>
          <p:cNvPr id="31" name="圆角矩形 30"/>
          <p:cNvSpPr/>
          <p:nvPr>
            <p:custDataLst>
              <p:tags r:id="rId2"/>
            </p:custDataLst>
          </p:nvPr>
        </p:nvSpPr>
        <p:spPr>
          <a:xfrm>
            <a:off x="948373" y="1028065"/>
            <a:ext cx="10548000" cy="108013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latin typeface="微软雅黑" panose="020B0503020204020204" charset="-122"/>
              <a:ea typeface="微软雅黑" panose="020B0503020204020204" charset="-122"/>
              <a:sym typeface="+mn-ea"/>
            </a:endParaRPr>
          </a:p>
        </p:txBody>
      </p:sp>
      <p:sp>
        <p:nvSpPr>
          <p:cNvPr id="7" name="圆角矩形 35"/>
          <p:cNvSpPr/>
          <p:nvPr>
            <p:custDataLst>
              <p:tags r:id="rId3"/>
            </p:custDataLst>
          </p:nvPr>
        </p:nvSpPr>
        <p:spPr>
          <a:xfrm>
            <a:off x="696278" y="1261745"/>
            <a:ext cx="2243724" cy="61214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微软雅黑" panose="020B0503020204020204" charset="-122"/>
                <a:ea typeface="微软雅黑" panose="020B0503020204020204" charset="-122"/>
                <a:cs typeface="微软雅黑" panose="020B0503020204020204" charset="-122"/>
                <a:sym typeface="+mn-ea"/>
              </a:rPr>
              <a:t>覆盖疾病负担 </a:t>
            </a:r>
            <a:endParaRPr lang="zh-CN" altLang="en-US" sz="2000" b="1">
              <a:solidFill>
                <a:schemeClr val="lt1">
                  <a:lumMod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矩形 8"/>
          <p:cNvSpPr/>
          <p:nvPr>
            <p:custDataLst>
              <p:tags r:id="rId4"/>
            </p:custDataLst>
          </p:nvPr>
        </p:nvSpPr>
        <p:spPr>
          <a:xfrm>
            <a:off x="3191828" y="1092835"/>
            <a:ext cx="7818755" cy="943610"/>
          </a:xfrm>
          <a:prstGeom prst="rect">
            <a:avLst/>
          </a:prstGeom>
          <a:noFill/>
        </p:spPr>
        <p:txBody>
          <a:bodyPr wrap="square" lIns="0" tIns="0" rIns="0" bIns="0" rtlCol="0" anchor="ctr" anchorCtr="0">
            <a:noAutofit/>
          </a:bodyPr>
          <a:p>
            <a:pPr indent="0" fontAlgn="auto">
              <a:lnSpc>
                <a:spcPct val="130000"/>
              </a:lnSpc>
              <a:spcBef>
                <a:spcPct val="0"/>
              </a:spcBef>
              <a:spcAft>
                <a:spcPct val="0"/>
              </a:spcAft>
            </a:pPr>
            <a:r>
              <a:rPr lang="zh-CN" altLang="en-US" sz="1400">
                <a:solidFill>
                  <a:schemeClr val="tx1">
                    <a:lumMod val="85000"/>
                    <a:lumOff val="15000"/>
                  </a:schemeClr>
                </a:solidFill>
                <a:latin typeface="微软雅黑" panose="020B0503020204020204" charset="-122"/>
                <a:ea typeface="微软雅黑" panose="020B0503020204020204" charset="-122"/>
                <a:cs typeface="+mn-ea"/>
                <a:sym typeface="+mn-ea"/>
              </a:rPr>
              <a:t>我国癫痫患者已超过1000万，其中</a:t>
            </a:r>
            <a:r>
              <a:rPr lang="zh-CN" altLang="en-US" sz="1400" b="1">
                <a:solidFill>
                  <a:schemeClr val="tx1">
                    <a:lumMod val="85000"/>
                    <a:lumOff val="15000"/>
                  </a:schemeClr>
                </a:solidFill>
                <a:latin typeface="微软雅黑" panose="020B0503020204020204" charset="-122"/>
                <a:ea typeface="微软雅黑" panose="020B0503020204020204" charset="-122"/>
                <a:cs typeface="+mn-ea"/>
                <a:sym typeface="+mn-ea"/>
              </a:rPr>
              <a:t>3/4患者起病于儿童时期</a:t>
            </a:r>
            <a:endParaRPr lang="zh-CN" altLang="en-US" sz="140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0" fontAlgn="auto">
              <a:lnSpc>
                <a:spcPct val="130000"/>
              </a:lnSpc>
              <a:spcBef>
                <a:spcPct val="0"/>
              </a:spcBef>
              <a:spcAft>
                <a:spcPct val="0"/>
              </a:spcAft>
            </a:pPr>
            <a:r>
              <a:rPr lang="zh-CN" altLang="en-US" sz="1400" b="1">
                <a:solidFill>
                  <a:schemeClr val="tx1">
                    <a:lumMod val="85000"/>
                    <a:lumOff val="15000"/>
                  </a:schemeClr>
                </a:solidFill>
                <a:latin typeface="微软雅黑" panose="020B0503020204020204" charset="-122"/>
                <a:ea typeface="微软雅黑" panose="020B0503020204020204" charset="-122"/>
                <a:cs typeface="+mn-ea"/>
                <a:sym typeface="+mn-ea"/>
              </a:rPr>
              <a:t>口服溶液作为一线治疗药物，对于儿童患者</a:t>
            </a:r>
            <a:r>
              <a:rPr lang="zh-CN" altLang="en-US" sz="1400" b="1">
                <a:solidFill>
                  <a:schemeClr val="tx1">
                    <a:lumMod val="85000"/>
                    <a:lumOff val="15000"/>
                  </a:schemeClr>
                </a:solidFill>
                <a:latin typeface="微软雅黑" panose="020B0503020204020204" charset="-122"/>
                <a:ea typeface="微软雅黑" panose="020B0503020204020204" charset="-122"/>
                <a:cs typeface="+mn-ea"/>
                <a:sym typeface="+mn-ea"/>
              </a:rPr>
              <a:t>等特殊脆弱用药群体，可降低因剂量不当导致的住院率，减轻患者及医保负担。</a:t>
            </a:r>
            <a:endParaRPr lang="zh-CN" altLang="en-US" sz="1400" b="1">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66" name="圆角矩形 65"/>
          <p:cNvSpPr/>
          <p:nvPr>
            <p:custDataLst>
              <p:tags r:id="rId5"/>
            </p:custDataLst>
          </p:nvPr>
        </p:nvSpPr>
        <p:spPr>
          <a:xfrm>
            <a:off x="948373" y="2306955"/>
            <a:ext cx="10548000" cy="108013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latin typeface="微软雅黑" panose="020B0503020204020204" charset="-122"/>
              <a:ea typeface="微软雅黑" panose="020B0503020204020204" charset="-122"/>
              <a:sym typeface="+mn-ea"/>
            </a:endParaRPr>
          </a:p>
        </p:txBody>
      </p:sp>
      <p:sp>
        <p:nvSpPr>
          <p:cNvPr id="10" name="圆角矩形 35"/>
          <p:cNvSpPr/>
          <p:nvPr>
            <p:custDataLst>
              <p:tags r:id="rId6"/>
            </p:custDataLst>
          </p:nvPr>
        </p:nvSpPr>
        <p:spPr>
          <a:xfrm>
            <a:off x="696278" y="2540635"/>
            <a:ext cx="2243724" cy="61214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“保基本”原则</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11"/>
          <p:cNvSpPr/>
          <p:nvPr>
            <p:custDataLst>
              <p:tags r:id="rId7"/>
            </p:custDataLst>
          </p:nvPr>
        </p:nvSpPr>
        <p:spPr>
          <a:xfrm>
            <a:off x="3191828" y="2371725"/>
            <a:ext cx="7818755" cy="943610"/>
          </a:xfrm>
          <a:prstGeom prst="rect">
            <a:avLst/>
          </a:prstGeom>
          <a:noFill/>
        </p:spPr>
        <p:txBody>
          <a:bodyPr wrap="square" lIns="0" tIns="0" rIns="0" bIns="0" rtlCol="0" anchor="ctr" anchorCtr="0">
            <a:noAutofit/>
          </a:bodyPr>
          <a:p>
            <a:pPr indent="0" fontAlgn="auto">
              <a:lnSpc>
                <a:spcPct val="130000"/>
              </a:lnSpc>
              <a:spcBef>
                <a:spcPct val="0"/>
              </a:spcBef>
              <a:spcAft>
                <a:spcPct val="0"/>
              </a:spcAft>
            </a:pPr>
            <a:r>
              <a:rPr lang="zh-CN" altLang="en-US" sz="1400" dirty="0">
                <a:latin typeface="微软雅黑" panose="020B0503020204020204" charset="-122"/>
                <a:ea typeface="微软雅黑" panose="020B0503020204020204" charset="-122"/>
                <a:sym typeface="+mn-ea"/>
              </a:rPr>
              <a:t>①托吡酯口服液在国家卫计委印发的《第五批鼓励研发申报儿童药品清单》目录，为</a:t>
            </a:r>
            <a:r>
              <a:rPr lang="zh-CN" altLang="en-US" sz="1400" b="1" dirty="0">
                <a:latin typeface="微软雅黑" panose="020B0503020204020204" charset="-122"/>
                <a:ea typeface="微软雅黑" panose="020B0503020204020204" charset="-122"/>
                <a:sym typeface="+mn-ea"/>
              </a:rPr>
              <a:t>市场短缺的儿童用药品，可进一步拓宽儿童用药</a:t>
            </a:r>
            <a:r>
              <a:rPr lang="zh-CN" altLang="en-US" sz="1400" b="1" dirty="0">
                <a:latin typeface="微软雅黑" panose="020B0503020204020204" charset="-122"/>
                <a:ea typeface="微软雅黑" panose="020B0503020204020204" charset="-122"/>
                <a:sym typeface="+mn-ea"/>
              </a:rPr>
              <a:t>范围。</a:t>
            </a:r>
            <a:endParaRPr lang="zh-CN" altLang="en-US" sz="1400" b="1" dirty="0">
              <a:latin typeface="微软雅黑" panose="020B0503020204020204" charset="-122"/>
              <a:ea typeface="微软雅黑" panose="020B0503020204020204" charset="-122"/>
              <a:sym typeface="+mn-ea"/>
            </a:endParaRPr>
          </a:p>
          <a:p>
            <a:pPr indent="0" fontAlgn="auto">
              <a:lnSpc>
                <a:spcPct val="130000"/>
              </a:lnSpc>
              <a:spcBef>
                <a:spcPct val="0"/>
              </a:spcBef>
              <a:spcAft>
                <a:spcPct val="0"/>
              </a:spcAft>
            </a:pPr>
            <a:r>
              <a:rPr lang="zh-CN" altLang="en-US" sz="1400" b="1" dirty="0">
                <a:latin typeface="微软雅黑" panose="020B0503020204020204" charset="-122"/>
                <a:ea typeface="微软雅黑" panose="020B0503020204020204" charset="-122"/>
                <a:sym typeface="+mn-ea"/>
              </a:rPr>
              <a:t>②</a:t>
            </a:r>
            <a:r>
              <a:rPr lang="zh-CN" altLang="en-US" sz="1400" dirty="0">
                <a:latin typeface="微软雅黑" panose="020B0503020204020204" charset="-122"/>
                <a:ea typeface="微软雅黑" panose="020B0503020204020204" charset="-122"/>
                <a:sym typeface="+mn-ea"/>
              </a:rPr>
              <a:t>纳入医保后可替代目录内托吡酯口服常释剂</a:t>
            </a:r>
            <a:r>
              <a:rPr lang="zh-CN" altLang="en-US" sz="1400" dirty="0">
                <a:latin typeface="微软雅黑" panose="020B0503020204020204" charset="-122"/>
                <a:ea typeface="微软雅黑" panose="020B0503020204020204" charset="-122"/>
                <a:sym typeface="+mn-ea"/>
              </a:rPr>
              <a:t>型，不增加医保负担，对医保基金影响有限、可控。</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3" name="圆角矩形 72"/>
          <p:cNvSpPr/>
          <p:nvPr>
            <p:custDataLst>
              <p:tags r:id="rId8"/>
            </p:custDataLst>
          </p:nvPr>
        </p:nvSpPr>
        <p:spPr>
          <a:xfrm>
            <a:off x="948373" y="3585845"/>
            <a:ext cx="10548000" cy="108013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latin typeface="微软雅黑" panose="020B0503020204020204" charset="-122"/>
              <a:ea typeface="微软雅黑" panose="020B0503020204020204" charset="-122"/>
              <a:sym typeface="+mn-ea"/>
            </a:endParaRPr>
          </a:p>
        </p:txBody>
      </p:sp>
      <p:sp>
        <p:nvSpPr>
          <p:cNvPr id="14" name="圆角矩形 35"/>
          <p:cNvSpPr/>
          <p:nvPr>
            <p:custDataLst>
              <p:tags r:id="rId9"/>
            </p:custDataLst>
          </p:nvPr>
        </p:nvSpPr>
        <p:spPr>
          <a:xfrm>
            <a:off x="696278" y="3819525"/>
            <a:ext cx="2243724" cy="61214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r>
              <a:rPr lang="zh-CN" altLang="en-US" sz="2000" b="1" dirty="0">
                <a:solidFill>
                  <a:schemeClr val="bg1"/>
                </a:solidFill>
                <a:latin typeface="微软雅黑" panose="020B0503020204020204" charset="-122"/>
                <a:ea typeface="微软雅黑" panose="020B0503020204020204" charset="-122"/>
                <a:sym typeface="+mn-ea"/>
              </a:rPr>
              <a:t>弥补目录短板</a:t>
            </a:r>
            <a:endParaRPr lang="zh-CN" altLang="en-US" sz="2000" b="1" dirty="0">
              <a:solidFill>
                <a:schemeClr val="bg1"/>
              </a:solidFill>
              <a:latin typeface="微软雅黑" panose="020B0503020204020204" charset="-122"/>
              <a:ea typeface="微软雅黑" panose="020B0503020204020204" charset="-122"/>
              <a:cs typeface="+mn-ea"/>
              <a:sym typeface="+mn-ea"/>
            </a:endParaRPr>
          </a:p>
        </p:txBody>
      </p:sp>
      <p:sp>
        <p:nvSpPr>
          <p:cNvPr id="16" name="矩形 15"/>
          <p:cNvSpPr/>
          <p:nvPr>
            <p:custDataLst>
              <p:tags r:id="rId10"/>
            </p:custDataLst>
          </p:nvPr>
        </p:nvSpPr>
        <p:spPr>
          <a:xfrm>
            <a:off x="3192145" y="3650615"/>
            <a:ext cx="8143875" cy="943610"/>
          </a:xfrm>
          <a:prstGeom prst="rect">
            <a:avLst/>
          </a:prstGeom>
          <a:noFill/>
        </p:spPr>
        <p:txBody>
          <a:bodyPr wrap="square" lIns="0" tIns="0" rIns="0" bIns="0" rtlCol="0" anchor="ctr" anchorCtr="0">
            <a:noAutofit/>
          </a:bodyPr>
          <a:p>
            <a:pPr indent="0" fontAlgn="auto">
              <a:lnSpc>
                <a:spcPct val="130000"/>
              </a:lnSpc>
              <a:spcBef>
                <a:spcPct val="0"/>
              </a:spcBef>
              <a:spcAft>
                <a:spcPct val="0"/>
              </a:spcAft>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①现有目录为托吡酯口服常释剂型，</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存在一定局限性</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，如</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无法为不同年龄、不同病情的患者提供准确的给药剂量；不能</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满足儿童、老人以及吞咽困难患者服药的便捷性</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，无法保障广大医保患者用药需求。</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30000"/>
              </a:lnSpc>
              <a:spcBef>
                <a:spcPct val="0"/>
              </a:spcBef>
              <a:spcAft>
                <a:spcPct val="0"/>
              </a:spcAft>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②对于</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儿童、老人及吞咽困难的患者、需长期给药的患者</a:t>
            </a: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有显著的临床优势。</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9" name="圆角矩形 78"/>
          <p:cNvSpPr/>
          <p:nvPr>
            <p:custDataLst>
              <p:tags r:id="rId11"/>
            </p:custDataLst>
          </p:nvPr>
        </p:nvSpPr>
        <p:spPr>
          <a:xfrm>
            <a:off x="948373" y="4864735"/>
            <a:ext cx="10548000" cy="108013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latin typeface="微软雅黑" panose="020B0503020204020204" charset="-122"/>
              <a:ea typeface="微软雅黑" panose="020B0503020204020204" charset="-122"/>
              <a:sym typeface="+mn-ea"/>
            </a:endParaRPr>
          </a:p>
        </p:txBody>
      </p:sp>
      <p:sp>
        <p:nvSpPr>
          <p:cNvPr id="26" name="圆角矩形 35"/>
          <p:cNvSpPr/>
          <p:nvPr>
            <p:custDataLst>
              <p:tags r:id="rId12"/>
            </p:custDataLst>
          </p:nvPr>
        </p:nvSpPr>
        <p:spPr>
          <a:xfrm>
            <a:off x="696278" y="5098415"/>
            <a:ext cx="2243724" cy="61214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dirty="0">
                <a:solidFill>
                  <a:schemeClr val="bg1"/>
                </a:solidFill>
                <a:latin typeface="微软雅黑" panose="020B0503020204020204" charset="-122"/>
                <a:ea typeface="微软雅黑" panose="020B0503020204020204" charset="-122"/>
                <a:sym typeface="+mn-ea"/>
              </a:rPr>
              <a:t>临床管理难度小</a:t>
            </a:r>
            <a:endParaRPr lang="zh-CN" altLang="en-US" sz="2000" b="1" dirty="0">
              <a:solidFill>
                <a:schemeClr val="bg1"/>
              </a:solidFill>
              <a:latin typeface="微软雅黑" panose="020B0503020204020204" charset="-122"/>
              <a:ea typeface="微软雅黑" panose="020B0503020204020204" charset="-122"/>
              <a:cs typeface="+mn-ea"/>
              <a:sym typeface="+mn-ea"/>
            </a:endParaRPr>
          </a:p>
        </p:txBody>
      </p:sp>
      <p:sp>
        <p:nvSpPr>
          <p:cNvPr id="27" name="矩形 26"/>
          <p:cNvSpPr/>
          <p:nvPr>
            <p:custDataLst>
              <p:tags r:id="rId13"/>
            </p:custDataLst>
          </p:nvPr>
        </p:nvSpPr>
        <p:spPr>
          <a:xfrm>
            <a:off x="3191828" y="4929505"/>
            <a:ext cx="7818755" cy="943610"/>
          </a:xfrm>
          <a:prstGeom prst="rect">
            <a:avLst/>
          </a:prstGeom>
          <a:noFill/>
        </p:spPr>
        <p:txBody>
          <a:bodyPr wrap="square" lIns="0" tIns="0" rIns="0" bIns="0" rtlCol="0" anchor="ctr" anchorCtr="0">
            <a:noAutofit/>
          </a:bodyPr>
          <a:p>
            <a:pPr indent="0" fontAlgn="auto">
              <a:lnSpc>
                <a:spcPct val="130000"/>
              </a:lnSpc>
              <a:spcBef>
                <a:spcPct val="0"/>
              </a:spcBef>
              <a:spcAft>
                <a:spcPct val="0"/>
              </a:spcAft>
            </a:pPr>
            <a:r>
              <a:rPr lang="zh-CN" altLang="en-US" sz="1400" dirty="0">
                <a:latin typeface="微软雅黑" panose="020B0503020204020204" charset="-122"/>
                <a:ea typeface="微软雅黑" panose="020B0503020204020204" charset="-122"/>
                <a:sym typeface="+mn-ea"/>
              </a:rPr>
              <a:t>①</a:t>
            </a:r>
            <a:r>
              <a:rPr lang="zh-CN" altLang="en-US" sz="1400" dirty="0">
                <a:latin typeface="微软雅黑" panose="020B0503020204020204" charset="-122"/>
                <a:ea typeface="微软雅黑" panose="020B0503020204020204" charset="-122"/>
                <a:sym typeface="+mn-ea"/>
              </a:rPr>
              <a:t>本品口服溶液灵活精准，便捷给药，显著提高临床治疗依从性和患者用药依从性，优化临床用药。②</a:t>
            </a:r>
            <a:r>
              <a:rPr lang="zh-CN" altLang="en-US" sz="1400" dirty="0">
                <a:latin typeface="微软雅黑" panose="020B0503020204020204" charset="-122"/>
                <a:ea typeface="微软雅黑" panose="020B0503020204020204" charset="-122"/>
                <a:sym typeface="+mn-ea"/>
              </a:rPr>
              <a:t>本品适应症明确，临床具有同类品种的用药管理经验，便于医保经办审核；本品用法用量明确，患者在医生指导下用药，滥用、超说明书使用风险很小。</a:t>
            </a:r>
            <a:endParaRPr lang="zh-CN" altLang="en-US" sz="1400"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DIAGRAM_VIRTUALLY_FRAME" val="{&quot;height&quot;:385.7,&quot;left&quot;:487.3,&quot;top&quot;:75.75,&quot;width&quot;:230.2}"/>
</p:tagLst>
</file>

<file path=ppt/tags/tag10.xml><?xml version="1.0" encoding="utf-8"?>
<p:tagLst xmlns:p="http://schemas.openxmlformats.org/presentationml/2006/main">
  <p:tag name="KSO_WM_DIAGRAM_VIRTUALLY_FRAME" val="{&quot;height&quot;:385.7,&quot;left&quot;:487.3,&quot;top&quot;:75.75,&quot;width&quot;:230.2}"/>
</p:tagLst>
</file>

<file path=ppt/tags/tag11.xml><?xml version="1.0" encoding="utf-8"?>
<p:tagLst xmlns:p="http://schemas.openxmlformats.org/presentationml/2006/main">
  <p:tag name="KSO_WM_DIAGRAM_VIRTUALLY_FRAME" val="{&quot;height&quot;:385.7,&quot;left&quot;:487.3,&quot;top&quot;:75.75,&quot;width&quot;:230.2}"/>
</p:tagLst>
</file>

<file path=ppt/tags/tag12.xml><?xml version="1.0" encoding="utf-8"?>
<p:tagLst xmlns:p="http://schemas.openxmlformats.org/presentationml/2006/main">
  <p:tag name="KSO_WM_DIAGRAM_VIRTUALLY_FRAME" val="{&quot;height&quot;:385.7,&quot;left&quot;:487.3,&quot;top&quot;:75.75,&quot;width&quot;:230.2}"/>
</p:tagLst>
</file>

<file path=ppt/tags/tag13.xml><?xml version="1.0" encoding="utf-8"?>
<p:tagLst xmlns:p="http://schemas.openxmlformats.org/presentationml/2006/main">
  <p:tag name="KSO_WM_DIAGRAM_VIRTUALLY_FRAME" val="{&quot;height&quot;:385.7,&quot;left&quot;:487.3,&quot;top&quot;:75.75,&quot;width&quot;:230.2}"/>
</p:tagLst>
</file>

<file path=ppt/tags/tag14.xml><?xml version="1.0" encoding="utf-8"?>
<p:tagLst xmlns:p="http://schemas.openxmlformats.org/presentationml/2006/main">
  <p:tag name="KSO_WM_DIAGRAM_VIRTUALLY_FRAME" val="{&quot;height&quot;:385.7,&quot;left&quot;:487.3,&quot;top&quot;:75.75,&quot;width&quot;:230.2}"/>
</p:tagLst>
</file>

<file path=ppt/tags/tag15.xml><?xml version="1.0" encoding="utf-8"?>
<p:tagLst xmlns:p="http://schemas.openxmlformats.org/presentationml/2006/main">
  <p:tag name="KSO_WM_DIAGRAM_VIRTUALLY_FRAME" val="{&quot;height&quot;:385.7,&quot;left&quot;:487.3,&quot;top&quot;:75.75,&quot;width&quot;:230.2}"/>
</p:tagLst>
</file>

<file path=ppt/tags/tag16.xml><?xml version="1.0" encoding="utf-8"?>
<p:tagLst xmlns:p="http://schemas.openxmlformats.org/presentationml/2006/main">
  <p:tag name="KSO_WM_DIAGRAM_VIRTUALLY_FRAME" val="{&quot;height&quot;:385.7,&quot;left&quot;:487.3,&quot;top&quot;:75.75,&quot;width&quot;:230.2}"/>
</p:tagLst>
</file>

<file path=ppt/tags/tag17.xml><?xml version="1.0" encoding="utf-8"?>
<p:tagLst xmlns:p="http://schemas.openxmlformats.org/presentationml/2006/main">
  <p:tag name="KSO_WM_DIAGRAM_VIRTUALLY_FRAME" val="{&quot;height&quot;:385.7,&quot;left&quot;:487.3,&quot;top&quot;:75.75,&quot;width&quot;:230.2}"/>
</p:tagLst>
</file>

<file path=ppt/tags/tag18.xml><?xml version="1.0" encoding="utf-8"?>
<p:tagLst xmlns:p="http://schemas.openxmlformats.org/presentationml/2006/main">
  <p:tag name="KSO_WM_DIAGRAM_VIRTUALLY_FRAME" val="{&quot;height&quot;:385.7,&quot;left&quot;:487.3,&quot;top&quot;:75.75,&quot;width&quot;:230.2}"/>
</p:tagLst>
</file>

<file path=ppt/tags/tag19.xml><?xml version="1.0" encoding="utf-8"?>
<p:tagLst xmlns:p="http://schemas.openxmlformats.org/presentationml/2006/main">
  <p:tag name="KSO_WM_DIAGRAM_VIRTUALLY_FRAME" val="{&quot;height&quot;:385.7,&quot;left&quot;:487.3,&quot;top&quot;:75.75,&quot;width&quot;:230.2}"/>
</p:tagLst>
</file>

<file path=ppt/tags/tag2.xml><?xml version="1.0" encoding="utf-8"?>
<p:tagLst xmlns:p="http://schemas.openxmlformats.org/presentationml/2006/main">
  <p:tag name="KSO_WM_DIAGRAM_VIRTUALLY_FRAME" val="{&quot;height&quot;:385.7,&quot;left&quot;:487.3,&quot;top&quot;:75.75,&quot;width&quot;:230.2}"/>
</p:tagLst>
</file>

<file path=ppt/tags/tag20.xml><?xml version="1.0" encoding="utf-8"?>
<p:tagLst xmlns:p="http://schemas.openxmlformats.org/presentationml/2006/main">
  <p:tag name="KSO_WM_DIAGRAM_VIRTUALLY_FRAME" val="{&quot;height&quot;:385.7,&quot;left&quot;:487.3,&quot;top&quot;:75.75,&quot;width&quot;:230.2}"/>
</p:tagLst>
</file>

<file path=ppt/tags/tag21.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7_1*l_h_i*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26.99290161132814,&quot;left&quot;:39,&quot;top&quot;:86.65,&quot;width&quot;:904.9}"/>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7_1*l_h_i*1_1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26.99290161132814,&quot;left&quot;:39,&quot;top&quot;:86.65,&quot;width&quot;:904.9}"/>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7_1*l_h_i*1_2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26.99290161132814,&quot;left&quot;:39,&quot;top&quot;:86.65,&quot;width&quot;:904.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72*7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7_1*l_h_x*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26.99290161132814,&quot;left&quot;:39,&quot;top&quot;:86.65,&quot;width&quot;:904.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2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7_1*l_h_i*1_1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26.99290161132814,&quot;left&quot;:39,&quot;top&quot;:86.65,&quot;width&quot;:904.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6.xml><?xml version="1.0" encoding="utf-8"?>
<p:tagLst xmlns:p="http://schemas.openxmlformats.org/presentationml/2006/main">
  <p:tag name="KSO_WM_BEAUTIFY_FLAG" val="#wm#"/>
  <p:tag name="KSO_WM_DIAGRAM_VIRTUALLY_FRAME" val="{&quot;height&quot;:426.99290161132814,&quot;left&quot;:39,&quot;top&quot;:86.65,&quot;width&quot;:904.9}"/>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7_1*l_h_f*1_1_1"/>
  <p:tag name="KSO_WM_TEMPLATE_CATEGORY" val="diagram"/>
  <p:tag name="KSO_WM_TEMPLATE_INDEX" val="20233247"/>
  <p:tag name="KSO_WM_UNIT_LAYERLEVEL" val="1_1_1"/>
  <p:tag name="KSO_WM_TAG_VERSION" val="3.0"/>
  <p:tag name="KSO_WM_UNIT_VALUE" val="153"/>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7.xml><?xml version="1.0" encoding="utf-8"?>
<p:tagLst xmlns:p="http://schemas.openxmlformats.org/presentationml/2006/main">
  <p:tag name="KSO_WM_BEAUTIFY_FLAG" val="#wm#"/>
  <p:tag name="KSO_WM_DIAGRAM_VIRTUALLY_FRAME" val="{&quot;height&quot;:426.99290161132814,&quot;left&quot;:39,&quot;top&quot;:86.65,&quot;width&quot;:904.9}"/>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7_1*l_h_f*1_2_1"/>
  <p:tag name="KSO_WM_TEMPLATE_CATEGORY" val="diagram"/>
  <p:tag name="KSO_WM_TEMPLATE_INDEX" val="20233247"/>
  <p:tag name="KSO_WM_UNIT_LAYERLEVEL" val="1_1_1"/>
  <p:tag name="KSO_WM_TAG_VERSION" val="3.0"/>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53"/>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28.xml><?xml version="1.0" encoding="utf-8"?>
<p:tagLst xmlns:p="http://schemas.openxmlformats.org/presentationml/2006/main">
  <p:tag name="TABLE_ENDDRAG_ORIGIN_RECT" val="437*178"/>
  <p:tag name="TABLE_ENDDRAG_RECT" val="49*317*437*178"/>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385.7,&quot;left&quot;:487.3,&quot;top&quot;:75.75,&quot;width&quot;:230.2}"/>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5162_2*l_h_i*1_1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quot;colorType&quot;:2,&quot;pos&quot;:0,&quot;rgb&quot;:&quot;#ffffff&quot;,&quot;transparency&quot;:0.8999999761581421},{&quot;brightness&quot;:0,&quot;colorType&quot;:1,&quot;foreColorIndex&quot;:5,&quot;pos&quot;:1,&quot;transparency&quot;:0.8500000238418579}],&quot;type&quot;:3},&quot;glow&quot;:{&quot;colorType&quot;:0},&quot;line&quot;:{&quot;solidLine&quot;:{&quot;brightness&quot;:0.4000000059604645,&quot;colorType&quot;:1,&quot;foreColorIndex&quot;:5,&quot;transparency&quot;:0.4499999880790710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DIAGRAM_VERSION" val="3"/>
  <p:tag name="KSO_WM_DIAGRAM_COLOR_TRICK" val="1"/>
  <p:tag name="KSO_WM_DIAGRAM_COLOR_TEXT_CAN_REMOVE" val="n"/>
  <p:tag name="KSO_WM_UNIT_FILL_TYPE" val="3"/>
  <p:tag name="KSO_WM_UNIT_LINE_FORE_SCHEMECOLOR_INDEX" val="5"/>
  <p:tag name="KSO_WM_UNIT_LINE_FILL_TYPE" val="2"/>
  <p:tag name="KSO_WM_UNIT_TEXT_FILL_FORE_SCHEMECOLOR_INDEX" val="2"/>
  <p:tag name="KSO_WM_UNIT_TEXT_FILL_TYPE" val="1"/>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1_6"/>
  <p:tag name="KSO_WM_TEMPLATE_CATEGORY" val="diagram"/>
  <p:tag name="KSO_WM_TEMPLATE_INDEX" val="20235162"/>
  <p:tag name="KSO_WM_UNIT_LAYERLEVEL" val="1_1_1"/>
  <p:tag name="KSO_WM_TAG_VERSION" val="3.0"/>
  <p:tag name="KSO_WM_UNIT_TYPE" val="l_h_i"/>
  <p:tag name="KSO_WM_UNIT_INDEX" val="1_1_6"/>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1_5"/>
  <p:tag name="KSO_WM_TEMPLATE_CATEGORY" val="diagram"/>
  <p:tag name="KSO_WM_TEMPLATE_INDEX" val="20235162"/>
  <p:tag name="KSO_WM_UNIT_LAYERLEVEL" val="1_1_1"/>
  <p:tag name="KSO_WM_TAG_VERSION" val="3.0"/>
  <p:tag name="KSO_WM_UNIT_TYPE" val="l_h_i"/>
  <p:tag name="KSO_WM_UNIT_INDEX" val="1_1_5"/>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1_2"/>
  <p:tag name="KSO_WM_TEMPLATE_CATEGORY" val="diagram"/>
  <p:tag name="KSO_WM_TEMPLATE_INDEX" val="20235162"/>
  <p:tag name="KSO_WM_UNIT_LAYERLEVEL" val="1_1_1"/>
  <p:tag name="KSO_WM_TAG_VERSION" val="3.0"/>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39.xml><?xml version="1.0" encoding="utf-8"?>
<p:tagLst xmlns:p="http://schemas.openxmlformats.org/presentationml/2006/main">
  <p:tag name="KSO_WM_DIAGRAM_VIRTUALLY_FRAME" val="{&quot;height&quot;:388.6000061035156,&quot;width&quot;:849.9500122070312}"/>
  <p:tag name="KSO_WM_UNIT_HIGHLIGHT" val="0"/>
  <p:tag name="KSO_WM_UNIT_COMPATIBLE" val="0"/>
  <p:tag name="KSO_WM_UNIT_DIAGRAM_ISNUMVISUAL" val="0"/>
  <p:tag name="KSO_WM_UNIT_DIAGRAM_ISREFERUNIT" val="0"/>
  <p:tag name="KSO_WM_DIAGRAM_GROUP_CODE" val="l1-1"/>
  <p:tag name="KSO_WM_UNIT_ID" val="diagram20235162_2*l_h_i*1_1_3"/>
  <p:tag name="KSO_WM_TEMPLATE_CATEGORY" val="diagram"/>
  <p:tag name="KSO_WM_TEMPLATE_INDEX" val="20235162"/>
  <p:tag name="KSO_WM_UNIT_LAYERLEVEL" val="1_1_1"/>
  <p:tag name="KSO_WM_TAG_VERSION" val="3.0"/>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5},&quot;type&quot;:1},&quot;glow&quot;:{&quot;colorType&quot;:0},&quot;line&quot;:{&quot;type&quot;:0},&quot;shadow&quot;:{&quot;brightness&quot;:-0.5,&quot;colorType&quot;:1,&quot;foreColorIndex&quot;:14,&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SHADOW_SCHEMECOLOR_INDEX" val="14"/>
  <p:tag name="KSO_WM_UNIT_TEXT_FILL_FORE_SCHEMECOLOR_INDEX" val="2"/>
  <p:tag name="KSO_WM_UNIT_TEXT_FILL_TYPE" val="1"/>
  <p:tag name="KSO_WM_UNIT_USESOURCEFORMAT_APPLY" val="0"/>
</p:tagLst>
</file>

<file path=ppt/tags/tag4.xml><?xml version="1.0" encoding="utf-8"?>
<p:tagLst xmlns:p="http://schemas.openxmlformats.org/presentationml/2006/main">
  <p:tag name="KSO_WM_DIAGRAM_VIRTUALLY_FRAME" val="{&quot;height&quot;:385.7,&quot;left&quot;:487.3,&quot;top&quot;:75.75,&quot;width&quot;:230.2}"/>
</p:tagLst>
</file>

<file path=ppt/tags/tag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5162_2*l_h_f*1_1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0"/>
</p:tagLst>
</file>

<file path=ppt/tags/tag41.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5162_2*l_h_a*1_1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标题"/>
  <p:tag name="KSO_WM_UNIT_TEXT_FILL_FORE_SCHEMECOLOR_INDEX" val="1"/>
  <p:tag name="KSO_WM_UNIT_TEXT_FILL_TYPE" val="1"/>
  <p:tag name="KSO_WM_UNIT_USESOURCEFORMAT_APPLY" val="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1_4"/>
  <p:tag name="KSO_WM_TEMPLATE_CATEGORY" val="diagram"/>
  <p:tag name="KSO_WM_TEMPLATE_INDEX" val="20235162"/>
  <p:tag name="KSO_WM_UNIT_LAYERLEVEL" val="1_1_1"/>
  <p:tag name="KSO_WM_TAG_VERSION" val="3.0"/>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5600000023841858}],&quot;type&quot;:2},&quot;shadow&quot;:{&quot;brightness&quot;:-0.25,&quot;colorType&quot;:1,&quot;foreColorIndex&quot;:5,&quot;transparency&quot;:0.8399999737739563},&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SHADOW_SCHEMECOLOR_INDEX" val="5"/>
  <p:tag name="KSO_WM_UNIT_USESOURCEFORMAT_APPLY" val="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5162_2*l_h_i*1_3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quot;colorType&quot;:2,&quot;pos&quot;:0,&quot;rgb&quot;:&quot;#ffffff&quot;,&quot;transparency&quot;:0.8999999761581421},{&quot;brightness&quot;:0,&quot;colorType&quot;:1,&quot;foreColorIndex&quot;:5,&quot;pos&quot;:1,&quot;transparency&quot;:0.8500000238418579}],&quot;type&quot;:3},&quot;glow&quot;:{&quot;colorType&quot;:0},&quot;line&quot;:{&quot;solidLine&quot;:{&quot;brightness&quot;:0.4000000059604645,&quot;colorType&quot;:1,&quot;foreColorIndex&quot;:5,&quot;transparency&quot;:0.4499999880790710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DIAGRAM_VERSION" val="3"/>
  <p:tag name="KSO_WM_DIAGRAM_COLOR_TRICK" val="1"/>
  <p:tag name="KSO_WM_DIAGRAM_COLOR_TEXT_CAN_REMOVE" val="n"/>
  <p:tag name="KSO_WM_UNIT_FILL_TYPE" val="3"/>
  <p:tag name="KSO_WM_UNIT_LINE_FORE_SCHEMECOLOR_INDEX" val="5"/>
  <p:tag name="KSO_WM_UNIT_LINE_FILL_TYPE" val="2"/>
  <p:tag name="KSO_WM_UNIT_TEXT_FILL_FORE_SCHEMECOLOR_INDEX" val="2"/>
  <p:tag name="KSO_WM_UNIT_TEXT_FILL_TYPE" val="1"/>
  <p:tag name="KSO_WM_UNIT_USESOURCEFORMAT_APPLY" val="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3_6"/>
  <p:tag name="KSO_WM_TEMPLATE_CATEGORY" val="diagram"/>
  <p:tag name="KSO_WM_TEMPLATE_INDEX" val="20235162"/>
  <p:tag name="KSO_WM_UNIT_LAYERLEVEL" val="1_1_1"/>
  <p:tag name="KSO_WM_TAG_VERSION" val="3.0"/>
  <p:tag name="KSO_WM_UNIT_TYPE" val="l_h_i"/>
  <p:tag name="KSO_WM_UNIT_INDEX" val="1_3_6"/>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3_5"/>
  <p:tag name="KSO_WM_TEMPLATE_CATEGORY" val="diagram"/>
  <p:tag name="KSO_WM_TEMPLATE_INDEX" val="20235162"/>
  <p:tag name="KSO_WM_UNIT_LAYERLEVEL" val="1_1_1"/>
  <p:tag name="KSO_WM_TAG_VERSION" val="3.0"/>
  <p:tag name="KSO_WM_UNIT_TYPE" val="l_h_i"/>
  <p:tag name="KSO_WM_UNIT_INDEX" val="1_3_5"/>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3_2"/>
  <p:tag name="KSO_WM_TEMPLATE_CATEGORY" val="diagram"/>
  <p:tag name="KSO_WM_TEMPLATE_INDEX" val="20235162"/>
  <p:tag name="KSO_WM_UNIT_LAYERLEVEL" val="1_1_1"/>
  <p:tag name="KSO_WM_TAG_VERSION" val="3.0"/>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47.xml><?xml version="1.0" encoding="utf-8"?>
<p:tagLst xmlns:p="http://schemas.openxmlformats.org/presentationml/2006/main">
  <p:tag name="KSO_WM_DIAGRAM_VIRTUALLY_FRAME" val="{&quot;height&quot;:388.6000061035156,&quot;width&quot;:849.9500122070312}"/>
  <p:tag name="KSO_WM_UNIT_HIGHLIGHT" val="0"/>
  <p:tag name="KSO_WM_UNIT_COMPATIBLE" val="0"/>
  <p:tag name="KSO_WM_UNIT_DIAGRAM_ISNUMVISUAL" val="0"/>
  <p:tag name="KSO_WM_UNIT_DIAGRAM_ISREFERUNIT" val="0"/>
  <p:tag name="KSO_WM_DIAGRAM_GROUP_CODE" val="l1-1"/>
  <p:tag name="KSO_WM_UNIT_ID" val="diagram20235162_2*l_h_i*1_3_3"/>
  <p:tag name="KSO_WM_TEMPLATE_CATEGORY" val="diagram"/>
  <p:tag name="KSO_WM_TEMPLATE_INDEX" val="20235162"/>
  <p:tag name="KSO_WM_UNIT_LAYERLEVEL" val="1_1_1"/>
  <p:tag name="KSO_WM_TAG_VERSION" val="3.0"/>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5},&quot;type&quot;:1},&quot;glow&quot;:{&quot;colorType&quot;:0},&quot;line&quot;:{&quot;type&quot;:0},&quot;shadow&quot;:{&quot;brightness&quot;:-0.5,&quot;colorType&quot;:1,&quot;foreColorIndex&quot;:14,&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SHADOW_SCHEMECOLOR_INDEX" val="14"/>
  <p:tag name="KSO_WM_UNIT_TEXT_FILL_FORE_SCHEMECOLOR_INDEX" val="2"/>
  <p:tag name="KSO_WM_UNIT_TEXT_FILL_TYPE" val="1"/>
  <p:tag name="KSO_WM_UNIT_USESOURCEFORMAT_APPLY" val="0"/>
</p:tagLst>
</file>

<file path=ppt/tags/tag4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5162_2*l_h_f*1_3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0"/>
</p:tagLst>
</file>

<file path=ppt/tags/tag49.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5162_2*l_h_a*1_3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标题"/>
  <p:tag name="KSO_WM_UNIT_TEXT_FILL_FORE_SCHEMECOLOR_INDEX" val="1"/>
  <p:tag name="KSO_WM_UNIT_TEXT_FILL_TYPE" val="1"/>
  <p:tag name="KSO_WM_UNIT_USESOURCEFORMAT_APPLY" val="0"/>
</p:tagLst>
</file>

<file path=ppt/tags/tag5.xml><?xml version="1.0" encoding="utf-8"?>
<p:tagLst xmlns:p="http://schemas.openxmlformats.org/presentationml/2006/main">
  <p:tag name="KSO_WM_DIAGRAM_VIRTUALLY_FRAME" val="{&quot;height&quot;:385.7,&quot;left&quot;:487.3,&quot;top&quot;:75.75,&quot;width&quot;:230.2}"/>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3_4"/>
  <p:tag name="KSO_WM_TEMPLATE_CATEGORY" val="diagram"/>
  <p:tag name="KSO_WM_TEMPLATE_INDEX" val="20235162"/>
  <p:tag name="KSO_WM_UNIT_LAYERLEVEL" val="1_1_1"/>
  <p:tag name="KSO_WM_TAG_VERSION" val="3.0"/>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5600000023841858}],&quot;type&quot;:2},&quot;shadow&quot;:{&quot;brightness&quot;:-0.25,&quot;colorType&quot;:1,&quot;foreColorIndex&quot;:5,&quot;transparency&quot;:0.8399999737739563},&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SHADOW_SCHEMECOLOR_INDEX" val="5"/>
  <p:tag name="KSO_WM_UNIT_USESOURCEFORMAT_APPLY" val="0"/>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62_2*l_h_i*1_2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quot;colorType&quot;:2,&quot;pos&quot;:0,&quot;rgb&quot;:&quot;#ffffff&quot;,&quot;transparency&quot;:0.8999999761581421},{&quot;brightness&quot;:0,&quot;colorType&quot;:1,&quot;foreColorIndex&quot;:5,&quot;pos&quot;:1,&quot;transparency&quot;:0.8500000238418579}],&quot;type&quot;:3},&quot;glow&quot;:{&quot;colorType&quot;:0},&quot;line&quot;:{&quot;solidLine&quot;:{&quot;brightness&quot;:0.4000000059604645,&quot;colorType&quot;:1,&quot;foreColorIndex&quot;:5,&quot;transparency&quot;:0.4499999880790710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8"/>
  <p:tag name="KSO_WM_DIAGRAM_VERSION" val="3"/>
  <p:tag name="KSO_WM_DIAGRAM_COLOR_TRICK" val="1"/>
  <p:tag name="KSO_WM_DIAGRAM_COLOR_TEXT_CAN_REMOVE" val="n"/>
  <p:tag name="KSO_WM_UNIT_FILL_TYPE" val="3"/>
  <p:tag name="KSO_WM_UNIT_LINE_FORE_SCHEMECOLOR_INDEX" val="5"/>
  <p:tag name="KSO_WM_UNIT_LINE_FILL_TYPE" val="2"/>
  <p:tag name="KSO_WM_UNIT_TEXT_FILL_FORE_SCHEMECOLOR_INDEX" val="2"/>
  <p:tag name="KSO_WM_UNIT_TEXT_FILL_TYPE" val="1"/>
  <p:tag name="KSO_WM_UNIT_USESOURCEFORMAT_APPLY" val="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2_6"/>
  <p:tag name="KSO_WM_TEMPLATE_CATEGORY" val="diagram"/>
  <p:tag name="KSO_WM_TEMPLATE_INDEX" val="20235162"/>
  <p:tag name="KSO_WM_UNIT_LAYERLEVEL" val="1_1_1"/>
  <p:tag name="KSO_WM_TAG_VERSION" val="3.0"/>
  <p:tag name="KSO_WM_UNIT_TYPE" val="l_h_i"/>
  <p:tag name="KSO_WM_UNIT_INDEX" val="1_2_6"/>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2_5"/>
  <p:tag name="KSO_WM_TEMPLATE_CATEGORY" val="diagram"/>
  <p:tag name="KSO_WM_TEMPLATE_INDEX" val="20235162"/>
  <p:tag name="KSO_WM_UNIT_LAYERLEVEL" val="1_1_1"/>
  <p:tag name="KSO_WM_TAG_VERSION" val="3.0"/>
  <p:tag name="KSO_WM_UNIT_TYPE" val="l_h_i"/>
  <p:tag name="KSO_WM_UNIT_INDEX" val="1_2_5"/>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5"/>
  <p:tag name="KSO_WM_UNIT_USESOURCEFORMAT_APPLY" val="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2_2"/>
  <p:tag name="KSO_WM_TEMPLATE_CATEGORY" val="diagram"/>
  <p:tag name="KSO_WM_TEMPLATE_INDEX" val="20235162"/>
  <p:tag name="KSO_WM_UNIT_LAYERLEVEL" val="1_1_1"/>
  <p:tag name="KSO_WM_TAG_VERSION" val="3.0"/>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55.xml><?xml version="1.0" encoding="utf-8"?>
<p:tagLst xmlns:p="http://schemas.openxmlformats.org/presentationml/2006/main">
  <p:tag name="KSO_WM_DIAGRAM_VIRTUALLY_FRAME" val="{&quot;height&quot;:388.6000061035156,&quot;width&quot;:849.9500122070312}"/>
  <p:tag name="KSO_WM_UNIT_HIGHLIGHT" val="0"/>
  <p:tag name="KSO_WM_UNIT_COMPATIBLE" val="0"/>
  <p:tag name="KSO_WM_UNIT_DIAGRAM_ISNUMVISUAL" val="0"/>
  <p:tag name="KSO_WM_UNIT_DIAGRAM_ISREFERUNIT" val="0"/>
  <p:tag name="KSO_WM_DIAGRAM_GROUP_CODE" val="l1-1"/>
  <p:tag name="KSO_WM_UNIT_ID" val="diagram20235162_2*l_h_i*1_2_3"/>
  <p:tag name="KSO_WM_TEMPLATE_CATEGORY" val="diagram"/>
  <p:tag name="KSO_WM_TEMPLATE_INDEX" val="20235162"/>
  <p:tag name="KSO_WM_UNIT_LAYERLEVEL" val="1_1_1"/>
  <p:tag name="KSO_WM_TAG_VERSION" val="3.0"/>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5},&quot;type&quot;:1},&quot;glow&quot;:{&quot;colorType&quot;:0},&quot;line&quot;:{&quot;type&quot;:0},&quot;shadow&quot;:{&quot;brightness&quot;:-0.5,&quot;colorType&quot;:1,&quot;foreColorIndex&quot;:14,&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SHADOW_SCHEMECOLOR_INDEX" val="14"/>
  <p:tag name="KSO_WM_UNIT_TEXT_FILL_FORE_SCHEMECOLOR_INDEX" val="2"/>
  <p:tag name="KSO_WM_UNIT_TEXT_FILL_TYPE" val="1"/>
  <p:tag name="KSO_WM_UNIT_USESOURCEFORMAT_APPLY" val="0"/>
</p:tagLst>
</file>

<file path=ppt/tags/tag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5162_2*l_h_f*1_2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UNIT_TEXT_FILL_FORE_SCHEMECOLOR_INDEX" val="1"/>
  <p:tag name="KSO_WM_UNIT_TEXT_FILL_TYPE" val="1"/>
  <p:tag name="KSO_WM_UNIT_USESOURCEFORMAT_APPLY" val="0"/>
</p:tagLst>
</file>

<file path=ppt/tags/tag57.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5162_2*l_h_a*1_2_1"/>
  <p:tag name="KSO_WM_TEMPLATE_CATEGORY" val="diagram"/>
  <p:tag name="KSO_WM_TEMPLATE_INDEX" val="20235162"/>
  <p:tag name="KSO_WM_UNIT_LAYERLEVEL" val="1_1_1"/>
  <p:tag name="KSO_WM_TAG_VERSION" val="3.0"/>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标题"/>
  <p:tag name="KSO_WM_UNIT_TEXT_FILL_FORE_SCHEMECOLOR_INDEX" val="1"/>
  <p:tag name="KSO_WM_UNIT_TEXT_FILL_TYPE" val="1"/>
  <p:tag name="KSO_WM_UNIT_USESOURCEFORMAT_APPLY" val="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5162_2*l_h_i*1_2_4"/>
  <p:tag name="KSO_WM_TEMPLATE_CATEGORY" val="diagram"/>
  <p:tag name="KSO_WM_TEMPLATE_INDEX" val="20235162"/>
  <p:tag name="KSO_WM_UNIT_LAYERLEVEL" val="1_1_1"/>
  <p:tag name="KSO_WM_TAG_VERSION" val="3.0"/>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VIRTUALLY_FRAME" val="{&quot;height&quot;:388.6000061035156,&quot;width&quot;:849.95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5600000023841858}],&quot;type&quot;:2},&quot;shadow&quot;:{&quot;brightness&quot;:-0.25,&quot;colorType&quot;:1,&quot;foreColorIndex&quot;:5,&quot;transparency&quot;:0.8399999737739563},&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SHADOW_SCHEMECOLOR_INDEX" val="5"/>
  <p:tag name="KSO_WM_UNIT_USESOURCEFORMAT_APPLY" val="0"/>
</p:tagLst>
</file>

<file path=ppt/tags/tag59.xml><?xml version="1.0" encoding="utf-8"?>
<p:tagLst xmlns:p="http://schemas.openxmlformats.org/presentationml/2006/main">
  <p:tag name="TABLE_ENDDRAG_ORIGIN_RECT" val="835*210"/>
  <p:tag name="TABLE_ENDDRAG_RECT" val="65*76*835*210"/>
</p:tagLst>
</file>

<file path=ppt/tags/tag6.xml><?xml version="1.0" encoding="utf-8"?>
<p:tagLst xmlns:p="http://schemas.openxmlformats.org/presentationml/2006/main">
  <p:tag name="KSO_WM_DIAGRAM_VIRTUALLY_FRAME" val="{&quot;height&quot;:385.7,&quot;left&quot;:487.3,&quot;top&quot;:75.75,&quot;width&quot;:230.2}"/>
</p:tagLst>
</file>

<file path=ppt/tags/tag60.xml><?xml version="1.0" encoding="utf-8"?>
<p:tagLst xmlns:p="http://schemas.openxmlformats.org/presentationml/2006/main">
  <p:tag name="TABLE_ENDDRAG_ORIGIN_RECT" val="413*133"/>
  <p:tag name="TABLE_ENDDRAG_RECT" val="526*340*413*133"/>
</p:tagLst>
</file>

<file path=ppt/tags/tag61.xml><?xml version="1.0" encoding="utf-8"?>
<p:tagLst xmlns:p="http://schemas.openxmlformats.org/presentationml/2006/main">
  <p:tag name="TABLE_ENDDRAG_ORIGIN_RECT" val="392*140"/>
  <p:tag name="TABLE_ENDDRAG_RECT" val="74*340*392*140"/>
</p:tagLst>
</file>

<file path=ppt/tags/tag62.xml><?xml version="1.0" encoding="utf-8"?>
<p:tagLst xmlns:p="http://schemas.openxmlformats.org/presentationml/2006/main">
  <p:tag name="TABLE_ENDDRAG_ORIGIN_RECT" val="575*123"/>
  <p:tag name="TABLE_ENDDRAG_RECT" val="43*383*575*123"/>
</p:tagLst>
</file>

<file path=ppt/tags/tag63.xml><?xml version="1.0" encoding="utf-8"?>
<p:tagLst xmlns:p="http://schemas.openxmlformats.org/presentationml/2006/main">
  <p:tag name="KSO_DOCER_RESOURCE_TRACE_INFO" val="{&quot;id&quot;:&quot;21600665&quot;,&quot;origin&quot;:0,&quot;type&quot;:&quot;icons&quot;,&quot;user&quot;:&quot;388163313&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3*l_h_i*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6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3*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3*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正文，文字是您思想的提炼，请尽量言简意赅的阐述观点；单击此处输入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3*l_h_i*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6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diagram"/>
  <p:tag name="KSO_WM_TEMPLATE_INDEX" val="20231790"/>
  <p:tag name="KSO_WM_UNIT_LAYERLEVEL" val="1_1_1"/>
  <p:tag name="KSO_WM_TAG_VERSION" val="3.0"/>
  <p:tag name="KSO_WM_UNIT_VALUE" val="10"/>
  <p:tag name="KSO_WM_UNIT_TYPE" val="l_h_a"/>
  <p:tag name="KSO_WM_UNIT_ID" val="diagram20231790_3*l_h_a*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3*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输入正文，文字是您思想的提炼，请尽量言简意赅的阐述观点；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7.xml><?xml version="1.0" encoding="utf-8"?>
<p:tagLst xmlns:p="http://schemas.openxmlformats.org/presentationml/2006/main">
  <p:tag name="KSO_WM_DIAGRAM_VIRTUALLY_FRAME" val="{&quot;height&quot;:385.7,&quot;left&quot;:487.3,&quot;top&quot;:75.75,&quot;width&quot;:230.2}"/>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3*l_h_i*1_3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diagram"/>
  <p:tag name="KSO_WM_TEMPLATE_INDEX" val="20231790"/>
  <p:tag name="KSO_WM_UNIT_LAYERLEVEL" val="1_1_1"/>
  <p:tag name="KSO_WM_TAG_VERSION" val="3.0"/>
  <p:tag name="KSO_WM_UNIT_VALUE" val="10"/>
  <p:tag name="KSO_WM_UNIT_TYPE" val="l_h_a"/>
  <p:tag name="KSO_WM_UNIT_ID" val="diagram20231790_3*l_h_a*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90_3*l_h_f*1_3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内容，文字是您思想的提炼，请尽量言简意赅的阐述观点；单击此处输入你的项正文内容，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90_3*l_h_i*1_4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7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diagram"/>
  <p:tag name="KSO_WM_TEMPLATE_INDEX" val="20231790"/>
  <p:tag name="KSO_WM_UNIT_LAYERLEVEL" val="1_1_1"/>
  <p:tag name="KSO_WM_TAG_VERSION" val="3.0"/>
  <p:tag name="KSO_WM_UNIT_VALUE" val="10"/>
  <p:tag name="KSO_WM_UNIT_TYPE" val="l_h_a"/>
  <p:tag name="KSO_WM_UNIT_ID" val="diagram20231790_3*l_h_a*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90_3*l_h_f*1_4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2.2749969482422,&quot;left&quot;:54.80059330016611,&quot;top&quot;:75.82500305175782,&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文字是您思想的提炼，请尽量言简意赅的阐述观点；单击此处输入你的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
</p:tagLst>
</file>

<file path=ppt/tags/tag76.xml><?xml version="1.0" encoding="utf-8"?>
<p:tagLst xmlns:p="http://schemas.openxmlformats.org/presentationml/2006/main">
  <p:tag name="COMMONDATA" val="eyJoZGlkIjoiYjljYTA1YTM1ZTYxMWQwM2UxOTY4ZWRjODY4MWU5ZmUifQ=="/>
  <p:tag name="resource_record_key" val="{&quot;10&quot;:[21600665],&quot;19&quot;:[20345020,20343753],&quot;29&quot;:[50053017,50053044],&quot;65&quot;:[20218906]}"/>
</p:tagLst>
</file>

<file path=ppt/tags/tag8.xml><?xml version="1.0" encoding="utf-8"?>
<p:tagLst xmlns:p="http://schemas.openxmlformats.org/presentationml/2006/main">
  <p:tag name="KSO_WM_DIAGRAM_VIRTUALLY_FRAME" val="{&quot;height&quot;:385.7,&quot;left&quot;:487.3,&quot;top&quot;:75.75,&quot;width&quot;:230.2}"/>
</p:tagLst>
</file>

<file path=ppt/tags/tag9.xml><?xml version="1.0" encoding="utf-8"?>
<p:tagLst xmlns:p="http://schemas.openxmlformats.org/presentationml/2006/main">
  <p:tag name="KSO_WM_DIAGRAM_VIRTUALLY_FRAME" val="{&quot;height&quot;:385.7,&quot;left&quot;:487.3,&quot;top&quot;:75.75,&quot;width&quot;:230.2}"/>
</p:tagLst>
</file>

<file path=ppt/theme/theme1.xml><?xml version="1.0" encoding="utf-8"?>
<a:theme xmlns:a="http://schemas.openxmlformats.org/drawingml/2006/main" name="Office 主题​​">
  <a:themeElements>
    <a:clrScheme name="商务蓝">
      <a:dk1>
        <a:srgbClr val="000000"/>
      </a:dk1>
      <a:lt1>
        <a:srgbClr val="FFFFFF"/>
      </a:lt1>
      <a:dk2>
        <a:srgbClr val="FEFEFF"/>
      </a:dk2>
      <a:lt2>
        <a:srgbClr val="E2EFFD"/>
      </a:lt2>
      <a:accent1>
        <a:srgbClr val="003C83"/>
      </a:accent1>
      <a:accent2>
        <a:srgbClr val="015CB7"/>
      </a:accent2>
      <a:accent3>
        <a:srgbClr val="2573C5"/>
      </a:accent3>
      <a:accent4>
        <a:srgbClr val="3785D8"/>
      </a:accent4>
      <a:accent5>
        <a:srgbClr val="3D90E9"/>
      </a:accent5>
      <a:accent6>
        <a:srgbClr val="1D7ADC"/>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5465</Words>
  <Application>WPS 演示</Application>
  <PresentationFormat>宽屏</PresentationFormat>
  <Paragraphs>582</Paragraphs>
  <Slides>10</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vt:i4>
      </vt:variant>
    </vt:vector>
  </HeadingPairs>
  <TitlesOfParts>
    <vt:vector size="21" baseType="lpstr">
      <vt:lpstr>Arial</vt:lpstr>
      <vt:lpstr>宋体</vt:lpstr>
      <vt:lpstr>Wingdings</vt:lpstr>
      <vt:lpstr>思源黑体 CN Light</vt:lpstr>
      <vt:lpstr>微软雅黑</vt:lpstr>
      <vt:lpstr>汉仪雅酷黑 75W</vt:lpstr>
      <vt:lpstr>Wingdings</vt:lpstr>
      <vt:lpstr>汉仪雅酷黑 65W</vt:lpstr>
      <vt:lpstr>Arial</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龙龙</dc:creator>
  <cp:lastModifiedBy>86155</cp:lastModifiedBy>
  <cp:revision>11</cp:revision>
  <dcterms:created xsi:type="dcterms:W3CDTF">2022-09-23T07:29:00Z</dcterms:created>
  <dcterms:modified xsi:type="dcterms:W3CDTF">2026-06-02T07:29:50Z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E7639C1B62024B6298D20643411DAFEB_11</vt:lpwstr>
  </property>
  <property fmtid="{D5CDD505-2E9C-101B-9397-08002B2CF9AE}" pid="3" name="KSOProductBuildVer">
    <vt:lpwstr>2052-12.1.0.26373</vt:lpwstr>
  </property>
  <property fmtid="{D5CDD505-2E9C-101B-9397-08002B2CF9AE}" pid="4" name="KSOTemplateUUID">
    <vt:lpwstr>v1.0_mb_lQ6c1Ds6z0Gd7eN6pgLMZA==</vt:lpwstr>
  </property>
</Properties>
</file>