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77" r:id="rId3"/>
    <p:sldId id="389" r:id="rId4"/>
    <p:sldId id="299" r:id="rId5"/>
    <p:sldId id="300" r:id="rId6"/>
    <p:sldId id="369" r:id="rId7"/>
    <p:sldId id="301" r:id="rId8"/>
    <p:sldId id="302" r:id="rId9"/>
    <p:sldId id="326" r:id="rId10"/>
    <p:sldId id="323" r:id="rId11"/>
    <p:sldId id="328" r:id="rId12"/>
    <p:sldId id="348" r:id="rId13"/>
    <p:sldId id="400" r:id="rId14"/>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56" userDrawn="1">
          <p15:clr>
            <a:srgbClr val="A4A3A4"/>
          </p15:clr>
        </p15:guide>
        <p15:guide id="2" pos="7256" userDrawn="1">
          <p15:clr>
            <a:srgbClr val="A4A3A4"/>
          </p15:clr>
        </p15:guide>
        <p15:guide id="4" orient="horz" pos="708" userDrawn="1">
          <p15:clr>
            <a:srgbClr val="A4A3A4"/>
          </p15:clr>
        </p15:guide>
        <p15:guide id="5" orient="horz" pos="4063" userDrawn="1">
          <p15:clr>
            <a:srgbClr val="A4A3A4"/>
          </p15:clr>
        </p15:guide>
        <p15:guide id="6" orient="horz" pos="4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 id="0" name="Seinfeld Ling" initials="" lastIdx="12" clrIdx="0"/>
  <p:cmAuthor id="7" name="1206988966@qq.com" initials="1" lastIdx="1" clrIdx="2"/>
  <p:cmAuthor id="8" name="傅美美" initials="傅" lastIdx="1" clrIdx="7"/>
  <p:cmAuthor id="3" name="admin" initials="a" lastIdx="1" clrIdx="2"/>
  <p:cmAuthor id="4" name="Wang, Shengjun-1" initials="W" lastIdx="16" clrIdx="3"/>
  <p:cmAuthor id="5" name="my" initials="m" lastIdx="19" clrIdx="5"/>
  <p:cmAuthor id="6" name="Li, Yunguang" initials="LY"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1B7"/>
    <a:srgbClr val="058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6483" autoAdjust="0"/>
  </p:normalViewPr>
  <p:slideViewPr>
    <p:cSldViewPr snapToGrid="0" showGuides="1">
      <p:cViewPr>
        <p:scale>
          <a:sx n="100" d="100"/>
          <a:sy n="100" d="100"/>
        </p:scale>
        <p:origin x="1200" y="1392"/>
      </p:cViewPr>
      <p:guideLst>
        <p:guide pos="656"/>
        <p:guide pos="7256"/>
        <p:guide orient="horz" pos="708"/>
        <p:guide orient="horz" pos="4063"/>
        <p:guide orient="horz" pos="4003"/>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79.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09E0F-19EE-4763-B6E6-3CA8946E7F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6D016-546A-466B-A21A-CFE483A901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660399" y="-886275"/>
            <a:ext cx="12265362" cy="7744275"/>
            <a:chOff x="660399" y="-886275"/>
            <a:chExt cx="12265362" cy="7744275"/>
          </a:xfrm>
        </p:grpSpPr>
        <p:sp>
          <p:nvSpPr>
            <p:cNvPr id="10" name="任意多边形: 形状 9"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2" name="任意多边形: 形状 11"/>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lvl="0" algn="ctr"/>
              <a:endParaRPr lang="zh-CN" altLang="en-US"/>
            </a:p>
          </p:txBody>
        </p:sp>
        <p:sp>
          <p:nvSpPr>
            <p:cNvPr id="16" name="任意多边形: 形状 15"/>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菱形 13"/>
            <p:cNvSpPr/>
            <p:nvPr/>
          </p:nvSpPr>
          <p:spPr>
            <a:xfrm rot="171503">
              <a:off x="7285178" y="5368186"/>
              <a:ext cx="534500" cy="53450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2" name="菱形 21"/>
            <p:cNvSpPr/>
            <p:nvPr/>
          </p:nvSpPr>
          <p:spPr>
            <a:xfrm rot="3241749">
              <a:off x="3965839" y="1207394"/>
              <a:ext cx="596780" cy="59678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8" name="矩形 17"/>
            <p:cNvSpPr/>
            <p:nvPr/>
          </p:nvSpPr>
          <p:spPr>
            <a:xfrm>
              <a:off x="660399"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57299" y="590331"/>
              <a:ext cx="596900" cy="438369"/>
            </a:xfrm>
            <a:prstGeom prst="rect">
              <a:avLst/>
            </a:pr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20" name="等腰三角形 19"/>
            <p:cNvSpPr/>
            <p:nvPr/>
          </p:nvSpPr>
          <p:spPr>
            <a:xfrm rot="16200000" flipH="1">
              <a:off x="884490"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495676"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a:spLocks noGrp="1"/>
          </p:cNvSpPr>
          <p:nvPr>
            <p:ph type="ctrTitle" hasCustomPrompt="1"/>
          </p:nvPr>
        </p:nvSpPr>
        <p:spPr>
          <a:xfrm>
            <a:off x="660400" y="1089025"/>
            <a:ext cx="5302252" cy="2701926"/>
          </a:xfrm>
          <a:prstGeom prst="rect">
            <a:avLst/>
          </a:prstGeom>
        </p:spPr>
        <p:txBody>
          <a:bodyPr wrap="square" anchor="b">
            <a:normAutofit/>
          </a:bodyPr>
          <a:lstStyle>
            <a:lvl1pPr>
              <a:lnSpc>
                <a:spcPct val="100000"/>
              </a:lnSpc>
              <a:defRPr sz="4800">
                <a:ln w="19050">
                  <a:noFill/>
                </a:ln>
                <a:solidFill>
                  <a:schemeClr val="tx1"/>
                </a:solidFill>
              </a:defRPr>
            </a:lvl1pPr>
          </a:lstStyle>
          <a:p>
            <a:pPr lvl="0"/>
            <a:r>
              <a:rPr lang="en-US" dirty="0"/>
              <a:t>Click to add title</a:t>
            </a:r>
            <a:endParaRPr lang="en-US" dirty="0"/>
          </a:p>
        </p:txBody>
      </p:sp>
      <p:sp>
        <p:nvSpPr>
          <p:cNvPr id="9" name="副标题 8"/>
          <p:cNvSpPr>
            <a:spLocks noGrp="1"/>
          </p:cNvSpPr>
          <p:nvPr>
            <p:ph type="subTitle" sz="quarter" idx="1" hasCustomPrompt="1"/>
          </p:nvPr>
        </p:nvSpPr>
        <p:spPr>
          <a:xfrm>
            <a:off x="660400" y="4223657"/>
            <a:ext cx="5063028" cy="638629"/>
          </a:xfrm>
          <a:prstGeom prst="roundRect">
            <a:avLst>
              <a:gd name="adj" fmla="val 0"/>
            </a:avLst>
          </a:prstGeom>
          <a:gradFill>
            <a:gsLst>
              <a:gs pos="100000">
                <a:schemeClr val="accent1"/>
              </a:gs>
              <a:gs pos="0">
                <a:schemeClr val="accent1">
                  <a:alpha val="50000"/>
                </a:schemeClr>
              </a:gs>
            </a:gsLst>
            <a:lin ang="2700000" scaled="1"/>
          </a:gradFill>
          <a:ln>
            <a:noFill/>
          </a:ln>
        </p:spPr>
        <p:txBody>
          <a:bodyPr vert="horz" wrap="square" lIns="91440" tIns="45720" rIns="91440" bIns="45720" rtlCol="0" anchor="ctr" anchorCtr="1">
            <a:normAutofit/>
          </a:bodyPr>
          <a:lstStyle>
            <a:lvl1pPr marL="0" indent="0" algn="l">
              <a:lnSpc>
                <a:spcPct val="100000"/>
              </a:lnSpc>
              <a:buNone/>
              <a:defRPr lang="en-US" sz="2000" dirty="0">
                <a:solidFill>
                  <a:srgbClr val="FFFFFF"/>
                </a:solidFill>
                <a:latin typeface="+mj-lt"/>
              </a:defRPr>
            </a:lvl1pPr>
          </a:lstStyle>
          <a:p>
            <a:pPr lvl="0"/>
            <a:r>
              <a:rPr lang="en-US"/>
              <a:t>Click to add subtitle</a:t>
            </a:r>
            <a:endParaRPr lang="en-US"/>
          </a:p>
        </p:txBody>
      </p:sp>
      <p:sp>
        <p:nvSpPr>
          <p:cNvPr id="4" name="文本占位符 3"/>
          <p:cNvSpPr>
            <a:spLocks noGrp="1"/>
          </p:cNvSpPr>
          <p:nvPr>
            <p:ph type="body" sz="quarter" idx="13" hasCustomPrompt="1"/>
          </p:nvPr>
        </p:nvSpPr>
        <p:spPr>
          <a:xfrm>
            <a:off x="660399" y="5556705"/>
            <a:ext cx="5063028"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endParaRPr lang="en-US"/>
          </a:p>
        </p:txBody>
      </p:sp>
      <p:sp>
        <p:nvSpPr>
          <p:cNvPr id="7" name="文本占位符 6"/>
          <p:cNvSpPr>
            <a:spLocks noGrp="1"/>
          </p:cNvSpPr>
          <p:nvPr>
            <p:ph type="body" sz="quarter" idx="14" hasCustomPrompt="1"/>
          </p:nvPr>
        </p:nvSpPr>
        <p:spPr>
          <a:xfrm>
            <a:off x="660399" y="5857101"/>
            <a:ext cx="5063029" cy="276999"/>
          </a:xfrm>
          <a:prstGeom prst="rect">
            <a:avLst/>
          </a:prstGeom>
        </p:spPr>
        <p:txBody>
          <a:bodyPr wrap="none">
            <a:normAutofit/>
          </a:bodyPr>
          <a:lstStyle>
            <a:lvl1pPr marL="0" indent="0" algn="l">
              <a:lnSpc>
                <a:spcPct val="100000"/>
              </a:lnSpc>
              <a:buNone/>
              <a:defRPr sz="1200"/>
            </a:lvl1pPr>
          </a:lstStyle>
          <a:p>
            <a:pPr lvl="0"/>
            <a:r>
              <a:rPr lang="en-US"/>
              <a:t>www.islide.cc</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endParaRPr lang="en-US"/>
          </a:p>
        </p:txBody>
      </p:sp>
      <p:sp>
        <p:nvSpPr>
          <p:cNvPr id="3" name="Content Placeholder 2"/>
          <p:cNvSpPr>
            <a:spLocks noGrp="1"/>
          </p:cNvSpPr>
          <p:nvPr>
            <p:ph idx="1" hasCustomPrompt="1"/>
          </p:nvPr>
        </p:nvSpPr>
        <p:spPr/>
        <p:txBody>
          <a:bodyPr/>
          <a:lstStyle>
            <a:lvl1pPr>
              <a:defRPr/>
            </a:lvl1p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fld>
            <a:endParaRPr lang="en-US"/>
          </a:p>
        </p:txBody>
      </p:sp>
      <p:pic>
        <p:nvPicPr>
          <p:cNvPr id="7" name="图片 6"/>
          <p:cNvPicPr>
            <a:picLocks noChangeAspect="1"/>
          </p:cNvPicPr>
          <p:nvPr userDrawn="1">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9128125" y="128270"/>
            <a:ext cx="1184275" cy="5035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matchingName="Agenda">
  <p:cSld name="Agenda">
    <p:bg>
      <p:bgPr>
        <a:solidFill>
          <a:schemeClr val="accent1"/>
        </a:solidFill>
        <a:effectLst/>
      </p:bgPr>
    </p:bg>
    <p:spTree>
      <p:nvGrpSpPr>
        <p:cNvPr id="1" name=""/>
        <p:cNvGrpSpPr/>
        <p:nvPr/>
      </p:nvGrpSpPr>
      <p:grpSpPr>
        <a:xfrm>
          <a:off x="0" y="0"/>
          <a:ext cx="0" cy="0"/>
          <a:chOff x="0" y="0"/>
          <a:chExt cx="0" cy="0"/>
        </a:xfrm>
      </p:grpSpPr>
      <p:sp>
        <p:nvSpPr>
          <p:cNvPr id="7" name="矩形 6" descr="75c54685-e53e-4803-b7c3-92f8a00828b0"/>
          <p:cNvSpPr/>
          <p:nvPr userDrawn="1"/>
        </p:nvSpPr>
        <p:spPr>
          <a:xfrm>
            <a:off x="-1" y="0"/>
            <a:ext cx="12191997" cy="5130800"/>
          </a:xfrm>
          <a:prstGeom prst="rect">
            <a:avLst/>
          </a:prstGeom>
          <a:blipFill>
            <a:blip r:embed="rId2"/>
            <a:srcRect/>
            <a:stretch>
              <a:fillRect t="-29207" b="-29207"/>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2" name="标题 1"/>
          <p:cNvSpPr>
            <a:spLocks noGrp="1"/>
          </p:cNvSpPr>
          <p:nvPr>
            <p:ph type="title" hasCustomPrompt="1"/>
          </p:nvPr>
        </p:nvSpPr>
        <p:spPr>
          <a:xfrm>
            <a:off x="800100" y="1605286"/>
            <a:ext cx="1922161" cy="864515"/>
          </a:xfrm>
          <a:prstGeom prst="rect">
            <a:avLst/>
          </a:prstGeom>
          <a:noFill/>
        </p:spPr>
        <p:txBody>
          <a:bodyPr anchor="t" anchorCtr="0">
            <a:normAutofit/>
          </a:bodyPr>
          <a:lstStyle>
            <a:lvl1pPr algn="r">
              <a:defRPr sz="2800">
                <a:solidFill>
                  <a:schemeClr val="tx1"/>
                </a:solidFill>
              </a:defRPr>
            </a:lvl1pPr>
          </a:lstStyle>
          <a:p>
            <a:pPr lvl="0"/>
            <a:r>
              <a:rPr lang="en-US" dirty="0"/>
              <a:t>Agenda</a:t>
            </a:r>
            <a:endParaRPr lang="en-US" dirty="0"/>
          </a:p>
        </p:txBody>
      </p:sp>
      <p:sp>
        <p:nvSpPr>
          <p:cNvPr id="3" name="内容占位符 2"/>
          <p:cNvSpPr>
            <a:spLocks noGrp="1"/>
          </p:cNvSpPr>
          <p:nvPr>
            <p:ph sz="quarter" idx="1" hasCustomPrompt="1"/>
          </p:nvPr>
        </p:nvSpPr>
        <p:spPr>
          <a:xfrm>
            <a:off x="2970377" y="1605286"/>
            <a:ext cx="8231021" cy="4071936"/>
          </a:xfrm>
        </p:spPr>
        <p:txBody>
          <a:bodyPr numCol="1"/>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10" name="直接连接符 9"/>
          <p:cNvCxnSpPr/>
          <p:nvPr userDrawn="1"/>
        </p:nvCxnSpPr>
        <p:spPr>
          <a:xfrm>
            <a:off x="2846319" y="1605285"/>
            <a:ext cx="0" cy="4071937"/>
          </a:xfrm>
          <a:prstGeom prst="line">
            <a:avLst/>
          </a:prstGeom>
          <a:solidFill>
            <a:srgbClr val="FFCC00"/>
          </a:solidFill>
          <a:ln w="3175" cap="flat" cmpd="sng" algn="ctr">
            <a:solidFill>
              <a:schemeClr val="tx2">
                <a:alpha val="50000"/>
              </a:schemeClr>
            </a:solidFill>
            <a:prstDash val="solid"/>
            <a:round/>
            <a:headEnd type="none" w="med" len="med"/>
            <a:tailEnd type="none" w="med" len="med"/>
          </a:ln>
          <a:effectLst/>
        </p:spPr>
      </p:cxnSp>
      <p:sp>
        <p:nvSpPr>
          <p:cNvPr id="13" name="任意多边形: 形状 12"/>
          <p:cNvSpPr>
            <a:spLocks noChangeAspect="1"/>
          </p:cNvSpPr>
          <p:nvPr userDrawn="1"/>
        </p:nvSpPr>
        <p:spPr bwMode="auto">
          <a:xfrm>
            <a:off x="1851756" y="4761555"/>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2">
              <a:alpha val="15000"/>
            </a:schemeClr>
          </a:solidFill>
          <a:ln>
            <a:noFill/>
          </a:ln>
        </p:spPr>
        <p:txBody>
          <a:bodyPr/>
          <a:lstStyle/>
          <a:p>
            <a:endParaRPr lang="zh-CN" altLang="en-US">
              <a:cs typeface="+mn-ea"/>
              <a:sym typeface="+mn-lt"/>
            </a:endParaRPr>
          </a:p>
        </p:txBody>
      </p:sp>
      <p:pic>
        <p:nvPicPr>
          <p:cNvPr id="4" name="图片 3"/>
          <p:cNvPicPr>
            <a:picLocks noChangeAspect="1"/>
          </p:cNvPicPr>
          <p:nvPr userDrawn="1"/>
        </p:nvPicPr>
        <p:blipFill>
          <a:blip r:embed="rId3"/>
          <a:stretch>
            <a:fillRect/>
          </a:stretch>
        </p:blipFill>
        <p:spPr>
          <a:xfrm>
            <a:off x="0" y="5059045"/>
            <a:ext cx="10455275" cy="1812925"/>
          </a:xfrm>
          <a:prstGeom prst="rect">
            <a:avLst/>
          </a:prstGeom>
        </p:spPr>
      </p:pic>
      <p:pic>
        <p:nvPicPr>
          <p:cNvPr id="5" name="图片 4"/>
          <p:cNvPicPr>
            <a:picLocks noChangeAspect="1"/>
          </p:cNvPicPr>
          <p:nvPr userDrawn="1">
            <p:custDataLst>
              <p:tags r:id="rId4"/>
            </p:custDataLst>
          </p:nvPr>
        </p:nvPicPr>
        <p:blipFill>
          <a:blip r:embed="rId3"/>
          <a:stretch>
            <a:fillRect/>
          </a:stretch>
        </p:blipFill>
        <p:spPr>
          <a:xfrm>
            <a:off x="1736725" y="5059045"/>
            <a:ext cx="10455275" cy="1798320"/>
          </a:xfrm>
          <a:prstGeom prst="rect">
            <a:avLst/>
          </a:prstGeom>
        </p:spPr>
      </p:pic>
      <p:sp>
        <p:nvSpPr>
          <p:cNvPr id="8" name="矩形: 圆角 7"/>
          <p:cNvSpPr/>
          <p:nvPr userDrawn="1"/>
        </p:nvSpPr>
        <p:spPr>
          <a:xfrm>
            <a:off x="733427" y="615950"/>
            <a:ext cx="10858498" cy="5626100"/>
          </a:xfrm>
          <a:prstGeom prst="roundRect">
            <a:avLst>
              <a:gd name="adj" fmla="val 2446"/>
            </a:avLst>
          </a:pr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en-US" altLang="zh-CN" sz="2000" b="1" dirty="0">
              <a:solidFill>
                <a:schemeClr val="bg1"/>
              </a:solidFill>
            </a:endParaRPr>
          </a:p>
          <a:p>
            <a:pPr algn="ctr" defTabSz="913765"/>
            <a:endParaRPr lang="zh-CN" altLang="en-US" sz="2000" b="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flipH="1">
            <a:off x="-746462" y="-886275"/>
            <a:ext cx="12265362" cy="7744275"/>
            <a:chOff x="660399" y="-886275"/>
            <a:chExt cx="12265362" cy="7744275"/>
          </a:xfrm>
        </p:grpSpPr>
        <p:grpSp>
          <p:nvGrpSpPr>
            <p:cNvPr id="3" name="组合 2"/>
            <p:cNvGrpSpPr/>
            <p:nvPr/>
          </p:nvGrpSpPr>
          <p:grpSpPr>
            <a:xfrm>
              <a:off x="3965839" y="-886275"/>
              <a:ext cx="8959922" cy="7744275"/>
              <a:chOff x="3965839" y="-886275"/>
              <a:chExt cx="8959922" cy="7744275"/>
            </a:xfrm>
          </p:grpSpPr>
          <p:sp>
            <p:nvSpPr>
              <p:cNvPr id="13" name="任意多边形: 形状 12"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4" name="任意多边形: 形状 13"/>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lvl="0" algn="ctr"/>
                <a:endParaRPr lang="zh-CN" altLang="en-US"/>
              </a:p>
            </p:txBody>
          </p:sp>
          <p:sp>
            <p:nvSpPr>
              <p:cNvPr id="15" name="任意多边形: 形状 14"/>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菱形 15"/>
              <p:cNvSpPr/>
              <p:nvPr/>
            </p:nvSpPr>
            <p:spPr>
              <a:xfrm rot="171503">
                <a:off x="7285178" y="5368186"/>
                <a:ext cx="534500" cy="534500"/>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rot="3241749">
                <a:off x="3965839" y="1207394"/>
                <a:ext cx="596780" cy="596780"/>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60399" y="590331"/>
              <a:ext cx="1193800" cy="438369"/>
              <a:chOff x="10325100" y="590331"/>
              <a:chExt cx="1193800" cy="438369"/>
            </a:xfrm>
          </p:grpSpPr>
          <p:sp>
            <p:nvSpPr>
              <p:cNvPr id="9" name="矩形 8"/>
              <p:cNvSpPr/>
              <p:nvPr/>
            </p:nvSpPr>
            <p:spPr>
              <a:xfrm>
                <a:off x="10325100"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922000" y="590331"/>
                <a:ext cx="596900" cy="438369"/>
              </a:xfrm>
              <a:prstGeom prst="rect">
                <a:avLst/>
              </a:prstGeom>
              <a:solidFill>
                <a:schemeClr val="accent1"/>
              </a:soli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1" name="等腰三角形 10"/>
              <p:cNvSpPr/>
              <p:nvPr/>
            </p:nvSpPr>
            <p:spPr>
              <a:xfrm rot="16200000" flipH="1">
                <a:off x="10549191"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11160377"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标题 4"/>
          <p:cNvSpPr>
            <a:spLocks noGrp="1"/>
          </p:cNvSpPr>
          <p:nvPr>
            <p:ph type="title" hasCustomPrompt="1"/>
          </p:nvPr>
        </p:nvSpPr>
        <p:spPr>
          <a:xfrm>
            <a:off x="6216647" y="2056360"/>
            <a:ext cx="5302253" cy="1484371"/>
          </a:xfrm>
          <a:prstGeom prst="rect">
            <a:avLst/>
          </a:prstGeom>
        </p:spPr>
        <p:txBody>
          <a:bodyPr>
            <a:normAutofit/>
          </a:bodyPr>
          <a:lstStyle>
            <a:lvl1pPr algn="r">
              <a:lnSpc>
                <a:spcPct val="100000"/>
              </a:lnSpc>
              <a:defRPr sz="3200"/>
            </a:lvl1pPr>
          </a:lstStyle>
          <a:p>
            <a:pPr lvl="0"/>
            <a:r>
              <a:rPr lang="en-US"/>
              <a:t>Click to add title</a:t>
            </a:r>
            <a:endParaRPr lang="en-US"/>
          </a:p>
        </p:txBody>
      </p:sp>
      <p:sp>
        <p:nvSpPr>
          <p:cNvPr id="25" name="文本占位符 24"/>
          <p:cNvSpPr>
            <a:spLocks noGrp="1"/>
          </p:cNvSpPr>
          <p:nvPr>
            <p:ph type="body" sz="quarter" idx="1" hasCustomPrompt="1"/>
          </p:nvPr>
        </p:nvSpPr>
        <p:spPr>
          <a:xfrm>
            <a:off x="6216647" y="3552585"/>
            <a:ext cx="5302253" cy="1569117"/>
          </a:xfrm>
          <a:prstGeom prst="rect">
            <a:avLst/>
          </a:prstGeom>
        </p:spPr>
        <p:txBody>
          <a:bodyPr anchor="t">
            <a:normAutofit/>
          </a:bodyPr>
          <a:lstStyle>
            <a:lvl1pPr marL="0" indent="0" algn="r">
              <a:lnSpc>
                <a:spcPct val="120000"/>
              </a:lnSpc>
              <a:buFont typeface="+mj-lt"/>
              <a:buNone/>
              <a:defRPr sz="2000" b="0">
                <a:solidFill>
                  <a:schemeClr val="tx1"/>
                </a:solidFill>
                <a:latin typeface="+mn-lt"/>
              </a:defRPr>
            </a:lvl1pPr>
          </a:lstStyle>
          <a:p>
            <a:pPr lvl="0"/>
            <a:r>
              <a:rPr lang="en-US"/>
              <a:t>Click to add text</a:t>
            </a:r>
            <a:endParaRPr lang="en-US"/>
          </a:p>
        </p:txBody>
      </p:sp>
      <p:sp>
        <p:nvSpPr>
          <p:cNvPr id="4" name="日期占位符 3"/>
          <p:cNvSpPr>
            <a:spLocks noGrp="1"/>
          </p:cNvSpPr>
          <p:nvPr>
            <p:ph type="dt" sz="half" idx="10"/>
          </p:nvPr>
        </p:nvSpPr>
        <p:spPr/>
        <p:txBody>
          <a:bodyPr/>
          <a:lstStyle/>
          <a:p>
            <a:fld id="{2A27A813-B2FD-42E1-9222-83B574E99074}" type="datetime1">
              <a:rPr lang="zh-CN" altLang="en-US" smtClean="0"/>
            </a:fld>
            <a:endParaRPr lang="en-US" altLang="zh-CN"/>
          </a:p>
        </p:txBody>
      </p:sp>
      <p:sp>
        <p:nvSpPr>
          <p:cNvPr id="6" name="页脚占位符 5"/>
          <p:cNvSpPr>
            <a:spLocks noGrp="1"/>
          </p:cNvSpPr>
          <p:nvPr>
            <p:ph type="ftr" sz="quarter" idx="11"/>
          </p:nvPr>
        </p:nvSpPr>
        <p:spPr/>
        <p:txBody>
          <a:bodyPr/>
          <a:lstStyle/>
          <a:p>
            <a:r>
              <a:rPr lang="en-US" altLang="zh-CN"/>
              <a:t>iSlide</a:t>
            </a:r>
            <a:endParaRPr lang="zh-CN" altLang="en-US"/>
          </a:p>
        </p:txBody>
      </p:sp>
      <p:sp>
        <p:nvSpPr>
          <p:cNvPr id="8" name="灯片编号占位符 7"/>
          <p:cNvSpPr>
            <a:spLocks noGrp="1"/>
          </p:cNvSpPr>
          <p:nvPr>
            <p:ph type="sldNum" sz="quarter" idx="12"/>
          </p:nvPr>
        </p:nvSpPr>
        <p:spPr>
          <a:xfrm>
            <a:off x="7861300" y="6409690"/>
            <a:ext cx="3657600" cy="274320"/>
          </a:xfrm>
          <a:prstGeom prst="rect">
            <a:avLst/>
          </a:prstGeom>
        </p:spPr>
        <p:txBody>
          <a:bodyPr/>
          <a:lstStyle/>
          <a:p>
            <a:fld id="{7F65B630-C7FF-41C0-9923-C5E5E29EED81}" type="slidenum">
              <a:rPr lang="en-US" altLang="zh-CN" smtClean="0"/>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fld>
            <a:endParaRPr lang="en-US"/>
          </a:p>
        </p:txBody>
      </p:sp>
      <p:pic>
        <p:nvPicPr>
          <p:cNvPr id="7" name="图片 6"/>
          <p:cNvPicPr>
            <a:picLocks noChangeAspect="1"/>
          </p:cNvPicPr>
          <p:nvPr userDrawn="1">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0845165" y="128270"/>
            <a:ext cx="1208405" cy="5143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matchingName="Closing">
  <p:cSld name="Closing">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660399" y="-886275"/>
            <a:ext cx="12265362" cy="7744275"/>
            <a:chOff x="660399" y="-886275"/>
            <a:chExt cx="12265362" cy="7744275"/>
          </a:xfrm>
        </p:grpSpPr>
        <p:sp>
          <p:nvSpPr>
            <p:cNvPr id="10" name="任意多边形: 形状 9"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2" name="任意多边形: 形状 11"/>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lvl="0" algn="ctr"/>
              <a:endParaRPr lang="zh-CN" altLang="en-US"/>
            </a:p>
          </p:txBody>
        </p:sp>
        <p:sp>
          <p:nvSpPr>
            <p:cNvPr id="16" name="任意多边形: 形状 15"/>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菱形 13"/>
            <p:cNvSpPr/>
            <p:nvPr/>
          </p:nvSpPr>
          <p:spPr>
            <a:xfrm rot="171503">
              <a:off x="7285178" y="5368186"/>
              <a:ext cx="534500" cy="53450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2" name="菱形 21"/>
            <p:cNvSpPr/>
            <p:nvPr/>
          </p:nvSpPr>
          <p:spPr>
            <a:xfrm rot="3241749">
              <a:off x="3965839" y="1207394"/>
              <a:ext cx="596780" cy="59678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8" name="矩形 17"/>
            <p:cNvSpPr/>
            <p:nvPr/>
          </p:nvSpPr>
          <p:spPr>
            <a:xfrm>
              <a:off x="660399"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57299" y="590331"/>
              <a:ext cx="596900" cy="438369"/>
            </a:xfrm>
            <a:prstGeom prst="rect">
              <a:avLst/>
            </a:pr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20" name="等腰三角形 19"/>
            <p:cNvSpPr/>
            <p:nvPr/>
          </p:nvSpPr>
          <p:spPr>
            <a:xfrm rot="16200000" flipH="1">
              <a:off x="884490"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495676"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a:spLocks noGrp="1"/>
          </p:cNvSpPr>
          <p:nvPr>
            <p:ph type="ctrTitle" hasCustomPrompt="1"/>
          </p:nvPr>
        </p:nvSpPr>
        <p:spPr>
          <a:xfrm>
            <a:off x="660400" y="1089025"/>
            <a:ext cx="5063028" cy="2701926"/>
          </a:xfrm>
          <a:prstGeom prst="rect">
            <a:avLst/>
          </a:prstGeom>
        </p:spPr>
        <p:txBody>
          <a:bodyPr wrap="square" anchor="b">
            <a:normAutofit/>
          </a:bodyPr>
          <a:lstStyle>
            <a:lvl1pPr>
              <a:lnSpc>
                <a:spcPct val="100000"/>
              </a:lnSpc>
              <a:defRPr sz="4800">
                <a:ln w="19050">
                  <a:noFill/>
                </a:ln>
                <a:solidFill>
                  <a:schemeClr val="tx1"/>
                </a:solidFill>
              </a:defRPr>
            </a:lvl1pPr>
          </a:lstStyle>
          <a:p>
            <a:pPr lvl="0"/>
            <a:r>
              <a:rPr lang="en-US"/>
              <a:t>Click to add title</a:t>
            </a:r>
            <a:endParaRPr lang="en-US"/>
          </a:p>
        </p:txBody>
      </p:sp>
      <p:sp>
        <p:nvSpPr>
          <p:cNvPr id="4" name="文本占位符 3"/>
          <p:cNvSpPr>
            <a:spLocks noGrp="1"/>
          </p:cNvSpPr>
          <p:nvPr>
            <p:ph type="body" sz="quarter" idx="13" hasCustomPrompt="1"/>
          </p:nvPr>
        </p:nvSpPr>
        <p:spPr>
          <a:xfrm>
            <a:off x="660399" y="5556705"/>
            <a:ext cx="5063028"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endParaRPr lang="en-US"/>
          </a:p>
        </p:txBody>
      </p:sp>
      <p:sp>
        <p:nvSpPr>
          <p:cNvPr id="7" name="文本占位符 6"/>
          <p:cNvSpPr>
            <a:spLocks noGrp="1"/>
          </p:cNvSpPr>
          <p:nvPr>
            <p:ph type="body" sz="quarter" idx="14" hasCustomPrompt="1"/>
          </p:nvPr>
        </p:nvSpPr>
        <p:spPr>
          <a:xfrm>
            <a:off x="660399" y="5857101"/>
            <a:ext cx="5063029" cy="276999"/>
          </a:xfrm>
          <a:prstGeom prst="rect">
            <a:avLst/>
          </a:prstGeom>
        </p:spPr>
        <p:txBody>
          <a:bodyPr wrap="none">
            <a:normAutofit/>
          </a:bodyPr>
          <a:lstStyle>
            <a:lvl1pPr marL="0" indent="0" algn="l">
              <a:lnSpc>
                <a:spcPct val="100000"/>
              </a:lnSpc>
              <a:buNone/>
              <a:defRPr sz="1200"/>
            </a:lvl1pPr>
          </a:lstStyle>
          <a:p>
            <a:pPr lvl="0"/>
            <a:r>
              <a:rPr lang="en-US"/>
              <a:t>www.islide.cc</a:t>
            </a: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18900000" scaled="1"/>
          <a:tileRect/>
        </a:gradFill>
        <a:effectLst/>
      </p:bgPr>
    </p:bg>
    <p:spTree>
      <p:nvGrpSpPr>
        <p:cNvPr id="1" name=""/>
        <p:cNvGrpSpPr/>
        <p:nvPr/>
      </p:nvGrpSpPr>
      <p:grpSpPr>
        <a:xfrm>
          <a:off x="0" y="0"/>
          <a:ext cx="0" cy="0"/>
          <a:chOff x="0" y="0"/>
          <a:chExt cx="0" cy="0"/>
        </a:xfrm>
      </p:grpSpPr>
      <p:grpSp>
        <p:nvGrpSpPr>
          <p:cNvPr id="7" name="组合 6"/>
          <p:cNvGrpSpPr/>
          <p:nvPr/>
        </p:nvGrpSpPr>
        <p:grpSpPr>
          <a:xfrm>
            <a:off x="-15832" y="1"/>
            <a:ext cx="12207832" cy="6858000"/>
            <a:chOff x="-15832" y="1"/>
            <a:chExt cx="12207832" cy="6858000"/>
          </a:xfrm>
        </p:grpSpPr>
        <p:grpSp>
          <p:nvGrpSpPr>
            <p:cNvPr id="8" name="组合 7"/>
            <p:cNvGrpSpPr/>
            <p:nvPr/>
          </p:nvGrpSpPr>
          <p:grpSpPr>
            <a:xfrm>
              <a:off x="6921500" y="6409690"/>
              <a:ext cx="5270500" cy="448311"/>
              <a:chOff x="5820229" y="5994400"/>
              <a:chExt cx="6371771" cy="863602"/>
            </a:xfrm>
          </p:grpSpPr>
          <p:sp>
            <p:nvSpPr>
              <p:cNvPr id="14" name="任意多边形: 形状 13" descr="ede32bda-c3fd-45dd-b031-85da99466907"/>
              <p:cNvSpPr/>
              <p:nvPr/>
            </p:nvSpPr>
            <p:spPr>
              <a:xfrm>
                <a:off x="5820229" y="6235702"/>
                <a:ext cx="6371771" cy="622300"/>
              </a:xfrm>
              <a:custGeom>
                <a:avLst/>
                <a:gdLst>
                  <a:gd name="connsiteX0" fmla="*/ 1587141 w 4597768"/>
                  <a:gd name="connsiteY0" fmla="*/ 197 h 724749"/>
                  <a:gd name="connsiteX1" fmla="*/ 2500579 w 4597768"/>
                  <a:gd name="connsiteY1" fmla="*/ 150299 h 724749"/>
                  <a:gd name="connsiteX2" fmla="*/ 4480314 w 4597768"/>
                  <a:gd name="connsiteY2" fmla="*/ 282622 h 724749"/>
                  <a:gd name="connsiteX3" fmla="*/ 4597768 w 4597768"/>
                  <a:gd name="connsiteY3" fmla="*/ 241241 h 724749"/>
                  <a:gd name="connsiteX4" fmla="*/ 4597768 w 4597768"/>
                  <a:gd name="connsiteY4" fmla="*/ 724749 h 724749"/>
                  <a:gd name="connsiteX5" fmla="*/ 0 w 4597768"/>
                  <a:gd name="connsiteY5" fmla="*/ 724749 h 724749"/>
                  <a:gd name="connsiteX6" fmla="*/ 2096 w 4597768"/>
                  <a:gd name="connsiteY6" fmla="*/ 721436 h 724749"/>
                  <a:gd name="connsiteX7" fmla="*/ 1587141 w 4597768"/>
                  <a:gd name="connsiteY7" fmla="*/ 197 h 724749"/>
                  <a:gd name="connsiteX0-1" fmla="*/ 1587141 w 4597768"/>
                  <a:gd name="connsiteY0-2" fmla="*/ 197 h 724749"/>
                  <a:gd name="connsiteX1-3" fmla="*/ 2500579 w 4597768"/>
                  <a:gd name="connsiteY1-4" fmla="*/ 150299 h 724749"/>
                  <a:gd name="connsiteX2-5" fmla="*/ 4480314 w 4597768"/>
                  <a:gd name="connsiteY2-6" fmla="*/ 282622 h 724749"/>
                  <a:gd name="connsiteX3-7" fmla="*/ 4597768 w 4597768"/>
                  <a:gd name="connsiteY3-8" fmla="*/ 241241 h 724749"/>
                  <a:gd name="connsiteX4-9" fmla="*/ 4597768 w 4597768"/>
                  <a:gd name="connsiteY4-10" fmla="*/ 724749 h 724749"/>
                  <a:gd name="connsiteX5-11" fmla="*/ 0 w 4597768"/>
                  <a:gd name="connsiteY5-12" fmla="*/ 724749 h 724749"/>
                  <a:gd name="connsiteX6-13" fmla="*/ 2096 w 4597768"/>
                  <a:gd name="connsiteY6-14" fmla="*/ 721436 h 724749"/>
                  <a:gd name="connsiteX7-15" fmla="*/ 1587141 w 4597768"/>
                  <a:gd name="connsiteY7-16" fmla="*/ 197 h 724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97768" h="724749">
                    <a:moveTo>
                      <a:pt x="1587141" y="197"/>
                    </a:moveTo>
                    <a:cubicBezTo>
                      <a:pt x="1852766" y="3460"/>
                      <a:pt x="2243100" y="47472"/>
                      <a:pt x="2500579" y="150299"/>
                    </a:cubicBezTo>
                    <a:cubicBezTo>
                      <a:pt x="2758058" y="253126"/>
                      <a:pt x="3367780" y="635900"/>
                      <a:pt x="4480314" y="282622"/>
                    </a:cubicBezTo>
                    <a:lnTo>
                      <a:pt x="4597768" y="241241"/>
                    </a:lnTo>
                    <a:lnTo>
                      <a:pt x="4597768" y="724749"/>
                    </a:lnTo>
                    <a:lnTo>
                      <a:pt x="0" y="724749"/>
                    </a:lnTo>
                    <a:lnTo>
                      <a:pt x="2096" y="721436"/>
                    </a:lnTo>
                    <a:cubicBezTo>
                      <a:pt x="66321" y="623464"/>
                      <a:pt x="524645" y="-12852"/>
                      <a:pt x="1587141" y="197"/>
                    </a:cubicBezTo>
                    <a:close/>
                  </a:path>
                </a:pathLst>
              </a:custGeom>
              <a:gradFill>
                <a:gsLst>
                  <a:gs pos="0">
                    <a:schemeClr val="accent2">
                      <a:alpha val="20000"/>
                    </a:schemeClr>
                  </a:gs>
                  <a:gs pos="100000">
                    <a:schemeClr val="accent2"/>
                  </a:gs>
                </a:gsLst>
                <a:lin ang="3000000" scaled="0"/>
              </a:gradFill>
              <a:ln w="21930" cap="flat">
                <a:noFill/>
                <a:prstDash val="solid"/>
                <a:miter/>
              </a:ln>
            </p:spPr>
            <p:txBody>
              <a:bodyPr wrap="square" rtlCol="0" anchor="ctr">
                <a:noAutofit/>
              </a:bodyPr>
              <a:lstStyle/>
              <a:p>
                <a:pPr lvl="0"/>
                <a:endParaRPr lang="zh-CN" altLang="en-US"/>
              </a:p>
            </p:txBody>
          </p:sp>
          <p:sp>
            <p:nvSpPr>
              <p:cNvPr id="15" name="任意多边形: 形状 14"/>
              <p:cNvSpPr/>
              <p:nvPr/>
            </p:nvSpPr>
            <p:spPr>
              <a:xfrm>
                <a:off x="8432473" y="5994400"/>
                <a:ext cx="3759527" cy="863600"/>
              </a:xfrm>
              <a:custGeom>
                <a:avLst/>
                <a:gdLst>
                  <a:gd name="connsiteX0" fmla="*/ 2494723 w 3759527"/>
                  <a:gd name="connsiteY0" fmla="*/ 235 h 863600"/>
                  <a:gd name="connsiteX1" fmla="*/ 3536474 w 3759527"/>
                  <a:gd name="connsiteY1" fmla="*/ 99921 h 863600"/>
                  <a:gd name="connsiteX2" fmla="*/ 3759527 w 3759527"/>
                  <a:gd name="connsiteY2" fmla="*/ 144740 h 863600"/>
                  <a:gd name="connsiteX3" fmla="*/ 3759527 w 3759527"/>
                  <a:gd name="connsiteY3" fmla="*/ 863600 h 863600"/>
                  <a:gd name="connsiteX4" fmla="*/ 0 w 3759527"/>
                  <a:gd name="connsiteY4" fmla="*/ 863600 h 863600"/>
                  <a:gd name="connsiteX5" fmla="*/ 3292 w 3759527"/>
                  <a:gd name="connsiteY5" fmla="*/ 859655 h 863600"/>
                  <a:gd name="connsiteX6" fmla="*/ 2494723 w 3759527"/>
                  <a:gd name="connsiteY6" fmla="*/ 235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9527" h="863600">
                    <a:moveTo>
                      <a:pt x="2494723" y="235"/>
                    </a:moveTo>
                    <a:cubicBezTo>
                      <a:pt x="2807862" y="3151"/>
                      <a:pt x="3154387" y="33270"/>
                      <a:pt x="3536474" y="99921"/>
                    </a:cubicBezTo>
                    <a:lnTo>
                      <a:pt x="3759527" y="144740"/>
                    </a:lnTo>
                    <a:lnTo>
                      <a:pt x="3759527" y="863600"/>
                    </a:lnTo>
                    <a:lnTo>
                      <a:pt x="0" y="863600"/>
                    </a:lnTo>
                    <a:lnTo>
                      <a:pt x="3292" y="859655"/>
                    </a:lnTo>
                    <a:cubicBezTo>
                      <a:pt x="104243" y="742913"/>
                      <a:pt x="824653" y="-15315"/>
                      <a:pt x="2494723" y="235"/>
                    </a:cubicBezTo>
                    <a:close/>
                  </a:path>
                </a:pathLst>
              </a:custGeom>
              <a:solidFill>
                <a:schemeClr val="accent3">
                  <a:lumMod val="75000"/>
                </a:schemeClr>
              </a:solidFill>
              <a:ln w="21930" cap="flat">
                <a:noFill/>
                <a:prstDash val="solid"/>
                <a:miter/>
              </a:ln>
            </p:spPr>
            <p:txBody>
              <a:bodyPr wrap="square" rtlCol="0" anchor="ctr">
                <a:noAutofit/>
              </a:bodyPr>
              <a:lstStyle/>
              <a:p>
                <a:endParaRPr lang="zh-CN" altLang="en-US"/>
              </a:p>
            </p:txBody>
          </p:sp>
        </p:grpSp>
        <p:grpSp>
          <p:nvGrpSpPr>
            <p:cNvPr id="10" name="组合 9"/>
            <p:cNvGrpSpPr/>
            <p:nvPr/>
          </p:nvGrpSpPr>
          <p:grpSpPr>
            <a:xfrm>
              <a:off x="-15832" y="1"/>
              <a:ext cx="2835232" cy="1701242"/>
              <a:chOff x="-24145" y="0"/>
              <a:chExt cx="5752317" cy="3451600"/>
            </a:xfrm>
          </p:grpSpPr>
          <p:sp>
            <p:nvSpPr>
              <p:cNvPr id="12" name="任意多边形: 形状 11"/>
              <p:cNvSpPr/>
              <p:nvPr/>
            </p:nvSpPr>
            <p:spPr>
              <a:xfrm>
                <a:off x="-24145" y="0"/>
                <a:ext cx="5752317" cy="3451600"/>
              </a:xfrm>
              <a:custGeom>
                <a:avLst/>
                <a:gdLst>
                  <a:gd name="connsiteX0" fmla="*/ -1303 w 5752317"/>
                  <a:gd name="connsiteY0" fmla="*/ 3451055 h 3451600"/>
                  <a:gd name="connsiteX1" fmla="*/ 483413 w 5752317"/>
                  <a:gd name="connsiteY1" fmla="*/ 1749932 h 3451600"/>
                  <a:gd name="connsiteX2" fmla="*/ 2142534 w 5752317"/>
                  <a:gd name="connsiteY2" fmla="*/ 1092374 h 3451600"/>
                  <a:gd name="connsiteX3" fmla="*/ 4763943 w 5752317"/>
                  <a:gd name="connsiteY3" fmla="*/ 615849 h 3451600"/>
                  <a:gd name="connsiteX4" fmla="*/ 5751014 w 5752317"/>
                  <a:gd name="connsiteY4" fmla="*/ -545 h 3451600"/>
                  <a:gd name="connsiteX5" fmla="*/ 38600 w 5752317"/>
                  <a:gd name="connsiteY5" fmla="*/ -545 h 34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2317" h="3451600">
                    <a:moveTo>
                      <a:pt x="-1303" y="3451055"/>
                    </a:moveTo>
                    <a:cubicBezTo>
                      <a:pt x="-1303" y="3451055"/>
                      <a:pt x="523735" y="3278423"/>
                      <a:pt x="483413" y="1749932"/>
                    </a:cubicBezTo>
                    <a:cubicBezTo>
                      <a:pt x="485723" y="1569109"/>
                      <a:pt x="697208" y="821245"/>
                      <a:pt x="2142534" y="1092374"/>
                    </a:cubicBezTo>
                    <a:cubicBezTo>
                      <a:pt x="2940592" y="1273198"/>
                      <a:pt x="3728567" y="1486994"/>
                      <a:pt x="4763943" y="615849"/>
                    </a:cubicBezTo>
                    <a:cubicBezTo>
                      <a:pt x="4910953" y="488371"/>
                      <a:pt x="5751014" y="-545"/>
                      <a:pt x="5751014" y="-545"/>
                    </a:cubicBezTo>
                    <a:lnTo>
                      <a:pt x="38600" y="-545"/>
                    </a:lnTo>
                    <a:close/>
                  </a:path>
                </a:pathLst>
              </a:custGeom>
              <a:solidFill>
                <a:schemeClr val="accent2">
                  <a:alpha val="15000"/>
                </a:schemeClr>
              </a:solidFill>
              <a:ln w="20997" cap="flat">
                <a:noFill/>
                <a:prstDash val="solid"/>
                <a:miter/>
              </a:ln>
            </p:spPr>
            <p:txBody>
              <a:bodyPr rtlCol="0" anchor="ctr"/>
              <a:lstStyle/>
              <a:p>
                <a:endParaRPr lang="zh-CN" altLang="en-US" dirty="0"/>
              </a:p>
            </p:txBody>
          </p:sp>
          <p:sp>
            <p:nvSpPr>
              <p:cNvPr id="13" name="任意多边形: 形状 12"/>
              <p:cNvSpPr/>
              <p:nvPr/>
            </p:nvSpPr>
            <p:spPr>
              <a:xfrm>
                <a:off x="-1" y="0"/>
                <a:ext cx="4000500" cy="967956"/>
              </a:xfrm>
              <a:custGeom>
                <a:avLst/>
                <a:gdLst>
                  <a:gd name="connsiteX0" fmla="*/ 0 w 5103446"/>
                  <a:gd name="connsiteY0" fmla="*/ 0 h 1234824"/>
                  <a:gd name="connsiteX1" fmla="*/ 5103446 w 5103446"/>
                  <a:gd name="connsiteY1" fmla="*/ 0 h 1234824"/>
                  <a:gd name="connsiteX2" fmla="*/ 5022213 w 5103446"/>
                  <a:gd name="connsiteY2" fmla="*/ 136874 h 1234824"/>
                  <a:gd name="connsiteX3" fmla="*/ 2029636 w 5103446"/>
                  <a:gd name="connsiteY3" fmla="*/ 965577 h 1234824"/>
                  <a:gd name="connsiteX4" fmla="*/ 59488 w 5103446"/>
                  <a:gd name="connsiteY4" fmla="*/ 1203275 h 1234824"/>
                  <a:gd name="connsiteX5" fmla="*/ 0 w 5103446"/>
                  <a:gd name="connsiteY5" fmla="*/ 1234824 h 123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3446" h="1234824">
                    <a:moveTo>
                      <a:pt x="0" y="0"/>
                    </a:moveTo>
                    <a:lnTo>
                      <a:pt x="5103446" y="0"/>
                    </a:lnTo>
                    <a:lnTo>
                      <a:pt x="5022213" y="136874"/>
                    </a:lnTo>
                    <a:cubicBezTo>
                      <a:pt x="4515804" y="889860"/>
                      <a:pt x="3412365" y="1156937"/>
                      <a:pt x="2029636" y="965577"/>
                    </a:cubicBezTo>
                    <a:cubicBezTo>
                      <a:pt x="1015636" y="825248"/>
                      <a:pt x="366300" y="1049447"/>
                      <a:pt x="59488" y="1203275"/>
                    </a:cubicBezTo>
                    <a:lnTo>
                      <a:pt x="0" y="1234824"/>
                    </a:lnTo>
                    <a:close/>
                  </a:path>
                </a:pathLst>
              </a:custGeom>
              <a:solidFill>
                <a:schemeClr val="accent3">
                  <a:lumMod val="75000"/>
                </a:schemeClr>
              </a:solidFill>
              <a:ln w="21930" cap="flat">
                <a:noFill/>
                <a:prstDash val="solid"/>
                <a:miter/>
              </a:ln>
            </p:spPr>
            <p:txBody>
              <a:bodyPr wrap="square" rtlCol="0" anchor="ctr">
                <a:noAutofit/>
              </a:bodyPr>
              <a:lstStyle/>
              <a:p>
                <a:pPr lvl="0"/>
                <a:endParaRPr lang="zh-CN" altLang="en-US"/>
              </a:p>
            </p:txBody>
          </p:sp>
        </p:grpSp>
      </p:grpSp>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endParaRPr lang="en-US"/>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10.png"/><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3.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8" Type="http://schemas.openxmlformats.org/officeDocument/2006/relationships/slideLayout" Target="../slideLayouts/slideLayout5.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7.xml"/><Relationship Id="rId7" Type="http://schemas.openxmlformats.org/officeDocument/2006/relationships/image" Target="../media/image7.png"/><Relationship Id="rId6" Type="http://schemas.openxmlformats.org/officeDocument/2006/relationships/tags" Target="../tags/tag46.xml"/><Relationship Id="rId5" Type="http://schemas.openxmlformats.org/officeDocument/2006/relationships/tags" Target="../tags/tag45.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tags" Target="../tags/tag44.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slideLayout" Target="../slideLayouts/slideLayout5.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350520" y="872490"/>
            <a:ext cx="2014855" cy="410845"/>
          </a:xfrm>
          <a:prstGeom prst="rect">
            <a:avLst/>
          </a:prstGeom>
          <a:noFill/>
        </p:spPr>
        <p:txBody>
          <a:bodyPr wrap="square" rtlCol="0" anchor="t">
            <a:spAutoFit/>
          </a:bodyPr>
          <a:p>
            <a:endParaRPr lang="en-US" altLang="zh-CN" sz="3200" baseline="30000" dirty="0">
              <a:solidFill>
                <a:srgbClr val="FFFF00"/>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2"/>
          <a:stretch>
            <a:fillRect/>
          </a:stretch>
        </p:blipFill>
        <p:spPr>
          <a:xfrm>
            <a:off x="0" y="0"/>
            <a:ext cx="12192000" cy="6858635"/>
          </a:xfrm>
          <a:prstGeom prst="rect">
            <a:avLst/>
          </a:prstGeom>
        </p:spPr>
      </p:pic>
      <p:pic>
        <p:nvPicPr>
          <p:cNvPr id="7" name="图片 6"/>
          <p:cNvPicPr>
            <a:picLocks noChangeAspect="1"/>
          </p:cNvPicPr>
          <p:nvPr userDrawn="1">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8326120" y="183515"/>
            <a:ext cx="1927860" cy="819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0f638565-7cae-412a-ac01-c48f4f5c3d11.source.5.zh-Hans"/>
          <p:cNvGrpSpPr/>
          <p:nvPr/>
        </p:nvGrpSpPr>
        <p:grpSpPr>
          <a:xfrm>
            <a:off x="1289050" y="1589405"/>
            <a:ext cx="10239375" cy="4246880"/>
            <a:chOff x="5779911" y="1426033"/>
            <a:chExt cx="6015026" cy="3641354"/>
          </a:xfrm>
        </p:grpSpPr>
        <p:grpSp>
          <p:nvGrpSpPr>
            <p:cNvPr id="96" name="组合 95"/>
            <p:cNvGrpSpPr/>
            <p:nvPr/>
          </p:nvGrpSpPr>
          <p:grpSpPr>
            <a:xfrm>
              <a:off x="5779911" y="1426033"/>
              <a:ext cx="5968398" cy="585150"/>
              <a:chOff x="5779911" y="1426033"/>
              <a:chExt cx="5968398" cy="585150"/>
            </a:xfrm>
          </p:grpSpPr>
          <p:sp>
            <p:nvSpPr>
              <p:cNvPr id="22" name="Bullet1"/>
              <p:cNvSpPr/>
              <p:nvPr/>
            </p:nvSpPr>
            <p:spPr bwMode="auto">
              <a:xfrm>
                <a:off x="5779911" y="1426033"/>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rPr>
                  <a:t>剂型创新</a:t>
                </a:r>
                <a:endParaRPr lang="zh-CN" altLang="en-US" b="1" dirty="0">
                  <a:solidFill>
                    <a:srgbClr val="002060"/>
                  </a:solidFill>
                  <a:latin typeface="微软雅黑" panose="020B0503020204020204" charset="-122"/>
                  <a:ea typeface="微软雅黑" panose="020B0503020204020204" charset="-122"/>
                </a:endParaRPr>
              </a:p>
            </p:txBody>
          </p:sp>
          <p:sp>
            <p:nvSpPr>
              <p:cNvPr id="23" name="Text1"/>
              <p:cNvSpPr/>
              <p:nvPr/>
            </p:nvSpPr>
            <p:spPr bwMode="auto">
              <a:xfrm>
                <a:off x="6979186" y="1426033"/>
                <a:ext cx="4769123"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注册分类：化学药品</a:t>
                </a:r>
                <a:r>
                  <a:rPr lang="en-US" altLang="zh-CN" sz="18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800">
                    <a:solidFill>
                      <a:srgbClr val="002060"/>
                    </a:solidFill>
                    <a:latin typeface="微软雅黑" panose="020B0503020204020204" charset="-122"/>
                    <a:ea typeface="微软雅黑" panose="020B0503020204020204" charset="-122"/>
                    <a:cs typeface="微软雅黑" panose="020B0503020204020204" charset="-122"/>
                    <a:sym typeface="+mn-ea"/>
                  </a:rPr>
                  <a:t>类，视同通过仿制药一致性评价</a:t>
                </a:r>
                <a:endPar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口腔崩解片在</a:t>
                </a:r>
                <a:r>
                  <a:rPr lang="zh-CN" altLang="fr-FR" sz="1800" b="1">
                    <a:solidFill>
                      <a:srgbClr val="002060"/>
                    </a:solidFill>
                    <a:latin typeface="微软雅黑" panose="020B0503020204020204" charset="-122"/>
                    <a:ea typeface="微软雅黑" panose="020B0503020204020204" charset="-122"/>
                    <a:cs typeface="微软雅黑" panose="020B0503020204020204" charset="-122"/>
                    <a:sym typeface="+mn-ea"/>
                  </a:rPr>
                  <a:t>无水或少量水</a:t>
                </a: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的情况下，药物与唾液接触后立即开始崩解</a:t>
                </a:r>
                <a:endParaRPr lang="zh-CN" altLang="fr-FR" sz="1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7" name="组合 96"/>
            <p:cNvGrpSpPr/>
            <p:nvPr/>
          </p:nvGrpSpPr>
          <p:grpSpPr>
            <a:xfrm>
              <a:off x="5779911" y="2224907"/>
              <a:ext cx="6015026" cy="929395"/>
              <a:chOff x="5779911" y="2224907"/>
              <a:chExt cx="6015026" cy="929395"/>
            </a:xfrm>
          </p:grpSpPr>
          <p:sp>
            <p:nvSpPr>
              <p:cNvPr id="20" name="Bullet2"/>
              <p:cNvSpPr/>
              <p:nvPr/>
            </p:nvSpPr>
            <p:spPr bwMode="auto">
              <a:xfrm>
                <a:off x="5779911" y="2382827"/>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便捷普适</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1" name="Text2"/>
              <p:cNvSpPr/>
              <p:nvPr/>
            </p:nvSpPr>
            <p:spPr bwMode="auto">
              <a:xfrm>
                <a:off x="6979186" y="2224907"/>
                <a:ext cx="4815751" cy="92939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a:t>
                </a:r>
                <a:r>
                  <a:rPr lang="zh-CN" sz="1800" dirty="0">
                    <a:solidFill>
                      <a:srgbClr val="002060"/>
                    </a:solidFill>
                    <a:latin typeface="微软雅黑" panose="020B0503020204020204" charset="-122"/>
                    <a:ea typeface="微软雅黑" panose="020B0503020204020204" charset="-122"/>
                    <a:cs typeface="微软雅黑" panose="020B0503020204020204" charset="-122"/>
                    <a:sym typeface="+mn-lt"/>
                  </a:rPr>
                  <a:t>与间苯三酚注射液适应症完全相同，覆盖同一患病群体</a:t>
                </a:r>
                <a:endParaRPr lang="zh-CN" sz="18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marL="285750" indent="-285750" algn="l" defTabSz="914400" fontAlgn="auto">
                  <a:lnSpc>
                    <a:spcPct val="150000"/>
                  </a:lnSpc>
                  <a:buFont typeface="Wingdings" panose="05000000000000000000" charset="0"/>
                  <a:buChar char="Ø"/>
                </a:pPr>
                <a:r>
                  <a:rPr lang="zh-CN" sz="1800" b="1" dirty="0">
                    <a:solidFill>
                      <a:srgbClr val="002060"/>
                    </a:solidFill>
                    <a:latin typeface="微软雅黑" panose="020B0503020204020204" charset="-122"/>
                    <a:ea typeface="微软雅黑" panose="020B0503020204020204" charset="-122"/>
                    <a:cs typeface="微软雅黑" panose="020B0503020204020204" charset="-122"/>
                    <a:sym typeface="+mn-lt"/>
                  </a:rPr>
                  <a:t>口崩片治疗场景多样，便于患者外出携带和居家服用，满足多样化治疗需求</a:t>
                </a:r>
                <a:endParaRPr lang="zh-CN" sz="1800" b="1" dirty="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98" name="组合 97"/>
            <p:cNvGrpSpPr/>
            <p:nvPr/>
          </p:nvGrpSpPr>
          <p:grpSpPr>
            <a:xfrm>
              <a:off x="5779911" y="3339621"/>
              <a:ext cx="5648086" cy="585717"/>
              <a:chOff x="5779911" y="3339621"/>
              <a:chExt cx="5648086" cy="585717"/>
            </a:xfrm>
          </p:grpSpPr>
          <p:sp>
            <p:nvSpPr>
              <p:cNvPr id="18" name="Bullet3"/>
              <p:cNvSpPr/>
              <p:nvPr/>
            </p:nvSpPr>
            <p:spPr bwMode="auto">
              <a:xfrm>
                <a:off x="5779911" y="3339621"/>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安全性高</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9" name="Text3"/>
              <p:cNvSpPr/>
              <p:nvPr/>
            </p:nvSpPr>
            <p:spPr bwMode="auto">
              <a:xfrm>
                <a:off x="6986017" y="3340210"/>
                <a:ext cx="4441980"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口崩片无间苯三酚注射液相关致敏辅料</a:t>
                </a:r>
                <a:r>
                  <a:rPr lang="en-US" altLang="zh-CN" sz="1800" baseline="30000" dirty="0">
                    <a:solidFill>
                      <a:srgbClr val="002060"/>
                    </a:solidFill>
                    <a:latin typeface="微软雅黑" panose="020B0503020204020204" charset="-122"/>
                    <a:ea typeface="微软雅黑" panose="020B0503020204020204" charset="-122"/>
                    <a:cs typeface="+mn-ea"/>
                    <a:sym typeface="+mn-lt"/>
                  </a:rPr>
                  <a:t>1</a:t>
                </a:r>
                <a:r>
                  <a:rPr lang="zh-CN" altLang="en-US" sz="1800" dirty="0">
                    <a:solidFill>
                      <a:srgbClr val="002060"/>
                    </a:solidFill>
                    <a:latin typeface="微软雅黑" panose="020B0503020204020204" charset="-122"/>
                    <a:ea typeface="微软雅黑" panose="020B0503020204020204" charset="-122"/>
                    <a:cs typeface="+mn-ea"/>
                    <a:sym typeface="+mn-lt"/>
                  </a:rPr>
                  <a:t>，</a:t>
                </a:r>
                <a:r>
                  <a:rPr lang="zh-CN" altLang="en-US" sz="1800" b="1" dirty="0">
                    <a:solidFill>
                      <a:srgbClr val="002060"/>
                    </a:solidFill>
                    <a:latin typeface="微软雅黑" panose="020B0503020204020204" charset="-122"/>
                    <a:ea typeface="微软雅黑" panose="020B0503020204020204" charset="-122"/>
                    <a:cs typeface="+mn-ea"/>
                    <a:sym typeface="+mn-lt"/>
                  </a:rPr>
                  <a:t>无注射相关不良事件风险</a:t>
                </a:r>
                <a:endParaRPr lang="zh-CN" altLang="en-US" sz="1800" b="1" dirty="0">
                  <a:solidFill>
                    <a:srgbClr val="002060"/>
                  </a:solidFill>
                  <a:latin typeface="微软雅黑" panose="020B0503020204020204" charset="-122"/>
                  <a:ea typeface="微软雅黑" panose="020B0503020204020204" charset="-122"/>
                  <a:cs typeface="+mn-ea"/>
                  <a:sym typeface="+mn-lt"/>
                </a:endParaRPr>
              </a:p>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非阿托品非罂粟碱类纯平滑肌解痉药，</a:t>
                </a:r>
                <a:r>
                  <a:rPr lang="zh-CN" altLang="en-US" sz="1800" b="1" dirty="0">
                    <a:solidFill>
                      <a:srgbClr val="002060"/>
                    </a:solidFill>
                    <a:latin typeface="微软雅黑" panose="020B0503020204020204" charset="-122"/>
                    <a:ea typeface="微软雅黑" panose="020B0503020204020204" charset="-122"/>
                    <a:cs typeface="+mn-ea"/>
                    <a:sym typeface="+mn-lt"/>
                  </a:rPr>
                  <a:t>无抗胆碱样副作用</a:t>
                </a:r>
                <a:r>
                  <a:rPr lang="en-US" altLang="zh-CN" sz="1800" baseline="30000" dirty="0">
                    <a:solidFill>
                      <a:srgbClr val="002060"/>
                    </a:solidFill>
                    <a:latin typeface="微软雅黑" panose="020B0503020204020204" charset="-122"/>
                    <a:ea typeface="微软雅黑" panose="020B0503020204020204" charset="-122"/>
                    <a:cs typeface="+mn-ea"/>
                    <a:sym typeface="+mn-lt"/>
                  </a:rPr>
                  <a:t>2</a:t>
                </a:r>
                <a:endParaRPr lang="en-US" altLang="zh-CN" sz="1800" baseline="30000" dirty="0">
                  <a:solidFill>
                    <a:srgbClr val="002060"/>
                  </a:solidFill>
                  <a:latin typeface="微软雅黑" panose="020B0503020204020204" charset="-122"/>
                  <a:ea typeface="微软雅黑" panose="020B0503020204020204" charset="-122"/>
                  <a:cs typeface="+mn-ea"/>
                  <a:sym typeface="+mn-lt"/>
                </a:endParaRPr>
              </a:p>
            </p:txBody>
          </p:sp>
        </p:grpSp>
        <p:grpSp>
          <p:nvGrpSpPr>
            <p:cNvPr id="99" name="组合 98"/>
            <p:cNvGrpSpPr/>
            <p:nvPr/>
          </p:nvGrpSpPr>
          <p:grpSpPr>
            <a:xfrm>
              <a:off x="5819019" y="4296415"/>
              <a:ext cx="5774860" cy="585150"/>
              <a:chOff x="5819019" y="4296415"/>
              <a:chExt cx="5774860" cy="585150"/>
            </a:xfrm>
          </p:grpSpPr>
          <p:sp>
            <p:nvSpPr>
              <p:cNvPr id="16" name="Bullet4"/>
              <p:cNvSpPr/>
              <p:nvPr/>
            </p:nvSpPr>
            <p:spPr bwMode="auto">
              <a:xfrm>
                <a:off x="5819019" y="4296415"/>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起效迅速</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7" name="Text4"/>
              <p:cNvSpPr/>
              <p:nvPr/>
            </p:nvSpPr>
            <p:spPr bwMode="auto">
              <a:xfrm>
                <a:off x="6997093" y="4296415"/>
                <a:ext cx="4596786"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defTabSz="914400">
                  <a:lnSpc>
                    <a:spcPct val="120000"/>
                  </a:lnSpc>
                  <a:buFont typeface="Wingdings" panose="05000000000000000000" charset="0"/>
                  <a:buChar char="Ø"/>
                </a:pPr>
                <a:r>
                  <a:rPr lang="zh-CN" altLang="en-US" sz="1800">
                    <a:solidFill>
                      <a:srgbClr val="002060"/>
                    </a:solidFill>
                    <a:latin typeface="微软雅黑" panose="020B0503020204020204" charset="-122"/>
                    <a:ea typeface="微软雅黑" panose="020B0503020204020204" charset="-122"/>
                    <a:sym typeface="+mn-ea"/>
                  </a:rPr>
                  <a:t>起效时间与注射液基本相当，较目录内常用口服解痉药</a:t>
                </a:r>
                <a:r>
                  <a:rPr lang="zh-CN" altLang="en-US" sz="1800" b="1">
                    <a:solidFill>
                      <a:srgbClr val="002060"/>
                    </a:solidFill>
                    <a:latin typeface="微软雅黑" panose="020B0503020204020204" charset="-122"/>
                    <a:ea typeface="微软雅黑" panose="020B0503020204020204" charset="-122"/>
                    <a:sym typeface="+mn-ea"/>
                  </a:rPr>
                  <a:t>起效更迅速</a:t>
                </a:r>
                <a:endParaRPr lang="zh-CN" altLang="en-US" sz="1800">
                  <a:solidFill>
                    <a:srgbClr val="002060"/>
                  </a:solidFill>
                  <a:latin typeface="微软雅黑" panose="020B0503020204020204" charset="-122"/>
                  <a:ea typeface="微软雅黑" panose="020B0503020204020204" charset="-122"/>
                  <a:sym typeface="+mn-ea"/>
                </a:endParaRPr>
              </a:p>
            </p:txBody>
          </p:sp>
        </p:grpSp>
        <p:grpSp>
          <p:nvGrpSpPr>
            <p:cNvPr id="103" name="组合 102"/>
            <p:cNvGrpSpPr/>
            <p:nvPr/>
          </p:nvGrpSpPr>
          <p:grpSpPr>
            <a:xfrm>
              <a:off x="5916462" y="2197005"/>
              <a:ext cx="5602437" cy="2870382"/>
              <a:chOff x="6780713" y="2197005"/>
              <a:chExt cx="4738186" cy="2870382"/>
            </a:xfrm>
          </p:grpSpPr>
          <p:cxnSp>
            <p:nvCxnSpPr>
              <p:cNvPr id="10" name="ïṡlïḓê"/>
              <p:cNvCxnSpPr/>
              <p:nvPr/>
            </p:nvCxnSpPr>
            <p:spPr>
              <a:xfrm>
                <a:off x="6780713" y="2197005"/>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1" name="ïṩḻiḋé"/>
              <p:cNvCxnSpPr/>
              <p:nvPr/>
            </p:nvCxnSpPr>
            <p:spPr>
              <a:xfrm>
                <a:off x="6780713" y="3153799"/>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2" name="îṡḻiḑè"/>
              <p:cNvCxnSpPr/>
              <p:nvPr/>
            </p:nvCxnSpPr>
            <p:spPr>
              <a:xfrm>
                <a:off x="6780713" y="4110593"/>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3" name="îṣḷíḑê"/>
              <p:cNvCxnSpPr/>
              <p:nvPr/>
            </p:nvCxnSpPr>
            <p:spPr>
              <a:xfrm>
                <a:off x="6780713" y="5067387"/>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120650" y="324485"/>
            <a:ext cx="10937875" cy="669925"/>
          </a:xfrm>
          <a:prstGeom prst="rect">
            <a:avLst/>
          </a:prstGeom>
          <a:noFill/>
        </p:spPr>
        <p:txBody>
          <a:bodyPr wrap="square" rtlCol="0" anchor="t">
            <a:noAutofit/>
          </a:bodyPr>
          <a:p>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四、创新性：剂型创新，与注射液适用人群相同，服用方便安全性高</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103505" y="6612890"/>
            <a:ext cx="7974965" cy="245110"/>
          </a:xfrm>
          <a:prstGeom prst="rect">
            <a:avLst/>
          </a:prstGeom>
          <a:noFill/>
        </p:spPr>
        <p:txBody>
          <a:bodyPr wrap="square" rtlCol="0" anchor="t">
            <a:spAutoFit/>
          </a:bodyPr>
          <a:p>
            <a:pPr algn="l"/>
            <a:r>
              <a:rPr lang="zh-CN" altLang="en-US" sz="1000" dirty="0" smtClean="0">
                <a:solidFill>
                  <a:schemeClr val="tx1"/>
                </a:solidFill>
                <a:latin typeface="微软雅黑" panose="020B0503020204020204" charset="-122"/>
                <a:ea typeface="微软雅黑" panose="020B0503020204020204" charset="-122"/>
                <a:sym typeface="+mn-ea"/>
              </a:rPr>
              <a:t>参考文献：</a:t>
            </a:r>
            <a:r>
              <a:rPr lang="en-US" altLang="zh-CN" sz="1000" dirty="0" smtClean="0">
                <a:solidFill>
                  <a:schemeClr val="tx1"/>
                </a:solidFill>
                <a:latin typeface="微软雅黑" panose="020B0503020204020204" charset="-122"/>
                <a:ea typeface="微软雅黑" panose="020B0503020204020204" charset="-122"/>
                <a:sym typeface="+mn-ea"/>
              </a:rPr>
              <a:t>1.</a:t>
            </a:r>
            <a:r>
              <a:rPr lang="zh-CN" altLang="en-US" sz="1000" dirty="0" smtClean="0">
                <a:solidFill>
                  <a:schemeClr val="tx1"/>
                </a:solidFill>
                <a:latin typeface="微软雅黑" panose="020B0503020204020204" charset="-122"/>
                <a:ea typeface="微软雅黑" panose="020B0503020204020204" charset="-122"/>
                <a:sym typeface="+mn-ea"/>
              </a:rPr>
              <a:t>435 例间苯三酚注射制剂不良反应分析</a:t>
            </a:r>
            <a:r>
              <a:rPr lang="en-US" altLang="zh-CN" sz="1000" dirty="0" smtClean="0">
                <a:solidFill>
                  <a:schemeClr val="tx1"/>
                </a:solidFill>
                <a:latin typeface="微软雅黑" panose="020B0503020204020204" charset="-122"/>
                <a:ea typeface="微软雅黑" panose="020B0503020204020204" charset="-122"/>
                <a:sym typeface="+mn-ea"/>
              </a:rPr>
              <a:t>  2020</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秦亚丽等</a:t>
            </a:r>
            <a:r>
              <a:rPr lang="en-US" altLang="zh-CN" sz="1000" dirty="0" smtClean="0">
                <a:solidFill>
                  <a:schemeClr val="tx1"/>
                </a:solidFill>
                <a:latin typeface="微软雅黑" panose="020B0503020204020204" charset="-122"/>
                <a:ea typeface="微软雅黑" panose="020B0503020204020204" charset="-122"/>
                <a:sym typeface="+mn-ea"/>
              </a:rPr>
              <a:t>   2.</a:t>
            </a:r>
            <a:r>
              <a:rPr lang="zh-CN" altLang="en-US" sz="1000" dirty="0" smtClean="0">
                <a:solidFill>
                  <a:schemeClr val="tx1"/>
                </a:solidFill>
                <a:latin typeface="微软雅黑" panose="020B0503020204020204" charset="-122"/>
                <a:ea typeface="微软雅黑" panose="020B0503020204020204" charset="-122"/>
                <a:sym typeface="+mn-ea"/>
              </a:rPr>
              <a:t>间苯三酚的药理作用与临床应用</a:t>
            </a:r>
            <a:r>
              <a:rPr lang="en-US" altLang="zh-CN" sz="1000" dirty="0" smtClean="0">
                <a:solidFill>
                  <a:schemeClr val="tx1"/>
                </a:solidFill>
                <a:latin typeface="微软雅黑" panose="020B0503020204020204" charset="-122"/>
                <a:ea typeface="微软雅黑" panose="020B0503020204020204" charset="-122"/>
                <a:sym typeface="+mn-ea"/>
              </a:rPr>
              <a:t>  2011</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李健和等</a:t>
            </a:r>
            <a:endParaRPr lang="zh-CN" altLang="en-US" sz="1000" dirty="0" smtClean="0">
              <a:solidFill>
                <a:schemeClr val="tx1"/>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 name="组合 39"/>
          <p:cNvGrpSpPr/>
          <p:nvPr/>
        </p:nvGrpSpPr>
        <p:grpSpPr>
          <a:xfrm>
            <a:off x="612140" y="1426034"/>
            <a:ext cx="11119341" cy="5025817"/>
            <a:chOff x="966842" y="1727547"/>
            <a:chExt cx="10426484" cy="4466039"/>
          </a:xfrm>
        </p:grpSpPr>
        <p:grpSp>
          <p:nvGrpSpPr>
            <p:cNvPr id="28" name="组合 27"/>
            <p:cNvGrpSpPr/>
            <p:nvPr/>
          </p:nvGrpSpPr>
          <p:grpSpPr>
            <a:xfrm>
              <a:off x="966843" y="1727547"/>
              <a:ext cx="5016059" cy="2076477"/>
              <a:chOff x="966843" y="1727547"/>
              <a:chExt cx="5016059" cy="2076477"/>
            </a:xfrm>
          </p:grpSpPr>
          <p:sp>
            <p:nvSpPr>
              <p:cNvPr id="35" name="ComponentBackground1"/>
              <p:cNvSpPr/>
              <p:nvPr/>
            </p:nvSpPr>
            <p:spPr>
              <a:xfrm>
                <a:off x="966843" y="1906578"/>
                <a:ext cx="5016059" cy="1897446"/>
              </a:xfrm>
              <a:prstGeom prst="roundRect">
                <a:avLst/>
              </a:prstGeom>
              <a:solidFill>
                <a:schemeClr val="bg1"/>
              </a:solidFill>
              <a:ln w="12700" cap="rnd">
                <a:gradFill>
                  <a:gsLst>
                    <a:gs pos="0">
                      <a:schemeClr val="accent1"/>
                    </a:gs>
                    <a:gs pos="100000">
                      <a:schemeClr val="accent1">
                        <a:alpha val="0"/>
                      </a:schemeClr>
                    </a:gs>
                  </a:gsLst>
                  <a:lin ang="5400000" scaled="1"/>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36" name="Text1"/>
              <p:cNvSpPr/>
              <p:nvPr/>
            </p:nvSpPr>
            <p:spPr bwMode="auto">
              <a:xfrm>
                <a:off x="1447348" y="2439661"/>
                <a:ext cx="4411560"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消化系统、胆道系统、泌尿系统平滑肌痉挛</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导致的疼痛多发且剧烈，患者疾病负担较大；</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较目录内口服解痉产品</a:t>
                </a:r>
                <a:r>
                  <a:rPr lang="zh-CN" sz="1600" b="1" dirty="0">
                    <a:solidFill>
                      <a:srgbClr val="002060"/>
                    </a:solidFill>
                    <a:latin typeface="微软雅黑" panose="020B0503020204020204" charset="-122"/>
                    <a:ea typeface="微软雅黑" panose="020B0503020204020204" charset="-122"/>
                    <a:cs typeface="+mn-ea"/>
                    <a:sym typeface="+mn-lt"/>
                  </a:rPr>
                  <a:t>安全性更高</a:t>
                </a:r>
                <a:r>
                  <a:rPr lang="zh-CN" sz="1600" dirty="0">
                    <a:solidFill>
                      <a:srgbClr val="002060"/>
                    </a:solidFill>
                    <a:latin typeface="微软雅黑" panose="020B0503020204020204" charset="-122"/>
                    <a:ea typeface="微软雅黑" panose="020B0503020204020204" charset="-122"/>
                    <a:cs typeface="+mn-ea"/>
                    <a:sym typeface="+mn-lt"/>
                  </a:rPr>
                  <a:t>，</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老人和心血管病变患者同样适用</a:t>
                </a:r>
                <a:endParaRPr lang="zh-CN" altLang="zh-CN" sz="1600" dirty="0">
                  <a:solidFill>
                    <a:srgbClr val="002060"/>
                  </a:solidFill>
                  <a:latin typeface="微软雅黑" panose="020B0503020204020204" charset="-122"/>
                  <a:ea typeface="微软雅黑" panose="020B0503020204020204" charset="-122"/>
                  <a:cs typeface="+mn-ea"/>
                  <a:sym typeface="+mn-lt"/>
                </a:endParaRPr>
              </a:p>
            </p:txBody>
          </p:sp>
          <p:sp>
            <p:nvSpPr>
              <p:cNvPr id="37" name="Bullet1"/>
              <p:cNvSpPr txBox="1"/>
              <p:nvPr/>
            </p:nvSpPr>
            <p:spPr bwMode="auto">
              <a:xfrm>
                <a:off x="1864160" y="1727547"/>
                <a:ext cx="3255230" cy="77926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对公共健康影响显著</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4" name="IconBackground1"/>
              <p:cNvSpPr txBox="1">
                <a:spLocks noChangeAspect="1"/>
              </p:cNvSpPr>
              <p:nvPr/>
            </p:nvSpPr>
            <p:spPr>
              <a:xfrm>
                <a:off x="1028885" y="1961835"/>
                <a:ext cx="641996" cy="641996"/>
              </a:xfrm>
              <a:prstGeom prst="roundRect">
                <a:avLst>
                  <a:gd name="adj" fmla="val 50000"/>
                </a:avLst>
              </a:prstGeom>
              <a:solidFill>
                <a:srgbClr val="2D61B7"/>
              </a:solidFill>
              <a:ln w="12700">
                <a:solidFill>
                  <a:schemeClr val="accent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01</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29" name="组合 28"/>
            <p:cNvGrpSpPr/>
            <p:nvPr/>
          </p:nvGrpSpPr>
          <p:grpSpPr>
            <a:xfrm>
              <a:off x="6234498" y="1736710"/>
              <a:ext cx="5158828" cy="2067314"/>
              <a:chOff x="6234498" y="1736710"/>
              <a:chExt cx="5158828" cy="2067314"/>
            </a:xfrm>
          </p:grpSpPr>
          <p:sp>
            <p:nvSpPr>
              <p:cNvPr id="25" name="ComponentBackground2"/>
              <p:cNvSpPr/>
              <p:nvPr/>
            </p:nvSpPr>
            <p:spPr>
              <a:xfrm flipH="1">
                <a:off x="6234498" y="1906578"/>
                <a:ext cx="5016059" cy="1897446"/>
              </a:xfrm>
              <a:prstGeom prst="roundRect">
                <a:avLst/>
              </a:prstGeom>
              <a:solidFill>
                <a:schemeClr val="bg1"/>
              </a:solidFill>
              <a:ln w="12700" cap="rnd">
                <a:gradFill>
                  <a:gsLst>
                    <a:gs pos="0">
                      <a:schemeClr val="accent2"/>
                    </a:gs>
                    <a:gs pos="100000">
                      <a:schemeClr val="accent2">
                        <a:alpha val="0"/>
                      </a:schemeClr>
                    </a:gs>
                  </a:gsLst>
                  <a:lin ang="5400000" scaled="1"/>
                </a:gradFill>
                <a:prstDash val="solid"/>
                <a:round/>
              </a:ln>
              <a:effectLst>
                <a:outerShdw blurRad="254000" dist="127000" algn="ctr"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6" name="Text2"/>
              <p:cNvSpPr/>
              <p:nvPr/>
            </p:nvSpPr>
            <p:spPr bwMode="auto">
              <a:xfrm flipH="1">
                <a:off x="6411937" y="2536286"/>
                <a:ext cx="4981389"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Bef>
                    <a:spcPct val="0"/>
                  </a:spcBef>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目前目录内仅有间苯三酚注射剂型，新增口崩片剂型</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spcBef>
                    <a:spcPct val="0"/>
                  </a:spcBef>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可填补目录空白，</a:t>
                </a: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优化目录结构增加临床场景选择性</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r">
                  <a:lnSpc>
                    <a:spcPct val="120000"/>
                  </a:lnSpc>
                  <a:spcBef>
                    <a:spcPct val="0"/>
                  </a:spcBef>
                </a:pPr>
                <a:r>
                  <a:rPr lang="sv-SE" altLang="zh-CN" sz="900" dirty="0">
                    <a:solidFill>
                      <a:srgbClr val="002060"/>
                    </a:solidFill>
                    <a:latin typeface="微软雅黑" panose="020B0503020204020204" charset="-122"/>
                    <a:ea typeface="微软雅黑" panose="020B0503020204020204" charset="-122"/>
                    <a:cs typeface="微软雅黑" panose="020B0503020204020204" charset="-122"/>
                  </a:rPr>
                  <a:t>.</a:t>
                </a:r>
                <a:endParaRPr lang="sv-SE" altLang="zh-CN" sz="9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7" name="Bullet2"/>
              <p:cNvSpPr txBox="1"/>
              <p:nvPr/>
            </p:nvSpPr>
            <p:spPr bwMode="auto">
              <a:xfrm flipH="1">
                <a:off x="7641071" y="1736710"/>
                <a:ext cx="2723321" cy="77939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弥补目录短板</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9" name="IconBackground2"/>
              <p:cNvSpPr txBox="1">
                <a:spLocks noChangeAspect="1"/>
              </p:cNvSpPr>
              <p:nvPr/>
            </p:nvSpPr>
            <p:spPr>
              <a:xfrm>
                <a:off x="10546519" y="1962639"/>
                <a:ext cx="641996" cy="641996"/>
              </a:xfrm>
              <a:prstGeom prst="roundRect">
                <a:avLst>
                  <a:gd name="adj" fmla="val 50000"/>
                </a:avLst>
              </a:prstGeom>
              <a:solidFill>
                <a:srgbClr val="2D61B7"/>
              </a:solidFill>
              <a:ln w="12700">
                <a:solidFill>
                  <a:schemeClr val="accent2"/>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02</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30" name="组合 29"/>
            <p:cNvGrpSpPr/>
            <p:nvPr/>
          </p:nvGrpSpPr>
          <p:grpSpPr>
            <a:xfrm>
              <a:off x="6234498" y="4042456"/>
              <a:ext cx="5158828" cy="2151130"/>
              <a:chOff x="6234498" y="4042456"/>
              <a:chExt cx="5158828" cy="2151130"/>
            </a:xfrm>
          </p:grpSpPr>
          <p:sp>
            <p:nvSpPr>
              <p:cNvPr id="20" name="ComponentBackground3"/>
              <p:cNvSpPr/>
              <p:nvPr/>
            </p:nvSpPr>
            <p:spPr>
              <a:xfrm flipH="1">
                <a:off x="6234498" y="4042456"/>
                <a:ext cx="5016059" cy="1886827"/>
              </a:xfrm>
              <a:prstGeom prst="roundRect">
                <a:avLst/>
              </a:prstGeom>
              <a:solidFill>
                <a:schemeClr val="bg1"/>
              </a:solidFill>
              <a:ln w="12700" cap="rnd">
                <a:gradFill flip="none" rotWithShape="1">
                  <a:gsLst>
                    <a:gs pos="0">
                      <a:schemeClr val="accent3"/>
                    </a:gs>
                    <a:gs pos="100000">
                      <a:schemeClr val="accent3">
                        <a:alpha val="0"/>
                      </a:schemeClr>
                    </a:gs>
                  </a:gsLst>
                  <a:lin ang="16200000" scaled="1"/>
                  <a:tileRect/>
                </a:gradFill>
                <a:prstDash val="solid"/>
                <a:round/>
              </a:ln>
              <a:effectLst>
                <a:outerShdw blurRad="254000" dist="127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1" name="Text3"/>
              <p:cNvSpPr/>
              <p:nvPr/>
            </p:nvSpPr>
            <p:spPr bwMode="auto">
              <a:xfrm flipH="1">
                <a:off x="7102044" y="4304845"/>
                <a:ext cx="4291282" cy="84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适应症清晰，针对痉挛性疼痛</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指征明确，</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不存在滥用风险</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，临床管理难度较低</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2" name="Bullet3"/>
              <p:cNvSpPr txBox="1"/>
              <p:nvPr/>
            </p:nvSpPr>
            <p:spPr bwMode="auto">
              <a:xfrm flipH="1">
                <a:off x="7583910" y="5418553"/>
                <a:ext cx="2723321" cy="7750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临床管理难度低</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a:p>
                <a:pPr algn="r" eaLnBrk="1" hangingPunct="1">
                  <a:spcBef>
                    <a:spcPct val="0"/>
                  </a:spcBef>
                  <a:buFontTx/>
                  <a:buNone/>
                </a:pP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24" name="IconBackground3"/>
              <p:cNvSpPr txBox="1">
                <a:spLocks noChangeAspect="1"/>
              </p:cNvSpPr>
              <p:nvPr/>
            </p:nvSpPr>
            <p:spPr>
              <a:xfrm>
                <a:off x="10546519" y="5237886"/>
                <a:ext cx="641996" cy="641996"/>
              </a:xfrm>
              <a:prstGeom prst="roundRect">
                <a:avLst>
                  <a:gd name="adj" fmla="val 50000"/>
                </a:avLst>
              </a:prstGeom>
              <a:solidFill>
                <a:srgbClr val="2D61B7"/>
              </a:solidFill>
              <a:ln w="12700">
                <a:solidFill>
                  <a:schemeClr val="accent3"/>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04</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31" name="组合 30"/>
            <p:cNvGrpSpPr/>
            <p:nvPr/>
          </p:nvGrpSpPr>
          <p:grpSpPr>
            <a:xfrm>
              <a:off x="966842" y="4023143"/>
              <a:ext cx="5016059" cy="1906140"/>
              <a:chOff x="966842" y="4023143"/>
              <a:chExt cx="5016059" cy="1906140"/>
            </a:xfrm>
          </p:grpSpPr>
          <p:sp>
            <p:nvSpPr>
              <p:cNvPr id="15" name="ComponentBackground4"/>
              <p:cNvSpPr/>
              <p:nvPr/>
            </p:nvSpPr>
            <p:spPr>
              <a:xfrm>
                <a:off x="966842" y="4042456"/>
                <a:ext cx="5016059" cy="1886827"/>
              </a:xfrm>
              <a:prstGeom prst="roundRect">
                <a:avLst/>
              </a:prstGeom>
              <a:solidFill>
                <a:schemeClr val="bg1"/>
              </a:solidFill>
              <a:ln w="12700" cap="rnd">
                <a:gradFill flip="none" rotWithShape="1">
                  <a:gsLst>
                    <a:gs pos="0">
                      <a:schemeClr val="accent4"/>
                    </a:gs>
                    <a:gs pos="100000">
                      <a:schemeClr val="accent4">
                        <a:alpha val="0"/>
                      </a:schemeClr>
                    </a:gs>
                  </a:gsLst>
                  <a:lin ang="16200000" scaled="1"/>
                  <a:tileRect/>
                </a:gradFill>
                <a:prstDash val="solid"/>
                <a:round/>
              </a:ln>
              <a:effectLst>
                <a:outerShdw blurRad="254000" dist="127000" algn="ctr" rotWithShape="0">
                  <a:schemeClr val="accent4">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16" name="Text4"/>
              <p:cNvSpPr/>
              <p:nvPr/>
            </p:nvSpPr>
            <p:spPr bwMode="auto">
              <a:xfrm>
                <a:off x="1510472" y="4023143"/>
                <a:ext cx="4169814" cy="7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rPr>
                  <a:t>适应症同时覆盖消化道、胆道、泌尿系，</a:t>
                </a:r>
                <a:endPar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较现有目录内口服产品更</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lt"/>
                  </a:rPr>
                  <a:t>便于临床处方</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a:t>
                </a:r>
                <a:endPar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若部分替代间苯三酚注射液预计可节省</a:t>
                </a:r>
                <a:r>
                  <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45%</a:t>
                </a:r>
                <a:endPar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治疗费用，符合医疗基本要求</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spcBef>
                    <a:spcPct val="0"/>
                  </a:spcBef>
                </a:pP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Bullet4"/>
              <p:cNvSpPr txBox="1"/>
              <p:nvPr/>
            </p:nvSpPr>
            <p:spPr bwMode="auto">
              <a:xfrm>
                <a:off x="2129722" y="5111062"/>
                <a:ext cx="2723508" cy="7651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符合保基本原则</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90" name="IconBackground4"/>
              <p:cNvSpPr txBox="1">
                <a:spLocks noChangeAspect="1"/>
              </p:cNvSpPr>
              <p:nvPr/>
            </p:nvSpPr>
            <p:spPr>
              <a:xfrm>
                <a:off x="1028885" y="5237886"/>
                <a:ext cx="641996" cy="641996"/>
              </a:xfrm>
              <a:prstGeom prst="roundRect">
                <a:avLst>
                  <a:gd name="adj" fmla="val 50000"/>
                </a:avLst>
              </a:prstGeom>
              <a:solidFill>
                <a:srgbClr val="2D61B7"/>
              </a:solidFill>
              <a:ln w="12700">
                <a:solidFill>
                  <a:schemeClr val="accent4"/>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03</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sp>
        <p:nvSpPr>
          <p:cNvPr id="7" name="页脚占位符 1"/>
          <p:cNvSpPr>
            <a:spLocks noGrp="1"/>
          </p:cNvSpPr>
          <p:nvPr>
            <p:ph type="ftr" sz="quarter" idx="11"/>
            <p:custDataLst>
              <p:tags r:id="rId1"/>
            </p:custDataLst>
          </p:nvPr>
        </p:nvSpPr>
        <p:spPr>
          <a:xfrm>
            <a:off x="745490" y="370840"/>
            <a:ext cx="10447655" cy="419735"/>
          </a:xfrm>
        </p:spPr>
        <p:txBody>
          <a:bodyPr/>
          <a:p>
            <a:pPr algn="l"/>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：可弥补目录剂型不足，便于临床处方选择</a:t>
            </a:r>
            <a:endPar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pic>
        <p:nvPicPr>
          <p:cNvPr id="4" name="图片 3"/>
          <p:cNvPicPr>
            <a:picLocks noChangeAspect="1"/>
          </p:cNvPicPr>
          <p:nvPr/>
        </p:nvPicPr>
        <p:blipFill>
          <a:blip r:embed="rId2"/>
          <a:srcRect l="6353" t="5584" r="5805" b="4038"/>
          <a:stretch>
            <a:fillRect/>
          </a:stretch>
        </p:blipFill>
        <p:spPr>
          <a:xfrm>
            <a:off x="5100320" y="3087370"/>
            <a:ext cx="1835150" cy="1819275"/>
          </a:xfrm>
          <a:prstGeom prst="rect">
            <a:avLst/>
          </a:prstGeom>
        </p:spPr>
      </p:pic>
      <p:sp>
        <p:nvSpPr>
          <p:cNvPr id="5" name="文本框 4"/>
          <p:cNvSpPr txBox="1"/>
          <p:nvPr>
            <p:custDataLst>
              <p:tags r:id="rId3"/>
            </p:custDataLst>
          </p:nvPr>
        </p:nvSpPr>
        <p:spPr>
          <a:xfrm>
            <a:off x="268605" y="6622415"/>
            <a:ext cx="3769995" cy="153670"/>
          </a:xfrm>
          <a:prstGeom prst="rect">
            <a:avLst/>
          </a:prstGeom>
          <a:noFill/>
        </p:spPr>
        <p:txBody>
          <a:bodyPr wrap="none" lIns="0" tIns="0" rIns="0" bIns="0" rtlCol="0">
            <a:spAutoFit/>
          </a:bodyPr>
          <a:p>
            <a:r>
              <a:rPr lang="zh-CN" altLang="en-US" sz="1000" dirty="0" smtClean="0">
                <a:solidFill>
                  <a:schemeClr val="tx1"/>
                </a:solidFill>
                <a:latin typeface="微软雅黑" panose="020B0503020204020204" charset="-122"/>
                <a:ea typeface="微软雅黑" panose="020B0503020204020204" charset="-122"/>
              </a:rPr>
              <a:t>备注：间苯三酚注射液价格来源于米内网截止</a:t>
            </a:r>
            <a:r>
              <a:rPr lang="en-US" altLang="zh-CN" sz="1000" dirty="0" smtClean="0">
                <a:solidFill>
                  <a:schemeClr val="tx1"/>
                </a:solidFill>
                <a:latin typeface="微软雅黑" panose="020B0503020204020204" charset="-122"/>
                <a:ea typeface="微软雅黑" panose="020B0503020204020204" charset="-122"/>
              </a:rPr>
              <a:t>2024</a:t>
            </a:r>
            <a:r>
              <a:rPr lang="zh-CN" altLang="en-US" sz="1000" dirty="0" smtClean="0">
                <a:solidFill>
                  <a:schemeClr val="tx1"/>
                </a:solidFill>
                <a:latin typeface="微软雅黑" panose="020B0503020204020204" charset="-122"/>
                <a:ea typeface="微软雅黑" panose="020B0503020204020204" charset="-122"/>
              </a:rPr>
              <a:t>年</a:t>
            </a:r>
            <a:r>
              <a:rPr lang="en-US" altLang="zh-CN" sz="1000" dirty="0" smtClean="0">
                <a:solidFill>
                  <a:schemeClr val="tx1"/>
                </a:solidFill>
                <a:latin typeface="微软雅黑" panose="020B0503020204020204" charset="-122"/>
                <a:ea typeface="微软雅黑" panose="020B0503020204020204" charset="-122"/>
              </a:rPr>
              <a:t>6</a:t>
            </a:r>
            <a:r>
              <a:rPr lang="zh-CN" altLang="en-US" sz="1000" dirty="0" smtClean="0">
                <a:solidFill>
                  <a:schemeClr val="tx1"/>
                </a:solidFill>
                <a:latin typeface="微软雅黑" panose="020B0503020204020204" charset="-122"/>
                <a:ea typeface="微软雅黑" panose="020B0503020204020204" charset="-122"/>
              </a:rPr>
              <a:t>月</a:t>
            </a:r>
            <a:r>
              <a:rPr lang="en-US" altLang="zh-CN" sz="1000" dirty="0" smtClean="0">
                <a:solidFill>
                  <a:schemeClr val="tx1"/>
                </a:solidFill>
                <a:latin typeface="微软雅黑" panose="020B0503020204020204" charset="-122"/>
                <a:ea typeface="微软雅黑" panose="020B0503020204020204" charset="-122"/>
              </a:rPr>
              <a:t>30</a:t>
            </a:r>
            <a:r>
              <a:rPr lang="zh-CN" altLang="en-US" sz="1000" dirty="0" smtClean="0">
                <a:solidFill>
                  <a:schemeClr val="tx1"/>
                </a:solidFill>
                <a:latin typeface="微软雅黑" panose="020B0503020204020204" charset="-122"/>
                <a:ea typeface="微软雅黑" panose="020B0503020204020204" charset="-122"/>
              </a:rPr>
              <a:t>日数据</a:t>
            </a:r>
            <a:r>
              <a:rPr lang="en-US" altLang="zh-CN" sz="1000" dirty="0" smtClean="0">
                <a:solidFill>
                  <a:schemeClr val="tx1"/>
                </a:solidFill>
                <a:latin typeface="微软雅黑" panose="020B0503020204020204" charset="-122"/>
                <a:ea typeface="微软雅黑" panose="020B0503020204020204" charset="-122"/>
              </a:rPr>
              <a:t>  </a:t>
            </a:r>
            <a:endParaRPr lang="zh-CN" altLang="en-US" sz="1000" dirty="0" smtClean="0">
              <a:solidFill>
                <a:schemeClr val="tx1"/>
              </a:solidFill>
              <a:latin typeface="微软雅黑" panose="020B0503020204020204" charset="-122"/>
              <a:ea typeface="微软雅黑" panose="020B0503020204020204" charset="-122"/>
            </a:endParaRPr>
          </a:p>
        </p:txBody>
      </p:sp>
    </p:spTree>
    <p:custDataLst>
      <p:tags r:id="rId4"/>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页脚占位符 1"/>
          <p:cNvSpPr>
            <a:spLocks noGrp="1"/>
          </p:cNvSpPr>
          <p:nvPr>
            <p:ph type="ftr" sz="quarter" idx="11"/>
            <p:custDataLst>
              <p:tags r:id="rId1"/>
            </p:custDataLst>
          </p:nvPr>
        </p:nvSpPr>
        <p:spPr>
          <a:xfrm>
            <a:off x="730885" y="475615"/>
            <a:ext cx="10340340" cy="419735"/>
          </a:xfrm>
        </p:spPr>
        <p:txBody>
          <a:bodyPr/>
          <a:p>
            <a:pPr algn="l"/>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2/2</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：较间苯三酚注射液可降低静脉滴注治疗费用</a:t>
            </a:r>
            <a:endPar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graphicFrame>
        <p:nvGraphicFramePr>
          <p:cNvPr id="6" name="表格 5"/>
          <p:cNvGraphicFramePr/>
          <p:nvPr>
            <p:custDataLst>
              <p:tags r:id="rId2"/>
            </p:custDataLst>
          </p:nvPr>
        </p:nvGraphicFramePr>
        <p:xfrm>
          <a:off x="1160780" y="1859915"/>
          <a:ext cx="9910445" cy="1911350"/>
        </p:xfrm>
        <a:graphic>
          <a:graphicData uri="http://schemas.openxmlformats.org/drawingml/2006/table">
            <a:tbl>
              <a:tblPr firstRow="1" bandRow="1">
                <a:effectLst/>
                <a:tableStyleId>{5940675A-B579-460E-94D1-54222C63F5DA}</a:tableStyleId>
              </a:tblPr>
              <a:tblGrid>
                <a:gridCol w="2150745"/>
                <a:gridCol w="1083310"/>
                <a:gridCol w="1745615"/>
                <a:gridCol w="1517015"/>
                <a:gridCol w="1569720"/>
                <a:gridCol w="1844040"/>
              </a:tblGrid>
              <a:tr h="762000">
                <a:tc>
                  <a:txBody>
                    <a:bodyPr/>
                    <a:p>
                      <a:pPr algn="ctr">
                        <a:buNone/>
                      </a:pPr>
                      <a:r>
                        <a:rPr lang="zh-CN" altLang="en-US" sz="1800" b="1">
                          <a:solidFill>
                            <a:schemeClr val="bg2"/>
                          </a:solidFill>
                          <a:latin typeface="微软雅黑" panose="020B0503020204020204" charset="-122"/>
                          <a:ea typeface="微软雅黑" panose="020B0503020204020204" charset="-122"/>
                        </a:rPr>
                        <a:t>产品名称</a:t>
                      </a:r>
                      <a:endParaRPr lang="zh-CN" altLang="en-US" sz="18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1800" b="1">
                          <a:solidFill>
                            <a:schemeClr val="bg2"/>
                          </a:solidFill>
                          <a:latin typeface="微软雅黑" panose="020B0503020204020204" charset="-122"/>
                          <a:ea typeface="微软雅黑" panose="020B0503020204020204" charset="-122"/>
                        </a:rPr>
                        <a:t>规格</a:t>
                      </a:r>
                      <a:endParaRPr lang="zh-CN" altLang="en-US" sz="18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1800" b="1">
                          <a:solidFill>
                            <a:schemeClr val="bg2"/>
                          </a:solidFill>
                          <a:latin typeface="微软雅黑" panose="020B0503020204020204" charset="-122"/>
                          <a:ea typeface="微软雅黑" panose="020B0503020204020204" charset="-122"/>
                        </a:rPr>
                        <a:t>平均日剂量</a:t>
                      </a:r>
                      <a:endParaRPr lang="zh-CN" altLang="en-US" sz="18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挂网价</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支</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元</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治疗费</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次</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人</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日治疗费合计</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人</a:t>
                      </a:r>
                      <a:endParaRPr lang="zh-CN" altLang="en-US" sz="18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r>
              <a:tr h="579120">
                <a:tc>
                  <a:txBody>
                    <a:bodyPr/>
                    <a:p>
                      <a:pPr algn="ctr">
                        <a:buNone/>
                      </a:pPr>
                      <a:r>
                        <a:rPr lang="zh-CN" altLang="en-US" sz="1600">
                          <a:solidFill>
                            <a:srgbClr val="002060"/>
                          </a:solidFill>
                          <a:latin typeface="微软雅黑" panose="020B0503020204020204" charset="-122"/>
                          <a:ea typeface="微软雅黑" panose="020B0503020204020204" charset="-122"/>
                        </a:rPr>
                        <a:t>间苯三酚注射液</a:t>
                      </a:r>
                      <a:endParaRPr lang="zh-CN" altLang="en-US" sz="16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4ml</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600">
                          <a:solidFill>
                            <a:srgbClr val="002060"/>
                          </a:solidFill>
                          <a:latin typeface="微软雅黑" panose="020B0503020204020204" charset="-122"/>
                          <a:ea typeface="微软雅黑" panose="020B0503020204020204" charset="-122"/>
                          <a:cs typeface="微软雅黑" panose="020B0503020204020204" charset="-122"/>
                        </a:rPr>
                        <a:t>40mg</a:t>
                      </a:r>
                      <a:endParaRPr lang="en-US" altLang="zh-CN" sz="16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5</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支</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rPr>
                        <a:t>0.58**</a:t>
                      </a:r>
                      <a:endParaRPr lang="en-US" altLang="zh-CN" sz="1600" baseline="30000">
                        <a:solidFill>
                          <a:srgbClr val="002060"/>
                        </a:solidFill>
                        <a:uFillTx/>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indent="0" algn="ctr">
                        <a:buNone/>
                      </a:pPr>
                      <a:r>
                        <a:rPr lang="en-US" altLang="en-US" sz="1600" b="0">
                          <a:solidFill>
                            <a:srgbClr val="002060"/>
                          </a:solidFill>
                          <a:uFillTx/>
                          <a:latin typeface="微软雅黑" panose="020B0503020204020204" charset="-122"/>
                          <a:ea typeface="微软雅黑" panose="020B0503020204020204" charset="-122"/>
                        </a:rPr>
                        <a:t>50</a:t>
                      </a:r>
                      <a:endParaRPr lang="en-US" altLang="en-US" sz="16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solidFill>
                  </a:tcPr>
                </a:tc>
                <a:tc>
                  <a:txBody>
                    <a:bodyPr/>
                    <a:p>
                      <a:pPr indent="0" algn="ctr">
                        <a:buNone/>
                      </a:pPr>
                      <a:r>
                        <a:rPr lang="en-US" altLang="en-US" sz="1600" b="0">
                          <a:solidFill>
                            <a:srgbClr val="002060"/>
                          </a:solidFill>
                          <a:uFillTx/>
                          <a:latin typeface="微软雅黑" panose="020B0503020204020204" charset="-122"/>
                          <a:ea typeface="微软雅黑" panose="020B0503020204020204" charset="-122"/>
                        </a:rPr>
                        <a:t>52.9</a:t>
                      </a:r>
                      <a:endParaRPr lang="en-US" altLang="en-US" sz="16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solidFill>
                  </a:tcPr>
                </a:tc>
              </a:tr>
              <a:tr h="570230">
                <a:tc>
                  <a:txBody>
                    <a:bodyPr/>
                    <a:p>
                      <a:pPr algn="ctr">
                        <a:buNone/>
                      </a:pPr>
                      <a:r>
                        <a:rPr lang="zh-CN" altLang="en-US" sz="1600">
                          <a:solidFill>
                            <a:srgbClr val="002060"/>
                          </a:solidFill>
                          <a:latin typeface="微软雅黑" panose="020B0503020204020204" charset="-122"/>
                          <a:ea typeface="微软雅黑" panose="020B0503020204020204" charset="-122"/>
                        </a:rPr>
                        <a:t>间苯三酚口崩片</a:t>
                      </a:r>
                      <a:endParaRPr lang="zh-CN" altLang="en-US" sz="16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80mg</a:t>
                      </a:r>
                      <a:endParaRPr lang="en-US" altLang="zh-CN" sz="16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4</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片</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600">
                          <a:solidFill>
                            <a:srgbClr val="002060"/>
                          </a:solidFill>
                          <a:latin typeface="微软雅黑" panose="020B0503020204020204" charset="-122"/>
                          <a:ea typeface="微软雅黑" panose="020B0503020204020204" charset="-122"/>
                        </a:rPr>
                        <a:t>16.94***</a:t>
                      </a:r>
                      <a:endParaRPr lang="en-US" altLang="zh-CN" sz="16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indent="0" algn="ctr">
                        <a:buNone/>
                      </a:pPr>
                      <a:r>
                        <a:rPr lang="en-US" altLang="en-US" sz="1600" b="0">
                          <a:solidFill>
                            <a:srgbClr val="002060"/>
                          </a:solidFill>
                          <a:uFillTx/>
                          <a:latin typeface="微软雅黑" panose="020B0503020204020204" charset="-122"/>
                          <a:ea typeface="微软雅黑" panose="020B0503020204020204" charset="-122"/>
                        </a:rPr>
                        <a:t>0</a:t>
                      </a:r>
                      <a:endParaRPr lang="en-US" altLang="en-US" sz="16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indent="0" algn="ctr">
                        <a:buNone/>
                      </a:pPr>
                      <a:r>
                        <a:rPr lang="en-US" altLang="en-US" sz="1600" b="0">
                          <a:solidFill>
                            <a:srgbClr val="002060"/>
                          </a:solidFill>
                          <a:uFillTx/>
                          <a:latin typeface="微软雅黑" panose="020B0503020204020204" charset="-122"/>
                          <a:ea typeface="微软雅黑" panose="020B0503020204020204" charset="-122"/>
                        </a:rPr>
                        <a:t>67.76</a:t>
                      </a:r>
                      <a:endParaRPr lang="en-US" altLang="en-US" sz="16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solidFill>
                  </a:tcPr>
                </a:tc>
              </a:tr>
            </a:tbl>
          </a:graphicData>
        </a:graphic>
      </p:graphicFrame>
      <p:sp>
        <p:nvSpPr>
          <p:cNvPr id="8" name="文本框 7"/>
          <p:cNvSpPr txBox="1"/>
          <p:nvPr>
            <p:custDataLst>
              <p:tags r:id="rId3"/>
            </p:custDataLst>
          </p:nvPr>
        </p:nvSpPr>
        <p:spPr>
          <a:xfrm>
            <a:off x="1021715" y="4615815"/>
            <a:ext cx="10049510" cy="929005"/>
          </a:xfrm>
          <a:prstGeom prst="rect">
            <a:avLst/>
          </a:prstGeom>
          <a:solidFill>
            <a:schemeClr val="bg1"/>
          </a:solidFill>
          <a:effectLst>
            <a:outerShdw blurRad="50800" dist="38100" dir="2700000" algn="tl" rotWithShape="0">
              <a:prstClr val="black">
                <a:alpha val="40000"/>
              </a:prstClr>
            </a:outerShdw>
          </a:effectLst>
        </p:spPr>
        <p:txBody>
          <a:bodyPr wrap="square" lIns="0" tIns="0" rIns="0" bIns="0" rtlCol="0">
            <a:noAutofit/>
          </a:bodyPr>
          <a:p>
            <a:pPr marL="342900" indent="-342900" algn="l" fontAlgn="auto">
              <a:lnSpc>
                <a:spcPct val="150000"/>
              </a:lnSpc>
              <a:buFont typeface="Arial" panose="020B0604020202020204" pitchFamily="34" charset="0"/>
              <a:buChar char="•"/>
            </a:pPr>
            <a:r>
              <a:rPr lang="zh-CN" altLang="en-US" dirty="0" smtClean="0">
                <a:solidFill>
                  <a:srgbClr val="002060"/>
                </a:solidFill>
                <a:latin typeface="微软雅黑" panose="020B0503020204020204" charset="-122"/>
                <a:ea typeface="微软雅黑" panose="020B0503020204020204" charset="-122"/>
              </a:rPr>
              <a:t>间苯三酚口崩片较间苯三酚注射液可以降低治疗时静脉通道建立费用，输液费、耗材费等</a:t>
            </a:r>
            <a:endParaRPr lang="zh-CN" altLang="en-US" dirty="0" smtClean="0">
              <a:solidFill>
                <a:srgbClr val="002060"/>
              </a:solidFill>
              <a:latin typeface="微软雅黑" panose="020B0503020204020204" charset="-122"/>
              <a:ea typeface="微软雅黑" panose="020B0503020204020204" charset="-122"/>
            </a:endParaRPr>
          </a:p>
          <a:p>
            <a:pPr marL="342900" indent="-342900" algn="l" fontAlgn="auto">
              <a:lnSpc>
                <a:spcPct val="150000"/>
              </a:lnSpc>
              <a:buFont typeface="Arial" panose="020B0604020202020204" pitchFamily="34" charset="0"/>
              <a:buChar char="•"/>
            </a:pPr>
            <a:r>
              <a:rPr lang="zh-CN" altLang="en-US" dirty="0" smtClean="0">
                <a:solidFill>
                  <a:srgbClr val="002060"/>
                </a:solidFill>
                <a:latin typeface="微软雅黑" panose="020B0503020204020204" charset="-122"/>
                <a:ea typeface="微软雅黑" panose="020B0503020204020204" charset="-122"/>
              </a:rPr>
              <a:t>药智网数据显示</a:t>
            </a:r>
            <a:r>
              <a:rPr lang="en-US" altLang="zh-CN" dirty="0" smtClean="0">
                <a:solidFill>
                  <a:srgbClr val="002060"/>
                </a:solidFill>
                <a:latin typeface="微软雅黑" panose="020B0503020204020204" charset="-122"/>
                <a:ea typeface="微软雅黑" panose="020B0503020204020204" charset="-122"/>
              </a:rPr>
              <a:t>2025</a:t>
            </a:r>
            <a:r>
              <a:rPr lang="zh-CN" altLang="en-US" dirty="0" smtClean="0">
                <a:solidFill>
                  <a:srgbClr val="002060"/>
                </a:solidFill>
                <a:latin typeface="微软雅黑" panose="020B0503020204020204" charset="-122"/>
                <a:ea typeface="微软雅黑" panose="020B0503020204020204" charset="-122"/>
              </a:rPr>
              <a:t>年间苯三酚注射液销售</a:t>
            </a:r>
            <a:r>
              <a:rPr lang="en-US" altLang="zh-CN" dirty="0" smtClean="0">
                <a:solidFill>
                  <a:srgbClr val="002060"/>
                </a:solidFill>
                <a:latin typeface="微软雅黑" panose="020B0503020204020204" charset="-122"/>
                <a:ea typeface="微软雅黑" panose="020B0503020204020204" charset="-122"/>
              </a:rPr>
              <a:t>7200</a:t>
            </a:r>
            <a:r>
              <a:rPr lang="zh-CN" altLang="en-US" dirty="0" smtClean="0">
                <a:solidFill>
                  <a:srgbClr val="002060"/>
                </a:solidFill>
                <a:latin typeface="微软雅黑" panose="020B0503020204020204" charset="-122"/>
                <a:ea typeface="微软雅黑" panose="020B0503020204020204" charset="-122"/>
              </a:rPr>
              <a:t>万支</a:t>
            </a:r>
            <a:r>
              <a:rPr lang="en-US" altLang="zh-CN" dirty="0" smtClean="0">
                <a:solidFill>
                  <a:srgbClr val="002060"/>
                </a:solidFill>
                <a:latin typeface="微软雅黑" panose="020B0503020204020204" charset="-122"/>
                <a:ea typeface="微软雅黑" panose="020B0503020204020204" charset="-122"/>
              </a:rPr>
              <a:t>*</a:t>
            </a:r>
            <a:r>
              <a:rPr lang="zh-CN" altLang="en-US" dirty="0" smtClean="0">
                <a:solidFill>
                  <a:srgbClr val="002060"/>
                </a:solidFill>
                <a:latin typeface="微软雅黑" panose="020B0503020204020204" charset="-122"/>
                <a:ea typeface="微软雅黑" panose="020B0503020204020204" charset="-122"/>
              </a:rPr>
              <a:t>，约</a:t>
            </a:r>
            <a:r>
              <a:rPr lang="en-US" altLang="zh-CN" dirty="0" smtClean="0">
                <a:solidFill>
                  <a:srgbClr val="002060"/>
                </a:solidFill>
                <a:latin typeface="微软雅黑" panose="020B0503020204020204" charset="-122"/>
                <a:ea typeface="微软雅黑" panose="020B0503020204020204" charset="-122"/>
              </a:rPr>
              <a:t>720</a:t>
            </a:r>
            <a:r>
              <a:rPr lang="zh-CN" altLang="en-US" dirty="0" smtClean="0">
                <a:solidFill>
                  <a:srgbClr val="002060"/>
                </a:solidFill>
                <a:latin typeface="微软雅黑" panose="020B0503020204020204" charset="-122"/>
                <a:ea typeface="微软雅黑" panose="020B0503020204020204" charset="-122"/>
              </a:rPr>
              <a:t>万人次接受间苯三酚注射液治疗</a:t>
            </a:r>
            <a:endParaRPr lang="zh-CN" altLang="en-US" dirty="0" smtClean="0">
              <a:solidFill>
                <a:srgbClr val="002060"/>
              </a:solidFill>
              <a:latin typeface="微软雅黑" panose="020B0503020204020204" charset="-122"/>
              <a:ea typeface="微软雅黑" panose="020B0503020204020204" charset="-122"/>
            </a:endParaRPr>
          </a:p>
          <a:p>
            <a:pPr marL="342900" indent="-342900" algn="l" fontAlgn="auto">
              <a:lnSpc>
                <a:spcPct val="150000"/>
              </a:lnSpc>
              <a:buFont typeface="Arial" panose="020B0604020202020204" pitchFamily="34" charset="0"/>
              <a:buChar char="•"/>
            </a:pPr>
            <a:endParaRPr lang="zh-CN" altLang="en-US" b="1" dirty="0" smtClean="0">
              <a:solidFill>
                <a:srgbClr val="00206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249555" y="6622415"/>
            <a:ext cx="7533640" cy="153670"/>
          </a:xfrm>
          <a:prstGeom prst="rect">
            <a:avLst/>
          </a:prstGeom>
          <a:noFill/>
        </p:spPr>
        <p:txBody>
          <a:bodyPr wrap="none" lIns="0" tIns="0" rIns="0" bIns="0" rtlCol="0">
            <a:spAutoFit/>
          </a:bodyPr>
          <a:p>
            <a:r>
              <a:rPr lang="zh-CN" altLang="en-US" sz="1000" dirty="0" smtClean="0">
                <a:solidFill>
                  <a:schemeClr val="tx1"/>
                </a:solidFill>
                <a:latin typeface="微软雅黑" panose="020B0503020204020204" charset="-122"/>
                <a:ea typeface="微软雅黑" panose="020B0503020204020204" charset="-122"/>
              </a:rPr>
              <a:t>备注：</a:t>
            </a:r>
            <a:r>
              <a:rPr lang="en-US" altLang="zh-CN" sz="1000" dirty="0" smtClean="0">
                <a:solidFill>
                  <a:schemeClr val="tx1"/>
                </a:solidFill>
                <a:latin typeface="微软雅黑" panose="020B0503020204020204" charset="-122"/>
                <a:ea typeface="微软雅黑" panose="020B0503020204020204" charset="-122"/>
              </a:rPr>
              <a:t>*</a:t>
            </a:r>
            <a:r>
              <a:rPr lang="zh-CN" altLang="en-US" sz="1000" dirty="0" smtClean="0">
                <a:solidFill>
                  <a:schemeClr val="tx1"/>
                </a:solidFill>
                <a:latin typeface="微软雅黑" panose="020B0503020204020204" charset="-122"/>
                <a:ea typeface="微软雅黑" panose="020B0503020204020204" charset="-122"/>
              </a:rPr>
              <a:t>包含挂号费、输液费、耗材费等；</a:t>
            </a:r>
            <a:r>
              <a:rPr lang="en-US" altLang="zh-CN" sz="1000" dirty="0" smtClean="0">
                <a:solidFill>
                  <a:schemeClr val="tx1"/>
                </a:solidFill>
                <a:latin typeface="微软雅黑" panose="020B0503020204020204" charset="-122"/>
                <a:ea typeface="微软雅黑" panose="020B0503020204020204" charset="-122"/>
              </a:rPr>
              <a:t>**</a:t>
            </a:r>
            <a:r>
              <a:rPr lang="zh-CN" altLang="en-US" sz="1000" dirty="0" smtClean="0">
                <a:solidFill>
                  <a:schemeClr val="tx1"/>
                </a:solidFill>
                <a:latin typeface="微软雅黑" panose="020B0503020204020204" charset="-122"/>
                <a:ea typeface="微软雅黑" panose="020B0503020204020204" charset="-122"/>
              </a:rPr>
              <a:t>间苯三酚注射液挂网价按要求填写的国家集采最高中标价</a:t>
            </a:r>
            <a:r>
              <a:rPr lang="en-US" altLang="zh-CN" sz="1000" dirty="0" smtClean="0">
                <a:solidFill>
                  <a:schemeClr val="tx1"/>
                </a:solidFill>
                <a:latin typeface="微软雅黑" panose="020B0503020204020204" charset="-122"/>
                <a:ea typeface="微软雅黑" panose="020B0503020204020204" charset="-122"/>
              </a:rPr>
              <a:t>  ***</a:t>
            </a:r>
            <a:r>
              <a:rPr lang="zh-CN" altLang="en-US" sz="1000" dirty="0" smtClean="0">
                <a:solidFill>
                  <a:schemeClr val="tx1"/>
                </a:solidFill>
                <a:latin typeface="微软雅黑" panose="020B0503020204020204" charset="-122"/>
                <a:ea typeface="微软雅黑" panose="020B0503020204020204" charset="-122"/>
              </a:rPr>
              <a:t>为间苯三酚口崩片日常挂网价</a:t>
            </a:r>
            <a:endParaRPr lang="zh-CN" altLang="en-US" sz="1000" dirty="0" smtClean="0">
              <a:solidFill>
                <a:schemeClr val="tx1"/>
              </a:solidFill>
              <a:latin typeface="微软雅黑" panose="020B0503020204020204" charset="-122"/>
              <a:ea typeface="微软雅黑" panose="020B050302020402020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p:nvPr>
            <p:ph type="title"/>
          </p:nvPr>
        </p:nvSpPr>
        <p:spPr/>
        <p:txBody>
          <a:bodyPr/>
          <a:p>
            <a:r>
              <a:rPr lang="zh-CN" altLang="en-US" sz="3600">
                <a:solidFill>
                  <a:srgbClr val="002060"/>
                </a:solidFill>
                <a:latin typeface="微软雅黑" panose="020B0503020204020204" charset="-122"/>
                <a:ea typeface="微软雅黑" panose="020B0503020204020204" charset="-122"/>
                <a:cs typeface="微软雅黑" panose="020B0503020204020204" charset="-122"/>
              </a:rPr>
              <a:t>目</a:t>
            </a:r>
            <a:r>
              <a:rPr lang="en-US" altLang="zh-CN" sz="3600">
                <a:solidFill>
                  <a:srgbClr val="002060"/>
                </a:solidFill>
                <a:latin typeface="微软雅黑" panose="020B0503020204020204" charset="-122"/>
                <a:ea typeface="微软雅黑" panose="020B0503020204020204" charset="-122"/>
                <a:cs typeface="微软雅黑" panose="020B0503020204020204" charset="-122"/>
              </a:rPr>
              <a:t>    </a:t>
            </a:r>
            <a:r>
              <a:rPr lang="zh-CN" altLang="en-US" sz="3600">
                <a:solidFill>
                  <a:srgbClr val="002060"/>
                </a:solidFill>
                <a:latin typeface="微软雅黑" panose="020B0503020204020204" charset="-122"/>
                <a:ea typeface="微软雅黑" panose="020B0503020204020204" charset="-122"/>
                <a:cs typeface="微软雅黑" panose="020B0503020204020204" charset="-122"/>
              </a:rPr>
              <a:t>录</a:t>
            </a:r>
            <a:endParaRPr lang="zh-CN" altLang="en-US" sz="360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0" name="Bullet1"/>
          <p:cNvSpPr txBox="1"/>
          <p:nvPr>
            <p:custDataLst>
              <p:tags r:id="rId1"/>
            </p:custDataLst>
          </p:nvPr>
        </p:nvSpPr>
        <p:spPr bwMode="auto">
          <a:xfrm>
            <a:off x="5584919" y="1339696"/>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基本信息</a:t>
            </a:r>
            <a:endParaRPr lang="zh-CN" altLang="en-US" sz="2800" b="1" dirty="0">
              <a:solidFill>
                <a:srgbClr val="002060"/>
              </a:solidFill>
              <a:latin typeface="微软雅黑" panose="020B0503020204020204" charset="-122"/>
              <a:ea typeface="微软雅黑" panose="020B0503020204020204" charset="-122"/>
            </a:endParaRPr>
          </a:p>
        </p:txBody>
      </p:sp>
      <p:sp>
        <p:nvSpPr>
          <p:cNvPr id="31" name="Number1"/>
          <p:cNvSpPr/>
          <p:nvPr>
            <p:custDataLst>
              <p:tags r:id="rId2"/>
            </p:custDataLst>
          </p:nvPr>
        </p:nvSpPr>
        <p:spPr>
          <a:xfrm>
            <a:off x="4303695" y="1339696"/>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01</a:t>
            </a:r>
            <a:endPar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34" name="Bullet2"/>
          <p:cNvSpPr txBox="1"/>
          <p:nvPr>
            <p:custDataLst>
              <p:tags r:id="rId3"/>
            </p:custDataLst>
          </p:nvPr>
        </p:nvSpPr>
        <p:spPr bwMode="auto">
          <a:xfrm>
            <a:off x="5584919" y="2201140"/>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安全性</a:t>
            </a:r>
            <a:endParaRPr lang="zh-CN" altLang="en-US" sz="2800" b="1" dirty="0">
              <a:solidFill>
                <a:srgbClr val="002060"/>
              </a:solidFill>
              <a:latin typeface="微软雅黑" panose="020B0503020204020204" charset="-122"/>
              <a:ea typeface="微软雅黑" panose="020B0503020204020204" charset="-122"/>
            </a:endParaRPr>
          </a:p>
        </p:txBody>
      </p:sp>
      <p:sp>
        <p:nvSpPr>
          <p:cNvPr id="35" name="Number2"/>
          <p:cNvSpPr/>
          <p:nvPr>
            <p:custDataLst>
              <p:tags r:id="rId4"/>
            </p:custDataLst>
          </p:nvPr>
        </p:nvSpPr>
        <p:spPr>
          <a:xfrm>
            <a:off x="4303695" y="2201140"/>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02</a:t>
            </a:r>
            <a:endPar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38" name="Bullet3"/>
          <p:cNvSpPr txBox="1"/>
          <p:nvPr>
            <p:custDataLst>
              <p:tags r:id="rId5"/>
            </p:custDataLst>
          </p:nvPr>
        </p:nvSpPr>
        <p:spPr bwMode="auto">
          <a:xfrm>
            <a:off x="5584919" y="3062584"/>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有效性</a:t>
            </a:r>
            <a:endParaRPr lang="zh-CN" altLang="en-US" sz="2800" b="1" dirty="0">
              <a:solidFill>
                <a:srgbClr val="002060"/>
              </a:solidFill>
              <a:latin typeface="微软雅黑" panose="020B0503020204020204" charset="-122"/>
              <a:ea typeface="微软雅黑" panose="020B0503020204020204" charset="-122"/>
            </a:endParaRPr>
          </a:p>
        </p:txBody>
      </p:sp>
      <p:sp>
        <p:nvSpPr>
          <p:cNvPr id="39" name="Number3"/>
          <p:cNvSpPr/>
          <p:nvPr>
            <p:custDataLst>
              <p:tags r:id="rId6"/>
            </p:custDataLst>
          </p:nvPr>
        </p:nvSpPr>
        <p:spPr>
          <a:xfrm>
            <a:off x="4303695" y="3062584"/>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03</a:t>
            </a:r>
            <a:endPar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2" name="Bullet4"/>
          <p:cNvSpPr txBox="1"/>
          <p:nvPr>
            <p:custDataLst>
              <p:tags r:id="rId7"/>
            </p:custDataLst>
          </p:nvPr>
        </p:nvSpPr>
        <p:spPr bwMode="auto">
          <a:xfrm>
            <a:off x="5584919" y="3924028"/>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创新性</a:t>
            </a:r>
            <a:endParaRPr lang="zh-CN" altLang="en-US" sz="2800" b="1" dirty="0">
              <a:solidFill>
                <a:srgbClr val="002060"/>
              </a:solidFill>
              <a:latin typeface="微软雅黑" panose="020B0503020204020204" charset="-122"/>
              <a:ea typeface="微软雅黑" panose="020B0503020204020204" charset="-122"/>
            </a:endParaRPr>
          </a:p>
        </p:txBody>
      </p:sp>
      <p:sp>
        <p:nvSpPr>
          <p:cNvPr id="43" name="Number4"/>
          <p:cNvSpPr/>
          <p:nvPr>
            <p:custDataLst>
              <p:tags r:id="rId8"/>
            </p:custDataLst>
          </p:nvPr>
        </p:nvSpPr>
        <p:spPr>
          <a:xfrm>
            <a:off x="4303695" y="3924028"/>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04</a:t>
            </a:r>
            <a:endPar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6" name="Bullet5"/>
          <p:cNvSpPr txBox="1"/>
          <p:nvPr>
            <p:custDataLst>
              <p:tags r:id="rId9"/>
            </p:custDataLst>
          </p:nvPr>
        </p:nvSpPr>
        <p:spPr bwMode="auto">
          <a:xfrm>
            <a:off x="5584919" y="4785472"/>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公平性</a:t>
            </a:r>
            <a:endParaRPr lang="zh-CN" altLang="en-US" sz="2800" b="1" dirty="0">
              <a:solidFill>
                <a:srgbClr val="002060"/>
              </a:solidFill>
              <a:latin typeface="微软雅黑" panose="020B0503020204020204" charset="-122"/>
              <a:ea typeface="微软雅黑" panose="020B0503020204020204" charset="-122"/>
            </a:endParaRPr>
          </a:p>
        </p:txBody>
      </p:sp>
      <p:sp>
        <p:nvSpPr>
          <p:cNvPr id="47" name="Number5"/>
          <p:cNvSpPr/>
          <p:nvPr>
            <p:custDataLst>
              <p:tags r:id="rId10"/>
            </p:custDataLst>
          </p:nvPr>
        </p:nvSpPr>
        <p:spPr>
          <a:xfrm>
            <a:off x="4303695" y="4785472"/>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05</a:t>
            </a:r>
            <a:endPar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cxnSp>
        <p:nvCxnSpPr>
          <p:cNvPr id="2" name="直接连接符 1"/>
          <p:cNvCxnSpPr/>
          <p:nvPr/>
        </p:nvCxnSpPr>
        <p:spPr>
          <a:xfrm>
            <a:off x="2954655" y="1510030"/>
            <a:ext cx="0" cy="3923030"/>
          </a:xfrm>
          <a:prstGeom prst="line">
            <a:avLst/>
          </a:prstGeom>
          <a:ln>
            <a:solidFill>
              <a:schemeClr val="accent6"/>
            </a:solidFill>
          </a:ln>
        </p:spPr>
        <p:style>
          <a:lnRef idx="2">
            <a:schemeClr val="accent1"/>
          </a:lnRef>
          <a:fillRef idx="0">
            <a:srgbClr val="FFFFFF"/>
          </a:fillRef>
          <a:effectRef idx="0">
            <a:srgbClr val="FFFFFF"/>
          </a:effectRef>
          <a:fontRef idx="minor">
            <a:schemeClr val="tx1"/>
          </a:fontRef>
        </p:style>
      </p:cxnSp>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Number1"/>
          <p:cNvSpPr/>
          <p:nvPr>
            <p:custDataLst>
              <p:tags r:id="rId1"/>
            </p:custDataLst>
          </p:nvPr>
        </p:nvSpPr>
        <p:spPr bwMode="auto">
          <a:xfrm>
            <a:off x="675640" y="3597275"/>
            <a:ext cx="10914380" cy="648335"/>
          </a:xfrm>
          <a:prstGeom prst="roundRect">
            <a:avLst>
              <a:gd name="adj" fmla="val 50000"/>
            </a:avLst>
          </a:prstGeom>
          <a:solidFill>
            <a:srgbClr val="2D61B7"/>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0" b="1" dirty="0">
                <a:solidFill>
                  <a:srgbClr val="FFFFFF"/>
                </a:solidFill>
                <a:latin typeface="微软雅黑" panose="020B0503020204020204" charset="-122"/>
                <a:ea typeface="微软雅黑" panose="020B0503020204020204" charset="-122"/>
              </a:rPr>
              <a:t>4</a:t>
            </a:r>
            <a:endParaRPr lang="en-US" altLang="zh-CN" sz="100" b="1" dirty="0">
              <a:solidFill>
                <a:srgbClr val="FFFFFF"/>
              </a:solidFill>
              <a:latin typeface="微软雅黑" panose="020B0503020204020204" charset="-122"/>
              <a:ea typeface="微软雅黑" panose="020B0503020204020204" charset="-122"/>
            </a:endParaRPr>
          </a:p>
        </p:txBody>
      </p:sp>
      <p:grpSp>
        <p:nvGrpSpPr>
          <p:cNvPr id="3" name="组合 2"/>
          <p:cNvGrpSpPr/>
          <p:nvPr/>
        </p:nvGrpSpPr>
        <p:grpSpPr>
          <a:xfrm>
            <a:off x="356235" y="1855381"/>
            <a:ext cx="11665585" cy="4542155"/>
            <a:chOff x="362947" y="2857464"/>
            <a:chExt cx="11665866" cy="3386236"/>
          </a:xfrm>
        </p:grpSpPr>
        <p:sp>
          <p:nvSpPr>
            <p:cNvPr id="28" name="Text1"/>
            <p:cNvSpPr txBox="1"/>
            <p:nvPr/>
          </p:nvSpPr>
          <p:spPr>
            <a:xfrm>
              <a:off x="434069" y="2857464"/>
              <a:ext cx="3890104" cy="951062"/>
            </a:xfrm>
            <a:prstGeom prst="rect">
              <a:avLst/>
            </a:prstGeom>
            <a:noFill/>
            <a:ln>
              <a:solidFill>
                <a:schemeClr val="tx1"/>
              </a:solid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通用名：</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注册规格：</a:t>
              </a:r>
              <a:r>
                <a:rPr lang="en-US" altLang="zh-CN" sz="1600" dirty="0" smtClean="0">
                  <a:solidFill>
                    <a:srgbClr val="002060"/>
                  </a:solidFill>
                  <a:latin typeface="微软雅黑" panose="020B0503020204020204" charset="-122"/>
                  <a:ea typeface="微软雅黑" panose="020B0503020204020204" charset="-122"/>
                  <a:cs typeface="微软雅黑" panose="020B0503020204020204" charset="-122"/>
                  <a:sym typeface="+mn-ea"/>
                </a:rPr>
                <a:t>80mg</a:t>
              </a:r>
              <a:endPar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中国大陆首次上市时间：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2024</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6</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月</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28</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日</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Font typeface="Arial" panose="020B0604020202020204" pitchFamily="34" charset="0"/>
                <a:buNone/>
              </a:pPr>
              <a:endParaRPr lang="en-US" sz="16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endParaRPr lang="en-US" sz="1400" dirty="0">
                <a:latin typeface="微软雅黑" panose="020B0503020204020204" charset="-122"/>
                <a:ea typeface="微软雅黑" panose="020B0503020204020204" charset="-122"/>
                <a:cs typeface="微软雅黑" panose="020B0503020204020204" charset="-122"/>
              </a:endParaRPr>
            </a:p>
          </p:txBody>
        </p:sp>
        <p:sp>
          <p:nvSpPr>
            <p:cNvPr id="25" name="Text2"/>
            <p:cNvSpPr txBox="1"/>
            <p:nvPr/>
          </p:nvSpPr>
          <p:spPr>
            <a:xfrm>
              <a:off x="4504514" y="2857464"/>
              <a:ext cx="3457658" cy="959583"/>
            </a:xfrm>
            <a:prstGeom prst="rect">
              <a:avLst/>
            </a:prstGeom>
            <a:noFill/>
            <a:ln>
              <a:solidFill>
                <a:schemeClr val="tx1"/>
              </a:solidFill>
              <a:prstDash val="sysDot"/>
            </a:ln>
          </p:spPr>
          <p:txBody>
            <a:bodyPr wrap="square" rtlCol="0" anchor="t" anchorCtr="0">
              <a:norm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注册分类：</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化药</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类（视同过评）</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作用机制：</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纯平滑肌解痉药</a:t>
              </a:r>
              <a:endParaRPr lang="en-US" sz="1600" dirty="0">
                <a:latin typeface="微软雅黑" panose="020B0503020204020204" charset="-122"/>
                <a:ea typeface="微软雅黑" panose="020B0503020204020204" charset="-122"/>
                <a:cs typeface="微软雅黑" panose="020B0503020204020204" charset="-122"/>
              </a:endParaRPr>
            </a:p>
          </p:txBody>
        </p:sp>
        <p:sp>
          <p:nvSpPr>
            <p:cNvPr id="22" name="Text3"/>
            <p:cNvSpPr txBox="1"/>
            <p:nvPr/>
          </p:nvSpPr>
          <p:spPr>
            <a:xfrm>
              <a:off x="8132359" y="2857464"/>
              <a:ext cx="3617047" cy="958163"/>
            </a:xfrm>
            <a:prstGeom prst="rect">
              <a:avLst/>
            </a:prstGeom>
            <a:noFill/>
            <a:ln>
              <a:solidFill>
                <a:schemeClr val="tx1"/>
              </a:solid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全球</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首个上市国家：</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法国</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 2005</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是否为</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OTC</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：否</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其它厂家上市情况：共</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4</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家上市（首仿）</a:t>
              </a:r>
              <a:endPar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4"/>
            <p:cNvSpPr txBox="1"/>
            <p:nvPr/>
          </p:nvSpPr>
          <p:spPr>
            <a:xfrm>
              <a:off x="362947" y="4853795"/>
              <a:ext cx="3785326" cy="1389905"/>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适应症：</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消化系统和胆道功能障碍引起的急性痉挛性疼痛；急性痉挛性尿道、膀胱、肾绞痛；妇科痉挛性疼痛</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Text5"/>
            <p:cNvSpPr txBox="1"/>
            <p:nvPr/>
          </p:nvSpPr>
          <p:spPr>
            <a:xfrm>
              <a:off x="4178755" y="4866103"/>
              <a:ext cx="3533225" cy="710101"/>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用药方法：</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将药片置于舌下，待其</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buNone/>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崩解后</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不需用水或只需少量水吞咽</a:t>
              </a:r>
              <a:endPar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 name="Text6"/>
            <p:cNvSpPr txBox="1"/>
            <p:nvPr/>
          </p:nvSpPr>
          <p:spPr>
            <a:xfrm>
              <a:off x="7832632" y="4837699"/>
              <a:ext cx="4196181" cy="695426"/>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用药剂量：</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成人通常的剂量是2片，在发作时服用，严重痉挛时重复服用，每次服用至少间隔2小时，每24小时不超过6片</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30" name="文本框 29"/>
          <p:cNvSpPr txBox="1"/>
          <p:nvPr>
            <p:custDataLst>
              <p:tags r:id="rId2"/>
            </p:custDataLst>
          </p:nvPr>
        </p:nvSpPr>
        <p:spPr>
          <a:xfrm>
            <a:off x="713740" y="271780"/>
            <a:ext cx="10494645" cy="521970"/>
          </a:xfrm>
          <a:prstGeom prst="rect">
            <a:avLst/>
          </a:prstGeom>
          <a:noFill/>
        </p:spPr>
        <p:txBody>
          <a:bodyPr wrap="square" rtlCol="0" anchor="t">
            <a:spAutoFit/>
          </a:bodyPr>
          <a:p>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1/3</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：国内首仿</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新型口崩剂型</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不依赖水吞服</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4" name="文本框 63"/>
          <p:cNvSpPr txBox="1"/>
          <p:nvPr/>
        </p:nvSpPr>
        <p:spPr>
          <a:xfrm>
            <a:off x="988695" y="3692525"/>
            <a:ext cx="10487025" cy="46037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一种新型口崩剂型</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不依赖水即可吞服</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国内首仿</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视同通过仿制药一致性评价</a:t>
            </a:r>
            <a:endParaRPr lang="zh-CN" altLang="en-US" sz="24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3724275" y="990600"/>
            <a:ext cx="5467350" cy="398780"/>
          </a:xfrm>
          <a:prstGeom prst="rect">
            <a:avLst/>
          </a:prstGeom>
          <a:noFill/>
        </p:spPr>
        <p:txBody>
          <a:bodyPr wrap="square" rtlCol="0">
            <a:spAutoFit/>
          </a:bodyPr>
          <a:p>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申报目录类别：基本目录（乙类）</a:t>
            </a:r>
            <a:endParaRPr lang="zh-CN" altLang="en-US" sz="2000" b="1">
              <a:highlight>
                <a:srgbClr val="FFFF00"/>
              </a:highlight>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0">
            <a:off x="660400" y="1109937"/>
            <a:ext cx="10857865" cy="3722134"/>
            <a:chOff x="660361" y="2037831"/>
            <a:chExt cx="10857865" cy="3144386"/>
          </a:xfrm>
          <a:solidFill>
            <a:srgbClr val="2D61B7"/>
          </a:solidFill>
        </p:grpSpPr>
        <p:sp>
          <p:nvSpPr>
            <p:cNvPr id="41" name="矩形 40"/>
            <p:cNvSpPr/>
            <p:nvPr/>
          </p:nvSpPr>
          <p:spPr>
            <a:xfrm>
              <a:off x="660361" y="2037831"/>
              <a:ext cx="10857865" cy="1506220"/>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grpSp>
          <p:nvGrpSpPr>
            <p:cNvPr id="8" name="组合 7"/>
            <p:cNvGrpSpPr/>
            <p:nvPr/>
          </p:nvGrpSpPr>
          <p:grpSpPr>
            <a:xfrm>
              <a:off x="660361" y="3623336"/>
              <a:ext cx="10857865" cy="1558881"/>
              <a:chOff x="660350" y="1408977"/>
              <a:chExt cx="14039429" cy="1740005"/>
            </a:xfrm>
            <a:grpFill/>
          </p:grpSpPr>
          <p:sp>
            <p:nvSpPr>
              <p:cNvPr id="25" name="矩形 24"/>
              <p:cNvSpPr/>
              <p:nvPr/>
            </p:nvSpPr>
            <p:spPr>
              <a:xfrm>
                <a:off x="660350" y="1408977"/>
                <a:ext cx="14039429" cy="1740005"/>
              </a:xfrm>
              <a:prstGeom prst="rect">
                <a:avLst/>
              </a:prstGeom>
              <a:gr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sp>
            <p:nvSpPr>
              <p:cNvPr id="26" name="Bullet5"/>
              <p:cNvSpPr txBox="1"/>
              <p:nvPr/>
            </p:nvSpPr>
            <p:spPr>
              <a:xfrm>
                <a:off x="6106486" y="1428327"/>
                <a:ext cx="4189085" cy="597501"/>
              </a:xfrm>
              <a:prstGeom prst="rect">
                <a:avLst/>
              </a:prstGeom>
              <a:grp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b="1">
                  <a:solidFill>
                    <a:srgbClr val="FFFF00"/>
                  </a:solidFill>
                  <a:latin typeface="微软雅黑" panose="020B0503020204020204" charset="-122"/>
                  <a:ea typeface="微软雅黑" panose="020B0503020204020204" charset="-122"/>
                  <a:cs typeface="微软雅黑" panose="020B0503020204020204" charset="-122"/>
                </a:endParaRPr>
              </a:p>
            </p:txBody>
          </p:sp>
        </p:grpSp>
      </p:grpSp>
      <p:sp>
        <p:nvSpPr>
          <p:cNvPr id="49" name="文本框 48"/>
          <p:cNvSpPr txBox="1"/>
          <p:nvPr/>
        </p:nvSpPr>
        <p:spPr>
          <a:xfrm>
            <a:off x="669925" y="299720"/>
            <a:ext cx="10965180" cy="661670"/>
          </a:xfrm>
          <a:prstGeom prst="rect">
            <a:avLst/>
          </a:prstGeom>
          <a:noFill/>
        </p:spPr>
        <p:txBody>
          <a:bodyPr wrap="square" rtlCol="0" anchor="t">
            <a:noAutofit/>
          </a:bodyPr>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2/3</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：建议参照药为间苯三酚注射液</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口服安全便利</a:t>
            </a:r>
            <a:endPar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50" name="文本框 49"/>
          <p:cNvSpPr txBox="1"/>
          <p:nvPr/>
        </p:nvSpPr>
        <p:spPr>
          <a:xfrm>
            <a:off x="798830" y="1291590"/>
            <a:ext cx="10064750" cy="133794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zh-CN"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间苯三酚口崩片与间苯三酚注射剂化学活性成分及适应症均一致，</a:t>
            </a:r>
            <a:r>
              <a:rPr lang="zh-CN" altLang="en-US" dirty="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仅</a:t>
            </a:r>
            <a:r>
              <a:rPr lang="zh-CN" altLang="en-US"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剂型不同</a:t>
            </a:r>
            <a:endParaRPr lang="zh-CN" altLang="en-US"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间苯三酚注射剂为医保目录内品种，目录内仅注射剂型缺乏间苯三酚口服制剂</a:t>
            </a:r>
            <a:endParaRPr lang="zh-CN" altLang="en-US"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a:solidFill>
                  <a:srgbClr val="002060"/>
                </a:solidFill>
                <a:latin typeface="微软雅黑" panose="020B0503020204020204" charset="-122"/>
                <a:ea typeface="微软雅黑" panose="020B0503020204020204" charset="-122"/>
              </a:rPr>
              <a:t>间苯三酚为</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非阿托品非罂粟碱类纯平滑肌解痉药，临床有较高需求</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1" name="文本框 50"/>
          <p:cNvSpPr txBox="1"/>
          <p:nvPr>
            <p:custDataLst>
              <p:tags r:id="rId1"/>
            </p:custDataLst>
          </p:nvPr>
        </p:nvSpPr>
        <p:spPr>
          <a:xfrm>
            <a:off x="819150" y="3103880"/>
            <a:ext cx="10636250" cy="133794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选择给药途径遵循国际公认的原则：</a:t>
            </a:r>
            <a:r>
              <a:rPr lang="en-US"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能口服不注射</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间苯三酚注射剂可能出现亚硫酸氢钠、甘露醇等辅料相关性过敏</a:t>
            </a:r>
            <a:r>
              <a:rPr lang="en-US" altLang="zh-CN" b="1" baseline="30000"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，口崩片无此类风险</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Arial" panose="020B0604020202020204" pitchFamily="34" charset="0"/>
              <a:buChar char="•"/>
            </a:pPr>
            <a:r>
              <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二者起效时间相当，不适合注射的人群和场景或需要长期治疗的的患者</a:t>
            </a:r>
            <a:r>
              <a:rPr lang="en-US" altLang="zh-CN" b="1" baseline="30000"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口崩片更</a:t>
            </a:r>
            <a:r>
              <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便于应用</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3" name="矩形 52"/>
          <p:cNvSpPr/>
          <p:nvPr>
            <p:custDataLst>
              <p:tags r:id="rId2"/>
            </p:custDataLst>
          </p:nvPr>
        </p:nvSpPr>
        <p:spPr>
          <a:xfrm>
            <a:off x="660400" y="4899617"/>
            <a:ext cx="10857865" cy="1782972"/>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sp>
        <p:nvSpPr>
          <p:cNvPr id="55" name="文本框 54"/>
          <p:cNvSpPr txBox="1"/>
          <p:nvPr>
            <p:custDataLst>
              <p:tags r:id="rId3"/>
            </p:custDataLst>
          </p:nvPr>
        </p:nvSpPr>
        <p:spPr>
          <a:xfrm>
            <a:off x="798830" y="4979035"/>
            <a:ext cx="10064750" cy="1337945"/>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间苯三酚对正常平滑肌影响极小，无抗胆碱样副作用，适用于老年、有心血管病变患者</a:t>
            </a:r>
            <a:r>
              <a:rPr lang="en-US" altLang="zh-CN"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a:solidFill>
                  <a:srgbClr val="002060"/>
                </a:solidFill>
                <a:latin typeface="微软雅黑" panose="020B0503020204020204" charset="-122"/>
                <a:ea typeface="微软雅黑" panose="020B0503020204020204" charset="-122"/>
                <a:cs typeface="微软雅黑" panose="020B0503020204020204" charset="-122"/>
              </a:rPr>
              <a:t>其它口服解痉适应症多为胃肠道、胆道或其中的一种，间苯三酚覆盖治疗系统更全面</a:t>
            </a:r>
            <a:endParaRPr lang="zh-CN" altLang="en-US">
              <a:solidFill>
                <a:srgbClr val="00206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部分急症患者在明确诊断后需进行急诊手术，术前需要禁食水</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，口崩片无水即可吞服</a:t>
            </a:r>
            <a:endParaRPr lang="zh-CN" alt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6" name="文本框 55"/>
          <p:cNvSpPr txBox="1"/>
          <p:nvPr/>
        </p:nvSpPr>
        <p:spPr>
          <a:xfrm>
            <a:off x="10333990" y="1146175"/>
            <a:ext cx="1013460" cy="1812925"/>
          </a:xfrm>
          <a:prstGeom prst="rect">
            <a:avLst/>
          </a:prstGeom>
          <a:noFill/>
        </p:spPr>
        <p:txBody>
          <a:bodyPr vert="eaVert" wrap="square" rtlCol="0">
            <a:spAutoFit/>
          </a:bodyPr>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间苯三酚注射液</a:t>
            </a:r>
            <a:endPar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参照药品建议</a:t>
            </a:r>
            <a:endPar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7" name="文本框 56"/>
          <p:cNvSpPr txBox="1"/>
          <p:nvPr/>
        </p:nvSpPr>
        <p:spPr>
          <a:xfrm>
            <a:off x="10358120" y="2997835"/>
            <a:ext cx="1013460" cy="1746250"/>
          </a:xfrm>
          <a:prstGeom prst="rect">
            <a:avLst/>
          </a:prstGeom>
          <a:noFill/>
        </p:spPr>
        <p:txBody>
          <a:bodyPr vert="eaVert" wrap="square" rtlCol="0">
            <a:spAutoFit/>
          </a:bodyPr>
          <a:p>
            <a:pPr indent="0" algn="ctr" fontAlgn="auto">
              <a:lnSpc>
                <a:spcPct val="150000"/>
              </a:lnSpc>
            </a:pPr>
            <a:r>
              <a:rPr lang="zh-CN" altLang="en-US" b="1">
                <a:solidFill>
                  <a:srgbClr val="FFFF00"/>
                </a:solidFill>
                <a:latin typeface="微软雅黑" panose="020B0503020204020204" charset="-122"/>
                <a:ea typeface="微软雅黑" panose="020B0503020204020204" charset="-122"/>
              </a:rPr>
              <a:t>对比优势</a:t>
            </a:r>
            <a:endParaRPr lang="zh-CN" altLang="en-US" b="1">
              <a:solidFill>
                <a:srgbClr val="FFFF00"/>
              </a:solidFill>
              <a:latin typeface="微软雅黑" panose="020B0503020204020204" charset="-122"/>
              <a:ea typeface="微软雅黑" panose="020B0503020204020204" charset="-122"/>
            </a:endParaRPr>
          </a:p>
          <a:p>
            <a:pPr indent="0" algn="ctr" fontAlgn="auto">
              <a:lnSpc>
                <a:spcPct val="150000"/>
              </a:lnSpc>
            </a:pPr>
            <a:r>
              <a:rPr lang="zh-CN" altLang="en-US" b="1">
                <a:solidFill>
                  <a:srgbClr val="FFFF00"/>
                </a:solidFill>
                <a:latin typeface="微软雅黑" panose="020B0503020204020204" charset="-122"/>
                <a:ea typeface="微软雅黑" panose="020B0503020204020204" charset="-122"/>
              </a:rPr>
              <a:t>与参照药品</a:t>
            </a:r>
            <a:endParaRPr lang="zh-CN" altLang="en-US" b="1">
              <a:solidFill>
                <a:srgbClr val="FFFF00"/>
              </a:solidFill>
              <a:latin typeface="微软雅黑" panose="020B0503020204020204" charset="-122"/>
              <a:ea typeface="微软雅黑" panose="020B0503020204020204" charset="-122"/>
            </a:endParaRPr>
          </a:p>
        </p:txBody>
      </p:sp>
      <p:sp>
        <p:nvSpPr>
          <p:cNvPr id="58" name="文本框 57"/>
          <p:cNvSpPr txBox="1"/>
          <p:nvPr>
            <p:custDataLst>
              <p:tags r:id="rId4"/>
            </p:custDataLst>
          </p:nvPr>
        </p:nvSpPr>
        <p:spPr>
          <a:xfrm>
            <a:off x="10358120" y="4845685"/>
            <a:ext cx="1013460" cy="1812925"/>
          </a:xfrm>
          <a:prstGeom prst="rect">
            <a:avLst/>
          </a:prstGeom>
          <a:noFill/>
        </p:spPr>
        <p:txBody>
          <a:bodyPr vert="eaVert" wrap="square" rtlCol="0">
            <a:spAutoFit/>
          </a:bodyPr>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对比优势</a:t>
            </a:r>
            <a:endPar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与其它口服解痉</a:t>
            </a:r>
            <a:endPar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9" name="文本框 58"/>
          <p:cNvSpPr txBox="1"/>
          <p:nvPr>
            <p:custDataLst>
              <p:tags r:id="rId5"/>
            </p:custDataLst>
          </p:nvPr>
        </p:nvSpPr>
        <p:spPr>
          <a:xfrm>
            <a:off x="141605" y="6512560"/>
            <a:ext cx="9836785" cy="394970"/>
          </a:xfrm>
          <a:prstGeom prst="rect">
            <a:avLst/>
          </a:prstGeom>
          <a:noFill/>
        </p:spPr>
        <p:txBody>
          <a:bodyPr wrap="none" lIns="0" tIns="0" rIns="0" bIns="0" rtlCol="0">
            <a:noAutofit/>
          </a:bodyPr>
          <a:p>
            <a:pPr algn="l"/>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参考文献：</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435 例间苯三酚注射制剂不良反应分析</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2020</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秦亚丽等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2.比较间苯三酚注射液与山莨菪碱注射液在老年痉挛性腹</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痛患者中的应用效果</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黎翠薇等</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3.胆绞痛患者接受间苯三酚治疗的疗效及安全性分析   2023</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年陈旋茹等；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4.成人非创伤性急腹症早期镇痛专家共识  2021</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000"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sz="10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custDataLst>
              <p:tags r:id="rId1"/>
            </p:custDataLst>
          </p:nvPr>
        </p:nvSpPr>
        <p:spPr>
          <a:xfrm>
            <a:off x="695960" y="297815"/>
            <a:ext cx="10280650" cy="521970"/>
          </a:xfrm>
          <a:prstGeom prst="rect">
            <a:avLst/>
          </a:prstGeom>
          <a:noFill/>
        </p:spPr>
        <p:txBody>
          <a:bodyPr wrap="square" rtlCol="0" anchor="t">
            <a:spAutoFit/>
          </a:bodyPr>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3/3</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多治疗场景中</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间苯三酚口崩片更方便</a:t>
            </a:r>
            <a:endPar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38" name="组合 37"/>
          <p:cNvGrpSpPr/>
          <p:nvPr/>
        </p:nvGrpSpPr>
        <p:grpSpPr>
          <a:xfrm>
            <a:off x="695003" y="1902544"/>
            <a:ext cx="10823897" cy="4231556"/>
            <a:chOff x="695003" y="1902544"/>
            <a:chExt cx="10823897" cy="4231556"/>
          </a:xfrm>
        </p:grpSpPr>
        <p:grpSp>
          <p:nvGrpSpPr>
            <p:cNvPr id="33" name="组合 32"/>
            <p:cNvGrpSpPr/>
            <p:nvPr/>
          </p:nvGrpSpPr>
          <p:grpSpPr>
            <a:xfrm>
              <a:off x="695003" y="1902544"/>
              <a:ext cx="5823272" cy="2068619"/>
              <a:chOff x="695003" y="1902544"/>
              <a:chExt cx="5823272" cy="2068619"/>
            </a:xfrm>
          </p:grpSpPr>
          <p:sp>
            <p:nvSpPr>
              <p:cNvPr id="23" name="NumberMisc1"/>
              <p:cNvSpPr/>
              <p:nvPr>
                <p:custDataLst>
                  <p:tags r:id="rId2"/>
                </p:custDataLst>
              </p:nvPr>
            </p:nvSpPr>
            <p:spPr>
              <a:xfrm>
                <a:off x="695003" y="1902544"/>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27" name="ComponentBackground1"/>
              <p:cNvSpPr/>
              <p:nvPr>
                <p:custDataLst>
                  <p:tags r:id="rId3"/>
                </p:custDataLst>
              </p:nvPr>
            </p:nvSpPr>
            <p:spPr>
              <a:xfrm>
                <a:off x="1609727"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28" name="Bullet1"/>
              <p:cNvSpPr txBox="1"/>
              <p:nvPr>
                <p:custDataLst>
                  <p:tags r:id="rId4"/>
                </p:custDataLst>
              </p:nvPr>
            </p:nvSpPr>
            <p:spPr>
              <a:xfrm flipH="1">
                <a:off x="1763073" y="1941279"/>
                <a:ext cx="4054475" cy="425450"/>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痉挛性腹痛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29" name="Text1"/>
              <p:cNvSpPr txBox="1"/>
              <p:nvPr>
                <p:custDataLst>
                  <p:tags r:id="rId5"/>
                </p:custDataLst>
              </p:nvPr>
            </p:nvSpPr>
            <p:spPr>
              <a:xfrm flipH="1">
                <a:off x="1801173" y="2352759"/>
                <a:ext cx="4244975" cy="1265555"/>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占急诊患者中</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5%-10%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，年患者量约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痉挛性腹痛</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胃肠道</a:t>
                </a:r>
                <a:r>
                  <a:rPr lang="en-US" altLang="zh-CN"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胆道</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属于常见疾病</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，需要</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长期</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科学的治疗方案</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1</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间苯三酚口崩片便于患者门诊处方和长期治疗</a:t>
                </a:r>
                <a:endPar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4" name="组合 33"/>
            <p:cNvGrpSpPr/>
            <p:nvPr/>
          </p:nvGrpSpPr>
          <p:grpSpPr>
            <a:xfrm>
              <a:off x="695003" y="1902544"/>
              <a:ext cx="10823897" cy="4231556"/>
              <a:chOff x="695003" y="1902544"/>
              <a:chExt cx="10823897" cy="4231556"/>
            </a:xfrm>
          </p:grpSpPr>
          <p:sp>
            <p:nvSpPr>
              <p:cNvPr id="19" name="NumberMisc2"/>
              <p:cNvSpPr/>
              <p:nvPr>
                <p:custDataLst>
                  <p:tags r:id="rId6"/>
                </p:custDataLst>
              </p:nvPr>
            </p:nvSpPr>
            <p:spPr>
              <a:xfrm>
                <a:off x="695003" y="4065481"/>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30" name="ComponentBackground2"/>
              <p:cNvSpPr/>
              <p:nvPr>
                <p:custDataLst>
                  <p:tags r:id="rId7"/>
                </p:custDataLst>
              </p:nvPr>
            </p:nvSpPr>
            <p:spPr>
              <a:xfrm>
                <a:off x="6610352"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31" name="Bullet2"/>
              <p:cNvSpPr txBox="1"/>
              <p:nvPr>
                <p:custDataLst>
                  <p:tags r:id="rId8"/>
                </p:custDataLst>
              </p:nvPr>
            </p:nvSpPr>
            <p:spPr>
              <a:xfrm flipH="1">
                <a:off x="7036748" y="1903179"/>
                <a:ext cx="4054475" cy="46418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a:solidFill>
                      <a:srgbClr val="002060"/>
                    </a:solidFill>
                    <a:latin typeface="微软雅黑" panose="020B0503020204020204" charset="-122"/>
                    <a:ea typeface="微软雅黑" panose="020B0503020204020204" charset="-122"/>
                    <a:cs typeface="+mn-ea"/>
                    <a:sym typeface="+mn-lt"/>
                  </a:rPr>
                  <a:t>肾绞痛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32" name="Text2"/>
              <p:cNvSpPr txBox="1"/>
              <p:nvPr>
                <p:custDataLst>
                  <p:tags r:id="rId9"/>
                </p:custDataLst>
              </p:nvPr>
            </p:nvSpPr>
            <p:spPr>
              <a:xfrm flipH="1">
                <a:off x="6705278" y="2338789"/>
                <a:ext cx="4693285" cy="1431925"/>
              </a:xfrm>
              <a:prstGeom prst="rect">
                <a:avLst/>
              </a:prstGeom>
              <a:noFill/>
            </p:spPr>
            <p:txBody>
              <a:bodyPr wrap="square" rtlCol="0">
                <a:noAutofit/>
              </a:bodyPr>
              <a:lstStyle/>
              <a:p>
                <a:pPr indent="0" fontAlgn="auto">
                  <a:lnSpc>
                    <a:spcPct val="150000"/>
                  </a:lnSpc>
                </a:pP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肾结石发病率</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7.54</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，肾绞痛年患病量约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fr-FR" altLang="zh-CN" sz="1400">
                    <a:solidFill>
                      <a:srgbClr val="002060"/>
                    </a:solidFill>
                    <a:latin typeface="微软雅黑" panose="020B0503020204020204" charset="-122"/>
                    <a:ea typeface="微软雅黑" panose="020B0503020204020204" charset="-122"/>
                    <a:cs typeface="微软雅黑" panose="020B0503020204020204" charset="-122"/>
                    <a:sym typeface="+mn-lt"/>
                  </a:rPr>
                  <a:t>急性肾绞痛是较严重的临床急腹症，其疼痛感剧烈需</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及时救治</a:t>
                </a:r>
                <a:r>
                  <a:rPr lang="zh-CN" altLang="fr-FR"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2</a:t>
                </a:r>
                <a:endPar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间苯三酚口崩片服用方便，不依赖静脉通道的建立</a:t>
                </a:r>
                <a:endPar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5" name="组合 34"/>
            <p:cNvGrpSpPr/>
            <p:nvPr/>
          </p:nvGrpSpPr>
          <p:grpSpPr>
            <a:xfrm>
              <a:off x="1609727" y="4065479"/>
              <a:ext cx="4908548" cy="2068613"/>
              <a:chOff x="1609727" y="4065479"/>
              <a:chExt cx="4908548" cy="2068613"/>
            </a:xfrm>
          </p:grpSpPr>
          <p:sp>
            <p:nvSpPr>
              <p:cNvPr id="13" name="ComponentBackground3"/>
              <p:cNvSpPr/>
              <p:nvPr>
                <p:custDataLst>
                  <p:tags r:id="rId10"/>
                </p:custDataLst>
              </p:nvPr>
            </p:nvSpPr>
            <p:spPr>
              <a:xfrm>
                <a:off x="1609727"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4" name="Bullet3"/>
              <p:cNvSpPr txBox="1"/>
              <p:nvPr>
                <p:custDataLst>
                  <p:tags r:id="rId11"/>
                </p:custDataLst>
              </p:nvPr>
            </p:nvSpPr>
            <p:spPr>
              <a:xfrm flipH="1">
                <a:off x="1762762" y="4120724"/>
                <a:ext cx="4054475" cy="44386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妇科痉挛性疼痛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5" name="Text3"/>
              <p:cNvSpPr txBox="1"/>
              <p:nvPr>
                <p:custDataLst>
                  <p:tags r:id="rId12"/>
                </p:custDataLst>
              </p:nvPr>
            </p:nvSpPr>
            <p:spPr>
              <a:xfrm flipH="1">
                <a:off x="1762762" y="4627454"/>
                <a:ext cx="4195445" cy="1397000"/>
              </a:xfrm>
              <a:prstGeom prst="rect">
                <a:avLst/>
              </a:prstGeom>
              <a:noFill/>
            </p:spPr>
            <p:txBody>
              <a:bodyPr wrap="square" rtlCol="0"/>
              <a:lstStyle/>
              <a:p>
                <a:pPr indent="0" fontAlgn="auto">
                  <a:lnSpc>
                    <a:spcPct val="150000"/>
                  </a:lnSpc>
                </a:pPr>
                <a:r>
                  <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痛经</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在我国发病率为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30.06%</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较长治疗周期</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3</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endPar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先兆流产发病率约为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15%-25%</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需要患者居家卧床，口服宫缩抑制剂服用更方便</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6" name="组合 35"/>
            <p:cNvGrpSpPr/>
            <p:nvPr/>
          </p:nvGrpSpPr>
          <p:grpSpPr>
            <a:xfrm>
              <a:off x="6610352" y="3978515"/>
              <a:ext cx="4908548" cy="2155577"/>
              <a:chOff x="6610352" y="3978515"/>
              <a:chExt cx="4908548" cy="2155577"/>
            </a:xfrm>
          </p:grpSpPr>
          <p:sp>
            <p:nvSpPr>
              <p:cNvPr id="10" name="ComponentBackground4"/>
              <p:cNvSpPr/>
              <p:nvPr>
                <p:custDataLst>
                  <p:tags r:id="rId13"/>
                </p:custDataLst>
              </p:nvPr>
            </p:nvSpPr>
            <p:spPr>
              <a:xfrm>
                <a:off x="6610352"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1" name="Bullet4"/>
              <p:cNvSpPr txBox="1"/>
              <p:nvPr>
                <p:custDataLst>
                  <p:tags r:id="rId14"/>
                </p:custDataLst>
              </p:nvPr>
            </p:nvSpPr>
            <p:spPr>
              <a:xfrm flipH="1">
                <a:off x="7037072" y="3978515"/>
                <a:ext cx="4054475" cy="563245"/>
              </a:xfrm>
              <a:prstGeom prst="rect">
                <a:avLst/>
              </a:prstGeom>
              <a:noFill/>
            </p:spPr>
            <p:txBody>
              <a:bodyPr wrap="square" rtlCol="0" anchor="b" anchorCtr="0">
                <a:norm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肾结石碎石术后绞痛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2" name="Text4"/>
              <p:cNvSpPr txBox="1"/>
              <p:nvPr>
                <p:custDataLst>
                  <p:tags r:id="rId15"/>
                </p:custDataLst>
              </p:nvPr>
            </p:nvSpPr>
            <p:spPr>
              <a:xfrm flipH="1">
                <a:off x="7037072" y="4577955"/>
                <a:ext cx="4201160" cy="796290"/>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每年约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余万台碎石手术</a:t>
                </a:r>
                <a:endPar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肾结石碎石术后肾绞痛是常见并发症，临床需要解痉镇痛治疗</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4</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间苯三酚是有效的解痉镇痛药物</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间苯三酚口崩片便于患者术后带药，应用方便</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a:lnSpc>
                    <a:spcPct val="120000"/>
                  </a:lnSpc>
                </a:pPr>
                <a:endParaRPr lang="zh-CN" altLang="en-US" sz="1400" baseline="30000" dirty="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sp>
        <p:nvSpPr>
          <p:cNvPr id="59" name="文本框 58"/>
          <p:cNvSpPr txBox="1"/>
          <p:nvPr>
            <p:custDataLst>
              <p:tags r:id="rId16"/>
            </p:custDataLst>
          </p:nvPr>
        </p:nvSpPr>
        <p:spPr>
          <a:xfrm>
            <a:off x="210185" y="6530340"/>
            <a:ext cx="6569710" cy="327660"/>
          </a:xfrm>
          <a:prstGeom prst="rect">
            <a:avLst/>
          </a:prstGeom>
          <a:noFill/>
        </p:spPr>
        <p:txBody>
          <a:bodyPr wrap="none" lIns="0" tIns="0" rIns="0" bIns="0" rtlCol="0">
            <a:noAutofit/>
          </a:bodyPr>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比较间苯三酚注射液与山莨菪碱注射液在老年痉挛性腹</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痛患者中的应用效果</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黎翠薇等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2.间苯三酚治疗不同部位输尿管结石效果评价  2022</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黎林果等</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3.间苯三酚治疗原发性痛经 42 例   2012</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熊秀林等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4.经皮肾镜碎石术后肾绞痛的诊疗体会   2013</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何书明</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custDataLst>
              <p:tags r:id="rId17"/>
            </p:custDataLst>
          </p:nvPr>
        </p:nvSpPr>
        <p:spPr>
          <a:xfrm>
            <a:off x="1042035" y="930275"/>
            <a:ext cx="10139045" cy="829945"/>
          </a:xfrm>
          <a:prstGeom prst="rect">
            <a:avLst/>
          </a:prstGeom>
          <a:noFill/>
          <a:ln>
            <a:solidFill>
              <a:schemeClr val="accent1"/>
            </a:solidFill>
          </a:ln>
        </p:spPr>
        <p:txBody>
          <a:bodyPr wrap="square" rtlCol="0">
            <a:spAutoFit/>
          </a:bodyPr>
          <a:p>
            <a:pPr algn="ctr"/>
            <a:r>
              <a:rPr lang="zh-CN" altLang="en-US" sz="2400" b="1">
                <a:solidFill>
                  <a:srgbClr val="002060"/>
                </a:solidFill>
                <a:highlight>
                  <a:srgbClr val="FFFF00"/>
                </a:highlight>
                <a:latin typeface="微软雅黑" panose="020B0503020204020204" charset="-122"/>
                <a:ea typeface="微软雅黑" panose="020B0503020204020204" charset="-122"/>
              </a:rPr>
              <a:t>多种反复发作的痉挛性疾病或碎石术后有出院带药缓解绞痛需求的患者</a:t>
            </a:r>
            <a:endParaRPr lang="zh-CN" altLang="en-US" sz="2400" b="1">
              <a:solidFill>
                <a:srgbClr val="002060"/>
              </a:solidFill>
              <a:highlight>
                <a:srgbClr val="FFFF00"/>
              </a:highlight>
              <a:latin typeface="微软雅黑" panose="020B0503020204020204" charset="-122"/>
              <a:ea typeface="微软雅黑" panose="020B0503020204020204" charset="-122"/>
            </a:endParaRPr>
          </a:p>
          <a:p>
            <a:pPr algn="ctr"/>
            <a:r>
              <a:rPr lang="zh-CN" altLang="en-US" sz="2400" b="1">
                <a:solidFill>
                  <a:srgbClr val="002060"/>
                </a:solidFill>
                <a:highlight>
                  <a:srgbClr val="FFFF00"/>
                </a:highlight>
                <a:latin typeface="微软雅黑" panose="020B0503020204020204" charset="-122"/>
                <a:ea typeface="微软雅黑" panose="020B0503020204020204" charset="-122"/>
              </a:rPr>
              <a:t>间苯三酚口崩片处方更便利，便于患者居家外带、夜间急诊、长期治疗</a:t>
            </a:r>
            <a:endParaRPr lang="zh-CN" altLang="en-US" sz="2400" b="1">
              <a:solidFill>
                <a:srgbClr val="002060"/>
              </a:solidFill>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rot="0">
            <a:off x="1886348" y="1915795"/>
            <a:ext cx="9754464" cy="4126866"/>
            <a:chOff x="7555930" y="1200330"/>
            <a:chExt cx="4762281" cy="4370740"/>
          </a:xfrm>
        </p:grpSpPr>
        <p:grpSp>
          <p:nvGrpSpPr>
            <p:cNvPr id="25" name="组合 24"/>
            <p:cNvGrpSpPr/>
            <p:nvPr/>
          </p:nvGrpSpPr>
          <p:grpSpPr>
            <a:xfrm>
              <a:off x="7556083" y="1200330"/>
              <a:ext cx="4753694" cy="3093557"/>
              <a:chOff x="7556083" y="1646308"/>
              <a:chExt cx="4753694" cy="3093557"/>
            </a:xfrm>
          </p:grpSpPr>
          <p:sp>
            <p:nvSpPr>
              <p:cNvPr id="31" name="Text1"/>
              <p:cNvSpPr txBox="1"/>
              <p:nvPr/>
            </p:nvSpPr>
            <p:spPr>
              <a:xfrm>
                <a:off x="7556083" y="2205720"/>
                <a:ext cx="4744761" cy="2534145"/>
              </a:xfrm>
              <a:prstGeom prst="rect">
                <a:avLst/>
              </a:prstGeom>
              <a:noFill/>
            </p:spPr>
            <p:txBody>
              <a:bodyPr wrap="square" lIns="91440" tIns="45720" rIns="91440" bIns="45720" anchor="t" anchorCtr="0"/>
              <a:lstStyle/>
              <a:p>
                <a:pPr indent="0" fontAlgn="auto">
                  <a:lnSpc>
                    <a:spcPct val="200000"/>
                  </a:lnSpc>
                </a:pPr>
                <a:r>
                  <a:rPr lang="zh-CN">
                    <a:solidFill>
                      <a:srgbClr val="002060"/>
                    </a:solidFill>
                    <a:latin typeface="微软雅黑" panose="020B0503020204020204" charset="-122"/>
                    <a:ea typeface="微软雅黑" panose="020B0503020204020204" charset="-122"/>
                    <a:cs typeface="微软雅黑" panose="020B0503020204020204" charset="-122"/>
                    <a:sym typeface="+mn-ea"/>
                  </a:rPr>
                  <a:t>皮肤及其附件损害：皮疹（如荨麻疹、红斑疹、斑丘疹等）、瘙痒、多汗；胃肠系统损害：恶心、呕吐、口干、腹痛、腹胀、腹泻；</a:t>
                </a:r>
                <a:endParaRPr lang="zh-CN">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200000"/>
                  </a:lnSpc>
                </a:pPr>
                <a:r>
                  <a:rPr lang="zh-CN" sz="1400">
                    <a:solidFill>
                      <a:srgbClr val="002060"/>
                    </a:solidFill>
                    <a:latin typeface="微软雅黑" panose="020B0503020204020204" charset="-122"/>
                    <a:ea typeface="微软雅黑" panose="020B0503020204020204" charset="-122"/>
                    <a:cs typeface="微软雅黑" panose="020B0503020204020204" charset="-122"/>
                    <a:sym typeface="+mn-ea"/>
                  </a:rPr>
                  <a:t>其它详见说明书</a:t>
                </a:r>
                <a:endParaRPr lang="zh-CN" b="0">
                  <a:solidFill>
                    <a:srgbClr val="002060"/>
                  </a:solidFill>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禁忌】</a:t>
                </a: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禁用于对本品活性物质或任何辅料过敏的患者。</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32" name="Bullet1"/>
              <p:cNvSpPr txBox="1"/>
              <p:nvPr/>
            </p:nvSpPr>
            <p:spPr>
              <a:xfrm>
                <a:off x="7564992" y="1646308"/>
                <a:ext cx="4744785" cy="570088"/>
              </a:xfrm>
              <a:prstGeom prst="rect">
                <a:avLst/>
              </a:prstGeom>
              <a:noFill/>
            </p:spPr>
            <p:txBody>
              <a:bodyPr wrap="square" lIns="91440" tIns="45720" rIns="91440" bIns="45720" anchor="b" anchorCtr="0"/>
              <a:lstStyle/>
              <a:p>
                <a:pPr indent="0" algn="l" fontAlgn="auto">
                  <a:lnSpc>
                    <a:spcPct val="150000"/>
                  </a:lnSpc>
                </a:pPr>
                <a:r>
                  <a:rPr lang="zh-CN" altLang="en-US" sz="2400" b="1" dirty="0">
                    <a:solidFill>
                      <a:srgbClr val="002060"/>
                    </a:solidFill>
                    <a:latin typeface="微软雅黑" panose="020B0503020204020204" charset="-122"/>
                    <a:ea typeface="微软雅黑" panose="020B0503020204020204" charset="-122"/>
                    <a:sym typeface="+mn-ea"/>
                  </a:rPr>
                  <a:t>上市后不良反应难以准确估计其发生频率</a:t>
                </a:r>
                <a:r>
                  <a:rPr lang="en-US" altLang="zh-CN" sz="2400" b="1" baseline="30000" dirty="0">
                    <a:solidFill>
                      <a:srgbClr val="002060"/>
                    </a:solidFill>
                    <a:latin typeface="微软雅黑" panose="020B0503020204020204" charset="-122"/>
                    <a:ea typeface="微软雅黑" panose="020B0503020204020204" charset="-122"/>
                    <a:sym typeface="+mn-ea"/>
                  </a:rPr>
                  <a:t>1</a:t>
                </a:r>
                <a:endParaRPr lang="en-US" altLang="zh-CN" sz="2400" b="1" baseline="30000" dirty="0">
                  <a:solidFill>
                    <a:srgbClr val="002060"/>
                  </a:solidFill>
                  <a:latin typeface="微软雅黑" panose="020B0503020204020204" charset="-122"/>
                  <a:ea typeface="微软雅黑" panose="020B0503020204020204" charset="-122"/>
                  <a:sym typeface="+mn-ea"/>
                </a:endParaRPr>
              </a:p>
            </p:txBody>
          </p:sp>
        </p:grpSp>
        <p:cxnSp>
          <p:nvCxnSpPr>
            <p:cNvPr id="40" name="直接连接符 39"/>
            <p:cNvCxnSpPr/>
            <p:nvPr/>
          </p:nvCxnSpPr>
          <p:spPr>
            <a:xfrm>
              <a:off x="7555930" y="4053988"/>
              <a:ext cx="3830638" cy="0"/>
            </a:xfrm>
            <a:prstGeom prst="line">
              <a:avLst/>
            </a:prstGeom>
            <a:ln w="28575" cap="rnd" cmpd="sng">
              <a:solidFill>
                <a:schemeClr val="accent1">
                  <a:shade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4" name="Bullet3"/>
            <p:cNvSpPr txBox="1"/>
            <p:nvPr/>
          </p:nvSpPr>
          <p:spPr>
            <a:xfrm>
              <a:off x="7573450" y="4684024"/>
              <a:ext cx="4744761" cy="887046"/>
            </a:xfrm>
            <a:prstGeom prst="rect">
              <a:avLst/>
            </a:prstGeom>
            <a:noFill/>
          </p:spPr>
          <p:txBody>
            <a:bodyPr wrap="square" lIns="91440" tIns="45720" rIns="91440" bIns="45720" anchor="b" anchorCtr="0"/>
            <a:lstStyle/>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间苯三酚注射液</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静脉炎、注射部位疼痛、注射部位瘙痒</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三种不良反应</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任何阿托品样不良反应，其他不良反应极少，患者耐受性极好</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endPar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4" name="文本框 3"/>
          <p:cNvSpPr txBox="1"/>
          <p:nvPr/>
        </p:nvSpPr>
        <p:spPr>
          <a:xfrm>
            <a:off x="719455" y="298450"/>
            <a:ext cx="10013950" cy="812165"/>
          </a:xfrm>
          <a:prstGeom prst="rect">
            <a:avLst/>
          </a:prstGeom>
          <a:noFill/>
        </p:spPr>
        <p:txBody>
          <a:bodyPr wrap="square" rtlCol="0" anchor="t">
            <a:noAutofit/>
          </a:bodyPr>
          <a:p>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二、安全性</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：与参照药品相比无注射相关不良反应</a:t>
            </a:r>
            <a:endPar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59" name="文本框 58"/>
          <p:cNvSpPr txBox="1"/>
          <p:nvPr>
            <p:custDataLst>
              <p:tags r:id="rId1"/>
            </p:custDataLst>
          </p:nvPr>
        </p:nvSpPr>
        <p:spPr>
          <a:xfrm>
            <a:off x="141605" y="6638290"/>
            <a:ext cx="6550025" cy="189865"/>
          </a:xfrm>
          <a:prstGeom prst="rect">
            <a:avLst/>
          </a:prstGeom>
          <a:noFill/>
        </p:spPr>
        <p:txBody>
          <a:bodyPr wrap="none" lIns="0" tIns="0" rIns="0" bIns="0" rtlCol="0">
            <a:noAutofit/>
          </a:bodyPr>
          <a:p>
            <a:pPr algn="l"/>
            <a:r>
              <a:rPr lang="zh-CN" altLang="en-US" sz="900" dirty="0" smtClean="0">
                <a:solidFill>
                  <a:schemeClr val="tx1"/>
                </a:solidFill>
                <a:latin typeface="微软雅黑" panose="020B0503020204020204" charset="-122"/>
                <a:ea typeface="微软雅黑" panose="020B0503020204020204" charset="-122"/>
              </a:rPr>
              <a:t>参考文献：</a:t>
            </a:r>
            <a:r>
              <a:rPr lang="en-US" altLang="zh-CN" sz="900" dirty="0" smtClean="0">
                <a:solidFill>
                  <a:schemeClr val="tx1"/>
                </a:solidFill>
                <a:latin typeface="微软雅黑" panose="020B0503020204020204" charset="-122"/>
                <a:ea typeface="微软雅黑" panose="020B0503020204020204" charset="-122"/>
              </a:rPr>
              <a:t>1.</a:t>
            </a:r>
            <a:r>
              <a:rPr lang="zh-CN" altLang="en-US" sz="900" dirty="0" smtClean="0">
                <a:solidFill>
                  <a:schemeClr val="tx1"/>
                </a:solidFill>
                <a:latin typeface="微软雅黑" panose="020B0503020204020204" charset="-122"/>
                <a:ea typeface="微软雅黑" panose="020B0503020204020204" charset="-122"/>
              </a:rPr>
              <a:t>间苯三酚口崩片说明书</a:t>
            </a:r>
            <a:r>
              <a:rPr lang="en-US" altLang="zh-CN" sz="900" dirty="0" smtClean="0">
                <a:solidFill>
                  <a:schemeClr val="tx1"/>
                </a:solidFill>
                <a:latin typeface="微软雅黑" panose="020B0503020204020204" charset="-122"/>
                <a:ea typeface="微软雅黑" panose="020B0503020204020204" charset="-122"/>
              </a:rPr>
              <a:t>   2.  间苯三酚的药理作用与</a:t>
            </a:r>
            <a:r>
              <a:rPr lang="zh-CN" altLang="en-US" sz="900" dirty="0" smtClean="0">
                <a:solidFill>
                  <a:schemeClr val="tx1"/>
                </a:solidFill>
                <a:latin typeface="微软雅黑" panose="020B0503020204020204" charset="-122"/>
                <a:ea typeface="微软雅黑" panose="020B0503020204020204" charset="-122"/>
              </a:rPr>
              <a:t>临</a:t>
            </a:r>
            <a:r>
              <a:rPr lang="en-US" altLang="zh-CN" sz="900" dirty="0" smtClean="0">
                <a:solidFill>
                  <a:schemeClr val="tx1"/>
                </a:solidFill>
                <a:latin typeface="微软雅黑" panose="020B0503020204020204" charset="-122"/>
                <a:ea typeface="微软雅黑" panose="020B0503020204020204" charset="-122"/>
              </a:rPr>
              <a:t>床应用  2011</a:t>
            </a:r>
            <a:r>
              <a:rPr lang="zh-CN" altLang="en-US" sz="900" dirty="0" smtClean="0">
                <a:solidFill>
                  <a:schemeClr val="tx1"/>
                </a:solidFill>
                <a:latin typeface="微软雅黑" panose="020B0503020204020204" charset="-122"/>
                <a:ea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rPr>
              <a:t>李健和等</a:t>
            </a:r>
            <a:endParaRPr lang="zh-CN" altLang="en-US" sz="900" dirty="0" smtClean="0">
              <a:solidFill>
                <a:schemeClr val="tx1"/>
              </a:solidFill>
              <a:latin typeface="微软雅黑" panose="020B0503020204020204" charset="-122"/>
              <a:ea typeface="微软雅黑" panose="020B0503020204020204" charset="-122"/>
            </a:endParaRPr>
          </a:p>
        </p:txBody>
      </p:sp>
      <p:pic>
        <p:nvPicPr>
          <p:cNvPr id="6146" name="Picture 2" descr="Prospect of Alternative Dispute Resolution in Criminal Justice System ..."/>
          <p:cNvPicPr>
            <a:picLocks noChangeAspect="1" noChangeArrowheads="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2813" b="96875" l="2969" r="97813">
                        <a14:foregroundMark x1="50000" y1="7813" x2="50000" y2="7813"/>
                        <a14:foregroundMark x1="49531" y1="2813" x2="49531" y2="2813"/>
                        <a14:foregroundMark x1="93125" y1="48438" x2="93125" y2="48438"/>
                        <a14:foregroundMark x1="97813" y1="50313" x2="97813" y2="50313"/>
                        <a14:foregroundMark x1="51406" y1="91563" x2="51406" y2="91563"/>
                        <a14:foregroundMark x1="49688" y1="96875" x2="49688" y2="96875"/>
                        <a14:foregroundMark x1="7344" y1="47344" x2="7344" y2="47344"/>
                        <a14:foregroundMark x1="2969" y1="50469" x2="2969" y2="50469"/>
                      </a14:backgroundRemoval>
                    </a14:imgEffect>
                  </a14:imgLayer>
                </a14:imgProps>
              </a:ext>
              <a:ext uri="{28A0092B-C50C-407E-A947-70E740481C1C}">
                <a14:useLocalDpi xmlns:a14="http://schemas.microsoft.com/office/drawing/2010/main" val="0"/>
              </a:ext>
            </a:extLst>
          </a:blip>
          <a:srcRect/>
          <a:stretch>
            <a:fillRect/>
          </a:stretch>
        </p:blipFill>
        <p:spPr bwMode="auto">
          <a:xfrm>
            <a:off x="1015365" y="1915795"/>
            <a:ext cx="725805" cy="725805"/>
          </a:xfrm>
          <a:prstGeom prst="rect">
            <a:avLst/>
          </a:prstGeom>
          <a:noFill/>
          <a:extLst>
            <a:ext uri="{909E8E84-426E-40DD-AFC4-6F175D3DCCD1}">
              <a14:hiddenFill xmlns:a14="http://schemas.microsoft.com/office/drawing/2010/main">
                <a:solidFill>
                  <a:srgbClr val="FFFFFF"/>
                </a:solidFill>
              </a14:hiddenFill>
            </a:ext>
          </a:extLst>
        </p:spPr>
      </p:pic>
      <p:sp>
        <p:nvSpPr>
          <p:cNvPr id="15" name="右箭头 13"/>
          <p:cNvSpPr/>
          <p:nvPr>
            <p:custDataLst>
              <p:tags r:id="rId5"/>
            </p:custDataLst>
          </p:nvPr>
        </p:nvSpPr>
        <p:spPr>
          <a:xfrm>
            <a:off x="1332865" y="1118870"/>
            <a:ext cx="4763135" cy="527685"/>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p>
            <a:pPr algn="ctr"/>
            <a:r>
              <a:rPr lang="zh-CN" altLang="en-US" b="1" dirty="0">
                <a:latin typeface="微软雅黑" panose="020B0503020204020204" charset="-122"/>
                <a:ea typeface="微软雅黑" panose="020B0503020204020204" charset="-122"/>
                <a:cs typeface="微软雅黑" panose="020B0503020204020204" charset="-122"/>
                <a:sym typeface="Arial" panose="020B0604020202020204" pitchFamily="34" charset="0"/>
              </a:rPr>
              <a:t>药品说明书收载的安全性信息</a:t>
            </a:r>
            <a:endParaRPr lang="zh-CN" altLang="en-US" b="1" dirty="0">
              <a:latin typeface="Arial" panose="020B0604020202020204" pitchFamily="34" charset="0"/>
              <a:ea typeface="微软雅黑" panose="020B0503020204020204" charset="-122"/>
              <a:cs typeface="+mn-ea"/>
              <a:sym typeface="Arial" panose="020B0604020202020204" pitchFamily="34" charset="0"/>
            </a:endParaRPr>
          </a:p>
        </p:txBody>
      </p:sp>
      <p:pic>
        <p:nvPicPr>
          <p:cNvPr id="100" name="图片 99"/>
          <p:cNvPicPr/>
          <p:nvPr>
            <p:custDataLst>
              <p:tags r:id="rId6"/>
            </p:custDataLst>
          </p:nvPr>
        </p:nvPicPr>
        <p:blipFill>
          <a:blip r:embed="rId7"/>
          <a:stretch>
            <a:fillRect/>
          </a:stretch>
        </p:blipFill>
        <p:spPr>
          <a:xfrm>
            <a:off x="1100455" y="5377815"/>
            <a:ext cx="661035" cy="491490"/>
          </a:xfrm>
          <a:prstGeom prst="rect">
            <a:avLst/>
          </a:prstGeom>
          <a:noFill/>
          <a:ln w="9525">
            <a:noFill/>
          </a:ln>
        </p:spPr>
      </p:pic>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67945" y="1598065"/>
            <a:ext cx="12123420" cy="5050906"/>
            <a:chOff x="0" y="1806980"/>
            <a:chExt cx="12123420" cy="5050906"/>
          </a:xfrm>
        </p:grpSpPr>
        <p:sp>
          <p:nvSpPr>
            <p:cNvPr id="4" name="矩形: 圆角 3"/>
            <p:cNvSpPr/>
            <p:nvPr/>
          </p:nvSpPr>
          <p:spPr>
            <a:xfrm>
              <a:off x="0" y="5264671"/>
              <a:ext cx="12123420" cy="1593215"/>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809897" y="1860709"/>
              <a:ext cx="5160528" cy="4273391"/>
            </a:xfrm>
            <a:prstGeom prst="roundRect">
              <a:avLst>
                <a:gd name="adj" fmla="val 4933"/>
              </a:avLst>
            </a:pr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5639323" y="2025626"/>
              <a:ext cx="202814" cy="202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6339757" y="1860709"/>
              <a:ext cx="5160528" cy="4273391"/>
            </a:xfrm>
            <a:prstGeom prst="roundRect">
              <a:avLst>
                <a:gd name="adj" fmla="val 4933"/>
              </a:avLst>
            </a:pr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1169183" y="2025626"/>
              <a:ext cx="202814" cy="202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ComponentBackground1"/>
            <p:cNvSpPr/>
            <p:nvPr/>
          </p:nvSpPr>
          <p:spPr>
            <a:xfrm>
              <a:off x="752417" y="1806980"/>
              <a:ext cx="5160528" cy="4273391"/>
            </a:xfrm>
            <a:custGeom>
              <a:avLst/>
              <a:gdLst>
                <a:gd name="connsiteX0" fmla="*/ 2851444 w 5160528"/>
                <a:gd name="connsiteY0" fmla="*/ 1 h 4273391"/>
                <a:gd name="connsiteX1" fmla="*/ 2853531 w 5160528"/>
                <a:gd name="connsiteY1" fmla="*/ 1 h 4273391"/>
                <a:gd name="connsiteX2" fmla="*/ 2853682 w 5160528"/>
                <a:gd name="connsiteY2" fmla="*/ 475 h 4273391"/>
                <a:gd name="connsiteX3" fmla="*/ 2845135 w 5160528"/>
                <a:gd name="connsiteY3" fmla="*/ 0 h 4273391"/>
                <a:gd name="connsiteX4" fmla="*/ 2845140 w 5160528"/>
                <a:gd name="connsiteY4" fmla="*/ 1 h 4273391"/>
                <a:gd name="connsiteX5" fmla="*/ 2851444 w 5160528"/>
                <a:gd name="connsiteY5" fmla="*/ 1 h 4273391"/>
                <a:gd name="connsiteX6" fmla="*/ 2848306 w 5160528"/>
                <a:gd name="connsiteY6" fmla="*/ 665 h 4273391"/>
                <a:gd name="connsiteX7" fmla="*/ 2903344 w 5160528"/>
                <a:gd name="connsiteY7" fmla="*/ 12201 h 4273391"/>
                <a:gd name="connsiteX8" fmla="*/ 2950878 w 5160528"/>
                <a:gd name="connsiteY8" fmla="*/ 45473 h 4273391"/>
                <a:gd name="connsiteX9" fmla="*/ 2979935 w 5160528"/>
                <a:gd name="connsiteY9" fmla="*/ 90216 h 4273391"/>
                <a:gd name="connsiteX10" fmla="*/ 2979705 w 5160528"/>
                <a:gd name="connsiteY10" fmla="*/ 89026 h 4273391"/>
                <a:gd name="connsiteX11" fmla="*/ 2977209 w 5160528"/>
                <a:gd name="connsiteY11" fmla="*/ 85149 h 4273391"/>
                <a:gd name="connsiteX12" fmla="*/ 2978362 w 5160528"/>
                <a:gd name="connsiteY12" fmla="*/ 84733 h 4273391"/>
                <a:gd name="connsiteX13" fmla="*/ 2981162 w 5160528"/>
                <a:gd name="connsiteY13" fmla="*/ 92106 h 4273391"/>
                <a:gd name="connsiteX14" fmla="*/ 2982926 w 5160528"/>
                <a:gd name="connsiteY14" fmla="*/ 94823 h 4273391"/>
                <a:gd name="connsiteX15" fmla="*/ 2983695 w 5160528"/>
                <a:gd name="connsiteY15" fmla="*/ 98774 h 4273391"/>
                <a:gd name="connsiteX16" fmla="*/ 3094026 w 5160528"/>
                <a:gd name="connsiteY16" fmla="*/ 389297 h 4273391"/>
                <a:gd name="connsiteX17" fmla="*/ 3328190 w 5160528"/>
                <a:gd name="connsiteY17" fmla="*/ 555665 h 4273391"/>
                <a:gd name="connsiteX18" fmla="*/ 4803515 w 5160528"/>
                <a:gd name="connsiteY18" fmla="*/ 555665 h 4273391"/>
                <a:gd name="connsiteX19" fmla="*/ 4803515 w 5160528"/>
                <a:gd name="connsiteY19" fmla="*/ 556377 h 4273391"/>
                <a:gd name="connsiteX20" fmla="*/ 4823841 w 5160528"/>
                <a:gd name="connsiteY20" fmla="*/ 556377 h 4273391"/>
                <a:gd name="connsiteX21" fmla="*/ 5160528 w 5160528"/>
                <a:gd name="connsiteY21" fmla="*/ 878675 h 4273391"/>
                <a:gd name="connsiteX22" fmla="*/ 5160528 w 5160528"/>
                <a:gd name="connsiteY22" fmla="*/ 939041 h 4273391"/>
                <a:gd name="connsiteX23" fmla="*/ 5160528 w 5160528"/>
                <a:gd name="connsiteY23" fmla="*/ 3906983 h 4273391"/>
                <a:gd name="connsiteX24" fmla="*/ 5160528 w 5160528"/>
                <a:gd name="connsiteY24" fmla="*/ 4100372 h 4273391"/>
                <a:gd name="connsiteX25" fmla="*/ 4987509 w 5160528"/>
                <a:gd name="connsiteY25" fmla="*/ 4273391 h 4273391"/>
                <a:gd name="connsiteX26" fmla="*/ 173019 w 5160528"/>
                <a:gd name="connsiteY26" fmla="*/ 4273391 h 4273391"/>
                <a:gd name="connsiteX27" fmla="*/ 0 w 5160528"/>
                <a:gd name="connsiteY27" fmla="*/ 4100372 h 4273391"/>
                <a:gd name="connsiteX28" fmla="*/ 0 w 5160528"/>
                <a:gd name="connsiteY28" fmla="*/ 3906983 h 4273391"/>
                <a:gd name="connsiteX29" fmla="*/ 0 w 5160528"/>
                <a:gd name="connsiteY29" fmla="*/ 939041 h 4273391"/>
                <a:gd name="connsiteX30" fmla="*/ 0 w 5160528"/>
                <a:gd name="connsiteY30" fmla="*/ 355231 h 4273391"/>
                <a:gd name="connsiteX31" fmla="*/ 339241 w 5160528"/>
                <a:gd name="connsiteY31" fmla="*/ 1 h 4273391"/>
                <a:gd name="connsiteX32" fmla="*/ 2845130 w 5160528"/>
                <a:gd name="connsiteY32" fmla="*/ 1 h 42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0528" h="4273391">
                  <a:moveTo>
                    <a:pt x="2851444" y="1"/>
                  </a:moveTo>
                  <a:lnTo>
                    <a:pt x="2853531" y="1"/>
                  </a:lnTo>
                  <a:lnTo>
                    <a:pt x="2853682" y="475"/>
                  </a:lnTo>
                  <a:close/>
                  <a:moveTo>
                    <a:pt x="2845135" y="0"/>
                  </a:moveTo>
                  <a:lnTo>
                    <a:pt x="2845140" y="1"/>
                  </a:lnTo>
                  <a:lnTo>
                    <a:pt x="2851444" y="1"/>
                  </a:lnTo>
                  <a:lnTo>
                    <a:pt x="2848306" y="665"/>
                  </a:lnTo>
                  <a:lnTo>
                    <a:pt x="2903344" y="12201"/>
                  </a:lnTo>
                  <a:cubicBezTo>
                    <a:pt x="2921235" y="20057"/>
                    <a:pt x="2937347" y="31426"/>
                    <a:pt x="2950878" y="45473"/>
                  </a:cubicBezTo>
                  <a:lnTo>
                    <a:pt x="2979935" y="90216"/>
                  </a:lnTo>
                  <a:lnTo>
                    <a:pt x="2979705" y="89026"/>
                  </a:lnTo>
                  <a:lnTo>
                    <a:pt x="2977209" y="85149"/>
                  </a:lnTo>
                  <a:lnTo>
                    <a:pt x="2978362" y="84733"/>
                  </a:lnTo>
                  <a:lnTo>
                    <a:pt x="2981162" y="92106"/>
                  </a:lnTo>
                  <a:lnTo>
                    <a:pt x="2982926" y="94823"/>
                  </a:lnTo>
                  <a:lnTo>
                    <a:pt x="2983695" y="98774"/>
                  </a:lnTo>
                  <a:lnTo>
                    <a:pt x="3094026" y="389297"/>
                  </a:lnTo>
                  <a:cubicBezTo>
                    <a:pt x="3132188" y="489782"/>
                    <a:pt x="3224917" y="555665"/>
                    <a:pt x="3328190" y="555665"/>
                  </a:cubicBezTo>
                  <a:lnTo>
                    <a:pt x="4803515" y="555665"/>
                  </a:lnTo>
                  <a:lnTo>
                    <a:pt x="4803515" y="556377"/>
                  </a:lnTo>
                  <a:lnTo>
                    <a:pt x="4823841" y="556377"/>
                  </a:lnTo>
                  <a:cubicBezTo>
                    <a:pt x="5009788" y="556377"/>
                    <a:pt x="5160528" y="700675"/>
                    <a:pt x="5160528" y="878675"/>
                  </a:cubicBezTo>
                  <a:lnTo>
                    <a:pt x="5160528" y="939041"/>
                  </a:lnTo>
                  <a:lnTo>
                    <a:pt x="5160528" y="3906983"/>
                  </a:lnTo>
                  <a:lnTo>
                    <a:pt x="5160528" y="4100372"/>
                  </a:lnTo>
                  <a:cubicBezTo>
                    <a:pt x="5160528" y="4195928"/>
                    <a:pt x="5083065" y="4273391"/>
                    <a:pt x="4987509" y="4273391"/>
                  </a:cubicBezTo>
                  <a:lnTo>
                    <a:pt x="173019" y="4273391"/>
                  </a:lnTo>
                  <a:cubicBezTo>
                    <a:pt x="77463" y="4273391"/>
                    <a:pt x="0" y="4195928"/>
                    <a:pt x="0" y="4100372"/>
                  </a:cubicBezTo>
                  <a:lnTo>
                    <a:pt x="0" y="3906983"/>
                  </a:lnTo>
                  <a:lnTo>
                    <a:pt x="0" y="939041"/>
                  </a:lnTo>
                  <a:lnTo>
                    <a:pt x="0" y="355231"/>
                  </a:lnTo>
                  <a:cubicBezTo>
                    <a:pt x="0" y="159043"/>
                    <a:pt x="151883" y="1"/>
                    <a:pt x="339241" y="1"/>
                  </a:cubicBezTo>
                  <a:lnTo>
                    <a:pt x="2845130" y="1"/>
                  </a:lnTo>
                  <a:close/>
                </a:path>
              </a:pathLst>
            </a:custGeom>
            <a:solidFill>
              <a:schemeClr val="bg1"/>
            </a:solidFill>
            <a:ln w="19050">
              <a:solidFill>
                <a:schemeClr val="bg1"/>
              </a:solidFill>
            </a:ln>
            <a:effectLst>
              <a:outerShdw blurRad="88900" dist="12700" algn="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lumMod val="75000"/>
                    <a:lumOff val="25000"/>
                  </a:schemeClr>
                </a:solidFill>
                <a:cs typeface="+mn-ea"/>
                <a:sym typeface="+mn-lt"/>
              </a:endParaRPr>
            </a:p>
          </p:txBody>
        </p:sp>
        <p:sp>
          <p:nvSpPr>
            <p:cNvPr id="10" name="ComponentBackground2"/>
            <p:cNvSpPr/>
            <p:nvPr/>
          </p:nvSpPr>
          <p:spPr>
            <a:xfrm>
              <a:off x="6282277" y="1806980"/>
              <a:ext cx="5160528" cy="4273391"/>
            </a:xfrm>
            <a:custGeom>
              <a:avLst/>
              <a:gdLst>
                <a:gd name="connsiteX0" fmla="*/ 2851444 w 5160528"/>
                <a:gd name="connsiteY0" fmla="*/ 1 h 4273391"/>
                <a:gd name="connsiteX1" fmla="*/ 2853531 w 5160528"/>
                <a:gd name="connsiteY1" fmla="*/ 1 h 4273391"/>
                <a:gd name="connsiteX2" fmla="*/ 2853682 w 5160528"/>
                <a:gd name="connsiteY2" fmla="*/ 475 h 4273391"/>
                <a:gd name="connsiteX3" fmla="*/ 2845135 w 5160528"/>
                <a:gd name="connsiteY3" fmla="*/ 0 h 4273391"/>
                <a:gd name="connsiteX4" fmla="*/ 2845140 w 5160528"/>
                <a:gd name="connsiteY4" fmla="*/ 1 h 4273391"/>
                <a:gd name="connsiteX5" fmla="*/ 2851444 w 5160528"/>
                <a:gd name="connsiteY5" fmla="*/ 1 h 4273391"/>
                <a:gd name="connsiteX6" fmla="*/ 2848306 w 5160528"/>
                <a:gd name="connsiteY6" fmla="*/ 665 h 4273391"/>
                <a:gd name="connsiteX7" fmla="*/ 2903344 w 5160528"/>
                <a:gd name="connsiteY7" fmla="*/ 12201 h 4273391"/>
                <a:gd name="connsiteX8" fmla="*/ 2950878 w 5160528"/>
                <a:gd name="connsiteY8" fmla="*/ 45473 h 4273391"/>
                <a:gd name="connsiteX9" fmla="*/ 2979935 w 5160528"/>
                <a:gd name="connsiteY9" fmla="*/ 90216 h 4273391"/>
                <a:gd name="connsiteX10" fmla="*/ 2979705 w 5160528"/>
                <a:gd name="connsiteY10" fmla="*/ 89026 h 4273391"/>
                <a:gd name="connsiteX11" fmla="*/ 2977209 w 5160528"/>
                <a:gd name="connsiteY11" fmla="*/ 85149 h 4273391"/>
                <a:gd name="connsiteX12" fmla="*/ 2978362 w 5160528"/>
                <a:gd name="connsiteY12" fmla="*/ 84733 h 4273391"/>
                <a:gd name="connsiteX13" fmla="*/ 2981162 w 5160528"/>
                <a:gd name="connsiteY13" fmla="*/ 92106 h 4273391"/>
                <a:gd name="connsiteX14" fmla="*/ 2982926 w 5160528"/>
                <a:gd name="connsiteY14" fmla="*/ 94823 h 4273391"/>
                <a:gd name="connsiteX15" fmla="*/ 2983695 w 5160528"/>
                <a:gd name="connsiteY15" fmla="*/ 98774 h 4273391"/>
                <a:gd name="connsiteX16" fmla="*/ 3094026 w 5160528"/>
                <a:gd name="connsiteY16" fmla="*/ 389297 h 4273391"/>
                <a:gd name="connsiteX17" fmla="*/ 3328190 w 5160528"/>
                <a:gd name="connsiteY17" fmla="*/ 555665 h 4273391"/>
                <a:gd name="connsiteX18" fmla="*/ 4803515 w 5160528"/>
                <a:gd name="connsiteY18" fmla="*/ 555665 h 4273391"/>
                <a:gd name="connsiteX19" fmla="*/ 4803515 w 5160528"/>
                <a:gd name="connsiteY19" fmla="*/ 556377 h 4273391"/>
                <a:gd name="connsiteX20" fmla="*/ 4823841 w 5160528"/>
                <a:gd name="connsiteY20" fmla="*/ 556377 h 4273391"/>
                <a:gd name="connsiteX21" fmla="*/ 5160528 w 5160528"/>
                <a:gd name="connsiteY21" fmla="*/ 878675 h 4273391"/>
                <a:gd name="connsiteX22" fmla="*/ 5160528 w 5160528"/>
                <a:gd name="connsiteY22" fmla="*/ 939041 h 4273391"/>
                <a:gd name="connsiteX23" fmla="*/ 5160528 w 5160528"/>
                <a:gd name="connsiteY23" fmla="*/ 3906983 h 4273391"/>
                <a:gd name="connsiteX24" fmla="*/ 5160528 w 5160528"/>
                <a:gd name="connsiteY24" fmla="*/ 4100372 h 4273391"/>
                <a:gd name="connsiteX25" fmla="*/ 4987509 w 5160528"/>
                <a:gd name="connsiteY25" fmla="*/ 4273391 h 4273391"/>
                <a:gd name="connsiteX26" fmla="*/ 173019 w 5160528"/>
                <a:gd name="connsiteY26" fmla="*/ 4273391 h 4273391"/>
                <a:gd name="connsiteX27" fmla="*/ 0 w 5160528"/>
                <a:gd name="connsiteY27" fmla="*/ 4100372 h 4273391"/>
                <a:gd name="connsiteX28" fmla="*/ 0 w 5160528"/>
                <a:gd name="connsiteY28" fmla="*/ 3906983 h 4273391"/>
                <a:gd name="connsiteX29" fmla="*/ 0 w 5160528"/>
                <a:gd name="connsiteY29" fmla="*/ 939041 h 4273391"/>
                <a:gd name="connsiteX30" fmla="*/ 0 w 5160528"/>
                <a:gd name="connsiteY30" fmla="*/ 355231 h 4273391"/>
                <a:gd name="connsiteX31" fmla="*/ 339241 w 5160528"/>
                <a:gd name="connsiteY31" fmla="*/ 1 h 4273391"/>
                <a:gd name="connsiteX32" fmla="*/ 2845130 w 5160528"/>
                <a:gd name="connsiteY32" fmla="*/ 1 h 42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0528" h="4273391">
                  <a:moveTo>
                    <a:pt x="2851444" y="1"/>
                  </a:moveTo>
                  <a:lnTo>
                    <a:pt x="2853531" y="1"/>
                  </a:lnTo>
                  <a:lnTo>
                    <a:pt x="2853682" y="475"/>
                  </a:lnTo>
                  <a:close/>
                  <a:moveTo>
                    <a:pt x="2845135" y="0"/>
                  </a:moveTo>
                  <a:lnTo>
                    <a:pt x="2845140" y="1"/>
                  </a:lnTo>
                  <a:lnTo>
                    <a:pt x="2851444" y="1"/>
                  </a:lnTo>
                  <a:lnTo>
                    <a:pt x="2848306" y="665"/>
                  </a:lnTo>
                  <a:lnTo>
                    <a:pt x="2903344" y="12201"/>
                  </a:lnTo>
                  <a:cubicBezTo>
                    <a:pt x="2921235" y="20057"/>
                    <a:pt x="2937347" y="31426"/>
                    <a:pt x="2950878" y="45473"/>
                  </a:cubicBezTo>
                  <a:lnTo>
                    <a:pt x="2979935" y="90216"/>
                  </a:lnTo>
                  <a:lnTo>
                    <a:pt x="2979705" y="89026"/>
                  </a:lnTo>
                  <a:lnTo>
                    <a:pt x="2977209" y="85149"/>
                  </a:lnTo>
                  <a:lnTo>
                    <a:pt x="2978362" y="84733"/>
                  </a:lnTo>
                  <a:lnTo>
                    <a:pt x="2981162" y="92106"/>
                  </a:lnTo>
                  <a:lnTo>
                    <a:pt x="2982926" y="94823"/>
                  </a:lnTo>
                  <a:lnTo>
                    <a:pt x="2983695" y="98774"/>
                  </a:lnTo>
                  <a:lnTo>
                    <a:pt x="3094026" y="389297"/>
                  </a:lnTo>
                  <a:cubicBezTo>
                    <a:pt x="3132188" y="489782"/>
                    <a:pt x="3224917" y="555665"/>
                    <a:pt x="3328190" y="555665"/>
                  </a:cubicBezTo>
                  <a:lnTo>
                    <a:pt x="4803515" y="555665"/>
                  </a:lnTo>
                  <a:lnTo>
                    <a:pt x="4803515" y="556377"/>
                  </a:lnTo>
                  <a:lnTo>
                    <a:pt x="4823841" y="556377"/>
                  </a:lnTo>
                  <a:cubicBezTo>
                    <a:pt x="5009788" y="556377"/>
                    <a:pt x="5160528" y="700675"/>
                    <a:pt x="5160528" y="878675"/>
                  </a:cubicBezTo>
                  <a:lnTo>
                    <a:pt x="5160528" y="939041"/>
                  </a:lnTo>
                  <a:lnTo>
                    <a:pt x="5160528" y="3906983"/>
                  </a:lnTo>
                  <a:lnTo>
                    <a:pt x="5160528" y="4100372"/>
                  </a:lnTo>
                  <a:cubicBezTo>
                    <a:pt x="5160528" y="4195928"/>
                    <a:pt x="5083065" y="4273391"/>
                    <a:pt x="4987509" y="4273391"/>
                  </a:cubicBezTo>
                  <a:lnTo>
                    <a:pt x="173019" y="4273391"/>
                  </a:lnTo>
                  <a:cubicBezTo>
                    <a:pt x="77463" y="4273391"/>
                    <a:pt x="0" y="4195928"/>
                    <a:pt x="0" y="4100372"/>
                  </a:cubicBezTo>
                  <a:lnTo>
                    <a:pt x="0" y="3906983"/>
                  </a:lnTo>
                  <a:lnTo>
                    <a:pt x="0" y="939041"/>
                  </a:lnTo>
                  <a:lnTo>
                    <a:pt x="0" y="355231"/>
                  </a:lnTo>
                  <a:cubicBezTo>
                    <a:pt x="0" y="159043"/>
                    <a:pt x="151883" y="1"/>
                    <a:pt x="339241" y="1"/>
                  </a:cubicBezTo>
                  <a:lnTo>
                    <a:pt x="2845130" y="1"/>
                  </a:lnTo>
                  <a:close/>
                </a:path>
              </a:pathLst>
            </a:custGeom>
            <a:solidFill>
              <a:schemeClr val="bg1"/>
            </a:solidFill>
            <a:ln w="19050">
              <a:solidFill>
                <a:schemeClr val="bg1"/>
              </a:solidFill>
            </a:ln>
            <a:effectLst>
              <a:outerShdw blurRad="88900" dist="12700" algn="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lumMod val="75000"/>
                    <a:lumOff val="25000"/>
                  </a:schemeClr>
                </a:solidFill>
                <a:cs typeface="+mn-ea"/>
                <a:sym typeface="+mn-lt"/>
              </a:endParaRPr>
            </a:p>
          </p:txBody>
        </p:sp>
      </p:grpSp>
      <p:sp>
        <p:nvSpPr>
          <p:cNvPr id="12" name="页脚占位符 1"/>
          <p:cNvSpPr>
            <a:spLocks noGrp="1"/>
          </p:cNvSpPr>
          <p:nvPr>
            <p:ph type="ftr" sz="quarter" idx="11"/>
            <p:custDataLst>
              <p:tags r:id="rId1"/>
            </p:custDataLst>
          </p:nvPr>
        </p:nvSpPr>
        <p:spPr>
          <a:xfrm>
            <a:off x="342900" y="363855"/>
            <a:ext cx="10799445" cy="419735"/>
          </a:xfrm>
        </p:spPr>
        <p:txBody>
          <a:bodyPr/>
          <a:p>
            <a:pPr algn="l"/>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二、安全性</a:t>
            </a:r>
            <a:r>
              <a:rPr lang="en-US" altLang="zh-CN" sz="2800" b="1" dirty="0" smtClean="0">
                <a:solidFill>
                  <a:srgbClr val="002060"/>
                </a:solidFill>
                <a:latin typeface="Arial" panose="020B0604020202020204" pitchFamily="34" charset="0"/>
                <a:ea typeface="微软雅黑" panose="020B0503020204020204" charset="-122"/>
                <a:sym typeface="Arial" panose="020B0604020202020204" pitchFamily="34" charset="0"/>
              </a:rPr>
              <a:t>2/2</a:t>
            </a:r>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：与参照药和目录内同治疗领域药品相比安全性更高</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sp>
        <p:nvSpPr>
          <p:cNvPr id="14" name="右箭头 13"/>
          <p:cNvSpPr/>
          <p:nvPr>
            <p:custDataLst>
              <p:tags r:id="rId2"/>
            </p:custDataLst>
          </p:nvPr>
        </p:nvSpPr>
        <p:spPr>
          <a:xfrm>
            <a:off x="6226175" y="1417955"/>
            <a:ext cx="4274185" cy="429895"/>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p>
            <a:r>
              <a:rPr lang="zh-CN" altLang="en-US" b="1" dirty="0">
                <a:latin typeface="Arial" panose="020B0604020202020204" pitchFamily="34" charset="0"/>
                <a:ea typeface="微软雅黑" panose="020B0503020204020204" charset="-122"/>
                <a:cs typeface="+mn-ea"/>
                <a:sym typeface="Arial" panose="020B0604020202020204" pitchFamily="34" charset="0"/>
              </a:rPr>
              <a:t>与目录内同治</a:t>
            </a:r>
            <a:r>
              <a:rPr lang="zh-CN" altLang="en-US" b="1" dirty="0">
                <a:latin typeface="Arial" panose="020B0604020202020204" pitchFamily="34" charset="0"/>
                <a:ea typeface="微软雅黑" panose="020B0503020204020204" charset="-122"/>
                <a:cs typeface="+mn-ea"/>
                <a:sym typeface="Arial" panose="020B0604020202020204" pitchFamily="34" charset="0"/>
              </a:rPr>
              <a:t>疗领域</a:t>
            </a:r>
            <a:r>
              <a:rPr lang="zh-CN" altLang="en-US" b="1" dirty="0" smtClean="0">
                <a:latin typeface="Arial" panose="020B0604020202020204" pitchFamily="34" charset="0"/>
                <a:ea typeface="微软雅黑" panose="020B0503020204020204" charset="-122"/>
                <a:cs typeface="+mn-ea"/>
                <a:sym typeface="Arial" panose="020B0604020202020204" pitchFamily="34" charset="0"/>
              </a:rPr>
              <a:t>药品的安全性对比</a:t>
            </a:r>
            <a:endParaRPr lang="zh-CN" altLang="en-US" b="1" dirty="0">
              <a:latin typeface="Arial" panose="020B0604020202020204" pitchFamily="34" charset="0"/>
              <a:ea typeface="微软雅黑" panose="020B0503020204020204" charset="-122"/>
              <a:cs typeface="+mn-ea"/>
              <a:sym typeface="Arial" panose="020B0604020202020204" pitchFamily="34" charset="0"/>
            </a:endParaRPr>
          </a:p>
        </p:txBody>
      </p:sp>
      <p:sp>
        <p:nvSpPr>
          <p:cNvPr id="15" name="右箭头 13"/>
          <p:cNvSpPr/>
          <p:nvPr>
            <p:custDataLst>
              <p:tags r:id="rId3"/>
            </p:custDataLst>
          </p:nvPr>
        </p:nvSpPr>
        <p:spPr>
          <a:xfrm>
            <a:off x="712470" y="1417955"/>
            <a:ext cx="3023870" cy="398780"/>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p>
            <a:r>
              <a:rPr lang="zh-CN" altLang="en-US" b="1" dirty="0">
                <a:latin typeface="Arial" panose="020B0604020202020204" pitchFamily="34" charset="0"/>
                <a:ea typeface="微软雅黑" panose="020B0503020204020204" charset="-122"/>
                <a:cs typeface="+mn-ea"/>
                <a:sym typeface="Arial" panose="020B0604020202020204" pitchFamily="34" charset="0"/>
              </a:rPr>
              <a:t>国内外不良反应发生情况</a:t>
            </a:r>
            <a:endParaRPr lang="zh-CN" altLang="en-US" b="1" dirty="0">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5"/>
          <p:cNvSpPr txBox="1"/>
          <p:nvPr>
            <p:custDataLst>
              <p:tags r:id="rId4"/>
            </p:custDataLst>
          </p:nvPr>
        </p:nvSpPr>
        <p:spPr>
          <a:xfrm>
            <a:off x="820420" y="2320290"/>
            <a:ext cx="4994910" cy="1267460"/>
          </a:xfrm>
          <a:prstGeom prst="rect">
            <a:avLst/>
          </a:prstGeom>
          <a:noFill/>
          <a:ln w="9525">
            <a:noFill/>
            <a:prstDash val="dashDot"/>
          </a:ln>
        </p:spPr>
        <p:txBody>
          <a:bodyPr wrap="square">
            <a:noAutofit/>
          </a:bodyPr>
          <a:p>
            <a:pPr marL="285750" indent="-285750" fontAlgn="auto">
              <a:lnSpc>
                <a:spcPct val="200000"/>
              </a:lnSpc>
              <a:buFont typeface="Arial" panose="020B0604020202020204" pitchFamily="34" charset="0"/>
              <a:buChar char="•"/>
            </a:pP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各国家或地区监管部门</a:t>
            </a:r>
            <a:r>
              <a:rPr lang="zh-CN" altLang="en-US"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未发布任何</a:t>
            </a: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黑框警示或撤市信息（</a:t>
            </a:r>
            <a:r>
              <a:rPr lang="en-US" altLang="zh-CN"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2005</a:t>
            </a: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年于法国上市）</a:t>
            </a:r>
            <a:endParaRPr 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解痉止痛作用快效果显著耐受性好，不会产生抗胆碱样副作用，对心血管功能影响极小</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文本框 16"/>
          <p:cNvSpPr txBox="1"/>
          <p:nvPr>
            <p:custDataLst>
              <p:tags r:id="rId5"/>
            </p:custDataLst>
          </p:nvPr>
        </p:nvSpPr>
        <p:spPr>
          <a:xfrm>
            <a:off x="6346825" y="2320290"/>
            <a:ext cx="5093335" cy="2124710"/>
          </a:xfrm>
          <a:prstGeom prst="rect">
            <a:avLst/>
          </a:prstGeom>
          <a:noFill/>
          <a:ln w="38100">
            <a:noFill/>
            <a:prstDash val="sysDash"/>
          </a:ln>
        </p:spPr>
        <p:txBody>
          <a:bodyPr wrap="square">
            <a:noAutofit/>
          </a:bodyPr>
          <a:p>
            <a:pPr marL="285750" indent="-285750" fontAlgn="auto">
              <a:lnSpc>
                <a:spcPct val="200000"/>
              </a:lnSpc>
              <a:buFont typeface="Arial" panose="020B0604020202020204" pitchFamily="34" charset="0"/>
              <a:buChar char="•"/>
            </a:pP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口崩片不包含</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间苯三酚注射剂的致敏性辅料亚硫酸氢钠、甘露醇</a:t>
            </a:r>
            <a:r>
              <a:rPr lang="en-US" altLang="zh-CN" b="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，无相关致敏风险</a:t>
            </a:r>
            <a:endPar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与阿托品</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或山莨菪碱类</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产品相比：</a:t>
            </a: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无抗胆碱样</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副作用，</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无心脏病、青光眼、前列腺肥大等禁忌人群</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，临床应用无此限制</a:t>
            </a:r>
            <a:endPar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1" name="文本框 20"/>
          <p:cNvSpPr txBox="1"/>
          <p:nvPr>
            <p:custDataLst>
              <p:tags r:id="rId6"/>
            </p:custDataLst>
          </p:nvPr>
        </p:nvSpPr>
        <p:spPr>
          <a:xfrm>
            <a:off x="201930" y="6323330"/>
            <a:ext cx="9422130" cy="461645"/>
          </a:xfrm>
          <a:prstGeom prst="rect">
            <a:avLst/>
          </a:prstGeom>
          <a:noFill/>
        </p:spPr>
        <p:txBody>
          <a:bodyPr wrap="square" lIns="0" tIns="0" rIns="0" bIns="0" rtlCol="0">
            <a:spAutoFit/>
          </a:bodyPr>
          <a:p>
            <a:pPr algn="l"/>
            <a:r>
              <a:rPr lang="zh-CN" altLang="en-US" sz="1000" dirty="0" smtClean="0">
                <a:solidFill>
                  <a:schemeClr val="tx1"/>
                </a:solidFill>
                <a:latin typeface="微软雅黑" panose="020B0503020204020204" charset="-122"/>
                <a:ea typeface="微软雅黑" panose="020B0503020204020204" charset="-122"/>
              </a:rPr>
              <a:t>参考文献：</a:t>
            </a:r>
            <a:r>
              <a:rPr lang="en-US" altLang="zh-CN" sz="1000" dirty="0" smtClean="0">
                <a:solidFill>
                  <a:schemeClr val="tx1"/>
                </a:solidFill>
                <a:latin typeface="微软雅黑" panose="020B0503020204020204" charset="-122"/>
                <a:ea typeface="微软雅黑" panose="020B0503020204020204" charset="-122"/>
              </a:rPr>
              <a:t>1.</a:t>
            </a:r>
            <a:r>
              <a:rPr lang="zh-CN" altLang="en-US" sz="1000" dirty="0" smtClean="0">
                <a:solidFill>
                  <a:schemeClr val="tx1"/>
                </a:solidFill>
                <a:latin typeface="微软雅黑" panose="020B0503020204020204" charset="-122"/>
                <a:ea typeface="微软雅黑" panose="020B0503020204020204" charset="-122"/>
                <a:sym typeface="+mn-ea"/>
              </a:rPr>
              <a:t>间苯三酚的药理作用与临床应用</a:t>
            </a:r>
            <a:r>
              <a:rPr lang="en-US" altLang="zh-CN" sz="1000" dirty="0" smtClean="0">
                <a:solidFill>
                  <a:schemeClr val="tx1"/>
                </a:solidFill>
                <a:latin typeface="微软雅黑" panose="020B0503020204020204" charset="-122"/>
                <a:ea typeface="微软雅黑" panose="020B0503020204020204" charset="-122"/>
                <a:sym typeface="+mn-ea"/>
              </a:rPr>
              <a:t>/</a:t>
            </a:r>
            <a:r>
              <a:rPr lang="zh-CN" altLang="en-US" sz="1000" dirty="0" smtClean="0">
                <a:solidFill>
                  <a:schemeClr val="tx1"/>
                </a:solidFill>
                <a:latin typeface="微软雅黑" panose="020B0503020204020204" charset="-122"/>
                <a:ea typeface="微软雅黑" panose="020B0503020204020204" charset="-122"/>
                <a:sym typeface="+mn-ea"/>
              </a:rPr>
              <a:t>说明书</a:t>
            </a:r>
            <a:endParaRPr lang="zh-CN" altLang="en-US" sz="1000" dirty="0" smtClean="0">
              <a:solidFill>
                <a:schemeClr val="tx1"/>
              </a:solidFill>
              <a:latin typeface="微软雅黑" panose="020B0503020204020204" charset="-122"/>
              <a:ea typeface="微软雅黑" panose="020B0503020204020204" charset="-122"/>
            </a:endParaRPr>
          </a:p>
          <a:p>
            <a:pPr algn="l"/>
            <a:r>
              <a:rPr lang="en-US" altLang="zh-CN" sz="1000" dirty="0" smtClean="0">
                <a:solidFill>
                  <a:schemeClr val="tx1"/>
                </a:solidFill>
                <a:latin typeface="微软雅黑" panose="020B0503020204020204" charset="-122"/>
                <a:ea typeface="微软雅黑" panose="020B0503020204020204" charset="-122"/>
              </a:rPr>
              <a:t>                 2.</a:t>
            </a:r>
            <a:r>
              <a:rPr lang="zh-CN" altLang="en-US" sz="1000" dirty="0" smtClean="0">
                <a:solidFill>
                  <a:schemeClr val="tx1"/>
                </a:solidFill>
                <a:latin typeface="微软雅黑" panose="020B0503020204020204" charset="-122"/>
                <a:ea typeface="微软雅黑" panose="020B0503020204020204" charset="-122"/>
              </a:rPr>
              <a:t>435 例间苯三酚注射制剂不良反应分析</a:t>
            </a:r>
            <a:r>
              <a:rPr lang="en-US" altLang="zh-CN" sz="1000" dirty="0" smtClean="0">
                <a:solidFill>
                  <a:schemeClr val="tx1"/>
                </a:solidFill>
                <a:latin typeface="微软雅黑" panose="020B0503020204020204" charset="-122"/>
                <a:ea typeface="微软雅黑" panose="020B0503020204020204" charset="-122"/>
              </a:rPr>
              <a:t> </a:t>
            </a:r>
            <a:r>
              <a:rPr lang="en-US" altLang="zh-CN" sz="1000" dirty="0" smtClean="0">
                <a:solidFill>
                  <a:schemeClr val="tx1"/>
                </a:solidFill>
                <a:latin typeface="微软雅黑" panose="020B0503020204020204" charset="-122"/>
                <a:ea typeface="微软雅黑" panose="020B0503020204020204" charset="-122"/>
                <a:sym typeface="+mn-ea"/>
              </a:rPr>
              <a:t>2020</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秦亚丽等</a:t>
            </a:r>
            <a:endParaRPr lang="zh-CN" altLang="en-US" sz="1000" dirty="0" smtClean="0">
              <a:solidFill>
                <a:schemeClr val="tx1"/>
              </a:solidFill>
              <a:latin typeface="微软雅黑" panose="020B0503020204020204" charset="-122"/>
              <a:ea typeface="微软雅黑" panose="020B0503020204020204" charset="-122"/>
            </a:endParaRPr>
          </a:p>
          <a:p>
            <a:pPr algn="l"/>
            <a:r>
              <a:rPr lang="en-US" altLang="zh-CN" sz="1000" dirty="0" smtClean="0">
                <a:solidFill>
                  <a:schemeClr val="tx1"/>
                </a:solidFill>
                <a:latin typeface="微软雅黑" panose="020B0503020204020204" charset="-122"/>
                <a:ea typeface="微软雅黑" panose="020B0503020204020204" charset="-122"/>
              </a:rPr>
              <a:t>                 3.</a:t>
            </a:r>
            <a:r>
              <a:rPr lang="zh-CN" altLang="en-US" sz="1000" dirty="0" smtClean="0">
                <a:solidFill>
                  <a:schemeClr val="tx1"/>
                </a:solidFill>
                <a:latin typeface="微软雅黑" panose="020B0503020204020204" charset="-122"/>
                <a:ea typeface="微软雅黑" panose="020B0503020204020204" charset="-122"/>
              </a:rPr>
              <a:t>间苯三酚与山莨胆碱治疗肾绞痛的有效性和安全性的临床研究分析</a:t>
            </a:r>
            <a:r>
              <a:rPr lang="en-US" altLang="zh-CN" sz="1000" dirty="0" smtClean="0">
                <a:solidFill>
                  <a:schemeClr val="tx1"/>
                </a:solidFill>
                <a:latin typeface="微软雅黑" panose="020B0503020204020204" charset="-122"/>
                <a:ea typeface="微软雅黑" panose="020B0503020204020204" charset="-122"/>
                <a:sym typeface="+mn-ea"/>
              </a:rPr>
              <a:t>   2022</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罗兴献等</a:t>
            </a:r>
            <a:endParaRPr lang="zh-CN" altLang="en-US" sz="1000" dirty="0" smtClean="0">
              <a:solidFill>
                <a:schemeClr val="tx1"/>
              </a:solidFill>
              <a:latin typeface="微软雅黑" panose="020B0503020204020204" charset="-122"/>
              <a:ea typeface="微软雅黑" panose="020B0503020204020204" charset="-122"/>
              <a:sym typeface="+mn-ea"/>
            </a:endParaRPr>
          </a:p>
        </p:txBody>
      </p:sp>
    </p:spTree>
    <p:custDataLst>
      <p:tags r:id="rId7"/>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图形 4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1035050" y="5621020"/>
            <a:ext cx="10121900" cy="1128395"/>
          </a:xfrm>
          <a:prstGeom prst="rect">
            <a:avLst/>
          </a:prstGeom>
        </p:spPr>
      </p:pic>
      <p:sp>
        <p:nvSpPr>
          <p:cNvPr id="16" name="文本框 15"/>
          <p:cNvSpPr txBox="1"/>
          <p:nvPr>
            <p:custDataLst>
              <p:tags r:id="rId4"/>
            </p:custDataLst>
          </p:nvPr>
        </p:nvSpPr>
        <p:spPr>
          <a:xfrm>
            <a:off x="1297305" y="5930900"/>
            <a:ext cx="9754870" cy="368300"/>
          </a:xfrm>
          <a:prstGeom prst="rect">
            <a:avLst/>
          </a:prstGeom>
          <a:noFill/>
        </p:spPr>
        <p:txBody>
          <a:bodyPr wrap="square" rtlCol="0" anchor="t">
            <a:spAutoFit/>
          </a:bodyPr>
          <a:p>
            <a:pPr algn="ct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mn-ea"/>
              </a:rPr>
              <a:t>临床路径：</a:t>
            </a:r>
            <a:r>
              <a:rPr lang="zh-CN" altLang="en-US" dirty="0" smtClean="0">
                <a:solidFill>
                  <a:srgbClr val="002060"/>
                </a:solidFill>
                <a:latin typeface="微软雅黑" panose="020B0503020204020204" charset="-122"/>
                <a:ea typeface="微软雅黑" panose="020B0503020204020204" charset="-122"/>
                <a:sym typeface="+mn-ea"/>
              </a:rPr>
              <a:t>2018版临床路径妇产科、消化科、泌尿科共6条推荐使用间苯三酚</a:t>
            </a:r>
            <a:endParaRPr lang="zh-CN" altLang="en-US" dirty="0" smtClean="0">
              <a:solidFill>
                <a:srgbClr val="002060"/>
              </a:solidFill>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837565" y="351155"/>
            <a:ext cx="7631430" cy="430530"/>
          </a:xfrm>
          <a:prstGeom prst="rect">
            <a:avLst/>
          </a:prstGeom>
          <a:noFill/>
        </p:spPr>
        <p:txBody>
          <a:bodyPr wrap="square" lIns="0" tIns="0" rIns="0" bIns="0" rtlCol="0" anchor="t">
            <a:spAutoFit/>
          </a:bodyPr>
          <a:p>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三、有效性</a:t>
            </a:r>
            <a:r>
              <a:rPr lang="en-US" altLang="zh-CN" sz="2800" b="1" dirty="0" smtClean="0">
                <a:solidFill>
                  <a:srgbClr val="002060"/>
                </a:solidFill>
                <a:latin typeface="Arial" panose="020B0604020202020204" pitchFamily="34" charset="0"/>
                <a:ea typeface="微软雅黑" panose="020B0503020204020204" charset="-122"/>
                <a:sym typeface="Arial" panose="020B0604020202020204" pitchFamily="34" charset="0"/>
              </a:rPr>
              <a:t>1/2</a:t>
            </a:r>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：国内外多指南推荐使用间苯三酚</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4" name="表格 9"/>
          <p:cNvGraphicFramePr>
            <a:graphicFrameLocks noGrp="1"/>
          </p:cNvGraphicFramePr>
          <p:nvPr>
            <p:custDataLst>
              <p:tags r:id="rId6"/>
            </p:custDataLst>
          </p:nvPr>
        </p:nvGraphicFramePr>
        <p:xfrm>
          <a:off x="1590675" y="1026160"/>
          <a:ext cx="9167495" cy="4087495"/>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9167495"/>
              </a:tblGrid>
              <a:tr h="561340">
                <a:tc>
                  <a:txBody>
                    <a:bodyPr/>
                    <a:p>
                      <a:pPr indent="0" algn="ctr">
                        <a:buFont typeface="Arial" panose="020B0604020202020204" pitchFamily="34" charset="0"/>
                        <a:buNone/>
                      </a:pPr>
                      <a:r>
                        <a:rPr lang="zh-CN" altLang="en-US" sz="2400" dirty="0">
                          <a:solidFill>
                            <a:schemeClr val="bg1"/>
                          </a:solidFill>
                          <a:effectLst/>
                          <a:latin typeface="微软雅黑" panose="020B0503020204020204" charset="-122"/>
                          <a:ea typeface="微软雅黑" panose="020B0503020204020204" charset="-122"/>
                          <a:sym typeface="+mn-ea"/>
                        </a:rPr>
                        <a:t>国内外多指南共识推荐间苯三酚：</a:t>
                      </a:r>
                      <a:r>
                        <a:rPr lang="zh-CN" altLang="en-US" sz="2400" dirty="0">
                          <a:solidFill>
                            <a:schemeClr val="bg1"/>
                          </a:solidFill>
                          <a:latin typeface="微软雅黑" panose="020B0503020204020204" charset="-122"/>
                          <a:ea typeface="微软雅黑" panose="020B0503020204020204" charset="-122"/>
                          <a:sym typeface="+mn-ea"/>
                        </a:rPr>
                        <a:t>覆盖消化道、胆道、泌尿系统</a:t>
                      </a:r>
                      <a:endParaRPr lang="zh-CN" altLang="en-US" sz="2400" b="1" dirty="0">
                        <a:solidFill>
                          <a:schemeClr val="bg1"/>
                        </a:solidFill>
                        <a:latin typeface="微软雅黑" panose="020B0503020204020204" charset="-122"/>
                        <a:ea typeface="微软雅黑" panose="020B0503020204020204" charset="-122"/>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61B7"/>
                    </a:solidFill>
                  </a:tcPr>
                </a:tc>
              </a:tr>
              <a:tr h="3526155">
                <a:tc>
                  <a:txBody>
                    <a:bodyPr/>
                    <a:p>
                      <a:pPr indent="0" algn="ctr" fontAlgn="auto">
                        <a:lnSpc>
                          <a:spcPct val="150000"/>
                        </a:lnSpc>
                        <a:buFont typeface="Arial" panose="020B0604020202020204" pitchFamily="34" charset="0"/>
                        <a:buNone/>
                      </a:pPr>
                      <a:r>
                        <a:rPr lang="en-US" altLang="zh-CN" sz="1800" b="1" kern="1200" dirty="0">
                          <a:solidFill>
                            <a:srgbClr val="002060"/>
                          </a:solidFill>
                          <a:effectLst/>
                          <a:latin typeface="微软雅黑" panose="020B0503020204020204" charset="-122"/>
                          <a:ea typeface="微软雅黑" panose="020B0503020204020204" charset="-122"/>
                          <a:cs typeface="+mn-cs"/>
                        </a:rPr>
                        <a:t>韩国肠易激综合征临床实践指南（2017</a:t>
                      </a:r>
                      <a:r>
                        <a:rPr lang="zh-CN" altLang="en-US" sz="1800" b="1" kern="1200" dirty="0">
                          <a:solidFill>
                            <a:srgbClr val="002060"/>
                          </a:solidFill>
                          <a:effectLst/>
                          <a:latin typeface="微软雅黑" panose="020B0503020204020204" charset="-122"/>
                          <a:ea typeface="微软雅黑" panose="020B0503020204020204" charset="-122"/>
                          <a:cs typeface="+mn-cs"/>
                        </a:rPr>
                        <a:t>年</a:t>
                      </a:r>
                      <a:r>
                        <a:rPr lang="en-US" altLang="zh-CN" sz="1800" b="1" kern="1200" dirty="0">
                          <a:solidFill>
                            <a:srgbClr val="002060"/>
                          </a:solidFill>
                          <a:effectLst/>
                          <a:latin typeface="微软雅黑" panose="020B0503020204020204" charset="-122"/>
                          <a:ea typeface="微软雅黑" panose="020B0503020204020204" charset="-122"/>
                          <a:cs typeface="+mn-cs"/>
                        </a:rPr>
                        <a:t>）</a:t>
                      </a:r>
                      <a:endParaRPr lang="en-US" altLang="zh-CN" sz="1800" b="1" kern="1200" dirty="0">
                        <a:solidFill>
                          <a:srgbClr val="002060"/>
                        </a:solidFill>
                        <a:effectLst/>
                        <a:latin typeface="微软雅黑" panose="020B0503020204020204" charset="-122"/>
                        <a:ea typeface="微软雅黑" panose="020B0503020204020204" charset="-122"/>
                        <a:cs typeface="+mn-cs"/>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胆石症中西医结合诊疗共识意见（</a:t>
                      </a:r>
                      <a:r>
                        <a:rPr lang="en-US" altLang="zh-CN" sz="1800" b="1" dirty="0">
                          <a:solidFill>
                            <a:srgbClr val="002060"/>
                          </a:solidFill>
                          <a:latin typeface="微软雅黑" panose="020B0503020204020204" charset="-122"/>
                          <a:ea typeface="微软雅黑" panose="020B0503020204020204" charset="-122"/>
                          <a:sym typeface="+mn-ea"/>
                        </a:rPr>
                        <a:t>2017</a:t>
                      </a:r>
                      <a:r>
                        <a:rPr lang="zh-CN" altLang="en-US" sz="1800" b="1" dirty="0">
                          <a:solidFill>
                            <a:srgbClr val="002060"/>
                          </a:solidFill>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中国慢性胆囊炎、胆囊结石内科诊疗共识意见（</a:t>
                      </a:r>
                      <a:r>
                        <a:rPr lang="en-US" altLang="zh-CN" sz="1800" b="1" dirty="0">
                          <a:solidFill>
                            <a:srgbClr val="002060"/>
                          </a:solidFill>
                          <a:latin typeface="微软雅黑" panose="020B0503020204020204" charset="-122"/>
                          <a:ea typeface="微软雅黑" panose="020B0503020204020204" charset="-122"/>
                          <a:sym typeface="+mn-ea"/>
                        </a:rPr>
                        <a:t>2018</a:t>
                      </a:r>
                      <a:r>
                        <a:rPr lang="zh-CN" altLang="en-US" sz="1800" b="1" dirty="0">
                          <a:solidFill>
                            <a:srgbClr val="002060"/>
                          </a:solidFill>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effectLst/>
                          <a:latin typeface="微软雅黑" panose="020B0503020204020204" charset="-122"/>
                          <a:ea typeface="微软雅黑" panose="020B0503020204020204" charset="-122"/>
                          <a:sym typeface="+mn-ea"/>
                        </a:rPr>
                        <a:t>急性胆囊炎中西医结合诊疗共识（</a:t>
                      </a:r>
                      <a:r>
                        <a:rPr lang="en-US" altLang="zh-CN" sz="1800" b="1" dirty="0">
                          <a:solidFill>
                            <a:srgbClr val="002060"/>
                          </a:solidFill>
                          <a:effectLst/>
                          <a:latin typeface="微软雅黑" panose="020B0503020204020204" charset="-122"/>
                          <a:ea typeface="微软雅黑" panose="020B0503020204020204" charset="-122"/>
                          <a:sym typeface="+mn-ea"/>
                        </a:rPr>
                        <a:t>2018</a:t>
                      </a:r>
                      <a:r>
                        <a:rPr lang="zh-CN" altLang="en-US" sz="1800" b="1" dirty="0">
                          <a:solidFill>
                            <a:srgbClr val="002060"/>
                          </a:solidFill>
                          <a:effectLst/>
                          <a:latin typeface="微软雅黑" panose="020B0503020204020204" charset="-122"/>
                          <a:ea typeface="微软雅黑" panose="020B0503020204020204" charset="-122"/>
                          <a:sym typeface="+mn-ea"/>
                        </a:rPr>
                        <a:t>年）</a:t>
                      </a:r>
                      <a:endParaRPr lang="zh-CN" altLang="en-US" sz="1800" b="1" kern="1200" dirty="0">
                        <a:solidFill>
                          <a:srgbClr val="002060"/>
                        </a:solidFill>
                        <a:latin typeface="微软雅黑" panose="020B0503020204020204" charset="-122"/>
                        <a:ea typeface="微软雅黑" panose="020B0503020204020204" charset="-122"/>
                        <a:cs typeface="+mn-cs"/>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常见消化内镜手术麻醉管理专家共识（</a:t>
                      </a:r>
                      <a:r>
                        <a:rPr lang="en-US" altLang="zh-CN" sz="1800" b="1" dirty="0">
                          <a:solidFill>
                            <a:srgbClr val="002060"/>
                          </a:solidFill>
                          <a:latin typeface="微软雅黑" panose="020B0503020204020204" charset="-122"/>
                          <a:ea typeface="微软雅黑" panose="020B0503020204020204" charset="-122"/>
                          <a:sym typeface="+mn-ea"/>
                        </a:rPr>
                        <a:t>2019</a:t>
                      </a:r>
                      <a:r>
                        <a:rPr lang="zh-CN" altLang="en-US" sz="1800" b="1" dirty="0">
                          <a:solidFill>
                            <a:srgbClr val="002060"/>
                          </a:solidFill>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成人非创伤性急腹症早期阵痛专家共识（</a:t>
                      </a:r>
                      <a:r>
                        <a:rPr lang="en-US" altLang="zh-CN" sz="1800" b="1" dirty="0">
                          <a:solidFill>
                            <a:srgbClr val="002060"/>
                          </a:solidFill>
                          <a:latin typeface="微软雅黑" panose="020B0503020204020204" charset="-122"/>
                          <a:ea typeface="微软雅黑" panose="020B0503020204020204" charset="-122"/>
                          <a:sym typeface="+mn-ea"/>
                        </a:rPr>
                        <a:t>2021</a:t>
                      </a:r>
                      <a:r>
                        <a:rPr lang="zh-CN" altLang="en-US" sz="1800" b="1" dirty="0">
                          <a:solidFill>
                            <a:srgbClr val="002060"/>
                          </a:solidFill>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effectLst/>
                          <a:latin typeface="微软雅黑" panose="020B0503020204020204" charset="-122"/>
                          <a:ea typeface="微软雅黑" panose="020B0503020204020204" charset="-122"/>
                          <a:sym typeface="+mn-ea"/>
                        </a:rPr>
                        <a:t>中国成人急性腹痛解痉镇痛药物规范化使用专家共识（</a:t>
                      </a:r>
                      <a:r>
                        <a:rPr lang="en-US" altLang="zh-CN" sz="1800" b="1" dirty="0">
                          <a:solidFill>
                            <a:srgbClr val="002060"/>
                          </a:solidFill>
                          <a:effectLst/>
                          <a:latin typeface="微软雅黑" panose="020B0503020204020204" charset="-122"/>
                          <a:ea typeface="微软雅黑" panose="020B0503020204020204" charset="-122"/>
                          <a:sym typeface="+mn-ea"/>
                        </a:rPr>
                        <a:t>2021</a:t>
                      </a:r>
                      <a:r>
                        <a:rPr lang="zh-CN" altLang="en-US" sz="1800" b="1" dirty="0">
                          <a:solidFill>
                            <a:srgbClr val="002060"/>
                          </a:solidFill>
                          <a:effectLst/>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妊娠合并泌尿结石诊断治疗中国专家共识（</a:t>
                      </a:r>
                      <a:r>
                        <a:rPr lang="en-US" altLang="zh-CN" sz="1800" b="1" dirty="0">
                          <a:solidFill>
                            <a:srgbClr val="002060"/>
                          </a:solidFill>
                          <a:latin typeface="微软雅黑" panose="020B0503020204020204" charset="-122"/>
                          <a:ea typeface="微软雅黑" panose="020B0503020204020204" charset="-122"/>
                          <a:sym typeface="+mn-ea"/>
                        </a:rPr>
                        <a:t>2024</a:t>
                      </a:r>
                      <a:r>
                        <a:rPr lang="zh-CN" altLang="en-US" sz="1800" b="1" dirty="0">
                          <a:solidFill>
                            <a:srgbClr val="002060"/>
                          </a:solidFill>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sz="1800" b="1">
                          <a:solidFill>
                            <a:srgbClr val="002060"/>
                          </a:solidFill>
                          <a:latin typeface="微软雅黑" panose="020B0503020204020204" charset="-122"/>
                          <a:ea typeface="微软雅黑" panose="020B0503020204020204" charset="-122"/>
                          <a:cs typeface="微软雅黑" panose="020B0503020204020204" charset="-122"/>
                          <a:sym typeface="+mn-ea"/>
                        </a:rPr>
                        <a:t>中成药治疗先兆流产临床应用指南（2024年）</a:t>
                      </a:r>
                      <a:endParaRPr lang="zh-CN" altLang="en-US" sz="1800" b="0" kern="1200" dirty="0">
                        <a:solidFill>
                          <a:schemeClr val="tx1"/>
                        </a:solidFill>
                        <a:effectLst/>
                        <a:latin typeface="微软雅黑" panose="020B0503020204020204" charset="-122"/>
                        <a:ea typeface="微软雅黑" panose="020B0503020204020204" charset="-122"/>
                        <a:cs typeface="+mn-cs"/>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2105" y="324485"/>
            <a:ext cx="10761980" cy="521970"/>
          </a:xfrm>
          <a:prstGeom prst="rect">
            <a:avLst/>
          </a:prstGeom>
          <a:noFill/>
        </p:spPr>
        <p:txBody>
          <a:bodyPr wrap="square" rtlCol="0" anchor="t">
            <a:spAutoFit/>
          </a:bodyPr>
          <a:p>
            <a:pPr algn="l"/>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三、有效性</a:t>
            </a:r>
            <a:r>
              <a:rPr lang="en-US" altLang="zh-CN" sz="2800" b="1" dirty="0" smtClean="0">
                <a:solidFill>
                  <a:srgbClr val="002060"/>
                </a:solidFill>
                <a:latin typeface="Arial" panose="020B0604020202020204" pitchFamily="34" charset="0"/>
                <a:ea typeface="微软雅黑" panose="020B0503020204020204" charset="-122"/>
                <a:sym typeface="Arial" panose="020B0604020202020204" pitchFamily="34" charset="0"/>
              </a:rPr>
              <a:t>2/2</a:t>
            </a:r>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a:t>
            </a:r>
            <a:r>
              <a:rPr lang="en-US" altLang="zh-CN" sz="2800" b="1" dirty="0" smtClean="0">
                <a:solidFill>
                  <a:srgbClr val="002060"/>
                </a:solidFill>
                <a:latin typeface="Arial" panose="020B0604020202020204" pitchFamily="34" charset="0"/>
                <a:ea typeface="微软雅黑" panose="020B0503020204020204" charset="-122"/>
                <a:sym typeface="Arial" panose="020B0604020202020204" pitchFamily="34" charset="0"/>
              </a:rPr>
              <a:t>15</a:t>
            </a:r>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分钟快速精准起效且与参比制剂具有生物等效性</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1"/>
            </p:custDataLst>
          </p:nvPr>
        </p:nvSpPr>
        <p:spPr>
          <a:xfrm>
            <a:off x="201930" y="6630670"/>
            <a:ext cx="9422130" cy="153670"/>
          </a:xfrm>
          <a:prstGeom prst="rect">
            <a:avLst/>
          </a:prstGeom>
          <a:noFill/>
        </p:spPr>
        <p:txBody>
          <a:bodyPr wrap="square" lIns="0" tIns="0" rIns="0" bIns="0" rtlCol="0">
            <a:spAutoFit/>
          </a:bodyPr>
          <a:p>
            <a:pPr algn="l"/>
            <a:r>
              <a:rPr lang="zh-CN" altLang="en-US" sz="1000" dirty="0" smtClean="0">
                <a:solidFill>
                  <a:schemeClr val="tx1"/>
                </a:solidFill>
                <a:latin typeface="微软雅黑" panose="020B0503020204020204" charset="-122"/>
                <a:ea typeface="微软雅黑" panose="020B0503020204020204" charset="-122"/>
              </a:rPr>
              <a:t>参考文献：</a:t>
            </a:r>
            <a:r>
              <a:rPr lang="en-US" altLang="zh-CN" sz="1000" dirty="0" smtClean="0">
                <a:solidFill>
                  <a:schemeClr val="tx1"/>
                </a:solidFill>
                <a:latin typeface="微软雅黑" panose="020B0503020204020204" charset="-122"/>
                <a:ea typeface="微软雅黑" panose="020B0503020204020204" charset="-122"/>
              </a:rPr>
              <a:t>1.</a:t>
            </a:r>
            <a:r>
              <a:rPr lang="zh-CN" altLang="en-US" sz="1000" dirty="0" smtClean="0">
                <a:solidFill>
                  <a:schemeClr val="tx1"/>
                </a:solidFill>
                <a:latin typeface="微软雅黑" panose="020B0503020204020204" charset="-122"/>
                <a:ea typeface="微软雅黑" panose="020B0503020204020204" charset="-122"/>
              </a:rPr>
              <a:t>间苯三酚口崩片生物等效性研究报告</a:t>
            </a:r>
            <a:r>
              <a:rPr lang="en-US" altLang="zh-CN" sz="1000" dirty="0" smtClean="0">
                <a:solidFill>
                  <a:schemeClr val="tx1"/>
                </a:solidFill>
                <a:latin typeface="微软雅黑" panose="020B0503020204020204" charset="-122"/>
                <a:ea typeface="微软雅黑" panose="020B0503020204020204" charset="-122"/>
              </a:rPr>
              <a:t>   2.</a:t>
            </a:r>
            <a:r>
              <a:rPr lang="zh-CN" altLang="en-US" sz="1000" dirty="0" smtClean="0">
                <a:solidFill>
                  <a:schemeClr val="tx1"/>
                </a:solidFill>
                <a:latin typeface="微软雅黑" panose="020B0503020204020204" charset="-122"/>
                <a:ea typeface="微软雅黑" panose="020B0503020204020204" charset="-122"/>
              </a:rPr>
              <a:t>各产品说明书</a:t>
            </a:r>
            <a:endParaRPr lang="zh-CN" altLang="en-US" sz="1000" dirty="0" smtClean="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7148830" y="3852545"/>
            <a:ext cx="4697095" cy="2168525"/>
          </a:xfrm>
          <a:prstGeom prst="rect">
            <a:avLst/>
          </a:prstGeom>
          <a:noFill/>
        </p:spPr>
        <p:txBody>
          <a:bodyPr wrap="square" rtlCol="0">
            <a:spAutoFit/>
          </a:bodyPr>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rPr>
              <a:t>与原研参比制剂具有生物等效性</a:t>
            </a:r>
            <a:endParaRPr lang="zh-CN" altLang="en-US">
              <a:solidFill>
                <a:srgbClr val="002060"/>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较目录内口服解痉临床常用三大产品</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起效更迅速</a:t>
            </a:r>
            <a:r>
              <a:rPr lang="zh-CN" altLang="en-US" b="1"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覆盖痉挛性疾病更多</a:t>
            </a:r>
            <a:r>
              <a:rPr lang="en-US" altLang="zh-CN" b="1" baseline="30000">
                <a:solidFill>
                  <a:srgbClr val="002060"/>
                </a:solidFill>
                <a:latin typeface="微软雅黑" panose="020B0503020204020204" charset="-122"/>
                <a:ea typeface="微软雅黑" panose="020B0503020204020204" charset="-122"/>
                <a:cs typeface="微软雅黑" panose="020B0503020204020204" charset="-122"/>
                <a:sym typeface="+mn-ea"/>
              </a:rPr>
              <a:t>2</a:t>
            </a:r>
            <a:endPar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间苯三酚只作用于痉挛平滑肌，对正常平滑肌影响极小</a:t>
            </a:r>
            <a:r>
              <a:rPr lang="en-US" altLang="zh-CN" baseline="300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作用更精准</a:t>
            </a:r>
            <a:endPar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9" name="表格 8"/>
          <p:cNvGraphicFramePr/>
          <p:nvPr>
            <p:custDataLst>
              <p:tags r:id="rId2"/>
            </p:custDataLst>
          </p:nvPr>
        </p:nvGraphicFramePr>
        <p:xfrm>
          <a:off x="611505" y="3660140"/>
          <a:ext cx="6456045" cy="2550795"/>
        </p:xfrm>
        <a:graphic>
          <a:graphicData uri="http://schemas.openxmlformats.org/drawingml/2006/table">
            <a:tbl>
              <a:tblPr firstRow="1" bandRow="1">
                <a:tableStyleId>{5C22544A-7EE6-4342-B048-85BDC9FD1C3A}</a:tableStyleId>
              </a:tblPr>
              <a:tblGrid>
                <a:gridCol w="1304290"/>
                <a:gridCol w="1573530"/>
                <a:gridCol w="3578225"/>
              </a:tblGrid>
              <a:tr h="579120">
                <a:tc>
                  <a:txBody>
                    <a:bodyPr/>
                    <a:p>
                      <a:pPr algn="ctr">
                        <a:buNone/>
                      </a:pPr>
                      <a:r>
                        <a:rPr lang="zh-CN" altLang="en-US" sz="1600">
                          <a:latin typeface="微软雅黑" panose="020B0503020204020204" charset="-122"/>
                          <a:ea typeface="微软雅黑" panose="020B0503020204020204" charset="-122"/>
                        </a:rPr>
                        <a:t>产品名称</a:t>
                      </a:r>
                      <a:endParaRPr lang="zh-CN" altLang="en-US" sz="16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p>
                      <a:pPr algn="ctr">
                        <a:buNone/>
                      </a:pPr>
                      <a:r>
                        <a:rPr lang="zh-CN" altLang="en-US" sz="1600">
                          <a:latin typeface="微软雅黑" panose="020B0503020204020204" charset="-122"/>
                          <a:ea typeface="微软雅黑" panose="020B0503020204020204" charset="-122"/>
                        </a:rPr>
                        <a:t>血药浓度</a:t>
                      </a:r>
                      <a:endParaRPr lang="zh-CN" altLang="en-US" sz="1600">
                        <a:latin typeface="微软雅黑" panose="020B0503020204020204" charset="-122"/>
                        <a:ea typeface="微软雅黑" panose="020B0503020204020204" charset="-122"/>
                      </a:endParaRPr>
                    </a:p>
                    <a:p>
                      <a:pPr algn="ctr">
                        <a:buNone/>
                      </a:pPr>
                      <a:r>
                        <a:rPr lang="zh-CN" altLang="en-US" sz="1600">
                          <a:latin typeface="微软雅黑" panose="020B0503020204020204" charset="-122"/>
                          <a:ea typeface="微软雅黑" panose="020B0503020204020204" charset="-122"/>
                        </a:rPr>
                        <a:t>达峰时间</a:t>
                      </a:r>
                      <a:endParaRPr lang="zh-CN" altLang="en-US" sz="16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p>
                      <a:pPr algn="ctr">
                        <a:buNone/>
                      </a:pPr>
                      <a:r>
                        <a:rPr lang="zh-CN" altLang="en-US" sz="1600">
                          <a:latin typeface="微软雅黑" panose="020B0503020204020204" charset="-122"/>
                          <a:ea typeface="微软雅黑" panose="020B0503020204020204" charset="-122"/>
                        </a:rPr>
                        <a:t>适应症</a:t>
                      </a:r>
                      <a:endParaRPr lang="zh-CN" altLang="en-US" sz="16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r>
              <a:tr h="444500">
                <a:tc>
                  <a:txBody>
                    <a:bodyPr/>
                    <a:p>
                      <a:pPr algn="ctr">
                        <a:buNone/>
                      </a:pPr>
                      <a:r>
                        <a:rPr lang="zh-CN" altLang="en-US" sz="1200">
                          <a:solidFill>
                            <a:srgbClr val="002060"/>
                          </a:solidFill>
                          <a:latin typeface="微软雅黑" panose="020B0503020204020204" charset="-122"/>
                          <a:ea typeface="微软雅黑" panose="020B0503020204020204" charset="-122"/>
                        </a:rPr>
                        <a:t>匹维溴铵片</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c>
                  <a:txBody>
                    <a:bodyPr/>
                    <a:p>
                      <a:pPr algn="ctr">
                        <a:buNone/>
                      </a:pPr>
                      <a:r>
                        <a:rPr lang="en-US" altLang="zh-CN" sz="1200">
                          <a:solidFill>
                            <a:srgbClr val="002060"/>
                          </a:solidFill>
                          <a:latin typeface="微软雅黑" panose="020B0503020204020204" charset="-122"/>
                          <a:ea typeface="微软雅黑" panose="020B0503020204020204" charset="-122"/>
                        </a:rPr>
                        <a:t>1h</a:t>
                      </a:r>
                      <a:endParaRPr lang="en-US" altLang="zh-CN" sz="12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c>
                  <a:txBody>
                    <a:bodyPr/>
                    <a:p>
                      <a:pPr algn="l">
                        <a:buNone/>
                      </a:pPr>
                      <a:r>
                        <a:rPr lang="zh-CN" altLang="en-US" sz="1200">
                          <a:solidFill>
                            <a:srgbClr val="002060"/>
                          </a:solidFill>
                          <a:latin typeface="微软雅黑" panose="020B0503020204020204" charset="-122"/>
                          <a:ea typeface="微软雅黑" panose="020B0503020204020204" charset="-122"/>
                        </a:rPr>
                        <a:t>对症治疗与肠道功能紊乱有关的疼痛等。 </a:t>
                      </a:r>
                      <a:endParaRPr lang="zh-CN" altLang="en-US" sz="1200">
                        <a:solidFill>
                          <a:srgbClr val="002060"/>
                        </a:solidFill>
                        <a:latin typeface="微软雅黑" panose="020B0503020204020204" charset="-122"/>
                        <a:ea typeface="微软雅黑" panose="020B0503020204020204" charset="-122"/>
                      </a:endParaRPr>
                    </a:p>
                    <a:p>
                      <a:pPr algn="l">
                        <a:buNone/>
                      </a:pPr>
                      <a:r>
                        <a:rPr lang="zh-CN" altLang="en-US" sz="1200">
                          <a:solidFill>
                            <a:srgbClr val="002060"/>
                          </a:solidFill>
                          <a:latin typeface="微软雅黑" panose="020B0503020204020204" charset="-122"/>
                          <a:ea typeface="微软雅黑" panose="020B0503020204020204" charset="-122"/>
                        </a:rPr>
                        <a:t>对症治疗与胆道功能紊乱有关的疼痛；</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r>
              <a:tr h="493395">
                <a:tc>
                  <a:txBody>
                    <a:bodyPr/>
                    <a:p>
                      <a:pPr algn="ctr">
                        <a:buNone/>
                      </a:pPr>
                      <a:r>
                        <a:rPr lang="zh-CN" altLang="en-US" sz="1200">
                          <a:solidFill>
                            <a:srgbClr val="002060"/>
                          </a:solidFill>
                          <a:latin typeface="微软雅黑" panose="020B0503020204020204" charset="-122"/>
                          <a:ea typeface="微软雅黑" panose="020B0503020204020204" charset="-122"/>
                        </a:rPr>
                        <a:t>曲美布汀片</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ctr">
                        <a:buNone/>
                      </a:pPr>
                      <a:r>
                        <a:rPr lang="en-US" altLang="zh-CN" sz="1200">
                          <a:solidFill>
                            <a:srgbClr val="002060"/>
                          </a:solidFill>
                          <a:latin typeface="微软雅黑" panose="020B0503020204020204" charset="-122"/>
                          <a:ea typeface="微软雅黑" panose="020B0503020204020204" charset="-122"/>
                        </a:rPr>
                        <a:t>0.6h</a:t>
                      </a:r>
                      <a:endParaRPr lang="en-US" altLang="zh-CN" sz="12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l">
                        <a:buNone/>
                      </a:pPr>
                      <a:r>
                        <a:rPr lang="zh-CN" altLang="en-US" sz="1200">
                          <a:solidFill>
                            <a:srgbClr val="002060"/>
                          </a:solidFill>
                          <a:latin typeface="微软雅黑" panose="020B0503020204020204" charset="-122"/>
                          <a:ea typeface="微软雅黑" panose="020B0503020204020204" charset="-122"/>
                        </a:rPr>
                        <a:t>胃肠道运动功能紊乱引起的腹痛等症状的改善</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r>
              <a:tr h="457200">
                <a:tc>
                  <a:txBody>
                    <a:bodyPr/>
                    <a:p>
                      <a:pPr algn="ctr">
                        <a:buNone/>
                      </a:pPr>
                      <a:r>
                        <a:rPr lang="zh-CN" altLang="en-US" sz="1200">
                          <a:solidFill>
                            <a:srgbClr val="002060"/>
                          </a:solidFill>
                          <a:latin typeface="微软雅黑" panose="020B0503020204020204" charset="-122"/>
                          <a:ea typeface="微软雅黑" panose="020B0503020204020204" charset="-122"/>
                        </a:rPr>
                        <a:t>盐酸罂粟碱片</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ctr">
                        <a:buNone/>
                      </a:pPr>
                      <a:r>
                        <a:rPr lang="en-US" altLang="zh-CN" sz="1200">
                          <a:solidFill>
                            <a:srgbClr val="002060"/>
                          </a:solidFill>
                          <a:latin typeface="微软雅黑" panose="020B0503020204020204" charset="-122"/>
                          <a:ea typeface="微软雅黑" panose="020B0503020204020204" charset="-122"/>
                          <a:sym typeface="+mn-ea"/>
                        </a:rPr>
                        <a:t>0.5-2h</a:t>
                      </a:r>
                      <a:r>
                        <a:rPr lang="zh-CN" altLang="en-US" sz="1200">
                          <a:solidFill>
                            <a:srgbClr val="002060"/>
                          </a:solidFill>
                          <a:latin typeface="微软雅黑" panose="020B0503020204020204" charset="-122"/>
                          <a:ea typeface="微软雅黑" panose="020B0503020204020204" charset="-122"/>
                          <a:sym typeface="+mn-ea"/>
                        </a:rPr>
                        <a:t>，或</a:t>
                      </a:r>
                      <a:r>
                        <a:rPr lang="en-US" altLang="zh-CN" sz="1200">
                          <a:solidFill>
                            <a:srgbClr val="002060"/>
                          </a:solidFill>
                          <a:latin typeface="微软雅黑" panose="020B0503020204020204" charset="-122"/>
                          <a:ea typeface="微软雅黑" panose="020B0503020204020204" charset="-122"/>
                          <a:sym typeface="+mn-ea"/>
                        </a:rPr>
                        <a:t>24h</a:t>
                      </a:r>
                      <a:endParaRPr lang="en-US" altLang="zh-CN" sz="1200">
                        <a:solidFill>
                          <a:srgbClr val="002060"/>
                        </a:solidFill>
                        <a:latin typeface="微软雅黑" panose="020B0503020204020204" charset="-122"/>
                        <a:ea typeface="微软雅黑" panose="020B0503020204020204" charset="-122"/>
                        <a:sym typeface="+mn-ea"/>
                      </a:endParaRPr>
                    </a:p>
                  </a:txBody>
                  <a:tcPr anchor="ctr" anchorCtr="0">
                    <a:lnL>
                      <a:noFill/>
                    </a:lnL>
                    <a:lnR>
                      <a:noFill/>
                    </a:lnR>
                    <a:lnT>
                      <a:noFill/>
                    </a:lnT>
                    <a:lnB>
                      <a:noFill/>
                    </a:lnB>
                    <a:lnTlToBr>
                      <a:noFill/>
                    </a:lnTlToBr>
                    <a:lnBlToTr>
                      <a:noFill/>
                    </a:lnBlToTr>
                    <a:noFill/>
                  </a:tcPr>
                </a:tc>
                <a:tc>
                  <a:txBody>
                    <a:bodyPr/>
                    <a:p>
                      <a:pPr algn="l">
                        <a:buNone/>
                      </a:pPr>
                      <a:r>
                        <a:rPr lang="zh-CN" altLang="en-US" sz="1200">
                          <a:solidFill>
                            <a:srgbClr val="002060"/>
                          </a:solidFill>
                          <a:latin typeface="微软雅黑" panose="020B0503020204020204" charset="-122"/>
                          <a:ea typeface="微软雅黑" panose="020B0503020204020204" charset="-122"/>
                        </a:rPr>
                        <a:t>用于治疗脑、心及外周血管痉挛所致的缺血，</a:t>
                      </a:r>
                      <a:endParaRPr lang="zh-CN" altLang="en-US" sz="1200">
                        <a:solidFill>
                          <a:srgbClr val="002060"/>
                        </a:solidFill>
                        <a:latin typeface="微软雅黑" panose="020B0503020204020204" charset="-122"/>
                        <a:ea typeface="微软雅黑" panose="020B0503020204020204" charset="-122"/>
                      </a:endParaRPr>
                    </a:p>
                    <a:p>
                      <a:pPr algn="l">
                        <a:buNone/>
                      </a:pPr>
                      <a:r>
                        <a:rPr lang="zh-CN" altLang="en-US" sz="1200">
                          <a:solidFill>
                            <a:srgbClr val="002060"/>
                          </a:solidFill>
                          <a:latin typeface="微软雅黑" panose="020B0503020204020204" charset="-122"/>
                          <a:ea typeface="微软雅黑" panose="020B0503020204020204" charset="-122"/>
                        </a:rPr>
                        <a:t>肾、胆或胃肠道等内脏痉挛</a:t>
                      </a:r>
                      <a:endParaRPr lang="zh-CN" altLang="en-US" sz="12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r>
              <a:tr h="563880">
                <a:tc>
                  <a:txBody>
                    <a:bodyPr/>
                    <a:p>
                      <a:pPr algn="ctr">
                        <a:buNone/>
                      </a:pPr>
                      <a:r>
                        <a:rPr lang="zh-CN" altLang="en-US" sz="1200" b="1">
                          <a:solidFill>
                            <a:srgbClr val="002060"/>
                          </a:solidFill>
                          <a:latin typeface="微软雅黑" panose="020B0503020204020204" charset="-122"/>
                          <a:ea typeface="微软雅黑" panose="020B0503020204020204" charset="-122"/>
                        </a:rPr>
                        <a:t>间苯三酚口崩片</a:t>
                      </a:r>
                      <a:endParaRPr lang="zh-CN" altLang="en-US" sz="1200" b="1">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noFill/>
                  </a:tcPr>
                </a:tc>
                <a:tc>
                  <a:txBody>
                    <a:bodyPr/>
                    <a:p>
                      <a:pPr algn="ctr">
                        <a:buNone/>
                      </a:pPr>
                      <a:r>
                        <a:rPr lang="en-US" altLang="zh-CN" sz="1200" b="1">
                          <a:solidFill>
                            <a:srgbClr val="FF0000"/>
                          </a:solidFill>
                          <a:latin typeface="微软雅黑" panose="020B0503020204020204" charset="-122"/>
                          <a:ea typeface="微软雅黑" panose="020B0503020204020204" charset="-122"/>
                          <a:cs typeface="微软雅黑" panose="020B0503020204020204" charset="-122"/>
                          <a:sym typeface="+mn-ea"/>
                        </a:rPr>
                        <a:t>15-20</a:t>
                      </a:r>
                      <a:r>
                        <a:rPr lang="zh-CN" altLang="en-US" sz="1200" b="1">
                          <a:solidFill>
                            <a:srgbClr val="FF0000"/>
                          </a:solidFill>
                          <a:latin typeface="微软雅黑" panose="020B0503020204020204" charset="-122"/>
                          <a:ea typeface="微软雅黑" panose="020B0503020204020204" charset="-122"/>
                          <a:cs typeface="微软雅黑" panose="020B0503020204020204" charset="-122"/>
                          <a:sym typeface="+mn-ea"/>
                        </a:rPr>
                        <a:t>分钟</a:t>
                      </a:r>
                      <a:endParaRPr lang="zh-CN" altLang="en-US" sz="12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anchor="ctr" anchorCtr="0">
                    <a:lnL>
                      <a:noFill/>
                    </a:lnL>
                    <a:lnR>
                      <a:noFill/>
                    </a:lnR>
                    <a:lnT>
                      <a:noFill/>
                    </a:lnT>
                    <a:lnB w="12700">
                      <a:solidFill>
                        <a:schemeClr val="tx1"/>
                      </a:solidFill>
                      <a:prstDash val="solid"/>
                    </a:lnB>
                    <a:lnTlToBr>
                      <a:noFill/>
                    </a:lnTlToBr>
                    <a:lnBlToTr>
                      <a:noFill/>
                    </a:lnBlToTr>
                    <a:noFill/>
                  </a:tcPr>
                </a:tc>
                <a:tc>
                  <a:txBody>
                    <a:bodyPr/>
                    <a:p>
                      <a:pPr algn="l">
                        <a:buNone/>
                      </a:pPr>
                      <a:r>
                        <a:rPr lang="zh-CN" altLang="en-US" sz="1200" b="1">
                          <a:solidFill>
                            <a:srgbClr val="002060"/>
                          </a:solidFill>
                          <a:latin typeface="微软雅黑" panose="020B0503020204020204" charset="-122"/>
                          <a:ea typeface="微软雅黑" panose="020B0503020204020204" charset="-122"/>
                        </a:rPr>
                        <a:t>消化系统和胆道功能障碍引起的急性痉挛性疼痛；急性痉挛性尿道、膀胱、肾绞痛；妇科痉挛性疼痛。</a:t>
                      </a:r>
                      <a:endParaRPr lang="zh-CN" altLang="en-US" sz="1200" b="1">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noFill/>
                  </a:tcPr>
                </a:tc>
              </a:tr>
            </a:tbl>
          </a:graphicData>
        </a:graphic>
      </p:graphicFrame>
      <p:grpSp>
        <p:nvGrpSpPr>
          <p:cNvPr id="3" name="组合 2"/>
          <p:cNvGrpSpPr/>
          <p:nvPr/>
        </p:nvGrpSpPr>
        <p:grpSpPr>
          <a:xfrm rot="0">
            <a:off x="840740" y="993775"/>
            <a:ext cx="10071735" cy="2434590"/>
            <a:chOff x="5582" y="3710"/>
            <a:chExt cx="8081" cy="3373"/>
          </a:xfrm>
          <a:gradFill>
            <a:gsLst>
              <a:gs pos="0">
                <a:srgbClr val="13AFFE"/>
              </a:gs>
              <a:gs pos="100000">
                <a:srgbClr val="C89BF8"/>
              </a:gs>
            </a:gsLst>
            <a:lin ang="5400000" scaled="0"/>
          </a:gradFill>
        </p:grpSpPr>
        <p:grpSp>
          <p:nvGrpSpPr>
            <p:cNvPr id="14" name="组合 13"/>
            <p:cNvGrpSpPr/>
            <p:nvPr/>
          </p:nvGrpSpPr>
          <p:grpSpPr>
            <a:xfrm>
              <a:off x="5582" y="3710"/>
              <a:ext cx="8081" cy="3373"/>
              <a:chOff x="3548063" y="2368550"/>
              <a:chExt cx="5095875" cy="2127251"/>
            </a:xfrm>
            <a:grpFill/>
          </p:grpSpPr>
          <p:sp>
            <p:nvSpPr>
              <p:cNvPr id="5" name="Freeform 5"/>
              <p:cNvSpPr/>
              <p:nvPr>
                <p:custDataLst>
                  <p:tags r:id="rId3"/>
                </p:custDataLst>
              </p:nvPr>
            </p:nvSpPr>
            <p:spPr bwMode="auto">
              <a:xfrm>
                <a:off x="3567113" y="2532716"/>
                <a:ext cx="5057775" cy="1798638"/>
              </a:xfrm>
              <a:custGeom>
                <a:avLst/>
                <a:gdLst>
                  <a:gd name="T0" fmla="*/ 1331 w 1346"/>
                  <a:gd name="T1" fmla="*/ 21 h 477"/>
                  <a:gd name="T2" fmla="*/ 1286 w 1346"/>
                  <a:gd name="T3" fmla="*/ 0 h 477"/>
                  <a:gd name="T4" fmla="*/ 123 w 1346"/>
                  <a:gd name="T5" fmla="*/ 0 h 477"/>
                  <a:gd name="T6" fmla="*/ 67 w 1346"/>
                  <a:gd name="T7" fmla="*/ 46 h 477"/>
                  <a:gd name="T8" fmla="*/ 3 w 1346"/>
                  <a:gd name="T9" fmla="*/ 407 h 477"/>
                  <a:gd name="T10" fmla="*/ 15 w 1346"/>
                  <a:gd name="T11" fmla="*/ 456 h 477"/>
                  <a:gd name="T12" fmla="*/ 60 w 1346"/>
                  <a:gd name="T13" fmla="*/ 477 h 477"/>
                  <a:gd name="T14" fmla="*/ 799 w 1346"/>
                  <a:gd name="T15" fmla="*/ 477 h 477"/>
                  <a:gd name="T16" fmla="*/ 804 w 1346"/>
                  <a:gd name="T17" fmla="*/ 466 h 477"/>
                  <a:gd name="T18" fmla="*/ 60 w 1346"/>
                  <a:gd name="T19" fmla="*/ 466 h 477"/>
                  <a:gd name="T20" fmla="*/ 24 w 1346"/>
                  <a:gd name="T21" fmla="*/ 449 h 477"/>
                  <a:gd name="T22" fmla="*/ 15 w 1346"/>
                  <a:gd name="T23" fmla="*/ 409 h 477"/>
                  <a:gd name="T24" fmla="*/ 78 w 1346"/>
                  <a:gd name="T25" fmla="*/ 48 h 477"/>
                  <a:gd name="T26" fmla="*/ 123 w 1346"/>
                  <a:gd name="T27" fmla="*/ 11 h 477"/>
                  <a:gd name="T28" fmla="*/ 1286 w 1346"/>
                  <a:gd name="T29" fmla="*/ 11 h 477"/>
                  <a:gd name="T30" fmla="*/ 1322 w 1346"/>
                  <a:gd name="T31" fmla="*/ 28 h 477"/>
                  <a:gd name="T32" fmla="*/ 1332 w 1346"/>
                  <a:gd name="T33" fmla="*/ 68 h 477"/>
                  <a:gd name="T34" fmla="*/ 1268 w 1346"/>
                  <a:gd name="T35" fmla="*/ 429 h 477"/>
                  <a:gd name="T36" fmla="*/ 1234 w 1346"/>
                  <a:gd name="T37" fmla="*/ 464 h 477"/>
                  <a:gd name="T38" fmla="*/ 1234 w 1346"/>
                  <a:gd name="T39" fmla="*/ 476 h 477"/>
                  <a:gd name="T40" fmla="*/ 1280 w 1346"/>
                  <a:gd name="T41" fmla="*/ 431 h 477"/>
                  <a:gd name="T42" fmla="*/ 1343 w 1346"/>
                  <a:gd name="T43" fmla="*/ 70 h 477"/>
                  <a:gd name="T44" fmla="*/ 1331 w 1346"/>
                  <a:gd name="T45" fmla="*/ 2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6" h="477">
                    <a:moveTo>
                      <a:pt x="1331" y="21"/>
                    </a:moveTo>
                    <a:cubicBezTo>
                      <a:pt x="1320" y="8"/>
                      <a:pt x="1304" y="0"/>
                      <a:pt x="1286" y="0"/>
                    </a:cubicBezTo>
                    <a:cubicBezTo>
                      <a:pt x="123" y="0"/>
                      <a:pt x="123" y="0"/>
                      <a:pt x="123" y="0"/>
                    </a:cubicBezTo>
                    <a:cubicBezTo>
                      <a:pt x="96" y="0"/>
                      <a:pt x="72" y="19"/>
                      <a:pt x="67" y="46"/>
                    </a:cubicBezTo>
                    <a:cubicBezTo>
                      <a:pt x="3" y="407"/>
                      <a:pt x="3" y="407"/>
                      <a:pt x="3" y="407"/>
                    </a:cubicBezTo>
                    <a:cubicBezTo>
                      <a:pt x="0" y="424"/>
                      <a:pt x="4" y="442"/>
                      <a:pt x="15" y="456"/>
                    </a:cubicBezTo>
                    <a:cubicBezTo>
                      <a:pt x="26" y="469"/>
                      <a:pt x="43" y="477"/>
                      <a:pt x="60" y="477"/>
                    </a:cubicBezTo>
                    <a:cubicBezTo>
                      <a:pt x="799" y="477"/>
                      <a:pt x="799" y="477"/>
                      <a:pt x="799" y="477"/>
                    </a:cubicBezTo>
                    <a:cubicBezTo>
                      <a:pt x="800" y="473"/>
                      <a:pt x="802" y="470"/>
                      <a:pt x="804" y="466"/>
                    </a:cubicBezTo>
                    <a:cubicBezTo>
                      <a:pt x="60" y="466"/>
                      <a:pt x="60" y="466"/>
                      <a:pt x="60" y="466"/>
                    </a:cubicBezTo>
                    <a:cubicBezTo>
                      <a:pt x="46" y="466"/>
                      <a:pt x="33" y="460"/>
                      <a:pt x="24" y="449"/>
                    </a:cubicBezTo>
                    <a:cubicBezTo>
                      <a:pt x="15" y="438"/>
                      <a:pt x="12" y="423"/>
                      <a:pt x="15" y="409"/>
                    </a:cubicBezTo>
                    <a:cubicBezTo>
                      <a:pt x="78" y="48"/>
                      <a:pt x="78" y="48"/>
                      <a:pt x="78" y="48"/>
                    </a:cubicBezTo>
                    <a:cubicBezTo>
                      <a:pt x="82" y="27"/>
                      <a:pt x="101" y="11"/>
                      <a:pt x="123" y="11"/>
                    </a:cubicBezTo>
                    <a:cubicBezTo>
                      <a:pt x="1286" y="11"/>
                      <a:pt x="1286" y="11"/>
                      <a:pt x="1286" y="11"/>
                    </a:cubicBezTo>
                    <a:cubicBezTo>
                      <a:pt x="1300" y="11"/>
                      <a:pt x="1313" y="17"/>
                      <a:pt x="1322" y="28"/>
                    </a:cubicBezTo>
                    <a:cubicBezTo>
                      <a:pt x="1331" y="39"/>
                      <a:pt x="1335" y="54"/>
                      <a:pt x="1332" y="68"/>
                    </a:cubicBezTo>
                    <a:cubicBezTo>
                      <a:pt x="1268" y="429"/>
                      <a:pt x="1268" y="429"/>
                      <a:pt x="1268" y="429"/>
                    </a:cubicBezTo>
                    <a:cubicBezTo>
                      <a:pt x="1265" y="447"/>
                      <a:pt x="1251" y="460"/>
                      <a:pt x="1234" y="464"/>
                    </a:cubicBezTo>
                    <a:cubicBezTo>
                      <a:pt x="1235" y="468"/>
                      <a:pt x="1235" y="472"/>
                      <a:pt x="1234" y="476"/>
                    </a:cubicBezTo>
                    <a:cubicBezTo>
                      <a:pt x="1256" y="472"/>
                      <a:pt x="1275" y="454"/>
                      <a:pt x="1280" y="431"/>
                    </a:cubicBezTo>
                    <a:cubicBezTo>
                      <a:pt x="1343" y="70"/>
                      <a:pt x="1343" y="70"/>
                      <a:pt x="1343" y="70"/>
                    </a:cubicBezTo>
                    <a:cubicBezTo>
                      <a:pt x="1346" y="53"/>
                      <a:pt x="1342" y="35"/>
                      <a:pt x="133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6"/>
              <p:cNvSpPr/>
              <p:nvPr>
                <p:custDataLst>
                  <p:tags r:id="rId4"/>
                </p:custDataLst>
              </p:nvPr>
            </p:nvSpPr>
            <p:spPr bwMode="auto">
              <a:xfrm>
                <a:off x="7918451" y="3829050"/>
                <a:ext cx="650875" cy="625475"/>
              </a:xfrm>
              <a:custGeom>
                <a:avLst/>
                <a:gdLst>
                  <a:gd name="T0" fmla="*/ 91 w 173"/>
                  <a:gd name="T1" fmla="*/ 166 h 166"/>
                  <a:gd name="T2" fmla="*/ 6 w 173"/>
                  <a:gd name="T3" fmla="*/ 166 h 166"/>
                  <a:gd name="T4" fmla="*/ 0 w 173"/>
                  <a:gd name="T5" fmla="*/ 160 h 166"/>
                  <a:gd name="T6" fmla="*/ 6 w 173"/>
                  <a:gd name="T7" fmla="*/ 154 h 166"/>
                  <a:gd name="T8" fmla="*/ 91 w 173"/>
                  <a:gd name="T9" fmla="*/ 154 h 166"/>
                  <a:gd name="T10" fmla="*/ 137 w 173"/>
                  <a:gd name="T11" fmla="*/ 116 h 166"/>
                  <a:gd name="T12" fmla="*/ 161 w 173"/>
                  <a:gd name="T13" fmla="*/ 5 h 166"/>
                  <a:gd name="T14" fmla="*/ 168 w 173"/>
                  <a:gd name="T15" fmla="*/ 1 h 166"/>
                  <a:gd name="T16" fmla="*/ 173 w 173"/>
                  <a:gd name="T17" fmla="*/ 8 h 166"/>
                  <a:gd name="T18" fmla="*/ 149 w 173"/>
                  <a:gd name="T19" fmla="*/ 119 h 166"/>
                  <a:gd name="T20" fmla="*/ 91 w 173"/>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66">
                    <a:moveTo>
                      <a:pt x="91" y="166"/>
                    </a:moveTo>
                    <a:cubicBezTo>
                      <a:pt x="6" y="166"/>
                      <a:pt x="6" y="166"/>
                      <a:pt x="6" y="166"/>
                    </a:cubicBezTo>
                    <a:cubicBezTo>
                      <a:pt x="3" y="166"/>
                      <a:pt x="0" y="163"/>
                      <a:pt x="0" y="160"/>
                    </a:cubicBezTo>
                    <a:cubicBezTo>
                      <a:pt x="0" y="156"/>
                      <a:pt x="3" y="154"/>
                      <a:pt x="6" y="154"/>
                    </a:cubicBezTo>
                    <a:cubicBezTo>
                      <a:pt x="91" y="154"/>
                      <a:pt x="91" y="154"/>
                      <a:pt x="91" y="154"/>
                    </a:cubicBezTo>
                    <a:cubicBezTo>
                      <a:pt x="127" y="154"/>
                      <a:pt x="137" y="118"/>
                      <a:pt x="137" y="116"/>
                    </a:cubicBezTo>
                    <a:cubicBezTo>
                      <a:pt x="161" y="5"/>
                      <a:pt x="161" y="5"/>
                      <a:pt x="161" y="5"/>
                    </a:cubicBezTo>
                    <a:cubicBezTo>
                      <a:pt x="162" y="2"/>
                      <a:pt x="165" y="0"/>
                      <a:pt x="168" y="1"/>
                    </a:cubicBezTo>
                    <a:cubicBezTo>
                      <a:pt x="171" y="2"/>
                      <a:pt x="173" y="5"/>
                      <a:pt x="173" y="8"/>
                    </a:cubicBezTo>
                    <a:cubicBezTo>
                      <a:pt x="149" y="119"/>
                      <a:pt x="149" y="119"/>
                      <a:pt x="149" y="119"/>
                    </a:cubicBezTo>
                    <a:cubicBezTo>
                      <a:pt x="145" y="135"/>
                      <a:pt x="128" y="166"/>
                      <a:pt x="91"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7"/>
              <p:cNvSpPr/>
              <p:nvPr>
                <p:custDataLst>
                  <p:tags r:id="rId5"/>
                </p:custDataLst>
              </p:nvPr>
            </p:nvSpPr>
            <p:spPr bwMode="auto">
              <a:xfrm>
                <a:off x="8561388" y="3492500"/>
                <a:ext cx="82550" cy="192088"/>
              </a:xfrm>
              <a:custGeom>
                <a:avLst/>
                <a:gdLst>
                  <a:gd name="T0" fmla="*/ 7 w 22"/>
                  <a:gd name="T1" fmla="*/ 51 h 51"/>
                  <a:gd name="T2" fmla="*/ 5 w 22"/>
                  <a:gd name="T3" fmla="*/ 51 h 51"/>
                  <a:gd name="T4" fmla="*/ 1 w 22"/>
                  <a:gd name="T5" fmla="*/ 44 h 51"/>
                  <a:gd name="T6" fmla="*/ 9 w 22"/>
                  <a:gd name="T7" fmla="*/ 5 h 51"/>
                  <a:gd name="T8" fmla="*/ 16 w 22"/>
                  <a:gd name="T9" fmla="*/ 1 h 51"/>
                  <a:gd name="T10" fmla="*/ 21 w 22"/>
                  <a:gd name="T11" fmla="*/ 8 h 51"/>
                  <a:gd name="T12" fmla="*/ 13 w 22"/>
                  <a:gd name="T13" fmla="*/ 46 h 51"/>
                  <a:gd name="T14" fmla="*/ 7 w 2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1">
                    <a:moveTo>
                      <a:pt x="7" y="51"/>
                    </a:moveTo>
                    <a:cubicBezTo>
                      <a:pt x="6" y="51"/>
                      <a:pt x="6" y="51"/>
                      <a:pt x="5" y="51"/>
                    </a:cubicBezTo>
                    <a:cubicBezTo>
                      <a:pt x="2" y="50"/>
                      <a:pt x="0" y="47"/>
                      <a:pt x="1" y="44"/>
                    </a:cubicBezTo>
                    <a:cubicBezTo>
                      <a:pt x="9" y="5"/>
                      <a:pt x="9" y="5"/>
                      <a:pt x="9" y="5"/>
                    </a:cubicBezTo>
                    <a:cubicBezTo>
                      <a:pt x="10" y="2"/>
                      <a:pt x="13" y="0"/>
                      <a:pt x="16" y="1"/>
                    </a:cubicBezTo>
                    <a:cubicBezTo>
                      <a:pt x="20" y="1"/>
                      <a:pt x="22" y="5"/>
                      <a:pt x="21" y="8"/>
                    </a:cubicBezTo>
                    <a:cubicBezTo>
                      <a:pt x="13" y="46"/>
                      <a:pt x="13" y="46"/>
                      <a:pt x="13" y="46"/>
                    </a:cubicBezTo>
                    <a:cubicBezTo>
                      <a:pt x="12" y="49"/>
                      <a:pt x="10" y="51"/>
                      <a:pt x="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8"/>
              <p:cNvSpPr/>
              <p:nvPr>
                <p:custDataLst>
                  <p:tags r:id="rId6"/>
                </p:custDataLst>
              </p:nvPr>
            </p:nvSpPr>
            <p:spPr bwMode="auto">
              <a:xfrm>
                <a:off x="3548063" y="3135313"/>
                <a:ext cx="79375" cy="176213"/>
              </a:xfrm>
              <a:custGeom>
                <a:avLst/>
                <a:gdLst>
                  <a:gd name="T0" fmla="*/ 7 w 21"/>
                  <a:gd name="T1" fmla="*/ 47 h 47"/>
                  <a:gd name="T2" fmla="*/ 6 w 21"/>
                  <a:gd name="T3" fmla="*/ 47 h 47"/>
                  <a:gd name="T4" fmla="*/ 1 w 21"/>
                  <a:gd name="T5" fmla="*/ 40 h 47"/>
                  <a:gd name="T6" fmla="*/ 9 w 21"/>
                  <a:gd name="T7" fmla="*/ 5 h 47"/>
                  <a:gd name="T8" fmla="*/ 16 w 21"/>
                  <a:gd name="T9" fmla="*/ 0 h 47"/>
                  <a:gd name="T10" fmla="*/ 21 w 21"/>
                  <a:gd name="T11" fmla="*/ 7 h 47"/>
                  <a:gd name="T12" fmla="*/ 13 w 21"/>
                  <a:gd name="T13" fmla="*/ 42 h 47"/>
                  <a:gd name="T14" fmla="*/ 7 w 2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7">
                    <a:moveTo>
                      <a:pt x="7" y="47"/>
                    </a:moveTo>
                    <a:cubicBezTo>
                      <a:pt x="7" y="47"/>
                      <a:pt x="6" y="47"/>
                      <a:pt x="6" y="47"/>
                    </a:cubicBezTo>
                    <a:cubicBezTo>
                      <a:pt x="3" y="46"/>
                      <a:pt x="0" y="43"/>
                      <a:pt x="1" y="40"/>
                    </a:cubicBezTo>
                    <a:cubicBezTo>
                      <a:pt x="9" y="5"/>
                      <a:pt x="9" y="5"/>
                      <a:pt x="9" y="5"/>
                    </a:cubicBezTo>
                    <a:cubicBezTo>
                      <a:pt x="9" y="2"/>
                      <a:pt x="13" y="0"/>
                      <a:pt x="16" y="0"/>
                    </a:cubicBezTo>
                    <a:cubicBezTo>
                      <a:pt x="19" y="1"/>
                      <a:pt x="21" y="4"/>
                      <a:pt x="21" y="7"/>
                    </a:cubicBezTo>
                    <a:cubicBezTo>
                      <a:pt x="13" y="42"/>
                      <a:pt x="13" y="42"/>
                      <a:pt x="13" y="42"/>
                    </a:cubicBezTo>
                    <a:cubicBezTo>
                      <a:pt x="12" y="45"/>
                      <a:pt x="10"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9"/>
              <p:cNvSpPr/>
              <p:nvPr>
                <p:custDataLst>
                  <p:tags r:id="rId7"/>
                </p:custDataLst>
              </p:nvPr>
            </p:nvSpPr>
            <p:spPr bwMode="auto">
              <a:xfrm>
                <a:off x="3622676" y="2409825"/>
                <a:ext cx="606425" cy="561975"/>
              </a:xfrm>
              <a:custGeom>
                <a:avLst/>
                <a:gdLst>
                  <a:gd name="T0" fmla="*/ 7 w 161"/>
                  <a:gd name="T1" fmla="*/ 149 h 149"/>
                  <a:gd name="T2" fmla="*/ 5 w 161"/>
                  <a:gd name="T3" fmla="*/ 149 h 149"/>
                  <a:gd name="T4" fmla="*/ 1 w 161"/>
                  <a:gd name="T5" fmla="*/ 142 h 149"/>
                  <a:gd name="T6" fmla="*/ 21 w 161"/>
                  <a:gd name="T7" fmla="*/ 47 h 149"/>
                  <a:gd name="T8" fmla="*/ 79 w 161"/>
                  <a:gd name="T9" fmla="*/ 0 h 149"/>
                  <a:gd name="T10" fmla="*/ 155 w 161"/>
                  <a:gd name="T11" fmla="*/ 0 h 149"/>
                  <a:gd name="T12" fmla="*/ 161 w 161"/>
                  <a:gd name="T13" fmla="*/ 7 h 149"/>
                  <a:gd name="T14" fmla="*/ 155 w 161"/>
                  <a:gd name="T15" fmla="*/ 13 h 149"/>
                  <a:gd name="T16" fmla="*/ 78 w 161"/>
                  <a:gd name="T17" fmla="*/ 13 h 149"/>
                  <a:gd name="T18" fmla="*/ 33 w 161"/>
                  <a:gd name="T19" fmla="*/ 49 h 149"/>
                  <a:gd name="T20" fmla="*/ 12 w 161"/>
                  <a:gd name="T21" fmla="*/ 144 h 149"/>
                  <a:gd name="T22" fmla="*/ 7 w 161"/>
                  <a:gd name="T2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49">
                    <a:moveTo>
                      <a:pt x="7" y="149"/>
                    </a:moveTo>
                    <a:cubicBezTo>
                      <a:pt x="6" y="149"/>
                      <a:pt x="6" y="149"/>
                      <a:pt x="5" y="149"/>
                    </a:cubicBezTo>
                    <a:cubicBezTo>
                      <a:pt x="2" y="148"/>
                      <a:pt x="0" y="145"/>
                      <a:pt x="1" y="142"/>
                    </a:cubicBezTo>
                    <a:cubicBezTo>
                      <a:pt x="21" y="47"/>
                      <a:pt x="21" y="47"/>
                      <a:pt x="21" y="47"/>
                    </a:cubicBezTo>
                    <a:cubicBezTo>
                      <a:pt x="31" y="0"/>
                      <a:pt x="74" y="0"/>
                      <a:pt x="79" y="0"/>
                    </a:cubicBezTo>
                    <a:cubicBezTo>
                      <a:pt x="155" y="0"/>
                      <a:pt x="155" y="0"/>
                      <a:pt x="155" y="0"/>
                    </a:cubicBezTo>
                    <a:cubicBezTo>
                      <a:pt x="158" y="0"/>
                      <a:pt x="161" y="3"/>
                      <a:pt x="161" y="7"/>
                    </a:cubicBezTo>
                    <a:cubicBezTo>
                      <a:pt x="161" y="10"/>
                      <a:pt x="158" y="13"/>
                      <a:pt x="155" y="13"/>
                    </a:cubicBezTo>
                    <a:cubicBezTo>
                      <a:pt x="78" y="13"/>
                      <a:pt x="78" y="13"/>
                      <a:pt x="78" y="13"/>
                    </a:cubicBezTo>
                    <a:cubicBezTo>
                      <a:pt x="76" y="12"/>
                      <a:pt x="41" y="10"/>
                      <a:pt x="33" y="49"/>
                    </a:cubicBezTo>
                    <a:cubicBezTo>
                      <a:pt x="12" y="144"/>
                      <a:pt x="12" y="144"/>
                      <a:pt x="12" y="144"/>
                    </a:cubicBezTo>
                    <a:cubicBezTo>
                      <a:pt x="12" y="147"/>
                      <a:pt x="9" y="149"/>
                      <a:pt x="7"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Freeform 10"/>
              <p:cNvSpPr/>
              <p:nvPr>
                <p:custDataLst>
                  <p:tags r:id="rId8"/>
                </p:custDataLst>
              </p:nvPr>
            </p:nvSpPr>
            <p:spPr bwMode="auto">
              <a:xfrm>
                <a:off x="4370388" y="2409825"/>
                <a:ext cx="455613" cy="49213"/>
              </a:xfrm>
              <a:custGeom>
                <a:avLst/>
                <a:gdLst>
                  <a:gd name="T0" fmla="*/ 115 w 121"/>
                  <a:gd name="T1" fmla="*/ 13 h 13"/>
                  <a:gd name="T2" fmla="*/ 6 w 121"/>
                  <a:gd name="T3" fmla="*/ 13 h 13"/>
                  <a:gd name="T4" fmla="*/ 0 w 121"/>
                  <a:gd name="T5" fmla="*/ 7 h 13"/>
                  <a:gd name="T6" fmla="*/ 6 w 121"/>
                  <a:gd name="T7" fmla="*/ 0 h 13"/>
                  <a:gd name="T8" fmla="*/ 115 w 121"/>
                  <a:gd name="T9" fmla="*/ 0 h 13"/>
                  <a:gd name="T10" fmla="*/ 121 w 121"/>
                  <a:gd name="T11" fmla="*/ 7 h 13"/>
                  <a:gd name="T12" fmla="*/ 115 w 12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1" h="13">
                    <a:moveTo>
                      <a:pt x="115" y="13"/>
                    </a:moveTo>
                    <a:cubicBezTo>
                      <a:pt x="6" y="13"/>
                      <a:pt x="6" y="13"/>
                      <a:pt x="6" y="13"/>
                    </a:cubicBezTo>
                    <a:cubicBezTo>
                      <a:pt x="2" y="13"/>
                      <a:pt x="0" y="10"/>
                      <a:pt x="0" y="7"/>
                    </a:cubicBezTo>
                    <a:cubicBezTo>
                      <a:pt x="0" y="3"/>
                      <a:pt x="2" y="0"/>
                      <a:pt x="6" y="0"/>
                    </a:cubicBezTo>
                    <a:cubicBezTo>
                      <a:pt x="115" y="0"/>
                      <a:pt x="115" y="0"/>
                      <a:pt x="115" y="0"/>
                    </a:cubicBezTo>
                    <a:cubicBezTo>
                      <a:pt x="119" y="0"/>
                      <a:pt x="121" y="3"/>
                      <a:pt x="121" y="7"/>
                    </a:cubicBezTo>
                    <a:cubicBezTo>
                      <a:pt x="121" y="10"/>
                      <a:pt x="119" y="13"/>
                      <a:pt x="1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11"/>
              <p:cNvSpPr>
                <a:spLocks noEditPoints="1"/>
              </p:cNvSpPr>
              <p:nvPr>
                <p:custDataLst>
                  <p:tags r:id="rId9"/>
                </p:custDataLst>
              </p:nvPr>
            </p:nvSpPr>
            <p:spPr bwMode="auto">
              <a:xfrm>
                <a:off x="7805738" y="4364038"/>
                <a:ext cx="131763" cy="131763"/>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6 h 35"/>
                  <a:gd name="T12" fmla="*/ 6 w 35"/>
                  <a:gd name="T13" fmla="*/ 18 h 35"/>
                  <a:gd name="T14" fmla="*/ 18 w 35"/>
                  <a:gd name="T15" fmla="*/ 29 h 35"/>
                  <a:gd name="T16" fmla="*/ 29 w 35"/>
                  <a:gd name="T17" fmla="*/ 18 h 35"/>
                  <a:gd name="T18" fmla="*/ 18 w 35"/>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6"/>
                    </a:moveTo>
                    <a:cubicBezTo>
                      <a:pt x="11" y="6"/>
                      <a:pt x="6" y="11"/>
                      <a:pt x="6" y="18"/>
                    </a:cubicBezTo>
                    <a:cubicBezTo>
                      <a:pt x="6" y="24"/>
                      <a:pt x="11" y="29"/>
                      <a:pt x="18" y="29"/>
                    </a:cubicBezTo>
                    <a:cubicBezTo>
                      <a:pt x="24" y="29"/>
                      <a:pt x="29" y="24"/>
                      <a:pt x="29" y="18"/>
                    </a:cubicBezTo>
                    <a:cubicBezTo>
                      <a:pt x="29" y="11"/>
                      <a:pt x="24"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2"/>
              <p:cNvSpPr>
                <a:spLocks noEditPoints="1"/>
              </p:cNvSpPr>
              <p:nvPr>
                <p:custDataLst>
                  <p:tags r:id="rId10"/>
                </p:custDataLst>
              </p:nvPr>
            </p:nvSpPr>
            <p:spPr bwMode="auto">
              <a:xfrm>
                <a:off x="4810126" y="2368550"/>
                <a:ext cx="131763" cy="131763"/>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6 h 35"/>
                  <a:gd name="T12" fmla="*/ 6 w 35"/>
                  <a:gd name="T13" fmla="*/ 18 h 35"/>
                  <a:gd name="T14" fmla="*/ 18 w 35"/>
                  <a:gd name="T15" fmla="*/ 29 h 35"/>
                  <a:gd name="T16" fmla="*/ 29 w 35"/>
                  <a:gd name="T17" fmla="*/ 18 h 35"/>
                  <a:gd name="T18" fmla="*/ 18 w 35"/>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6"/>
                    </a:moveTo>
                    <a:cubicBezTo>
                      <a:pt x="11" y="6"/>
                      <a:pt x="6" y="11"/>
                      <a:pt x="6" y="18"/>
                    </a:cubicBezTo>
                    <a:cubicBezTo>
                      <a:pt x="6" y="24"/>
                      <a:pt x="11" y="29"/>
                      <a:pt x="18" y="29"/>
                    </a:cubicBezTo>
                    <a:cubicBezTo>
                      <a:pt x="24" y="29"/>
                      <a:pt x="29" y="24"/>
                      <a:pt x="29" y="18"/>
                    </a:cubicBezTo>
                    <a:cubicBezTo>
                      <a:pt x="29" y="11"/>
                      <a:pt x="24"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13"/>
              <p:cNvSpPr/>
              <p:nvPr>
                <p:custDataLst>
                  <p:tags r:id="rId11"/>
                </p:custDataLst>
              </p:nvPr>
            </p:nvSpPr>
            <p:spPr bwMode="auto">
              <a:xfrm>
                <a:off x="7252940" y="3962120"/>
                <a:ext cx="921332" cy="371434"/>
              </a:xfrm>
              <a:custGeom>
                <a:avLst/>
                <a:gdLst>
                  <a:gd name="T0" fmla="*/ 371 w 403"/>
                  <a:gd name="T1" fmla="*/ 139 h 162"/>
                  <a:gd name="T2" fmla="*/ 352 w 403"/>
                  <a:gd name="T3" fmla="*/ 127 h 162"/>
                  <a:gd name="T4" fmla="*/ 336 w 403"/>
                  <a:gd name="T5" fmla="*/ 119 h 162"/>
                  <a:gd name="T6" fmla="*/ 329 w 403"/>
                  <a:gd name="T7" fmla="*/ 116 h 162"/>
                  <a:gd name="T8" fmla="*/ 314 w 403"/>
                  <a:gd name="T9" fmla="*/ 113 h 162"/>
                  <a:gd name="T10" fmla="*/ 283 w 403"/>
                  <a:gd name="T11" fmla="*/ 125 h 162"/>
                  <a:gd name="T12" fmla="*/ 273 w 403"/>
                  <a:gd name="T13" fmla="*/ 108 h 162"/>
                  <a:gd name="T14" fmla="*/ 271 w 403"/>
                  <a:gd name="T15" fmla="*/ 106 h 162"/>
                  <a:gd name="T16" fmla="*/ 270 w 403"/>
                  <a:gd name="T17" fmla="*/ 104 h 162"/>
                  <a:gd name="T18" fmla="*/ 269 w 403"/>
                  <a:gd name="T19" fmla="*/ 103 h 162"/>
                  <a:gd name="T20" fmla="*/ 265 w 403"/>
                  <a:gd name="T21" fmla="*/ 97 h 162"/>
                  <a:gd name="T22" fmla="*/ 264 w 403"/>
                  <a:gd name="T23" fmla="*/ 96 h 162"/>
                  <a:gd name="T24" fmla="*/ 209 w 403"/>
                  <a:gd name="T25" fmla="*/ 50 h 162"/>
                  <a:gd name="T26" fmla="*/ 238 w 403"/>
                  <a:gd name="T27" fmla="*/ 30 h 162"/>
                  <a:gd name="T28" fmla="*/ 245 w 403"/>
                  <a:gd name="T29" fmla="*/ 12 h 162"/>
                  <a:gd name="T30" fmla="*/ 209 w 403"/>
                  <a:gd name="T31" fmla="*/ 0 h 162"/>
                  <a:gd name="T32" fmla="*/ 207 w 403"/>
                  <a:gd name="T33" fmla="*/ 50 h 162"/>
                  <a:gd name="T34" fmla="*/ 120 w 403"/>
                  <a:gd name="T35" fmla="*/ 107 h 162"/>
                  <a:gd name="T36" fmla="*/ 119 w 403"/>
                  <a:gd name="T37" fmla="*/ 105 h 162"/>
                  <a:gd name="T38" fmla="*/ 118 w 403"/>
                  <a:gd name="T39" fmla="*/ 103 h 162"/>
                  <a:gd name="T40" fmla="*/ 117 w 403"/>
                  <a:gd name="T41" fmla="*/ 101 h 162"/>
                  <a:gd name="T42" fmla="*/ 115 w 403"/>
                  <a:gd name="T43" fmla="*/ 99 h 162"/>
                  <a:gd name="T44" fmla="*/ 114 w 403"/>
                  <a:gd name="T45" fmla="*/ 98 h 162"/>
                  <a:gd name="T46" fmla="*/ 113 w 403"/>
                  <a:gd name="T47" fmla="*/ 96 h 162"/>
                  <a:gd name="T48" fmla="*/ 112 w 403"/>
                  <a:gd name="T49" fmla="*/ 94 h 162"/>
                  <a:gd name="T50" fmla="*/ 110 w 403"/>
                  <a:gd name="T51" fmla="*/ 92 h 162"/>
                  <a:gd name="T52" fmla="*/ 109 w 403"/>
                  <a:gd name="T53" fmla="*/ 91 h 162"/>
                  <a:gd name="T54" fmla="*/ 108 w 403"/>
                  <a:gd name="T55" fmla="*/ 89 h 162"/>
                  <a:gd name="T56" fmla="*/ 107 w 403"/>
                  <a:gd name="T57" fmla="*/ 88 h 162"/>
                  <a:gd name="T58" fmla="*/ 105 w 403"/>
                  <a:gd name="T59" fmla="*/ 86 h 162"/>
                  <a:gd name="T60" fmla="*/ 104 w 403"/>
                  <a:gd name="T61" fmla="*/ 85 h 162"/>
                  <a:gd name="T62" fmla="*/ 103 w 403"/>
                  <a:gd name="T63" fmla="*/ 83 h 162"/>
                  <a:gd name="T64" fmla="*/ 102 w 403"/>
                  <a:gd name="T65" fmla="*/ 82 h 162"/>
                  <a:gd name="T66" fmla="*/ 101 w 403"/>
                  <a:gd name="T67" fmla="*/ 81 h 162"/>
                  <a:gd name="T68" fmla="*/ 100 w 403"/>
                  <a:gd name="T69" fmla="*/ 80 h 162"/>
                  <a:gd name="T70" fmla="*/ 98 w 403"/>
                  <a:gd name="T71" fmla="*/ 79 h 162"/>
                  <a:gd name="T72" fmla="*/ 97 w 403"/>
                  <a:gd name="T73" fmla="*/ 79 h 162"/>
                  <a:gd name="T74" fmla="*/ 96 w 403"/>
                  <a:gd name="T75" fmla="*/ 78 h 162"/>
                  <a:gd name="T76" fmla="*/ 95 w 403"/>
                  <a:gd name="T77" fmla="*/ 77 h 162"/>
                  <a:gd name="T78" fmla="*/ 94 w 403"/>
                  <a:gd name="T79" fmla="*/ 77 h 162"/>
                  <a:gd name="T80" fmla="*/ 93 w 403"/>
                  <a:gd name="T81" fmla="*/ 76 h 162"/>
                  <a:gd name="T82" fmla="*/ 91 w 403"/>
                  <a:gd name="T83" fmla="*/ 76 h 162"/>
                  <a:gd name="T84" fmla="*/ 47 w 403"/>
                  <a:gd name="T85" fmla="*/ 111 h 162"/>
                  <a:gd name="T86" fmla="*/ 64 w 403"/>
                  <a:gd name="T87" fmla="*/ 162 h 162"/>
                  <a:gd name="T88" fmla="*/ 116 w 403"/>
                  <a:gd name="T89" fmla="*/ 162 h 162"/>
                  <a:gd name="T90" fmla="*/ 129 w 403"/>
                  <a:gd name="T91" fmla="*/ 162 h 162"/>
                  <a:gd name="T92" fmla="*/ 147 w 403"/>
                  <a:gd name="T93" fmla="*/ 162 h 162"/>
                  <a:gd name="T94" fmla="*/ 162 w 403"/>
                  <a:gd name="T95" fmla="*/ 162 h 162"/>
                  <a:gd name="T96" fmla="*/ 175 w 403"/>
                  <a:gd name="T97" fmla="*/ 162 h 162"/>
                  <a:gd name="T98" fmla="*/ 181 w 403"/>
                  <a:gd name="T99" fmla="*/ 162 h 162"/>
                  <a:gd name="T100" fmla="*/ 239 w 403"/>
                  <a:gd name="T101" fmla="*/ 162 h 162"/>
                  <a:gd name="T102" fmla="*/ 292 w 403"/>
                  <a:gd name="T103" fmla="*/ 162 h 162"/>
                  <a:gd name="T104" fmla="*/ 301 w 403"/>
                  <a:gd name="T105" fmla="*/ 162 h 162"/>
                  <a:gd name="T106" fmla="*/ 315 w 403"/>
                  <a:gd name="T107" fmla="*/ 162 h 162"/>
                  <a:gd name="T108" fmla="*/ 330 w 403"/>
                  <a:gd name="T109" fmla="*/ 162 h 162"/>
                  <a:gd name="T110" fmla="*/ 402 w 403"/>
                  <a:gd name="T11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162">
                    <a:moveTo>
                      <a:pt x="403" y="162"/>
                    </a:moveTo>
                    <a:cubicBezTo>
                      <a:pt x="397" y="157"/>
                      <a:pt x="397" y="157"/>
                      <a:pt x="397" y="157"/>
                    </a:cubicBezTo>
                    <a:cubicBezTo>
                      <a:pt x="391" y="152"/>
                      <a:pt x="382" y="145"/>
                      <a:pt x="371" y="139"/>
                    </a:cubicBezTo>
                    <a:cubicBezTo>
                      <a:pt x="370" y="134"/>
                      <a:pt x="367" y="129"/>
                      <a:pt x="365" y="129"/>
                    </a:cubicBezTo>
                    <a:cubicBezTo>
                      <a:pt x="364" y="129"/>
                      <a:pt x="362" y="130"/>
                      <a:pt x="361" y="132"/>
                    </a:cubicBezTo>
                    <a:cubicBezTo>
                      <a:pt x="358" y="130"/>
                      <a:pt x="355" y="129"/>
                      <a:pt x="352" y="127"/>
                    </a:cubicBezTo>
                    <a:cubicBezTo>
                      <a:pt x="351" y="124"/>
                      <a:pt x="350" y="122"/>
                      <a:pt x="348" y="122"/>
                    </a:cubicBezTo>
                    <a:cubicBezTo>
                      <a:pt x="347" y="122"/>
                      <a:pt x="347" y="123"/>
                      <a:pt x="346" y="123"/>
                    </a:cubicBezTo>
                    <a:cubicBezTo>
                      <a:pt x="343" y="122"/>
                      <a:pt x="339" y="120"/>
                      <a:pt x="336" y="119"/>
                    </a:cubicBezTo>
                    <a:cubicBezTo>
                      <a:pt x="339" y="115"/>
                      <a:pt x="338" y="101"/>
                      <a:pt x="334" y="101"/>
                    </a:cubicBezTo>
                    <a:cubicBezTo>
                      <a:pt x="331" y="101"/>
                      <a:pt x="330" y="112"/>
                      <a:pt x="332" y="117"/>
                    </a:cubicBezTo>
                    <a:cubicBezTo>
                      <a:pt x="331" y="116"/>
                      <a:pt x="330" y="116"/>
                      <a:pt x="329" y="116"/>
                    </a:cubicBezTo>
                    <a:cubicBezTo>
                      <a:pt x="330" y="111"/>
                      <a:pt x="327" y="104"/>
                      <a:pt x="325" y="105"/>
                    </a:cubicBezTo>
                    <a:cubicBezTo>
                      <a:pt x="323" y="105"/>
                      <a:pt x="321" y="110"/>
                      <a:pt x="320" y="113"/>
                    </a:cubicBezTo>
                    <a:cubicBezTo>
                      <a:pt x="318" y="113"/>
                      <a:pt x="316" y="113"/>
                      <a:pt x="314" y="113"/>
                    </a:cubicBezTo>
                    <a:cubicBezTo>
                      <a:pt x="314" y="113"/>
                      <a:pt x="314" y="113"/>
                      <a:pt x="314" y="113"/>
                    </a:cubicBezTo>
                    <a:cubicBezTo>
                      <a:pt x="314" y="113"/>
                      <a:pt x="314" y="113"/>
                      <a:pt x="314" y="113"/>
                    </a:cubicBezTo>
                    <a:cubicBezTo>
                      <a:pt x="305" y="113"/>
                      <a:pt x="294" y="118"/>
                      <a:pt x="283" y="125"/>
                    </a:cubicBezTo>
                    <a:cubicBezTo>
                      <a:pt x="280" y="120"/>
                      <a:pt x="277" y="115"/>
                      <a:pt x="274" y="110"/>
                    </a:cubicBezTo>
                    <a:cubicBezTo>
                      <a:pt x="274" y="110"/>
                      <a:pt x="273" y="109"/>
                      <a:pt x="273" y="109"/>
                    </a:cubicBezTo>
                    <a:cubicBezTo>
                      <a:pt x="273" y="109"/>
                      <a:pt x="273" y="108"/>
                      <a:pt x="273" y="108"/>
                    </a:cubicBezTo>
                    <a:cubicBezTo>
                      <a:pt x="273" y="108"/>
                      <a:pt x="272" y="108"/>
                      <a:pt x="272" y="108"/>
                    </a:cubicBezTo>
                    <a:cubicBezTo>
                      <a:pt x="272" y="107"/>
                      <a:pt x="272" y="107"/>
                      <a:pt x="272" y="107"/>
                    </a:cubicBezTo>
                    <a:cubicBezTo>
                      <a:pt x="272" y="107"/>
                      <a:pt x="272" y="107"/>
                      <a:pt x="271" y="106"/>
                    </a:cubicBezTo>
                    <a:cubicBezTo>
                      <a:pt x="271" y="106"/>
                      <a:pt x="271" y="106"/>
                      <a:pt x="271" y="106"/>
                    </a:cubicBezTo>
                    <a:cubicBezTo>
                      <a:pt x="271" y="105"/>
                      <a:pt x="271" y="105"/>
                      <a:pt x="271" y="105"/>
                    </a:cubicBezTo>
                    <a:cubicBezTo>
                      <a:pt x="270" y="105"/>
                      <a:pt x="270" y="105"/>
                      <a:pt x="270" y="104"/>
                    </a:cubicBezTo>
                    <a:cubicBezTo>
                      <a:pt x="270" y="104"/>
                      <a:pt x="270" y="104"/>
                      <a:pt x="270" y="104"/>
                    </a:cubicBezTo>
                    <a:cubicBezTo>
                      <a:pt x="270" y="104"/>
                      <a:pt x="269" y="103"/>
                      <a:pt x="269" y="103"/>
                    </a:cubicBezTo>
                    <a:cubicBezTo>
                      <a:pt x="269" y="103"/>
                      <a:pt x="269" y="103"/>
                      <a:pt x="269" y="103"/>
                    </a:cubicBezTo>
                    <a:cubicBezTo>
                      <a:pt x="269" y="102"/>
                      <a:pt x="269" y="102"/>
                      <a:pt x="268" y="102"/>
                    </a:cubicBezTo>
                    <a:cubicBezTo>
                      <a:pt x="268" y="102"/>
                      <a:pt x="268" y="102"/>
                      <a:pt x="268" y="102"/>
                    </a:cubicBezTo>
                    <a:cubicBezTo>
                      <a:pt x="267" y="100"/>
                      <a:pt x="266" y="99"/>
                      <a:pt x="265" y="97"/>
                    </a:cubicBezTo>
                    <a:cubicBezTo>
                      <a:pt x="265" y="97"/>
                      <a:pt x="265" y="97"/>
                      <a:pt x="265" y="97"/>
                    </a:cubicBezTo>
                    <a:cubicBezTo>
                      <a:pt x="265" y="97"/>
                      <a:pt x="265" y="96"/>
                      <a:pt x="264" y="96"/>
                    </a:cubicBezTo>
                    <a:cubicBezTo>
                      <a:pt x="264" y="96"/>
                      <a:pt x="264" y="96"/>
                      <a:pt x="264" y="96"/>
                    </a:cubicBezTo>
                    <a:cubicBezTo>
                      <a:pt x="264" y="96"/>
                      <a:pt x="264" y="95"/>
                      <a:pt x="263" y="95"/>
                    </a:cubicBezTo>
                    <a:cubicBezTo>
                      <a:pt x="263" y="95"/>
                      <a:pt x="263" y="95"/>
                      <a:pt x="263" y="95"/>
                    </a:cubicBezTo>
                    <a:cubicBezTo>
                      <a:pt x="247" y="73"/>
                      <a:pt x="227" y="51"/>
                      <a:pt x="209" y="50"/>
                    </a:cubicBezTo>
                    <a:cubicBezTo>
                      <a:pt x="209" y="24"/>
                      <a:pt x="209" y="24"/>
                      <a:pt x="209" y="24"/>
                    </a:cubicBezTo>
                    <a:cubicBezTo>
                      <a:pt x="224" y="23"/>
                      <a:pt x="234" y="25"/>
                      <a:pt x="238" y="27"/>
                    </a:cubicBezTo>
                    <a:cubicBezTo>
                      <a:pt x="238" y="30"/>
                      <a:pt x="238" y="30"/>
                      <a:pt x="238" y="30"/>
                    </a:cubicBezTo>
                    <a:cubicBezTo>
                      <a:pt x="244" y="31"/>
                      <a:pt x="247" y="35"/>
                      <a:pt x="247" y="35"/>
                    </a:cubicBezTo>
                    <a:cubicBezTo>
                      <a:pt x="256" y="18"/>
                      <a:pt x="256" y="18"/>
                      <a:pt x="256" y="18"/>
                    </a:cubicBezTo>
                    <a:cubicBezTo>
                      <a:pt x="252" y="15"/>
                      <a:pt x="248" y="13"/>
                      <a:pt x="245" y="12"/>
                    </a:cubicBezTo>
                    <a:cubicBezTo>
                      <a:pt x="246" y="6"/>
                      <a:pt x="246" y="6"/>
                      <a:pt x="246" y="6"/>
                    </a:cubicBezTo>
                    <a:cubicBezTo>
                      <a:pt x="235" y="0"/>
                      <a:pt x="215" y="1"/>
                      <a:pt x="209" y="2"/>
                    </a:cubicBezTo>
                    <a:cubicBezTo>
                      <a:pt x="209" y="0"/>
                      <a:pt x="209" y="0"/>
                      <a:pt x="209" y="0"/>
                    </a:cubicBezTo>
                    <a:cubicBezTo>
                      <a:pt x="207" y="0"/>
                      <a:pt x="207" y="0"/>
                      <a:pt x="207" y="0"/>
                    </a:cubicBezTo>
                    <a:cubicBezTo>
                      <a:pt x="207" y="50"/>
                      <a:pt x="207" y="50"/>
                      <a:pt x="207" y="50"/>
                    </a:cubicBezTo>
                    <a:cubicBezTo>
                      <a:pt x="207" y="50"/>
                      <a:pt x="207" y="50"/>
                      <a:pt x="207" y="50"/>
                    </a:cubicBezTo>
                    <a:cubicBezTo>
                      <a:pt x="185" y="51"/>
                      <a:pt x="175" y="89"/>
                      <a:pt x="136" y="102"/>
                    </a:cubicBezTo>
                    <a:cubicBezTo>
                      <a:pt x="130" y="103"/>
                      <a:pt x="125" y="105"/>
                      <a:pt x="121" y="108"/>
                    </a:cubicBezTo>
                    <a:cubicBezTo>
                      <a:pt x="120" y="107"/>
                      <a:pt x="120" y="107"/>
                      <a:pt x="120" y="107"/>
                    </a:cubicBezTo>
                    <a:cubicBezTo>
                      <a:pt x="120" y="107"/>
                      <a:pt x="120" y="107"/>
                      <a:pt x="120" y="106"/>
                    </a:cubicBezTo>
                    <a:cubicBezTo>
                      <a:pt x="120" y="106"/>
                      <a:pt x="120" y="106"/>
                      <a:pt x="119" y="105"/>
                    </a:cubicBezTo>
                    <a:cubicBezTo>
                      <a:pt x="119" y="105"/>
                      <a:pt x="119" y="105"/>
                      <a:pt x="119" y="105"/>
                    </a:cubicBezTo>
                    <a:cubicBezTo>
                      <a:pt x="119" y="105"/>
                      <a:pt x="119" y="104"/>
                      <a:pt x="119" y="104"/>
                    </a:cubicBezTo>
                    <a:cubicBezTo>
                      <a:pt x="119" y="104"/>
                      <a:pt x="119" y="104"/>
                      <a:pt x="118" y="104"/>
                    </a:cubicBezTo>
                    <a:cubicBezTo>
                      <a:pt x="118" y="104"/>
                      <a:pt x="118" y="103"/>
                      <a:pt x="118" y="103"/>
                    </a:cubicBezTo>
                    <a:cubicBezTo>
                      <a:pt x="118" y="103"/>
                      <a:pt x="118" y="103"/>
                      <a:pt x="118" y="103"/>
                    </a:cubicBezTo>
                    <a:cubicBezTo>
                      <a:pt x="117" y="102"/>
                      <a:pt x="117" y="102"/>
                      <a:pt x="117" y="102"/>
                    </a:cubicBezTo>
                    <a:cubicBezTo>
                      <a:pt x="117" y="102"/>
                      <a:pt x="117" y="101"/>
                      <a:pt x="117" y="101"/>
                    </a:cubicBezTo>
                    <a:cubicBezTo>
                      <a:pt x="117" y="101"/>
                      <a:pt x="116" y="101"/>
                      <a:pt x="116" y="100"/>
                    </a:cubicBezTo>
                    <a:cubicBezTo>
                      <a:pt x="116" y="100"/>
                      <a:pt x="116" y="100"/>
                      <a:pt x="116" y="100"/>
                    </a:cubicBezTo>
                    <a:cubicBezTo>
                      <a:pt x="116" y="100"/>
                      <a:pt x="116" y="99"/>
                      <a:pt x="115" y="99"/>
                    </a:cubicBezTo>
                    <a:cubicBezTo>
                      <a:pt x="115" y="99"/>
                      <a:pt x="115" y="99"/>
                      <a:pt x="115" y="99"/>
                    </a:cubicBezTo>
                    <a:cubicBezTo>
                      <a:pt x="115" y="98"/>
                      <a:pt x="115" y="98"/>
                      <a:pt x="115" y="98"/>
                    </a:cubicBezTo>
                    <a:cubicBezTo>
                      <a:pt x="114" y="98"/>
                      <a:pt x="114" y="98"/>
                      <a:pt x="114" y="98"/>
                    </a:cubicBezTo>
                    <a:cubicBezTo>
                      <a:pt x="114" y="97"/>
                      <a:pt x="114" y="97"/>
                      <a:pt x="114" y="97"/>
                    </a:cubicBezTo>
                    <a:cubicBezTo>
                      <a:pt x="114" y="97"/>
                      <a:pt x="114" y="96"/>
                      <a:pt x="114" y="96"/>
                    </a:cubicBezTo>
                    <a:cubicBezTo>
                      <a:pt x="113" y="96"/>
                      <a:pt x="113" y="96"/>
                      <a:pt x="113" y="96"/>
                    </a:cubicBezTo>
                    <a:cubicBezTo>
                      <a:pt x="113" y="95"/>
                      <a:pt x="113" y="95"/>
                      <a:pt x="113" y="95"/>
                    </a:cubicBezTo>
                    <a:cubicBezTo>
                      <a:pt x="112" y="95"/>
                      <a:pt x="112" y="95"/>
                      <a:pt x="112" y="94"/>
                    </a:cubicBezTo>
                    <a:cubicBezTo>
                      <a:pt x="112" y="94"/>
                      <a:pt x="112" y="94"/>
                      <a:pt x="112" y="94"/>
                    </a:cubicBezTo>
                    <a:cubicBezTo>
                      <a:pt x="112" y="94"/>
                      <a:pt x="111" y="93"/>
                      <a:pt x="111" y="93"/>
                    </a:cubicBezTo>
                    <a:cubicBezTo>
                      <a:pt x="111" y="93"/>
                      <a:pt x="111" y="93"/>
                      <a:pt x="111" y="93"/>
                    </a:cubicBezTo>
                    <a:cubicBezTo>
                      <a:pt x="111" y="93"/>
                      <a:pt x="111" y="92"/>
                      <a:pt x="110" y="92"/>
                    </a:cubicBezTo>
                    <a:cubicBezTo>
                      <a:pt x="110" y="92"/>
                      <a:pt x="110" y="92"/>
                      <a:pt x="110" y="92"/>
                    </a:cubicBezTo>
                    <a:cubicBezTo>
                      <a:pt x="110" y="92"/>
                      <a:pt x="110" y="91"/>
                      <a:pt x="110" y="91"/>
                    </a:cubicBezTo>
                    <a:cubicBezTo>
                      <a:pt x="109" y="91"/>
                      <a:pt x="109" y="91"/>
                      <a:pt x="109" y="91"/>
                    </a:cubicBezTo>
                    <a:cubicBezTo>
                      <a:pt x="109" y="90"/>
                      <a:pt x="109" y="90"/>
                      <a:pt x="109" y="90"/>
                    </a:cubicBezTo>
                    <a:cubicBezTo>
                      <a:pt x="109" y="90"/>
                      <a:pt x="109" y="90"/>
                      <a:pt x="109" y="90"/>
                    </a:cubicBezTo>
                    <a:cubicBezTo>
                      <a:pt x="108" y="89"/>
                      <a:pt x="108" y="89"/>
                      <a:pt x="108" y="89"/>
                    </a:cubicBezTo>
                    <a:cubicBezTo>
                      <a:pt x="108" y="89"/>
                      <a:pt x="108" y="89"/>
                      <a:pt x="108" y="89"/>
                    </a:cubicBezTo>
                    <a:cubicBezTo>
                      <a:pt x="108" y="88"/>
                      <a:pt x="107" y="88"/>
                      <a:pt x="107" y="88"/>
                    </a:cubicBezTo>
                    <a:cubicBezTo>
                      <a:pt x="107" y="88"/>
                      <a:pt x="107" y="88"/>
                      <a:pt x="107" y="88"/>
                    </a:cubicBezTo>
                    <a:cubicBezTo>
                      <a:pt x="107" y="87"/>
                      <a:pt x="107" y="87"/>
                      <a:pt x="106" y="87"/>
                    </a:cubicBezTo>
                    <a:cubicBezTo>
                      <a:pt x="106" y="87"/>
                      <a:pt x="106" y="87"/>
                      <a:pt x="106" y="87"/>
                    </a:cubicBezTo>
                    <a:cubicBezTo>
                      <a:pt x="106" y="86"/>
                      <a:pt x="106" y="86"/>
                      <a:pt x="105" y="86"/>
                    </a:cubicBezTo>
                    <a:cubicBezTo>
                      <a:pt x="105" y="86"/>
                      <a:pt x="105" y="86"/>
                      <a:pt x="105" y="86"/>
                    </a:cubicBezTo>
                    <a:cubicBezTo>
                      <a:pt x="105" y="86"/>
                      <a:pt x="105" y="85"/>
                      <a:pt x="105" y="85"/>
                    </a:cubicBezTo>
                    <a:cubicBezTo>
                      <a:pt x="105" y="85"/>
                      <a:pt x="104" y="85"/>
                      <a:pt x="104" y="85"/>
                    </a:cubicBezTo>
                    <a:cubicBezTo>
                      <a:pt x="104" y="85"/>
                      <a:pt x="104" y="84"/>
                      <a:pt x="104" y="84"/>
                    </a:cubicBezTo>
                    <a:cubicBezTo>
                      <a:pt x="104" y="84"/>
                      <a:pt x="104" y="84"/>
                      <a:pt x="104" y="84"/>
                    </a:cubicBezTo>
                    <a:cubicBezTo>
                      <a:pt x="103" y="84"/>
                      <a:pt x="103" y="84"/>
                      <a:pt x="103" y="83"/>
                    </a:cubicBezTo>
                    <a:cubicBezTo>
                      <a:pt x="103" y="83"/>
                      <a:pt x="103" y="83"/>
                      <a:pt x="103" y="83"/>
                    </a:cubicBezTo>
                    <a:cubicBezTo>
                      <a:pt x="103" y="83"/>
                      <a:pt x="102" y="83"/>
                      <a:pt x="102" y="83"/>
                    </a:cubicBezTo>
                    <a:cubicBezTo>
                      <a:pt x="102" y="83"/>
                      <a:pt x="102" y="82"/>
                      <a:pt x="102" y="82"/>
                    </a:cubicBezTo>
                    <a:cubicBezTo>
                      <a:pt x="102" y="82"/>
                      <a:pt x="102" y="82"/>
                      <a:pt x="101" y="82"/>
                    </a:cubicBezTo>
                    <a:cubicBezTo>
                      <a:pt x="101" y="82"/>
                      <a:pt x="101" y="82"/>
                      <a:pt x="101" y="82"/>
                    </a:cubicBezTo>
                    <a:cubicBezTo>
                      <a:pt x="101" y="82"/>
                      <a:pt x="101" y="81"/>
                      <a:pt x="101" y="81"/>
                    </a:cubicBezTo>
                    <a:cubicBezTo>
                      <a:pt x="100" y="81"/>
                      <a:pt x="100" y="81"/>
                      <a:pt x="100" y="81"/>
                    </a:cubicBezTo>
                    <a:cubicBezTo>
                      <a:pt x="100" y="81"/>
                      <a:pt x="100" y="81"/>
                      <a:pt x="100" y="81"/>
                    </a:cubicBezTo>
                    <a:cubicBezTo>
                      <a:pt x="100" y="80"/>
                      <a:pt x="100" y="80"/>
                      <a:pt x="100" y="80"/>
                    </a:cubicBezTo>
                    <a:cubicBezTo>
                      <a:pt x="99" y="80"/>
                      <a:pt x="99" y="80"/>
                      <a:pt x="99" y="80"/>
                    </a:cubicBezTo>
                    <a:cubicBezTo>
                      <a:pt x="99" y="80"/>
                      <a:pt x="99" y="80"/>
                      <a:pt x="99" y="80"/>
                    </a:cubicBezTo>
                    <a:cubicBezTo>
                      <a:pt x="99" y="80"/>
                      <a:pt x="98" y="79"/>
                      <a:pt x="98" y="79"/>
                    </a:cubicBezTo>
                    <a:cubicBezTo>
                      <a:pt x="98" y="79"/>
                      <a:pt x="98" y="79"/>
                      <a:pt x="98" y="79"/>
                    </a:cubicBezTo>
                    <a:cubicBezTo>
                      <a:pt x="98" y="79"/>
                      <a:pt x="98" y="79"/>
                      <a:pt x="97" y="79"/>
                    </a:cubicBezTo>
                    <a:cubicBezTo>
                      <a:pt x="97" y="79"/>
                      <a:pt x="97" y="79"/>
                      <a:pt x="97" y="79"/>
                    </a:cubicBezTo>
                    <a:cubicBezTo>
                      <a:pt x="97" y="78"/>
                      <a:pt x="97" y="78"/>
                      <a:pt x="97" y="78"/>
                    </a:cubicBezTo>
                    <a:cubicBezTo>
                      <a:pt x="97" y="78"/>
                      <a:pt x="96" y="78"/>
                      <a:pt x="96" y="78"/>
                    </a:cubicBezTo>
                    <a:cubicBezTo>
                      <a:pt x="96" y="78"/>
                      <a:pt x="96" y="78"/>
                      <a:pt x="96" y="78"/>
                    </a:cubicBezTo>
                    <a:cubicBezTo>
                      <a:pt x="96" y="78"/>
                      <a:pt x="96" y="78"/>
                      <a:pt x="96" y="78"/>
                    </a:cubicBezTo>
                    <a:cubicBezTo>
                      <a:pt x="95" y="78"/>
                      <a:pt x="95" y="77"/>
                      <a:pt x="95" y="77"/>
                    </a:cubicBezTo>
                    <a:cubicBezTo>
                      <a:pt x="95" y="77"/>
                      <a:pt x="95" y="77"/>
                      <a:pt x="95" y="77"/>
                    </a:cubicBezTo>
                    <a:cubicBezTo>
                      <a:pt x="95"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6"/>
                      <a:pt x="93" y="76"/>
                      <a:pt x="93" y="76"/>
                    </a:cubicBezTo>
                    <a:cubicBezTo>
                      <a:pt x="92" y="76"/>
                      <a:pt x="92" y="76"/>
                      <a:pt x="92" y="76"/>
                    </a:cubicBezTo>
                    <a:cubicBezTo>
                      <a:pt x="92" y="76"/>
                      <a:pt x="92" y="76"/>
                      <a:pt x="92" y="76"/>
                    </a:cubicBezTo>
                    <a:cubicBezTo>
                      <a:pt x="92" y="76"/>
                      <a:pt x="91" y="76"/>
                      <a:pt x="91" y="76"/>
                    </a:cubicBezTo>
                    <a:cubicBezTo>
                      <a:pt x="91" y="76"/>
                      <a:pt x="91" y="76"/>
                      <a:pt x="91" y="76"/>
                    </a:cubicBezTo>
                    <a:cubicBezTo>
                      <a:pt x="91" y="76"/>
                      <a:pt x="91" y="76"/>
                      <a:pt x="90" y="76"/>
                    </a:cubicBezTo>
                    <a:cubicBezTo>
                      <a:pt x="68" y="75"/>
                      <a:pt x="64" y="107"/>
                      <a:pt x="47" y="111"/>
                    </a:cubicBezTo>
                    <a:cubicBezTo>
                      <a:pt x="17" y="119"/>
                      <a:pt x="0" y="162"/>
                      <a:pt x="0" y="162"/>
                    </a:cubicBezTo>
                    <a:cubicBezTo>
                      <a:pt x="31" y="162"/>
                      <a:pt x="31" y="162"/>
                      <a:pt x="31" y="162"/>
                    </a:cubicBezTo>
                    <a:cubicBezTo>
                      <a:pt x="64" y="162"/>
                      <a:pt x="64" y="162"/>
                      <a:pt x="64" y="162"/>
                    </a:cubicBezTo>
                    <a:cubicBezTo>
                      <a:pt x="104" y="162"/>
                      <a:pt x="104" y="162"/>
                      <a:pt x="104" y="162"/>
                    </a:cubicBezTo>
                    <a:cubicBezTo>
                      <a:pt x="111" y="162"/>
                      <a:pt x="111" y="162"/>
                      <a:pt x="111" y="162"/>
                    </a:cubicBezTo>
                    <a:cubicBezTo>
                      <a:pt x="116" y="162"/>
                      <a:pt x="116" y="162"/>
                      <a:pt x="116" y="162"/>
                    </a:cubicBezTo>
                    <a:cubicBezTo>
                      <a:pt x="122" y="162"/>
                      <a:pt x="122" y="162"/>
                      <a:pt x="122" y="162"/>
                    </a:cubicBezTo>
                    <a:cubicBezTo>
                      <a:pt x="126" y="162"/>
                      <a:pt x="126" y="162"/>
                      <a:pt x="126" y="162"/>
                    </a:cubicBezTo>
                    <a:cubicBezTo>
                      <a:pt x="129" y="162"/>
                      <a:pt x="129" y="162"/>
                      <a:pt x="129" y="162"/>
                    </a:cubicBezTo>
                    <a:cubicBezTo>
                      <a:pt x="138" y="162"/>
                      <a:pt x="138" y="162"/>
                      <a:pt x="138" y="162"/>
                    </a:cubicBezTo>
                    <a:cubicBezTo>
                      <a:pt x="146" y="162"/>
                      <a:pt x="146" y="162"/>
                      <a:pt x="146" y="162"/>
                    </a:cubicBezTo>
                    <a:cubicBezTo>
                      <a:pt x="147" y="162"/>
                      <a:pt x="147" y="162"/>
                      <a:pt x="147" y="162"/>
                    </a:cubicBezTo>
                    <a:cubicBezTo>
                      <a:pt x="148" y="162"/>
                      <a:pt x="148" y="162"/>
                      <a:pt x="148" y="162"/>
                    </a:cubicBezTo>
                    <a:cubicBezTo>
                      <a:pt x="161" y="162"/>
                      <a:pt x="161" y="162"/>
                      <a:pt x="161" y="162"/>
                    </a:cubicBezTo>
                    <a:cubicBezTo>
                      <a:pt x="162" y="162"/>
                      <a:pt x="162" y="162"/>
                      <a:pt x="162" y="162"/>
                    </a:cubicBezTo>
                    <a:cubicBezTo>
                      <a:pt x="168" y="162"/>
                      <a:pt x="168" y="162"/>
                      <a:pt x="168" y="162"/>
                    </a:cubicBezTo>
                    <a:cubicBezTo>
                      <a:pt x="168" y="162"/>
                      <a:pt x="168" y="162"/>
                      <a:pt x="168" y="162"/>
                    </a:cubicBezTo>
                    <a:cubicBezTo>
                      <a:pt x="175" y="162"/>
                      <a:pt x="175" y="162"/>
                      <a:pt x="175" y="162"/>
                    </a:cubicBezTo>
                    <a:cubicBezTo>
                      <a:pt x="175" y="162"/>
                      <a:pt x="175" y="162"/>
                      <a:pt x="175" y="162"/>
                    </a:cubicBezTo>
                    <a:cubicBezTo>
                      <a:pt x="180" y="162"/>
                      <a:pt x="180" y="162"/>
                      <a:pt x="180" y="162"/>
                    </a:cubicBezTo>
                    <a:cubicBezTo>
                      <a:pt x="181" y="162"/>
                      <a:pt x="181" y="162"/>
                      <a:pt x="181" y="162"/>
                    </a:cubicBezTo>
                    <a:cubicBezTo>
                      <a:pt x="192" y="162"/>
                      <a:pt x="192" y="162"/>
                      <a:pt x="192" y="162"/>
                    </a:cubicBezTo>
                    <a:cubicBezTo>
                      <a:pt x="193" y="162"/>
                      <a:pt x="193" y="162"/>
                      <a:pt x="193" y="162"/>
                    </a:cubicBezTo>
                    <a:cubicBezTo>
                      <a:pt x="239" y="162"/>
                      <a:pt x="239" y="162"/>
                      <a:pt x="239" y="162"/>
                    </a:cubicBezTo>
                    <a:cubicBezTo>
                      <a:pt x="290" y="162"/>
                      <a:pt x="290" y="162"/>
                      <a:pt x="290" y="162"/>
                    </a:cubicBezTo>
                    <a:cubicBezTo>
                      <a:pt x="290" y="162"/>
                      <a:pt x="290" y="162"/>
                      <a:pt x="290" y="162"/>
                    </a:cubicBezTo>
                    <a:cubicBezTo>
                      <a:pt x="292" y="162"/>
                      <a:pt x="292" y="162"/>
                      <a:pt x="292" y="162"/>
                    </a:cubicBezTo>
                    <a:cubicBezTo>
                      <a:pt x="298" y="162"/>
                      <a:pt x="298" y="162"/>
                      <a:pt x="298" y="162"/>
                    </a:cubicBezTo>
                    <a:cubicBezTo>
                      <a:pt x="298" y="162"/>
                      <a:pt x="298" y="162"/>
                      <a:pt x="298" y="162"/>
                    </a:cubicBezTo>
                    <a:cubicBezTo>
                      <a:pt x="301" y="162"/>
                      <a:pt x="301" y="162"/>
                      <a:pt x="301" y="162"/>
                    </a:cubicBezTo>
                    <a:cubicBezTo>
                      <a:pt x="301" y="162"/>
                      <a:pt x="301" y="162"/>
                      <a:pt x="301" y="162"/>
                    </a:cubicBezTo>
                    <a:cubicBezTo>
                      <a:pt x="311" y="162"/>
                      <a:pt x="311" y="162"/>
                      <a:pt x="311" y="162"/>
                    </a:cubicBezTo>
                    <a:cubicBezTo>
                      <a:pt x="315" y="162"/>
                      <a:pt x="315" y="162"/>
                      <a:pt x="315" y="162"/>
                    </a:cubicBezTo>
                    <a:cubicBezTo>
                      <a:pt x="320" y="162"/>
                      <a:pt x="320" y="162"/>
                      <a:pt x="320" y="162"/>
                    </a:cubicBezTo>
                    <a:cubicBezTo>
                      <a:pt x="324" y="162"/>
                      <a:pt x="324" y="162"/>
                      <a:pt x="324" y="162"/>
                    </a:cubicBezTo>
                    <a:cubicBezTo>
                      <a:pt x="330" y="162"/>
                      <a:pt x="330" y="162"/>
                      <a:pt x="330" y="162"/>
                    </a:cubicBezTo>
                    <a:cubicBezTo>
                      <a:pt x="336" y="162"/>
                      <a:pt x="336" y="162"/>
                      <a:pt x="336" y="162"/>
                    </a:cubicBezTo>
                    <a:cubicBezTo>
                      <a:pt x="402" y="162"/>
                      <a:pt x="402" y="162"/>
                      <a:pt x="402" y="162"/>
                    </a:cubicBezTo>
                    <a:cubicBezTo>
                      <a:pt x="402" y="162"/>
                      <a:pt x="402" y="162"/>
                      <a:pt x="402" y="162"/>
                    </a:cubicBezTo>
                    <a:lnTo>
                      <a:pt x="403"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18" name="矩形 17"/>
            <p:cNvSpPr/>
            <p:nvPr>
              <p:custDataLst>
                <p:tags r:id="rId12"/>
              </p:custDataLst>
            </p:nvPr>
          </p:nvSpPr>
          <p:spPr bwMode="auto">
            <a:xfrm rot="10800000">
              <a:off x="9836" y="6755"/>
              <a:ext cx="1512" cy="68"/>
            </a:xfrm>
            <a:prstGeom prst="rect">
              <a:avLst/>
            </a:prstGeom>
            <a:grpFill/>
            <a:ln>
              <a:noFill/>
            </a:ln>
          </p:spPr>
          <p:txBody>
            <a:bodyPr vert="horz" wrap="square" lIns="91440" tIns="45720" rIns="91440" bIns="45720" numCol="1" rtlCol="0" anchor="t" anchorCtr="0" compatLnSpc="1">
              <a:noAutofit/>
            </a:bodyPr>
            <a:p>
              <a:pPr lvl="0" algn="l">
                <a:buClrTx/>
                <a:buSzTx/>
                <a:buFontTx/>
              </a:pPr>
              <a:endParaRPr lang="zh-CN" altLang="en-US">
                <a:sym typeface="+mn-ea"/>
              </a:endParaRPr>
            </a:p>
          </p:txBody>
        </p:sp>
      </p:grpSp>
      <p:sp>
        <p:nvSpPr>
          <p:cNvPr id="20" name="文本框 19"/>
          <p:cNvSpPr txBox="1"/>
          <p:nvPr/>
        </p:nvSpPr>
        <p:spPr>
          <a:xfrm>
            <a:off x="1370330" y="1291590"/>
            <a:ext cx="9190355" cy="1824990"/>
          </a:xfrm>
          <a:prstGeom prst="rect">
            <a:avLst/>
          </a:prstGeom>
          <a:noFill/>
        </p:spPr>
        <p:txBody>
          <a:bodyPr wrap="square" rtlCol="0">
            <a:noAutofit/>
          </a:bodyPr>
          <a:p>
            <a:pPr indent="0">
              <a:lnSpc>
                <a:spcPct val="150000"/>
              </a:lnSpc>
            </a:pPr>
            <a:r>
              <a:rPr lang="zh-CN" altLang="en-US" b="1">
                <a:solidFill>
                  <a:srgbClr val="002060"/>
                </a:solidFill>
                <a:latin typeface="微软雅黑" panose="020B0503020204020204" charset="-122"/>
                <a:ea typeface="微软雅黑" panose="020B0503020204020204" charset="-122"/>
                <a:cs typeface="微软雅黑" panose="020B0503020204020204" charset="-122"/>
              </a:rPr>
              <a:t>试验类型：</a:t>
            </a:r>
            <a:r>
              <a:rPr lang="zh-CN" altLang="en-US">
                <a:solidFill>
                  <a:srgbClr val="002060"/>
                </a:solidFill>
                <a:latin typeface="微软雅黑" panose="020B0503020204020204" charset="-122"/>
                <a:ea typeface="微软雅黑" panose="020B0503020204020204" charset="-122"/>
                <a:cs typeface="微软雅黑" panose="020B0503020204020204" charset="-122"/>
              </a:rPr>
              <a:t>生物等效性试验</a:t>
            </a:r>
            <a:endParaRPr lang="zh-CN" altLang="en-US">
              <a:solidFill>
                <a:srgbClr val="002060"/>
              </a:solidFill>
              <a:latin typeface="微软雅黑" panose="020B0503020204020204" charset="-122"/>
              <a:ea typeface="微软雅黑" panose="020B0503020204020204" charset="-122"/>
              <a:cs typeface="微软雅黑" panose="020B0503020204020204" charset="-122"/>
            </a:endParaRPr>
          </a:p>
          <a:p>
            <a:pPr indent="0">
              <a:lnSpc>
                <a:spcPct val="150000"/>
              </a:lnSpc>
            </a:pPr>
            <a:r>
              <a:rPr lang="zh-CN" altLang="en-US" b="1">
                <a:solidFill>
                  <a:srgbClr val="002060"/>
                </a:solidFill>
                <a:latin typeface="微软雅黑" panose="020B0503020204020204" charset="-122"/>
                <a:ea typeface="微软雅黑" panose="020B0503020204020204" charset="-122"/>
                <a:cs typeface="微软雅黑" panose="020B0503020204020204" charset="-122"/>
              </a:rPr>
              <a:t>参比制剂：</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间苯三酚口崩片</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  80mg    </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持有人：</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Teva Sante</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（原研）</a:t>
            </a:r>
            <a:endPar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indent="0" algn="l" fontAlgn="ctr">
              <a:lnSpc>
                <a:spcPct val="150000"/>
              </a:lnSpc>
              <a:spcAft>
                <a:spcPts val="0"/>
              </a:spcAft>
            </a:pPr>
            <a:r>
              <a:rPr lang="zh-CN" b="1"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试验结果：</a:t>
            </a:r>
            <a:r>
              <a:rPr 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受试者为健康的成年男性和女性，空腹试验组入组</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66</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例，餐后试验组入组</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66</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例</a:t>
            </a:r>
            <a:endPar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indent="0" algn="ctr" fontAlgn="ctr">
              <a:lnSpc>
                <a:spcPct val="150000"/>
              </a:lnSpc>
              <a:spcAft>
                <a:spcPts val="0"/>
              </a:spcAft>
            </a:pPr>
            <a:r>
              <a:rPr lang="zh-CN" b="1"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本品在空腹和餐后条件下，与参比制剂具有生物等效性</a:t>
            </a:r>
            <a:r>
              <a:rPr lang="en-US" altLang="zh-CN" kern="100" baseline="30000" dirty="0">
                <a:solidFill>
                  <a:srgbClr val="002060"/>
                </a:solidFill>
                <a:effectLst/>
                <a:latin typeface="微软雅黑" panose="020B0503020204020204" charset="-122"/>
                <a:ea typeface="微软雅黑" panose="020B0503020204020204" charset="-122"/>
                <a:cs typeface="微软雅黑" panose="020B0503020204020204" charset="-122"/>
                <a:sym typeface="+mn-ea"/>
              </a:rPr>
              <a:t>1</a:t>
            </a:r>
            <a:endParaRPr lang="zh-CN" altLang="en-US" b="0"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endParaRPr lang="zh-CN" altLang="en-US" b="0"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ISLIDE.TEMPLATE" val="https://www.islide.cc;"/>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ISLIDE.TEMPLATE" val="https://www.islide.cc;"/>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ISLIDE.TEMPLATE" val="https://www.islide.cc;"/>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ISLIDE.TEMPLATE" val="https://www.islide.cc;"/>
  <p:tag name="ISLIDE.ICON" val="#381510;#15289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ISLIDE.DIAGRAM" val="#4918787;"/>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TABLE_ENDDRAG_ORIGIN_RECT" val="721*321"/>
  <p:tag name="TABLE_ENDDRAG_RECT" val="97*88*721*321"/>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 name="TABLE_ENDDRAG_ORIGIN_RECT" val="508*209"/>
  <p:tag name="TABLE_ENDDRAG_RECT" val="37*225*508*209"/>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ISLIDE.TEMPLATE" val="https://www.islide.cc;"/>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ISLIDE.DIAGRAM" val="#4973179;"/>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 name="TABLE_ENDDRAG_ORIGIN_RECT" val="780*149"/>
  <p:tag name="TABLE_ENDDRAG_RECT" val="50*75*780*149"/>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ISLIDE.TEMPLATE" val="#4756323"/>
  <p:tag name="commondata" val="eyJoZGlkIjoiNTBmZmVkZjQ4MDNjZTVhMzQ1MjA0ZTM1ZmFiMjQ4NmE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Designed by iSlide">
  <a:themeElements>
    <a:clrScheme name="iSlide">
      <a:dk1>
        <a:srgbClr val="2F2F2F"/>
      </a:dk1>
      <a:lt1>
        <a:srgbClr val="FFFFFF"/>
      </a:lt1>
      <a:dk2>
        <a:srgbClr val="778495"/>
      </a:dk2>
      <a:lt2>
        <a:srgbClr val="F0F0F0"/>
      </a:lt2>
      <a:accent1>
        <a:srgbClr val="2381FF"/>
      </a:accent1>
      <a:accent2>
        <a:srgbClr val="3D87FF"/>
      </a:accent2>
      <a:accent3>
        <a:srgbClr val="3F21FF"/>
      </a:accent3>
      <a:accent4>
        <a:srgbClr val="DDDDDD"/>
      </a:accent4>
      <a:accent5>
        <a:srgbClr val="BABABA"/>
      </a:accent5>
      <a:accent6>
        <a:srgbClr val="939393"/>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3795</Words>
  <Application>WPS 演示</Application>
  <PresentationFormat>宽屏</PresentationFormat>
  <Paragraphs>312</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微软雅黑</vt:lpstr>
      <vt:lpstr>Arial</vt:lpstr>
      <vt:lpstr>Times New Roman</vt:lpstr>
      <vt:lpstr>Wingdings</vt:lpstr>
      <vt:lpstr>Arial Unicode MS</vt:lpstr>
      <vt:lpstr>等线</vt:lpstr>
      <vt:lpstr>Designed by iSlide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Template</dc:title>
  <dc:creator>iSlide</dc:creator>
  <cp:lastModifiedBy>Administrator</cp:lastModifiedBy>
  <cp:revision>366</cp:revision>
  <dcterms:created xsi:type="dcterms:W3CDTF">2023-06-05T05:58:00Z</dcterms:created>
  <dcterms:modified xsi:type="dcterms:W3CDTF">2013-08-01T21:25:23Z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58D9DFFAA2F44B1B890ABB2BA036BD27_13</vt:lpwstr>
  </property>
  <property fmtid="{D5CDD505-2E9C-101B-9397-08002B2CF9AE}" pid="3" name="KSOProductBuildVer">
    <vt:lpwstr>2052-12.1.0.21915</vt:lpwstr>
  </property>
</Properties>
</file>