
<file path=[Content_Types].xml><?xml version="1.0" encoding="utf-8"?>
<Types xmlns="http://schemas.openxmlformats.org/package/2006/content-types">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1.svg" ContentType="image/svg+xml"/>
  <Override PartName="/ppt/media/image13.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56" r:id="rId4"/>
    <p:sldId id="260" r:id="rId5"/>
    <p:sldId id="262" r:id="rId6"/>
    <p:sldId id="273" r:id="rId7"/>
    <p:sldId id="264" r:id="rId8"/>
    <p:sldId id="265" r:id="rId9"/>
    <p:sldId id="274" r:id="rId10"/>
    <p:sldId id="275" r:id="rId11"/>
    <p:sldId id="271" r:id="rId12"/>
    <p:sldId id="268" r:id="rId13"/>
    <p:sldId id="267" r:id="rId14"/>
  </p:sldIdLst>
  <p:sldSz cx="12192000" cy="6858000"/>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34" userDrawn="1">
          <p15:clr>
            <a:srgbClr val="A4A3A4"/>
          </p15:clr>
        </p15:guide>
        <p15:guide id="2" pos="38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134"/>
        <p:guide pos="3876"/>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image" Target="../media/image1.png"/><Relationship Id="rId3" Type="http://schemas.openxmlformats.org/officeDocument/2006/relationships/tags" Target="../tags/tag2.xml"/><Relationship Id="rId2" Type="http://schemas.openxmlformats.org/officeDocument/2006/relationships/tags" Target="../tags/tag1.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image" Target="../media/image2.png"/><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image" Target="../media/image3.png"/><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image" Target="../media/image4.png"/><Relationship Id="rId3" Type="http://schemas.openxmlformats.org/officeDocument/2006/relationships/tags" Target="../tags/tag55.xml"/><Relationship Id="rId2" Type="http://schemas.openxmlformats.org/officeDocument/2006/relationships/tags" Target="../tags/tag54.xml"/><Relationship Id="rId12" Type="http://schemas.openxmlformats.org/officeDocument/2006/relationships/tags" Target="../tags/tag63.xml"/><Relationship Id="rId11" Type="http://schemas.openxmlformats.org/officeDocument/2006/relationships/tags" Target="../tags/tag62.xml"/><Relationship Id="rId10" Type="http://schemas.openxmlformats.org/officeDocument/2006/relationships/tags" Target="../tags/tag61.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atin typeface="+mn-lt"/>
              </a:defRPr>
            </a:lvl1pPr>
          </a:lstStyle>
          <a:p>
            <a:pPr lvl="0"/>
            <a:endParaRPr lang="zh-CN" altLang="en-US"/>
          </a:p>
        </p:txBody>
      </p:sp>
      <p:sp>
        <p:nvSpPr>
          <p:cNvPr id="5" name="页脚占位符 4"/>
          <p:cNvSpPr>
            <a:spLocks noGrp="1"/>
          </p:cNvSpPr>
          <p:nvPr>
            <p:ph type="ftr" sz="quarter" idx="11"/>
          </p:nvPr>
        </p:nvSpPr>
        <p:spPr/>
        <p:txBody>
          <a:bodyPr/>
          <a:lstStyle>
            <a:lvl1pPr>
              <a:defRPr>
                <a:latin typeface="+mn-lt"/>
              </a:defRPr>
            </a:lvl1pPr>
          </a:lstStyle>
          <a:p>
            <a:pPr lvl="0"/>
            <a:endParaRPr lang="zh-CN" altLang="en-US"/>
          </a:p>
        </p:txBody>
      </p:sp>
      <p:sp>
        <p:nvSpPr>
          <p:cNvPr id="6" name="灯片编号占位符 5"/>
          <p:cNvSpPr>
            <a:spLocks noGrp="1"/>
          </p:cNvSpPr>
          <p:nvPr>
            <p:ph type="sldNum" sz="quarter" idx="12"/>
          </p:nvPr>
        </p:nvSpPr>
        <p:spPr/>
        <p:txBody>
          <a:bodyPr/>
          <a:lstStyle>
            <a:lvl1pPr>
              <a:defRPr>
                <a:latin typeface="+mn-lt"/>
              </a:defRPr>
            </a:lvl1pPr>
          </a:lstStyle>
          <a:p>
            <a:pPr lvl="0"/>
            <a:fld id="{9A0DB2DC-4C9A-4742-B13C-FB6460FD3503}"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atin typeface="+mn-lt"/>
              </a:defRPr>
            </a:lvl1pPr>
          </a:lstStyle>
          <a:p>
            <a:pPr lvl="0"/>
            <a:endParaRPr lang="zh-CN" altLang="en-US"/>
          </a:p>
        </p:txBody>
      </p:sp>
      <p:sp>
        <p:nvSpPr>
          <p:cNvPr id="5" name="页脚占位符 4"/>
          <p:cNvSpPr>
            <a:spLocks noGrp="1"/>
          </p:cNvSpPr>
          <p:nvPr>
            <p:ph type="ftr" sz="quarter" idx="11"/>
          </p:nvPr>
        </p:nvSpPr>
        <p:spPr/>
        <p:txBody>
          <a:bodyPr/>
          <a:lstStyle>
            <a:lvl1pPr>
              <a:defRPr>
                <a:latin typeface="+mn-lt"/>
              </a:defRPr>
            </a:lvl1pPr>
          </a:lstStyle>
          <a:p>
            <a:pPr lvl="0"/>
            <a:endParaRPr lang="zh-CN" altLang="en-US"/>
          </a:p>
        </p:txBody>
      </p:sp>
      <p:sp>
        <p:nvSpPr>
          <p:cNvPr id="6" name="灯片编号占位符 5"/>
          <p:cNvSpPr>
            <a:spLocks noGrp="1"/>
          </p:cNvSpPr>
          <p:nvPr>
            <p:ph type="sldNum" sz="quarter" idx="12"/>
          </p:nvPr>
        </p:nvSpPr>
        <p:spPr/>
        <p:txBody>
          <a:bodyPr/>
          <a:lstStyle>
            <a:lvl1pPr>
              <a:defRPr>
                <a:latin typeface="+mn-lt"/>
              </a:defRPr>
            </a:lvl1pPr>
          </a:lstStyle>
          <a:p>
            <a:pPr lvl="0"/>
            <a:fld id="{9A0DB2DC-4C9A-4742-B13C-FB6460FD3503}"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0574"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atin typeface="+mn-lt"/>
              </a:defRPr>
            </a:lvl1pPr>
          </a:lstStyle>
          <a:p>
            <a:pPr lvl="0"/>
            <a:endParaRPr lang="zh-CN" altLang="en-US"/>
          </a:p>
        </p:txBody>
      </p:sp>
      <p:sp>
        <p:nvSpPr>
          <p:cNvPr id="5" name="页脚占位符 4"/>
          <p:cNvSpPr>
            <a:spLocks noGrp="1"/>
          </p:cNvSpPr>
          <p:nvPr>
            <p:ph type="ftr" sz="quarter" idx="11"/>
          </p:nvPr>
        </p:nvSpPr>
        <p:spPr/>
        <p:txBody>
          <a:bodyPr/>
          <a:lstStyle>
            <a:lvl1pPr>
              <a:defRPr>
                <a:latin typeface="+mn-lt"/>
              </a:defRPr>
            </a:lvl1pPr>
          </a:lstStyle>
          <a:p>
            <a:pPr lvl="0"/>
            <a:endParaRPr lang="zh-CN" altLang="en-US"/>
          </a:p>
        </p:txBody>
      </p:sp>
      <p:sp>
        <p:nvSpPr>
          <p:cNvPr id="6" name="灯片编号占位符 5"/>
          <p:cNvSpPr>
            <a:spLocks noGrp="1"/>
          </p:cNvSpPr>
          <p:nvPr>
            <p:ph type="sldNum" sz="quarter" idx="12"/>
          </p:nvPr>
        </p:nvSpPr>
        <p:spPr/>
        <p:txBody>
          <a:bodyPr/>
          <a:lstStyle>
            <a:lvl1pPr>
              <a:defRPr>
                <a:latin typeface="+mn-lt"/>
              </a:defRPr>
            </a:lvl1pPr>
          </a:lstStyle>
          <a:p>
            <a:pPr lvl="0"/>
            <a:fld id="{9A0DB2DC-4C9A-4742-B13C-FB6460FD3503}"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7999"/>
          </a:xfrm>
          <a:prstGeom prst="rect">
            <a:avLst/>
          </a:prstGeom>
          <a:gradFill>
            <a:gsLst>
              <a:gs pos="100000">
                <a:schemeClr val="accent3"/>
              </a:gs>
              <a:gs pos="25000">
                <a:schemeClr val="accent1"/>
              </a:gs>
            </a:gsLst>
            <a:lin ang="1932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fontAlgn="auto"/>
            <a:endParaRPr lang="zh-CN" altLang="en-US" sz="1800">
              <a:sym typeface="+mn-ea"/>
            </a:endParaRPr>
          </a:p>
        </p:txBody>
      </p:sp>
      <p:pic>
        <p:nvPicPr>
          <p:cNvPr id="3" name="图片 2" descr="图片10"/>
          <p:cNvPicPr>
            <a:picLocks noChangeAspect="1"/>
          </p:cNvPicPr>
          <p:nvPr userDrawn="1">
            <p:custDataLst>
              <p:tags r:id="rId3"/>
            </p:custDataLst>
          </p:nvPr>
        </p:nvPicPr>
        <p:blipFill>
          <a:blip r:embed="rId4" cstate="screen"/>
          <a:srcRect/>
          <a:stretch>
            <a:fillRect/>
          </a:stretch>
        </p:blipFill>
        <p:spPr>
          <a:xfrm>
            <a:off x="0" y="-635"/>
            <a:ext cx="12192000" cy="6872605"/>
          </a:xfrm>
          <a:prstGeom prst="rect">
            <a:avLst/>
          </a:prstGeom>
        </p:spPr>
      </p:pic>
      <p:cxnSp>
        <p:nvCxnSpPr>
          <p:cNvPr id="29" name="直接连接符 28"/>
          <p:cNvCxnSpPr/>
          <p:nvPr userDrawn="1">
            <p:custDataLst>
              <p:tags r:id="rId5"/>
            </p:custDataLst>
          </p:nvPr>
        </p:nvCxnSpPr>
        <p:spPr>
          <a:xfrm>
            <a:off x="976630" y="834390"/>
            <a:ext cx="274955" cy="0"/>
          </a:xfrm>
          <a:prstGeom prst="line">
            <a:avLst/>
          </a:prstGeom>
          <a:ln w="34925" cap="rnd">
            <a:solidFill>
              <a:srgbClr val="F6F9FF">
                <a:alpha val="50000"/>
              </a:srgb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custDataLst>
              <p:tags r:id="rId6"/>
            </p:custDataLst>
          </p:nvPr>
        </p:nvCxnSpPr>
        <p:spPr>
          <a:xfrm>
            <a:off x="976630" y="929640"/>
            <a:ext cx="184785" cy="0"/>
          </a:xfrm>
          <a:prstGeom prst="line">
            <a:avLst/>
          </a:prstGeom>
          <a:ln w="34925" cap="rnd">
            <a:solidFill>
              <a:srgbClr val="F6F9FF">
                <a:alpha val="50000"/>
              </a:srgbClr>
            </a:solidFill>
          </a:ln>
        </p:spPr>
        <p:style>
          <a:lnRef idx="1">
            <a:schemeClr val="accent1"/>
          </a:lnRef>
          <a:fillRef idx="0">
            <a:schemeClr val="accent1"/>
          </a:fillRef>
          <a:effectRef idx="0">
            <a:schemeClr val="accent1"/>
          </a:effectRef>
          <a:fontRef idx="minor">
            <a:schemeClr val="tx1"/>
          </a:fontRef>
        </p:style>
      </p:cxnSp>
      <p:sp>
        <p:nvSpPr>
          <p:cNvPr id="22" name="日期占位符 21"/>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23" name="页脚占位符 22"/>
          <p:cNvSpPr>
            <a:spLocks noGrp="1"/>
          </p:cNvSpPr>
          <p:nvPr>
            <p:ph type="ftr" sz="quarter" idx="11"/>
            <p:custDataLst>
              <p:tags r:id="rId8"/>
            </p:custDataLst>
          </p:nvPr>
        </p:nvSpPr>
        <p:spPr/>
        <p:txBody>
          <a:bodyPr>
            <a:normAutofit/>
          </a:bodyPr>
          <a:lstStyle/>
          <a:p>
            <a:endParaRPr lang="zh-CN" altLang="en-US" dirty="0"/>
          </a:p>
        </p:txBody>
      </p:sp>
      <p:sp>
        <p:nvSpPr>
          <p:cNvPr id="2" name="标题 1"/>
          <p:cNvSpPr>
            <a:spLocks noGrp="1"/>
          </p:cNvSpPr>
          <p:nvPr>
            <p:ph type="ctrTitle" hasCustomPrompt="1"/>
            <p:custDataLst>
              <p:tags r:id="rId9"/>
            </p:custDataLst>
          </p:nvPr>
        </p:nvSpPr>
        <p:spPr>
          <a:xfrm>
            <a:off x="810260" y="2948501"/>
            <a:ext cx="6085840" cy="1129895"/>
          </a:xfrm>
          <a:noFill/>
        </p:spPr>
        <p:txBody>
          <a:bodyPr wrap="square" anchor="ctr">
            <a:normAutofit/>
          </a:bodyPr>
          <a:lstStyle>
            <a:lvl1pPr algn="l">
              <a:lnSpc>
                <a:spcPct val="100000"/>
              </a:lnSpc>
              <a:defRPr sz="6000">
                <a:solidFill>
                  <a:srgbClr val="FFFFFF"/>
                </a:solidFill>
              </a:defRPr>
            </a:lvl1pPr>
          </a:lstStyle>
          <a:p>
            <a:r>
              <a:rPr lang="zh-CN" altLang="en-US" dirty="0"/>
              <a:t>编辑母版标题</a:t>
            </a:r>
            <a:endParaRPr lang="zh-CN" altLang="en-US" dirty="0"/>
          </a:p>
        </p:txBody>
      </p:sp>
      <p:sp>
        <p:nvSpPr>
          <p:cNvPr id="4" name="副标题 3"/>
          <p:cNvSpPr>
            <a:spLocks noGrp="1"/>
          </p:cNvSpPr>
          <p:nvPr>
            <p:ph type="subTitle" idx="1" hasCustomPrompt="1"/>
            <p:custDataLst>
              <p:tags r:id="rId10"/>
            </p:custDataLst>
          </p:nvPr>
        </p:nvSpPr>
        <p:spPr>
          <a:xfrm>
            <a:off x="810260" y="2286000"/>
            <a:ext cx="6086475" cy="535305"/>
          </a:xfrm>
        </p:spPr>
        <p:txBody>
          <a:bodyPr wrap="square" anchor="ctr">
            <a:normAutofit/>
          </a:bodyPr>
          <a:lstStyle>
            <a:lvl1pPr marL="0" indent="0" algn="l">
              <a:lnSpc>
                <a:spcPct val="100000"/>
              </a:lnSpc>
              <a:buNone/>
              <a:defRPr sz="20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24" name="署名占位符 10"/>
          <p:cNvSpPr>
            <a:spLocks noGrp="1"/>
          </p:cNvSpPr>
          <p:nvPr>
            <p:ph type="body" sz="quarter" idx="17" hasCustomPrompt="1"/>
            <p:custDataLst>
              <p:tags r:id="rId11"/>
            </p:custDataLst>
          </p:nvPr>
        </p:nvSpPr>
        <p:spPr>
          <a:xfrm>
            <a:off x="810260" y="4603407"/>
            <a:ext cx="2828290" cy="504000"/>
          </a:xfrm>
          <a:gradFill>
            <a:gsLst>
              <a:gs pos="0">
                <a:srgbClr val="FFFFFF">
                  <a:alpha val="41000"/>
                </a:srgbClr>
              </a:gs>
              <a:gs pos="85000">
                <a:srgbClr val="FFFFFF">
                  <a:alpha val="12000"/>
                </a:srgbClr>
              </a:gs>
            </a:gsLst>
            <a:lin ang="0" scaled="1"/>
          </a:gradFill>
        </p:spPr>
        <p:txBody>
          <a:bodyPr vert="horz" wrap="square" lIns="0" tIns="0" rIns="0" bIns="0" rtlCol="0" anchor="ctr">
            <a:normAutofit/>
          </a:bodyPr>
          <a:lstStyle>
            <a:lvl1pPr marL="0" marR="0" lvl="0" indent="0" algn="ctr" defTabSz="914400" rtl="0" eaLnBrk="1" fontAlgn="auto" latinLnBrk="0" hangingPunct="1">
              <a:lnSpc>
                <a:spcPct val="100000"/>
              </a:lnSpc>
              <a:spcBef>
                <a:spcPts val="1000"/>
              </a:spcBef>
              <a:buClrTx/>
              <a:buSzTx/>
              <a:buFont typeface="Arial" panose="020B0604020202020204" pitchFamily="34" charset="0"/>
              <a:buNone/>
              <a:defRPr kumimoji="0" lang="zh-CN" altLang="en-US" sz="1800" b="1" i="0" u="none" strike="noStrike" kern="1200" cap="none" spc="0" normalizeH="0" baseline="0" noProof="1" dirty="0">
                <a:solidFill>
                  <a:srgbClr val="FFFFFF"/>
                </a:solidFill>
                <a:latin typeface="+mn-lt"/>
                <a:ea typeface="+mn-ea"/>
                <a:cs typeface="+mn-cs"/>
              </a:defRPr>
            </a:lvl1pPr>
          </a:lstStyle>
          <a:p>
            <a:pPr lvl="0"/>
            <a:r>
              <a:rPr>
                <a:sym typeface="+mn-ea"/>
              </a:rPr>
              <a:t>署名</a:t>
            </a:r>
            <a:endParaRPr>
              <a:sym typeface="+mn-e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cxnSp>
        <p:nvCxnSpPr>
          <p:cNvPr id="7" name="直接连接符 6"/>
          <p:cNvCxnSpPr/>
          <p:nvPr/>
        </p:nvCxnSpPr>
        <p:spPr>
          <a:xfrm>
            <a:off x="861695" y="739775"/>
            <a:ext cx="10379710" cy="0"/>
          </a:xfrm>
          <a:prstGeom prst="line">
            <a:avLst/>
          </a:prstGeom>
        </p:spPr>
        <p:style>
          <a:lnRef idx="3">
            <a:schemeClr val="accent1"/>
          </a:lnRef>
          <a:fillRef idx="0">
            <a:srgbClr val="FFFFFF"/>
          </a:fillRef>
          <a:effectRef idx="0">
            <a:srgbClr val="FFFFFF"/>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12192000" cy="6857999"/>
          </a:xfrm>
          <a:prstGeom prst="rect">
            <a:avLst/>
          </a:prstGeom>
          <a:gradFill>
            <a:gsLst>
              <a:gs pos="100000">
                <a:schemeClr val="accent3"/>
              </a:gs>
              <a:gs pos="25000">
                <a:schemeClr val="accent1"/>
              </a:gs>
            </a:gsLst>
            <a:lin ang="1932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fontAlgn="auto"/>
            <a:endParaRPr lang="zh-CN" altLang="en-US" sz="1800">
              <a:sym typeface="+mn-ea"/>
            </a:endParaRPr>
          </a:p>
        </p:txBody>
      </p:sp>
      <p:pic>
        <p:nvPicPr>
          <p:cNvPr id="4" name="图片 3" descr="图片8"/>
          <p:cNvPicPr>
            <a:picLocks noChangeAspect="1"/>
          </p:cNvPicPr>
          <p:nvPr userDrawn="1">
            <p:custDataLst>
              <p:tags r:id="rId3"/>
            </p:custDataLst>
          </p:nvPr>
        </p:nvPicPr>
        <p:blipFill>
          <a:blip r:embed="rId4" cstate="screen"/>
          <a:srcRect/>
          <a:stretch>
            <a:fillRect/>
          </a:stretch>
        </p:blipFill>
        <p:spPr>
          <a:xfrm>
            <a:off x="0" y="0"/>
            <a:ext cx="12192000" cy="6858635"/>
          </a:xfrm>
          <a:prstGeom prst="rect">
            <a:avLst/>
          </a:prstGeom>
        </p:spPr>
      </p:pic>
      <p:sp>
        <p:nvSpPr>
          <p:cNvPr id="17" name="任意多边形: 形状 12"/>
          <p:cNvSpPr/>
          <p:nvPr userDrawn="1">
            <p:custDataLst>
              <p:tags r:id="rId5"/>
            </p:custDataLst>
          </p:nvPr>
        </p:nvSpPr>
        <p:spPr>
          <a:xfrm>
            <a:off x="0" y="2463800"/>
            <a:ext cx="12192000" cy="4394835"/>
          </a:xfrm>
          <a:prstGeom prst="roundRect">
            <a:avLst>
              <a:gd name="adj" fmla="val 0"/>
            </a:avLst>
          </a:prstGeom>
          <a:gradFill>
            <a:gsLst>
              <a:gs pos="0">
                <a:schemeClr val="bg2">
                  <a:lumMod val="5000"/>
                  <a:lumOff val="95000"/>
                </a:schemeClr>
              </a:gs>
              <a:gs pos="85000">
                <a:schemeClr val="bg2">
                  <a:lumMod val="5000"/>
                  <a:lumOff val="95000"/>
                </a:schemeClr>
              </a:gs>
            </a:gsLst>
            <a:lin ang="0" scaled="0"/>
          </a:gradFill>
          <a:ln w="50800">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auto">
              <a:buClrTx/>
              <a:buSzTx/>
              <a:buFontTx/>
            </a:pPr>
            <a:endParaRPr lang="zh-CN" altLang="en-US" sz="1800">
              <a:solidFill>
                <a:schemeClr val="tx1"/>
              </a:solidFill>
              <a:latin typeface="+mn-ea"/>
              <a:sym typeface="+mn-ea"/>
            </a:endParaRPr>
          </a:p>
        </p:txBody>
      </p:sp>
      <p:sp>
        <p:nvSpPr>
          <p:cNvPr id="2" name="标题 1"/>
          <p:cNvSpPr>
            <a:spLocks noGrp="1"/>
          </p:cNvSpPr>
          <p:nvPr>
            <p:ph type="title" hasCustomPrompt="1"/>
            <p:custDataLst>
              <p:tags r:id="rId6"/>
            </p:custDataLst>
          </p:nvPr>
        </p:nvSpPr>
        <p:spPr>
          <a:xfrm>
            <a:off x="839788" y="565200"/>
            <a:ext cx="2880000" cy="1081088"/>
          </a:xfrm>
        </p:spPr>
        <p:txBody>
          <a:bodyPr wrap="square" anchor="b">
            <a:normAutofit/>
          </a:bodyPr>
          <a:lstStyle>
            <a:lvl1pPr>
              <a:defRPr sz="6000">
                <a:solidFill>
                  <a:srgbClr val="FFFFFF"/>
                </a:solidFill>
              </a:defRPr>
            </a:lvl1pPr>
          </a:lstStyle>
          <a:p>
            <a:r>
              <a:rPr lang="zh-CN" altLang="en-US" dirty="0"/>
              <a:t>标题</a:t>
            </a:r>
            <a:endParaRPr lang="zh-CN" altLang="en-US" dirty="0"/>
          </a:p>
        </p:txBody>
      </p:sp>
      <p:sp>
        <p:nvSpPr>
          <p:cNvPr id="7" name="日期占位符 3"/>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8"/>
            </p:custDataLst>
          </p:nvPr>
        </p:nvSpPr>
        <p:spPr/>
        <p:txBody>
          <a:bodyPr/>
          <a:lstStyle/>
          <a:p>
            <a:endParaRPr lang="zh-CN" altLang="en-US"/>
          </a:p>
        </p:txBody>
      </p:sp>
      <p:sp>
        <p:nvSpPr>
          <p:cNvPr id="9" name="灯片编号占位符 5"/>
          <p:cNvSpPr>
            <a:spLocks noGrp="1"/>
          </p:cNvSpPr>
          <p:nvPr>
            <p:ph type="sldNum" sz="quarter" idx="12"/>
            <p:custDataLst>
              <p:tags r:id="rId9"/>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7999"/>
          </a:xfrm>
          <a:prstGeom prst="rect">
            <a:avLst/>
          </a:prstGeom>
          <a:gradFill>
            <a:gsLst>
              <a:gs pos="81000">
                <a:schemeClr val="accent3"/>
              </a:gs>
              <a:gs pos="21000">
                <a:schemeClr val="accent1"/>
              </a:gs>
            </a:gsLst>
            <a:lin ang="1932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fontAlgn="auto"/>
            <a:endParaRPr lang="zh-CN" altLang="en-US" sz="1800">
              <a:sym typeface="+mn-ea"/>
            </a:endParaRPr>
          </a:p>
        </p:txBody>
      </p:sp>
      <p:pic>
        <p:nvPicPr>
          <p:cNvPr id="10" name="图片 9" descr="图片4"/>
          <p:cNvPicPr>
            <a:picLocks noChangeAspect="1"/>
          </p:cNvPicPr>
          <p:nvPr userDrawn="1">
            <p:custDataLst>
              <p:tags r:id="rId3"/>
            </p:custDataLst>
          </p:nvPr>
        </p:nvPicPr>
        <p:blipFill>
          <a:blip r:embed="rId4" cstate="screen"/>
          <a:srcRect/>
          <a:stretch>
            <a:fillRect/>
          </a:stretch>
        </p:blipFill>
        <p:spPr>
          <a:xfrm>
            <a:off x="0" y="0"/>
            <a:ext cx="12192000" cy="6858000"/>
          </a:xfrm>
          <a:prstGeom prst="rect">
            <a:avLst/>
          </a:prstGeom>
        </p:spPr>
      </p:pic>
      <p:sp>
        <p:nvSpPr>
          <p:cNvPr id="4"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6"/>
            </p:custDataLst>
          </p:nvPr>
        </p:nvSpPr>
        <p:spPr/>
        <p:txBody>
          <a:bodyPr/>
          <a:lstStyle/>
          <a:p>
            <a:endParaRPr lang="zh-CN" altLang="en-US"/>
          </a:p>
        </p:txBody>
      </p:sp>
      <p:sp>
        <p:nvSpPr>
          <p:cNvPr id="6"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
        <p:nvSpPr>
          <p:cNvPr id="9" name="标题 8"/>
          <p:cNvSpPr>
            <a:spLocks noGrp="1"/>
          </p:cNvSpPr>
          <p:nvPr>
            <p:ph type="title" hasCustomPrompt="1"/>
            <p:custDataLst>
              <p:tags r:id="rId8"/>
            </p:custDataLst>
          </p:nvPr>
        </p:nvSpPr>
        <p:spPr>
          <a:xfrm>
            <a:off x="2463001" y="3598800"/>
            <a:ext cx="7351928" cy="1830450"/>
          </a:xfrm>
        </p:spPr>
        <p:txBody>
          <a:bodyPr wrap="square" anchor="t">
            <a:normAutofit/>
          </a:bodyPr>
          <a:lstStyle>
            <a:lvl1pPr algn="ctr">
              <a:defRPr sz="5400">
                <a:solidFill>
                  <a:srgbClr val="FFFFFF"/>
                </a:solidFill>
              </a:defRPr>
            </a:lvl1pPr>
          </a:lstStyle>
          <a:p>
            <a:r>
              <a:rPr lang="zh-CN" altLang="en-US" dirty="0"/>
              <a:t>单击编辑母版标题</a:t>
            </a:r>
            <a:endParaRPr lang="zh-CN" altLang="en-US" dirty="0"/>
          </a:p>
        </p:txBody>
      </p:sp>
      <p:sp>
        <p:nvSpPr>
          <p:cNvPr id="11" name="节编号 3"/>
          <p:cNvSpPr>
            <a:spLocks noGrp="1"/>
          </p:cNvSpPr>
          <p:nvPr>
            <p:ph type="body" sz="quarter" idx="13" hasCustomPrompt="1"/>
            <p:custDataLst>
              <p:tags r:id="rId9"/>
            </p:custDataLst>
          </p:nvPr>
        </p:nvSpPr>
        <p:spPr>
          <a:xfrm>
            <a:off x="2463001" y="1993025"/>
            <a:ext cx="7351928" cy="1224000"/>
          </a:xfrm>
        </p:spPr>
        <p:txBody>
          <a:bodyPr wrap="none" anchor="b">
            <a:normAutofit/>
          </a:bodyPr>
          <a:lstStyle>
            <a:lvl1pPr marL="0" indent="0" algn="ctr">
              <a:buNone/>
              <a:defRPr sz="4400" b="1">
                <a:solidFill>
                  <a:srgbClr val="FFFFFF"/>
                </a:solidFill>
              </a:defRPr>
            </a:lvl1pPr>
          </a:lstStyle>
          <a:p>
            <a:pPr lvl="0"/>
            <a:r>
              <a:rPr lang="zh-CN" altLang="en-US" dirty="0"/>
              <a:t>节编号</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b">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单击此处编辑母版标题样式</a:t>
            </a:r>
            <a:endParaRPr lang="zh-CN" altLang="en-US" dirty="0"/>
          </a:p>
        </p:txBody>
      </p:sp>
      <p:sp>
        <p:nvSpPr>
          <p:cNvPr id="4" name="内容占位符 3"/>
          <p:cNvSpPr>
            <a:spLocks noGrp="1"/>
          </p:cNvSpPr>
          <p:nvPr>
            <p:ph sz="half" idx="2"/>
            <p:custDataLst>
              <p:tags r:id="rId3"/>
            </p:custDataLst>
          </p:nvPr>
        </p:nvSpPr>
        <p:spPr>
          <a:xfrm>
            <a:off x="69596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hasCustomPrompt="1"/>
            <p:custDataLst>
              <p:tags r:id="rId4"/>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单击此处编辑母版标题样式</a:t>
            </a:r>
            <a:endParaRPr lang="zh-CN" altLang="en-US" dirty="0"/>
          </a:p>
        </p:txBody>
      </p:sp>
      <p:sp>
        <p:nvSpPr>
          <p:cNvPr id="6" name="内容占位符 5"/>
          <p:cNvSpPr>
            <a:spLocks noGrp="1"/>
          </p:cNvSpPr>
          <p:nvPr>
            <p:ph sz="quarter" idx="4"/>
            <p:custDataLst>
              <p:tags r:id="rId5"/>
            </p:custDataLst>
          </p:nvPr>
        </p:nvSpPr>
        <p:spPr>
          <a:xfrm>
            <a:off x="617220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10" name="标题 9"/>
          <p:cNvSpPr>
            <a:spLocks noGrp="1"/>
          </p:cNvSpPr>
          <p:nvPr>
            <p:ph type="title"/>
            <p:custDataLst>
              <p:tags r:id="rId9"/>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atin typeface="+mn-lt"/>
              </a:defRPr>
            </a:lvl1pPr>
          </a:lstStyle>
          <a:p>
            <a:pPr lvl="0"/>
            <a:endParaRPr lang="zh-CN" altLang="en-US"/>
          </a:p>
        </p:txBody>
      </p:sp>
      <p:sp>
        <p:nvSpPr>
          <p:cNvPr id="5" name="页脚占位符 4"/>
          <p:cNvSpPr>
            <a:spLocks noGrp="1"/>
          </p:cNvSpPr>
          <p:nvPr>
            <p:ph type="ftr" sz="quarter" idx="11"/>
          </p:nvPr>
        </p:nvSpPr>
        <p:spPr/>
        <p:txBody>
          <a:bodyPr/>
          <a:lstStyle>
            <a:lvl1pPr>
              <a:defRPr>
                <a:latin typeface="+mn-lt"/>
              </a:defRPr>
            </a:lvl1pPr>
          </a:lstStyle>
          <a:p>
            <a:pPr lvl="0"/>
            <a:endParaRPr lang="zh-CN" altLang="en-US"/>
          </a:p>
        </p:txBody>
      </p:sp>
      <p:sp>
        <p:nvSpPr>
          <p:cNvPr id="6" name="灯片编号占位符 5"/>
          <p:cNvSpPr>
            <a:spLocks noGrp="1"/>
          </p:cNvSpPr>
          <p:nvPr>
            <p:ph type="sldNum" sz="quarter" idx="12"/>
          </p:nvPr>
        </p:nvSpPr>
        <p:spPr/>
        <p:txBody>
          <a:bodyPr/>
          <a:lstStyle>
            <a:lvl1pPr>
              <a:defRPr>
                <a:latin typeface="+mn-lt"/>
              </a:defRPr>
            </a:lvl1pPr>
          </a:lstStyle>
          <a:p>
            <a:pPr lvl="0"/>
            <a:fld id="{9A0DB2DC-4C9A-4742-B13C-FB6460FD3503}"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10799088" cy="405553"/>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9"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
        <p:nvSpPr>
          <p:cNvPr id="4" name="标题 3"/>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9" name="矩形 8"/>
          <p:cNvSpPr/>
          <p:nvPr userDrawn="1">
            <p:custDataLst>
              <p:tags r:id="rId2"/>
            </p:custDataLst>
          </p:nvPr>
        </p:nvSpPr>
        <p:spPr>
          <a:xfrm>
            <a:off x="0" y="0"/>
            <a:ext cx="12192000" cy="6857999"/>
          </a:xfrm>
          <a:prstGeom prst="rect">
            <a:avLst/>
          </a:prstGeom>
          <a:gradFill>
            <a:gsLst>
              <a:gs pos="100000">
                <a:schemeClr val="accent3"/>
              </a:gs>
              <a:gs pos="25000">
                <a:schemeClr val="accent1"/>
              </a:gs>
            </a:gsLst>
            <a:lin ang="1932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fontAlgn="auto"/>
            <a:endParaRPr lang="zh-CN" altLang="en-US" sz="1800">
              <a:sym typeface="+mn-ea"/>
            </a:endParaRPr>
          </a:p>
        </p:txBody>
      </p:sp>
      <p:pic>
        <p:nvPicPr>
          <p:cNvPr id="11" name="图片 10" descr="图片7"/>
          <p:cNvPicPr>
            <a:picLocks noChangeAspect="1"/>
          </p:cNvPicPr>
          <p:nvPr userDrawn="1">
            <p:custDataLst>
              <p:tags r:id="rId3"/>
            </p:custDataLst>
          </p:nvPr>
        </p:nvPicPr>
        <p:blipFill>
          <a:blip r:embed="rId4" cstate="screen"/>
          <a:srcRect/>
          <a:stretch>
            <a:fillRect/>
          </a:stretch>
        </p:blipFill>
        <p:spPr>
          <a:xfrm>
            <a:off x="0" y="0"/>
            <a:ext cx="12192000" cy="6858000"/>
          </a:xfrm>
          <a:prstGeom prst="rect">
            <a:avLst/>
          </a:prstGeom>
        </p:spPr>
      </p:pic>
      <p:cxnSp>
        <p:nvCxnSpPr>
          <p:cNvPr id="27" name="直接连接符 26"/>
          <p:cNvCxnSpPr/>
          <p:nvPr userDrawn="1">
            <p:custDataLst>
              <p:tags r:id="rId5"/>
            </p:custDataLst>
          </p:nvPr>
        </p:nvCxnSpPr>
        <p:spPr>
          <a:xfrm>
            <a:off x="11051088" y="834390"/>
            <a:ext cx="274955" cy="0"/>
          </a:xfrm>
          <a:prstGeom prst="line">
            <a:avLst/>
          </a:prstGeom>
          <a:ln w="34925" cap="rnd">
            <a:solidFill>
              <a:srgbClr val="F6F9FF">
                <a:alpha val="50000"/>
              </a:srgb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custDataLst>
              <p:tags r:id="rId6"/>
            </p:custDataLst>
          </p:nvPr>
        </p:nvCxnSpPr>
        <p:spPr>
          <a:xfrm>
            <a:off x="11141258" y="929640"/>
            <a:ext cx="184785" cy="0"/>
          </a:xfrm>
          <a:prstGeom prst="line">
            <a:avLst/>
          </a:prstGeom>
          <a:ln w="34925" cap="rnd">
            <a:solidFill>
              <a:srgbClr val="F6F9FF">
                <a:alpha val="50000"/>
              </a:srgbClr>
            </a:solidFill>
          </a:ln>
        </p:spPr>
        <p:style>
          <a:lnRef idx="1">
            <a:schemeClr val="accent1"/>
          </a:lnRef>
          <a:fillRef idx="0">
            <a:schemeClr val="accent1"/>
          </a:fillRef>
          <a:effectRef idx="0">
            <a:schemeClr val="accent1"/>
          </a:effectRef>
          <a:fontRef idx="minor">
            <a:schemeClr val="tx1"/>
          </a:fontRef>
        </p:style>
      </p:cxnSp>
      <p:sp>
        <p:nvSpPr>
          <p:cNvPr id="12" name="日期占位符 11"/>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13" name="页脚占位符 12"/>
          <p:cNvSpPr>
            <a:spLocks noGrp="1"/>
          </p:cNvSpPr>
          <p:nvPr>
            <p:ph type="ftr" sz="quarter" idx="11"/>
            <p:custDataLst>
              <p:tags r:id="rId8"/>
            </p:custDataLst>
          </p:nvPr>
        </p:nvSpPr>
        <p:spPr/>
        <p:txBody>
          <a:bodyPr/>
          <a:lstStyle/>
          <a:p>
            <a:endParaRPr lang="zh-CN" altLang="en-US"/>
          </a:p>
        </p:txBody>
      </p:sp>
      <p:sp>
        <p:nvSpPr>
          <p:cNvPr id="15" name="灯片编号占位符 14"/>
          <p:cNvSpPr>
            <a:spLocks noGrp="1"/>
          </p:cNvSpPr>
          <p:nvPr>
            <p:ph type="sldNum" sz="quarter" idx="12"/>
            <p:custDataLst>
              <p:tags r:id="rId9"/>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p:ph type="ctrTitle" hasCustomPrompt="1"/>
            <p:custDataLst>
              <p:tags r:id="rId10"/>
            </p:custDataLst>
          </p:nvPr>
        </p:nvSpPr>
        <p:spPr>
          <a:xfrm>
            <a:off x="5416460" y="2968365"/>
            <a:ext cx="5953125" cy="972000"/>
          </a:xfrm>
        </p:spPr>
        <p:txBody>
          <a:bodyPr wrap="square" anchor="t">
            <a:normAutofit/>
          </a:bodyPr>
          <a:lstStyle>
            <a:lvl1pPr algn="r">
              <a:lnSpc>
                <a:spcPct val="100000"/>
              </a:lnSpc>
              <a:defRPr sz="6000">
                <a:solidFill>
                  <a:srgbClr val="FFFFFF"/>
                </a:solidFill>
              </a:defRPr>
            </a:lvl1pPr>
          </a:lstStyle>
          <a:p>
            <a:r>
              <a:rPr lang="zh-CN" altLang="en-US" dirty="0"/>
              <a:t>编辑母版标题</a:t>
            </a:r>
            <a:endParaRPr lang="zh-CN" altLang="en-US" dirty="0"/>
          </a:p>
        </p:txBody>
      </p:sp>
      <p:sp>
        <p:nvSpPr>
          <p:cNvPr id="3" name="副标题 2"/>
          <p:cNvSpPr>
            <a:spLocks noGrp="1"/>
          </p:cNvSpPr>
          <p:nvPr>
            <p:ph type="subTitle" idx="1" hasCustomPrompt="1"/>
            <p:custDataLst>
              <p:tags r:id="rId11"/>
            </p:custDataLst>
          </p:nvPr>
        </p:nvSpPr>
        <p:spPr>
          <a:xfrm>
            <a:off x="5416460" y="2286000"/>
            <a:ext cx="5953125" cy="529712"/>
          </a:xfrm>
          <a:noFill/>
        </p:spPr>
        <p:txBody>
          <a:bodyPr wrap="square" anchor="ctr">
            <a:normAutofit/>
          </a:bodyPr>
          <a:lstStyle>
            <a:lvl1pPr marL="0" indent="0" algn="r">
              <a:lnSpc>
                <a:spcPct val="100000"/>
              </a:lnSpc>
              <a:buNone/>
              <a:defRPr sz="20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24" name="署名占位符 10"/>
          <p:cNvSpPr>
            <a:spLocks noGrp="1"/>
          </p:cNvSpPr>
          <p:nvPr>
            <p:ph type="body" sz="quarter" idx="17" hasCustomPrompt="1"/>
            <p:custDataLst>
              <p:tags r:id="rId12"/>
            </p:custDataLst>
          </p:nvPr>
        </p:nvSpPr>
        <p:spPr>
          <a:xfrm>
            <a:off x="8595930" y="4392357"/>
            <a:ext cx="2773655" cy="504000"/>
          </a:xfrm>
          <a:gradFill>
            <a:gsLst>
              <a:gs pos="100000">
                <a:srgbClr val="FFFFFF">
                  <a:alpha val="41000"/>
                </a:srgbClr>
              </a:gs>
              <a:gs pos="0">
                <a:srgbClr val="FFFFFF">
                  <a:alpha val="12000"/>
                </a:srgbClr>
              </a:gs>
            </a:gsLst>
            <a:lin ang="0" scaled="1"/>
          </a:gradFill>
        </p:spPr>
        <p:txBody>
          <a:bodyPr vert="horz" wrap="square" lIns="0" tIns="0" rIns="0" bIns="0" rtlCol="0" anchor="ctr">
            <a:normAutofit/>
          </a:bodyPr>
          <a:lstStyle>
            <a:lvl1pPr marL="0" marR="0" lvl="0" indent="0" algn="ctr" defTabSz="914400" rtl="0" eaLnBrk="1" fontAlgn="auto" latinLnBrk="0" hangingPunct="1">
              <a:lnSpc>
                <a:spcPct val="100000"/>
              </a:lnSpc>
              <a:spcBef>
                <a:spcPts val="1000"/>
              </a:spcBef>
              <a:buClrTx/>
              <a:buSzTx/>
              <a:buFont typeface="Arial" panose="020B0604020202020204" pitchFamily="34" charset="0"/>
              <a:buNone/>
              <a:defRPr kumimoji="0" lang="zh-CN" altLang="en-US" sz="1800" b="1" i="0" u="none" strike="noStrike" kern="1200" cap="none" spc="0" normalizeH="0" baseline="0" noProof="1" dirty="0">
                <a:solidFill>
                  <a:srgbClr val="FFFFFF"/>
                </a:solidFill>
                <a:latin typeface="+mn-lt"/>
                <a:ea typeface="+mn-ea"/>
                <a:cs typeface="+mn-cs"/>
                <a:sym typeface="+mn-ea"/>
              </a:defRPr>
            </a:lvl1pPr>
          </a:lstStyle>
          <a:p>
            <a:pPr lvl="0"/>
            <a:r>
              <a:rPr>
                <a:sym typeface="+mn-ea"/>
              </a:rPr>
              <a:t>署名</a:t>
            </a:r>
            <a:endParaRPr>
              <a:sym typeface="+mn-e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atin typeface="+mn-lt"/>
              </a:defRPr>
            </a:lvl1pPr>
          </a:lstStyle>
          <a:p>
            <a:pPr lvl="0"/>
            <a:endParaRPr lang="zh-CN" altLang="en-US"/>
          </a:p>
        </p:txBody>
      </p:sp>
      <p:sp>
        <p:nvSpPr>
          <p:cNvPr id="5" name="页脚占位符 4"/>
          <p:cNvSpPr>
            <a:spLocks noGrp="1"/>
          </p:cNvSpPr>
          <p:nvPr>
            <p:ph type="ftr" sz="quarter" idx="11"/>
          </p:nvPr>
        </p:nvSpPr>
        <p:spPr/>
        <p:txBody>
          <a:bodyPr/>
          <a:lstStyle>
            <a:lvl1pPr>
              <a:defRPr>
                <a:latin typeface="+mn-lt"/>
              </a:defRPr>
            </a:lvl1pPr>
          </a:lstStyle>
          <a:p>
            <a:pPr lvl="0"/>
            <a:endParaRPr lang="zh-CN" altLang="en-US"/>
          </a:p>
        </p:txBody>
      </p:sp>
      <p:sp>
        <p:nvSpPr>
          <p:cNvPr id="6" name="灯片编号占位符 5"/>
          <p:cNvSpPr>
            <a:spLocks noGrp="1"/>
          </p:cNvSpPr>
          <p:nvPr>
            <p:ph type="sldNum" sz="quarter" idx="12"/>
          </p:nvPr>
        </p:nvSpPr>
        <p:spPr/>
        <p:txBody>
          <a:bodyPr/>
          <a:lstStyle>
            <a:lvl1pPr>
              <a:defRPr>
                <a:latin typeface="+mn-lt"/>
              </a:defRPr>
            </a:lvl1pPr>
          </a:lstStyle>
          <a:p>
            <a:pPr lvl="0"/>
            <a:fld id="{9A0DB2DC-4C9A-4742-B13C-FB6460FD3503}"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5728"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atin typeface="+mn-lt"/>
              </a:defRPr>
            </a:lvl1pPr>
          </a:lstStyle>
          <a:p>
            <a:pPr lvl="0"/>
            <a:endParaRPr lang="zh-CN" altLang="en-US"/>
          </a:p>
        </p:txBody>
      </p:sp>
      <p:sp>
        <p:nvSpPr>
          <p:cNvPr id="6" name="页脚占位符 5"/>
          <p:cNvSpPr>
            <a:spLocks noGrp="1"/>
          </p:cNvSpPr>
          <p:nvPr>
            <p:ph type="ftr" sz="quarter" idx="11"/>
          </p:nvPr>
        </p:nvSpPr>
        <p:spPr/>
        <p:txBody>
          <a:bodyPr/>
          <a:lstStyle>
            <a:lvl1pPr>
              <a:defRPr>
                <a:latin typeface="+mn-lt"/>
              </a:defRPr>
            </a:lvl1pPr>
          </a:lstStyle>
          <a:p>
            <a:pPr lvl="0"/>
            <a:endParaRPr lang="zh-CN" altLang="en-US"/>
          </a:p>
        </p:txBody>
      </p:sp>
      <p:sp>
        <p:nvSpPr>
          <p:cNvPr id="7" name="灯片编号占位符 6"/>
          <p:cNvSpPr>
            <a:spLocks noGrp="1"/>
          </p:cNvSpPr>
          <p:nvPr>
            <p:ph type="sldNum" sz="quarter" idx="12"/>
          </p:nvPr>
        </p:nvSpPr>
        <p:spPr/>
        <p:txBody>
          <a:bodyPr/>
          <a:lstStyle>
            <a:lvl1pPr>
              <a:defRPr>
                <a:latin typeface="+mn-lt"/>
              </a:defRPr>
            </a:lvl1pPr>
          </a:lstStyle>
          <a:p>
            <a:pPr lvl="0"/>
            <a:fld id="{9A0DB2DC-4C9A-4742-B13C-FB6460FD3503}"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atin typeface="+mn-lt"/>
              </a:defRPr>
            </a:lvl1pPr>
          </a:lstStyle>
          <a:p>
            <a:pPr lvl="0"/>
            <a:endParaRPr lang="zh-CN" altLang="en-US"/>
          </a:p>
        </p:txBody>
      </p:sp>
      <p:sp>
        <p:nvSpPr>
          <p:cNvPr id="8" name="页脚占位符 7"/>
          <p:cNvSpPr>
            <a:spLocks noGrp="1"/>
          </p:cNvSpPr>
          <p:nvPr>
            <p:ph type="ftr" sz="quarter" idx="11"/>
          </p:nvPr>
        </p:nvSpPr>
        <p:spPr/>
        <p:txBody>
          <a:bodyPr/>
          <a:lstStyle>
            <a:lvl1pPr>
              <a:defRPr>
                <a:latin typeface="+mn-lt"/>
              </a:defRPr>
            </a:lvl1pPr>
          </a:lstStyle>
          <a:p>
            <a:pPr lvl="0"/>
            <a:endParaRPr lang="zh-CN" altLang="en-US"/>
          </a:p>
        </p:txBody>
      </p:sp>
      <p:sp>
        <p:nvSpPr>
          <p:cNvPr id="9" name="灯片编号占位符 8"/>
          <p:cNvSpPr>
            <a:spLocks noGrp="1"/>
          </p:cNvSpPr>
          <p:nvPr>
            <p:ph type="sldNum" sz="quarter" idx="12"/>
          </p:nvPr>
        </p:nvSpPr>
        <p:spPr/>
        <p:txBody>
          <a:bodyPr/>
          <a:lstStyle>
            <a:lvl1pPr>
              <a:defRPr>
                <a:latin typeface="+mn-lt"/>
              </a:defRPr>
            </a:lvl1pPr>
          </a:lstStyle>
          <a:p>
            <a:pPr lvl="0"/>
            <a:fld id="{9A0DB2DC-4C9A-4742-B13C-FB6460FD3503}"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atin typeface="+mn-lt"/>
              </a:defRPr>
            </a:lvl1pPr>
          </a:lstStyle>
          <a:p>
            <a:pPr lvl="0"/>
            <a:endParaRPr lang="zh-CN" altLang="en-US"/>
          </a:p>
        </p:txBody>
      </p:sp>
      <p:sp>
        <p:nvSpPr>
          <p:cNvPr id="4" name="页脚占位符 3"/>
          <p:cNvSpPr>
            <a:spLocks noGrp="1"/>
          </p:cNvSpPr>
          <p:nvPr>
            <p:ph type="ftr" sz="quarter" idx="11"/>
          </p:nvPr>
        </p:nvSpPr>
        <p:spPr/>
        <p:txBody>
          <a:bodyPr/>
          <a:lstStyle>
            <a:lvl1pPr>
              <a:defRPr>
                <a:latin typeface="+mn-lt"/>
              </a:defRPr>
            </a:lvl1pPr>
          </a:lstStyle>
          <a:p>
            <a:pPr lvl="0"/>
            <a:endParaRPr lang="zh-CN" altLang="en-US"/>
          </a:p>
        </p:txBody>
      </p:sp>
      <p:sp>
        <p:nvSpPr>
          <p:cNvPr id="5" name="灯片编号占位符 4"/>
          <p:cNvSpPr>
            <a:spLocks noGrp="1"/>
          </p:cNvSpPr>
          <p:nvPr>
            <p:ph type="sldNum" sz="quarter" idx="12"/>
          </p:nvPr>
        </p:nvSpPr>
        <p:spPr/>
        <p:txBody>
          <a:bodyPr/>
          <a:lstStyle>
            <a:lvl1pPr>
              <a:defRPr>
                <a:latin typeface="+mn-lt"/>
              </a:defRPr>
            </a:lvl1pPr>
          </a:lstStyle>
          <a:p>
            <a:pPr lvl="0"/>
            <a:fld id="{9A0DB2DC-4C9A-4742-B13C-FB6460FD3503}"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mn-lt"/>
              </a:defRPr>
            </a:lvl1pPr>
          </a:lstStyle>
          <a:p>
            <a:pPr lvl="0"/>
            <a:endParaRPr lang="zh-CN" altLang="en-US"/>
          </a:p>
        </p:txBody>
      </p:sp>
      <p:sp>
        <p:nvSpPr>
          <p:cNvPr id="3" name="页脚占位符 2"/>
          <p:cNvSpPr>
            <a:spLocks noGrp="1"/>
          </p:cNvSpPr>
          <p:nvPr>
            <p:ph type="ftr" sz="quarter" idx="11"/>
          </p:nvPr>
        </p:nvSpPr>
        <p:spPr/>
        <p:txBody>
          <a:bodyPr/>
          <a:lstStyle>
            <a:lvl1pPr>
              <a:defRPr>
                <a:latin typeface="+mn-lt"/>
              </a:defRPr>
            </a:lvl1pPr>
          </a:lstStyle>
          <a:p>
            <a:pPr lvl="0"/>
            <a:endParaRPr lang="zh-CN" altLang="en-US"/>
          </a:p>
        </p:txBody>
      </p:sp>
      <p:sp>
        <p:nvSpPr>
          <p:cNvPr id="4" name="灯片编号占位符 3"/>
          <p:cNvSpPr>
            <a:spLocks noGrp="1"/>
          </p:cNvSpPr>
          <p:nvPr>
            <p:ph type="sldNum" sz="quarter" idx="12"/>
          </p:nvPr>
        </p:nvSpPr>
        <p:spPr/>
        <p:txBody>
          <a:bodyPr/>
          <a:lstStyle>
            <a:lvl1pPr>
              <a:defRPr>
                <a:latin typeface="+mn-lt"/>
              </a:defRPr>
            </a:lvl1pPr>
          </a:lstStyle>
          <a:p>
            <a:pPr lvl="0"/>
            <a:fld id="{9A0DB2DC-4C9A-4742-B13C-FB6460FD3503}"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atin typeface="+mn-lt"/>
              </a:defRPr>
            </a:lvl1pPr>
          </a:lstStyle>
          <a:p>
            <a:pPr lvl="0"/>
            <a:endParaRPr lang="zh-CN" altLang="en-US"/>
          </a:p>
        </p:txBody>
      </p:sp>
      <p:sp>
        <p:nvSpPr>
          <p:cNvPr id="6" name="页脚占位符 5"/>
          <p:cNvSpPr>
            <a:spLocks noGrp="1"/>
          </p:cNvSpPr>
          <p:nvPr>
            <p:ph type="ftr" sz="quarter" idx="11"/>
          </p:nvPr>
        </p:nvSpPr>
        <p:spPr/>
        <p:txBody>
          <a:bodyPr/>
          <a:lstStyle>
            <a:lvl1pPr>
              <a:defRPr>
                <a:latin typeface="+mn-lt"/>
              </a:defRPr>
            </a:lvl1pPr>
          </a:lstStyle>
          <a:p>
            <a:pPr lvl="0"/>
            <a:endParaRPr lang="zh-CN" altLang="en-US"/>
          </a:p>
        </p:txBody>
      </p:sp>
      <p:sp>
        <p:nvSpPr>
          <p:cNvPr id="7" name="灯片编号占位符 6"/>
          <p:cNvSpPr>
            <a:spLocks noGrp="1"/>
          </p:cNvSpPr>
          <p:nvPr>
            <p:ph type="sldNum" sz="quarter" idx="12"/>
          </p:nvPr>
        </p:nvSpPr>
        <p:spPr/>
        <p:txBody>
          <a:bodyPr/>
          <a:lstStyle>
            <a:lvl1pPr>
              <a:defRPr>
                <a:latin typeface="+mn-lt"/>
              </a:defRPr>
            </a:lvl1pPr>
          </a:lstStyle>
          <a:p>
            <a:pPr lvl="0"/>
            <a:fld id="{9A0DB2DC-4C9A-4742-B13C-FB6460FD3503}" type="slidenum">
              <a:rPr lang="zh-CN" altLang="en-US"/>
            </a:fld>
            <a:endParaRPr lang="zh-CN" altLang="en-US">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atin typeface="+mn-lt"/>
              </a:defRPr>
            </a:lvl1pPr>
          </a:lstStyle>
          <a:p>
            <a:pPr lvl="0"/>
            <a:endParaRPr lang="zh-CN" altLang="en-US"/>
          </a:p>
        </p:txBody>
      </p:sp>
      <p:sp>
        <p:nvSpPr>
          <p:cNvPr id="6" name="页脚占位符 5"/>
          <p:cNvSpPr>
            <a:spLocks noGrp="1"/>
          </p:cNvSpPr>
          <p:nvPr>
            <p:ph type="ftr" sz="quarter" idx="11"/>
          </p:nvPr>
        </p:nvSpPr>
        <p:spPr/>
        <p:txBody>
          <a:bodyPr/>
          <a:lstStyle>
            <a:lvl1pPr>
              <a:defRPr>
                <a:latin typeface="+mn-lt"/>
              </a:defRPr>
            </a:lvl1pPr>
          </a:lstStyle>
          <a:p>
            <a:pPr lvl="0"/>
            <a:endParaRPr lang="zh-CN" altLang="en-US"/>
          </a:p>
        </p:txBody>
      </p:sp>
      <p:sp>
        <p:nvSpPr>
          <p:cNvPr id="7" name="灯片编号占位符 6"/>
          <p:cNvSpPr>
            <a:spLocks noGrp="1"/>
          </p:cNvSpPr>
          <p:nvPr>
            <p:ph type="sldNum" sz="quarter" idx="12"/>
          </p:nvPr>
        </p:nvSpPr>
        <p:spPr/>
        <p:txBody>
          <a:bodyPr/>
          <a:lstStyle>
            <a:lvl1pPr>
              <a:defRPr>
                <a:latin typeface="+mn-lt"/>
              </a:defRPr>
            </a:lvl1pPr>
          </a:lstStyle>
          <a:p>
            <a:pPr lvl="0"/>
            <a:fld id="{9A0DB2DC-4C9A-4742-B13C-FB6460FD3503}" type="slidenum">
              <a:rPr lang="zh-CN" altLang="en-US"/>
            </a:fld>
            <a:endParaRPr lang="zh-CN" altLang="en-US">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1" Type="http://schemas.openxmlformats.org/officeDocument/2006/relationships/theme" Target="../theme/theme2.xml"/><Relationship Id="rId20" Type="http://schemas.openxmlformats.org/officeDocument/2006/relationships/tags" Target="../tags/tag71.xml"/><Relationship Id="rId2" Type="http://schemas.openxmlformats.org/officeDocument/2006/relationships/slideLayout" Target="../slideLayouts/slideLayout13.xml"/><Relationship Id="rId19" Type="http://schemas.openxmlformats.org/officeDocument/2006/relationships/tags" Target="../tags/tag70.xml"/><Relationship Id="rId18" Type="http://schemas.openxmlformats.org/officeDocument/2006/relationships/tags" Target="../tags/tag69.xml"/><Relationship Id="rId17" Type="http://schemas.openxmlformats.org/officeDocument/2006/relationships/tags" Target="../tags/tag68.xml"/><Relationship Id="rId16" Type="http://schemas.openxmlformats.org/officeDocument/2006/relationships/tags" Target="../tags/tag67.xml"/><Relationship Id="rId15" Type="http://schemas.openxmlformats.org/officeDocument/2006/relationships/tags" Target="../tags/tag66.xml"/><Relationship Id="rId14" Type="http://schemas.openxmlformats.org/officeDocument/2006/relationships/tags" Target="../tags/tag65.xml"/><Relationship Id="rId13" Type="http://schemas.openxmlformats.org/officeDocument/2006/relationships/image" Target="../media/image5.png"/><Relationship Id="rId12" Type="http://schemas.openxmlformats.org/officeDocument/2006/relationships/tags" Target="../tags/tag64.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idx="1"/>
          </p:nvPr>
        </p:nvSpPr>
        <p:spPr>
          <a:xfrm>
            <a:off x="609600" y="1600200"/>
            <a:ext cx="109728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atin typeface="+mn-lt"/>
                <a:ea typeface="+mn-ea"/>
              </a:defRPr>
            </a:lvl1pPr>
          </a:lstStyle>
          <a:p>
            <a:pPr lvl="0"/>
            <a:endParaRPr lang="zh-CN" altLang="en-US"/>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atin typeface="+mn-lt"/>
                <a:ea typeface="+mn-ea"/>
              </a:defRPr>
            </a:lvl1pPr>
          </a:lstStyle>
          <a:p>
            <a:pPr lvl="0"/>
            <a:endParaRPr lang="zh-CN" altLang="en-US"/>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atin typeface="+mn-lt"/>
                <a:ea typeface="+mn-ea"/>
              </a:defRPr>
            </a:lvl1pPr>
          </a:lstStyle>
          <a:p>
            <a:pPr lvl="0"/>
            <a:fld id="{9A0DB2DC-4C9A-4742-B13C-FB6460FD3503}" type="slidenum">
              <a:rPr lang="zh-CN" altLang="en-US"/>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图片 15" descr="白色的自行车&#10;&#10;AI 生成的内容可能不正确。"/>
          <p:cNvPicPr>
            <a:picLocks noChangeAspect="1"/>
          </p:cNvPicPr>
          <p:nvPr userDrawn="1">
            <p:custDataLst>
              <p:tags r:id="rId12"/>
            </p:custDataLst>
          </p:nvPr>
        </p:nvPicPr>
        <p:blipFill>
          <a:blip r:embed="rId13" cstate="screen">
            <a:alphaModFix amt="5000"/>
            <a:duotone>
              <a:schemeClr val="accent1">
                <a:shade val="45000"/>
                <a:satMod val="135000"/>
              </a:schemeClr>
              <a:prstClr val="white"/>
            </a:duotone>
          </a:blip>
          <a:stretch>
            <a:fillRect/>
          </a:stretch>
        </p:blipFill>
        <p:spPr>
          <a:xfrm>
            <a:off x="4076701" y="0"/>
            <a:ext cx="8115299" cy="6858000"/>
          </a:xfrm>
          <a:prstGeom prst="rect">
            <a:avLst/>
          </a:prstGeom>
        </p:spPr>
      </p:pic>
      <p:sp>
        <p:nvSpPr>
          <p:cNvPr id="14" name="矩形 13"/>
          <p:cNvSpPr/>
          <p:nvPr userDrawn="1">
            <p:custDataLst>
              <p:tags r:id="rId14"/>
            </p:custDataLst>
          </p:nvPr>
        </p:nvSpPr>
        <p:spPr>
          <a:xfrm flipH="1">
            <a:off x="-2" y="6604000"/>
            <a:ext cx="12192002" cy="254000"/>
          </a:xfrm>
          <a:prstGeom prst="rect">
            <a:avLst/>
          </a:prstGeom>
          <a:gradFill>
            <a:gsLst>
              <a:gs pos="20000">
                <a:schemeClr val="accent3">
                  <a:alpha val="0"/>
                </a:schemeClr>
              </a:gs>
              <a:gs pos="100000">
                <a:schemeClr val="accent1"/>
              </a:gs>
            </a:gsLst>
            <a:lin ang="1932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fontAlgn="auto"/>
            <a:endParaRPr lang="zh-CN" altLang="en-US" sz="1800">
              <a:sym typeface="+mn-ea"/>
            </a:endParaRPr>
          </a:p>
        </p:txBody>
      </p:sp>
      <p:sp>
        <p:nvSpPr>
          <p:cNvPr id="2" name="标题占位符 1"/>
          <p:cNvSpPr>
            <a:spLocks noGrp="1"/>
          </p:cNvSpPr>
          <p:nvPr>
            <p:ph type="title"/>
            <p:custDataLst>
              <p:tags r:id="rId15"/>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6"/>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17"/>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8"/>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8" name="KSO_TEMPLATE" hidden="1"/>
          <p:cNvSpPr/>
          <p:nvPr userDrawn="1">
            <p:custDataLst>
              <p:tags r:id="rId2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z="180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75.xml"/><Relationship Id="rId4" Type="http://schemas.openxmlformats.org/officeDocument/2006/relationships/image" Target="../media/image6.png"/><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image" Target="../media/image14.png"/><Relationship Id="rId1" Type="http://schemas.openxmlformats.org/officeDocument/2006/relationships/tags" Target="../tags/tag158.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165.xml"/><Relationship Id="rId4" Type="http://schemas.openxmlformats.org/officeDocument/2006/relationships/tags" Target="../tags/tag164.xml"/><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s>
</file>

<file path=ppt/slides/_rels/slide2.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4" Type="http://schemas.openxmlformats.org/officeDocument/2006/relationships/slideLayout" Target="../slideLayouts/slideLayout13.xml"/><Relationship Id="rId13" Type="http://schemas.openxmlformats.org/officeDocument/2006/relationships/tags" Target="../tags/tag88.xml"/><Relationship Id="rId12" Type="http://schemas.openxmlformats.org/officeDocument/2006/relationships/tags" Target="../tags/tag87.xml"/><Relationship Id="rId11" Type="http://schemas.openxmlformats.org/officeDocument/2006/relationships/tags" Target="../tags/tag86.xml"/><Relationship Id="rId10" Type="http://schemas.openxmlformats.org/officeDocument/2006/relationships/tags" Target="../tags/tag85.xml"/><Relationship Id="rId1" Type="http://schemas.openxmlformats.org/officeDocument/2006/relationships/tags" Target="../tags/tag76.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s>
</file>

<file path=ppt/slides/_rels/slide4.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4" Type="http://schemas.openxmlformats.org/officeDocument/2006/relationships/slideLayout" Target="../slideLayouts/slideLayout13.xml"/><Relationship Id="rId13" Type="http://schemas.openxmlformats.org/officeDocument/2006/relationships/tags" Target="../tags/tag104.xml"/><Relationship Id="rId12" Type="http://schemas.openxmlformats.org/officeDocument/2006/relationships/tags" Target="../tags/tag103.xml"/><Relationship Id="rId11" Type="http://schemas.openxmlformats.org/officeDocument/2006/relationships/tags" Target="../tags/tag102.xml"/><Relationship Id="rId10" Type="http://schemas.openxmlformats.org/officeDocument/2006/relationships/tags" Target="../tags/tag101.xml"/><Relationship Id="rId1" Type="http://schemas.openxmlformats.org/officeDocument/2006/relationships/tags" Target="../tags/tag92.xml"/></Relationships>
</file>

<file path=ppt/slides/_rels/slide5.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tags" Target="../tags/tag112.xml"/><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9" Type="http://schemas.openxmlformats.org/officeDocument/2006/relationships/slideLayout" Target="../slideLayouts/slideLayout13.xml"/><Relationship Id="rId18" Type="http://schemas.openxmlformats.org/officeDocument/2006/relationships/tags" Target="../tags/tag122.xml"/><Relationship Id="rId17" Type="http://schemas.openxmlformats.org/officeDocument/2006/relationships/tags" Target="../tags/tag121.xml"/><Relationship Id="rId16" Type="http://schemas.openxmlformats.org/officeDocument/2006/relationships/tags" Target="../tags/tag120.xml"/><Relationship Id="rId15" Type="http://schemas.openxmlformats.org/officeDocument/2006/relationships/tags" Target="../tags/tag119.xml"/><Relationship Id="rId14" Type="http://schemas.openxmlformats.org/officeDocument/2006/relationships/tags" Target="../tags/tag118.xml"/><Relationship Id="rId13" Type="http://schemas.openxmlformats.org/officeDocument/2006/relationships/tags" Target="../tags/tag117.xml"/><Relationship Id="rId12" Type="http://schemas.openxmlformats.org/officeDocument/2006/relationships/tags" Target="../tags/tag116.xml"/><Relationship Id="rId11" Type="http://schemas.openxmlformats.org/officeDocument/2006/relationships/tags" Target="../tags/tag115.xml"/><Relationship Id="rId10" Type="http://schemas.openxmlformats.org/officeDocument/2006/relationships/tags" Target="../tags/tag114.xml"/><Relationship Id="rId1" Type="http://schemas.openxmlformats.org/officeDocument/2006/relationships/tags" Target="../tags/tag105.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127.xml"/><Relationship Id="rId7" Type="http://schemas.openxmlformats.org/officeDocument/2006/relationships/image" Target="../media/image9.png"/><Relationship Id="rId6" Type="http://schemas.openxmlformats.org/officeDocument/2006/relationships/tags" Target="../tags/tag126.xml"/><Relationship Id="rId5" Type="http://schemas.openxmlformats.org/officeDocument/2006/relationships/tags" Target="../tags/tag125.xml"/><Relationship Id="rId4" Type="http://schemas.microsoft.com/office/2007/relationships/hdphoto" Target="../media/image8.wdp"/><Relationship Id="rId3" Type="http://schemas.openxmlformats.org/officeDocument/2006/relationships/image" Target="../media/image7.png"/><Relationship Id="rId2" Type="http://schemas.openxmlformats.org/officeDocument/2006/relationships/tags" Target="../tags/tag124.xml"/><Relationship Id="rId1" Type="http://schemas.openxmlformats.org/officeDocument/2006/relationships/tags" Target="../tags/tag123.xml"/></Relationships>
</file>

<file path=ppt/slides/_rels/slide7.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tags" Target="../tags/tag133.xml"/><Relationship Id="rId7" Type="http://schemas.openxmlformats.org/officeDocument/2006/relationships/image" Target="../media/image11.svg"/><Relationship Id="rId6" Type="http://schemas.openxmlformats.org/officeDocument/2006/relationships/image" Target="../media/image10.png"/><Relationship Id="rId5" Type="http://schemas.openxmlformats.org/officeDocument/2006/relationships/tags" Target="../tags/tag132.xml"/><Relationship Id="rId4" Type="http://schemas.openxmlformats.org/officeDocument/2006/relationships/tags" Target="../tags/tag131.xml"/><Relationship Id="rId3" Type="http://schemas.openxmlformats.org/officeDocument/2006/relationships/tags" Target="../tags/tag130.xml"/><Relationship Id="rId21" Type="http://schemas.openxmlformats.org/officeDocument/2006/relationships/slideLayout" Target="../slideLayouts/slideLayout13.xml"/><Relationship Id="rId20" Type="http://schemas.openxmlformats.org/officeDocument/2006/relationships/tags" Target="../tags/tag143.xml"/><Relationship Id="rId2" Type="http://schemas.openxmlformats.org/officeDocument/2006/relationships/tags" Target="../tags/tag129.xml"/><Relationship Id="rId19" Type="http://schemas.openxmlformats.org/officeDocument/2006/relationships/image" Target="../media/image13.svg"/><Relationship Id="rId18" Type="http://schemas.openxmlformats.org/officeDocument/2006/relationships/image" Target="../media/image12.png"/><Relationship Id="rId17" Type="http://schemas.openxmlformats.org/officeDocument/2006/relationships/tags" Target="../tags/tag142.xml"/><Relationship Id="rId16" Type="http://schemas.openxmlformats.org/officeDocument/2006/relationships/tags" Target="../tags/tag141.xml"/><Relationship Id="rId15" Type="http://schemas.openxmlformats.org/officeDocument/2006/relationships/tags" Target="../tags/tag140.xml"/><Relationship Id="rId14" Type="http://schemas.openxmlformats.org/officeDocument/2006/relationships/tags" Target="../tags/tag139.xml"/><Relationship Id="rId13" Type="http://schemas.openxmlformats.org/officeDocument/2006/relationships/tags" Target="../tags/tag138.xml"/><Relationship Id="rId12" Type="http://schemas.openxmlformats.org/officeDocument/2006/relationships/tags" Target="../tags/tag137.xml"/><Relationship Id="rId11" Type="http://schemas.openxmlformats.org/officeDocument/2006/relationships/tags" Target="../tags/tag136.xml"/><Relationship Id="rId10" Type="http://schemas.openxmlformats.org/officeDocument/2006/relationships/tags" Target="../tags/tag135.xml"/><Relationship Id="rId1" Type="http://schemas.openxmlformats.org/officeDocument/2006/relationships/tags" Target="../tags/tag128.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147.xml"/><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s>
</file>

<file path=ppt/slides/_rels/slide9.xml.rels><?xml version="1.0" encoding="UTF-8" standalone="yes"?>
<Relationships xmlns="http://schemas.openxmlformats.org/package/2006/relationships"><Relationship Id="rId9" Type="http://schemas.openxmlformats.org/officeDocument/2006/relationships/tags" Target="../tags/tag156.xml"/><Relationship Id="rId8" Type="http://schemas.openxmlformats.org/officeDocument/2006/relationships/tags" Target="../tags/tag155.xml"/><Relationship Id="rId7" Type="http://schemas.openxmlformats.org/officeDocument/2006/relationships/tags" Target="../tags/tag154.xml"/><Relationship Id="rId6" Type="http://schemas.openxmlformats.org/officeDocument/2006/relationships/tags" Target="../tags/tag153.xml"/><Relationship Id="rId5" Type="http://schemas.openxmlformats.org/officeDocument/2006/relationships/tags" Target="../tags/tag152.xml"/><Relationship Id="rId4" Type="http://schemas.openxmlformats.org/officeDocument/2006/relationships/tags" Target="../tags/tag151.xml"/><Relationship Id="rId3" Type="http://schemas.openxmlformats.org/officeDocument/2006/relationships/tags" Target="../tags/tag150.xml"/><Relationship Id="rId2" Type="http://schemas.openxmlformats.org/officeDocument/2006/relationships/tags" Target="../tags/tag149.xml"/><Relationship Id="rId11" Type="http://schemas.openxmlformats.org/officeDocument/2006/relationships/slideLayout" Target="../slideLayouts/slideLayout13.xml"/><Relationship Id="rId10" Type="http://schemas.openxmlformats.org/officeDocument/2006/relationships/tags" Target="../tags/tag157.xml"/><Relationship Id="rId1" Type="http://schemas.openxmlformats.org/officeDocument/2006/relationships/tags" Target="../tags/tag1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标题"/>
          <p:cNvSpPr>
            <a:spLocks noGrp="1"/>
          </p:cNvSpPr>
          <p:nvPr>
            <p:ph type="ctrTitle"/>
            <p:custDataLst>
              <p:tags r:id="rId1"/>
            </p:custDataLst>
          </p:nvPr>
        </p:nvSpPr>
        <p:spPr>
          <a:xfrm>
            <a:off x="767715" y="1294326"/>
            <a:ext cx="6085840" cy="1129895"/>
          </a:xfrm>
        </p:spPr>
        <p:txBody>
          <a:bodyPr>
            <a:noAutofit/>
          </a:bodyPr>
          <a:lstStyle/>
          <a:p>
            <a:r>
              <a:rPr lang="zh-CN" altLang="en-US" sz="4000">
                <a:latin typeface="+mj-ea"/>
                <a:cs typeface="+mj-ea"/>
              </a:rPr>
              <a:t>益克昂</a:t>
            </a:r>
            <a:r>
              <a:rPr lang="en-US" altLang="zh-CN" sz="4000" baseline="30000">
                <a:latin typeface="+mj-ea"/>
                <a:cs typeface="+mj-ea"/>
              </a:rPr>
              <a:t>®</a:t>
            </a:r>
            <a:r>
              <a:rPr lang="zh-CN" altLang="en-US" sz="4400">
                <a:solidFill>
                  <a:schemeClr val="bg1"/>
                </a:solidFill>
                <a:latin typeface="+mj-ea"/>
                <a:cs typeface="+mj-ea"/>
              </a:rPr>
              <a:t>间苯三酚口崩片</a:t>
            </a:r>
            <a:endParaRPr lang="zh-CN" altLang="en-US" sz="4400">
              <a:solidFill>
                <a:schemeClr val="bg1"/>
              </a:solidFill>
              <a:latin typeface="+mj-ea"/>
              <a:cs typeface="+mj-ea"/>
            </a:endParaRPr>
          </a:p>
        </p:txBody>
      </p:sp>
      <p:sp>
        <p:nvSpPr>
          <p:cNvPr id="13" name="副标题"/>
          <p:cNvSpPr>
            <a:spLocks noGrp="1"/>
          </p:cNvSpPr>
          <p:nvPr>
            <p:ph type="subTitle" idx="1"/>
            <p:custDataLst>
              <p:tags r:id="rId2"/>
            </p:custDataLst>
          </p:nvPr>
        </p:nvSpPr>
        <p:spPr>
          <a:xfrm>
            <a:off x="810260" y="2853055"/>
            <a:ext cx="6086475" cy="1639570"/>
          </a:xfrm>
        </p:spPr>
        <p:txBody>
          <a:bodyPr>
            <a:normAutofit/>
          </a:bodyPr>
          <a:lstStyle/>
          <a:p>
            <a:pPr marL="342900" indent="-342900">
              <a:buFont typeface="Arial" panose="020B0604020202020204" pitchFamily="34" charset="0"/>
              <a:buChar char="•"/>
            </a:pPr>
            <a:r>
              <a:rPr lang="zh-CN" altLang="en-US" b="1">
                <a:solidFill>
                  <a:srgbClr val="FFFF00"/>
                </a:solidFill>
                <a:latin typeface="+mj-ea"/>
                <a:ea typeface="+mj-ea"/>
                <a:cs typeface="+mj-ea"/>
              </a:rPr>
              <a:t>亲肌性非阿托品非罂粟碱类纯平滑肌解痉药</a:t>
            </a:r>
            <a:endParaRPr lang="zh-CN" altLang="en-US" b="1">
              <a:solidFill>
                <a:srgbClr val="FFFF00"/>
              </a:solidFill>
              <a:latin typeface="+mj-ea"/>
              <a:ea typeface="+mj-ea"/>
              <a:cs typeface="+mj-ea"/>
            </a:endParaRPr>
          </a:p>
          <a:p>
            <a:pPr marL="342900" indent="-342900">
              <a:buFont typeface="Arial" panose="020B0604020202020204" pitchFamily="34" charset="0"/>
              <a:buChar char="•"/>
            </a:pPr>
            <a:r>
              <a:rPr lang="zh-CN" altLang="en-US" b="1">
                <a:solidFill>
                  <a:srgbClr val="FFFF00"/>
                </a:solidFill>
                <a:latin typeface="+mj-ea"/>
                <a:ea typeface="+mj-ea"/>
                <a:cs typeface="+mj-ea"/>
              </a:rPr>
              <a:t>创新口腔崩解剂型，通过仿制药一致性评价</a:t>
            </a:r>
            <a:endParaRPr lang="zh-CN" altLang="en-US" b="1">
              <a:solidFill>
                <a:srgbClr val="FFFF00"/>
              </a:solidFill>
              <a:latin typeface="+mj-ea"/>
              <a:ea typeface="+mj-ea"/>
              <a:cs typeface="+mj-ea"/>
            </a:endParaRPr>
          </a:p>
          <a:p>
            <a:pPr marL="342900" indent="-342900">
              <a:buFont typeface="Arial" panose="020B0604020202020204" pitchFamily="34" charset="0"/>
              <a:buChar char="•"/>
            </a:pPr>
            <a:r>
              <a:rPr lang="en-US" altLang="zh-CN" b="1">
                <a:solidFill>
                  <a:srgbClr val="FFFF00"/>
                </a:solidFill>
                <a:latin typeface="+mj-ea"/>
                <a:ea typeface="+mj-ea"/>
                <a:cs typeface="+mj-ea"/>
              </a:rPr>
              <a:t>15</a:t>
            </a:r>
            <a:r>
              <a:rPr lang="zh-CN" altLang="en-US" b="1">
                <a:solidFill>
                  <a:srgbClr val="FFFF00"/>
                </a:solidFill>
                <a:latin typeface="+mj-ea"/>
                <a:ea typeface="+mj-ea"/>
                <a:cs typeface="+mj-ea"/>
              </a:rPr>
              <a:t>分钟快速精准起效，无抗胆碱样副作用安全性高</a:t>
            </a:r>
            <a:endParaRPr lang="zh-CN" altLang="en-US" b="1">
              <a:solidFill>
                <a:srgbClr val="FFFF00"/>
              </a:solidFill>
              <a:latin typeface="+mj-ea"/>
              <a:ea typeface="+mj-ea"/>
              <a:cs typeface="+mj-ea"/>
            </a:endParaRPr>
          </a:p>
        </p:txBody>
      </p:sp>
      <p:sp>
        <p:nvSpPr>
          <p:cNvPr id="14" name="署名"/>
          <p:cNvSpPr>
            <a:spLocks noGrp="1"/>
          </p:cNvSpPr>
          <p:nvPr>
            <p:ph type="body" sz="quarter" idx="17"/>
            <p:custDataLst>
              <p:tags r:id="rId3"/>
            </p:custDataLst>
          </p:nvPr>
        </p:nvSpPr>
        <p:spPr>
          <a:xfrm>
            <a:off x="1487805" y="5300980"/>
            <a:ext cx="3295015" cy="504190"/>
          </a:xfrm>
        </p:spPr>
        <p:txBody>
          <a:bodyPr>
            <a:normAutofit lnSpcReduction="20000"/>
          </a:bodyPr>
          <a:lstStyle/>
          <a:p>
            <a:r>
              <a:rPr>
                <a:latin typeface="+mj-ea"/>
                <a:ea typeface="+mj-ea"/>
              </a:rPr>
              <a:t>河北汇德旭盛医药科技有限公司</a:t>
            </a:r>
            <a:endParaRPr>
              <a:latin typeface="+mj-ea"/>
              <a:ea typeface="+mj-ea"/>
            </a:endParaRPr>
          </a:p>
        </p:txBody>
      </p:sp>
      <p:pic>
        <p:nvPicPr>
          <p:cNvPr id="20" name="图片 19"/>
          <p:cNvPicPr/>
          <p:nvPr/>
        </p:nvPicPr>
        <p:blipFill>
          <a:blip r:embed="rId4"/>
          <a:srcRect l="15261" t="16460" r="19351" b="17538"/>
          <a:stretch>
            <a:fillRect/>
          </a:stretch>
        </p:blipFill>
        <p:spPr>
          <a:xfrm>
            <a:off x="10704195" y="116840"/>
            <a:ext cx="1282700" cy="1224915"/>
          </a:xfrm>
          <a:prstGeom prst="ellipse">
            <a:avLst/>
          </a:prstGeom>
        </p:spPr>
      </p:pic>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0" name="组合 39"/>
          <p:cNvGrpSpPr/>
          <p:nvPr/>
        </p:nvGrpSpPr>
        <p:grpSpPr>
          <a:xfrm>
            <a:off x="612140" y="1210769"/>
            <a:ext cx="11119341" cy="5025817"/>
            <a:chOff x="966842" y="1727547"/>
            <a:chExt cx="10426484" cy="4466039"/>
          </a:xfrm>
        </p:grpSpPr>
        <p:grpSp>
          <p:nvGrpSpPr>
            <p:cNvPr id="28" name="组合 27"/>
            <p:cNvGrpSpPr/>
            <p:nvPr/>
          </p:nvGrpSpPr>
          <p:grpSpPr>
            <a:xfrm>
              <a:off x="966843" y="1727547"/>
              <a:ext cx="5016059" cy="2076477"/>
              <a:chOff x="966843" y="1727547"/>
              <a:chExt cx="5016059" cy="2076477"/>
            </a:xfrm>
          </p:grpSpPr>
          <p:sp>
            <p:nvSpPr>
              <p:cNvPr id="35" name="ComponentBackground1"/>
              <p:cNvSpPr/>
              <p:nvPr/>
            </p:nvSpPr>
            <p:spPr>
              <a:xfrm>
                <a:off x="966843" y="1906578"/>
                <a:ext cx="5016059" cy="1897446"/>
              </a:xfrm>
              <a:prstGeom prst="roundRect">
                <a:avLst/>
              </a:prstGeom>
              <a:solidFill>
                <a:schemeClr val="bg1"/>
              </a:solidFill>
              <a:ln w="12700" cap="rnd">
                <a:gradFill>
                  <a:gsLst>
                    <a:gs pos="0">
                      <a:schemeClr val="accent1"/>
                    </a:gs>
                    <a:gs pos="100000">
                      <a:schemeClr val="accent1">
                        <a:alpha val="0"/>
                      </a:schemeClr>
                    </a:gs>
                  </a:gsLst>
                  <a:lin ang="5400000" scaled="1"/>
                </a:gradFill>
                <a:prstDash val="solid"/>
                <a:round/>
              </a:ln>
              <a:effectLst>
                <a:outerShdw blurRad="254000" dist="127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rmAutofit/>
              </a:bodyPr>
              <a:lstStyle/>
              <a:p>
                <a:pPr algn="r"/>
                <a:endParaRPr lang="zh-CN" altLang="en-US" sz="2400" b="1" dirty="0">
                  <a:solidFill>
                    <a:srgbClr val="002060"/>
                  </a:solidFill>
                  <a:latin typeface="微软雅黑" panose="020B0503020204020204" charset="-122"/>
                  <a:ea typeface="微软雅黑" panose="020B0503020204020204" charset="-122"/>
                </a:endParaRPr>
              </a:p>
            </p:txBody>
          </p:sp>
          <p:sp>
            <p:nvSpPr>
              <p:cNvPr id="36" name="Text1"/>
              <p:cNvSpPr/>
              <p:nvPr/>
            </p:nvSpPr>
            <p:spPr bwMode="auto">
              <a:xfrm>
                <a:off x="1447348" y="2439661"/>
                <a:ext cx="4411560" cy="77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indent="0" fontAlgn="auto">
                  <a:lnSpc>
                    <a:spcPct val="150000"/>
                  </a:lnSpc>
                </a:pPr>
                <a:r>
                  <a:rPr lang="zh-CN" sz="1600" dirty="0">
                    <a:solidFill>
                      <a:srgbClr val="002060"/>
                    </a:solidFill>
                    <a:latin typeface="微软雅黑" panose="020B0503020204020204" charset="-122"/>
                    <a:ea typeface="微软雅黑" panose="020B0503020204020204" charset="-122"/>
                    <a:cs typeface="+mn-ea"/>
                    <a:sym typeface="+mn-lt"/>
                  </a:rPr>
                  <a:t>消化系统、胆道系统、泌尿系统平滑肌痉挛</a:t>
                </a:r>
                <a:endParaRPr lang="zh-CN" sz="1600" dirty="0">
                  <a:solidFill>
                    <a:srgbClr val="002060"/>
                  </a:solidFill>
                  <a:latin typeface="微软雅黑" panose="020B0503020204020204" charset="-122"/>
                  <a:ea typeface="微软雅黑" panose="020B0503020204020204" charset="-122"/>
                  <a:cs typeface="+mn-ea"/>
                  <a:sym typeface="+mn-lt"/>
                </a:endParaRPr>
              </a:p>
              <a:p>
                <a:pPr indent="0" fontAlgn="auto">
                  <a:lnSpc>
                    <a:spcPct val="150000"/>
                  </a:lnSpc>
                </a:pPr>
                <a:r>
                  <a:rPr lang="zh-CN" sz="1600" dirty="0">
                    <a:solidFill>
                      <a:srgbClr val="002060"/>
                    </a:solidFill>
                    <a:latin typeface="微软雅黑" panose="020B0503020204020204" charset="-122"/>
                    <a:ea typeface="微软雅黑" panose="020B0503020204020204" charset="-122"/>
                    <a:cs typeface="+mn-ea"/>
                    <a:sym typeface="+mn-lt"/>
                  </a:rPr>
                  <a:t>导致的疼痛多发且剧烈，患者疾病负担较大；</a:t>
                </a:r>
                <a:endParaRPr lang="zh-CN" sz="1600" dirty="0">
                  <a:solidFill>
                    <a:srgbClr val="002060"/>
                  </a:solidFill>
                  <a:latin typeface="微软雅黑" panose="020B0503020204020204" charset="-122"/>
                  <a:ea typeface="微软雅黑" panose="020B0503020204020204" charset="-122"/>
                  <a:cs typeface="+mn-ea"/>
                  <a:sym typeface="+mn-lt"/>
                </a:endParaRPr>
              </a:p>
              <a:p>
                <a:pPr indent="0" fontAlgn="auto">
                  <a:lnSpc>
                    <a:spcPct val="150000"/>
                  </a:lnSpc>
                </a:pPr>
                <a:r>
                  <a:rPr lang="zh-CN" sz="1600" dirty="0">
                    <a:solidFill>
                      <a:srgbClr val="002060"/>
                    </a:solidFill>
                    <a:latin typeface="微软雅黑" panose="020B0503020204020204" charset="-122"/>
                    <a:ea typeface="微软雅黑" panose="020B0503020204020204" charset="-122"/>
                    <a:cs typeface="+mn-ea"/>
                    <a:sym typeface="+mn-lt"/>
                  </a:rPr>
                  <a:t>较目录内口服解痉产品</a:t>
                </a:r>
                <a:r>
                  <a:rPr lang="zh-CN" sz="1600" b="1" dirty="0">
                    <a:solidFill>
                      <a:srgbClr val="002060"/>
                    </a:solidFill>
                    <a:latin typeface="微软雅黑" panose="020B0503020204020204" charset="-122"/>
                    <a:ea typeface="微软雅黑" panose="020B0503020204020204" charset="-122"/>
                    <a:cs typeface="+mn-ea"/>
                    <a:sym typeface="+mn-lt"/>
                  </a:rPr>
                  <a:t>安全性更高</a:t>
                </a:r>
                <a:r>
                  <a:rPr lang="zh-CN" sz="1600" dirty="0">
                    <a:solidFill>
                      <a:srgbClr val="002060"/>
                    </a:solidFill>
                    <a:latin typeface="微软雅黑" panose="020B0503020204020204" charset="-122"/>
                    <a:ea typeface="微软雅黑" panose="020B0503020204020204" charset="-122"/>
                    <a:cs typeface="+mn-ea"/>
                    <a:sym typeface="+mn-lt"/>
                  </a:rPr>
                  <a:t>，</a:t>
                </a:r>
                <a:endParaRPr lang="zh-CN" sz="1600" dirty="0">
                  <a:solidFill>
                    <a:srgbClr val="002060"/>
                  </a:solidFill>
                  <a:latin typeface="微软雅黑" panose="020B0503020204020204" charset="-122"/>
                  <a:ea typeface="微软雅黑" panose="020B0503020204020204" charset="-122"/>
                  <a:cs typeface="+mn-ea"/>
                  <a:sym typeface="+mn-lt"/>
                </a:endParaRPr>
              </a:p>
              <a:p>
                <a:pPr indent="0" fontAlgn="auto">
                  <a:lnSpc>
                    <a:spcPct val="150000"/>
                  </a:lnSpc>
                </a:pPr>
                <a:r>
                  <a:rPr lang="zh-CN" sz="1600" dirty="0">
                    <a:solidFill>
                      <a:srgbClr val="002060"/>
                    </a:solidFill>
                    <a:latin typeface="微软雅黑" panose="020B0503020204020204" charset="-122"/>
                    <a:ea typeface="微软雅黑" panose="020B0503020204020204" charset="-122"/>
                    <a:cs typeface="+mn-ea"/>
                    <a:sym typeface="+mn-lt"/>
                  </a:rPr>
                  <a:t>老人和心血管病变患者同样适用</a:t>
                </a:r>
                <a:endParaRPr lang="zh-CN" altLang="zh-CN" sz="1600" dirty="0">
                  <a:solidFill>
                    <a:srgbClr val="002060"/>
                  </a:solidFill>
                  <a:latin typeface="微软雅黑" panose="020B0503020204020204" charset="-122"/>
                  <a:ea typeface="微软雅黑" panose="020B0503020204020204" charset="-122"/>
                  <a:cs typeface="+mn-ea"/>
                  <a:sym typeface="+mn-lt"/>
                </a:endParaRPr>
              </a:p>
            </p:txBody>
          </p:sp>
          <p:sp>
            <p:nvSpPr>
              <p:cNvPr id="37" name="Bullet1"/>
              <p:cNvSpPr txBox="1"/>
              <p:nvPr/>
            </p:nvSpPr>
            <p:spPr bwMode="auto">
              <a:xfrm>
                <a:off x="1864160" y="1727547"/>
                <a:ext cx="3255230" cy="77926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spcBef>
                    <a:spcPct val="0"/>
                  </a:spcBef>
                  <a:buFontTx/>
                  <a:buNone/>
                </a:pPr>
                <a:r>
                  <a:rPr kumimoji="1" lang="zh-CN" altLang="en-US" sz="2400" b="1" dirty="0">
                    <a:solidFill>
                      <a:srgbClr val="002060"/>
                    </a:solidFill>
                    <a:latin typeface="微软雅黑" panose="020B0503020204020204" charset="-122"/>
                    <a:ea typeface="微软雅黑" panose="020B0503020204020204" charset="-122"/>
                    <a:cs typeface="+mn-ea"/>
                    <a:sym typeface="+mn-lt"/>
                  </a:rPr>
                  <a:t>对公共健康影响显著</a:t>
                </a:r>
                <a:endParaRPr kumimoji="1" lang="zh-CN" altLang="en-US" sz="2400" b="1" dirty="0">
                  <a:solidFill>
                    <a:srgbClr val="002060"/>
                  </a:solidFill>
                  <a:latin typeface="微软雅黑" panose="020B0503020204020204" charset="-122"/>
                  <a:ea typeface="微软雅黑" panose="020B0503020204020204" charset="-122"/>
                  <a:cs typeface="+mn-ea"/>
                  <a:sym typeface="+mn-lt"/>
                </a:endParaRPr>
              </a:p>
            </p:txBody>
          </p:sp>
          <p:sp>
            <p:nvSpPr>
              <p:cNvPr id="14" name="IconBackground1"/>
              <p:cNvSpPr txBox="1">
                <a:spLocks noChangeAspect="1"/>
              </p:cNvSpPr>
              <p:nvPr/>
            </p:nvSpPr>
            <p:spPr>
              <a:xfrm>
                <a:off x="1028885" y="1961835"/>
                <a:ext cx="641996" cy="641996"/>
              </a:xfrm>
              <a:prstGeom prst="roundRect">
                <a:avLst>
                  <a:gd name="adj" fmla="val 50000"/>
                </a:avLst>
              </a:prstGeom>
              <a:solidFill>
                <a:srgbClr val="2D61B7"/>
              </a:solidFill>
              <a:ln w="12700">
                <a:solidFill>
                  <a:schemeClr val="accent1"/>
                </a:solid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defPPr>
                  <a:defRPr lang="en-US"/>
                </a:defPPr>
                <a:lvl1pPr algn="ctr">
                  <a:defRPr b="1">
                    <a:solidFill>
                      <a:srgbClr val="FFFFFF"/>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400" dirty="0">
                    <a:solidFill>
                      <a:schemeClr val="bg2"/>
                    </a:solidFill>
                    <a:latin typeface="微软雅黑" panose="020B0503020204020204" charset="-122"/>
                    <a:ea typeface="微软雅黑" panose="020B0503020204020204" charset="-122"/>
                    <a:sym typeface="Arial" panose="020B0604020202020204" pitchFamily="34" charset="0"/>
                  </a:rPr>
                  <a:t>01</a:t>
                </a:r>
                <a:endParaRPr lang="en-US" altLang="zh-CN" sz="2400" dirty="0">
                  <a:solidFill>
                    <a:schemeClr val="bg2"/>
                  </a:solidFill>
                  <a:latin typeface="微软雅黑" panose="020B0503020204020204" charset="-122"/>
                  <a:ea typeface="微软雅黑" panose="020B0503020204020204" charset="-122"/>
                  <a:sym typeface="Arial" panose="020B0604020202020204" pitchFamily="34" charset="0"/>
                </a:endParaRPr>
              </a:p>
            </p:txBody>
          </p:sp>
        </p:grpSp>
        <p:grpSp>
          <p:nvGrpSpPr>
            <p:cNvPr id="29" name="组合 28"/>
            <p:cNvGrpSpPr/>
            <p:nvPr/>
          </p:nvGrpSpPr>
          <p:grpSpPr>
            <a:xfrm>
              <a:off x="6234498" y="1736710"/>
              <a:ext cx="5158828" cy="2067314"/>
              <a:chOff x="6234498" y="1736710"/>
              <a:chExt cx="5158828" cy="2067314"/>
            </a:xfrm>
          </p:grpSpPr>
          <p:sp>
            <p:nvSpPr>
              <p:cNvPr id="25" name="ComponentBackground2"/>
              <p:cNvSpPr/>
              <p:nvPr/>
            </p:nvSpPr>
            <p:spPr>
              <a:xfrm flipH="1">
                <a:off x="6234498" y="1906578"/>
                <a:ext cx="5016059" cy="1897446"/>
              </a:xfrm>
              <a:prstGeom prst="roundRect">
                <a:avLst/>
              </a:prstGeom>
              <a:solidFill>
                <a:schemeClr val="bg1"/>
              </a:solidFill>
              <a:ln w="12700" cap="rnd">
                <a:gradFill>
                  <a:gsLst>
                    <a:gs pos="0">
                      <a:schemeClr val="accent2"/>
                    </a:gs>
                    <a:gs pos="100000">
                      <a:schemeClr val="accent2">
                        <a:alpha val="0"/>
                      </a:schemeClr>
                    </a:gs>
                  </a:gsLst>
                  <a:lin ang="5400000" scaled="1"/>
                </a:gradFill>
                <a:prstDash val="solid"/>
                <a:round/>
              </a:ln>
              <a:effectLst>
                <a:outerShdw blurRad="254000" dist="127000" algn="ctr" rotWithShape="0">
                  <a:schemeClr val="accent2">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rmAutofit/>
              </a:bodyPr>
              <a:lstStyle/>
              <a:p>
                <a:pPr algn="r"/>
                <a:endParaRPr lang="zh-CN" altLang="en-US" sz="2400" b="1" dirty="0">
                  <a:solidFill>
                    <a:srgbClr val="002060"/>
                  </a:solidFill>
                  <a:latin typeface="微软雅黑" panose="020B0503020204020204" charset="-122"/>
                  <a:ea typeface="微软雅黑" panose="020B0503020204020204" charset="-122"/>
                </a:endParaRPr>
              </a:p>
            </p:txBody>
          </p:sp>
          <p:sp>
            <p:nvSpPr>
              <p:cNvPr id="26" name="Text2"/>
              <p:cNvSpPr/>
              <p:nvPr/>
            </p:nvSpPr>
            <p:spPr bwMode="auto">
              <a:xfrm flipH="1">
                <a:off x="6411937" y="2536286"/>
                <a:ext cx="4981389" cy="77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indent="0" algn="l" fontAlgn="auto">
                  <a:lnSpc>
                    <a:spcPct val="150000"/>
                  </a:lnSpc>
                  <a:spcBef>
                    <a:spcPct val="0"/>
                  </a:spcBef>
                </a:pPr>
                <a:r>
                  <a:rPr lang="zh-CN" altLang="en-US" sz="1600"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目前目录内仅有间苯三酚注射剂型，新增口崩片剂型</a:t>
                </a:r>
                <a:endParaRPr lang="zh-CN" altLang="en-US" sz="1600"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indent="0" algn="l" fontAlgn="auto">
                  <a:lnSpc>
                    <a:spcPct val="150000"/>
                  </a:lnSpc>
                  <a:spcBef>
                    <a:spcPct val="0"/>
                  </a:spcBef>
                </a:pPr>
                <a:r>
                  <a:rPr lang="zh-CN" altLang="en-US" sz="1600"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可填补目录空白，</a:t>
                </a:r>
                <a:r>
                  <a:rPr lang="zh-CN" altLang="en-US" sz="1600" b="1"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优化目录结构增加临床场景选择性</a:t>
                </a:r>
                <a:endParaRPr lang="zh-CN" altLang="en-US" sz="1600"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algn="r">
                  <a:lnSpc>
                    <a:spcPct val="120000"/>
                  </a:lnSpc>
                  <a:spcBef>
                    <a:spcPct val="0"/>
                  </a:spcBef>
                </a:pPr>
                <a:r>
                  <a:rPr lang="sv-SE" altLang="zh-CN" sz="900" dirty="0">
                    <a:solidFill>
                      <a:srgbClr val="002060"/>
                    </a:solidFill>
                    <a:latin typeface="微软雅黑" panose="020B0503020204020204" charset="-122"/>
                    <a:ea typeface="微软雅黑" panose="020B0503020204020204" charset="-122"/>
                    <a:cs typeface="微软雅黑" panose="020B0503020204020204" charset="-122"/>
                  </a:rPr>
                  <a:t>.</a:t>
                </a:r>
                <a:endParaRPr lang="sv-SE" altLang="zh-CN" sz="900"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27" name="Bullet2"/>
              <p:cNvSpPr txBox="1"/>
              <p:nvPr/>
            </p:nvSpPr>
            <p:spPr bwMode="auto">
              <a:xfrm flipH="1">
                <a:off x="7641071" y="1736710"/>
                <a:ext cx="2723321" cy="77939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spcBef>
                    <a:spcPct val="0"/>
                  </a:spcBef>
                  <a:buFontTx/>
                  <a:buNone/>
                </a:pPr>
                <a:r>
                  <a:rPr kumimoji="1" lang="zh-CN" altLang="en-US" sz="2400" b="1" dirty="0">
                    <a:solidFill>
                      <a:srgbClr val="002060"/>
                    </a:solidFill>
                    <a:latin typeface="微软雅黑" panose="020B0503020204020204" charset="-122"/>
                    <a:ea typeface="微软雅黑" panose="020B0503020204020204" charset="-122"/>
                    <a:cs typeface="+mn-ea"/>
                    <a:sym typeface="+mn-lt"/>
                  </a:rPr>
                  <a:t>弥补目录短板</a:t>
                </a:r>
                <a:endParaRPr kumimoji="1" lang="zh-CN" altLang="en-US" sz="2400" b="1" dirty="0">
                  <a:solidFill>
                    <a:srgbClr val="002060"/>
                  </a:solidFill>
                  <a:latin typeface="微软雅黑" panose="020B0503020204020204" charset="-122"/>
                  <a:ea typeface="微软雅黑" panose="020B0503020204020204" charset="-122"/>
                  <a:cs typeface="+mn-ea"/>
                  <a:sym typeface="+mn-lt"/>
                </a:endParaRPr>
              </a:p>
            </p:txBody>
          </p:sp>
          <p:sp>
            <p:nvSpPr>
              <p:cNvPr id="19" name="IconBackground2"/>
              <p:cNvSpPr txBox="1">
                <a:spLocks noChangeAspect="1"/>
              </p:cNvSpPr>
              <p:nvPr/>
            </p:nvSpPr>
            <p:spPr>
              <a:xfrm>
                <a:off x="10546519" y="1962639"/>
                <a:ext cx="641996" cy="641996"/>
              </a:xfrm>
              <a:prstGeom prst="roundRect">
                <a:avLst>
                  <a:gd name="adj" fmla="val 50000"/>
                </a:avLst>
              </a:prstGeom>
              <a:solidFill>
                <a:srgbClr val="2D61B7"/>
              </a:solidFill>
              <a:ln w="12700">
                <a:solidFill>
                  <a:schemeClr val="accent2"/>
                </a:solidFill>
              </a:ln>
              <a:effectLst>
                <a:outerShdw blurRad="127000" dist="63500" dir="2700000" algn="tl" rotWithShape="0">
                  <a:schemeClr val="accent2">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defPPr>
                  <a:defRPr lang="en-US"/>
                </a:defPPr>
                <a:lvl1pPr algn="ctr">
                  <a:defRPr b="1">
                    <a:solidFill>
                      <a:srgbClr val="FFFFFF"/>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400" dirty="0">
                    <a:solidFill>
                      <a:schemeClr val="bg2"/>
                    </a:solidFill>
                    <a:latin typeface="微软雅黑" panose="020B0503020204020204" charset="-122"/>
                    <a:ea typeface="微软雅黑" panose="020B0503020204020204" charset="-122"/>
                    <a:sym typeface="Arial" panose="020B0604020202020204" pitchFamily="34" charset="0"/>
                  </a:rPr>
                  <a:t>02</a:t>
                </a:r>
                <a:endParaRPr lang="en-US" altLang="zh-CN" sz="2400" dirty="0">
                  <a:solidFill>
                    <a:schemeClr val="bg2"/>
                  </a:solidFill>
                  <a:latin typeface="微软雅黑" panose="020B0503020204020204" charset="-122"/>
                  <a:ea typeface="微软雅黑" panose="020B0503020204020204" charset="-122"/>
                  <a:sym typeface="Arial" panose="020B0604020202020204" pitchFamily="34" charset="0"/>
                </a:endParaRPr>
              </a:p>
            </p:txBody>
          </p:sp>
        </p:grpSp>
        <p:grpSp>
          <p:nvGrpSpPr>
            <p:cNvPr id="30" name="组合 29"/>
            <p:cNvGrpSpPr/>
            <p:nvPr/>
          </p:nvGrpSpPr>
          <p:grpSpPr>
            <a:xfrm>
              <a:off x="6234498" y="4042456"/>
              <a:ext cx="5158828" cy="2151130"/>
              <a:chOff x="6234498" y="4042456"/>
              <a:chExt cx="5158828" cy="2151130"/>
            </a:xfrm>
          </p:grpSpPr>
          <p:sp>
            <p:nvSpPr>
              <p:cNvPr id="20" name="ComponentBackground3"/>
              <p:cNvSpPr/>
              <p:nvPr/>
            </p:nvSpPr>
            <p:spPr>
              <a:xfrm flipH="1">
                <a:off x="6234498" y="4042456"/>
                <a:ext cx="5016059" cy="1886827"/>
              </a:xfrm>
              <a:prstGeom prst="roundRect">
                <a:avLst/>
              </a:prstGeom>
              <a:solidFill>
                <a:schemeClr val="bg1"/>
              </a:solidFill>
              <a:ln w="12700" cap="rnd">
                <a:gradFill flip="none" rotWithShape="1">
                  <a:gsLst>
                    <a:gs pos="0">
                      <a:schemeClr val="accent3"/>
                    </a:gs>
                    <a:gs pos="100000">
                      <a:schemeClr val="accent3">
                        <a:alpha val="0"/>
                      </a:schemeClr>
                    </a:gs>
                  </a:gsLst>
                  <a:lin ang="16200000" scaled="1"/>
                  <a:tileRect/>
                </a:gradFill>
                <a:prstDash val="solid"/>
                <a:round/>
              </a:ln>
              <a:effectLst>
                <a:outerShdw blurRad="254000" dist="127000" algn="ctr" rotWithShape="0">
                  <a:schemeClr val="accent3">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rmAutofit/>
              </a:bodyPr>
              <a:lstStyle/>
              <a:p>
                <a:pPr algn="r"/>
                <a:endParaRPr lang="zh-CN" altLang="en-US" sz="2400" b="1" dirty="0">
                  <a:solidFill>
                    <a:srgbClr val="002060"/>
                  </a:solidFill>
                  <a:latin typeface="微软雅黑" panose="020B0503020204020204" charset="-122"/>
                  <a:ea typeface="微软雅黑" panose="020B0503020204020204" charset="-122"/>
                </a:endParaRPr>
              </a:p>
            </p:txBody>
          </p:sp>
          <p:sp>
            <p:nvSpPr>
              <p:cNvPr id="21" name="Text3"/>
              <p:cNvSpPr/>
              <p:nvPr/>
            </p:nvSpPr>
            <p:spPr bwMode="auto">
              <a:xfrm flipH="1">
                <a:off x="7102044" y="4304845"/>
                <a:ext cx="4291282" cy="84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indent="0" fontAlgn="auto">
                  <a:lnSpc>
                    <a:spcPct val="150000"/>
                  </a:lnSpc>
                </a:pPr>
                <a:r>
                  <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适应症清晰，针对痉挛性疼痛</a:t>
                </a:r>
                <a:r>
                  <a:rPr lang="zh-CN" altLang="en-US" sz="1600"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指征明确，</a:t>
                </a:r>
                <a:endParaRPr lang="zh-CN" altLang="en-US" sz="1600"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indent="0" fontAlgn="auto">
                  <a:lnSpc>
                    <a:spcPct val="150000"/>
                  </a:lnSpc>
                </a:pPr>
                <a:r>
                  <a:rPr lang="zh-CN" altLang="en-US" sz="1600" b="1"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不存在滥用风险</a:t>
                </a:r>
                <a:r>
                  <a:rPr lang="zh-CN" altLang="en-US" sz="1600"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，临床管理难度较低</a:t>
                </a:r>
                <a:endParaRPr lang="zh-CN" altLang="en-US" sz="1600"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22" name="Bullet3"/>
              <p:cNvSpPr txBox="1"/>
              <p:nvPr/>
            </p:nvSpPr>
            <p:spPr bwMode="auto">
              <a:xfrm flipH="1">
                <a:off x="7583910" y="5418553"/>
                <a:ext cx="2723321" cy="77503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spcBef>
                    <a:spcPct val="0"/>
                  </a:spcBef>
                  <a:buFontTx/>
                  <a:buNone/>
                </a:pPr>
                <a:r>
                  <a:rPr kumimoji="1" lang="zh-CN" altLang="en-US" sz="2400" b="1" dirty="0">
                    <a:solidFill>
                      <a:srgbClr val="002060"/>
                    </a:solidFill>
                    <a:latin typeface="微软雅黑" panose="020B0503020204020204" charset="-122"/>
                    <a:ea typeface="微软雅黑" panose="020B0503020204020204" charset="-122"/>
                    <a:cs typeface="+mn-ea"/>
                    <a:sym typeface="+mn-lt"/>
                  </a:rPr>
                  <a:t>临床管理难度低</a:t>
                </a:r>
                <a:endParaRPr kumimoji="1" lang="zh-CN" altLang="en-US" sz="2400" b="1" dirty="0">
                  <a:solidFill>
                    <a:srgbClr val="002060"/>
                  </a:solidFill>
                  <a:latin typeface="微软雅黑" panose="020B0503020204020204" charset="-122"/>
                  <a:ea typeface="微软雅黑" panose="020B0503020204020204" charset="-122"/>
                  <a:cs typeface="+mn-ea"/>
                  <a:sym typeface="+mn-lt"/>
                </a:endParaRPr>
              </a:p>
              <a:p>
                <a:pPr algn="r" eaLnBrk="1" hangingPunct="1">
                  <a:spcBef>
                    <a:spcPct val="0"/>
                  </a:spcBef>
                  <a:buFontTx/>
                  <a:buNone/>
                </a:pPr>
                <a:endParaRPr kumimoji="1" lang="zh-CN" altLang="en-US" sz="2400" b="1" dirty="0">
                  <a:solidFill>
                    <a:srgbClr val="002060"/>
                  </a:solidFill>
                  <a:latin typeface="微软雅黑" panose="020B0503020204020204" charset="-122"/>
                  <a:ea typeface="微软雅黑" panose="020B0503020204020204" charset="-122"/>
                  <a:cs typeface="+mn-ea"/>
                  <a:sym typeface="+mn-lt"/>
                </a:endParaRPr>
              </a:p>
            </p:txBody>
          </p:sp>
          <p:sp>
            <p:nvSpPr>
              <p:cNvPr id="24" name="IconBackground3"/>
              <p:cNvSpPr txBox="1">
                <a:spLocks noChangeAspect="1"/>
              </p:cNvSpPr>
              <p:nvPr/>
            </p:nvSpPr>
            <p:spPr>
              <a:xfrm>
                <a:off x="10546519" y="5237886"/>
                <a:ext cx="641996" cy="641996"/>
              </a:xfrm>
              <a:prstGeom prst="roundRect">
                <a:avLst>
                  <a:gd name="adj" fmla="val 50000"/>
                </a:avLst>
              </a:prstGeom>
              <a:solidFill>
                <a:srgbClr val="2D61B7"/>
              </a:solidFill>
              <a:ln w="12700">
                <a:solidFill>
                  <a:schemeClr val="accent3"/>
                </a:solidFill>
              </a:ln>
              <a:effectLst>
                <a:outerShdw blurRad="127000" dist="63500" dir="2700000" algn="tl" rotWithShape="0">
                  <a:schemeClr val="accent3">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defPPr>
                  <a:defRPr lang="en-US"/>
                </a:defPPr>
                <a:lvl1pPr algn="ctr">
                  <a:defRPr b="1">
                    <a:solidFill>
                      <a:srgbClr val="FFFFFF"/>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400" dirty="0">
                    <a:solidFill>
                      <a:schemeClr val="bg2"/>
                    </a:solidFill>
                    <a:latin typeface="微软雅黑" panose="020B0503020204020204" charset="-122"/>
                    <a:ea typeface="微软雅黑" panose="020B0503020204020204" charset="-122"/>
                    <a:sym typeface="Arial" panose="020B0604020202020204" pitchFamily="34" charset="0"/>
                  </a:rPr>
                  <a:t>04</a:t>
                </a:r>
                <a:endParaRPr lang="en-US" altLang="zh-CN" sz="2400" dirty="0">
                  <a:solidFill>
                    <a:schemeClr val="bg2"/>
                  </a:solidFill>
                  <a:latin typeface="微软雅黑" panose="020B0503020204020204" charset="-122"/>
                  <a:ea typeface="微软雅黑" panose="020B0503020204020204" charset="-122"/>
                  <a:sym typeface="Arial" panose="020B0604020202020204" pitchFamily="34" charset="0"/>
                </a:endParaRPr>
              </a:p>
            </p:txBody>
          </p:sp>
        </p:grpSp>
        <p:grpSp>
          <p:nvGrpSpPr>
            <p:cNvPr id="31" name="组合 30"/>
            <p:cNvGrpSpPr/>
            <p:nvPr/>
          </p:nvGrpSpPr>
          <p:grpSpPr>
            <a:xfrm>
              <a:off x="966842" y="4023143"/>
              <a:ext cx="5016059" cy="1906140"/>
              <a:chOff x="966842" y="4023143"/>
              <a:chExt cx="5016059" cy="1906140"/>
            </a:xfrm>
          </p:grpSpPr>
          <p:sp>
            <p:nvSpPr>
              <p:cNvPr id="15" name="ComponentBackground4"/>
              <p:cNvSpPr/>
              <p:nvPr/>
            </p:nvSpPr>
            <p:spPr>
              <a:xfrm>
                <a:off x="966842" y="4042456"/>
                <a:ext cx="5016059" cy="1886827"/>
              </a:xfrm>
              <a:prstGeom prst="roundRect">
                <a:avLst/>
              </a:prstGeom>
              <a:solidFill>
                <a:schemeClr val="bg1"/>
              </a:solidFill>
              <a:ln w="12700" cap="rnd">
                <a:gradFill flip="none" rotWithShape="1">
                  <a:gsLst>
                    <a:gs pos="0">
                      <a:schemeClr val="accent4"/>
                    </a:gs>
                    <a:gs pos="100000">
                      <a:schemeClr val="accent4">
                        <a:alpha val="0"/>
                      </a:schemeClr>
                    </a:gs>
                  </a:gsLst>
                  <a:lin ang="16200000" scaled="1"/>
                  <a:tileRect/>
                </a:gradFill>
                <a:prstDash val="solid"/>
                <a:round/>
              </a:ln>
              <a:effectLst>
                <a:outerShdw blurRad="254000" dist="127000" algn="ctr" rotWithShape="0">
                  <a:schemeClr val="accent4">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rmAutofit/>
              </a:bodyPr>
              <a:lstStyle/>
              <a:p>
                <a:pPr algn="r"/>
                <a:endParaRPr lang="zh-CN" altLang="en-US" sz="2400" b="1" dirty="0">
                  <a:solidFill>
                    <a:srgbClr val="002060"/>
                  </a:solidFill>
                  <a:latin typeface="微软雅黑" panose="020B0503020204020204" charset="-122"/>
                  <a:ea typeface="微软雅黑" panose="020B0503020204020204" charset="-122"/>
                </a:endParaRPr>
              </a:p>
            </p:txBody>
          </p:sp>
          <p:sp>
            <p:nvSpPr>
              <p:cNvPr id="16" name="Text4"/>
              <p:cNvSpPr/>
              <p:nvPr/>
            </p:nvSpPr>
            <p:spPr bwMode="auto">
              <a:xfrm>
                <a:off x="1510472" y="4023143"/>
                <a:ext cx="4169814" cy="77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indent="0" fontAlgn="auto">
                  <a:lnSpc>
                    <a:spcPct val="150000"/>
                  </a:lnSpc>
                </a:pPr>
                <a:r>
                  <a:rPr lang="zh-CN" altLang="fr-FR" sz="1600" dirty="0">
                    <a:solidFill>
                      <a:srgbClr val="002060"/>
                    </a:solidFill>
                    <a:latin typeface="微软雅黑" panose="020B0503020204020204" charset="-122"/>
                    <a:ea typeface="微软雅黑" panose="020B0503020204020204" charset="-122"/>
                    <a:cs typeface="微软雅黑" panose="020B0503020204020204" charset="-122"/>
                    <a:sym typeface="+mn-lt"/>
                  </a:rPr>
                  <a:t>适应症同时覆盖消化道、胆道、泌尿系，</a:t>
                </a:r>
                <a:endParaRPr lang="zh-CN" altLang="fr-FR" sz="1600" dirty="0">
                  <a:solidFill>
                    <a:srgbClr val="002060"/>
                  </a:solidFill>
                  <a:latin typeface="微软雅黑" panose="020B0503020204020204" charset="-122"/>
                  <a:ea typeface="微软雅黑" panose="020B0503020204020204" charset="-122"/>
                  <a:cs typeface="微软雅黑" panose="020B0503020204020204" charset="-122"/>
                  <a:sym typeface="+mn-lt"/>
                </a:endParaRPr>
              </a:p>
              <a:p>
                <a:pPr indent="0" fontAlgn="auto">
                  <a:lnSpc>
                    <a:spcPct val="150000"/>
                  </a:lnSpc>
                </a:pPr>
                <a:r>
                  <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mn-lt"/>
                  </a:rPr>
                  <a:t>较现有目录内口服产品更</a:t>
                </a:r>
                <a:r>
                  <a:rPr lang="zh-CN" altLang="en-US" sz="1600" b="1" dirty="0">
                    <a:solidFill>
                      <a:srgbClr val="002060"/>
                    </a:solidFill>
                    <a:latin typeface="微软雅黑" panose="020B0503020204020204" charset="-122"/>
                    <a:ea typeface="微软雅黑" panose="020B0503020204020204" charset="-122"/>
                    <a:cs typeface="微软雅黑" panose="020B0503020204020204" charset="-122"/>
                    <a:sym typeface="+mn-lt"/>
                  </a:rPr>
                  <a:t>便于临床处方</a:t>
                </a:r>
                <a:r>
                  <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mn-lt"/>
                  </a:rPr>
                  <a:t>；</a:t>
                </a:r>
                <a:endParaRPr lang="zh-CN" altLang="fr-FR" sz="1600" dirty="0">
                  <a:solidFill>
                    <a:srgbClr val="002060"/>
                  </a:solidFill>
                  <a:latin typeface="微软雅黑" panose="020B0503020204020204" charset="-122"/>
                  <a:ea typeface="微软雅黑" panose="020B0503020204020204" charset="-122"/>
                  <a:cs typeface="微软雅黑" panose="020B0503020204020204" charset="-122"/>
                  <a:sym typeface="+mn-lt"/>
                </a:endParaRPr>
              </a:p>
              <a:p>
                <a:pPr indent="0" fontAlgn="auto">
                  <a:lnSpc>
                    <a:spcPct val="150000"/>
                  </a:lnSpc>
                </a:pPr>
                <a:r>
                  <a:rPr lang="zh-CN" altLang="en-US" sz="1600" b="1"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若部分替代间苯三酚注射液预计可节省</a:t>
                </a:r>
                <a:r>
                  <a:rPr lang="en-US" altLang="zh-CN" sz="1600" b="1"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45%</a:t>
                </a:r>
                <a:endParaRPr lang="en-US" altLang="zh-CN" sz="1600" b="1"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indent="0" fontAlgn="auto">
                  <a:lnSpc>
                    <a:spcPct val="150000"/>
                  </a:lnSpc>
                </a:pPr>
                <a:r>
                  <a:rPr lang="zh-CN" altLang="en-US" sz="1600" b="1"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治疗费用，符合医疗基本要求</a:t>
                </a:r>
                <a:endParaRPr lang="zh-CN" altLang="en-US" sz="1600"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a:lnSpc>
                    <a:spcPct val="120000"/>
                  </a:lnSpc>
                  <a:spcBef>
                    <a:spcPct val="0"/>
                  </a:spcBef>
                </a:pPr>
                <a:endParaRPr lang="zh-CN" altLang="en-US" sz="1600"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17" name="Bullet4"/>
              <p:cNvSpPr txBox="1"/>
              <p:nvPr/>
            </p:nvSpPr>
            <p:spPr bwMode="auto">
              <a:xfrm>
                <a:off x="2129722" y="5111062"/>
                <a:ext cx="2723508" cy="7651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spcBef>
                    <a:spcPct val="0"/>
                  </a:spcBef>
                  <a:buFontTx/>
                  <a:buNone/>
                </a:pPr>
                <a:r>
                  <a:rPr kumimoji="1" lang="zh-CN" altLang="en-US" sz="2400" b="1" dirty="0">
                    <a:solidFill>
                      <a:srgbClr val="002060"/>
                    </a:solidFill>
                    <a:latin typeface="微软雅黑" panose="020B0503020204020204" charset="-122"/>
                    <a:ea typeface="微软雅黑" panose="020B0503020204020204" charset="-122"/>
                    <a:cs typeface="+mn-ea"/>
                    <a:sym typeface="+mn-lt"/>
                  </a:rPr>
                  <a:t>符合保基本原则</a:t>
                </a:r>
                <a:endParaRPr kumimoji="1" lang="zh-CN" altLang="en-US" sz="2400" b="1" dirty="0">
                  <a:solidFill>
                    <a:srgbClr val="002060"/>
                  </a:solidFill>
                  <a:latin typeface="微软雅黑" panose="020B0503020204020204" charset="-122"/>
                  <a:ea typeface="微软雅黑" panose="020B0503020204020204" charset="-122"/>
                  <a:cs typeface="+mn-ea"/>
                  <a:sym typeface="+mn-lt"/>
                </a:endParaRPr>
              </a:p>
            </p:txBody>
          </p:sp>
          <p:sp>
            <p:nvSpPr>
              <p:cNvPr id="90" name="IconBackground4"/>
              <p:cNvSpPr txBox="1">
                <a:spLocks noChangeAspect="1"/>
              </p:cNvSpPr>
              <p:nvPr/>
            </p:nvSpPr>
            <p:spPr>
              <a:xfrm>
                <a:off x="1028885" y="5237886"/>
                <a:ext cx="641996" cy="641996"/>
              </a:xfrm>
              <a:prstGeom prst="roundRect">
                <a:avLst>
                  <a:gd name="adj" fmla="val 50000"/>
                </a:avLst>
              </a:prstGeom>
              <a:solidFill>
                <a:srgbClr val="2D61B7"/>
              </a:solidFill>
              <a:ln w="12700">
                <a:solidFill>
                  <a:schemeClr val="accent4"/>
                </a:solidFill>
              </a:ln>
              <a:effectLst>
                <a:outerShdw blurRad="127000" dist="63500" dir="2700000" algn="tl" rotWithShape="0">
                  <a:schemeClr val="accent4">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defPPr>
                  <a:defRPr lang="en-US"/>
                </a:defPPr>
                <a:lvl1pPr algn="ctr">
                  <a:defRPr b="1">
                    <a:solidFill>
                      <a:srgbClr val="FFFFFF"/>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400" dirty="0">
                    <a:solidFill>
                      <a:schemeClr val="bg2"/>
                    </a:solidFill>
                    <a:latin typeface="微软雅黑" panose="020B0503020204020204" charset="-122"/>
                    <a:ea typeface="微软雅黑" panose="020B0503020204020204" charset="-122"/>
                    <a:sym typeface="Arial" panose="020B0604020202020204" pitchFamily="34" charset="0"/>
                  </a:rPr>
                  <a:t>03</a:t>
                </a:r>
                <a:endParaRPr lang="en-US" altLang="zh-CN" sz="2400" dirty="0">
                  <a:solidFill>
                    <a:schemeClr val="bg2"/>
                  </a:solidFill>
                  <a:latin typeface="微软雅黑" panose="020B0503020204020204" charset="-122"/>
                  <a:ea typeface="微软雅黑" panose="020B0503020204020204" charset="-122"/>
                  <a:sym typeface="Arial" panose="020B0604020202020204" pitchFamily="34" charset="0"/>
                </a:endParaRPr>
              </a:p>
            </p:txBody>
          </p:sp>
        </p:grpSp>
      </p:grpSp>
      <p:sp>
        <p:nvSpPr>
          <p:cNvPr id="7" name="页脚占位符 1"/>
          <p:cNvSpPr>
            <a:spLocks noGrp="1"/>
          </p:cNvSpPr>
          <p:nvPr>
            <p:ph type="ftr" sz="quarter" idx="4294967295"/>
            <p:custDataLst>
              <p:tags r:id="rId1"/>
            </p:custDataLst>
          </p:nvPr>
        </p:nvSpPr>
        <p:spPr>
          <a:xfrm>
            <a:off x="745490" y="370840"/>
            <a:ext cx="10447655" cy="419735"/>
          </a:xfrm>
        </p:spPr>
        <p:txBody>
          <a:bodyPr>
            <a:noAutofit/>
          </a:bodyPr>
          <a:p>
            <a:pPr algn="l"/>
            <a:r>
              <a:rPr lang="zh-CN" altLang="en-US" sz="2700" b="1" dirty="0" smtClean="0">
                <a:solidFill>
                  <a:srgbClr val="002060"/>
                </a:solidFill>
                <a:latin typeface="微软雅黑" panose="020B0503020204020204" charset="-122"/>
                <a:ea typeface="微软雅黑" panose="020B0503020204020204" charset="-122"/>
                <a:sym typeface="Arial" panose="020B0604020202020204" pitchFamily="34" charset="0"/>
              </a:rPr>
              <a:t>五、公平性</a:t>
            </a:r>
            <a:r>
              <a:rPr lang="en-US" altLang="zh-CN" sz="2700" b="1" dirty="0" smtClean="0">
                <a:solidFill>
                  <a:srgbClr val="002060"/>
                </a:solidFill>
                <a:latin typeface="微软雅黑" panose="020B0503020204020204" charset="-122"/>
                <a:ea typeface="微软雅黑" panose="020B0503020204020204" charset="-122"/>
                <a:sym typeface="Arial" panose="020B0604020202020204" pitchFamily="34" charset="0"/>
              </a:rPr>
              <a:t>1/2</a:t>
            </a:r>
            <a:r>
              <a:rPr lang="zh-CN" altLang="en-US" sz="2700" b="1" dirty="0" smtClean="0">
                <a:solidFill>
                  <a:srgbClr val="002060"/>
                </a:solidFill>
                <a:latin typeface="微软雅黑" panose="020B0503020204020204" charset="-122"/>
                <a:ea typeface="微软雅黑" panose="020B0503020204020204" charset="-122"/>
                <a:sym typeface="Arial" panose="020B0604020202020204" pitchFamily="34" charset="0"/>
              </a:rPr>
              <a:t>：可弥补目录剂型不足，便于临床处方选择</a:t>
            </a:r>
            <a:endParaRPr lang="zh-CN" altLang="en-US" sz="2700" b="1" dirty="0" smtClean="0">
              <a:solidFill>
                <a:srgbClr val="002060"/>
              </a:solidFill>
              <a:latin typeface="微软雅黑" panose="020B0503020204020204" charset="-122"/>
              <a:ea typeface="微软雅黑" panose="020B0503020204020204" charset="-122"/>
              <a:sym typeface="Arial" panose="020B0604020202020204" pitchFamily="34" charset="0"/>
            </a:endParaRPr>
          </a:p>
        </p:txBody>
      </p:sp>
      <p:pic>
        <p:nvPicPr>
          <p:cNvPr id="4" name="图片 3"/>
          <p:cNvPicPr>
            <a:picLocks noChangeAspect="1"/>
          </p:cNvPicPr>
          <p:nvPr/>
        </p:nvPicPr>
        <p:blipFill>
          <a:blip r:embed="rId2"/>
          <a:srcRect l="6353" t="5584" r="5805" b="4038"/>
          <a:stretch>
            <a:fillRect/>
          </a:stretch>
        </p:blipFill>
        <p:spPr>
          <a:xfrm>
            <a:off x="5100320" y="2872105"/>
            <a:ext cx="1835150" cy="1819275"/>
          </a:xfrm>
          <a:prstGeom prst="rect">
            <a:avLst/>
          </a:prstGeom>
        </p:spPr>
      </p:pic>
      <p:sp>
        <p:nvSpPr>
          <p:cNvPr id="5" name="文本框 4"/>
          <p:cNvSpPr txBox="1"/>
          <p:nvPr>
            <p:custDataLst>
              <p:tags r:id="rId3"/>
            </p:custDataLst>
          </p:nvPr>
        </p:nvSpPr>
        <p:spPr>
          <a:xfrm>
            <a:off x="268605" y="6622415"/>
            <a:ext cx="3769995" cy="153670"/>
          </a:xfrm>
          <a:prstGeom prst="rect">
            <a:avLst/>
          </a:prstGeom>
          <a:noFill/>
        </p:spPr>
        <p:txBody>
          <a:bodyPr wrap="none" lIns="0" tIns="0" rIns="0" bIns="0" rtlCol="0">
            <a:spAutoFit/>
          </a:bodyPr>
          <a:p>
            <a:r>
              <a:rPr lang="zh-CN" altLang="en-US" sz="1000" dirty="0" smtClean="0">
                <a:solidFill>
                  <a:schemeClr val="tx1"/>
                </a:solidFill>
                <a:latin typeface="微软雅黑" panose="020B0503020204020204" charset="-122"/>
                <a:ea typeface="微软雅黑" panose="020B0503020204020204" charset="-122"/>
              </a:rPr>
              <a:t>备注：间苯三酚注射液价格来源于米内网截止</a:t>
            </a:r>
            <a:r>
              <a:rPr lang="en-US" altLang="zh-CN" sz="1000" dirty="0" smtClean="0">
                <a:solidFill>
                  <a:schemeClr val="tx1"/>
                </a:solidFill>
                <a:latin typeface="微软雅黑" panose="020B0503020204020204" charset="-122"/>
                <a:ea typeface="微软雅黑" panose="020B0503020204020204" charset="-122"/>
              </a:rPr>
              <a:t>2024</a:t>
            </a:r>
            <a:r>
              <a:rPr lang="zh-CN" altLang="en-US" sz="1000" dirty="0" smtClean="0">
                <a:solidFill>
                  <a:schemeClr val="tx1"/>
                </a:solidFill>
                <a:latin typeface="微软雅黑" panose="020B0503020204020204" charset="-122"/>
                <a:ea typeface="微软雅黑" panose="020B0503020204020204" charset="-122"/>
              </a:rPr>
              <a:t>年</a:t>
            </a:r>
            <a:r>
              <a:rPr lang="en-US" altLang="zh-CN" sz="1000" dirty="0" smtClean="0">
                <a:solidFill>
                  <a:schemeClr val="tx1"/>
                </a:solidFill>
                <a:latin typeface="微软雅黑" panose="020B0503020204020204" charset="-122"/>
                <a:ea typeface="微软雅黑" panose="020B0503020204020204" charset="-122"/>
              </a:rPr>
              <a:t>6</a:t>
            </a:r>
            <a:r>
              <a:rPr lang="zh-CN" altLang="en-US" sz="1000" dirty="0" smtClean="0">
                <a:solidFill>
                  <a:schemeClr val="tx1"/>
                </a:solidFill>
                <a:latin typeface="微软雅黑" panose="020B0503020204020204" charset="-122"/>
                <a:ea typeface="微软雅黑" panose="020B0503020204020204" charset="-122"/>
              </a:rPr>
              <a:t>月</a:t>
            </a:r>
            <a:r>
              <a:rPr lang="en-US" altLang="zh-CN" sz="1000" dirty="0" smtClean="0">
                <a:solidFill>
                  <a:schemeClr val="tx1"/>
                </a:solidFill>
                <a:latin typeface="微软雅黑" panose="020B0503020204020204" charset="-122"/>
                <a:ea typeface="微软雅黑" panose="020B0503020204020204" charset="-122"/>
              </a:rPr>
              <a:t>30</a:t>
            </a:r>
            <a:r>
              <a:rPr lang="zh-CN" altLang="en-US" sz="1000" dirty="0" smtClean="0">
                <a:solidFill>
                  <a:schemeClr val="tx1"/>
                </a:solidFill>
                <a:latin typeface="微软雅黑" panose="020B0503020204020204" charset="-122"/>
                <a:ea typeface="微软雅黑" panose="020B0503020204020204" charset="-122"/>
              </a:rPr>
              <a:t>日数据</a:t>
            </a:r>
            <a:r>
              <a:rPr lang="en-US" altLang="zh-CN" sz="1000" dirty="0" smtClean="0">
                <a:solidFill>
                  <a:schemeClr val="tx1"/>
                </a:solidFill>
                <a:latin typeface="微软雅黑" panose="020B0503020204020204" charset="-122"/>
                <a:ea typeface="微软雅黑" panose="020B0503020204020204" charset="-122"/>
              </a:rPr>
              <a:t>  </a:t>
            </a:r>
            <a:endParaRPr lang="zh-CN" altLang="en-US" sz="1000" dirty="0" smtClean="0">
              <a:solidFill>
                <a:schemeClr val="tx1"/>
              </a:solidFill>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页脚占位符 1"/>
          <p:cNvSpPr>
            <a:spLocks noGrp="1"/>
          </p:cNvSpPr>
          <p:nvPr>
            <p:ph type="ftr" sz="quarter" idx="4294967295"/>
            <p:custDataLst>
              <p:tags r:id="rId1"/>
            </p:custDataLst>
          </p:nvPr>
        </p:nvSpPr>
        <p:spPr>
          <a:xfrm>
            <a:off x="730885" y="332105"/>
            <a:ext cx="10340340" cy="419735"/>
          </a:xfrm>
        </p:spPr>
        <p:txBody>
          <a:bodyPr>
            <a:noAutofit/>
          </a:bodyPr>
          <a:p>
            <a:pPr algn="l"/>
            <a:r>
              <a:rPr lang="zh-CN" altLang="en-US" sz="2700" b="1" dirty="0" smtClean="0">
                <a:solidFill>
                  <a:srgbClr val="002060"/>
                </a:solidFill>
                <a:latin typeface="微软雅黑" panose="020B0503020204020204" charset="-122"/>
                <a:ea typeface="微软雅黑" panose="020B0503020204020204" charset="-122"/>
                <a:sym typeface="Arial" panose="020B0604020202020204" pitchFamily="34" charset="0"/>
              </a:rPr>
              <a:t>五、公平性</a:t>
            </a:r>
            <a:r>
              <a:rPr lang="en-US" altLang="zh-CN" sz="2700" b="1" dirty="0" smtClean="0">
                <a:solidFill>
                  <a:srgbClr val="002060"/>
                </a:solidFill>
                <a:latin typeface="微软雅黑" panose="020B0503020204020204" charset="-122"/>
                <a:ea typeface="微软雅黑" panose="020B0503020204020204" charset="-122"/>
                <a:sym typeface="Arial" panose="020B0604020202020204" pitchFamily="34" charset="0"/>
              </a:rPr>
              <a:t>2/2</a:t>
            </a:r>
            <a:r>
              <a:rPr lang="zh-CN" altLang="en-US" sz="2700" b="1" dirty="0" smtClean="0">
                <a:solidFill>
                  <a:srgbClr val="002060"/>
                </a:solidFill>
                <a:latin typeface="微软雅黑" panose="020B0503020204020204" charset="-122"/>
                <a:ea typeface="微软雅黑" panose="020B0503020204020204" charset="-122"/>
                <a:sym typeface="Arial" panose="020B0604020202020204" pitchFamily="34" charset="0"/>
              </a:rPr>
              <a:t>：较间苯三酚注射液可降低静脉滴注治疗费用</a:t>
            </a:r>
            <a:endParaRPr lang="zh-CN" altLang="en-US" sz="2700" b="1" dirty="0" smtClean="0">
              <a:solidFill>
                <a:srgbClr val="002060"/>
              </a:solidFill>
              <a:latin typeface="微软雅黑" panose="020B0503020204020204" charset="-122"/>
              <a:ea typeface="微软雅黑" panose="020B0503020204020204" charset="-122"/>
              <a:sym typeface="Arial" panose="020B0604020202020204" pitchFamily="34" charset="0"/>
            </a:endParaRPr>
          </a:p>
        </p:txBody>
      </p:sp>
      <p:graphicFrame>
        <p:nvGraphicFramePr>
          <p:cNvPr id="6" name="表格 5"/>
          <p:cNvGraphicFramePr/>
          <p:nvPr>
            <p:custDataLst>
              <p:tags r:id="rId2"/>
            </p:custDataLst>
          </p:nvPr>
        </p:nvGraphicFramePr>
        <p:xfrm>
          <a:off x="839470" y="1795780"/>
          <a:ext cx="10501630" cy="1972310"/>
        </p:xfrm>
        <a:graphic>
          <a:graphicData uri="http://schemas.openxmlformats.org/drawingml/2006/table">
            <a:tbl>
              <a:tblPr firstRow="1" bandRow="1">
                <a:effectLst/>
                <a:tableStyleId>{5940675A-B579-460E-94D1-54222C63F5DA}</a:tableStyleId>
              </a:tblPr>
              <a:tblGrid>
                <a:gridCol w="2279015"/>
                <a:gridCol w="1148080"/>
                <a:gridCol w="1849755"/>
                <a:gridCol w="1607185"/>
                <a:gridCol w="1663700"/>
                <a:gridCol w="1953895"/>
              </a:tblGrid>
              <a:tr h="762000">
                <a:tc>
                  <a:txBody>
                    <a:bodyPr/>
                    <a:p>
                      <a:pPr algn="ctr">
                        <a:buNone/>
                      </a:pPr>
                      <a:r>
                        <a:rPr lang="zh-CN" altLang="en-US" sz="2000" b="1">
                          <a:solidFill>
                            <a:schemeClr val="bg2"/>
                          </a:solidFill>
                          <a:latin typeface="微软雅黑" panose="020B0503020204020204" charset="-122"/>
                          <a:ea typeface="微软雅黑" panose="020B0503020204020204" charset="-122"/>
                        </a:rPr>
                        <a:t>产品名称</a:t>
                      </a:r>
                      <a:endParaRPr lang="zh-CN" altLang="en-US" sz="2000" b="1">
                        <a:solidFill>
                          <a:schemeClr val="bg2"/>
                        </a:solidFill>
                        <a:latin typeface="微软雅黑" panose="020B0503020204020204" charset="-122"/>
                        <a:ea typeface="微软雅黑" panose="020B0503020204020204" charset="-122"/>
                      </a:endParaRPr>
                    </a:p>
                  </a:txBody>
                  <a:tcPr anchor="ctr" anchorCtr="0">
                    <a:lnL>
                      <a:noFill/>
                    </a:lnL>
                    <a:lnR>
                      <a:noFill/>
                    </a:lnR>
                    <a:lnT w="12700">
                      <a:solidFill>
                        <a:schemeClr val="tx1"/>
                      </a:solidFill>
                      <a:prstDash val="solid"/>
                    </a:lnT>
                    <a:lnB>
                      <a:noFill/>
                    </a:lnB>
                    <a:lnTlToBr>
                      <a:noFill/>
                    </a:lnTlToBr>
                    <a:lnBlToTr>
                      <a:noFill/>
                    </a:lnBlToTr>
                    <a:solidFill>
                      <a:srgbClr val="2D61B7"/>
                    </a:solidFill>
                  </a:tcPr>
                </a:tc>
                <a:tc>
                  <a:txBody>
                    <a:bodyPr/>
                    <a:p>
                      <a:pPr algn="ctr">
                        <a:buNone/>
                      </a:pPr>
                      <a:r>
                        <a:rPr lang="zh-CN" altLang="en-US" sz="2000" b="1">
                          <a:solidFill>
                            <a:schemeClr val="bg2"/>
                          </a:solidFill>
                          <a:latin typeface="微软雅黑" panose="020B0503020204020204" charset="-122"/>
                          <a:ea typeface="微软雅黑" panose="020B0503020204020204" charset="-122"/>
                        </a:rPr>
                        <a:t>规格</a:t>
                      </a:r>
                      <a:endParaRPr lang="zh-CN" altLang="en-US" sz="2000" b="1">
                        <a:solidFill>
                          <a:schemeClr val="bg2"/>
                        </a:solidFill>
                        <a:latin typeface="微软雅黑" panose="020B0503020204020204" charset="-122"/>
                        <a:ea typeface="微软雅黑" panose="020B0503020204020204" charset="-122"/>
                      </a:endParaRPr>
                    </a:p>
                  </a:txBody>
                  <a:tcPr anchor="ctr" anchorCtr="0">
                    <a:lnL>
                      <a:noFill/>
                    </a:lnL>
                    <a:lnR>
                      <a:noFill/>
                    </a:lnR>
                    <a:lnT w="12700">
                      <a:solidFill>
                        <a:schemeClr val="tx1"/>
                      </a:solidFill>
                      <a:prstDash val="solid"/>
                    </a:lnT>
                    <a:lnB>
                      <a:noFill/>
                    </a:lnB>
                    <a:lnTlToBr>
                      <a:noFill/>
                    </a:lnTlToBr>
                    <a:lnBlToTr>
                      <a:noFill/>
                    </a:lnBlToTr>
                    <a:solidFill>
                      <a:srgbClr val="2D61B7"/>
                    </a:solidFill>
                  </a:tcPr>
                </a:tc>
                <a:tc>
                  <a:txBody>
                    <a:bodyPr/>
                    <a:p>
                      <a:pPr algn="ctr">
                        <a:buNone/>
                      </a:pPr>
                      <a:r>
                        <a:rPr lang="zh-CN" altLang="en-US" sz="2000" b="1">
                          <a:solidFill>
                            <a:schemeClr val="bg2"/>
                          </a:solidFill>
                          <a:latin typeface="微软雅黑" panose="020B0503020204020204" charset="-122"/>
                          <a:ea typeface="微软雅黑" panose="020B0503020204020204" charset="-122"/>
                        </a:rPr>
                        <a:t>平均日剂量</a:t>
                      </a:r>
                      <a:endParaRPr lang="zh-CN" altLang="en-US" sz="2000" b="1">
                        <a:solidFill>
                          <a:schemeClr val="bg2"/>
                        </a:solidFill>
                        <a:latin typeface="微软雅黑" panose="020B0503020204020204" charset="-122"/>
                        <a:ea typeface="微软雅黑" panose="020B0503020204020204" charset="-122"/>
                      </a:endParaRPr>
                    </a:p>
                  </a:txBody>
                  <a:tcPr anchor="ctr" anchorCtr="0">
                    <a:lnL>
                      <a:noFill/>
                    </a:lnL>
                    <a:lnR>
                      <a:noFill/>
                    </a:lnR>
                    <a:lnT w="12700">
                      <a:solidFill>
                        <a:schemeClr val="tx1"/>
                      </a:solidFill>
                      <a:prstDash val="solid"/>
                    </a:lnT>
                    <a:lnB>
                      <a:noFill/>
                    </a:lnB>
                    <a:lnTlToBr>
                      <a:noFill/>
                    </a:lnTlToBr>
                    <a:lnBlToTr>
                      <a:noFill/>
                    </a:lnBlToTr>
                    <a:solidFill>
                      <a:srgbClr val="2D61B7"/>
                    </a:solidFill>
                  </a:tcPr>
                </a:tc>
                <a:tc>
                  <a:txBody>
                    <a:bodyPr/>
                    <a:p>
                      <a:pPr algn="ctr">
                        <a:buNone/>
                      </a:pPr>
                      <a:r>
                        <a:rPr lang="zh-CN" altLang="en-US" sz="2000" b="1">
                          <a:solidFill>
                            <a:schemeClr val="bg2"/>
                          </a:solidFill>
                          <a:latin typeface="微软雅黑" panose="020B0503020204020204" charset="-122"/>
                          <a:ea typeface="微软雅黑" panose="020B0503020204020204" charset="-122"/>
                          <a:cs typeface="微软雅黑" panose="020B0503020204020204" charset="-122"/>
                        </a:rPr>
                        <a:t>挂网价</a:t>
                      </a:r>
                      <a:endParaRPr lang="zh-CN" altLang="en-US" sz="2000" b="1">
                        <a:solidFill>
                          <a:schemeClr val="bg2"/>
                        </a:solidFill>
                        <a:latin typeface="微软雅黑" panose="020B0503020204020204" charset="-122"/>
                        <a:ea typeface="微软雅黑" panose="020B0503020204020204" charset="-122"/>
                        <a:cs typeface="微软雅黑" panose="020B0503020204020204" charset="-122"/>
                      </a:endParaRPr>
                    </a:p>
                    <a:p>
                      <a:pPr algn="ctr">
                        <a:buNone/>
                      </a:pPr>
                      <a:r>
                        <a:rPr lang="en-US" altLang="zh-CN" sz="2000" b="1">
                          <a:solidFill>
                            <a:schemeClr val="bg2"/>
                          </a:solidFill>
                          <a:latin typeface="微软雅黑" panose="020B0503020204020204" charset="-122"/>
                          <a:ea typeface="微软雅黑" panose="020B0503020204020204" charset="-122"/>
                          <a:cs typeface="微软雅黑" panose="020B0503020204020204" charset="-122"/>
                        </a:rPr>
                        <a:t>/</a:t>
                      </a:r>
                      <a:r>
                        <a:rPr lang="zh-CN" altLang="en-US" sz="2000" b="1">
                          <a:solidFill>
                            <a:schemeClr val="bg2"/>
                          </a:solidFill>
                          <a:latin typeface="微软雅黑" panose="020B0503020204020204" charset="-122"/>
                          <a:ea typeface="微软雅黑" panose="020B0503020204020204" charset="-122"/>
                          <a:cs typeface="微软雅黑" panose="020B0503020204020204" charset="-122"/>
                        </a:rPr>
                        <a:t>支</a:t>
                      </a:r>
                      <a:r>
                        <a:rPr lang="en-US" altLang="zh-CN" sz="2000" b="1">
                          <a:solidFill>
                            <a:schemeClr val="bg2"/>
                          </a:solidFill>
                          <a:latin typeface="微软雅黑" panose="020B0503020204020204" charset="-122"/>
                          <a:ea typeface="微软雅黑" panose="020B0503020204020204" charset="-122"/>
                          <a:cs typeface="微软雅黑" panose="020B0503020204020204" charset="-122"/>
                        </a:rPr>
                        <a:t>/</a:t>
                      </a:r>
                      <a:r>
                        <a:rPr lang="zh-CN" altLang="en-US" sz="2000" b="1">
                          <a:solidFill>
                            <a:schemeClr val="bg2"/>
                          </a:solidFill>
                          <a:latin typeface="微软雅黑" panose="020B0503020204020204" charset="-122"/>
                          <a:ea typeface="微软雅黑" panose="020B0503020204020204" charset="-122"/>
                          <a:cs typeface="微软雅黑" panose="020B0503020204020204" charset="-122"/>
                        </a:rPr>
                        <a:t>元</a:t>
                      </a:r>
                      <a:endParaRPr lang="zh-CN" altLang="en-US" sz="2000" b="1">
                        <a:solidFill>
                          <a:schemeClr val="bg2"/>
                        </a:solidFill>
                        <a:latin typeface="微软雅黑" panose="020B0503020204020204" charset="-122"/>
                        <a:ea typeface="微软雅黑" panose="020B0503020204020204" charset="-122"/>
                        <a:cs typeface="微软雅黑" panose="020B0503020204020204" charset="-122"/>
                      </a:endParaRPr>
                    </a:p>
                  </a:txBody>
                  <a:tcPr anchor="ctr" anchorCtr="0">
                    <a:lnL>
                      <a:noFill/>
                    </a:lnL>
                    <a:lnR>
                      <a:noFill/>
                    </a:lnR>
                    <a:lnT w="12700">
                      <a:solidFill>
                        <a:schemeClr val="tx1"/>
                      </a:solidFill>
                      <a:prstDash val="solid"/>
                    </a:lnT>
                    <a:lnB>
                      <a:noFill/>
                    </a:lnB>
                    <a:lnTlToBr>
                      <a:noFill/>
                    </a:lnTlToBr>
                    <a:lnBlToTr>
                      <a:noFill/>
                    </a:lnBlToTr>
                    <a:solidFill>
                      <a:srgbClr val="2D61B7"/>
                    </a:solidFill>
                  </a:tcPr>
                </a:tc>
                <a:tc>
                  <a:txBody>
                    <a:bodyPr/>
                    <a:p>
                      <a:pPr algn="ctr">
                        <a:buNone/>
                      </a:pPr>
                      <a:r>
                        <a:rPr lang="zh-CN" altLang="en-US" sz="2000" b="1">
                          <a:solidFill>
                            <a:schemeClr val="bg2"/>
                          </a:solidFill>
                          <a:latin typeface="微软雅黑" panose="020B0503020204020204" charset="-122"/>
                          <a:ea typeface="微软雅黑" panose="020B0503020204020204" charset="-122"/>
                          <a:cs typeface="微软雅黑" panose="020B0503020204020204" charset="-122"/>
                        </a:rPr>
                        <a:t>治疗费</a:t>
                      </a:r>
                      <a:r>
                        <a:rPr lang="en-US" altLang="zh-CN" sz="2000" b="1">
                          <a:solidFill>
                            <a:schemeClr val="bg2"/>
                          </a:solidFill>
                          <a:latin typeface="微软雅黑" panose="020B0503020204020204" charset="-122"/>
                          <a:ea typeface="微软雅黑" panose="020B0503020204020204" charset="-122"/>
                          <a:cs typeface="微软雅黑" panose="020B0503020204020204" charset="-122"/>
                        </a:rPr>
                        <a:t>*/</a:t>
                      </a:r>
                      <a:r>
                        <a:rPr lang="zh-CN" altLang="en-US" sz="2000" b="1">
                          <a:solidFill>
                            <a:schemeClr val="bg2"/>
                          </a:solidFill>
                          <a:latin typeface="微软雅黑" panose="020B0503020204020204" charset="-122"/>
                          <a:ea typeface="微软雅黑" panose="020B0503020204020204" charset="-122"/>
                          <a:cs typeface="微软雅黑" panose="020B0503020204020204" charset="-122"/>
                        </a:rPr>
                        <a:t>次</a:t>
                      </a:r>
                      <a:endParaRPr lang="zh-CN" altLang="en-US" sz="2000" b="1">
                        <a:solidFill>
                          <a:schemeClr val="bg2"/>
                        </a:solidFill>
                        <a:latin typeface="微软雅黑" panose="020B0503020204020204" charset="-122"/>
                        <a:ea typeface="微软雅黑" panose="020B0503020204020204" charset="-122"/>
                        <a:cs typeface="微软雅黑" panose="020B0503020204020204" charset="-122"/>
                      </a:endParaRPr>
                    </a:p>
                    <a:p>
                      <a:pPr algn="ctr">
                        <a:buNone/>
                      </a:pPr>
                      <a:r>
                        <a:rPr lang="en-US" altLang="zh-CN" sz="2000" b="1">
                          <a:solidFill>
                            <a:schemeClr val="bg2"/>
                          </a:solidFill>
                          <a:latin typeface="微软雅黑" panose="020B0503020204020204" charset="-122"/>
                          <a:ea typeface="微软雅黑" panose="020B0503020204020204" charset="-122"/>
                          <a:cs typeface="微软雅黑" panose="020B0503020204020204" charset="-122"/>
                        </a:rPr>
                        <a:t>/</a:t>
                      </a:r>
                      <a:r>
                        <a:rPr lang="zh-CN" altLang="en-US" sz="2000" b="1">
                          <a:solidFill>
                            <a:schemeClr val="bg2"/>
                          </a:solidFill>
                          <a:latin typeface="微软雅黑" panose="020B0503020204020204" charset="-122"/>
                          <a:ea typeface="微软雅黑" panose="020B0503020204020204" charset="-122"/>
                          <a:cs typeface="微软雅黑" panose="020B0503020204020204" charset="-122"/>
                        </a:rPr>
                        <a:t>元</a:t>
                      </a:r>
                      <a:r>
                        <a:rPr lang="en-US" altLang="zh-CN" sz="2000" b="1">
                          <a:solidFill>
                            <a:schemeClr val="bg2"/>
                          </a:solidFill>
                          <a:latin typeface="微软雅黑" panose="020B0503020204020204" charset="-122"/>
                          <a:ea typeface="微软雅黑" panose="020B0503020204020204" charset="-122"/>
                          <a:cs typeface="微软雅黑" panose="020B0503020204020204" charset="-122"/>
                        </a:rPr>
                        <a:t>/</a:t>
                      </a:r>
                      <a:r>
                        <a:rPr lang="zh-CN" altLang="en-US" sz="2000" b="1">
                          <a:solidFill>
                            <a:schemeClr val="bg2"/>
                          </a:solidFill>
                          <a:latin typeface="微软雅黑" panose="020B0503020204020204" charset="-122"/>
                          <a:ea typeface="微软雅黑" panose="020B0503020204020204" charset="-122"/>
                          <a:cs typeface="微软雅黑" panose="020B0503020204020204" charset="-122"/>
                        </a:rPr>
                        <a:t>人</a:t>
                      </a:r>
                      <a:endParaRPr lang="zh-CN" altLang="en-US" sz="2000" b="1">
                        <a:solidFill>
                          <a:schemeClr val="bg2"/>
                        </a:solidFill>
                        <a:latin typeface="微软雅黑" panose="020B0503020204020204" charset="-122"/>
                        <a:ea typeface="微软雅黑" panose="020B0503020204020204" charset="-122"/>
                        <a:cs typeface="微软雅黑" panose="020B0503020204020204" charset="-122"/>
                      </a:endParaRPr>
                    </a:p>
                  </a:txBody>
                  <a:tcPr anchor="ctr" anchorCtr="0">
                    <a:lnL>
                      <a:noFill/>
                    </a:lnL>
                    <a:lnR>
                      <a:noFill/>
                    </a:lnR>
                    <a:lnT w="12700">
                      <a:solidFill>
                        <a:schemeClr val="tx1"/>
                      </a:solidFill>
                      <a:prstDash val="solid"/>
                    </a:lnT>
                    <a:lnB>
                      <a:noFill/>
                    </a:lnB>
                    <a:lnTlToBr>
                      <a:noFill/>
                    </a:lnTlToBr>
                    <a:lnBlToTr>
                      <a:noFill/>
                    </a:lnBlToTr>
                    <a:solidFill>
                      <a:srgbClr val="2D61B7"/>
                    </a:solidFill>
                  </a:tcPr>
                </a:tc>
                <a:tc>
                  <a:txBody>
                    <a:bodyPr/>
                    <a:p>
                      <a:pPr algn="ctr">
                        <a:buNone/>
                      </a:pPr>
                      <a:r>
                        <a:rPr lang="zh-CN" altLang="en-US" sz="2000" b="1">
                          <a:solidFill>
                            <a:schemeClr val="bg2"/>
                          </a:solidFill>
                          <a:latin typeface="微软雅黑" panose="020B0503020204020204" charset="-122"/>
                          <a:ea typeface="微软雅黑" panose="020B0503020204020204" charset="-122"/>
                          <a:cs typeface="微软雅黑" panose="020B0503020204020204" charset="-122"/>
                        </a:rPr>
                        <a:t>日治疗费合计</a:t>
                      </a:r>
                      <a:endParaRPr lang="zh-CN" altLang="en-US" sz="2000" b="1">
                        <a:solidFill>
                          <a:schemeClr val="bg2"/>
                        </a:solidFill>
                        <a:latin typeface="微软雅黑" panose="020B0503020204020204" charset="-122"/>
                        <a:ea typeface="微软雅黑" panose="020B0503020204020204" charset="-122"/>
                        <a:cs typeface="微软雅黑" panose="020B0503020204020204" charset="-122"/>
                      </a:endParaRPr>
                    </a:p>
                    <a:p>
                      <a:pPr algn="ctr">
                        <a:buNone/>
                      </a:pPr>
                      <a:r>
                        <a:rPr lang="en-US" altLang="zh-CN" sz="2000" b="1">
                          <a:solidFill>
                            <a:schemeClr val="bg2"/>
                          </a:solidFill>
                          <a:latin typeface="微软雅黑" panose="020B0503020204020204" charset="-122"/>
                          <a:ea typeface="微软雅黑" panose="020B0503020204020204" charset="-122"/>
                          <a:cs typeface="微软雅黑" panose="020B0503020204020204" charset="-122"/>
                        </a:rPr>
                        <a:t>/</a:t>
                      </a:r>
                      <a:r>
                        <a:rPr lang="zh-CN" altLang="en-US" sz="2000" b="1">
                          <a:solidFill>
                            <a:schemeClr val="bg2"/>
                          </a:solidFill>
                          <a:latin typeface="微软雅黑" panose="020B0503020204020204" charset="-122"/>
                          <a:ea typeface="微软雅黑" panose="020B0503020204020204" charset="-122"/>
                          <a:cs typeface="微软雅黑" panose="020B0503020204020204" charset="-122"/>
                        </a:rPr>
                        <a:t>元</a:t>
                      </a:r>
                      <a:r>
                        <a:rPr lang="en-US" altLang="zh-CN" sz="2000" b="1">
                          <a:solidFill>
                            <a:schemeClr val="bg2"/>
                          </a:solidFill>
                          <a:latin typeface="微软雅黑" panose="020B0503020204020204" charset="-122"/>
                          <a:ea typeface="微软雅黑" panose="020B0503020204020204" charset="-122"/>
                          <a:cs typeface="微软雅黑" panose="020B0503020204020204" charset="-122"/>
                        </a:rPr>
                        <a:t>/</a:t>
                      </a:r>
                      <a:r>
                        <a:rPr lang="zh-CN" altLang="en-US" sz="2000" b="1">
                          <a:solidFill>
                            <a:schemeClr val="bg2"/>
                          </a:solidFill>
                          <a:latin typeface="微软雅黑" panose="020B0503020204020204" charset="-122"/>
                          <a:ea typeface="微软雅黑" panose="020B0503020204020204" charset="-122"/>
                          <a:cs typeface="微软雅黑" panose="020B0503020204020204" charset="-122"/>
                        </a:rPr>
                        <a:t>人</a:t>
                      </a:r>
                      <a:endParaRPr lang="zh-CN" altLang="en-US" sz="2000" b="1">
                        <a:solidFill>
                          <a:schemeClr val="bg2"/>
                        </a:solidFill>
                        <a:latin typeface="微软雅黑" panose="020B0503020204020204" charset="-122"/>
                        <a:ea typeface="微软雅黑" panose="020B0503020204020204" charset="-122"/>
                        <a:cs typeface="微软雅黑" panose="020B0503020204020204" charset="-122"/>
                      </a:endParaRPr>
                    </a:p>
                  </a:txBody>
                  <a:tcPr anchor="ctr" anchorCtr="0">
                    <a:lnL>
                      <a:noFill/>
                    </a:lnL>
                    <a:lnR>
                      <a:noFill/>
                    </a:lnR>
                    <a:lnT w="12700">
                      <a:solidFill>
                        <a:schemeClr val="tx1"/>
                      </a:solidFill>
                      <a:prstDash val="solid"/>
                    </a:lnT>
                    <a:lnB>
                      <a:noFill/>
                    </a:lnB>
                    <a:lnTlToBr>
                      <a:noFill/>
                    </a:lnTlToBr>
                    <a:lnBlToTr>
                      <a:noFill/>
                    </a:lnBlToTr>
                    <a:solidFill>
                      <a:srgbClr val="2D61B7"/>
                    </a:solidFill>
                  </a:tcPr>
                </a:tc>
              </a:tr>
              <a:tr h="579120">
                <a:tc>
                  <a:txBody>
                    <a:bodyPr/>
                    <a:p>
                      <a:pPr algn="ctr">
                        <a:buNone/>
                      </a:pPr>
                      <a:r>
                        <a:rPr lang="zh-CN" altLang="en-US" sz="1800">
                          <a:solidFill>
                            <a:srgbClr val="002060"/>
                          </a:solidFill>
                          <a:latin typeface="微软雅黑" panose="020B0503020204020204" charset="-122"/>
                          <a:ea typeface="微软雅黑" panose="020B0503020204020204" charset="-122"/>
                        </a:rPr>
                        <a:t>间苯三酚注射液</a:t>
                      </a:r>
                      <a:endParaRPr lang="zh-CN" altLang="en-US" sz="1800">
                        <a:solidFill>
                          <a:srgbClr val="002060"/>
                        </a:solidFill>
                        <a:latin typeface="微软雅黑" panose="020B0503020204020204" charset="-122"/>
                        <a:ea typeface="微软雅黑" panose="020B0503020204020204" charset="-122"/>
                      </a:endParaRPr>
                    </a:p>
                  </a:txBody>
                  <a:tcPr anchor="ctr" anchorCtr="0">
                    <a:lnL>
                      <a:noFill/>
                    </a:lnL>
                    <a:lnR>
                      <a:noFill/>
                    </a:lnR>
                    <a:lnT>
                      <a:noFill/>
                    </a:lnT>
                    <a:lnB>
                      <a:noFill/>
                    </a:lnB>
                    <a:lnTlToBr>
                      <a:noFill/>
                    </a:lnTlToBr>
                    <a:lnBlToTr>
                      <a:noFill/>
                    </a:lnBlToTr>
                    <a:solidFill>
                      <a:schemeClr val="bg1"/>
                    </a:solidFill>
                  </a:tcPr>
                </a:tc>
                <a:tc>
                  <a:txBody>
                    <a:bodyPr/>
                    <a:p>
                      <a:pPr algn="ctr">
                        <a:buNone/>
                      </a:pPr>
                      <a:r>
                        <a:rPr lang="en-US" altLang="zh-CN" sz="1800">
                          <a:solidFill>
                            <a:srgbClr val="002060"/>
                          </a:solidFill>
                          <a:latin typeface="微软雅黑" panose="020B0503020204020204" charset="-122"/>
                          <a:ea typeface="微软雅黑" panose="020B0503020204020204" charset="-122"/>
                          <a:cs typeface="微软雅黑" panose="020B0503020204020204" charset="-122"/>
                        </a:rPr>
                        <a:t>4ml</a:t>
                      </a:r>
                      <a:r>
                        <a:rPr lang="zh-CN" altLang="en-US" sz="1800">
                          <a:solidFill>
                            <a:srgbClr val="002060"/>
                          </a:solidFill>
                          <a:latin typeface="微软雅黑" panose="020B0503020204020204" charset="-122"/>
                          <a:ea typeface="微软雅黑" panose="020B0503020204020204" charset="-122"/>
                          <a:cs typeface="微软雅黑" panose="020B0503020204020204" charset="-122"/>
                        </a:rPr>
                        <a:t>：</a:t>
                      </a:r>
                      <a:r>
                        <a:rPr lang="en-US" altLang="zh-CN" sz="1800">
                          <a:solidFill>
                            <a:srgbClr val="002060"/>
                          </a:solidFill>
                          <a:latin typeface="微软雅黑" panose="020B0503020204020204" charset="-122"/>
                          <a:ea typeface="微软雅黑" panose="020B0503020204020204" charset="-122"/>
                          <a:cs typeface="微软雅黑" panose="020B0503020204020204" charset="-122"/>
                        </a:rPr>
                        <a:t>40mg</a:t>
                      </a:r>
                      <a:endParaRPr lang="en-US" altLang="zh-CN" sz="1800">
                        <a:solidFill>
                          <a:srgbClr val="002060"/>
                        </a:solidFill>
                        <a:latin typeface="微软雅黑" panose="020B0503020204020204" charset="-122"/>
                        <a:ea typeface="微软雅黑" panose="020B0503020204020204" charset="-122"/>
                        <a:cs typeface="微软雅黑" panose="020B0503020204020204" charset="-122"/>
                      </a:endParaRPr>
                    </a:p>
                  </a:txBody>
                  <a:tcPr anchor="ctr" anchorCtr="0">
                    <a:lnL>
                      <a:noFill/>
                    </a:lnL>
                    <a:lnR>
                      <a:noFill/>
                    </a:lnR>
                    <a:lnT>
                      <a:noFill/>
                    </a:lnT>
                    <a:lnB>
                      <a:noFill/>
                    </a:lnB>
                    <a:lnTlToBr>
                      <a:noFill/>
                    </a:lnTlToBr>
                    <a:lnBlToTr>
                      <a:noFill/>
                    </a:lnBlToTr>
                    <a:solidFill>
                      <a:schemeClr val="bg1"/>
                    </a:solidFill>
                  </a:tcPr>
                </a:tc>
                <a:tc>
                  <a:txBody>
                    <a:bodyPr/>
                    <a:p>
                      <a:pPr algn="ctr">
                        <a:buNone/>
                      </a:pPr>
                      <a:r>
                        <a:rPr lang="en-US" altLang="zh-CN" sz="1800">
                          <a:solidFill>
                            <a:srgbClr val="002060"/>
                          </a:solidFill>
                          <a:latin typeface="微软雅黑" panose="020B0503020204020204" charset="-122"/>
                          <a:ea typeface="微软雅黑" panose="020B0503020204020204" charset="-122"/>
                          <a:cs typeface="微软雅黑" panose="020B0503020204020204" charset="-122"/>
                        </a:rPr>
                        <a:t>5</a:t>
                      </a:r>
                      <a:r>
                        <a:rPr lang="zh-CN" altLang="en-US" sz="1800">
                          <a:solidFill>
                            <a:srgbClr val="002060"/>
                          </a:solidFill>
                          <a:latin typeface="微软雅黑" panose="020B0503020204020204" charset="-122"/>
                          <a:ea typeface="微软雅黑" panose="020B0503020204020204" charset="-122"/>
                          <a:cs typeface="微软雅黑" panose="020B0503020204020204" charset="-122"/>
                        </a:rPr>
                        <a:t>支</a:t>
                      </a:r>
                      <a:endParaRPr lang="zh-CN" altLang="en-US" sz="1800">
                        <a:solidFill>
                          <a:srgbClr val="002060"/>
                        </a:solidFill>
                        <a:latin typeface="微软雅黑" panose="020B0503020204020204" charset="-122"/>
                        <a:ea typeface="微软雅黑" panose="020B0503020204020204" charset="-122"/>
                        <a:cs typeface="微软雅黑" panose="020B0503020204020204" charset="-122"/>
                      </a:endParaRPr>
                    </a:p>
                  </a:txBody>
                  <a:tcPr anchor="ctr" anchorCtr="0">
                    <a:lnL>
                      <a:noFill/>
                    </a:lnL>
                    <a:lnR>
                      <a:noFill/>
                    </a:lnR>
                    <a:lnT>
                      <a:noFill/>
                    </a:lnT>
                    <a:lnB>
                      <a:noFill/>
                    </a:lnB>
                    <a:lnTlToBr>
                      <a:noFill/>
                    </a:lnTlToBr>
                    <a:lnBlToTr>
                      <a:noFill/>
                    </a:lnBlToTr>
                    <a:solidFill>
                      <a:schemeClr val="bg1"/>
                    </a:solidFill>
                  </a:tcPr>
                </a:tc>
                <a:tc>
                  <a:txBody>
                    <a:bodyPr/>
                    <a:p>
                      <a:pPr algn="ctr">
                        <a:buNone/>
                      </a:pPr>
                      <a:r>
                        <a:rPr lang="en-US" altLang="zh-CN" sz="1800">
                          <a:solidFill>
                            <a:srgbClr val="002060"/>
                          </a:solidFill>
                          <a:latin typeface="微软雅黑" panose="020B0503020204020204" charset="-122"/>
                          <a:ea typeface="微软雅黑" panose="020B0503020204020204" charset="-122"/>
                        </a:rPr>
                        <a:t>0.58**</a:t>
                      </a:r>
                      <a:endParaRPr lang="en-US" altLang="zh-CN" sz="1800" baseline="30000">
                        <a:solidFill>
                          <a:srgbClr val="002060"/>
                        </a:solidFill>
                        <a:uFillTx/>
                        <a:latin typeface="微软雅黑" panose="020B0503020204020204" charset="-122"/>
                        <a:ea typeface="微软雅黑" panose="020B0503020204020204" charset="-122"/>
                      </a:endParaRPr>
                    </a:p>
                  </a:txBody>
                  <a:tcPr anchor="ctr" anchorCtr="0">
                    <a:lnL>
                      <a:noFill/>
                    </a:lnL>
                    <a:lnR>
                      <a:noFill/>
                    </a:lnR>
                    <a:lnT>
                      <a:noFill/>
                    </a:lnT>
                    <a:lnB>
                      <a:noFill/>
                    </a:lnB>
                    <a:lnTlToBr>
                      <a:noFill/>
                    </a:lnTlToBr>
                    <a:lnBlToTr>
                      <a:noFill/>
                    </a:lnBlToTr>
                    <a:solidFill>
                      <a:schemeClr val="bg1"/>
                    </a:solidFill>
                  </a:tcPr>
                </a:tc>
                <a:tc>
                  <a:txBody>
                    <a:bodyPr/>
                    <a:p>
                      <a:pPr indent="0" algn="ctr">
                        <a:buNone/>
                      </a:pPr>
                      <a:r>
                        <a:rPr lang="en-US" altLang="en-US" sz="1800" b="0">
                          <a:solidFill>
                            <a:srgbClr val="002060"/>
                          </a:solidFill>
                          <a:uFillTx/>
                          <a:latin typeface="微软雅黑" panose="020B0503020204020204" charset="-122"/>
                          <a:ea typeface="微软雅黑" panose="020B0503020204020204" charset="-122"/>
                        </a:rPr>
                        <a:t>50</a:t>
                      </a:r>
                      <a:endParaRPr lang="en-US" altLang="en-US" sz="1800" b="0">
                        <a:solidFill>
                          <a:srgbClr val="002060"/>
                        </a:solidFill>
                        <a:uFillTx/>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solidFill>
                      <a:schemeClr val="bg1"/>
                    </a:solidFill>
                  </a:tcPr>
                </a:tc>
                <a:tc>
                  <a:txBody>
                    <a:bodyPr/>
                    <a:p>
                      <a:pPr indent="0" algn="ctr">
                        <a:buNone/>
                      </a:pPr>
                      <a:r>
                        <a:rPr lang="en-US" altLang="en-US" sz="1800" b="0">
                          <a:solidFill>
                            <a:srgbClr val="002060"/>
                          </a:solidFill>
                          <a:uFillTx/>
                          <a:latin typeface="微软雅黑" panose="020B0503020204020204" charset="-122"/>
                          <a:ea typeface="微软雅黑" panose="020B0503020204020204" charset="-122"/>
                        </a:rPr>
                        <a:t>52.9</a:t>
                      </a:r>
                      <a:endParaRPr lang="en-US" altLang="en-US" sz="1800" b="0">
                        <a:solidFill>
                          <a:srgbClr val="002060"/>
                        </a:solidFill>
                        <a:uFillTx/>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solidFill>
                      <a:schemeClr val="bg1"/>
                    </a:solidFill>
                  </a:tcPr>
                </a:tc>
              </a:tr>
              <a:tr h="570230">
                <a:tc>
                  <a:txBody>
                    <a:bodyPr/>
                    <a:p>
                      <a:pPr algn="ctr">
                        <a:buNone/>
                      </a:pPr>
                      <a:r>
                        <a:rPr lang="zh-CN" altLang="en-US" sz="1800">
                          <a:solidFill>
                            <a:srgbClr val="002060"/>
                          </a:solidFill>
                          <a:latin typeface="微软雅黑" panose="020B0503020204020204" charset="-122"/>
                          <a:ea typeface="微软雅黑" panose="020B0503020204020204" charset="-122"/>
                        </a:rPr>
                        <a:t>间苯三酚口崩片</a:t>
                      </a:r>
                      <a:endParaRPr lang="zh-CN" altLang="en-US" sz="1800">
                        <a:solidFill>
                          <a:srgbClr val="002060"/>
                        </a:solidFill>
                        <a:latin typeface="微软雅黑" panose="020B0503020204020204" charset="-122"/>
                        <a:ea typeface="微软雅黑" panose="020B0503020204020204" charset="-122"/>
                      </a:endParaRPr>
                    </a:p>
                  </a:txBody>
                  <a:tcPr anchor="ctr" anchorCtr="0">
                    <a:lnL>
                      <a:noFill/>
                    </a:lnL>
                    <a:lnR>
                      <a:noFill/>
                    </a:lnR>
                    <a:lnT>
                      <a:noFill/>
                    </a:lnT>
                    <a:lnB w="12700">
                      <a:solidFill>
                        <a:schemeClr val="tx1"/>
                      </a:solidFill>
                      <a:prstDash val="solid"/>
                    </a:lnB>
                    <a:lnTlToBr>
                      <a:noFill/>
                    </a:lnTlToBr>
                    <a:lnBlToTr>
                      <a:noFill/>
                    </a:lnBlToTr>
                    <a:solidFill>
                      <a:schemeClr val="bg1"/>
                    </a:solidFill>
                  </a:tcPr>
                </a:tc>
                <a:tc>
                  <a:txBody>
                    <a:bodyPr/>
                    <a:p>
                      <a:pPr algn="ctr">
                        <a:buNone/>
                      </a:pPr>
                      <a:r>
                        <a:rPr lang="en-US" altLang="zh-CN" sz="1800">
                          <a:solidFill>
                            <a:srgbClr val="002060"/>
                          </a:solidFill>
                          <a:latin typeface="微软雅黑" panose="020B0503020204020204" charset="-122"/>
                          <a:ea typeface="微软雅黑" panose="020B0503020204020204" charset="-122"/>
                          <a:cs typeface="微软雅黑" panose="020B0503020204020204" charset="-122"/>
                        </a:rPr>
                        <a:t>80mg</a:t>
                      </a:r>
                      <a:endParaRPr lang="en-US" altLang="zh-CN" sz="1800">
                        <a:solidFill>
                          <a:srgbClr val="002060"/>
                        </a:solidFill>
                        <a:latin typeface="微软雅黑" panose="020B0503020204020204" charset="-122"/>
                        <a:ea typeface="微软雅黑" panose="020B0503020204020204" charset="-122"/>
                        <a:cs typeface="微软雅黑" panose="020B0503020204020204" charset="-122"/>
                      </a:endParaRPr>
                    </a:p>
                  </a:txBody>
                  <a:tcPr anchor="ctr" anchorCtr="0">
                    <a:lnL>
                      <a:noFill/>
                    </a:lnL>
                    <a:lnR>
                      <a:noFill/>
                    </a:lnR>
                    <a:lnT>
                      <a:noFill/>
                    </a:lnT>
                    <a:lnB w="12700">
                      <a:solidFill>
                        <a:schemeClr val="tx1"/>
                      </a:solidFill>
                      <a:prstDash val="solid"/>
                    </a:lnB>
                    <a:lnTlToBr>
                      <a:noFill/>
                    </a:lnTlToBr>
                    <a:lnBlToTr>
                      <a:noFill/>
                    </a:lnBlToTr>
                    <a:solidFill>
                      <a:schemeClr val="bg1"/>
                    </a:solidFill>
                  </a:tcPr>
                </a:tc>
                <a:tc>
                  <a:txBody>
                    <a:bodyPr/>
                    <a:p>
                      <a:pPr algn="ctr">
                        <a:buNone/>
                      </a:pPr>
                      <a:r>
                        <a:rPr lang="en-US" altLang="zh-CN" sz="1800">
                          <a:solidFill>
                            <a:srgbClr val="002060"/>
                          </a:solidFill>
                          <a:latin typeface="微软雅黑" panose="020B0503020204020204" charset="-122"/>
                          <a:ea typeface="微软雅黑" panose="020B0503020204020204" charset="-122"/>
                          <a:cs typeface="微软雅黑" panose="020B0503020204020204" charset="-122"/>
                        </a:rPr>
                        <a:t>4</a:t>
                      </a:r>
                      <a:r>
                        <a:rPr lang="zh-CN" altLang="en-US" sz="1800">
                          <a:solidFill>
                            <a:srgbClr val="002060"/>
                          </a:solidFill>
                          <a:latin typeface="微软雅黑" panose="020B0503020204020204" charset="-122"/>
                          <a:ea typeface="微软雅黑" panose="020B0503020204020204" charset="-122"/>
                          <a:cs typeface="微软雅黑" panose="020B0503020204020204" charset="-122"/>
                        </a:rPr>
                        <a:t>片</a:t>
                      </a:r>
                      <a:endParaRPr lang="zh-CN" altLang="en-US" sz="1800">
                        <a:solidFill>
                          <a:srgbClr val="002060"/>
                        </a:solidFill>
                        <a:latin typeface="微软雅黑" panose="020B0503020204020204" charset="-122"/>
                        <a:ea typeface="微软雅黑" panose="020B0503020204020204" charset="-122"/>
                        <a:cs typeface="微软雅黑" panose="020B0503020204020204" charset="-122"/>
                      </a:endParaRPr>
                    </a:p>
                  </a:txBody>
                  <a:tcPr anchor="ctr" anchorCtr="0">
                    <a:lnL>
                      <a:noFill/>
                    </a:lnL>
                    <a:lnR>
                      <a:noFill/>
                    </a:lnR>
                    <a:lnT>
                      <a:noFill/>
                    </a:lnT>
                    <a:lnB w="12700">
                      <a:solidFill>
                        <a:schemeClr val="tx1"/>
                      </a:solidFill>
                      <a:prstDash val="solid"/>
                    </a:lnB>
                    <a:lnTlToBr>
                      <a:noFill/>
                    </a:lnTlToBr>
                    <a:lnBlToTr>
                      <a:noFill/>
                    </a:lnBlToTr>
                    <a:solidFill>
                      <a:schemeClr val="bg1"/>
                    </a:solidFill>
                  </a:tcPr>
                </a:tc>
                <a:tc>
                  <a:txBody>
                    <a:bodyPr/>
                    <a:p>
                      <a:pPr algn="ctr">
                        <a:buNone/>
                      </a:pPr>
                      <a:r>
                        <a:rPr lang="en-US" altLang="zh-CN" sz="1800">
                          <a:solidFill>
                            <a:srgbClr val="002060"/>
                          </a:solidFill>
                          <a:latin typeface="微软雅黑" panose="020B0503020204020204" charset="-122"/>
                          <a:ea typeface="微软雅黑" panose="020B0503020204020204" charset="-122"/>
                        </a:rPr>
                        <a:t>17.73***</a:t>
                      </a:r>
                      <a:endParaRPr lang="en-US" altLang="zh-CN" sz="1800">
                        <a:solidFill>
                          <a:srgbClr val="002060"/>
                        </a:solidFill>
                        <a:latin typeface="微软雅黑" panose="020B0503020204020204" charset="-122"/>
                        <a:ea typeface="微软雅黑" panose="020B0503020204020204" charset="-122"/>
                      </a:endParaRPr>
                    </a:p>
                  </a:txBody>
                  <a:tcPr anchor="ctr" anchorCtr="0">
                    <a:lnL>
                      <a:noFill/>
                    </a:lnL>
                    <a:lnR>
                      <a:noFill/>
                    </a:lnR>
                    <a:lnT>
                      <a:noFill/>
                    </a:lnT>
                    <a:lnB w="12700">
                      <a:solidFill>
                        <a:schemeClr val="tx1"/>
                      </a:solidFill>
                      <a:prstDash val="solid"/>
                    </a:lnB>
                    <a:lnTlToBr>
                      <a:noFill/>
                    </a:lnTlToBr>
                    <a:lnBlToTr>
                      <a:noFill/>
                    </a:lnBlToTr>
                    <a:solidFill>
                      <a:schemeClr val="bg1"/>
                    </a:solidFill>
                  </a:tcPr>
                </a:tc>
                <a:tc>
                  <a:txBody>
                    <a:bodyPr/>
                    <a:p>
                      <a:pPr indent="0" algn="ctr">
                        <a:buNone/>
                      </a:pPr>
                      <a:r>
                        <a:rPr lang="en-US" altLang="en-US" sz="1800" b="0">
                          <a:solidFill>
                            <a:srgbClr val="002060"/>
                          </a:solidFill>
                          <a:uFillTx/>
                          <a:latin typeface="微软雅黑" panose="020B0503020204020204" charset="-122"/>
                          <a:ea typeface="微软雅黑" panose="020B0503020204020204" charset="-122"/>
                        </a:rPr>
                        <a:t>0</a:t>
                      </a:r>
                      <a:endParaRPr lang="en-US" altLang="en-US" sz="1800" b="0">
                        <a:solidFill>
                          <a:srgbClr val="002060"/>
                        </a:solidFill>
                        <a:uFillTx/>
                        <a:latin typeface="微软雅黑" panose="020B0503020204020204" charset="-122"/>
                        <a:ea typeface="微软雅黑" panose="020B0503020204020204" charset="-122"/>
                      </a:endParaRPr>
                    </a:p>
                  </a:txBody>
                  <a:tcPr marL="12700" marR="12700" marT="12700" vert="horz" anchor="ctr" anchorCtr="0">
                    <a:lnL>
                      <a:noFill/>
                    </a:lnL>
                    <a:lnR>
                      <a:noFill/>
                    </a:lnR>
                    <a:lnT>
                      <a:noFill/>
                    </a:lnT>
                    <a:lnB w="12700">
                      <a:solidFill>
                        <a:schemeClr val="tx1"/>
                      </a:solidFill>
                      <a:prstDash val="solid"/>
                    </a:lnB>
                    <a:lnTlToBr>
                      <a:noFill/>
                    </a:lnTlToBr>
                    <a:lnBlToTr>
                      <a:noFill/>
                    </a:lnBlToTr>
                    <a:solidFill>
                      <a:schemeClr val="bg1"/>
                    </a:solidFill>
                  </a:tcPr>
                </a:tc>
                <a:tc>
                  <a:txBody>
                    <a:bodyPr/>
                    <a:p>
                      <a:pPr indent="0" algn="ctr">
                        <a:buNone/>
                      </a:pPr>
                      <a:r>
                        <a:rPr lang="en-US" altLang="en-US" sz="1800" b="0">
                          <a:solidFill>
                            <a:srgbClr val="002060"/>
                          </a:solidFill>
                          <a:uFillTx/>
                          <a:latin typeface="微软雅黑" panose="020B0503020204020204" charset="-122"/>
                          <a:ea typeface="微软雅黑" panose="020B0503020204020204" charset="-122"/>
                        </a:rPr>
                        <a:t>70.92</a:t>
                      </a:r>
                      <a:endParaRPr lang="en-US" altLang="en-US" sz="1800" b="0">
                        <a:solidFill>
                          <a:srgbClr val="002060"/>
                        </a:solidFill>
                        <a:uFillTx/>
                        <a:latin typeface="微软雅黑" panose="020B0503020204020204" charset="-122"/>
                        <a:ea typeface="微软雅黑" panose="020B0503020204020204" charset="-122"/>
                      </a:endParaRPr>
                    </a:p>
                  </a:txBody>
                  <a:tcPr marL="12700" marR="12700" marT="12700" vert="horz" anchor="ctr" anchorCtr="0">
                    <a:lnL>
                      <a:noFill/>
                    </a:lnL>
                    <a:lnR>
                      <a:noFill/>
                    </a:lnR>
                    <a:lnT>
                      <a:noFill/>
                    </a:lnT>
                    <a:lnB w="12700">
                      <a:solidFill>
                        <a:schemeClr val="tx1"/>
                      </a:solidFill>
                      <a:prstDash val="solid"/>
                    </a:lnB>
                    <a:lnTlToBr>
                      <a:noFill/>
                    </a:lnTlToBr>
                    <a:lnBlToTr>
                      <a:noFill/>
                    </a:lnBlToTr>
                    <a:solidFill>
                      <a:schemeClr val="bg1"/>
                    </a:solidFill>
                  </a:tcPr>
                </a:tc>
              </a:tr>
            </a:tbl>
          </a:graphicData>
        </a:graphic>
      </p:graphicFrame>
      <p:sp>
        <p:nvSpPr>
          <p:cNvPr id="8" name="文本框 7"/>
          <p:cNvSpPr txBox="1"/>
          <p:nvPr>
            <p:custDataLst>
              <p:tags r:id="rId3"/>
            </p:custDataLst>
          </p:nvPr>
        </p:nvSpPr>
        <p:spPr>
          <a:xfrm>
            <a:off x="453390" y="4509135"/>
            <a:ext cx="10992485" cy="929005"/>
          </a:xfrm>
          <a:prstGeom prst="rect">
            <a:avLst/>
          </a:prstGeom>
          <a:solidFill>
            <a:schemeClr val="bg1"/>
          </a:solidFill>
          <a:effectLst>
            <a:outerShdw blurRad="50800" dist="38100" dir="2700000" algn="tl" rotWithShape="0">
              <a:prstClr val="black">
                <a:alpha val="40000"/>
              </a:prstClr>
            </a:outerShdw>
          </a:effectLst>
        </p:spPr>
        <p:txBody>
          <a:bodyPr wrap="square" lIns="0" tIns="0" rIns="0" bIns="0" rtlCol="0">
            <a:noAutofit/>
          </a:bodyPr>
          <a:p>
            <a:pPr marL="342900" indent="-342900" algn="l" fontAlgn="auto">
              <a:lnSpc>
                <a:spcPct val="150000"/>
              </a:lnSpc>
              <a:buFont typeface="Arial" panose="020B0604020202020204" pitchFamily="34" charset="0"/>
              <a:buChar char="•"/>
            </a:pPr>
            <a:r>
              <a:rPr lang="zh-CN" altLang="en-US" sz="2000" dirty="0" smtClean="0">
                <a:solidFill>
                  <a:srgbClr val="002060"/>
                </a:solidFill>
                <a:latin typeface="微软雅黑" panose="020B0503020204020204" charset="-122"/>
                <a:ea typeface="微软雅黑" panose="020B0503020204020204" charset="-122"/>
              </a:rPr>
              <a:t>间苯三酚口崩片较间苯三酚注射液可以降低治疗时静脉通道建立费用，输液费、耗材费等</a:t>
            </a:r>
            <a:endParaRPr lang="zh-CN" altLang="en-US" sz="2000" dirty="0" smtClean="0">
              <a:solidFill>
                <a:srgbClr val="002060"/>
              </a:solidFill>
              <a:latin typeface="微软雅黑" panose="020B0503020204020204" charset="-122"/>
              <a:ea typeface="微软雅黑" panose="020B0503020204020204" charset="-122"/>
            </a:endParaRPr>
          </a:p>
          <a:p>
            <a:pPr marL="342900" indent="-342900" algn="l" fontAlgn="auto">
              <a:lnSpc>
                <a:spcPct val="150000"/>
              </a:lnSpc>
              <a:buFont typeface="Arial" panose="020B0604020202020204" pitchFamily="34" charset="0"/>
              <a:buChar char="•"/>
            </a:pPr>
            <a:r>
              <a:rPr lang="zh-CN" altLang="en-US" sz="2000" dirty="0" smtClean="0">
                <a:solidFill>
                  <a:srgbClr val="002060"/>
                </a:solidFill>
                <a:latin typeface="微软雅黑" panose="020B0503020204020204" charset="-122"/>
                <a:ea typeface="微软雅黑" panose="020B0503020204020204" charset="-122"/>
              </a:rPr>
              <a:t>药智网数据显示</a:t>
            </a:r>
            <a:r>
              <a:rPr lang="en-US" altLang="zh-CN" sz="2000" dirty="0" smtClean="0">
                <a:solidFill>
                  <a:srgbClr val="002060"/>
                </a:solidFill>
                <a:latin typeface="微软雅黑" panose="020B0503020204020204" charset="-122"/>
                <a:ea typeface="微软雅黑" panose="020B0503020204020204" charset="-122"/>
              </a:rPr>
              <a:t>2025</a:t>
            </a:r>
            <a:r>
              <a:rPr lang="zh-CN" altLang="en-US" sz="2000" dirty="0" smtClean="0">
                <a:solidFill>
                  <a:srgbClr val="002060"/>
                </a:solidFill>
                <a:latin typeface="微软雅黑" panose="020B0503020204020204" charset="-122"/>
                <a:ea typeface="微软雅黑" panose="020B0503020204020204" charset="-122"/>
              </a:rPr>
              <a:t>年间苯三酚注射液销售</a:t>
            </a:r>
            <a:r>
              <a:rPr lang="en-US" altLang="zh-CN" sz="2000" dirty="0" smtClean="0">
                <a:solidFill>
                  <a:srgbClr val="002060"/>
                </a:solidFill>
                <a:latin typeface="微软雅黑" panose="020B0503020204020204" charset="-122"/>
                <a:ea typeface="微软雅黑" panose="020B0503020204020204" charset="-122"/>
              </a:rPr>
              <a:t>7200</a:t>
            </a:r>
            <a:r>
              <a:rPr lang="zh-CN" altLang="en-US" sz="2000" dirty="0" smtClean="0">
                <a:solidFill>
                  <a:srgbClr val="002060"/>
                </a:solidFill>
                <a:latin typeface="微软雅黑" panose="020B0503020204020204" charset="-122"/>
                <a:ea typeface="微软雅黑" panose="020B0503020204020204" charset="-122"/>
              </a:rPr>
              <a:t>万支</a:t>
            </a:r>
            <a:r>
              <a:rPr lang="en-US" altLang="zh-CN" sz="2000" dirty="0" smtClean="0">
                <a:solidFill>
                  <a:srgbClr val="002060"/>
                </a:solidFill>
                <a:latin typeface="微软雅黑" panose="020B0503020204020204" charset="-122"/>
                <a:ea typeface="微软雅黑" panose="020B0503020204020204" charset="-122"/>
              </a:rPr>
              <a:t>*</a:t>
            </a:r>
            <a:r>
              <a:rPr lang="zh-CN" altLang="en-US" sz="2000" dirty="0" smtClean="0">
                <a:solidFill>
                  <a:srgbClr val="002060"/>
                </a:solidFill>
                <a:latin typeface="微软雅黑" panose="020B0503020204020204" charset="-122"/>
                <a:ea typeface="微软雅黑" panose="020B0503020204020204" charset="-122"/>
              </a:rPr>
              <a:t>，约</a:t>
            </a:r>
            <a:r>
              <a:rPr lang="en-US" altLang="zh-CN" sz="2000" dirty="0" smtClean="0">
                <a:solidFill>
                  <a:srgbClr val="002060"/>
                </a:solidFill>
                <a:latin typeface="微软雅黑" panose="020B0503020204020204" charset="-122"/>
                <a:ea typeface="微软雅黑" panose="020B0503020204020204" charset="-122"/>
              </a:rPr>
              <a:t>720</a:t>
            </a:r>
            <a:r>
              <a:rPr lang="zh-CN" altLang="en-US" sz="2000" dirty="0" smtClean="0">
                <a:solidFill>
                  <a:srgbClr val="002060"/>
                </a:solidFill>
                <a:latin typeface="微软雅黑" panose="020B0503020204020204" charset="-122"/>
                <a:ea typeface="微软雅黑" panose="020B0503020204020204" charset="-122"/>
              </a:rPr>
              <a:t>万人次接受间苯三酚注射液治疗</a:t>
            </a:r>
            <a:endParaRPr lang="zh-CN" altLang="en-US" sz="2000" dirty="0" smtClean="0">
              <a:solidFill>
                <a:srgbClr val="002060"/>
              </a:solidFill>
              <a:latin typeface="微软雅黑" panose="020B0503020204020204" charset="-122"/>
              <a:ea typeface="微软雅黑" panose="020B0503020204020204" charset="-122"/>
            </a:endParaRPr>
          </a:p>
          <a:p>
            <a:pPr marL="342900" indent="-342900" algn="l" fontAlgn="auto">
              <a:lnSpc>
                <a:spcPct val="150000"/>
              </a:lnSpc>
              <a:buFont typeface="Arial" panose="020B0604020202020204" pitchFamily="34" charset="0"/>
              <a:buChar char="•"/>
            </a:pPr>
            <a:endParaRPr lang="zh-CN" altLang="en-US" sz="2000" b="1" dirty="0" smtClean="0">
              <a:solidFill>
                <a:srgbClr val="002060"/>
              </a:solidFill>
              <a:latin typeface="微软雅黑" panose="020B0503020204020204" charset="-122"/>
              <a:ea typeface="微软雅黑" panose="020B0503020204020204" charset="-122"/>
            </a:endParaRPr>
          </a:p>
        </p:txBody>
      </p:sp>
      <p:sp>
        <p:nvSpPr>
          <p:cNvPr id="9" name="文本框 8"/>
          <p:cNvSpPr txBox="1"/>
          <p:nvPr>
            <p:custDataLst>
              <p:tags r:id="rId4"/>
            </p:custDataLst>
          </p:nvPr>
        </p:nvSpPr>
        <p:spPr>
          <a:xfrm>
            <a:off x="249555" y="6622415"/>
            <a:ext cx="7533640" cy="153670"/>
          </a:xfrm>
          <a:prstGeom prst="rect">
            <a:avLst/>
          </a:prstGeom>
          <a:noFill/>
        </p:spPr>
        <p:txBody>
          <a:bodyPr wrap="none" lIns="0" tIns="0" rIns="0" bIns="0" rtlCol="0">
            <a:spAutoFit/>
          </a:bodyPr>
          <a:p>
            <a:r>
              <a:rPr lang="zh-CN" altLang="en-US" sz="1000" dirty="0" smtClean="0">
                <a:solidFill>
                  <a:schemeClr val="tx1"/>
                </a:solidFill>
                <a:latin typeface="微软雅黑" panose="020B0503020204020204" charset="-122"/>
                <a:ea typeface="微软雅黑" panose="020B0503020204020204" charset="-122"/>
              </a:rPr>
              <a:t>备注：</a:t>
            </a:r>
            <a:r>
              <a:rPr lang="en-US" altLang="zh-CN" sz="1000" dirty="0" smtClean="0">
                <a:solidFill>
                  <a:schemeClr val="tx1"/>
                </a:solidFill>
                <a:latin typeface="微软雅黑" panose="020B0503020204020204" charset="-122"/>
                <a:ea typeface="微软雅黑" panose="020B0503020204020204" charset="-122"/>
              </a:rPr>
              <a:t>*</a:t>
            </a:r>
            <a:r>
              <a:rPr lang="zh-CN" altLang="en-US" sz="1000" dirty="0" smtClean="0">
                <a:solidFill>
                  <a:schemeClr val="tx1"/>
                </a:solidFill>
                <a:latin typeface="微软雅黑" panose="020B0503020204020204" charset="-122"/>
                <a:ea typeface="微软雅黑" panose="020B0503020204020204" charset="-122"/>
              </a:rPr>
              <a:t>包含挂号费、输液费、耗材费等；</a:t>
            </a:r>
            <a:r>
              <a:rPr lang="en-US" altLang="zh-CN" sz="1000" dirty="0" smtClean="0">
                <a:solidFill>
                  <a:schemeClr val="tx1"/>
                </a:solidFill>
                <a:latin typeface="微软雅黑" panose="020B0503020204020204" charset="-122"/>
                <a:ea typeface="微软雅黑" panose="020B0503020204020204" charset="-122"/>
              </a:rPr>
              <a:t>**</a:t>
            </a:r>
            <a:r>
              <a:rPr lang="zh-CN" altLang="en-US" sz="1000" dirty="0" smtClean="0">
                <a:solidFill>
                  <a:schemeClr val="tx1"/>
                </a:solidFill>
                <a:latin typeface="微软雅黑" panose="020B0503020204020204" charset="-122"/>
                <a:ea typeface="微软雅黑" panose="020B0503020204020204" charset="-122"/>
              </a:rPr>
              <a:t>间苯三酚注射液挂网价按要求填写的国家集采最高中标价</a:t>
            </a:r>
            <a:r>
              <a:rPr lang="en-US" altLang="zh-CN" sz="1000" dirty="0" smtClean="0">
                <a:solidFill>
                  <a:schemeClr val="tx1"/>
                </a:solidFill>
                <a:latin typeface="微软雅黑" panose="020B0503020204020204" charset="-122"/>
                <a:ea typeface="微软雅黑" panose="020B0503020204020204" charset="-122"/>
              </a:rPr>
              <a:t>  ***</a:t>
            </a:r>
            <a:r>
              <a:rPr lang="zh-CN" altLang="en-US" sz="1000" dirty="0" smtClean="0">
                <a:solidFill>
                  <a:schemeClr val="tx1"/>
                </a:solidFill>
                <a:latin typeface="微软雅黑" panose="020B0503020204020204" charset="-122"/>
                <a:ea typeface="微软雅黑" panose="020B0503020204020204" charset="-122"/>
              </a:rPr>
              <a:t>为间苯三酚口崩片日常挂网价</a:t>
            </a:r>
            <a:endParaRPr lang="zh-CN" altLang="en-US" sz="1000" dirty="0" smtClean="0">
              <a:solidFill>
                <a:schemeClr val="tx1"/>
              </a:solidFill>
              <a:latin typeface="微软雅黑" panose="020B0503020204020204" charset="-122"/>
              <a:ea typeface="微软雅黑" panose="020B0503020204020204" charset="-122"/>
            </a:endParaRPr>
          </a:p>
        </p:txBody>
      </p:sp>
      <p:sp>
        <p:nvSpPr>
          <p:cNvPr id="2" name="文本框 1"/>
          <p:cNvSpPr txBox="1"/>
          <p:nvPr/>
        </p:nvSpPr>
        <p:spPr>
          <a:xfrm>
            <a:off x="730885" y="1261745"/>
            <a:ext cx="4247515" cy="398780"/>
          </a:xfrm>
          <a:prstGeom prst="rect">
            <a:avLst/>
          </a:prstGeom>
          <a:noFill/>
        </p:spPr>
        <p:txBody>
          <a:bodyPr wrap="square" rtlCol="0">
            <a:spAutoFit/>
          </a:bodyPr>
          <a:p>
            <a:r>
              <a:rPr lang="zh-CN" altLang="en-US" sz="2000" b="1">
                <a:latin typeface="微软雅黑" panose="020B0503020204020204" charset="-122"/>
                <a:ea typeface="微软雅黑" panose="020B0503020204020204" charset="-122"/>
              </a:rPr>
              <a:t>建议参照药品：间苯三酚注射液</a:t>
            </a:r>
            <a:endParaRPr lang="zh-CN" altLang="en-US" sz="2000" b="1">
              <a:latin typeface="微软雅黑" panose="020B0503020204020204" charset="-122"/>
              <a:ea typeface="微软雅黑" panose="020B0503020204020204" charset="-122"/>
            </a:endParaRPr>
          </a:p>
        </p:txBody>
      </p:sp>
    </p:spTree>
    <p:custDataLst>
      <p:tags r:id="rId5"/>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 name="Freeform 19"/>
          <p:cNvSpPr/>
          <p:nvPr>
            <p:custDataLst>
              <p:tags r:id="rId1"/>
            </p:custDataLst>
          </p:nvPr>
        </p:nvSpPr>
        <p:spPr bwMode="auto">
          <a:xfrm>
            <a:off x="3724378" y="1844806"/>
            <a:ext cx="4754133" cy="652286"/>
          </a:xfrm>
          <a:custGeom>
            <a:avLst/>
            <a:gdLst>
              <a:gd name="T0" fmla="*/ 4922 w 28838"/>
              <a:gd name="T1" fmla="*/ 987 h 3953"/>
              <a:gd name="T2" fmla="*/ 4930 w 28838"/>
              <a:gd name="T3" fmla="*/ 2956 h 3953"/>
              <a:gd name="T4" fmla="*/ 6447 w 28838"/>
              <a:gd name="T5" fmla="*/ 2959 h 3953"/>
              <a:gd name="T6" fmla="*/ 6455 w 28838"/>
              <a:gd name="T7" fmla="*/ 983 h 3953"/>
              <a:gd name="T8" fmla="*/ 22398 w 28838"/>
              <a:gd name="T9" fmla="*/ 66 h 3953"/>
              <a:gd name="T10" fmla="*/ 25433 w 28838"/>
              <a:gd name="T11" fmla="*/ 712 h 3953"/>
              <a:gd name="T12" fmla="*/ 24303 w 28838"/>
              <a:gd name="T13" fmla="*/ 3885 h 3953"/>
              <a:gd name="T14" fmla="*/ 23531 w 28838"/>
              <a:gd name="T15" fmla="*/ 712 h 3953"/>
              <a:gd name="T16" fmla="*/ 22398 w 28838"/>
              <a:gd name="T17" fmla="*/ 66 h 3953"/>
              <a:gd name="T18" fmla="*/ 19574 w 28838"/>
              <a:gd name="T19" fmla="*/ 66 h 3953"/>
              <a:gd name="T20" fmla="*/ 21137 w 28838"/>
              <a:gd name="T21" fmla="*/ 66 h 3953"/>
              <a:gd name="T22" fmla="*/ 21854 w 28838"/>
              <a:gd name="T23" fmla="*/ 3885 h 3953"/>
              <a:gd name="T24" fmla="*/ 19540 w 28838"/>
              <a:gd name="T25" fmla="*/ 1394 h 3953"/>
              <a:gd name="T26" fmla="*/ 18823 w 28838"/>
              <a:gd name="T27" fmla="*/ 3885 h 3953"/>
              <a:gd name="T28" fmla="*/ 15256 w 28838"/>
              <a:gd name="T29" fmla="*/ 66 h 3953"/>
              <a:gd name="T30" fmla="*/ 18088 w 28838"/>
              <a:gd name="T31" fmla="*/ 712 h 3953"/>
              <a:gd name="T32" fmla="*/ 16027 w 28838"/>
              <a:gd name="T33" fmla="*/ 1559 h 3953"/>
              <a:gd name="T34" fmla="*/ 17945 w 28838"/>
              <a:gd name="T35" fmla="*/ 2202 h 3953"/>
              <a:gd name="T36" fmla="*/ 16027 w 28838"/>
              <a:gd name="T37" fmla="*/ 3242 h 3953"/>
              <a:gd name="T38" fmla="*/ 18161 w 28838"/>
              <a:gd name="T39" fmla="*/ 3885 h 3953"/>
              <a:gd name="T40" fmla="*/ 15256 w 28838"/>
              <a:gd name="T41" fmla="*/ 66 h 3953"/>
              <a:gd name="T42" fmla="*/ 14761 w 28838"/>
              <a:gd name="T43" fmla="*/ 66 h 3953"/>
              <a:gd name="T44" fmla="*/ 13631 w 28838"/>
              <a:gd name="T45" fmla="*/ 712 h 3953"/>
              <a:gd name="T46" fmla="*/ 12859 w 28838"/>
              <a:gd name="T47" fmla="*/ 3885 h 3953"/>
              <a:gd name="T48" fmla="*/ 11726 w 28838"/>
              <a:gd name="T49" fmla="*/ 712 h 3953"/>
              <a:gd name="T50" fmla="*/ 8151 w 28838"/>
              <a:gd name="T51" fmla="*/ 66 h 3953"/>
              <a:gd name="T52" fmla="*/ 10465 w 28838"/>
              <a:gd name="T53" fmla="*/ 2616 h 3953"/>
              <a:gd name="T54" fmla="*/ 11182 w 28838"/>
              <a:gd name="T55" fmla="*/ 66 h 3953"/>
              <a:gd name="T56" fmla="*/ 10408 w 28838"/>
              <a:gd name="T57" fmla="*/ 3885 h 3953"/>
              <a:gd name="T58" fmla="*/ 8868 w 28838"/>
              <a:gd name="T59" fmla="*/ 3885 h 3953"/>
              <a:gd name="T60" fmla="*/ 8151 w 28838"/>
              <a:gd name="T61" fmla="*/ 66 h 3953"/>
              <a:gd name="T62" fmla="*/ 28347 w 28838"/>
              <a:gd name="T63" fmla="*/ 316 h 3953"/>
              <a:gd name="T64" fmla="*/ 27957 w 28838"/>
              <a:gd name="T65" fmla="*/ 1191 h 3953"/>
              <a:gd name="T66" fmla="*/ 27256 w 28838"/>
              <a:gd name="T67" fmla="*/ 639 h 3953"/>
              <a:gd name="T68" fmla="*/ 26608 w 28838"/>
              <a:gd name="T69" fmla="*/ 1014 h 3953"/>
              <a:gd name="T70" fmla="*/ 27431 w 28838"/>
              <a:gd name="T71" fmla="*/ 1501 h 3953"/>
              <a:gd name="T72" fmla="*/ 28686 w 28838"/>
              <a:gd name="T73" fmla="*/ 2164 h 3953"/>
              <a:gd name="T74" fmla="*/ 28656 w 28838"/>
              <a:gd name="T75" fmla="*/ 3388 h 3953"/>
              <a:gd name="T76" fmla="*/ 27309 w 28838"/>
              <a:gd name="T77" fmla="*/ 3953 h 3953"/>
              <a:gd name="T78" fmla="*/ 25732 w 28838"/>
              <a:gd name="T79" fmla="*/ 2642 h 3953"/>
              <a:gd name="T80" fmla="*/ 26758 w 28838"/>
              <a:gd name="T81" fmla="*/ 3124 h 3953"/>
              <a:gd name="T82" fmla="*/ 27878 w 28838"/>
              <a:gd name="T83" fmla="*/ 3144 h 3953"/>
              <a:gd name="T84" fmla="*/ 27987 w 28838"/>
              <a:gd name="T85" fmla="*/ 2545 h 3953"/>
              <a:gd name="T86" fmla="*/ 27092 w 28838"/>
              <a:gd name="T87" fmla="*/ 2213 h 3953"/>
              <a:gd name="T88" fmla="*/ 25870 w 28838"/>
              <a:gd name="T89" fmla="*/ 1066 h 3953"/>
              <a:gd name="T90" fmla="*/ 26513 w 28838"/>
              <a:gd name="T91" fmla="*/ 133 h 3953"/>
              <a:gd name="T92" fmla="*/ 5683 w 28838"/>
              <a:gd name="T93" fmla="*/ 0 h 3953"/>
              <a:gd name="T94" fmla="*/ 7540 w 28838"/>
              <a:gd name="T95" fmla="*/ 1981 h 3953"/>
              <a:gd name="T96" fmla="*/ 5693 w 28838"/>
              <a:gd name="T97" fmla="*/ 3950 h 3953"/>
              <a:gd name="T98" fmla="*/ 3835 w 28838"/>
              <a:gd name="T99" fmla="*/ 1999 h 3953"/>
              <a:gd name="T100" fmla="*/ 4366 w 28838"/>
              <a:gd name="T101" fmla="*/ 496 h 3953"/>
              <a:gd name="T102" fmla="*/ 5683 w 28838"/>
              <a:gd name="T103" fmla="*/ 0 h 3953"/>
              <a:gd name="T104" fmla="*/ 2926 w 28838"/>
              <a:gd name="T105" fmla="*/ 415 h 3953"/>
              <a:gd name="T106" fmla="*/ 2554 w 28838"/>
              <a:gd name="T107" fmla="*/ 1301 h 3953"/>
              <a:gd name="T108" fmla="*/ 1748 w 28838"/>
              <a:gd name="T109" fmla="*/ 660 h 3953"/>
              <a:gd name="T110" fmla="*/ 795 w 28838"/>
              <a:gd name="T111" fmla="*/ 1952 h 3953"/>
              <a:gd name="T112" fmla="*/ 1733 w 28838"/>
              <a:gd name="T113" fmla="*/ 3291 h 3953"/>
              <a:gd name="T114" fmla="*/ 2580 w 28838"/>
              <a:gd name="T115" fmla="*/ 2481 h 3953"/>
              <a:gd name="T116" fmla="*/ 2755 w 28838"/>
              <a:gd name="T117" fmla="*/ 3647 h 3953"/>
              <a:gd name="T118" fmla="*/ 490 w 28838"/>
              <a:gd name="T119" fmla="*/ 3431 h 3953"/>
              <a:gd name="T120" fmla="*/ 493 w 28838"/>
              <a:gd name="T121" fmla="*/ 528 h 3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838" h="3953">
                <a:moveTo>
                  <a:pt x="5690" y="660"/>
                </a:moveTo>
                <a:cubicBezTo>
                  <a:pt x="5373" y="660"/>
                  <a:pt x="5116" y="769"/>
                  <a:pt x="4922" y="987"/>
                </a:cubicBezTo>
                <a:cubicBezTo>
                  <a:pt x="4727" y="1205"/>
                  <a:pt x="4630" y="1533"/>
                  <a:pt x="4630" y="1973"/>
                </a:cubicBezTo>
                <a:cubicBezTo>
                  <a:pt x="4630" y="2405"/>
                  <a:pt x="4730" y="2733"/>
                  <a:pt x="4930" y="2956"/>
                </a:cubicBezTo>
                <a:cubicBezTo>
                  <a:pt x="5129" y="3180"/>
                  <a:pt x="5383" y="3291"/>
                  <a:pt x="5690" y="3291"/>
                </a:cubicBezTo>
                <a:cubicBezTo>
                  <a:pt x="5998" y="3291"/>
                  <a:pt x="6250" y="3180"/>
                  <a:pt x="6447" y="2959"/>
                </a:cubicBezTo>
                <a:cubicBezTo>
                  <a:pt x="6644" y="2738"/>
                  <a:pt x="6743" y="2405"/>
                  <a:pt x="6743" y="1962"/>
                </a:cubicBezTo>
                <a:cubicBezTo>
                  <a:pt x="6743" y="1525"/>
                  <a:pt x="6647" y="1198"/>
                  <a:pt x="6455" y="983"/>
                </a:cubicBezTo>
                <a:cubicBezTo>
                  <a:pt x="6263" y="767"/>
                  <a:pt x="6008" y="660"/>
                  <a:pt x="5690" y="660"/>
                </a:cubicBezTo>
                <a:close/>
                <a:moveTo>
                  <a:pt x="22398" y="66"/>
                </a:moveTo>
                <a:lnTo>
                  <a:pt x="25433" y="66"/>
                </a:lnTo>
                <a:lnTo>
                  <a:pt x="25433" y="712"/>
                </a:lnTo>
                <a:lnTo>
                  <a:pt x="24303" y="712"/>
                </a:lnTo>
                <a:lnTo>
                  <a:pt x="24303" y="3885"/>
                </a:lnTo>
                <a:lnTo>
                  <a:pt x="23531" y="3885"/>
                </a:lnTo>
                <a:lnTo>
                  <a:pt x="23531" y="712"/>
                </a:lnTo>
                <a:lnTo>
                  <a:pt x="22398" y="712"/>
                </a:lnTo>
                <a:lnTo>
                  <a:pt x="22398" y="66"/>
                </a:lnTo>
                <a:close/>
                <a:moveTo>
                  <a:pt x="18823" y="66"/>
                </a:moveTo>
                <a:lnTo>
                  <a:pt x="19574" y="66"/>
                </a:lnTo>
                <a:lnTo>
                  <a:pt x="21137" y="2616"/>
                </a:lnTo>
                <a:lnTo>
                  <a:pt x="21137" y="66"/>
                </a:lnTo>
                <a:lnTo>
                  <a:pt x="21854" y="66"/>
                </a:lnTo>
                <a:lnTo>
                  <a:pt x="21854" y="3885"/>
                </a:lnTo>
                <a:lnTo>
                  <a:pt x="21080" y="3885"/>
                </a:lnTo>
                <a:lnTo>
                  <a:pt x="19540" y="1394"/>
                </a:lnTo>
                <a:lnTo>
                  <a:pt x="19540" y="3885"/>
                </a:lnTo>
                <a:lnTo>
                  <a:pt x="18823" y="3885"/>
                </a:lnTo>
                <a:lnTo>
                  <a:pt x="18823" y="66"/>
                </a:lnTo>
                <a:close/>
                <a:moveTo>
                  <a:pt x="15256" y="66"/>
                </a:moveTo>
                <a:lnTo>
                  <a:pt x="18088" y="66"/>
                </a:lnTo>
                <a:lnTo>
                  <a:pt x="18088" y="712"/>
                </a:lnTo>
                <a:lnTo>
                  <a:pt x="16027" y="712"/>
                </a:lnTo>
                <a:lnTo>
                  <a:pt x="16027" y="1559"/>
                </a:lnTo>
                <a:lnTo>
                  <a:pt x="17945" y="1559"/>
                </a:lnTo>
                <a:lnTo>
                  <a:pt x="17945" y="2202"/>
                </a:lnTo>
                <a:lnTo>
                  <a:pt x="16027" y="2202"/>
                </a:lnTo>
                <a:lnTo>
                  <a:pt x="16027" y="3242"/>
                </a:lnTo>
                <a:lnTo>
                  <a:pt x="18161" y="3242"/>
                </a:lnTo>
                <a:lnTo>
                  <a:pt x="18161" y="3885"/>
                </a:lnTo>
                <a:lnTo>
                  <a:pt x="15256" y="3885"/>
                </a:lnTo>
                <a:lnTo>
                  <a:pt x="15256" y="66"/>
                </a:lnTo>
                <a:close/>
                <a:moveTo>
                  <a:pt x="11726" y="66"/>
                </a:moveTo>
                <a:lnTo>
                  <a:pt x="14761" y="66"/>
                </a:lnTo>
                <a:lnTo>
                  <a:pt x="14761" y="712"/>
                </a:lnTo>
                <a:lnTo>
                  <a:pt x="13631" y="712"/>
                </a:lnTo>
                <a:lnTo>
                  <a:pt x="13631" y="3885"/>
                </a:lnTo>
                <a:lnTo>
                  <a:pt x="12859" y="3885"/>
                </a:lnTo>
                <a:lnTo>
                  <a:pt x="12859" y="712"/>
                </a:lnTo>
                <a:lnTo>
                  <a:pt x="11726" y="712"/>
                </a:lnTo>
                <a:lnTo>
                  <a:pt x="11726" y="66"/>
                </a:lnTo>
                <a:close/>
                <a:moveTo>
                  <a:pt x="8151" y="66"/>
                </a:moveTo>
                <a:lnTo>
                  <a:pt x="8902" y="66"/>
                </a:lnTo>
                <a:lnTo>
                  <a:pt x="10465" y="2616"/>
                </a:lnTo>
                <a:lnTo>
                  <a:pt x="10465" y="66"/>
                </a:lnTo>
                <a:lnTo>
                  <a:pt x="11182" y="66"/>
                </a:lnTo>
                <a:lnTo>
                  <a:pt x="11182" y="3885"/>
                </a:lnTo>
                <a:lnTo>
                  <a:pt x="10408" y="3885"/>
                </a:lnTo>
                <a:lnTo>
                  <a:pt x="8868" y="1394"/>
                </a:lnTo>
                <a:lnTo>
                  <a:pt x="8868" y="3885"/>
                </a:lnTo>
                <a:lnTo>
                  <a:pt x="8151" y="3885"/>
                </a:lnTo>
                <a:lnTo>
                  <a:pt x="8151" y="66"/>
                </a:lnTo>
                <a:close/>
                <a:moveTo>
                  <a:pt x="27264" y="0"/>
                </a:moveTo>
                <a:cubicBezTo>
                  <a:pt x="27744" y="0"/>
                  <a:pt x="28105" y="106"/>
                  <a:pt x="28347" y="316"/>
                </a:cubicBezTo>
                <a:cubicBezTo>
                  <a:pt x="28589" y="526"/>
                  <a:pt x="28716" y="806"/>
                  <a:pt x="28729" y="1157"/>
                </a:cubicBezTo>
                <a:lnTo>
                  <a:pt x="27957" y="1191"/>
                </a:lnTo>
                <a:cubicBezTo>
                  <a:pt x="27924" y="995"/>
                  <a:pt x="27854" y="854"/>
                  <a:pt x="27745" y="768"/>
                </a:cubicBezTo>
                <a:cubicBezTo>
                  <a:pt x="27636" y="682"/>
                  <a:pt x="27474" y="639"/>
                  <a:pt x="27256" y="639"/>
                </a:cubicBezTo>
                <a:cubicBezTo>
                  <a:pt x="27032" y="639"/>
                  <a:pt x="26857" y="685"/>
                  <a:pt x="26730" y="777"/>
                </a:cubicBezTo>
                <a:cubicBezTo>
                  <a:pt x="26649" y="836"/>
                  <a:pt x="26608" y="915"/>
                  <a:pt x="26608" y="1014"/>
                </a:cubicBezTo>
                <a:cubicBezTo>
                  <a:pt x="26608" y="1104"/>
                  <a:pt x="26646" y="1182"/>
                  <a:pt x="26722" y="1246"/>
                </a:cubicBezTo>
                <a:cubicBezTo>
                  <a:pt x="26820" y="1328"/>
                  <a:pt x="27056" y="1413"/>
                  <a:pt x="27431" y="1501"/>
                </a:cubicBezTo>
                <a:cubicBezTo>
                  <a:pt x="27806" y="1590"/>
                  <a:pt x="28084" y="1681"/>
                  <a:pt x="28263" y="1776"/>
                </a:cubicBezTo>
                <a:cubicBezTo>
                  <a:pt x="28443" y="1871"/>
                  <a:pt x="28584" y="2000"/>
                  <a:pt x="28686" y="2164"/>
                </a:cubicBezTo>
                <a:cubicBezTo>
                  <a:pt x="28787" y="2328"/>
                  <a:pt x="28838" y="2531"/>
                  <a:pt x="28838" y="2773"/>
                </a:cubicBezTo>
                <a:cubicBezTo>
                  <a:pt x="28838" y="2992"/>
                  <a:pt x="28777" y="3197"/>
                  <a:pt x="28656" y="3388"/>
                </a:cubicBezTo>
                <a:cubicBezTo>
                  <a:pt x="28534" y="3579"/>
                  <a:pt x="28362" y="3721"/>
                  <a:pt x="28140" y="3814"/>
                </a:cubicBezTo>
                <a:cubicBezTo>
                  <a:pt x="27917" y="3907"/>
                  <a:pt x="27640" y="3953"/>
                  <a:pt x="27309" y="3953"/>
                </a:cubicBezTo>
                <a:cubicBezTo>
                  <a:pt x="26826" y="3953"/>
                  <a:pt x="26455" y="3841"/>
                  <a:pt x="26196" y="3618"/>
                </a:cubicBezTo>
                <a:cubicBezTo>
                  <a:pt x="25937" y="3395"/>
                  <a:pt x="25783" y="3070"/>
                  <a:pt x="25732" y="2642"/>
                </a:cubicBezTo>
                <a:lnTo>
                  <a:pt x="26483" y="2569"/>
                </a:lnTo>
                <a:cubicBezTo>
                  <a:pt x="26528" y="2821"/>
                  <a:pt x="26619" y="3006"/>
                  <a:pt x="26758" y="3124"/>
                </a:cubicBezTo>
                <a:cubicBezTo>
                  <a:pt x="26896" y="3243"/>
                  <a:pt x="27082" y="3302"/>
                  <a:pt x="27316" y="3302"/>
                </a:cubicBezTo>
                <a:cubicBezTo>
                  <a:pt x="27565" y="3302"/>
                  <a:pt x="27752" y="3249"/>
                  <a:pt x="27878" y="3144"/>
                </a:cubicBezTo>
                <a:cubicBezTo>
                  <a:pt x="28004" y="3039"/>
                  <a:pt x="28067" y="2916"/>
                  <a:pt x="28067" y="2775"/>
                </a:cubicBezTo>
                <a:cubicBezTo>
                  <a:pt x="28067" y="2685"/>
                  <a:pt x="28040" y="2608"/>
                  <a:pt x="27987" y="2545"/>
                </a:cubicBezTo>
                <a:cubicBezTo>
                  <a:pt x="27934" y="2481"/>
                  <a:pt x="27842" y="2426"/>
                  <a:pt x="27710" y="2379"/>
                </a:cubicBezTo>
                <a:cubicBezTo>
                  <a:pt x="27619" y="2348"/>
                  <a:pt x="27414" y="2292"/>
                  <a:pt x="27092" y="2213"/>
                </a:cubicBezTo>
                <a:cubicBezTo>
                  <a:pt x="26679" y="2110"/>
                  <a:pt x="26389" y="1984"/>
                  <a:pt x="26222" y="1835"/>
                </a:cubicBezTo>
                <a:cubicBezTo>
                  <a:pt x="25988" y="1625"/>
                  <a:pt x="25870" y="1368"/>
                  <a:pt x="25870" y="1066"/>
                </a:cubicBezTo>
                <a:cubicBezTo>
                  <a:pt x="25870" y="872"/>
                  <a:pt x="25926" y="690"/>
                  <a:pt x="26036" y="520"/>
                </a:cubicBezTo>
                <a:cubicBezTo>
                  <a:pt x="26146" y="351"/>
                  <a:pt x="26305" y="222"/>
                  <a:pt x="26513" y="133"/>
                </a:cubicBezTo>
                <a:cubicBezTo>
                  <a:pt x="26720" y="45"/>
                  <a:pt x="26971" y="0"/>
                  <a:pt x="27264" y="0"/>
                </a:cubicBezTo>
                <a:close/>
                <a:moveTo>
                  <a:pt x="5683" y="0"/>
                </a:moveTo>
                <a:cubicBezTo>
                  <a:pt x="6245" y="0"/>
                  <a:pt x="6696" y="175"/>
                  <a:pt x="7034" y="524"/>
                </a:cubicBezTo>
                <a:cubicBezTo>
                  <a:pt x="7371" y="873"/>
                  <a:pt x="7540" y="1359"/>
                  <a:pt x="7540" y="1981"/>
                </a:cubicBezTo>
                <a:cubicBezTo>
                  <a:pt x="7540" y="2597"/>
                  <a:pt x="7373" y="3080"/>
                  <a:pt x="7037" y="3428"/>
                </a:cubicBezTo>
                <a:cubicBezTo>
                  <a:pt x="6702" y="3776"/>
                  <a:pt x="6254" y="3950"/>
                  <a:pt x="5693" y="3950"/>
                </a:cubicBezTo>
                <a:cubicBezTo>
                  <a:pt x="5125" y="3950"/>
                  <a:pt x="4673" y="3777"/>
                  <a:pt x="4338" y="3431"/>
                </a:cubicBezTo>
                <a:cubicBezTo>
                  <a:pt x="4003" y="3084"/>
                  <a:pt x="3835" y="2607"/>
                  <a:pt x="3835" y="1999"/>
                </a:cubicBezTo>
                <a:cubicBezTo>
                  <a:pt x="3835" y="1610"/>
                  <a:pt x="3894" y="1283"/>
                  <a:pt x="4010" y="1019"/>
                </a:cubicBezTo>
                <a:cubicBezTo>
                  <a:pt x="4097" y="825"/>
                  <a:pt x="4215" y="650"/>
                  <a:pt x="4366" y="496"/>
                </a:cubicBezTo>
                <a:cubicBezTo>
                  <a:pt x="4516" y="341"/>
                  <a:pt x="4680" y="226"/>
                  <a:pt x="4859" y="152"/>
                </a:cubicBezTo>
                <a:cubicBezTo>
                  <a:pt x="5097" y="51"/>
                  <a:pt x="5372" y="0"/>
                  <a:pt x="5683" y="0"/>
                </a:cubicBezTo>
                <a:close/>
                <a:moveTo>
                  <a:pt x="1788" y="0"/>
                </a:moveTo>
                <a:cubicBezTo>
                  <a:pt x="2255" y="0"/>
                  <a:pt x="2634" y="139"/>
                  <a:pt x="2926" y="415"/>
                </a:cubicBezTo>
                <a:cubicBezTo>
                  <a:pt x="3100" y="578"/>
                  <a:pt x="3230" y="813"/>
                  <a:pt x="3317" y="1118"/>
                </a:cubicBezTo>
                <a:lnTo>
                  <a:pt x="2554" y="1301"/>
                </a:lnTo>
                <a:cubicBezTo>
                  <a:pt x="2508" y="1103"/>
                  <a:pt x="2414" y="946"/>
                  <a:pt x="2271" y="832"/>
                </a:cubicBezTo>
                <a:cubicBezTo>
                  <a:pt x="2128" y="717"/>
                  <a:pt x="1953" y="660"/>
                  <a:pt x="1748" y="660"/>
                </a:cubicBezTo>
                <a:cubicBezTo>
                  <a:pt x="1465" y="660"/>
                  <a:pt x="1236" y="761"/>
                  <a:pt x="1059" y="964"/>
                </a:cubicBezTo>
                <a:cubicBezTo>
                  <a:pt x="883" y="1168"/>
                  <a:pt x="795" y="1497"/>
                  <a:pt x="795" y="1952"/>
                </a:cubicBezTo>
                <a:cubicBezTo>
                  <a:pt x="795" y="2435"/>
                  <a:pt x="882" y="2779"/>
                  <a:pt x="1055" y="2984"/>
                </a:cubicBezTo>
                <a:cubicBezTo>
                  <a:pt x="1229" y="3189"/>
                  <a:pt x="1455" y="3291"/>
                  <a:pt x="1733" y="3291"/>
                </a:cubicBezTo>
                <a:cubicBezTo>
                  <a:pt x="1938" y="3291"/>
                  <a:pt x="2114" y="3226"/>
                  <a:pt x="2262" y="3096"/>
                </a:cubicBezTo>
                <a:cubicBezTo>
                  <a:pt x="2409" y="2965"/>
                  <a:pt x="2515" y="2761"/>
                  <a:pt x="2580" y="2481"/>
                </a:cubicBezTo>
                <a:lnTo>
                  <a:pt x="3327" y="2718"/>
                </a:lnTo>
                <a:cubicBezTo>
                  <a:pt x="3213" y="3135"/>
                  <a:pt x="3022" y="3444"/>
                  <a:pt x="2755" y="3647"/>
                </a:cubicBezTo>
                <a:cubicBezTo>
                  <a:pt x="2489" y="3849"/>
                  <a:pt x="2151" y="3950"/>
                  <a:pt x="1741" y="3950"/>
                </a:cubicBezTo>
                <a:cubicBezTo>
                  <a:pt x="1233" y="3950"/>
                  <a:pt x="817" y="3777"/>
                  <a:pt x="490" y="3431"/>
                </a:cubicBezTo>
                <a:cubicBezTo>
                  <a:pt x="163" y="3084"/>
                  <a:pt x="0" y="2610"/>
                  <a:pt x="0" y="2009"/>
                </a:cubicBezTo>
                <a:cubicBezTo>
                  <a:pt x="0" y="1374"/>
                  <a:pt x="164" y="880"/>
                  <a:pt x="493" y="528"/>
                </a:cubicBezTo>
                <a:cubicBezTo>
                  <a:pt x="821" y="176"/>
                  <a:pt x="1253" y="0"/>
                  <a:pt x="1788" y="0"/>
                </a:cubicBezTo>
                <a:close/>
              </a:path>
            </a:pathLst>
          </a:custGeom>
          <a:solidFill>
            <a:schemeClr val="accent2">
              <a:alpha val="7000"/>
            </a:schemeClr>
          </a:solidFill>
          <a:ln w="3810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zh-CN" altLang="en-US">
              <a:solidFill>
                <a:schemeClr val="accent2"/>
              </a:solidFill>
            </a:endParaRPr>
          </a:p>
        </p:txBody>
      </p:sp>
      <p:sp>
        <p:nvSpPr>
          <p:cNvPr id="4" name="标题"/>
          <p:cNvSpPr>
            <a:spLocks noGrp="1"/>
          </p:cNvSpPr>
          <p:nvPr>
            <p:ph type="title" idx="4294967295"/>
            <p:custDataLst>
              <p:tags r:id="rId2"/>
            </p:custDataLst>
          </p:nvPr>
        </p:nvSpPr>
        <p:spPr>
          <a:xfrm>
            <a:off x="839470" y="1556975"/>
            <a:ext cx="10800000" cy="720000"/>
          </a:xfrm>
        </p:spPr>
        <p:txBody>
          <a:bodyPr>
            <a:noAutofit/>
          </a:bodyPr>
          <a:lstStyle/>
          <a:p>
            <a:pPr algn="ctr"/>
            <a:r>
              <a:rPr lang="zh-CN" altLang="en-US" sz="6000"/>
              <a:t>目 录</a:t>
            </a:r>
            <a:endParaRPr lang="zh-CN" altLang="en-US" sz="6000"/>
          </a:p>
        </p:txBody>
      </p:sp>
      <p:sp>
        <p:nvSpPr>
          <p:cNvPr id="6" name="序号"/>
          <p:cNvSpPr txBox="1"/>
          <p:nvPr>
            <p:custDataLst>
              <p:tags r:id="rId3"/>
            </p:custDataLst>
          </p:nvPr>
        </p:nvSpPr>
        <p:spPr>
          <a:xfrm>
            <a:off x="1309370" y="3429000"/>
            <a:ext cx="691515" cy="691515"/>
          </a:xfrm>
          <a:prstGeom prst="ellipse">
            <a:avLst/>
          </a:prstGeom>
          <a:solidFill>
            <a:schemeClr val="accent2">
              <a:lumMod val="75000"/>
            </a:schemeClr>
          </a:solidFill>
        </p:spPr>
        <p:txBody>
          <a:bodyPr wrap="none" lIns="0" tIns="0" rIns="0" bIns="0" rtlCol="0" anchor="ctr" anchorCtr="0">
            <a:noAutofit/>
          </a:bodyPr>
          <a:lstStyle/>
          <a:p>
            <a:pPr algn="ctr" fontAlgn="auto">
              <a:lnSpc>
                <a:spcPct val="100000"/>
              </a:lnSpc>
            </a:pPr>
            <a:r>
              <a:rPr lang="en-US" sz="2400" b="1" dirty="0">
                <a:solidFill>
                  <a:srgbClr val="FFFFFF"/>
                </a:solidFill>
                <a:highlight>
                  <a:srgbClr val="0000FF"/>
                </a:highlight>
                <a:latin typeface="+mn-lt"/>
                <a:ea typeface="+mn-ea"/>
              </a:rPr>
              <a:t>01</a:t>
            </a:r>
            <a:endParaRPr lang="en-US" sz="2400" b="1" dirty="0">
              <a:solidFill>
                <a:srgbClr val="FFFFFF"/>
              </a:solidFill>
              <a:highlight>
                <a:srgbClr val="0000FF"/>
              </a:highlight>
              <a:latin typeface="+mn-lt"/>
              <a:ea typeface="+mn-ea"/>
            </a:endParaRPr>
          </a:p>
        </p:txBody>
      </p:sp>
      <p:sp>
        <p:nvSpPr>
          <p:cNvPr id="7" name="项标题"/>
          <p:cNvSpPr txBox="1"/>
          <p:nvPr>
            <p:custDataLst>
              <p:tags r:id="rId4"/>
            </p:custDataLst>
          </p:nvPr>
        </p:nvSpPr>
        <p:spPr>
          <a:xfrm>
            <a:off x="598170" y="4526280"/>
            <a:ext cx="2113915" cy="1612900"/>
          </a:xfrm>
          <a:prstGeom prst="rect">
            <a:avLst/>
          </a:prstGeom>
          <a:noFill/>
        </p:spPr>
        <p:txBody>
          <a:bodyPr wrap="square" lIns="0" tIns="0" rIns="0" bIns="0" rtlCol="0" anchor="t">
            <a:noAutofit/>
          </a:bodyPr>
          <a:lstStyle/>
          <a:p>
            <a:pPr algn="ctr" fontAlgn="auto">
              <a:lnSpc>
                <a:spcPct val="100000"/>
              </a:lnSpc>
            </a:pPr>
            <a:r>
              <a:rPr lang="zh-CN" altLang="en-US" sz="2800" b="1" spc="300" dirty="0">
                <a:solidFill>
                  <a:srgbClr val="002060"/>
                </a:solidFill>
                <a:latin typeface="+mn-ea"/>
                <a:ea typeface="+mn-ea"/>
              </a:rPr>
              <a:t>基本信息</a:t>
            </a:r>
            <a:endParaRPr lang="zh-CN" altLang="en-US" sz="2800" b="1" spc="300" dirty="0">
              <a:solidFill>
                <a:srgbClr val="002060"/>
              </a:solidFill>
              <a:latin typeface="+mn-ea"/>
              <a:ea typeface="+mn-ea"/>
            </a:endParaRPr>
          </a:p>
        </p:txBody>
      </p:sp>
      <p:sp>
        <p:nvSpPr>
          <p:cNvPr id="12" name="序号"/>
          <p:cNvSpPr txBox="1"/>
          <p:nvPr>
            <p:custDataLst>
              <p:tags r:id="rId5"/>
            </p:custDataLst>
          </p:nvPr>
        </p:nvSpPr>
        <p:spPr>
          <a:xfrm>
            <a:off x="10191750" y="3429000"/>
            <a:ext cx="691515" cy="691515"/>
          </a:xfrm>
          <a:prstGeom prst="ellipse">
            <a:avLst/>
          </a:prstGeom>
          <a:solidFill>
            <a:schemeClr val="accent2">
              <a:lumMod val="75000"/>
            </a:schemeClr>
          </a:solidFill>
        </p:spPr>
        <p:txBody>
          <a:bodyPr wrap="none" lIns="0" tIns="0" rIns="0" bIns="0" rtlCol="0" anchor="ctr" anchorCtr="0">
            <a:noAutofit/>
          </a:bodyPr>
          <a:lstStyle/>
          <a:p>
            <a:pPr algn="ctr" fontAlgn="auto">
              <a:lnSpc>
                <a:spcPct val="100000"/>
              </a:lnSpc>
            </a:pPr>
            <a:r>
              <a:rPr lang="en-US" sz="2400" b="1" dirty="0">
                <a:solidFill>
                  <a:srgbClr val="FFFFFF"/>
                </a:solidFill>
                <a:highlight>
                  <a:srgbClr val="0000FF"/>
                </a:highlight>
                <a:latin typeface="+mn-lt"/>
                <a:ea typeface="+mn-ea"/>
              </a:rPr>
              <a:t>05</a:t>
            </a:r>
            <a:endParaRPr lang="en-US" sz="2400" b="1" dirty="0">
              <a:solidFill>
                <a:srgbClr val="FFFFFF"/>
              </a:solidFill>
              <a:highlight>
                <a:srgbClr val="0000FF"/>
              </a:highlight>
              <a:latin typeface="+mn-lt"/>
              <a:ea typeface="+mn-ea"/>
            </a:endParaRPr>
          </a:p>
        </p:txBody>
      </p:sp>
      <p:sp>
        <p:nvSpPr>
          <p:cNvPr id="13" name="项标题"/>
          <p:cNvSpPr txBox="1"/>
          <p:nvPr>
            <p:custDataLst>
              <p:tags r:id="rId6"/>
            </p:custDataLst>
          </p:nvPr>
        </p:nvSpPr>
        <p:spPr>
          <a:xfrm>
            <a:off x="9480550" y="4526280"/>
            <a:ext cx="2113915" cy="1612900"/>
          </a:xfrm>
          <a:prstGeom prst="rect">
            <a:avLst/>
          </a:prstGeom>
          <a:noFill/>
        </p:spPr>
        <p:txBody>
          <a:bodyPr wrap="square" lIns="0" tIns="0" rIns="0" bIns="0" rtlCol="0" anchor="t">
            <a:noAutofit/>
          </a:bodyPr>
          <a:lstStyle/>
          <a:p>
            <a:pPr algn="ctr" fontAlgn="auto">
              <a:lnSpc>
                <a:spcPct val="100000"/>
              </a:lnSpc>
            </a:pPr>
            <a:r>
              <a:rPr lang="zh-CN" altLang="en-US" sz="2800" b="1" spc="300" dirty="0">
                <a:solidFill>
                  <a:srgbClr val="002060"/>
                </a:solidFill>
                <a:latin typeface="+mn-ea"/>
                <a:ea typeface="+mn-ea"/>
              </a:rPr>
              <a:t>公平性</a:t>
            </a:r>
            <a:endParaRPr lang="zh-CN" altLang="en-US" sz="2800" b="1" spc="300" dirty="0">
              <a:solidFill>
                <a:srgbClr val="002060"/>
              </a:solidFill>
              <a:latin typeface="+mn-ea"/>
              <a:ea typeface="+mn-ea"/>
            </a:endParaRPr>
          </a:p>
        </p:txBody>
      </p:sp>
      <p:sp>
        <p:nvSpPr>
          <p:cNvPr id="15" name="序号"/>
          <p:cNvSpPr txBox="1"/>
          <p:nvPr>
            <p:custDataLst>
              <p:tags r:id="rId7"/>
            </p:custDataLst>
          </p:nvPr>
        </p:nvSpPr>
        <p:spPr>
          <a:xfrm>
            <a:off x="3529965" y="3429000"/>
            <a:ext cx="691515" cy="691515"/>
          </a:xfrm>
          <a:prstGeom prst="ellipse">
            <a:avLst/>
          </a:prstGeom>
          <a:solidFill>
            <a:schemeClr val="accent2">
              <a:lumMod val="75000"/>
            </a:schemeClr>
          </a:solidFill>
        </p:spPr>
        <p:txBody>
          <a:bodyPr wrap="none" lIns="0" tIns="0" rIns="0" bIns="0" rtlCol="0" anchor="ctr" anchorCtr="0">
            <a:noAutofit/>
          </a:bodyPr>
          <a:lstStyle/>
          <a:p>
            <a:pPr algn="ctr" fontAlgn="auto">
              <a:lnSpc>
                <a:spcPct val="100000"/>
              </a:lnSpc>
            </a:pPr>
            <a:r>
              <a:rPr lang="en-US" sz="2400" b="1" dirty="0">
                <a:solidFill>
                  <a:srgbClr val="FFFFFF"/>
                </a:solidFill>
                <a:highlight>
                  <a:srgbClr val="0000FF"/>
                </a:highlight>
                <a:latin typeface="+mn-lt"/>
                <a:ea typeface="+mn-ea"/>
              </a:rPr>
              <a:t>02</a:t>
            </a:r>
            <a:endParaRPr lang="en-US" sz="2400" b="1" dirty="0">
              <a:solidFill>
                <a:srgbClr val="FFFFFF"/>
              </a:solidFill>
              <a:highlight>
                <a:srgbClr val="0000FF"/>
              </a:highlight>
              <a:latin typeface="+mn-lt"/>
              <a:ea typeface="+mn-ea"/>
            </a:endParaRPr>
          </a:p>
        </p:txBody>
      </p:sp>
      <p:sp>
        <p:nvSpPr>
          <p:cNvPr id="16" name="项标题"/>
          <p:cNvSpPr txBox="1"/>
          <p:nvPr>
            <p:custDataLst>
              <p:tags r:id="rId8"/>
            </p:custDataLst>
          </p:nvPr>
        </p:nvSpPr>
        <p:spPr>
          <a:xfrm>
            <a:off x="2818765" y="4526280"/>
            <a:ext cx="2113915" cy="1612900"/>
          </a:xfrm>
          <a:prstGeom prst="rect">
            <a:avLst/>
          </a:prstGeom>
          <a:noFill/>
        </p:spPr>
        <p:txBody>
          <a:bodyPr wrap="square" lIns="0" tIns="0" rIns="0" bIns="0" rtlCol="0" anchor="t">
            <a:noAutofit/>
          </a:bodyPr>
          <a:lstStyle/>
          <a:p>
            <a:pPr algn="ctr" fontAlgn="auto">
              <a:lnSpc>
                <a:spcPct val="100000"/>
              </a:lnSpc>
            </a:pPr>
            <a:r>
              <a:rPr lang="zh-CN" altLang="en-US" sz="2800" b="1" spc="300" dirty="0">
                <a:solidFill>
                  <a:srgbClr val="002060"/>
                </a:solidFill>
                <a:latin typeface="+mn-ea"/>
                <a:ea typeface="+mn-ea"/>
              </a:rPr>
              <a:t>安全性</a:t>
            </a:r>
            <a:endParaRPr lang="zh-CN" altLang="en-US" sz="2800" b="1" spc="300" dirty="0">
              <a:solidFill>
                <a:srgbClr val="002060"/>
              </a:solidFill>
              <a:latin typeface="+mn-ea"/>
              <a:ea typeface="+mn-ea"/>
            </a:endParaRPr>
          </a:p>
        </p:txBody>
      </p:sp>
      <p:sp>
        <p:nvSpPr>
          <p:cNvPr id="18" name="序号"/>
          <p:cNvSpPr txBox="1"/>
          <p:nvPr>
            <p:custDataLst>
              <p:tags r:id="rId9"/>
            </p:custDataLst>
          </p:nvPr>
        </p:nvSpPr>
        <p:spPr>
          <a:xfrm>
            <a:off x="5750560" y="3429000"/>
            <a:ext cx="691515" cy="691515"/>
          </a:xfrm>
          <a:prstGeom prst="ellipse">
            <a:avLst/>
          </a:prstGeom>
          <a:solidFill>
            <a:schemeClr val="accent2">
              <a:lumMod val="75000"/>
            </a:schemeClr>
          </a:solidFill>
        </p:spPr>
        <p:txBody>
          <a:bodyPr wrap="none" lIns="0" tIns="0" rIns="0" bIns="0" rtlCol="0" anchor="ctr" anchorCtr="0">
            <a:noAutofit/>
          </a:bodyPr>
          <a:lstStyle/>
          <a:p>
            <a:pPr algn="ctr" fontAlgn="auto">
              <a:lnSpc>
                <a:spcPct val="100000"/>
              </a:lnSpc>
            </a:pPr>
            <a:r>
              <a:rPr lang="en-US" sz="2400" b="1" dirty="0">
                <a:solidFill>
                  <a:srgbClr val="FFFFFF"/>
                </a:solidFill>
                <a:highlight>
                  <a:srgbClr val="0000FF"/>
                </a:highlight>
                <a:latin typeface="+mn-lt"/>
                <a:ea typeface="+mn-ea"/>
              </a:rPr>
              <a:t>03</a:t>
            </a:r>
            <a:endParaRPr lang="en-US" sz="2400" b="1" dirty="0">
              <a:solidFill>
                <a:srgbClr val="FFFFFF"/>
              </a:solidFill>
              <a:highlight>
                <a:srgbClr val="0000FF"/>
              </a:highlight>
              <a:latin typeface="+mn-lt"/>
              <a:ea typeface="+mn-ea"/>
            </a:endParaRPr>
          </a:p>
        </p:txBody>
      </p:sp>
      <p:sp>
        <p:nvSpPr>
          <p:cNvPr id="19" name="项标题"/>
          <p:cNvSpPr txBox="1"/>
          <p:nvPr>
            <p:custDataLst>
              <p:tags r:id="rId10"/>
            </p:custDataLst>
          </p:nvPr>
        </p:nvSpPr>
        <p:spPr>
          <a:xfrm>
            <a:off x="5039360" y="4526280"/>
            <a:ext cx="2113915" cy="1612900"/>
          </a:xfrm>
          <a:prstGeom prst="rect">
            <a:avLst/>
          </a:prstGeom>
          <a:noFill/>
        </p:spPr>
        <p:txBody>
          <a:bodyPr wrap="square" lIns="0" tIns="0" rIns="0" bIns="0" rtlCol="0" anchor="t">
            <a:noAutofit/>
          </a:bodyPr>
          <a:lstStyle/>
          <a:p>
            <a:pPr algn="ctr" fontAlgn="auto">
              <a:lnSpc>
                <a:spcPct val="100000"/>
              </a:lnSpc>
            </a:pPr>
            <a:r>
              <a:rPr lang="zh-CN" altLang="en-US" sz="2800" b="1" spc="300" dirty="0">
                <a:solidFill>
                  <a:srgbClr val="002060"/>
                </a:solidFill>
                <a:latin typeface="+mn-ea"/>
                <a:ea typeface="+mn-ea"/>
              </a:rPr>
              <a:t>有效性</a:t>
            </a:r>
            <a:endParaRPr lang="zh-CN" altLang="en-US" sz="2800" b="1" spc="300" dirty="0">
              <a:solidFill>
                <a:srgbClr val="002060"/>
              </a:solidFill>
              <a:latin typeface="+mn-ea"/>
              <a:ea typeface="+mn-ea"/>
            </a:endParaRPr>
          </a:p>
        </p:txBody>
      </p:sp>
      <p:sp>
        <p:nvSpPr>
          <p:cNvPr id="21" name="序号"/>
          <p:cNvSpPr txBox="1"/>
          <p:nvPr>
            <p:custDataLst>
              <p:tags r:id="rId11"/>
            </p:custDataLst>
          </p:nvPr>
        </p:nvSpPr>
        <p:spPr>
          <a:xfrm>
            <a:off x="7971155" y="3429000"/>
            <a:ext cx="691515" cy="691515"/>
          </a:xfrm>
          <a:prstGeom prst="ellipse">
            <a:avLst/>
          </a:prstGeom>
          <a:solidFill>
            <a:schemeClr val="accent2">
              <a:lumMod val="75000"/>
            </a:schemeClr>
          </a:solidFill>
        </p:spPr>
        <p:txBody>
          <a:bodyPr wrap="none" lIns="0" tIns="0" rIns="0" bIns="0" rtlCol="0" anchor="ctr" anchorCtr="0">
            <a:noAutofit/>
          </a:bodyPr>
          <a:lstStyle/>
          <a:p>
            <a:pPr algn="ctr" fontAlgn="auto">
              <a:lnSpc>
                <a:spcPct val="100000"/>
              </a:lnSpc>
            </a:pPr>
            <a:r>
              <a:rPr lang="en-US" sz="2400" b="1" dirty="0">
                <a:solidFill>
                  <a:srgbClr val="FFFFFF"/>
                </a:solidFill>
                <a:highlight>
                  <a:srgbClr val="0000FF"/>
                </a:highlight>
                <a:latin typeface="+mn-lt"/>
                <a:ea typeface="+mn-ea"/>
              </a:rPr>
              <a:t>04</a:t>
            </a:r>
            <a:endParaRPr lang="en-US" sz="2400" b="1" dirty="0">
              <a:solidFill>
                <a:srgbClr val="FFFFFF"/>
              </a:solidFill>
              <a:highlight>
                <a:srgbClr val="0000FF"/>
              </a:highlight>
              <a:latin typeface="+mn-lt"/>
              <a:ea typeface="+mn-ea"/>
            </a:endParaRPr>
          </a:p>
        </p:txBody>
      </p:sp>
      <p:sp>
        <p:nvSpPr>
          <p:cNvPr id="22" name="项标题"/>
          <p:cNvSpPr txBox="1"/>
          <p:nvPr>
            <p:custDataLst>
              <p:tags r:id="rId12"/>
            </p:custDataLst>
          </p:nvPr>
        </p:nvSpPr>
        <p:spPr>
          <a:xfrm>
            <a:off x="7259955" y="4526280"/>
            <a:ext cx="2113915" cy="1612900"/>
          </a:xfrm>
          <a:prstGeom prst="rect">
            <a:avLst/>
          </a:prstGeom>
          <a:noFill/>
        </p:spPr>
        <p:txBody>
          <a:bodyPr wrap="square" lIns="0" tIns="0" rIns="0" bIns="0" rtlCol="0" anchor="t">
            <a:noAutofit/>
          </a:bodyPr>
          <a:lstStyle/>
          <a:p>
            <a:pPr algn="ctr" fontAlgn="auto">
              <a:lnSpc>
                <a:spcPct val="100000"/>
              </a:lnSpc>
            </a:pPr>
            <a:r>
              <a:rPr lang="zh-CN" altLang="en-US" sz="2800" b="1" spc="300" dirty="0">
                <a:solidFill>
                  <a:srgbClr val="002060"/>
                </a:solidFill>
                <a:latin typeface="+mn-ea"/>
                <a:ea typeface="+mn-ea"/>
              </a:rPr>
              <a:t>创新性</a:t>
            </a:r>
            <a:endParaRPr lang="zh-CN" altLang="en-US" sz="2800" b="1" spc="300" dirty="0">
              <a:solidFill>
                <a:srgbClr val="002060"/>
              </a:solidFill>
              <a:latin typeface="+mn-ea"/>
              <a:ea typeface="+mn-ea"/>
            </a:endParaRPr>
          </a:p>
        </p:txBody>
      </p:sp>
    </p:spTree>
    <p:custDataLst>
      <p:tags r:id="rId1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圆角矩形 5"/>
          <p:cNvSpPr/>
          <p:nvPr/>
        </p:nvSpPr>
        <p:spPr>
          <a:xfrm>
            <a:off x="335915" y="1701165"/>
            <a:ext cx="11520805" cy="1511935"/>
          </a:xfrm>
          <a:prstGeom prst="roundRect">
            <a:avLst/>
          </a:prstGeom>
          <a:solidFill>
            <a:schemeClr val="accent1">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0" name="Number1"/>
          <p:cNvSpPr/>
          <p:nvPr>
            <p:custDataLst>
              <p:tags r:id="rId1"/>
            </p:custDataLst>
          </p:nvPr>
        </p:nvSpPr>
        <p:spPr bwMode="auto">
          <a:xfrm>
            <a:off x="1507490" y="3597275"/>
            <a:ext cx="9533255" cy="648335"/>
          </a:xfrm>
          <a:prstGeom prst="roundRect">
            <a:avLst>
              <a:gd name="adj" fmla="val 50000"/>
            </a:avLst>
          </a:prstGeom>
          <a:solidFill>
            <a:srgbClr val="2D61B7"/>
          </a:solidFill>
          <a:ln w="38100">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00" b="1" dirty="0">
                <a:solidFill>
                  <a:srgbClr val="FFFFFF"/>
                </a:solidFill>
                <a:latin typeface="微软雅黑" panose="020B0503020204020204" charset="-122"/>
                <a:ea typeface="微软雅黑" panose="020B0503020204020204" charset="-122"/>
              </a:rPr>
              <a:t>4</a:t>
            </a:r>
            <a:endParaRPr lang="en-US" altLang="zh-CN" sz="100" b="1" dirty="0">
              <a:solidFill>
                <a:srgbClr val="FFFFFF"/>
              </a:solidFill>
              <a:latin typeface="微软雅黑" panose="020B0503020204020204" charset="-122"/>
              <a:ea typeface="微软雅黑" panose="020B0503020204020204" charset="-122"/>
            </a:endParaRPr>
          </a:p>
        </p:txBody>
      </p:sp>
      <p:grpSp>
        <p:nvGrpSpPr>
          <p:cNvPr id="4" name="组合 3"/>
          <p:cNvGrpSpPr/>
          <p:nvPr/>
        </p:nvGrpSpPr>
        <p:grpSpPr>
          <a:xfrm>
            <a:off x="356235" y="1855381"/>
            <a:ext cx="11665585" cy="4072254"/>
            <a:chOff x="362947" y="2857464"/>
            <a:chExt cx="11665866" cy="3035919"/>
          </a:xfrm>
        </p:grpSpPr>
        <p:sp>
          <p:nvSpPr>
            <p:cNvPr id="28" name="Text1"/>
            <p:cNvSpPr txBox="1"/>
            <p:nvPr/>
          </p:nvSpPr>
          <p:spPr>
            <a:xfrm>
              <a:off x="434069" y="2857464"/>
              <a:ext cx="3890104" cy="951062"/>
            </a:xfrm>
            <a:prstGeom prst="rect">
              <a:avLst/>
            </a:prstGeom>
            <a:noFill/>
            <a:ln>
              <a:noFill/>
              <a:prstDash val="sysDot"/>
            </a:ln>
          </p:spPr>
          <p:txBody>
            <a:bodyPr wrap="square" rtlCol="0" anchor="t" anchorCtr="0">
              <a:noAutofit/>
            </a:bodyPr>
            <a:lstStyle>
              <a:defPPr>
                <a:defRPr lang="zh-CN"/>
              </a:defPPr>
              <a:lvl1pPr>
                <a:lnSpc>
                  <a:spcPct val="150000"/>
                </a:lnSpc>
                <a:defRPr kumimoji="0" sz="1050" i="0" u="none" strike="noStrike" cap="none" spc="0" normalizeH="0" baseline="0">
                  <a:ln>
                    <a:noFill/>
                  </a:ln>
                  <a:effectLst/>
                  <a:uLnTx/>
                  <a:uFillTx/>
                </a:defRPr>
              </a:lvl1pPr>
            </a:lstStyle>
            <a:p>
              <a:pPr indent="0" algn="l" fontAlgn="auto">
                <a:lnSpc>
                  <a:spcPct val="150000"/>
                </a:lnSpc>
                <a:buNone/>
              </a:pPr>
              <a:r>
                <a:rPr lang="zh-CN" altLang="en-US" sz="1600" b="1" dirty="0" smtClean="0">
                  <a:solidFill>
                    <a:srgbClr val="002060"/>
                  </a:solidFill>
                  <a:latin typeface="微软雅黑" panose="020B0503020204020204" charset="-122"/>
                  <a:ea typeface="微软雅黑" panose="020B0503020204020204" charset="-122"/>
                  <a:cs typeface="微软雅黑" panose="020B0503020204020204" charset="-122"/>
                  <a:sym typeface="+mn-ea"/>
                </a:rPr>
                <a:t>通用名：</a:t>
              </a:r>
              <a:r>
                <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间苯三酚口崩片</a:t>
              </a:r>
              <a:endPar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indent="0" algn="l" fontAlgn="auto">
                <a:lnSpc>
                  <a:spcPct val="150000"/>
                </a:lnSpc>
                <a:buNone/>
              </a:pPr>
              <a:r>
                <a:rPr lang="zh-CN" altLang="en-US" sz="1600" b="1" dirty="0" smtClean="0">
                  <a:solidFill>
                    <a:srgbClr val="002060"/>
                  </a:solidFill>
                  <a:latin typeface="微软雅黑" panose="020B0503020204020204" charset="-122"/>
                  <a:ea typeface="微软雅黑" panose="020B0503020204020204" charset="-122"/>
                  <a:cs typeface="微软雅黑" panose="020B0503020204020204" charset="-122"/>
                  <a:sym typeface="+mn-ea"/>
                </a:rPr>
                <a:t>注册规格：</a:t>
              </a:r>
              <a:r>
                <a:rPr lang="en-US" altLang="zh-CN" sz="1600" dirty="0" smtClean="0">
                  <a:solidFill>
                    <a:srgbClr val="002060"/>
                  </a:solidFill>
                  <a:latin typeface="微软雅黑" panose="020B0503020204020204" charset="-122"/>
                  <a:ea typeface="微软雅黑" panose="020B0503020204020204" charset="-122"/>
                  <a:cs typeface="微软雅黑" panose="020B0503020204020204" charset="-122"/>
                  <a:sym typeface="+mn-ea"/>
                </a:rPr>
                <a:t>80mg</a:t>
              </a:r>
              <a:endParaRPr lang="en-US" altLang="zh-CN" sz="1600" b="1" dirty="0" smtClean="0">
                <a:solidFill>
                  <a:srgbClr val="002060"/>
                </a:solidFill>
                <a:latin typeface="微软雅黑" panose="020B0503020204020204" charset="-122"/>
                <a:ea typeface="微软雅黑" panose="020B0503020204020204" charset="-122"/>
                <a:cs typeface="微软雅黑" panose="020B0503020204020204" charset="-122"/>
              </a:endParaRPr>
            </a:p>
            <a:p>
              <a:pPr indent="0" algn="l" fontAlgn="auto">
                <a:lnSpc>
                  <a:spcPct val="150000"/>
                </a:lnSpc>
                <a:buNone/>
              </a:pPr>
              <a:r>
                <a:rPr lang="zh-CN" altLang="en-US" sz="1600" b="1">
                  <a:solidFill>
                    <a:srgbClr val="002060"/>
                  </a:solidFill>
                  <a:latin typeface="微软雅黑" panose="020B0503020204020204" charset="-122"/>
                  <a:ea typeface="微软雅黑" panose="020B0503020204020204" charset="-122"/>
                  <a:cs typeface="微软雅黑" panose="020B0503020204020204" charset="-122"/>
                  <a:sym typeface="+mn-ea"/>
                </a:rPr>
                <a:t>中国大陆首次上市时间：</a:t>
              </a:r>
              <a:r>
                <a:rPr lang="en-US" altLang="zh-CN" sz="1600">
                  <a:solidFill>
                    <a:srgbClr val="002060"/>
                  </a:solidFill>
                  <a:latin typeface="微软雅黑" panose="020B0503020204020204" charset="-122"/>
                  <a:ea typeface="微软雅黑" panose="020B0503020204020204" charset="-122"/>
                  <a:cs typeface="微软雅黑" panose="020B0503020204020204" charset="-122"/>
                  <a:sym typeface="+mn-ea"/>
                </a:rPr>
                <a:t>2024</a:t>
              </a:r>
              <a:r>
                <a:rPr lang="zh-CN" altLang="en-US" sz="1600">
                  <a:solidFill>
                    <a:srgbClr val="002060"/>
                  </a:solidFill>
                  <a:latin typeface="微软雅黑" panose="020B0503020204020204" charset="-122"/>
                  <a:ea typeface="微软雅黑" panose="020B0503020204020204" charset="-122"/>
                  <a:cs typeface="微软雅黑" panose="020B0503020204020204" charset="-122"/>
                  <a:sym typeface="+mn-ea"/>
                </a:rPr>
                <a:t>年</a:t>
              </a:r>
              <a:r>
                <a:rPr lang="en-US" altLang="zh-CN" sz="1600">
                  <a:solidFill>
                    <a:srgbClr val="002060"/>
                  </a:solidFill>
                  <a:latin typeface="微软雅黑" panose="020B0503020204020204" charset="-122"/>
                  <a:ea typeface="微软雅黑" panose="020B0503020204020204" charset="-122"/>
                  <a:cs typeface="微软雅黑" panose="020B0503020204020204" charset="-122"/>
                  <a:sym typeface="+mn-ea"/>
                </a:rPr>
                <a:t>6</a:t>
              </a:r>
              <a:r>
                <a:rPr lang="zh-CN" altLang="en-US" sz="1600">
                  <a:solidFill>
                    <a:srgbClr val="002060"/>
                  </a:solidFill>
                  <a:latin typeface="微软雅黑" panose="020B0503020204020204" charset="-122"/>
                  <a:ea typeface="微软雅黑" panose="020B0503020204020204" charset="-122"/>
                  <a:cs typeface="微软雅黑" panose="020B0503020204020204" charset="-122"/>
                  <a:sym typeface="+mn-ea"/>
                </a:rPr>
                <a:t>月</a:t>
              </a:r>
              <a:r>
                <a:rPr lang="en-US" altLang="zh-CN" sz="1600">
                  <a:solidFill>
                    <a:srgbClr val="002060"/>
                  </a:solidFill>
                  <a:latin typeface="微软雅黑" panose="020B0503020204020204" charset="-122"/>
                  <a:ea typeface="微软雅黑" panose="020B0503020204020204" charset="-122"/>
                  <a:cs typeface="微软雅黑" panose="020B0503020204020204" charset="-122"/>
                  <a:sym typeface="+mn-ea"/>
                </a:rPr>
                <a:t>28</a:t>
              </a:r>
              <a:r>
                <a:rPr lang="zh-CN" altLang="en-US" sz="1600">
                  <a:solidFill>
                    <a:srgbClr val="002060"/>
                  </a:solidFill>
                  <a:latin typeface="微软雅黑" panose="020B0503020204020204" charset="-122"/>
                  <a:ea typeface="微软雅黑" panose="020B0503020204020204" charset="-122"/>
                  <a:cs typeface="微软雅黑" panose="020B0503020204020204" charset="-122"/>
                  <a:sym typeface="+mn-ea"/>
                </a:rPr>
                <a:t>日</a:t>
              </a:r>
              <a:endParaRPr lang="zh-CN" altLang="en-US" sz="1600">
                <a:solidFill>
                  <a:srgbClr val="002060"/>
                </a:solidFill>
                <a:latin typeface="微软雅黑" panose="020B0503020204020204" charset="-122"/>
                <a:ea typeface="微软雅黑" panose="020B0503020204020204" charset="-122"/>
                <a:cs typeface="微软雅黑" panose="020B0503020204020204" charset="-122"/>
                <a:sym typeface="+mn-ea"/>
              </a:endParaRPr>
            </a:p>
            <a:p>
              <a:pPr indent="0" algn="l" fontAlgn="auto">
                <a:lnSpc>
                  <a:spcPct val="150000"/>
                </a:lnSpc>
                <a:buFont typeface="Arial" panose="020B0604020202020204" pitchFamily="34" charset="0"/>
                <a:buNone/>
              </a:pPr>
              <a:endParaRPr lang="en-US" sz="1600" dirty="0">
                <a:latin typeface="微软雅黑" panose="020B0503020204020204" charset="-122"/>
                <a:ea typeface="微软雅黑" panose="020B0503020204020204" charset="-122"/>
                <a:cs typeface="微软雅黑" panose="020B0503020204020204" charset="-122"/>
              </a:endParaRPr>
            </a:p>
            <a:p>
              <a:pPr marL="285750" indent="-285750" algn="l" fontAlgn="auto">
                <a:lnSpc>
                  <a:spcPct val="150000"/>
                </a:lnSpc>
                <a:buFont typeface="Arial" panose="020B0604020202020204" pitchFamily="34" charset="0"/>
                <a:buChar char="•"/>
              </a:pPr>
              <a:endParaRPr lang="en-US" sz="1400" dirty="0">
                <a:latin typeface="微软雅黑" panose="020B0503020204020204" charset="-122"/>
                <a:ea typeface="微软雅黑" panose="020B0503020204020204" charset="-122"/>
                <a:cs typeface="微软雅黑" panose="020B0503020204020204" charset="-122"/>
              </a:endParaRPr>
            </a:p>
          </p:txBody>
        </p:sp>
        <p:sp>
          <p:nvSpPr>
            <p:cNvPr id="25" name="Text2"/>
            <p:cNvSpPr txBox="1"/>
            <p:nvPr/>
          </p:nvSpPr>
          <p:spPr>
            <a:xfrm>
              <a:off x="4504514" y="2857464"/>
              <a:ext cx="3457658" cy="959583"/>
            </a:xfrm>
            <a:prstGeom prst="rect">
              <a:avLst/>
            </a:prstGeom>
            <a:noFill/>
            <a:ln>
              <a:noFill/>
              <a:prstDash val="sysDot"/>
            </a:ln>
          </p:spPr>
          <p:txBody>
            <a:bodyPr wrap="square" rtlCol="0" anchor="t" anchorCtr="0">
              <a:normAutofit/>
            </a:bodyPr>
            <a:lstStyle>
              <a:defPPr>
                <a:defRPr lang="zh-CN"/>
              </a:defPPr>
              <a:lvl1pPr>
                <a:lnSpc>
                  <a:spcPct val="150000"/>
                </a:lnSpc>
                <a:defRPr kumimoji="0" sz="1050" i="0" u="none" strike="noStrike" cap="none" spc="0" normalizeH="0" baseline="0">
                  <a:ln>
                    <a:noFill/>
                  </a:ln>
                  <a:effectLst/>
                  <a:uLnTx/>
                  <a:uFillTx/>
                </a:defRPr>
              </a:lvl1pPr>
            </a:lstStyle>
            <a:p>
              <a:pPr indent="0" algn="l" fontAlgn="auto">
                <a:lnSpc>
                  <a:spcPct val="150000"/>
                </a:lnSpc>
                <a:buNone/>
              </a:pPr>
              <a:r>
                <a:rPr lang="zh-CN" altLang="en-US" sz="1600" b="1">
                  <a:solidFill>
                    <a:srgbClr val="002060"/>
                  </a:solidFill>
                  <a:latin typeface="微软雅黑" panose="020B0503020204020204" charset="-122"/>
                  <a:ea typeface="微软雅黑" panose="020B0503020204020204" charset="-122"/>
                  <a:cs typeface="微软雅黑" panose="020B0503020204020204" charset="-122"/>
                  <a:sym typeface="+mn-ea"/>
                </a:rPr>
                <a:t>注册分类：</a:t>
              </a:r>
              <a:r>
                <a:rPr lang="zh-CN" altLang="en-US" sz="1600">
                  <a:solidFill>
                    <a:srgbClr val="002060"/>
                  </a:solidFill>
                  <a:latin typeface="微软雅黑" panose="020B0503020204020204" charset="-122"/>
                  <a:ea typeface="微软雅黑" panose="020B0503020204020204" charset="-122"/>
                  <a:cs typeface="微软雅黑" panose="020B0503020204020204" charset="-122"/>
                  <a:sym typeface="+mn-ea"/>
                </a:rPr>
                <a:t>化药</a:t>
              </a:r>
              <a:r>
                <a:rPr lang="en-US" altLang="zh-CN" sz="1600">
                  <a:solidFill>
                    <a:srgbClr val="002060"/>
                  </a:solidFill>
                  <a:latin typeface="微软雅黑" panose="020B0503020204020204" charset="-122"/>
                  <a:ea typeface="微软雅黑" panose="020B0503020204020204" charset="-122"/>
                  <a:cs typeface="微软雅黑" panose="020B0503020204020204" charset="-122"/>
                  <a:sym typeface="+mn-ea"/>
                </a:rPr>
                <a:t>3</a:t>
              </a:r>
              <a:r>
                <a:rPr lang="zh-CN" altLang="en-US" sz="1600">
                  <a:solidFill>
                    <a:srgbClr val="002060"/>
                  </a:solidFill>
                  <a:latin typeface="微软雅黑" panose="020B0503020204020204" charset="-122"/>
                  <a:ea typeface="微软雅黑" panose="020B0503020204020204" charset="-122"/>
                  <a:cs typeface="微软雅黑" panose="020B0503020204020204" charset="-122"/>
                  <a:sym typeface="+mn-ea"/>
                </a:rPr>
                <a:t>类（视同过评）</a:t>
              </a:r>
              <a:endParaRPr lang="zh-CN" altLang="en-US" sz="1600" b="0">
                <a:solidFill>
                  <a:srgbClr val="002060"/>
                </a:solidFill>
                <a:latin typeface="微软雅黑" panose="020B0503020204020204" charset="-122"/>
                <a:ea typeface="微软雅黑" panose="020B0503020204020204" charset="-122"/>
                <a:cs typeface="微软雅黑" panose="020B0503020204020204" charset="-122"/>
              </a:endParaRPr>
            </a:p>
            <a:p>
              <a:pPr indent="0" algn="l" fontAlgn="auto">
                <a:lnSpc>
                  <a:spcPct val="150000"/>
                </a:lnSpc>
                <a:buNone/>
              </a:pPr>
              <a:r>
                <a:rPr lang="zh-CN" altLang="en-US" sz="1600" b="1">
                  <a:solidFill>
                    <a:srgbClr val="002060"/>
                  </a:solidFill>
                  <a:latin typeface="微软雅黑" panose="020B0503020204020204" charset="-122"/>
                  <a:ea typeface="微软雅黑" panose="020B0503020204020204" charset="-122"/>
                  <a:cs typeface="微软雅黑" panose="020B0503020204020204" charset="-122"/>
                  <a:sym typeface="+mn-ea"/>
                </a:rPr>
                <a:t>作用机制：</a:t>
              </a:r>
              <a:r>
                <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非阿托品非罂粟碱类</a:t>
              </a:r>
              <a:r>
                <a:rPr lang="en-US" altLang="zh-CN"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                         </a:t>
              </a:r>
              <a:r>
                <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纯平滑肌解痉药</a:t>
              </a:r>
              <a:endParaRPr lang="en-US" sz="1600" dirty="0">
                <a:latin typeface="微软雅黑" panose="020B0503020204020204" charset="-122"/>
                <a:ea typeface="微软雅黑" panose="020B0503020204020204" charset="-122"/>
                <a:cs typeface="微软雅黑" panose="020B0503020204020204" charset="-122"/>
              </a:endParaRPr>
            </a:p>
          </p:txBody>
        </p:sp>
        <p:sp>
          <p:nvSpPr>
            <p:cNvPr id="22" name="Text3"/>
            <p:cNvSpPr txBox="1"/>
            <p:nvPr/>
          </p:nvSpPr>
          <p:spPr>
            <a:xfrm>
              <a:off x="8132359" y="2857464"/>
              <a:ext cx="3617047" cy="958163"/>
            </a:xfrm>
            <a:prstGeom prst="rect">
              <a:avLst/>
            </a:prstGeom>
            <a:noFill/>
            <a:ln>
              <a:noFill/>
              <a:prstDash val="sysDot"/>
            </a:ln>
          </p:spPr>
          <p:txBody>
            <a:bodyPr wrap="square" rtlCol="0" anchor="t" anchorCtr="0">
              <a:noAutofit/>
            </a:bodyPr>
            <a:lstStyle>
              <a:defPPr>
                <a:defRPr lang="zh-CN"/>
              </a:defPPr>
              <a:lvl1pPr>
                <a:lnSpc>
                  <a:spcPct val="150000"/>
                </a:lnSpc>
                <a:defRPr kumimoji="0" sz="1050" i="0" u="none" strike="noStrike" cap="none" spc="0" normalizeH="0" baseline="0">
                  <a:ln>
                    <a:noFill/>
                  </a:ln>
                  <a:effectLst/>
                  <a:uLnTx/>
                  <a:uFillTx/>
                </a:defRPr>
              </a:lvl1pPr>
            </a:lstStyle>
            <a:p>
              <a:pPr indent="0" algn="l" fontAlgn="auto">
                <a:lnSpc>
                  <a:spcPct val="150000"/>
                </a:lnSpc>
                <a:buNone/>
              </a:pPr>
              <a:r>
                <a:rPr lang="zh-CN" altLang="en-US" sz="1600" b="1" dirty="0" smtClean="0">
                  <a:solidFill>
                    <a:srgbClr val="002060"/>
                  </a:solidFill>
                  <a:latin typeface="微软雅黑" panose="020B0503020204020204" charset="-122"/>
                  <a:ea typeface="微软雅黑" panose="020B0503020204020204" charset="-122"/>
                  <a:cs typeface="微软雅黑" panose="020B0503020204020204" charset="-122"/>
                  <a:sym typeface="+mn-ea"/>
                </a:rPr>
                <a:t>全球</a:t>
              </a:r>
              <a:r>
                <a:rPr lang="zh-CN" altLang="en-US" sz="1600" b="1">
                  <a:solidFill>
                    <a:srgbClr val="002060"/>
                  </a:solidFill>
                  <a:latin typeface="微软雅黑" panose="020B0503020204020204" charset="-122"/>
                  <a:ea typeface="微软雅黑" panose="020B0503020204020204" charset="-122"/>
                  <a:cs typeface="微软雅黑" panose="020B0503020204020204" charset="-122"/>
                  <a:sym typeface="+mn-ea"/>
                </a:rPr>
                <a:t>首个上市国家：</a:t>
              </a:r>
              <a:r>
                <a:rPr lang="zh-CN" altLang="en-US" sz="1600">
                  <a:solidFill>
                    <a:srgbClr val="002060"/>
                  </a:solidFill>
                  <a:latin typeface="微软雅黑" panose="020B0503020204020204" charset="-122"/>
                  <a:ea typeface="微软雅黑" panose="020B0503020204020204" charset="-122"/>
                  <a:cs typeface="微软雅黑" panose="020B0503020204020204" charset="-122"/>
                  <a:sym typeface="+mn-ea"/>
                </a:rPr>
                <a:t>法国</a:t>
              </a:r>
              <a:r>
                <a:rPr lang="en-US" altLang="zh-CN" sz="1600">
                  <a:solidFill>
                    <a:srgbClr val="002060"/>
                  </a:solidFill>
                  <a:latin typeface="微软雅黑" panose="020B0503020204020204" charset="-122"/>
                  <a:ea typeface="微软雅黑" panose="020B0503020204020204" charset="-122"/>
                  <a:cs typeface="微软雅黑" panose="020B0503020204020204" charset="-122"/>
                  <a:sym typeface="+mn-ea"/>
                </a:rPr>
                <a:t> 2005</a:t>
              </a:r>
              <a:r>
                <a:rPr lang="zh-CN" altLang="en-US" sz="1600">
                  <a:solidFill>
                    <a:srgbClr val="002060"/>
                  </a:solidFill>
                  <a:latin typeface="微软雅黑" panose="020B0503020204020204" charset="-122"/>
                  <a:ea typeface="微软雅黑" panose="020B0503020204020204" charset="-122"/>
                  <a:cs typeface="微软雅黑" panose="020B0503020204020204" charset="-122"/>
                  <a:sym typeface="+mn-ea"/>
                </a:rPr>
                <a:t>年</a:t>
              </a:r>
              <a:endParaRPr lang="zh-CN" altLang="en-US" sz="1600">
                <a:solidFill>
                  <a:srgbClr val="002060"/>
                </a:solidFill>
                <a:latin typeface="微软雅黑" panose="020B0503020204020204" charset="-122"/>
                <a:ea typeface="微软雅黑" panose="020B0503020204020204" charset="-122"/>
                <a:cs typeface="微软雅黑" panose="020B0503020204020204" charset="-122"/>
                <a:sym typeface="+mn-ea"/>
              </a:endParaRPr>
            </a:p>
            <a:p>
              <a:pPr indent="0" algn="l" fontAlgn="auto">
                <a:lnSpc>
                  <a:spcPct val="150000"/>
                </a:lnSpc>
                <a:buNone/>
              </a:pPr>
              <a:r>
                <a:rPr lang="zh-CN" altLang="en-US" sz="1600" b="1">
                  <a:solidFill>
                    <a:srgbClr val="002060"/>
                  </a:solidFill>
                  <a:latin typeface="微软雅黑" panose="020B0503020204020204" charset="-122"/>
                  <a:ea typeface="微软雅黑" panose="020B0503020204020204" charset="-122"/>
                  <a:cs typeface="微软雅黑" panose="020B0503020204020204" charset="-122"/>
                  <a:sym typeface="+mn-ea"/>
                </a:rPr>
                <a:t>是否为</a:t>
              </a:r>
              <a:r>
                <a:rPr lang="en-US" altLang="zh-CN" sz="1600" b="1">
                  <a:solidFill>
                    <a:srgbClr val="002060"/>
                  </a:solidFill>
                  <a:latin typeface="微软雅黑" panose="020B0503020204020204" charset="-122"/>
                  <a:ea typeface="微软雅黑" panose="020B0503020204020204" charset="-122"/>
                  <a:cs typeface="微软雅黑" panose="020B0503020204020204" charset="-122"/>
                  <a:sym typeface="+mn-ea"/>
                </a:rPr>
                <a:t>OTC</a:t>
              </a:r>
              <a:r>
                <a:rPr lang="zh-CN" altLang="en-US" sz="1600">
                  <a:solidFill>
                    <a:srgbClr val="002060"/>
                  </a:solidFill>
                  <a:latin typeface="微软雅黑" panose="020B0503020204020204" charset="-122"/>
                  <a:ea typeface="微软雅黑" panose="020B0503020204020204" charset="-122"/>
                  <a:cs typeface="微软雅黑" panose="020B0503020204020204" charset="-122"/>
                  <a:sym typeface="+mn-ea"/>
                </a:rPr>
                <a:t>：否</a:t>
              </a:r>
              <a:endParaRPr lang="zh-CN" altLang="en-US" sz="1600" b="0">
                <a:solidFill>
                  <a:srgbClr val="002060"/>
                </a:solidFill>
                <a:latin typeface="微软雅黑" panose="020B0503020204020204" charset="-122"/>
                <a:ea typeface="微软雅黑" panose="020B0503020204020204" charset="-122"/>
                <a:cs typeface="微软雅黑" panose="020B0503020204020204" charset="-122"/>
              </a:endParaRPr>
            </a:p>
            <a:p>
              <a:pPr indent="0" algn="l" fontAlgn="auto">
                <a:lnSpc>
                  <a:spcPct val="150000"/>
                </a:lnSpc>
                <a:buNone/>
              </a:pPr>
              <a:r>
                <a:rPr lang="zh-CN" altLang="en-US" sz="1600" b="1">
                  <a:solidFill>
                    <a:srgbClr val="002060"/>
                  </a:solidFill>
                  <a:latin typeface="微软雅黑" panose="020B0503020204020204" charset="-122"/>
                  <a:ea typeface="微软雅黑" panose="020B0503020204020204" charset="-122"/>
                  <a:cs typeface="微软雅黑" panose="020B0503020204020204" charset="-122"/>
                  <a:sym typeface="+mn-ea"/>
                </a:rPr>
                <a:t>其它厂家上市情况：共</a:t>
              </a:r>
              <a:r>
                <a:rPr lang="en-US" altLang="zh-CN" sz="1600" b="1">
                  <a:solidFill>
                    <a:srgbClr val="002060"/>
                  </a:solidFill>
                  <a:latin typeface="微软雅黑" panose="020B0503020204020204" charset="-122"/>
                  <a:ea typeface="微软雅黑" panose="020B0503020204020204" charset="-122"/>
                  <a:cs typeface="微软雅黑" panose="020B0503020204020204" charset="-122"/>
                  <a:sym typeface="+mn-ea"/>
                </a:rPr>
                <a:t>7</a:t>
              </a:r>
              <a:r>
                <a:rPr lang="zh-CN" altLang="en-US" sz="1600" b="1">
                  <a:solidFill>
                    <a:srgbClr val="002060"/>
                  </a:solidFill>
                  <a:latin typeface="微软雅黑" panose="020B0503020204020204" charset="-122"/>
                  <a:ea typeface="微软雅黑" panose="020B0503020204020204" charset="-122"/>
                  <a:cs typeface="微软雅黑" panose="020B0503020204020204" charset="-122"/>
                  <a:sym typeface="+mn-ea"/>
                </a:rPr>
                <a:t>家上市</a:t>
              </a:r>
              <a:endParaRPr lang="zh-CN" altLang="en-US" sz="1600" b="1" dirty="0">
                <a:solidFill>
                  <a:srgbClr val="002060"/>
                </a:solidFill>
                <a:latin typeface="微软雅黑" panose="020B0503020204020204" charset="-122"/>
                <a:ea typeface="微软雅黑" panose="020B0503020204020204" charset="-122"/>
                <a:cs typeface="微软雅黑" panose="020B0503020204020204" charset="-122"/>
                <a:sym typeface="+mn-ea"/>
              </a:endParaRPr>
            </a:p>
          </p:txBody>
        </p:sp>
        <p:sp>
          <p:nvSpPr>
            <p:cNvPr id="19" name="Text4"/>
            <p:cNvSpPr txBox="1"/>
            <p:nvPr/>
          </p:nvSpPr>
          <p:spPr>
            <a:xfrm>
              <a:off x="362947" y="4853795"/>
              <a:ext cx="3785326" cy="1039588"/>
            </a:xfrm>
            <a:prstGeom prst="rect">
              <a:avLst/>
            </a:prstGeom>
            <a:noFill/>
            <a:ln>
              <a:noFill/>
            </a:ln>
          </p:spPr>
          <p:txBody>
            <a:bodyPr wrap="square" rtlCol="0" anchor="t" anchorCtr="0">
              <a:noAutofit/>
            </a:bodyPr>
            <a:lstStyle>
              <a:defPPr>
                <a:defRPr lang="zh-CN"/>
              </a:defPPr>
              <a:lvl1pPr>
                <a:lnSpc>
                  <a:spcPct val="150000"/>
                </a:lnSpc>
                <a:defRPr kumimoji="0" sz="1050" i="0" u="none" strike="noStrike" cap="none" spc="0" normalizeH="0" baseline="0">
                  <a:ln>
                    <a:noFill/>
                  </a:ln>
                  <a:effectLst/>
                  <a:uLnTx/>
                  <a:uFillTx/>
                </a:defRPr>
              </a:lvl1pPr>
            </a:lstStyle>
            <a:p>
              <a:pPr indent="0" algn="l" fontAlgn="auto">
                <a:lnSpc>
                  <a:spcPct val="150000"/>
                </a:lnSpc>
                <a:buNone/>
              </a:pPr>
              <a:r>
                <a:rPr lang="zh-CN" altLang="en-US" sz="1600" b="1">
                  <a:solidFill>
                    <a:srgbClr val="002060"/>
                  </a:solidFill>
                  <a:latin typeface="微软雅黑" panose="020B0503020204020204" charset="-122"/>
                  <a:ea typeface="微软雅黑" panose="020B0503020204020204" charset="-122"/>
                  <a:cs typeface="微软雅黑" panose="020B0503020204020204" charset="-122"/>
                  <a:sym typeface="+mn-ea"/>
                </a:rPr>
                <a:t>适应症：</a:t>
              </a:r>
              <a:r>
                <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消化系统和胆道功能障碍引起的急性痉挛性疼痛；急性痉挛性尿道、膀胱、肾绞痛；妇科痉挛性疼痛</a:t>
              </a:r>
              <a:endPar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16" name="Text5"/>
            <p:cNvSpPr txBox="1"/>
            <p:nvPr/>
          </p:nvSpPr>
          <p:spPr>
            <a:xfrm>
              <a:off x="4178754" y="4866104"/>
              <a:ext cx="3533225" cy="846441"/>
            </a:xfrm>
            <a:prstGeom prst="rect">
              <a:avLst/>
            </a:prstGeom>
            <a:noFill/>
            <a:ln>
              <a:noFill/>
            </a:ln>
          </p:spPr>
          <p:txBody>
            <a:bodyPr wrap="square" rtlCol="0" anchor="t" anchorCtr="0">
              <a:noAutofit/>
            </a:bodyPr>
            <a:lstStyle>
              <a:defPPr>
                <a:defRPr lang="zh-CN"/>
              </a:defPPr>
              <a:lvl1pPr>
                <a:lnSpc>
                  <a:spcPct val="150000"/>
                </a:lnSpc>
                <a:defRPr kumimoji="0" sz="1050" i="0" u="none" strike="noStrike" cap="none" spc="0" normalizeH="0" baseline="0">
                  <a:ln>
                    <a:noFill/>
                  </a:ln>
                  <a:effectLst/>
                  <a:uLnTx/>
                  <a:uFillTx/>
                </a:defRPr>
              </a:lvl1pPr>
            </a:lstStyle>
            <a:p>
              <a:pPr indent="0" algn="l" fontAlgn="auto">
                <a:lnSpc>
                  <a:spcPct val="150000"/>
                </a:lnSpc>
                <a:buNone/>
              </a:pPr>
              <a:r>
                <a:rPr lang="zh-CN" altLang="en-US" sz="1600" b="1">
                  <a:solidFill>
                    <a:srgbClr val="002060"/>
                  </a:solidFill>
                  <a:latin typeface="微软雅黑" panose="020B0503020204020204" charset="-122"/>
                  <a:ea typeface="微软雅黑" panose="020B0503020204020204" charset="-122"/>
                  <a:cs typeface="微软雅黑" panose="020B0503020204020204" charset="-122"/>
                  <a:sym typeface="+mn-ea"/>
                </a:rPr>
                <a:t>用药方法：</a:t>
              </a:r>
              <a:r>
                <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将药片置于舌下，待其</a:t>
              </a:r>
              <a:endPar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indent="0" algn="l" fontAlgn="auto">
                <a:lnSpc>
                  <a:spcPct val="150000"/>
                </a:lnSpc>
                <a:buNone/>
              </a:pPr>
              <a:r>
                <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崩解后</a:t>
              </a:r>
              <a:r>
                <a:rPr lang="zh-CN" altLang="en-US" sz="1600"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不需用水或只需少量水吞咽</a:t>
              </a:r>
              <a:endParaRPr lang="zh-CN" altLang="en-US" sz="1600"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13" name="Text6"/>
            <p:cNvSpPr txBox="1"/>
            <p:nvPr/>
          </p:nvSpPr>
          <p:spPr>
            <a:xfrm>
              <a:off x="7832632" y="4837700"/>
              <a:ext cx="4196181" cy="895674"/>
            </a:xfrm>
            <a:prstGeom prst="rect">
              <a:avLst/>
            </a:prstGeom>
            <a:noFill/>
            <a:ln>
              <a:noFill/>
            </a:ln>
          </p:spPr>
          <p:txBody>
            <a:bodyPr wrap="square" rtlCol="0" anchor="t" anchorCtr="0">
              <a:noAutofit/>
            </a:bodyPr>
            <a:lstStyle>
              <a:defPPr>
                <a:defRPr lang="zh-CN"/>
              </a:defPPr>
              <a:lvl1pPr>
                <a:lnSpc>
                  <a:spcPct val="150000"/>
                </a:lnSpc>
                <a:defRPr kumimoji="0" sz="1050" i="0" u="none" strike="noStrike" cap="none" spc="0" normalizeH="0" baseline="0">
                  <a:ln>
                    <a:noFill/>
                  </a:ln>
                  <a:effectLst/>
                  <a:uLnTx/>
                  <a:uFillTx/>
                </a:defRPr>
              </a:lvl1pPr>
            </a:lstStyle>
            <a:p>
              <a:pPr indent="0" fontAlgn="auto">
                <a:lnSpc>
                  <a:spcPct val="150000"/>
                </a:lnSpc>
                <a:buNone/>
              </a:pPr>
              <a:r>
                <a:rPr lang="zh-CN" altLang="en-US" sz="1600" b="1">
                  <a:solidFill>
                    <a:srgbClr val="002060"/>
                  </a:solidFill>
                  <a:latin typeface="微软雅黑" panose="020B0503020204020204" charset="-122"/>
                  <a:ea typeface="微软雅黑" panose="020B0503020204020204" charset="-122"/>
                  <a:cs typeface="微软雅黑" panose="020B0503020204020204" charset="-122"/>
                  <a:sym typeface="+mn-ea"/>
                </a:rPr>
                <a:t>用药剂量：</a:t>
              </a:r>
              <a:r>
                <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成人通常的剂量是2片，在发作时服用，严重痉挛时重复服用，每次服用至少间隔2小时，每24小时不超过6片</a:t>
              </a:r>
              <a:endPar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grpSp>
      <p:sp>
        <p:nvSpPr>
          <p:cNvPr id="30" name="文本框 29"/>
          <p:cNvSpPr txBox="1"/>
          <p:nvPr>
            <p:custDataLst>
              <p:tags r:id="rId2"/>
            </p:custDataLst>
          </p:nvPr>
        </p:nvSpPr>
        <p:spPr>
          <a:xfrm>
            <a:off x="713740" y="271780"/>
            <a:ext cx="10494645" cy="521970"/>
          </a:xfrm>
          <a:prstGeom prst="rect">
            <a:avLst/>
          </a:prstGeom>
          <a:noFill/>
        </p:spPr>
        <p:txBody>
          <a:bodyPr wrap="square" rtlCol="0" anchor="t">
            <a:spAutoFit/>
          </a:bodyPr>
          <a:p>
            <a:r>
              <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一</a:t>
            </a:r>
            <a:r>
              <a:rPr lang="zh-CN" altLang="en-US" sz="2800" b="1"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、基本信息</a:t>
            </a:r>
            <a:r>
              <a:rPr lang="en-US" altLang="zh-CN" sz="2800" b="1"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1/3</a:t>
            </a:r>
            <a:r>
              <a:rPr lang="zh-CN" altLang="en-US" sz="2800" b="1"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：新型口崩剂型</a:t>
            </a:r>
            <a:r>
              <a:rPr lang="en-US" altLang="zh-CN" sz="2800" b="1"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2800" b="1"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不依赖水吞服</a:t>
            </a:r>
            <a:r>
              <a:rPr lang="en-US" altLang="zh-CN" sz="2800" b="1"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 </a:t>
            </a:r>
            <a:r>
              <a:rPr lang="zh-CN" altLang="en-US" sz="2800" b="1"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视同过评</a:t>
            </a:r>
            <a:endParaRPr lang="zh-CN" altLang="en-US" sz="2800" b="1"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64" name="文本框 63"/>
          <p:cNvSpPr txBox="1"/>
          <p:nvPr/>
        </p:nvSpPr>
        <p:spPr>
          <a:xfrm>
            <a:off x="988695" y="3692525"/>
            <a:ext cx="10487025" cy="460375"/>
          </a:xfrm>
          <a:prstGeom prst="rect">
            <a:avLst/>
          </a:prstGeom>
          <a:noFill/>
        </p:spPr>
        <p:txBody>
          <a:bodyPr wrap="square" rtlCol="0">
            <a:spAutoFit/>
          </a:bodyPr>
          <a:p>
            <a:pPr algn="ctr"/>
            <a:r>
              <a:rPr lang="zh-CN" altLang="en-US" sz="2400" b="1">
                <a:solidFill>
                  <a:schemeClr val="bg1"/>
                </a:solidFill>
                <a:latin typeface="微软雅黑" panose="020B0503020204020204" charset="-122"/>
                <a:ea typeface="微软雅黑" panose="020B0503020204020204" charset="-122"/>
              </a:rPr>
              <a:t>一种新型口崩剂型</a:t>
            </a:r>
            <a:r>
              <a:rPr lang="en-US" altLang="zh-CN" sz="2400" b="1">
                <a:solidFill>
                  <a:schemeClr val="bg1"/>
                </a:solidFill>
                <a:latin typeface="微软雅黑" panose="020B0503020204020204" charset="-122"/>
                <a:ea typeface="微软雅黑" panose="020B0503020204020204" charset="-122"/>
              </a:rPr>
              <a:t>,</a:t>
            </a:r>
            <a:r>
              <a:rPr lang="zh-CN" altLang="en-US" sz="2400" b="1">
                <a:solidFill>
                  <a:schemeClr val="bg1"/>
                </a:solidFill>
                <a:latin typeface="微软雅黑" panose="020B0503020204020204" charset="-122"/>
                <a:ea typeface="微软雅黑" panose="020B0503020204020204" charset="-122"/>
              </a:rPr>
              <a:t>不依赖水即可吞服，视同通过仿制药一致性评价</a:t>
            </a:r>
            <a:endParaRPr lang="zh-CN" altLang="en-US" sz="2400" b="1">
              <a:solidFill>
                <a:schemeClr val="bg1"/>
              </a:solidFill>
              <a:latin typeface="微软雅黑" panose="020B0503020204020204" charset="-122"/>
              <a:ea typeface="微软雅黑" panose="020B0503020204020204" charset="-122"/>
            </a:endParaRPr>
          </a:p>
        </p:txBody>
      </p:sp>
      <p:sp>
        <p:nvSpPr>
          <p:cNvPr id="5" name="文本框 4"/>
          <p:cNvSpPr txBox="1"/>
          <p:nvPr/>
        </p:nvSpPr>
        <p:spPr>
          <a:xfrm>
            <a:off x="3724275" y="990600"/>
            <a:ext cx="5467350" cy="398780"/>
          </a:xfrm>
          <a:prstGeom prst="rect">
            <a:avLst/>
          </a:prstGeom>
          <a:noFill/>
        </p:spPr>
        <p:txBody>
          <a:bodyPr wrap="square" rtlCol="0">
            <a:spAutoFit/>
          </a:bodyPr>
          <a:p>
            <a:r>
              <a:rPr lang="zh-CN" altLang="en-US" sz="2000" b="1">
                <a:highlight>
                  <a:srgbClr val="FFFF00"/>
                </a:highlight>
                <a:latin typeface="微软雅黑" panose="020B0503020204020204" charset="-122"/>
                <a:ea typeface="微软雅黑" panose="020B0503020204020204" charset="-122"/>
                <a:cs typeface="微软雅黑" panose="020B0503020204020204" charset="-122"/>
              </a:rPr>
              <a:t>申报目录类别：基本目录（乙类）</a:t>
            </a:r>
            <a:endParaRPr lang="zh-CN" altLang="en-US" sz="2000" b="1">
              <a:highlight>
                <a:srgbClr val="FFFF00"/>
              </a:highlight>
              <a:latin typeface="微软雅黑" panose="020B0503020204020204" charset="-122"/>
              <a:ea typeface="微软雅黑" panose="020B0503020204020204" charset="-122"/>
              <a:cs typeface="微软雅黑" panose="020B0503020204020204" charset="-122"/>
            </a:endParaRPr>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 name="任意多边形: 形状 56"/>
          <p:cNvSpPr/>
          <p:nvPr>
            <p:custDataLst>
              <p:tags r:id="rId1"/>
            </p:custDataLst>
          </p:nvPr>
        </p:nvSpPr>
        <p:spPr>
          <a:xfrm>
            <a:off x="678180" y="1938655"/>
            <a:ext cx="3114040" cy="4259580"/>
          </a:xfrm>
          <a:custGeom>
            <a:avLst/>
            <a:gdLst>
              <a:gd name="connsiteX0" fmla="*/ 727574 w 727710"/>
              <a:gd name="connsiteY0" fmla="*/ 95423 h 836200"/>
              <a:gd name="connsiteX1" fmla="*/ 727574 w 727710"/>
              <a:gd name="connsiteY1" fmla="*/ 740361 h 836200"/>
              <a:gd name="connsiteX2" fmla="*/ 713667 w 727710"/>
              <a:gd name="connsiteY2" fmla="*/ 755029 h 836200"/>
              <a:gd name="connsiteX3" fmla="*/ 17295 w 727710"/>
              <a:gd name="connsiteY3" fmla="*/ 835706 h 836200"/>
              <a:gd name="connsiteX4" fmla="*/ 150 w 727710"/>
              <a:gd name="connsiteY4" fmla="*/ 824276 h 836200"/>
              <a:gd name="connsiteX5" fmla="*/ -136 w 727710"/>
              <a:gd name="connsiteY5" fmla="*/ 821323 h 836200"/>
              <a:gd name="connsiteX6" fmla="*/ -136 w 727710"/>
              <a:gd name="connsiteY6" fmla="*/ 14460 h 836200"/>
              <a:gd name="connsiteX7" fmla="*/ 14342 w 727710"/>
              <a:gd name="connsiteY7" fmla="*/ -208 h 836200"/>
              <a:gd name="connsiteX8" fmla="*/ 17295 w 727710"/>
              <a:gd name="connsiteY8" fmla="*/ 77 h 836200"/>
              <a:gd name="connsiteX9" fmla="*/ 713667 w 727710"/>
              <a:gd name="connsiteY9" fmla="*/ 80754 h 836200"/>
              <a:gd name="connsiteX10" fmla="*/ 727574 w 727710"/>
              <a:gd name="connsiteY10" fmla="*/ 95423 h 83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7710" h="836200">
                <a:moveTo>
                  <a:pt x="727574" y="95423"/>
                </a:moveTo>
                <a:lnTo>
                  <a:pt x="727574" y="740361"/>
                </a:lnTo>
                <a:cubicBezTo>
                  <a:pt x="727536" y="748152"/>
                  <a:pt x="721449" y="754572"/>
                  <a:pt x="713667" y="755029"/>
                </a:cubicBezTo>
                <a:cubicBezTo>
                  <a:pt x="444396" y="771603"/>
                  <a:pt x="205890" y="799511"/>
                  <a:pt x="17295" y="835706"/>
                </a:cubicBezTo>
                <a:cubicBezTo>
                  <a:pt x="9398" y="837287"/>
                  <a:pt x="1721" y="832162"/>
                  <a:pt x="150" y="824276"/>
                </a:cubicBezTo>
                <a:cubicBezTo>
                  <a:pt x="-50" y="823304"/>
                  <a:pt x="-146" y="822314"/>
                  <a:pt x="-136" y="821323"/>
                </a:cubicBezTo>
                <a:lnTo>
                  <a:pt x="-136" y="14460"/>
                </a:lnTo>
                <a:cubicBezTo>
                  <a:pt x="-184" y="6412"/>
                  <a:pt x="6293" y="-151"/>
                  <a:pt x="14342" y="-208"/>
                </a:cubicBezTo>
                <a:cubicBezTo>
                  <a:pt x="15332" y="-208"/>
                  <a:pt x="16323" y="-113"/>
                  <a:pt x="17295" y="77"/>
                </a:cubicBezTo>
                <a:cubicBezTo>
                  <a:pt x="205890" y="36273"/>
                  <a:pt x="444396" y="64181"/>
                  <a:pt x="713667" y="80754"/>
                </a:cubicBezTo>
                <a:cubicBezTo>
                  <a:pt x="721449" y="81211"/>
                  <a:pt x="727536" y="87631"/>
                  <a:pt x="727574" y="95423"/>
                </a:cubicBezTo>
                <a:close/>
              </a:path>
            </a:pathLst>
          </a:custGeom>
          <a:gradFill>
            <a:gsLst>
              <a:gs pos="0">
                <a:schemeClr val="accent1">
                  <a:alpha val="3000"/>
                </a:schemeClr>
              </a:gs>
              <a:gs pos="100000">
                <a:schemeClr val="accent1">
                  <a:alpha val="30000"/>
                </a:schemeClr>
              </a:gs>
            </a:gsLst>
            <a:lin ang="5400000" scaled="0"/>
          </a:gradFill>
          <a:ln w="9525" cap="flat">
            <a:gradFill>
              <a:gsLst>
                <a:gs pos="100000">
                  <a:schemeClr val="accent1">
                    <a:alpha val="0"/>
                  </a:schemeClr>
                </a:gs>
                <a:gs pos="0">
                  <a:schemeClr val="accent1">
                    <a:alpha val="20000"/>
                  </a:schemeClr>
                </a:gs>
              </a:gsLst>
              <a:lin ang="5400000"/>
              <a:tileRect/>
            </a:grad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ym typeface="+mn-ea"/>
            </a:endParaRPr>
          </a:p>
        </p:txBody>
      </p:sp>
      <p:sp>
        <p:nvSpPr>
          <p:cNvPr id="58" name="任意多边形: 形状 57"/>
          <p:cNvSpPr/>
          <p:nvPr>
            <p:custDataLst>
              <p:tags r:id="rId2"/>
            </p:custDataLst>
          </p:nvPr>
        </p:nvSpPr>
        <p:spPr>
          <a:xfrm>
            <a:off x="4563745" y="2413000"/>
            <a:ext cx="3038475" cy="3352165"/>
          </a:xfrm>
          <a:custGeom>
            <a:avLst/>
            <a:gdLst>
              <a:gd name="connsiteX0" fmla="*/ 727478 w 727614"/>
              <a:gd name="connsiteY0" fmla="*/ 14472 h 653056"/>
              <a:gd name="connsiteX1" fmla="*/ 727478 w 727614"/>
              <a:gd name="connsiteY1" fmla="*/ 638168 h 653056"/>
              <a:gd name="connsiteX2" fmla="*/ 712819 w 727614"/>
              <a:gd name="connsiteY2" fmla="*/ 652847 h 653056"/>
              <a:gd name="connsiteX3" fmla="*/ 712238 w 727614"/>
              <a:gd name="connsiteY3" fmla="*/ 652837 h 653056"/>
              <a:gd name="connsiteX4" fmla="*/ 363623 w 727614"/>
              <a:gd name="connsiteY4" fmla="*/ 646550 h 653056"/>
              <a:gd name="connsiteX5" fmla="*/ 15103 w 727614"/>
              <a:gd name="connsiteY5" fmla="*/ 652837 h 653056"/>
              <a:gd name="connsiteX6" fmla="*/ -127 w 727614"/>
              <a:gd name="connsiteY6" fmla="*/ 638749 h 653056"/>
              <a:gd name="connsiteX7" fmla="*/ -137 w 727614"/>
              <a:gd name="connsiteY7" fmla="*/ 638168 h 653056"/>
              <a:gd name="connsiteX8" fmla="*/ -137 w 727614"/>
              <a:gd name="connsiteY8" fmla="*/ 14472 h 653056"/>
              <a:gd name="connsiteX9" fmla="*/ 14522 w 727614"/>
              <a:gd name="connsiteY9" fmla="*/ -206 h 653056"/>
              <a:gd name="connsiteX10" fmla="*/ 15103 w 727614"/>
              <a:gd name="connsiteY10" fmla="*/ -197 h 653056"/>
              <a:gd name="connsiteX11" fmla="*/ 363623 w 727614"/>
              <a:gd name="connsiteY11" fmla="*/ 6090 h 653056"/>
              <a:gd name="connsiteX12" fmla="*/ 712238 w 727614"/>
              <a:gd name="connsiteY12" fmla="*/ -197 h 653056"/>
              <a:gd name="connsiteX13" fmla="*/ 727468 w 727614"/>
              <a:gd name="connsiteY13" fmla="*/ 13891 h 653056"/>
              <a:gd name="connsiteX14" fmla="*/ 727478 w 727614"/>
              <a:gd name="connsiteY14" fmla="*/ 14472 h 65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7614" h="653056">
                <a:moveTo>
                  <a:pt x="727478" y="14472"/>
                </a:moveTo>
                <a:lnTo>
                  <a:pt x="727478" y="638168"/>
                </a:lnTo>
                <a:cubicBezTo>
                  <a:pt x="727488" y="646274"/>
                  <a:pt x="720925" y="652847"/>
                  <a:pt x="712819" y="652847"/>
                </a:cubicBezTo>
                <a:cubicBezTo>
                  <a:pt x="712628" y="652847"/>
                  <a:pt x="712428" y="652847"/>
                  <a:pt x="712238" y="652837"/>
                </a:cubicBezTo>
                <a:cubicBezTo>
                  <a:pt x="599748" y="648741"/>
                  <a:pt x="483067" y="646550"/>
                  <a:pt x="363623" y="646550"/>
                </a:cubicBezTo>
                <a:cubicBezTo>
                  <a:pt x="244179" y="646550"/>
                  <a:pt x="127498" y="648741"/>
                  <a:pt x="15103" y="652837"/>
                </a:cubicBezTo>
                <a:cubicBezTo>
                  <a:pt x="7007" y="653152"/>
                  <a:pt x="187" y="646846"/>
                  <a:pt x="-127" y="638749"/>
                </a:cubicBezTo>
                <a:cubicBezTo>
                  <a:pt x="-137" y="638559"/>
                  <a:pt x="-137" y="638359"/>
                  <a:pt x="-137" y="638168"/>
                </a:cubicBezTo>
                <a:lnTo>
                  <a:pt x="-137" y="14472"/>
                </a:lnTo>
                <a:cubicBezTo>
                  <a:pt x="-146" y="6366"/>
                  <a:pt x="6416" y="-206"/>
                  <a:pt x="14522" y="-206"/>
                </a:cubicBezTo>
                <a:cubicBezTo>
                  <a:pt x="14713" y="-206"/>
                  <a:pt x="14913" y="-206"/>
                  <a:pt x="15103" y="-197"/>
                </a:cubicBezTo>
                <a:cubicBezTo>
                  <a:pt x="127498" y="3899"/>
                  <a:pt x="243703" y="6090"/>
                  <a:pt x="363623" y="6090"/>
                </a:cubicBezTo>
                <a:cubicBezTo>
                  <a:pt x="483543" y="6090"/>
                  <a:pt x="599748" y="3899"/>
                  <a:pt x="712238" y="-197"/>
                </a:cubicBezTo>
                <a:cubicBezTo>
                  <a:pt x="720334" y="-511"/>
                  <a:pt x="727154" y="5794"/>
                  <a:pt x="727468" y="13891"/>
                </a:cubicBezTo>
                <a:cubicBezTo>
                  <a:pt x="727478" y="14081"/>
                  <a:pt x="727478" y="14281"/>
                  <a:pt x="727478" y="14472"/>
                </a:cubicBezTo>
                <a:close/>
              </a:path>
            </a:pathLst>
          </a:custGeom>
          <a:gradFill>
            <a:gsLst>
              <a:gs pos="0">
                <a:schemeClr val="accent1">
                  <a:alpha val="3000"/>
                </a:schemeClr>
              </a:gs>
              <a:gs pos="100000">
                <a:schemeClr val="accent1">
                  <a:alpha val="30000"/>
                </a:schemeClr>
              </a:gs>
            </a:gsLst>
            <a:lin ang="5400000" scaled="0"/>
          </a:gradFill>
          <a:ln w="9525" cap="flat">
            <a:gradFill>
              <a:gsLst>
                <a:gs pos="100000">
                  <a:schemeClr val="accent1">
                    <a:alpha val="0"/>
                  </a:schemeClr>
                </a:gs>
                <a:gs pos="0">
                  <a:schemeClr val="accent1">
                    <a:alpha val="20000"/>
                  </a:schemeClr>
                </a:gs>
              </a:gsLst>
              <a:lin ang="5400000"/>
              <a:tileRect/>
            </a:grad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ym typeface="+mn-ea"/>
            </a:endParaRPr>
          </a:p>
        </p:txBody>
      </p:sp>
      <p:sp>
        <p:nvSpPr>
          <p:cNvPr id="59" name="任意多边形: 形状 58"/>
          <p:cNvSpPr/>
          <p:nvPr>
            <p:custDataLst>
              <p:tags r:id="rId3"/>
            </p:custDataLst>
          </p:nvPr>
        </p:nvSpPr>
        <p:spPr>
          <a:xfrm>
            <a:off x="8374380" y="1874520"/>
            <a:ext cx="3167380" cy="4318000"/>
          </a:xfrm>
          <a:custGeom>
            <a:avLst/>
            <a:gdLst>
              <a:gd name="connsiteX0" fmla="*/ 727478 w 727615"/>
              <a:gd name="connsiteY0" fmla="*/ 14461 h 835724"/>
              <a:gd name="connsiteX1" fmla="*/ 727478 w 727615"/>
              <a:gd name="connsiteY1" fmla="*/ 820848 h 835724"/>
              <a:gd name="connsiteX2" fmla="*/ 713000 w 727615"/>
              <a:gd name="connsiteY2" fmla="*/ 835516 h 835724"/>
              <a:gd name="connsiteX3" fmla="*/ 710047 w 727615"/>
              <a:gd name="connsiteY3" fmla="*/ 835230 h 835724"/>
              <a:gd name="connsiteX4" fmla="*/ 13770 w 727615"/>
              <a:gd name="connsiteY4" fmla="*/ 754553 h 835724"/>
              <a:gd name="connsiteX5" fmla="*/ -137 w 727615"/>
              <a:gd name="connsiteY5" fmla="*/ 739885 h 835724"/>
              <a:gd name="connsiteX6" fmla="*/ -137 w 727615"/>
              <a:gd name="connsiteY6" fmla="*/ 95423 h 835724"/>
              <a:gd name="connsiteX7" fmla="*/ 13770 w 727615"/>
              <a:gd name="connsiteY7" fmla="*/ 80755 h 835724"/>
              <a:gd name="connsiteX8" fmla="*/ 710047 w 727615"/>
              <a:gd name="connsiteY8" fmla="*/ 78 h 835724"/>
              <a:gd name="connsiteX9" fmla="*/ 727192 w 727615"/>
              <a:gd name="connsiteY9" fmla="*/ 11508 h 835724"/>
              <a:gd name="connsiteX10" fmla="*/ 727478 w 727615"/>
              <a:gd name="connsiteY10" fmla="*/ 14461 h 83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7615" h="835724">
                <a:moveTo>
                  <a:pt x="727478" y="14461"/>
                </a:moveTo>
                <a:lnTo>
                  <a:pt x="727478" y="820848"/>
                </a:lnTo>
                <a:cubicBezTo>
                  <a:pt x="727526" y="828896"/>
                  <a:pt x="721049" y="835459"/>
                  <a:pt x="713000" y="835516"/>
                </a:cubicBezTo>
                <a:cubicBezTo>
                  <a:pt x="712010" y="835516"/>
                  <a:pt x="711019" y="835421"/>
                  <a:pt x="710047" y="835230"/>
                </a:cubicBezTo>
                <a:cubicBezTo>
                  <a:pt x="521452" y="799035"/>
                  <a:pt x="283042" y="771127"/>
                  <a:pt x="13770" y="754553"/>
                </a:cubicBezTo>
                <a:cubicBezTo>
                  <a:pt x="5988" y="754096"/>
                  <a:pt x="-99" y="747676"/>
                  <a:pt x="-137" y="739885"/>
                </a:cubicBezTo>
                <a:lnTo>
                  <a:pt x="-137" y="95423"/>
                </a:lnTo>
                <a:cubicBezTo>
                  <a:pt x="-99" y="87632"/>
                  <a:pt x="5988" y="81212"/>
                  <a:pt x="13770" y="80755"/>
                </a:cubicBezTo>
                <a:cubicBezTo>
                  <a:pt x="283042" y="64181"/>
                  <a:pt x="521452" y="36273"/>
                  <a:pt x="710047" y="78"/>
                </a:cubicBezTo>
                <a:cubicBezTo>
                  <a:pt x="717943" y="-1503"/>
                  <a:pt x="725621" y="3621"/>
                  <a:pt x="727192" y="11508"/>
                </a:cubicBezTo>
                <a:cubicBezTo>
                  <a:pt x="727392" y="12480"/>
                  <a:pt x="727488" y="13470"/>
                  <a:pt x="727478" y="14461"/>
                </a:cubicBezTo>
                <a:close/>
              </a:path>
            </a:pathLst>
          </a:custGeom>
          <a:gradFill>
            <a:gsLst>
              <a:gs pos="0">
                <a:schemeClr val="accent1">
                  <a:alpha val="3000"/>
                </a:schemeClr>
              </a:gs>
              <a:gs pos="100000">
                <a:schemeClr val="accent1">
                  <a:alpha val="30000"/>
                </a:schemeClr>
              </a:gs>
            </a:gsLst>
            <a:lin ang="5400000" scaled="0"/>
          </a:gradFill>
          <a:ln w="9525" cap="flat">
            <a:gradFill>
              <a:gsLst>
                <a:gs pos="100000">
                  <a:schemeClr val="accent1">
                    <a:alpha val="0"/>
                  </a:schemeClr>
                </a:gs>
                <a:gs pos="0">
                  <a:schemeClr val="accent1">
                    <a:alpha val="20000"/>
                  </a:schemeClr>
                </a:gs>
              </a:gsLst>
              <a:lin ang="5400000"/>
              <a:tileRect/>
            </a:grad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ym typeface="+mn-ea"/>
            </a:endParaRPr>
          </a:p>
        </p:txBody>
      </p:sp>
      <p:sp>
        <p:nvSpPr>
          <p:cNvPr id="26" name="任意多边形 25"/>
          <p:cNvSpPr/>
          <p:nvPr>
            <p:custDataLst>
              <p:tags r:id="rId4"/>
            </p:custDataLst>
          </p:nvPr>
        </p:nvSpPr>
        <p:spPr>
          <a:xfrm>
            <a:off x="992505" y="1938655"/>
            <a:ext cx="10305415" cy="380365"/>
          </a:xfrm>
          <a:custGeom>
            <a:avLst/>
            <a:gdLst>
              <a:gd name="connsiteX0" fmla="*/ 16009 w 16009"/>
              <a:gd name="connsiteY0" fmla="*/ 4 h 567"/>
              <a:gd name="connsiteX1" fmla="*/ 8012 w 16009"/>
              <a:gd name="connsiteY1" fmla="*/ 567 h 567"/>
              <a:gd name="connsiteX2" fmla="*/ 16 w 16009"/>
              <a:gd name="connsiteY2" fmla="*/ 4 h 567"/>
              <a:gd name="connsiteX3" fmla="*/ 0 w 16009"/>
              <a:gd name="connsiteY3" fmla="*/ 0 h 567"/>
            </a:gdLst>
            <a:ahLst/>
            <a:cxnLst>
              <a:cxn ang="0">
                <a:pos x="connsiteX0" y="connsiteY0"/>
              </a:cxn>
              <a:cxn ang="0">
                <a:pos x="connsiteX1" y="connsiteY1"/>
              </a:cxn>
              <a:cxn ang="0">
                <a:pos x="connsiteX2" y="connsiteY2"/>
              </a:cxn>
              <a:cxn ang="0">
                <a:pos x="connsiteX3" y="connsiteY3"/>
              </a:cxn>
            </a:cxnLst>
            <a:rect l="l" t="t" r="r" b="b"/>
            <a:pathLst>
              <a:path w="16009" h="567">
                <a:moveTo>
                  <a:pt x="16009" y="4"/>
                </a:moveTo>
                <a:cubicBezTo>
                  <a:pt x="14662" y="336"/>
                  <a:pt x="11588" y="567"/>
                  <a:pt x="8012" y="567"/>
                </a:cubicBezTo>
                <a:cubicBezTo>
                  <a:pt x="4436" y="567"/>
                  <a:pt x="1363" y="336"/>
                  <a:pt x="16" y="4"/>
                </a:cubicBezTo>
                <a:lnTo>
                  <a:pt x="0" y="0"/>
                </a:lnTo>
              </a:path>
            </a:pathLst>
          </a:custGeom>
          <a:noFill/>
          <a:ln w="12700">
            <a:gradFill>
              <a:gsLst>
                <a:gs pos="100000">
                  <a:schemeClr val="accent1">
                    <a:alpha val="0"/>
                  </a:schemeClr>
                </a:gs>
                <a:gs pos="0">
                  <a:schemeClr val="accent1">
                    <a:alpha val="15000"/>
                  </a:schemeClr>
                </a:gs>
              </a:gsLst>
              <a:path path="circle">
                <a:fillToRect l="50000" t="50000" r="50000" b="50000"/>
              </a:path>
              <a:tileRect/>
            </a:gradFill>
          </a:ln>
        </p:spPr>
        <p:style>
          <a:lnRef idx="2">
            <a:schemeClr val="accent1"/>
          </a:lnRef>
          <a:fillRef idx="0">
            <a:srgbClr val="FFFFFF"/>
          </a:fillRef>
          <a:effectRef idx="0">
            <a:srgbClr val="FFFFFF"/>
          </a:effectRef>
          <a:fontRef idx="minor">
            <a:schemeClr val="tx1"/>
          </a:fontRef>
        </p:style>
        <p:txBody>
          <a:bodyPr vertOverflow="overflow" horzOverflow="overflow" vert="horz" wrap="square" numCol="1" spcCol="0" rtlCol="0" fromWordArt="0" anchor="t"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50000"/>
              </a:lnSpc>
              <a:buClrTx/>
              <a:buSzTx/>
              <a:buFontTx/>
            </a:pPr>
            <a:r>
              <a:rPr lang="en-US" altLang="zh-CN" sz="1000" dirty="0">
                <a:solidFill>
                  <a:schemeClr val="accent1"/>
                </a:solidFill>
                <a:cs typeface="微软雅黑" panose="020B0503020204020204" charset="-122"/>
                <a:sym typeface="+mn-ea"/>
              </a:rPr>
              <a:t> </a:t>
            </a:r>
            <a:endParaRPr lang="en-US" altLang="zh-CN" sz="1000" dirty="0">
              <a:solidFill>
                <a:schemeClr val="accent1"/>
              </a:solidFill>
              <a:cs typeface="微软雅黑" panose="020B0503020204020204" charset="-122"/>
              <a:sym typeface="+mn-ea"/>
            </a:endParaRPr>
          </a:p>
        </p:txBody>
      </p:sp>
      <p:sp>
        <p:nvSpPr>
          <p:cNvPr id="48" name="任意多边形: 形状 23"/>
          <p:cNvSpPr/>
          <p:nvPr>
            <p:custDataLst>
              <p:tags r:id="rId5"/>
            </p:custDataLst>
          </p:nvPr>
        </p:nvSpPr>
        <p:spPr>
          <a:xfrm>
            <a:off x="10652125" y="5129530"/>
            <a:ext cx="850265" cy="283210"/>
          </a:xfrm>
          <a:custGeom>
            <a:avLst/>
            <a:gdLst>
              <a:gd name="connsiteX0" fmla="*/ 277747 w 277844"/>
              <a:gd name="connsiteY0" fmla="*/ 39725 h 92868"/>
              <a:gd name="connsiteX1" fmla="*/ 277747 w 277844"/>
              <a:gd name="connsiteY1" fmla="*/ 92684 h 92868"/>
              <a:gd name="connsiteX2" fmla="*/ -97 w 277844"/>
              <a:gd name="connsiteY2" fmla="*/ 53727 h 92868"/>
              <a:gd name="connsiteX3" fmla="*/ -97 w 277844"/>
              <a:gd name="connsiteY3" fmla="*/ -184 h 92868"/>
            </a:gdLst>
            <a:ahLst/>
            <a:cxnLst>
              <a:cxn ang="0">
                <a:pos x="connsiteX0" y="connsiteY0"/>
              </a:cxn>
              <a:cxn ang="0">
                <a:pos x="connsiteX1" y="connsiteY1"/>
              </a:cxn>
              <a:cxn ang="0">
                <a:pos x="connsiteX2" y="connsiteY2"/>
              </a:cxn>
              <a:cxn ang="0">
                <a:pos x="connsiteX3" y="connsiteY3"/>
              </a:cxn>
            </a:cxnLst>
            <a:rect l="l" t="t" r="r" b="b"/>
            <a:pathLst>
              <a:path w="277844" h="92868">
                <a:moveTo>
                  <a:pt x="277747" y="39725"/>
                </a:moveTo>
                <a:lnTo>
                  <a:pt x="277747" y="92684"/>
                </a:lnTo>
                <a:cubicBezTo>
                  <a:pt x="277747" y="92684"/>
                  <a:pt x="50099" y="59252"/>
                  <a:pt x="-97" y="53727"/>
                </a:cubicBezTo>
                <a:lnTo>
                  <a:pt x="-97" y="-184"/>
                </a:lnTo>
                <a:close/>
              </a:path>
            </a:pathLst>
          </a:custGeom>
          <a:gradFill>
            <a:gsLst>
              <a:gs pos="12000">
                <a:schemeClr val="accent1">
                  <a:alpha val="0"/>
                </a:schemeClr>
              </a:gs>
              <a:gs pos="100000">
                <a:schemeClr val="accent1">
                  <a:alpha val="44000"/>
                </a:schemeClr>
              </a:gs>
            </a:gsLst>
            <a:lin ang="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 name="任意多边形: 形状 23"/>
          <p:cNvSpPr/>
          <p:nvPr>
            <p:custDataLst>
              <p:tags r:id="rId6"/>
            </p:custDataLst>
          </p:nvPr>
        </p:nvSpPr>
        <p:spPr>
          <a:xfrm flipH="1">
            <a:off x="690245" y="5144770"/>
            <a:ext cx="850265" cy="283210"/>
          </a:xfrm>
          <a:custGeom>
            <a:avLst/>
            <a:gdLst>
              <a:gd name="connsiteX0" fmla="*/ 277747 w 277844"/>
              <a:gd name="connsiteY0" fmla="*/ 39725 h 92868"/>
              <a:gd name="connsiteX1" fmla="*/ 277747 w 277844"/>
              <a:gd name="connsiteY1" fmla="*/ 92684 h 92868"/>
              <a:gd name="connsiteX2" fmla="*/ -97 w 277844"/>
              <a:gd name="connsiteY2" fmla="*/ 53727 h 92868"/>
              <a:gd name="connsiteX3" fmla="*/ -97 w 277844"/>
              <a:gd name="connsiteY3" fmla="*/ -184 h 92868"/>
            </a:gdLst>
            <a:ahLst/>
            <a:cxnLst>
              <a:cxn ang="0">
                <a:pos x="connsiteX0" y="connsiteY0"/>
              </a:cxn>
              <a:cxn ang="0">
                <a:pos x="connsiteX1" y="connsiteY1"/>
              </a:cxn>
              <a:cxn ang="0">
                <a:pos x="connsiteX2" y="connsiteY2"/>
              </a:cxn>
              <a:cxn ang="0">
                <a:pos x="connsiteX3" y="connsiteY3"/>
              </a:cxn>
            </a:cxnLst>
            <a:rect l="l" t="t" r="r" b="b"/>
            <a:pathLst>
              <a:path w="277844" h="92868">
                <a:moveTo>
                  <a:pt x="277747" y="39725"/>
                </a:moveTo>
                <a:lnTo>
                  <a:pt x="277747" y="92684"/>
                </a:lnTo>
                <a:cubicBezTo>
                  <a:pt x="277747" y="92684"/>
                  <a:pt x="50099" y="59252"/>
                  <a:pt x="-97" y="53727"/>
                </a:cubicBezTo>
                <a:lnTo>
                  <a:pt x="-97" y="-184"/>
                </a:lnTo>
                <a:close/>
              </a:path>
            </a:pathLst>
          </a:custGeom>
          <a:gradFill>
            <a:gsLst>
              <a:gs pos="12000">
                <a:schemeClr val="accent1">
                  <a:alpha val="0"/>
                </a:schemeClr>
              </a:gs>
              <a:gs pos="100000">
                <a:schemeClr val="accent1">
                  <a:alpha val="44000"/>
                </a:schemeClr>
              </a:gs>
            </a:gsLst>
            <a:lin ang="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标题"/>
          <p:cNvSpPr txBox="1"/>
          <p:nvPr>
            <p:custDataLst>
              <p:tags r:id="rId7"/>
            </p:custDataLst>
          </p:nvPr>
        </p:nvSpPr>
        <p:spPr>
          <a:xfrm>
            <a:off x="982980" y="1484630"/>
            <a:ext cx="2578100" cy="374650"/>
          </a:xfrm>
          <a:prstGeom prst="rect">
            <a:avLst/>
          </a:prstGeom>
          <a:noFill/>
        </p:spPr>
        <p:txBody>
          <a:bodyPr wrap="square" lIns="0" tIns="0" rIns="0" bIns="0" rtlCol="0" anchor="ctr">
            <a:noAutofit/>
          </a:bodyPr>
          <a:lstStyle/>
          <a:p>
            <a:pPr algn="ctr"/>
            <a:r>
              <a:rPr lang="zh-CN" altLang="en-US" b="1" spc="300" dirty="0">
                <a:solidFill>
                  <a:schemeClr val="accent1"/>
                </a:solidFill>
                <a:latin typeface="+mj-ea"/>
                <a:ea typeface="+mj-ea"/>
              </a:rPr>
              <a:t>参照药品建议</a:t>
            </a:r>
            <a:endParaRPr lang="zh-CN" altLang="en-US" b="1" spc="300" dirty="0">
              <a:solidFill>
                <a:schemeClr val="accent1"/>
              </a:solidFill>
              <a:latin typeface="+mj-ea"/>
              <a:ea typeface="+mj-ea"/>
            </a:endParaRPr>
          </a:p>
          <a:p>
            <a:pPr algn="ctr"/>
            <a:r>
              <a:rPr lang="zh-CN" altLang="en-US" b="1" spc="300" dirty="0">
                <a:solidFill>
                  <a:schemeClr val="accent1"/>
                </a:solidFill>
                <a:latin typeface="+mj-ea"/>
                <a:ea typeface="+mj-ea"/>
              </a:rPr>
              <a:t>间苯三酚注射液</a:t>
            </a:r>
            <a:endParaRPr lang="zh-CN" altLang="en-US" b="1" spc="300" dirty="0">
              <a:solidFill>
                <a:schemeClr val="accent1"/>
              </a:solidFill>
              <a:latin typeface="+mj-ea"/>
              <a:ea typeface="+mj-ea"/>
            </a:endParaRPr>
          </a:p>
        </p:txBody>
      </p:sp>
      <p:sp>
        <p:nvSpPr>
          <p:cNvPr id="31" name="标题"/>
          <p:cNvSpPr txBox="1"/>
          <p:nvPr>
            <p:custDataLst>
              <p:tags r:id="rId8"/>
            </p:custDataLst>
          </p:nvPr>
        </p:nvSpPr>
        <p:spPr>
          <a:xfrm>
            <a:off x="4871720" y="1484630"/>
            <a:ext cx="2578100" cy="374650"/>
          </a:xfrm>
          <a:prstGeom prst="rect">
            <a:avLst/>
          </a:prstGeom>
          <a:noFill/>
        </p:spPr>
        <p:txBody>
          <a:bodyPr wrap="square" lIns="0" tIns="0" rIns="0" bIns="0" rtlCol="0" anchor="ctr">
            <a:noAutofit/>
          </a:bodyPr>
          <a:lstStyle/>
          <a:p>
            <a:pPr algn="ctr"/>
            <a:r>
              <a:rPr lang="zh-CN" altLang="en-US" b="1" spc="300" dirty="0">
                <a:solidFill>
                  <a:schemeClr val="accent1"/>
                </a:solidFill>
                <a:latin typeface="+mj-ea"/>
                <a:ea typeface="+mj-ea"/>
                <a:sym typeface="+mn-ea"/>
              </a:rPr>
              <a:t>与参照药品</a:t>
            </a:r>
            <a:endParaRPr lang="zh-CN" altLang="en-US" b="1" spc="300" dirty="0">
              <a:solidFill>
                <a:schemeClr val="accent1"/>
              </a:solidFill>
              <a:latin typeface="+mj-ea"/>
              <a:ea typeface="+mj-ea"/>
              <a:sym typeface="+mn-ea"/>
            </a:endParaRPr>
          </a:p>
          <a:p>
            <a:pPr algn="ctr"/>
            <a:r>
              <a:rPr lang="zh-CN" altLang="en-US" b="1" spc="300" dirty="0">
                <a:solidFill>
                  <a:schemeClr val="accent1"/>
                </a:solidFill>
                <a:latin typeface="+mj-ea"/>
                <a:ea typeface="+mj-ea"/>
              </a:rPr>
              <a:t>对比优势</a:t>
            </a:r>
            <a:endParaRPr lang="zh-CN" altLang="en-US" b="1" spc="300" dirty="0">
              <a:solidFill>
                <a:schemeClr val="accent1"/>
              </a:solidFill>
              <a:latin typeface="+mj-ea"/>
              <a:ea typeface="+mj-ea"/>
            </a:endParaRPr>
          </a:p>
        </p:txBody>
      </p:sp>
      <p:sp>
        <p:nvSpPr>
          <p:cNvPr id="36" name="标题"/>
          <p:cNvSpPr txBox="1"/>
          <p:nvPr>
            <p:custDataLst>
              <p:tags r:id="rId9"/>
            </p:custDataLst>
          </p:nvPr>
        </p:nvSpPr>
        <p:spPr>
          <a:xfrm>
            <a:off x="8604885" y="1482090"/>
            <a:ext cx="2578100" cy="374650"/>
          </a:xfrm>
          <a:prstGeom prst="rect">
            <a:avLst/>
          </a:prstGeom>
          <a:noFill/>
        </p:spPr>
        <p:txBody>
          <a:bodyPr wrap="square" lIns="0" tIns="0" rIns="0" bIns="0" rtlCol="0" anchor="ctr">
            <a:noAutofit/>
          </a:bodyPr>
          <a:lstStyle/>
          <a:p>
            <a:pPr algn="ctr"/>
            <a:r>
              <a:rPr lang="zh-CN" altLang="en-US" b="1" spc="300" dirty="0">
                <a:solidFill>
                  <a:schemeClr val="accent1"/>
                </a:solidFill>
                <a:latin typeface="+mj-ea"/>
                <a:ea typeface="+mj-ea"/>
                <a:sym typeface="+mn-ea"/>
              </a:rPr>
              <a:t>与其他口服解痉</a:t>
            </a:r>
            <a:endParaRPr lang="zh-CN" altLang="en-US" b="1" spc="300" dirty="0">
              <a:solidFill>
                <a:schemeClr val="accent1"/>
              </a:solidFill>
              <a:latin typeface="+mj-ea"/>
              <a:ea typeface="+mj-ea"/>
              <a:sym typeface="+mn-ea"/>
            </a:endParaRPr>
          </a:p>
          <a:p>
            <a:pPr algn="ctr"/>
            <a:r>
              <a:rPr lang="zh-CN" altLang="en-US" b="1" spc="300" dirty="0">
                <a:solidFill>
                  <a:schemeClr val="accent1"/>
                </a:solidFill>
                <a:latin typeface="+mj-ea"/>
                <a:ea typeface="+mj-ea"/>
              </a:rPr>
              <a:t>对比优势</a:t>
            </a:r>
            <a:endParaRPr lang="zh-CN" altLang="en-US" b="1" spc="300" dirty="0">
              <a:solidFill>
                <a:schemeClr val="accent1"/>
              </a:solidFill>
              <a:latin typeface="+mj-ea"/>
              <a:ea typeface="+mj-ea"/>
            </a:endParaRPr>
          </a:p>
        </p:txBody>
      </p:sp>
      <p:sp>
        <p:nvSpPr>
          <p:cNvPr id="2" name="文本框 1"/>
          <p:cNvSpPr txBox="1"/>
          <p:nvPr/>
        </p:nvSpPr>
        <p:spPr>
          <a:xfrm>
            <a:off x="669925" y="299720"/>
            <a:ext cx="10965180" cy="661670"/>
          </a:xfrm>
          <a:prstGeom prst="rect">
            <a:avLst/>
          </a:prstGeom>
          <a:noFill/>
        </p:spPr>
        <p:txBody>
          <a:bodyPr wrap="square" rtlCol="0" anchor="t">
            <a:noAutofit/>
          </a:bodyPr>
          <a:p>
            <a:pPr algn="l"/>
            <a:r>
              <a:rPr lang="zh-CN" altLang="en-US" sz="2800" b="1" dirty="0">
                <a:solidFill>
                  <a:srgbClr val="002060"/>
                </a:solidFill>
                <a:latin typeface="微软雅黑" panose="020B0503020204020204" charset="-122"/>
                <a:ea typeface="微软雅黑" panose="020B0503020204020204" charset="-122"/>
                <a:sym typeface="Arial" panose="020B0604020202020204" pitchFamily="34" charset="0"/>
              </a:rPr>
              <a:t>一</a:t>
            </a:r>
            <a:r>
              <a:rPr lang="zh-CN" altLang="en-US" sz="2800" b="1" dirty="0" smtClean="0">
                <a:solidFill>
                  <a:srgbClr val="002060"/>
                </a:solidFill>
                <a:latin typeface="微软雅黑" panose="020B0503020204020204" charset="-122"/>
                <a:ea typeface="微软雅黑" panose="020B0503020204020204" charset="-122"/>
                <a:sym typeface="Arial" panose="020B0604020202020204" pitchFamily="34" charset="0"/>
              </a:rPr>
              <a:t>、基本信息</a:t>
            </a:r>
            <a:r>
              <a:rPr lang="en-US" altLang="zh-CN" sz="2800" b="1" dirty="0" smtClean="0">
                <a:solidFill>
                  <a:srgbClr val="002060"/>
                </a:solidFill>
                <a:latin typeface="微软雅黑" panose="020B0503020204020204" charset="-122"/>
                <a:ea typeface="微软雅黑" panose="020B0503020204020204" charset="-122"/>
                <a:sym typeface="Arial" panose="020B0604020202020204" pitchFamily="34" charset="0"/>
              </a:rPr>
              <a:t>2/3</a:t>
            </a:r>
            <a:r>
              <a:rPr lang="zh-CN" altLang="en-US" sz="2800" b="1" dirty="0" smtClean="0">
                <a:solidFill>
                  <a:srgbClr val="002060"/>
                </a:solidFill>
                <a:latin typeface="微软雅黑" panose="020B0503020204020204" charset="-122"/>
                <a:ea typeface="微软雅黑" panose="020B0503020204020204" charset="-122"/>
                <a:sym typeface="Arial" panose="020B0604020202020204" pitchFamily="34" charset="0"/>
              </a:rPr>
              <a:t>：建议参照药为间苯三酚注射液</a:t>
            </a:r>
            <a:r>
              <a:rPr lang="en-US" altLang="zh-CN" sz="2800" b="1" dirty="0" smtClean="0">
                <a:solidFill>
                  <a:srgbClr val="002060"/>
                </a:solidFill>
                <a:latin typeface="微软雅黑" panose="020B0503020204020204" charset="-122"/>
                <a:ea typeface="微软雅黑" panose="020B0503020204020204" charset="-122"/>
                <a:sym typeface="Arial" panose="020B0604020202020204" pitchFamily="34" charset="0"/>
              </a:rPr>
              <a:t>,</a:t>
            </a:r>
            <a:r>
              <a:rPr lang="zh-CN" altLang="en-US" sz="2800" b="1" dirty="0" smtClean="0">
                <a:solidFill>
                  <a:srgbClr val="002060"/>
                </a:solidFill>
                <a:latin typeface="微软雅黑" panose="020B0503020204020204" charset="-122"/>
                <a:ea typeface="微软雅黑" panose="020B0503020204020204" charset="-122"/>
                <a:sym typeface="Arial" panose="020B0604020202020204" pitchFamily="34" charset="0"/>
              </a:rPr>
              <a:t>口服安全便利</a:t>
            </a:r>
            <a:endParaRPr lang="zh-CN" altLang="en-US" sz="2800" b="1" dirty="0" smtClean="0">
              <a:solidFill>
                <a:srgbClr val="002060"/>
              </a:solidFill>
              <a:latin typeface="微软雅黑" panose="020B0503020204020204" charset="-122"/>
              <a:ea typeface="微软雅黑" panose="020B0503020204020204" charset="-122"/>
              <a:sym typeface="Arial" panose="020B0604020202020204" pitchFamily="34" charset="0"/>
            </a:endParaRPr>
          </a:p>
        </p:txBody>
      </p:sp>
      <p:sp>
        <p:nvSpPr>
          <p:cNvPr id="50" name="文本框 49"/>
          <p:cNvSpPr txBox="1"/>
          <p:nvPr/>
        </p:nvSpPr>
        <p:spPr>
          <a:xfrm>
            <a:off x="711200" y="2419350"/>
            <a:ext cx="2993390" cy="3415030"/>
          </a:xfrm>
          <a:prstGeom prst="rect">
            <a:avLst/>
          </a:prstGeom>
          <a:noFill/>
        </p:spPr>
        <p:txBody>
          <a:bodyPr wrap="square" rtlCol="0">
            <a:spAutoFit/>
          </a:bodyPr>
          <a:p>
            <a:pPr marL="285750" indent="-285750" fontAlgn="auto">
              <a:lnSpc>
                <a:spcPct val="150000"/>
              </a:lnSpc>
              <a:buFont typeface="Arial" panose="020B0604020202020204" pitchFamily="34" charset="0"/>
              <a:buChar char="•"/>
            </a:pPr>
            <a:r>
              <a:rPr lang="zh-CN" altLang="zh-CN" sz="1600" dirty="0" smtClean="0">
                <a:solidFill>
                  <a:srgbClr val="002060"/>
                </a:solidFill>
                <a:latin typeface="微软雅黑" panose="020B0503020204020204" charset="-122"/>
                <a:ea typeface="微软雅黑" panose="020B0503020204020204" charset="-122"/>
                <a:cs typeface="Times New Roman" panose="02020603050405020304" charset="0"/>
                <a:sym typeface="Arial" panose="020B0604020202020204" pitchFamily="34" charset="0"/>
              </a:rPr>
              <a:t>间苯三酚口崩片与间苯三酚注射剂化学活性成分及适应症均一致，</a:t>
            </a:r>
            <a:r>
              <a:rPr lang="zh-CN" altLang="en-US" sz="1600" dirty="0">
                <a:solidFill>
                  <a:srgbClr val="002060"/>
                </a:solidFill>
                <a:latin typeface="微软雅黑" panose="020B0503020204020204" charset="-122"/>
                <a:ea typeface="微软雅黑" panose="020B0503020204020204" charset="-122"/>
                <a:cs typeface="Times New Roman" panose="02020603050405020304" charset="0"/>
                <a:sym typeface="Arial" panose="020B0604020202020204" pitchFamily="34" charset="0"/>
              </a:rPr>
              <a:t>仅</a:t>
            </a:r>
            <a:r>
              <a:rPr lang="zh-CN" altLang="en-US" sz="1600" dirty="0" smtClean="0">
                <a:solidFill>
                  <a:srgbClr val="002060"/>
                </a:solidFill>
                <a:latin typeface="微软雅黑" panose="020B0503020204020204" charset="-122"/>
                <a:ea typeface="微软雅黑" panose="020B0503020204020204" charset="-122"/>
                <a:cs typeface="Times New Roman" panose="02020603050405020304" charset="0"/>
                <a:sym typeface="Arial" panose="020B0604020202020204" pitchFamily="34" charset="0"/>
              </a:rPr>
              <a:t>剂型不同</a:t>
            </a:r>
            <a:endParaRPr lang="zh-CN" altLang="en-US" sz="1600" dirty="0" smtClean="0">
              <a:solidFill>
                <a:srgbClr val="002060"/>
              </a:solidFill>
              <a:latin typeface="微软雅黑" panose="020B0503020204020204" charset="-122"/>
              <a:ea typeface="微软雅黑" panose="020B0503020204020204" charset="-122"/>
              <a:cs typeface="Times New Roman" panose="02020603050405020304" charset="0"/>
              <a:sym typeface="Arial" panose="020B0604020202020204" pitchFamily="34" charset="0"/>
            </a:endParaRPr>
          </a:p>
          <a:p>
            <a:pPr marL="285750" indent="-285750" fontAlgn="auto">
              <a:lnSpc>
                <a:spcPct val="150000"/>
              </a:lnSpc>
              <a:buFont typeface="Arial" panose="020B0604020202020204" pitchFamily="34" charset="0"/>
              <a:buChar char="•"/>
            </a:pPr>
            <a:r>
              <a:rPr lang="zh-CN" altLang="en-US" sz="1600" dirty="0" smtClean="0">
                <a:solidFill>
                  <a:srgbClr val="002060"/>
                </a:solidFill>
                <a:latin typeface="微软雅黑" panose="020B0503020204020204" charset="-122"/>
                <a:ea typeface="微软雅黑" panose="020B0503020204020204" charset="-122"/>
                <a:cs typeface="Times New Roman" panose="02020603050405020304" charset="0"/>
                <a:sym typeface="Arial" panose="020B0604020202020204" pitchFamily="34" charset="0"/>
              </a:rPr>
              <a:t>间苯三酚注射剂为医保目录内品种，目录内仅注射剂型缺乏间苯三酚口服制剂</a:t>
            </a:r>
            <a:endParaRPr lang="zh-CN" altLang="en-US" sz="1600" dirty="0" smtClean="0">
              <a:solidFill>
                <a:srgbClr val="002060"/>
              </a:solidFill>
              <a:latin typeface="微软雅黑" panose="020B0503020204020204" charset="-122"/>
              <a:ea typeface="微软雅黑" panose="020B0503020204020204" charset="-122"/>
              <a:cs typeface="Times New Roman" panose="02020603050405020304" charset="0"/>
              <a:sym typeface="Arial" panose="020B0604020202020204" pitchFamily="34" charset="0"/>
            </a:endParaRPr>
          </a:p>
          <a:p>
            <a:pPr marL="285750" indent="-285750" fontAlgn="auto">
              <a:lnSpc>
                <a:spcPct val="150000"/>
              </a:lnSpc>
              <a:buFont typeface="Arial" panose="020B0604020202020204" pitchFamily="34" charset="0"/>
              <a:buChar char="•"/>
            </a:pPr>
            <a:r>
              <a:rPr lang="zh-CN" altLang="en-US" sz="1600">
                <a:solidFill>
                  <a:srgbClr val="002060"/>
                </a:solidFill>
                <a:latin typeface="微软雅黑" panose="020B0503020204020204" charset="-122"/>
                <a:ea typeface="微软雅黑" panose="020B0503020204020204" charset="-122"/>
              </a:rPr>
              <a:t>间苯三酚为</a:t>
            </a:r>
            <a:r>
              <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非阿托品非罂粟碱类纯平滑肌解痉药，临床有较高需求</a:t>
            </a:r>
            <a:endPar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51" name="文本框 50"/>
          <p:cNvSpPr txBox="1"/>
          <p:nvPr>
            <p:custDataLst>
              <p:tags r:id="rId10"/>
            </p:custDataLst>
          </p:nvPr>
        </p:nvSpPr>
        <p:spPr>
          <a:xfrm>
            <a:off x="4512310" y="2420620"/>
            <a:ext cx="3178810" cy="3046095"/>
          </a:xfrm>
          <a:prstGeom prst="rect">
            <a:avLst/>
          </a:prstGeom>
          <a:noFill/>
        </p:spPr>
        <p:txBody>
          <a:bodyPr wrap="square" rtlCol="0">
            <a:spAutoFit/>
          </a:bodyPr>
          <a:p>
            <a:pPr marL="285750" indent="-285750" fontAlgn="auto">
              <a:lnSpc>
                <a:spcPct val="150000"/>
              </a:lnSpc>
              <a:buFont typeface="Arial" panose="020B0604020202020204" pitchFamily="34" charset="0"/>
              <a:buChar char="•"/>
            </a:pPr>
            <a:r>
              <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选择给药途径遵循国际公认的原则：</a:t>
            </a:r>
            <a:r>
              <a:rPr lang="en-US" altLang="zh-CN"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 </a:t>
            </a:r>
            <a:r>
              <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能口服不注射</a:t>
            </a:r>
            <a:endPar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285750" indent="-285750" fontAlgn="auto">
              <a:lnSpc>
                <a:spcPct val="150000"/>
              </a:lnSpc>
              <a:buFont typeface="Arial" panose="020B0604020202020204" pitchFamily="34" charset="0"/>
              <a:buChar char="•"/>
            </a:pPr>
            <a:r>
              <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间苯三酚注射剂可能出现亚硫酸氢钠、甘露醇等辅料相关性过敏</a:t>
            </a:r>
            <a:r>
              <a:rPr lang="en-US" altLang="zh-CN" sz="1600" baseline="300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1</a:t>
            </a:r>
            <a:r>
              <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，口崩片无此类风险</a:t>
            </a:r>
            <a:endPar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285750" indent="-285750" fontAlgn="auto">
              <a:lnSpc>
                <a:spcPct val="150000"/>
              </a:lnSpc>
              <a:buFont typeface="Arial" panose="020B0604020202020204" pitchFamily="34" charset="0"/>
              <a:buChar char="•"/>
            </a:pPr>
            <a:r>
              <a:rPr lang="zh-CN" altLang="zh-CN"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二者起效时间相当，不宜注射的人群和场景或需要长期治疗的的患者</a:t>
            </a:r>
            <a:r>
              <a:rPr lang="en-US" altLang="zh-CN" sz="1600" baseline="300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2</a:t>
            </a:r>
            <a:r>
              <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口崩片更</a:t>
            </a:r>
            <a:r>
              <a:rPr lang="zh-CN" altLang="zh-CN"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便于应用</a:t>
            </a:r>
            <a:endParaRPr lang="zh-CN" altLang="zh-CN"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55" name="文本框 54"/>
          <p:cNvSpPr txBox="1"/>
          <p:nvPr>
            <p:custDataLst>
              <p:tags r:id="rId11"/>
            </p:custDataLst>
          </p:nvPr>
        </p:nvSpPr>
        <p:spPr>
          <a:xfrm>
            <a:off x="8184515" y="2275840"/>
            <a:ext cx="3444240" cy="3415030"/>
          </a:xfrm>
          <a:prstGeom prst="rect">
            <a:avLst/>
          </a:prstGeom>
          <a:noFill/>
        </p:spPr>
        <p:txBody>
          <a:bodyPr wrap="square" rtlCol="0">
            <a:spAutoFit/>
          </a:bodyPr>
          <a:p>
            <a:pPr marL="285750" indent="-285750">
              <a:lnSpc>
                <a:spcPct val="150000"/>
              </a:lnSpc>
              <a:buFont typeface="Arial" panose="020B0604020202020204" pitchFamily="34" charset="0"/>
              <a:buChar char="•"/>
            </a:pPr>
            <a:r>
              <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间苯三酚对正常平滑肌影响极小，无抗胆碱样副作用，适用于老年、有心血管病变患者</a:t>
            </a:r>
            <a:r>
              <a:rPr lang="en-US" altLang="zh-CN" sz="1600" baseline="300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3</a:t>
            </a:r>
            <a:endPar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285750" indent="-285750">
              <a:lnSpc>
                <a:spcPct val="150000"/>
              </a:lnSpc>
              <a:buFont typeface="Arial" panose="020B0604020202020204" pitchFamily="34" charset="0"/>
              <a:buChar char="•"/>
            </a:pPr>
            <a:r>
              <a:rPr lang="zh-CN" altLang="en-US" sz="1600">
                <a:solidFill>
                  <a:srgbClr val="002060"/>
                </a:solidFill>
                <a:latin typeface="微软雅黑" panose="020B0503020204020204" charset="-122"/>
                <a:ea typeface="微软雅黑" panose="020B0503020204020204" charset="-122"/>
                <a:cs typeface="微软雅黑" panose="020B0503020204020204" charset="-122"/>
              </a:rPr>
              <a:t>其它口服解痉适应症多为胃肠道、胆道或其中的一种，间苯三酚覆盖治疗系统更全面</a:t>
            </a:r>
            <a:endParaRPr lang="zh-CN" altLang="en-US" sz="1600">
              <a:solidFill>
                <a:srgbClr val="002060"/>
              </a:solidFill>
              <a:latin typeface="微软雅黑" panose="020B0503020204020204" charset="-122"/>
              <a:ea typeface="微软雅黑" panose="020B0503020204020204" charset="-122"/>
              <a:cs typeface="微软雅黑" panose="020B0503020204020204" charset="-122"/>
            </a:endParaRPr>
          </a:p>
          <a:p>
            <a:pPr marL="285750" indent="-285750">
              <a:lnSpc>
                <a:spcPct val="150000"/>
              </a:lnSpc>
              <a:buFont typeface="Arial" panose="020B0604020202020204" pitchFamily="34" charset="0"/>
              <a:buChar char="•"/>
            </a:pPr>
            <a:r>
              <a:rPr lang="zh-CN"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部分急症患者在明确诊断后需进行急诊手术，术前需要禁食水</a:t>
            </a:r>
            <a:r>
              <a:rPr lang="en-US" altLang="zh-CN" sz="1600" baseline="30000" dirty="0">
                <a:solidFill>
                  <a:srgbClr val="002060"/>
                </a:solidFill>
                <a:uFillTx/>
                <a:latin typeface="微软雅黑" panose="020B0503020204020204" charset="-122"/>
                <a:ea typeface="微软雅黑" panose="020B0503020204020204" charset="-122"/>
                <a:cs typeface="微软雅黑" panose="020B0503020204020204" charset="-122"/>
                <a:sym typeface="Arial" panose="020B0604020202020204" pitchFamily="34" charset="0"/>
              </a:rPr>
              <a:t>4</a:t>
            </a:r>
            <a:r>
              <a:rPr lang="zh-CN"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，口崩片无水即可吞服</a:t>
            </a:r>
            <a:endParaRPr lang="zh-CN" altLang="zh-CN"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3" name="文本框 2"/>
          <p:cNvSpPr txBox="1"/>
          <p:nvPr>
            <p:custDataLst>
              <p:tags r:id="rId12"/>
            </p:custDataLst>
          </p:nvPr>
        </p:nvSpPr>
        <p:spPr>
          <a:xfrm>
            <a:off x="141605" y="6512560"/>
            <a:ext cx="9836785" cy="394970"/>
          </a:xfrm>
          <a:prstGeom prst="rect">
            <a:avLst/>
          </a:prstGeom>
          <a:noFill/>
        </p:spPr>
        <p:txBody>
          <a:bodyPr wrap="none" lIns="0" tIns="0" rIns="0" bIns="0" rtlCol="0">
            <a:noAutofit/>
          </a:bodyPr>
          <a:p>
            <a:pPr algn="l"/>
            <a:r>
              <a:rPr lang="zh-CN" altLang="en-US" sz="900" dirty="0" smtClean="0">
                <a:solidFill>
                  <a:schemeClr val="tx1"/>
                </a:solidFill>
                <a:latin typeface="微软雅黑" panose="020B0503020204020204" charset="-122"/>
                <a:ea typeface="微软雅黑" panose="020B0503020204020204" charset="-122"/>
                <a:cs typeface="微软雅黑" panose="020B0503020204020204" charset="-122"/>
              </a:rPr>
              <a:t>参考文献：</a:t>
            </a:r>
            <a:r>
              <a:rPr lang="en-US" altLang="zh-CN" sz="900" dirty="0" smtClean="0">
                <a:solidFill>
                  <a:schemeClr val="tx1"/>
                </a:solidFill>
                <a:latin typeface="微软雅黑" panose="020B0503020204020204" charset="-122"/>
                <a:ea typeface="微软雅黑" panose="020B0503020204020204" charset="-122"/>
                <a:cs typeface="微软雅黑" panose="020B0503020204020204" charset="-122"/>
              </a:rPr>
              <a:t>1.</a:t>
            </a:r>
            <a:r>
              <a:rPr lang="zh-CN" altLang="en-US" sz="900" dirty="0" smtClean="0">
                <a:solidFill>
                  <a:schemeClr val="tx1"/>
                </a:solidFill>
                <a:latin typeface="微软雅黑" panose="020B0503020204020204" charset="-122"/>
                <a:ea typeface="微软雅黑" panose="020B0503020204020204" charset="-122"/>
                <a:cs typeface="微软雅黑" panose="020B0503020204020204" charset="-122"/>
                <a:sym typeface="+mn-ea"/>
              </a:rPr>
              <a:t>435 例间苯三酚注射制剂不良反应分析</a:t>
            </a:r>
            <a:r>
              <a:rPr lang="en-US" altLang="zh-CN" sz="900" dirty="0" smtClean="0">
                <a:solidFill>
                  <a:schemeClr val="tx1"/>
                </a:solidFill>
                <a:latin typeface="微软雅黑" panose="020B0503020204020204" charset="-122"/>
                <a:ea typeface="微软雅黑" panose="020B0503020204020204" charset="-122"/>
                <a:cs typeface="微软雅黑" panose="020B0503020204020204" charset="-122"/>
                <a:sym typeface="+mn-ea"/>
              </a:rPr>
              <a:t>  2020</a:t>
            </a:r>
            <a:r>
              <a:rPr lang="zh-CN" altLang="en-US" sz="900" dirty="0" smtClean="0">
                <a:solidFill>
                  <a:schemeClr val="tx1"/>
                </a:solidFill>
                <a:latin typeface="微软雅黑" panose="020B0503020204020204" charset="-122"/>
                <a:ea typeface="微软雅黑" panose="020B0503020204020204" charset="-122"/>
                <a:cs typeface="微软雅黑" panose="020B0503020204020204" charset="-122"/>
                <a:sym typeface="+mn-ea"/>
              </a:rPr>
              <a:t>年</a:t>
            </a:r>
            <a:r>
              <a:rPr lang="en-US" altLang="zh-CN" sz="900" dirty="0" smtClean="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900" dirty="0" smtClean="0">
                <a:solidFill>
                  <a:schemeClr val="tx1"/>
                </a:solidFill>
                <a:latin typeface="微软雅黑" panose="020B0503020204020204" charset="-122"/>
                <a:ea typeface="微软雅黑" panose="020B0503020204020204" charset="-122"/>
                <a:cs typeface="微软雅黑" panose="020B0503020204020204" charset="-122"/>
                <a:sym typeface="+mn-ea"/>
              </a:rPr>
              <a:t>秦亚丽等</a:t>
            </a:r>
            <a:r>
              <a:rPr lang="en-US" altLang="zh-CN" sz="900" dirty="0" smtClean="0">
                <a:solidFill>
                  <a:schemeClr val="tx1"/>
                </a:solidFill>
                <a:latin typeface="微软雅黑" panose="020B0503020204020204" charset="-122"/>
                <a:ea typeface="微软雅黑" panose="020B0503020204020204" charset="-122"/>
                <a:cs typeface="微软雅黑" panose="020B0503020204020204" charset="-122"/>
                <a:sym typeface="+mn-ea"/>
              </a:rPr>
              <a:t>   2.比较间苯三酚注射液与山莨菪碱注射液在老年痉挛性腹</a:t>
            </a:r>
            <a:r>
              <a:rPr lang="zh-CN" altLang="en-US" sz="900" dirty="0" smtClean="0">
                <a:solidFill>
                  <a:schemeClr val="tx1"/>
                </a:solidFill>
                <a:latin typeface="微软雅黑" panose="020B0503020204020204" charset="-122"/>
                <a:ea typeface="微软雅黑" panose="020B0503020204020204" charset="-122"/>
                <a:cs typeface="微软雅黑" panose="020B0503020204020204" charset="-122"/>
              </a:rPr>
              <a:t>痛患者中的应用效果</a:t>
            </a:r>
            <a:r>
              <a:rPr lang="en-US" altLang="zh-CN" sz="900" dirty="0" smtClean="0">
                <a:solidFill>
                  <a:schemeClr val="tx1"/>
                </a:solidFill>
                <a:latin typeface="微软雅黑" panose="020B0503020204020204" charset="-122"/>
                <a:ea typeface="微软雅黑" panose="020B0503020204020204" charset="-122"/>
                <a:cs typeface="微软雅黑" panose="020B0503020204020204" charset="-122"/>
              </a:rPr>
              <a:t>  </a:t>
            </a:r>
            <a:r>
              <a:rPr lang="zh-CN" altLang="en-US" sz="900" dirty="0" smtClean="0">
                <a:solidFill>
                  <a:schemeClr val="tx1"/>
                </a:solidFill>
                <a:latin typeface="微软雅黑" panose="020B0503020204020204" charset="-122"/>
                <a:ea typeface="微软雅黑" panose="020B0503020204020204" charset="-122"/>
                <a:cs typeface="微软雅黑" panose="020B0503020204020204" charset="-122"/>
              </a:rPr>
              <a:t>黎翠薇等</a:t>
            </a:r>
            <a:endParaRPr lang="zh-CN" altLang="en-US" sz="900" dirty="0" smtClean="0">
              <a:solidFill>
                <a:schemeClr val="tx1"/>
              </a:solidFill>
              <a:latin typeface="微软雅黑" panose="020B0503020204020204" charset="-122"/>
              <a:ea typeface="微软雅黑" panose="020B0503020204020204" charset="-122"/>
              <a:cs typeface="微软雅黑" panose="020B0503020204020204" charset="-122"/>
            </a:endParaRPr>
          </a:p>
          <a:p>
            <a:pPr algn="l"/>
            <a:r>
              <a:rPr lang="en-US" altLang="zh-CN" sz="900" dirty="0" smtClean="0">
                <a:solidFill>
                  <a:schemeClr val="tx1"/>
                </a:solidFill>
                <a:latin typeface="微软雅黑" panose="020B0503020204020204" charset="-122"/>
                <a:ea typeface="微软雅黑" panose="020B0503020204020204" charset="-122"/>
                <a:cs typeface="微软雅黑" panose="020B0503020204020204" charset="-122"/>
              </a:rPr>
              <a:t>3.胆绞痛患者接受间苯三酚治疗的疗效及安全性分析   2023</a:t>
            </a:r>
            <a:r>
              <a:rPr lang="zh-CN" altLang="en-US" sz="900" dirty="0" smtClean="0">
                <a:solidFill>
                  <a:schemeClr val="tx1"/>
                </a:solidFill>
                <a:latin typeface="微软雅黑" panose="020B0503020204020204" charset="-122"/>
                <a:ea typeface="微软雅黑" panose="020B0503020204020204" charset="-122"/>
                <a:cs typeface="微软雅黑" panose="020B0503020204020204" charset="-122"/>
              </a:rPr>
              <a:t>年陈旋茹等；</a:t>
            </a:r>
            <a:r>
              <a:rPr lang="en-US" altLang="zh-CN" sz="900" dirty="0" smtClean="0">
                <a:solidFill>
                  <a:schemeClr val="tx1"/>
                </a:solidFill>
                <a:latin typeface="微软雅黑" panose="020B0503020204020204" charset="-122"/>
                <a:ea typeface="微软雅黑" panose="020B0503020204020204" charset="-122"/>
                <a:cs typeface="微软雅黑" panose="020B0503020204020204" charset="-122"/>
              </a:rPr>
              <a:t>4.成人非创伤性急腹症早期镇痛专家共识  2021</a:t>
            </a:r>
            <a:r>
              <a:rPr lang="zh-CN" altLang="en-US" sz="900" dirty="0" smtClean="0">
                <a:solidFill>
                  <a:schemeClr val="tx1"/>
                </a:solidFill>
                <a:latin typeface="微软雅黑" panose="020B0503020204020204" charset="-122"/>
                <a:ea typeface="微软雅黑" panose="020B0503020204020204" charset="-122"/>
                <a:cs typeface="微软雅黑" panose="020B0503020204020204" charset="-122"/>
              </a:rPr>
              <a:t>年</a:t>
            </a:r>
            <a:r>
              <a:rPr lang="en-US" altLang="zh-CN" sz="1000" dirty="0" smtClean="0">
                <a:solidFill>
                  <a:schemeClr val="tx1"/>
                </a:solidFill>
                <a:latin typeface="微软雅黑" panose="020B0503020204020204" charset="-122"/>
                <a:ea typeface="微软雅黑" panose="020B0503020204020204" charset="-122"/>
                <a:cs typeface="微软雅黑" panose="020B0503020204020204" charset="-122"/>
              </a:rPr>
              <a:t>  </a:t>
            </a:r>
            <a:endParaRPr lang="en-US" altLang="zh-CN" sz="1000" dirty="0" smtClean="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1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 name="文本框 48"/>
          <p:cNvSpPr txBox="1"/>
          <p:nvPr>
            <p:custDataLst>
              <p:tags r:id="rId1"/>
            </p:custDataLst>
          </p:nvPr>
        </p:nvSpPr>
        <p:spPr>
          <a:xfrm>
            <a:off x="695960" y="297815"/>
            <a:ext cx="10280650" cy="521970"/>
          </a:xfrm>
          <a:prstGeom prst="rect">
            <a:avLst/>
          </a:prstGeom>
          <a:noFill/>
        </p:spPr>
        <p:txBody>
          <a:bodyPr wrap="square" rtlCol="0" anchor="t">
            <a:spAutoFit/>
          </a:bodyPr>
          <a:p>
            <a:pPr algn="l"/>
            <a:r>
              <a:rPr lang="zh-CN" altLang="en-US" sz="2800" b="1" dirty="0">
                <a:solidFill>
                  <a:srgbClr val="002060"/>
                </a:solidFill>
                <a:latin typeface="微软雅黑" panose="020B0503020204020204" charset="-122"/>
                <a:ea typeface="微软雅黑" panose="020B0503020204020204" charset="-122"/>
                <a:sym typeface="Arial" panose="020B0604020202020204" pitchFamily="34" charset="0"/>
              </a:rPr>
              <a:t>一</a:t>
            </a:r>
            <a:r>
              <a:rPr lang="zh-CN" altLang="en-US" sz="2800" b="1" dirty="0" smtClean="0">
                <a:solidFill>
                  <a:srgbClr val="002060"/>
                </a:solidFill>
                <a:latin typeface="微软雅黑" panose="020B0503020204020204" charset="-122"/>
                <a:ea typeface="微软雅黑" panose="020B0503020204020204" charset="-122"/>
                <a:sym typeface="Arial" panose="020B0604020202020204" pitchFamily="34" charset="0"/>
              </a:rPr>
              <a:t>、基本信息</a:t>
            </a:r>
            <a:r>
              <a:rPr lang="en-US" altLang="zh-CN" sz="2800" b="1" dirty="0" smtClean="0">
                <a:solidFill>
                  <a:srgbClr val="002060"/>
                </a:solidFill>
                <a:latin typeface="微软雅黑" panose="020B0503020204020204" charset="-122"/>
                <a:ea typeface="微软雅黑" panose="020B0503020204020204" charset="-122"/>
                <a:sym typeface="Arial" panose="020B0604020202020204" pitchFamily="34" charset="0"/>
              </a:rPr>
              <a:t>3/3</a:t>
            </a:r>
            <a:r>
              <a:rPr lang="zh-CN" altLang="en-US" sz="2800" b="1" dirty="0" smtClean="0">
                <a:solidFill>
                  <a:srgbClr val="002060"/>
                </a:solidFill>
                <a:latin typeface="微软雅黑" panose="020B0503020204020204" charset="-122"/>
                <a:ea typeface="微软雅黑" panose="020B0503020204020204" charset="-122"/>
                <a:sym typeface="Arial" panose="020B0604020202020204" pitchFamily="34" charset="0"/>
              </a:rPr>
              <a:t>：</a:t>
            </a:r>
            <a:r>
              <a:rPr lang="zh-CN" altLang="en-US" sz="2800" b="1"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多治疗场景中</a:t>
            </a:r>
            <a:r>
              <a:rPr lang="en-US" altLang="zh-CN" sz="2800" b="1"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2800" b="1"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间苯三酚口崩片更方便</a:t>
            </a:r>
            <a:endParaRPr lang="zh-CN" altLang="en-US" sz="2800" b="1"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grpSp>
        <p:nvGrpSpPr>
          <p:cNvPr id="38" name="组合 37"/>
          <p:cNvGrpSpPr/>
          <p:nvPr/>
        </p:nvGrpSpPr>
        <p:grpSpPr>
          <a:xfrm>
            <a:off x="695003" y="1902544"/>
            <a:ext cx="10823897" cy="4231556"/>
            <a:chOff x="695003" y="1902544"/>
            <a:chExt cx="10823897" cy="4231556"/>
          </a:xfrm>
        </p:grpSpPr>
        <p:grpSp>
          <p:nvGrpSpPr>
            <p:cNvPr id="33" name="组合 32"/>
            <p:cNvGrpSpPr/>
            <p:nvPr/>
          </p:nvGrpSpPr>
          <p:grpSpPr>
            <a:xfrm>
              <a:off x="695003" y="1902544"/>
              <a:ext cx="5823272" cy="2068619"/>
              <a:chOff x="695003" y="1902544"/>
              <a:chExt cx="5823272" cy="2068619"/>
            </a:xfrm>
          </p:grpSpPr>
          <p:sp>
            <p:nvSpPr>
              <p:cNvPr id="23" name="NumberMisc1"/>
              <p:cNvSpPr/>
              <p:nvPr>
                <p:custDataLst>
                  <p:tags r:id="rId2"/>
                </p:custDataLst>
              </p:nvPr>
            </p:nvSpPr>
            <p:spPr>
              <a:xfrm>
                <a:off x="695003" y="1902544"/>
                <a:ext cx="695653" cy="2068619"/>
              </a:xfrm>
              <a:custGeom>
                <a:avLst/>
                <a:gdLst>
                  <a:gd name="connsiteX0" fmla="*/ 115944 w 695653"/>
                  <a:gd name="connsiteY0" fmla="*/ 0 h 1834071"/>
                  <a:gd name="connsiteX1" fmla="*/ 695653 w 695653"/>
                  <a:gd name="connsiteY1" fmla="*/ 0 h 1834071"/>
                  <a:gd name="connsiteX2" fmla="*/ 695653 w 695653"/>
                  <a:gd name="connsiteY2" fmla="*/ 1834071 h 1834071"/>
                  <a:gd name="connsiteX3" fmla="*/ 115944 w 695653"/>
                  <a:gd name="connsiteY3" fmla="*/ 1834071 h 1834071"/>
                  <a:gd name="connsiteX4" fmla="*/ 0 w 695653"/>
                  <a:gd name="connsiteY4" fmla="*/ 1718127 h 1834071"/>
                  <a:gd name="connsiteX5" fmla="*/ 0 w 695653"/>
                  <a:gd name="connsiteY5" fmla="*/ 115944 h 1834071"/>
                  <a:gd name="connsiteX6" fmla="*/ 115944 w 695653"/>
                  <a:gd name="connsiteY6" fmla="*/ 0 h 183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653" h="1834071">
                    <a:moveTo>
                      <a:pt x="115944" y="0"/>
                    </a:moveTo>
                    <a:lnTo>
                      <a:pt x="695653" y="0"/>
                    </a:lnTo>
                    <a:lnTo>
                      <a:pt x="695653" y="1834071"/>
                    </a:lnTo>
                    <a:lnTo>
                      <a:pt x="115944" y="1834071"/>
                    </a:lnTo>
                    <a:cubicBezTo>
                      <a:pt x="51910" y="1834071"/>
                      <a:pt x="0" y="1782161"/>
                      <a:pt x="0" y="1718127"/>
                    </a:cubicBezTo>
                    <a:lnTo>
                      <a:pt x="0" y="115944"/>
                    </a:lnTo>
                    <a:cubicBezTo>
                      <a:pt x="0" y="51910"/>
                      <a:pt x="51910" y="0"/>
                      <a:pt x="115944" y="0"/>
                    </a:cubicBezTo>
                    <a:close/>
                  </a:path>
                </a:pathLst>
              </a:custGeom>
              <a:solidFill>
                <a:srgbClr val="2D61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endParaRPr lang="zh-CN" altLang="en-US" sz="2000" b="1" dirty="0">
                  <a:solidFill>
                    <a:srgbClr val="002060"/>
                  </a:solidFill>
                  <a:latin typeface="微软雅黑" panose="020B0503020204020204" charset="-122"/>
                  <a:ea typeface="微软雅黑" panose="020B0503020204020204" charset="-122"/>
                  <a:cs typeface="+mn-ea"/>
                  <a:sym typeface="+mn-lt"/>
                </a:endParaRPr>
              </a:p>
            </p:txBody>
          </p:sp>
          <p:sp>
            <p:nvSpPr>
              <p:cNvPr id="27" name="ComponentBackground1"/>
              <p:cNvSpPr/>
              <p:nvPr>
                <p:custDataLst>
                  <p:tags r:id="rId3"/>
                </p:custDataLst>
              </p:nvPr>
            </p:nvSpPr>
            <p:spPr>
              <a:xfrm>
                <a:off x="1609727" y="1902544"/>
                <a:ext cx="4908548" cy="2068613"/>
              </a:xfrm>
              <a:prstGeom prst="roundRect">
                <a:avLst>
                  <a:gd name="adj" fmla="val 4148"/>
                </a:avLst>
              </a:prstGeom>
              <a:gradFill flip="none" rotWithShape="1">
                <a:gsLst>
                  <a:gs pos="50000">
                    <a:schemeClr val="bg1">
                      <a:alpha val="50000"/>
                    </a:schemeClr>
                  </a:gs>
                  <a:gs pos="100000">
                    <a:schemeClr val="bg1">
                      <a:alpha val="70000"/>
                    </a:schemeClr>
                  </a:gs>
                  <a:gs pos="0">
                    <a:schemeClr val="bg1">
                      <a:alpha val="64000"/>
                    </a:schemeClr>
                  </a:gs>
                </a:gsLst>
                <a:lin ang="2700000" scaled="1"/>
                <a:tileRect/>
              </a:gradFill>
              <a:ln w="19050">
                <a:gradFill>
                  <a:gsLst>
                    <a:gs pos="19000">
                      <a:schemeClr val="accent1">
                        <a:lumMod val="5000"/>
                        <a:lumOff val="95000"/>
                      </a:schemeClr>
                    </a:gs>
                    <a:gs pos="86000">
                      <a:srgbClr val="FBFAFD"/>
                    </a:gs>
                    <a:gs pos="55000">
                      <a:schemeClr val="bg1">
                        <a:alpha val="46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spcFirstLastPara="1" numCol="1" rtlCol="0" anchor="ctr">
                <a:prstTxWarp prst="textArchUp">
                  <a:avLst>
                    <a:gd name="adj" fmla="val 9797055"/>
                  </a:avLst>
                </a:prstTxWarp>
              </a:bodyPr>
              <a:lstStyle/>
              <a:p>
                <a:pPr algn="ctr"/>
                <a:endParaRPr lang="zh-CN" altLang="en-US" dirty="0">
                  <a:solidFill>
                    <a:srgbClr val="002060"/>
                  </a:solidFill>
                  <a:latin typeface="微软雅黑" panose="020B0503020204020204" charset="-122"/>
                  <a:ea typeface="微软雅黑" panose="020B0503020204020204" charset="-122"/>
                  <a:cs typeface="+mn-ea"/>
                  <a:sym typeface="+mn-lt"/>
                </a:endParaRPr>
              </a:p>
            </p:txBody>
          </p:sp>
          <p:sp>
            <p:nvSpPr>
              <p:cNvPr id="28" name="Bullet1"/>
              <p:cNvSpPr txBox="1"/>
              <p:nvPr>
                <p:custDataLst>
                  <p:tags r:id="rId4"/>
                </p:custDataLst>
              </p:nvPr>
            </p:nvSpPr>
            <p:spPr>
              <a:xfrm flipH="1">
                <a:off x="1763073" y="1941279"/>
                <a:ext cx="4054475" cy="425450"/>
              </a:xfrm>
              <a:prstGeom prst="rect">
                <a:avLst/>
              </a:prstGeom>
              <a:noFill/>
            </p:spPr>
            <p:txBody>
              <a:bodyPr wrap="square" rtlCol="0" anchor="b" anchorCtr="0">
                <a:noAutofit/>
              </a:bodyPr>
              <a:lstStyle>
                <a:defPPr>
                  <a:defRPr lang="zh-CN"/>
                </a:defPPr>
                <a:lvl1pPr>
                  <a:lnSpc>
                    <a:spcPct val="130000"/>
                  </a:lnSpc>
                  <a:defRPr sz="1600">
                    <a:gradFill flip="none" rotWithShape="1">
                      <a:gsLst>
                        <a:gs pos="50000">
                          <a:schemeClr val="accent1"/>
                        </a:gs>
                        <a:gs pos="0">
                          <a:schemeClr val="accent1">
                            <a:lumMod val="60000"/>
                            <a:lumOff val="40000"/>
                          </a:schemeClr>
                        </a:gs>
                        <a:gs pos="100000">
                          <a:schemeClr val="accent1"/>
                        </a:gs>
                      </a:gsLst>
                      <a:lin ang="2700000" scaled="1"/>
                      <a:tileRect/>
                    </a:gradFill>
                    <a:latin typeface="+mj-lt"/>
                    <a:ea typeface="+mj-ea"/>
                  </a:defRPr>
                </a:lvl1pPr>
              </a:lstStyle>
              <a:p>
                <a:pPr>
                  <a:lnSpc>
                    <a:spcPct val="100000"/>
                  </a:lnSpc>
                </a:pPr>
                <a:r>
                  <a:rPr lang="zh-CN" altLang="en-US" sz="2400" b="1" dirty="0">
                    <a:solidFill>
                      <a:srgbClr val="002060"/>
                    </a:solidFill>
                    <a:latin typeface="微软雅黑" panose="020B0503020204020204" charset="-122"/>
                    <a:ea typeface="微软雅黑" panose="020B0503020204020204" charset="-122"/>
                    <a:cs typeface="+mn-ea"/>
                    <a:sym typeface="+mn-lt"/>
                  </a:rPr>
                  <a:t>痉挛性腹痛</a:t>
                </a:r>
                <a:endParaRPr lang="zh-CN" altLang="en-US" sz="2400" b="1" dirty="0">
                  <a:solidFill>
                    <a:srgbClr val="002060"/>
                  </a:solidFill>
                  <a:latin typeface="微软雅黑" panose="020B0503020204020204" charset="-122"/>
                  <a:ea typeface="微软雅黑" panose="020B0503020204020204" charset="-122"/>
                  <a:cs typeface="+mn-ea"/>
                  <a:sym typeface="+mn-lt"/>
                </a:endParaRPr>
              </a:p>
            </p:txBody>
          </p:sp>
          <p:sp>
            <p:nvSpPr>
              <p:cNvPr id="29" name="Text1"/>
              <p:cNvSpPr txBox="1"/>
              <p:nvPr>
                <p:custDataLst>
                  <p:tags r:id="rId5"/>
                </p:custDataLst>
              </p:nvPr>
            </p:nvSpPr>
            <p:spPr>
              <a:xfrm flipH="1">
                <a:off x="1801173" y="2352759"/>
                <a:ext cx="4244975" cy="1265555"/>
              </a:xfrm>
              <a:prstGeom prst="rect">
                <a:avLst/>
              </a:prstGeom>
              <a:noFill/>
            </p:spPr>
            <p:txBody>
              <a:bodyPr wrap="square" rtlCol="0">
                <a:noAutofit/>
              </a:bodyPr>
              <a:lstStyle/>
              <a:p>
                <a:pPr indent="0" fontAlgn="auto">
                  <a:lnSpc>
                    <a:spcPct val="150000"/>
                  </a:lnSpc>
                </a:pPr>
                <a:r>
                  <a:rPr lang="zh-CN" altLang="da-DK" sz="1400" b="1">
                    <a:solidFill>
                      <a:srgbClr val="002060"/>
                    </a:solidFill>
                    <a:latin typeface="微软雅黑" panose="020B0503020204020204" charset="-122"/>
                    <a:ea typeface="微软雅黑" panose="020B0503020204020204" charset="-122"/>
                    <a:cs typeface="微软雅黑" panose="020B0503020204020204" charset="-122"/>
                    <a:sym typeface="+mn-lt"/>
                  </a:rPr>
                  <a:t>占急诊患者中</a:t>
                </a:r>
                <a:r>
                  <a:rPr lang="en-US" altLang="zh-CN" sz="1400" b="1">
                    <a:solidFill>
                      <a:srgbClr val="002060"/>
                    </a:solidFill>
                    <a:latin typeface="微软雅黑" panose="020B0503020204020204" charset="-122"/>
                    <a:ea typeface="微软雅黑" panose="020B0503020204020204" charset="-122"/>
                    <a:cs typeface="微软雅黑" panose="020B0503020204020204" charset="-122"/>
                    <a:sym typeface="+mn-lt"/>
                  </a:rPr>
                  <a:t>5%-10%</a:t>
                </a:r>
                <a:r>
                  <a:rPr lang="zh-CN" altLang="en-US" sz="1400" b="1">
                    <a:solidFill>
                      <a:srgbClr val="002060"/>
                    </a:solidFill>
                    <a:latin typeface="微软雅黑" panose="020B0503020204020204" charset="-122"/>
                    <a:ea typeface="微软雅黑" panose="020B0503020204020204" charset="-122"/>
                    <a:cs typeface="微软雅黑" panose="020B0503020204020204" charset="-122"/>
                    <a:sym typeface="+mn-lt"/>
                  </a:rPr>
                  <a:t>，年患者量约</a:t>
                </a:r>
                <a:r>
                  <a:rPr lang="en-US" altLang="zh-CN" sz="1400" b="1">
                    <a:solidFill>
                      <a:srgbClr val="002060"/>
                    </a:solidFill>
                    <a:latin typeface="微软雅黑" panose="020B0503020204020204" charset="-122"/>
                    <a:ea typeface="微软雅黑" panose="020B0503020204020204" charset="-122"/>
                    <a:cs typeface="微软雅黑" panose="020B0503020204020204" charset="-122"/>
                    <a:sym typeface="+mn-lt"/>
                  </a:rPr>
                  <a:t>2000</a:t>
                </a:r>
                <a:r>
                  <a:rPr lang="zh-CN" altLang="en-US" sz="1400" b="1">
                    <a:solidFill>
                      <a:srgbClr val="002060"/>
                    </a:solidFill>
                    <a:latin typeface="微软雅黑" panose="020B0503020204020204" charset="-122"/>
                    <a:ea typeface="微软雅黑" panose="020B0503020204020204" charset="-122"/>
                    <a:cs typeface="微软雅黑" panose="020B0503020204020204" charset="-122"/>
                    <a:sym typeface="+mn-lt"/>
                  </a:rPr>
                  <a:t>万人</a:t>
                </a:r>
                <a:endParaRPr lang="da-DK" altLang="zh-CN" sz="1400" b="1">
                  <a:solidFill>
                    <a:srgbClr val="002060"/>
                  </a:solidFill>
                  <a:latin typeface="微软雅黑" panose="020B0503020204020204" charset="-122"/>
                  <a:ea typeface="微软雅黑" panose="020B0503020204020204" charset="-122"/>
                  <a:cs typeface="微软雅黑" panose="020B0503020204020204" charset="-122"/>
                  <a:sym typeface="+mn-lt"/>
                </a:endParaRPr>
              </a:p>
              <a:p>
                <a:pPr indent="0" fontAlgn="auto">
                  <a:lnSpc>
                    <a:spcPct val="150000"/>
                  </a:lnSpc>
                </a:pPr>
                <a:r>
                  <a:rPr lang="da-DK" altLang="zh-CN" sz="1400">
                    <a:solidFill>
                      <a:srgbClr val="002060"/>
                    </a:solidFill>
                    <a:latin typeface="微软雅黑" panose="020B0503020204020204" charset="-122"/>
                    <a:ea typeface="微软雅黑" panose="020B0503020204020204" charset="-122"/>
                    <a:cs typeface="微软雅黑" panose="020B0503020204020204" charset="-122"/>
                    <a:sym typeface="+mn-lt"/>
                  </a:rPr>
                  <a:t>痉挛性腹痛</a:t>
                </a:r>
                <a:r>
                  <a:rPr lang="en-US" altLang="da-DK" sz="1400">
                    <a:solidFill>
                      <a:srgbClr val="002060"/>
                    </a:solidFill>
                    <a:latin typeface="微软雅黑" panose="020B0503020204020204" charset="-122"/>
                    <a:ea typeface="微软雅黑" panose="020B0503020204020204" charset="-122"/>
                    <a:cs typeface="微软雅黑" panose="020B0503020204020204" charset="-122"/>
                    <a:sym typeface="+mn-lt"/>
                  </a:rPr>
                  <a:t>(</a:t>
                </a:r>
                <a:r>
                  <a:rPr lang="zh-CN" altLang="en-US" sz="1400">
                    <a:solidFill>
                      <a:srgbClr val="002060"/>
                    </a:solidFill>
                    <a:latin typeface="微软雅黑" panose="020B0503020204020204" charset="-122"/>
                    <a:ea typeface="微软雅黑" panose="020B0503020204020204" charset="-122"/>
                    <a:cs typeface="微软雅黑" panose="020B0503020204020204" charset="-122"/>
                    <a:sym typeface="+mn-lt"/>
                  </a:rPr>
                  <a:t>胃肠道</a:t>
                </a:r>
                <a:r>
                  <a:rPr lang="en-US" altLang="zh-CN" sz="1400">
                    <a:solidFill>
                      <a:srgbClr val="002060"/>
                    </a:solidFill>
                    <a:latin typeface="微软雅黑" panose="020B0503020204020204" charset="-122"/>
                    <a:ea typeface="微软雅黑" panose="020B0503020204020204" charset="-122"/>
                    <a:cs typeface="微软雅黑" panose="020B0503020204020204" charset="-122"/>
                    <a:sym typeface="+mn-lt"/>
                  </a:rPr>
                  <a:t>/</a:t>
                </a:r>
                <a:r>
                  <a:rPr lang="zh-CN" altLang="en-US" sz="1400">
                    <a:solidFill>
                      <a:srgbClr val="002060"/>
                    </a:solidFill>
                    <a:latin typeface="微软雅黑" panose="020B0503020204020204" charset="-122"/>
                    <a:ea typeface="微软雅黑" panose="020B0503020204020204" charset="-122"/>
                    <a:cs typeface="微软雅黑" panose="020B0503020204020204" charset="-122"/>
                    <a:sym typeface="+mn-lt"/>
                  </a:rPr>
                  <a:t>胆道</a:t>
                </a:r>
                <a:r>
                  <a:rPr lang="en-US" altLang="da-DK" sz="1400">
                    <a:solidFill>
                      <a:srgbClr val="002060"/>
                    </a:solidFill>
                    <a:latin typeface="微软雅黑" panose="020B0503020204020204" charset="-122"/>
                    <a:ea typeface="微软雅黑" panose="020B0503020204020204" charset="-122"/>
                    <a:cs typeface="微软雅黑" panose="020B0503020204020204" charset="-122"/>
                    <a:sym typeface="+mn-lt"/>
                  </a:rPr>
                  <a:t>)</a:t>
                </a:r>
                <a:r>
                  <a:rPr lang="da-DK" altLang="zh-CN" sz="1400">
                    <a:solidFill>
                      <a:srgbClr val="002060"/>
                    </a:solidFill>
                    <a:latin typeface="微软雅黑" panose="020B0503020204020204" charset="-122"/>
                    <a:ea typeface="微软雅黑" panose="020B0503020204020204" charset="-122"/>
                    <a:cs typeface="微软雅黑" panose="020B0503020204020204" charset="-122"/>
                    <a:sym typeface="+mn-lt"/>
                  </a:rPr>
                  <a:t>属于常见疾病</a:t>
                </a:r>
                <a:r>
                  <a:rPr lang="zh-CN" altLang="da-DK" sz="1400">
                    <a:solidFill>
                      <a:srgbClr val="002060"/>
                    </a:solidFill>
                    <a:latin typeface="微软雅黑" panose="020B0503020204020204" charset="-122"/>
                    <a:ea typeface="微软雅黑" panose="020B0503020204020204" charset="-122"/>
                    <a:cs typeface="微软雅黑" panose="020B0503020204020204" charset="-122"/>
                    <a:sym typeface="+mn-lt"/>
                  </a:rPr>
                  <a:t>，需要</a:t>
                </a:r>
                <a:r>
                  <a:rPr lang="zh-CN" altLang="da-DK" sz="1400" b="1">
                    <a:solidFill>
                      <a:srgbClr val="002060"/>
                    </a:solidFill>
                    <a:latin typeface="微软雅黑" panose="020B0503020204020204" charset="-122"/>
                    <a:ea typeface="微软雅黑" panose="020B0503020204020204" charset="-122"/>
                    <a:cs typeface="微软雅黑" panose="020B0503020204020204" charset="-122"/>
                    <a:sym typeface="+mn-lt"/>
                  </a:rPr>
                  <a:t>长期</a:t>
                </a:r>
                <a:r>
                  <a:rPr lang="zh-CN" altLang="da-DK" sz="1400">
                    <a:solidFill>
                      <a:srgbClr val="002060"/>
                    </a:solidFill>
                    <a:latin typeface="微软雅黑" panose="020B0503020204020204" charset="-122"/>
                    <a:ea typeface="微软雅黑" panose="020B0503020204020204" charset="-122"/>
                    <a:cs typeface="微软雅黑" panose="020B0503020204020204" charset="-122"/>
                    <a:sym typeface="+mn-lt"/>
                  </a:rPr>
                  <a:t>科学的治疗方案</a:t>
                </a:r>
                <a:r>
                  <a:rPr lang="zh-CN" altLang="en-US" sz="1400" baseline="30000">
                    <a:solidFill>
                      <a:srgbClr val="002060"/>
                    </a:solidFill>
                    <a:latin typeface="微软雅黑" panose="020B0503020204020204" charset="-122"/>
                    <a:ea typeface="微软雅黑" panose="020B0503020204020204" charset="-122"/>
                    <a:cs typeface="微软雅黑" panose="020B0503020204020204" charset="-122"/>
                    <a:sym typeface="+mn-lt"/>
                  </a:rPr>
                  <a:t>，</a:t>
                </a:r>
                <a:r>
                  <a:rPr lang="zh-CN" altLang="en-US" sz="1400">
                    <a:solidFill>
                      <a:srgbClr val="002060"/>
                    </a:solidFill>
                    <a:latin typeface="微软雅黑" panose="020B0503020204020204" charset="-122"/>
                    <a:ea typeface="微软雅黑" panose="020B0503020204020204" charset="-122"/>
                    <a:cs typeface="微软雅黑" panose="020B0503020204020204" charset="-122"/>
                    <a:sym typeface="+mn-lt"/>
                  </a:rPr>
                  <a:t>间苯三酚是有效安全的治疗选择</a:t>
                </a:r>
                <a:r>
                  <a:rPr lang="en-US" altLang="zh-CN" sz="1400" baseline="30000">
                    <a:solidFill>
                      <a:srgbClr val="002060"/>
                    </a:solidFill>
                    <a:latin typeface="微软雅黑" panose="020B0503020204020204" charset="-122"/>
                    <a:ea typeface="微软雅黑" panose="020B0503020204020204" charset="-122"/>
                    <a:cs typeface="微软雅黑" panose="020B0503020204020204" charset="-122"/>
                    <a:sym typeface="+mn-lt"/>
                  </a:rPr>
                  <a:t>1</a:t>
                </a:r>
                <a:endParaRPr lang="zh-CN" altLang="en-US" sz="1400">
                  <a:solidFill>
                    <a:srgbClr val="002060"/>
                  </a:solidFill>
                  <a:latin typeface="微软雅黑" panose="020B0503020204020204" charset="-122"/>
                  <a:ea typeface="微软雅黑" panose="020B0503020204020204" charset="-122"/>
                  <a:cs typeface="微软雅黑" panose="020B0503020204020204" charset="-122"/>
                  <a:sym typeface="+mn-lt"/>
                </a:endParaRPr>
              </a:p>
              <a:p>
                <a:pPr indent="0" fontAlgn="auto">
                  <a:lnSpc>
                    <a:spcPct val="150000"/>
                  </a:lnSpc>
                </a:pPr>
                <a:r>
                  <a:rPr lang="zh-CN" altLang="en-US" sz="1400" b="1">
                    <a:solidFill>
                      <a:srgbClr val="002060"/>
                    </a:solidFill>
                    <a:latin typeface="微软雅黑" panose="020B0503020204020204" charset="-122"/>
                    <a:ea typeface="微软雅黑" panose="020B0503020204020204" charset="-122"/>
                    <a:cs typeface="微软雅黑" panose="020B0503020204020204" charset="-122"/>
                    <a:sym typeface="+mn-lt"/>
                  </a:rPr>
                  <a:t>间苯三酚口崩片便于患者门诊处方和长期治疗</a:t>
                </a:r>
                <a:endParaRPr lang="zh-CN" altLang="en-US" sz="1400" b="1">
                  <a:solidFill>
                    <a:srgbClr val="002060"/>
                  </a:solidFill>
                  <a:latin typeface="微软雅黑" panose="020B0503020204020204" charset="-122"/>
                  <a:ea typeface="微软雅黑" panose="020B0503020204020204" charset="-122"/>
                  <a:cs typeface="微软雅黑" panose="020B0503020204020204" charset="-122"/>
                  <a:sym typeface="+mn-lt"/>
                </a:endParaRPr>
              </a:p>
            </p:txBody>
          </p:sp>
        </p:grpSp>
        <p:grpSp>
          <p:nvGrpSpPr>
            <p:cNvPr id="34" name="组合 33"/>
            <p:cNvGrpSpPr/>
            <p:nvPr/>
          </p:nvGrpSpPr>
          <p:grpSpPr>
            <a:xfrm>
              <a:off x="695003" y="1902544"/>
              <a:ext cx="10823897" cy="4231556"/>
              <a:chOff x="695003" y="1902544"/>
              <a:chExt cx="10823897" cy="4231556"/>
            </a:xfrm>
          </p:grpSpPr>
          <p:sp>
            <p:nvSpPr>
              <p:cNvPr id="19" name="NumberMisc2"/>
              <p:cNvSpPr/>
              <p:nvPr>
                <p:custDataLst>
                  <p:tags r:id="rId6"/>
                </p:custDataLst>
              </p:nvPr>
            </p:nvSpPr>
            <p:spPr>
              <a:xfrm>
                <a:off x="695003" y="4065481"/>
                <a:ext cx="695653" cy="2068619"/>
              </a:xfrm>
              <a:custGeom>
                <a:avLst/>
                <a:gdLst>
                  <a:gd name="connsiteX0" fmla="*/ 115944 w 695653"/>
                  <a:gd name="connsiteY0" fmla="*/ 0 h 1834071"/>
                  <a:gd name="connsiteX1" fmla="*/ 695653 w 695653"/>
                  <a:gd name="connsiteY1" fmla="*/ 0 h 1834071"/>
                  <a:gd name="connsiteX2" fmla="*/ 695653 w 695653"/>
                  <a:gd name="connsiteY2" fmla="*/ 1834071 h 1834071"/>
                  <a:gd name="connsiteX3" fmla="*/ 115944 w 695653"/>
                  <a:gd name="connsiteY3" fmla="*/ 1834071 h 1834071"/>
                  <a:gd name="connsiteX4" fmla="*/ 0 w 695653"/>
                  <a:gd name="connsiteY4" fmla="*/ 1718127 h 1834071"/>
                  <a:gd name="connsiteX5" fmla="*/ 0 w 695653"/>
                  <a:gd name="connsiteY5" fmla="*/ 115944 h 1834071"/>
                  <a:gd name="connsiteX6" fmla="*/ 115944 w 695653"/>
                  <a:gd name="connsiteY6" fmla="*/ 0 h 183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653" h="1834071">
                    <a:moveTo>
                      <a:pt x="115944" y="0"/>
                    </a:moveTo>
                    <a:lnTo>
                      <a:pt x="695653" y="0"/>
                    </a:lnTo>
                    <a:lnTo>
                      <a:pt x="695653" y="1834071"/>
                    </a:lnTo>
                    <a:lnTo>
                      <a:pt x="115944" y="1834071"/>
                    </a:lnTo>
                    <a:cubicBezTo>
                      <a:pt x="51910" y="1834071"/>
                      <a:pt x="0" y="1782161"/>
                      <a:pt x="0" y="1718127"/>
                    </a:cubicBezTo>
                    <a:lnTo>
                      <a:pt x="0" y="115944"/>
                    </a:lnTo>
                    <a:cubicBezTo>
                      <a:pt x="0" y="51910"/>
                      <a:pt x="51910" y="0"/>
                      <a:pt x="115944" y="0"/>
                    </a:cubicBezTo>
                    <a:close/>
                  </a:path>
                </a:pathLst>
              </a:custGeom>
              <a:solidFill>
                <a:srgbClr val="2D61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endParaRPr lang="zh-CN" altLang="en-US" sz="2000" b="1" dirty="0">
                  <a:solidFill>
                    <a:srgbClr val="002060"/>
                  </a:solidFill>
                  <a:latin typeface="微软雅黑" panose="020B0503020204020204" charset="-122"/>
                  <a:ea typeface="微软雅黑" panose="020B0503020204020204" charset="-122"/>
                  <a:cs typeface="+mn-ea"/>
                  <a:sym typeface="+mn-lt"/>
                </a:endParaRPr>
              </a:p>
            </p:txBody>
          </p:sp>
          <p:sp>
            <p:nvSpPr>
              <p:cNvPr id="30" name="ComponentBackground2"/>
              <p:cNvSpPr/>
              <p:nvPr>
                <p:custDataLst>
                  <p:tags r:id="rId7"/>
                </p:custDataLst>
              </p:nvPr>
            </p:nvSpPr>
            <p:spPr>
              <a:xfrm>
                <a:off x="6610352" y="1902544"/>
                <a:ext cx="4908548" cy="2068613"/>
              </a:xfrm>
              <a:prstGeom prst="roundRect">
                <a:avLst>
                  <a:gd name="adj" fmla="val 4148"/>
                </a:avLst>
              </a:prstGeom>
              <a:gradFill flip="none" rotWithShape="1">
                <a:gsLst>
                  <a:gs pos="50000">
                    <a:schemeClr val="bg1">
                      <a:alpha val="50000"/>
                    </a:schemeClr>
                  </a:gs>
                  <a:gs pos="100000">
                    <a:schemeClr val="bg1">
                      <a:alpha val="70000"/>
                    </a:schemeClr>
                  </a:gs>
                  <a:gs pos="0">
                    <a:schemeClr val="bg1">
                      <a:alpha val="64000"/>
                    </a:schemeClr>
                  </a:gs>
                </a:gsLst>
                <a:lin ang="2700000" scaled="1"/>
                <a:tileRect/>
              </a:gradFill>
              <a:ln w="19050">
                <a:gradFill>
                  <a:gsLst>
                    <a:gs pos="19000">
                      <a:schemeClr val="accent1">
                        <a:lumMod val="5000"/>
                        <a:lumOff val="95000"/>
                      </a:schemeClr>
                    </a:gs>
                    <a:gs pos="86000">
                      <a:srgbClr val="FBFAFD"/>
                    </a:gs>
                    <a:gs pos="55000">
                      <a:schemeClr val="bg1">
                        <a:alpha val="46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spcFirstLastPara="1" numCol="1" rtlCol="0" anchor="ctr">
                <a:prstTxWarp prst="textArchUp">
                  <a:avLst>
                    <a:gd name="adj" fmla="val 9797055"/>
                  </a:avLst>
                </a:prstTxWarp>
              </a:bodyPr>
              <a:lstStyle/>
              <a:p>
                <a:pPr algn="ctr"/>
                <a:endParaRPr lang="zh-CN" altLang="en-US" dirty="0">
                  <a:solidFill>
                    <a:srgbClr val="002060"/>
                  </a:solidFill>
                  <a:latin typeface="微软雅黑" panose="020B0503020204020204" charset="-122"/>
                  <a:ea typeface="微软雅黑" panose="020B0503020204020204" charset="-122"/>
                  <a:cs typeface="+mn-ea"/>
                  <a:sym typeface="+mn-lt"/>
                </a:endParaRPr>
              </a:p>
            </p:txBody>
          </p:sp>
          <p:sp>
            <p:nvSpPr>
              <p:cNvPr id="31" name="Bullet2"/>
              <p:cNvSpPr txBox="1"/>
              <p:nvPr>
                <p:custDataLst>
                  <p:tags r:id="rId8"/>
                </p:custDataLst>
              </p:nvPr>
            </p:nvSpPr>
            <p:spPr>
              <a:xfrm flipH="1">
                <a:off x="7036748" y="1903179"/>
                <a:ext cx="4054475" cy="464185"/>
              </a:xfrm>
              <a:prstGeom prst="rect">
                <a:avLst/>
              </a:prstGeom>
              <a:noFill/>
            </p:spPr>
            <p:txBody>
              <a:bodyPr wrap="square" rtlCol="0" anchor="b" anchorCtr="0">
                <a:noAutofit/>
              </a:bodyPr>
              <a:lstStyle>
                <a:defPPr>
                  <a:defRPr lang="zh-CN"/>
                </a:defPPr>
                <a:lvl1pPr>
                  <a:lnSpc>
                    <a:spcPct val="130000"/>
                  </a:lnSpc>
                  <a:defRPr sz="1600">
                    <a:gradFill flip="none" rotWithShape="1">
                      <a:gsLst>
                        <a:gs pos="50000">
                          <a:schemeClr val="accent1"/>
                        </a:gs>
                        <a:gs pos="0">
                          <a:schemeClr val="accent1">
                            <a:lumMod val="60000"/>
                            <a:lumOff val="40000"/>
                          </a:schemeClr>
                        </a:gs>
                        <a:gs pos="100000">
                          <a:schemeClr val="accent1"/>
                        </a:gs>
                      </a:gsLst>
                      <a:lin ang="2700000" scaled="1"/>
                      <a:tileRect/>
                    </a:gradFill>
                    <a:latin typeface="+mj-lt"/>
                    <a:ea typeface="+mj-ea"/>
                  </a:defRPr>
                </a:lvl1pPr>
              </a:lstStyle>
              <a:p>
                <a:pPr>
                  <a:lnSpc>
                    <a:spcPct val="100000"/>
                  </a:lnSpc>
                </a:pPr>
                <a:r>
                  <a:rPr lang="zh-CN" altLang="en-US" sz="2400" b="1">
                    <a:solidFill>
                      <a:srgbClr val="002060"/>
                    </a:solidFill>
                    <a:latin typeface="微软雅黑" panose="020B0503020204020204" charset="-122"/>
                    <a:ea typeface="微软雅黑" panose="020B0503020204020204" charset="-122"/>
                    <a:cs typeface="+mn-ea"/>
                    <a:sym typeface="+mn-lt"/>
                  </a:rPr>
                  <a:t>肾绞痛</a:t>
                </a:r>
                <a:endParaRPr lang="zh-CN" altLang="en-US" sz="2400" b="1" dirty="0">
                  <a:solidFill>
                    <a:srgbClr val="002060"/>
                  </a:solidFill>
                  <a:latin typeface="微软雅黑" panose="020B0503020204020204" charset="-122"/>
                  <a:ea typeface="微软雅黑" panose="020B0503020204020204" charset="-122"/>
                  <a:cs typeface="+mn-ea"/>
                  <a:sym typeface="+mn-lt"/>
                </a:endParaRPr>
              </a:p>
            </p:txBody>
          </p:sp>
          <p:sp>
            <p:nvSpPr>
              <p:cNvPr id="32" name="Text2"/>
              <p:cNvSpPr txBox="1"/>
              <p:nvPr>
                <p:custDataLst>
                  <p:tags r:id="rId9"/>
                </p:custDataLst>
              </p:nvPr>
            </p:nvSpPr>
            <p:spPr>
              <a:xfrm flipH="1">
                <a:off x="6705278" y="2338789"/>
                <a:ext cx="4693285" cy="1431925"/>
              </a:xfrm>
              <a:prstGeom prst="rect">
                <a:avLst/>
              </a:prstGeom>
              <a:noFill/>
            </p:spPr>
            <p:txBody>
              <a:bodyPr wrap="square" rtlCol="0">
                <a:noAutofit/>
              </a:bodyPr>
              <a:lstStyle/>
              <a:p>
                <a:pPr indent="0" fontAlgn="auto">
                  <a:lnSpc>
                    <a:spcPct val="150000"/>
                  </a:lnSpc>
                </a:pPr>
                <a:r>
                  <a:rPr lang="zh-CN" altLang="fr-FR" sz="1400" b="1">
                    <a:solidFill>
                      <a:srgbClr val="002060"/>
                    </a:solidFill>
                    <a:latin typeface="微软雅黑" panose="020B0503020204020204" charset="-122"/>
                    <a:ea typeface="微软雅黑" panose="020B0503020204020204" charset="-122"/>
                    <a:cs typeface="微软雅黑" panose="020B0503020204020204" charset="-122"/>
                    <a:sym typeface="+mn-lt"/>
                  </a:rPr>
                  <a:t>肾结石发病率</a:t>
                </a:r>
                <a:r>
                  <a:rPr lang="en-US" altLang="zh-CN" sz="1400" b="1">
                    <a:solidFill>
                      <a:srgbClr val="002060"/>
                    </a:solidFill>
                    <a:latin typeface="微软雅黑" panose="020B0503020204020204" charset="-122"/>
                    <a:ea typeface="微软雅黑" panose="020B0503020204020204" charset="-122"/>
                    <a:cs typeface="微软雅黑" panose="020B0503020204020204" charset="-122"/>
                    <a:sym typeface="+mn-lt"/>
                  </a:rPr>
                  <a:t>7.54</a:t>
                </a:r>
                <a:r>
                  <a:rPr lang="fr-FR" altLang="zh-CN" sz="1400" b="1">
                    <a:solidFill>
                      <a:srgbClr val="002060"/>
                    </a:solidFill>
                    <a:latin typeface="微软雅黑" panose="020B0503020204020204" charset="-122"/>
                    <a:ea typeface="微软雅黑" panose="020B0503020204020204" charset="-122"/>
                    <a:cs typeface="微软雅黑" panose="020B0503020204020204" charset="-122"/>
                    <a:sym typeface="+mn-lt"/>
                  </a:rPr>
                  <a:t>%</a:t>
                </a:r>
                <a:r>
                  <a:rPr lang="zh-CN" altLang="fr-FR" sz="1400" b="1">
                    <a:solidFill>
                      <a:srgbClr val="002060"/>
                    </a:solidFill>
                    <a:latin typeface="微软雅黑" panose="020B0503020204020204" charset="-122"/>
                    <a:ea typeface="微软雅黑" panose="020B0503020204020204" charset="-122"/>
                    <a:cs typeface="微软雅黑" panose="020B0503020204020204" charset="-122"/>
                    <a:sym typeface="+mn-lt"/>
                  </a:rPr>
                  <a:t>，肾绞痛年患病量约</a:t>
                </a:r>
                <a:r>
                  <a:rPr lang="en-US" altLang="zh-CN" sz="1400" b="1">
                    <a:solidFill>
                      <a:srgbClr val="002060"/>
                    </a:solidFill>
                    <a:latin typeface="微软雅黑" panose="020B0503020204020204" charset="-122"/>
                    <a:ea typeface="微软雅黑" panose="020B0503020204020204" charset="-122"/>
                    <a:cs typeface="微软雅黑" panose="020B0503020204020204" charset="-122"/>
                    <a:sym typeface="+mn-lt"/>
                  </a:rPr>
                  <a:t>1000</a:t>
                </a:r>
                <a:r>
                  <a:rPr lang="zh-CN" altLang="en-US" sz="1400" b="1">
                    <a:solidFill>
                      <a:srgbClr val="002060"/>
                    </a:solidFill>
                    <a:latin typeface="微软雅黑" panose="020B0503020204020204" charset="-122"/>
                    <a:ea typeface="微软雅黑" panose="020B0503020204020204" charset="-122"/>
                    <a:cs typeface="微软雅黑" panose="020B0503020204020204" charset="-122"/>
                    <a:sym typeface="+mn-lt"/>
                  </a:rPr>
                  <a:t>万人</a:t>
                </a:r>
                <a:endParaRPr lang="fr-FR" altLang="zh-CN" sz="1400" b="1">
                  <a:solidFill>
                    <a:srgbClr val="002060"/>
                  </a:solidFill>
                  <a:latin typeface="微软雅黑" panose="020B0503020204020204" charset="-122"/>
                  <a:ea typeface="微软雅黑" panose="020B0503020204020204" charset="-122"/>
                  <a:cs typeface="微软雅黑" panose="020B0503020204020204" charset="-122"/>
                  <a:sym typeface="+mn-lt"/>
                </a:endParaRPr>
              </a:p>
              <a:p>
                <a:pPr indent="0" fontAlgn="auto">
                  <a:lnSpc>
                    <a:spcPct val="150000"/>
                  </a:lnSpc>
                </a:pPr>
                <a:r>
                  <a:rPr lang="fr-FR" altLang="zh-CN" sz="1400">
                    <a:solidFill>
                      <a:srgbClr val="002060"/>
                    </a:solidFill>
                    <a:latin typeface="微软雅黑" panose="020B0503020204020204" charset="-122"/>
                    <a:ea typeface="微软雅黑" panose="020B0503020204020204" charset="-122"/>
                    <a:cs typeface="微软雅黑" panose="020B0503020204020204" charset="-122"/>
                    <a:sym typeface="+mn-lt"/>
                  </a:rPr>
                  <a:t>急性肾绞痛是较严重的临床急腹症，其疼痛感剧烈需</a:t>
                </a:r>
                <a:r>
                  <a:rPr lang="fr-FR" altLang="zh-CN" sz="1400" b="1">
                    <a:solidFill>
                      <a:srgbClr val="002060"/>
                    </a:solidFill>
                    <a:latin typeface="微软雅黑" panose="020B0503020204020204" charset="-122"/>
                    <a:ea typeface="微软雅黑" panose="020B0503020204020204" charset="-122"/>
                    <a:cs typeface="微软雅黑" panose="020B0503020204020204" charset="-122"/>
                    <a:sym typeface="+mn-lt"/>
                  </a:rPr>
                  <a:t>及时救治</a:t>
                </a:r>
                <a:r>
                  <a:rPr lang="zh-CN" altLang="fr-FR" sz="1400">
                    <a:solidFill>
                      <a:srgbClr val="002060"/>
                    </a:solidFill>
                    <a:latin typeface="微软雅黑" panose="020B0503020204020204" charset="-122"/>
                    <a:ea typeface="微软雅黑" panose="020B0503020204020204" charset="-122"/>
                    <a:cs typeface="微软雅黑" panose="020B0503020204020204" charset="-122"/>
                    <a:sym typeface="+mn-lt"/>
                  </a:rPr>
                  <a:t>，</a:t>
                </a:r>
                <a:r>
                  <a:rPr lang="zh-CN" altLang="en-US" sz="1400">
                    <a:solidFill>
                      <a:srgbClr val="002060"/>
                    </a:solidFill>
                    <a:latin typeface="微软雅黑" panose="020B0503020204020204" charset="-122"/>
                    <a:ea typeface="微软雅黑" panose="020B0503020204020204" charset="-122"/>
                    <a:cs typeface="微软雅黑" panose="020B0503020204020204" charset="-122"/>
                    <a:sym typeface="+mn-lt"/>
                  </a:rPr>
                  <a:t>间苯三酚是有效安全的治疗选择</a:t>
                </a:r>
                <a:r>
                  <a:rPr lang="en-US" altLang="zh-CN" sz="1400" baseline="30000">
                    <a:solidFill>
                      <a:srgbClr val="002060"/>
                    </a:solidFill>
                    <a:latin typeface="微软雅黑" panose="020B0503020204020204" charset="-122"/>
                    <a:ea typeface="微软雅黑" panose="020B0503020204020204" charset="-122"/>
                    <a:cs typeface="微软雅黑" panose="020B0503020204020204" charset="-122"/>
                    <a:sym typeface="+mn-lt"/>
                  </a:rPr>
                  <a:t>2</a:t>
                </a:r>
                <a:endParaRPr lang="en-US" altLang="zh-CN" sz="1400" baseline="30000">
                  <a:solidFill>
                    <a:srgbClr val="002060"/>
                  </a:solidFill>
                  <a:latin typeface="微软雅黑" panose="020B0503020204020204" charset="-122"/>
                  <a:ea typeface="微软雅黑" panose="020B0503020204020204" charset="-122"/>
                  <a:cs typeface="微软雅黑" panose="020B0503020204020204" charset="-122"/>
                  <a:sym typeface="+mn-lt"/>
                </a:endParaRPr>
              </a:p>
              <a:p>
                <a:pPr indent="0" fontAlgn="auto">
                  <a:lnSpc>
                    <a:spcPct val="150000"/>
                  </a:lnSpc>
                </a:pPr>
                <a:r>
                  <a:rPr lang="zh-CN" altLang="en-US" sz="1400" b="1">
                    <a:solidFill>
                      <a:srgbClr val="002060"/>
                    </a:solidFill>
                    <a:latin typeface="微软雅黑" panose="020B0503020204020204" charset="-122"/>
                    <a:ea typeface="微软雅黑" panose="020B0503020204020204" charset="-122"/>
                    <a:cs typeface="微软雅黑" panose="020B0503020204020204" charset="-122"/>
                    <a:sym typeface="+mn-lt"/>
                  </a:rPr>
                  <a:t>间苯三酚口崩片服用方便，不依赖静脉通道的建立</a:t>
                </a:r>
                <a:endParaRPr lang="zh-CN" altLang="en-US" sz="1400" b="1">
                  <a:solidFill>
                    <a:srgbClr val="002060"/>
                  </a:solidFill>
                  <a:latin typeface="微软雅黑" panose="020B0503020204020204" charset="-122"/>
                  <a:ea typeface="微软雅黑" panose="020B0503020204020204" charset="-122"/>
                  <a:cs typeface="微软雅黑" panose="020B0503020204020204" charset="-122"/>
                  <a:sym typeface="+mn-lt"/>
                </a:endParaRPr>
              </a:p>
            </p:txBody>
          </p:sp>
        </p:grpSp>
        <p:grpSp>
          <p:nvGrpSpPr>
            <p:cNvPr id="35" name="组合 34"/>
            <p:cNvGrpSpPr/>
            <p:nvPr/>
          </p:nvGrpSpPr>
          <p:grpSpPr>
            <a:xfrm>
              <a:off x="1609727" y="4065479"/>
              <a:ext cx="4908548" cy="2068613"/>
              <a:chOff x="1609727" y="4065479"/>
              <a:chExt cx="4908548" cy="2068613"/>
            </a:xfrm>
          </p:grpSpPr>
          <p:sp>
            <p:nvSpPr>
              <p:cNvPr id="13" name="ComponentBackground3"/>
              <p:cNvSpPr/>
              <p:nvPr>
                <p:custDataLst>
                  <p:tags r:id="rId10"/>
                </p:custDataLst>
              </p:nvPr>
            </p:nvSpPr>
            <p:spPr>
              <a:xfrm>
                <a:off x="1609727" y="4065479"/>
                <a:ext cx="4908548" cy="2068613"/>
              </a:xfrm>
              <a:prstGeom prst="roundRect">
                <a:avLst>
                  <a:gd name="adj" fmla="val 4148"/>
                </a:avLst>
              </a:prstGeom>
              <a:gradFill flip="none" rotWithShape="1">
                <a:gsLst>
                  <a:gs pos="50000">
                    <a:schemeClr val="bg1">
                      <a:alpha val="50000"/>
                    </a:schemeClr>
                  </a:gs>
                  <a:gs pos="100000">
                    <a:schemeClr val="bg1">
                      <a:alpha val="70000"/>
                    </a:schemeClr>
                  </a:gs>
                  <a:gs pos="0">
                    <a:schemeClr val="bg1">
                      <a:alpha val="64000"/>
                    </a:schemeClr>
                  </a:gs>
                </a:gsLst>
                <a:lin ang="2700000" scaled="1"/>
                <a:tileRect/>
              </a:gradFill>
              <a:ln w="19050">
                <a:gradFill>
                  <a:gsLst>
                    <a:gs pos="19000">
                      <a:schemeClr val="accent1">
                        <a:lumMod val="5000"/>
                        <a:lumOff val="95000"/>
                      </a:schemeClr>
                    </a:gs>
                    <a:gs pos="86000">
                      <a:srgbClr val="FBFAFD"/>
                    </a:gs>
                    <a:gs pos="55000">
                      <a:schemeClr val="bg1">
                        <a:alpha val="46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spcFirstLastPara="1" numCol="1" rtlCol="0" anchor="ctr">
                <a:prstTxWarp prst="textArchUp">
                  <a:avLst>
                    <a:gd name="adj" fmla="val 9797055"/>
                  </a:avLst>
                </a:prstTxWarp>
              </a:bodyPr>
              <a:lstStyle/>
              <a:p>
                <a:pPr algn="ctr"/>
                <a:endParaRPr lang="zh-CN" altLang="en-US" dirty="0">
                  <a:solidFill>
                    <a:srgbClr val="002060"/>
                  </a:solidFill>
                  <a:latin typeface="微软雅黑" panose="020B0503020204020204" charset="-122"/>
                  <a:ea typeface="微软雅黑" panose="020B0503020204020204" charset="-122"/>
                  <a:cs typeface="+mn-ea"/>
                  <a:sym typeface="+mn-lt"/>
                </a:endParaRPr>
              </a:p>
            </p:txBody>
          </p:sp>
          <p:sp>
            <p:nvSpPr>
              <p:cNvPr id="14" name="Bullet3"/>
              <p:cNvSpPr txBox="1"/>
              <p:nvPr>
                <p:custDataLst>
                  <p:tags r:id="rId11"/>
                </p:custDataLst>
              </p:nvPr>
            </p:nvSpPr>
            <p:spPr>
              <a:xfrm flipH="1">
                <a:off x="1762762" y="4120724"/>
                <a:ext cx="4054475" cy="443865"/>
              </a:xfrm>
              <a:prstGeom prst="rect">
                <a:avLst/>
              </a:prstGeom>
              <a:noFill/>
            </p:spPr>
            <p:txBody>
              <a:bodyPr wrap="square" rtlCol="0" anchor="b" anchorCtr="0">
                <a:noAutofit/>
              </a:bodyPr>
              <a:lstStyle>
                <a:defPPr>
                  <a:defRPr lang="zh-CN"/>
                </a:defPPr>
                <a:lvl1pPr>
                  <a:lnSpc>
                    <a:spcPct val="130000"/>
                  </a:lnSpc>
                  <a:defRPr sz="1600">
                    <a:gradFill flip="none" rotWithShape="1">
                      <a:gsLst>
                        <a:gs pos="50000">
                          <a:schemeClr val="accent1"/>
                        </a:gs>
                        <a:gs pos="0">
                          <a:schemeClr val="accent1">
                            <a:lumMod val="60000"/>
                            <a:lumOff val="40000"/>
                          </a:schemeClr>
                        </a:gs>
                        <a:gs pos="100000">
                          <a:schemeClr val="accent1"/>
                        </a:gs>
                      </a:gsLst>
                      <a:lin ang="2700000" scaled="1"/>
                      <a:tileRect/>
                    </a:gradFill>
                    <a:latin typeface="+mj-lt"/>
                    <a:ea typeface="+mj-ea"/>
                  </a:defRPr>
                </a:lvl1pPr>
              </a:lstStyle>
              <a:p>
                <a:pPr>
                  <a:lnSpc>
                    <a:spcPct val="100000"/>
                  </a:lnSpc>
                </a:pPr>
                <a:r>
                  <a:rPr lang="zh-CN" altLang="en-US" sz="2400" b="1" dirty="0">
                    <a:solidFill>
                      <a:srgbClr val="002060"/>
                    </a:solidFill>
                    <a:latin typeface="微软雅黑" panose="020B0503020204020204" charset="-122"/>
                    <a:ea typeface="微软雅黑" panose="020B0503020204020204" charset="-122"/>
                    <a:cs typeface="+mn-ea"/>
                    <a:sym typeface="+mn-lt"/>
                  </a:rPr>
                  <a:t>妇科痉挛性疼痛</a:t>
                </a:r>
                <a:endParaRPr lang="zh-CN" altLang="en-US" sz="2400" b="1" dirty="0">
                  <a:solidFill>
                    <a:srgbClr val="002060"/>
                  </a:solidFill>
                  <a:latin typeface="微软雅黑" panose="020B0503020204020204" charset="-122"/>
                  <a:ea typeface="微软雅黑" panose="020B0503020204020204" charset="-122"/>
                  <a:cs typeface="+mn-ea"/>
                  <a:sym typeface="+mn-lt"/>
                </a:endParaRPr>
              </a:p>
            </p:txBody>
          </p:sp>
          <p:sp>
            <p:nvSpPr>
              <p:cNvPr id="15" name="Text3"/>
              <p:cNvSpPr txBox="1"/>
              <p:nvPr>
                <p:custDataLst>
                  <p:tags r:id="rId12"/>
                </p:custDataLst>
              </p:nvPr>
            </p:nvSpPr>
            <p:spPr>
              <a:xfrm flipH="1">
                <a:off x="1762762" y="4627454"/>
                <a:ext cx="4195445" cy="1397000"/>
              </a:xfrm>
              <a:prstGeom prst="rect">
                <a:avLst/>
              </a:prstGeom>
              <a:noFill/>
            </p:spPr>
            <p:txBody>
              <a:bodyPr wrap="square" rtlCol="0"/>
              <a:lstStyle/>
              <a:p>
                <a:pPr indent="0" fontAlgn="auto">
                  <a:lnSpc>
                    <a:spcPct val="150000"/>
                  </a:lnSpc>
                </a:pPr>
                <a:r>
                  <a:rPr lang="da-DK" altLang="zh-CN" sz="1400" b="1">
                    <a:solidFill>
                      <a:srgbClr val="002060"/>
                    </a:solidFill>
                    <a:latin typeface="微软雅黑" panose="020B0503020204020204" charset="-122"/>
                    <a:ea typeface="微软雅黑" panose="020B0503020204020204" charset="-122"/>
                    <a:cs typeface="微软雅黑" panose="020B0503020204020204" charset="-122"/>
                    <a:sym typeface="+mn-lt"/>
                  </a:rPr>
                  <a:t>痛经</a:t>
                </a:r>
                <a:r>
                  <a:rPr lang="zh-CN" altLang="da-DK" sz="1400" b="1">
                    <a:solidFill>
                      <a:srgbClr val="002060"/>
                    </a:solidFill>
                    <a:latin typeface="微软雅黑" panose="020B0503020204020204" charset="-122"/>
                    <a:ea typeface="微软雅黑" panose="020B0503020204020204" charset="-122"/>
                    <a:cs typeface="微软雅黑" panose="020B0503020204020204" charset="-122"/>
                    <a:sym typeface="+mn-lt"/>
                  </a:rPr>
                  <a:t>在我国发病率为</a:t>
                </a:r>
                <a:r>
                  <a:rPr lang="en-US" altLang="zh-CN" sz="1400" b="1">
                    <a:solidFill>
                      <a:srgbClr val="002060"/>
                    </a:solidFill>
                    <a:latin typeface="微软雅黑" panose="020B0503020204020204" charset="-122"/>
                    <a:ea typeface="微软雅黑" panose="020B0503020204020204" charset="-122"/>
                    <a:cs typeface="微软雅黑" panose="020B0503020204020204" charset="-122"/>
                    <a:sym typeface="+mn-lt"/>
                  </a:rPr>
                  <a:t>30.06%</a:t>
                </a:r>
                <a:r>
                  <a:rPr lang="zh-CN" altLang="en-US" sz="1400" b="1">
                    <a:solidFill>
                      <a:srgbClr val="002060"/>
                    </a:solidFill>
                    <a:latin typeface="微软雅黑" panose="020B0503020204020204" charset="-122"/>
                    <a:ea typeface="微软雅黑" panose="020B0503020204020204" charset="-122"/>
                    <a:cs typeface="微软雅黑" panose="020B0503020204020204" charset="-122"/>
                    <a:sym typeface="+mn-lt"/>
                  </a:rPr>
                  <a:t>，约</a:t>
                </a:r>
                <a:r>
                  <a:rPr lang="en-US" altLang="zh-CN" sz="1400" b="1">
                    <a:solidFill>
                      <a:srgbClr val="002060"/>
                    </a:solidFill>
                    <a:latin typeface="微软雅黑" panose="020B0503020204020204" charset="-122"/>
                    <a:ea typeface="微软雅黑" panose="020B0503020204020204" charset="-122"/>
                    <a:cs typeface="微软雅黑" panose="020B0503020204020204" charset="-122"/>
                    <a:sym typeface="+mn-lt"/>
                  </a:rPr>
                  <a:t>5000</a:t>
                </a:r>
                <a:r>
                  <a:rPr lang="zh-CN" altLang="en-US" sz="1400" b="1">
                    <a:solidFill>
                      <a:srgbClr val="002060"/>
                    </a:solidFill>
                    <a:latin typeface="微软雅黑" panose="020B0503020204020204" charset="-122"/>
                    <a:ea typeface="微软雅黑" panose="020B0503020204020204" charset="-122"/>
                    <a:cs typeface="微软雅黑" panose="020B0503020204020204" charset="-122"/>
                    <a:sym typeface="+mn-lt"/>
                  </a:rPr>
                  <a:t>万人</a:t>
                </a:r>
                <a:r>
                  <a:rPr lang="zh-CN" altLang="en-US" sz="1400">
                    <a:solidFill>
                      <a:srgbClr val="002060"/>
                    </a:solidFill>
                    <a:latin typeface="微软雅黑" panose="020B0503020204020204" charset="-122"/>
                    <a:ea typeface="微软雅黑" panose="020B0503020204020204" charset="-122"/>
                    <a:cs typeface="微软雅黑" panose="020B0503020204020204" charset="-122"/>
                    <a:sym typeface="+mn-lt"/>
                  </a:rPr>
                  <a:t>需要</a:t>
                </a:r>
                <a:r>
                  <a:rPr lang="zh-CN" altLang="en-US" sz="1400">
                    <a:solidFill>
                      <a:srgbClr val="002060"/>
                    </a:solidFill>
                    <a:latin typeface="微软雅黑" panose="020B0503020204020204" charset="-122"/>
                    <a:ea typeface="微软雅黑" panose="020B0503020204020204" charset="-122"/>
                    <a:cs typeface="微软雅黑" panose="020B0503020204020204" charset="-122"/>
                    <a:sym typeface="+mn-lt"/>
                  </a:rPr>
                  <a:t>较长治疗周期</a:t>
                </a:r>
                <a:r>
                  <a:rPr lang="en-US" altLang="zh-CN" sz="1400" baseline="30000">
                    <a:solidFill>
                      <a:srgbClr val="002060"/>
                    </a:solidFill>
                    <a:latin typeface="微软雅黑" panose="020B0503020204020204" charset="-122"/>
                    <a:ea typeface="微软雅黑" panose="020B0503020204020204" charset="-122"/>
                    <a:cs typeface="微软雅黑" panose="020B0503020204020204" charset="-122"/>
                    <a:sym typeface="+mn-lt"/>
                  </a:rPr>
                  <a:t>3</a:t>
                </a:r>
                <a:r>
                  <a:rPr lang="zh-CN" altLang="en-US" sz="1400" baseline="30000">
                    <a:solidFill>
                      <a:srgbClr val="002060"/>
                    </a:solidFill>
                    <a:latin typeface="微软雅黑" panose="020B0503020204020204" charset="-122"/>
                    <a:ea typeface="微软雅黑" panose="020B0503020204020204" charset="-122"/>
                    <a:cs typeface="微软雅黑" panose="020B0503020204020204" charset="-122"/>
                    <a:sym typeface="+mn-lt"/>
                  </a:rPr>
                  <a:t>；</a:t>
                </a:r>
                <a:endParaRPr lang="zh-CN" altLang="en-US" sz="1400" baseline="30000">
                  <a:solidFill>
                    <a:srgbClr val="002060"/>
                  </a:solidFill>
                  <a:latin typeface="微软雅黑" panose="020B0503020204020204" charset="-122"/>
                  <a:ea typeface="微软雅黑" panose="020B0503020204020204" charset="-122"/>
                  <a:cs typeface="微软雅黑" panose="020B0503020204020204" charset="-122"/>
                  <a:sym typeface="+mn-lt"/>
                </a:endParaRPr>
              </a:p>
              <a:p>
                <a:pPr indent="0" fontAlgn="auto">
                  <a:lnSpc>
                    <a:spcPct val="150000"/>
                  </a:lnSpc>
                </a:pPr>
                <a:r>
                  <a:rPr lang="zh-CN" altLang="en-US" sz="1400" b="1">
                    <a:solidFill>
                      <a:srgbClr val="002060"/>
                    </a:solidFill>
                    <a:latin typeface="微软雅黑" panose="020B0503020204020204" charset="-122"/>
                    <a:ea typeface="微软雅黑" panose="020B0503020204020204" charset="-122"/>
                    <a:cs typeface="微软雅黑" panose="020B0503020204020204" charset="-122"/>
                    <a:sym typeface="+mn-lt"/>
                  </a:rPr>
                  <a:t>先兆流产发病率约为</a:t>
                </a:r>
                <a:r>
                  <a:rPr lang="en-US" altLang="zh-CN" sz="1400" b="1">
                    <a:solidFill>
                      <a:srgbClr val="002060"/>
                    </a:solidFill>
                    <a:latin typeface="微软雅黑" panose="020B0503020204020204" charset="-122"/>
                    <a:ea typeface="微软雅黑" panose="020B0503020204020204" charset="-122"/>
                    <a:cs typeface="微软雅黑" panose="020B0503020204020204" charset="-122"/>
                    <a:sym typeface="+mn-lt"/>
                  </a:rPr>
                  <a:t>15%-25%</a:t>
                </a:r>
                <a:r>
                  <a:rPr lang="zh-CN" altLang="en-US" sz="1400" b="1">
                    <a:solidFill>
                      <a:srgbClr val="002060"/>
                    </a:solidFill>
                    <a:latin typeface="微软雅黑" panose="020B0503020204020204" charset="-122"/>
                    <a:ea typeface="微软雅黑" panose="020B0503020204020204" charset="-122"/>
                    <a:cs typeface="微软雅黑" panose="020B0503020204020204" charset="-122"/>
                    <a:sym typeface="+mn-lt"/>
                  </a:rPr>
                  <a:t>，年约</a:t>
                </a:r>
                <a:r>
                  <a:rPr lang="en-US" altLang="zh-CN" sz="1400" b="1">
                    <a:solidFill>
                      <a:srgbClr val="002060"/>
                    </a:solidFill>
                    <a:latin typeface="微软雅黑" panose="020B0503020204020204" charset="-122"/>
                    <a:ea typeface="微软雅黑" panose="020B0503020204020204" charset="-122"/>
                    <a:cs typeface="微软雅黑" panose="020B0503020204020204" charset="-122"/>
                    <a:sym typeface="+mn-lt"/>
                  </a:rPr>
                  <a:t>200</a:t>
                </a:r>
                <a:r>
                  <a:rPr lang="zh-CN" altLang="en-US" sz="1400" b="1">
                    <a:solidFill>
                      <a:srgbClr val="002060"/>
                    </a:solidFill>
                    <a:latin typeface="微软雅黑" panose="020B0503020204020204" charset="-122"/>
                    <a:ea typeface="微软雅黑" panose="020B0503020204020204" charset="-122"/>
                    <a:cs typeface="微软雅黑" panose="020B0503020204020204" charset="-122"/>
                    <a:sym typeface="+mn-lt"/>
                  </a:rPr>
                  <a:t>万人，</a:t>
                </a:r>
                <a:r>
                  <a:rPr lang="zh-CN" altLang="en-US" sz="1400">
                    <a:solidFill>
                      <a:srgbClr val="002060"/>
                    </a:solidFill>
                    <a:latin typeface="微软雅黑" panose="020B0503020204020204" charset="-122"/>
                    <a:ea typeface="微软雅黑" panose="020B0503020204020204" charset="-122"/>
                    <a:cs typeface="微软雅黑" panose="020B0503020204020204" charset="-122"/>
                    <a:sym typeface="+mn-lt"/>
                  </a:rPr>
                  <a:t>需要患者居家卧床，口服宫缩抑制剂服用更方便</a:t>
                </a:r>
                <a:endParaRPr lang="zh-CN" altLang="en-US" sz="1400">
                  <a:solidFill>
                    <a:srgbClr val="002060"/>
                  </a:solidFill>
                  <a:latin typeface="微软雅黑" panose="020B0503020204020204" charset="-122"/>
                  <a:ea typeface="微软雅黑" panose="020B0503020204020204" charset="-122"/>
                  <a:cs typeface="微软雅黑" panose="020B0503020204020204" charset="-122"/>
                  <a:sym typeface="+mn-lt"/>
                </a:endParaRPr>
              </a:p>
            </p:txBody>
          </p:sp>
        </p:grpSp>
        <p:grpSp>
          <p:nvGrpSpPr>
            <p:cNvPr id="36" name="组合 35"/>
            <p:cNvGrpSpPr/>
            <p:nvPr/>
          </p:nvGrpSpPr>
          <p:grpSpPr>
            <a:xfrm>
              <a:off x="6610352" y="3978515"/>
              <a:ext cx="4908548" cy="2155577"/>
              <a:chOff x="6610352" y="3978515"/>
              <a:chExt cx="4908548" cy="2155577"/>
            </a:xfrm>
          </p:grpSpPr>
          <p:sp>
            <p:nvSpPr>
              <p:cNvPr id="10" name="ComponentBackground4"/>
              <p:cNvSpPr/>
              <p:nvPr>
                <p:custDataLst>
                  <p:tags r:id="rId13"/>
                </p:custDataLst>
              </p:nvPr>
            </p:nvSpPr>
            <p:spPr>
              <a:xfrm>
                <a:off x="6610352" y="4065479"/>
                <a:ext cx="4908548" cy="2068613"/>
              </a:xfrm>
              <a:prstGeom prst="roundRect">
                <a:avLst>
                  <a:gd name="adj" fmla="val 4148"/>
                </a:avLst>
              </a:prstGeom>
              <a:gradFill flip="none" rotWithShape="1">
                <a:gsLst>
                  <a:gs pos="50000">
                    <a:schemeClr val="bg1">
                      <a:alpha val="50000"/>
                    </a:schemeClr>
                  </a:gs>
                  <a:gs pos="100000">
                    <a:schemeClr val="bg1">
                      <a:alpha val="70000"/>
                    </a:schemeClr>
                  </a:gs>
                  <a:gs pos="0">
                    <a:schemeClr val="bg1">
                      <a:alpha val="64000"/>
                    </a:schemeClr>
                  </a:gs>
                </a:gsLst>
                <a:lin ang="2700000" scaled="1"/>
                <a:tileRect/>
              </a:gradFill>
              <a:ln w="19050">
                <a:gradFill>
                  <a:gsLst>
                    <a:gs pos="19000">
                      <a:schemeClr val="accent1">
                        <a:lumMod val="5000"/>
                        <a:lumOff val="95000"/>
                      </a:schemeClr>
                    </a:gs>
                    <a:gs pos="86000">
                      <a:srgbClr val="FBFAFD"/>
                    </a:gs>
                    <a:gs pos="55000">
                      <a:schemeClr val="bg1">
                        <a:alpha val="46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spcFirstLastPara="1" numCol="1" rtlCol="0" anchor="ctr">
                <a:prstTxWarp prst="textArchUp">
                  <a:avLst>
                    <a:gd name="adj" fmla="val 9797055"/>
                  </a:avLst>
                </a:prstTxWarp>
              </a:bodyPr>
              <a:lstStyle/>
              <a:p>
                <a:pPr algn="ctr"/>
                <a:endParaRPr lang="zh-CN" altLang="en-US" dirty="0">
                  <a:solidFill>
                    <a:srgbClr val="002060"/>
                  </a:solidFill>
                  <a:latin typeface="微软雅黑" panose="020B0503020204020204" charset="-122"/>
                  <a:ea typeface="微软雅黑" panose="020B0503020204020204" charset="-122"/>
                  <a:cs typeface="+mn-ea"/>
                  <a:sym typeface="+mn-lt"/>
                </a:endParaRPr>
              </a:p>
            </p:txBody>
          </p:sp>
          <p:sp>
            <p:nvSpPr>
              <p:cNvPr id="11" name="Bullet4"/>
              <p:cNvSpPr txBox="1"/>
              <p:nvPr>
                <p:custDataLst>
                  <p:tags r:id="rId14"/>
                </p:custDataLst>
              </p:nvPr>
            </p:nvSpPr>
            <p:spPr>
              <a:xfrm flipH="1">
                <a:off x="7037072" y="3978515"/>
                <a:ext cx="4054475" cy="563245"/>
              </a:xfrm>
              <a:prstGeom prst="rect">
                <a:avLst/>
              </a:prstGeom>
              <a:noFill/>
            </p:spPr>
            <p:txBody>
              <a:bodyPr wrap="square" rtlCol="0" anchor="b" anchorCtr="0">
                <a:normAutofit/>
              </a:bodyPr>
              <a:lstStyle>
                <a:defPPr>
                  <a:defRPr lang="zh-CN"/>
                </a:defPPr>
                <a:lvl1pPr>
                  <a:lnSpc>
                    <a:spcPct val="130000"/>
                  </a:lnSpc>
                  <a:defRPr sz="1600">
                    <a:gradFill flip="none" rotWithShape="1">
                      <a:gsLst>
                        <a:gs pos="50000">
                          <a:schemeClr val="accent1"/>
                        </a:gs>
                        <a:gs pos="0">
                          <a:schemeClr val="accent1">
                            <a:lumMod val="60000"/>
                            <a:lumOff val="40000"/>
                          </a:schemeClr>
                        </a:gs>
                        <a:gs pos="100000">
                          <a:schemeClr val="accent1"/>
                        </a:gs>
                      </a:gsLst>
                      <a:lin ang="2700000" scaled="1"/>
                      <a:tileRect/>
                    </a:gradFill>
                    <a:latin typeface="+mj-lt"/>
                    <a:ea typeface="+mj-ea"/>
                  </a:defRPr>
                </a:lvl1pPr>
              </a:lstStyle>
              <a:p>
                <a:pPr>
                  <a:lnSpc>
                    <a:spcPct val="100000"/>
                  </a:lnSpc>
                </a:pPr>
                <a:r>
                  <a:rPr lang="zh-CN" altLang="en-US" sz="2400" b="1" dirty="0">
                    <a:solidFill>
                      <a:srgbClr val="002060"/>
                    </a:solidFill>
                    <a:latin typeface="微软雅黑" panose="020B0503020204020204" charset="-122"/>
                    <a:ea typeface="微软雅黑" panose="020B0503020204020204" charset="-122"/>
                    <a:cs typeface="+mn-ea"/>
                    <a:sym typeface="+mn-lt"/>
                  </a:rPr>
                  <a:t>肾结石碎石术后绞痛</a:t>
                </a:r>
                <a:endParaRPr lang="zh-CN" altLang="en-US" sz="2400" b="1" dirty="0">
                  <a:solidFill>
                    <a:srgbClr val="002060"/>
                  </a:solidFill>
                  <a:latin typeface="微软雅黑" panose="020B0503020204020204" charset="-122"/>
                  <a:ea typeface="微软雅黑" panose="020B0503020204020204" charset="-122"/>
                  <a:cs typeface="+mn-ea"/>
                  <a:sym typeface="+mn-lt"/>
                </a:endParaRPr>
              </a:p>
            </p:txBody>
          </p:sp>
          <p:sp>
            <p:nvSpPr>
              <p:cNvPr id="12" name="Text4"/>
              <p:cNvSpPr txBox="1"/>
              <p:nvPr>
                <p:custDataLst>
                  <p:tags r:id="rId15"/>
                </p:custDataLst>
              </p:nvPr>
            </p:nvSpPr>
            <p:spPr>
              <a:xfrm flipH="1">
                <a:off x="7037072" y="4577955"/>
                <a:ext cx="4201160" cy="796290"/>
              </a:xfrm>
              <a:prstGeom prst="rect">
                <a:avLst/>
              </a:prstGeom>
              <a:noFill/>
            </p:spPr>
            <p:txBody>
              <a:bodyPr wrap="square" rtlCol="0">
                <a:noAutofit/>
              </a:bodyPr>
              <a:lstStyle/>
              <a:p>
                <a:pPr indent="0" fontAlgn="auto">
                  <a:lnSpc>
                    <a:spcPct val="150000"/>
                  </a:lnSpc>
                </a:pPr>
                <a:r>
                  <a:rPr lang="zh-CN" altLang="da-DK" sz="1400" b="1">
                    <a:solidFill>
                      <a:srgbClr val="002060"/>
                    </a:solidFill>
                    <a:latin typeface="微软雅黑" panose="020B0503020204020204" charset="-122"/>
                    <a:ea typeface="微软雅黑" panose="020B0503020204020204" charset="-122"/>
                    <a:cs typeface="微软雅黑" panose="020B0503020204020204" charset="-122"/>
                    <a:sym typeface="+mn-lt"/>
                  </a:rPr>
                  <a:t>每年约</a:t>
                </a:r>
                <a:r>
                  <a:rPr lang="en-US" altLang="zh-CN" sz="1400" b="1">
                    <a:solidFill>
                      <a:srgbClr val="002060"/>
                    </a:solidFill>
                    <a:latin typeface="微软雅黑" panose="020B0503020204020204" charset="-122"/>
                    <a:ea typeface="微软雅黑" panose="020B0503020204020204" charset="-122"/>
                    <a:cs typeface="微软雅黑" panose="020B0503020204020204" charset="-122"/>
                    <a:sym typeface="+mn-lt"/>
                  </a:rPr>
                  <a:t>200</a:t>
                </a:r>
                <a:r>
                  <a:rPr lang="zh-CN" altLang="en-US" sz="1400" b="1">
                    <a:solidFill>
                      <a:srgbClr val="002060"/>
                    </a:solidFill>
                    <a:latin typeface="微软雅黑" panose="020B0503020204020204" charset="-122"/>
                    <a:ea typeface="微软雅黑" panose="020B0503020204020204" charset="-122"/>
                    <a:cs typeface="微软雅黑" panose="020B0503020204020204" charset="-122"/>
                    <a:sym typeface="+mn-lt"/>
                  </a:rPr>
                  <a:t>余万台碎石手术</a:t>
                </a:r>
                <a:endParaRPr lang="zh-CN" altLang="da-DK" sz="1400" b="1">
                  <a:solidFill>
                    <a:srgbClr val="002060"/>
                  </a:solidFill>
                  <a:latin typeface="微软雅黑" panose="020B0503020204020204" charset="-122"/>
                  <a:ea typeface="微软雅黑" panose="020B0503020204020204" charset="-122"/>
                  <a:cs typeface="微软雅黑" panose="020B0503020204020204" charset="-122"/>
                  <a:sym typeface="+mn-lt"/>
                </a:endParaRPr>
              </a:p>
              <a:p>
                <a:pPr indent="0" fontAlgn="auto">
                  <a:lnSpc>
                    <a:spcPct val="150000"/>
                  </a:lnSpc>
                </a:pPr>
                <a:r>
                  <a:rPr lang="zh-CN" altLang="da-DK" sz="1400">
                    <a:solidFill>
                      <a:srgbClr val="002060"/>
                    </a:solidFill>
                    <a:latin typeface="微软雅黑" panose="020B0503020204020204" charset="-122"/>
                    <a:ea typeface="微软雅黑" panose="020B0503020204020204" charset="-122"/>
                    <a:cs typeface="微软雅黑" panose="020B0503020204020204" charset="-122"/>
                    <a:sym typeface="+mn-lt"/>
                  </a:rPr>
                  <a:t>肾结石碎石术后肾绞痛是常见并发症，临床需要解痉镇痛治疗</a:t>
                </a:r>
                <a:r>
                  <a:rPr lang="en-US" altLang="zh-CN" sz="1400" baseline="30000">
                    <a:solidFill>
                      <a:srgbClr val="002060"/>
                    </a:solidFill>
                    <a:latin typeface="微软雅黑" panose="020B0503020204020204" charset="-122"/>
                    <a:ea typeface="微软雅黑" panose="020B0503020204020204" charset="-122"/>
                    <a:cs typeface="微软雅黑" panose="020B0503020204020204" charset="-122"/>
                    <a:sym typeface="+mn-lt"/>
                  </a:rPr>
                  <a:t>4</a:t>
                </a:r>
                <a:r>
                  <a:rPr lang="zh-CN" altLang="da-DK" sz="1400">
                    <a:solidFill>
                      <a:srgbClr val="002060"/>
                    </a:solidFill>
                    <a:latin typeface="微软雅黑" panose="020B0503020204020204" charset="-122"/>
                    <a:ea typeface="微软雅黑" panose="020B0503020204020204" charset="-122"/>
                    <a:cs typeface="微软雅黑" panose="020B0503020204020204" charset="-122"/>
                    <a:sym typeface="+mn-lt"/>
                  </a:rPr>
                  <a:t>，</a:t>
                </a:r>
                <a:r>
                  <a:rPr lang="zh-CN" altLang="en-US" sz="1400">
                    <a:solidFill>
                      <a:srgbClr val="002060"/>
                    </a:solidFill>
                    <a:latin typeface="微软雅黑" panose="020B0503020204020204" charset="-122"/>
                    <a:ea typeface="微软雅黑" panose="020B0503020204020204" charset="-122"/>
                    <a:cs typeface="微软雅黑" panose="020B0503020204020204" charset="-122"/>
                    <a:sym typeface="+mn-lt"/>
                  </a:rPr>
                  <a:t>间苯三酚是有效的解痉镇痛药物</a:t>
                </a:r>
                <a:endParaRPr lang="zh-CN" altLang="en-US" sz="1400">
                  <a:solidFill>
                    <a:srgbClr val="002060"/>
                  </a:solidFill>
                  <a:latin typeface="微软雅黑" panose="020B0503020204020204" charset="-122"/>
                  <a:ea typeface="微软雅黑" panose="020B0503020204020204" charset="-122"/>
                  <a:cs typeface="微软雅黑" panose="020B0503020204020204" charset="-122"/>
                  <a:sym typeface="+mn-lt"/>
                </a:endParaRPr>
              </a:p>
              <a:p>
                <a:pPr indent="0" fontAlgn="auto">
                  <a:lnSpc>
                    <a:spcPct val="150000"/>
                  </a:lnSpc>
                </a:pPr>
                <a:r>
                  <a:rPr lang="zh-CN" altLang="en-US" sz="1400" b="1">
                    <a:solidFill>
                      <a:srgbClr val="002060"/>
                    </a:solidFill>
                    <a:latin typeface="微软雅黑" panose="020B0503020204020204" charset="-122"/>
                    <a:ea typeface="微软雅黑" panose="020B0503020204020204" charset="-122"/>
                    <a:cs typeface="微软雅黑" panose="020B0503020204020204" charset="-122"/>
                    <a:sym typeface="+mn-lt"/>
                  </a:rPr>
                  <a:t>间苯三酚口崩片便于患者术后带药，应用方便</a:t>
                </a:r>
                <a:endParaRPr lang="zh-CN" altLang="en-US" sz="1400">
                  <a:solidFill>
                    <a:srgbClr val="002060"/>
                  </a:solidFill>
                  <a:latin typeface="微软雅黑" panose="020B0503020204020204" charset="-122"/>
                  <a:ea typeface="微软雅黑" panose="020B0503020204020204" charset="-122"/>
                  <a:cs typeface="微软雅黑" panose="020B0503020204020204" charset="-122"/>
                  <a:sym typeface="+mn-lt"/>
                </a:endParaRPr>
              </a:p>
              <a:p>
                <a:pPr>
                  <a:lnSpc>
                    <a:spcPct val="120000"/>
                  </a:lnSpc>
                </a:pPr>
                <a:endParaRPr lang="zh-CN" altLang="en-US" sz="1400" baseline="30000" dirty="0">
                  <a:solidFill>
                    <a:srgbClr val="002060"/>
                  </a:solidFill>
                  <a:latin typeface="微软雅黑" panose="020B0503020204020204" charset="-122"/>
                  <a:ea typeface="微软雅黑" panose="020B0503020204020204" charset="-122"/>
                  <a:cs typeface="微软雅黑" panose="020B0503020204020204" charset="-122"/>
                  <a:sym typeface="+mn-lt"/>
                </a:endParaRPr>
              </a:p>
            </p:txBody>
          </p:sp>
        </p:grpSp>
      </p:grpSp>
      <p:sp>
        <p:nvSpPr>
          <p:cNvPr id="59" name="文本框 58"/>
          <p:cNvSpPr txBox="1"/>
          <p:nvPr>
            <p:custDataLst>
              <p:tags r:id="rId16"/>
            </p:custDataLst>
          </p:nvPr>
        </p:nvSpPr>
        <p:spPr>
          <a:xfrm>
            <a:off x="210185" y="6530340"/>
            <a:ext cx="6569710" cy="327660"/>
          </a:xfrm>
          <a:prstGeom prst="rect">
            <a:avLst/>
          </a:prstGeom>
          <a:noFill/>
        </p:spPr>
        <p:txBody>
          <a:bodyPr wrap="none" lIns="0" tIns="0" rIns="0" bIns="0" rtlCol="0">
            <a:noAutofit/>
          </a:bodyPr>
          <a:p>
            <a:pPr algn="l"/>
            <a:r>
              <a:rPr lang="en-US" altLang="zh-CN" sz="900" dirty="0" smtClean="0">
                <a:solidFill>
                  <a:schemeClr val="tx1"/>
                </a:solidFill>
                <a:latin typeface="微软雅黑" panose="020B0503020204020204" charset="-122"/>
                <a:ea typeface="微软雅黑" panose="020B0503020204020204" charset="-122"/>
                <a:cs typeface="微软雅黑" panose="020B0503020204020204" charset="-122"/>
              </a:rPr>
              <a:t>1.</a:t>
            </a:r>
            <a:r>
              <a:rPr lang="en-US" altLang="zh-CN" sz="900" dirty="0" smtClean="0">
                <a:solidFill>
                  <a:schemeClr val="tx1"/>
                </a:solidFill>
                <a:latin typeface="微软雅黑" panose="020B0503020204020204" charset="-122"/>
                <a:ea typeface="微软雅黑" panose="020B0503020204020204" charset="-122"/>
                <a:cs typeface="微软雅黑" panose="020B0503020204020204" charset="-122"/>
                <a:sym typeface="+mn-ea"/>
              </a:rPr>
              <a:t>比较间苯三酚注射液与山莨菪碱注射液在老年痉挛性腹</a:t>
            </a:r>
            <a:r>
              <a:rPr lang="zh-CN" altLang="en-US" sz="900" dirty="0" smtClean="0">
                <a:solidFill>
                  <a:schemeClr val="tx1"/>
                </a:solidFill>
                <a:latin typeface="微软雅黑" panose="020B0503020204020204" charset="-122"/>
                <a:ea typeface="微软雅黑" panose="020B0503020204020204" charset="-122"/>
                <a:cs typeface="微软雅黑" panose="020B0503020204020204" charset="-122"/>
                <a:sym typeface="+mn-ea"/>
              </a:rPr>
              <a:t>痛患者中的应用效果</a:t>
            </a:r>
            <a:r>
              <a:rPr lang="en-US" altLang="zh-CN" sz="900" dirty="0" smtClean="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900" dirty="0" smtClean="0">
                <a:solidFill>
                  <a:schemeClr val="tx1"/>
                </a:solidFill>
                <a:latin typeface="微软雅黑" panose="020B0503020204020204" charset="-122"/>
                <a:ea typeface="微软雅黑" panose="020B0503020204020204" charset="-122"/>
                <a:cs typeface="微软雅黑" panose="020B0503020204020204" charset="-122"/>
                <a:sym typeface="+mn-ea"/>
              </a:rPr>
              <a:t>黎翠薇等</a:t>
            </a:r>
            <a:r>
              <a:rPr lang="en-US" altLang="zh-CN" sz="900" dirty="0" smtClean="0">
                <a:solidFill>
                  <a:schemeClr val="tx1"/>
                </a:solidFill>
                <a:latin typeface="微软雅黑" panose="020B0503020204020204" charset="-122"/>
                <a:ea typeface="微软雅黑" panose="020B0503020204020204" charset="-122"/>
                <a:cs typeface="微软雅黑" panose="020B0503020204020204" charset="-122"/>
                <a:sym typeface="+mn-ea"/>
              </a:rPr>
              <a:t>    </a:t>
            </a:r>
            <a:r>
              <a:rPr lang="en-US" altLang="zh-CN" sz="900" dirty="0" smtClean="0">
                <a:solidFill>
                  <a:schemeClr val="tx1"/>
                </a:solidFill>
                <a:latin typeface="微软雅黑" panose="020B0503020204020204" charset="-122"/>
                <a:ea typeface="微软雅黑" panose="020B0503020204020204" charset="-122"/>
                <a:cs typeface="微软雅黑" panose="020B0503020204020204" charset="-122"/>
              </a:rPr>
              <a:t> 2.间苯三酚治疗不同部位输尿管结石效果评价  2022</a:t>
            </a:r>
            <a:r>
              <a:rPr lang="zh-CN" altLang="en-US" sz="900" dirty="0" smtClean="0">
                <a:solidFill>
                  <a:schemeClr val="tx1"/>
                </a:solidFill>
                <a:latin typeface="微软雅黑" panose="020B0503020204020204" charset="-122"/>
                <a:ea typeface="微软雅黑" panose="020B0503020204020204" charset="-122"/>
                <a:cs typeface="微软雅黑" panose="020B0503020204020204" charset="-122"/>
              </a:rPr>
              <a:t>年</a:t>
            </a:r>
            <a:r>
              <a:rPr lang="en-US" altLang="zh-CN" sz="900" dirty="0" smtClean="0">
                <a:solidFill>
                  <a:schemeClr val="tx1"/>
                </a:solidFill>
                <a:latin typeface="微软雅黑" panose="020B0503020204020204" charset="-122"/>
                <a:ea typeface="微软雅黑" panose="020B0503020204020204" charset="-122"/>
                <a:cs typeface="微软雅黑" panose="020B0503020204020204" charset="-122"/>
              </a:rPr>
              <a:t> </a:t>
            </a:r>
            <a:r>
              <a:rPr lang="zh-CN" altLang="en-US" sz="900" dirty="0" smtClean="0">
                <a:solidFill>
                  <a:schemeClr val="tx1"/>
                </a:solidFill>
                <a:latin typeface="微软雅黑" panose="020B0503020204020204" charset="-122"/>
                <a:ea typeface="微软雅黑" panose="020B0503020204020204" charset="-122"/>
                <a:cs typeface="微软雅黑" panose="020B0503020204020204" charset="-122"/>
              </a:rPr>
              <a:t>黎林果等</a:t>
            </a:r>
            <a:endParaRPr lang="zh-CN" altLang="en-US" sz="900" dirty="0" smtClean="0">
              <a:solidFill>
                <a:schemeClr val="tx1"/>
              </a:solidFill>
              <a:latin typeface="微软雅黑" panose="020B0503020204020204" charset="-122"/>
              <a:ea typeface="微软雅黑" panose="020B0503020204020204" charset="-122"/>
              <a:cs typeface="微软雅黑" panose="020B0503020204020204" charset="-122"/>
            </a:endParaRPr>
          </a:p>
          <a:p>
            <a:pPr algn="l"/>
            <a:r>
              <a:rPr lang="en-US" altLang="zh-CN" sz="900" dirty="0" smtClean="0">
                <a:solidFill>
                  <a:schemeClr val="tx1"/>
                </a:solidFill>
                <a:latin typeface="微软雅黑" panose="020B0503020204020204" charset="-122"/>
                <a:ea typeface="微软雅黑" panose="020B0503020204020204" charset="-122"/>
                <a:cs typeface="微软雅黑" panose="020B0503020204020204" charset="-122"/>
              </a:rPr>
              <a:t>3.间苯三酚治疗原发性痛经 42 例   2012</a:t>
            </a:r>
            <a:r>
              <a:rPr lang="zh-CN" altLang="en-US" sz="900" dirty="0" smtClean="0">
                <a:solidFill>
                  <a:schemeClr val="tx1"/>
                </a:solidFill>
                <a:latin typeface="微软雅黑" panose="020B0503020204020204" charset="-122"/>
                <a:ea typeface="微软雅黑" panose="020B0503020204020204" charset="-122"/>
                <a:cs typeface="微软雅黑" panose="020B0503020204020204" charset="-122"/>
              </a:rPr>
              <a:t>年</a:t>
            </a:r>
            <a:r>
              <a:rPr lang="en-US" altLang="zh-CN" sz="900" dirty="0" smtClean="0">
                <a:solidFill>
                  <a:schemeClr val="tx1"/>
                </a:solidFill>
                <a:latin typeface="微软雅黑" panose="020B0503020204020204" charset="-122"/>
                <a:ea typeface="微软雅黑" panose="020B0503020204020204" charset="-122"/>
                <a:cs typeface="微软雅黑" panose="020B0503020204020204" charset="-122"/>
              </a:rPr>
              <a:t>  </a:t>
            </a:r>
            <a:r>
              <a:rPr lang="zh-CN" altLang="en-US" sz="900" dirty="0" smtClean="0">
                <a:solidFill>
                  <a:schemeClr val="tx1"/>
                </a:solidFill>
                <a:latin typeface="微软雅黑" panose="020B0503020204020204" charset="-122"/>
                <a:ea typeface="微软雅黑" panose="020B0503020204020204" charset="-122"/>
                <a:cs typeface="微软雅黑" panose="020B0503020204020204" charset="-122"/>
              </a:rPr>
              <a:t>熊秀林等</a:t>
            </a:r>
            <a:r>
              <a:rPr lang="en-US" altLang="zh-CN" sz="900" dirty="0" smtClean="0">
                <a:solidFill>
                  <a:schemeClr val="tx1"/>
                </a:solidFill>
                <a:latin typeface="微软雅黑" panose="020B0503020204020204" charset="-122"/>
                <a:ea typeface="微软雅黑" panose="020B0503020204020204" charset="-122"/>
                <a:cs typeface="微软雅黑" panose="020B0503020204020204" charset="-122"/>
              </a:rPr>
              <a:t>       4.经皮肾镜碎石术后肾绞痛的诊疗体会   2013</a:t>
            </a:r>
            <a:r>
              <a:rPr lang="zh-CN" altLang="en-US" sz="900" dirty="0" smtClean="0">
                <a:solidFill>
                  <a:schemeClr val="tx1"/>
                </a:solidFill>
                <a:latin typeface="微软雅黑" panose="020B0503020204020204" charset="-122"/>
                <a:ea typeface="微软雅黑" panose="020B0503020204020204" charset="-122"/>
                <a:cs typeface="微软雅黑" panose="020B0503020204020204" charset="-122"/>
              </a:rPr>
              <a:t>年</a:t>
            </a:r>
            <a:r>
              <a:rPr lang="en-US" altLang="zh-CN" sz="900" dirty="0" smtClean="0">
                <a:solidFill>
                  <a:schemeClr val="tx1"/>
                </a:solidFill>
                <a:latin typeface="微软雅黑" panose="020B0503020204020204" charset="-122"/>
                <a:ea typeface="微软雅黑" panose="020B0503020204020204" charset="-122"/>
                <a:cs typeface="微软雅黑" panose="020B0503020204020204" charset="-122"/>
              </a:rPr>
              <a:t>  </a:t>
            </a:r>
            <a:r>
              <a:rPr lang="zh-CN" altLang="en-US" sz="900" dirty="0" smtClean="0">
                <a:solidFill>
                  <a:schemeClr val="tx1"/>
                </a:solidFill>
                <a:latin typeface="微软雅黑" panose="020B0503020204020204" charset="-122"/>
                <a:ea typeface="微软雅黑" panose="020B0503020204020204" charset="-122"/>
                <a:cs typeface="微软雅黑" panose="020B0503020204020204" charset="-122"/>
              </a:rPr>
              <a:t>何书明</a:t>
            </a:r>
            <a:endParaRPr lang="zh-CN" altLang="en-US" sz="900" dirty="0" smtClean="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4" name="文本框 63"/>
          <p:cNvSpPr txBox="1"/>
          <p:nvPr>
            <p:custDataLst>
              <p:tags r:id="rId17"/>
            </p:custDataLst>
          </p:nvPr>
        </p:nvSpPr>
        <p:spPr>
          <a:xfrm>
            <a:off x="1042035" y="930275"/>
            <a:ext cx="10139045" cy="829945"/>
          </a:xfrm>
          <a:prstGeom prst="rect">
            <a:avLst/>
          </a:prstGeom>
          <a:noFill/>
          <a:ln>
            <a:solidFill>
              <a:schemeClr val="accent1"/>
            </a:solidFill>
          </a:ln>
        </p:spPr>
        <p:txBody>
          <a:bodyPr wrap="square" rtlCol="0">
            <a:spAutoFit/>
          </a:bodyPr>
          <a:p>
            <a:pPr algn="ctr"/>
            <a:r>
              <a:rPr lang="zh-CN" altLang="en-US" sz="2400" b="1">
                <a:solidFill>
                  <a:srgbClr val="002060"/>
                </a:solidFill>
                <a:highlight>
                  <a:srgbClr val="FFFF00"/>
                </a:highlight>
                <a:latin typeface="微软雅黑" panose="020B0503020204020204" charset="-122"/>
                <a:ea typeface="微软雅黑" panose="020B0503020204020204" charset="-122"/>
              </a:rPr>
              <a:t>多种反复发作的痉挛性疾病或碎石术后有出院带药缓解绞痛需求的患者</a:t>
            </a:r>
            <a:endParaRPr lang="zh-CN" altLang="en-US" sz="2400" b="1">
              <a:solidFill>
                <a:srgbClr val="002060"/>
              </a:solidFill>
              <a:highlight>
                <a:srgbClr val="FFFF00"/>
              </a:highlight>
              <a:latin typeface="微软雅黑" panose="020B0503020204020204" charset="-122"/>
              <a:ea typeface="微软雅黑" panose="020B0503020204020204" charset="-122"/>
            </a:endParaRPr>
          </a:p>
          <a:p>
            <a:pPr algn="ctr"/>
            <a:r>
              <a:rPr lang="zh-CN" altLang="en-US" sz="2400" b="1">
                <a:solidFill>
                  <a:srgbClr val="002060"/>
                </a:solidFill>
                <a:highlight>
                  <a:srgbClr val="FFFF00"/>
                </a:highlight>
                <a:latin typeface="微软雅黑" panose="020B0503020204020204" charset="-122"/>
                <a:ea typeface="微软雅黑" panose="020B0503020204020204" charset="-122"/>
              </a:rPr>
              <a:t>间苯三酚口崩片处方更便利，便于患者居家外带、夜间急诊、长期治疗</a:t>
            </a:r>
            <a:endParaRPr lang="zh-CN" altLang="en-US" sz="2400" b="1">
              <a:solidFill>
                <a:srgbClr val="002060"/>
              </a:solidFill>
              <a:highlight>
                <a:srgbClr val="FFFF00"/>
              </a:highlight>
              <a:latin typeface="微软雅黑" panose="020B0503020204020204" charset="-122"/>
              <a:ea typeface="微软雅黑" panose="020B0503020204020204" charset="-122"/>
            </a:endParaRPr>
          </a:p>
        </p:txBody>
      </p:sp>
    </p:spTree>
    <p:custDataLst>
      <p:tags r:id="rId18"/>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6" name="组合 45"/>
          <p:cNvGrpSpPr/>
          <p:nvPr/>
        </p:nvGrpSpPr>
        <p:grpSpPr>
          <a:xfrm rot="0">
            <a:off x="1886348" y="1915795"/>
            <a:ext cx="9754464" cy="4126866"/>
            <a:chOff x="7555930" y="1200330"/>
            <a:chExt cx="4762281" cy="4370740"/>
          </a:xfrm>
        </p:grpSpPr>
        <p:grpSp>
          <p:nvGrpSpPr>
            <p:cNvPr id="25" name="组合 24"/>
            <p:cNvGrpSpPr/>
            <p:nvPr/>
          </p:nvGrpSpPr>
          <p:grpSpPr>
            <a:xfrm>
              <a:off x="7556083" y="1200330"/>
              <a:ext cx="4753694" cy="3093557"/>
              <a:chOff x="7556083" y="1646308"/>
              <a:chExt cx="4753694" cy="3093557"/>
            </a:xfrm>
          </p:grpSpPr>
          <p:sp>
            <p:nvSpPr>
              <p:cNvPr id="31" name="Text1"/>
              <p:cNvSpPr txBox="1"/>
              <p:nvPr/>
            </p:nvSpPr>
            <p:spPr>
              <a:xfrm>
                <a:off x="7556083" y="2205720"/>
                <a:ext cx="4744761" cy="2534145"/>
              </a:xfrm>
              <a:prstGeom prst="rect">
                <a:avLst/>
              </a:prstGeom>
              <a:noFill/>
            </p:spPr>
            <p:txBody>
              <a:bodyPr wrap="square" lIns="91440" tIns="45720" rIns="91440" bIns="45720" anchor="t" anchorCtr="0"/>
              <a:lstStyle/>
              <a:p>
                <a:pPr indent="0" fontAlgn="auto">
                  <a:lnSpc>
                    <a:spcPct val="200000"/>
                  </a:lnSpc>
                </a:pPr>
                <a:r>
                  <a:rPr lang="zh-CN">
                    <a:solidFill>
                      <a:srgbClr val="002060"/>
                    </a:solidFill>
                    <a:latin typeface="微软雅黑" panose="020B0503020204020204" charset="-122"/>
                    <a:ea typeface="微软雅黑" panose="020B0503020204020204" charset="-122"/>
                    <a:cs typeface="微软雅黑" panose="020B0503020204020204" charset="-122"/>
                    <a:sym typeface="+mn-ea"/>
                  </a:rPr>
                  <a:t>皮肤及其附件损害：皮疹（如荨麻疹、红斑疹、斑丘疹等）、瘙痒、多汗；胃肠系统损害：恶心、呕吐、口干、腹痛、腹胀、腹泻；</a:t>
                </a:r>
                <a:endParaRPr lang="zh-CN">
                  <a:solidFill>
                    <a:srgbClr val="002060"/>
                  </a:solidFill>
                  <a:latin typeface="微软雅黑" panose="020B0503020204020204" charset="-122"/>
                  <a:ea typeface="微软雅黑" panose="020B0503020204020204" charset="-122"/>
                  <a:cs typeface="微软雅黑" panose="020B0503020204020204" charset="-122"/>
                  <a:sym typeface="+mn-ea"/>
                </a:endParaRPr>
              </a:p>
              <a:p>
                <a:pPr indent="0" fontAlgn="auto">
                  <a:lnSpc>
                    <a:spcPct val="200000"/>
                  </a:lnSpc>
                </a:pPr>
                <a:r>
                  <a:rPr lang="zh-CN" sz="1400">
                    <a:solidFill>
                      <a:srgbClr val="002060"/>
                    </a:solidFill>
                    <a:latin typeface="微软雅黑" panose="020B0503020204020204" charset="-122"/>
                    <a:ea typeface="微软雅黑" panose="020B0503020204020204" charset="-122"/>
                    <a:cs typeface="微软雅黑" panose="020B0503020204020204" charset="-122"/>
                    <a:sym typeface="+mn-ea"/>
                  </a:rPr>
                  <a:t>其它详见说明书</a:t>
                </a:r>
                <a:endParaRPr lang="zh-CN" b="0">
                  <a:solidFill>
                    <a:srgbClr val="002060"/>
                  </a:solidFill>
                  <a:latin typeface="微软雅黑" panose="020B0503020204020204" charset="-122"/>
                  <a:ea typeface="微软雅黑" panose="020B0503020204020204" charset="-122"/>
                  <a:cs typeface="微软雅黑" panose="020B0503020204020204" charset="-122"/>
                </a:endParaRPr>
              </a:p>
              <a:p>
                <a:pPr indent="0" fontAlgn="auto">
                  <a:lnSpc>
                    <a:spcPct val="200000"/>
                  </a:lnSpc>
                </a:pPr>
                <a:r>
                  <a:rPr lang="zh-CN" b="1">
                    <a:solidFill>
                      <a:srgbClr val="002060"/>
                    </a:solidFill>
                    <a:latin typeface="微软雅黑" panose="020B0503020204020204" charset="-122"/>
                    <a:ea typeface="微软雅黑" panose="020B0503020204020204" charset="-122"/>
                    <a:cs typeface="微软雅黑" panose="020B0503020204020204" charset="-122"/>
                    <a:sym typeface="+mn-ea"/>
                  </a:rPr>
                  <a:t>【</a:t>
                </a:r>
                <a:r>
                  <a:rPr lang="zh-CN" altLang="en-US" b="1">
                    <a:solidFill>
                      <a:srgbClr val="002060"/>
                    </a:solidFill>
                    <a:latin typeface="微软雅黑" panose="020B0503020204020204" charset="-122"/>
                    <a:ea typeface="微软雅黑" panose="020B0503020204020204" charset="-122"/>
                    <a:cs typeface="微软雅黑" panose="020B0503020204020204" charset="-122"/>
                    <a:sym typeface="+mn-ea"/>
                  </a:rPr>
                  <a:t>禁忌】</a:t>
                </a:r>
                <a:r>
                  <a:rPr lang="zh-CN" altLang="en-US">
                    <a:solidFill>
                      <a:srgbClr val="002060"/>
                    </a:solidFill>
                    <a:latin typeface="微软雅黑" panose="020B0503020204020204" charset="-122"/>
                    <a:ea typeface="微软雅黑" panose="020B0503020204020204" charset="-122"/>
                    <a:cs typeface="微软雅黑" panose="020B0503020204020204" charset="-122"/>
                    <a:sym typeface="+mn-ea"/>
                  </a:rPr>
                  <a:t>禁用于对本品活性物质或任何辅料过敏的患者。</a:t>
                </a:r>
                <a:endParaRPr lang="zh-CN" altLang="en-US" dirty="0">
                  <a:solidFill>
                    <a:srgbClr val="002060"/>
                  </a:solidFill>
                  <a:latin typeface="微软雅黑" panose="020B0503020204020204" charset="-122"/>
                  <a:ea typeface="微软雅黑" panose="020B0503020204020204" charset="-122"/>
                  <a:cs typeface="微软雅黑" panose="020B0503020204020204" charset="-122"/>
                  <a:sym typeface="+mn-ea"/>
                </a:endParaRPr>
              </a:p>
            </p:txBody>
          </p:sp>
          <p:sp>
            <p:nvSpPr>
              <p:cNvPr id="32" name="Bullet1"/>
              <p:cNvSpPr txBox="1"/>
              <p:nvPr/>
            </p:nvSpPr>
            <p:spPr>
              <a:xfrm>
                <a:off x="7564992" y="1646308"/>
                <a:ext cx="4744785" cy="570088"/>
              </a:xfrm>
              <a:prstGeom prst="rect">
                <a:avLst/>
              </a:prstGeom>
              <a:noFill/>
            </p:spPr>
            <p:txBody>
              <a:bodyPr wrap="square" lIns="91440" tIns="45720" rIns="91440" bIns="45720" anchor="b" anchorCtr="0"/>
              <a:lstStyle/>
              <a:p>
                <a:pPr indent="0" algn="l" fontAlgn="auto">
                  <a:lnSpc>
                    <a:spcPct val="150000"/>
                  </a:lnSpc>
                </a:pPr>
                <a:r>
                  <a:rPr lang="zh-CN" altLang="en-US" sz="2400" b="1" dirty="0">
                    <a:solidFill>
                      <a:srgbClr val="002060"/>
                    </a:solidFill>
                    <a:latin typeface="微软雅黑" panose="020B0503020204020204" charset="-122"/>
                    <a:ea typeface="微软雅黑" panose="020B0503020204020204" charset="-122"/>
                    <a:sym typeface="+mn-ea"/>
                  </a:rPr>
                  <a:t>上市后不良反应难以准确估计其发生频率</a:t>
                </a:r>
                <a:r>
                  <a:rPr lang="en-US" altLang="zh-CN" sz="2400" b="1" baseline="30000" dirty="0">
                    <a:solidFill>
                      <a:srgbClr val="002060"/>
                    </a:solidFill>
                    <a:latin typeface="微软雅黑" panose="020B0503020204020204" charset="-122"/>
                    <a:ea typeface="微软雅黑" panose="020B0503020204020204" charset="-122"/>
                    <a:sym typeface="+mn-ea"/>
                  </a:rPr>
                  <a:t>1</a:t>
                </a:r>
                <a:endParaRPr lang="en-US" altLang="zh-CN" sz="2400" b="1" baseline="30000" dirty="0">
                  <a:solidFill>
                    <a:srgbClr val="002060"/>
                  </a:solidFill>
                  <a:latin typeface="微软雅黑" panose="020B0503020204020204" charset="-122"/>
                  <a:ea typeface="微软雅黑" panose="020B0503020204020204" charset="-122"/>
                  <a:sym typeface="+mn-ea"/>
                </a:endParaRPr>
              </a:p>
            </p:txBody>
          </p:sp>
        </p:grpSp>
        <p:cxnSp>
          <p:nvCxnSpPr>
            <p:cNvPr id="40" name="直接连接符 39"/>
            <p:cNvCxnSpPr/>
            <p:nvPr/>
          </p:nvCxnSpPr>
          <p:spPr>
            <a:xfrm>
              <a:off x="7555930" y="4053988"/>
              <a:ext cx="3830638" cy="0"/>
            </a:xfrm>
            <a:prstGeom prst="line">
              <a:avLst/>
            </a:prstGeom>
            <a:ln w="28575" cap="rnd" cmpd="sng">
              <a:solidFill>
                <a:schemeClr val="accent1">
                  <a:shade val="50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44" name="Bullet3"/>
            <p:cNvSpPr txBox="1"/>
            <p:nvPr/>
          </p:nvSpPr>
          <p:spPr>
            <a:xfrm>
              <a:off x="7573450" y="4684024"/>
              <a:ext cx="4744761" cy="887046"/>
            </a:xfrm>
            <a:prstGeom prst="rect">
              <a:avLst/>
            </a:prstGeom>
            <a:noFill/>
          </p:spPr>
          <p:txBody>
            <a:bodyPr wrap="square" lIns="91440" tIns="45720" rIns="91440" bIns="45720" anchor="b" anchorCtr="0"/>
            <a:lstStyle/>
            <a:p>
              <a:pPr marL="285750" indent="-285750" fontAlgn="auto">
                <a:lnSpc>
                  <a:spcPct val="150000"/>
                </a:lnSpc>
                <a:buFont typeface="Wingdings" panose="05000000000000000000" charset="0"/>
                <a:buChar char="ü"/>
              </a:pPr>
              <a:r>
                <a:rPr lang="zh-CN" altLang="en-US" sz="2000" b="1" dirty="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无</a:t>
              </a:r>
              <a:r>
                <a:rPr lang="zh-CN" altLang="en-US" sz="2000"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间苯三酚注射液</a:t>
              </a:r>
              <a:r>
                <a:rPr lang="en-US" altLang="zh-CN" sz="2000"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2000"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静脉炎、注射部位疼痛、注射部位瘙痒</a:t>
              </a:r>
              <a:r>
                <a:rPr lang="en-US" altLang="zh-CN" sz="2000"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2000"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三种不良反应</a:t>
              </a:r>
              <a:r>
                <a:rPr lang="en-US" altLang="zh-CN" sz="2000" b="1" baseline="300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1</a:t>
              </a:r>
              <a:endParaRPr lang="zh-CN" altLang="en-US" sz="2000"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285750" indent="-285750" fontAlgn="auto">
                <a:lnSpc>
                  <a:spcPct val="150000"/>
                </a:lnSpc>
                <a:buFont typeface="Wingdings" panose="05000000000000000000" charset="0"/>
                <a:buChar char="ü"/>
              </a:pPr>
              <a:r>
                <a:rPr lang="zh-CN" altLang="en-US" sz="2000" b="1" dirty="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无</a:t>
              </a:r>
              <a:r>
                <a:rPr lang="zh-CN" altLang="en-US" sz="2000"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任何阿托品样不良反应，其他不良反应极少，患者耐受性极好</a:t>
              </a:r>
              <a:r>
                <a:rPr lang="en-US" altLang="zh-CN" sz="2000" b="1" baseline="300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2</a:t>
              </a:r>
              <a:endParaRPr lang="en-US" altLang="zh-CN" sz="2000" b="1" baseline="300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grpSp>
      <p:sp>
        <p:nvSpPr>
          <p:cNvPr id="4" name="文本框 3"/>
          <p:cNvSpPr txBox="1"/>
          <p:nvPr/>
        </p:nvSpPr>
        <p:spPr>
          <a:xfrm>
            <a:off x="719455" y="298450"/>
            <a:ext cx="10013950" cy="812165"/>
          </a:xfrm>
          <a:prstGeom prst="rect">
            <a:avLst/>
          </a:prstGeom>
          <a:noFill/>
        </p:spPr>
        <p:txBody>
          <a:bodyPr wrap="square" rtlCol="0" anchor="t">
            <a:noAutofit/>
          </a:bodyPr>
          <a:p>
            <a:r>
              <a:rPr lang="zh-CN" altLang="en-US" sz="2800" b="1" dirty="0" smtClean="0">
                <a:solidFill>
                  <a:srgbClr val="002060"/>
                </a:solidFill>
                <a:latin typeface="微软雅黑" panose="020B0503020204020204" charset="-122"/>
                <a:ea typeface="微软雅黑" panose="020B0503020204020204" charset="-122"/>
                <a:sym typeface="Arial" panose="020B0604020202020204" pitchFamily="34" charset="0"/>
              </a:rPr>
              <a:t>二、安全性</a:t>
            </a:r>
            <a:r>
              <a:rPr lang="en-US" altLang="zh-CN" sz="2800" b="1" dirty="0" smtClean="0">
                <a:solidFill>
                  <a:srgbClr val="002060"/>
                </a:solidFill>
                <a:latin typeface="微软雅黑" panose="020B0503020204020204" charset="-122"/>
                <a:ea typeface="微软雅黑" panose="020B0503020204020204" charset="-122"/>
                <a:sym typeface="Arial" panose="020B0604020202020204" pitchFamily="34" charset="0"/>
              </a:rPr>
              <a:t>1/2</a:t>
            </a:r>
            <a:r>
              <a:rPr lang="zh-CN" altLang="en-US" sz="2800" b="1" dirty="0" smtClean="0">
                <a:solidFill>
                  <a:srgbClr val="002060"/>
                </a:solidFill>
                <a:latin typeface="微软雅黑" panose="020B0503020204020204" charset="-122"/>
                <a:ea typeface="微软雅黑" panose="020B0503020204020204" charset="-122"/>
                <a:sym typeface="Arial" panose="020B0604020202020204" pitchFamily="34" charset="0"/>
              </a:rPr>
              <a:t>：与参照药品相比无注射相关不良反应</a:t>
            </a:r>
            <a:endParaRPr lang="zh-CN" altLang="en-US" sz="2800" b="1" dirty="0" smtClean="0">
              <a:solidFill>
                <a:srgbClr val="002060"/>
              </a:solidFill>
              <a:latin typeface="微软雅黑" panose="020B0503020204020204" charset="-122"/>
              <a:ea typeface="微软雅黑" panose="020B0503020204020204" charset="-122"/>
              <a:sym typeface="Arial" panose="020B0604020202020204" pitchFamily="34" charset="0"/>
            </a:endParaRPr>
          </a:p>
        </p:txBody>
      </p:sp>
      <p:sp>
        <p:nvSpPr>
          <p:cNvPr id="59" name="文本框 58"/>
          <p:cNvSpPr txBox="1"/>
          <p:nvPr>
            <p:custDataLst>
              <p:tags r:id="rId1"/>
            </p:custDataLst>
          </p:nvPr>
        </p:nvSpPr>
        <p:spPr>
          <a:xfrm>
            <a:off x="141605" y="6638290"/>
            <a:ext cx="6550025" cy="189865"/>
          </a:xfrm>
          <a:prstGeom prst="rect">
            <a:avLst/>
          </a:prstGeom>
          <a:noFill/>
        </p:spPr>
        <p:txBody>
          <a:bodyPr wrap="none" lIns="0" tIns="0" rIns="0" bIns="0" rtlCol="0">
            <a:noAutofit/>
          </a:bodyPr>
          <a:p>
            <a:pPr algn="l"/>
            <a:r>
              <a:rPr lang="zh-CN" altLang="en-US" sz="900" dirty="0" smtClean="0">
                <a:solidFill>
                  <a:schemeClr val="tx1"/>
                </a:solidFill>
                <a:latin typeface="微软雅黑" panose="020B0503020204020204" charset="-122"/>
                <a:ea typeface="微软雅黑" panose="020B0503020204020204" charset="-122"/>
              </a:rPr>
              <a:t>参考文献：</a:t>
            </a:r>
            <a:r>
              <a:rPr lang="en-US" altLang="zh-CN" sz="900" dirty="0" smtClean="0">
                <a:solidFill>
                  <a:schemeClr val="tx1"/>
                </a:solidFill>
                <a:latin typeface="微软雅黑" panose="020B0503020204020204" charset="-122"/>
                <a:ea typeface="微软雅黑" panose="020B0503020204020204" charset="-122"/>
              </a:rPr>
              <a:t>1.</a:t>
            </a:r>
            <a:r>
              <a:rPr lang="zh-CN" altLang="en-US" sz="900" dirty="0" smtClean="0">
                <a:solidFill>
                  <a:schemeClr val="tx1"/>
                </a:solidFill>
                <a:latin typeface="微软雅黑" panose="020B0503020204020204" charset="-122"/>
                <a:ea typeface="微软雅黑" panose="020B0503020204020204" charset="-122"/>
              </a:rPr>
              <a:t>间苯三酚口崩片说明书</a:t>
            </a:r>
            <a:r>
              <a:rPr lang="en-US" altLang="zh-CN" sz="900" dirty="0" smtClean="0">
                <a:solidFill>
                  <a:schemeClr val="tx1"/>
                </a:solidFill>
                <a:latin typeface="微软雅黑" panose="020B0503020204020204" charset="-122"/>
                <a:ea typeface="微软雅黑" panose="020B0503020204020204" charset="-122"/>
              </a:rPr>
              <a:t>   2.  间苯三酚的药理作用与</a:t>
            </a:r>
            <a:r>
              <a:rPr lang="zh-CN" altLang="en-US" sz="900" dirty="0" smtClean="0">
                <a:solidFill>
                  <a:schemeClr val="tx1"/>
                </a:solidFill>
                <a:latin typeface="微软雅黑" panose="020B0503020204020204" charset="-122"/>
                <a:ea typeface="微软雅黑" panose="020B0503020204020204" charset="-122"/>
              </a:rPr>
              <a:t>临</a:t>
            </a:r>
            <a:r>
              <a:rPr lang="en-US" altLang="zh-CN" sz="900" dirty="0" smtClean="0">
                <a:solidFill>
                  <a:schemeClr val="tx1"/>
                </a:solidFill>
                <a:latin typeface="微软雅黑" panose="020B0503020204020204" charset="-122"/>
                <a:ea typeface="微软雅黑" panose="020B0503020204020204" charset="-122"/>
              </a:rPr>
              <a:t>床应用  2011</a:t>
            </a:r>
            <a:r>
              <a:rPr lang="zh-CN" altLang="en-US" sz="900" dirty="0" smtClean="0">
                <a:solidFill>
                  <a:schemeClr val="tx1"/>
                </a:solidFill>
                <a:latin typeface="微软雅黑" panose="020B0503020204020204" charset="-122"/>
                <a:ea typeface="微软雅黑" panose="020B0503020204020204" charset="-122"/>
              </a:rPr>
              <a:t>年</a:t>
            </a:r>
            <a:r>
              <a:rPr lang="en-US" altLang="zh-CN" sz="900" dirty="0" smtClean="0">
                <a:solidFill>
                  <a:schemeClr val="tx1"/>
                </a:solidFill>
                <a:latin typeface="微软雅黑" panose="020B0503020204020204" charset="-122"/>
                <a:ea typeface="微软雅黑" panose="020B0503020204020204" charset="-122"/>
              </a:rPr>
              <a:t> </a:t>
            </a:r>
            <a:r>
              <a:rPr lang="zh-CN" altLang="en-US" sz="900" dirty="0" smtClean="0">
                <a:solidFill>
                  <a:schemeClr val="tx1"/>
                </a:solidFill>
                <a:latin typeface="微软雅黑" panose="020B0503020204020204" charset="-122"/>
                <a:ea typeface="微软雅黑" panose="020B0503020204020204" charset="-122"/>
              </a:rPr>
              <a:t>李健和等</a:t>
            </a:r>
            <a:endParaRPr lang="zh-CN" altLang="en-US" sz="900" dirty="0" smtClean="0">
              <a:solidFill>
                <a:schemeClr val="tx1"/>
              </a:solidFill>
              <a:latin typeface="微软雅黑" panose="020B0503020204020204" charset="-122"/>
              <a:ea typeface="微软雅黑" panose="020B0503020204020204" charset="-122"/>
            </a:endParaRPr>
          </a:p>
        </p:txBody>
      </p:sp>
      <p:pic>
        <p:nvPicPr>
          <p:cNvPr id="6146" name="Picture 2" descr="Prospect of Alternative Dispute Resolution in Criminal Justice System ..."/>
          <p:cNvPicPr>
            <a:picLocks noChangeAspect="1" noChangeArrowheads="1"/>
          </p:cNvPicPr>
          <p:nvPr>
            <p:custDataLst>
              <p:tags r:id="rId2"/>
            </p:custDataLst>
          </p:nvPr>
        </p:nvPicPr>
        <p:blipFill>
          <a:blip r:embed="rId3" cstate="print">
            <a:extLst>
              <a:ext uri="{BEBA8EAE-BF5A-486C-A8C5-ECC9F3942E4B}">
                <a14:imgProps xmlns:a14="http://schemas.microsoft.com/office/drawing/2010/main">
                  <a14:imgLayer r:embed="rId4">
                    <a14:imgEffect>
                      <a14:backgroundRemoval t="2813" b="96875" l="2969" r="97813">
                        <a14:foregroundMark x1="50000" y1="7813" x2="50000" y2="7813"/>
                        <a14:foregroundMark x1="49531" y1="2813" x2="49531" y2="2813"/>
                        <a14:foregroundMark x1="93125" y1="48438" x2="93125" y2="48438"/>
                        <a14:foregroundMark x1="97813" y1="50313" x2="97813" y2="50313"/>
                        <a14:foregroundMark x1="51406" y1="91563" x2="51406" y2="91563"/>
                        <a14:foregroundMark x1="49688" y1="96875" x2="49688" y2="96875"/>
                        <a14:foregroundMark x1="7344" y1="47344" x2="7344" y2="47344"/>
                        <a14:foregroundMark x1="2969" y1="50469" x2="2969" y2="50469"/>
                      </a14:backgroundRemoval>
                    </a14:imgEffect>
                  </a14:imgLayer>
                </a14:imgProps>
              </a:ext>
              <a:ext uri="{28A0092B-C50C-407E-A947-70E740481C1C}">
                <a14:useLocalDpi xmlns:a14="http://schemas.microsoft.com/office/drawing/2010/main" val="0"/>
              </a:ext>
            </a:extLst>
          </a:blip>
          <a:srcRect/>
          <a:stretch>
            <a:fillRect/>
          </a:stretch>
        </p:blipFill>
        <p:spPr bwMode="auto">
          <a:xfrm>
            <a:off x="1015365" y="1915795"/>
            <a:ext cx="725805" cy="725805"/>
          </a:xfrm>
          <a:prstGeom prst="rect">
            <a:avLst/>
          </a:prstGeom>
          <a:noFill/>
          <a:extLst>
            <a:ext uri="{909E8E84-426E-40DD-AFC4-6F175D3DCCD1}">
              <a14:hiddenFill xmlns:a14="http://schemas.microsoft.com/office/drawing/2010/main">
                <a:solidFill>
                  <a:srgbClr val="FFFFFF"/>
                </a:solidFill>
              </a14:hiddenFill>
            </a:ext>
          </a:extLst>
        </p:spPr>
      </p:pic>
      <p:sp>
        <p:nvSpPr>
          <p:cNvPr id="15" name="右箭头 13"/>
          <p:cNvSpPr/>
          <p:nvPr>
            <p:custDataLst>
              <p:tags r:id="rId5"/>
            </p:custDataLst>
          </p:nvPr>
        </p:nvSpPr>
        <p:spPr>
          <a:xfrm>
            <a:off x="1332865" y="1118870"/>
            <a:ext cx="4763135" cy="527685"/>
          </a:xfrm>
          <a:prstGeom prst="homePlate">
            <a:avLst/>
          </a:prstGeom>
          <a:solidFill>
            <a:srgbClr val="2D61B7"/>
          </a:solidFill>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p>
            <a:pPr algn="ctr"/>
            <a:r>
              <a:rPr lang="zh-CN" altLang="en-US" b="1" dirty="0">
                <a:latin typeface="微软雅黑" panose="020B0503020204020204" charset="-122"/>
                <a:ea typeface="微软雅黑" panose="020B0503020204020204" charset="-122"/>
                <a:cs typeface="微软雅黑" panose="020B0503020204020204" charset="-122"/>
                <a:sym typeface="Arial" panose="020B0604020202020204" pitchFamily="34" charset="0"/>
              </a:rPr>
              <a:t>药品说明书收载的安全性信息</a:t>
            </a:r>
            <a:endParaRPr lang="zh-CN" altLang="en-US" b="1" dirty="0">
              <a:latin typeface="Arial" panose="020B0604020202020204" pitchFamily="34" charset="0"/>
              <a:ea typeface="微软雅黑" panose="020B0503020204020204" charset="-122"/>
              <a:cs typeface="+mn-ea"/>
              <a:sym typeface="Arial" panose="020B0604020202020204" pitchFamily="34" charset="0"/>
            </a:endParaRPr>
          </a:p>
        </p:txBody>
      </p:sp>
      <p:pic>
        <p:nvPicPr>
          <p:cNvPr id="100" name="图片 99"/>
          <p:cNvPicPr/>
          <p:nvPr>
            <p:custDataLst>
              <p:tags r:id="rId6"/>
            </p:custDataLst>
          </p:nvPr>
        </p:nvPicPr>
        <p:blipFill>
          <a:blip r:embed="rId7"/>
          <a:stretch>
            <a:fillRect/>
          </a:stretch>
        </p:blipFill>
        <p:spPr>
          <a:xfrm>
            <a:off x="1100455" y="5377815"/>
            <a:ext cx="661035" cy="491490"/>
          </a:xfrm>
          <a:prstGeom prst="rect">
            <a:avLst/>
          </a:prstGeom>
          <a:noFill/>
          <a:ln w="9525">
            <a:noFill/>
          </a:ln>
        </p:spPr>
      </p:pic>
    </p:spTree>
    <p:custDataLst>
      <p:tags r:id="rId8"/>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 name="圆角矩形 100"/>
          <p:cNvSpPr/>
          <p:nvPr>
            <p:custDataLst>
              <p:tags r:id="rId1"/>
            </p:custDataLst>
          </p:nvPr>
        </p:nvSpPr>
        <p:spPr>
          <a:xfrm rot="180000">
            <a:off x="6580233" y="2032664"/>
            <a:ext cx="4663091" cy="3505928"/>
          </a:xfrm>
          <a:prstGeom prst="roundRect">
            <a:avLst>
              <a:gd name="adj" fmla="val 11205"/>
            </a:avLst>
          </a:prstGeom>
          <a:solidFill>
            <a:schemeClr val="accent2"/>
          </a:solidFill>
          <a:ln w="25400">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360045" tIns="0" rIns="360045" bIns="0" numCol="1" spcCol="0" rtlCol="0" fromWordArt="0" anchor="ctr" anchorCtr="0" forceAA="0" compatLnSpc="1">
            <a:noAutofit/>
          </a:bodyPr>
          <a:lstStyle/>
          <a:p>
            <a:pPr algn="just">
              <a:lnSpc>
                <a:spcPct val="150000"/>
              </a:lnSpc>
              <a:spcBef>
                <a:spcPts val="1200"/>
              </a:spcBef>
            </a:pPr>
            <a:endParaRPr lang="zh-CN" altLang="en-US" sz="1600" dirty="0">
              <a:solidFill>
                <a:schemeClr val="tx1">
                  <a:lumMod val="85000"/>
                  <a:lumOff val="15000"/>
                </a:schemeClr>
              </a:solidFill>
              <a:sym typeface="+mn-ea"/>
            </a:endParaRPr>
          </a:p>
        </p:txBody>
      </p:sp>
      <p:sp useBgFill="1">
        <p:nvSpPr>
          <p:cNvPr id="45" name="圆角矩形 100"/>
          <p:cNvSpPr/>
          <p:nvPr>
            <p:custDataLst>
              <p:tags r:id="rId2"/>
            </p:custDataLst>
          </p:nvPr>
        </p:nvSpPr>
        <p:spPr>
          <a:xfrm>
            <a:off x="6831997" y="2152286"/>
            <a:ext cx="4663091" cy="3505928"/>
          </a:xfrm>
          <a:prstGeom prst="roundRect">
            <a:avLst>
              <a:gd name="adj" fmla="val 11205"/>
            </a:avLst>
          </a:prstGeom>
          <a:ln w="25400">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288000" tIns="972000" rIns="252000" bIns="0" numCol="1" spcCol="0" rtlCol="0" fromWordArt="0" anchor="t" anchorCtr="0" forceAA="0" compatLnSpc="1">
            <a:normAutofit/>
          </a:bodyPr>
          <a:lstStyle/>
          <a:p>
            <a:pPr algn="l" defTabSz="914400">
              <a:lnSpc>
                <a:spcPct val="150000"/>
              </a:lnSpc>
              <a:spcBef>
                <a:spcPts val="0"/>
              </a:spcBef>
              <a:spcAft>
                <a:spcPts val="0"/>
              </a:spcAft>
              <a:tabLst>
                <a:tab pos="89535" algn="l"/>
              </a:tabLst>
            </a:pPr>
            <a:r>
              <a:rPr lang="en-US" altLang="zh-CN" sz="1600" dirty="0">
                <a:solidFill>
                  <a:schemeClr val="tx1">
                    <a:lumMod val="85000"/>
                    <a:lumOff val="15000"/>
                  </a:schemeClr>
                </a:solidFill>
                <a:sym typeface="+mn-ea"/>
              </a:rPr>
              <a:t>  </a:t>
            </a:r>
            <a:endParaRPr lang="en-US" altLang="zh-CN" sz="1600" dirty="0">
              <a:solidFill>
                <a:schemeClr val="tx1">
                  <a:lumMod val="85000"/>
                  <a:lumOff val="15000"/>
                </a:schemeClr>
              </a:solidFill>
              <a:sym typeface="+mn-ea"/>
            </a:endParaRPr>
          </a:p>
        </p:txBody>
      </p:sp>
      <p:sp>
        <p:nvSpPr>
          <p:cNvPr id="47" name="图形 25"/>
          <p:cNvSpPr/>
          <p:nvPr>
            <p:custDataLst>
              <p:tags r:id="rId3"/>
            </p:custDataLst>
          </p:nvPr>
        </p:nvSpPr>
        <p:spPr>
          <a:xfrm>
            <a:off x="10831514" y="1993762"/>
            <a:ext cx="356875" cy="471838"/>
          </a:xfrm>
          <a:custGeom>
            <a:avLst/>
            <a:gdLst>
              <a:gd name="connsiteX0" fmla="*/ 16931 w 451056"/>
              <a:gd name="connsiteY0" fmla="*/ 189381 h 596360"/>
              <a:gd name="connsiteX1" fmla="*/ 63079 w 451056"/>
              <a:gd name="connsiteY1" fmla="*/ 16931 h 596360"/>
              <a:gd name="connsiteX2" fmla="*/ 63079 w 451056"/>
              <a:gd name="connsiteY2" fmla="*/ 16931 h 596360"/>
              <a:gd name="connsiteX3" fmla="*/ 235530 w 451056"/>
              <a:gd name="connsiteY3" fmla="*/ 63079 h 596360"/>
              <a:gd name="connsiteX4" fmla="*/ 434126 w 451056"/>
              <a:gd name="connsiteY4" fmla="*/ 406979 h 596360"/>
              <a:gd name="connsiteX5" fmla="*/ 387977 w 451056"/>
              <a:gd name="connsiteY5" fmla="*/ 579429 h 596360"/>
              <a:gd name="connsiteX6" fmla="*/ 387977 w 451056"/>
              <a:gd name="connsiteY6" fmla="*/ 579429 h 596360"/>
              <a:gd name="connsiteX7" fmla="*/ 215527 w 451056"/>
              <a:gd name="connsiteY7" fmla="*/ 533281 h 596360"/>
              <a:gd name="connsiteX8" fmla="*/ 80367 w 451056"/>
              <a:gd name="connsiteY8" fmla="*/ 242959 h 596360"/>
              <a:gd name="connsiteX0-1" fmla="*/ 16931 w 451056"/>
              <a:gd name="connsiteY0-2" fmla="*/ 189381 h 596359"/>
              <a:gd name="connsiteX1-3" fmla="*/ 63079 w 451056"/>
              <a:gd name="connsiteY1-4" fmla="*/ 16931 h 596359"/>
              <a:gd name="connsiteX2-5" fmla="*/ 63079 w 451056"/>
              <a:gd name="connsiteY2-6" fmla="*/ 16931 h 596359"/>
              <a:gd name="connsiteX3-7" fmla="*/ 235530 w 451056"/>
              <a:gd name="connsiteY3-8" fmla="*/ 63079 h 596359"/>
              <a:gd name="connsiteX4-9" fmla="*/ 434126 w 451056"/>
              <a:gd name="connsiteY4-10" fmla="*/ 406979 h 596359"/>
              <a:gd name="connsiteX5-11" fmla="*/ 387977 w 451056"/>
              <a:gd name="connsiteY5-12" fmla="*/ 579429 h 596359"/>
              <a:gd name="connsiteX6-13" fmla="*/ 387977 w 451056"/>
              <a:gd name="connsiteY6-14" fmla="*/ 579429 h 596359"/>
              <a:gd name="connsiteX7-15" fmla="*/ 215527 w 451056"/>
              <a:gd name="connsiteY7-16" fmla="*/ 533281 h 596359"/>
              <a:gd name="connsiteX8-17" fmla="*/ 80367 w 451056"/>
              <a:gd name="connsiteY8-18" fmla="*/ 242959 h 596359"/>
              <a:gd name="connsiteX0-19" fmla="*/ 16931 w 451056"/>
              <a:gd name="connsiteY0-20" fmla="*/ 189381 h 596359"/>
              <a:gd name="connsiteX1-21" fmla="*/ 63079 w 451056"/>
              <a:gd name="connsiteY1-22" fmla="*/ 16931 h 596359"/>
              <a:gd name="connsiteX2-23" fmla="*/ 63079 w 451056"/>
              <a:gd name="connsiteY2-24" fmla="*/ 16931 h 596359"/>
              <a:gd name="connsiteX3-25" fmla="*/ 235530 w 451056"/>
              <a:gd name="connsiteY3-26" fmla="*/ 63079 h 596359"/>
              <a:gd name="connsiteX4-27" fmla="*/ 434126 w 451056"/>
              <a:gd name="connsiteY4-28" fmla="*/ 406979 h 596359"/>
              <a:gd name="connsiteX5-29" fmla="*/ 387977 w 451056"/>
              <a:gd name="connsiteY5-30" fmla="*/ 579429 h 596359"/>
              <a:gd name="connsiteX6-31" fmla="*/ 387977 w 451056"/>
              <a:gd name="connsiteY6-32" fmla="*/ 579429 h 596359"/>
              <a:gd name="connsiteX7-33" fmla="*/ 215527 w 451056"/>
              <a:gd name="connsiteY7-34" fmla="*/ 533281 h 596359"/>
              <a:gd name="connsiteX8-35" fmla="*/ 80367 w 451056"/>
              <a:gd name="connsiteY8-36" fmla="*/ 242959 h 596359"/>
              <a:gd name="connsiteX0-37" fmla="*/ 16931 w 451056"/>
              <a:gd name="connsiteY0-38" fmla="*/ 189381 h 596359"/>
              <a:gd name="connsiteX1-39" fmla="*/ 63079 w 451056"/>
              <a:gd name="connsiteY1-40" fmla="*/ 16931 h 596359"/>
              <a:gd name="connsiteX2-41" fmla="*/ 63079 w 451056"/>
              <a:gd name="connsiteY2-42" fmla="*/ 16931 h 596359"/>
              <a:gd name="connsiteX3-43" fmla="*/ 235530 w 451056"/>
              <a:gd name="connsiteY3-44" fmla="*/ 63079 h 596359"/>
              <a:gd name="connsiteX4-45" fmla="*/ 434126 w 451056"/>
              <a:gd name="connsiteY4-46" fmla="*/ 406979 h 596359"/>
              <a:gd name="connsiteX5-47" fmla="*/ 387977 w 451056"/>
              <a:gd name="connsiteY5-48" fmla="*/ 579429 h 596359"/>
              <a:gd name="connsiteX6-49" fmla="*/ 387977 w 451056"/>
              <a:gd name="connsiteY6-50" fmla="*/ 579429 h 596359"/>
              <a:gd name="connsiteX7-51" fmla="*/ 215527 w 451056"/>
              <a:gd name="connsiteY7-52" fmla="*/ 533281 h 596359"/>
              <a:gd name="connsiteX8-53" fmla="*/ 128521 w 451056"/>
              <a:gd name="connsiteY8-54" fmla="*/ 288105 h 596359"/>
              <a:gd name="connsiteX0-55" fmla="*/ 16931 w 451056"/>
              <a:gd name="connsiteY0-56" fmla="*/ 189381 h 596359"/>
              <a:gd name="connsiteX1-57" fmla="*/ 63079 w 451056"/>
              <a:gd name="connsiteY1-58" fmla="*/ 16931 h 596359"/>
              <a:gd name="connsiteX2-59" fmla="*/ 63079 w 451056"/>
              <a:gd name="connsiteY2-60" fmla="*/ 16931 h 596359"/>
              <a:gd name="connsiteX3-61" fmla="*/ 235530 w 451056"/>
              <a:gd name="connsiteY3-62" fmla="*/ 63079 h 596359"/>
              <a:gd name="connsiteX4-63" fmla="*/ 434126 w 451056"/>
              <a:gd name="connsiteY4-64" fmla="*/ 406979 h 596359"/>
              <a:gd name="connsiteX5-65" fmla="*/ 387977 w 451056"/>
              <a:gd name="connsiteY5-66" fmla="*/ 579429 h 596359"/>
              <a:gd name="connsiteX6-67" fmla="*/ 387977 w 451056"/>
              <a:gd name="connsiteY6-68" fmla="*/ 579429 h 596359"/>
              <a:gd name="connsiteX7-69" fmla="*/ 215527 w 451056"/>
              <a:gd name="connsiteY7-70" fmla="*/ 533281 h 596359"/>
              <a:gd name="connsiteX8-71" fmla="*/ 128521 w 451056"/>
              <a:gd name="connsiteY8-72" fmla="*/ 288105 h 596359"/>
              <a:gd name="connsiteX0-73" fmla="*/ 16931 w 451056"/>
              <a:gd name="connsiteY0-74" fmla="*/ 189381 h 596359"/>
              <a:gd name="connsiteX1-75" fmla="*/ 63079 w 451056"/>
              <a:gd name="connsiteY1-76" fmla="*/ 16931 h 596359"/>
              <a:gd name="connsiteX2-77" fmla="*/ 63079 w 451056"/>
              <a:gd name="connsiteY2-78" fmla="*/ 16931 h 596359"/>
              <a:gd name="connsiteX3-79" fmla="*/ 235530 w 451056"/>
              <a:gd name="connsiteY3-80" fmla="*/ 63079 h 596359"/>
              <a:gd name="connsiteX4-81" fmla="*/ 434126 w 451056"/>
              <a:gd name="connsiteY4-82" fmla="*/ 406979 h 596359"/>
              <a:gd name="connsiteX5-83" fmla="*/ 387977 w 451056"/>
              <a:gd name="connsiteY5-84" fmla="*/ 579429 h 596359"/>
              <a:gd name="connsiteX6-85" fmla="*/ 387977 w 451056"/>
              <a:gd name="connsiteY6-86" fmla="*/ 579429 h 596359"/>
              <a:gd name="connsiteX7-87" fmla="*/ 215527 w 451056"/>
              <a:gd name="connsiteY7-88" fmla="*/ 533281 h 596359"/>
              <a:gd name="connsiteX8-89" fmla="*/ 116483 w 451056"/>
              <a:gd name="connsiteY8-90" fmla="*/ 306162 h 5963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51056" h="596359">
                <a:moveTo>
                  <a:pt x="16931" y="189381"/>
                </a:moveTo>
                <a:cubicBezTo>
                  <a:pt x="-17931" y="128945"/>
                  <a:pt x="2786" y="51792"/>
                  <a:pt x="63079" y="16931"/>
                </a:cubicBezTo>
                <a:lnTo>
                  <a:pt x="63079" y="16931"/>
                </a:lnTo>
                <a:cubicBezTo>
                  <a:pt x="123515" y="-17931"/>
                  <a:pt x="200668" y="2786"/>
                  <a:pt x="235530" y="63079"/>
                </a:cubicBezTo>
                <a:lnTo>
                  <a:pt x="434126" y="406979"/>
                </a:lnTo>
                <a:cubicBezTo>
                  <a:pt x="468988" y="467415"/>
                  <a:pt x="448271" y="544568"/>
                  <a:pt x="387977" y="579429"/>
                </a:cubicBezTo>
                <a:lnTo>
                  <a:pt x="387977" y="579429"/>
                </a:lnTo>
                <a:cubicBezTo>
                  <a:pt x="327541" y="614291"/>
                  <a:pt x="250389" y="593574"/>
                  <a:pt x="215527" y="533281"/>
                </a:cubicBezTo>
                <a:lnTo>
                  <a:pt x="116483" y="306162"/>
                </a:lnTo>
              </a:path>
            </a:pathLst>
          </a:custGeom>
          <a:noFill/>
          <a:ln w="25400" cap="rnd">
            <a:solidFill>
              <a:schemeClr val="accent2"/>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椭圆 11"/>
          <p:cNvSpPr>
            <a:spLocks noChangeAspect="1"/>
          </p:cNvSpPr>
          <p:nvPr>
            <p:custDataLst>
              <p:tags r:id="rId4"/>
            </p:custDataLst>
          </p:nvPr>
        </p:nvSpPr>
        <p:spPr>
          <a:xfrm flipH="1">
            <a:off x="6299586" y="1173382"/>
            <a:ext cx="450314" cy="450313"/>
          </a:xfrm>
          <a:prstGeom prst="ellipse">
            <a:avLst/>
          </a:prstGeom>
          <a:solidFill>
            <a:schemeClr val="accent2"/>
          </a:solidFill>
          <a:ln w="25400">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360045" tIns="0" rIns="360045" bIns="0" numCol="1" spcCol="0" rtlCol="0" fromWordArt="0" anchor="ctr" anchorCtr="0" forceAA="0" compatLnSpc="1">
            <a:noAutofit/>
          </a:bodyPr>
          <a:lstStyle/>
          <a:p>
            <a:pPr algn="just">
              <a:lnSpc>
                <a:spcPct val="150000"/>
              </a:lnSpc>
              <a:spcBef>
                <a:spcPts val="1200"/>
              </a:spcBef>
            </a:pPr>
            <a:endParaRPr lang="zh-CN" altLang="en-US" sz="1600" dirty="0">
              <a:solidFill>
                <a:schemeClr val="tx1">
                  <a:lumMod val="85000"/>
                  <a:lumOff val="15000"/>
                </a:schemeClr>
              </a:solidFill>
            </a:endParaRPr>
          </a:p>
        </p:txBody>
      </p:sp>
      <p:pic>
        <p:nvPicPr>
          <p:cNvPr id="14" name="图片 7" descr="343439383331313b343532303032333bc6f3d2b5bcf2bde9"/>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6412212" y="1285996"/>
            <a:ext cx="225082" cy="225081"/>
          </a:xfrm>
          <a:prstGeom prst="rect">
            <a:avLst/>
          </a:prstGeom>
        </p:spPr>
      </p:pic>
      <p:sp>
        <p:nvSpPr>
          <p:cNvPr id="17" name="圆角矩形 100"/>
          <p:cNvSpPr/>
          <p:nvPr>
            <p:custDataLst>
              <p:tags r:id="rId8"/>
            </p:custDataLst>
          </p:nvPr>
        </p:nvSpPr>
        <p:spPr>
          <a:xfrm rot="180000">
            <a:off x="785461" y="2032664"/>
            <a:ext cx="4663091" cy="3505928"/>
          </a:xfrm>
          <a:prstGeom prst="roundRect">
            <a:avLst>
              <a:gd name="adj" fmla="val 11205"/>
            </a:avLst>
          </a:prstGeom>
          <a:solidFill>
            <a:schemeClr val="accent1"/>
          </a:solidFill>
          <a:ln w="25400">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360045" tIns="0" rIns="360045" bIns="0" numCol="1" spcCol="0" rtlCol="0" fromWordArt="0" anchor="ctr" anchorCtr="0" forceAA="0" compatLnSpc="1">
            <a:noAutofit/>
          </a:bodyPr>
          <a:lstStyle/>
          <a:p>
            <a:pPr algn="just">
              <a:lnSpc>
                <a:spcPct val="150000"/>
              </a:lnSpc>
              <a:spcBef>
                <a:spcPts val="1200"/>
              </a:spcBef>
            </a:pPr>
            <a:endParaRPr lang="zh-CN" altLang="en-US" sz="1600" dirty="0">
              <a:solidFill>
                <a:schemeClr val="tx1">
                  <a:lumMod val="85000"/>
                  <a:lumOff val="15000"/>
                </a:schemeClr>
              </a:solidFill>
              <a:sym typeface="+mn-ea"/>
            </a:endParaRPr>
          </a:p>
        </p:txBody>
      </p:sp>
      <p:sp useBgFill="1">
        <p:nvSpPr>
          <p:cNvPr id="18" name="圆角矩形 100"/>
          <p:cNvSpPr/>
          <p:nvPr>
            <p:custDataLst>
              <p:tags r:id="rId9"/>
            </p:custDataLst>
          </p:nvPr>
        </p:nvSpPr>
        <p:spPr>
          <a:xfrm>
            <a:off x="1037225" y="2152286"/>
            <a:ext cx="4663091" cy="3505928"/>
          </a:xfrm>
          <a:prstGeom prst="roundRect">
            <a:avLst>
              <a:gd name="adj" fmla="val 11205"/>
            </a:avLst>
          </a:prstGeom>
          <a:ln w="25400">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288000" tIns="972000" rIns="252000" bIns="0" numCol="1" spcCol="0" rtlCol="0" fromWordArt="0" anchor="t" anchorCtr="0" forceAA="0" compatLnSpc="1"/>
          <a:lstStyle/>
          <a:p>
            <a:pPr fontAlgn="auto">
              <a:lnSpc>
                <a:spcPct val="200000"/>
              </a:lnSpc>
              <a:buFont typeface="Arial" panose="020B0604020202020204" pitchFamily="34" charset="0"/>
            </a:pPr>
            <a:r>
              <a:rPr lang="en-US" altLang="zh-CN" sz="1600" baseline="30000" dirty="0">
                <a:solidFill>
                  <a:srgbClr val="002060"/>
                </a:solidFill>
                <a:uFillTx/>
                <a:latin typeface="微软雅黑" panose="020B0503020204020204" charset="-122"/>
                <a:ea typeface="微软雅黑" panose="020B0503020204020204" charset="-122"/>
                <a:cs typeface="微软雅黑" panose="020B0503020204020204" charset="-122"/>
                <a:sym typeface="Arial" panose="020B0604020202020204" pitchFamily="34" charset="0"/>
              </a:rPr>
              <a:t>  </a:t>
            </a:r>
            <a:endParaRPr lang="en-US" altLang="zh-CN" sz="1600" baseline="30000" dirty="0">
              <a:solidFill>
                <a:srgbClr val="002060"/>
              </a:solidFill>
              <a:uFillTx/>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27" name="图形 25"/>
          <p:cNvSpPr/>
          <p:nvPr>
            <p:custDataLst>
              <p:tags r:id="rId10"/>
            </p:custDataLst>
          </p:nvPr>
        </p:nvSpPr>
        <p:spPr>
          <a:xfrm>
            <a:off x="5036742" y="1993762"/>
            <a:ext cx="356875" cy="471838"/>
          </a:xfrm>
          <a:custGeom>
            <a:avLst/>
            <a:gdLst>
              <a:gd name="connsiteX0" fmla="*/ 16931 w 451056"/>
              <a:gd name="connsiteY0" fmla="*/ 189381 h 596360"/>
              <a:gd name="connsiteX1" fmla="*/ 63079 w 451056"/>
              <a:gd name="connsiteY1" fmla="*/ 16931 h 596360"/>
              <a:gd name="connsiteX2" fmla="*/ 63079 w 451056"/>
              <a:gd name="connsiteY2" fmla="*/ 16931 h 596360"/>
              <a:gd name="connsiteX3" fmla="*/ 235530 w 451056"/>
              <a:gd name="connsiteY3" fmla="*/ 63079 h 596360"/>
              <a:gd name="connsiteX4" fmla="*/ 434126 w 451056"/>
              <a:gd name="connsiteY4" fmla="*/ 406979 h 596360"/>
              <a:gd name="connsiteX5" fmla="*/ 387977 w 451056"/>
              <a:gd name="connsiteY5" fmla="*/ 579429 h 596360"/>
              <a:gd name="connsiteX6" fmla="*/ 387977 w 451056"/>
              <a:gd name="connsiteY6" fmla="*/ 579429 h 596360"/>
              <a:gd name="connsiteX7" fmla="*/ 215527 w 451056"/>
              <a:gd name="connsiteY7" fmla="*/ 533281 h 596360"/>
              <a:gd name="connsiteX8" fmla="*/ 80367 w 451056"/>
              <a:gd name="connsiteY8" fmla="*/ 242959 h 596360"/>
              <a:gd name="connsiteX0-1" fmla="*/ 16931 w 451056"/>
              <a:gd name="connsiteY0-2" fmla="*/ 189381 h 596359"/>
              <a:gd name="connsiteX1-3" fmla="*/ 63079 w 451056"/>
              <a:gd name="connsiteY1-4" fmla="*/ 16931 h 596359"/>
              <a:gd name="connsiteX2-5" fmla="*/ 63079 w 451056"/>
              <a:gd name="connsiteY2-6" fmla="*/ 16931 h 596359"/>
              <a:gd name="connsiteX3-7" fmla="*/ 235530 w 451056"/>
              <a:gd name="connsiteY3-8" fmla="*/ 63079 h 596359"/>
              <a:gd name="connsiteX4-9" fmla="*/ 434126 w 451056"/>
              <a:gd name="connsiteY4-10" fmla="*/ 406979 h 596359"/>
              <a:gd name="connsiteX5-11" fmla="*/ 387977 w 451056"/>
              <a:gd name="connsiteY5-12" fmla="*/ 579429 h 596359"/>
              <a:gd name="connsiteX6-13" fmla="*/ 387977 w 451056"/>
              <a:gd name="connsiteY6-14" fmla="*/ 579429 h 596359"/>
              <a:gd name="connsiteX7-15" fmla="*/ 215527 w 451056"/>
              <a:gd name="connsiteY7-16" fmla="*/ 533281 h 596359"/>
              <a:gd name="connsiteX8-17" fmla="*/ 80367 w 451056"/>
              <a:gd name="connsiteY8-18" fmla="*/ 242959 h 596359"/>
              <a:gd name="connsiteX0-19" fmla="*/ 16931 w 451056"/>
              <a:gd name="connsiteY0-20" fmla="*/ 189381 h 596359"/>
              <a:gd name="connsiteX1-21" fmla="*/ 63079 w 451056"/>
              <a:gd name="connsiteY1-22" fmla="*/ 16931 h 596359"/>
              <a:gd name="connsiteX2-23" fmla="*/ 63079 w 451056"/>
              <a:gd name="connsiteY2-24" fmla="*/ 16931 h 596359"/>
              <a:gd name="connsiteX3-25" fmla="*/ 235530 w 451056"/>
              <a:gd name="connsiteY3-26" fmla="*/ 63079 h 596359"/>
              <a:gd name="connsiteX4-27" fmla="*/ 434126 w 451056"/>
              <a:gd name="connsiteY4-28" fmla="*/ 406979 h 596359"/>
              <a:gd name="connsiteX5-29" fmla="*/ 387977 w 451056"/>
              <a:gd name="connsiteY5-30" fmla="*/ 579429 h 596359"/>
              <a:gd name="connsiteX6-31" fmla="*/ 387977 w 451056"/>
              <a:gd name="connsiteY6-32" fmla="*/ 579429 h 596359"/>
              <a:gd name="connsiteX7-33" fmla="*/ 215527 w 451056"/>
              <a:gd name="connsiteY7-34" fmla="*/ 533281 h 596359"/>
              <a:gd name="connsiteX8-35" fmla="*/ 80367 w 451056"/>
              <a:gd name="connsiteY8-36" fmla="*/ 242959 h 596359"/>
              <a:gd name="connsiteX0-37" fmla="*/ 16931 w 451056"/>
              <a:gd name="connsiteY0-38" fmla="*/ 189381 h 596359"/>
              <a:gd name="connsiteX1-39" fmla="*/ 63079 w 451056"/>
              <a:gd name="connsiteY1-40" fmla="*/ 16931 h 596359"/>
              <a:gd name="connsiteX2-41" fmla="*/ 63079 w 451056"/>
              <a:gd name="connsiteY2-42" fmla="*/ 16931 h 596359"/>
              <a:gd name="connsiteX3-43" fmla="*/ 235530 w 451056"/>
              <a:gd name="connsiteY3-44" fmla="*/ 63079 h 596359"/>
              <a:gd name="connsiteX4-45" fmla="*/ 434126 w 451056"/>
              <a:gd name="connsiteY4-46" fmla="*/ 406979 h 596359"/>
              <a:gd name="connsiteX5-47" fmla="*/ 387977 w 451056"/>
              <a:gd name="connsiteY5-48" fmla="*/ 579429 h 596359"/>
              <a:gd name="connsiteX6-49" fmla="*/ 387977 w 451056"/>
              <a:gd name="connsiteY6-50" fmla="*/ 579429 h 596359"/>
              <a:gd name="connsiteX7-51" fmla="*/ 215527 w 451056"/>
              <a:gd name="connsiteY7-52" fmla="*/ 533281 h 596359"/>
              <a:gd name="connsiteX8-53" fmla="*/ 128521 w 451056"/>
              <a:gd name="connsiteY8-54" fmla="*/ 288105 h 596359"/>
              <a:gd name="connsiteX0-55" fmla="*/ 16931 w 451056"/>
              <a:gd name="connsiteY0-56" fmla="*/ 189381 h 596359"/>
              <a:gd name="connsiteX1-57" fmla="*/ 63079 w 451056"/>
              <a:gd name="connsiteY1-58" fmla="*/ 16931 h 596359"/>
              <a:gd name="connsiteX2-59" fmla="*/ 63079 w 451056"/>
              <a:gd name="connsiteY2-60" fmla="*/ 16931 h 596359"/>
              <a:gd name="connsiteX3-61" fmla="*/ 235530 w 451056"/>
              <a:gd name="connsiteY3-62" fmla="*/ 63079 h 596359"/>
              <a:gd name="connsiteX4-63" fmla="*/ 434126 w 451056"/>
              <a:gd name="connsiteY4-64" fmla="*/ 406979 h 596359"/>
              <a:gd name="connsiteX5-65" fmla="*/ 387977 w 451056"/>
              <a:gd name="connsiteY5-66" fmla="*/ 579429 h 596359"/>
              <a:gd name="connsiteX6-67" fmla="*/ 387977 w 451056"/>
              <a:gd name="connsiteY6-68" fmla="*/ 579429 h 596359"/>
              <a:gd name="connsiteX7-69" fmla="*/ 215527 w 451056"/>
              <a:gd name="connsiteY7-70" fmla="*/ 533281 h 596359"/>
              <a:gd name="connsiteX8-71" fmla="*/ 128521 w 451056"/>
              <a:gd name="connsiteY8-72" fmla="*/ 288105 h 596359"/>
              <a:gd name="connsiteX0-73" fmla="*/ 16931 w 451056"/>
              <a:gd name="connsiteY0-74" fmla="*/ 189381 h 596359"/>
              <a:gd name="connsiteX1-75" fmla="*/ 63079 w 451056"/>
              <a:gd name="connsiteY1-76" fmla="*/ 16931 h 596359"/>
              <a:gd name="connsiteX2-77" fmla="*/ 63079 w 451056"/>
              <a:gd name="connsiteY2-78" fmla="*/ 16931 h 596359"/>
              <a:gd name="connsiteX3-79" fmla="*/ 235530 w 451056"/>
              <a:gd name="connsiteY3-80" fmla="*/ 63079 h 596359"/>
              <a:gd name="connsiteX4-81" fmla="*/ 434126 w 451056"/>
              <a:gd name="connsiteY4-82" fmla="*/ 406979 h 596359"/>
              <a:gd name="connsiteX5-83" fmla="*/ 387977 w 451056"/>
              <a:gd name="connsiteY5-84" fmla="*/ 579429 h 596359"/>
              <a:gd name="connsiteX6-85" fmla="*/ 387977 w 451056"/>
              <a:gd name="connsiteY6-86" fmla="*/ 579429 h 596359"/>
              <a:gd name="connsiteX7-87" fmla="*/ 215527 w 451056"/>
              <a:gd name="connsiteY7-88" fmla="*/ 533281 h 596359"/>
              <a:gd name="connsiteX8-89" fmla="*/ 116483 w 451056"/>
              <a:gd name="connsiteY8-90" fmla="*/ 306162 h 5963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51056" h="596359">
                <a:moveTo>
                  <a:pt x="16931" y="189381"/>
                </a:moveTo>
                <a:cubicBezTo>
                  <a:pt x="-17931" y="128945"/>
                  <a:pt x="2786" y="51792"/>
                  <a:pt x="63079" y="16931"/>
                </a:cubicBezTo>
                <a:lnTo>
                  <a:pt x="63079" y="16931"/>
                </a:lnTo>
                <a:cubicBezTo>
                  <a:pt x="123515" y="-17931"/>
                  <a:pt x="200668" y="2786"/>
                  <a:pt x="235530" y="63079"/>
                </a:cubicBezTo>
                <a:lnTo>
                  <a:pt x="434126" y="406979"/>
                </a:lnTo>
                <a:cubicBezTo>
                  <a:pt x="468988" y="467415"/>
                  <a:pt x="448271" y="544568"/>
                  <a:pt x="387977" y="579429"/>
                </a:cubicBezTo>
                <a:lnTo>
                  <a:pt x="387977" y="579429"/>
                </a:lnTo>
                <a:cubicBezTo>
                  <a:pt x="327541" y="614291"/>
                  <a:pt x="250389" y="593574"/>
                  <a:pt x="215527" y="533281"/>
                </a:cubicBezTo>
                <a:lnTo>
                  <a:pt x="116483" y="306162"/>
                </a:lnTo>
              </a:path>
            </a:pathLst>
          </a:custGeom>
          <a:noFill/>
          <a:ln w="25400" cap="rnd">
            <a:solidFill>
              <a:schemeClr val="accent1"/>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椭圆 27"/>
          <p:cNvSpPr/>
          <p:nvPr>
            <p:custDataLst>
              <p:tags r:id="rId11"/>
            </p:custDataLst>
          </p:nvPr>
        </p:nvSpPr>
        <p:spPr>
          <a:xfrm>
            <a:off x="5095875" y="2201105"/>
            <a:ext cx="71438" cy="71438"/>
          </a:xfrm>
          <a:prstGeom prst="ellipse">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custDataLst>
              <p:tags r:id="rId12"/>
            </p:custDataLst>
          </p:nvPr>
        </p:nvSpPr>
        <p:spPr>
          <a:xfrm>
            <a:off x="10890647" y="2201105"/>
            <a:ext cx="71438" cy="71438"/>
          </a:xfrm>
          <a:prstGeom prst="ellipse">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页脚占位符 1"/>
          <p:cNvSpPr>
            <a:spLocks noGrp="1"/>
          </p:cNvSpPr>
          <p:nvPr>
            <p:ph type="ftr" sz="quarter" idx="4294967295"/>
            <p:custDataLst>
              <p:tags r:id="rId13"/>
            </p:custDataLst>
          </p:nvPr>
        </p:nvSpPr>
        <p:spPr>
          <a:xfrm>
            <a:off x="342900" y="363855"/>
            <a:ext cx="10799445" cy="419735"/>
          </a:xfrm>
        </p:spPr>
        <p:txBody>
          <a:bodyPr>
            <a:noAutofit/>
          </a:bodyPr>
          <a:p>
            <a:pPr algn="l"/>
            <a:r>
              <a:rPr lang="zh-CN" altLang="en-US" sz="2800" b="1" dirty="0" smtClean="0">
                <a:solidFill>
                  <a:srgbClr val="002060"/>
                </a:solidFill>
                <a:latin typeface="+mj-ea"/>
                <a:ea typeface="+mj-ea"/>
                <a:cs typeface="+mj-ea"/>
                <a:sym typeface="Arial" panose="020B0604020202020204" pitchFamily="34" charset="0"/>
              </a:rPr>
              <a:t>二、安全性</a:t>
            </a:r>
            <a:r>
              <a:rPr lang="en-US" altLang="zh-CN" sz="2800" b="1" dirty="0" smtClean="0">
                <a:solidFill>
                  <a:srgbClr val="002060"/>
                </a:solidFill>
                <a:latin typeface="+mj-ea"/>
                <a:ea typeface="+mj-ea"/>
                <a:cs typeface="+mj-ea"/>
                <a:sym typeface="Arial" panose="020B0604020202020204" pitchFamily="34" charset="0"/>
              </a:rPr>
              <a:t>2/2</a:t>
            </a:r>
            <a:r>
              <a:rPr lang="zh-CN" altLang="en-US" sz="2800" b="1" dirty="0" smtClean="0">
                <a:solidFill>
                  <a:srgbClr val="002060"/>
                </a:solidFill>
                <a:latin typeface="+mj-ea"/>
                <a:ea typeface="+mj-ea"/>
                <a:cs typeface="+mj-ea"/>
                <a:sym typeface="Arial" panose="020B0604020202020204" pitchFamily="34" charset="0"/>
              </a:rPr>
              <a:t>：与参照药和目录内同治疗领域药品相比安全性更高</a:t>
            </a:r>
            <a:endParaRPr lang="zh-CN" altLang="en-US" sz="2800" b="1" dirty="0" smtClean="0">
              <a:solidFill>
                <a:srgbClr val="002060"/>
              </a:solidFill>
              <a:latin typeface="+mj-ea"/>
              <a:ea typeface="+mj-ea"/>
              <a:cs typeface="+mj-ea"/>
              <a:sym typeface="Arial" panose="020B0604020202020204" pitchFamily="34" charset="0"/>
            </a:endParaRPr>
          </a:p>
        </p:txBody>
      </p:sp>
      <p:sp>
        <p:nvSpPr>
          <p:cNvPr id="16" name="文本框 15"/>
          <p:cNvSpPr txBox="1"/>
          <p:nvPr>
            <p:custDataLst>
              <p:tags r:id="rId14"/>
            </p:custDataLst>
          </p:nvPr>
        </p:nvSpPr>
        <p:spPr>
          <a:xfrm>
            <a:off x="983615" y="2465705"/>
            <a:ext cx="4428490" cy="2827020"/>
          </a:xfrm>
          <a:prstGeom prst="rect">
            <a:avLst/>
          </a:prstGeom>
          <a:noFill/>
          <a:ln w="9525">
            <a:noFill/>
            <a:prstDash val="dashDot"/>
          </a:ln>
        </p:spPr>
        <p:txBody>
          <a:bodyPr wrap="square">
            <a:noAutofit/>
          </a:bodyPr>
          <a:p>
            <a:pPr marL="285750" indent="-285750" fontAlgn="auto">
              <a:lnSpc>
                <a:spcPct val="200000"/>
              </a:lnSpc>
              <a:buFont typeface="Arial" panose="020B0604020202020204" pitchFamily="34" charset="0"/>
              <a:buChar char="•"/>
            </a:pPr>
            <a:r>
              <a:rPr lang="zh-CN" altLang="en-US" b="0"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各国家或地区监管部门</a:t>
            </a:r>
            <a:r>
              <a:rPr lang="zh-CN" altLang="en-US" b="1"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未发布任何</a:t>
            </a:r>
            <a:r>
              <a:rPr lang="zh-CN" altLang="en-US" b="0"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黑框警示或撤市信息（</a:t>
            </a:r>
            <a:r>
              <a:rPr lang="en-US" altLang="zh-CN" b="0"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2005</a:t>
            </a:r>
            <a:r>
              <a:rPr lang="zh-CN" altLang="en-US" b="0"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年于法国上市）</a:t>
            </a:r>
            <a:endParaRPr lang="en-US" b="0" dirty="0" smtClean="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285750" indent="-285750" fontAlgn="auto">
              <a:lnSpc>
                <a:spcPct val="200000"/>
              </a:lnSpc>
              <a:buFont typeface="Arial" panose="020B0604020202020204" pitchFamily="34" charset="0"/>
              <a:buChar char="•"/>
            </a:pPr>
            <a:r>
              <a:rPr lang="zh-CN" altLang="en-US"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解痉止痛作用快效果显著耐受性好，不会产生抗胆碱样副作用，对心血管功能影响极小</a:t>
            </a:r>
            <a:r>
              <a:rPr lang="en-US" altLang="zh-CN" baseline="30000" dirty="0">
                <a:solidFill>
                  <a:srgbClr val="002060"/>
                </a:solidFill>
                <a:uFillTx/>
                <a:latin typeface="微软雅黑" panose="020B0503020204020204" charset="-122"/>
                <a:ea typeface="微软雅黑" panose="020B0503020204020204" charset="-122"/>
                <a:cs typeface="微软雅黑" panose="020B0503020204020204" charset="-122"/>
                <a:sym typeface="Arial" panose="020B0604020202020204" pitchFamily="34" charset="0"/>
              </a:rPr>
              <a:t>1</a:t>
            </a:r>
            <a:endParaRPr lang="en-US" altLang="zh-CN" baseline="30000" dirty="0">
              <a:solidFill>
                <a:srgbClr val="002060"/>
              </a:solidFill>
              <a:uFillTx/>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25" name="文本框 24"/>
          <p:cNvSpPr txBox="1"/>
          <p:nvPr>
            <p:custDataLst>
              <p:tags r:id="rId15"/>
            </p:custDataLst>
          </p:nvPr>
        </p:nvSpPr>
        <p:spPr>
          <a:xfrm>
            <a:off x="6778625" y="2421890"/>
            <a:ext cx="4716780" cy="3129915"/>
          </a:xfrm>
          <a:prstGeom prst="rect">
            <a:avLst/>
          </a:prstGeom>
          <a:noFill/>
          <a:ln w="38100">
            <a:noFill/>
            <a:prstDash val="sysDash"/>
          </a:ln>
        </p:spPr>
        <p:txBody>
          <a:bodyPr wrap="square">
            <a:noAutofit/>
          </a:bodyPr>
          <a:p>
            <a:pPr marL="285750" indent="-285750" fontAlgn="auto">
              <a:lnSpc>
                <a:spcPct val="200000"/>
              </a:lnSpc>
              <a:buFont typeface="Arial" panose="020B0604020202020204" pitchFamily="34" charset="0"/>
              <a:buChar char="•"/>
            </a:pPr>
            <a:r>
              <a:rPr lang="zh-CN" altLang="en-US"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口崩片不包含</a:t>
            </a:r>
            <a:r>
              <a:rPr lang="zh-CN" altLang="en-US" b="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间苯三酚注射剂的致敏性辅料亚硫酸氢钠、甘露醇</a:t>
            </a:r>
            <a:r>
              <a:rPr lang="en-US" altLang="zh-CN" b="0" baseline="30000" dirty="0">
                <a:solidFill>
                  <a:srgbClr val="002060"/>
                </a:solidFill>
                <a:uFillTx/>
                <a:latin typeface="微软雅黑" panose="020B0503020204020204" charset="-122"/>
                <a:ea typeface="微软雅黑" panose="020B0503020204020204" charset="-122"/>
                <a:cs typeface="微软雅黑" panose="020B0503020204020204" charset="-122"/>
                <a:sym typeface="Arial" panose="020B0604020202020204" pitchFamily="34" charset="0"/>
              </a:rPr>
              <a:t>2</a:t>
            </a:r>
            <a:r>
              <a:rPr lang="zh-CN" altLang="en-US" b="0" dirty="0">
                <a:solidFill>
                  <a:srgbClr val="002060"/>
                </a:solidFill>
                <a:uFillTx/>
                <a:latin typeface="微软雅黑" panose="020B0503020204020204" charset="-122"/>
                <a:ea typeface="微软雅黑" panose="020B0503020204020204" charset="-122"/>
                <a:cs typeface="微软雅黑" panose="020B0503020204020204" charset="-122"/>
                <a:sym typeface="Arial" panose="020B0604020202020204" pitchFamily="34" charset="0"/>
              </a:rPr>
              <a:t>，无相关致敏风险</a:t>
            </a:r>
            <a:endParaRPr lang="zh-CN" altLang="en-US" b="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285750" indent="-285750" fontAlgn="auto">
              <a:lnSpc>
                <a:spcPct val="200000"/>
              </a:lnSpc>
              <a:buFont typeface="Arial" panose="020B0604020202020204" pitchFamily="34" charset="0"/>
              <a:buChar char="•"/>
            </a:pPr>
            <a:r>
              <a:rPr lang="zh-CN" altLang="en-US" b="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与阿托品</a:t>
            </a:r>
            <a:r>
              <a:rPr lang="zh-CN" altLang="en-US"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或山莨菪碱类</a:t>
            </a:r>
            <a:r>
              <a:rPr lang="zh-CN" altLang="en-US" b="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产品相比：</a:t>
            </a:r>
            <a:r>
              <a:rPr lang="zh-CN" altLang="en-US"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无抗胆碱样</a:t>
            </a:r>
            <a:r>
              <a:rPr lang="zh-CN" altLang="en-US" b="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副作用，</a:t>
            </a:r>
            <a:r>
              <a:rPr lang="zh-CN" altLang="en-US"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无心脏病、青光眼、前列腺肥大等禁忌人群</a:t>
            </a:r>
            <a:r>
              <a:rPr lang="en-US" altLang="zh-CN" baseline="30000" dirty="0">
                <a:solidFill>
                  <a:srgbClr val="002060"/>
                </a:solidFill>
                <a:uFillTx/>
                <a:latin typeface="微软雅黑" panose="020B0503020204020204" charset="-122"/>
                <a:ea typeface="微软雅黑" panose="020B0503020204020204" charset="-122"/>
                <a:cs typeface="微软雅黑" panose="020B0503020204020204" charset="-122"/>
                <a:sym typeface="Arial" panose="020B0604020202020204" pitchFamily="34" charset="0"/>
              </a:rPr>
              <a:t>3</a:t>
            </a:r>
            <a:r>
              <a:rPr lang="zh-CN" altLang="en-US" dirty="0">
                <a:solidFill>
                  <a:srgbClr val="002060"/>
                </a:solidFill>
                <a:uFillTx/>
                <a:latin typeface="微软雅黑" panose="020B0503020204020204" charset="-122"/>
                <a:ea typeface="微软雅黑" panose="020B0503020204020204" charset="-122"/>
                <a:cs typeface="微软雅黑" panose="020B0503020204020204" charset="-122"/>
                <a:sym typeface="Arial" panose="020B0604020202020204" pitchFamily="34" charset="0"/>
              </a:rPr>
              <a:t>，临床应用无此限制</a:t>
            </a:r>
            <a:endParaRPr lang="zh-CN" altLang="en-US" b="0" dirty="0">
              <a:solidFill>
                <a:srgbClr val="002060"/>
              </a:solidFill>
              <a:uFillTx/>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26" name="文本框 25"/>
          <p:cNvSpPr txBox="1"/>
          <p:nvPr/>
        </p:nvSpPr>
        <p:spPr>
          <a:xfrm>
            <a:off x="1127760" y="1268730"/>
            <a:ext cx="6096000" cy="398780"/>
          </a:xfrm>
          <a:prstGeom prst="rect">
            <a:avLst/>
          </a:prstGeom>
          <a:noFill/>
        </p:spPr>
        <p:txBody>
          <a:bodyPr wrap="square" rtlCol="0" anchor="t">
            <a:spAutoFit/>
          </a:bodyPr>
          <a:p>
            <a:r>
              <a:rPr lang="zh-CN" altLang="en-US" sz="2000" b="1" dirty="0">
                <a:solidFill>
                  <a:srgbClr val="002060"/>
                </a:solidFill>
                <a:ea typeface="微软雅黑" panose="020B0503020204020204" charset="-122"/>
                <a:cs typeface="+mn-ea"/>
                <a:sym typeface="Arial" panose="020B0604020202020204" pitchFamily="34" charset="0"/>
              </a:rPr>
              <a:t>国内外不良反应发生情况：</a:t>
            </a:r>
            <a:endParaRPr lang="zh-CN" altLang="en-US" sz="2000" b="1" dirty="0">
              <a:solidFill>
                <a:srgbClr val="002060"/>
              </a:solidFill>
              <a:ea typeface="微软雅黑" panose="020B0503020204020204" charset="-122"/>
              <a:cs typeface="+mn-ea"/>
              <a:sym typeface="Arial" panose="020B0604020202020204" pitchFamily="34" charset="0"/>
            </a:endParaRPr>
          </a:p>
        </p:txBody>
      </p:sp>
      <p:sp>
        <p:nvSpPr>
          <p:cNvPr id="29" name="文本框 28"/>
          <p:cNvSpPr txBox="1"/>
          <p:nvPr/>
        </p:nvSpPr>
        <p:spPr>
          <a:xfrm>
            <a:off x="6816090" y="1222375"/>
            <a:ext cx="6096000" cy="398780"/>
          </a:xfrm>
          <a:prstGeom prst="rect">
            <a:avLst/>
          </a:prstGeom>
          <a:noFill/>
        </p:spPr>
        <p:txBody>
          <a:bodyPr wrap="square" rtlCol="0" anchor="t">
            <a:spAutoFit/>
          </a:bodyPr>
          <a:p>
            <a:r>
              <a:rPr lang="zh-CN" altLang="en-US" sz="2000" b="1" dirty="0">
                <a:solidFill>
                  <a:srgbClr val="002060"/>
                </a:solidFill>
                <a:ea typeface="微软雅黑" panose="020B0503020204020204" charset="-122"/>
                <a:cs typeface="+mn-ea"/>
                <a:sym typeface="Arial" panose="020B0604020202020204" pitchFamily="34" charset="0"/>
              </a:rPr>
              <a:t>与目录内同治疗领域</a:t>
            </a:r>
            <a:r>
              <a:rPr lang="zh-CN" altLang="en-US" sz="2000" b="1" dirty="0" smtClean="0">
                <a:solidFill>
                  <a:srgbClr val="002060"/>
                </a:solidFill>
                <a:ea typeface="微软雅黑" panose="020B0503020204020204" charset="-122"/>
                <a:cs typeface="+mn-ea"/>
                <a:sym typeface="Arial" panose="020B0604020202020204" pitchFamily="34" charset="0"/>
              </a:rPr>
              <a:t>药品的安全性对比：</a:t>
            </a:r>
            <a:endParaRPr lang="zh-CN" altLang="en-US" sz="2000" b="1" dirty="0" smtClean="0">
              <a:solidFill>
                <a:srgbClr val="002060"/>
              </a:solidFill>
              <a:ea typeface="微软雅黑" panose="020B0503020204020204" charset="-122"/>
              <a:cs typeface="+mn-ea"/>
              <a:sym typeface="Arial" panose="020B0604020202020204" pitchFamily="34" charset="0"/>
            </a:endParaRPr>
          </a:p>
        </p:txBody>
      </p:sp>
      <p:sp>
        <p:nvSpPr>
          <p:cNvPr id="30" name="椭圆 29"/>
          <p:cNvSpPr>
            <a:spLocks noChangeAspect="1"/>
          </p:cNvSpPr>
          <p:nvPr>
            <p:custDataLst>
              <p:tags r:id="rId16"/>
            </p:custDataLst>
          </p:nvPr>
        </p:nvSpPr>
        <p:spPr>
          <a:xfrm flipH="1">
            <a:off x="648324" y="1245137"/>
            <a:ext cx="450314" cy="450313"/>
          </a:xfrm>
          <a:prstGeom prst="ellipse">
            <a:avLst/>
          </a:prstGeom>
          <a:solidFill>
            <a:schemeClr val="accent1"/>
          </a:solidFill>
          <a:ln w="25400">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360045" tIns="0" rIns="360045" bIns="0" numCol="1" spcCol="0" rtlCol="0" fromWordArt="0" anchor="ctr" anchorCtr="0" forceAA="0" compatLnSpc="1">
            <a:noAutofit/>
          </a:bodyPr>
          <a:lstStyle/>
          <a:p>
            <a:pPr algn="just">
              <a:lnSpc>
                <a:spcPct val="150000"/>
              </a:lnSpc>
              <a:spcBef>
                <a:spcPts val="1200"/>
              </a:spcBef>
            </a:pPr>
            <a:endParaRPr lang="zh-CN" altLang="en-US" sz="1600" dirty="0">
              <a:solidFill>
                <a:schemeClr val="tx1">
                  <a:lumMod val="85000"/>
                  <a:lumOff val="15000"/>
                </a:schemeClr>
              </a:solidFill>
            </a:endParaRPr>
          </a:p>
        </p:txBody>
      </p:sp>
      <p:pic>
        <p:nvPicPr>
          <p:cNvPr id="31" name="图片 23" descr="343439383331313b343532303034303bcffacadbb9dcc0ed"/>
          <p:cNvPicPr>
            <a:picLocks noChangeAspect="1"/>
          </p:cNvPicPr>
          <p:nvPr>
            <p:custDataLst>
              <p:tags r:id="rId17"/>
            </p:custDataLst>
          </p:nvPr>
        </p:nvPicPr>
        <p:blipFill>
          <a:blip r:embed="rId18">
            <a:extLst>
              <a:ext uri="{96DAC541-7B7A-43D3-8B79-37D633B846F1}">
                <asvg:svgBlip xmlns:asvg="http://schemas.microsoft.com/office/drawing/2016/SVG/main" r:embed="rId19"/>
              </a:ext>
            </a:extLst>
          </a:blip>
          <a:stretch>
            <a:fillRect/>
          </a:stretch>
        </p:blipFill>
        <p:spPr>
          <a:xfrm>
            <a:off x="768443" y="1365256"/>
            <a:ext cx="210076" cy="210076"/>
          </a:xfrm>
          <a:prstGeom prst="rect">
            <a:avLst/>
          </a:prstGeom>
        </p:spPr>
      </p:pic>
    </p:spTree>
    <p:custDataLst>
      <p:tags r:id="rId20"/>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621665" y="332740"/>
            <a:ext cx="11109325" cy="430530"/>
          </a:xfrm>
          <a:prstGeom prst="rect">
            <a:avLst/>
          </a:prstGeom>
          <a:noFill/>
        </p:spPr>
        <p:txBody>
          <a:bodyPr wrap="square" lIns="0" tIns="0" rIns="0" bIns="0" rtlCol="0" anchor="t">
            <a:spAutoFit/>
          </a:bodyPr>
          <a:p>
            <a:r>
              <a:rPr lang="zh-CN" altLang="en-US" sz="2800" b="1" dirty="0" smtClean="0">
                <a:solidFill>
                  <a:srgbClr val="002060"/>
                </a:solidFill>
                <a:latin typeface="Arial" panose="020B0604020202020204" pitchFamily="34" charset="0"/>
                <a:ea typeface="微软雅黑" panose="020B0503020204020204" charset="-122"/>
                <a:sym typeface="Arial" panose="020B0604020202020204" pitchFamily="34" charset="0"/>
              </a:rPr>
              <a:t>三、有效性：国内外多指南推荐使用间苯三酚，起效快覆盖多治疗系统</a:t>
            </a:r>
            <a:endParaRPr lang="zh-CN" altLang="en-US" sz="2800" b="1" dirty="0" smtClean="0">
              <a:solidFill>
                <a:srgbClr val="002060"/>
              </a:solidFill>
              <a:latin typeface="Arial" panose="020B0604020202020204" pitchFamily="34" charset="0"/>
              <a:ea typeface="微软雅黑" panose="020B0503020204020204" charset="-122"/>
              <a:sym typeface="Arial" panose="020B0604020202020204" pitchFamily="34" charset="0"/>
            </a:endParaRPr>
          </a:p>
        </p:txBody>
      </p:sp>
      <p:graphicFrame>
        <p:nvGraphicFramePr>
          <p:cNvPr id="4" name="表格 9"/>
          <p:cNvGraphicFramePr>
            <a:graphicFrameLocks noGrp="1"/>
          </p:cNvGraphicFramePr>
          <p:nvPr>
            <p:custDataLst>
              <p:tags r:id="rId2"/>
            </p:custDataLst>
          </p:nvPr>
        </p:nvGraphicFramePr>
        <p:xfrm>
          <a:off x="696595" y="980440"/>
          <a:ext cx="4771390" cy="3672840"/>
        </p:xfrm>
        <a:graphic>
          <a:graphicData uri="http://schemas.openxmlformats.org/drawingml/2006/table">
            <a:tbl>
              <a:tblPr firstRow="1" bandRow="1">
                <a:effectLst>
                  <a:innerShdw blurRad="63500" dist="50800" dir="18900000">
                    <a:prstClr val="black">
                      <a:alpha val="50000"/>
                    </a:prstClr>
                  </a:innerShdw>
                </a:effectLst>
                <a:tableStyleId>{5C22544A-7EE6-4342-B048-85BDC9FD1C3A}</a:tableStyleId>
              </a:tblPr>
              <a:tblGrid>
                <a:gridCol w="4771390"/>
              </a:tblGrid>
              <a:tr h="670560">
                <a:tc>
                  <a:txBody>
                    <a:bodyPr/>
                    <a:p>
                      <a:pPr indent="0" algn="ctr">
                        <a:buFont typeface="Arial" panose="020B0604020202020204" pitchFamily="34" charset="0"/>
                        <a:buNone/>
                      </a:pPr>
                      <a:r>
                        <a:rPr lang="zh-CN" altLang="en-US" sz="1800" dirty="0">
                          <a:solidFill>
                            <a:schemeClr val="bg1"/>
                          </a:solidFill>
                          <a:effectLst/>
                          <a:latin typeface="微软雅黑" panose="020B0503020204020204" charset="-122"/>
                          <a:ea typeface="微软雅黑" panose="020B0503020204020204" charset="-122"/>
                          <a:sym typeface="+mn-ea"/>
                        </a:rPr>
                        <a:t>国内外多指南共识推荐间苯三酚：</a:t>
                      </a:r>
                      <a:endParaRPr lang="zh-CN" altLang="en-US" sz="1800" dirty="0">
                        <a:solidFill>
                          <a:schemeClr val="bg1"/>
                        </a:solidFill>
                        <a:effectLst/>
                        <a:latin typeface="微软雅黑" panose="020B0503020204020204" charset="-122"/>
                        <a:ea typeface="微软雅黑" panose="020B0503020204020204" charset="-122"/>
                        <a:sym typeface="+mn-ea"/>
                      </a:endParaRPr>
                    </a:p>
                    <a:p>
                      <a:pPr indent="0" algn="ctr">
                        <a:buFont typeface="Arial" panose="020B0604020202020204" pitchFamily="34" charset="0"/>
                        <a:buNone/>
                      </a:pPr>
                      <a:r>
                        <a:rPr lang="zh-CN" altLang="en-US" sz="1800" dirty="0">
                          <a:solidFill>
                            <a:schemeClr val="bg1"/>
                          </a:solidFill>
                          <a:latin typeface="微软雅黑" panose="020B0503020204020204" charset="-122"/>
                          <a:ea typeface="微软雅黑" panose="020B0503020204020204" charset="-122"/>
                          <a:sym typeface="+mn-ea"/>
                        </a:rPr>
                        <a:t>覆盖消化道、胆道、泌尿系统</a:t>
                      </a:r>
                      <a:endParaRPr lang="zh-CN" altLang="en-US" sz="1800" b="1" dirty="0">
                        <a:solidFill>
                          <a:schemeClr val="bg1"/>
                        </a:solidFill>
                        <a:latin typeface="微软雅黑" panose="020B0503020204020204" charset="-122"/>
                        <a:ea typeface="微软雅黑" panose="020B0503020204020204" charset="-122"/>
                        <a:sym typeface="+mn-ea"/>
                      </a:endParaRP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D61B7"/>
                    </a:solidFill>
                  </a:tcPr>
                </a:tc>
              </a:tr>
              <a:tr h="3002280">
                <a:tc>
                  <a:txBody>
                    <a:bodyPr/>
                    <a:p>
                      <a:pPr indent="0" algn="l" fontAlgn="auto">
                        <a:lnSpc>
                          <a:spcPct val="150000"/>
                        </a:lnSpc>
                        <a:buFont typeface="Arial" panose="020B0604020202020204" pitchFamily="34" charset="0"/>
                        <a:buNone/>
                      </a:pPr>
                      <a:r>
                        <a:rPr lang="en-US" altLang="zh-CN" sz="1400" b="1" kern="1200" dirty="0">
                          <a:solidFill>
                            <a:srgbClr val="002060"/>
                          </a:solidFill>
                          <a:effectLst/>
                          <a:latin typeface="微软雅黑" panose="020B0503020204020204" charset="-122"/>
                          <a:ea typeface="微软雅黑" panose="020B0503020204020204" charset="-122"/>
                          <a:cs typeface="+mn-cs"/>
                        </a:rPr>
                        <a:t>韩国肠易激综合征临床实践指南（2017</a:t>
                      </a:r>
                      <a:r>
                        <a:rPr lang="zh-CN" altLang="en-US" sz="1400" b="1" kern="1200" dirty="0">
                          <a:solidFill>
                            <a:srgbClr val="002060"/>
                          </a:solidFill>
                          <a:effectLst/>
                          <a:latin typeface="微软雅黑" panose="020B0503020204020204" charset="-122"/>
                          <a:ea typeface="微软雅黑" panose="020B0503020204020204" charset="-122"/>
                          <a:cs typeface="+mn-cs"/>
                        </a:rPr>
                        <a:t>年</a:t>
                      </a:r>
                      <a:r>
                        <a:rPr lang="en-US" altLang="zh-CN" sz="1400" b="1" kern="1200" dirty="0">
                          <a:solidFill>
                            <a:srgbClr val="002060"/>
                          </a:solidFill>
                          <a:effectLst/>
                          <a:latin typeface="微软雅黑" panose="020B0503020204020204" charset="-122"/>
                          <a:ea typeface="微软雅黑" panose="020B0503020204020204" charset="-122"/>
                          <a:cs typeface="+mn-cs"/>
                        </a:rPr>
                        <a:t>）</a:t>
                      </a:r>
                      <a:endParaRPr lang="en-US" altLang="zh-CN" sz="1400" b="1" kern="1200" dirty="0">
                        <a:solidFill>
                          <a:srgbClr val="002060"/>
                        </a:solidFill>
                        <a:effectLst/>
                        <a:latin typeface="微软雅黑" panose="020B0503020204020204" charset="-122"/>
                        <a:ea typeface="微软雅黑" panose="020B0503020204020204" charset="-122"/>
                        <a:cs typeface="+mn-cs"/>
                      </a:endParaRPr>
                    </a:p>
                    <a:p>
                      <a:pPr indent="0" algn="l" fontAlgn="auto">
                        <a:lnSpc>
                          <a:spcPct val="150000"/>
                        </a:lnSpc>
                        <a:buFont typeface="Arial" panose="020B0604020202020204" pitchFamily="34" charset="0"/>
                        <a:buNone/>
                      </a:pPr>
                      <a:r>
                        <a:rPr lang="zh-CN" altLang="en-US" sz="1400" b="1" dirty="0">
                          <a:solidFill>
                            <a:srgbClr val="002060"/>
                          </a:solidFill>
                          <a:latin typeface="微软雅黑" panose="020B0503020204020204" charset="-122"/>
                          <a:ea typeface="微软雅黑" panose="020B0503020204020204" charset="-122"/>
                          <a:sym typeface="+mn-ea"/>
                        </a:rPr>
                        <a:t>胆石症中西医结合诊疗共识意见（</a:t>
                      </a:r>
                      <a:r>
                        <a:rPr lang="en-US" altLang="zh-CN" sz="1400" b="1" dirty="0">
                          <a:solidFill>
                            <a:srgbClr val="002060"/>
                          </a:solidFill>
                          <a:latin typeface="微软雅黑" panose="020B0503020204020204" charset="-122"/>
                          <a:ea typeface="微软雅黑" panose="020B0503020204020204" charset="-122"/>
                          <a:sym typeface="+mn-ea"/>
                        </a:rPr>
                        <a:t>2017</a:t>
                      </a:r>
                      <a:r>
                        <a:rPr lang="zh-CN" altLang="en-US" sz="1400" b="1" dirty="0">
                          <a:solidFill>
                            <a:srgbClr val="002060"/>
                          </a:solidFill>
                          <a:latin typeface="微软雅黑" panose="020B0503020204020204" charset="-122"/>
                          <a:ea typeface="微软雅黑" panose="020B0503020204020204" charset="-122"/>
                          <a:sym typeface="+mn-ea"/>
                        </a:rPr>
                        <a:t>年）</a:t>
                      </a:r>
                      <a:endParaRPr lang="zh-CN" altLang="en-US" sz="1400" b="1" dirty="0">
                        <a:solidFill>
                          <a:srgbClr val="002060"/>
                        </a:solidFill>
                        <a:latin typeface="微软雅黑" panose="020B0503020204020204" charset="-122"/>
                        <a:ea typeface="微软雅黑" panose="020B0503020204020204" charset="-122"/>
                        <a:sym typeface="+mn-ea"/>
                      </a:endParaRPr>
                    </a:p>
                    <a:p>
                      <a:pPr indent="0" algn="l" fontAlgn="auto">
                        <a:lnSpc>
                          <a:spcPct val="150000"/>
                        </a:lnSpc>
                        <a:buFont typeface="Arial" panose="020B0604020202020204" pitchFamily="34" charset="0"/>
                        <a:buNone/>
                      </a:pPr>
                      <a:r>
                        <a:rPr lang="zh-CN" altLang="en-US" sz="1400" b="1" dirty="0">
                          <a:solidFill>
                            <a:srgbClr val="002060"/>
                          </a:solidFill>
                          <a:latin typeface="微软雅黑" panose="020B0503020204020204" charset="-122"/>
                          <a:ea typeface="微软雅黑" panose="020B0503020204020204" charset="-122"/>
                          <a:sym typeface="+mn-ea"/>
                        </a:rPr>
                        <a:t>中国慢性胆囊炎、胆囊结石内科诊疗共识意见（</a:t>
                      </a:r>
                      <a:r>
                        <a:rPr lang="en-US" altLang="zh-CN" sz="1400" b="1" dirty="0">
                          <a:solidFill>
                            <a:srgbClr val="002060"/>
                          </a:solidFill>
                          <a:latin typeface="微软雅黑" panose="020B0503020204020204" charset="-122"/>
                          <a:ea typeface="微软雅黑" panose="020B0503020204020204" charset="-122"/>
                          <a:sym typeface="+mn-ea"/>
                        </a:rPr>
                        <a:t>2018</a:t>
                      </a:r>
                      <a:r>
                        <a:rPr lang="zh-CN" altLang="en-US" sz="1400" b="1" dirty="0">
                          <a:solidFill>
                            <a:srgbClr val="002060"/>
                          </a:solidFill>
                          <a:latin typeface="微软雅黑" panose="020B0503020204020204" charset="-122"/>
                          <a:ea typeface="微软雅黑" panose="020B0503020204020204" charset="-122"/>
                          <a:sym typeface="+mn-ea"/>
                        </a:rPr>
                        <a:t>年）</a:t>
                      </a:r>
                      <a:endParaRPr lang="zh-CN" altLang="en-US" sz="1400" b="1" dirty="0">
                        <a:solidFill>
                          <a:srgbClr val="002060"/>
                        </a:solidFill>
                        <a:latin typeface="微软雅黑" panose="020B0503020204020204" charset="-122"/>
                        <a:ea typeface="微软雅黑" panose="020B0503020204020204" charset="-122"/>
                        <a:sym typeface="+mn-ea"/>
                      </a:endParaRPr>
                    </a:p>
                    <a:p>
                      <a:pPr indent="0" algn="l" fontAlgn="auto">
                        <a:lnSpc>
                          <a:spcPct val="150000"/>
                        </a:lnSpc>
                        <a:buFont typeface="Arial" panose="020B0604020202020204" pitchFamily="34" charset="0"/>
                        <a:buNone/>
                      </a:pPr>
                      <a:r>
                        <a:rPr lang="zh-CN" altLang="en-US" sz="1400" b="1" dirty="0">
                          <a:solidFill>
                            <a:srgbClr val="002060"/>
                          </a:solidFill>
                          <a:effectLst/>
                          <a:latin typeface="微软雅黑" panose="020B0503020204020204" charset="-122"/>
                          <a:ea typeface="微软雅黑" panose="020B0503020204020204" charset="-122"/>
                          <a:sym typeface="+mn-ea"/>
                        </a:rPr>
                        <a:t>急性胆囊炎中西医结合诊疗共识（</a:t>
                      </a:r>
                      <a:r>
                        <a:rPr lang="en-US" altLang="zh-CN" sz="1400" b="1" dirty="0">
                          <a:solidFill>
                            <a:srgbClr val="002060"/>
                          </a:solidFill>
                          <a:effectLst/>
                          <a:latin typeface="微软雅黑" panose="020B0503020204020204" charset="-122"/>
                          <a:ea typeface="微软雅黑" panose="020B0503020204020204" charset="-122"/>
                          <a:sym typeface="+mn-ea"/>
                        </a:rPr>
                        <a:t>2018</a:t>
                      </a:r>
                      <a:r>
                        <a:rPr lang="zh-CN" altLang="en-US" sz="1400" b="1" dirty="0">
                          <a:solidFill>
                            <a:srgbClr val="002060"/>
                          </a:solidFill>
                          <a:effectLst/>
                          <a:latin typeface="微软雅黑" panose="020B0503020204020204" charset="-122"/>
                          <a:ea typeface="微软雅黑" panose="020B0503020204020204" charset="-122"/>
                          <a:sym typeface="+mn-ea"/>
                        </a:rPr>
                        <a:t>年）</a:t>
                      </a:r>
                      <a:endParaRPr lang="zh-CN" altLang="en-US" sz="1400" b="1" kern="1200" dirty="0">
                        <a:solidFill>
                          <a:srgbClr val="002060"/>
                        </a:solidFill>
                        <a:latin typeface="微软雅黑" panose="020B0503020204020204" charset="-122"/>
                        <a:ea typeface="微软雅黑" panose="020B0503020204020204" charset="-122"/>
                        <a:cs typeface="+mn-cs"/>
                      </a:endParaRPr>
                    </a:p>
                    <a:p>
                      <a:pPr indent="0" algn="l" fontAlgn="auto">
                        <a:lnSpc>
                          <a:spcPct val="150000"/>
                        </a:lnSpc>
                        <a:buFont typeface="Arial" panose="020B0604020202020204" pitchFamily="34" charset="0"/>
                        <a:buNone/>
                      </a:pPr>
                      <a:r>
                        <a:rPr lang="zh-CN" altLang="en-US" sz="1400" b="1" dirty="0">
                          <a:solidFill>
                            <a:srgbClr val="002060"/>
                          </a:solidFill>
                          <a:latin typeface="微软雅黑" panose="020B0503020204020204" charset="-122"/>
                          <a:ea typeface="微软雅黑" panose="020B0503020204020204" charset="-122"/>
                          <a:sym typeface="+mn-ea"/>
                        </a:rPr>
                        <a:t>常见消化内镜手术麻醉管理专家共识（</a:t>
                      </a:r>
                      <a:r>
                        <a:rPr lang="en-US" altLang="zh-CN" sz="1400" b="1" dirty="0">
                          <a:solidFill>
                            <a:srgbClr val="002060"/>
                          </a:solidFill>
                          <a:latin typeface="微软雅黑" panose="020B0503020204020204" charset="-122"/>
                          <a:ea typeface="微软雅黑" panose="020B0503020204020204" charset="-122"/>
                          <a:sym typeface="+mn-ea"/>
                        </a:rPr>
                        <a:t>2019</a:t>
                      </a:r>
                      <a:r>
                        <a:rPr lang="zh-CN" altLang="en-US" sz="1400" b="1" dirty="0">
                          <a:solidFill>
                            <a:srgbClr val="002060"/>
                          </a:solidFill>
                          <a:latin typeface="微软雅黑" panose="020B0503020204020204" charset="-122"/>
                          <a:ea typeface="微软雅黑" panose="020B0503020204020204" charset="-122"/>
                          <a:sym typeface="+mn-ea"/>
                        </a:rPr>
                        <a:t>年）</a:t>
                      </a:r>
                      <a:endParaRPr lang="zh-CN" altLang="en-US" sz="1400" b="1" dirty="0">
                        <a:solidFill>
                          <a:srgbClr val="002060"/>
                        </a:solidFill>
                        <a:latin typeface="微软雅黑" panose="020B0503020204020204" charset="-122"/>
                        <a:ea typeface="微软雅黑" panose="020B0503020204020204" charset="-122"/>
                        <a:sym typeface="+mn-ea"/>
                      </a:endParaRPr>
                    </a:p>
                    <a:p>
                      <a:pPr indent="0" algn="l" fontAlgn="auto">
                        <a:lnSpc>
                          <a:spcPct val="150000"/>
                        </a:lnSpc>
                        <a:buFont typeface="Arial" panose="020B0604020202020204" pitchFamily="34" charset="0"/>
                        <a:buNone/>
                      </a:pPr>
                      <a:r>
                        <a:rPr lang="zh-CN" altLang="en-US" sz="1400" b="1" dirty="0">
                          <a:solidFill>
                            <a:srgbClr val="002060"/>
                          </a:solidFill>
                          <a:latin typeface="微软雅黑" panose="020B0503020204020204" charset="-122"/>
                          <a:ea typeface="微软雅黑" panose="020B0503020204020204" charset="-122"/>
                          <a:sym typeface="+mn-ea"/>
                        </a:rPr>
                        <a:t>成人非创伤性急腹症早期阵痛专家共识（</a:t>
                      </a:r>
                      <a:r>
                        <a:rPr lang="en-US" altLang="zh-CN" sz="1400" b="1" dirty="0">
                          <a:solidFill>
                            <a:srgbClr val="002060"/>
                          </a:solidFill>
                          <a:latin typeface="微软雅黑" panose="020B0503020204020204" charset="-122"/>
                          <a:ea typeface="微软雅黑" panose="020B0503020204020204" charset="-122"/>
                          <a:sym typeface="+mn-ea"/>
                        </a:rPr>
                        <a:t>2021</a:t>
                      </a:r>
                      <a:r>
                        <a:rPr lang="zh-CN" altLang="en-US" sz="1400" b="1" dirty="0">
                          <a:solidFill>
                            <a:srgbClr val="002060"/>
                          </a:solidFill>
                          <a:latin typeface="微软雅黑" panose="020B0503020204020204" charset="-122"/>
                          <a:ea typeface="微软雅黑" panose="020B0503020204020204" charset="-122"/>
                          <a:sym typeface="+mn-ea"/>
                        </a:rPr>
                        <a:t>年）</a:t>
                      </a:r>
                      <a:endParaRPr lang="zh-CN" altLang="en-US" sz="1400" b="1" dirty="0">
                        <a:solidFill>
                          <a:srgbClr val="002060"/>
                        </a:solidFill>
                        <a:latin typeface="微软雅黑" panose="020B0503020204020204" charset="-122"/>
                        <a:ea typeface="微软雅黑" panose="020B0503020204020204" charset="-122"/>
                        <a:sym typeface="+mn-ea"/>
                      </a:endParaRPr>
                    </a:p>
                    <a:p>
                      <a:pPr indent="0" algn="l" fontAlgn="auto">
                        <a:lnSpc>
                          <a:spcPct val="150000"/>
                        </a:lnSpc>
                        <a:buFont typeface="Arial" panose="020B0604020202020204" pitchFamily="34" charset="0"/>
                        <a:buNone/>
                      </a:pPr>
                      <a:r>
                        <a:rPr lang="zh-CN" altLang="en-US" sz="1400" b="1" dirty="0">
                          <a:solidFill>
                            <a:srgbClr val="002060"/>
                          </a:solidFill>
                          <a:effectLst/>
                          <a:latin typeface="微软雅黑" panose="020B0503020204020204" charset="-122"/>
                          <a:ea typeface="微软雅黑" panose="020B0503020204020204" charset="-122"/>
                          <a:sym typeface="+mn-ea"/>
                        </a:rPr>
                        <a:t>中国成人急性腹痛解痉镇痛药物规范化使用专家共识</a:t>
                      </a:r>
                      <a:endParaRPr lang="zh-CN" altLang="en-US" sz="1400" b="1" dirty="0">
                        <a:solidFill>
                          <a:srgbClr val="002060"/>
                        </a:solidFill>
                        <a:latin typeface="微软雅黑" panose="020B0503020204020204" charset="-122"/>
                        <a:ea typeface="微软雅黑" panose="020B0503020204020204" charset="-122"/>
                        <a:sym typeface="+mn-ea"/>
                      </a:endParaRPr>
                    </a:p>
                    <a:p>
                      <a:pPr indent="0" algn="l" fontAlgn="auto">
                        <a:lnSpc>
                          <a:spcPct val="150000"/>
                        </a:lnSpc>
                        <a:buFont typeface="Arial" panose="020B0604020202020204" pitchFamily="34" charset="0"/>
                        <a:buNone/>
                      </a:pPr>
                      <a:r>
                        <a:rPr lang="zh-CN" altLang="en-US" sz="1400" b="1" dirty="0">
                          <a:solidFill>
                            <a:srgbClr val="002060"/>
                          </a:solidFill>
                          <a:latin typeface="微软雅黑" panose="020B0503020204020204" charset="-122"/>
                          <a:ea typeface="微软雅黑" panose="020B0503020204020204" charset="-122"/>
                          <a:sym typeface="+mn-ea"/>
                        </a:rPr>
                        <a:t>妊娠合并泌尿结石诊断治疗中国专家共识（</a:t>
                      </a:r>
                      <a:r>
                        <a:rPr lang="en-US" altLang="zh-CN" sz="1400" b="1" dirty="0">
                          <a:solidFill>
                            <a:srgbClr val="002060"/>
                          </a:solidFill>
                          <a:latin typeface="微软雅黑" panose="020B0503020204020204" charset="-122"/>
                          <a:ea typeface="微软雅黑" panose="020B0503020204020204" charset="-122"/>
                          <a:sym typeface="+mn-ea"/>
                        </a:rPr>
                        <a:t>2024</a:t>
                      </a:r>
                      <a:r>
                        <a:rPr lang="zh-CN" altLang="en-US" sz="1400" b="1" dirty="0">
                          <a:solidFill>
                            <a:srgbClr val="002060"/>
                          </a:solidFill>
                          <a:latin typeface="微软雅黑" panose="020B0503020204020204" charset="-122"/>
                          <a:ea typeface="微软雅黑" panose="020B0503020204020204" charset="-122"/>
                          <a:sym typeface="+mn-ea"/>
                        </a:rPr>
                        <a:t>年）</a:t>
                      </a:r>
                      <a:endParaRPr lang="zh-CN" altLang="en-US" sz="1400" b="1" dirty="0">
                        <a:solidFill>
                          <a:srgbClr val="002060"/>
                        </a:solidFill>
                        <a:latin typeface="微软雅黑" panose="020B0503020204020204" charset="-122"/>
                        <a:ea typeface="微软雅黑" panose="020B0503020204020204" charset="-122"/>
                        <a:sym typeface="+mn-ea"/>
                      </a:endParaRPr>
                    </a:p>
                    <a:p>
                      <a:pPr indent="0" algn="l" fontAlgn="auto">
                        <a:lnSpc>
                          <a:spcPct val="150000"/>
                        </a:lnSpc>
                        <a:buFont typeface="Arial" panose="020B0604020202020204" pitchFamily="34" charset="0"/>
                        <a:buNone/>
                      </a:pPr>
                      <a:r>
                        <a:rPr sz="1400" b="1">
                          <a:solidFill>
                            <a:srgbClr val="002060"/>
                          </a:solidFill>
                          <a:latin typeface="微软雅黑" panose="020B0503020204020204" charset="-122"/>
                          <a:ea typeface="微软雅黑" panose="020B0503020204020204" charset="-122"/>
                          <a:cs typeface="微软雅黑" panose="020B0503020204020204" charset="-122"/>
                          <a:sym typeface="+mn-ea"/>
                        </a:rPr>
                        <a:t>中成药治疗先兆流产临床应用指南（2024年）</a:t>
                      </a:r>
                      <a:endParaRPr lang="zh-CN" altLang="en-US" sz="1400" b="1" kern="1200" dirty="0">
                        <a:solidFill>
                          <a:srgbClr val="002060"/>
                        </a:solidFill>
                        <a:effectLst/>
                        <a:latin typeface="微软雅黑" panose="020B0503020204020204" charset="-122"/>
                        <a:ea typeface="微软雅黑" panose="020B0503020204020204" charset="-122"/>
                        <a:cs typeface="微软雅黑" panose="020B0503020204020204" charset="-122"/>
                        <a:sym typeface="+mn-ea"/>
                      </a:endParaRP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9" name="表格 8"/>
          <p:cNvGraphicFramePr/>
          <p:nvPr>
            <p:custDataLst>
              <p:tags r:id="rId3"/>
            </p:custDataLst>
          </p:nvPr>
        </p:nvGraphicFramePr>
        <p:xfrm>
          <a:off x="5664835" y="980440"/>
          <a:ext cx="5837555" cy="3672840"/>
        </p:xfrm>
        <a:graphic>
          <a:graphicData uri="http://schemas.openxmlformats.org/drawingml/2006/table">
            <a:tbl>
              <a:tblPr firstRow="1" bandRow="1">
                <a:tableStyleId>{5C22544A-7EE6-4342-B048-85BDC9FD1C3A}</a:tableStyleId>
              </a:tblPr>
              <a:tblGrid>
                <a:gridCol w="1046480"/>
                <a:gridCol w="1228090"/>
                <a:gridCol w="3562985"/>
              </a:tblGrid>
              <a:tr h="693420">
                <a:tc>
                  <a:txBody>
                    <a:bodyPr/>
                    <a:p>
                      <a:pPr algn="ctr">
                        <a:buNone/>
                      </a:pPr>
                      <a:r>
                        <a:rPr lang="zh-CN" altLang="en-US" sz="1800">
                          <a:latin typeface="微软雅黑" panose="020B0503020204020204" charset="-122"/>
                          <a:ea typeface="微软雅黑" panose="020B0503020204020204" charset="-122"/>
                        </a:rPr>
                        <a:t>产品名称</a:t>
                      </a:r>
                      <a:endParaRPr lang="zh-CN" altLang="en-US" sz="1800">
                        <a:latin typeface="微软雅黑" panose="020B0503020204020204" charset="-122"/>
                        <a:ea typeface="微软雅黑" panose="020B0503020204020204" charset="-122"/>
                      </a:endParaRPr>
                    </a:p>
                  </a:txBody>
                  <a:tcPr anchor="ctr" anchorCtr="0">
                    <a:lnL>
                      <a:noFill/>
                    </a:lnL>
                    <a:lnR>
                      <a:noFill/>
                    </a:lnR>
                    <a:lnT w="12700">
                      <a:solidFill>
                        <a:schemeClr val="tx1"/>
                      </a:solidFill>
                      <a:prstDash val="solid"/>
                    </a:lnT>
                    <a:lnB w="12700">
                      <a:solidFill>
                        <a:schemeClr val="tx1"/>
                      </a:solidFill>
                      <a:prstDash val="solid"/>
                    </a:lnB>
                    <a:lnTlToBr>
                      <a:noFill/>
                    </a:lnTlToBr>
                    <a:lnBlToTr>
                      <a:noFill/>
                    </a:lnBlToTr>
                    <a:solidFill>
                      <a:srgbClr val="2D61B7"/>
                    </a:solidFill>
                  </a:tcPr>
                </a:tc>
                <a:tc>
                  <a:txBody>
                    <a:bodyPr/>
                    <a:p>
                      <a:pPr algn="ctr">
                        <a:buNone/>
                      </a:pPr>
                      <a:r>
                        <a:rPr lang="zh-CN" altLang="en-US" sz="1800">
                          <a:latin typeface="微软雅黑" panose="020B0503020204020204" charset="-122"/>
                          <a:ea typeface="微软雅黑" panose="020B0503020204020204" charset="-122"/>
                        </a:rPr>
                        <a:t>血药浓度</a:t>
                      </a:r>
                      <a:endParaRPr lang="zh-CN" altLang="en-US" sz="1800">
                        <a:latin typeface="微软雅黑" panose="020B0503020204020204" charset="-122"/>
                        <a:ea typeface="微软雅黑" panose="020B0503020204020204" charset="-122"/>
                      </a:endParaRPr>
                    </a:p>
                    <a:p>
                      <a:pPr algn="ctr">
                        <a:buNone/>
                      </a:pPr>
                      <a:r>
                        <a:rPr lang="zh-CN" altLang="en-US" sz="1800">
                          <a:latin typeface="微软雅黑" panose="020B0503020204020204" charset="-122"/>
                          <a:ea typeface="微软雅黑" panose="020B0503020204020204" charset="-122"/>
                        </a:rPr>
                        <a:t>达峰时间</a:t>
                      </a:r>
                      <a:endParaRPr lang="zh-CN" altLang="en-US" sz="1800">
                        <a:latin typeface="微软雅黑" panose="020B0503020204020204" charset="-122"/>
                        <a:ea typeface="微软雅黑" panose="020B0503020204020204" charset="-122"/>
                      </a:endParaRPr>
                    </a:p>
                  </a:txBody>
                  <a:tcPr anchor="ctr" anchorCtr="0">
                    <a:lnL>
                      <a:noFill/>
                    </a:lnL>
                    <a:lnR>
                      <a:noFill/>
                    </a:lnR>
                    <a:lnT w="12700">
                      <a:solidFill>
                        <a:schemeClr val="tx1"/>
                      </a:solidFill>
                      <a:prstDash val="solid"/>
                    </a:lnT>
                    <a:lnB w="12700">
                      <a:solidFill>
                        <a:schemeClr val="tx1"/>
                      </a:solidFill>
                      <a:prstDash val="solid"/>
                    </a:lnB>
                    <a:lnTlToBr>
                      <a:noFill/>
                    </a:lnTlToBr>
                    <a:lnBlToTr>
                      <a:noFill/>
                    </a:lnBlToTr>
                    <a:solidFill>
                      <a:srgbClr val="2D61B7"/>
                    </a:solidFill>
                  </a:tcPr>
                </a:tc>
                <a:tc>
                  <a:txBody>
                    <a:bodyPr/>
                    <a:p>
                      <a:pPr algn="ctr">
                        <a:buNone/>
                      </a:pPr>
                      <a:r>
                        <a:rPr lang="zh-CN" altLang="en-US" sz="1800">
                          <a:latin typeface="微软雅黑" panose="020B0503020204020204" charset="-122"/>
                          <a:ea typeface="微软雅黑" panose="020B0503020204020204" charset="-122"/>
                        </a:rPr>
                        <a:t>适应症</a:t>
                      </a:r>
                      <a:endParaRPr lang="zh-CN" altLang="en-US" sz="1800">
                        <a:latin typeface="微软雅黑" panose="020B0503020204020204" charset="-122"/>
                        <a:ea typeface="微软雅黑" panose="020B0503020204020204" charset="-122"/>
                      </a:endParaRPr>
                    </a:p>
                  </a:txBody>
                  <a:tcPr anchor="ctr" anchorCtr="0">
                    <a:lnL>
                      <a:noFill/>
                    </a:lnL>
                    <a:lnR>
                      <a:noFill/>
                    </a:lnR>
                    <a:lnT w="12700">
                      <a:solidFill>
                        <a:schemeClr val="tx1"/>
                      </a:solidFill>
                      <a:prstDash val="solid"/>
                    </a:lnT>
                    <a:lnB w="12700">
                      <a:solidFill>
                        <a:schemeClr val="tx1"/>
                      </a:solidFill>
                      <a:prstDash val="solid"/>
                    </a:lnB>
                    <a:lnTlToBr>
                      <a:noFill/>
                    </a:lnTlToBr>
                    <a:lnBlToTr>
                      <a:noFill/>
                    </a:lnBlToTr>
                    <a:solidFill>
                      <a:srgbClr val="2D61B7"/>
                    </a:solidFill>
                  </a:tcPr>
                </a:tc>
              </a:tr>
              <a:tr h="690880">
                <a:tc>
                  <a:txBody>
                    <a:bodyPr/>
                    <a:p>
                      <a:pPr algn="ctr">
                        <a:buNone/>
                      </a:pPr>
                      <a:r>
                        <a:rPr lang="zh-CN" altLang="en-US" sz="1400">
                          <a:solidFill>
                            <a:srgbClr val="002060"/>
                          </a:solidFill>
                          <a:latin typeface="微软雅黑" panose="020B0503020204020204" charset="-122"/>
                          <a:ea typeface="微软雅黑" panose="020B0503020204020204" charset="-122"/>
                        </a:rPr>
                        <a:t>匹维溴铵片</a:t>
                      </a:r>
                      <a:endParaRPr lang="zh-CN" altLang="en-US" sz="1400">
                        <a:solidFill>
                          <a:srgbClr val="002060"/>
                        </a:solidFill>
                        <a:latin typeface="微软雅黑" panose="020B0503020204020204" charset="-122"/>
                        <a:ea typeface="微软雅黑" panose="020B0503020204020204" charset="-122"/>
                      </a:endParaRPr>
                    </a:p>
                  </a:txBody>
                  <a:tcPr anchor="ctr" anchorCtr="0">
                    <a:lnL>
                      <a:noFill/>
                    </a:lnL>
                    <a:lnR>
                      <a:noFill/>
                    </a:lnR>
                    <a:lnT w="12700">
                      <a:solidFill>
                        <a:schemeClr val="tx1"/>
                      </a:solidFill>
                      <a:prstDash val="solid"/>
                    </a:lnT>
                    <a:lnB>
                      <a:noFill/>
                    </a:lnB>
                    <a:lnTlToBr>
                      <a:noFill/>
                    </a:lnTlToBr>
                    <a:lnBlToTr>
                      <a:noFill/>
                    </a:lnBlToTr>
                    <a:noFill/>
                  </a:tcPr>
                </a:tc>
                <a:tc>
                  <a:txBody>
                    <a:bodyPr/>
                    <a:p>
                      <a:pPr algn="ctr">
                        <a:buNone/>
                      </a:pPr>
                      <a:r>
                        <a:rPr lang="en-US" altLang="zh-CN" sz="1400">
                          <a:solidFill>
                            <a:srgbClr val="002060"/>
                          </a:solidFill>
                          <a:latin typeface="微软雅黑" panose="020B0503020204020204" charset="-122"/>
                          <a:ea typeface="微软雅黑" panose="020B0503020204020204" charset="-122"/>
                        </a:rPr>
                        <a:t>1h</a:t>
                      </a:r>
                      <a:endParaRPr lang="en-US" altLang="zh-CN" sz="1400">
                        <a:solidFill>
                          <a:srgbClr val="002060"/>
                        </a:solidFill>
                        <a:latin typeface="微软雅黑" panose="020B0503020204020204" charset="-122"/>
                        <a:ea typeface="微软雅黑" panose="020B0503020204020204" charset="-122"/>
                      </a:endParaRPr>
                    </a:p>
                  </a:txBody>
                  <a:tcPr anchor="ctr" anchorCtr="0">
                    <a:lnL>
                      <a:noFill/>
                    </a:lnL>
                    <a:lnR>
                      <a:noFill/>
                    </a:lnR>
                    <a:lnT w="12700">
                      <a:solidFill>
                        <a:schemeClr val="tx1"/>
                      </a:solidFill>
                      <a:prstDash val="solid"/>
                    </a:lnT>
                    <a:lnB>
                      <a:noFill/>
                    </a:lnB>
                    <a:lnTlToBr>
                      <a:noFill/>
                    </a:lnTlToBr>
                    <a:lnBlToTr>
                      <a:noFill/>
                    </a:lnBlToTr>
                    <a:noFill/>
                  </a:tcPr>
                </a:tc>
                <a:tc>
                  <a:txBody>
                    <a:bodyPr/>
                    <a:p>
                      <a:pPr algn="l">
                        <a:buNone/>
                      </a:pPr>
                      <a:r>
                        <a:rPr lang="zh-CN" altLang="en-US" sz="1400">
                          <a:solidFill>
                            <a:srgbClr val="002060"/>
                          </a:solidFill>
                          <a:latin typeface="微软雅黑" panose="020B0503020204020204" charset="-122"/>
                          <a:ea typeface="微软雅黑" panose="020B0503020204020204" charset="-122"/>
                        </a:rPr>
                        <a:t>对症治疗与肠道功能紊乱有关的疼痛等。 </a:t>
                      </a:r>
                      <a:endParaRPr lang="zh-CN" altLang="en-US" sz="1400">
                        <a:solidFill>
                          <a:srgbClr val="002060"/>
                        </a:solidFill>
                        <a:latin typeface="微软雅黑" panose="020B0503020204020204" charset="-122"/>
                        <a:ea typeface="微软雅黑" panose="020B0503020204020204" charset="-122"/>
                      </a:endParaRPr>
                    </a:p>
                    <a:p>
                      <a:pPr algn="l">
                        <a:buNone/>
                      </a:pPr>
                      <a:r>
                        <a:rPr lang="zh-CN" altLang="en-US" sz="1400">
                          <a:solidFill>
                            <a:srgbClr val="002060"/>
                          </a:solidFill>
                          <a:latin typeface="微软雅黑" panose="020B0503020204020204" charset="-122"/>
                          <a:ea typeface="微软雅黑" panose="020B0503020204020204" charset="-122"/>
                        </a:rPr>
                        <a:t>对症治疗与胆道功能紊乱有关的疼痛；</a:t>
                      </a:r>
                      <a:endParaRPr lang="zh-CN" altLang="en-US" sz="1400">
                        <a:solidFill>
                          <a:srgbClr val="002060"/>
                        </a:solidFill>
                        <a:latin typeface="微软雅黑" panose="020B0503020204020204" charset="-122"/>
                        <a:ea typeface="微软雅黑" panose="020B0503020204020204" charset="-122"/>
                      </a:endParaRPr>
                    </a:p>
                  </a:txBody>
                  <a:tcPr anchor="ctr" anchorCtr="0">
                    <a:lnL>
                      <a:noFill/>
                    </a:lnL>
                    <a:lnR>
                      <a:noFill/>
                    </a:lnR>
                    <a:lnT w="12700">
                      <a:solidFill>
                        <a:schemeClr val="tx1"/>
                      </a:solidFill>
                      <a:prstDash val="solid"/>
                    </a:lnT>
                    <a:lnB>
                      <a:noFill/>
                    </a:lnB>
                    <a:lnTlToBr>
                      <a:noFill/>
                    </a:lnTlToBr>
                    <a:lnBlToTr>
                      <a:noFill/>
                    </a:lnBlToTr>
                    <a:noFill/>
                  </a:tcPr>
                </a:tc>
              </a:tr>
              <a:tr h="745490">
                <a:tc>
                  <a:txBody>
                    <a:bodyPr/>
                    <a:p>
                      <a:pPr algn="ctr">
                        <a:buNone/>
                      </a:pPr>
                      <a:r>
                        <a:rPr lang="zh-CN" altLang="en-US" sz="1400">
                          <a:solidFill>
                            <a:srgbClr val="002060"/>
                          </a:solidFill>
                          <a:latin typeface="微软雅黑" panose="020B0503020204020204" charset="-122"/>
                          <a:ea typeface="微软雅黑" panose="020B0503020204020204" charset="-122"/>
                        </a:rPr>
                        <a:t>曲美布汀片</a:t>
                      </a:r>
                      <a:endParaRPr lang="zh-CN" altLang="en-US" sz="1400">
                        <a:solidFill>
                          <a:srgbClr val="002060"/>
                        </a:solidFill>
                        <a:latin typeface="微软雅黑" panose="020B0503020204020204" charset="-122"/>
                        <a:ea typeface="微软雅黑" panose="020B0503020204020204" charset="-122"/>
                      </a:endParaRPr>
                    </a:p>
                  </a:txBody>
                  <a:tcPr anchor="ctr" anchorCtr="0">
                    <a:lnL>
                      <a:noFill/>
                    </a:lnL>
                    <a:lnR>
                      <a:noFill/>
                    </a:lnR>
                    <a:lnT>
                      <a:noFill/>
                    </a:lnT>
                    <a:lnB>
                      <a:noFill/>
                    </a:lnB>
                    <a:lnTlToBr>
                      <a:noFill/>
                    </a:lnTlToBr>
                    <a:lnBlToTr>
                      <a:noFill/>
                    </a:lnBlToTr>
                    <a:noFill/>
                  </a:tcPr>
                </a:tc>
                <a:tc>
                  <a:txBody>
                    <a:bodyPr/>
                    <a:p>
                      <a:pPr algn="ctr">
                        <a:buNone/>
                      </a:pPr>
                      <a:r>
                        <a:rPr lang="en-US" altLang="zh-CN" sz="1400">
                          <a:solidFill>
                            <a:srgbClr val="002060"/>
                          </a:solidFill>
                          <a:latin typeface="微软雅黑" panose="020B0503020204020204" charset="-122"/>
                          <a:ea typeface="微软雅黑" panose="020B0503020204020204" charset="-122"/>
                        </a:rPr>
                        <a:t>0.6h</a:t>
                      </a:r>
                      <a:endParaRPr lang="en-US" altLang="zh-CN" sz="1400">
                        <a:solidFill>
                          <a:srgbClr val="002060"/>
                        </a:solidFill>
                        <a:latin typeface="微软雅黑" panose="020B0503020204020204" charset="-122"/>
                        <a:ea typeface="微软雅黑" panose="020B0503020204020204" charset="-122"/>
                      </a:endParaRPr>
                    </a:p>
                  </a:txBody>
                  <a:tcPr anchor="ctr" anchorCtr="0">
                    <a:lnL>
                      <a:noFill/>
                    </a:lnL>
                    <a:lnR>
                      <a:noFill/>
                    </a:lnR>
                    <a:lnT>
                      <a:noFill/>
                    </a:lnT>
                    <a:lnB>
                      <a:noFill/>
                    </a:lnB>
                    <a:lnTlToBr>
                      <a:noFill/>
                    </a:lnTlToBr>
                    <a:lnBlToTr>
                      <a:noFill/>
                    </a:lnBlToTr>
                    <a:noFill/>
                  </a:tcPr>
                </a:tc>
                <a:tc>
                  <a:txBody>
                    <a:bodyPr/>
                    <a:p>
                      <a:pPr algn="l">
                        <a:buNone/>
                      </a:pPr>
                      <a:r>
                        <a:rPr lang="zh-CN" altLang="en-US" sz="1400">
                          <a:solidFill>
                            <a:srgbClr val="002060"/>
                          </a:solidFill>
                          <a:latin typeface="微软雅黑" panose="020B0503020204020204" charset="-122"/>
                          <a:ea typeface="微软雅黑" panose="020B0503020204020204" charset="-122"/>
                        </a:rPr>
                        <a:t>胃肠道运动功能紊乱引起的腹痛等症状的改善</a:t>
                      </a:r>
                      <a:endParaRPr lang="zh-CN" altLang="en-US" sz="1400">
                        <a:solidFill>
                          <a:srgbClr val="002060"/>
                        </a:solidFill>
                        <a:latin typeface="微软雅黑" panose="020B0503020204020204" charset="-122"/>
                        <a:ea typeface="微软雅黑" panose="020B0503020204020204" charset="-122"/>
                      </a:endParaRPr>
                    </a:p>
                  </a:txBody>
                  <a:tcPr anchor="ctr" anchorCtr="0">
                    <a:lnL>
                      <a:noFill/>
                    </a:lnL>
                    <a:lnR>
                      <a:noFill/>
                    </a:lnR>
                    <a:lnT>
                      <a:noFill/>
                    </a:lnT>
                    <a:lnB>
                      <a:noFill/>
                    </a:lnB>
                    <a:lnTlToBr>
                      <a:noFill/>
                    </a:lnTlToBr>
                    <a:lnBlToTr>
                      <a:noFill/>
                    </a:lnBlToTr>
                    <a:noFill/>
                  </a:tcPr>
                </a:tc>
              </a:tr>
              <a:tr h="690880">
                <a:tc>
                  <a:txBody>
                    <a:bodyPr/>
                    <a:p>
                      <a:pPr algn="ctr">
                        <a:buNone/>
                      </a:pPr>
                      <a:r>
                        <a:rPr lang="zh-CN" altLang="en-US" sz="1400">
                          <a:solidFill>
                            <a:srgbClr val="002060"/>
                          </a:solidFill>
                          <a:latin typeface="微软雅黑" panose="020B0503020204020204" charset="-122"/>
                          <a:ea typeface="微软雅黑" panose="020B0503020204020204" charset="-122"/>
                        </a:rPr>
                        <a:t>盐酸罂粟碱片</a:t>
                      </a:r>
                      <a:endParaRPr lang="zh-CN" altLang="en-US" sz="1400">
                        <a:solidFill>
                          <a:srgbClr val="002060"/>
                        </a:solidFill>
                        <a:latin typeface="微软雅黑" panose="020B0503020204020204" charset="-122"/>
                        <a:ea typeface="微软雅黑" panose="020B0503020204020204" charset="-122"/>
                      </a:endParaRPr>
                    </a:p>
                  </a:txBody>
                  <a:tcPr anchor="ctr" anchorCtr="0">
                    <a:lnL>
                      <a:noFill/>
                    </a:lnL>
                    <a:lnR>
                      <a:noFill/>
                    </a:lnR>
                    <a:lnT>
                      <a:noFill/>
                    </a:lnT>
                    <a:lnB>
                      <a:noFill/>
                    </a:lnB>
                    <a:lnTlToBr>
                      <a:noFill/>
                    </a:lnTlToBr>
                    <a:lnBlToTr>
                      <a:noFill/>
                    </a:lnBlToTr>
                    <a:noFill/>
                  </a:tcPr>
                </a:tc>
                <a:tc>
                  <a:txBody>
                    <a:bodyPr/>
                    <a:p>
                      <a:pPr algn="ctr">
                        <a:buNone/>
                      </a:pPr>
                      <a:r>
                        <a:rPr lang="en-US" altLang="zh-CN" sz="1400">
                          <a:solidFill>
                            <a:srgbClr val="002060"/>
                          </a:solidFill>
                          <a:latin typeface="微软雅黑" panose="020B0503020204020204" charset="-122"/>
                          <a:ea typeface="微软雅黑" panose="020B0503020204020204" charset="-122"/>
                          <a:sym typeface="+mn-ea"/>
                        </a:rPr>
                        <a:t>0.5-2h</a:t>
                      </a:r>
                      <a:r>
                        <a:rPr lang="zh-CN" altLang="en-US" sz="1400">
                          <a:solidFill>
                            <a:srgbClr val="002060"/>
                          </a:solidFill>
                          <a:latin typeface="微软雅黑" panose="020B0503020204020204" charset="-122"/>
                          <a:ea typeface="微软雅黑" panose="020B0503020204020204" charset="-122"/>
                          <a:sym typeface="+mn-ea"/>
                        </a:rPr>
                        <a:t>，或</a:t>
                      </a:r>
                      <a:r>
                        <a:rPr lang="en-US" altLang="zh-CN" sz="1400">
                          <a:solidFill>
                            <a:srgbClr val="002060"/>
                          </a:solidFill>
                          <a:latin typeface="微软雅黑" panose="020B0503020204020204" charset="-122"/>
                          <a:ea typeface="微软雅黑" panose="020B0503020204020204" charset="-122"/>
                          <a:sym typeface="+mn-ea"/>
                        </a:rPr>
                        <a:t>24h</a:t>
                      </a:r>
                      <a:endParaRPr lang="en-US" altLang="zh-CN" sz="1400">
                        <a:solidFill>
                          <a:srgbClr val="002060"/>
                        </a:solidFill>
                        <a:latin typeface="微软雅黑" panose="020B0503020204020204" charset="-122"/>
                        <a:ea typeface="微软雅黑" panose="020B0503020204020204" charset="-122"/>
                        <a:sym typeface="+mn-ea"/>
                      </a:endParaRPr>
                    </a:p>
                  </a:txBody>
                  <a:tcPr anchor="ctr" anchorCtr="0">
                    <a:lnL>
                      <a:noFill/>
                    </a:lnL>
                    <a:lnR>
                      <a:noFill/>
                    </a:lnR>
                    <a:lnT>
                      <a:noFill/>
                    </a:lnT>
                    <a:lnB>
                      <a:noFill/>
                    </a:lnB>
                    <a:lnTlToBr>
                      <a:noFill/>
                    </a:lnTlToBr>
                    <a:lnBlToTr>
                      <a:noFill/>
                    </a:lnBlToTr>
                    <a:noFill/>
                  </a:tcPr>
                </a:tc>
                <a:tc>
                  <a:txBody>
                    <a:bodyPr/>
                    <a:p>
                      <a:pPr algn="l">
                        <a:buNone/>
                      </a:pPr>
                      <a:r>
                        <a:rPr lang="zh-CN" altLang="en-US" sz="1400">
                          <a:solidFill>
                            <a:srgbClr val="002060"/>
                          </a:solidFill>
                          <a:latin typeface="微软雅黑" panose="020B0503020204020204" charset="-122"/>
                          <a:ea typeface="微软雅黑" panose="020B0503020204020204" charset="-122"/>
                        </a:rPr>
                        <a:t>用于治疗脑、心及外周血管痉挛所致的缺血，</a:t>
                      </a:r>
                      <a:endParaRPr lang="zh-CN" altLang="en-US" sz="1400">
                        <a:solidFill>
                          <a:srgbClr val="002060"/>
                        </a:solidFill>
                        <a:latin typeface="微软雅黑" panose="020B0503020204020204" charset="-122"/>
                        <a:ea typeface="微软雅黑" panose="020B0503020204020204" charset="-122"/>
                      </a:endParaRPr>
                    </a:p>
                    <a:p>
                      <a:pPr algn="l">
                        <a:buNone/>
                      </a:pPr>
                      <a:r>
                        <a:rPr lang="zh-CN" altLang="en-US" sz="1400">
                          <a:solidFill>
                            <a:srgbClr val="002060"/>
                          </a:solidFill>
                          <a:latin typeface="微软雅黑" panose="020B0503020204020204" charset="-122"/>
                          <a:ea typeface="微软雅黑" panose="020B0503020204020204" charset="-122"/>
                        </a:rPr>
                        <a:t>肾、胆或胃肠道等内脏痉挛</a:t>
                      </a:r>
                      <a:endParaRPr lang="zh-CN" altLang="en-US" sz="1400">
                        <a:solidFill>
                          <a:srgbClr val="002060"/>
                        </a:solidFill>
                        <a:latin typeface="微软雅黑" panose="020B0503020204020204" charset="-122"/>
                        <a:ea typeface="微软雅黑" panose="020B0503020204020204" charset="-122"/>
                      </a:endParaRPr>
                    </a:p>
                  </a:txBody>
                  <a:tcPr anchor="ctr" anchorCtr="0">
                    <a:lnL>
                      <a:noFill/>
                    </a:lnL>
                    <a:lnR>
                      <a:noFill/>
                    </a:lnR>
                    <a:lnT>
                      <a:noFill/>
                    </a:lnT>
                    <a:lnB>
                      <a:noFill/>
                    </a:lnB>
                    <a:lnTlToBr>
                      <a:noFill/>
                    </a:lnTlToBr>
                    <a:lnBlToTr>
                      <a:noFill/>
                    </a:lnBlToTr>
                    <a:noFill/>
                  </a:tcPr>
                </a:tc>
              </a:tr>
              <a:tr h="852170">
                <a:tc>
                  <a:txBody>
                    <a:bodyPr/>
                    <a:p>
                      <a:pPr algn="ctr">
                        <a:buNone/>
                      </a:pPr>
                      <a:r>
                        <a:rPr lang="zh-CN" altLang="en-US" sz="1400" b="1">
                          <a:solidFill>
                            <a:srgbClr val="002060"/>
                          </a:solidFill>
                          <a:latin typeface="微软雅黑" panose="020B0503020204020204" charset="-122"/>
                          <a:ea typeface="微软雅黑" panose="020B0503020204020204" charset="-122"/>
                        </a:rPr>
                        <a:t>间苯三酚口崩片</a:t>
                      </a:r>
                      <a:endParaRPr lang="zh-CN" altLang="en-US" sz="1400" b="1">
                        <a:solidFill>
                          <a:srgbClr val="002060"/>
                        </a:solidFill>
                        <a:latin typeface="微软雅黑" panose="020B0503020204020204" charset="-122"/>
                        <a:ea typeface="微软雅黑" panose="020B0503020204020204" charset="-122"/>
                      </a:endParaRPr>
                    </a:p>
                  </a:txBody>
                  <a:tcPr anchor="ctr" anchorCtr="0">
                    <a:lnL>
                      <a:noFill/>
                    </a:lnL>
                    <a:lnR>
                      <a:noFill/>
                    </a:lnR>
                    <a:lnT>
                      <a:noFill/>
                    </a:lnT>
                    <a:lnB w="12700">
                      <a:solidFill>
                        <a:schemeClr val="tx1"/>
                      </a:solidFill>
                      <a:prstDash val="solid"/>
                    </a:lnB>
                    <a:lnTlToBr>
                      <a:noFill/>
                    </a:lnTlToBr>
                    <a:lnBlToTr>
                      <a:noFill/>
                    </a:lnBlToTr>
                    <a:noFill/>
                  </a:tcPr>
                </a:tc>
                <a:tc>
                  <a:txBody>
                    <a:bodyPr/>
                    <a:p>
                      <a:pPr algn="ctr">
                        <a:buNone/>
                      </a:pPr>
                      <a:r>
                        <a:rPr lang="en-US" altLang="zh-CN" sz="1400" b="1">
                          <a:solidFill>
                            <a:srgbClr val="FF0000"/>
                          </a:solidFill>
                          <a:latin typeface="微软雅黑" panose="020B0503020204020204" charset="-122"/>
                          <a:ea typeface="微软雅黑" panose="020B0503020204020204" charset="-122"/>
                          <a:cs typeface="微软雅黑" panose="020B0503020204020204" charset="-122"/>
                          <a:sym typeface="+mn-ea"/>
                        </a:rPr>
                        <a:t>15-20</a:t>
                      </a:r>
                      <a:r>
                        <a:rPr lang="zh-CN" altLang="en-US" sz="1400" b="1">
                          <a:solidFill>
                            <a:srgbClr val="FF0000"/>
                          </a:solidFill>
                          <a:latin typeface="微软雅黑" panose="020B0503020204020204" charset="-122"/>
                          <a:ea typeface="微软雅黑" panose="020B0503020204020204" charset="-122"/>
                          <a:cs typeface="微软雅黑" panose="020B0503020204020204" charset="-122"/>
                          <a:sym typeface="+mn-ea"/>
                        </a:rPr>
                        <a:t>分钟</a:t>
                      </a:r>
                      <a:endParaRPr lang="zh-CN" altLang="en-US" sz="1400" b="1">
                        <a:solidFill>
                          <a:srgbClr val="FF0000"/>
                        </a:solidFill>
                        <a:latin typeface="微软雅黑" panose="020B0503020204020204" charset="-122"/>
                        <a:ea typeface="微软雅黑" panose="020B0503020204020204" charset="-122"/>
                        <a:cs typeface="微软雅黑" panose="020B0503020204020204" charset="-122"/>
                        <a:sym typeface="+mn-ea"/>
                      </a:endParaRPr>
                    </a:p>
                  </a:txBody>
                  <a:tcPr anchor="ctr" anchorCtr="0">
                    <a:lnL>
                      <a:noFill/>
                    </a:lnL>
                    <a:lnR>
                      <a:noFill/>
                    </a:lnR>
                    <a:lnT>
                      <a:noFill/>
                    </a:lnT>
                    <a:lnB w="12700">
                      <a:solidFill>
                        <a:schemeClr val="tx1"/>
                      </a:solidFill>
                      <a:prstDash val="solid"/>
                    </a:lnB>
                    <a:lnTlToBr>
                      <a:noFill/>
                    </a:lnTlToBr>
                    <a:lnBlToTr>
                      <a:noFill/>
                    </a:lnBlToTr>
                    <a:noFill/>
                  </a:tcPr>
                </a:tc>
                <a:tc>
                  <a:txBody>
                    <a:bodyPr/>
                    <a:p>
                      <a:pPr algn="l">
                        <a:buNone/>
                      </a:pPr>
                      <a:r>
                        <a:rPr lang="zh-CN" altLang="en-US" sz="1400" b="1">
                          <a:solidFill>
                            <a:srgbClr val="002060"/>
                          </a:solidFill>
                          <a:latin typeface="微软雅黑" panose="020B0503020204020204" charset="-122"/>
                          <a:ea typeface="微软雅黑" panose="020B0503020204020204" charset="-122"/>
                        </a:rPr>
                        <a:t>消化系统和胆道功能障碍引起的急性痉挛性疼痛；急性痉挛性尿道、膀胱、肾绞痛；妇科痉挛性疼痛。</a:t>
                      </a:r>
                      <a:endParaRPr lang="zh-CN" altLang="en-US" sz="1400" b="1">
                        <a:solidFill>
                          <a:srgbClr val="002060"/>
                        </a:solidFill>
                        <a:latin typeface="微软雅黑" panose="020B0503020204020204" charset="-122"/>
                        <a:ea typeface="微软雅黑" panose="020B0503020204020204" charset="-122"/>
                      </a:endParaRPr>
                    </a:p>
                  </a:txBody>
                  <a:tcPr anchor="ctr" anchorCtr="0">
                    <a:lnL>
                      <a:noFill/>
                    </a:lnL>
                    <a:lnR>
                      <a:noFill/>
                    </a:lnR>
                    <a:lnT>
                      <a:noFill/>
                    </a:lnT>
                    <a:lnB w="12700">
                      <a:solidFill>
                        <a:schemeClr val="tx1"/>
                      </a:solidFill>
                      <a:prstDash val="solid"/>
                    </a:lnB>
                    <a:lnTlToBr>
                      <a:noFill/>
                    </a:lnTlToBr>
                    <a:lnBlToTr>
                      <a:noFill/>
                    </a:lnBlToTr>
                    <a:noFill/>
                  </a:tcPr>
                </a:tc>
              </a:tr>
            </a:tbl>
          </a:graphicData>
        </a:graphic>
      </p:graphicFrame>
      <p:sp>
        <p:nvSpPr>
          <p:cNvPr id="2" name="文本框 1"/>
          <p:cNvSpPr txBox="1"/>
          <p:nvPr/>
        </p:nvSpPr>
        <p:spPr>
          <a:xfrm>
            <a:off x="1703705" y="4796790"/>
            <a:ext cx="9330055" cy="1753235"/>
          </a:xfrm>
          <a:prstGeom prst="rect">
            <a:avLst/>
          </a:prstGeom>
          <a:noFill/>
        </p:spPr>
        <p:txBody>
          <a:bodyPr wrap="square" rtlCol="0" anchor="t">
            <a:spAutoFit/>
          </a:bodyPr>
          <a:p>
            <a:pPr marL="285750" indent="-285750" fontAlgn="auto">
              <a:lnSpc>
                <a:spcPct val="150000"/>
              </a:lnSpc>
              <a:buFont typeface="Wingdings" panose="05000000000000000000" charset="0"/>
              <a:buChar char="ü"/>
            </a:pPr>
            <a:r>
              <a:rPr lang="zh-CN" altLang="en-US" b="1" dirty="0">
                <a:solidFill>
                  <a:srgbClr val="002060"/>
                </a:solidFill>
                <a:latin typeface="微软雅黑" panose="020B0503020204020204" charset="-122"/>
                <a:ea typeface="微软雅黑" panose="020B0503020204020204" charset="-122"/>
                <a:cs typeface="微软雅黑" panose="020B0503020204020204" charset="-122"/>
                <a:sym typeface="+mn-ea"/>
              </a:rPr>
              <a:t>临床路径：</a:t>
            </a:r>
            <a:r>
              <a:rPr lang="zh-CN" altLang="en-US" dirty="0" smtClean="0">
                <a:solidFill>
                  <a:srgbClr val="002060"/>
                </a:solidFill>
                <a:latin typeface="微软雅黑" panose="020B0503020204020204" charset="-122"/>
                <a:ea typeface="微软雅黑" panose="020B0503020204020204" charset="-122"/>
                <a:sym typeface="+mn-ea"/>
              </a:rPr>
              <a:t>2018版临床路径妇产科、消化科、泌尿科共6条推荐使用间苯三酚</a:t>
            </a:r>
            <a:endParaRPr lang="zh-CN" altLang="en-US">
              <a:solidFill>
                <a:srgbClr val="002060"/>
              </a:solidFill>
              <a:latin typeface="微软雅黑" panose="020B0503020204020204" charset="-122"/>
              <a:ea typeface="微软雅黑" panose="020B0503020204020204" charset="-122"/>
              <a:cs typeface="微软雅黑" panose="020B0503020204020204" charset="-122"/>
              <a:sym typeface="+mn-ea"/>
            </a:endParaRPr>
          </a:p>
          <a:p>
            <a:pPr marL="285750" indent="-285750" fontAlgn="auto">
              <a:lnSpc>
                <a:spcPct val="150000"/>
              </a:lnSpc>
              <a:buFont typeface="Wingdings" panose="05000000000000000000" charset="0"/>
              <a:buChar char="ü"/>
            </a:pPr>
            <a:r>
              <a:rPr lang="zh-CN" altLang="en-US">
                <a:solidFill>
                  <a:srgbClr val="002060"/>
                </a:solidFill>
                <a:latin typeface="微软雅黑" panose="020B0503020204020204" charset="-122"/>
                <a:ea typeface="微软雅黑" panose="020B0503020204020204" charset="-122"/>
                <a:cs typeface="微软雅黑" panose="020B0503020204020204" charset="-122"/>
                <a:sym typeface="+mn-ea"/>
              </a:rPr>
              <a:t>获批注册分类为化学药品</a:t>
            </a:r>
            <a:r>
              <a:rPr lang="en-US" altLang="zh-CN">
                <a:solidFill>
                  <a:srgbClr val="002060"/>
                </a:solidFill>
                <a:latin typeface="微软雅黑" panose="020B0503020204020204" charset="-122"/>
                <a:ea typeface="微软雅黑" panose="020B0503020204020204" charset="-122"/>
                <a:cs typeface="微软雅黑" panose="020B0503020204020204" charset="-122"/>
                <a:sym typeface="+mn-ea"/>
              </a:rPr>
              <a:t>3</a:t>
            </a:r>
            <a:r>
              <a:rPr lang="zh-CN" altLang="en-US">
                <a:solidFill>
                  <a:srgbClr val="002060"/>
                </a:solidFill>
                <a:latin typeface="微软雅黑" panose="020B0503020204020204" charset="-122"/>
                <a:ea typeface="微软雅黑" panose="020B0503020204020204" charset="-122"/>
                <a:cs typeface="微软雅黑" panose="020B0503020204020204" charset="-122"/>
                <a:sym typeface="+mn-ea"/>
              </a:rPr>
              <a:t>类，视同过评，与原研参比制剂具有生物等效性</a:t>
            </a:r>
            <a:endParaRPr lang="zh-CN" altLang="en-US">
              <a:solidFill>
                <a:srgbClr val="002060"/>
              </a:solidFill>
              <a:latin typeface="微软雅黑" panose="020B0503020204020204" charset="-122"/>
              <a:ea typeface="微软雅黑" panose="020B0503020204020204" charset="-122"/>
              <a:cs typeface="微软雅黑" panose="020B0503020204020204" charset="-122"/>
            </a:endParaRPr>
          </a:p>
          <a:p>
            <a:pPr marL="285750" indent="-285750" fontAlgn="auto">
              <a:lnSpc>
                <a:spcPct val="150000"/>
              </a:lnSpc>
              <a:buFont typeface="Wingdings" panose="05000000000000000000" charset="0"/>
              <a:buChar char="ü"/>
            </a:pPr>
            <a:r>
              <a:rPr lang="zh-CN" altLang="en-US">
                <a:solidFill>
                  <a:srgbClr val="002060"/>
                </a:solidFill>
                <a:latin typeface="微软雅黑" panose="020B0503020204020204" charset="-122"/>
                <a:ea typeface="微软雅黑" panose="020B0503020204020204" charset="-122"/>
                <a:cs typeface="微软雅黑" panose="020B0503020204020204" charset="-122"/>
                <a:sym typeface="+mn-ea"/>
              </a:rPr>
              <a:t>较目录内口服解痉临床常用三大产品</a:t>
            </a:r>
            <a:r>
              <a:rPr lang="zh-CN" altLang="en-US" b="1">
                <a:solidFill>
                  <a:srgbClr val="002060"/>
                </a:solidFill>
                <a:latin typeface="微软雅黑" panose="020B0503020204020204" charset="-122"/>
                <a:ea typeface="微软雅黑" panose="020B0503020204020204" charset="-122"/>
                <a:cs typeface="微软雅黑" panose="020B0503020204020204" charset="-122"/>
                <a:sym typeface="+mn-ea"/>
              </a:rPr>
              <a:t>起效更迅速</a:t>
            </a:r>
            <a:r>
              <a:rPr lang="zh-CN" altLang="en-US" b="1" baseline="30000">
                <a:solidFill>
                  <a:srgbClr val="002060"/>
                </a:solidFill>
                <a:latin typeface="微软雅黑" panose="020B0503020204020204" charset="-122"/>
                <a:ea typeface="微软雅黑" panose="020B0503020204020204" charset="-122"/>
                <a:cs typeface="微软雅黑" panose="020B0503020204020204" charset="-122"/>
                <a:sym typeface="+mn-ea"/>
              </a:rPr>
              <a:t>，</a:t>
            </a:r>
            <a:r>
              <a:rPr lang="zh-CN" altLang="en-US" b="1">
                <a:solidFill>
                  <a:srgbClr val="002060"/>
                </a:solidFill>
                <a:latin typeface="微软雅黑" panose="020B0503020204020204" charset="-122"/>
                <a:ea typeface="微软雅黑" panose="020B0503020204020204" charset="-122"/>
                <a:cs typeface="微软雅黑" panose="020B0503020204020204" charset="-122"/>
                <a:sym typeface="+mn-ea"/>
              </a:rPr>
              <a:t>覆盖痉挛性疾病更多</a:t>
            </a:r>
            <a:endParaRPr lang="zh-CN" altLang="en-US" b="1">
              <a:solidFill>
                <a:srgbClr val="002060"/>
              </a:solidFill>
              <a:latin typeface="微软雅黑" panose="020B0503020204020204" charset="-122"/>
              <a:ea typeface="微软雅黑" panose="020B0503020204020204" charset="-122"/>
              <a:cs typeface="微软雅黑" panose="020B0503020204020204" charset="-122"/>
              <a:sym typeface="+mn-ea"/>
            </a:endParaRPr>
          </a:p>
          <a:p>
            <a:pPr marL="285750" indent="-285750" fontAlgn="auto">
              <a:lnSpc>
                <a:spcPct val="150000"/>
              </a:lnSpc>
              <a:buFont typeface="Wingdings" panose="05000000000000000000" charset="0"/>
              <a:buChar char="ü"/>
            </a:pPr>
            <a:r>
              <a:rPr lang="zh-CN" altLang="en-US">
                <a:solidFill>
                  <a:srgbClr val="002060"/>
                </a:solidFill>
                <a:latin typeface="微软雅黑" panose="020B0503020204020204" charset="-122"/>
                <a:ea typeface="微软雅黑" panose="020B0503020204020204" charset="-122"/>
                <a:cs typeface="微软雅黑" panose="020B0503020204020204" charset="-122"/>
                <a:sym typeface="+mn-ea"/>
              </a:rPr>
              <a:t>间苯三酚只作用于痉挛平滑肌，对正常平滑肌影响极小</a:t>
            </a:r>
            <a:r>
              <a:rPr lang="zh-CN" altLang="en-US" baseline="30000">
                <a:solidFill>
                  <a:srgbClr val="002060"/>
                </a:solidFill>
                <a:latin typeface="微软雅黑" panose="020B0503020204020204" charset="-122"/>
                <a:ea typeface="微软雅黑" panose="020B0503020204020204" charset="-122"/>
                <a:cs typeface="微软雅黑" panose="020B0503020204020204" charset="-122"/>
                <a:sym typeface="+mn-ea"/>
              </a:rPr>
              <a:t>，</a:t>
            </a:r>
            <a:r>
              <a:rPr lang="zh-CN" altLang="en-US" b="1">
                <a:solidFill>
                  <a:srgbClr val="002060"/>
                </a:solidFill>
                <a:latin typeface="微软雅黑" panose="020B0503020204020204" charset="-122"/>
                <a:ea typeface="微软雅黑" panose="020B0503020204020204" charset="-122"/>
                <a:cs typeface="微软雅黑" panose="020B0503020204020204" charset="-122"/>
                <a:sym typeface="+mn-ea"/>
              </a:rPr>
              <a:t>作用更精准</a:t>
            </a:r>
            <a:endParaRPr lang="zh-CN" altLang="en-US" b="1">
              <a:solidFill>
                <a:srgbClr val="002060"/>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4" name="0f638565-7cae-412a-ac01-c48f4f5c3d11.source.5.zh-Hans"/>
          <p:cNvGrpSpPr/>
          <p:nvPr>
            <p:custDataLst>
              <p:tags r:id="rId1"/>
            </p:custDataLst>
          </p:nvPr>
        </p:nvGrpSpPr>
        <p:grpSpPr>
          <a:xfrm>
            <a:off x="1289050" y="1589405"/>
            <a:ext cx="10239375" cy="4246880"/>
            <a:chOff x="5779911" y="1426033"/>
            <a:chExt cx="6015026" cy="3641354"/>
          </a:xfrm>
        </p:grpSpPr>
        <p:grpSp>
          <p:nvGrpSpPr>
            <p:cNvPr id="96" name="组合 95"/>
            <p:cNvGrpSpPr/>
            <p:nvPr/>
          </p:nvGrpSpPr>
          <p:grpSpPr>
            <a:xfrm>
              <a:off x="5779911" y="1426033"/>
              <a:ext cx="5968398" cy="585150"/>
              <a:chOff x="5779911" y="1426033"/>
              <a:chExt cx="5968398" cy="585150"/>
            </a:xfrm>
          </p:grpSpPr>
          <p:sp>
            <p:nvSpPr>
              <p:cNvPr id="22" name="Bullet1"/>
              <p:cNvSpPr/>
              <p:nvPr>
                <p:custDataLst>
                  <p:tags r:id="rId2"/>
                </p:custDataLst>
              </p:nvPr>
            </p:nvSpPr>
            <p:spPr bwMode="auto">
              <a:xfrm>
                <a:off x="5779911" y="1426033"/>
                <a:ext cx="2656549" cy="585150"/>
              </a:xfrm>
              <a:prstGeom prst="rect">
                <a:avLst/>
              </a:prstGeom>
              <a:noFill/>
              <a:ln w="38100">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nchorCtr="0">
                <a:normAutofit/>
              </a:bodyPr>
              <a:lstStyle>
                <a:defPPr>
                  <a:defRPr lang="en-US"/>
                </a:defPPr>
                <a:lvl1pPr marL="0" algn="l" defTabSz="609600" rtl="0" eaLnBrk="1" latinLnBrk="0" hangingPunct="1">
                  <a:defRPr sz="2400" kern="1200">
                    <a:solidFill>
                      <a:schemeClr val="dk1"/>
                    </a:solidFill>
                  </a:defRPr>
                </a:lvl1pPr>
                <a:lvl2pPr marL="609600" algn="l" defTabSz="609600" rtl="0" eaLnBrk="1" latinLnBrk="0" hangingPunct="1">
                  <a:defRPr sz="2400" kern="1200">
                    <a:solidFill>
                      <a:schemeClr val="dk1"/>
                    </a:solidFill>
                  </a:defRPr>
                </a:lvl2pPr>
                <a:lvl3pPr marL="1219200" algn="l" defTabSz="609600" rtl="0" eaLnBrk="1" latinLnBrk="0" hangingPunct="1">
                  <a:defRPr sz="2400" kern="1200">
                    <a:solidFill>
                      <a:schemeClr val="dk1"/>
                    </a:solidFill>
                  </a:defRPr>
                </a:lvl3pPr>
                <a:lvl4pPr marL="1828800" algn="l" defTabSz="609600" rtl="0" eaLnBrk="1" latinLnBrk="0" hangingPunct="1">
                  <a:defRPr sz="2400" kern="1200">
                    <a:solidFill>
                      <a:schemeClr val="dk1"/>
                    </a:solidFill>
                  </a:defRPr>
                </a:lvl4pPr>
                <a:lvl5pPr marL="2438400" algn="l" defTabSz="609600" rtl="0" eaLnBrk="1" latinLnBrk="0" hangingPunct="1">
                  <a:defRPr sz="2400" kern="1200">
                    <a:solidFill>
                      <a:schemeClr val="dk1"/>
                    </a:solidFill>
                  </a:defRPr>
                </a:lvl5pPr>
                <a:lvl6pPr marL="3048000" algn="l" defTabSz="609600" rtl="0" eaLnBrk="1" latinLnBrk="0" hangingPunct="1">
                  <a:defRPr sz="2400" kern="1200">
                    <a:solidFill>
                      <a:schemeClr val="dk1"/>
                    </a:solidFill>
                  </a:defRPr>
                </a:lvl6pPr>
                <a:lvl7pPr marL="3657600" algn="l" defTabSz="609600" rtl="0" eaLnBrk="1" latinLnBrk="0" hangingPunct="1">
                  <a:defRPr sz="2400" kern="1200">
                    <a:solidFill>
                      <a:schemeClr val="dk1"/>
                    </a:solidFill>
                  </a:defRPr>
                </a:lvl7pPr>
                <a:lvl8pPr marL="4267200" algn="l" defTabSz="609600" rtl="0" eaLnBrk="1" latinLnBrk="0" hangingPunct="1">
                  <a:defRPr sz="2400" kern="1200">
                    <a:solidFill>
                      <a:schemeClr val="dk1"/>
                    </a:solidFill>
                  </a:defRPr>
                </a:lvl8pPr>
                <a:lvl9pPr marL="4876800" algn="l" defTabSz="609600" rtl="0" eaLnBrk="1" latinLnBrk="0" hangingPunct="1">
                  <a:defRPr sz="2400" kern="1200">
                    <a:solidFill>
                      <a:schemeClr val="dk1"/>
                    </a:solidFill>
                  </a:defRPr>
                </a:lvl9pPr>
              </a:lstStyle>
              <a:p>
                <a:r>
                  <a:rPr lang="zh-CN" altLang="en-US" b="1" dirty="0">
                    <a:solidFill>
                      <a:srgbClr val="002060"/>
                    </a:solidFill>
                    <a:latin typeface="微软雅黑" panose="020B0503020204020204" charset="-122"/>
                    <a:ea typeface="微软雅黑" panose="020B0503020204020204" charset="-122"/>
                  </a:rPr>
                  <a:t>剂型创新</a:t>
                </a:r>
                <a:endParaRPr lang="zh-CN" altLang="en-US" b="1" dirty="0">
                  <a:solidFill>
                    <a:srgbClr val="002060"/>
                  </a:solidFill>
                  <a:latin typeface="微软雅黑" panose="020B0503020204020204" charset="-122"/>
                  <a:ea typeface="微软雅黑" panose="020B0503020204020204" charset="-122"/>
                </a:endParaRPr>
              </a:p>
            </p:txBody>
          </p:sp>
          <p:sp>
            <p:nvSpPr>
              <p:cNvPr id="23" name="Text1"/>
              <p:cNvSpPr/>
              <p:nvPr>
                <p:custDataLst>
                  <p:tags r:id="rId3"/>
                </p:custDataLst>
              </p:nvPr>
            </p:nvSpPr>
            <p:spPr bwMode="auto">
              <a:xfrm>
                <a:off x="6979186" y="1426033"/>
                <a:ext cx="4769123" cy="585128"/>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nchorCtr="0">
                <a:noAutofit/>
              </a:bodyPr>
              <a:lstStyle>
                <a:defPPr>
                  <a:defRPr lang="en-US"/>
                </a:defPPr>
                <a:lvl1pPr marL="0" algn="l" defTabSz="609600" rtl="0" eaLnBrk="1" latinLnBrk="0" hangingPunct="1">
                  <a:defRPr sz="2400" kern="1200">
                    <a:solidFill>
                      <a:schemeClr val="dk1"/>
                    </a:solidFill>
                  </a:defRPr>
                </a:lvl1pPr>
                <a:lvl2pPr marL="609600" algn="l" defTabSz="609600" rtl="0" eaLnBrk="1" latinLnBrk="0" hangingPunct="1">
                  <a:defRPr sz="2400" kern="1200">
                    <a:solidFill>
                      <a:schemeClr val="dk1"/>
                    </a:solidFill>
                  </a:defRPr>
                </a:lvl2pPr>
                <a:lvl3pPr marL="1219200" algn="l" defTabSz="609600" rtl="0" eaLnBrk="1" latinLnBrk="0" hangingPunct="1">
                  <a:defRPr sz="2400" kern="1200">
                    <a:solidFill>
                      <a:schemeClr val="dk1"/>
                    </a:solidFill>
                  </a:defRPr>
                </a:lvl3pPr>
                <a:lvl4pPr marL="1828800" algn="l" defTabSz="609600" rtl="0" eaLnBrk="1" latinLnBrk="0" hangingPunct="1">
                  <a:defRPr sz="2400" kern="1200">
                    <a:solidFill>
                      <a:schemeClr val="dk1"/>
                    </a:solidFill>
                  </a:defRPr>
                </a:lvl4pPr>
                <a:lvl5pPr marL="2438400" algn="l" defTabSz="609600" rtl="0" eaLnBrk="1" latinLnBrk="0" hangingPunct="1">
                  <a:defRPr sz="2400" kern="1200">
                    <a:solidFill>
                      <a:schemeClr val="dk1"/>
                    </a:solidFill>
                  </a:defRPr>
                </a:lvl5pPr>
                <a:lvl6pPr marL="3048000" algn="l" defTabSz="609600" rtl="0" eaLnBrk="1" latinLnBrk="0" hangingPunct="1">
                  <a:defRPr sz="2400" kern="1200">
                    <a:solidFill>
                      <a:schemeClr val="dk1"/>
                    </a:solidFill>
                  </a:defRPr>
                </a:lvl6pPr>
                <a:lvl7pPr marL="3657600" algn="l" defTabSz="609600" rtl="0" eaLnBrk="1" latinLnBrk="0" hangingPunct="1">
                  <a:defRPr sz="2400" kern="1200">
                    <a:solidFill>
                      <a:schemeClr val="dk1"/>
                    </a:solidFill>
                  </a:defRPr>
                </a:lvl7pPr>
                <a:lvl8pPr marL="4267200" algn="l" defTabSz="609600" rtl="0" eaLnBrk="1" latinLnBrk="0" hangingPunct="1">
                  <a:defRPr sz="2400" kern="1200">
                    <a:solidFill>
                      <a:schemeClr val="dk1"/>
                    </a:solidFill>
                  </a:defRPr>
                </a:lvl8pPr>
                <a:lvl9pPr marL="4876800" algn="l" defTabSz="609600" rtl="0" eaLnBrk="1" latinLnBrk="0" hangingPunct="1">
                  <a:defRPr sz="2400" kern="1200">
                    <a:solidFill>
                      <a:schemeClr val="dk1"/>
                    </a:solidFill>
                  </a:defRPr>
                </a:lvl9pPr>
              </a:lstStyle>
              <a:p>
                <a:pPr marL="285750" indent="-285750" algn="l" defTabSz="914400" fontAlgn="auto">
                  <a:lnSpc>
                    <a:spcPct val="150000"/>
                  </a:lnSpc>
                  <a:buFont typeface="Wingdings" panose="05000000000000000000" charset="0"/>
                  <a:buChar char="Ø"/>
                </a:pPr>
                <a:r>
                  <a:rPr lang="zh-CN" altLang="fr-FR" sz="1800">
                    <a:solidFill>
                      <a:srgbClr val="002060"/>
                    </a:solidFill>
                    <a:latin typeface="微软雅黑" panose="020B0503020204020204" charset="-122"/>
                    <a:ea typeface="微软雅黑" panose="020B0503020204020204" charset="-122"/>
                    <a:cs typeface="微软雅黑" panose="020B0503020204020204" charset="-122"/>
                    <a:sym typeface="+mn-ea"/>
                  </a:rPr>
                  <a:t>注册分类：化学药品</a:t>
                </a:r>
                <a:r>
                  <a:rPr lang="en-US" altLang="zh-CN" sz="1800">
                    <a:solidFill>
                      <a:srgbClr val="002060"/>
                    </a:solidFill>
                    <a:latin typeface="微软雅黑" panose="020B0503020204020204" charset="-122"/>
                    <a:ea typeface="微软雅黑" panose="020B0503020204020204" charset="-122"/>
                    <a:cs typeface="微软雅黑" panose="020B0503020204020204" charset="-122"/>
                    <a:sym typeface="+mn-ea"/>
                  </a:rPr>
                  <a:t>3</a:t>
                </a:r>
                <a:r>
                  <a:rPr lang="zh-CN" altLang="en-US" sz="1800">
                    <a:solidFill>
                      <a:srgbClr val="002060"/>
                    </a:solidFill>
                    <a:latin typeface="微软雅黑" panose="020B0503020204020204" charset="-122"/>
                    <a:ea typeface="微软雅黑" panose="020B0503020204020204" charset="-122"/>
                    <a:cs typeface="微软雅黑" panose="020B0503020204020204" charset="-122"/>
                    <a:sym typeface="+mn-ea"/>
                  </a:rPr>
                  <a:t>类，视同通过仿制药一致性评价</a:t>
                </a:r>
                <a:endParaRPr lang="zh-CN" altLang="fr-FR" sz="1800">
                  <a:solidFill>
                    <a:srgbClr val="002060"/>
                  </a:solidFill>
                  <a:latin typeface="微软雅黑" panose="020B0503020204020204" charset="-122"/>
                  <a:ea typeface="微软雅黑" panose="020B0503020204020204" charset="-122"/>
                  <a:cs typeface="微软雅黑" panose="020B0503020204020204" charset="-122"/>
                  <a:sym typeface="+mn-ea"/>
                </a:endParaRPr>
              </a:p>
              <a:p>
                <a:pPr marL="285750" indent="-285750" algn="l" defTabSz="914400" fontAlgn="auto">
                  <a:lnSpc>
                    <a:spcPct val="150000"/>
                  </a:lnSpc>
                  <a:buFont typeface="Wingdings" panose="05000000000000000000" charset="0"/>
                  <a:buChar char="Ø"/>
                </a:pPr>
                <a:r>
                  <a:rPr lang="zh-CN" altLang="fr-FR" sz="1800">
                    <a:solidFill>
                      <a:srgbClr val="002060"/>
                    </a:solidFill>
                    <a:latin typeface="微软雅黑" panose="020B0503020204020204" charset="-122"/>
                    <a:ea typeface="微软雅黑" panose="020B0503020204020204" charset="-122"/>
                    <a:cs typeface="微软雅黑" panose="020B0503020204020204" charset="-122"/>
                    <a:sym typeface="+mn-ea"/>
                  </a:rPr>
                  <a:t>口腔崩解片在</a:t>
                </a:r>
                <a:r>
                  <a:rPr lang="zh-CN" altLang="fr-FR" sz="1800" b="1">
                    <a:solidFill>
                      <a:srgbClr val="002060"/>
                    </a:solidFill>
                    <a:latin typeface="微软雅黑" panose="020B0503020204020204" charset="-122"/>
                    <a:ea typeface="微软雅黑" panose="020B0503020204020204" charset="-122"/>
                    <a:cs typeface="微软雅黑" panose="020B0503020204020204" charset="-122"/>
                    <a:sym typeface="+mn-ea"/>
                  </a:rPr>
                  <a:t>无水或少量水</a:t>
                </a:r>
                <a:r>
                  <a:rPr lang="zh-CN" altLang="fr-FR" sz="1800">
                    <a:solidFill>
                      <a:srgbClr val="002060"/>
                    </a:solidFill>
                    <a:latin typeface="微软雅黑" panose="020B0503020204020204" charset="-122"/>
                    <a:ea typeface="微软雅黑" panose="020B0503020204020204" charset="-122"/>
                    <a:cs typeface="微软雅黑" panose="020B0503020204020204" charset="-122"/>
                    <a:sym typeface="+mn-ea"/>
                  </a:rPr>
                  <a:t>的情况下，药物与唾液接触后立即开始崩解</a:t>
                </a:r>
                <a:endParaRPr lang="zh-CN" altLang="fr-FR" sz="1800" b="1" dirty="0">
                  <a:solidFill>
                    <a:srgbClr val="002060"/>
                  </a:solidFill>
                  <a:latin typeface="微软雅黑" panose="020B0503020204020204" charset="-122"/>
                  <a:ea typeface="微软雅黑" panose="020B0503020204020204" charset="-122"/>
                  <a:cs typeface="微软雅黑" panose="020B0503020204020204" charset="-122"/>
                  <a:sym typeface="+mn-ea"/>
                </a:endParaRPr>
              </a:p>
            </p:txBody>
          </p:sp>
        </p:grpSp>
        <p:grpSp>
          <p:nvGrpSpPr>
            <p:cNvPr id="97" name="组合 96"/>
            <p:cNvGrpSpPr/>
            <p:nvPr/>
          </p:nvGrpSpPr>
          <p:grpSpPr>
            <a:xfrm>
              <a:off x="5779911" y="2224907"/>
              <a:ext cx="6015026" cy="929395"/>
              <a:chOff x="5779911" y="2224907"/>
              <a:chExt cx="6015026" cy="929395"/>
            </a:xfrm>
          </p:grpSpPr>
          <p:sp>
            <p:nvSpPr>
              <p:cNvPr id="20" name="Bullet2"/>
              <p:cNvSpPr/>
              <p:nvPr>
                <p:custDataLst>
                  <p:tags r:id="rId4"/>
                </p:custDataLst>
              </p:nvPr>
            </p:nvSpPr>
            <p:spPr bwMode="auto">
              <a:xfrm>
                <a:off x="5779911" y="2382827"/>
                <a:ext cx="2656549" cy="585150"/>
              </a:xfrm>
              <a:prstGeom prst="rect">
                <a:avLst/>
              </a:prstGeom>
              <a:noFill/>
              <a:ln w="38100">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nchorCtr="0">
                <a:normAutofit/>
              </a:bodyPr>
              <a:lstStyle>
                <a:defPPr>
                  <a:defRPr lang="en-US"/>
                </a:defPPr>
                <a:lvl1pPr marL="0" algn="l" defTabSz="609600" rtl="0" eaLnBrk="1" latinLnBrk="0" hangingPunct="1">
                  <a:defRPr sz="2400" kern="1200">
                    <a:solidFill>
                      <a:schemeClr val="dk1"/>
                    </a:solidFill>
                  </a:defRPr>
                </a:lvl1pPr>
                <a:lvl2pPr marL="609600" algn="l" defTabSz="609600" rtl="0" eaLnBrk="1" latinLnBrk="0" hangingPunct="1">
                  <a:defRPr sz="2400" kern="1200">
                    <a:solidFill>
                      <a:schemeClr val="dk1"/>
                    </a:solidFill>
                  </a:defRPr>
                </a:lvl2pPr>
                <a:lvl3pPr marL="1219200" algn="l" defTabSz="609600" rtl="0" eaLnBrk="1" latinLnBrk="0" hangingPunct="1">
                  <a:defRPr sz="2400" kern="1200">
                    <a:solidFill>
                      <a:schemeClr val="dk1"/>
                    </a:solidFill>
                  </a:defRPr>
                </a:lvl3pPr>
                <a:lvl4pPr marL="1828800" algn="l" defTabSz="609600" rtl="0" eaLnBrk="1" latinLnBrk="0" hangingPunct="1">
                  <a:defRPr sz="2400" kern="1200">
                    <a:solidFill>
                      <a:schemeClr val="dk1"/>
                    </a:solidFill>
                  </a:defRPr>
                </a:lvl4pPr>
                <a:lvl5pPr marL="2438400" algn="l" defTabSz="609600" rtl="0" eaLnBrk="1" latinLnBrk="0" hangingPunct="1">
                  <a:defRPr sz="2400" kern="1200">
                    <a:solidFill>
                      <a:schemeClr val="dk1"/>
                    </a:solidFill>
                  </a:defRPr>
                </a:lvl5pPr>
                <a:lvl6pPr marL="3048000" algn="l" defTabSz="609600" rtl="0" eaLnBrk="1" latinLnBrk="0" hangingPunct="1">
                  <a:defRPr sz="2400" kern="1200">
                    <a:solidFill>
                      <a:schemeClr val="dk1"/>
                    </a:solidFill>
                  </a:defRPr>
                </a:lvl6pPr>
                <a:lvl7pPr marL="3657600" algn="l" defTabSz="609600" rtl="0" eaLnBrk="1" latinLnBrk="0" hangingPunct="1">
                  <a:defRPr sz="2400" kern="1200">
                    <a:solidFill>
                      <a:schemeClr val="dk1"/>
                    </a:solidFill>
                  </a:defRPr>
                </a:lvl7pPr>
                <a:lvl8pPr marL="4267200" algn="l" defTabSz="609600" rtl="0" eaLnBrk="1" latinLnBrk="0" hangingPunct="1">
                  <a:defRPr sz="2400" kern="1200">
                    <a:solidFill>
                      <a:schemeClr val="dk1"/>
                    </a:solidFill>
                  </a:defRPr>
                </a:lvl8pPr>
                <a:lvl9pPr marL="4876800" algn="l" defTabSz="609600" rtl="0" eaLnBrk="1" latinLnBrk="0" hangingPunct="1">
                  <a:defRPr sz="2400" kern="1200">
                    <a:solidFill>
                      <a:schemeClr val="dk1"/>
                    </a:solidFill>
                  </a:defRPr>
                </a:lvl9pPr>
              </a:lstStyle>
              <a:p>
                <a:r>
                  <a:rPr lang="zh-CN" altLang="en-US" b="1" dirty="0">
                    <a:solidFill>
                      <a:srgbClr val="002060"/>
                    </a:solidFill>
                    <a:latin typeface="微软雅黑" panose="020B0503020204020204" charset="-122"/>
                    <a:ea typeface="微软雅黑" panose="020B0503020204020204" charset="-122"/>
                    <a:cs typeface="微软雅黑" panose="020B0503020204020204" charset="-122"/>
                  </a:rPr>
                  <a:t>便捷普适</a:t>
                </a:r>
                <a:endParaRPr lang="zh-CN" altLang="en-US"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21" name="Text2"/>
              <p:cNvSpPr/>
              <p:nvPr>
                <p:custDataLst>
                  <p:tags r:id="rId5"/>
                </p:custDataLst>
              </p:nvPr>
            </p:nvSpPr>
            <p:spPr bwMode="auto">
              <a:xfrm>
                <a:off x="6979186" y="2224907"/>
                <a:ext cx="4815751" cy="929395"/>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nchorCtr="0">
                <a:noAutofit/>
              </a:bodyPr>
              <a:lstStyle>
                <a:defPPr>
                  <a:defRPr lang="en-US"/>
                </a:defPPr>
                <a:lvl1pPr marL="0" algn="l" defTabSz="609600" rtl="0" eaLnBrk="1" latinLnBrk="0" hangingPunct="1">
                  <a:defRPr sz="2400" kern="1200">
                    <a:solidFill>
                      <a:schemeClr val="dk1"/>
                    </a:solidFill>
                  </a:defRPr>
                </a:lvl1pPr>
                <a:lvl2pPr marL="609600" algn="l" defTabSz="609600" rtl="0" eaLnBrk="1" latinLnBrk="0" hangingPunct="1">
                  <a:defRPr sz="2400" kern="1200">
                    <a:solidFill>
                      <a:schemeClr val="dk1"/>
                    </a:solidFill>
                  </a:defRPr>
                </a:lvl2pPr>
                <a:lvl3pPr marL="1219200" algn="l" defTabSz="609600" rtl="0" eaLnBrk="1" latinLnBrk="0" hangingPunct="1">
                  <a:defRPr sz="2400" kern="1200">
                    <a:solidFill>
                      <a:schemeClr val="dk1"/>
                    </a:solidFill>
                  </a:defRPr>
                </a:lvl3pPr>
                <a:lvl4pPr marL="1828800" algn="l" defTabSz="609600" rtl="0" eaLnBrk="1" latinLnBrk="0" hangingPunct="1">
                  <a:defRPr sz="2400" kern="1200">
                    <a:solidFill>
                      <a:schemeClr val="dk1"/>
                    </a:solidFill>
                  </a:defRPr>
                </a:lvl4pPr>
                <a:lvl5pPr marL="2438400" algn="l" defTabSz="609600" rtl="0" eaLnBrk="1" latinLnBrk="0" hangingPunct="1">
                  <a:defRPr sz="2400" kern="1200">
                    <a:solidFill>
                      <a:schemeClr val="dk1"/>
                    </a:solidFill>
                  </a:defRPr>
                </a:lvl5pPr>
                <a:lvl6pPr marL="3048000" algn="l" defTabSz="609600" rtl="0" eaLnBrk="1" latinLnBrk="0" hangingPunct="1">
                  <a:defRPr sz="2400" kern="1200">
                    <a:solidFill>
                      <a:schemeClr val="dk1"/>
                    </a:solidFill>
                  </a:defRPr>
                </a:lvl6pPr>
                <a:lvl7pPr marL="3657600" algn="l" defTabSz="609600" rtl="0" eaLnBrk="1" latinLnBrk="0" hangingPunct="1">
                  <a:defRPr sz="2400" kern="1200">
                    <a:solidFill>
                      <a:schemeClr val="dk1"/>
                    </a:solidFill>
                  </a:defRPr>
                </a:lvl7pPr>
                <a:lvl8pPr marL="4267200" algn="l" defTabSz="609600" rtl="0" eaLnBrk="1" latinLnBrk="0" hangingPunct="1">
                  <a:defRPr sz="2400" kern="1200">
                    <a:solidFill>
                      <a:schemeClr val="dk1"/>
                    </a:solidFill>
                  </a:defRPr>
                </a:lvl8pPr>
                <a:lvl9pPr marL="4876800" algn="l" defTabSz="609600" rtl="0" eaLnBrk="1" latinLnBrk="0" hangingPunct="1">
                  <a:defRPr sz="2400" kern="1200">
                    <a:solidFill>
                      <a:schemeClr val="dk1"/>
                    </a:solidFill>
                  </a:defRPr>
                </a:lvl9pPr>
              </a:lstStyle>
              <a:p>
                <a:pPr marL="285750" indent="-285750" algn="l" defTabSz="914400" fontAlgn="auto">
                  <a:lnSpc>
                    <a:spcPct val="150000"/>
                  </a:lnSpc>
                  <a:buFont typeface="Wingdings" panose="05000000000000000000" charset="0"/>
                  <a:buChar char="Ø"/>
                </a:pPr>
                <a:r>
                  <a:rPr lang="zh-CN" altLang="en-US" sz="1800" dirty="0">
                    <a:solidFill>
                      <a:srgbClr val="002060"/>
                    </a:solidFill>
                    <a:latin typeface="微软雅黑" panose="020B0503020204020204" charset="-122"/>
                    <a:ea typeface="微软雅黑" panose="020B0503020204020204" charset="-122"/>
                    <a:cs typeface="微软雅黑" panose="020B0503020204020204" charset="-122"/>
                    <a:sym typeface="+mn-lt"/>
                  </a:rPr>
                  <a:t>间苯三酚口崩片</a:t>
                </a:r>
                <a:r>
                  <a:rPr lang="zh-CN" sz="1800" dirty="0">
                    <a:solidFill>
                      <a:srgbClr val="002060"/>
                    </a:solidFill>
                    <a:latin typeface="微软雅黑" panose="020B0503020204020204" charset="-122"/>
                    <a:ea typeface="微软雅黑" panose="020B0503020204020204" charset="-122"/>
                    <a:cs typeface="微软雅黑" panose="020B0503020204020204" charset="-122"/>
                    <a:sym typeface="+mn-lt"/>
                  </a:rPr>
                  <a:t>与间苯三酚注射液适应症完全相同，覆盖同一患病群体</a:t>
                </a:r>
                <a:endParaRPr lang="zh-CN" sz="1800" dirty="0">
                  <a:solidFill>
                    <a:srgbClr val="002060"/>
                  </a:solidFill>
                  <a:latin typeface="微软雅黑" panose="020B0503020204020204" charset="-122"/>
                  <a:ea typeface="微软雅黑" panose="020B0503020204020204" charset="-122"/>
                  <a:cs typeface="微软雅黑" panose="020B0503020204020204" charset="-122"/>
                  <a:sym typeface="+mn-lt"/>
                </a:endParaRPr>
              </a:p>
              <a:p>
                <a:pPr marL="285750" indent="-285750" algn="l" defTabSz="914400" fontAlgn="auto">
                  <a:lnSpc>
                    <a:spcPct val="150000"/>
                  </a:lnSpc>
                  <a:buFont typeface="Wingdings" panose="05000000000000000000" charset="0"/>
                  <a:buChar char="Ø"/>
                </a:pPr>
                <a:r>
                  <a:rPr lang="zh-CN" sz="1800" b="1" dirty="0">
                    <a:solidFill>
                      <a:srgbClr val="002060"/>
                    </a:solidFill>
                    <a:latin typeface="微软雅黑" panose="020B0503020204020204" charset="-122"/>
                    <a:ea typeface="微软雅黑" panose="020B0503020204020204" charset="-122"/>
                    <a:cs typeface="微软雅黑" panose="020B0503020204020204" charset="-122"/>
                    <a:sym typeface="+mn-lt"/>
                  </a:rPr>
                  <a:t>口崩片治疗场景多样，便于患者外出携带和居家服用，满足多样化治疗需求</a:t>
                </a:r>
                <a:endParaRPr lang="zh-CN" sz="1800" b="1" dirty="0">
                  <a:solidFill>
                    <a:srgbClr val="002060"/>
                  </a:solidFill>
                  <a:latin typeface="微软雅黑" panose="020B0503020204020204" charset="-122"/>
                  <a:ea typeface="微软雅黑" panose="020B0503020204020204" charset="-122"/>
                  <a:cs typeface="微软雅黑" panose="020B0503020204020204" charset="-122"/>
                  <a:sym typeface="+mn-lt"/>
                </a:endParaRPr>
              </a:p>
            </p:txBody>
          </p:sp>
        </p:grpSp>
        <p:grpSp>
          <p:nvGrpSpPr>
            <p:cNvPr id="98" name="组合 97"/>
            <p:cNvGrpSpPr/>
            <p:nvPr/>
          </p:nvGrpSpPr>
          <p:grpSpPr>
            <a:xfrm>
              <a:off x="5779911" y="3339621"/>
              <a:ext cx="5648086" cy="585717"/>
              <a:chOff x="5779911" y="3339621"/>
              <a:chExt cx="5648086" cy="585717"/>
            </a:xfrm>
          </p:grpSpPr>
          <p:sp>
            <p:nvSpPr>
              <p:cNvPr id="18" name="Bullet3"/>
              <p:cNvSpPr/>
              <p:nvPr>
                <p:custDataLst>
                  <p:tags r:id="rId6"/>
                </p:custDataLst>
              </p:nvPr>
            </p:nvSpPr>
            <p:spPr bwMode="auto">
              <a:xfrm>
                <a:off x="5779911" y="3339621"/>
                <a:ext cx="2656549" cy="585150"/>
              </a:xfrm>
              <a:prstGeom prst="rect">
                <a:avLst/>
              </a:prstGeom>
              <a:noFill/>
              <a:ln w="38100">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nchorCtr="0">
                <a:normAutofit/>
              </a:bodyPr>
              <a:lstStyle>
                <a:defPPr>
                  <a:defRPr lang="en-US"/>
                </a:defPPr>
                <a:lvl1pPr marL="0" algn="l" defTabSz="609600" rtl="0" eaLnBrk="1" latinLnBrk="0" hangingPunct="1">
                  <a:defRPr sz="2400" kern="1200">
                    <a:solidFill>
                      <a:schemeClr val="dk1"/>
                    </a:solidFill>
                  </a:defRPr>
                </a:lvl1pPr>
                <a:lvl2pPr marL="609600" algn="l" defTabSz="609600" rtl="0" eaLnBrk="1" latinLnBrk="0" hangingPunct="1">
                  <a:defRPr sz="2400" kern="1200">
                    <a:solidFill>
                      <a:schemeClr val="dk1"/>
                    </a:solidFill>
                  </a:defRPr>
                </a:lvl2pPr>
                <a:lvl3pPr marL="1219200" algn="l" defTabSz="609600" rtl="0" eaLnBrk="1" latinLnBrk="0" hangingPunct="1">
                  <a:defRPr sz="2400" kern="1200">
                    <a:solidFill>
                      <a:schemeClr val="dk1"/>
                    </a:solidFill>
                  </a:defRPr>
                </a:lvl3pPr>
                <a:lvl4pPr marL="1828800" algn="l" defTabSz="609600" rtl="0" eaLnBrk="1" latinLnBrk="0" hangingPunct="1">
                  <a:defRPr sz="2400" kern="1200">
                    <a:solidFill>
                      <a:schemeClr val="dk1"/>
                    </a:solidFill>
                  </a:defRPr>
                </a:lvl4pPr>
                <a:lvl5pPr marL="2438400" algn="l" defTabSz="609600" rtl="0" eaLnBrk="1" latinLnBrk="0" hangingPunct="1">
                  <a:defRPr sz="2400" kern="1200">
                    <a:solidFill>
                      <a:schemeClr val="dk1"/>
                    </a:solidFill>
                  </a:defRPr>
                </a:lvl5pPr>
                <a:lvl6pPr marL="3048000" algn="l" defTabSz="609600" rtl="0" eaLnBrk="1" latinLnBrk="0" hangingPunct="1">
                  <a:defRPr sz="2400" kern="1200">
                    <a:solidFill>
                      <a:schemeClr val="dk1"/>
                    </a:solidFill>
                  </a:defRPr>
                </a:lvl6pPr>
                <a:lvl7pPr marL="3657600" algn="l" defTabSz="609600" rtl="0" eaLnBrk="1" latinLnBrk="0" hangingPunct="1">
                  <a:defRPr sz="2400" kern="1200">
                    <a:solidFill>
                      <a:schemeClr val="dk1"/>
                    </a:solidFill>
                  </a:defRPr>
                </a:lvl7pPr>
                <a:lvl8pPr marL="4267200" algn="l" defTabSz="609600" rtl="0" eaLnBrk="1" latinLnBrk="0" hangingPunct="1">
                  <a:defRPr sz="2400" kern="1200">
                    <a:solidFill>
                      <a:schemeClr val="dk1"/>
                    </a:solidFill>
                  </a:defRPr>
                </a:lvl8pPr>
                <a:lvl9pPr marL="4876800" algn="l" defTabSz="609600" rtl="0" eaLnBrk="1" latinLnBrk="0" hangingPunct="1">
                  <a:defRPr sz="2400" kern="1200">
                    <a:solidFill>
                      <a:schemeClr val="dk1"/>
                    </a:solidFill>
                  </a:defRPr>
                </a:lvl9pPr>
              </a:lstStyle>
              <a:p>
                <a:r>
                  <a:rPr lang="zh-CN" altLang="en-US" b="1" dirty="0">
                    <a:solidFill>
                      <a:srgbClr val="002060"/>
                    </a:solidFill>
                    <a:latin typeface="微软雅黑" panose="020B0503020204020204" charset="-122"/>
                    <a:ea typeface="微软雅黑" panose="020B0503020204020204" charset="-122"/>
                    <a:cs typeface="微软雅黑" panose="020B0503020204020204" charset="-122"/>
                  </a:rPr>
                  <a:t>安全性高</a:t>
                </a:r>
                <a:endParaRPr lang="zh-CN" altLang="en-US"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19" name="Text3"/>
              <p:cNvSpPr/>
              <p:nvPr>
                <p:custDataLst>
                  <p:tags r:id="rId7"/>
                </p:custDataLst>
              </p:nvPr>
            </p:nvSpPr>
            <p:spPr bwMode="auto">
              <a:xfrm>
                <a:off x="6986017" y="3340210"/>
                <a:ext cx="4441980" cy="585128"/>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nchorCtr="0">
                <a:noAutofit/>
              </a:bodyPr>
              <a:lstStyle>
                <a:defPPr>
                  <a:defRPr lang="en-US"/>
                </a:defPPr>
                <a:lvl1pPr marL="0" algn="l" defTabSz="609600" rtl="0" eaLnBrk="1" latinLnBrk="0" hangingPunct="1">
                  <a:defRPr sz="2400" kern="1200">
                    <a:solidFill>
                      <a:schemeClr val="dk1"/>
                    </a:solidFill>
                  </a:defRPr>
                </a:lvl1pPr>
                <a:lvl2pPr marL="609600" algn="l" defTabSz="609600" rtl="0" eaLnBrk="1" latinLnBrk="0" hangingPunct="1">
                  <a:defRPr sz="2400" kern="1200">
                    <a:solidFill>
                      <a:schemeClr val="dk1"/>
                    </a:solidFill>
                  </a:defRPr>
                </a:lvl2pPr>
                <a:lvl3pPr marL="1219200" algn="l" defTabSz="609600" rtl="0" eaLnBrk="1" latinLnBrk="0" hangingPunct="1">
                  <a:defRPr sz="2400" kern="1200">
                    <a:solidFill>
                      <a:schemeClr val="dk1"/>
                    </a:solidFill>
                  </a:defRPr>
                </a:lvl3pPr>
                <a:lvl4pPr marL="1828800" algn="l" defTabSz="609600" rtl="0" eaLnBrk="1" latinLnBrk="0" hangingPunct="1">
                  <a:defRPr sz="2400" kern="1200">
                    <a:solidFill>
                      <a:schemeClr val="dk1"/>
                    </a:solidFill>
                  </a:defRPr>
                </a:lvl4pPr>
                <a:lvl5pPr marL="2438400" algn="l" defTabSz="609600" rtl="0" eaLnBrk="1" latinLnBrk="0" hangingPunct="1">
                  <a:defRPr sz="2400" kern="1200">
                    <a:solidFill>
                      <a:schemeClr val="dk1"/>
                    </a:solidFill>
                  </a:defRPr>
                </a:lvl5pPr>
                <a:lvl6pPr marL="3048000" algn="l" defTabSz="609600" rtl="0" eaLnBrk="1" latinLnBrk="0" hangingPunct="1">
                  <a:defRPr sz="2400" kern="1200">
                    <a:solidFill>
                      <a:schemeClr val="dk1"/>
                    </a:solidFill>
                  </a:defRPr>
                </a:lvl6pPr>
                <a:lvl7pPr marL="3657600" algn="l" defTabSz="609600" rtl="0" eaLnBrk="1" latinLnBrk="0" hangingPunct="1">
                  <a:defRPr sz="2400" kern="1200">
                    <a:solidFill>
                      <a:schemeClr val="dk1"/>
                    </a:solidFill>
                  </a:defRPr>
                </a:lvl7pPr>
                <a:lvl8pPr marL="4267200" algn="l" defTabSz="609600" rtl="0" eaLnBrk="1" latinLnBrk="0" hangingPunct="1">
                  <a:defRPr sz="2400" kern="1200">
                    <a:solidFill>
                      <a:schemeClr val="dk1"/>
                    </a:solidFill>
                  </a:defRPr>
                </a:lvl8pPr>
                <a:lvl9pPr marL="4876800" algn="l" defTabSz="609600" rtl="0" eaLnBrk="1" latinLnBrk="0" hangingPunct="1">
                  <a:defRPr sz="2400" kern="1200">
                    <a:solidFill>
                      <a:schemeClr val="dk1"/>
                    </a:solidFill>
                  </a:defRPr>
                </a:lvl9pPr>
              </a:lstStyle>
              <a:p>
                <a:pPr marL="285750" indent="-285750" algn="l" defTabSz="914400" fontAlgn="auto">
                  <a:lnSpc>
                    <a:spcPct val="150000"/>
                  </a:lnSpc>
                  <a:buFont typeface="Wingdings" panose="05000000000000000000" charset="0"/>
                  <a:buChar char="Ø"/>
                </a:pPr>
                <a:r>
                  <a:rPr lang="zh-CN" altLang="en-US" sz="1800" dirty="0">
                    <a:solidFill>
                      <a:srgbClr val="002060"/>
                    </a:solidFill>
                    <a:latin typeface="微软雅黑" panose="020B0503020204020204" charset="-122"/>
                    <a:ea typeface="微软雅黑" panose="020B0503020204020204" charset="-122"/>
                    <a:cs typeface="+mn-ea"/>
                    <a:sym typeface="+mn-lt"/>
                  </a:rPr>
                  <a:t>口崩片无间苯三酚注射液相关致敏辅料</a:t>
                </a:r>
                <a:r>
                  <a:rPr lang="en-US" altLang="zh-CN" sz="1800" baseline="30000" dirty="0">
                    <a:solidFill>
                      <a:srgbClr val="002060"/>
                    </a:solidFill>
                    <a:latin typeface="微软雅黑" panose="020B0503020204020204" charset="-122"/>
                    <a:ea typeface="微软雅黑" panose="020B0503020204020204" charset="-122"/>
                    <a:cs typeface="+mn-ea"/>
                    <a:sym typeface="+mn-lt"/>
                  </a:rPr>
                  <a:t>1</a:t>
                </a:r>
                <a:r>
                  <a:rPr lang="zh-CN" altLang="en-US" sz="1800" dirty="0">
                    <a:solidFill>
                      <a:srgbClr val="002060"/>
                    </a:solidFill>
                    <a:latin typeface="微软雅黑" panose="020B0503020204020204" charset="-122"/>
                    <a:ea typeface="微软雅黑" panose="020B0503020204020204" charset="-122"/>
                    <a:cs typeface="+mn-ea"/>
                    <a:sym typeface="+mn-lt"/>
                  </a:rPr>
                  <a:t>，</a:t>
                </a:r>
                <a:r>
                  <a:rPr lang="zh-CN" altLang="en-US" sz="1800" b="1" dirty="0">
                    <a:solidFill>
                      <a:srgbClr val="002060"/>
                    </a:solidFill>
                    <a:latin typeface="微软雅黑" panose="020B0503020204020204" charset="-122"/>
                    <a:ea typeface="微软雅黑" panose="020B0503020204020204" charset="-122"/>
                    <a:cs typeface="+mn-ea"/>
                    <a:sym typeface="+mn-lt"/>
                  </a:rPr>
                  <a:t>无注射相关不良事件风险</a:t>
                </a:r>
                <a:endParaRPr lang="zh-CN" altLang="en-US" sz="1800" b="1" dirty="0">
                  <a:solidFill>
                    <a:srgbClr val="002060"/>
                  </a:solidFill>
                  <a:latin typeface="微软雅黑" panose="020B0503020204020204" charset="-122"/>
                  <a:ea typeface="微软雅黑" panose="020B0503020204020204" charset="-122"/>
                  <a:cs typeface="+mn-ea"/>
                  <a:sym typeface="+mn-lt"/>
                </a:endParaRPr>
              </a:p>
              <a:p>
                <a:pPr marL="285750" indent="-285750" algn="l" defTabSz="914400" fontAlgn="auto">
                  <a:lnSpc>
                    <a:spcPct val="150000"/>
                  </a:lnSpc>
                  <a:buFont typeface="Wingdings" panose="05000000000000000000" charset="0"/>
                  <a:buChar char="Ø"/>
                </a:pPr>
                <a:r>
                  <a:rPr lang="zh-CN" altLang="en-US" sz="1800" dirty="0">
                    <a:solidFill>
                      <a:srgbClr val="002060"/>
                    </a:solidFill>
                    <a:latin typeface="微软雅黑" panose="020B0503020204020204" charset="-122"/>
                    <a:ea typeface="微软雅黑" panose="020B0503020204020204" charset="-122"/>
                    <a:cs typeface="+mn-ea"/>
                    <a:sym typeface="+mn-lt"/>
                  </a:rPr>
                  <a:t>非阿托品非罂粟碱类纯平滑肌解痉药，</a:t>
                </a:r>
                <a:r>
                  <a:rPr lang="zh-CN" altLang="en-US" sz="1800" b="1" dirty="0">
                    <a:solidFill>
                      <a:srgbClr val="002060"/>
                    </a:solidFill>
                    <a:latin typeface="微软雅黑" panose="020B0503020204020204" charset="-122"/>
                    <a:ea typeface="微软雅黑" panose="020B0503020204020204" charset="-122"/>
                    <a:cs typeface="+mn-ea"/>
                    <a:sym typeface="+mn-lt"/>
                  </a:rPr>
                  <a:t>无抗胆碱样副作用</a:t>
                </a:r>
                <a:r>
                  <a:rPr lang="en-US" altLang="zh-CN" sz="1800" baseline="30000" dirty="0">
                    <a:solidFill>
                      <a:srgbClr val="002060"/>
                    </a:solidFill>
                    <a:latin typeface="微软雅黑" panose="020B0503020204020204" charset="-122"/>
                    <a:ea typeface="微软雅黑" panose="020B0503020204020204" charset="-122"/>
                    <a:cs typeface="+mn-ea"/>
                    <a:sym typeface="+mn-lt"/>
                  </a:rPr>
                  <a:t>2</a:t>
                </a:r>
                <a:endParaRPr lang="en-US" altLang="zh-CN" sz="1800" baseline="30000" dirty="0">
                  <a:solidFill>
                    <a:srgbClr val="002060"/>
                  </a:solidFill>
                  <a:latin typeface="微软雅黑" panose="020B0503020204020204" charset="-122"/>
                  <a:ea typeface="微软雅黑" panose="020B0503020204020204" charset="-122"/>
                  <a:cs typeface="+mn-ea"/>
                  <a:sym typeface="+mn-lt"/>
                </a:endParaRPr>
              </a:p>
            </p:txBody>
          </p:sp>
        </p:grpSp>
        <p:grpSp>
          <p:nvGrpSpPr>
            <p:cNvPr id="99" name="组合 98"/>
            <p:cNvGrpSpPr/>
            <p:nvPr/>
          </p:nvGrpSpPr>
          <p:grpSpPr>
            <a:xfrm>
              <a:off x="5819019" y="4296415"/>
              <a:ext cx="5774860" cy="585150"/>
              <a:chOff x="5819019" y="4296415"/>
              <a:chExt cx="5774860" cy="585150"/>
            </a:xfrm>
          </p:grpSpPr>
          <p:sp>
            <p:nvSpPr>
              <p:cNvPr id="16" name="Bullet4"/>
              <p:cNvSpPr/>
              <p:nvPr/>
            </p:nvSpPr>
            <p:spPr bwMode="auto">
              <a:xfrm>
                <a:off x="5819019" y="4296415"/>
                <a:ext cx="2656549" cy="585150"/>
              </a:xfrm>
              <a:prstGeom prst="rect">
                <a:avLst/>
              </a:prstGeom>
              <a:noFill/>
              <a:ln w="38100">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nchorCtr="0">
                <a:normAutofit/>
              </a:bodyPr>
              <a:lstStyle>
                <a:defPPr>
                  <a:defRPr lang="en-US"/>
                </a:defPPr>
                <a:lvl1pPr marL="0" algn="l" defTabSz="609600" rtl="0" eaLnBrk="1" latinLnBrk="0" hangingPunct="1">
                  <a:defRPr sz="2400" kern="1200">
                    <a:solidFill>
                      <a:schemeClr val="dk1"/>
                    </a:solidFill>
                  </a:defRPr>
                </a:lvl1pPr>
                <a:lvl2pPr marL="609600" algn="l" defTabSz="609600" rtl="0" eaLnBrk="1" latinLnBrk="0" hangingPunct="1">
                  <a:defRPr sz="2400" kern="1200">
                    <a:solidFill>
                      <a:schemeClr val="dk1"/>
                    </a:solidFill>
                  </a:defRPr>
                </a:lvl2pPr>
                <a:lvl3pPr marL="1219200" algn="l" defTabSz="609600" rtl="0" eaLnBrk="1" latinLnBrk="0" hangingPunct="1">
                  <a:defRPr sz="2400" kern="1200">
                    <a:solidFill>
                      <a:schemeClr val="dk1"/>
                    </a:solidFill>
                  </a:defRPr>
                </a:lvl3pPr>
                <a:lvl4pPr marL="1828800" algn="l" defTabSz="609600" rtl="0" eaLnBrk="1" latinLnBrk="0" hangingPunct="1">
                  <a:defRPr sz="2400" kern="1200">
                    <a:solidFill>
                      <a:schemeClr val="dk1"/>
                    </a:solidFill>
                  </a:defRPr>
                </a:lvl4pPr>
                <a:lvl5pPr marL="2438400" algn="l" defTabSz="609600" rtl="0" eaLnBrk="1" latinLnBrk="0" hangingPunct="1">
                  <a:defRPr sz="2400" kern="1200">
                    <a:solidFill>
                      <a:schemeClr val="dk1"/>
                    </a:solidFill>
                  </a:defRPr>
                </a:lvl5pPr>
                <a:lvl6pPr marL="3048000" algn="l" defTabSz="609600" rtl="0" eaLnBrk="1" latinLnBrk="0" hangingPunct="1">
                  <a:defRPr sz="2400" kern="1200">
                    <a:solidFill>
                      <a:schemeClr val="dk1"/>
                    </a:solidFill>
                  </a:defRPr>
                </a:lvl6pPr>
                <a:lvl7pPr marL="3657600" algn="l" defTabSz="609600" rtl="0" eaLnBrk="1" latinLnBrk="0" hangingPunct="1">
                  <a:defRPr sz="2400" kern="1200">
                    <a:solidFill>
                      <a:schemeClr val="dk1"/>
                    </a:solidFill>
                  </a:defRPr>
                </a:lvl7pPr>
                <a:lvl8pPr marL="4267200" algn="l" defTabSz="609600" rtl="0" eaLnBrk="1" latinLnBrk="0" hangingPunct="1">
                  <a:defRPr sz="2400" kern="1200">
                    <a:solidFill>
                      <a:schemeClr val="dk1"/>
                    </a:solidFill>
                  </a:defRPr>
                </a:lvl8pPr>
                <a:lvl9pPr marL="4876800" algn="l" defTabSz="609600" rtl="0" eaLnBrk="1" latinLnBrk="0" hangingPunct="1">
                  <a:defRPr sz="2400" kern="1200">
                    <a:solidFill>
                      <a:schemeClr val="dk1"/>
                    </a:solidFill>
                  </a:defRPr>
                </a:lvl9pPr>
              </a:lstStyle>
              <a:p>
                <a:r>
                  <a:rPr lang="zh-CN" altLang="en-US" b="1" dirty="0">
                    <a:solidFill>
                      <a:srgbClr val="002060"/>
                    </a:solidFill>
                    <a:latin typeface="微软雅黑" panose="020B0503020204020204" charset="-122"/>
                    <a:ea typeface="微软雅黑" panose="020B0503020204020204" charset="-122"/>
                    <a:cs typeface="微软雅黑" panose="020B0503020204020204" charset="-122"/>
                  </a:rPr>
                  <a:t>起效迅速</a:t>
                </a:r>
                <a:endParaRPr lang="zh-CN" altLang="en-US"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17" name="Text4"/>
              <p:cNvSpPr/>
              <p:nvPr/>
            </p:nvSpPr>
            <p:spPr bwMode="auto">
              <a:xfrm>
                <a:off x="6997093" y="4296415"/>
                <a:ext cx="4596786" cy="585128"/>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nchorCtr="0"/>
              <a:lstStyle>
                <a:defPPr>
                  <a:defRPr lang="en-US"/>
                </a:defPPr>
                <a:lvl1pPr marL="0" algn="l" defTabSz="609600" rtl="0" eaLnBrk="1" latinLnBrk="0" hangingPunct="1">
                  <a:defRPr sz="2400" kern="1200">
                    <a:solidFill>
                      <a:schemeClr val="dk1"/>
                    </a:solidFill>
                  </a:defRPr>
                </a:lvl1pPr>
                <a:lvl2pPr marL="609600" algn="l" defTabSz="609600" rtl="0" eaLnBrk="1" latinLnBrk="0" hangingPunct="1">
                  <a:defRPr sz="2400" kern="1200">
                    <a:solidFill>
                      <a:schemeClr val="dk1"/>
                    </a:solidFill>
                  </a:defRPr>
                </a:lvl2pPr>
                <a:lvl3pPr marL="1219200" algn="l" defTabSz="609600" rtl="0" eaLnBrk="1" latinLnBrk="0" hangingPunct="1">
                  <a:defRPr sz="2400" kern="1200">
                    <a:solidFill>
                      <a:schemeClr val="dk1"/>
                    </a:solidFill>
                  </a:defRPr>
                </a:lvl3pPr>
                <a:lvl4pPr marL="1828800" algn="l" defTabSz="609600" rtl="0" eaLnBrk="1" latinLnBrk="0" hangingPunct="1">
                  <a:defRPr sz="2400" kern="1200">
                    <a:solidFill>
                      <a:schemeClr val="dk1"/>
                    </a:solidFill>
                  </a:defRPr>
                </a:lvl4pPr>
                <a:lvl5pPr marL="2438400" algn="l" defTabSz="609600" rtl="0" eaLnBrk="1" latinLnBrk="0" hangingPunct="1">
                  <a:defRPr sz="2400" kern="1200">
                    <a:solidFill>
                      <a:schemeClr val="dk1"/>
                    </a:solidFill>
                  </a:defRPr>
                </a:lvl5pPr>
                <a:lvl6pPr marL="3048000" algn="l" defTabSz="609600" rtl="0" eaLnBrk="1" latinLnBrk="0" hangingPunct="1">
                  <a:defRPr sz="2400" kern="1200">
                    <a:solidFill>
                      <a:schemeClr val="dk1"/>
                    </a:solidFill>
                  </a:defRPr>
                </a:lvl6pPr>
                <a:lvl7pPr marL="3657600" algn="l" defTabSz="609600" rtl="0" eaLnBrk="1" latinLnBrk="0" hangingPunct="1">
                  <a:defRPr sz="2400" kern="1200">
                    <a:solidFill>
                      <a:schemeClr val="dk1"/>
                    </a:solidFill>
                  </a:defRPr>
                </a:lvl7pPr>
                <a:lvl8pPr marL="4267200" algn="l" defTabSz="609600" rtl="0" eaLnBrk="1" latinLnBrk="0" hangingPunct="1">
                  <a:defRPr sz="2400" kern="1200">
                    <a:solidFill>
                      <a:schemeClr val="dk1"/>
                    </a:solidFill>
                  </a:defRPr>
                </a:lvl8pPr>
                <a:lvl9pPr marL="4876800" algn="l" defTabSz="609600" rtl="0" eaLnBrk="1" latinLnBrk="0" hangingPunct="1">
                  <a:defRPr sz="2400" kern="1200">
                    <a:solidFill>
                      <a:schemeClr val="dk1"/>
                    </a:solidFill>
                  </a:defRPr>
                </a:lvl9pPr>
              </a:lstStyle>
              <a:p>
                <a:pPr marL="285750" indent="-285750" defTabSz="914400">
                  <a:lnSpc>
                    <a:spcPct val="120000"/>
                  </a:lnSpc>
                  <a:buFont typeface="Wingdings" panose="05000000000000000000" charset="0"/>
                  <a:buChar char="Ø"/>
                </a:pPr>
                <a:r>
                  <a:rPr lang="zh-CN" altLang="en-US" sz="1800">
                    <a:solidFill>
                      <a:srgbClr val="002060"/>
                    </a:solidFill>
                    <a:latin typeface="微软雅黑" panose="020B0503020204020204" charset="-122"/>
                    <a:ea typeface="微软雅黑" panose="020B0503020204020204" charset="-122"/>
                    <a:sym typeface="+mn-ea"/>
                  </a:rPr>
                  <a:t>起效时间与注射液基本相当，较目录内常用口服解痉药</a:t>
                </a:r>
                <a:r>
                  <a:rPr lang="zh-CN" altLang="en-US" sz="1800" b="1">
                    <a:solidFill>
                      <a:srgbClr val="002060"/>
                    </a:solidFill>
                    <a:latin typeface="微软雅黑" panose="020B0503020204020204" charset="-122"/>
                    <a:ea typeface="微软雅黑" panose="020B0503020204020204" charset="-122"/>
                    <a:sym typeface="+mn-ea"/>
                  </a:rPr>
                  <a:t>起效更迅速</a:t>
                </a:r>
                <a:endParaRPr lang="zh-CN" altLang="en-US" sz="1800">
                  <a:solidFill>
                    <a:srgbClr val="002060"/>
                  </a:solidFill>
                  <a:latin typeface="微软雅黑" panose="020B0503020204020204" charset="-122"/>
                  <a:ea typeface="微软雅黑" panose="020B0503020204020204" charset="-122"/>
                  <a:sym typeface="+mn-ea"/>
                </a:endParaRPr>
              </a:p>
            </p:txBody>
          </p:sp>
        </p:grpSp>
        <p:grpSp>
          <p:nvGrpSpPr>
            <p:cNvPr id="103" name="组合 102"/>
            <p:cNvGrpSpPr/>
            <p:nvPr/>
          </p:nvGrpSpPr>
          <p:grpSpPr>
            <a:xfrm>
              <a:off x="5916462" y="2197005"/>
              <a:ext cx="5602437" cy="2870382"/>
              <a:chOff x="6780713" y="2197005"/>
              <a:chExt cx="4738186" cy="2870382"/>
            </a:xfrm>
          </p:grpSpPr>
          <p:cxnSp>
            <p:nvCxnSpPr>
              <p:cNvPr id="10" name="ïṡlïḓê"/>
              <p:cNvCxnSpPr/>
              <p:nvPr>
                <p:custDataLst>
                  <p:tags r:id="rId8"/>
                </p:custDataLst>
              </p:nvPr>
            </p:nvCxnSpPr>
            <p:spPr>
              <a:xfrm>
                <a:off x="6780713" y="2197005"/>
                <a:ext cx="4738186" cy="0"/>
              </a:xfrm>
              <a:prstGeom prst="line">
                <a:avLst/>
              </a:prstGeom>
              <a:ln w="12700" cap="rnd">
                <a:solidFill>
                  <a:schemeClr val="accent1">
                    <a:alpha val="50000"/>
                  </a:schemeClr>
                </a:solidFill>
                <a:round/>
              </a:ln>
            </p:spPr>
            <p:style>
              <a:lnRef idx="1">
                <a:schemeClr val="accent1"/>
              </a:lnRef>
              <a:fillRef idx="0">
                <a:schemeClr val="accent1"/>
              </a:fillRef>
              <a:effectRef idx="0">
                <a:schemeClr val="accent1"/>
              </a:effectRef>
              <a:fontRef idx="minor">
                <a:schemeClr val="tx1"/>
              </a:fontRef>
            </p:style>
          </p:cxnSp>
          <p:cxnSp>
            <p:nvCxnSpPr>
              <p:cNvPr id="11" name="ïṩḻiḋé"/>
              <p:cNvCxnSpPr/>
              <p:nvPr>
                <p:custDataLst>
                  <p:tags r:id="rId9"/>
                </p:custDataLst>
              </p:nvPr>
            </p:nvCxnSpPr>
            <p:spPr>
              <a:xfrm>
                <a:off x="6780713" y="3153799"/>
                <a:ext cx="4738186" cy="0"/>
              </a:xfrm>
              <a:prstGeom prst="line">
                <a:avLst/>
              </a:prstGeom>
              <a:ln w="12700" cap="rnd">
                <a:solidFill>
                  <a:schemeClr val="accent1">
                    <a:alpha val="50000"/>
                  </a:schemeClr>
                </a:solidFill>
                <a:round/>
              </a:ln>
            </p:spPr>
            <p:style>
              <a:lnRef idx="1">
                <a:schemeClr val="accent1"/>
              </a:lnRef>
              <a:fillRef idx="0">
                <a:schemeClr val="accent1"/>
              </a:fillRef>
              <a:effectRef idx="0">
                <a:schemeClr val="accent1"/>
              </a:effectRef>
              <a:fontRef idx="minor">
                <a:schemeClr val="tx1"/>
              </a:fontRef>
            </p:style>
          </p:cxnSp>
          <p:cxnSp>
            <p:nvCxnSpPr>
              <p:cNvPr id="12" name="îṡḻiḑè"/>
              <p:cNvCxnSpPr/>
              <p:nvPr/>
            </p:nvCxnSpPr>
            <p:spPr>
              <a:xfrm>
                <a:off x="6780713" y="4110593"/>
                <a:ext cx="4738186" cy="0"/>
              </a:xfrm>
              <a:prstGeom prst="line">
                <a:avLst/>
              </a:prstGeom>
              <a:ln w="12700" cap="rnd">
                <a:solidFill>
                  <a:schemeClr val="accent1">
                    <a:alpha val="50000"/>
                  </a:schemeClr>
                </a:solidFill>
                <a:round/>
              </a:ln>
            </p:spPr>
            <p:style>
              <a:lnRef idx="1">
                <a:schemeClr val="accent1"/>
              </a:lnRef>
              <a:fillRef idx="0">
                <a:schemeClr val="accent1"/>
              </a:fillRef>
              <a:effectRef idx="0">
                <a:schemeClr val="accent1"/>
              </a:effectRef>
              <a:fontRef idx="minor">
                <a:schemeClr val="tx1"/>
              </a:fontRef>
            </p:style>
          </p:cxnSp>
          <p:cxnSp>
            <p:nvCxnSpPr>
              <p:cNvPr id="13" name="îṣḷíḑê"/>
              <p:cNvCxnSpPr/>
              <p:nvPr/>
            </p:nvCxnSpPr>
            <p:spPr>
              <a:xfrm>
                <a:off x="6780713" y="5067387"/>
                <a:ext cx="4738186" cy="0"/>
              </a:xfrm>
              <a:prstGeom prst="line">
                <a:avLst/>
              </a:prstGeom>
              <a:ln w="12700" cap="rnd">
                <a:solidFill>
                  <a:schemeClr val="accent1">
                    <a:alpha val="50000"/>
                  </a:schemeClr>
                </a:solidFill>
                <a:round/>
              </a:ln>
            </p:spPr>
            <p:style>
              <a:lnRef idx="1">
                <a:schemeClr val="accent1"/>
              </a:lnRef>
              <a:fillRef idx="0">
                <a:schemeClr val="accent1"/>
              </a:fillRef>
              <a:effectRef idx="0">
                <a:schemeClr val="accent1"/>
              </a:effectRef>
              <a:fontRef idx="minor">
                <a:schemeClr val="tx1"/>
              </a:fontRef>
            </p:style>
          </p:cxnSp>
        </p:grpSp>
      </p:grpSp>
      <p:sp>
        <p:nvSpPr>
          <p:cNvPr id="7" name="文本框 6"/>
          <p:cNvSpPr txBox="1"/>
          <p:nvPr/>
        </p:nvSpPr>
        <p:spPr>
          <a:xfrm>
            <a:off x="120650" y="324485"/>
            <a:ext cx="10937875" cy="669925"/>
          </a:xfrm>
          <a:prstGeom prst="rect">
            <a:avLst/>
          </a:prstGeom>
          <a:noFill/>
        </p:spPr>
        <p:txBody>
          <a:bodyPr wrap="square" rtlCol="0" anchor="t">
            <a:noAutofit/>
          </a:bodyPr>
          <a:p>
            <a:r>
              <a:rPr lang="zh-CN" altLang="en-US" sz="2800" b="1" dirty="0" smtClean="0">
                <a:solidFill>
                  <a:srgbClr val="002060"/>
                </a:solidFill>
                <a:latin typeface="Arial" panose="020B0604020202020204" pitchFamily="34" charset="0"/>
                <a:ea typeface="微软雅黑" panose="020B0503020204020204" charset="-122"/>
                <a:sym typeface="Arial" panose="020B0604020202020204" pitchFamily="34" charset="0"/>
              </a:rPr>
              <a:t>四、创新性：剂型创新，与注射液适用人群相同，服用方便安全性高</a:t>
            </a:r>
            <a:endParaRPr lang="zh-CN" altLang="en-US" sz="2800" b="1" dirty="0" smtClean="0">
              <a:solidFill>
                <a:srgbClr val="002060"/>
              </a:solidFill>
              <a:latin typeface="Arial" panose="020B0604020202020204" pitchFamily="34" charset="0"/>
              <a:ea typeface="微软雅黑" panose="020B0503020204020204" charset="-122"/>
              <a:sym typeface="Arial" panose="020B0604020202020204" pitchFamily="34" charset="0"/>
            </a:endParaRPr>
          </a:p>
        </p:txBody>
      </p:sp>
      <p:sp>
        <p:nvSpPr>
          <p:cNvPr id="2" name="文本框 1"/>
          <p:cNvSpPr txBox="1"/>
          <p:nvPr/>
        </p:nvSpPr>
        <p:spPr>
          <a:xfrm>
            <a:off x="103505" y="6612890"/>
            <a:ext cx="7974965" cy="245110"/>
          </a:xfrm>
          <a:prstGeom prst="rect">
            <a:avLst/>
          </a:prstGeom>
          <a:noFill/>
        </p:spPr>
        <p:txBody>
          <a:bodyPr wrap="square" rtlCol="0" anchor="t">
            <a:spAutoFit/>
          </a:bodyPr>
          <a:p>
            <a:pPr algn="l"/>
            <a:r>
              <a:rPr lang="zh-CN" altLang="en-US" sz="1000" dirty="0" smtClean="0">
                <a:solidFill>
                  <a:schemeClr val="tx1"/>
                </a:solidFill>
                <a:latin typeface="微软雅黑" panose="020B0503020204020204" charset="-122"/>
                <a:ea typeface="微软雅黑" panose="020B0503020204020204" charset="-122"/>
                <a:sym typeface="+mn-ea"/>
              </a:rPr>
              <a:t>参考文献：</a:t>
            </a:r>
            <a:r>
              <a:rPr lang="en-US" altLang="zh-CN" sz="1000" dirty="0" smtClean="0">
                <a:solidFill>
                  <a:schemeClr val="tx1"/>
                </a:solidFill>
                <a:latin typeface="微软雅黑" panose="020B0503020204020204" charset="-122"/>
                <a:ea typeface="微软雅黑" panose="020B0503020204020204" charset="-122"/>
                <a:sym typeface="+mn-ea"/>
              </a:rPr>
              <a:t>1.</a:t>
            </a:r>
            <a:r>
              <a:rPr lang="zh-CN" altLang="en-US" sz="1000" dirty="0" smtClean="0">
                <a:solidFill>
                  <a:schemeClr val="tx1"/>
                </a:solidFill>
                <a:latin typeface="微软雅黑" panose="020B0503020204020204" charset="-122"/>
                <a:ea typeface="微软雅黑" panose="020B0503020204020204" charset="-122"/>
                <a:sym typeface="+mn-ea"/>
              </a:rPr>
              <a:t>435 例间苯三酚注射制剂不良反应分析</a:t>
            </a:r>
            <a:r>
              <a:rPr lang="en-US" altLang="zh-CN" sz="1000" dirty="0" smtClean="0">
                <a:solidFill>
                  <a:schemeClr val="tx1"/>
                </a:solidFill>
                <a:latin typeface="微软雅黑" panose="020B0503020204020204" charset="-122"/>
                <a:ea typeface="微软雅黑" panose="020B0503020204020204" charset="-122"/>
                <a:sym typeface="+mn-ea"/>
              </a:rPr>
              <a:t>  2020</a:t>
            </a:r>
            <a:r>
              <a:rPr lang="zh-CN" altLang="en-US" sz="1000" dirty="0" smtClean="0">
                <a:solidFill>
                  <a:schemeClr val="tx1"/>
                </a:solidFill>
                <a:latin typeface="微软雅黑" panose="020B0503020204020204" charset="-122"/>
                <a:ea typeface="微软雅黑" panose="020B0503020204020204" charset="-122"/>
                <a:sym typeface="+mn-ea"/>
              </a:rPr>
              <a:t>年</a:t>
            </a:r>
            <a:r>
              <a:rPr lang="en-US" altLang="zh-CN" sz="1000" dirty="0" smtClean="0">
                <a:solidFill>
                  <a:schemeClr val="tx1"/>
                </a:solidFill>
                <a:latin typeface="微软雅黑" panose="020B0503020204020204" charset="-122"/>
                <a:ea typeface="微软雅黑" panose="020B0503020204020204" charset="-122"/>
                <a:sym typeface="+mn-ea"/>
              </a:rPr>
              <a:t> </a:t>
            </a:r>
            <a:r>
              <a:rPr lang="zh-CN" altLang="en-US" sz="1000" dirty="0" smtClean="0">
                <a:solidFill>
                  <a:schemeClr val="tx1"/>
                </a:solidFill>
                <a:latin typeface="微软雅黑" panose="020B0503020204020204" charset="-122"/>
                <a:ea typeface="微软雅黑" panose="020B0503020204020204" charset="-122"/>
                <a:sym typeface="+mn-ea"/>
              </a:rPr>
              <a:t>秦亚丽等</a:t>
            </a:r>
            <a:r>
              <a:rPr lang="en-US" altLang="zh-CN" sz="1000" dirty="0" smtClean="0">
                <a:solidFill>
                  <a:schemeClr val="tx1"/>
                </a:solidFill>
                <a:latin typeface="微软雅黑" panose="020B0503020204020204" charset="-122"/>
                <a:ea typeface="微软雅黑" panose="020B0503020204020204" charset="-122"/>
                <a:sym typeface="+mn-ea"/>
              </a:rPr>
              <a:t>   2.</a:t>
            </a:r>
            <a:r>
              <a:rPr lang="zh-CN" altLang="en-US" sz="1000" dirty="0" smtClean="0">
                <a:solidFill>
                  <a:schemeClr val="tx1"/>
                </a:solidFill>
                <a:latin typeface="微软雅黑" panose="020B0503020204020204" charset="-122"/>
                <a:ea typeface="微软雅黑" panose="020B0503020204020204" charset="-122"/>
                <a:sym typeface="+mn-ea"/>
              </a:rPr>
              <a:t>间苯三酚的药理作用与临床应用</a:t>
            </a:r>
            <a:r>
              <a:rPr lang="en-US" altLang="zh-CN" sz="1000" dirty="0" smtClean="0">
                <a:solidFill>
                  <a:schemeClr val="tx1"/>
                </a:solidFill>
                <a:latin typeface="微软雅黑" panose="020B0503020204020204" charset="-122"/>
                <a:ea typeface="微软雅黑" panose="020B0503020204020204" charset="-122"/>
                <a:sym typeface="+mn-ea"/>
              </a:rPr>
              <a:t>  2011</a:t>
            </a:r>
            <a:r>
              <a:rPr lang="zh-CN" altLang="en-US" sz="1000" dirty="0" smtClean="0">
                <a:solidFill>
                  <a:schemeClr val="tx1"/>
                </a:solidFill>
                <a:latin typeface="微软雅黑" panose="020B0503020204020204" charset="-122"/>
                <a:ea typeface="微软雅黑" panose="020B0503020204020204" charset="-122"/>
                <a:sym typeface="+mn-ea"/>
              </a:rPr>
              <a:t>年</a:t>
            </a:r>
            <a:r>
              <a:rPr lang="en-US" altLang="zh-CN" sz="1000" dirty="0" smtClean="0">
                <a:solidFill>
                  <a:schemeClr val="tx1"/>
                </a:solidFill>
                <a:latin typeface="微软雅黑" panose="020B0503020204020204" charset="-122"/>
                <a:ea typeface="微软雅黑" panose="020B0503020204020204" charset="-122"/>
                <a:sym typeface="+mn-ea"/>
              </a:rPr>
              <a:t> </a:t>
            </a:r>
            <a:r>
              <a:rPr lang="zh-CN" altLang="en-US" sz="1000" dirty="0" smtClean="0">
                <a:solidFill>
                  <a:schemeClr val="tx1"/>
                </a:solidFill>
                <a:latin typeface="微软雅黑" panose="020B0503020204020204" charset="-122"/>
                <a:ea typeface="微软雅黑" panose="020B0503020204020204" charset="-122"/>
                <a:sym typeface="+mn-ea"/>
              </a:rPr>
              <a:t>李健和等</a:t>
            </a:r>
            <a:endParaRPr lang="zh-CN" altLang="en-US" sz="1000" dirty="0" smtClean="0">
              <a:solidFill>
                <a:schemeClr val="tx1"/>
              </a:solidFill>
              <a:latin typeface="微软雅黑" panose="020B0503020204020204" charset="-122"/>
              <a:ea typeface="微软雅黑" panose="020B0503020204020204" charset="-122"/>
              <a:sym typeface="+mn-ea"/>
            </a:endParaRPr>
          </a:p>
        </p:txBody>
      </p:sp>
    </p:spTree>
    <p:custDataLst>
      <p:tags r:id="rId10"/>
    </p:custDataLst>
  </p:cSld>
  <p:clrMapOvr>
    <a:masterClrMapping/>
  </p:clrMapOvr>
</p:sld>
</file>

<file path=ppt/tags/tag1.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0.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n1-1"/>
  <p:tag name="KSO_WM_UNIT_TYPE" val="n_h_h_a"/>
  <p:tag name="KSO_WM_UNIT_INDEX" val="1_2_3_1"/>
  <p:tag name="KSO_WM_UNIT_ID" val="diagram20235023_1*n_h_h_a*1_2_3_1"/>
  <p:tag name="KSO_WM_TEMPLATE_CATEGORY" val="diagram"/>
  <p:tag name="KSO_WM_TEMPLATE_INDEX" val="20235023"/>
  <p:tag name="KSO_WM_UNIT_LAYERLEVEL" val="1_1_1_1"/>
  <p:tag name="KSO_WM_TAG_VERSION" val="3.0"/>
  <p:tag name="KSO_WM_DIAGRAM_MAX_ITEMCNT" val="5"/>
  <p:tag name="KSO_WM_DIAGRAM_MIN_ITEMCNT" val="3"/>
  <p:tag name="KSO_WM_DIAGRAM_VIRTUALLY_FRAME" val="{&quot;height&quot;:389.1499938964844,&quot;left&quot;:203.37501220703126,&quot;top&quot;:52.125003051757815,&quot;width&quot;:851.349975585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TYPE" val="1"/>
  <p:tag name="KSO_WM_UNIT_PRESET_TEXT" val="单击添加标题"/>
  <p:tag name="KSO_WM_UNIT_TEXT_FILL_FORE_SCHEMECOLOR_INDEX" val="1"/>
  <p:tag name="KSO_WM_UNIT_TEXT_FILL_TYPE" val="1"/>
  <p:tag name="KSO_WM_UNIT_USESOURCEFORMAT_APPLY" val="0"/>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wm#"/>
  <p:tag name="KSO_WM_TEMPLATE_CATEGORY" val="custom"/>
  <p:tag name="KSO_WM_TEMPLATE_INDEX" val="40495185"/>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40495185"/>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wm#"/>
  <p:tag name="KSO_WM_TEMPLATE_CATEGORY" val="custom"/>
  <p:tag name="KSO_WM_TEMPLATE_INDEX" val="40495185"/>
</p:tagLst>
</file>

<file path=ppt/tags/tag128.xml><?xml version="1.0" encoding="utf-8"?>
<p:tagLst xmlns:p="http://schemas.openxmlformats.org/presentationml/2006/main">
  <p:tag name="KSO_WM_DIAGRAM_VIRTUALLY_FRAME" val="{&quot;height&quot;:388.35,&quot;left&quot;:54.775,&quot;top&quot;:113.4,&quot;width&quot;:850.425}"/>
  <p:tag name="KSO_WM_UNIT_TEXT_LAYER_COUNT" val="1"/>
  <p:tag name="KSO_WM_UNIT_NOCLEAR" val="0"/>
  <p:tag name="KSO_WM_UNIT_HIGHLIGHT" val="0"/>
  <p:tag name="KSO_WM_UNIT_COMPATIBLE" val="0"/>
  <p:tag name="KSO_WM_UNIT_DIAGRAM_ISNUMVISUAL" val="0"/>
  <p:tag name="KSO_WM_UNIT_DIAGRAM_ISREFERUNIT" val="0"/>
  <p:tag name="KSO_WM_UNIT_TYPE" val="h_i"/>
  <p:tag name="KSO_WM_UNIT_INDEX" val="2_3"/>
  <p:tag name="KSO_WM_UNIT_ID" val="custom20235192_1*h_i*2_3"/>
  <p:tag name="KSO_WM_TEMPLATE_CATEGORY" val="custom"/>
  <p:tag name="KSO_WM_TEMPLATE_INDEX" val="20235192"/>
  <p:tag name="KSO_WM_UNIT_LAYERLEVEL" val="1_1"/>
  <p:tag name="KSO_WM_TAG_VERSION" val="3.0"/>
  <p:tag name="KSO_WM_BEAUTIFY_FLAG" val="#wm#"/>
  <p:tag name="KSO_WM_UNIT_TEXT_TYPE" val="1"/>
</p:tagLst>
</file>

<file path=ppt/tags/tag129.xml><?xml version="1.0" encoding="utf-8"?>
<p:tagLst xmlns:p="http://schemas.openxmlformats.org/presentationml/2006/main">
  <p:tag name="KSO_WM_DIAGRAM_VIRTUALLY_FRAME" val="{&quot;height&quot;:388.35,&quot;left&quot;:54.775,&quot;top&quot;:113.4,&quot;width&quot;:850.425}"/>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TYPE" val="h_f"/>
  <p:tag name="KSO_WM_UNIT_INDEX" val="2_1"/>
  <p:tag name="KSO_WM_UNIT_ID" val="custom20235192_1*h_f*2_1"/>
  <p:tag name="KSO_WM_TEMPLATE_CATEGORY" val="custom"/>
  <p:tag name="KSO_WM_TEMPLATE_INDEX" val="20235192"/>
  <p:tag name="KSO_WM_UNIT_LAYERLEVEL" val="1_1"/>
  <p:tag name="KSO_WM_TAG_VERSION" val="3.0"/>
  <p:tag name="KSO_WM_BEAUTIFY_FLAG" val="#wm#"/>
  <p:tag name="KSO_WM_UNIT_TEXT_TYPE" val="1"/>
  <p:tag name="KSO_WM_UNIT_VALUE" val="140"/>
  <p:tag name="KSO_WM_UNIT_PRESET_TEXT" val="单击此处输入你的正文，文字是您思想的提炼，为了最终的良好效果。单击此处输入你的正文，文字是您思想的提炼，为了最终的良好效果。单击此处输入你的正文。"/>
</p:tagLst>
</file>

<file path=ppt/tags/tag13.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3"/>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2_1"/>
  <p:tag name="KSO_WM_UNIT_ID" val="custom20235192_1*h_i*2_1"/>
  <p:tag name="KSO_WM_TEMPLATE_CATEGORY" val="custom"/>
  <p:tag name="KSO_WM_TEMPLATE_INDEX" val="20235192"/>
  <p:tag name="KSO_WM_UNIT_LAYERLEVEL" val="1_1"/>
  <p:tag name="KSO_WM_TAG_VERSION" val="3.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2_4"/>
  <p:tag name="KSO_WM_UNIT_ID" val="custom20235192_1*h_i*2_4"/>
  <p:tag name="KSO_WM_TEMPLATE_CATEGORY" val="custom"/>
  <p:tag name="KSO_WM_TEMPLATE_INDEX" val="20235192"/>
  <p:tag name="KSO_WM_UNIT_LAYERLEVEL" val="1_1"/>
  <p:tag name="KSO_WM_TAG_VERSION" val="3.0"/>
  <p:tag name="KSO_WM_UNIT_TEXT_FILL_FORE_SCHEMECOLOR_INDEX_BRIGHTNESS" val="0.15"/>
  <p:tag name="KSO_WM_DIAGRAM_MAX_ITEMCNT" val="6"/>
  <p:tag name="KSO_WM_DIAGRAM_MIN_ITEMCNT" val="4"/>
  <p:tag name="KSO_WM_DIAGRAM_VIRTUALLY_FRAME" val="{&quot;height&quot;:305.3999938964844,&quot;width&quot;:762.9500122070312}"/>
  <p:tag name="KSO_WM_DIAGRAM_COLOR_MATCH_VALUE" val="{&quot;shape&quot;:{&quot;fill&quot;:{&quot;gradient&quot;:[{&quot;brightness&quot;:0,&quot;colorType&quot;:1,&quot;foreColorIndex&quot;:5,&quot;pos&quot;:0,&quot;transparency&quot;:0},{&quot;brightness&quot;:0,&quot;colorType&quot;:1,&quot;foreColorIndex&quot;:5,&quot;pos&quot;:1,&quot;transparency&quot;:0.3499999940395355}],&quot;type&quot;:3},&quot;glow&quot;:{&quot;colorType&quot;:0},&quot;line&quot;:{&quot;type&quot;:0},&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TEXT_FILL_FORE_SCHEMECOLOR_INDEX" val="1"/>
  <p:tag name="KSO_WM_UNIT_TEXT_FILL_TYPE" val="1"/>
  <p:tag name="KSO_WM_UNIT_SHADOW_SCHEMECOLOR_INDEX_BRIGHTNESS" val="0"/>
  <p:tag name="KSO_WM_UNIT_SHADOW_SCHEMECOLOR_INDEX" val="5"/>
  <p:tag name="KSO_WM_UNIT_USESOURCEFORMAT_APPLY" val="1"/>
  <p:tag name="KSO_WM_BEAUTIFY_FLAG" val="#wm#"/>
  <p:tag name="KSO_WM_DIAGRAM_VERSION" val="3"/>
  <p:tag name="KSO_WM_DIAGRAM_COLOR_TRICK" val="1"/>
  <p:tag name="KSO_WM_DIAGRAM_COLOR_TEXT_CAN_REMOVE" val="n"/>
  <p:tag name="KSO_WM_UNIT_FILL_TYPE" val="3"/>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5192_1*h_x*2_1"/>
  <p:tag name="KSO_WM_TEMPLATE_CATEGORY" val="custom"/>
  <p:tag name="KSO_WM_TEMPLATE_INDEX" val="20235192"/>
  <p:tag name="KSO_WM_UNIT_LAYERLEVEL" val="1_1"/>
  <p:tag name="KSO_WM_TAG_VERSION" val="3.0"/>
  <p:tag name="KSO_WM_BEAUTIFY_FLAG" val="#wm#"/>
  <p:tag name="KSO_WM_UNIT_VALUE" val="62*62"/>
  <p:tag name="KSO_WM_UNIT_TYPE" val="h_x"/>
  <p:tag name="KSO_WM_UNIT_INDEX" val="2_1"/>
  <p:tag name="KSO_WM_DIAGRAM_VERSION" val="3"/>
  <p:tag name="KSO_WM_DIAGRAM_COLOR_TRICK" val="1"/>
  <p:tag name="KSO_WM_DIAGRAM_COLOR_TEXT_CAN_REMOVE" val="n"/>
  <p:tag name="KSO_WM_DIAGRAM_MAX_ITEMCNT" val="6"/>
  <p:tag name="KSO_WM_DIAGRAM_MIN_ITEMCNT" val="4"/>
  <p:tag name="KSO_WM_DIAGRAM_VIRTUALLY_FRAME" val="{&quot;height&quot;:305.3999938964844,&quot;width&quot;:762.950012207031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Lst>
</file>

<file path=ppt/tags/tag133.xml><?xml version="1.0" encoding="utf-8"?>
<p:tagLst xmlns:p="http://schemas.openxmlformats.org/presentationml/2006/main">
  <p:tag name="KSO_WM_DIAGRAM_VIRTUALLY_FRAME" val="{&quot;height&quot;:388.35,&quot;left&quot;:54.775,&quot;top&quot;:113.4,&quot;width&quot;:850.425}"/>
  <p:tag name="KSO_WM_UNIT_TEXT_LAYER_COUNT" val="1"/>
  <p:tag name="KSO_WM_UNIT_NOCLEAR" val="0"/>
  <p:tag name="KSO_WM_UNIT_HIGHLIGHT" val="0"/>
  <p:tag name="KSO_WM_UNIT_COMPATIBLE" val="0"/>
  <p:tag name="KSO_WM_UNIT_DIAGRAM_ISNUMVISUAL" val="0"/>
  <p:tag name="KSO_WM_UNIT_DIAGRAM_ISREFERUNIT" val="0"/>
  <p:tag name="KSO_WM_UNIT_TYPE" val="h_i"/>
  <p:tag name="KSO_WM_UNIT_INDEX" val="1_3"/>
  <p:tag name="KSO_WM_UNIT_ID" val="custom20235192_1*h_i*1_3"/>
  <p:tag name="KSO_WM_TEMPLATE_CATEGORY" val="custom"/>
  <p:tag name="KSO_WM_TEMPLATE_INDEX" val="20235192"/>
  <p:tag name="KSO_WM_UNIT_LAYERLEVEL" val="1_1"/>
  <p:tag name="KSO_WM_TAG_VERSION" val="3.0"/>
  <p:tag name="KSO_WM_BEAUTIFY_FLAG" val="#wm#"/>
  <p:tag name="KSO_WM_UNIT_TEXT_TYPE" val="1"/>
</p:tagLst>
</file>

<file path=ppt/tags/tag134.xml><?xml version="1.0" encoding="utf-8"?>
<p:tagLst xmlns:p="http://schemas.openxmlformats.org/presentationml/2006/main">
  <p:tag name="KSO_WM_DIAGRAM_VIRTUALLY_FRAME" val="{&quot;height&quot;:388.35,&quot;left&quot;:54.775,&quot;top&quot;:113.4,&quot;width&quot;:850.425}"/>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custom20235192_1*h_f*1_1"/>
  <p:tag name="KSO_WM_TEMPLATE_CATEGORY" val="custom"/>
  <p:tag name="KSO_WM_TEMPLATE_INDEX" val="20235192"/>
  <p:tag name="KSO_WM_UNIT_LAYERLEVEL" val="1_1"/>
  <p:tag name="KSO_WM_TAG_VERSION" val="3.0"/>
  <p:tag name="KSO_WM_BEAUTIFY_FLAG" val="#wm#"/>
  <p:tag name="KSO_WM_UNIT_TEXT_TYPE" val="1"/>
  <p:tag name="KSO_WM_UNIT_VALUE" val="140"/>
  <p:tag name="KSO_WM_UNIT_PRESET_TEXT" val="单击此处输入你的正文，文字是您思想的提炼，为了最终的良好效果。单击此处输入你的正文，文字是您思想的提炼，为了最终的良好效果。单击此处输入你的正文。"/>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custom20235192_1*h_i*1_1"/>
  <p:tag name="KSO_WM_TEMPLATE_CATEGORY" val="custom"/>
  <p:tag name="KSO_WM_TEMPLATE_INDEX" val="20235192"/>
  <p:tag name="KSO_WM_UNIT_LAYERLEVEL" val="1_1"/>
  <p:tag name="KSO_WM_TAG_VERSION" val="3.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custom20235192_1*h_i*1_2"/>
  <p:tag name="KSO_WM_TEMPLATE_CATEGORY" val="custom"/>
  <p:tag name="KSO_WM_TEMPLATE_INDEX" val="20235192"/>
  <p:tag name="KSO_WM_UNIT_LAYERLEVEL" val="1_1"/>
  <p:tag name="KSO_WM_TAG_VERSION" val="3.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2_2"/>
  <p:tag name="KSO_WM_UNIT_ID" val="custom20235192_1*h_i*2_2"/>
  <p:tag name="KSO_WM_TEMPLATE_CATEGORY" val="custom"/>
  <p:tag name="KSO_WM_TEMPLATE_INDEX" val="20235192"/>
  <p:tag name="KSO_WM_UNIT_LAYERLEVEL" val="1_1"/>
  <p:tag name="KSO_WM_TAG_VERSION" val="3.0"/>
  <p:tag name="KSO_WM_BEAUTIFY_FLAG" val="#wm#"/>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4"/>
  <p:tag name="KSO_WM_UNIT_ID" val="custom20235192_1*h_i*1_4"/>
  <p:tag name="KSO_WM_TEMPLATE_CATEGORY" val="custom"/>
  <p:tag name="KSO_WM_TEMPLATE_INDEX" val="20235192"/>
  <p:tag name="KSO_WM_UNIT_LAYERLEVEL" val="1_1"/>
  <p:tag name="KSO_WM_TAG_VERSION" val="3.0"/>
  <p:tag name="KSO_WM_UNIT_TEXT_FILL_FORE_SCHEMECOLOR_INDEX_BRIGHTNESS" val="0.15"/>
  <p:tag name="KSO_WM_DIAGRAM_MAX_ITEMCNT" val="6"/>
  <p:tag name="KSO_WM_DIAGRAM_MIN_ITEMCNT" val="4"/>
  <p:tag name="KSO_WM_DIAGRAM_VIRTUALLY_FRAME" val="{&quot;height&quot;:305.3999938964844,&quot;width&quot;:762.9500122070312}"/>
  <p:tag name="KSO_WM_DIAGRAM_COLOR_MATCH_VALUE" val="{&quot;shape&quot;:{&quot;fill&quot;:{&quot;gradient&quot;:[{&quot;brightness&quot;:0,&quot;colorType&quot;:1,&quot;foreColorIndex&quot;:5,&quot;pos&quot;:0,&quot;transparency&quot;:0},{&quot;brightness&quot;:0,&quot;colorType&quot;:1,&quot;foreColorIndex&quot;:5,&quot;pos&quot;:1,&quot;transparency&quot;:0.3499999940395355}],&quot;type&quot;:3},&quot;glow&quot;:{&quot;colorType&quot;:0},&quot;line&quot;:{&quot;type&quot;:0},&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TEXT_FILL_FORE_SCHEMECOLOR_INDEX" val="1"/>
  <p:tag name="KSO_WM_UNIT_TEXT_FILL_TYPE" val="1"/>
  <p:tag name="KSO_WM_UNIT_SHADOW_SCHEMECOLOR_INDEX_BRIGHTNESS" val="0"/>
  <p:tag name="KSO_WM_UNIT_SHADOW_SCHEMECOLOR_INDEX" val="5"/>
  <p:tag name="KSO_WM_UNIT_USESOURCEFORMAT_APPLY" val="1"/>
  <p:tag name="KSO_WM_BEAUTIFY_FLAG" val="#wm#"/>
  <p:tag name="KSO_WM_DIAGRAM_VERSION" val="3"/>
  <p:tag name="KSO_WM_DIAGRAM_COLOR_TRICK" val="1"/>
  <p:tag name="KSO_WM_DIAGRAM_COLOR_TEXT_CAN_REMOVE" val="n"/>
  <p:tag name="KSO_WM_UNIT_FILL_TYPE" val="3"/>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5192_1*h_x*1_1"/>
  <p:tag name="KSO_WM_TEMPLATE_CATEGORY" val="custom"/>
  <p:tag name="KSO_WM_TEMPLATE_INDEX" val="20235192"/>
  <p:tag name="KSO_WM_UNIT_LAYERLEVEL" val="1_1"/>
  <p:tag name="KSO_WM_TAG_VERSION" val="3.0"/>
  <p:tag name="KSO_WM_BEAUTIFY_FLAG" val="#wm#"/>
  <p:tag name="KSO_WM_UNIT_VALUE" val="58*58"/>
  <p:tag name="KSO_WM_UNIT_TYPE" val="h_x"/>
  <p:tag name="KSO_WM_UNIT_INDEX" val="1_1"/>
  <p:tag name="KSO_WM_DIAGRAM_VERSION" val="3"/>
  <p:tag name="KSO_WM_DIAGRAM_COLOR_TRICK" val="1"/>
  <p:tag name="KSO_WM_DIAGRAM_COLOR_TEXT_CAN_REMOVE" val="n"/>
  <p:tag name="KSO_WM_DIAGRAM_MAX_ITEMCNT" val="6"/>
  <p:tag name="KSO_WM_DIAGRAM_MIN_ITEMCNT" val="4"/>
  <p:tag name="KSO_WM_DIAGRAM_VIRTUALLY_FRAME" val="{&quot;height&quot;:305.3999938964844,&quot;width&quot;:762.950012207031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Lst>
</file>

<file path=ppt/tags/tag143.xml><?xml version="1.0" encoding="utf-8"?>
<p:tagLst xmlns:p="http://schemas.openxmlformats.org/presentationml/2006/main">
  <p:tag name="KSO_WM_BEAUTIFY_FLAG" val="#wm#"/>
  <p:tag name="KSO_WM_TEMPLATE_CATEGORY" val="custom"/>
  <p:tag name="KSO_WM_TEMPLATE_INDEX" val="40495185"/>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TABLE_ENDDRAG_ORIGIN_RECT" val="375*287"/>
  <p:tag name="TABLE_ENDDRAG_RECT" val="77*77*375*287"/>
  <p:tag name="KSO_WM_BEAUTIFY_FLAG" val=""/>
</p:tagLst>
</file>

<file path=ppt/tags/tag146.xml><?xml version="1.0" encoding="utf-8"?>
<p:tagLst xmlns:p="http://schemas.openxmlformats.org/presentationml/2006/main">
  <p:tag name="KSO_WM_BEAUTIFY_FLAG" val=""/>
  <p:tag name="TABLE_ENDDRAG_ORIGIN_RECT" val="459*289"/>
  <p:tag name="TABLE_ENDDRAG_RECT" val="446*77*459*289"/>
</p:tagLst>
</file>

<file path=ppt/tags/tag147.xml><?xml version="1.0" encoding="utf-8"?>
<p:tagLst xmlns:p="http://schemas.openxmlformats.org/presentationml/2006/main">
  <p:tag name="KSO_WM_BEAUTIFY_FLAG" val="#wm#"/>
  <p:tag name="KSO_WM_TEMPLATE_CATEGORY" val="custom"/>
  <p:tag name="KSO_WM_TEMPLATE_INDEX" val="40495185"/>
</p:tagLst>
</file>

<file path=ppt/tags/tag148.xml><?xml version="1.0" encoding="utf-8"?>
<p:tagLst xmlns:p="http://schemas.openxmlformats.org/presentationml/2006/main">
  <p:tag name="KSO_WM_DIAGRAM_VIRTUALLY_FRAME" val="{&quot;height&quot;:334.4,&quot;left&quot;:101.5,&quot;top&quot;:125.15,&quot;width&quot;:806.25}"/>
</p:tagLst>
</file>

<file path=ppt/tags/tag149.xml><?xml version="1.0" encoding="utf-8"?>
<p:tagLst xmlns:p="http://schemas.openxmlformats.org/presentationml/2006/main">
  <p:tag name="KSO_WM_DIAGRAM_VIRTUALLY_FRAME" val="{&quot;height&quot;:334.4,&quot;left&quot;:101.5,&quot;top&quot;:125.15,&quot;width&quot;:806.25}"/>
</p:tagLst>
</file>

<file path=ppt/tags/tag15.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0.xml><?xml version="1.0" encoding="utf-8"?>
<p:tagLst xmlns:p="http://schemas.openxmlformats.org/presentationml/2006/main">
  <p:tag name="KSO_WM_DIAGRAM_VIRTUALLY_FRAME" val="{&quot;height&quot;:334.4,&quot;left&quot;:101.5,&quot;top&quot;:125.15,&quot;width&quot;:806.25}"/>
</p:tagLst>
</file>

<file path=ppt/tags/tag151.xml><?xml version="1.0" encoding="utf-8"?>
<p:tagLst xmlns:p="http://schemas.openxmlformats.org/presentationml/2006/main">
  <p:tag name="KSO_WM_DIAGRAM_VIRTUALLY_FRAME" val="{&quot;height&quot;:334.4,&quot;left&quot;:101.5,&quot;top&quot;:125.15,&quot;width&quot;:806.25}"/>
</p:tagLst>
</file>

<file path=ppt/tags/tag152.xml><?xml version="1.0" encoding="utf-8"?>
<p:tagLst xmlns:p="http://schemas.openxmlformats.org/presentationml/2006/main">
  <p:tag name="KSO_WM_DIAGRAM_VIRTUALLY_FRAME" val="{&quot;height&quot;:334.4,&quot;left&quot;:101.5,&quot;top&quot;:125.15,&quot;width&quot;:806.25}"/>
</p:tagLst>
</file>

<file path=ppt/tags/tag153.xml><?xml version="1.0" encoding="utf-8"?>
<p:tagLst xmlns:p="http://schemas.openxmlformats.org/presentationml/2006/main">
  <p:tag name="KSO_WM_DIAGRAM_VIRTUALLY_FRAME" val="{&quot;height&quot;:334.4,&quot;left&quot;:101.5,&quot;top&quot;:125.15,&quot;width&quot;:806.25}"/>
</p:tagLst>
</file>

<file path=ppt/tags/tag154.xml><?xml version="1.0" encoding="utf-8"?>
<p:tagLst xmlns:p="http://schemas.openxmlformats.org/presentationml/2006/main">
  <p:tag name="KSO_WM_DIAGRAM_VIRTUALLY_FRAME" val="{&quot;height&quot;:334.4,&quot;left&quot;:101.5,&quot;top&quot;:125.15,&quot;width&quot;:806.25}"/>
</p:tagLst>
</file>

<file path=ppt/tags/tag155.xml><?xml version="1.0" encoding="utf-8"?>
<p:tagLst xmlns:p="http://schemas.openxmlformats.org/presentationml/2006/main">
  <p:tag name="KSO_WM_DIAGRAM_VIRTUALLY_FRAME" val="{&quot;height&quot;:334.4,&quot;left&quot;:101.5,&quot;top&quot;:125.15,&quot;width&quot;:806.25}"/>
</p:tagLst>
</file>

<file path=ppt/tags/tag156.xml><?xml version="1.0" encoding="utf-8"?>
<p:tagLst xmlns:p="http://schemas.openxmlformats.org/presentationml/2006/main">
  <p:tag name="KSO_WM_DIAGRAM_VIRTUALLY_FRAME" val="{&quot;height&quot;:334.4,&quot;left&quot;:101.5,&quot;top&quot;:125.15,&quot;width&quot;:806.25}"/>
</p:tagLst>
</file>

<file path=ppt/tags/tag157.xml><?xml version="1.0" encoding="utf-8"?>
<p:tagLst xmlns:p="http://schemas.openxmlformats.org/presentationml/2006/main">
  <p:tag name="KSO_WM_BEAUTIFY_FLAG" val="#wm#"/>
  <p:tag name="KSO_WM_TEMPLATE_CATEGORY" val="custom"/>
  <p:tag name="KSO_WM_TEMPLATE_INDEX" val="40495185"/>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0.xml><?xml version="1.0" encoding="utf-8"?>
<p:tagLst xmlns:p="http://schemas.openxmlformats.org/presentationml/2006/main">
  <p:tag name="KSO_WM_BEAUTIFY_FLAG" val="#wm#"/>
  <p:tag name="KSO_WM_TEMPLATE_CATEGORY" val="custom"/>
  <p:tag name="KSO_WM_TEMPLATE_INDEX" val="40495185"/>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 name="TABLE_ENDDRAG_ORIGIN_RECT" val="780*149"/>
  <p:tag name="TABLE_ENDDRAG_RECT" val="50*75*780*149"/>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wm#"/>
  <p:tag name="KSO_WM_TEMPLATE_CATEGORY" val="custom"/>
  <p:tag name="KSO_WM_TEMPLATE_INDEX" val="40495185"/>
</p:tagLst>
</file>

<file path=ppt/tags/tag17.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xml><?xml version="1.0" encoding="utf-8"?>
<p:tagLst xmlns:p="http://schemas.openxmlformats.org/presentationml/2006/main">
  <p:tag name="KSO_WM_UNIT_TYPE" val="a"/>
  <p:tag name="KSO_WM_UNIT_INDEX" val="1"/>
  <p:tag name="KSO_WM_BEAUTIFY_FLAG" val="#wm#"/>
  <p:tag name="KSO_WM_TAG_VERSION" val="3.0"/>
  <p:tag name="KSO_WM_UNIT_PRESET_TEXT" val="单击编辑母版标题"/>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2"/>
</p:tagLst>
</file>

<file path=ppt/tags/tag23.xml><?xml version="1.0" encoding="utf-8"?>
<p:tagLst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4"/>
</p:tagLst>
</file>

<file path=ppt/tags/tag24.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5.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26.xml><?xml version="1.0" encoding="utf-8"?>
<p:tagLst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10;第二级&#10;第三级&#10;第四级&#10;第五级"/>
  <p:tag name="KSO_WM_UNIT_ID" val="_5*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27.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xml><?xml version="1.0" encoding="utf-8"?>
<p:tagLst xmlns:p="http://schemas.openxmlformats.org/presentationml/2006/main">
  <p:tag name="KSO_WM_UNIT_TYPE" val="h_a"/>
  <p:tag name="KSO_WM_UNIT_INDEX" val="1_1"/>
  <p:tag name="KSO_WM_BEAUTIFY_FLAG" val="#wm#"/>
  <p:tag name="KSO_WM_TAG_VERSION" val="3.0"/>
  <p:tag name="KSO_WM_UNIT_PRESET_TEXT" val="单击此处编辑母版标题样式"/>
  <p:tag name="KSO_WM_UNIT_ID" val="_6*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31.xml><?xml version="1.0" encoding="utf-8"?>
<p:tagLst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10;第二级&#10;第三级&#10;第四级&#10;第五级"/>
  <p:tag name="KSO_WM_UNIT_ID" val="_6*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TEXT_LAYER_COUNT" val="1"/>
</p:tagLst>
</file>

<file path=ppt/tags/tag32.xml><?xml version="1.0" encoding="utf-8"?>
<p:tagLst xmlns:p="http://schemas.openxmlformats.org/presentationml/2006/main">
  <p:tag name="KSO_WM_UNIT_TYPE" val="h_a"/>
  <p:tag name="KSO_WM_UNIT_INDEX" val="2_1"/>
  <p:tag name="KSO_WM_BEAUTIFY_FLAG" val="#wm#"/>
  <p:tag name="KSO_WM_TAG_VERSION" val="3.0"/>
  <p:tag name="KSO_WM_UNIT_PRESET_TEXT" val="单击此处编辑母版标题样式"/>
  <p:tag name="KSO_WM_UNIT_ID" val="_6*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33.xml><?xml version="1.0" encoding="utf-8"?>
<p:tagLst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10;第二级&#10;第三级&#10;第四级&#10;第五级"/>
  <p:tag name="KSO_WM_UNIT_ID" val="_6*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TEXT_LAYER_COUNT" val="1"/>
</p:tagLst>
</file>

<file path=ppt/tags/tag34.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6*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38.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9.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2.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3.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4.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5.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46.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7.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8.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9.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0*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5.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0.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1.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2.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3.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54.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5.xml><?xml version="1.0" encoding="utf-8"?>
<p:tagLst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6.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7.xml><?xml version="1.0" encoding="utf-8"?>
<p:tagLst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8.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9.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0.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1.xml><?xml version="1.0" encoding="utf-8"?>
<p:tagLst xmlns:p="http://schemas.openxmlformats.org/presentationml/2006/main">
  <p:tag name="KSO_WM_UNIT_TYPE" val="a"/>
  <p:tag name="KSO_WM_UNIT_INDEX" val="1"/>
  <p:tag name="KSO_WM_BEAUTIFY_FLAG" val="#wm#"/>
  <p:tag name="KSO_WM_TAG_VERSION" val="3.0"/>
  <p:tag name="KSO_WM_UNIT_PRESET_TEXT" val="编辑母版标题"/>
  <p:tag name="KSO_WM_UNIT_ID" val="_1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8"/>
</p:tagLst>
</file>

<file path=ppt/tags/tag62.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5"/>
</p:tagLst>
</file>

<file path=ppt/tags/tag63.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VALUE" val="24"/>
</p:tagLst>
</file>

<file path=ppt/tags/tag64.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5.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6.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40495185"/>
</p:tagLst>
</file>

<file path=ppt/tags/tag67.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TEMPLATE_CATEGORY" val="custom"/>
  <p:tag name="KSO_WM_TEMPLATE_INDEX" val="40495185"/>
</p:tagLst>
</file>

<file path=ppt/tags/tag68.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9.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xml><?xml version="1.0" encoding="utf-8"?>
<p:tagLst xmlns:p="http://schemas.openxmlformats.org/presentationml/2006/main">
  <p:tag name="KSO_WM_UNIT_TYPE" val="a"/>
  <p:tag name="KSO_WM_UNIT_INDEX" val="1"/>
  <p:tag name="KSO_WM_BEAUTIFY_FLAG" val="#wm#"/>
  <p:tag name="KSO_WM_TAG_VERSION" val="3.0"/>
  <p:tag name="KSO_WM_UNIT_PRESET_TEXT" val="编辑母版标题"/>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8"/>
</p:tagLst>
</file>

<file path=ppt/tags/tag70.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1.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40495185"/>
  <p:tag name="KSO_WM_TEMPLATE_CATEGORY" val="custom"/>
  <p:tag name="KSO_WM_TEMPLATE_MASTER_TYPE" val="0"/>
</p:tagLst>
</file>

<file path=ppt/tags/tag72.xml><?xml version="1.0" encoding="utf-8"?>
<p:tagLst xmlns:p="http://schemas.openxmlformats.org/presentationml/2006/main">
  <p:tag name="KSO_WM_UNIT_TYPE" val="a"/>
  <p:tag name="KSO_WM_UNIT_INDEX" val="1"/>
  <p:tag name="KSO_WM_BEAUTIFY_FLAG" val="#wm#"/>
  <p:tag name="KSO_WM_TAG_VERSION" val="3.0"/>
  <p:tag name="KSO_WM_UNIT_ID" val="custom40495185_1*a*1"/>
  <p:tag name="KSO_WM_UNIT_ISNUMDGMTITLE" val="0"/>
  <p:tag name="KSO_WM_UNIT_HIGHLIGHT" val="0"/>
  <p:tag name="KSO_WM_UNIT_COMPATIBLE" val="0"/>
  <p:tag name="KSO_WM_UNIT_DIAGRAM_ISNUMVISUAL" val="0"/>
  <p:tag name="KSO_WM_UNIT_DIAGRAM_ISREFERUNIT" val="0"/>
  <p:tag name="KSO_WM_UNIT_LAYERLEVEL" val="1"/>
  <p:tag name="KSO_WM_TEMPLATE_INDEX" val="40495185"/>
  <p:tag name="KSO_WM_TEMPLATE_CATEGORY" val="custom"/>
  <p:tag name="KSO_WM_UNIT_ISCONTENTSTITLE" val="0"/>
  <p:tag name="KSO_WM_UNIT_VALUE" val="9"/>
  <p:tag name="KSO_WM_UNIT_TEXT_TYPE" val="1"/>
  <p:tag name="KSO_WM_UNIT_NOCLEAR" val="0"/>
  <p:tag name="KSO_WM_UNIT_PRESET_TEXT" val="单击添加文档标题"/>
</p:tagLst>
</file>

<file path=ppt/tags/tag73.xml><?xml version="1.0" encoding="utf-8"?>
<p:tagLst xmlns:p="http://schemas.openxmlformats.org/presentationml/2006/main">
  <p:tag name="KSO_WM_UNIT_TYPE" val="b"/>
  <p:tag name="KSO_WM_UNIT_INDEX" val="1"/>
  <p:tag name="KSO_WM_BEAUTIFY_FLAG" val="#wm#"/>
  <p:tag name="KSO_WM_TAG_VERSION" val="3.0"/>
  <p:tag name="KSO_WM_UNIT_ID" val="custom40495185_1*b*1"/>
  <p:tag name="KSO_WM_UNIT_ISNUMDGMTITLE" val="0"/>
  <p:tag name="KSO_WM_UNIT_HIGHLIGHT" val="0"/>
  <p:tag name="KSO_WM_UNIT_COMPATIBLE" val="0"/>
  <p:tag name="KSO_WM_UNIT_DIAGRAM_ISNUMVISUAL" val="0"/>
  <p:tag name="KSO_WM_UNIT_DIAGRAM_ISREFERUNIT" val="0"/>
  <p:tag name="KSO_WM_UNIT_LAYERLEVEL" val="1"/>
  <p:tag name="KSO_WM_TEMPLATE_INDEX" val="40495185"/>
  <p:tag name="KSO_WM_TEMPLATE_CATEGORY" val="custom"/>
  <p:tag name="KSO_WM_UNIT_ISCONTENTSTITLE" val="0"/>
  <p:tag name="KSO_WM_UNIT_VALUE" val="25"/>
  <p:tag name="KSO_WM_UNIT_TEXT_TYPE" val="1"/>
  <p:tag name="KSO_WM_UNIT_NOCLEAR" val="0"/>
  <p:tag name="KSO_WM_UNIT_PRESET_TEXT" val="WPS,a click to unlimited possibilities"/>
</p:tagLst>
</file>

<file path=ppt/tags/tag74.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ID" val="custom40495185_1*f*1"/>
  <p:tag name="KSO_WM_UNIT_ISNUMDGMTITLE" val="0"/>
  <p:tag name="KSO_WM_UNIT_HIGHLIGHT" val="0"/>
  <p:tag name="KSO_WM_UNIT_COMPATIBLE" val="0"/>
  <p:tag name="KSO_WM_UNIT_DIAGRAM_ISNUMVISUAL" val="0"/>
  <p:tag name="KSO_WM_UNIT_DIAGRAM_ISREFERUNIT" val="0"/>
  <p:tag name="KSO_WM_UNIT_LAYERLEVEL" val="1"/>
  <p:tag name="KSO_WM_TEMPLATE_INDEX" val="40495185"/>
  <p:tag name="KSO_WM_TEMPLATE_CATEGORY" val="custom"/>
  <p:tag name="KSO_WM_UNIT_TEXT_LAYER_COUNT" val="1"/>
  <p:tag name="KSO_WM_UNIT_VALUE" val="11"/>
  <p:tag name="KSO_WM_UNIT_TEXT_TYPE" val="1"/>
  <p:tag name="KSO_WM_UNIT_NOCLEAR" val="0"/>
  <p:tag name="KSO_WM_UNIT_PRESET_TEXT" val="汇报人：WPS"/>
</p:tagLst>
</file>

<file path=ppt/tags/tag75.xml><?xml version="1.0" encoding="utf-8"?>
<p:tagLst xmlns:p="http://schemas.openxmlformats.org/presentationml/2006/main">
  <p:tag name="KSO_WM_SLIDE_TYPE" val="title"/>
  <p:tag name="KSO_WM_TEMPLATE_SUBCATEGORY" val="29"/>
  <p:tag name="KSO_WM_TEMPLATE_COLOR_TYPE" val="0"/>
  <p:tag name="KSO_WM_TAG_VERSION" val="3.0"/>
  <p:tag name="KSO_WM_SLIDE_SUBTYPE" val="pureTxt"/>
  <p:tag name="KSO_WM_SLIDE_ITEM_CNT" val="0"/>
  <p:tag name="KSO_WM_TEMPLATE_THUMBS_INDEX" val="1、9"/>
  <p:tag name="KSO_WM_BEAUTIFY_FLAG" val="#wm#"/>
  <p:tag name="KSO_WM_TEMPLATE_INDEX" val="40495185"/>
  <p:tag name="KSO_WM_TEMPLATE_CATEGORY" val="custom"/>
  <p:tag name="KSO_WM_SLIDE_INDEX" val="1"/>
  <p:tag name="KSO_WM_SLIDE_ID" val="custom40495185_1"/>
  <p:tag name="KSO_WM_TEMPLATE_MASTER_TYPE" val="0"/>
  <p:tag name="KSO_WM_SLIDE_LAYOUT" val="a_b_f"/>
  <p:tag name="KSO_WM_SLIDE_LAYOUT_CNT" val="1_1_1"/>
  <p:tag name="KSO_WM_SLIDE_THEME_ID" val="3428157"/>
  <p:tag name="KSO_WM_SLIDE_THEME_NAME" val="医疗简约通用模板"/>
</p:tagLst>
</file>

<file path=ppt/tags/tag76.xml><?xml version="1.0" encoding="utf-8"?>
<p:tagLst xmlns:p="http://schemas.openxmlformats.org/presentationml/2006/main">
  <p:tag name="KSO_WM_UNIT_TYPE" val="i"/>
  <p:tag name="KSO_WM_UNIT_INDEX" val="1"/>
  <p:tag name="KSO_WM_BEAUTIFY_FLAG" val="#wm#"/>
  <p:tag name="KSO_WM_TAG_VERSION" val="3.0"/>
  <p:tag name="KSO_WM_DIAGRAM_GROUP_CODE" val="l1-1"/>
  <p:tag name="KSO_WM_UNIT_ID" val="custom20236169_5*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169"/>
  <p:tag name="KSO_WM_TEMPLATE_CATEGORY" val="custom"/>
  <p:tag name="KSO_WM_UNIT_FILL_FORE_SCHEMECOLOR_INDEX" val="6"/>
  <p:tag name="KSO_WM_UNIT_FILL_TYPE" val="1"/>
  <p:tag name="KSO_WM_UNIT_TEXT_FILL_FORE_SCHEMECOLOR_INDEX" val="6"/>
  <p:tag name="KSO_WM_UNIT_TEXT_FILL_TYPE" val="1"/>
  <p:tag name="KSO_WM_UNIT_USESOURCEFORMAT_APPLY" val="1"/>
</p:tagLst>
</file>

<file path=ppt/tags/tag77.xml><?xml version="1.0" encoding="utf-8"?>
<p:tagLst xmlns:p="http://schemas.openxmlformats.org/presentationml/2006/main">
  <p:tag name="KSO_WM_UNIT_TYPE" val="a"/>
  <p:tag name="KSO_WM_UNIT_INDEX" val="1"/>
  <p:tag name="KSO_WM_BEAUTIFY_FLAG" val="#wm#"/>
  <p:tag name="KSO_WM_TAG_VERSION" val="3.0"/>
  <p:tag name="KSO_WM_UNIT_ISCONTENTSTITLE" val="1"/>
  <p:tag name="KSO_WM_DIAGRAM_GROUP_CODE" val="l1-1"/>
  <p:tag name="KSO_WM_UNIT_ID" val="custom20236169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169"/>
  <p:tag name="KSO_WM_TEMPLATE_CATEGORY" val="custom"/>
  <p:tag name="KSO_WM_UNIT_VALUE" val="6"/>
  <p:tag name="KSO_WM_UNIT_TEXT_FILL_FORE_SCHEMECOLOR_INDEX" val="6"/>
  <p:tag name="KSO_WM_UNIT_TEXT_FILL_TYPE" val="1"/>
  <p:tag name="KSO_WM_UNIT_USESOURCEFORMAT_APPLY" val="1"/>
</p:tagLst>
</file>

<file path=ppt/tags/tag78.xml><?xml version="1.0" encoding="utf-8"?>
<p:tagLst xmlns:p="http://schemas.openxmlformats.org/presentationml/2006/main">
  <p:tag name="KSO_WM_UNIT_TYPE" val="l_h_i"/>
  <p:tag name="KSO_WM_UNIT_SUBTYPE" val="d"/>
  <p:tag name="KSO_WM_UNIT_INDEX" val="1_1_1"/>
  <p:tag name="KSO_WM_BEAUTIFY_FLAG" val="#wm#"/>
  <p:tag name="KSO_WM_TAG_VERSION" val="3.0"/>
  <p:tag name="KSO_WM_DIAGRAM_VERSION" val="3"/>
  <p:tag name="KSO_WM_DIAGRAM_GROUP_CODE" val="l1-1"/>
  <p:tag name="KSO_WM_UNIT_ID" val="custom20236169_5*l_h_i*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169"/>
  <p:tag name="KSO_WM_TEMPLATE_CATEGORY" val="custom"/>
  <p:tag name="KSO_WM_DIAGRAM_COLOR_TRICK" val="1"/>
  <p:tag name="KSO_WM_DIAGRAM_COLOR_TEXT_CAN_REMOVE" val="n"/>
  <p:tag name="KSO_WM_DIAGRAM_MAX_ITEMCNT" val="6"/>
  <p:tag name="KSO_WM_DIAGRAM_MIN_ITEMCNT" val="2"/>
  <p:tag name="KSO_WM_DIAGRAM_VIRTUALLY_FRAME" val="{&quot;height&quot;:213.4285888671875,&quot;left&quot;:31.148779296875,&quot;top&quot;:269.98570556640624,&quot;width&quot;:897.75244140625}"/>
  <p:tag name="KSO_WM_DIAGRAM_COLOR_MATCH_VALUE" val="{&quot;shape&quot;:{&quot;fill&quot;:{&quot;solid&quot;:{&quot;brightness&quot;:-0.25,&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6"/>
  <p:tag name="KSO_WM_UNIT_FILL_TYPE" val="1"/>
  <p:tag name="KSO_WM_UNIT_USESOURCEFORMAT_APPLY" val="1"/>
</p:tagLst>
</file>

<file path=ppt/tags/tag79.xml><?xml version="1.0" encoding="utf-8"?>
<p:tagLst xmlns:p="http://schemas.openxmlformats.org/presentationml/2006/main">
  <p:tag name="KSO_WM_UNIT_TYPE" val="l_h_f"/>
  <p:tag name="KSO_WM_UNIT_INDEX" val="1_1_1"/>
  <p:tag name="KSO_WM_BEAUTIFY_FLAG" val="#wm#"/>
  <p:tag name="KSO_WM_TAG_VERSION" val="3.0"/>
  <p:tag name="KSO_WM_DIAGRAM_VERSION" val="3"/>
  <p:tag name="KSO_WM_DIAGRAM_GROUP_CODE" val="l1-1"/>
  <p:tag name="KSO_WM_UNIT_ID" val="custom20236169_5*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169"/>
  <p:tag name="KSO_WM_TEMPLATE_CATEGORY" val="custom"/>
  <p:tag name="KSO_WM_DIAGRAM_COLOR_TRICK" val="1"/>
  <p:tag name="KSO_WM_DIAGRAM_COLOR_TEXT_CAN_REMOVE" val="n"/>
  <p:tag name="KSO_WM_UNIT_SUBTYPE" val="a"/>
  <p:tag name="KSO_WM_UNIT_VALUE" val="15"/>
  <p:tag name="KSO_WM_UNIT_PRESET_TEXT" val="单击添加目录项标题"/>
  <p:tag name="KSO_WM_DIAGRAM_MAX_ITEMCNT" val="6"/>
  <p:tag name="KSO_WM_DIAGRAM_MIN_ITEMCNT" val="2"/>
  <p:tag name="KSO_WM_DIAGRAM_VIRTUALLY_FRAME" val="{&quot;height&quot;:213.4285888671875,&quot;left&quot;:31.148779296875,&quot;top&quot;:269.98570556640624,&quot;width&quot;:897.75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FILL_FORE_SCHEMECOLOR_INDEX" val="13"/>
  <p:tag name="KSO_WM_UNIT_TEXT_FILL_TYPE" val="1"/>
  <p:tag name="KSO_WM_UNIT_USESOURCEFORMAT_APPLY" val="1"/>
</p:tagLst>
</file>

<file path=ppt/tags/tag8.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5"/>
</p:tagLst>
</file>

<file path=ppt/tags/tag80.xml><?xml version="1.0" encoding="utf-8"?>
<p:tagLst xmlns:p="http://schemas.openxmlformats.org/presentationml/2006/main">
  <p:tag name="KSO_WM_UNIT_TYPE" val="l_h_i"/>
  <p:tag name="KSO_WM_UNIT_SUBTYPE" val="d"/>
  <p:tag name="KSO_WM_UNIT_INDEX" val="1_5_1"/>
  <p:tag name="KSO_WM_BEAUTIFY_FLAG" val="#wm#"/>
  <p:tag name="KSO_WM_TAG_VERSION" val="3.0"/>
  <p:tag name="KSO_WM_DIAGRAM_VERSION" val="3"/>
  <p:tag name="KSO_WM_DIAGRAM_GROUP_CODE" val="l1-1"/>
  <p:tag name="KSO_WM_UNIT_ID" val="custom20236169_5*l_h_i*1_5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169"/>
  <p:tag name="KSO_WM_TEMPLATE_CATEGORY" val="custom"/>
  <p:tag name="KSO_WM_DIAGRAM_COLOR_TRICK" val="1"/>
  <p:tag name="KSO_WM_DIAGRAM_COLOR_TEXT_CAN_REMOVE" val="n"/>
  <p:tag name="KSO_WM_DIAGRAM_MAX_ITEMCNT" val="6"/>
  <p:tag name="KSO_WM_DIAGRAM_MIN_ITEMCNT" val="2"/>
  <p:tag name="KSO_WM_DIAGRAM_VIRTUALLY_FRAME" val="{&quot;height&quot;:213.4285888671875,&quot;left&quot;:31.148779296875,&quot;top&quot;:269.98570556640624,&quot;width&quot;:897.75244140625}"/>
  <p:tag name="KSO_WM_DIAGRAM_COLOR_MATCH_VALUE" val="{&quot;shape&quot;:{&quot;fill&quot;:{&quot;solid&quot;:{&quot;brightness&quot;:-0.25,&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6"/>
  <p:tag name="KSO_WM_UNIT_FILL_TYPE" val="1"/>
  <p:tag name="KSO_WM_UNIT_USESOURCEFORMAT_APPLY" val="1"/>
</p:tagLst>
</file>

<file path=ppt/tags/tag81.xml><?xml version="1.0" encoding="utf-8"?>
<p:tagLst xmlns:p="http://schemas.openxmlformats.org/presentationml/2006/main">
  <p:tag name="KSO_WM_UNIT_TYPE" val="l_h_f"/>
  <p:tag name="KSO_WM_UNIT_INDEX" val="1_5_1"/>
  <p:tag name="KSO_WM_BEAUTIFY_FLAG" val="#wm#"/>
  <p:tag name="KSO_WM_TAG_VERSION" val="3.0"/>
  <p:tag name="KSO_WM_DIAGRAM_VERSION" val="3"/>
  <p:tag name="KSO_WM_DIAGRAM_GROUP_CODE" val="l1-1"/>
  <p:tag name="KSO_WM_UNIT_ID" val="custom20236169_5*l_h_f*1_5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169"/>
  <p:tag name="KSO_WM_TEMPLATE_CATEGORY" val="custom"/>
  <p:tag name="KSO_WM_DIAGRAM_COLOR_TRICK" val="1"/>
  <p:tag name="KSO_WM_DIAGRAM_COLOR_TEXT_CAN_REMOVE" val="n"/>
  <p:tag name="KSO_WM_UNIT_SUBTYPE" val="a"/>
  <p:tag name="KSO_WM_UNIT_VALUE" val="15"/>
  <p:tag name="KSO_WM_UNIT_PRESET_TEXT" val="单击添加目录项标题"/>
  <p:tag name="KSO_WM_DIAGRAM_MAX_ITEMCNT" val="6"/>
  <p:tag name="KSO_WM_DIAGRAM_MIN_ITEMCNT" val="2"/>
  <p:tag name="KSO_WM_DIAGRAM_VIRTUALLY_FRAME" val="{&quot;height&quot;:213.4285888671875,&quot;left&quot;:31.148779296875,&quot;top&quot;:269.98570556640624,&quot;width&quot;:897.75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FILL_FORE_SCHEMECOLOR_INDEX" val="13"/>
  <p:tag name="KSO_WM_UNIT_TEXT_FILL_TYPE" val="1"/>
  <p:tag name="KSO_WM_UNIT_USESOURCEFORMAT_APPLY" val="1"/>
</p:tagLst>
</file>

<file path=ppt/tags/tag82.xml><?xml version="1.0" encoding="utf-8"?>
<p:tagLst xmlns:p="http://schemas.openxmlformats.org/presentationml/2006/main">
  <p:tag name="KSO_WM_UNIT_TYPE" val="l_h_i"/>
  <p:tag name="KSO_WM_UNIT_SUBTYPE" val="d"/>
  <p:tag name="KSO_WM_UNIT_INDEX" val="1_2_1"/>
  <p:tag name="KSO_WM_BEAUTIFY_FLAG" val="#wm#"/>
  <p:tag name="KSO_WM_TAG_VERSION" val="3.0"/>
  <p:tag name="KSO_WM_DIAGRAM_VERSION" val="3"/>
  <p:tag name="KSO_WM_DIAGRAM_GROUP_CODE" val="l1-1"/>
  <p:tag name="KSO_WM_UNIT_ID" val="custom20236169_5*l_h_i*1_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169"/>
  <p:tag name="KSO_WM_TEMPLATE_CATEGORY" val="custom"/>
  <p:tag name="KSO_WM_DIAGRAM_COLOR_TRICK" val="1"/>
  <p:tag name="KSO_WM_DIAGRAM_COLOR_TEXT_CAN_REMOVE" val="n"/>
  <p:tag name="KSO_WM_DIAGRAM_MAX_ITEMCNT" val="6"/>
  <p:tag name="KSO_WM_DIAGRAM_MIN_ITEMCNT" val="2"/>
  <p:tag name="KSO_WM_DIAGRAM_VIRTUALLY_FRAME" val="{&quot;height&quot;:213.4285888671875,&quot;left&quot;:31.148779296875,&quot;top&quot;:269.98570556640624,&quot;width&quot;:897.75244140625}"/>
  <p:tag name="KSO_WM_DIAGRAM_COLOR_MATCH_VALUE" val="{&quot;shape&quot;:{&quot;fill&quot;:{&quot;solid&quot;:{&quot;brightness&quot;:-0.25,&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6"/>
  <p:tag name="KSO_WM_UNIT_FILL_TYPE" val="1"/>
  <p:tag name="KSO_WM_UNIT_USESOURCEFORMAT_APPLY" val="1"/>
</p:tagLst>
</file>

<file path=ppt/tags/tag83.xml><?xml version="1.0" encoding="utf-8"?>
<p:tagLst xmlns:p="http://schemas.openxmlformats.org/presentationml/2006/main">
  <p:tag name="KSO_WM_UNIT_TYPE" val="l_h_f"/>
  <p:tag name="KSO_WM_UNIT_INDEX" val="1_2_1"/>
  <p:tag name="KSO_WM_BEAUTIFY_FLAG" val="#wm#"/>
  <p:tag name="KSO_WM_TAG_VERSION" val="3.0"/>
  <p:tag name="KSO_WM_DIAGRAM_VERSION" val="3"/>
  <p:tag name="KSO_WM_DIAGRAM_GROUP_CODE" val="l1-1"/>
  <p:tag name="KSO_WM_UNIT_ID" val="custom20236169_5*l_h_f*1_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169"/>
  <p:tag name="KSO_WM_TEMPLATE_CATEGORY" val="custom"/>
  <p:tag name="KSO_WM_DIAGRAM_COLOR_TRICK" val="1"/>
  <p:tag name="KSO_WM_DIAGRAM_COLOR_TEXT_CAN_REMOVE" val="n"/>
  <p:tag name="KSO_WM_UNIT_SUBTYPE" val="a"/>
  <p:tag name="KSO_WM_UNIT_VALUE" val="15"/>
  <p:tag name="KSO_WM_UNIT_PRESET_TEXT" val="单击添加目录项标题"/>
  <p:tag name="KSO_WM_DIAGRAM_MAX_ITEMCNT" val="6"/>
  <p:tag name="KSO_WM_DIAGRAM_MIN_ITEMCNT" val="2"/>
  <p:tag name="KSO_WM_DIAGRAM_VIRTUALLY_FRAME" val="{&quot;height&quot;:213.4285888671875,&quot;left&quot;:31.148779296875,&quot;top&quot;:269.98570556640624,&quot;width&quot;:897.75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FILL_FORE_SCHEMECOLOR_INDEX" val="13"/>
  <p:tag name="KSO_WM_UNIT_TEXT_FILL_TYPE" val="1"/>
  <p:tag name="KSO_WM_UNIT_USESOURCEFORMAT_APPLY" val="1"/>
</p:tagLst>
</file>

<file path=ppt/tags/tag84.xml><?xml version="1.0" encoding="utf-8"?>
<p:tagLst xmlns:p="http://schemas.openxmlformats.org/presentationml/2006/main">
  <p:tag name="KSO_WM_UNIT_TYPE" val="l_h_i"/>
  <p:tag name="KSO_WM_UNIT_SUBTYPE" val="d"/>
  <p:tag name="KSO_WM_UNIT_INDEX" val="1_3_1"/>
  <p:tag name="KSO_WM_BEAUTIFY_FLAG" val="#wm#"/>
  <p:tag name="KSO_WM_TAG_VERSION" val="3.0"/>
  <p:tag name="KSO_WM_DIAGRAM_VERSION" val="3"/>
  <p:tag name="KSO_WM_DIAGRAM_GROUP_CODE" val="l1-1"/>
  <p:tag name="KSO_WM_UNIT_ID" val="custom20236169_5*l_h_i*1_3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169"/>
  <p:tag name="KSO_WM_TEMPLATE_CATEGORY" val="custom"/>
  <p:tag name="KSO_WM_DIAGRAM_COLOR_TRICK" val="1"/>
  <p:tag name="KSO_WM_DIAGRAM_COLOR_TEXT_CAN_REMOVE" val="n"/>
  <p:tag name="KSO_WM_DIAGRAM_MAX_ITEMCNT" val="6"/>
  <p:tag name="KSO_WM_DIAGRAM_MIN_ITEMCNT" val="2"/>
  <p:tag name="KSO_WM_DIAGRAM_VIRTUALLY_FRAME" val="{&quot;height&quot;:213.4285888671875,&quot;left&quot;:31.148779296875,&quot;top&quot;:269.98570556640624,&quot;width&quot;:897.75244140625}"/>
  <p:tag name="KSO_WM_DIAGRAM_COLOR_MATCH_VALUE" val="{&quot;shape&quot;:{&quot;fill&quot;:{&quot;solid&quot;:{&quot;brightness&quot;:-0.25,&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6"/>
  <p:tag name="KSO_WM_UNIT_FILL_TYPE" val="1"/>
  <p:tag name="KSO_WM_UNIT_USESOURCEFORMAT_APPLY" val="1"/>
</p:tagLst>
</file>

<file path=ppt/tags/tag85.xml><?xml version="1.0" encoding="utf-8"?>
<p:tagLst xmlns:p="http://schemas.openxmlformats.org/presentationml/2006/main">
  <p:tag name="KSO_WM_UNIT_TYPE" val="l_h_f"/>
  <p:tag name="KSO_WM_UNIT_INDEX" val="1_3_1"/>
  <p:tag name="KSO_WM_BEAUTIFY_FLAG" val="#wm#"/>
  <p:tag name="KSO_WM_TAG_VERSION" val="3.0"/>
  <p:tag name="KSO_WM_DIAGRAM_VERSION" val="3"/>
  <p:tag name="KSO_WM_DIAGRAM_GROUP_CODE" val="l1-1"/>
  <p:tag name="KSO_WM_UNIT_ID" val="custom20236169_5*l_h_f*1_3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169"/>
  <p:tag name="KSO_WM_TEMPLATE_CATEGORY" val="custom"/>
  <p:tag name="KSO_WM_DIAGRAM_COLOR_TRICK" val="1"/>
  <p:tag name="KSO_WM_DIAGRAM_COLOR_TEXT_CAN_REMOVE" val="n"/>
  <p:tag name="KSO_WM_UNIT_SUBTYPE" val="a"/>
  <p:tag name="KSO_WM_UNIT_VALUE" val="15"/>
  <p:tag name="KSO_WM_UNIT_PRESET_TEXT" val="单击添加目录项标题"/>
  <p:tag name="KSO_WM_DIAGRAM_MAX_ITEMCNT" val="6"/>
  <p:tag name="KSO_WM_DIAGRAM_MIN_ITEMCNT" val="2"/>
  <p:tag name="KSO_WM_DIAGRAM_VIRTUALLY_FRAME" val="{&quot;height&quot;:213.4285888671875,&quot;left&quot;:31.148779296875,&quot;top&quot;:269.98570556640624,&quot;width&quot;:897.75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FILL_FORE_SCHEMECOLOR_INDEX" val="13"/>
  <p:tag name="KSO_WM_UNIT_TEXT_FILL_TYPE" val="1"/>
  <p:tag name="KSO_WM_UNIT_USESOURCEFORMAT_APPLY" val="1"/>
</p:tagLst>
</file>

<file path=ppt/tags/tag86.xml><?xml version="1.0" encoding="utf-8"?>
<p:tagLst xmlns:p="http://schemas.openxmlformats.org/presentationml/2006/main">
  <p:tag name="KSO_WM_UNIT_TYPE" val="l_h_i"/>
  <p:tag name="KSO_WM_UNIT_SUBTYPE" val="d"/>
  <p:tag name="KSO_WM_UNIT_INDEX" val="1_4_1"/>
  <p:tag name="KSO_WM_BEAUTIFY_FLAG" val="#wm#"/>
  <p:tag name="KSO_WM_TAG_VERSION" val="3.0"/>
  <p:tag name="KSO_WM_DIAGRAM_VERSION" val="3"/>
  <p:tag name="KSO_WM_DIAGRAM_GROUP_CODE" val="l1-1"/>
  <p:tag name="KSO_WM_UNIT_ID" val="custom20236169_5*l_h_i*1_4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169"/>
  <p:tag name="KSO_WM_TEMPLATE_CATEGORY" val="custom"/>
  <p:tag name="KSO_WM_DIAGRAM_COLOR_TRICK" val="1"/>
  <p:tag name="KSO_WM_DIAGRAM_COLOR_TEXT_CAN_REMOVE" val="n"/>
  <p:tag name="KSO_WM_DIAGRAM_MAX_ITEMCNT" val="6"/>
  <p:tag name="KSO_WM_DIAGRAM_MIN_ITEMCNT" val="2"/>
  <p:tag name="KSO_WM_DIAGRAM_VIRTUALLY_FRAME" val="{&quot;height&quot;:213.4285888671875,&quot;left&quot;:31.148779296875,&quot;top&quot;:269.98570556640624,&quot;width&quot;:897.75244140625}"/>
  <p:tag name="KSO_WM_DIAGRAM_COLOR_MATCH_VALUE" val="{&quot;shape&quot;:{&quot;fill&quot;:{&quot;solid&quot;:{&quot;brightness&quot;:-0.25,&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6"/>
  <p:tag name="KSO_WM_UNIT_FILL_TYPE" val="1"/>
  <p:tag name="KSO_WM_UNIT_USESOURCEFORMAT_APPLY" val="1"/>
</p:tagLst>
</file>

<file path=ppt/tags/tag87.xml><?xml version="1.0" encoding="utf-8"?>
<p:tagLst xmlns:p="http://schemas.openxmlformats.org/presentationml/2006/main">
  <p:tag name="KSO_WM_UNIT_TYPE" val="l_h_f"/>
  <p:tag name="KSO_WM_UNIT_INDEX" val="1_4_1"/>
  <p:tag name="KSO_WM_BEAUTIFY_FLAG" val="#wm#"/>
  <p:tag name="KSO_WM_TAG_VERSION" val="3.0"/>
  <p:tag name="KSO_WM_DIAGRAM_VERSION" val="3"/>
  <p:tag name="KSO_WM_DIAGRAM_GROUP_CODE" val="l1-1"/>
  <p:tag name="KSO_WM_UNIT_ID" val="custom20236169_5*l_h_f*1_4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169"/>
  <p:tag name="KSO_WM_TEMPLATE_CATEGORY" val="custom"/>
  <p:tag name="KSO_WM_DIAGRAM_COLOR_TRICK" val="1"/>
  <p:tag name="KSO_WM_DIAGRAM_COLOR_TEXT_CAN_REMOVE" val="n"/>
  <p:tag name="KSO_WM_UNIT_SUBTYPE" val="a"/>
  <p:tag name="KSO_WM_UNIT_VALUE" val="15"/>
  <p:tag name="KSO_WM_UNIT_PRESET_TEXT" val="单击添加目录项标题"/>
  <p:tag name="KSO_WM_DIAGRAM_MAX_ITEMCNT" val="6"/>
  <p:tag name="KSO_WM_DIAGRAM_MIN_ITEMCNT" val="2"/>
  <p:tag name="KSO_WM_DIAGRAM_VIRTUALLY_FRAME" val="{&quot;height&quot;:213.4285888671875,&quot;left&quot;:31.148779296875,&quot;top&quot;:269.98570556640624,&quot;width&quot;:897.75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FILL_FORE_SCHEMECOLOR_INDEX" val="13"/>
  <p:tag name="KSO_WM_UNIT_TEXT_FILL_TYPE" val="1"/>
  <p:tag name="KSO_WM_UNIT_USESOURCEFORMAT_APPLY" val="1"/>
</p:tagLst>
</file>

<file path=ppt/tags/tag88.xml><?xml version="1.0" encoding="utf-8"?>
<p:tagLst xmlns:p="http://schemas.openxmlformats.org/presentationml/2006/main">
  <p:tag name="KSO_WM_BEAUTIFY_FLAG" val="#wm#"/>
  <p:tag name="KSO_WM_TEMPLATE_CATEGORY" val="custom"/>
  <p:tag name="KSO_WM_TEMPLATE_INDEX" val="40495185"/>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VALUE" val="24"/>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wm#"/>
  <p:tag name="KSO_WM_TEMPLATE_CATEGORY" val="custom"/>
  <p:tag name="KSO_WM_TEMPLATE_INDEX" val="40495185"/>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ID" val="diagram20235023_1*n_h_h_i*1_2_1_1"/>
  <p:tag name="KSO_WM_TEMPLATE_CATEGORY" val="diagram"/>
  <p:tag name="KSO_WM_TEMPLATE_INDEX" val="20235023"/>
  <p:tag name="KSO_WM_UNIT_LAYERLEVEL" val="1_1_1_1"/>
  <p:tag name="KSO_WM_TAG_VERSION" val="3.0"/>
  <p:tag name="KSO_WM_DIAGRAM_VERSION" val="3"/>
  <p:tag name="KSO_WM_DIAGRAM_COLOR_TRICK" val="1"/>
  <p:tag name="KSO_WM_DIAGRAM_COLOR_TEXT_CAN_REMOVE" val="n"/>
  <p:tag name="KSO_WM_DIAGRAM_MAX_ITEMCNT" val="5"/>
  <p:tag name="KSO_WM_DIAGRAM_MIN_ITEMCNT" val="3"/>
  <p:tag name="KSO_WM_DIAGRAM_VIRTUALLY_FRAME" val="{&quot;height&quot;:389.1499938964844,&quot;width&quot;:851.3499755859375}"/>
  <p:tag name="KSO_WM_DIAGRAM_COLOR_MATCH_VALUE" val="{&quot;shape&quot;:{&quot;fill&quot;:{&quot;gradient&quot;:[{&quot;brightness&quot;:0,&quot;colorType&quot;:1,&quot;foreColorIndex&quot;:5,&quot;pos&quot;:0,&quot;transparency&quot;:0.9700000286102295},{&quot;brightness&quot;:0,&quot;colorType&quot;:1,&quot;foreColorIndex&quot;:5,&quot;pos&quot;:1,&quot;transparency&quot;:0.699999988079071}],&quot;type&quot;:3},&quot;glow&quot;:{&quot;colorType&quot;:0},&quot;line&quot;:{&quot;gradient&quot;:[{&quot;brightness&quot;:0,&quot;colorType&quot;:1,&quot;foreColorIndex&quot;:5,&quot;pos&quot;:1,&quot;transparency&quot;:1},{&quot;brightness&quot;:0,&quot;colorType&quot;:1,&quot;foreColorIndex&quot;:5,&quot;pos&quot;:0,&quot;transparency&quot;:0.800000011920929}],&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LINE_FORE_SCHEMECOLOR_INDEX" val="5"/>
  <p:tag name="KSO_WM_UNIT_TEXT_FILL_FORE_SCHEMECOLOR_INDEX" val="13"/>
  <p:tag name="KSO_WM_UNIT_TEXT_FILL_TYPE" val="1"/>
  <p:tag name="KSO_WM_UNIT_USESOURCEFORMAT_APPLY" val="0"/>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20235023_1*n_h_h_i*1_2_2_1"/>
  <p:tag name="KSO_WM_TEMPLATE_CATEGORY" val="diagram"/>
  <p:tag name="KSO_WM_TEMPLATE_INDEX" val="20235023"/>
  <p:tag name="KSO_WM_UNIT_LAYERLEVEL" val="1_1_1_1"/>
  <p:tag name="KSO_WM_TAG_VERSION" val="3.0"/>
  <p:tag name="KSO_WM_DIAGRAM_VERSION" val="3"/>
  <p:tag name="KSO_WM_DIAGRAM_COLOR_TRICK" val="1"/>
  <p:tag name="KSO_WM_DIAGRAM_COLOR_TEXT_CAN_REMOVE" val="n"/>
  <p:tag name="KSO_WM_DIAGRAM_MAX_ITEMCNT" val="5"/>
  <p:tag name="KSO_WM_DIAGRAM_MIN_ITEMCNT" val="3"/>
  <p:tag name="KSO_WM_DIAGRAM_VIRTUALLY_FRAME" val="{&quot;height&quot;:389.1499938964844,&quot;width&quot;:851.3499755859375}"/>
  <p:tag name="KSO_WM_DIAGRAM_COLOR_MATCH_VALUE" val="{&quot;shape&quot;:{&quot;fill&quot;:{&quot;gradient&quot;:[{&quot;brightness&quot;:0,&quot;colorType&quot;:1,&quot;foreColorIndex&quot;:5,&quot;pos&quot;:0,&quot;transparency&quot;:0.9700000286102295},{&quot;brightness&quot;:0,&quot;colorType&quot;:1,&quot;foreColorIndex&quot;:5,&quot;pos&quot;:1,&quot;transparency&quot;:0.699999988079071}],&quot;type&quot;:3},&quot;glow&quot;:{&quot;colorType&quot;:0},&quot;line&quot;:{&quot;gradient&quot;:[{&quot;brightness&quot;:0,&quot;colorType&quot;:1,&quot;foreColorIndex&quot;:5,&quot;pos&quot;:1,&quot;transparency&quot;:1},{&quot;brightness&quot;:0,&quot;colorType&quot;:1,&quot;foreColorIndex&quot;:5,&quot;pos&quot;:0,&quot;transparency&quot;:0.800000011920929}],&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LINE_FORE_SCHEMECOLOR_INDEX" val="5"/>
  <p:tag name="KSO_WM_UNIT_TEXT_FILL_FORE_SCHEMECOLOR_INDEX" val="13"/>
  <p:tag name="KSO_WM_UNIT_TEXT_FILL_TYPE" val="1"/>
  <p:tag name="KSO_WM_UNIT_USESOURCEFORMAT_APPLY" val="0"/>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
  <p:tag name="KSO_WM_UNIT_ID" val="diagram20235023_1*n_h_h_i*1_2_3_1"/>
  <p:tag name="KSO_WM_TEMPLATE_CATEGORY" val="diagram"/>
  <p:tag name="KSO_WM_TEMPLATE_INDEX" val="20235023"/>
  <p:tag name="KSO_WM_UNIT_LAYERLEVEL" val="1_1_1_1"/>
  <p:tag name="KSO_WM_TAG_VERSION" val="3.0"/>
  <p:tag name="KSO_WM_DIAGRAM_VERSION" val="3"/>
  <p:tag name="KSO_WM_DIAGRAM_COLOR_TRICK" val="1"/>
  <p:tag name="KSO_WM_DIAGRAM_COLOR_TEXT_CAN_REMOVE" val="n"/>
  <p:tag name="KSO_WM_DIAGRAM_MAX_ITEMCNT" val="5"/>
  <p:tag name="KSO_WM_DIAGRAM_MIN_ITEMCNT" val="3"/>
  <p:tag name="KSO_WM_DIAGRAM_VIRTUALLY_FRAME" val="{&quot;height&quot;:389.1499938964844,&quot;width&quot;:851.3499755859375}"/>
  <p:tag name="KSO_WM_DIAGRAM_COLOR_MATCH_VALUE" val="{&quot;shape&quot;:{&quot;fill&quot;:{&quot;gradient&quot;:[{&quot;brightness&quot;:0,&quot;colorType&quot;:1,&quot;foreColorIndex&quot;:5,&quot;pos&quot;:0,&quot;transparency&quot;:0.9700000286102295},{&quot;brightness&quot;:0,&quot;colorType&quot;:1,&quot;foreColorIndex&quot;:5,&quot;pos&quot;:1,&quot;transparency&quot;:0.699999988079071}],&quot;type&quot;:3},&quot;glow&quot;:{&quot;colorType&quot;:0},&quot;line&quot;:{&quot;gradient&quot;:[{&quot;brightness&quot;:0,&quot;colorType&quot;:1,&quot;foreColorIndex&quot;:5,&quot;pos&quot;:1,&quot;transparency&quot;:1},{&quot;brightness&quot;:0,&quot;colorType&quot;:1,&quot;foreColorIndex&quot;:5,&quot;pos&quot;:0,&quot;transparency&quot;:0.800000011920929}],&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LINE_FORE_SCHEMECOLOR_INDEX" val="5"/>
  <p:tag name="KSO_WM_UNIT_TEXT_FILL_FORE_SCHEMECOLOR_INDEX" val="13"/>
  <p:tag name="KSO_WM_UNIT_TEXT_FILL_TYPE" val="1"/>
  <p:tag name="KSO_WM_UNIT_USESOURCEFORMAT_APPLY" val="0"/>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2_1"/>
  <p:tag name="KSO_WM_UNIT_ID" val="diagram20235023_1*n_h_i*1_2_1"/>
  <p:tag name="KSO_WM_TEMPLATE_CATEGORY" val="diagram"/>
  <p:tag name="KSO_WM_TEMPLATE_INDEX" val="20235023"/>
  <p:tag name="KSO_WM_UNIT_LAYERLEVEL" val="1_1_1"/>
  <p:tag name="KSO_WM_TAG_VERSION" val="3.0"/>
  <p:tag name="KSO_WM_DIAGRAM_VERSION" val="3"/>
  <p:tag name="KSO_WM_DIAGRAM_COLOR_TRICK" val="1"/>
  <p:tag name="KSO_WM_DIAGRAM_COLOR_TEXT_CAN_REMOVE" val="n"/>
  <p:tag name="KSO_WM_DIAGRAM_MAX_ITEMCNT" val="5"/>
  <p:tag name="KSO_WM_DIAGRAM_MIN_ITEMCNT" val="3"/>
  <p:tag name="KSO_WM_DIAGRAM_VIRTUALLY_FRAME" val="{&quot;height&quot;:389.1499938964844,&quot;width&quot;:851.3499755859375}"/>
  <p:tag name="KSO_WM_DIAGRAM_COLOR_MATCH_VALUE" val="{&quot;shape&quot;:{&quot;fill&quot;:{&quot;type&quot;:0},&quot;glow&quot;:{&quot;colorType&quot;:0},&quot;line&quot;:{&quot;gradient&quot;:[{&quot;brightness&quot;:0,&quot;colorType&quot;:1,&quot;foreColorIndex&quot;:5,&quot;pos&quot;:1,&quot;transparency&quot;:1},{&quot;brightness&quot;:0,&quot;colorType&quot;:1,&quot;foreColorIndex&quot;:5,&quot;pos&quot;:0,&quot;transparency&quot;:0.8500000238418579}],&quot;type&quot;:2},&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LINE_FORE_SCHEMECOLOR_INDEX" val="5"/>
  <p:tag name="KSO_WM_UNIT_USESOURCEFORMAT_APPLY" val="0"/>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2"/>
  <p:tag name="KSO_WM_UNIT_ID" val="diagram20235023_1*n_h_h_i*1_2_3_2"/>
  <p:tag name="KSO_WM_TEMPLATE_CATEGORY" val="diagram"/>
  <p:tag name="KSO_WM_TEMPLATE_INDEX" val="20235023"/>
  <p:tag name="KSO_WM_UNIT_LAYERLEVEL" val="1_1_1_1"/>
  <p:tag name="KSO_WM_TAG_VERSION" val="3.0"/>
  <p:tag name="KSO_WM_DIAGRAM_VERSION" val="3"/>
  <p:tag name="KSO_WM_DIAGRAM_COLOR_TRICK" val="1"/>
  <p:tag name="KSO_WM_DIAGRAM_COLOR_TEXT_CAN_REMOVE" val="n"/>
  <p:tag name="KSO_WM_DIAGRAM_MAX_ITEMCNT" val="5"/>
  <p:tag name="KSO_WM_DIAGRAM_MIN_ITEMCNT" val="3"/>
  <p:tag name="KSO_WM_DIAGRAM_VIRTUALLY_FRAME" val="{&quot;height&quot;:389.1499938964844,&quot;width&quot;:851.3499755859375}"/>
  <p:tag name="KSO_WM_DIAGRAM_COLOR_MATCH_VALUE" val="{&quot;shape&quot;:{&quot;fill&quot;:{&quot;gradient&quot;:[{&quot;brightness&quot;:0,&quot;colorType&quot;:1,&quot;foreColorIndex&quot;:5,&quot;pos&quot;:0.11999999731779099,&quot;transparency&quot;:1},{&quot;brightness&quot;:0,&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3"/>
  <p:tag name="KSO_WM_UNIT_TEXT_FILL_TYPE" val="1"/>
  <p:tag name="KSO_WM_UNIT_USESOURCEFORMAT_APPLY" val="0"/>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2"/>
  <p:tag name="KSO_WM_UNIT_ID" val="diagram20235023_1*n_h_h_i*1_2_1_2"/>
  <p:tag name="KSO_WM_TEMPLATE_CATEGORY" val="diagram"/>
  <p:tag name="KSO_WM_TEMPLATE_INDEX" val="20235023"/>
  <p:tag name="KSO_WM_UNIT_LAYERLEVEL" val="1_1_1_1"/>
  <p:tag name="KSO_WM_TAG_VERSION" val="3.0"/>
  <p:tag name="KSO_WM_DIAGRAM_VERSION" val="3"/>
  <p:tag name="KSO_WM_DIAGRAM_COLOR_TRICK" val="1"/>
  <p:tag name="KSO_WM_DIAGRAM_COLOR_TEXT_CAN_REMOVE" val="n"/>
  <p:tag name="KSO_WM_DIAGRAM_MAX_ITEMCNT" val="5"/>
  <p:tag name="KSO_WM_DIAGRAM_MIN_ITEMCNT" val="3"/>
  <p:tag name="KSO_WM_DIAGRAM_VIRTUALLY_FRAME" val="{&quot;height&quot;:389.1499938964844,&quot;width&quot;:851.3499755859375}"/>
  <p:tag name="KSO_WM_DIAGRAM_COLOR_MATCH_VALUE" val="{&quot;shape&quot;:{&quot;fill&quot;:{&quot;gradient&quot;:[{&quot;brightness&quot;:0,&quot;colorType&quot;:1,&quot;foreColorIndex&quot;:5,&quot;pos&quot;:0.11999999731779099,&quot;transparency&quot;:1},{&quot;brightness&quot;:0,&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3"/>
  <p:tag name="KSO_WM_UNIT_TEXT_FILL_TYPE" val="1"/>
  <p:tag name="KSO_WM_UNIT_USESOURCEFORMAT_APPLY" val="0"/>
</p:tagLst>
</file>

<file path=ppt/tags/tag98.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n1-1"/>
  <p:tag name="KSO_WM_UNIT_TYPE" val="n_h_h_a"/>
  <p:tag name="KSO_WM_UNIT_INDEX" val="1_2_1_1"/>
  <p:tag name="KSO_WM_UNIT_ID" val="diagram20235023_1*n_h_h_a*1_2_1_1"/>
  <p:tag name="KSO_WM_TEMPLATE_CATEGORY" val="diagram"/>
  <p:tag name="KSO_WM_TEMPLATE_INDEX" val="20235023"/>
  <p:tag name="KSO_WM_UNIT_LAYERLEVEL" val="1_1_1_1"/>
  <p:tag name="KSO_WM_TAG_VERSION" val="3.0"/>
  <p:tag name="KSO_WM_DIAGRAM_MAX_ITEMCNT" val="5"/>
  <p:tag name="KSO_WM_DIAGRAM_MIN_ITEMCNT" val="3"/>
  <p:tag name="KSO_WM_DIAGRAM_VIRTUALLY_FRAME" val="{&quot;height&quot;:389.1499938964844,&quot;width&quot;:851.349975585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TYPE" val="1"/>
  <p:tag name="KSO_WM_UNIT_PRESET_TEXT" val="单击添加标题"/>
  <p:tag name="KSO_WM_UNIT_TEXT_FILL_FORE_SCHEMECOLOR_INDEX" val="1"/>
  <p:tag name="KSO_WM_UNIT_TEXT_FILL_TYPE" val="1"/>
  <p:tag name="KSO_WM_UNIT_USESOURCEFORMAT_APPLY" val="0"/>
</p:tagLst>
</file>

<file path=ppt/tags/tag99.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n1-1"/>
  <p:tag name="KSO_WM_UNIT_TYPE" val="n_h_h_a"/>
  <p:tag name="KSO_WM_UNIT_INDEX" val="1_2_2_1"/>
  <p:tag name="KSO_WM_UNIT_ID" val="diagram20235023_1*n_h_h_a*1_2_2_1"/>
  <p:tag name="KSO_WM_TEMPLATE_CATEGORY" val="diagram"/>
  <p:tag name="KSO_WM_TEMPLATE_INDEX" val="20235023"/>
  <p:tag name="KSO_WM_UNIT_LAYERLEVEL" val="1_1_1_1"/>
  <p:tag name="KSO_WM_TAG_VERSION" val="3.0"/>
  <p:tag name="KSO_WM_DIAGRAM_MAX_ITEMCNT" val="5"/>
  <p:tag name="KSO_WM_DIAGRAM_MIN_ITEMCNT" val="3"/>
  <p:tag name="KSO_WM_DIAGRAM_VIRTUALLY_FRAME" val="{&quot;height&quot;:389.1499938964844,&quot;left&quot;:203.37501220703126,&quot;top&quot;:52.125003051757815,&quot;width&quot;:851.349975585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TYPE" val="1"/>
  <p:tag name="KSO_WM_UNIT_PRESET_TEXT" val="单击添加标题"/>
  <p:tag name="KSO_WM_UNIT_TEXT_FILL_FORE_SCHEMECOLOR_INDEX" val="1"/>
  <p:tag name="KSO_WM_UNIT_TEXT_FILL_TYPE" val="1"/>
  <p:tag name="KSO_WM_UNIT_USESOURCEFORMAT_APPLY" val="0"/>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医疗简约通用模板">
  <a:themeElements>
    <a:clrScheme name="">
      <a:dk1>
        <a:srgbClr val="000000"/>
      </a:dk1>
      <a:lt1>
        <a:srgbClr val="FFFFFF"/>
      </a:lt1>
      <a:dk2>
        <a:srgbClr val="041D4B"/>
      </a:dk2>
      <a:lt2>
        <a:srgbClr val="F6F9FF"/>
      </a:lt2>
      <a:accent1>
        <a:srgbClr val="397AF3"/>
      </a:accent1>
      <a:accent2>
        <a:srgbClr val="2690EC"/>
      </a:accent2>
      <a:accent3>
        <a:srgbClr val="13A6E5"/>
      </a:accent3>
      <a:accent4>
        <a:srgbClr val="00BDDE"/>
      </a:accent4>
      <a:accent5>
        <a:srgbClr val="24D3BA"/>
      </a:accent5>
      <a:accent6>
        <a:srgbClr val="55DD95"/>
      </a:accent6>
      <a:hlink>
        <a:srgbClr val="0563C1"/>
      </a:hlink>
      <a:folHlink>
        <a:srgbClr val="954D72"/>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3588</Words>
  <Application>WPS 演示</Application>
  <PresentationFormat/>
  <Paragraphs>314</Paragraphs>
  <Slides>11</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11</vt:i4>
      </vt:variant>
    </vt:vector>
  </HeadingPairs>
  <TitlesOfParts>
    <vt:vector size="21" baseType="lpstr">
      <vt:lpstr>Arial</vt:lpstr>
      <vt:lpstr>宋体</vt:lpstr>
      <vt:lpstr>Wingdings</vt:lpstr>
      <vt:lpstr>微软雅黑</vt:lpstr>
      <vt:lpstr>Times New Roman</vt:lpstr>
      <vt:lpstr>Wingdings</vt:lpstr>
      <vt:lpstr>Arial Unicode MS</vt:lpstr>
      <vt:lpstr>Calibri</vt:lpstr>
      <vt:lpstr>默认设计模板</vt:lpstr>
      <vt:lpstr>医疗简约通用模板</vt:lpstr>
      <vt:lpstr>益克昂®间苯三酚口崩片</vt:lpstr>
      <vt:lpstr>目 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单击添加文档标题</dc:title>
  <dc:creator/>
  <cp:lastModifiedBy>Administrator</cp:lastModifiedBy>
  <cp:revision>26</cp:revision>
  <dcterms:created xsi:type="dcterms:W3CDTF">2026-06-02T02:06:00Z</dcterms:created>
  <dcterms:modified xsi:type="dcterms:W3CDTF">2013-08-01T21:23:06Z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3D3E955B7C674DC181D4508A471426B3_12</vt:lpwstr>
  </property>
</Properties>
</file>