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  <p:sldMasterId id="2147483662" r:id="rId3"/>
  </p:sldMasterIdLst>
  <p:notesMasterIdLst>
    <p:notesMasterId r:id="rId5"/>
  </p:notesMasterIdLst>
  <p:handoutMasterIdLst>
    <p:handoutMasterId r:id="rId14"/>
  </p:handoutMasterIdLst>
  <p:sldIdLst>
    <p:sldId id="338" r:id="rId4"/>
    <p:sldId id="366" r:id="rId6"/>
    <p:sldId id="288" r:id="rId7"/>
    <p:sldId id="347" r:id="rId8"/>
    <p:sldId id="359" r:id="rId9"/>
    <p:sldId id="340" r:id="rId10"/>
    <p:sldId id="369" r:id="rId11"/>
    <p:sldId id="351" r:id="rId12"/>
    <p:sldId id="350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 userDrawn="1">
          <p15:clr>
            <a:srgbClr val="A4A3A4"/>
          </p15:clr>
        </p15:guide>
        <p15:guide id="2" pos="36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C00000"/>
    <a:srgbClr val="FFFF00"/>
    <a:srgbClr val="5B9BD5"/>
    <a:srgbClr val="FFFFFF"/>
    <a:srgbClr val="026BBC"/>
    <a:srgbClr val="A3DBFF"/>
    <a:srgbClr val="0070C0"/>
    <a:srgbClr val="44546A"/>
    <a:srgbClr val="5087B9"/>
    <a:srgbClr val="F09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576" y="84"/>
      </p:cViewPr>
      <p:guideLst>
        <p:guide orient="horz" pos="2121"/>
        <p:guide pos="36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5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oleObject" Target="/Users/sl/Documents/4-&#22810;&#31181;&#32500;&#29983;&#32032;13/&#24180;&#24230;&#25968;&#25454;%20(2).xls" TargetMode="External"/></Relationships>
</file>

<file path=ppt/charts/_rels/chart2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2.xml"/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t>2019-2023年全国医疗机构入院人数</a:t>
            </a:r>
            <a:endParaRPr sz="1400" b="0" i="0" u="none" strike="noStrike" baseline="0">
              <a:solidFill>
                <a:srgbClr val="40404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0008995131685"/>
          <c:y val="0.142190395159766"/>
          <c:w val="0.866107006939781"/>
          <c:h val="0.6988139534883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407836879"/>
        <c:axId val="156762917"/>
      </c:lineChart>
      <c:catAx>
        <c:axId val="407836879"/>
        <c:scaling>
          <c:orientation val="minMax"/>
        </c:scaling>
        <c:delete val="1"/>
        <c:axPos val="b"/>
        <c:majorTickMark val="none"/>
        <c:minorTickMark val="none"/>
        <c:tickLblPos val="nextTo"/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156762917"/>
        <c:crosses val="autoZero"/>
        <c:auto val="1"/>
        <c:lblAlgn val="ctr"/>
        <c:lblOffset val="100"/>
        <c:noMultiLvlLbl val="0"/>
      </c:catAx>
      <c:valAx>
        <c:axId val="15676291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 forceAA="0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407836879"/>
        <c:crosses val="autoZero"/>
        <c:crossBetween val="between"/>
      </c:valAx>
    </c:plotArea>
    <c:plotVisOnly val="1"/>
    <c:dispBlanksAs val="gap"/>
    <c:showDLblsOverMax val="0"/>
    <c:extLst>
      <c:ext uri="{0b15fc19-7d7d-44ad-8c2d-2c3a37ce22c3}">
        <chartProps xmlns="https://web.wps.cn/et/2018/main" chartId="{7a975400-1ebd-4e9a-936e-a4ae5ba43e17}"/>
      </c:ext>
    </c:extLst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 wrap="square"/>
    <a:lstStyle/>
    <a:p>
      <a:pPr>
        <a:defRPr lang="zh-CN" b="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>
              <a:defRPr lang="zh-CN" sz="14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1100" b="1"/>
              <a:t>2019-2024年全国医疗机构入院人数</a:t>
            </a:r>
            <a:endParaRPr lang="en-US" altLang="zh-CN" sz="1100" b="1"/>
          </a:p>
        </c:rich>
      </c:tx>
      <c:layout>
        <c:manualLayout>
          <c:xMode val="edge"/>
          <c:yMode val="edge"/>
          <c:x val="0.326052631578947"/>
          <c:y val="0.030092592592592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[工作簿1]Sheet1!$B$1</c:f>
              <c:strCache>
                <c:ptCount val="1"/>
                <c:pt idx="0">
                  <c:v>全国医疗机构入院人次（万人）</c:v>
                </c:pt>
              </c:strCache>
            </c:strRef>
          </c:tx>
          <c:spPr>
            <a:ln w="47625" cap="rnd" cmpd="dbl">
              <a:gradFill>
                <a:gsLst>
                  <a:gs pos="25000">
                    <a:schemeClr val="accent1">
                      <a:lumMod val="88000"/>
                      <a:alpha val="92000"/>
                    </a:schemeClr>
                  </a:gs>
                  <a:gs pos="68000">
                    <a:schemeClr val="accent3"/>
                  </a:gs>
                  <a:gs pos="40000">
                    <a:schemeClr val="accent2"/>
                  </a:gs>
                  <a:gs pos="100000">
                    <a:schemeClr val="accent4"/>
                  </a:gs>
                </a:gsLst>
                <a:lin ang="0" scaled="1"/>
              </a:gradFill>
              <a:round/>
            </a:ln>
            <a:effectLst/>
            <a:sp3d contourW="47625"/>
          </c:spPr>
          <c:marker>
            <c:symbol val="triangle"/>
            <c:size val="2"/>
            <c:spPr>
              <a:solidFill>
                <a:schemeClr val="accent2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numFmt formatCode="General" sourceLinked="1"/>
            <c:spPr>
              <a:noFill/>
              <a:ln>
                <a:noFill/>
              </a:ln>
              <a:effectLst>
                <a:glow rad="63500">
                  <a:srgbClr val="4874CB">
                    <a:satMod val="175000"/>
                    <a:alpha val="40000"/>
                  </a:srgbClr>
                </a:glow>
              </a:effectLst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[工作簿1]Sheet1!$A$2:$A$7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[工作簿1]Sheet1!$B$2:$B$7</c:f>
              <c:numCache>
                <c:formatCode>#,##0.00</c:formatCode>
                <c:ptCount val="6"/>
                <c:pt idx="0">
                  <c:v>26596.12</c:v>
                </c:pt>
                <c:pt idx="1">
                  <c:v>23012.8</c:v>
                </c:pt>
                <c:pt idx="2">
                  <c:v>24731.8</c:v>
                </c:pt>
                <c:pt idx="3">
                  <c:v>24686.21</c:v>
                </c:pt>
                <c:pt idx="4">
                  <c:v>30187.28</c:v>
                </c:pt>
                <c:pt idx="5">
                  <c:v>31192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1"/>
        <c:axId val="943025066"/>
        <c:axId val="272768608"/>
      </c:lineChart>
      <c:catAx>
        <c:axId val="94302506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  <a:alpha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272768608"/>
        <c:crosses val="autoZero"/>
        <c:auto val="1"/>
        <c:lblAlgn val="ctr"/>
        <c:lblOffset val="100"/>
        <c:noMultiLvlLbl val="0"/>
      </c:catAx>
      <c:valAx>
        <c:axId val="272768608"/>
        <c:scaling>
          <c:orientation val="minMax"/>
        </c:scaling>
        <c:delete val="0"/>
        <c:axPos val="l"/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b="1"/>
                  <a:t>入院人数（万人）</a:t>
                </a:r>
                <a:endParaRPr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 w="6350">
            <a:solidFill>
              <a:schemeClr val="tx1">
                <a:lumMod val="50000"/>
                <a:lumOff val="50000"/>
                <a:alpha val="25000"/>
              </a:schemeClr>
            </a:solidFill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8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94302506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2bea24ed-ee8f-4ae5-b304-8f93a527fb20}"/>
      </c:ext>
    </c:extLst>
  </c:chart>
  <c:spPr>
    <a:solidFill>
      <a:schemeClr val="bg1"/>
    </a:solidFill>
    <a:ln w="6350" cap="flat" cmpd="sng" algn="ctr">
      <a:solidFill>
        <a:schemeClr val="tx1">
          <a:lumMod val="50000"/>
          <a:lumOff val="50000"/>
          <a:alpha val="25000"/>
        </a:schemeClr>
      </a:solidFill>
      <a:round/>
    </a:ln>
    <a:effectLst/>
  </c:spPr>
  <c:txPr>
    <a:bodyPr/>
    <a:lstStyle/>
    <a:p>
      <a:pPr>
        <a:defRPr lang="zh-CN" b="1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7ED09-3E0E-4A26-B181-98BBF674CE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E564F-BEC3-4056-BC6A-7867EB1B4AF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A9C3E-6D87-4C29-8288-8701A99FA8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1、</a:t>
            </a:r>
            <a:r>
              <a:rPr lang="zh-CN" altLang="en-US"/>
              <a:t>黄色高亮处请</a:t>
            </a:r>
            <a:r>
              <a:rPr lang="zh-CN" altLang="en-US"/>
              <a:t>复核信息</a:t>
            </a:r>
            <a:r>
              <a:rPr lang="en-US" altLang="zh-CN"/>
              <a:t>。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1、</a:t>
            </a:r>
            <a:r>
              <a:rPr lang="zh-CN" altLang="en-US"/>
              <a:t>请复核和更新表格中的所</a:t>
            </a:r>
            <a:r>
              <a:rPr lang="zh-CN" altLang="en-US"/>
              <a:t>有内容</a:t>
            </a:r>
            <a:r>
              <a:rPr lang="en-US" altLang="zh-CN"/>
              <a:t>。</a:t>
            </a:r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1、21</a:t>
            </a:r>
            <a:r>
              <a:rPr lang="zh-CN" altLang="en-US"/>
              <a:t>项随机对照试验是来自不同国家的，并不是多维</a:t>
            </a:r>
            <a:r>
              <a:rPr lang="en-US" altLang="zh-CN"/>
              <a:t>13</a:t>
            </a:r>
            <a:r>
              <a:rPr lang="zh-CN" altLang="en-US"/>
              <a:t>的研究</a:t>
            </a:r>
            <a:r>
              <a:rPr lang="en-US" altLang="zh-CN"/>
              <a:t>，</a:t>
            </a:r>
            <a:r>
              <a:rPr lang="zh-CN" altLang="en-US"/>
              <a:t>且与微量元素同用</a:t>
            </a:r>
            <a:r>
              <a:rPr lang="en-US" altLang="zh-CN"/>
              <a:t>，</a:t>
            </a:r>
            <a:r>
              <a:rPr lang="zh-CN" altLang="en-US"/>
              <a:t>因此删掉了</a:t>
            </a:r>
            <a:r>
              <a:rPr lang="en-US" altLang="zh-CN"/>
              <a:t>。</a:t>
            </a:r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1、</a:t>
            </a:r>
            <a:r>
              <a:rPr lang="zh-CN" altLang="en-US"/>
              <a:t>黄色高亮那条需确认是否有确实的证据</a:t>
            </a:r>
            <a:r>
              <a:rPr lang="en-US" altLang="zh-CN"/>
              <a:t>。</a:t>
            </a:r>
            <a:r>
              <a:rPr lang="zh-CN" altLang="en-US"/>
              <a:t>如无</a:t>
            </a:r>
            <a:r>
              <a:rPr lang="en-US" altLang="zh-CN"/>
              <a:t>，</a:t>
            </a:r>
            <a:r>
              <a:rPr lang="zh-CN" altLang="en-US"/>
              <a:t>是否考虑修改为</a:t>
            </a:r>
            <a:r>
              <a:rPr lang="en-US" altLang="zh-CN"/>
              <a:t>：</a:t>
            </a:r>
            <a:endParaRPr lang="en-US" altLang="zh-CN"/>
          </a:p>
          <a:p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唯一</a:t>
            </a:r>
            <a:r>
              <a:rPr lang="zh-CN" altLang="en-US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“65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项杂质谱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写入企业内控标准，显著提升质量</a:t>
            </a:r>
            <a:r>
              <a:rPr lang="zh-CN" altLang="en-US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标准。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3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0" Type="http://schemas.openxmlformats.org/officeDocument/2006/relationships/notesSlide" Target="../notesSlides/notesSlide2.xml"/><Relationship Id="rId4" Type="http://schemas.openxmlformats.org/officeDocument/2006/relationships/tags" Target="../tags/tag14.xml"/><Relationship Id="rId39" Type="http://schemas.openxmlformats.org/officeDocument/2006/relationships/slideLayout" Target="../slideLayouts/slideLayout13.xml"/><Relationship Id="rId38" Type="http://schemas.openxmlformats.org/officeDocument/2006/relationships/tags" Target="../tags/tag38.xml"/><Relationship Id="rId37" Type="http://schemas.openxmlformats.org/officeDocument/2006/relationships/tags" Target="../tags/tag37.xml"/><Relationship Id="rId36" Type="http://schemas.openxmlformats.org/officeDocument/2006/relationships/tags" Target="../tags/tag36.xml"/><Relationship Id="rId35" Type="http://schemas.openxmlformats.org/officeDocument/2006/relationships/tags" Target="../tags/tag35.xml"/><Relationship Id="rId34" Type="http://schemas.openxmlformats.org/officeDocument/2006/relationships/tags" Target="../tags/tag34.xml"/><Relationship Id="rId33" Type="http://schemas.openxmlformats.org/officeDocument/2006/relationships/image" Target="../media/image13.svg"/><Relationship Id="rId32" Type="http://schemas.openxmlformats.org/officeDocument/2006/relationships/image" Target="../media/image12.png"/><Relationship Id="rId31" Type="http://schemas.openxmlformats.org/officeDocument/2006/relationships/tags" Target="../tags/tag33.xml"/><Relationship Id="rId30" Type="http://schemas.openxmlformats.org/officeDocument/2006/relationships/image" Target="../media/image11.svg"/><Relationship Id="rId3" Type="http://schemas.openxmlformats.org/officeDocument/2006/relationships/tags" Target="../tags/tag13.xml"/><Relationship Id="rId29" Type="http://schemas.openxmlformats.org/officeDocument/2006/relationships/image" Target="../media/image10.png"/><Relationship Id="rId28" Type="http://schemas.openxmlformats.org/officeDocument/2006/relationships/tags" Target="../tags/tag32.xml"/><Relationship Id="rId27" Type="http://schemas.openxmlformats.org/officeDocument/2006/relationships/image" Target="../media/image9.svg"/><Relationship Id="rId26" Type="http://schemas.openxmlformats.org/officeDocument/2006/relationships/image" Target="../media/image8.png"/><Relationship Id="rId25" Type="http://schemas.openxmlformats.org/officeDocument/2006/relationships/tags" Target="../tags/tag31.xml"/><Relationship Id="rId24" Type="http://schemas.openxmlformats.org/officeDocument/2006/relationships/image" Target="../media/image7.svg"/><Relationship Id="rId23" Type="http://schemas.openxmlformats.org/officeDocument/2006/relationships/image" Target="../media/image6.png"/><Relationship Id="rId22" Type="http://schemas.openxmlformats.org/officeDocument/2006/relationships/tags" Target="../tags/tag30.xml"/><Relationship Id="rId21" Type="http://schemas.openxmlformats.org/officeDocument/2006/relationships/tags" Target="../tags/tag29.xml"/><Relationship Id="rId20" Type="http://schemas.openxmlformats.org/officeDocument/2006/relationships/tags" Target="../tags/tag28.xml"/><Relationship Id="rId2" Type="http://schemas.openxmlformats.org/officeDocument/2006/relationships/tags" Target="../tags/tag12.xml"/><Relationship Id="rId19" Type="http://schemas.openxmlformats.org/officeDocument/2006/relationships/tags" Target="../tags/tag27.xml"/><Relationship Id="rId18" Type="http://schemas.openxmlformats.org/officeDocument/2006/relationships/image" Target="../media/image5.svg"/><Relationship Id="rId17" Type="http://schemas.openxmlformats.org/officeDocument/2006/relationships/image" Target="../media/image4.png"/><Relationship Id="rId16" Type="http://schemas.openxmlformats.org/officeDocument/2006/relationships/tags" Target="../tags/tag26.xml"/><Relationship Id="rId15" Type="http://schemas.openxmlformats.org/officeDocument/2006/relationships/tags" Target="../tags/tag25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5.png"/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.png"/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image" Target="../media/image1.png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14.png"/><Relationship Id="rId1" Type="http://schemas.openxmlformats.org/officeDocument/2006/relationships/tags" Target="../tags/tag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2"/>
          <p:cNvSpPr txBox="1"/>
          <p:nvPr/>
        </p:nvSpPr>
        <p:spPr>
          <a:xfrm>
            <a:off x="1762125" y="6247130"/>
            <a:ext cx="8467725" cy="5219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山东鲁盛制药有限公司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25" y="63500"/>
            <a:ext cx="2880360" cy="538961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2"/>
            </p:custDataLst>
          </p:nvPr>
        </p:nvGrpSpPr>
        <p:grpSpPr>
          <a:xfrm>
            <a:off x="1251585" y="1041400"/>
            <a:ext cx="9571990" cy="4691380"/>
            <a:chOff x="1971" y="1640"/>
            <a:chExt cx="15074" cy="7388"/>
          </a:xfrm>
        </p:grpSpPr>
        <p:sp>
          <p:nvSpPr>
            <p:cNvPr id="27" name="TextBox 29"/>
            <p:cNvSpPr txBox="1"/>
            <p:nvPr/>
          </p:nvSpPr>
          <p:spPr>
            <a:xfrm>
              <a:off x="4125" y="1640"/>
              <a:ext cx="11181" cy="130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多种维生素注射液（</a:t>
              </a:r>
              <a:r>
                <a:rPr lang="en-US" altLang="zh-CN" sz="4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13</a:t>
              </a:r>
              <a:r>
                <a:rPr lang="zh-CN" altLang="en-US" sz="4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zh-CN" alt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971" y="3353"/>
              <a:ext cx="14881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p>
              <a:pPr indent="0">
                <a:spcAft>
                  <a:spcPts val="600"/>
                </a:spcAft>
                <a:buFont typeface="Wingdings" panose="05000000000000000000" pitchFamily="2" charset="2"/>
                <a:buNone/>
              </a:pPr>
              <a:r>
                <a:rPr lang="zh-CN" altLang="en-US" sz="2800" b="1" dirty="0">
                  <a:solidFill>
                    <a:srgbClr val="026BB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为成人与</a:t>
              </a:r>
              <a:r>
                <a:rPr lang="en-US" altLang="zh-CN" sz="2800" b="1" dirty="0">
                  <a:solidFill>
                    <a:srgbClr val="026BB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11</a:t>
              </a:r>
              <a:r>
                <a:rPr lang="zh-CN" altLang="en-US" sz="2800" b="1" dirty="0">
                  <a:solidFill>
                    <a:srgbClr val="026BB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岁及以</a:t>
              </a:r>
              <a:r>
                <a:rPr lang="zh-CN" altLang="en-US" sz="2800" b="1" dirty="0">
                  <a:solidFill>
                    <a:srgbClr val="026BB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上儿童提供</a:t>
              </a:r>
              <a:r>
                <a:rPr lang="zh-CN" altLang="en-US" sz="2800" b="1" dirty="0">
                  <a:solidFill>
                    <a:srgbClr val="026BB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综合多维肠外营养解决方案</a:t>
              </a:r>
              <a:endParaRPr lang="zh-CN" altLang="en-US" sz="2800" b="1" dirty="0">
                <a:solidFill>
                  <a:srgbClr val="026BB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256" y="4717"/>
              <a:ext cx="4789" cy="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</a:pPr>
              <a:r>
                <a:rPr lang="zh-CN" altLang="en-US" sz="1600" b="1" kern="0" spc="80" dirty="0">
                  <a:solidFill>
                    <a:srgbClr val="5B9BD5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严格杂质控制</a:t>
              </a:r>
              <a:r>
                <a:rPr lang="en-US" altLang="zh-CN" sz="1600" b="1" kern="0" spc="80" dirty="0">
                  <a:solidFill>
                    <a:srgbClr val="5B9BD5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sz="1600" b="1" kern="0" spc="80" dirty="0">
                  <a:solidFill>
                    <a:srgbClr val="5B9BD5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无</a:t>
              </a:r>
              <a:r>
                <a:rPr lang="zh-CN" altLang="en-US" sz="1600" b="1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橡胶、</a:t>
              </a:r>
              <a:endParaRPr lang="zh-CN" altLang="en-US" sz="16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indent="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</a:pPr>
              <a:r>
                <a:rPr lang="zh-CN" altLang="en-US" sz="1600" b="1" dirty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严控铝含量</a:t>
              </a:r>
              <a:endParaRPr lang="zh-CN" altLang="en-US" sz="16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indent="0" fontAlgn="auto">
                <a:spcBef>
                  <a:spcPts val="1200"/>
                </a:spcBef>
                <a:spcAft>
                  <a:spcPts val="0"/>
                </a:spcAft>
                <a:buFont typeface="Wingdings" panose="05000000000000000000" pitchFamily="2" charset="2"/>
                <a:buNone/>
              </a:pPr>
              <a:r>
                <a:rPr lang="zh-CN" altLang="en-US" sz="1600" b="1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源头控制</a:t>
              </a:r>
              <a:r>
                <a:rPr lang="zh-CN" altLang="en-US" sz="1600" b="1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质量</a:t>
              </a:r>
              <a:r>
                <a:rPr lang="en-US" altLang="zh-CN" sz="1600" b="1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sz="1600" b="1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提升安全性</a:t>
              </a:r>
              <a:endParaRPr lang="zh-CN" altLang="en-US" sz="1600" b="1" kern="0" spc="8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185" y="7093"/>
              <a:ext cx="3532" cy="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indent="0" algn="l" fontAlgn="auto">
                <a:spcBef>
                  <a:spcPts val="600"/>
                </a:spcBef>
                <a:buClrTx/>
                <a:buSzTx/>
                <a:buFontTx/>
              </a:pPr>
              <a:r>
                <a:rPr lang="zh-CN" altLang="en-US" sz="1600" b="1" dirty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节约基金支出</a:t>
              </a:r>
              <a:endParaRPr lang="zh-CN" altLang="en-US" sz="16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lvl="0" indent="0" algn="l" fontAlgn="auto">
                <a:spcBef>
                  <a:spcPts val="600"/>
                </a:spcBef>
                <a:buClrTx/>
                <a:buSzTx/>
                <a:buFontTx/>
              </a:pPr>
              <a:r>
                <a:rPr lang="zh-CN" altLang="en-US" sz="1600" b="1" dirty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降低患者疾病负担</a:t>
              </a:r>
              <a:endParaRPr lang="zh-CN" altLang="en-US" sz="16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lvl="0" indent="0" algn="l" fontAlgn="auto">
                <a:spcBef>
                  <a:spcPts val="600"/>
                </a:spcBef>
                <a:buClrTx/>
                <a:buSzTx/>
                <a:buFontTx/>
              </a:pPr>
              <a:r>
                <a:rPr lang="zh-CN" altLang="en-US" sz="1600" b="1" dirty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性价比高</a:t>
              </a:r>
              <a:endParaRPr lang="zh-CN" altLang="en-US" sz="16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3" name="对象2"/>
            <p:cNvSpPr/>
            <p:nvPr>
              <p:custDataLst>
                <p:tags r:id="rId3"/>
              </p:custDataLst>
            </p:nvPr>
          </p:nvSpPr>
          <p:spPr>
            <a:xfrm>
              <a:off x="10228" y="7053"/>
              <a:ext cx="5003" cy="1638"/>
            </a:xfrm>
            <a:custGeom>
              <a:avLst/>
              <a:gdLst>
                <a:gd name="connsiteX0" fmla="*/ 2345 w 7584"/>
                <a:gd name="connsiteY0" fmla="*/ 20 h 2439"/>
                <a:gd name="connsiteX1" fmla="*/ 2273 w 7584"/>
                <a:gd name="connsiteY1" fmla="*/ 49 h 2439"/>
                <a:gd name="connsiteX2" fmla="*/ 2259 w 7584"/>
                <a:gd name="connsiteY2" fmla="*/ 63 h 2439"/>
                <a:gd name="connsiteX3" fmla="*/ 27 w 7584"/>
                <a:gd name="connsiteY3" fmla="*/ 2310 h 2439"/>
                <a:gd name="connsiteX4" fmla="*/ 84 w 7584"/>
                <a:gd name="connsiteY4" fmla="*/ 2439 h 2439"/>
                <a:gd name="connsiteX5" fmla="*/ 7474 w 7584"/>
                <a:gd name="connsiteY5" fmla="*/ 2422 h 2439"/>
                <a:gd name="connsiteX6" fmla="*/ 7565 w 7584"/>
                <a:gd name="connsiteY6" fmla="*/ 2404 h 2439"/>
                <a:gd name="connsiteX7" fmla="*/ 7584 w 7584"/>
                <a:gd name="connsiteY7" fmla="*/ 40 h 2439"/>
                <a:gd name="connsiteX8" fmla="*/ 7474 w 7584"/>
                <a:gd name="connsiteY8" fmla="*/ 3 h 2439"/>
                <a:gd name="connsiteX9" fmla="*/ 2345 w 7584"/>
                <a:gd name="connsiteY9" fmla="*/ 20 h 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4" h="2439">
                  <a:moveTo>
                    <a:pt x="2345" y="20"/>
                  </a:moveTo>
                  <a:cubicBezTo>
                    <a:pt x="2316" y="20"/>
                    <a:pt x="2288" y="34"/>
                    <a:pt x="2273" y="49"/>
                  </a:cubicBezTo>
                  <a:cubicBezTo>
                    <a:pt x="2273" y="49"/>
                    <a:pt x="2273" y="63"/>
                    <a:pt x="2259" y="63"/>
                  </a:cubicBezTo>
                  <a:lnTo>
                    <a:pt x="27" y="2310"/>
                  </a:lnTo>
                  <a:cubicBezTo>
                    <a:pt x="-31" y="2353"/>
                    <a:pt x="12" y="2439"/>
                    <a:pt x="84" y="2439"/>
                  </a:cubicBezTo>
                  <a:lnTo>
                    <a:pt x="7474" y="2422"/>
                  </a:lnTo>
                  <a:cubicBezTo>
                    <a:pt x="7518" y="2422"/>
                    <a:pt x="7565" y="2447"/>
                    <a:pt x="7565" y="2404"/>
                  </a:cubicBezTo>
                  <a:lnTo>
                    <a:pt x="7584" y="40"/>
                  </a:lnTo>
                  <a:cubicBezTo>
                    <a:pt x="7584" y="-17"/>
                    <a:pt x="7518" y="3"/>
                    <a:pt x="7474" y="3"/>
                  </a:cubicBezTo>
                  <a:lnTo>
                    <a:pt x="2345" y="20"/>
                  </a:lnTo>
                </a:path>
              </a:pathLst>
            </a:custGeom>
            <a:noFill/>
            <a:ln w="12700">
              <a:gradFill>
                <a:gsLst>
                  <a:gs pos="100000">
                    <a:schemeClr val="accent2">
                      <a:lumMod val="20000"/>
                      <a:lumOff val="80000"/>
                      <a:alpha val="0"/>
                    </a:schemeClr>
                  </a:gs>
                  <a:gs pos="2000">
                    <a:schemeClr val="accent2">
                      <a:alpha val="10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lIns="1296000" tIns="0" rIns="0" bIns="0" numCol="1" spcCol="0" rtlCol="0" fromWordArt="0" anchor="ctr" anchorCtr="0" forceAA="0" compatLnSpc="1">
              <a:noAutofit/>
            </a:bodyPr>
            <a:p>
              <a:pPr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 </a:t>
              </a:r>
              <a:endPara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34" name="对象7"/>
            <p:cNvSpPr/>
            <p:nvPr>
              <p:custDataLst>
                <p:tags r:id="rId4"/>
              </p:custDataLst>
            </p:nvPr>
          </p:nvSpPr>
          <p:spPr>
            <a:xfrm>
              <a:off x="10210" y="4662"/>
              <a:ext cx="5021" cy="1632"/>
            </a:xfrm>
            <a:custGeom>
              <a:avLst/>
              <a:gdLst>
                <a:gd name="connsiteX0" fmla="*/ 2345 w 7603"/>
                <a:gd name="connsiteY0" fmla="*/ 2419 h 2430"/>
                <a:gd name="connsiteX1" fmla="*/ 2273 w 7603"/>
                <a:gd name="connsiteY1" fmla="*/ 2390 h 2430"/>
                <a:gd name="connsiteX2" fmla="*/ 2259 w 7603"/>
                <a:gd name="connsiteY2" fmla="*/ 2376 h 2430"/>
                <a:gd name="connsiteX3" fmla="*/ 27 w 7603"/>
                <a:gd name="connsiteY3" fmla="*/ 130 h 2430"/>
                <a:gd name="connsiteX4" fmla="*/ 84 w 7603"/>
                <a:gd name="connsiteY4" fmla="*/ 0 h 2430"/>
                <a:gd name="connsiteX5" fmla="*/ 7457 w 7603"/>
                <a:gd name="connsiteY5" fmla="*/ 11 h 2430"/>
                <a:gd name="connsiteX6" fmla="*/ 7567 w 7603"/>
                <a:gd name="connsiteY6" fmla="*/ 85 h 2430"/>
                <a:gd name="connsiteX7" fmla="*/ 7603 w 7603"/>
                <a:gd name="connsiteY7" fmla="*/ 2338 h 2430"/>
                <a:gd name="connsiteX8" fmla="*/ 7512 w 7603"/>
                <a:gd name="connsiteY8" fmla="*/ 2430 h 2430"/>
                <a:gd name="connsiteX9" fmla="*/ 2345 w 7603"/>
                <a:gd name="connsiteY9" fmla="*/ 2419 h 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03" h="2430">
                  <a:moveTo>
                    <a:pt x="2345" y="2419"/>
                  </a:moveTo>
                  <a:cubicBezTo>
                    <a:pt x="2316" y="2419"/>
                    <a:pt x="2288" y="2405"/>
                    <a:pt x="2273" y="2390"/>
                  </a:cubicBezTo>
                  <a:cubicBezTo>
                    <a:pt x="2273" y="2390"/>
                    <a:pt x="2273" y="2376"/>
                    <a:pt x="2259" y="2376"/>
                  </a:cubicBezTo>
                  <a:lnTo>
                    <a:pt x="27" y="130"/>
                  </a:lnTo>
                  <a:cubicBezTo>
                    <a:pt x="-31" y="86"/>
                    <a:pt x="12" y="0"/>
                    <a:pt x="84" y="0"/>
                  </a:cubicBezTo>
                  <a:lnTo>
                    <a:pt x="7457" y="11"/>
                  </a:lnTo>
                  <a:cubicBezTo>
                    <a:pt x="7501" y="11"/>
                    <a:pt x="7567" y="28"/>
                    <a:pt x="7567" y="85"/>
                  </a:cubicBezTo>
                  <a:lnTo>
                    <a:pt x="7603" y="2338"/>
                  </a:lnTo>
                  <a:cubicBezTo>
                    <a:pt x="7603" y="2381"/>
                    <a:pt x="7556" y="2430"/>
                    <a:pt x="7512" y="2430"/>
                  </a:cubicBezTo>
                  <a:lnTo>
                    <a:pt x="2345" y="2419"/>
                  </a:lnTo>
                </a:path>
              </a:pathLst>
            </a:custGeom>
            <a:noFill/>
            <a:ln w="12700">
              <a:gradFill>
                <a:gsLst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  <a:gs pos="2000">
                    <a:schemeClr val="accent1">
                      <a:alpha val="10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lIns="1296000" tIns="0" rIns="0" bIns="0" numCol="1" spcCol="0" rtlCol="0" fromWordArt="0" anchor="ctr" anchorCtr="0" forceAA="0" compatLnSpc="1">
              <a:noAutofit/>
            </a:bodyPr>
            <a:p>
              <a:pPr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 </a:t>
              </a:r>
              <a:endPara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35" name="对象8"/>
            <p:cNvSpPr/>
            <p:nvPr>
              <p:custDataLst>
                <p:tags r:id="rId5"/>
              </p:custDataLst>
            </p:nvPr>
          </p:nvSpPr>
          <p:spPr>
            <a:xfrm>
              <a:off x="10172" y="4305"/>
              <a:ext cx="774" cy="774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27432" y="292608"/>
                  </a:moveTo>
                  <a:cubicBezTo>
                    <a:pt x="-9144" y="329184"/>
                    <a:pt x="-9144" y="393192"/>
                    <a:pt x="27432" y="438912"/>
                  </a:cubicBezTo>
                  <a:lnTo>
                    <a:pt x="292608" y="694944"/>
                  </a:lnTo>
                  <a:cubicBezTo>
                    <a:pt x="329184" y="740664"/>
                    <a:pt x="393192" y="740664"/>
                    <a:pt x="438912" y="694944"/>
                  </a:cubicBezTo>
                  <a:lnTo>
                    <a:pt x="694944" y="438912"/>
                  </a:lnTo>
                  <a:cubicBezTo>
                    <a:pt x="740664" y="393192"/>
                    <a:pt x="740664" y="329184"/>
                    <a:pt x="694944" y="292608"/>
                  </a:cubicBezTo>
                  <a:lnTo>
                    <a:pt x="438912" y="27432"/>
                  </a:lnTo>
                  <a:cubicBezTo>
                    <a:pt x="393192" y="-9144"/>
                    <a:pt x="329184" y="-9144"/>
                    <a:pt x="292608" y="27432"/>
                  </a:cubicBezTo>
                  <a:lnTo>
                    <a:pt x="27432" y="292608"/>
                  </a:lnTo>
                </a:path>
              </a:pathLst>
            </a:custGeom>
            <a:solidFill>
              <a:schemeClr val="accent1"/>
            </a:solidFill>
            <a:ln w="25400">
              <a:noFill/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FFFFFF"/>
                  </a:solidFill>
                  <a:latin typeface="+mn-ea"/>
                  <a:cs typeface="+mn-ea"/>
                  <a:sym typeface="+mn-ea"/>
                </a:rPr>
                <a:t>03</a:t>
              </a:r>
              <a:endParaRPr lang="en-US" altLang="zh-CN" sz="2400" b="1">
                <a:solidFill>
                  <a:srgbClr val="FFFFFF"/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36" name="对象9"/>
            <p:cNvSpPr/>
            <p:nvPr>
              <p:custDataLst>
                <p:tags r:id="rId6"/>
              </p:custDataLst>
            </p:nvPr>
          </p:nvSpPr>
          <p:spPr>
            <a:xfrm>
              <a:off x="10213" y="8254"/>
              <a:ext cx="774" cy="774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27432" y="292608"/>
                  </a:moveTo>
                  <a:cubicBezTo>
                    <a:pt x="-9144" y="329184"/>
                    <a:pt x="-9144" y="393192"/>
                    <a:pt x="27432" y="438912"/>
                  </a:cubicBezTo>
                  <a:lnTo>
                    <a:pt x="292608" y="694944"/>
                  </a:lnTo>
                  <a:cubicBezTo>
                    <a:pt x="329184" y="740664"/>
                    <a:pt x="393192" y="740664"/>
                    <a:pt x="438912" y="694944"/>
                  </a:cubicBezTo>
                  <a:lnTo>
                    <a:pt x="694944" y="438912"/>
                  </a:lnTo>
                  <a:cubicBezTo>
                    <a:pt x="740664" y="393192"/>
                    <a:pt x="740664" y="329184"/>
                    <a:pt x="694944" y="292608"/>
                  </a:cubicBezTo>
                  <a:lnTo>
                    <a:pt x="438912" y="27432"/>
                  </a:lnTo>
                  <a:cubicBezTo>
                    <a:pt x="393192" y="-9144"/>
                    <a:pt x="329184" y="-9144"/>
                    <a:pt x="292608" y="27432"/>
                  </a:cubicBezTo>
                  <a:lnTo>
                    <a:pt x="27432" y="292608"/>
                  </a:lnTo>
                </a:path>
              </a:pathLst>
            </a:custGeom>
            <a:solidFill>
              <a:schemeClr val="accent2"/>
            </a:solidFill>
            <a:ln w="25400">
              <a:noFill/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FFFFFF"/>
                  </a:solidFill>
                  <a:latin typeface="+mn-ea"/>
                  <a:cs typeface="+mn-ea"/>
                  <a:sym typeface="+mn-ea"/>
                </a:rPr>
                <a:t>04</a:t>
              </a:r>
              <a:endParaRPr lang="en-US" altLang="zh-CN" sz="2400" b="1">
                <a:solidFill>
                  <a:srgbClr val="FFFFFF"/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37" name="对象10"/>
            <p:cNvSpPr/>
            <p:nvPr>
              <p:custDataLst>
                <p:tags r:id="rId7"/>
              </p:custDataLst>
            </p:nvPr>
          </p:nvSpPr>
          <p:spPr>
            <a:xfrm flipH="1">
              <a:off x="3829" y="7065"/>
              <a:ext cx="5003" cy="1638"/>
            </a:xfrm>
            <a:custGeom>
              <a:avLst/>
              <a:gdLst>
                <a:gd name="connsiteX0" fmla="*/ 2345 w 7584"/>
                <a:gd name="connsiteY0" fmla="*/ 20 h 2439"/>
                <a:gd name="connsiteX1" fmla="*/ 2273 w 7584"/>
                <a:gd name="connsiteY1" fmla="*/ 49 h 2439"/>
                <a:gd name="connsiteX2" fmla="*/ 2259 w 7584"/>
                <a:gd name="connsiteY2" fmla="*/ 63 h 2439"/>
                <a:gd name="connsiteX3" fmla="*/ 27 w 7584"/>
                <a:gd name="connsiteY3" fmla="*/ 2310 h 2439"/>
                <a:gd name="connsiteX4" fmla="*/ 84 w 7584"/>
                <a:gd name="connsiteY4" fmla="*/ 2439 h 2439"/>
                <a:gd name="connsiteX5" fmla="*/ 7474 w 7584"/>
                <a:gd name="connsiteY5" fmla="*/ 2422 h 2439"/>
                <a:gd name="connsiteX6" fmla="*/ 7565 w 7584"/>
                <a:gd name="connsiteY6" fmla="*/ 2404 h 2439"/>
                <a:gd name="connsiteX7" fmla="*/ 7584 w 7584"/>
                <a:gd name="connsiteY7" fmla="*/ 40 h 2439"/>
                <a:gd name="connsiteX8" fmla="*/ 7474 w 7584"/>
                <a:gd name="connsiteY8" fmla="*/ 3 h 2439"/>
                <a:gd name="connsiteX9" fmla="*/ 2345 w 7584"/>
                <a:gd name="connsiteY9" fmla="*/ 20 h 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4" h="2439">
                  <a:moveTo>
                    <a:pt x="2345" y="20"/>
                  </a:moveTo>
                  <a:cubicBezTo>
                    <a:pt x="2316" y="20"/>
                    <a:pt x="2288" y="34"/>
                    <a:pt x="2273" y="49"/>
                  </a:cubicBezTo>
                  <a:cubicBezTo>
                    <a:pt x="2273" y="49"/>
                    <a:pt x="2273" y="63"/>
                    <a:pt x="2259" y="63"/>
                  </a:cubicBezTo>
                  <a:lnTo>
                    <a:pt x="27" y="2310"/>
                  </a:lnTo>
                  <a:cubicBezTo>
                    <a:pt x="-31" y="2353"/>
                    <a:pt x="12" y="2439"/>
                    <a:pt x="84" y="2439"/>
                  </a:cubicBezTo>
                  <a:lnTo>
                    <a:pt x="7474" y="2422"/>
                  </a:lnTo>
                  <a:cubicBezTo>
                    <a:pt x="7518" y="2422"/>
                    <a:pt x="7565" y="2447"/>
                    <a:pt x="7565" y="2404"/>
                  </a:cubicBezTo>
                  <a:lnTo>
                    <a:pt x="7584" y="40"/>
                  </a:lnTo>
                  <a:cubicBezTo>
                    <a:pt x="7584" y="-17"/>
                    <a:pt x="7518" y="3"/>
                    <a:pt x="7474" y="3"/>
                  </a:cubicBezTo>
                  <a:lnTo>
                    <a:pt x="2345" y="20"/>
                  </a:lnTo>
                </a:path>
              </a:pathLst>
            </a:custGeom>
            <a:noFill/>
            <a:ln w="12700">
              <a:gradFill>
                <a:gsLst>
                  <a:gs pos="100000">
                    <a:schemeClr val="accent1">
                      <a:lumMod val="20000"/>
                      <a:lumOff val="80000"/>
                    </a:schemeClr>
                  </a:gs>
                  <a:gs pos="0">
                    <a:schemeClr val="accent1"/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1296000" bIns="0" numCol="1" spcCol="0" rtlCol="0" fromWordArt="0" anchor="ctr" anchorCtr="0" forceAA="0" compatLnSpc="1">
              <a:noAutofit/>
            </a:bodyPr>
            <a:p>
              <a:pPr indent="0">
                <a:spcAft>
                  <a:spcPts val="600"/>
                </a:spcAft>
                <a:buFont typeface="Wingdings" panose="05000000000000000000" pitchFamily="2" charset="2"/>
                <a:buNone/>
              </a:pP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 </a:t>
              </a:r>
              <a:endPara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38" name="对象11"/>
            <p:cNvSpPr/>
            <p:nvPr>
              <p:custDataLst>
                <p:tags r:id="rId8"/>
              </p:custDataLst>
            </p:nvPr>
          </p:nvSpPr>
          <p:spPr>
            <a:xfrm flipH="1">
              <a:off x="3811" y="4674"/>
              <a:ext cx="5003" cy="1632"/>
            </a:xfrm>
            <a:custGeom>
              <a:avLst/>
              <a:gdLst>
                <a:gd name="connsiteX0" fmla="*/ 2345 w 7603"/>
                <a:gd name="connsiteY0" fmla="*/ 2419 h 2430"/>
                <a:gd name="connsiteX1" fmla="*/ 2273 w 7603"/>
                <a:gd name="connsiteY1" fmla="*/ 2390 h 2430"/>
                <a:gd name="connsiteX2" fmla="*/ 2259 w 7603"/>
                <a:gd name="connsiteY2" fmla="*/ 2376 h 2430"/>
                <a:gd name="connsiteX3" fmla="*/ 27 w 7603"/>
                <a:gd name="connsiteY3" fmla="*/ 130 h 2430"/>
                <a:gd name="connsiteX4" fmla="*/ 84 w 7603"/>
                <a:gd name="connsiteY4" fmla="*/ 0 h 2430"/>
                <a:gd name="connsiteX5" fmla="*/ 7457 w 7603"/>
                <a:gd name="connsiteY5" fmla="*/ 11 h 2430"/>
                <a:gd name="connsiteX6" fmla="*/ 7567 w 7603"/>
                <a:gd name="connsiteY6" fmla="*/ 85 h 2430"/>
                <a:gd name="connsiteX7" fmla="*/ 7603 w 7603"/>
                <a:gd name="connsiteY7" fmla="*/ 2338 h 2430"/>
                <a:gd name="connsiteX8" fmla="*/ 7512 w 7603"/>
                <a:gd name="connsiteY8" fmla="*/ 2430 h 2430"/>
                <a:gd name="connsiteX9" fmla="*/ 2345 w 7603"/>
                <a:gd name="connsiteY9" fmla="*/ 2419 h 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03" h="2430">
                  <a:moveTo>
                    <a:pt x="2345" y="2419"/>
                  </a:moveTo>
                  <a:cubicBezTo>
                    <a:pt x="2316" y="2419"/>
                    <a:pt x="2288" y="2405"/>
                    <a:pt x="2273" y="2390"/>
                  </a:cubicBezTo>
                  <a:cubicBezTo>
                    <a:pt x="2273" y="2390"/>
                    <a:pt x="2273" y="2376"/>
                    <a:pt x="2259" y="2376"/>
                  </a:cubicBezTo>
                  <a:lnTo>
                    <a:pt x="27" y="130"/>
                  </a:lnTo>
                  <a:cubicBezTo>
                    <a:pt x="-31" y="86"/>
                    <a:pt x="12" y="0"/>
                    <a:pt x="84" y="0"/>
                  </a:cubicBezTo>
                  <a:lnTo>
                    <a:pt x="7457" y="11"/>
                  </a:lnTo>
                  <a:cubicBezTo>
                    <a:pt x="7501" y="11"/>
                    <a:pt x="7567" y="28"/>
                    <a:pt x="7567" y="85"/>
                  </a:cubicBezTo>
                  <a:lnTo>
                    <a:pt x="7603" y="2338"/>
                  </a:lnTo>
                  <a:cubicBezTo>
                    <a:pt x="7603" y="2381"/>
                    <a:pt x="7556" y="2430"/>
                    <a:pt x="7512" y="2430"/>
                  </a:cubicBezTo>
                  <a:lnTo>
                    <a:pt x="2345" y="2419"/>
                  </a:lnTo>
                </a:path>
              </a:pathLst>
            </a:custGeom>
            <a:noFill/>
            <a:ln w="12700">
              <a:gradFill>
                <a:gsLst>
                  <a:gs pos="100000">
                    <a:schemeClr val="accent2">
                      <a:lumMod val="20000"/>
                      <a:lumOff val="80000"/>
                    </a:schemeClr>
                  </a:gs>
                  <a:gs pos="2000">
                    <a:srgbClr val="ED7D31"/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1296000" bIns="0" numCol="1" spcCol="0" rtlCol="0" fromWordArt="0" anchor="ctr" anchorCtr="0" forceAA="0" compatLnSpc="1">
              <a:noAutofit/>
            </a:bodyPr>
            <a:p>
              <a:pPr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 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39" name="对象12"/>
            <p:cNvSpPr/>
            <p:nvPr>
              <p:custDataLst>
                <p:tags r:id="rId9"/>
              </p:custDataLst>
            </p:nvPr>
          </p:nvSpPr>
          <p:spPr>
            <a:xfrm>
              <a:off x="8088" y="4368"/>
              <a:ext cx="774" cy="774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27432" y="292608"/>
                  </a:moveTo>
                  <a:cubicBezTo>
                    <a:pt x="-9144" y="329184"/>
                    <a:pt x="-9144" y="393192"/>
                    <a:pt x="27432" y="438912"/>
                  </a:cubicBezTo>
                  <a:lnTo>
                    <a:pt x="292608" y="694944"/>
                  </a:lnTo>
                  <a:cubicBezTo>
                    <a:pt x="329184" y="740664"/>
                    <a:pt x="393192" y="740664"/>
                    <a:pt x="438912" y="694944"/>
                  </a:cubicBezTo>
                  <a:lnTo>
                    <a:pt x="694944" y="438912"/>
                  </a:lnTo>
                  <a:cubicBezTo>
                    <a:pt x="740664" y="393192"/>
                    <a:pt x="740664" y="329184"/>
                    <a:pt x="694944" y="292608"/>
                  </a:cubicBezTo>
                  <a:lnTo>
                    <a:pt x="438912" y="27432"/>
                  </a:lnTo>
                  <a:cubicBezTo>
                    <a:pt x="393192" y="-9144"/>
                    <a:pt x="329184" y="-9144"/>
                    <a:pt x="292608" y="27432"/>
                  </a:cubicBezTo>
                  <a:lnTo>
                    <a:pt x="27432" y="292608"/>
                  </a:lnTo>
                </a:path>
              </a:pathLst>
            </a:custGeom>
            <a:solidFill>
              <a:srgbClr val="ED7D31"/>
            </a:solidFill>
            <a:ln w="25400">
              <a:noFill/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FFFFFF"/>
                  </a:solidFill>
                  <a:latin typeface="+mn-ea"/>
                  <a:cs typeface="+mn-ea"/>
                  <a:sym typeface="+mn-ea"/>
                </a:rPr>
                <a:t>01</a:t>
              </a:r>
              <a:endParaRPr lang="en-US" altLang="zh-CN" sz="2400" b="1">
                <a:solidFill>
                  <a:srgbClr val="FFFFFF"/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44" name="对象13"/>
            <p:cNvSpPr/>
            <p:nvPr>
              <p:custDataLst>
                <p:tags r:id="rId10"/>
              </p:custDataLst>
            </p:nvPr>
          </p:nvSpPr>
          <p:spPr>
            <a:xfrm>
              <a:off x="8088" y="8254"/>
              <a:ext cx="774" cy="774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27432" y="292608"/>
                  </a:moveTo>
                  <a:cubicBezTo>
                    <a:pt x="-9144" y="329184"/>
                    <a:pt x="-9144" y="393192"/>
                    <a:pt x="27432" y="438912"/>
                  </a:cubicBezTo>
                  <a:lnTo>
                    <a:pt x="292608" y="694944"/>
                  </a:lnTo>
                  <a:cubicBezTo>
                    <a:pt x="329184" y="740664"/>
                    <a:pt x="393192" y="740664"/>
                    <a:pt x="438912" y="694944"/>
                  </a:cubicBezTo>
                  <a:lnTo>
                    <a:pt x="694944" y="438912"/>
                  </a:lnTo>
                  <a:cubicBezTo>
                    <a:pt x="740664" y="393192"/>
                    <a:pt x="740664" y="329184"/>
                    <a:pt x="694944" y="292608"/>
                  </a:cubicBezTo>
                  <a:lnTo>
                    <a:pt x="438912" y="27432"/>
                  </a:lnTo>
                  <a:cubicBezTo>
                    <a:pt x="393192" y="-9144"/>
                    <a:pt x="329184" y="-9144"/>
                    <a:pt x="292608" y="27432"/>
                  </a:cubicBezTo>
                  <a:lnTo>
                    <a:pt x="27432" y="292608"/>
                  </a:lnTo>
                </a:path>
              </a:pathLst>
            </a:custGeom>
            <a:solidFill>
              <a:srgbClr val="5B9BD5"/>
            </a:solidFill>
            <a:ln w="25400">
              <a:noFill/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FFFFFF"/>
                  </a:solidFill>
                  <a:latin typeface="+mn-ea"/>
                  <a:cs typeface="+mn-ea"/>
                  <a:sym typeface="+mn-ea"/>
                </a:rPr>
                <a:t>02</a:t>
              </a:r>
              <a:endParaRPr lang="en-US" altLang="zh-CN" sz="2400" b="1">
                <a:solidFill>
                  <a:srgbClr val="FFFFFF"/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45" name="对象6"/>
            <p:cNvSpPr/>
            <p:nvPr>
              <p:custDataLst>
                <p:tags r:id="rId11"/>
              </p:custDataLst>
            </p:nvPr>
          </p:nvSpPr>
          <p:spPr>
            <a:xfrm>
              <a:off x="7567" y="4743"/>
              <a:ext cx="3926" cy="3890"/>
            </a:xfrm>
            <a:custGeom>
              <a:avLst/>
              <a:gdLst/>
              <a:ahLst/>
              <a:cxnLst/>
              <a:rect l="l" t="t" r="r" b="b"/>
              <a:pathLst>
                <a:path w="4059936" h="4059936">
                  <a:moveTo>
                    <a:pt x="137160" y="2359152"/>
                  </a:moveTo>
                  <a:cubicBezTo>
                    <a:pt x="-45720" y="2176272"/>
                    <a:pt x="-45720" y="1883664"/>
                    <a:pt x="137160" y="1700784"/>
                  </a:cubicBezTo>
                  <a:lnTo>
                    <a:pt x="1700784" y="137160"/>
                  </a:lnTo>
                  <a:cubicBezTo>
                    <a:pt x="1883664" y="-45720"/>
                    <a:pt x="2176272" y="-45720"/>
                    <a:pt x="2359152" y="137160"/>
                  </a:cubicBezTo>
                  <a:lnTo>
                    <a:pt x="3931920" y="1700784"/>
                  </a:lnTo>
                  <a:cubicBezTo>
                    <a:pt x="4105656" y="1883664"/>
                    <a:pt x="4105656" y="2176272"/>
                    <a:pt x="3931920" y="2359152"/>
                  </a:cubicBezTo>
                  <a:lnTo>
                    <a:pt x="2359152" y="3931920"/>
                  </a:lnTo>
                  <a:cubicBezTo>
                    <a:pt x="2176272" y="4105656"/>
                    <a:pt x="1883664" y="4105656"/>
                    <a:pt x="1700784" y="3931920"/>
                  </a:cubicBezTo>
                  <a:lnTo>
                    <a:pt x="137160" y="2359152"/>
                  </a:lnTo>
                </a:path>
              </a:pathLst>
            </a:custGeom>
            <a:solidFill>
              <a:schemeClr val="accent1">
                <a:lumMod val="30000"/>
                <a:lumOff val="70000"/>
                <a:alpha val="15000"/>
              </a:schemeClr>
            </a:solidFill>
          </p:spPr>
          <p:txBody>
            <a:bodyPr>
              <a:noAutofit/>
            </a:bodyPr>
            <a:p>
              <a:endParaRPr lang="zh-CN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6" name="对象12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7998" y="5183"/>
              <a:ext cx="3064" cy="3010"/>
            </a:xfrm>
            <a:custGeom>
              <a:avLst/>
              <a:gdLst/>
              <a:ahLst/>
              <a:cxnLst/>
              <a:rect l="l" t="t" r="r" b="b"/>
              <a:pathLst>
                <a:path w="2340864" h="2340864">
                  <a:moveTo>
                    <a:pt x="987552" y="73152"/>
                  </a:moveTo>
                  <a:lnTo>
                    <a:pt x="73152" y="987552"/>
                  </a:lnTo>
                  <a:cubicBezTo>
                    <a:pt x="-27432" y="1088136"/>
                    <a:pt x="-27432" y="1252728"/>
                    <a:pt x="73152" y="1353312"/>
                  </a:cubicBezTo>
                  <a:lnTo>
                    <a:pt x="987552" y="2267712"/>
                  </a:lnTo>
                  <a:cubicBezTo>
                    <a:pt x="1088136" y="2368296"/>
                    <a:pt x="1252728" y="2368296"/>
                    <a:pt x="1353312" y="2267712"/>
                  </a:cubicBezTo>
                  <a:lnTo>
                    <a:pt x="2267712" y="1353312"/>
                  </a:lnTo>
                  <a:cubicBezTo>
                    <a:pt x="2368296" y="1252728"/>
                    <a:pt x="2368296" y="1088136"/>
                    <a:pt x="2267712" y="987552"/>
                  </a:cubicBezTo>
                  <a:lnTo>
                    <a:pt x="1353312" y="73152"/>
                  </a:lnTo>
                  <a:cubicBezTo>
                    <a:pt x="1252728" y="-27432"/>
                    <a:pt x="1088136" y="-27432"/>
                    <a:pt x="987552" y="73152"/>
                  </a:cubicBezTo>
                </a:path>
              </a:pathLst>
            </a:custGeom>
            <a:noFill/>
            <a:ln w="53975">
              <a:solidFill>
                <a:schemeClr val="accent1"/>
              </a:solidFill>
            </a:ln>
          </p:spPr>
          <p:txBody>
            <a:bodyPr wrap="square" lIns="360000" tIns="0" rIns="360000" bIns="0" anchor="ctr" anchorCtr="0">
              <a:no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700" b="1">
                  <a:solidFill>
                    <a:schemeClr val="accent1"/>
                  </a:solidFill>
                  <a:latin typeface="+mn-ea"/>
                  <a:cs typeface="+mn-ea"/>
                  <a:sym typeface="+mn-ea"/>
                </a:rPr>
                <a:t> </a:t>
              </a:r>
              <a:endParaRPr lang="en-US" altLang="zh-CN" sz="2700" b="1">
                <a:solidFill>
                  <a:schemeClr val="accent1"/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913" y="7409"/>
              <a:ext cx="4421" cy="9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noAutofit/>
            </a:bodyPr>
            <a:p>
              <a:pPr indent="0">
                <a:spcAft>
                  <a:spcPts val="600"/>
                </a:spcAft>
                <a:buFont typeface="Wingdings" panose="05000000000000000000" pitchFamily="2" charset="2"/>
                <a:buNone/>
              </a:pPr>
              <a:r>
                <a:rPr lang="zh-CN" altLang="en-US" sz="1600" b="1" kern="0" spc="80" dirty="0">
                  <a:solidFill>
                    <a:srgbClr val="5087B9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国内外指南推荐</a:t>
              </a:r>
              <a:r>
                <a:rPr lang="en-US" altLang="zh-CN" sz="1600" b="1" kern="0" spc="80" dirty="0">
                  <a:solidFill>
                    <a:srgbClr val="5087B9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sz="1600" b="1" kern="0" spc="80" dirty="0">
                  <a:solidFill>
                    <a:srgbClr val="5087B9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疗效确切</a:t>
              </a:r>
              <a:endParaRPr lang="zh-CN" altLang="en-US" sz="1600" b="1" kern="0" spc="80" dirty="0">
                <a:solidFill>
                  <a:srgbClr val="5087B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indent="0">
                <a:spcAft>
                  <a:spcPts val="600"/>
                </a:spcAft>
                <a:buFont typeface="Wingdings" panose="05000000000000000000" pitchFamily="2" charset="2"/>
                <a:buNone/>
              </a:pPr>
              <a:r>
                <a:rPr lang="zh-CN" altLang="en-US" sz="1600" b="1" dirty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无需复溶，使用便捷</a:t>
              </a:r>
              <a:endParaRPr lang="zh-CN" altLang="en-US" sz="16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960" y="4846"/>
              <a:ext cx="3695" cy="15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indent="0" algn="l" fontAlgn="auto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获批新通用名上市</a:t>
              </a:r>
              <a:endParaRPr lang="zh-CN" altLang="en-US" sz="16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indent="0" algn="l" fontAlgn="auto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自有发明专利6项</a:t>
              </a:r>
              <a:endParaRPr lang="zh-CN" altLang="en-US" sz="16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indent="0" algn="l" fontAlgn="auto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zh-CN" altLang="en-US" sz="1600" b="1" kern="0" spc="80" dirty="0">
                  <a:solidFill>
                    <a:srgbClr val="5087B9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肠外营养领域技术领先</a:t>
              </a:r>
              <a:endParaRPr lang="zh-CN" altLang="en-US" sz="1600" b="1" kern="0" spc="80" dirty="0">
                <a:solidFill>
                  <a:srgbClr val="5087B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948" y="5917"/>
              <a:ext cx="3240" cy="7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7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信替维</a:t>
              </a:r>
              <a:r>
                <a:rPr lang="en-US" altLang="zh-CN" sz="2700" b="1" baseline="30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®</a:t>
              </a:r>
              <a:endParaRPr lang="en-US" altLang="zh-CN" sz="27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87720" y="4159250"/>
            <a:ext cx="177165" cy="8350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82030" y="4149725"/>
            <a:ext cx="175260" cy="845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110095" y="6465570"/>
            <a:ext cx="4886960" cy="275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 algn="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2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0" y="6417310"/>
            <a:ext cx="1920240" cy="359307"/>
          </a:xfrm>
          <a:prstGeom prst="rect">
            <a:avLst/>
          </a:prstGeom>
        </p:spPr>
      </p:pic>
      <p:sp>
        <p:nvSpPr>
          <p:cNvPr id="2" name="任意多边形 1"/>
          <p:cNvSpPr/>
          <p:nvPr>
            <p:custDataLst>
              <p:tags r:id="rId2"/>
            </p:custDataLst>
          </p:nvPr>
        </p:nvSpPr>
        <p:spPr>
          <a:xfrm>
            <a:off x="384175" y="135255"/>
            <a:ext cx="2218690" cy="64147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37" h="10537">
                <a:moveTo>
                  <a:pt x="0" y="0"/>
                </a:moveTo>
                <a:lnTo>
                  <a:pt x="44" y="22"/>
                </a:lnTo>
                <a:cubicBezTo>
                  <a:pt x="2114" y="1050"/>
                  <a:pt x="3537" y="3187"/>
                  <a:pt x="3537" y="5655"/>
                </a:cubicBezTo>
                <a:cubicBezTo>
                  <a:pt x="3537" y="7608"/>
                  <a:pt x="2646" y="9353"/>
                  <a:pt x="1249" y="10506"/>
                </a:cubicBezTo>
                <a:lnTo>
                  <a:pt x="1212" y="10537"/>
                </a:lnTo>
                <a:lnTo>
                  <a:pt x="0" y="10537"/>
                </a:lnTo>
                <a:lnTo>
                  <a:pt x="0" y="9335"/>
                </a:lnTo>
                <a:lnTo>
                  <a:pt x="43" y="9303"/>
                </a:lnTo>
                <a:cubicBezTo>
                  <a:pt x="1138" y="8463"/>
                  <a:pt x="1844" y="7142"/>
                  <a:pt x="1844" y="5655"/>
                </a:cubicBezTo>
                <a:cubicBezTo>
                  <a:pt x="1844" y="4168"/>
                  <a:pt x="1138" y="2847"/>
                  <a:pt x="43" y="2007"/>
                </a:cubicBezTo>
                <a:lnTo>
                  <a:pt x="0" y="19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40000"/>
                  <a:lumOff val="60000"/>
                  <a:alpha val="0"/>
                </a:schemeClr>
              </a:gs>
              <a:gs pos="0">
                <a:schemeClr val="accent1">
                  <a:lumMod val="40000"/>
                  <a:lumOff val="60000"/>
                  <a:alpha val="0"/>
                </a:schemeClr>
              </a:gs>
              <a:gs pos="57000">
                <a:schemeClr val="accent1">
                  <a:lumMod val="40000"/>
                  <a:lumOff val="60000"/>
                  <a:alpha val="20000"/>
                </a:schemeClr>
              </a:gs>
              <a:gs pos="43000">
                <a:schemeClr val="accent1">
                  <a:lumMod val="40000"/>
                  <a:lumOff val="60000"/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+mn-ea"/>
              <a:sym typeface="+mn-ea"/>
            </a:endParaRPr>
          </a:p>
        </p:txBody>
      </p:sp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713984" y="374604"/>
            <a:ext cx="11141860" cy="5796126"/>
            <a:chOff x="1034" y="195"/>
            <a:chExt cx="17762" cy="9240"/>
          </a:xfrm>
        </p:grpSpPr>
        <p:sp>
          <p:nvSpPr>
            <p:cNvPr id="20" name="文本框 19"/>
            <p:cNvSpPr txBox="1"/>
            <p:nvPr>
              <p:custDataLst>
                <p:tags r:id="rId4"/>
              </p:custDataLst>
            </p:nvPr>
          </p:nvSpPr>
          <p:spPr>
            <a:xfrm>
              <a:off x="6035" y="4027"/>
              <a:ext cx="12761" cy="839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包材不含橡胶，</a:t>
              </a:r>
              <a:r>
                <a:rPr lang="zh-CN" altLang="en-US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严格控制铝含量</a:t>
              </a:r>
              <a:r>
                <a:rPr lang="zh-CN" altLang="en-US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严格控制杂质</a:t>
              </a:r>
              <a:r>
                <a:rPr lang="zh-CN" altLang="en-US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，安全性提升</a:t>
              </a:r>
              <a:endParaRPr lang="zh-CN" altLang="en-US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1" name="任意多边形: 形状 81"/>
            <p:cNvSpPr/>
            <p:nvPr>
              <p:custDataLst>
                <p:tags r:id="rId5"/>
              </p:custDataLst>
            </p:nvPr>
          </p:nvSpPr>
          <p:spPr>
            <a:xfrm>
              <a:off x="2640" y="2359"/>
              <a:ext cx="15834" cy="984"/>
            </a:xfrm>
            <a:custGeom>
              <a:avLst/>
              <a:gdLst>
                <a:gd name="connsiteX0" fmla="*/ 0 w 15834"/>
                <a:gd name="connsiteY0" fmla="*/ 0 h 984"/>
                <a:gd name="connsiteX1" fmla="*/ 1571 w 15834"/>
                <a:gd name="connsiteY1" fmla="*/ 15 h 984"/>
                <a:gd name="connsiteX2" fmla="*/ 1817 w 15834"/>
                <a:gd name="connsiteY2" fmla="*/ 181 h 984"/>
                <a:gd name="connsiteX3" fmla="*/ 2076 w 15834"/>
                <a:gd name="connsiteY3" fmla="*/ 818 h 984"/>
                <a:gd name="connsiteX4" fmla="*/ 2322 w 15834"/>
                <a:gd name="connsiteY4" fmla="*/ 984 h 984"/>
                <a:gd name="connsiteX5" fmla="*/ 15834 w 15834"/>
                <a:gd name="connsiteY5" fmla="*/ 984 h 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34" h="984">
                  <a:moveTo>
                    <a:pt x="0" y="0"/>
                  </a:moveTo>
                  <a:lnTo>
                    <a:pt x="1571" y="15"/>
                  </a:lnTo>
                  <a:cubicBezTo>
                    <a:pt x="1679" y="15"/>
                    <a:pt x="1777" y="81"/>
                    <a:pt x="1817" y="181"/>
                  </a:cubicBezTo>
                  <a:lnTo>
                    <a:pt x="2076" y="818"/>
                  </a:lnTo>
                  <a:cubicBezTo>
                    <a:pt x="2116" y="918"/>
                    <a:pt x="2214" y="984"/>
                    <a:pt x="2322" y="984"/>
                  </a:cubicBezTo>
                  <a:lnTo>
                    <a:pt x="15834" y="984"/>
                  </a:lnTo>
                </a:path>
              </a:pathLst>
            </a:custGeom>
            <a:noFill/>
            <a:ln w="19050" cap="flat">
              <a:gradFill>
                <a:gsLst>
                  <a:gs pos="4500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60000" scaled="0"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solidFill>
                  <a:schemeClr val="tx1"/>
                </a:solidFill>
                <a:latin typeface="+mn-ea"/>
                <a:sym typeface="+mn-ea"/>
              </a:endParaRPr>
            </a:p>
          </p:txBody>
        </p:sp>
        <p:sp>
          <p:nvSpPr>
            <p:cNvPr id="23" name="任意多边形: 形状 82"/>
            <p:cNvSpPr/>
            <p:nvPr>
              <p:custDataLst>
                <p:tags r:id="rId6"/>
              </p:custDataLst>
            </p:nvPr>
          </p:nvSpPr>
          <p:spPr>
            <a:xfrm>
              <a:off x="3388" y="3887"/>
              <a:ext cx="15087" cy="971"/>
            </a:xfrm>
            <a:custGeom>
              <a:avLst/>
              <a:gdLst>
                <a:gd name="connsiteX0" fmla="*/ 0 w 15087"/>
                <a:gd name="connsiteY0" fmla="*/ 0 h 971"/>
                <a:gd name="connsiteX1" fmla="*/ 824 w 15087"/>
                <a:gd name="connsiteY1" fmla="*/ 2 h 971"/>
                <a:gd name="connsiteX2" fmla="*/ 1070 w 15087"/>
                <a:gd name="connsiteY2" fmla="*/ 168 h 971"/>
                <a:gd name="connsiteX3" fmla="*/ 1328 w 15087"/>
                <a:gd name="connsiteY3" fmla="*/ 805 h 971"/>
                <a:gd name="connsiteX4" fmla="*/ 1574 w 15087"/>
                <a:gd name="connsiteY4" fmla="*/ 971 h 971"/>
                <a:gd name="connsiteX5" fmla="*/ 15087 w 15087"/>
                <a:gd name="connsiteY5" fmla="*/ 971 h 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87" h="971">
                  <a:moveTo>
                    <a:pt x="0" y="0"/>
                  </a:moveTo>
                  <a:lnTo>
                    <a:pt x="824" y="2"/>
                  </a:lnTo>
                  <a:cubicBezTo>
                    <a:pt x="932" y="2"/>
                    <a:pt x="1029" y="68"/>
                    <a:pt x="1070" y="168"/>
                  </a:cubicBezTo>
                  <a:lnTo>
                    <a:pt x="1328" y="805"/>
                  </a:lnTo>
                  <a:cubicBezTo>
                    <a:pt x="1369" y="905"/>
                    <a:pt x="1466" y="971"/>
                    <a:pt x="1574" y="971"/>
                  </a:cubicBezTo>
                  <a:lnTo>
                    <a:pt x="15087" y="971"/>
                  </a:lnTo>
                </a:path>
              </a:pathLst>
            </a:custGeom>
            <a:noFill/>
            <a:ln w="19050" cap="flat">
              <a:gradFill>
                <a:gsLst>
                  <a:gs pos="4500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60000" scaled="0"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+mn-ea"/>
                <a:sym typeface="+mn-ea"/>
              </a:endParaRPr>
            </a:p>
          </p:txBody>
        </p:sp>
        <p:sp>
          <p:nvSpPr>
            <p:cNvPr id="84" name="任意多边形: 形状 83"/>
            <p:cNvSpPr/>
            <p:nvPr>
              <p:custDataLst>
                <p:tags r:id="rId7"/>
              </p:custDataLst>
            </p:nvPr>
          </p:nvSpPr>
          <p:spPr>
            <a:xfrm>
              <a:off x="3702" y="5404"/>
              <a:ext cx="14773" cy="977"/>
            </a:xfrm>
            <a:custGeom>
              <a:avLst/>
              <a:gdLst>
                <a:gd name="connsiteX0" fmla="*/ 0 w 14773"/>
                <a:gd name="connsiteY0" fmla="*/ 0 h 977"/>
                <a:gd name="connsiteX1" fmla="*/ 510 w 14773"/>
                <a:gd name="connsiteY1" fmla="*/ 8 h 977"/>
                <a:gd name="connsiteX2" fmla="*/ 756 w 14773"/>
                <a:gd name="connsiteY2" fmla="*/ 174 h 977"/>
                <a:gd name="connsiteX3" fmla="*/ 1014 w 14773"/>
                <a:gd name="connsiteY3" fmla="*/ 811 h 977"/>
                <a:gd name="connsiteX4" fmla="*/ 1260 w 14773"/>
                <a:gd name="connsiteY4" fmla="*/ 977 h 977"/>
                <a:gd name="connsiteX5" fmla="*/ 14773 w 14773"/>
                <a:gd name="connsiteY5" fmla="*/ 977 h 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3" h="977">
                  <a:moveTo>
                    <a:pt x="0" y="0"/>
                  </a:moveTo>
                  <a:lnTo>
                    <a:pt x="510" y="8"/>
                  </a:lnTo>
                  <a:cubicBezTo>
                    <a:pt x="618" y="8"/>
                    <a:pt x="715" y="74"/>
                    <a:pt x="756" y="174"/>
                  </a:cubicBezTo>
                  <a:lnTo>
                    <a:pt x="1014" y="811"/>
                  </a:lnTo>
                  <a:cubicBezTo>
                    <a:pt x="1055" y="911"/>
                    <a:pt x="1152" y="977"/>
                    <a:pt x="1260" y="977"/>
                  </a:cubicBezTo>
                  <a:lnTo>
                    <a:pt x="14773" y="977"/>
                  </a:lnTo>
                </a:path>
              </a:pathLst>
            </a:custGeom>
            <a:noFill/>
            <a:ln w="19050" cap="flat">
              <a:gradFill>
                <a:gsLst>
                  <a:gs pos="4500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60000" scaled="0"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solidFill>
                  <a:schemeClr val="tx1"/>
                </a:solidFill>
                <a:latin typeface="+mn-ea"/>
                <a:sym typeface="+mn-ea"/>
              </a:endParaRPr>
            </a:p>
          </p:txBody>
        </p:sp>
        <p:sp>
          <p:nvSpPr>
            <p:cNvPr id="85" name="任意多边形: 形状 84"/>
            <p:cNvSpPr/>
            <p:nvPr>
              <p:custDataLst>
                <p:tags r:id="rId8"/>
              </p:custDataLst>
            </p:nvPr>
          </p:nvSpPr>
          <p:spPr>
            <a:xfrm>
              <a:off x="3403" y="6917"/>
              <a:ext cx="15072" cy="985"/>
            </a:xfrm>
            <a:custGeom>
              <a:avLst/>
              <a:gdLst>
                <a:gd name="connsiteX0" fmla="*/ 0 w 15072"/>
                <a:gd name="connsiteY0" fmla="*/ 0 h 985"/>
                <a:gd name="connsiteX1" fmla="*/ 809 w 15072"/>
                <a:gd name="connsiteY1" fmla="*/ 16 h 985"/>
                <a:gd name="connsiteX2" fmla="*/ 1055 w 15072"/>
                <a:gd name="connsiteY2" fmla="*/ 182 h 985"/>
                <a:gd name="connsiteX3" fmla="*/ 1313 w 15072"/>
                <a:gd name="connsiteY3" fmla="*/ 819 h 985"/>
                <a:gd name="connsiteX4" fmla="*/ 1560 w 15072"/>
                <a:gd name="connsiteY4" fmla="*/ 985 h 985"/>
                <a:gd name="connsiteX5" fmla="*/ 15072 w 15072"/>
                <a:gd name="connsiteY5" fmla="*/ 985 h 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" h="985">
                  <a:moveTo>
                    <a:pt x="0" y="0"/>
                  </a:moveTo>
                  <a:lnTo>
                    <a:pt x="809" y="16"/>
                  </a:lnTo>
                  <a:cubicBezTo>
                    <a:pt x="917" y="16"/>
                    <a:pt x="1014" y="82"/>
                    <a:pt x="1055" y="182"/>
                  </a:cubicBezTo>
                  <a:lnTo>
                    <a:pt x="1313" y="819"/>
                  </a:lnTo>
                  <a:cubicBezTo>
                    <a:pt x="1354" y="919"/>
                    <a:pt x="1451" y="985"/>
                    <a:pt x="1560" y="985"/>
                  </a:cubicBezTo>
                  <a:lnTo>
                    <a:pt x="15072" y="985"/>
                  </a:lnTo>
                </a:path>
              </a:pathLst>
            </a:custGeom>
            <a:noFill/>
            <a:ln w="19050" cap="flat">
              <a:gradFill>
                <a:gsLst>
                  <a:gs pos="4500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60000" scaled="0"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+mn-ea"/>
                <a:sym typeface="+mn-ea"/>
              </a:endParaRPr>
            </a:p>
          </p:txBody>
        </p:sp>
        <p:sp>
          <p:nvSpPr>
            <p:cNvPr id="25" name="任意多边形: 形状 85"/>
            <p:cNvSpPr/>
            <p:nvPr>
              <p:custDataLst>
                <p:tags r:id="rId9"/>
              </p:custDataLst>
            </p:nvPr>
          </p:nvSpPr>
          <p:spPr>
            <a:xfrm>
              <a:off x="2640" y="8448"/>
              <a:ext cx="15835" cy="978"/>
            </a:xfrm>
            <a:custGeom>
              <a:avLst/>
              <a:gdLst>
                <a:gd name="connsiteX0" fmla="*/ 0 w 15835"/>
                <a:gd name="connsiteY0" fmla="*/ 0 h 978"/>
                <a:gd name="connsiteX1" fmla="*/ 1572 w 15835"/>
                <a:gd name="connsiteY1" fmla="*/ 9 h 978"/>
                <a:gd name="connsiteX2" fmla="*/ 1818 w 15835"/>
                <a:gd name="connsiteY2" fmla="*/ 175 h 978"/>
                <a:gd name="connsiteX3" fmla="*/ 2076 w 15835"/>
                <a:gd name="connsiteY3" fmla="*/ 812 h 978"/>
                <a:gd name="connsiteX4" fmla="*/ 2323 w 15835"/>
                <a:gd name="connsiteY4" fmla="*/ 978 h 978"/>
                <a:gd name="connsiteX5" fmla="*/ 15835 w 15835"/>
                <a:gd name="connsiteY5" fmla="*/ 978 h 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35" h="978">
                  <a:moveTo>
                    <a:pt x="0" y="0"/>
                  </a:moveTo>
                  <a:lnTo>
                    <a:pt x="1572" y="9"/>
                  </a:lnTo>
                  <a:cubicBezTo>
                    <a:pt x="1680" y="9"/>
                    <a:pt x="1777" y="75"/>
                    <a:pt x="1818" y="175"/>
                  </a:cubicBezTo>
                  <a:lnTo>
                    <a:pt x="2076" y="812"/>
                  </a:lnTo>
                  <a:cubicBezTo>
                    <a:pt x="2117" y="912"/>
                    <a:pt x="2214" y="978"/>
                    <a:pt x="2323" y="978"/>
                  </a:cubicBezTo>
                  <a:lnTo>
                    <a:pt x="15835" y="978"/>
                  </a:lnTo>
                </a:path>
              </a:pathLst>
            </a:custGeom>
            <a:noFill/>
            <a:ln w="19050" cap="flat">
              <a:gradFill>
                <a:gsLst>
                  <a:gs pos="4500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60000" scaled="0"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solidFill>
                  <a:schemeClr val="tx1"/>
                </a:solidFill>
                <a:latin typeface="+mn-ea"/>
                <a:sym typeface="+mn-ea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10"/>
              </p:custDataLst>
            </p:nvPr>
          </p:nvSpPr>
          <p:spPr>
            <a:xfrm>
              <a:off x="6035" y="2497"/>
              <a:ext cx="12761" cy="846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获批新通用名上市</a:t>
              </a:r>
              <a:r>
                <a:rPr lang="en-US" altLang="zh-CN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综合多维肠外营养解决方案</a:t>
              </a:r>
              <a:endParaRPr lang="zh-CN" alt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6035" y="7074"/>
              <a:ext cx="12761" cy="838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algn="just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自有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发明专利6项</a:t>
              </a:r>
              <a:r>
                <a:rPr lang="zh-CN" altLang="en-US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，质量控制创新</a:t>
              </a:r>
              <a:endParaRPr lang="zh-CN" altLang="en-US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12"/>
              </p:custDataLst>
            </p:nvPr>
          </p:nvSpPr>
          <p:spPr>
            <a:xfrm>
              <a:off x="6035" y="5624"/>
              <a:ext cx="12761" cy="765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lvl="0" algn="l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国内外指南推荐；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降低死亡率</a:t>
              </a:r>
              <a:r>
                <a:rPr lang="zh-CN" altLang="en-US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，改善临床结局</a:t>
              </a:r>
              <a:endParaRPr lang="zh-CN" altLang="en-US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13"/>
              </p:custDataLst>
            </p:nvPr>
          </p:nvSpPr>
          <p:spPr>
            <a:xfrm>
              <a:off x="6035" y="8642"/>
              <a:ext cx="12761" cy="793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lvl="0" algn="l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较参照药品性价比更高</a:t>
              </a:r>
              <a:r>
                <a:rPr lang="en-US" altLang="zh-CN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可绝对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节约医保支出</a:t>
              </a:r>
              <a:r>
                <a:rPr lang="en-US" altLang="zh-CN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且降低患者负担</a:t>
              </a:r>
              <a:endParaRPr lang="zh-CN" alt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42" name="任意多边形: 形状 41"/>
            <p:cNvSpPr/>
            <p:nvPr>
              <p:custDataLst>
                <p:tags r:id="rId14"/>
              </p:custDataLst>
            </p:nvPr>
          </p:nvSpPr>
          <p:spPr>
            <a:xfrm>
              <a:off x="1843" y="8100"/>
              <a:ext cx="795" cy="794"/>
            </a:xfrm>
            <a:custGeom>
              <a:avLst/>
              <a:gdLst>
                <a:gd name="connsiteX0" fmla="*/ 618134 w 618134"/>
                <a:gd name="connsiteY0" fmla="*/ 309067 h 618134"/>
                <a:gd name="connsiteX1" fmla="*/ 309067 w 618134"/>
                <a:gd name="connsiteY1" fmla="*/ 618134 h 618134"/>
                <a:gd name="connsiteX2" fmla="*/ 0 w 618134"/>
                <a:gd name="connsiteY2" fmla="*/ 309067 h 618134"/>
                <a:gd name="connsiteX3" fmla="*/ 309067 w 618134"/>
                <a:gd name="connsiteY3" fmla="*/ 0 h 618134"/>
                <a:gd name="connsiteX4" fmla="*/ 618134 w 618134"/>
                <a:gd name="connsiteY4" fmla="*/ 309067 h 61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34" h="618134">
                  <a:moveTo>
                    <a:pt x="618134" y="309067"/>
                  </a:moveTo>
                  <a:cubicBezTo>
                    <a:pt x="618134" y="479760"/>
                    <a:pt x="479760" y="618134"/>
                    <a:pt x="309067" y="618134"/>
                  </a:cubicBezTo>
                  <a:cubicBezTo>
                    <a:pt x="138374" y="618134"/>
                    <a:pt x="0" y="479760"/>
                    <a:pt x="0" y="309067"/>
                  </a:cubicBezTo>
                  <a:cubicBezTo>
                    <a:pt x="0" y="138374"/>
                    <a:pt x="138374" y="0"/>
                    <a:pt x="309067" y="0"/>
                  </a:cubicBezTo>
                  <a:cubicBezTo>
                    <a:pt x="479760" y="0"/>
                    <a:pt x="618134" y="138374"/>
                    <a:pt x="618134" y="309067"/>
                  </a:cubicBezTo>
                  <a:close/>
                </a:path>
              </a:pathLst>
            </a:custGeom>
            <a:solidFill>
              <a:schemeClr val="accent1"/>
            </a:solidFill>
            <a:ln w="76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solidFill>
                  <a:schemeClr val="tx1"/>
                </a:solidFill>
                <a:latin typeface="+mn-ea"/>
                <a:sym typeface="+mn-ea"/>
              </a:endParaRPr>
            </a:p>
          </p:txBody>
        </p:sp>
        <p:sp>
          <p:nvSpPr>
            <p:cNvPr id="35" name="任意多边形: 形状 34"/>
            <p:cNvSpPr/>
            <p:nvPr>
              <p:custDataLst>
                <p:tags r:id="rId15"/>
              </p:custDataLst>
            </p:nvPr>
          </p:nvSpPr>
          <p:spPr>
            <a:xfrm>
              <a:off x="1843" y="1974"/>
              <a:ext cx="793" cy="793"/>
            </a:xfrm>
            <a:custGeom>
              <a:avLst/>
              <a:gdLst>
                <a:gd name="connsiteX0" fmla="*/ 503530 w 503529"/>
                <a:gd name="connsiteY0" fmla="*/ 251765 h 503529"/>
                <a:gd name="connsiteX1" fmla="*/ 251765 w 503529"/>
                <a:gd name="connsiteY1" fmla="*/ 503529 h 503529"/>
                <a:gd name="connsiteX2" fmla="*/ 0 w 503529"/>
                <a:gd name="connsiteY2" fmla="*/ 251765 h 503529"/>
                <a:gd name="connsiteX3" fmla="*/ 251765 w 503529"/>
                <a:gd name="connsiteY3" fmla="*/ 0 h 503529"/>
                <a:gd name="connsiteX4" fmla="*/ 503530 w 503529"/>
                <a:gd name="connsiteY4" fmla="*/ 251765 h 50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529" h="503529">
                  <a:moveTo>
                    <a:pt x="503530" y="251765"/>
                  </a:moveTo>
                  <a:cubicBezTo>
                    <a:pt x="503530" y="390811"/>
                    <a:pt x="390811" y="503529"/>
                    <a:pt x="251765" y="503529"/>
                  </a:cubicBezTo>
                  <a:cubicBezTo>
                    <a:pt x="112719" y="503529"/>
                    <a:pt x="0" y="390810"/>
                    <a:pt x="0" y="251765"/>
                  </a:cubicBezTo>
                  <a:cubicBezTo>
                    <a:pt x="0" y="112719"/>
                    <a:pt x="112719" y="0"/>
                    <a:pt x="251765" y="0"/>
                  </a:cubicBezTo>
                  <a:cubicBezTo>
                    <a:pt x="390811" y="0"/>
                    <a:pt x="503530" y="112719"/>
                    <a:pt x="503530" y="251765"/>
                  </a:cubicBezTo>
                  <a:close/>
                </a:path>
              </a:pathLst>
            </a:custGeom>
            <a:solidFill>
              <a:schemeClr val="accent1"/>
            </a:solidFill>
            <a:ln w="76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solidFill>
                  <a:schemeClr val="tx1"/>
                </a:solidFill>
                <a:latin typeface="+mn-ea"/>
                <a:sym typeface="+mn-ea"/>
              </a:endParaRPr>
            </a:p>
          </p:txBody>
        </p:sp>
        <p:pic>
          <p:nvPicPr>
            <p:cNvPr id="36" name="图片 21" descr="对话交流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042" y="8299"/>
              <a:ext cx="397" cy="397"/>
            </a:xfrm>
            <a:prstGeom prst="rect">
              <a:avLst/>
            </a:prstGeom>
          </p:spPr>
        </p:pic>
        <p:sp>
          <p:nvSpPr>
            <p:cNvPr id="39" name="任意多边形: 形状 37"/>
            <p:cNvSpPr/>
            <p:nvPr>
              <p:custDataLst>
                <p:tags r:id="rId19"/>
              </p:custDataLst>
            </p:nvPr>
          </p:nvSpPr>
          <p:spPr>
            <a:xfrm>
              <a:off x="2436" y="3343"/>
              <a:ext cx="973" cy="973"/>
            </a:xfrm>
            <a:custGeom>
              <a:avLst/>
              <a:gdLst>
                <a:gd name="connsiteX0" fmla="*/ 618134 w 618134"/>
                <a:gd name="connsiteY0" fmla="*/ 309067 h 618134"/>
                <a:gd name="connsiteX1" fmla="*/ 309067 w 618134"/>
                <a:gd name="connsiteY1" fmla="*/ 618135 h 618134"/>
                <a:gd name="connsiteX2" fmla="*/ 0 w 618134"/>
                <a:gd name="connsiteY2" fmla="*/ 309067 h 618134"/>
                <a:gd name="connsiteX3" fmla="*/ 309067 w 618134"/>
                <a:gd name="connsiteY3" fmla="*/ 0 h 618134"/>
                <a:gd name="connsiteX4" fmla="*/ 618134 w 618134"/>
                <a:gd name="connsiteY4" fmla="*/ 309067 h 61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34" h="618134">
                  <a:moveTo>
                    <a:pt x="618134" y="309067"/>
                  </a:moveTo>
                  <a:cubicBezTo>
                    <a:pt x="618134" y="479760"/>
                    <a:pt x="479760" y="618135"/>
                    <a:pt x="309067" y="618135"/>
                  </a:cubicBezTo>
                  <a:cubicBezTo>
                    <a:pt x="138374" y="618135"/>
                    <a:pt x="0" y="479760"/>
                    <a:pt x="0" y="309067"/>
                  </a:cubicBezTo>
                  <a:cubicBezTo>
                    <a:pt x="0" y="138374"/>
                    <a:pt x="138374" y="0"/>
                    <a:pt x="309067" y="0"/>
                  </a:cubicBezTo>
                  <a:cubicBezTo>
                    <a:pt x="479760" y="0"/>
                    <a:pt x="618134" y="138374"/>
                    <a:pt x="618134" y="309067"/>
                  </a:cubicBezTo>
                  <a:close/>
                </a:path>
              </a:pathLst>
            </a:custGeom>
            <a:solidFill>
              <a:schemeClr val="accent1"/>
            </a:solidFill>
            <a:ln w="76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+mn-ea"/>
                <a:sym typeface="+mn-ea"/>
              </a:endParaRPr>
            </a:p>
          </p:txBody>
        </p:sp>
        <p:sp>
          <p:nvSpPr>
            <p:cNvPr id="41" name="任意多边形: 形状 40"/>
            <p:cNvSpPr/>
            <p:nvPr>
              <p:custDataLst>
                <p:tags r:id="rId20"/>
              </p:custDataLst>
            </p:nvPr>
          </p:nvSpPr>
          <p:spPr>
            <a:xfrm>
              <a:off x="2696" y="4892"/>
              <a:ext cx="1082" cy="1082"/>
            </a:xfrm>
            <a:custGeom>
              <a:avLst/>
              <a:gdLst>
                <a:gd name="connsiteX0" fmla="*/ 687324 w 687323"/>
                <a:gd name="connsiteY0" fmla="*/ 343662 h 687324"/>
                <a:gd name="connsiteX1" fmla="*/ 343662 w 687323"/>
                <a:gd name="connsiteY1" fmla="*/ 687324 h 687324"/>
                <a:gd name="connsiteX2" fmla="*/ 0 w 687323"/>
                <a:gd name="connsiteY2" fmla="*/ 343662 h 687324"/>
                <a:gd name="connsiteX3" fmla="*/ 343662 w 687323"/>
                <a:gd name="connsiteY3" fmla="*/ 0 h 687324"/>
                <a:gd name="connsiteX4" fmla="*/ 687324 w 687323"/>
                <a:gd name="connsiteY4" fmla="*/ 343662 h 68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7323" h="687324">
                  <a:moveTo>
                    <a:pt x="687324" y="343662"/>
                  </a:moveTo>
                  <a:cubicBezTo>
                    <a:pt x="687324" y="533461"/>
                    <a:pt x="533461" y="687324"/>
                    <a:pt x="343662" y="687324"/>
                  </a:cubicBezTo>
                  <a:cubicBezTo>
                    <a:pt x="153863" y="687324"/>
                    <a:pt x="0" y="533461"/>
                    <a:pt x="0" y="343662"/>
                  </a:cubicBezTo>
                  <a:cubicBezTo>
                    <a:pt x="0" y="153863"/>
                    <a:pt x="153863" y="0"/>
                    <a:pt x="343662" y="0"/>
                  </a:cubicBezTo>
                  <a:cubicBezTo>
                    <a:pt x="533461" y="0"/>
                    <a:pt x="687324" y="153863"/>
                    <a:pt x="687324" y="343662"/>
                  </a:cubicBezTo>
                  <a:close/>
                </a:path>
              </a:pathLst>
            </a:custGeom>
            <a:solidFill>
              <a:schemeClr val="accent1"/>
            </a:solidFill>
            <a:ln w="76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solidFill>
                  <a:schemeClr val="tx1"/>
                </a:solidFill>
                <a:latin typeface="+mn-ea"/>
                <a:sym typeface="+mn-ea"/>
              </a:endParaRPr>
            </a:p>
          </p:txBody>
        </p:sp>
        <p:sp>
          <p:nvSpPr>
            <p:cNvPr id="51" name="任意多边形: 形状 50"/>
            <p:cNvSpPr/>
            <p:nvPr>
              <p:custDataLst>
                <p:tags r:id="rId21"/>
              </p:custDataLst>
            </p:nvPr>
          </p:nvSpPr>
          <p:spPr>
            <a:xfrm>
              <a:off x="2436" y="6551"/>
              <a:ext cx="973" cy="973"/>
            </a:xfrm>
            <a:custGeom>
              <a:avLst/>
              <a:gdLst>
                <a:gd name="connsiteX0" fmla="*/ 618134 w 618134"/>
                <a:gd name="connsiteY0" fmla="*/ 309067 h 618134"/>
                <a:gd name="connsiteX1" fmla="*/ 309067 w 618134"/>
                <a:gd name="connsiteY1" fmla="*/ 618135 h 618134"/>
                <a:gd name="connsiteX2" fmla="*/ 0 w 618134"/>
                <a:gd name="connsiteY2" fmla="*/ 309067 h 618134"/>
                <a:gd name="connsiteX3" fmla="*/ 309067 w 618134"/>
                <a:gd name="connsiteY3" fmla="*/ 0 h 618134"/>
                <a:gd name="connsiteX4" fmla="*/ 618134 w 618134"/>
                <a:gd name="connsiteY4" fmla="*/ 309067 h 61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34" h="618134">
                  <a:moveTo>
                    <a:pt x="618134" y="309067"/>
                  </a:moveTo>
                  <a:cubicBezTo>
                    <a:pt x="618134" y="479760"/>
                    <a:pt x="479760" y="618135"/>
                    <a:pt x="309067" y="618135"/>
                  </a:cubicBezTo>
                  <a:cubicBezTo>
                    <a:pt x="138374" y="618135"/>
                    <a:pt x="0" y="479760"/>
                    <a:pt x="0" y="309067"/>
                  </a:cubicBezTo>
                  <a:cubicBezTo>
                    <a:pt x="0" y="138374"/>
                    <a:pt x="138374" y="0"/>
                    <a:pt x="309067" y="0"/>
                  </a:cubicBezTo>
                  <a:cubicBezTo>
                    <a:pt x="479760" y="0"/>
                    <a:pt x="618134" y="138374"/>
                    <a:pt x="618134" y="309067"/>
                  </a:cubicBezTo>
                  <a:close/>
                </a:path>
              </a:pathLst>
            </a:custGeom>
            <a:solidFill>
              <a:schemeClr val="accent1"/>
            </a:solidFill>
            <a:ln w="76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+mn-ea"/>
                <a:sym typeface="+mn-ea"/>
              </a:endParaRPr>
            </a:p>
          </p:txBody>
        </p:sp>
        <p:pic>
          <p:nvPicPr>
            <p:cNvPr id="40" name="图片 14" descr="文件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695" y="3603"/>
              <a:ext cx="454" cy="454"/>
            </a:xfrm>
            <a:prstGeom prst="rect">
              <a:avLst/>
            </a:prstGeom>
          </p:spPr>
        </p:pic>
        <p:pic>
          <p:nvPicPr>
            <p:cNvPr id="43" name="图片 19" descr="公文包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695" y="6811"/>
              <a:ext cx="454" cy="454"/>
            </a:xfrm>
            <a:prstGeom prst="rect">
              <a:avLst/>
            </a:prstGeom>
          </p:spPr>
        </p:pic>
        <p:pic>
          <p:nvPicPr>
            <p:cNvPr id="44" name="图片 16" descr="信件邮件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041" y="2172"/>
              <a:ext cx="397" cy="397"/>
            </a:xfrm>
            <a:prstGeom prst="rect">
              <a:avLst/>
            </a:prstGeom>
          </p:spPr>
        </p:pic>
        <p:pic>
          <p:nvPicPr>
            <p:cNvPr id="45" name="图片 18" descr="生态数据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2976" y="5172"/>
              <a:ext cx="522" cy="522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1034" y="195"/>
              <a:ext cx="17262" cy="112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25000"/>
                </a:lnSpc>
              </a:pPr>
              <a:r>
                <a:rPr kumimoji="1" lang="zh-CN" altLang="en-US" sz="3200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目录</a:t>
              </a:r>
              <a:endParaRPr kumimoji="1" lang="zh-CN" altLang="en-US" sz="32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82" y="1276"/>
              <a:ext cx="11580" cy="57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>
              <p:custDataLst>
                <p:tags r:id="rId34"/>
              </p:custDataLst>
            </p:nvPr>
          </p:nvSpPr>
          <p:spPr>
            <a:xfrm>
              <a:off x="5035" y="1513"/>
              <a:ext cx="2190" cy="84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 algn="l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基本信息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35"/>
              </p:custDataLst>
            </p:nvPr>
          </p:nvSpPr>
          <p:spPr>
            <a:xfrm>
              <a:off x="5035" y="3303"/>
              <a:ext cx="1835" cy="84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 lvl="0" algn="l">
                <a:buClrTx/>
                <a:buSzTx/>
                <a:buFontTx/>
              </a:pP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安全性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52" name="矩形 51"/>
            <p:cNvSpPr/>
            <p:nvPr>
              <p:custDataLst>
                <p:tags r:id="rId36"/>
              </p:custDataLst>
            </p:nvPr>
          </p:nvSpPr>
          <p:spPr>
            <a:xfrm>
              <a:off x="5035" y="4784"/>
              <a:ext cx="1835" cy="87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 algn="l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有效性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74" name="矩形 73"/>
            <p:cNvSpPr/>
            <p:nvPr>
              <p:custDataLst>
                <p:tags r:id="rId37"/>
              </p:custDataLst>
            </p:nvPr>
          </p:nvSpPr>
          <p:spPr>
            <a:xfrm>
              <a:off x="5035" y="6304"/>
              <a:ext cx="1835" cy="84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 lvl="0" algn="l">
                <a:buClrTx/>
                <a:buSzTx/>
                <a:buFontTx/>
              </a:pP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创新性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75" name="矩形 74"/>
            <p:cNvSpPr/>
            <p:nvPr>
              <p:custDataLst>
                <p:tags r:id="rId38"/>
              </p:custDataLst>
            </p:nvPr>
          </p:nvSpPr>
          <p:spPr>
            <a:xfrm>
              <a:off x="5035" y="7785"/>
              <a:ext cx="1835" cy="87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 algn="l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公平性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43835" y="188540"/>
            <a:ext cx="847670" cy="586214"/>
            <a:chOff x="1876408" y="2319546"/>
            <a:chExt cx="1033384" cy="714646"/>
          </a:xfrm>
        </p:grpSpPr>
        <p:sp>
          <p:nvSpPr>
            <p:cNvPr id="4" name="任意多边形: 形状 9"/>
            <p:cNvSpPr/>
            <p:nvPr/>
          </p:nvSpPr>
          <p:spPr>
            <a:xfrm>
              <a:off x="1876408" y="2343150"/>
              <a:ext cx="1033384" cy="615950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15"/>
            <p:cNvSpPr/>
            <p:nvPr/>
          </p:nvSpPr>
          <p:spPr>
            <a:xfrm>
              <a:off x="2261791" y="2647950"/>
              <a:ext cx="648001" cy="386242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80232" y="2319546"/>
              <a:ext cx="625736" cy="637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291505" y="207902"/>
            <a:ext cx="10961356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zh-CN" altLang="en-US" sz="24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基本信息</a:t>
            </a:r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获批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新通用名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5890" y="1021080"/>
          <a:ext cx="6785610" cy="517588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5425"/>
                <a:gridCol w="2345690"/>
                <a:gridCol w="549910"/>
                <a:gridCol w="1091565"/>
                <a:gridCol w="208280"/>
                <a:gridCol w="1094740"/>
              </a:tblGrid>
              <a:tr h="553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申报目录类别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 spc="150" dirty="0">
                          <a:solidFill>
                            <a:srgbClr val="FF0000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基本目录</a:t>
                      </a:r>
                      <a:endParaRPr lang="zh-CN" altLang="en-US" sz="2000" b="1" spc="150" dirty="0">
                        <a:solidFill>
                          <a:srgbClr val="FF0000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药品通用名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多种维生素注射液（</a:t>
                      </a: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6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注册分类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1" indent="0" algn="ctr">
                        <a:lnSpc>
                          <a:spcPct val="114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化药</a:t>
                      </a:r>
                      <a:r>
                        <a:rPr lang="en-US" altLang="zh-CN" sz="1600" b="1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3 </a:t>
                      </a:r>
                      <a:r>
                        <a:rPr lang="zh-CN" altLang="en-US" sz="1600" b="1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瓶：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5ml/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瓶；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瓶：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5ml/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瓶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剂 型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1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注射液</a:t>
                      </a:r>
                      <a:endParaRPr lang="zh-CN" altLang="en-US" sz="16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6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本品适用于接受肠外营养的成人和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岁及以上儿童维生素缺乏的预防。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6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fontAlgn="auto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单日剂量：将A瓶(5ml)与B瓶(5ml)直接加入至500ml至1000ml的葡萄糖注射液或氯化钠注射液中静脉滴注。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5645"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中国大陆首次上市时间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是否为 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OTC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药品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FDFB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p>
                      <a:pPr marL="0" marR="0" lvl="1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否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17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全球首个上市国家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地区及上市时间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美国，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2003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月，且被列为参比制剂。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FDFB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110095" y="6465570"/>
            <a:ext cx="4886960" cy="275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 algn="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3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75" y="345440"/>
            <a:ext cx="346075" cy="27495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385570" y="683260"/>
            <a:ext cx="7353300" cy="360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0" y="6417310"/>
            <a:ext cx="1920240" cy="359307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7110095" y="903605"/>
            <a:ext cx="4886960" cy="5418455"/>
            <a:chOff x="11197" y="1423"/>
            <a:chExt cx="7696" cy="8533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40" y="1423"/>
              <a:ext cx="854" cy="1929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2748" y="1636"/>
              <a:ext cx="5326" cy="17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>
                <a:spcBef>
                  <a:spcPts val="600"/>
                </a:spcBef>
              </a:pP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参照药品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建议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：</a:t>
              </a:r>
              <a:endPara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spcBef>
                  <a:spcPts val="600"/>
                </a:spcBef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注射用多种维生素</a:t>
              </a:r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(13)</a:t>
              </a:r>
              <a:endPara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spcBef>
                  <a:spcPts val="600"/>
                </a:spcBef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冻干粉针剂</a:t>
              </a:r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endPara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1875" y="3369"/>
              <a:ext cx="604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11877" y="3930"/>
              <a:ext cx="6143" cy="8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noAutofit/>
            </a:bodyPr>
            <a:p>
              <a:pPr indent="0" algn="l">
                <a:buFont typeface="Wingdings" panose="05000000000000000000" pitchFamily="2" charset="2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使用人群用法用量均一致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877" y="4764"/>
              <a:ext cx="6483" cy="10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noAutofit/>
            </a:bodyPr>
            <a:p>
              <a:pPr indent="0" algn="l">
                <a:buFont typeface="Wingdings" panose="05000000000000000000" pitchFamily="2" charset="2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主药成分、含量完全相同，适应症完全一致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877" y="6034"/>
              <a:ext cx="6574" cy="1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noAutofit/>
            </a:bodyPr>
            <a:p>
              <a:pPr indent="0" algn="l" fontAlgn="auto">
                <a:buFont typeface="Wingdings" panose="05000000000000000000" pitchFamily="2" charset="2"/>
                <a:buNone/>
              </a:pPr>
              <a:r>
                <a:rPr lang="zh-CN" altLang="en-US" sz="2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目录内已有的</a:t>
              </a:r>
              <a:r>
                <a:rPr lang="en-US" altLang="zh-CN" sz="2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13</a:t>
              </a:r>
              <a:r>
                <a:rPr lang="zh-CN" altLang="en-US" sz="2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种维生素注射剂</a:t>
              </a:r>
              <a:endParaRPr lang="zh-CN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indent="0" algn="l" fontAlgn="auto">
                <a:buFont typeface="Wingdings" panose="05000000000000000000" pitchFamily="2" charset="2"/>
                <a:buNone/>
              </a:pPr>
              <a:r>
                <a:rPr lang="en-US" altLang="zh-CN" sz="2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2023</a:t>
              </a:r>
              <a:r>
                <a:rPr lang="zh-CN" altLang="en-US" sz="2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年谈判纳入</a:t>
              </a:r>
              <a:endParaRPr lang="zh-CN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1897" y="7496"/>
              <a:ext cx="6574" cy="1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noAutofit/>
            </a:bodyPr>
            <a:p>
              <a:pPr indent="0" algn="l" fontAlgn="auto">
                <a:buFont typeface="Wingdings" panose="05000000000000000000" pitchFamily="2" charset="2"/>
                <a:buNone/>
              </a:pPr>
              <a:r>
                <a:rPr lang="zh-CN" altLang="en-US" sz="20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作为粉针剂补充剂型，降低治疗成本，确保供应</a:t>
              </a:r>
              <a:endParaRPr lang="zh-CN" altLang="en-US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197" y="9082"/>
              <a:ext cx="7696" cy="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noAutofit/>
            </a:bodyPr>
            <a:p>
              <a:pPr indent="0" algn="l" fontAlgn="auto">
                <a:buFont typeface="Wingdings" panose="05000000000000000000" pitchFamily="2" charset="2"/>
                <a:buNone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本品为：</a:t>
              </a:r>
              <a:r>
                <a:rPr lang="en-US" altLang="zh-CN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</a:t>
              </a:r>
              <a:r>
                <a:rPr lang="zh-CN" altLang="en-US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瓶</a:t>
              </a:r>
              <a:r>
                <a:rPr lang="en-US" altLang="zh-CN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:10</a:t>
              </a:r>
              <a:r>
                <a:rPr lang="zh-CN" altLang="en-US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种维生素</a:t>
              </a:r>
              <a:r>
                <a:rPr lang="en-US" altLang="zh-CN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+B</a:t>
              </a:r>
              <a:r>
                <a:rPr lang="zh-CN" altLang="en-US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瓶</a:t>
              </a:r>
              <a:r>
                <a:rPr lang="en-US" altLang="zh-CN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</a:t>
              </a:r>
              <a:r>
                <a:rPr lang="en-US" altLang="zh-CN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3</a:t>
              </a:r>
              <a:r>
                <a:rPr lang="zh-CN" altLang="en-US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种维生素</a:t>
              </a:r>
              <a:endParaRPr lang="zh-CN" altLang="en-US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36261" y="199173"/>
            <a:ext cx="847670" cy="586214"/>
            <a:chOff x="1876408" y="2319546"/>
            <a:chExt cx="1033384" cy="714646"/>
          </a:xfrm>
        </p:grpSpPr>
        <p:sp>
          <p:nvSpPr>
            <p:cNvPr id="4" name="任意多边形: 形状 9"/>
            <p:cNvSpPr/>
            <p:nvPr/>
          </p:nvSpPr>
          <p:spPr>
            <a:xfrm>
              <a:off x="1876408" y="2343150"/>
              <a:ext cx="1033384" cy="615950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15"/>
            <p:cNvSpPr/>
            <p:nvPr/>
          </p:nvSpPr>
          <p:spPr>
            <a:xfrm>
              <a:off x="2261791" y="2647950"/>
              <a:ext cx="648001" cy="386242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80232" y="2319546"/>
              <a:ext cx="625736" cy="637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66495" y="205105"/>
            <a:ext cx="961453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zh-CN" altLang="en-US" sz="24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基本信息</a:t>
            </a:r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营养不良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患者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多，全面补充多种维生素是营养治疗的重要组成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0173" y="6118525"/>
            <a:ext cx="11971654" cy="575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］数据来源：国家统计局https://data.stats.gov.cn/easyquery.htm?cn=C01</a:t>
            </a:r>
            <a:endParaRPr lang="zh-CN" altLang="en-US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］国家卫生健康委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.2024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年我国卫生健康事业发展统计公报</a:t>
            </a:r>
            <a:endParaRPr lang="en-US" altLang="zh-CN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］中华医学会肠外肠内营养学分会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成人患者营养不良诊断与应用指南（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中华医学杂志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日第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105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卷第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,P953-979.</a:t>
            </a:r>
            <a:endParaRPr lang="en-US" altLang="zh-CN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］浙江省医学会重症医学分会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.《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中国重症患者肠外营养治疗临床实践专家共识（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中华危重病急救医学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月第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卷第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,P673-680.</a:t>
            </a:r>
            <a:endParaRPr lang="en-US" altLang="zh-CN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］中国营养学会医用食品与营养支持分会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成人肠外营养维生素应用专家共识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肠外与肠内营养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第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 第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,193-210.</a:t>
            </a:r>
            <a:endParaRPr lang="en-US" altLang="zh-CN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10095" y="6465570"/>
            <a:ext cx="4886960" cy="275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 algn="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4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015" y="345440"/>
            <a:ext cx="346075" cy="27495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261110" y="683260"/>
            <a:ext cx="7353300" cy="360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0" y="6417310"/>
            <a:ext cx="1920240" cy="35930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5015" y="1158875"/>
            <a:ext cx="10845800" cy="4743450"/>
            <a:chOff x="1189" y="1825"/>
            <a:chExt cx="17080" cy="7470"/>
          </a:xfrm>
        </p:grpSpPr>
        <p:sp>
          <p:nvSpPr>
            <p:cNvPr id="10" name="文本框 9"/>
            <p:cNvSpPr txBox="1"/>
            <p:nvPr/>
          </p:nvSpPr>
          <p:spPr>
            <a:xfrm>
              <a:off x="1189" y="1825"/>
              <a:ext cx="9261" cy="37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charset="0"/>
                <a:buChar char=""/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中国住院患者多，营养不良比例高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fontAlgn="auto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中国住院患者呈攀升趋势（</a:t>
              </a:r>
              <a:r>
                <a:rPr lang="en-US" altLang="zh-CN" sz="16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2024</a:t>
              </a:r>
              <a:r>
                <a:rPr lang="zh-CN" altLang="en-US" sz="16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</a:t>
              </a:r>
              <a:r>
                <a:rPr lang="en-US" altLang="zh-CN" sz="16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3.12</a:t>
              </a:r>
              <a:r>
                <a:rPr lang="zh-CN" altLang="en-US" sz="16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亿人次入院</a:t>
              </a:r>
              <a:r>
                <a:rPr lang="zh-CN" altLang="en-US" sz="1600" b="1" baseline="30000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zh-CN" altLang="en-US" sz="1600" baseline="30000" dirty="0">
                  <a:sym typeface="+mn-ea"/>
                </a:rPr>
                <a:t>［</a:t>
              </a:r>
              <a:r>
                <a:rPr lang="en-US" altLang="zh-CN" sz="1600" baseline="30000" dirty="0">
                  <a:sym typeface="+mn-ea"/>
                </a:rPr>
                <a:t>1,2</a:t>
              </a:r>
              <a:r>
                <a:rPr lang="zh-CN" altLang="en-US" sz="1600" baseline="30000" dirty="0">
                  <a:sym typeface="+mn-ea"/>
                </a:rPr>
                <a:t>］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营养状况调查报告显示：存在营养风险的患者比例为</a:t>
              </a:r>
              <a:r>
                <a:rPr lang="en-US" altLang="zh-CN" sz="16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23.3%</a:t>
              </a:r>
              <a:r>
                <a:rPr lang="en-US" altLang="zh-CN" sz="16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600" baseline="30000" dirty="0"/>
                <a:t>［</a:t>
              </a:r>
              <a:r>
                <a:rPr lang="en-US" altLang="zh-CN" sz="1600" baseline="30000" dirty="0"/>
                <a:t>3</a:t>
              </a:r>
              <a:r>
                <a:rPr lang="zh-CN" altLang="en-US" sz="1600" baseline="30000" dirty="0"/>
                <a:t>］ </a:t>
              </a:r>
              <a:r>
                <a:rPr lang="en-US" altLang="zh-CN" sz="16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（约7000万患者）</a:t>
              </a:r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重症患者营养不良发生率高达</a:t>
              </a:r>
              <a:r>
                <a:rPr lang="en-US" altLang="zh-CN" sz="16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30%～50%</a:t>
              </a:r>
              <a:r>
                <a:rPr lang="en-US" altLang="zh-CN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 </a:t>
              </a:r>
              <a:r>
                <a:rPr lang="zh-CN" altLang="en-US" sz="1600" baseline="30000" dirty="0"/>
                <a:t> ［</a:t>
              </a:r>
              <a:r>
                <a:rPr lang="en-US" altLang="zh-CN" sz="1600" baseline="30000" dirty="0"/>
                <a:t>4</a:t>
              </a:r>
              <a:r>
                <a:rPr lang="zh-CN" altLang="en-US" sz="1600" baseline="30000" dirty="0"/>
                <a:t>］ 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89" y="5826"/>
              <a:ext cx="8019" cy="33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t" anchorCtr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charset="0"/>
                <a:buChar char=""/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营养治疗可有效改善临床结局</a:t>
              </a:r>
              <a:r>
                <a:rPr lang="zh-CN" altLang="en-US" sz="2000" b="1" baseline="30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［</a:t>
              </a:r>
              <a:r>
                <a:rPr lang="en-US" altLang="zh-CN" sz="2000" b="1" baseline="30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000" b="1" baseline="30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］ 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 fontAlgn="auto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针对存在营养风险的住院患者，未及时实施合理的营养干预会导致患者生理功能下降，影响临床效果，延长住院时间，</a:t>
              </a:r>
              <a:r>
                <a:rPr lang="en-US" altLang="zh-CN" sz="1600" b="1" spc="1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严重的可能会危及生命</a:t>
              </a:r>
              <a:r>
                <a: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。</a:t>
              </a:r>
              <a:endParaRPr lang="zh-CN" altLang="en-US" sz="1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50000"/>
                </a:lnSpc>
                <a:spcBef>
                  <a:spcPts val="600"/>
                </a:spcBef>
                <a:buFont typeface="Wingdings" panose="05000000000000000000" charset="0"/>
                <a:buChar char=""/>
              </a:pPr>
              <a:r>
                <a:rPr lang="en-US" altLang="zh-CN" b="1" spc="1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全面补充多种维生素是肠外营养的重要组成</a:t>
              </a:r>
              <a:r>
                <a:rPr lang="en-US" altLang="zh-CN" b="1" spc="100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。</a:t>
              </a:r>
              <a:endParaRPr lang="en-US" altLang="zh-CN" b="1" spc="1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55" y="5944"/>
              <a:ext cx="7914" cy="33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t" anchorCtr="0">
              <a:noAutofit/>
            </a:bodyPr>
            <a:p>
              <a:pPr marL="342900" indent="-342900" algn="just">
                <a:lnSpc>
                  <a:spcPct val="150000"/>
                </a:lnSpc>
                <a:buFont typeface="Wingdings" panose="05000000000000000000" charset="0"/>
                <a:buChar char=""/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营养治疗可减少医保支出</a:t>
              </a:r>
              <a:r>
                <a:rPr lang="zh-CN" altLang="en-US" sz="2000" b="1" baseline="30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［</a:t>
              </a:r>
              <a:r>
                <a:rPr lang="en-US" altLang="zh-CN" sz="2000" b="1" baseline="30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2000" b="1" baseline="30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］ 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 fontAlgn="auto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美国肠外肠内营养学会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(ASPEN)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官方报告营养治疗每年为脓毒症、胃肠道肿瘤、院内感染、外科并发症及胰腺炎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 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种疾病患者</a:t>
              </a:r>
              <a:r>
                <a:rPr lang="en-US" altLang="zh-CN" b="1" spc="1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节约5.8 亿美元直接医疗费用</a:t>
              </a:r>
              <a:r>
                <a:rPr lang="en-US" altLang="zh-CN" sz="1800" b="1" spc="1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800" b="1" spc="1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051" name="图表 1" descr="7b0a202020202263686172745265734964223a20223230343736393337220a7d0a"/>
            <p:cNvGraphicFramePr/>
            <p:nvPr/>
          </p:nvGraphicFramePr>
          <p:xfrm>
            <a:off x="10545" y="1914"/>
            <a:ext cx="7724" cy="36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</p:grpSp>
      <p:graphicFrame>
        <p:nvGraphicFramePr>
          <p:cNvPr id="12" name="图表 11" descr="7b0a202020202263686172745265734964223a20223230343736393337220a7d0a"/>
          <p:cNvGraphicFramePr/>
          <p:nvPr/>
        </p:nvGraphicFramePr>
        <p:xfrm>
          <a:off x="6774180" y="1159510"/>
          <a:ext cx="4826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36261" y="199173"/>
            <a:ext cx="847670" cy="586214"/>
            <a:chOff x="1876408" y="2319546"/>
            <a:chExt cx="1033384" cy="714646"/>
          </a:xfrm>
        </p:grpSpPr>
        <p:sp>
          <p:nvSpPr>
            <p:cNvPr id="4" name="任意多边形: 形状 9"/>
            <p:cNvSpPr/>
            <p:nvPr/>
          </p:nvSpPr>
          <p:spPr>
            <a:xfrm>
              <a:off x="1876408" y="2343150"/>
              <a:ext cx="1033384" cy="615950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15"/>
            <p:cNvSpPr/>
            <p:nvPr/>
          </p:nvSpPr>
          <p:spPr>
            <a:xfrm>
              <a:off x="2261791" y="2647950"/>
              <a:ext cx="648001" cy="386242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80232" y="2319546"/>
              <a:ext cx="625736" cy="637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212215" y="205105"/>
            <a:ext cx="107848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zh-CN" altLang="en-US" sz="24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基本信息</a:t>
            </a:r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目录内全面补充13种维生素品种仅1个，临床未满足需求大，本品可填补需求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内容占位符 3"/>
          <p:cNvGraphicFramePr/>
          <p:nvPr>
            <p:custDataLst>
              <p:tags r:id="rId1"/>
            </p:custDataLst>
          </p:nvPr>
        </p:nvGraphicFramePr>
        <p:xfrm>
          <a:off x="370205" y="1217930"/>
          <a:ext cx="11412220" cy="302514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2654300"/>
                <a:gridCol w="1588770"/>
                <a:gridCol w="5266690"/>
                <a:gridCol w="1902460"/>
              </a:tblGrid>
              <a:tr h="3517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品种</a:t>
                      </a: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维生素成分数量</a:t>
                      </a: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所含维生素成分类别</a:t>
                      </a:r>
                      <a:r>
                        <a:rPr lang="zh-CN" altLang="en-US" sz="14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［</a:t>
                      </a:r>
                      <a:r>
                        <a:rPr lang="en-US" altLang="zh-CN" sz="14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6-12</a:t>
                      </a:r>
                      <a:r>
                        <a:rPr lang="zh-CN" altLang="en-US" sz="14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］</a:t>
                      </a:r>
                      <a:endParaRPr lang="zh-CN" altLang="en-US" sz="1400" baseline="300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适用人群</a:t>
                      </a: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脂溶性维生素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II）</a:t>
                      </a:r>
                      <a:endParaRPr lang="en-US" altLang="zh-CN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altLang="zh-CN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4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脂溶性维生素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：A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D2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K1</a:t>
                      </a:r>
                      <a:endParaRPr lang="en-US" altLang="zh-CN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成人和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岁以上儿童</a:t>
                      </a:r>
                      <a:endParaRPr lang="zh-CN" altLang="en-US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脂溶性维生素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（I）</a:t>
                      </a:r>
                      <a:endParaRPr lang="en-US" altLang="zh-CN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42786" marR="42786" marT="32090" marB="32090"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altLang="zh-CN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4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脂溶性维生素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：A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D2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 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K1</a:t>
                      </a:r>
                      <a:endParaRPr lang="en-US" altLang="zh-CN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fontAlgn="auto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岁以下儿童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注射用水溶性维生素</a:t>
                      </a:r>
                      <a:endParaRPr lang="zh-CN" altLang="en-US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altLang="zh-CN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zh-CN" sz="14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维生素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endParaRPr lang="zh-CN" altLang="en-US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fontAlgn="auto"/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族维生素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：B1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B2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B3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B5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B6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B12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、生物素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叶酸</a:t>
                      </a:r>
                      <a:endParaRPr lang="zh-CN" altLang="en-US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新生儿、儿童、成人</a:t>
                      </a:r>
                      <a:endParaRPr lang="zh-CN" altLang="en-US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</a:tr>
              <a:tr h="683895"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注射用多种维生素（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R="0" lvl="0" indent="0" algn="ctr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en-US" altLang="zh-CN" sz="14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脂溶性维生素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：A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D3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</a:t>
                      </a: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R="0" lvl="0" indent="0" algn="l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水溶性维生素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维生素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C，B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族维生素</a:t>
                      </a:r>
                      <a:r>
                        <a:rPr 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B1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B2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B3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B5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B6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B12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、生物素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叶酸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成人和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岁以上儿童</a:t>
                      </a: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</a:tr>
              <a:tr h="371475">
                <a:tc>
                  <a:txBody>
                    <a:bodyPr/>
                    <a:p>
                      <a:pPr marR="0" lvl="0" indent="0" algn="l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小儿多种维生素注射液（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R="0" lvl="0" indent="0" algn="ctr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R="0" lvl="0" indent="0" algn="l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同上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种维生素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4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维生素</a:t>
                      </a:r>
                      <a:r>
                        <a:rPr lang="en-US" altLang="zh-CN" sz="14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K1</a:t>
                      </a:r>
                      <a:endParaRPr lang="en-US" altLang="zh-CN" sz="1400" baseline="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fontAlgn="auto"/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岁以下儿童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R="0" lvl="0" indent="0" algn="l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注射用多种维生素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(13)（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400" b="1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同上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种维生素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4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维生素</a:t>
                      </a:r>
                      <a:r>
                        <a:rPr lang="en-US" altLang="zh-CN" sz="14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K1</a:t>
                      </a:r>
                      <a:endParaRPr lang="en-US" altLang="zh-CN" sz="1400" baseline="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成人和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岁以上儿童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110173" y="5957870"/>
            <a:ext cx="11971654" cy="7689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］中华医学会肠外肠内营养学分会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中国成人患者微营养素临床应用指南（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中华医学杂志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日第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104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卷第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,P799-821.</a:t>
            </a:r>
            <a:endParaRPr lang="en-US" altLang="zh-CN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］国家卫生健康委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.2023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年我国卫生健康事业发展统计公报</a:t>
            </a:r>
            <a:endParaRPr lang="en-US" altLang="zh-CN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］中华医学会肠外肠内营养学分会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成人患者营养不良诊断与应用指南（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中华医学杂志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日第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105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卷第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,P953-979.</a:t>
            </a:r>
            <a:endParaRPr lang="en-US" altLang="zh-CN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］浙江省医学会重症医学分会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.《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中国重症患者肠外营养治疗临床实践专家共识（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中华危重病急救医学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月第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卷第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,P673-680.</a:t>
            </a:r>
            <a:endParaRPr lang="en-US" altLang="zh-CN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］中国营养学会医用食品与营养支持分会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成人肠外营养维生素应用专家共识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肠外与肠内营养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第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 第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,193-210.</a:t>
            </a:r>
            <a:endParaRPr lang="en-US" altLang="zh-CN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］脂溶性维生素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(Ⅱ)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说明书、 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］脂溶性维生素（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Ⅰ)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说明书、 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］注射用水溶性维生素说明书、 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］注射用多种维生素（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）说明书、 </a:t>
            </a:r>
            <a:endParaRPr lang="zh-CN" altLang="en-US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］注射用多种维生素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(13)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说明书、 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］小儿多种维生素注射液（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）说明书、 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］多种维生素注射液（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）说明书</a:t>
            </a:r>
            <a:endParaRPr lang="en-US" altLang="zh-CN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10095" y="6465570"/>
            <a:ext cx="4886960" cy="275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 algn="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5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65" y="345440"/>
            <a:ext cx="346075" cy="27495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0" y="6417310"/>
            <a:ext cx="1920240" cy="35930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315720" y="683260"/>
            <a:ext cx="7353300" cy="360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27355" y="828040"/>
            <a:ext cx="11355070" cy="38989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noAutofit/>
          </a:bodyPr>
          <a:p>
            <a:pPr algn="ctr"/>
            <a:r>
              <a:rPr lang="zh-CN" altLang="en-US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目录内现有适用于肠外营养补充多种维生素的产品情况梳理</a:t>
            </a:r>
            <a:endParaRPr lang="zh-CN" altLang="en-US" b="1" dirty="0"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70840" y="3789680"/>
            <a:ext cx="11411585" cy="314325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66700" y="4275455"/>
            <a:ext cx="11918950" cy="1579880"/>
            <a:chOff x="420" y="6733"/>
            <a:chExt cx="18770" cy="2488"/>
          </a:xfrm>
        </p:grpSpPr>
        <p:sp>
          <p:nvSpPr>
            <p:cNvPr id="22" name="梯形 21"/>
            <p:cNvSpPr/>
            <p:nvPr/>
          </p:nvSpPr>
          <p:spPr>
            <a:xfrm>
              <a:off x="420" y="6733"/>
              <a:ext cx="15532" cy="742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目录内用于成人全面补充13种维生素的</a:t>
              </a:r>
              <a:r>
                <a:rPr lang="zh-CN" altLang="en-US" b="1" spc="1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产品仅有</a:t>
              </a:r>
              <a:r>
                <a:rPr lang="en-US" altLang="zh-CN" b="1" spc="1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1</a:t>
              </a:r>
              <a:r>
                <a:rPr lang="zh-CN" altLang="en-US" b="1" spc="1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个</a:t>
              </a:r>
              <a:r>
                <a:rPr lang="zh-CN" altLang="en-US" b="1" spc="1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，临床</a:t>
              </a:r>
              <a:r>
                <a:rPr lang="zh-CN" altLang="en-US" b="1" spc="1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未满足需求大</a:t>
              </a:r>
              <a:endParaRPr lang="zh-CN" altLang="en-US" b="1" spc="1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96" y="7487"/>
              <a:ext cx="15130" cy="1734"/>
            </a:xfrm>
            <a:prstGeom prst="rect">
              <a:avLst/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96" y="7531"/>
              <a:ext cx="15131" cy="5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no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本品：多种维生素注射液</a:t>
              </a:r>
              <a:r>
                <a:rPr lang="zh-CN" altLang="en-US" sz="1800" b="1" dirty="0"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（13）</a:t>
              </a:r>
              <a:r>
                <a:rPr lang="en-US" altLang="zh-CN" sz="2000" b="1" dirty="0">
                  <a:solidFill>
                    <a:srgbClr val="FF0000"/>
                  </a:solidFill>
                  <a:effectLst/>
                  <a:latin typeface="Apple Chancery" panose="03020702040506060504" charset="0"/>
                  <a:ea typeface="微软雅黑" panose="020B0503020204020204" pitchFamily="34" charset="-122"/>
                  <a:cs typeface="Apple Chancery" panose="03020702040506060504" charset="0"/>
                  <a:sym typeface="+mn-ea"/>
                </a:rPr>
                <a:t>Vs </a:t>
              </a:r>
              <a:r>
                <a:rPr lang="en-US" altLang="zh-CN" b="1" dirty="0">
                  <a:solidFill>
                    <a:srgbClr val="FF0000"/>
                  </a:solidFill>
                  <a:effectLst/>
                  <a:latin typeface="Apple Chancery" panose="03020702040506060504" charset="0"/>
                  <a:ea typeface="微软雅黑" panose="020B0503020204020204" pitchFamily="34" charset="-122"/>
                  <a:cs typeface="Apple Chancery" panose="03020702040506060504" charset="0"/>
                  <a:sym typeface="+mn-ea"/>
                </a:rPr>
                <a:t> </a:t>
              </a:r>
              <a:r>
                <a:rPr lang="zh-CN" altLang="en-US" b="1" dirty="0"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参照：注射用多种维生素（</a:t>
              </a:r>
              <a:r>
                <a:rPr lang="en-US" altLang="zh-CN" b="1" dirty="0"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13</a:t>
              </a:r>
              <a:r>
                <a:rPr lang="zh-CN" altLang="en-US" b="1" dirty="0"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）</a:t>
              </a:r>
              <a:endParaRPr lang="zh-CN" altLang="en-US" b="1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pple Chancery" panose="03020702040506060504" charset="0"/>
                <a:sym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73" y="8084"/>
              <a:ext cx="6396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>
                <a:buFont typeface="Wingdings" panose="05000000000000000000" charset="0"/>
                <a:buChar char=""/>
              </a:pPr>
              <a:r>
                <a: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无需复溶，</a:t>
              </a:r>
              <a:r>
                <a:rPr lang="zh-CN" altLang="en-US" sz="1600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操作便捷</a:t>
              </a:r>
              <a:r>
                <a:rPr lang="en-US" altLang="zh-CN" sz="1600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，</a:t>
              </a:r>
              <a:r>
                <a:rPr lang="zh-CN" altLang="en-US" sz="1600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减少污染风险</a:t>
              </a:r>
              <a:endPara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761" y="8075"/>
              <a:ext cx="9053" cy="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marL="285750" indent="-285750">
                <a:buFont typeface="Wingdings" panose="05000000000000000000" charset="0"/>
                <a:buChar char=""/>
              </a:pPr>
              <a:r>
                <a:rPr lang="zh-CN" altLang="en-US" sz="1600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严格控制铝含量</a:t>
              </a:r>
              <a:r>
                <a: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，降低特殊患者（肾功能不全）用药风险</a:t>
              </a:r>
              <a:r>
                <a:rPr lang="en-US" altLang="zh-CN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。</a:t>
              </a:r>
              <a:endParaRPr lang="zh-CN" altLang="en-US" sz="16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75" y="8491"/>
              <a:ext cx="6396" cy="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lvl="0" indent="-285750"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charset="0"/>
                <a:buChar char=""/>
              </a:pPr>
              <a:r>
                <a: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高品质原</a:t>
              </a:r>
              <a:r>
                <a: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辅料与包材</a:t>
              </a:r>
              <a:r>
                <a:rPr lang="zh-CN" altLang="en-US" sz="1600" b="1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，</a:t>
              </a:r>
              <a:r>
                <a:rPr lang="zh-CN" altLang="en-US" sz="1600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源头提升安全性</a:t>
              </a:r>
              <a:endPara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765" y="8456"/>
              <a:ext cx="6396" cy="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lvl="0" indent="-285750"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charset="0"/>
                <a:buChar char=""/>
              </a:pPr>
              <a:r>
                <a: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部分</a:t>
              </a:r>
              <a:r>
                <a:rPr lang="zh-CN" altLang="en-US" sz="1600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原料自产</a:t>
              </a:r>
              <a:r>
                <a:rPr lang="zh-CN" altLang="en-US" sz="1600" b="1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，可</a:t>
              </a:r>
              <a:r>
                <a:rPr lang="zh-CN" altLang="en-US" sz="1600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保障临床供应</a:t>
              </a:r>
              <a:endPara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727" y="7569"/>
              <a:ext cx="3463" cy="1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noAutofit/>
            </a:bodyPr>
            <a:p>
              <a:pPr indent="0" algn="ctr">
                <a:buFont typeface="Wingdings" panose="05000000000000000000" pitchFamily="2" charset="2"/>
                <a:buNone/>
              </a:pPr>
              <a:r>
                <a:rPr lang="zh-CN" altLang="en-US" sz="20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  <a:cs typeface="+mn-ea"/>
                  <a:sym typeface="+mn-ea"/>
                </a:rPr>
                <a:t>本品品质提升</a:t>
              </a:r>
              <a:endParaRPr lang="zh-CN" alt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+mn-ea"/>
                <a:sym typeface="+mn-ea"/>
              </a:endParaRPr>
            </a:p>
            <a:p>
              <a:pPr indent="0" algn="ctr">
                <a:buFont typeface="Wingdings" panose="05000000000000000000" pitchFamily="2" charset="2"/>
                <a:buNone/>
              </a:pPr>
              <a:r>
                <a:rPr lang="zh-CN" altLang="en-US" sz="20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  <a:cs typeface="+mn-ea"/>
                  <a:sym typeface="+mn-ea"/>
                </a:rPr>
                <a:t>可有效填补临床未满足需求</a:t>
              </a:r>
              <a:endParaRPr lang="zh-CN" alt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136005" y="1344295"/>
            <a:ext cx="5383530" cy="1645285"/>
          </a:xfrm>
          <a:prstGeom prst="rect">
            <a:avLst/>
          </a:prstGeom>
          <a:ln>
            <a:solidFill>
              <a:srgbClr val="52DDD7"/>
            </a:solidFill>
          </a:ln>
        </p:spPr>
        <p:txBody>
          <a:bodyPr wrap="square" anchor="ctr">
            <a:noAutofit/>
          </a:bodyPr>
          <a:lstStyle/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本品参比制剂在国外上市超过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年，使用至今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无安全警告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、撤市等相关信息，未见溶血风险发生。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日本大冢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种维生素注射剂产品</a:t>
            </a:r>
            <a:r>
              <a:rPr lang="ja-JP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オーツカ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MV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注上市后调研发现总体不良反应发生率为</a:t>
            </a:r>
            <a:r>
              <a:rPr lang="en-US" altLang="ja-JP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</a:t>
            </a:r>
            <a:r>
              <a:rPr lang="ja-JP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  <a:r>
              <a:rPr lang="ja-JP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ja-JP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ja-JP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例／</a:t>
            </a:r>
            <a:r>
              <a:rPr lang="en-US" altLang="ja-JP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2997</a:t>
            </a:r>
            <a:r>
              <a:rPr lang="ja-JP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］</a:t>
            </a:r>
            <a:endParaRPr lang="zh-CN" altLang="en-US" sz="16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3565" y="1344295"/>
            <a:ext cx="5196840" cy="1645920"/>
          </a:xfrm>
          <a:prstGeom prst="rect">
            <a:avLst/>
          </a:prstGeom>
          <a:ln>
            <a:solidFill>
              <a:srgbClr val="5CCCC6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硫胺素（维生素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）过敏反应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维生素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过多症；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皮肤：皮疹、红斑、瘙痒症；头痛、头晕、激越、焦虑等不良反应，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不良反应发生率低，且轻微症状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，无需特殊处理，停药后均可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自行缓解和恢复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3565" y="3195955"/>
            <a:ext cx="10935970" cy="4597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026B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与目录内参照药品冻干粉针相比</a:t>
            </a:r>
            <a:r>
              <a:rPr lang="en-US" altLang="zh-CN" b="1" dirty="0">
                <a:solidFill>
                  <a:srgbClr val="026B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b="1" spc="1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从源头以高品质原辅料与包材提升产品安全性</a:t>
            </a:r>
            <a:endParaRPr kumimoji="1" lang="zh-CN" altLang="en-US" b="1" spc="100" dirty="0">
              <a:solidFill>
                <a:srgbClr val="FF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83873" y="219582"/>
            <a:ext cx="10961356" cy="5530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zh-CN" altLang="en-US" sz="24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安全性</a:t>
            </a:r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</a:t>
            </a:r>
            <a:r>
              <a:rPr lang="zh-CN" altLang="en-US" sz="2000" b="1" spc="1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从源头以高品质原辅料与包材提升产品安全性</a:t>
            </a:r>
            <a:endParaRPr lang="zh-CN" altLang="en-US" sz="2000" b="1" spc="100" dirty="0">
              <a:solidFill>
                <a:srgbClr val="FF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: 形状 9"/>
          <p:cNvSpPr/>
          <p:nvPr/>
        </p:nvSpPr>
        <p:spPr>
          <a:xfrm>
            <a:off x="318105" y="173612"/>
            <a:ext cx="847670" cy="505255"/>
          </a:xfrm>
          <a:custGeom>
            <a:avLst/>
            <a:gdLst>
              <a:gd name="connsiteX0" fmla="*/ 295798 w 1033384"/>
              <a:gd name="connsiteY0" fmla="*/ 0 h 615950"/>
              <a:gd name="connsiteX1" fmla="*/ 1033384 w 1033384"/>
              <a:gd name="connsiteY1" fmla="*/ 0 h 615950"/>
              <a:gd name="connsiteX2" fmla="*/ 737587 w 1033384"/>
              <a:gd name="connsiteY2" fmla="*/ 615950 h 615950"/>
              <a:gd name="connsiteX3" fmla="*/ 0 w 1033384"/>
              <a:gd name="connsiteY3" fmla="*/ 61595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384" h="615950">
                <a:moveTo>
                  <a:pt x="295798" y="0"/>
                </a:moveTo>
                <a:lnTo>
                  <a:pt x="1033384" y="0"/>
                </a:lnTo>
                <a:lnTo>
                  <a:pt x="737587" y="615950"/>
                </a:lnTo>
                <a:lnTo>
                  <a:pt x="0" y="615950"/>
                </a:lnTo>
                <a:close/>
              </a:path>
            </a:pathLst>
          </a:custGeom>
          <a:solidFill>
            <a:srgbClr val="009ED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任意多边形: 形状 15"/>
          <p:cNvSpPr/>
          <p:nvPr/>
        </p:nvSpPr>
        <p:spPr>
          <a:xfrm>
            <a:off x="634229" y="423635"/>
            <a:ext cx="531546" cy="316829"/>
          </a:xfrm>
          <a:custGeom>
            <a:avLst/>
            <a:gdLst>
              <a:gd name="connsiteX0" fmla="*/ 295798 w 1033384"/>
              <a:gd name="connsiteY0" fmla="*/ 0 h 615950"/>
              <a:gd name="connsiteX1" fmla="*/ 1033384 w 1033384"/>
              <a:gd name="connsiteY1" fmla="*/ 0 h 615950"/>
              <a:gd name="connsiteX2" fmla="*/ 737587 w 1033384"/>
              <a:gd name="connsiteY2" fmla="*/ 615950 h 615950"/>
              <a:gd name="connsiteX3" fmla="*/ 0 w 1033384"/>
              <a:gd name="connsiteY3" fmla="*/ 61595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384" h="615950">
                <a:moveTo>
                  <a:pt x="295798" y="0"/>
                </a:moveTo>
                <a:lnTo>
                  <a:pt x="1033384" y="0"/>
                </a:lnTo>
                <a:lnTo>
                  <a:pt x="737587" y="615950"/>
                </a:lnTo>
                <a:lnTo>
                  <a:pt x="0" y="615950"/>
                </a:lnTo>
                <a:close/>
              </a:path>
            </a:pathLst>
          </a:custGeom>
          <a:solidFill>
            <a:srgbClr val="009EDE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3659" y="154250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3835" y="6411334"/>
            <a:ext cx="6124352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参考：［</a:t>
            </a:r>
            <a:r>
              <a:rPr lang="en-US" altLang="zh-CN" sz="9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9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</a:t>
            </a:r>
            <a:r>
              <a:rPr lang="ja-JP" altLang="en-US" sz="9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オーツカ</a:t>
            </a:r>
            <a:r>
              <a:rPr lang="en-US" altLang="zh-CN" sz="9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MV</a:t>
            </a:r>
            <a:r>
              <a:rPr lang="zh-CN" altLang="en-US" sz="9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大冢制药日本上市</a:t>
            </a:r>
            <a:r>
              <a:rPr lang="en-US" altLang="zh-CN" sz="9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</a:t>
            </a:r>
            <a:r>
              <a:rPr lang="zh-CN" altLang="en-US" sz="9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endParaRPr lang="en-US" altLang="zh-CN" sz="900" dirty="0">
              <a:solidFill>
                <a:schemeClr val="bg2">
                  <a:lumMod val="9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10095" y="6465570"/>
            <a:ext cx="4886960" cy="275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 algn="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6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0" y="6417310"/>
            <a:ext cx="1920240" cy="35930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261110" y="683260"/>
            <a:ext cx="7353300" cy="360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20065" y="3745230"/>
            <a:ext cx="3667125" cy="483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b="1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ea"/>
              </a:rPr>
              <a:t>原辅料严控杂质</a:t>
            </a:r>
            <a:endParaRPr lang="zh-CN" altLang="en-US" b="1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36005" y="3723640"/>
            <a:ext cx="3667125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r>
              <a:rPr lang="zh-CN" altLang="en-US" b="1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ea"/>
              </a:rPr>
              <a:t>使用高品质中硼硅安瓿</a:t>
            </a:r>
            <a:r>
              <a:rPr lang="zh-CN" altLang="en-US" b="1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ea"/>
              </a:rPr>
              <a:t>包材</a:t>
            </a:r>
            <a:endParaRPr lang="zh-CN" altLang="en-US" b="1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36005" y="4270375"/>
            <a:ext cx="5383530" cy="156845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使用高成本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高品质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中硼硅玻璃安瓿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2、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避免使用胶塞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确保制剂质量稳定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29765" y="5871845"/>
            <a:ext cx="7674610" cy="553085"/>
          </a:xfrm>
          <a:prstGeom prst="rect">
            <a:avLst/>
          </a:prstGeom>
          <a:noFill/>
          <a:ln>
            <a:solidFill>
              <a:srgbClr val="000000">
                <a:alpha val="0"/>
              </a:srgbClr>
            </a:solidFill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ln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本品为</a:t>
            </a:r>
            <a:r>
              <a:rPr lang="zh-CN" altLang="en-US" sz="2000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注射液，无需复溶</a:t>
            </a:r>
            <a:r>
              <a:rPr lang="zh-CN" altLang="en-US" b="1" dirty="0">
                <a:ln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，降低复溶过程可能导致的微生物污染风险</a:t>
            </a:r>
            <a:r>
              <a:rPr lang="en-US" altLang="zh-CN" b="1" dirty="0">
                <a:ln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b="1" dirty="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3565" y="4231005"/>
            <a:ext cx="5197475" cy="159194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、授权多项杂质纯化与分析</a:t>
            </a:r>
            <a:r>
              <a:rPr lang="zh-CN" altLang="en-US" sz="1600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自有发明专利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、共</a:t>
            </a:r>
            <a:r>
              <a:rPr lang="zh-CN" altLang="en-US" sz="1600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控制杂质65个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，杂质控制水平高且严格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、本品</a:t>
            </a:r>
            <a:r>
              <a:rPr lang="zh-CN" altLang="en-US" sz="1600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铝含量≤ 0.7μg/d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，降低了患者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尤其是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潜在肾功能损害）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长期肠外营养铝毒性风险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565" y="360680"/>
            <a:ext cx="346075" cy="27495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20065" y="903605"/>
            <a:ext cx="5093335" cy="368300"/>
          </a:xfrm>
          <a:prstGeom prst="rect">
            <a:avLst/>
          </a:prstGeom>
          <a:noFill/>
          <a:ln>
            <a:solidFill>
              <a:srgbClr val="000000">
                <a:alpha val="0"/>
              </a:srgbClr>
            </a:solidFill>
          </a:ln>
        </p:spPr>
        <p:txBody>
          <a:bodyPr wrap="square" rtlCol="0" anchor="t">
            <a:spAutoFit/>
          </a:bodyPr>
          <a:p>
            <a:pPr algn="just"/>
            <a:r>
              <a:rPr lang="zh-CN" altLang="en-US" b="1" dirty="0">
                <a:solidFill>
                  <a:srgbClr val="026B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药品说明书收载的不良反应与参照药品相同</a:t>
            </a:r>
            <a:endParaRPr lang="zh-CN" altLang="en-US" sz="1500" b="1" dirty="0">
              <a:solidFill>
                <a:srgbClr val="026BB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36005" y="903605"/>
            <a:ext cx="46355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zh-CN" altLang="en-US" b="1" dirty="0">
                <a:solidFill>
                  <a:srgbClr val="026B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国内外临床应用安全性良好</a:t>
            </a:r>
            <a:endParaRPr lang="zh-CN" altLang="en-US" sz="1500" b="1" dirty="0">
              <a:solidFill>
                <a:srgbClr val="026BB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3835" y="135890"/>
            <a:ext cx="847670" cy="638863"/>
            <a:chOff x="1876408" y="2255362"/>
            <a:chExt cx="1033384" cy="778830"/>
          </a:xfrm>
        </p:grpSpPr>
        <p:sp>
          <p:nvSpPr>
            <p:cNvPr id="3" name="任意多边形: 形状 9"/>
            <p:cNvSpPr/>
            <p:nvPr/>
          </p:nvSpPr>
          <p:spPr>
            <a:xfrm>
              <a:off x="1876408" y="2343150"/>
              <a:ext cx="1033384" cy="615950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15"/>
            <p:cNvSpPr/>
            <p:nvPr/>
          </p:nvSpPr>
          <p:spPr>
            <a:xfrm>
              <a:off x="2261791" y="2647950"/>
              <a:ext cx="648001" cy="386242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70116" y="2255362"/>
              <a:ext cx="692178" cy="637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291505" y="207902"/>
            <a:ext cx="10961356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zh-CN" altLang="en-US" sz="24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有效性</a:t>
            </a:r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</a:t>
            </a:r>
            <a:r>
              <a:rPr kumimoji="1"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多种维生素注射液 (13) 为多国指南强推荐，</a:t>
            </a:r>
            <a:r>
              <a:rPr lang="zh-CN" altLang="en-US" sz="2400" b="1" spc="1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临床有效率</a:t>
            </a:r>
            <a:r>
              <a:rPr lang="en-US" altLang="zh-CN" sz="2400" b="1" spc="1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92.3%</a:t>
            </a:r>
            <a:r>
              <a:rPr lang="zh-CN" altLang="en-US" sz="2400" b="1" spc="1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400" b="1" spc="100" dirty="0">
              <a:solidFill>
                <a:srgbClr val="FF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197747" y="6387104"/>
            <a:ext cx="10130417" cy="3371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</a:t>
            </a:r>
            <a:r>
              <a:rPr lang="ja-JP" altLang="en-US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ビタジェクト注</a:t>
            </a:r>
            <a:r>
              <a:rPr lang="en-US" altLang="ja-JP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TERUMO</a:t>
            </a:r>
            <a:r>
              <a:rPr lang="zh-CN" altLang="en-US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泰尔茂日本上市说明书</a:t>
            </a:r>
            <a:endParaRPr lang="en-US" altLang="zh-CN" sz="800" dirty="0">
              <a:solidFill>
                <a:schemeClr val="bg2">
                  <a:lumMod val="9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</a:t>
            </a:r>
            <a:r>
              <a:rPr lang="ja-JP" altLang="en-US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オーツカ</a:t>
            </a:r>
            <a:r>
              <a:rPr lang="en-US" altLang="zh-CN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MV</a:t>
            </a:r>
            <a:r>
              <a:rPr lang="zh-CN" altLang="en-US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大冢制药日本上市</a:t>
            </a:r>
            <a:r>
              <a:rPr lang="en-US" altLang="zh-CN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</a:t>
            </a:r>
            <a:r>
              <a:rPr lang="zh-CN" altLang="en-US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endParaRPr kumimoji="0" lang="zh-CN" altLang="en-US" sz="80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10095" y="6465570"/>
            <a:ext cx="4886960" cy="275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 algn="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7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0" y="6417310"/>
            <a:ext cx="1920240" cy="3593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280" y="363220"/>
            <a:ext cx="346075" cy="27495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43865" y="887095"/>
            <a:ext cx="1096518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日本上市的多种维生素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(13)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注射剂有效性验证临床试验</a:t>
            </a:r>
            <a:r>
              <a:rPr lang="zh-CN" altLang="en-US" sz="1600" b="1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［</a:t>
            </a:r>
            <a:r>
              <a:rPr lang="en-US" altLang="zh-CN" sz="1600" b="1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600" b="1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］</a:t>
            </a:r>
            <a:r>
              <a:rPr lang="zh-CN" altLang="en-US" sz="1600" b="1" spc="15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显示有效率</a:t>
            </a:r>
            <a:r>
              <a:rPr lang="en-US" altLang="zh-CN" sz="1600" b="1" spc="15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92.3%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4" name="单圆角矩形 33"/>
          <p:cNvSpPr/>
          <p:nvPr/>
        </p:nvSpPr>
        <p:spPr>
          <a:xfrm>
            <a:off x="601980" y="1542415"/>
            <a:ext cx="10807065" cy="2034540"/>
          </a:xfrm>
          <a:prstGeom prst="round1Rect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01980" y="1870710"/>
            <a:ext cx="5057775" cy="16141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p>
            <a:pPr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52例肠外营养患者单臂研究显示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每天滴注1瓶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多种维生素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(13)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注射剂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ビタジェクト注</a:t>
            </a:r>
            <a:r>
              <a:rPr lang="en-US" altLang="ja-JP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，连续给药7天，用药后无维生素缺乏或过剩，</a:t>
            </a:r>
            <a:r>
              <a:rPr lang="zh-CN" altLang="en-US" sz="1400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有效性92.3%</a:t>
            </a:r>
            <a:endParaRPr lang="zh-CN" altLang="en-US" sz="1400" b="1" spc="13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880" y="1574800"/>
            <a:ext cx="5552440" cy="199707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5643880" y="1555750"/>
            <a:ext cx="16510" cy="19919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362710" y="721360"/>
            <a:ext cx="7353300" cy="360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标题"/>
          <p:cNvSpPr/>
          <p:nvPr>
            <p:custDataLst>
              <p:tags r:id="rId4"/>
            </p:custDataLst>
          </p:nvPr>
        </p:nvSpPr>
        <p:spPr>
          <a:xfrm>
            <a:off x="1016000" y="4008755"/>
            <a:ext cx="3491865" cy="3409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5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国内外权威指南一致推荐</a:t>
            </a:r>
            <a:endParaRPr lang="zh-CN" altLang="en-US" sz="2000" b="1" dirty="0">
              <a:solidFill>
                <a:schemeClr val="accent5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0095" y="4471035"/>
            <a:ext cx="4185285" cy="17945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fontAlgn="auto">
              <a:lnSpc>
                <a:spcPct val="120000"/>
              </a:lnSpc>
              <a:spcBef>
                <a:spcPts val="600"/>
              </a:spcBef>
              <a:buFont typeface="Wingdings" panose="05000000000000000000" charset="0"/>
              <a:buChar char="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《中国成人患者微营养素临床应用指南（2024）》——“全周期医学营养治疗须</a:t>
            </a:r>
            <a:r>
              <a:rPr lang="zh-CN" altLang="en-US" sz="1200" b="1" spc="25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常规补充13种维生素，强推荐100%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120000"/>
              </a:lnSpc>
              <a:spcBef>
                <a:spcPts val="600"/>
              </a:spcBef>
              <a:buFont typeface="Wingdings" panose="05000000000000000000" charset="0"/>
              <a:buChar char="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ESPEN 2022、ASPEN 2019、CSPEN 2023等指南均将“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每日足量13种维生素”列为</a:t>
            </a:r>
            <a:r>
              <a:rPr lang="zh-CN" altLang="en-US" sz="1200" b="1" spc="25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A级/强推荐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，适用于</a:t>
            </a:r>
            <a:r>
              <a:rPr lang="zh-CN" altLang="en-US" sz="1200" b="1" spc="25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ICU、围手术期、老年及肿瘤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等需肠外营养人群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4945380" y="4005580"/>
          <a:ext cx="6036310" cy="2508250"/>
        </p:xfrm>
        <a:graphic>
          <a:graphicData uri="http://schemas.openxmlformats.org/drawingml/2006/table">
            <a:tbl>
              <a:tblPr firstRow="1">
                <a:tableStyleId>{46F890A9-2807-4EBB-B81D-B2AA78EC7F39}</a:tableStyleId>
              </a:tblPr>
              <a:tblGrid>
                <a:gridCol w="1323975"/>
                <a:gridCol w="739140"/>
                <a:gridCol w="3973195"/>
              </a:tblGrid>
              <a:tr h="25082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200" kern="100" dirty="0">
                          <a:solidFill>
                            <a:srgbClr val="2C2C2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年份</a:t>
                      </a:r>
                      <a:endParaRPr lang="zh-CN" sz="1200" kern="100" dirty="0">
                        <a:solidFill>
                          <a:srgbClr val="2C2C2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200" kern="100" dirty="0">
                          <a:solidFill>
                            <a:srgbClr val="2C2C2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发布机构</a:t>
                      </a:r>
                      <a:endParaRPr lang="zh-CN" sz="1200" kern="100" dirty="0">
                        <a:solidFill>
                          <a:srgbClr val="2C2C2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200" kern="100" dirty="0">
                          <a:solidFill>
                            <a:srgbClr val="2C2C2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指南</a:t>
                      </a:r>
                      <a:endParaRPr lang="zh-CN" sz="1200" kern="100" dirty="0">
                        <a:solidFill>
                          <a:srgbClr val="2C2C2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25082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endParaRPr lang="en-US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CSPEN</a:t>
                      </a:r>
                      <a:endParaRPr lang="en-US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中国成人患者微营养素临床应用指南（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版）</a:t>
                      </a:r>
                      <a:r>
                        <a:rPr lang="zh-CN" altLang="en-US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［</a:t>
                      </a:r>
                      <a:r>
                        <a:rPr lang="en-US" altLang="zh-CN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］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25082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2023</a:t>
                      </a:r>
                      <a:endParaRPr lang="en-US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CSPEN</a:t>
                      </a:r>
                      <a:endParaRPr lang="en-US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中国成人患者肠外肠内营养临床应用指南（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2023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版）</a:t>
                      </a:r>
                      <a:r>
                        <a:rPr lang="zh-CN" altLang="en-US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［</a:t>
                      </a:r>
                      <a:r>
                        <a:rPr lang="en-US" altLang="zh-CN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］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25082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2025</a:t>
                      </a:r>
                      <a:endParaRPr lang="en-US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CSPEN</a:t>
                      </a:r>
                      <a:endParaRPr lang="en-US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alt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成人胃肠功能障碍患者医学营养治疗指南（</a:t>
                      </a: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zh-CN" alt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版）</a:t>
                      </a:r>
                      <a:r>
                        <a:rPr lang="zh-CN" altLang="en-US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［</a:t>
                      </a:r>
                      <a:r>
                        <a:rPr lang="en-US" altLang="zh-CN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］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25082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2024</a:t>
                      </a:r>
                      <a:endParaRPr lang="en-US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CSPEN</a:t>
                      </a:r>
                      <a:endParaRPr lang="en-US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alt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成人肠外营养维生素应用专家共识</a:t>
                      </a:r>
                      <a:r>
                        <a:rPr lang="zh-CN" altLang="en-US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［</a:t>
                      </a:r>
                      <a:r>
                        <a:rPr lang="en-US" altLang="zh-CN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］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25082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</a:t>
                      </a:r>
                      <a:endParaRPr lang="en-US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CSPEN</a:t>
                      </a:r>
                      <a:endParaRPr lang="en-US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中国老年患者肠外肠内营养应用指南</a:t>
                      </a: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(2020)</a:t>
                      </a:r>
                      <a:r>
                        <a:rPr lang="zh-CN" altLang="en-US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［</a:t>
                      </a:r>
                      <a:r>
                        <a:rPr lang="en-US" altLang="zh-CN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］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25082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2022</a:t>
                      </a:r>
                      <a:endParaRPr lang="en-US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CSNO</a:t>
                      </a:r>
                      <a:endParaRPr lang="en-US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alt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注射用多种维生素</a:t>
                      </a: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(13)</a:t>
                      </a:r>
                      <a:r>
                        <a:rPr lang="zh-CN" alt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临床应用专家共识</a:t>
                      </a:r>
                      <a:r>
                        <a:rPr lang="zh-CN" altLang="en-US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［</a:t>
                      </a:r>
                      <a:r>
                        <a:rPr lang="en-US" altLang="zh-CN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6</a:t>
                      </a:r>
                      <a:r>
                        <a:rPr lang="zh-CN" altLang="en-US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］</a:t>
                      </a:r>
                      <a:endParaRPr lang="zh-CN" altLang="en-US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25082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endParaRPr lang="en-US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ESPEN</a:t>
                      </a:r>
                      <a:endParaRPr lang="en-US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ESPEN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微量营养素精简实践指南</a:t>
                      </a:r>
                      <a:r>
                        <a:rPr lang="zh-CN" altLang="en-US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［</a:t>
                      </a:r>
                      <a:r>
                        <a:rPr lang="en-US" altLang="zh-CN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］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25082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2023</a:t>
                      </a:r>
                      <a:endParaRPr lang="en-US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ESPEN</a:t>
                      </a:r>
                      <a:endParaRPr lang="en-US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ESPEN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关于重症监护室临床营养的指南</a:t>
                      </a:r>
                      <a:r>
                        <a:rPr lang="zh-CN" altLang="en-US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［</a:t>
                      </a:r>
                      <a:r>
                        <a:rPr lang="en-US" altLang="zh-CN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］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25082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</a:t>
                      </a:r>
                      <a:endParaRPr lang="en-US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ASPEN</a:t>
                      </a:r>
                      <a:endParaRPr lang="en-US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共识：成人患者肠外微量营养素供应</a:t>
                      </a:r>
                      <a:r>
                        <a:rPr lang="zh-CN" altLang="en-US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［</a:t>
                      </a:r>
                      <a:r>
                        <a:rPr lang="en-US" altLang="zh-CN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］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43835" y="188540"/>
            <a:ext cx="847670" cy="586214"/>
            <a:chOff x="1876408" y="2319546"/>
            <a:chExt cx="1033384" cy="714646"/>
          </a:xfrm>
        </p:grpSpPr>
        <p:sp>
          <p:nvSpPr>
            <p:cNvPr id="4" name="任意多边形: 形状 9"/>
            <p:cNvSpPr/>
            <p:nvPr/>
          </p:nvSpPr>
          <p:spPr>
            <a:xfrm>
              <a:off x="1876408" y="2343150"/>
              <a:ext cx="1033384" cy="615950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15"/>
            <p:cNvSpPr/>
            <p:nvPr/>
          </p:nvSpPr>
          <p:spPr>
            <a:xfrm>
              <a:off x="2261791" y="2647950"/>
              <a:ext cx="648001" cy="386242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53850" y="2319546"/>
              <a:ext cx="678500" cy="637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291505" y="276196"/>
            <a:ext cx="10961356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zh-CN" altLang="en-US" sz="24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创新性</a:t>
            </a:r>
            <a:r>
              <a:rPr kumimoji="1" lang="en-US" altLang="zh-CN" sz="24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</a:t>
            </a:r>
            <a:r>
              <a:rPr kumimoji="1"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质量控制创新，</a:t>
            </a:r>
            <a:r>
              <a:rPr kumimoji="1"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自有知识产权6项，</a:t>
            </a:r>
            <a:r>
              <a:rPr lang="zh-CN" altLang="en-US" sz="2400" b="1" spc="1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杂质严控，源头品控 </a:t>
            </a:r>
            <a:endParaRPr lang="zh-CN" altLang="en-US" sz="2400" b="1" spc="100" dirty="0">
              <a:solidFill>
                <a:srgbClr val="FF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01955" y="6396990"/>
            <a:ext cx="7584440" cy="3067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U.S. Department of Health and Human Services Food and Drug Administration Center for Drug Evaluation and Research (CDER).Small Volume Parenteral Drug Products and Pharmacy Bulk Packages for Parenteral </a:t>
            </a:r>
            <a:r>
              <a:rPr lang="en-US" altLang="zh-CN" sz="700" dirty="0" err="1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Nutrition:Aluminum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Content and Labeling Recommendations Guidance for Industry .July 2025 Clinical/Medical Revision 1.</a:t>
            </a:r>
            <a:endParaRPr lang="en-US" altLang="zh-CN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2225" y="146557"/>
            <a:ext cx="847670" cy="586216"/>
            <a:chOff x="1876408" y="2280658"/>
            <a:chExt cx="1033384" cy="714651"/>
          </a:xfrm>
        </p:grpSpPr>
        <p:sp>
          <p:nvSpPr>
            <p:cNvPr id="9" name="任意多边形: 形状 9"/>
            <p:cNvSpPr/>
            <p:nvPr/>
          </p:nvSpPr>
          <p:spPr>
            <a:xfrm>
              <a:off x="1876408" y="2343150"/>
              <a:ext cx="1033384" cy="615950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任意多边形: 形状 15"/>
            <p:cNvSpPr/>
            <p:nvPr/>
          </p:nvSpPr>
          <p:spPr>
            <a:xfrm>
              <a:off x="2261791" y="2609066"/>
              <a:ext cx="648001" cy="386243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053850" y="2280658"/>
              <a:ext cx="678500" cy="63785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110095" y="6465570"/>
            <a:ext cx="4886960" cy="275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 algn="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8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0" y="6417310"/>
            <a:ext cx="1920240" cy="359307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350010" y="759460"/>
            <a:ext cx="7353300" cy="360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280" y="401320"/>
            <a:ext cx="346075" cy="274955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474980" y="3792220"/>
            <a:ext cx="11388090" cy="2061210"/>
          </a:xfrm>
          <a:prstGeom prst="rect">
            <a:avLst/>
          </a:prstGeom>
          <a:noFill/>
          <a:ln>
            <a:solidFill>
              <a:srgbClr val="009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720090" indent="-342900" algn="l" rtl="0" fontAlgn="ctr">
              <a:spcBef>
                <a:spcPts val="1200"/>
              </a:spcBef>
              <a:buFont typeface="+mj-ea"/>
              <a:buAutoNum type="circleNumDbPlain"/>
            </a:pP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一种药用叶酸的纯化方法</a:t>
            </a:r>
            <a:endParaRPr lang="zh-CN" altLang="zh-CN" sz="1400" b="0" i="0" u="none" strike="noStrike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indent="-342900" algn="l" rtl="0" fontAlgn="ctr">
              <a:spcBef>
                <a:spcPts val="1200"/>
              </a:spcBef>
              <a:buFont typeface="+mj-ea"/>
              <a:buAutoNum type="circleNumDbPlain"/>
            </a:pP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一种检测维生素</a:t>
            </a:r>
            <a:r>
              <a:rPr lang="en-US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中脱氢维生素</a:t>
            </a:r>
            <a:r>
              <a:rPr lang="en-US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的方法</a:t>
            </a:r>
            <a:endParaRPr lang="zh-CN" altLang="zh-CN" sz="1400" b="0" i="0" u="none" strike="noStrike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indent="-342900" algn="l" rtl="0" fontAlgn="ctr">
              <a:spcBef>
                <a:spcPts val="1200"/>
              </a:spcBef>
              <a:buFont typeface="+mj-ea"/>
              <a:buAutoNum type="circleNumDbPlain"/>
            </a:pP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一种检测维生素</a:t>
            </a:r>
            <a:r>
              <a:rPr lang="en-US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棕榈酸酯中杂质的分析方法   </a:t>
            </a:r>
            <a:endParaRPr lang="zh-CN" altLang="zh-CN" sz="1400" b="0" i="0" u="none" strike="noStrike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indent="-342900" algn="l" rtl="0" fontAlgn="ctr">
              <a:spcBef>
                <a:spcPts val="1200"/>
              </a:spcBef>
              <a:buFont typeface="+mj-ea"/>
              <a:buAutoNum type="circleNumDbPlain"/>
            </a:pP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一种检测多种维生素制剂中</a:t>
            </a:r>
            <a:r>
              <a:rPr lang="en-US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3-</a:t>
            </a: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二酮</a:t>
            </a:r>
            <a:r>
              <a:rPr lang="en-US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-L-</a:t>
            </a: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古洛糖酸的方法</a:t>
            </a:r>
            <a:endParaRPr lang="zh-CN" altLang="zh-CN" sz="1400" b="0" i="0" u="none" strike="noStrike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indent="-342900" algn="l" rtl="0" fontAlgn="b">
              <a:spcBef>
                <a:spcPts val="1200"/>
              </a:spcBef>
              <a:buFont typeface="+mj-ea"/>
              <a:buAutoNum type="circleNumDbPlain"/>
            </a:pP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一种维生素</a:t>
            </a:r>
            <a:r>
              <a:rPr lang="en-US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棕榈酸酯</a:t>
            </a:r>
            <a:r>
              <a:rPr lang="en-US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种顺式异构体杂质对照品的制备方法</a:t>
            </a:r>
            <a:endParaRPr lang="zh-CN" altLang="zh-CN" sz="1400" b="0" i="0" u="none" strike="noStrike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indent="-342900" algn="l" rtl="0" fontAlgn="b">
              <a:spcBef>
                <a:spcPts val="1200"/>
              </a:spcBef>
              <a:buFont typeface="+mj-ea"/>
              <a:buAutoNum type="circleNumDbPlain"/>
            </a:pP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一种高纯度维生素</a:t>
            </a:r>
            <a:r>
              <a:rPr lang="en-US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棕榈酸酯的精制方法</a:t>
            </a:r>
            <a:endParaRPr lang="zh-CN" altLang="zh-CN" sz="1400" b="0" i="0" u="none" strike="noStrike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3865" y="3482975"/>
            <a:ext cx="11418570" cy="76200"/>
          </a:xfrm>
          <a:prstGeom prst="roundRect">
            <a:avLst>
              <a:gd name="adj" fmla="val 50000"/>
            </a:avLst>
          </a:prstGeom>
          <a:solidFill>
            <a:srgbClr val="A3DBFF"/>
          </a:solidFill>
          <a:ln>
            <a:noFill/>
          </a:ln>
        </p:spPr>
        <p:txBody>
          <a:bodyPr wrap="square" rtlCol="0" anchor="ctr">
            <a:noAutofit/>
          </a:bodyPr>
          <a:p>
            <a:pPr algn="ctr"/>
            <a:endParaRPr lang="zh-CN" altLang="en-US" b="1" dirty="0"/>
          </a:p>
        </p:txBody>
      </p:sp>
      <p:grpSp>
        <p:nvGrpSpPr>
          <p:cNvPr id="43" name="组合 42"/>
          <p:cNvGrpSpPr/>
          <p:nvPr/>
        </p:nvGrpSpPr>
        <p:grpSpPr>
          <a:xfrm>
            <a:off x="7774305" y="3921209"/>
            <a:ext cx="3641725" cy="1825541"/>
            <a:chOff x="5979975" y="4672961"/>
            <a:chExt cx="5472416" cy="2193617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9975" y="4675912"/>
              <a:ext cx="1535322" cy="2158898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5952" y="4710522"/>
              <a:ext cx="1466659" cy="2138219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13705" y="4672961"/>
              <a:ext cx="1468850" cy="2154791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59121" y="4728359"/>
              <a:ext cx="1463833" cy="2138219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02029" y="4681354"/>
              <a:ext cx="1463833" cy="2148014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88558" y="4705968"/>
              <a:ext cx="1463833" cy="2098787"/>
            </a:xfrm>
            <a:prstGeom prst="rect">
              <a:avLst/>
            </a:prstGeom>
          </p:spPr>
        </p:pic>
      </p:grpSp>
      <p:sp>
        <p:nvSpPr>
          <p:cNvPr id="50" name="矩形 49"/>
          <p:cNvSpPr/>
          <p:nvPr/>
        </p:nvSpPr>
        <p:spPr>
          <a:xfrm>
            <a:off x="475087" y="1321770"/>
            <a:ext cx="11387549" cy="2045335"/>
          </a:xfrm>
          <a:prstGeom prst="rect">
            <a:avLst/>
          </a:prstGeom>
          <a:ln>
            <a:solidFill>
              <a:srgbClr val="009EDE"/>
            </a:solidFill>
          </a:ln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charset="0"/>
              <a:buChar char=""/>
            </a:pPr>
            <a:r>
              <a:rPr lang="zh-CN" altLang="en-US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杂质纯化与检测创新：</a:t>
            </a:r>
            <a:r>
              <a:rPr lang="zh-CN" altLang="en-US" sz="2000" b="1" spc="25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自有知识产权6项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charset="0"/>
              <a:buChar char=""/>
            </a:pPr>
            <a:r>
              <a:rPr lang="zh-CN" altLang="en-US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杂质质控创新</a:t>
            </a:r>
            <a:r>
              <a:rPr lang="en-US" altLang="zh-CN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唯一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 b="1" spc="25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en-US" altLang="zh-CN" sz="2000" b="1" spc="25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zh-CN" altLang="en-US" sz="2000" b="1" spc="25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项以上杂质谱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写入企业内控标准，质量控制高于任何一款多种维生素产品。</a:t>
            </a:r>
            <a:endParaRPr lang="zh-CN" altLang="en-US" b="1" dirty="0">
              <a:highlight>
                <a:srgbClr val="FF00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charset="0"/>
              <a:buChar char=""/>
            </a:pPr>
            <a:r>
              <a:rPr lang="zh-CN" altLang="en-US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首创</a:t>
            </a:r>
            <a:r>
              <a:rPr lang="en-US" altLang="zh-CN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铝杂质严控技术</a:t>
            </a:r>
            <a:r>
              <a:rPr lang="en-US" altLang="zh-CN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成品铝≤0.7 µg/d，</a:t>
            </a:r>
            <a:r>
              <a:rPr lang="zh-CN" altLang="en-US" sz="2000" b="1" spc="25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远低于FDA要求的0.6μg/kg/d</a:t>
            </a:r>
            <a:r>
              <a:rPr lang="zh-CN" altLang="en-US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［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］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36</a:t>
            </a:r>
            <a:r>
              <a:rPr lang="el-GR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μ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g/d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（按成人体重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60kg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计），从源头降低神经、骨骼远期风险。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0945" y="344750"/>
            <a:ext cx="847670" cy="586214"/>
            <a:chOff x="1876408" y="2319546"/>
            <a:chExt cx="1033384" cy="714646"/>
          </a:xfrm>
        </p:grpSpPr>
        <p:sp>
          <p:nvSpPr>
            <p:cNvPr id="3" name="任意多边形: 形状 9"/>
            <p:cNvSpPr/>
            <p:nvPr/>
          </p:nvSpPr>
          <p:spPr>
            <a:xfrm>
              <a:off x="1876408" y="2343150"/>
              <a:ext cx="1033384" cy="615950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15"/>
            <p:cNvSpPr/>
            <p:nvPr/>
          </p:nvSpPr>
          <p:spPr>
            <a:xfrm>
              <a:off x="2261791" y="2647950"/>
              <a:ext cx="648001" cy="386242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46033" y="2319546"/>
              <a:ext cx="694134" cy="637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05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028615" y="445958"/>
            <a:ext cx="1116338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zh-CN" altLang="en-US" sz="24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公平性</a:t>
            </a:r>
            <a:r>
              <a:rPr kumimoji="1" lang="en-US" altLang="zh-CN" sz="24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    </a:t>
            </a:r>
            <a:endParaRPr lang="en-US" altLang="zh-CN" sz="20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242695" y="1197610"/>
            <a:ext cx="4500245" cy="398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对公共健康的影响</a:t>
            </a:r>
            <a:endParaRPr kumimoji="1" lang="zh-CN" altLang="en-US" sz="2000" b="1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5967095" y="1197610"/>
            <a:ext cx="4500245" cy="398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kumimoji="1" lang="zh-CN" altLang="en-US" sz="20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符合“保基本”原则</a:t>
            </a:r>
            <a:endParaRPr kumimoji="1" lang="zh-CN" altLang="en-US" sz="2000" b="1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1242695" y="4020939"/>
            <a:ext cx="4500462" cy="398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kumimoji="1" lang="zh-CN" altLang="en-US" sz="20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弥补药品目录短板</a:t>
            </a:r>
            <a:endParaRPr kumimoji="1" lang="zh-CN" altLang="en-US" sz="2000" b="1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5967095" y="4020939"/>
            <a:ext cx="4500245" cy="398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kumimoji="1" lang="zh-CN" altLang="en-US" sz="20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临床管理便利</a:t>
            </a:r>
            <a:endParaRPr kumimoji="1" lang="zh-CN" altLang="en-US" sz="2000" b="1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1249045" y="1578610"/>
            <a:ext cx="4501515" cy="2183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charset="0"/>
              <a:buChar char=""/>
            </a:pPr>
            <a:r>
              <a:rPr lang="zh-CN" altLang="en-US" sz="1600" b="1" dirty="0" err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有效改善临床结局</a:t>
            </a:r>
            <a:r>
              <a:rPr lang="en-US" altLang="zh-CN" sz="1600" b="1" dirty="0" err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针对存在营养风险的住院患者，本品可</a:t>
            </a:r>
            <a:r>
              <a:rPr lang="zh-CN" altLang="en-US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明显降低重症患者的总死亡率和感染性并发症的发生率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，缩短机械通气时间，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降低医疗成本。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5974080" y="1619250"/>
            <a:ext cx="4493260" cy="22237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"/>
            </a:pPr>
            <a:r>
              <a:rPr lang="zh-CN" altLang="en-US" sz="16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保障基本用药需求</a:t>
            </a:r>
            <a:r>
              <a:rPr lang="en-US" altLang="zh-CN" sz="16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安全性高，可很好地保障患者基本用药需求。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"/>
            </a:pPr>
            <a:r>
              <a:rPr lang="zh-CN" altLang="en-US" sz="16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降低患者与基金负担</a:t>
            </a:r>
            <a:r>
              <a:rPr lang="en-US" altLang="zh-CN" sz="16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本品拟销售价格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较目录内参照药品</a:t>
            </a:r>
            <a:r>
              <a:rPr lang="zh-CN" altLang="en-US" sz="1800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更具性价比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可形成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良性竞争环境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降低患者与基金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负担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5974080" y="4418965"/>
            <a:ext cx="4493260" cy="20554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fontAlgn="auto">
              <a:lnSpc>
                <a:spcPct val="120000"/>
              </a:lnSpc>
              <a:spcBef>
                <a:spcPts val="600"/>
              </a:spcBef>
              <a:buFont typeface="Wingdings" panose="05000000000000000000" charset="0"/>
              <a:buChar char=""/>
            </a:pPr>
            <a:r>
              <a:rPr lang="zh-CN" altLang="en-US" sz="16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临床管理便利</a:t>
            </a:r>
            <a:r>
              <a:rPr lang="en-US" altLang="zh-CN" sz="16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适应症路径清晰，营养风险筛查维生素缺乏患者方可使用，用药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风险可控，</a:t>
            </a:r>
            <a:r>
              <a:rPr lang="zh-CN" altLang="en-US" sz="1800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易于医保审核与监管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确保目录内的用药保障。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20000"/>
              </a:lnSpc>
              <a:spcBef>
                <a:spcPts val="600"/>
              </a:spcBef>
              <a:buFont typeface="Wingdings" panose="05000000000000000000" charset="0"/>
              <a:buChar char=""/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临床使用便利</a:t>
            </a: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本品为注射液，</a:t>
            </a:r>
            <a:r>
              <a:rPr lang="zh-CN" altLang="en-US" sz="1800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节省临床配置时间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10095" y="6465570"/>
            <a:ext cx="4886960" cy="275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 algn="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9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0" y="6417310"/>
            <a:ext cx="1920240" cy="359307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108710" y="924560"/>
            <a:ext cx="7353300" cy="360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1248410" y="4419600"/>
            <a:ext cx="4402455" cy="1892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 fontAlgn="auto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"/>
            </a:pPr>
            <a:r>
              <a:rPr kumimoji="1" lang="zh-CN" altLang="en-US" sz="16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弥补医保目录短板：</a:t>
            </a:r>
            <a:r>
              <a:rPr lang="zh-CN" altLang="en-US" sz="1800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目录内</a:t>
            </a: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全面补充</a:t>
            </a:r>
            <a:r>
              <a:rPr kumimoji="1"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13</a:t>
            </a: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种维生素的品种</a:t>
            </a:r>
            <a:r>
              <a:rPr lang="zh-CN" altLang="en-US" sz="1800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仅1个</a:t>
            </a:r>
            <a:r>
              <a:rPr kumimoji="1"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，</a:t>
            </a: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临床未满足需求大</a:t>
            </a:r>
            <a:r>
              <a:rPr kumimoji="1"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。</a:t>
            </a:r>
            <a:endParaRPr kumimoji="1"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"/>
            </a:pPr>
            <a:r>
              <a:rPr kumimoji="1" lang="zh-CN" altLang="en-US" sz="16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有效填补临床需求</a:t>
            </a:r>
            <a:r>
              <a:rPr kumimoji="1" lang="en-US" altLang="zh-CN" sz="16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：</a:t>
            </a: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本品可有效</a:t>
            </a:r>
            <a:r>
              <a:rPr lang="zh-CN" altLang="en-US" sz="1800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填补临床需求。</a:t>
            </a:r>
            <a:endParaRPr lang="zh-CN" altLang="en-US" sz="1800" b="1" spc="13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433955" y="532130"/>
            <a:ext cx="8952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ts val="600"/>
              </a:spcBef>
            </a:pPr>
            <a:r>
              <a:rPr lang="en-US" altLang="zh-CN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本品</a:t>
            </a:r>
            <a:r>
              <a:rPr lang="zh-CN" altLang="en-US" sz="2400" b="1" spc="1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无需复溶</a:t>
            </a:r>
            <a:r>
              <a: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，临床使用更加便捷，杂质控制更严格，临床使用更安全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1555" y="607695"/>
            <a:ext cx="346075" cy="274955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DIAGRAM_VIRTUALLY_FRAME" val="{&quot;height&quot;:369.4,&quot;left&quot;:98.55,&quot;top&quot;:82,&quot;width&quot;:753.7}"/>
</p:tagLst>
</file>

<file path=ppt/tags/tag10.xml><?xml version="1.0" encoding="utf-8"?>
<p:tagLst xmlns:p="http://schemas.openxmlformats.org/presentationml/2006/main">
  <p:tag name="KSO_WM_BEAUTIFY_FLAG" val="#wm#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231636_3*n_h_i*1_1_2"/>
  <p:tag name="KSO_WM_TEMPLATE_CATEGORY" val="diagram"/>
  <p:tag name="KSO_WM_TEMPLATE_INDEX" val="20231636"/>
  <p:tag name="KSO_WM_UNIT_LAYERLEVEL" val="1_1_1"/>
  <p:tag name="KSO_WM_TAG_VERSION" val="3.0"/>
  <p:tag name="KSO_WM_DIAGRAM_VERSION" val="3"/>
  <p:tag name="KSO_WM_DIAGRAM_MAX_ITEMCNT" val="6"/>
  <p:tag name="KSO_WM_DIAGRAM_MIN_ITEMCNT" val="2"/>
  <p:tag name="KSO_WM_DIAGRAM_VIRTUALLY_FRAME" val="{&quot;height&quot;:369.4,&quot;left&quot;:98.55,&quot;top&quot;:82,&quot;width&quot;:753.7}"/>
  <p:tag name="KSO_WM_DIAGRAM_COLOR_MATCH_VALUE" val="{&quot;shape&quot;:{&quot;fill&quot;:{&quot;solid&quot;:{&quot;brightness&quot;:0.699999988079071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7"/>
  <p:tag name="KSO_WM_DIAGRAM_USE_COLOR_VALUE" val="{&quot;color_scheme&quot;:1,&quot;color_type&quot;:1,&quot;theme_color_indexes&quot;:[5,6,5,6,5,6]}"/>
</p:tagLst>
</file>

<file path=ppt/tags/tag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36_3*n_h_a*1_1_1"/>
  <p:tag name="KSO_WM_TEMPLATE_CATEGORY" val="diagram"/>
  <p:tag name="KSO_WM_TEMPLATE_INDEX" val="20231636"/>
  <p:tag name="KSO_WM_UNIT_LAYERLEVEL" val="1_1_1"/>
  <p:tag name="KSO_WM_TAG_VERSION" val="3.0"/>
  <p:tag name="KSO_WM_DIAGRAM_GROUP_CODE" val="n1-1"/>
  <p:tag name="KSO_WM_UNIT_TYPE" val="n_h_a"/>
  <p:tag name="KSO_WM_UNIT_INDEX" val="1_1_1"/>
  <p:tag name="KSO_WM_UNIT_ISCONTENTSTITLE" val="0"/>
  <p:tag name="KSO_WM_UNIT_ISNUMDGMTITLE" val="0"/>
  <p:tag name="KSO_WM_UNIT_NOCLEAR" val="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9.4,&quot;left&quot;:98.55,&quot;top&quot;:82,&quot;width&quot;:753.7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3"/>
  <p:tag name="KSO_WM_UNIT_TEXT_TYPE" val="1"/>
  <p:tag name="KSO_WM_UNIT_PRESET_TEXT" val="添加项标题"/>
  <p:tag name="KSO_WM_UNIT_LINE_FORE_SCHEMECOLOR_INDEX" val="5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i*1_1"/>
  <p:tag name="KSO_WM_TEMPLATE_CATEGORY" val="diagram"/>
  <p:tag name="KSO_WM_TEMPLATE_INDEX" val="20235250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gradient&quot;:[{&quot;brightness&quot;:0.6000000238418579,&quot;colorType&quot;:1,&quot;foreColorIndex&quot;:5,&quot;pos&quot;:1,&quot;transparency&quot;:1},{&quot;brightness&quot;:0.6000000238418579,&quot;colorType&quot;:1,&quot;foreColorIndex&quot;:5,&quot;pos&quot;:0,&quot;transparency&quot;:1},{&quot;brightness&quot;:0.6000000238418579,&quot;colorType&quot;:1,&quot;foreColorIndex&quot;:5,&quot;pos&quot;:0.5699999928474426,&quot;transparency&quot;:0.800000011920929},{&quot;brightness&quot;:0.6000000238418579,&quot;colorType&quot;:1,&quot;foreColorIndex&quot;:5,&quot;pos&quot;:0.4300000071525574,&quot;transparency&quot;:0.80000001192092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-2"/>
  <p:tag name="KSO_WM_DIAGRAM_USE_COLOR_VALUE" val="{&quot;color_scheme&quot;:1,&quot;color_type&quot;:1,&quot;theme_color_indexes&quot;:[5,6,5,6,5,6]}"/>
</p:tagLst>
</file>

<file path=ppt/tags/tag13.xml><?xml version="1.0" encoding="utf-8"?>
<p:tagLst xmlns:p="http://schemas.openxmlformats.org/presentationml/2006/main">
  <p:tag name="KSO_WM_DIAGRAM_VIRTUALLY_FRAME" val="{&quot;height&quot;:520.4749606299213,&quot;left&quot;:24.625027163047527,&quot;top&quot;:-4.72496062992127,&quot;width&quot;:929.9249728369525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f*1_2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2_1"/>
  <p:tag name="KSO_WM_DIAGRAM_VERSION" val="3"/>
  <p:tag name="KSO_WM_DIAGRAM_COLOR_TRICK" val="1"/>
  <p:tag name="KSO_WM_DIAGRAM_COLOR_TEXT_CAN_REMOVE" val="n"/>
  <p:tag name="KSO_WM_UNIT_VALUE" val="192"/>
  <p:tag name="KSO_WM_UNIT_TEXT_TYPE" val="1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单击此处添加文本具体内容。单击此处添加文本具体内容，简明地阐述您的观点。"/>
  <p:tag name="KSO_WM_UNIT_LINE_FORE_SCHEMECOLOR_INDEX" val="-2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i*1_1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44999998807907104,&quot;transparency&quot;:0.699999988079071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-2"/>
  <p:tag name="KSO_WM_DIAGRAM_USE_COLOR_VALUE" val="{&quot;color_scheme&quot;:1,&quot;color_type&quot;:1,&quot;theme_color_indexes&quot;:[5,6,5,6,5,6]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i*1_2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44999998807907104,&quot;transparency&quot;:0.699999988079071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-2"/>
  <p:tag name="KSO_WM_DIAGRAM_USE_COLOR_VALUE" val="{&quot;color_scheme&quot;:1,&quot;color_type&quot;:1,&quot;theme_color_indexes&quot;:[5,6,5,6,5,6]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i*1_3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44999998807907104,&quot;transparency&quot;:0.699999988079071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-2"/>
  <p:tag name="KSO_WM_DIAGRAM_USE_COLOR_VALUE" val="{&quot;color_scheme&quot;:1,&quot;color_type&quot;:1,&quot;theme_color_indexes&quot;:[5,6,5,6,5,6]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i*1_4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44999998807907104,&quot;transparency&quot;:0.699999988079071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-2"/>
  <p:tag name="KSO_WM_DIAGRAM_USE_COLOR_VALUE" val="{&quot;color_scheme&quot;:1,&quot;color_type&quot;:1,&quot;theme_color_indexes&quot;:[5,6,5,6,5,6]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i*1_5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5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44999998807907104,&quot;transparency&quot;:0.699999988079071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-2"/>
  <p:tag name="KSO_WM_DIAGRAM_USE_COLOR_VALUE" val="{&quot;color_scheme&quot;:1,&quot;color_type&quot;:1,&quot;theme_color_indexes&quot;:[5,6,5,6,5,6]}"/>
</p:tagLst>
</file>

<file path=ppt/tags/tag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36_3*n_h_h_f*1_2_4_1"/>
  <p:tag name="KSO_WM_TEMPLATE_CATEGORY" val="diagram"/>
  <p:tag name="KSO_WM_TEMPLATE_INDEX" val="2023163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f"/>
  <p:tag name="KSO_WM_UNIT_INDEX" val="1_2_4_1"/>
  <p:tag name="KSO_WM_UNIT_SUBTYPE" val="a"/>
  <p:tag name="KSO_WM_UNIT_NOCLEAR" val="0"/>
  <p:tag name="KSO_WM_UNIT_VALUE" val="102"/>
  <p:tag name="KSO_WM_DIAGRAM_MAX_ITEMCNT" val="6"/>
  <p:tag name="KSO_WM_DIAGRAM_MIN_ITEMCNT" val="2"/>
  <p:tag name="KSO_WM_DIAGRAM_VIRTUALLY_FRAME" val="{&quot;height&quot;:369.4,&quot;left&quot;:98.55,&quot;top&quot;:82,&quot;width&quot;:753.7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6,&quot;pos&quot;:1,&quot;transparency&quot;:1},{&quot;brightness&quot;:0,&quot;colorType&quot;:1,&quot;foreColorIndex&quot;:5,&quot;pos&quot;:0.019999999552965164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TYPE" val="1"/>
  <p:tag name="KSO_WM_UNIT_TEXT_LAYER_COUNT" val="1"/>
  <p:tag name="KSO_WM_UNIT_PRESET_TEXT" val="单击此处输入你的项正文，文字是您思想的提炼，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f*1_1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1_1"/>
  <p:tag name="KSO_WM_DIAGRAM_VERSION" val="3"/>
  <p:tag name="KSO_WM_DIAGRAM_COLOR_TRICK" val="1"/>
  <p:tag name="KSO_WM_DIAGRAM_COLOR_TEXT_CAN_REMOVE" val="n"/>
  <p:tag name="KSO_WM_UNIT_VALUE" val="192"/>
  <p:tag name="KSO_WM_UNIT_TEXT_TYPE" val="1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单击此处添加文本具体内容。单击此处添加文本具体内容。"/>
  <p:tag name="KSO_WM_UNIT_LINE_FORE_SCHEMECOLOR_INDEX" val="-2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f*1_4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4_1"/>
  <p:tag name="KSO_WM_DIAGRAM_VERSION" val="3"/>
  <p:tag name="KSO_WM_DIAGRAM_COLOR_TRICK" val="1"/>
  <p:tag name="KSO_WM_DIAGRAM_COLOR_TEXT_CAN_REMOVE" val="n"/>
  <p:tag name="KSO_WM_UNIT_VALUE" val="192"/>
  <p:tag name="KSO_WM_UNIT_TEXT_TYPE" val="1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单击此处添加文本具体内容。单击此处添加文本具体内容。"/>
  <p:tag name="KSO_WM_UNIT_LINE_FORE_SCHEMECOLOR_INDEX" val="-2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f*1_3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3_1"/>
  <p:tag name="KSO_WM_DIAGRAM_VERSION" val="3"/>
  <p:tag name="KSO_WM_DIAGRAM_COLOR_TRICK" val="1"/>
  <p:tag name="KSO_WM_DIAGRAM_COLOR_TEXT_CAN_REMOVE" val="n"/>
  <p:tag name="KSO_WM_UNIT_VALUE" val="192"/>
  <p:tag name="KSO_WM_UNIT_TEXT_TYPE" val="1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单击此处添加文本具体内容，简明扼要地阐述您的观点。"/>
  <p:tag name="KSO_WM_UNIT_LINE_FORE_SCHEMECOLOR_INDEX" val="-2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f*1_5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5_1"/>
  <p:tag name="KSO_WM_DIAGRAM_VERSION" val="3"/>
  <p:tag name="KSO_WM_DIAGRAM_COLOR_TRICK" val="1"/>
  <p:tag name="KSO_WM_DIAGRAM_COLOR_TEXT_CAN_REMOVE" val="n"/>
  <p:tag name="KSO_WM_UNIT_VALUE" val="192"/>
  <p:tag name="KSO_WM_UNIT_TEXT_TYPE" val="1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单击此处添加文本具体内容。单击此处添加文本具体内容，简明扼要地阐述您的观点。"/>
  <p:tag name="KSO_WM_UNIT_LINE_FORE_SCHEMECOLOR_INDEX" val="-2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i*1_5_2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5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5,6,5,6,5,6]}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i*1_1_2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5,6,5,6,5,6]}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x*1_5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VALUE" val="70*70"/>
  <p:tag name="KSO_WM_DIAGRAM_GROUP_CODE" val="l1-1"/>
  <p:tag name="KSO_WM_UNIT_TYPE" val="l_h_x"/>
  <p:tag name="KSO_WM_UNIT_INDEX" val="1_5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i*1_2_2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5,6,5,6,5,6]}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i*1_3_2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5,6,5,6,5,6]}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i*1_4_2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5,6,5,6,5,6]}"/>
</p:tagLst>
</file>

<file path=ppt/tags/tag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36_3*n_h_h_f*1_2_3_1"/>
  <p:tag name="KSO_WM_TEMPLATE_CATEGORY" val="diagram"/>
  <p:tag name="KSO_WM_TEMPLATE_INDEX" val="2023163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f"/>
  <p:tag name="KSO_WM_UNIT_INDEX" val="1_2_3_1"/>
  <p:tag name="KSO_WM_UNIT_SUBTYPE" val="a"/>
  <p:tag name="KSO_WM_UNIT_NOCLEAR" val="0"/>
  <p:tag name="KSO_WM_UNIT_VALUE" val="108"/>
  <p:tag name="KSO_WM_DIAGRAM_MAX_ITEMCNT" val="6"/>
  <p:tag name="KSO_WM_DIAGRAM_MIN_ITEMCNT" val="2"/>
  <p:tag name="KSO_WM_DIAGRAM_VIRTUALLY_FRAME" val="{&quot;height&quot;:369.4,&quot;left&quot;:98.55,&quot;top&quot;:82,&quot;width&quot;:753.7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6,&quot;pos&quot;:1,&quot;transparency&quot;:1},{&quot;brightness&quot;:0,&quot;colorType&quot;:1,&quot;foreColorIndex&quot;:5,&quot;pos&quot;:0.019999999552965164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TYPE" val="1"/>
  <p:tag name="KSO_WM_UNIT_TEXT_LAYER_COUNT" val="1"/>
  <p:tag name="KSO_WM_UNIT_PRESET_TEXT" val="单击此处输入你的项正文，文字是您思想的提炼，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x*1_2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VALUE" val="80*80"/>
  <p:tag name="KSO_WM_DIAGRAM_GROUP_CODE" val="l1-1"/>
  <p:tag name="KSO_WM_UNIT_TYPE" val="l_h_x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x*1_4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VALUE" val="80*80"/>
  <p:tag name="KSO_WM_DIAGRAM_GROUP_CODE" val="l1-1"/>
  <p:tag name="KSO_WM_UNIT_TYPE" val="l_h_x"/>
  <p:tag name="KSO_WM_UNIT_INDEX" val="1_4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x*1_1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VALUE" val="70*70"/>
  <p:tag name="KSO_WM_DIAGRAM_GROUP_CODE" val="l1-1"/>
  <p:tag name="KSO_WM_UNIT_TYPE" val="l_h_x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x*1_3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VALUE" val="92*92"/>
  <p:tag name="KSO_WM_DIAGRAM_GROUP_CODE" val="l1-1"/>
  <p:tag name="KSO_WM_UNIT_TYPE" val="l_h_x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093_4*l_h_a*1_3_1"/>
  <p:tag name="KSO_WM_TEMPLATE_CATEGORY" val="diagram"/>
  <p:tag name="KSO_WM_TEMPLATE_INDEX" val="2023109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520.456456692913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093_4*l_h_a*1_2_1"/>
  <p:tag name="KSO_WM_TEMPLATE_CATEGORY" val="diagram"/>
  <p:tag name="KSO_WM_TEMPLATE_INDEX" val="2023109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520.456456692913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093_4*l_h_a*1_1_1"/>
  <p:tag name="KSO_WM_TEMPLATE_CATEGORY" val="diagram"/>
  <p:tag name="KSO_WM_TEMPLATE_INDEX" val="2023109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520.456456692913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093_4*l_h_a*1_2_1"/>
  <p:tag name="KSO_WM_TEMPLATE_CATEGORY" val="diagram"/>
  <p:tag name="KSO_WM_TEMPLATE_INDEX" val="2023109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520.456456692913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093_4*l_h_a*1_1_1"/>
  <p:tag name="KSO_WM_TEMPLATE_CATEGORY" val="diagram"/>
  <p:tag name="KSO_WM_TEMPLATE_INDEX" val="2023109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520.456456692913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9.xml><?xml version="1.0" encoding="utf-8"?>
<p:tagLst xmlns:p="http://schemas.openxmlformats.org/presentationml/2006/main">
  <p:tag name="TABLE_ENDDRAG_ORIGIN_RECT" val="534*407"/>
  <p:tag name="TABLE_ENDDRAG_RECT" val="10*80*534*407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n_h_h_i"/>
  <p:tag name="KSO_WM_UNIT_INDEX" val="1_2_3_1"/>
  <p:tag name="KSO_WM_UNIT_ID" val="diagram20231636_3*n_h_h_i*1_2_3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69.4,&quot;left&quot;:98.55,&quot;top&quot;:82,&quot;width&quot;:753.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3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40.xml><?xml version="1.0" encoding="utf-8"?>
<p:tagLst xmlns:p="http://schemas.openxmlformats.org/presentationml/2006/main">
  <p:tag name="TABLE_ENDDRAG_ORIGIN_RECT" val="898*364"/>
  <p:tag name="TABLE_ENDDRAG_RECT" val="14*101*898*364"/>
</p:tagLst>
</file>

<file path=ppt/tags/tag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751_1*l_h_a*1_1_1"/>
  <p:tag name="KSO_WM_TEMPLATE_CATEGORY" val="diagram"/>
  <p:tag name="KSO_WM_TEMPLATE_INDEX" val="20231751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81.5267746812715,&quot;left&quot;:54.35,&quot;top&quot;:58.42322531872846,&quot;width&quot;:850.9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USESOURCEFORMAT_APPLY" val="1"/>
</p:tagLst>
</file>

<file path=ppt/tags/tag42.xml><?xml version="1.0" encoding="utf-8"?>
<p:tagLst xmlns:p="http://schemas.openxmlformats.org/presentationml/2006/main">
  <p:tag name="TABLE_ENDDRAG_ORIGIN_RECT" val="689*185"/>
  <p:tag name="TABLE_ENDDRAG_RECT" val="140*323*689*185"/>
</p:tagLst>
</file>

<file path=ppt/tags/tag43.xml><?xml version="1.0" encoding="utf-8"?>
<p:tagLst xmlns:p="http://schemas.openxmlformats.org/presentationml/2006/main">
  <p:tag name="KSO_WM_DIAGRAM_VIRTUALLY_FRAME" val="{&quot;height&quot;:415.5,&quot;left&quot;:60.87921259842519,&quot;top&quot;:94.3,&quot;width&quot;:817.6003149606298}"/>
</p:tagLst>
</file>

<file path=ppt/tags/tag44.xml><?xml version="1.0" encoding="utf-8"?>
<p:tagLst xmlns:p="http://schemas.openxmlformats.org/presentationml/2006/main">
  <p:tag name="KSO_WM_DIAGRAM_VIRTUALLY_FRAME" val="{&quot;height&quot;:415.5,&quot;left&quot;:60.87921259842519,&quot;top&quot;:94.3,&quot;width&quot;:817.6003149606298}"/>
</p:tagLst>
</file>

<file path=ppt/tags/tag45.xml><?xml version="1.0" encoding="utf-8"?>
<p:tagLst xmlns:p="http://schemas.openxmlformats.org/presentationml/2006/main">
  <p:tag name="KSO_WM_DIAGRAM_VIRTUALLY_FRAME" val="{&quot;height&quot;:415.5,&quot;left&quot;:60.87921259842519,&quot;top&quot;:94.3,&quot;width&quot;:817.6003149606298}"/>
</p:tagLst>
</file>

<file path=ppt/tags/tag46.xml><?xml version="1.0" encoding="utf-8"?>
<p:tagLst xmlns:p="http://schemas.openxmlformats.org/presentationml/2006/main">
  <p:tag name="KSO_WM_DIAGRAM_VIRTUALLY_FRAME" val="{&quot;height&quot;:415.5,&quot;left&quot;:60.87921259842519,&quot;top&quot;:94.3,&quot;width&quot;:817.6003149606298}"/>
</p:tagLst>
</file>

<file path=ppt/tags/tag47.xml><?xml version="1.0" encoding="utf-8"?>
<p:tagLst xmlns:p="http://schemas.openxmlformats.org/presentationml/2006/main">
  <p:tag name="KSO_WM_DIAGRAM_VIRTUALLY_FRAME" val="{&quot;height&quot;:415.5,&quot;left&quot;:60.87921259842519,&quot;top&quot;:94.3,&quot;width&quot;:817.6003149606298}"/>
</p:tagLst>
</file>

<file path=ppt/tags/tag48.xml><?xml version="1.0" encoding="utf-8"?>
<p:tagLst xmlns:p="http://schemas.openxmlformats.org/presentationml/2006/main">
  <p:tag name="KSO_WM_DIAGRAM_VIRTUALLY_FRAME" val="{&quot;height&quot;:415.5,&quot;left&quot;:60.87921259842519,&quot;top&quot;:94.3,&quot;width&quot;:817.6003149606298}"/>
</p:tagLst>
</file>

<file path=ppt/tags/tag49.xml><?xml version="1.0" encoding="utf-8"?>
<p:tagLst xmlns:p="http://schemas.openxmlformats.org/presentationml/2006/main">
  <p:tag name="KSO_WM_DIAGRAM_VIRTUALLY_FRAME" val="{&quot;height&quot;:415.5,&quot;left&quot;:60.87921259842519,&quot;top&quot;:94.3,&quot;width&quot;:817.600314960629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n_h_h_i"/>
  <p:tag name="KSO_WM_UNIT_INDEX" val="1_2_4_1"/>
  <p:tag name="KSO_WM_UNIT_ID" val="diagram20231636_3*n_h_h_i*1_2_4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69.4,&quot;left&quot;:98.55,&quot;top&quot;:82,&quot;width&quot;:753.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4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50.xml><?xml version="1.0" encoding="utf-8"?>
<p:tagLst xmlns:p="http://schemas.openxmlformats.org/presentationml/2006/main">
  <p:tag name="KSO_WM_DIAGRAM_VIRTUALLY_FRAME" val="{&quot;height&quot;:415.5,&quot;left&quot;:60.87921259842519,&quot;top&quot;:94.3,&quot;width&quot;:817.6003149606298}"/>
</p:tagLst>
</file>

<file path=ppt/tags/tag51.xml><?xml version="1.0" encoding="utf-8"?>
<p:tagLst xmlns:p="http://schemas.openxmlformats.org/presentationml/2006/main">
  <p:tag name="resource_record_key" val="{&quot;70&quot;:[3318869,3314436,3403046,3318453]}"/>
</p:tagLst>
</file>

<file path=ppt/tags/tag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36_3*n_h_h_f*1_2_2_1"/>
  <p:tag name="KSO_WM_TEMPLATE_CATEGORY" val="diagram"/>
  <p:tag name="KSO_WM_TEMPLATE_INDEX" val="2023163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f"/>
  <p:tag name="KSO_WM_UNIT_INDEX" val="1_2_2_1"/>
  <p:tag name="KSO_WM_UNIT_SUBTYPE" val="a"/>
  <p:tag name="KSO_WM_UNIT_NOCLEAR" val="0"/>
  <p:tag name="KSO_WM_UNIT_VALUE" val="102"/>
  <p:tag name="KSO_WM_DIAGRAM_MAX_ITEMCNT" val="6"/>
  <p:tag name="KSO_WM_DIAGRAM_MIN_ITEMCNT" val="2"/>
  <p:tag name="KSO_WM_DIAGRAM_VIRTUALLY_FRAME" val="{&quot;height&quot;:369.4,&quot;left&quot;:98.55,&quot;top&quot;:82,&quot;width&quot;:753.7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6,&quot;pos&quot;:1,&quot;transparency&quot;:1},{&quot;brightness&quot;:0,&quot;colorType&quot;:1,&quot;foreColorIndex&quot;:5,&quot;pos&quot;:0.019999999552965164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TYPE" val="1"/>
  <p:tag name="KSO_WM_UNIT_TEXT_LAYER_COUNT" val="1"/>
  <p:tag name="KSO_WM_UNIT_PRESET_TEXT" val="单击此处输入你的项正文，文字是您思想的提炼，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36_3*n_h_h_f*1_2_1_1"/>
  <p:tag name="KSO_WM_TEMPLATE_CATEGORY" val="diagram"/>
  <p:tag name="KSO_WM_TEMPLATE_INDEX" val="2023163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f"/>
  <p:tag name="KSO_WM_UNIT_INDEX" val="1_2_1_1"/>
  <p:tag name="KSO_WM_UNIT_SUBTYPE" val="a"/>
  <p:tag name="KSO_WM_UNIT_NOCLEAR" val="0"/>
  <p:tag name="KSO_WM_UNIT_VALUE" val="108"/>
  <p:tag name="KSO_WM_DIAGRAM_MAX_ITEMCNT" val="6"/>
  <p:tag name="KSO_WM_DIAGRAM_MIN_ITEMCNT" val="2"/>
  <p:tag name="KSO_WM_DIAGRAM_VIRTUALLY_FRAME" val="{&quot;height&quot;:369.4,&quot;left&quot;:98.55,&quot;top&quot;:82,&quot;width&quot;:753.7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6,&quot;pos&quot;:1,&quot;transparency&quot;:1},{&quot;brightness&quot;:0,&quot;colorType&quot;:1,&quot;foreColorIndex&quot;:5,&quot;pos&quot;:0.019999999552965164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TYPE" val="1"/>
  <p:tag name="KSO_WM_UNIT_TEXT_LAYER_COUNT" val="1"/>
  <p:tag name="KSO_WM_UNIT_PRESET_TEXT" val="单击此处输入你的项正文，文字是您思想的提炼，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n_h_h_i"/>
  <p:tag name="KSO_WM_UNIT_INDEX" val="1_2_1_1"/>
  <p:tag name="KSO_WM_UNIT_ID" val="diagram20231636_3*n_h_h_i*1_2_1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69.4,&quot;left&quot;:98.55,&quot;top&quot;:82,&quot;width&quot;:753.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1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n_h_h_i"/>
  <p:tag name="KSO_WM_UNIT_INDEX" val="1_2_2_1"/>
  <p:tag name="KSO_WM_UNIT_ID" val="diagram20231636_3*n_h_h_i*1_2_2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69.4,&quot;left&quot;:98.55,&quot;top&quot;:82,&quot;width&quot;:753.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2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>
        <a:noAutofit/>
      </a:bodyPr>
      <a:lstStyle>
        <a:defPPr marL="285750" indent="-285750">
          <a:buFont typeface="Wingdings" panose="05000000000000000000" pitchFamily="2" charset="2"/>
          <a:buChar char="Ø"/>
          <a:defRPr lang="zh-CN" altLang="en-US" sz="1500" b="1" dirty="0">
            <a:latin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>
        <a:noAutofit/>
      </a:bodyPr>
      <a:lstStyle>
        <a:defPPr marL="285750" indent="-285750">
          <a:buFont typeface="Wingdings" panose="05000000000000000000" pitchFamily="2" charset="2"/>
          <a:buChar char="Ø"/>
          <a:defRPr lang="zh-CN" altLang="en-US" sz="1500" b="1" dirty="0">
            <a:latin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7">
    <a:dk1>
      <a:srgbClr val="000000"/>
    </a:dk1>
    <a:lt1>
      <a:srgbClr val="FFFFFF"/>
    </a:lt1>
    <a:dk2>
      <a:srgbClr val="000000"/>
    </a:dk2>
    <a:lt2>
      <a:srgbClr val="FEFFFF"/>
    </a:lt2>
    <a:accent1>
      <a:srgbClr val="3B73FF"/>
    </a:accent1>
    <a:accent2>
      <a:srgbClr val="1DDC98"/>
    </a:accent2>
    <a:accent3>
      <a:srgbClr val="FFCC3E"/>
    </a:accent3>
    <a:accent4>
      <a:srgbClr val="FF7640"/>
    </a:accent4>
    <a:accent5>
      <a:srgbClr val="FC4242"/>
    </a:accent5>
    <a:accent6>
      <a:srgbClr val="A766FF"/>
    </a:accent6>
    <a:hlink>
      <a:srgbClr val="304FFE"/>
    </a:hlink>
    <a:folHlink>
      <a:srgbClr val="492067"/>
    </a:folHlink>
  </a:clrScheme>
  <a:fontScheme name="WPS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自定义 27">
    <a:dk1>
      <a:srgbClr val="000000"/>
    </a:dk1>
    <a:lt1>
      <a:srgbClr val="FFFFFF"/>
    </a:lt1>
    <a:dk2>
      <a:srgbClr val="000000"/>
    </a:dk2>
    <a:lt2>
      <a:srgbClr val="FEFFFF"/>
    </a:lt2>
    <a:accent1>
      <a:srgbClr val="3B73FF"/>
    </a:accent1>
    <a:accent2>
      <a:srgbClr val="1DDC98"/>
    </a:accent2>
    <a:accent3>
      <a:srgbClr val="FFCC3E"/>
    </a:accent3>
    <a:accent4>
      <a:srgbClr val="FF7640"/>
    </a:accent4>
    <a:accent5>
      <a:srgbClr val="FC4242"/>
    </a:accent5>
    <a:accent6>
      <a:srgbClr val="A766FF"/>
    </a:accent6>
    <a:hlink>
      <a:srgbClr val="304FFE"/>
    </a:hlink>
    <a:folHlink>
      <a:srgbClr val="492067"/>
    </a:folHlink>
  </a:clrScheme>
  <a:fontScheme name="WPS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5094</Words>
  <Application>WPS 演示</Application>
  <PresentationFormat>宽屏</PresentationFormat>
  <Paragraphs>443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微软雅黑</vt:lpstr>
      <vt:lpstr>Arial</vt:lpstr>
      <vt:lpstr>Impact</vt:lpstr>
      <vt:lpstr>Wingdings</vt:lpstr>
      <vt:lpstr>微软雅黑 Light</vt:lpstr>
      <vt:lpstr>Apple Chancery</vt:lpstr>
      <vt:lpstr>华文中宋</vt:lpstr>
      <vt:lpstr>Times New Roman</vt:lpstr>
      <vt:lpstr>Arial Unicode MS</vt:lpstr>
      <vt:lpstr>Calibri Light</vt:lpstr>
      <vt:lpstr>等线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lxc</dc:creator>
  <cp:lastModifiedBy>晴栀</cp:lastModifiedBy>
  <cp:revision>311</cp:revision>
  <dcterms:created xsi:type="dcterms:W3CDTF">2025-07-18T15:01:00Z</dcterms:created>
  <dcterms:modified xsi:type="dcterms:W3CDTF">2026-06-09T02:04:35Z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153514CF85054D428F5D3E4970706800_13</vt:lpwstr>
  </property>
  <property fmtid="{D5CDD505-2E9C-101B-9397-08002B2CF9AE}" pid="3" name="KSOProductBuildVer">
    <vt:lpwstr>2052-12.1.0.22529</vt:lpwstr>
  </property>
</Properties>
</file>