
<file path=[Content_Types].xml><?xml version="1.0" encoding="utf-8"?>
<Types xmlns="http://schemas.openxmlformats.org/package/2006/content-types">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3"/>
    <p:sldId id="257" r:id="rId4"/>
    <p:sldId id="258" r:id="rId5"/>
    <p:sldId id="260" r:id="rId6"/>
    <p:sldId id="259" r:id="rId7"/>
    <p:sldId id="271" r:id="rId8"/>
    <p:sldId id="272" r:id="rId9"/>
    <p:sldId id="273" r:id="rId10"/>
    <p:sldId id="267" r:id="rId11"/>
    <p:sldId id="270" r:id="rId12"/>
    <p:sldId id="268" r:id="rId13"/>
  </p:sldIdLst>
  <p:sldSz cx="12192000" cy="6858000"/>
  <p:notesSz cx="6858000" cy="9144000"/>
  <p:embeddedFontLst>
    <p:embeddedFont>
      <p:font typeface="Segoe UI" panose="020B0502040204020203" pitchFamily="34" charset="0"/>
      <p:regular r:id="rId17"/>
      <p:bold r:id="rId18"/>
      <p:italic r:id="rId19"/>
      <p:boldItalic r:id="rId20"/>
    </p:embeddedFont>
    <p:embeddedFont>
      <p:font typeface="微软雅黑" panose="020B0503020204020204" charset="-122"/>
      <p:regular r:id="rId21"/>
      <p:bold r:id="rId22"/>
    </p:embeddedFont>
    <p:embeddedFont>
      <p:font typeface="仿宋" panose="02010609060101010101" pitchFamily="49" charset="-122"/>
      <p:regular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guide id="3" pos="166" userDrawn="1">
          <p15:clr>
            <a:srgbClr val="A4A3A4"/>
          </p15:clr>
        </p15:guide>
        <p15:guide id="4" pos="73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2D8"/>
    <a:srgbClr val="003366"/>
    <a:srgbClr val="F1FBFF"/>
    <a:srgbClr val="DCF0FD"/>
    <a:srgbClr val="019AAC"/>
    <a:srgbClr val="15B1FF"/>
    <a:srgbClr val="FFFFFF"/>
    <a:srgbClr val="274D7B"/>
    <a:srgbClr val="204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63" d="100"/>
          <a:sy n="63" d="100"/>
        </p:scale>
        <p:origin x="848" y="52"/>
      </p:cViewPr>
      <p:guideLst>
        <p:guide orient="horz" pos="2137"/>
        <p:guide pos="3863"/>
        <p:guide pos="166"/>
        <p:guide pos="73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34.xml"/><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03494360696"/>
          <c:y val="0.112760431360379"/>
          <c:w val="0.884988407699038"/>
          <c:h val="0.735973382045929"/>
        </c:manualLayout>
      </c:layout>
      <c:barChart>
        <c:barDir val="col"/>
        <c:grouping val="clustered"/>
        <c:varyColors val="0"/>
        <c:ser>
          <c:idx val="0"/>
          <c:order val="0"/>
          <c:tx>
            <c:strRef>
              <c:f>Sheet1!$B$2</c:f>
              <c:strCache>
                <c:ptCount val="1"/>
                <c:pt idx="0">
                  <c:v>安慰剂
（n=122）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ECMO</c:v>
                </c:pt>
                <c:pt idx="1">
                  <c:v>死亡</c:v>
                </c:pt>
                <c:pt idx="2">
                  <c:v>慢性肺病</c:v>
                </c:pt>
              </c:strCache>
            </c:strRef>
          </c:cat>
          <c:val>
            <c:numRef>
              <c:f>Sheet1!$B$3:$B$5</c:f>
              <c:numCache>
                <c:formatCode>0%</c:formatCode>
                <c:ptCount val="3"/>
                <c:pt idx="0">
                  <c:v>0.64</c:v>
                </c:pt>
                <c:pt idx="1">
                  <c:v>0.08</c:v>
                </c:pt>
                <c:pt idx="2">
                  <c:v>0.2</c:v>
                </c:pt>
              </c:numCache>
            </c:numRef>
          </c:val>
        </c:ser>
        <c:ser>
          <c:idx val="1"/>
          <c:order val="1"/>
          <c:tx>
            <c:strRef>
              <c:f>Sheet1!$C$2</c:f>
              <c:strCache>
                <c:ptCount val="1"/>
                <c:pt idx="0">
                  <c:v>INOMAX
（n=126）</c:v>
                </c:pt>
              </c:strCache>
            </c:strRef>
          </c:tx>
          <c:spPr>
            <a:solidFill>
              <a:srgbClr val="019A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ECMO</c:v>
                </c:pt>
                <c:pt idx="1">
                  <c:v>死亡</c:v>
                </c:pt>
                <c:pt idx="2">
                  <c:v>慢性肺病</c:v>
                </c:pt>
              </c:strCache>
            </c:strRef>
          </c:cat>
          <c:val>
            <c:numRef>
              <c:f>Sheet1!$C$3:$C$5</c:f>
              <c:numCache>
                <c:formatCode>0%</c:formatCode>
                <c:ptCount val="3"/>
                <c:pt idx="0">
                  <c:v>0.38</c:v>
                </c:pt>
                <c:pt idx="1">
                  <c:v>0.07</c:v>
                </c:pt>
                <c:pt idx="2">
                  <c:v>0.07</c:v>
                </c:pt>
              </c:numCache>
            </c:numRef>
          </c:val>
        </c:ser>
        <c:dLbls>
          <c:showLegendKey val="0"/>
          <c:showVal val="0"/>
          <c:showCatName val="0"/>
          <c:showSerName val="0"/>
          <c:showPercent val="0"/>
          <c:showBubbleSize val="0"/>
        </c:dLbls>
        <c:gapWidth val="142"/>
        <c:axId val="699586240"/>
        <c:axId val="699576672"/>
      </c:barChart>
      <c:catAx>
        <c:axId val="69958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699576672"/>
        <c:crosses val="autoZero"/>
        <c:auto val="1"/>
        <c:lblAlgn val="ctr"/>
        <c:lblOffset val="100"/>
        <c:noMultiLvlLbl val="0"/>
      </c:catAx>
      <c:valAx>
        <c:axId val="6995766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699586240"/>
        <c:crosses val="autoZero"/>
        <c:crossBetween val="between"/>
      </c:valAx>
      <c:spPr>
        <a:noFill/>
        <a:ln>
          <a:noFill/>
        </a:ln>
        <a:effectLst/>
      </c:spPr>
    </c:plotArea>
    <c:legend>
      <c:legendPos val="b"/>
      <c:layout>
        <c:manualLayout>
          <c:xMode val="edge"/>
          <c:yMode val="edge"/>
          <c:x val="0.35415590729762"/>
          <c:y val="0.0196748323126276"/>
          <c:w val="0.504946157882322"/>
          <c:h val="0.223663724397675"/>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0d1de3fb-a91c-42c0-a5f7-9df4b307e66e}"/>
      </c:ext>
    </c:extLst>
  </c:chart>
  <c:spPr>
    <a:solidFill>
      <a:schemeClr val="bg1"/>
    </a:solid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49.xml"/><Relationship Id="rId14" Type="http://schemas.openxmlformats.org/officeDocument/2006/relationships/image" Target="../media/image1.png"/><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矩形 17"/>
          <p:cNvSpPr/>
          <p:nvPr userDrawn="1">
            <p:custDataLst>
              <p:tags r:id="rId12"/>
            </p:custDataLst>
          </p:nvPr>
        </p:nvSpPr>
        <p:spPr>
          <a:xfrm>
            <a:off x="0" y="0"/>
            <a:ext cx="12192000" cy="6858000"/>
          </a:xfrm>
          <a:prstGeom prst="rect">
            <a:avLst/>
          </a:prstGeom>
          <a:gradFill flip="none" rotWithShape="1">
            <a:gsLst>
              <a:gs pos="49600">
                <a:srgbClr val="C7E4F4"/>
              </a:gs>
              <a:gs pos="0">
                <a:srgbClr val="BEDBEB"/>
              </a:gs>
              <a:gs pos="100000">
                <a:srgbClr val="D4E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custDataLst>
              <p:tags r:id="rId13"/>
            </p:custDataLst>
          </p:nvPr>
        </p:nvPicPr>
        <p:blipFill>
          <a:blip r:embed="rId14"/>
          <a:stretch>
            <a:fillRect/>
          </a:stretch>
        </p:blipFill>
        <p:spPr>
          <a:xfrm>
            <a:off x="4733" y="0"/>
            <a:ext cx="12182534" cy="6858000"/>
          </a:xfrm>
          <a:prstGeom prst="rect">
            <a:avLst/>
          </a:prstGeom>
        </p:spPr>
      </p:pic>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1.xml"/><Relationship Id="rId2" Type="http://schemas.openxmlformats.org/officeDocument/2006/relationships/image" Target="../media/image2.png"/><Relationship Id="rId1" Type="http://schemas.openxmlformats.org/officeDocument/2006/relationships/tags" Target="../tags/tag50.xml"/></Relationships>
</file>

<file path=ppt/slides/_rels/slide10.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image" Target="../media/image9.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4" Type="http://schemas.openxmlformats.org/officeDocument/2006/relationships/slideLayout" Target="../slideLayouts/slideLayout2.xml"/><Relationship Id="rId13" Type="http://schemas.openxmlformats.org/officeDocument/2006/relationships/image" Target="../media/image11.png"/><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2.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2" Type="http://schemas.openxmlformats.org/officeDocument/2006/relationships/slideLayout" Target="../slideLayouts/slideLayout2.xml"/><Relationship Id="rId21" Type="http://schemas.openxmlformats.org/officeDocument/2006/relationships/tags" Target="../tags/tag72.xml"/><Relationship Id="rId20" Type="http://schemas.openxmlformats.org/officeDocument/2006/relationships/tags" Target="../tags/tag71.xml"/><Relationship Id="rId2" Type="http://schemas.openxmlformats.org/officeDocument/2006/relationships/tags" Target="../tags/tag53.xml"/><Relationship Id="rId19" Type="http://schemas.openxmlformats.org/officeDocument/2006/relationships/tags" Target="../tags/tag70.xml"/><Relationship Id="rId18" Type="http://schemas.openxmlformats.org/officeDocument/2006/relationships/tags" Target="../tags/tag69.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png"/><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9.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image" Target="../media/image6.png"/><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2" Type="http://schemas.openxmlformats.org/officeDocument/2006/relationships/slideLayout" Target="../slideLayouts/slideLayout2.xml"/><Relationship Id="rId11" Type="http://schemas.openxmlformats.org/officeDocument/2006/relationships/image" Target="../media/image8.png"/><Relationship Id="rId10" Type="http://schemas.openxmlformats.org/officeDocument/2006/relationships/image" Target="../media/image7.png"/><Relationship Id="rId1" Type="http://schemas.openxmlformats.org/officeDocument/2006/relationships/tags" Target="../tags/tag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userDrawn="1">
            <p:custDataLst>
              <p:tags r:id="rId1"/>
            </p:custDataLst>
          </p:nvPr>
        </p:nvSpPr>
        <p:spPr>
          <a:xfrm flipV="1">
            <a:off x="6935470" y="1623695"/>
            <a:ext cx="4062730" cy="4062730"/>
          </a:xfrm>
          <a:prstGeom prst="ellipse">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50548" y="923980"/>
            <a:ext cx="5749290" cy="1014730"/>
          </a:xfrm>
          <a:prstGeom prst="rect">
            <a:avLst/>
          </a:prstGeom>
          <a:noFill/>
        </p:spPr>
        <p:txBody>
          <a:bodyPr wrap="square" rtlCol="0">
            <a:spAutoFit/>
          </a:bodyPr>
          <a:lstStyle/>
          <a:p>
            <a:pPr algn="dist"/>
            <a:r>
              <a:rPr lang="zh-CN" altLang="en-US" sz="6000" b="1" dirty="0">
                <a:latin typeface="Arial" panose="020B0604020202020204" pitchFamily="34" charset="0"/>
                <a:ea typeface="思源黑体 CN Bold" panose="020B0800000000000000" charset="-122"/>
              </a:rPr>
              <a:t>吸入用一氧化氮</a:t>
            </a:r>
            <a:endParaRPr lang="zh-CN" altLang="en-US" sz="6000" b="1" dirty="0">
              <a:latin typeface="Arial" panose="020B0604020202020204" pitchFamily="34" charset="0"/>
              <a:ea typeface="思源黑体 CN Bold" panose="020B0800000000000000" charset="-122"/>
            </a:endParaRPr>
          </a:p>
        </p:txBody>
      </p:sp>
      <p:sp>
        <p:nvSpPr>
          <p:cNvPr id="13" name="文本框 12"/>
          <p:cNvSpPr txBox="1"/>
          <p:nvPr/>
        </p:nvSpPr>
        <p:spPr>
          <a:xfrm>
            <a:off x="517875" y="5298439"/>
            <a:ext cx="5901340" cy="829945"/>
          </a:xfrm>
          <a:prstGeom prst="rect">
            <a:avLst/>
          </a:prstGeom>
          <a:noFill/>
        </p:spPr>
        <p:txBody>
          <a:bodyPr wrap="square" rtlCol="0" anchor="t">
            <a:spAutoFit/>
          </a:bodyPr>
          <a:lstStyle/>
          <a:p>
            <a:pPr indent="0" algn="just" fontAlgn="auto">
              <a:lnSpc>
                <a:spcPct val="120000"/>
              </a:lnSpc>
            </a:pPr>
            <a:r>
              <a:rPr lang="zh-CN" altLang="en-US" sz="2000" dirty="0">
                <a:solidFill>
                  <a:srgbClr val="000000"/>
                </a:solidFill>
                <a:latin typeface="+mn-ea"/>
                <a:sym typeface="+mn-ea"/>
              </a:rPr>
              <a:t>进口上市许可持有人：</a:t>
            </a:r>
            <a:r>
              <a:rPr lang="en-US" altLang="zh-CN" sz="2000" dirty="0">
                <a:solidFill>
                  <a:srgbClr val="000000"/>
                </a:solidFill>
                <a:latin typeface="+mn-ea"/>
                <a:sym typeface="+mn-ea"/>
              </a:rPr>
              <a:t>INO Therapeutics LLC</a:t>
            </a:r>
            <a:endParaRPr lang="en-US" altLang="zh-CN" sz="2000" dirty="0">
              <a:solidFill>
                <a:srgbClr val="000000"/>
              </a:solidFill>
              <a:latin typeface="+mn-ea"/>
              <a:sym typeface="+mn-ea"/>
            </a:endParaRPr>
          </a:p>
          <a:p>
            <a:pPr indent="0" algn="just" fontAlgn="auto">
              <a:lnSpc>
                <a:spcPct val="120000"/>
              </a:lnSpc>
            </a:pPr>
            <a:r>
              <a:rPr lang="zh-CN" altLang="en-US" sz="2000" dirty="0">
                <a:solidFill>
                  <a:srgbClr val="000000"/>
                </a:solidFill>
                <a:latin typeface="+mn-ea"/>
                <a:sym typeface="+mn-ea"/>
              </a:rPr>
              <a:t>申报企业：广州兆科联发医药有限公司</a:t>
            </a:r>
            <a:endParaRPr lang="zh-CN" altLang="en-US" sz="2000" dirty="0">
              <a:solidFill>
                <a:srgbClr val="000000"/>
              </a:solidFill>
              <a:latin typeface="+mn-ea"/>
              <a:sym typeface="+mn-ea"/>
            </a:endParaRPr>
          </a:p>
        </p:txBody>
      </p:sp>
      <p:pic>
        <p:nvPicPr>
          <p:cNvPr id="2" name="图片 1" descr="瓶子放在一起&#10;&#10;中度可信度描述已自动生成"/>
          <p:cNvPicPr>
            <a:picLocks noChangeAspect="1"/>
          </p:cNvPicPr>
          <p:nvPr/>
        </p:nvPicPr>
        <p:blipFill>
          <a:blip r:embed="rId2"/>
          <a:stretch>
            <a:fillRect/>
          </a:stretch>
        </p:blipFill>
        <p:spPr>
          <a:xfrm>
            <a:off x="7222172" y="1815134"/>
            <a:ext cx="3860800" cy="3860800"/>
          </a:xfrm>
          <a:prstGeom prst="rect">
            <a:avLst/>
          </a:prstGeom>
        </p:spPr>
      </p:pic>
      <p:sp>
        <p:nvSpPr>
          <p:cNvPr id="3" name="文本框 2"/>
          <p:cNvSpPr txBox="1"/>
          <p:nvPr/>
        </p:nvSpPr>
        <p:spPr>
          <a:xfrm flipH="1">
            <a:off x="901837" y="2916396"/>
            <a:ext cx="4846711" cy="1477328"/>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rgbClr val="0092D8"/>
                </a:solidFill>
              </a:rPr>
              <a:t>中国唯一吸入用一氧化氮药品</a:t>
            </a:r>
            <a:endParaRPr lang="en-US" altLang="zh-CN" dirty="0">
              <a:solidFill>
                <a:srgbClr val="0092D8"/>
              </a:solidFill>
            </a:endParaRPr>
          </a:p>
          <a:p>
            <a:pPr marL="285750" indent="-285750">
              <a:buFont typeface="Arial" panose="020B0604020202020204" pitchFamily="34" charset="0"/>
              <a:buChar char="•"/>
            </a:pPr>
            <a:endParaRPr lang="en-US" altLang="zh-CN" dirty="0">
              <a:solidFill>
                <a:srgbClr val="0092D8"/>
              </a:solidFill>
            </a:endParaRPr>
          </a:p>
          <a:p>
            <a:pPr marL="285750" indent="-285750">
              <a:buFont typeface="Arial" panose="020B0604020202020204" pitchFamily="34" charset="0"/>
              <a:buChar char="•"/>
            </a:pPr>
            <a:r>
              <a:rPr lang="en-US" altLang="zh-CN" dirty="0">
                <a:solidFill>
                  <a:srgbClr val="0092D8"/>
                </a:solidFill>
              </a:rPr>
              <a:t>《86</a:t>
            </a:r>
            <a:r>
              <a:rPr lang="zh-CN" altLang="en-US" dirty="0">
                <a:solidFill>
                  <a:srgbClr val="0092D8"/>
                </a:solidFill>
              </a:rPr>
              <a:t>种罕见病病种诊疗指南</a:t>
            </a:r>
            <a:r>
              <a:rPr lang="en-US" altLang="zh-CN" dirty="0">
                <a:solidFill>
                  <a:srgbClr val="0092D8"/>
                </a:solidFill>
              </a:rPr>
              <a:t>》</a:t>
            </a:r>
            <a:r>
              <a:rPr lang="zh-CN" altLang="en-US" dirty="0">
                <a:solidFill>
                  <a:srgbClr val="0092D8"/>
                </a:solidFill>
              </a:rPr>
              <a:t>推荐药品</a:t>
            </a:r>
            <a:endParaRPr lang="en-US" altLang="zh-CN" dirty="0">
              <a:solidFill>
                <a:srgbClr val="0092D8"/>
              </a:solidFill>
            </a:endParaRPr>
          </a:p>
          <a:p>
            <a:pPr marL="285750" indent="-285750">
              <a:buFont typeface="Arial" panose="020B0604020202020204" pitchFamily="34" charset="0"/>
              <a:buChar char="•"/>
            </a:pPr>
            <a:endParaRPr lang="en-US" altLang="zh-CN" dirty="0">
              <a:solidFill>
                <a:srgbClr val="0092D8"/>
              </a:solidFill>
            </a:endParaRPr>
          </a:p>
          <a:p>
            <a:pPr marL="285750" indent="-285750">
              <a:buFont typeface="Arial" panose="020B0604020202020204" pitchFamily="34" charset="0"/>
              <a:buChar char="•"/>
            </a:pPr>
            <a:r>
              <a:rPr lang="zh-CN" altLang="en-US" dirty="0">
                <a:solidFill>
                  <a:srgbClr val="0092D8"/>
                </a:solidFill>
              </a:rPr>
              <a:t>吸入治疗起效快，适合临床急救治疗</a:t>
            </a:r>
            <a:endParaRPr lang="zh-CN" altLang="en-US" dirty="0">
              <a:solidFill>
                <a:srgbClr val="0092D8"/>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52"/>
          <p:cNvSpPr/>
          <p:nvPr>
            <p:custDataLst>
              <p:tags r:id="rId1"/>
            </p:custDataLst>
          </p:nvPr>
        </p:nvSpPr>
        <p:spPr>
          <a:xfrm>
            <a:off x="631485" y="3185040"/>
            <a:ext cx="5195404" cy="1920569"/>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52"/>
          <p:cNvSpPr/>
          <p:nvPr>
            <p:custDataLst>
              <p:tags r:id="rId2"/>
            </p:custDataLst>
          </p:nvPr>
        </p:nvSpPr>
        <p:spPr>
          <a:xfrm>
            <a:off x="631485" y="1066347"/>
            <a:ext cx="5195405" cy="2047405"/>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22045" y="369570"/>
            <a:ext cx="1504918" cy="430530"/>
          </a:xfrm>
          <a:prstGeom prst="rect">
            <a:avLst/>
          </a:prstGeom>
          <a:noFill/>
        </p:spPr>
        <p:txBody>
          <a:bodyPr wrap="square" lIns="0" tIns="0" rIns="0" bIns="0" rtlCol="0">
            <a:spAutoFit/>
          </a:bodyPr>
          <a:lstStyle/>
          <a:p>
            <a:r>
              <a:rPr lang="zh-CN" altLang="en-US" sz="2800" b="1" dirty="0">
                <a:latin typeface="+mn-ea"/>
              </a:rPr>
              <a:t>公平性</a:t>
            </a:r>
            <a:r>
              <a:rPr lang="en-US" altLang="zh-CN" sz="2800" b="1" dirty="0">
                <a:latin typeface="+mn-ea"/>
              </a:rPr>
              <a:t>1</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3"/>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4"/>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05</a:t>
              </a:r>
              <a:endParaRPr lang="en-US" altLang="zh-CN" sz="2400" dirty="0">
                <a:solidFill>
                  <a:schemeClr val="bg1"/>
                </a:solidFill>
                <a:latin typeface="Arial" panose="020B0604020202020204" pitchFamily="34" charset="0"/>
                <a:ea typeface="思源黑体 CN Bold" panose="020B0800000000000000" charset="-122"/>
              </a:endParaRPr>
            </a:p>
          </p:txBody>
        </p:sp>
      </p:grpSp>
      <p:sp>
        <p:nvSpPr>
          <p:cNvPr id="14" name="圆角矩形 52"/>
          <p:cNvSpPr/>
          <p:nvPr>
            <p:custDataLst>
              <p:tags r:id="rId5"/>
            </p:custDataLst>
          </p:nvPr>
        </p:nvSpPr>
        <p:spPr>
          <a:xfrm>
            <a:off x="631484" y="5160505"/>
            <a:ext cx="5195405" cy="1206876"/>
          </a:xfrm>
          <a:prstGeom prst="roundRect">
            <a:avLst>
              <a:gd name="adj" fmla="val 731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形用户界面, 文本&#10;&#10;中度可信度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641" y="5227616"/>
            <a:ext cx="4424765" cy="1072653"/>
          </a:xfrm>
          <a:prstGeom prst="roundRect">
            <a:avLst>
              <a:gd name="adj" fmla="val 5864"/>
            </a:avLst>
          </a:prstGeom>
        </p:spPr>
      </p:pic>
      <p:sp>
        <p:nvSpPr>
          <p:cNvPr id="15" name="圆角矩形 52"/>
          <p:cNvSpPr/>
          <p:nvPr>
            <p:custDataLst>
              <p:tags r:id="rId7"/>
            </p:custDataLst>
          </p:nvPr>
        </p:nvSpPr>
        <p:spPr>
          <a:xfrm>
            <a:off x="6671131" y="4632740"/>
            <a:ext cx="4795526" cy="1667529"/>
          </a:xfrm>
          <a:prstGeom prst="roundRect">
            <a:avLst>
              <a:gd name="adj" fmla="val 731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52"/>
          <p:cNvSpPr/>
          <p:nvPr>
            <p:custDataLst>
              <p:tags r:id="rId8"/>
            </p:custDataLst>
          </p:nvPr>
        </p:nvSpPr>
        <p:spPr>
          <a:xfrm>
            <a:off x="6643311" y="3134817"/>
            <a:ext cx="4795526" cy="1433614"/>
          </a:xfrm>
          <a:prstGeom prst="roundRect">
            <a:avLst>
              <a:gd name="adj" fmla="val 5768"/>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表格 18"/>
          <p:cNvGraphicFramePr>
            <a:graphicFrameLocks noGrp="1"/>
          </p:cNvGraphicFramePr>
          <p:nvPr/>
        </p:nvGraphicFramePr>
        <p:xfrm>
          <a:off x="7178762" y="4944739"/>
          <a:ext cx="3678874" cy="1291221"/>
        </p:xfrm>
        <a:graphic>
          <a:graphicData uri="http://schemas.openxmlformats.org/drawingml/2006/table">
            <a:tbl>
              <a:tblPr firstRow="1" bandRow="1">
                <a:tableStyleId>{5940675A-B579-460E-94D1-54222C63F5DA}</a:tableStyleId>
              </a:tblPr>
              <a:tblGrid>
                <a:gridCol w="337916"/>
                <a:gridCol w="1274855"/>
                <a:gridCol w="2066103"/>
              </a:tblGrid>
              <a:tr h="472645">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序号</a:t>
                      </a:r>
                      <a:endParaRPr lang="zh-CN" altLang="en-US" sz="1200" dirty="0">
                        <a:latin typeface="Arial" panose="020B0604020202020204" pitchFamily="34" charset="0"/>
                        <a:ea typeface="思源黑体 CN Bold" panose="020B0800000000000000" charset="-122"/>
                      </a:endParaRPr>
                    </a:p>
                  </a:txBody>
                  <a:tcPr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需求</a:t>
                      </a:r>
                      <a:endParaRPr lang="zh-CN" altLang="en-US" sz="1200" dirty="0">
                        <a:latin typeface="Arial" panose="020B0604020202020204" pitchFamily="34" charset="0"/>
                        <a:ea typeface="思源黑体 CN Bold" panose="020B0800000000000000"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Arial" panose="020B0604020202020204" pitchFamily="34" charset="0"/>
                          <a:ea typeface="思源黑体 CN Bold" panose="020B0800000000000000" charset="-122"/>
                        </a:rPr>
                        <a:t>危重新生儿救治中心服务能力层级</a:t>
                      </a:r>
                      <a:endParaRPr lang="zh-CN" altLang="en-US" sz="1200" dirty="0">
                        <a:latin typeface="Arial" panose="020B0604020202020204" pitchFamily="34" charset="0"/>
                        <a:ea typeface="思源黑体 CN Bold" panose="020B0800000000000000" charset="-122"/>
                      </a:endParaRPr>
                    </a:p>
                  </a:txBody>
                  <a:tcPr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83587">
                <a:tc vMerge="1">
                  <a:tcPr/>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省（区、市）级</a:t>
                      </a:r>
                      <a:endParaRPr lang="zh-CN" altLang="en-US" sz="1200" dirty="0">
                        <a:latin typeface="Arial" panose="020B0604020202020204" pitchFamily="34" charset="0"/>
                        <a:ea typeface="思源黑体 CN Bold" panose="020B0800000000000000" charset="-122"/>
                      </a:endParaRPr>
                    </a:p>
                  </a:txBody>
                  <a:tcPr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53498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Arial" panose="020B0604020202020204" pitchFamily="34" charset="0"/>
                          <a:ea typeface="思源黑体 CN Bold" panose="020B0800000000000000" charset="-122"/>
                        </a:rPr>
                        <a:t>26</a:t>
                      </a:r>
                      <a:endParaRPr lang="en-US" altLang="zh-CN" sz="1200" dirty="0">
                        <a:latin typeface="Arial" panose="020B0604020202020204" pitchFamily="34" charset="0"/>
                        <a:ea typeface="思源黑体 CN Bold" panose="020B0800000000000000" charset="-122"/>
                      </a:endParaRPr>
                    </a:p>
                  </a:txBody>
                  <a:tcPr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FF0000"/>
                          </a:solidFill>
                          <a:latin typeface="Arial" panose="020B0604020202020204" pitchFamily="34" charset="0"/>
                          <a:ea typeface="思源黑体 CN Bold" panose="020B0800000000000000" charset="-122"/>
                        </a:rPr>
                        <a:t>一氧化氮吸入治疗仪</a:t>
                      </a:r>
                      <a:endParaRPr lang="zh-CN" altLang="en-US" sz="1200" dirty="0">
                        <a:solidFill>
                          <a:srgbClr val="FF0000"/>
                        </a:solidFill>
                        <a:latin typeface="Arial" panose="020B0604020202020204" pitchFamily="34" charset="0"/>
                        <a:ea typeface="思源黑体 CN Bold" panose="020B0800000000000000" charset="-122"/>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FF0000"/>
                          </a:solidFill>
                          <a:latin typeface="Arial" panose="020B0604020202020204" pitchFamily="34" charset="0"/>
                          <a:ea typeface="思源黑体 CN Bold" panose="020B0800000000000000" charset="-122"/>
                        </a:rPr>
                        <a:t>≥</a:t>
                      </a:r>
                      <a:r>
                        <a:rPr lang="en-US" altLang="zh-CN" sz="1200" dirty="0">
                          <a:solidFill>
                            <a:srgbClr val="FF0000"/>
                          </a:solidFill>
                          <a:latin typeface="Arial" panose="020B0604020202020204" pitchFamily="34" charset="0"/>
                          <a:ea typeface="思源黑体 CN Bold" panose="020B0800000000000000" charset="-122"/>
                        </a:rPr>
                        <a:t>1</a:t>
                      </a:r>
                      <a:r>
                        <a:rPr lang="zh-CN" altLang="en-US" sz="1200" dirty="0">
                          <a:solidFill>
                            <a:srgbClr val="FF0000"/>
                          </a:solidFill>
                          <a:latin typeface="Arial" panose="020B0604020202020204" pitchFamily="34" charset="0"/>
                          <a:ea typeface="思源黑体 CN Bold" panose="020B0800000000000000" charset="-122"/>
                        </a:rPr>
                        <a:t>台</a:t>
                      </a:r>
                      <a:endParaRPr lang="zh-CN" altLang="en-US" sz="1200" dirty="0">
                        <a:solidFill>
                          <a:srgbClr val="FF0000"/>
                        </a:solidFill>
                        <a:latin typeface="Arial" panose="020B0604020202020204" pitchFamily="34" charset="0"/>
                        <a:ea typeface="思源黑体 CN Bold" panose="020B0800000000000000" charset="-122"/>
                      </a:endParaRPr>
                    </a:p>
                  </a:txBody>
                  <a:tcPr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6877" y="4632740"/>
            <a:ext cx="2663388" cy="253444"/>
          </a:xfrm>
          <a:prstGeom prst="rect">
            <a:avLst/>
          </a:prstGeom>
        </p:spPr>
      </p:pic>
      <p:sp>
        <p:nvSpPr>
          <p:cNvPr id="20" name="文本框 19"/>
          <p:cNvSpPr txBox="1"/>
          <p:nvPr>
            <p:custDataLst>
              <p:tags r:id="rId10"/>
            </p:custDataLst>
          </p:nvPr>
        </p:nvSpPr>
        <p:spPr>
          <a:xfrm>
            <a:off x="6735042" y="3155776"/>
            <a:ext cx="4612065" cy="1365887"/>
          </a:xfrm>
          <a:prstGeom prst="rect">
            <a:avLst/>
          </a:prstGeom>
          <a:noFill/>
        </p:spPr>
        <p:txBody>
          <a:bodyPr wrap="square">
            <a:spAutoFit/>
          </a:bodyPr>
          <a:lstStyle/>
          <a:p>
            <a:pPr algn="just">
              <a:lnSpc>
                <a:spcPct val="120000"/>
              </a:lnSpc>
            </a:pPr>
            <a:r>
              <a:rPr lang="zh-CN" altLang="en-US" sz="1400" b="0" i="0" dirty="0">
                <a:solidFill>
                  <a:schemeClr val="tx1"/>
                </a:solidFill>
                <a:effectLst/>
                <a:latin typeface="+mn-ea"/>
              </a:rPr>
              <a:t>国家卫生计生委印发</a:t>
            </a:r>
            <a:r>
              <a:rPr lang="en-US" altLang="zh-CN" sz="1400" b="0" i="0" dirty="0">
                <a:solidFill>
                  <a:schemeClr val="tx1"/>
                </a:solidFill>
                <a:effectLst/>
                <a:latin typeface="+mn-ea"/>
              </a:rPr>
              <a:t>《</a:t>
            </a:r>
            <a:r>
              <a:rPr lang="zh-CN" altLang="en-US" sz="1400" b="0" i="0" dirty="0">
                <a:solidFill>
                  <a:schemeClr val="tx1"/>
                </a:solidFill>
                <a:effectLst/>
                <a:latin typeface="+mn-ea"/>
              </a:rPr>
              <a:t>危重孕产妇和新生儿救治中心建设与管理指南</a:t>
            </a:r>
            <a:r>
              <a:rPr lang="en-US" altLang="zh-CN" sz="1400" b="0" i="0" dirty="0">
                <a:solidFill>
                  <a:schemeClr val="tx1"/>
                </a:solidFill>
                <a:effectLst/>
                <a:latin typeface="+mn-ea"/>
              </a:rPr>
              <a:t>》</a:t>
            </a:r>
            <a:r>
              <a:rPr lang="zh-CN" altLang="en-US" sz="1400" b="0" i="0" dirty="0">
                <a:solidFill>
                  <a:schemeClr val="tx1"/>
                </a:solidFill>
                <a:effectLst/>
                <a:latin typeface="+mn-ea"/>
              </a:rPr>
              <a:t>中明确：</a:t>
            </a:r>
            <a:r>
              <a:rPr lang="zh-CN" altLang="en-US" sz="1400" b="0" i="0" dirty="0">
                <a:solidFill>
                  <a:srgbClr val="FF0000"/>
                </a:solidFill>
                <a:effectLst/>
                <a:latin typeface="+mn-ea"/>
              </a:rPr>
              <a:t>省</a:t>
            </a:r>
            <a:r>
              <a:rPr lang="zh-CN" altLang="en-US" sz="1400" dirty="0">
                <a:solidFill>
                  <a:srgbClr val="FF0000"/>
                </a:solidFill>
                <a:latin typeface="+mn-ea"/>
              </a:rPr>
              <a:t>（区、市）级的医疗机构必须配置一氧化氮吸入治疗仪，以开展一氧化氮吸入治疗</a:t>
            </a:r>
            <a:r>
              <a:rPr lang="zh-CN" altLang="en-US" sz="1400" dirty="0">
                <a:solidFill>
                  <a:schemeClr val="tx1"/>
                </a:solidFill>
                <a:latin typeface="+mn-ea"/>
              </a:rPr>
              <a:t>。</a:t>
            </a:r>
            <a:r>
              <a:rPr lang="zh-CN" altLang="en-US" sz="1400" dirty="0">
                <a:solidFill>
                  <a:srgbClr val="FF0000"/>
                </a:solidFill>
                <a:latin typeface="+mn-ea"/>
              </a:rPr>
              <a:t>而由于国内长期缺少医用一氧化氮，无法达到危重新生儿救治中心的建设要求。</a:t>
            </a:r>
            <a:endParaRPr lang="zh-CN" altLang="en-US" sz="1400" dirty="0">
              <a:solidFill>
                <a:srgbClr val="FF0000"/>
              </a:solidFill>
              <a:latin typeface="+mn-ea"/>
            </a:endParaRPr>
          </a:p>
        </p:txBody>
      </p:sp>
      <p:sp>
        <p:nvSpPr>
          <p:cNvPr id="25" name="圆角矩形 60"/>
          <p:cNvSpPr/>
          <p:nvPr/>
        </p:nvSpPr>
        <p:spPr>
          <a:xfrm>
            <a:off x="2396691" y="641936"/>
            <a:ext cx="3430199"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dirty="0">
                <a:latin typeface="+mn-ea"/>
              </a:rPr>
              <a:t>所治疾病对于公共健康的影响</a:t>
            </a:r>
            <a:endParaRPr lang="zh-CN" altLang="en-US" b="1" dirty="0">
              <a:latin typeface="+mn-ea"/>
            </a:endParaRPr>
          </a:p>
        </p:txBody>
      </p:sp>
      <p:sp>
        <p:nvSpPr>
          <p:cNvPr id="28" name="圆角矩形 52"/>
          <p:cNvSpPr/>
          <p:nvPr>
            <p:custDataLst>
              <p:tags r:id="rId11"/>
            </p:custDataLst>
          </p:nvPr>
        </p:nvSpPr>
        <p:spPr>
          <a:xfrm>
            <a:off x="6671131" y="1066346"/>
            <a:ext cx="4743040" cy="1923344"/>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圆角矩形 60"/>
          <p:cNvSpPr/>
          <p:nvPr/>
        </p:nvSpPr>
        <p:spPr>
          <a:xfrm>
            <a:off x="6615829" y="641936"/>
            <a:ext cx="2425246"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schemeClr val="bg1"/>
                </a:solidFill>
                <a:latin typeface="+mn-ea"/>
              </a:rPr>
              <a:t>符合保基本的原则</a:t>
            </a:r>
            <a:endParaRPr lang="zh-CN" altLang="en-US" b="1" dirty="0">
              <a:solidFill>
                <a:schemeClr val="bg1"/>
              </a:solidFill>
              <a:latin typeface="+mn-ea"/>
            </a:endParaRPr>
          </a:p>
        </p:txBody>
      </p:sp>
      <p:sp>
        <p:nvSpPr>
          <p:cNvPr id="30" name="文本框 29"/>
          <p:cNvSpPr txBox="1"/>
          <p:nvPr>
            <p:custDataLst>
              <p:tags r:id="rId12"/>
            </p:custDataLst>
          </p:nvPr>
        </p:nvSpPr>
        <p:spPr>
          <a:xfrm>
            <a:off x="6671131" y="1131664"/>
            <a:ext cx="4743040" cy="1815882"/>
          </a:xfrm>
          <a:prstGeom prst="rect">
            <a:avLst/>
          </a:prstGeom>
          <a:noFill/>
        </p:spPr>
        <p:txBody>
          <a:bodyPr wrap="square">
            <a:spAutoFit/>
          </a:bodyPr>
          <a:lstStyle/>
          <a:p>
            <a:pPr marL="171450" indent="-171450" algn="just">
              <a:buFont typeface="Arial" panose="020B0604020202020204" pitchFamily="34" charset="0"/>
              <a:buChar char="•"/>
            </a:pPr>
            <a:r>
              <a:rPr lang="zh-CN" altLang="zh-CN" sz="1400" kern="100" dirty="0">
                <a:effectLst/>
                <a:latin typeface="+mn-ea"/>
                <a:cs typeface="Times New Roman" panose="02020603050405020304" pitchFamily="18" charset="0"/>
              </a:rPr>
              <a:t>新生儿</a:t>
            </a:r>
            <a:r>
              <a:rPr lang="zh-CN" altLang="en-US" sz="1400" kern="100" dirty="0">
                <a:effectLst/>
                <a:latin typeface="+mn-ea"/>
                <a:cs typeface="Times New Roman" panose="02020603050405020304" pitchFamily="18" charset="0"/>
              </a:rPr>
              <a:t>持续性</a:t>
            </a:r>
            <a:r>
              <a:rPr lang="zh-CN" altLang="zh-CN" sz="1400" kern="100" dirty="0">
                <a:effectLst/>
                <a:latin typeface="+mn-ea"/>
                <a:cs typeface="Times New Roman" panose="02020603050405020304" pitchFamily="18" charset="0"/>
              </a:rPr>
              <a:t>肺动脉高压占活产新生儿的</a:t>
            </a:r>
            <a:r>
              <a:rPr lang="en-US" altLang="zh-CN" sz="1400" kern="100" dirty="0">
                <a:effectLst/>
                <a:latin typeface="+mn-ea"/>
                <a:cs typeface="Times New Roman" panose="02020603050405020304" pitchFamily="18" charset="0"/>
              </a:rPr>
              <a:t>0.2</a:t>
            </a:r>
            <a:r>
              <a:rPr lang="zh-CN" altLang="zh-CN" sz="1400" kern="100" dirty="0">
                <a:effectLst/>
                <a:latin typeface="+mn-ea"/>
                <a:cs typeface="Times New Roman" panose="02020603050405020304" pitchFamily="18" charset="0"/>
              </a:rPr>
              <a:t>％，</a:t>
            </a:r>
            <a:r>
              <a:rPr lang="zh-CN" altLang="zh-CN" sz="1400" b="1" kern="100" dirty="0">
                <a:effectLst/>
                <a:latin typeface="+mn-ea"/>
                <a:cs typeface="Times New Roman" panose="02020603050405020304" pitchFamily="18" charset="0"/>
              </a:rPr>
              <a:t>中国每年发病人数约</a:t>
            </a:r>
            <a:r>
              <a:rPr lang="en-US" altLang="zh-CN" sz="1400" b="1" kern="100" dirty="0">
                <a:effectLst/>
                <a:latin typeface="+mn-ea"/>
                <a:cs typeface="Times New Roman" panose="02020603050405020304" pitchFamily="18" charset="0"/>
              </a:rPr>
              <a:t>2</a:t>
            </a:r>
            <a:r>
              <a:rPr lang="zh-CN" altLang="zh-CN" sz="1400" b="1" kern="100" dirty="0">
                <a:effectLst/>
                <a:latin typeface="+mn-ea"/>
                <a:cs typeface="Times New Roman" panose="02020603050405020304" pitchFamily="18" charset="0"/>
              </a:rPr>
              <a:t>万人。</a:t>
            </a:r>
            <a:endParaRPr lang="en-US" altLang="zh-CN" sz="1400" b="1"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400" kern="100" dirty="0">
                <a:effectLst/>
                <a:latin typeface="+mn-ea"/>
                <a:cs typeface="Times New Roman" panose="02020603050405020304" pitchFamily="18" charset="0"/>
              </a:rPr>
              <a:t>目前</a:t>
            </a:r>
            <a:r>
              <a:rPr lang="zh-CN" altLang="en-US" sz="1400" kern="100" dirty="0">
                <a:effectLst/>
                <a:latin typeface="+mn-ea"/>
                <a:cs typeface="Times New Roman" panose="02020603050405020304" pitchFamily="18" charset="0"/>
              </a:rPr>
              <a:t>医</a:t>
            </a:r>
            <a:r>
              <a:rPr lang="zh-CN" altLang="zh-CN" sz="1400" kern="100" dirty="0">
                <a:effectLst/>
                <a:latin typeface="+mn-ea"/>
                <a:cs typeface="Times New Roman" panose="02020603050405020304" pitchFamily="18" charset="0"/>
              </a:rPr>
              <a:t>保目录内没有针对新生儿肺动脉高压治疗的</a:t>
            </a:r>
            <a:r>
              <a:rPr lang="zh-CN" altLang="zh-CN" sz="1400" b="1" kern="100" dirty="0">
                <a:effectLst/>
                <a:latin typeface="+mn-ea"/>
                <a:cs typeface="Times New Roman" panose="02020603050405020304" pitchFamily="18" charset="0"/>
              </a:rPr>
              <a:t>靶向药物</a:t>
            </a:r>
            <a:r>
              <a:rPr lang="zh-CN" altLang="en-US" sz="1400" b="1" kern="100" dirty="0">
                <a:effectLst/>
                <a:latin typeface="+mn-ea"/>
                <a:cs typeface="Times New Roman" panose="02020603050405020304" pitchFamily="18" charset="0"/>
              </a:rPr>
              <a:t>；</a:t>
            </a:r>
            <a:endParaRPr lang="en-US" altLang="zh-CN" sz="1400" b="1"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400" kern="100" dirty="0">
                <a:effectLst/>
                <a:latin typeface="+mn-ea"/>
                <a:cs typeface="Times New Roman" panose="02020603050405020304" pitchFamily="18" charset="0"/>
              </a:rPr>
              <a:t>吸入用一氧化氮为抢救药物，</a:t>
            </a:r>
            <a:r>
              <a:rPr lang="zh-CN" altLang="en-US" sz="1400" b="1" kern="100" dirty="0">
                <a:latin typeface="+mn-ea"/>
                <a:cs typeface="Times New Roman" panose="02020603050405020304" pitchFamily="18" charset="0"/>
              </a:rPr>
              <a:t>用药疗程短，</a:t>
            </a:r>
            <a:r>
              <a:rPr lang="zh-CN" altLang="zh-CN" sz="1400" b="1" kern="100" dirty="0">
                <a:effectLst/>
                <a:latin typeface="+mn-ea"/>
                <a:cs typeface="Times New Roman" panose="02020603050405020304" pitchFamily="18" charset="0"/>
              </a:rPr>
              <a:t>占用</a:t>
            </a:r>
            <a:r>
              <a:rPr lang="zh-CN" altLang="en-US" sz="1400" b="1" kern="100" dirty="0">
                <a:effectLst/>
                <a:latin typeface="+mn-ea"/>
                <a:cs typeface="Times New Roman" panose="02020603050405020304" pitchFamily="18" charset="0"/>
              </a:rPr>
              <a:t>商</a:t>
            </a:r>
            <a:r>
              <a:rPr lang="zh-CN" altLang="zh-CN" sz="1400" b="1" kern="100" dirty="0">
                <a:effectLst/>
                <a:latin typeface="+mn-ea"/>
                <a:cs typeface="Times New Roman" panose="02020603050405020304" pitchFamily="18" charset="0"/>
              </a:rPr>
              <a:t>保资源较少</a:t>
            </a:r>
            <a:r>
              <a:rPr lang="zh-CN" altLang="en-US" sz="1400" b="1" kern="100" dirty="0">
                <a:effectLst/>
                <a:latin typeface="+mn-ea"/>
                <a:cs typeface="Times New Roman" panose="02020603050405020304" pitchFamily="18" charset="0"/>
              </a:rPr>
              <a:t>；</a:t>
            </a:r>
            <a:endParaRPr lang="en-US" altLang="zh-CN" sz="1400" b="1"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400" kern="0" dirty="0">
                <a:effectLst/>
                <a:latin typeface="+mn-ea"/>
                <a:cs typeface="宋体" panose="02010600030101010101" pitchFamily="2" charset="-122"/>
              </a:rPr>
              <a:t>该产品进入</a:t>
            </a:r>
            <a:r>
              <a:rPr lang="zh-CN" altLang="en-US" sz="1400" kern="0" dirty="0">
                <a:effectLst/>
                <a:latin typeface="+mn-ea"/>
                <a:cs typeface="宋体" panose="02010600030101010101" pitchFamily="2" charset="-122"/>
              </a:rPr>
              <a:t>医</a:t>
            </a:r>
            <a:r>
              <a:rPr lang="zh-CN" altLang="zh-CN" sz="1400" kern="0" dirty="0">
                <a:effectLst/>
                <a:latin typeface="+mn-ea"/>
                <a:cs typeface="宋体" panose="02010600030101010101" pitchFamily="2" charset="-122"/>
              </a:rPr>
              <a:t>保目录，有利于保障患病人群的</a:t>
            </a:r>
            <a:r>
              <a:rPr lang="zh-CN" altLang="zh-CN" sz="1400" b="1" kern="0" dirty="0">
                <a:effectLst/>
                <a:latin typeface="+mn-ea"/>
                <a:cs typeface="宋体" panose="02010600030101010101" pitchFamily="2" charset="-122"/>
              </a:rPr>
              <a:t>整体健康水平与合理用药需求。</a:t>
            </a:r>
            <a:endParaRPr lang="zh-CN" altLang="zh-CN" sz="1400" b="1" kern="100" dirty="0">
              <a:effectLst/>
              <a:latin typeface="+mn-ea"/>
              <a:cs typeface="Times New Roman" panose="02020603050405020304" pitchFamily="18" charset="0"/>
            </a:endParaRPr>
          </a:p>
        </p:txBody>
      </p:sp>
      <p:sp>
        <p:nvSpPr>
          <p:cNvPr id="12" name="文本框 11"/>
          <p:cNvSpPr txBox="1"/>
          <p:nvPr/>
        </p:nvSpPr>
        <p:spPr>
          <a:xfrm>
            <a:off x="631484" y="1118518"/>
            <a:ext cx="5110638" cy="1892826"/>
          </a:xfrm>
          <a:prstGeom prst="rect">
            <a:avLst/>
          </a:prstGeom>
          <a:noFill/>
        </p:spPr>
        <p:txBody>
          <a:bodyPr wrap="square" rtlCol="0">
            <a:spAutoFit/>
          </a:bodyPr>
          <a:lstStyle/>
          <a:p>
            <a:pPr marL="171450" indent="-171450" algn="just">
              <a:buFont typeface="Arial" panose="020B0604020202020204" pitchFamily="34" charset="0"/>
              <a:buChar char="•"/>
            </a:pPr>
            <a:r>
              <a:rPr lang="zh-CN" altLang="zh-CN" sz="1300" kern="100" dirty="0">
                <a:latin typeface="+mn-ea"/>
                <a:cs typeface="Times New Roman" panose="02020603050405020304" pitchFamily="18" charset="0"/>
              </a:rPr>
              <a:t>新生儿持续性肺动脉高压是新生儿的危急重症，起病隐匿，病情凶险，是导致新生儿死亡的</a:t>
            </a:r>
            <a:r>
              <a:rPr lang="zh-CN" altLang="zh-CN" sz="1300" b="1" kern="100" dirty="0">
                <a:latin typeface="+mn-ea"/>
                <a:cs typeface="Times New Roman" panose="02020603050405020304" pitchFamily="18" charset="0"/>
              </a:rPr>
              <a:t>重要原因</a:t>
            </a:r>
            <a:r>
              <a:rPr lang="zh-CN" altLang="zh-CN" sz="1300" kern="100" dirty="0">
                <a:latin typeface="+mn-ea"/>
                <a:cs typeface="Times New Roman" panose="02020603050405020304" pitchFamily="18" charset="0"/>
              </a:rPr>
              <a:t>。</a:t>
            </a:r>
            <a:endParaRPr lang="en-US" altLang="zh-CN" sz="1300" kern="100" dirty="0">
              <a:latin typeface="+mn-ea"/>
              <a:cs typeface="Times New Roman" panose="02020603050405020304" pitchFamily="18" charset="0"/>
            </a:endParaRPr>
          </a:p>
          <a:p>
            <a:pPr marL="171450" indent="-171450" algn="just">
              <a:buFont typeface="Arial" panose="020B0604020202020204" pitchFamily="34" charset="0"/>
              <a:buChar char="•"/>
            </a:pPr>
            <a:r>
              <a:rPr lang="zh-CN" altLang="zh-CN" sz="1300" kern="100" dirty="0">
                <a:effectLst/>
                <a:latin typeface="+mn-ea"/>
                <a:cs typeface="Times New Roman" panose="02020603050405020304" pitchFamily="18" charset="0"/>
              </a:rPr>
              <a:t>婴儿死亡率是反映一个国家和民族的居民健康水平和社会经济发展水平的</a:t>
            </a:r>
            <a:r>
              <a:rPr lang="zh-CN" altLang="zh-CN" sz="1300" b="1" kern="100" dirty="0">
                <a:effectLst/>
                <a:latin typeface="+mn-ea"/>
                <a:cs typeface="Times New Roman" panose="02020603050405020304" pitchFamily="18" charset="0"/>
              </a:rPr>
              <a:t>重要指标。</a:t>
            </a:r>
            <a:endParaRPr lang="en-US" altLang="zh-CN" sz="1300" b="1"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300" kern="100" dirty="0">
                <a:latin typeface="+mn-ea"/>
                <a:cs typeface="Times New Roman" panose="02020603050405020304" pitchFamily="18" charset="0"/>
              </a:rPr>
              <a:t>新生儿持续性肺动脉高压若能获得及时、正确的治疗，抢救成功的患者临床</a:t>
            </a:r>
            <a:r>
              <a:rPr lang="zh-CN" altLang="zh-CN" sz="1300" b="1" kern="100" dirty="0">
                <a:latin typeface="+mn-ea"/>
                <a:cs typeface="Times New Roman" panose="02020603050405020304" pitchFamily="18" charset="0"/>
              </a:rPr>
              <a:t>预后良好</a:t>
            </a:r>
            <a:r>
              <a:rPr lang="zh-CN" altLang="zh-CN" sz="1300" kern="100" dirty="0">
                <a:latin typeface="+mn-ea"/>
                <a:cs typeface="Times New Roman" panose="02020603050405020304" pitchFamily="18" charset="0"/>
              </a:rPr>
              <a:t>；若抢救不及时，患儿</a:t>
            </a:r>
            <a:r>
              <a:rPr lang="zh-CN" altLang="zh-CN" sz="1300" b="1" kern="100" dirty="0">
                <a:latin typeface="+mn-ea"/>
                <a:cs typeface="Times New Roman" panose="02020603050405020304" pitchFamily="18" charset="0"/>
              </a:rPr>
              <a:t>死亡的风险增加</a:t>
            </a:r>
            <a:r>
              <a:rPr lang="zh-CN" altLang="zh-CN" sz="1300" kern="100" dirty="0">
                <a:latin typeface="+mn-ea"/>
                <a:cs typeface="Times New Roman" panose="02020603050405020304" pitchFamily="18" charset="0"/>
              </a:rPr>
              <a:t>。</a:t>
            </a:r>
            <a:endParaRPr lang="zh-CN" altLang="zh-CN" sz="1300"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300" kern="100" dirty="0">
                <a:effectLst/>
                <a:latin typeface="+mn-ea"/>
                <a:cs typeface="Times New Roman" panose="02020603050405020304" pitchFamily="18" charset="0"/>
              </a:rPr>
              <a:t>近年来，我国政府高度重视新生儿救治和工作，先后出台多项政策，投入大量人力物力，全面提升新生儿救治水平，</a:t>
            </a:r>
            <a:r>
              <a:rPr lang="zh-CN" altLang="zh-CN" sz="1300" b="1" kern="100" dirty="0">
                <a:effectLst/>
                <a:latin typeface="+mn-ea"/>
                <a:cs typeface="Times New Roman" panose="02020603050405020304" pitchFamily="18" charset="0"/>
              </a:rPr>
              <a:t>降低新生儿死亡率</a:t>
            </a:r>
            <a:r>
              <a:rPr lang="zh-CN" altLang="zh-CN" sz="1300" kern="100" dirty="0">
                <a:effectLst/>
                <a:latin typeface="+mn-ea"/>
                <a:cs typeface="Times New Roman" panose="02020603050405020304" pitchFamily="18" charset="0"/>
              </a:rPr>
              <a:t>。</a:t>
            </a:r>
            <a:endParaRPr lang="en-US" altLang="zh-CN" sz="1300" kern="100" dirty="0">
              <a:effectLst/>
              <a:latin typeface="+mn-ea"/>
              <a:cs typeface="Times New Roman" panose="02020603050405020304" pitchFamily="18" charset="0"/>
            </a:endParaRPr>
          </a:p>
        </p:txBody>
      </p:sp>
      <p:pic>
        <p:nvPicPr>
          <p:cNvPr id="18" name="图片 17"/>
          <p:cNvPicPr>
            <a:picLocks noChangeAspect="1"/>
          </p:cNvPicPr>
          <p:nvPr/>
        </p:nvPicPr>
        <p:blipFill>
          <a:blip r:embed="rId13"/>
          <a:stretch>
            <a:fillRect/>
          </a:stretch>
        </p:blipFill>
        <p:spPr>
          <a:xfrm>
            <a:off x="1016803" y="3272427"/>
            <a:ext cx="4424765" cy="16745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公平性</a:t>
            </a:r>
            <a:r>
              <a:rPr lang="en-US" altLang="zh-CN" sz="2800" b="1" dirty="0">
                <a:latin typeface="+mn-ea"/>
              </a:rPr>
              <a:t>1</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1"/>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5" name="六边形 4"/>
            <p:cNvSpPr/>
            <p:nvPr>
              <p:custDataLst>
                <p:tags r:id="rId2"/>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mn-ea"/>
                </a:rPr>
                <a:t>05</a:t>
              </a:r>
              <a:endParaRPr lang="en-US" altLang="zh-CN" sz="2400" dirty="0">
                <a:solidFill>
                  <a:schemeClr val="bg1"/>
                </a:solidFill>
                <a:latin typeface="+mn-ea"/>
              </a:endParaRPr>
            </a:p>
          </p:txBody>
        </p:sp>
      </p:grpSp>
      <p:sp>
        <p:nvSpPr>
          <p:cNvPr id="21" name="圆角矩形 52"/>
          <p:cNvSpPr/>
          <p:nvPr>
            <p:custDataLst>
              <p:tags r:id="rId3"/>
            </p:custDataLst>
          </p:nvPr>
        </p:nvSpPr>
        <p:spPr>
          <a:xfrm>
            <a:off x="6400799" y="1703564"/>
            <a:ext cx="5176299" cy="3572374"/>
          </a:xfrm>
          <a:prstGeom prst="roundRect">
            <a:avLst>
              <a:gd name="adj" fmla="val 312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custDataLst>
              <p:tags r:id="rId4"/>
            </p:custDataLst>
          </p:nvPr>
        </p:nvSpPr>
        <p:spPr>
          <a:xfrm>
            <a:off x="6400799" y="1859339"/>
            <a:ext cx="5176299" cy="3139321"/>
          </a:xfrm>
          <a:prstGeom prst="rect">
            <a:avLst/>
          </a:prstGeom>
          <a:noFill/>
        </p:spPr>
        <p:txBody>
          <a:bodyPr wrap="square">
            <a:spAutoFit/>
          </a:bodyPr>
          <a:lstStyle/>
          <a:p>
            <a:pPr marL="342900" lvl="0" indent="-342900">
              <a:buFont typeface="Wingdings" panose="05000000000000000000" pitchFamily="2" charset="2"/>
              <a:buChar char="Ø"/>
            </a:pPr>
            <a:r>
              <a:rPr lang="zh-CN" altLang="zh-CN" dirty="0">
                <a:latin typeface="+mn-ea"/>
              </a:rPr>
              <a:t>国内</a:t>
            </a:r>
            <a:r>
              <a:rPr lang="zh-CN" altLang="en-US" dirty="0">
                <a:latin typeface="+mn-ea"/>
              </a:rPr>
              <a:t>外</a:t>
            </a:r>
            <a:r>
              <a:rPr lang="zh-CN" altLang="zh-CN" dirty="0">
                <a:latin typeface="+mn-ea"/>
              </a:rPr>
              <a:t>已发布相关指南和专家共识，诊断清晰，专家认识较深，普遍能够</a:t>
            </a:r>
            <a:r>
              <a:rPr lang="zh-CN" altLang="zh-CN" b="1" dirty="0">
                <a:latin typeface="+mn-ea"/>
              </a:rPr>
              <a:t>准确诊断</a:t>
            </a:r>
            <a:r>
              <a:rPr lang="zh-CN" altLang="zh-CN" dirty="0">
                <a:latin typeface="+mn-ea"/>
              </a:rPr>
              <a:t>。</a:t>
            </a:r>
            <a:endParaRPr lang="en-US" altLang="zh-CN" dirty="0">
              <a:latin typeface="+mn-ea"/>
            </a:endParaRPr>
          </a:p>
          <a:p>
            <a:pPr marL="342900" lvl="0" indent="-342900">
              <a:buFont typeface="Wingdings" panose="05000000000000000000" pitchFamily="2" charset="2"/>
              <a:buChar char="Ø"/>
            </a:pPr>
            <a:endParaRPr lang="en-US" altLang="zh-CN" dirty="0">
              <a:latin typeface="+mn-ea"/>
            </a:endParaRPr>
          </a:p>
          <a:p>
            <a:pPr marL="342900" lvl="0" indent="-342900">
              <a:buFont typeface="Wingdings" panose="05000000000000000000" pitchFamily="2" charset="2"/>
              <a:buChar char="Ø"/>
            </a:pPr>
            <a:r>
              <a:rPr lang="zh-CN" altLang="zh-CN" dirty="0">
                <a:latin typeface="+mn-ea"/>
              </a:rPr>
              <a:t>全国已建立</a:t>
            </a:r>
            <a:r>
              <a:rPr lang="en-US" altLang="zh-CN" dirty="0">
                <a:latin typeface="+mn-ea"/>
              </a:rPr>
              <a:t>3070</a:t>
            </a:r>
            <a:r>
              <a:rPr lang="zh-CN" altLang="zh-CN" dirty="0">
                <a:latin typeface="+mn-ea"/>
              </a:rPr>
              <a:t>个危重新生儿救治中心，建立起区域危重新生儿转运网络，该疾病得到</a:t>
            </a:r>
            <a:r>
              <a:rPr lang="zh-CN" altLang="zh-CN" b="1" dirty="0">
                <a:latin typeface="+mn-ea"/>
              </a:rPr>
              <a:t>规范化、系统化的管理。</a:t>
            </a:r>
            <a:endParaRPr lang="en-US" altLang="zh-CN" b="1" dirty="0">
              <a:latin typeface="+mn-ea"/>
            </a:endParaRPr>
          </a:p>
          <a:p>
            <a:pPr marL="342900" lvl="0" indent="-342900">
              <a:buFont typeface="Wingdings" panose="05000000000000000000" pitchFamily="2" charset="2"/>
              <a:buChar char="Ø"/>
            </a:pPr>
            <a:endParaRPr lang="en-US" altLang="zh-CN" dirty="0">
              <a:latin typeface="+mn-ea"/>
            </a:endParaRPr>
          </a:p>
          <a:p>
            <a:pPr marL="342900" lvl="0" indent="-342900">
              <a:buFont typeface="Wingdings" panose="05000000000000000000" pitchFamily="2" charset="2"/>
              <a:buChar char="Ø"/>
            </a:pPr>
            <a:r>
              <a:rPr lang="zh-CN" altLang="zh-CN" dirty="0">
                <a:latin typeface="+mn-ea"/>
              </a:rPr>
              <a:t>吸入用一氧化氮的适应症为低氧性呼吸衰竭合并肺动脉高压，适用人群为胎龄≥</a:t>
            </a:r>
            <a:r>
              <a:rPr lang="en-US" altLang="zh-CN" dirty="0">
                <a:latin typeface="+mn-ea"/>
              </a:rPr>
              <a:t>34</a:t>
            </a:r>
            <a:r>
              <a:rPr lang="zh-CN" altLang="zh-CN" dirty="0">
                <a:latin typeface="+mn-ea"/>
              </a:rPr>
              <a:t>周的新生儿，需要与通气支持联合使用，一般在</a:t>
            </a:r>
            <a:r>
              <a:rPr lang="en-US" altLang="zh-CN" dirty="0">
                <a:latin typeface="+mn-ea"/>
              </a:rPr>
              <a:t>ICU</a:t>
            </a:r>
            <a:r>
              <a:rPr lang="zh-CN" altLang="zh-CN" dirty="0">
                <a:latin typeface="+mn-ea"/>
              </a:rPr>
              <a:t>里，经专业的医生指导下使用</a:t>
            </a:r>
            <a:r>
              <a:rPr lang="zh-CN" altLang="en-US" dirty="0">
                <a:latin typeface="+mn-ea"/>
              </a:rPr>
              <a:t>，</a:t>
            </a:r>
            <a:r>
              <a:rPr lang="zh-CN" altLang="zh-CN" b="1" dirty="0">
                <a:latin typeface="+mn-ea"/>
              </a:rPr>
              <a:t>无临床滥用风险</a:t>
            </a:r>
            <a:r>
              <a:rPr lang="zh-CN" altLang="zh-CN" dirty="0">
                <a:latin typeface="+mn-ea"/>
              </a:rPr>
              <a:t>。</a:t>
            </a:r>
            <a:endParaRPr lang="zh-CN" altLang="zh-CN" dirty="0">
              <a:latin typeface="+mn-ea"/>
            </a:endParaRPr>
          </a:p>
        </p:txBody>
      </p:sp>
      <p:sp>
        <p:nvSpPr>
          <p:cNvPr id="23" name="圆角矩形 60"/>
          <p:cNvSpPr/>
          <p:nvPr/>
        </p:nvSpPr>
        <p:spPr>
          <a:xfrm>
            <a:off x="6400801" y="1174363"/>
            <a:ext cx="2193892"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schemeClr val="bg1"/>
                </a:solidFill>
                <a:latin typeface="+mn-ea"/>
              </a:rPr>
              <a:t>临床管理难度</a:t>
            </a:r>
            <a:endParaRPr lang="zh-CN" altLang="en-US" b="1" dirty="0">
              <a:solidFill>
                <a:schemeClr val="bg1"/>
              </a:solidFill>
              <a:latin typeface="+mn-ea"/>
            </a:endParaRPr>
          </a:p>
        </p:txBody>
      </p:sp>
      <p:sp>
        <p:nvSpPr>
          <p:cNvPr id="28" name="圆角矩形 52"/>
          <p:cNvSpPr/>
          <p:nvPr>
            <p:custDataLst>
              <p:tags r:id="rId5"/>
            </p:custDataLst>
          </p:nvPr>
        </p:nvSpPr>
        <p:spPr>
          <a:xfrm>
            <a:off x="917863" y="1703564"/>
            <a:ext cx="4911420" cy="3572375"/>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60"/>
          <p:cNvSpPr/>
          <p:nvPr/>
        </p:nvSpPr>
        <p:spPr>
          <a:xfrm>
            <a:off x="904219" y="1174363"/>
            <a:ext cx="2693091"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schemeClr val="bg1"/>
                </a:solidFill>
                <a:latin typeface="+mn-ea"/>
              </a:rPr>
              <a:t>弥补医保药品目录短板</a:t>
            </a:r>
            <a:endParaRPr lang="zh-CN" altLang="en-US" b="1" dirty="0">
              <a:solidFill>
                <a:schemeClr val="bg1"/>
              </a:solidFill>
              <a:latin typeface="+mn-ea"/>
            </a:endParaRPr>
          </a:p>
        </p:txBody>
      </p:sp>
      <p:sp>
        <p:nvSpPr>
          <p:cNvPr id="9" name="文本框 8"/>
          <p:cNvSpPr txBox="1"/>
          <p:nvPr>
            <p:custDataLst>
              <p:tags r:id="rId6"/>
            </p:custDataLst>
          </p:nvPr>
        </p:nvSpPr>
        <p:spPr>
          <a:xfrm>
            <a:off x="930275" y="1859339"/>
            <a:ext cx="4899008" cy="2862322"/>
          </a:xfrm>
          <a:prstGeom prst="rect">
            <a:avLst/>
          </a:prstGeom>
          <a:noFill/>
        </p:spPr>
        <p:txBody>
          <a:bodyPr wrap="square">
            <a:spAutoFit/>
          </a:bodyPr>
          <a:lstStyle/>
          <a:p>
            <a:pPr marL="285750" indent="-285750" algn="just">
              <a:buFont typeface="Wingdings" panose="05000000000000000000" pitchFamily="2" charset="2"/>
              <a:buChar char="Ø"/>
            </a:pPr>
            <a:r>
              <a:rPr lang="zh-CN" altLang="zh-CN" kern="100" dirty="0">
                <a:solidFill>
                  <a:schemeClr val="tx2"/>
                </a:solidFill>
                <a:effectLst/>
                <a:latin typeface="+mn-ea"/>
                <a:cs typeface="Times New Roman" panose="02020603050405020304" pitchFamily="18" charset="0"/>
              </a:rPr>
              <a:t>吸入用一氧化氮弥补了医保目录内缺少一氧化氮药品的空白，解决了临床对于新生儿</a:t>
            </a:r>
            <a:r>
              <a:rPr lang="zh-CN" altLang="en-US" kern="100" dirty="0">
                <a:solidFill>
                  <a:schemeClr val="tx2"/>
                </a:solidFill>
                <a:effectLst/>
                <a:latin typeface="+mn-ea"/>
                <a:cs typeface="Times New Roman" panose="02020603050405020304" pitchFamily="18" charset="0"/>
              </a:rPr>
              <a:t>持续性</a:t>
            </a:r>
            <a:r>
              <a:rPr lang="zh-CN" altLang="zh-CN" kern="100" dirty="0">
                <a:solidFill>
                  <a:schemeClr val="tx2"/>
                </a:solidFill>
                <a:effectLst/>
                <a:latin typeface="+mn-ea"/>
                <a:cs typeface="Times New Roman" panose="02020603050405020304" pitchFamily="18" charset="0"/>
              </a:rPr>
              <a:t>肺动脉高压的</a:t>
            </a:r>
            <a:r>
              <a:rPr lang="zh-CN" altLang="zh-CN" b="1" kern="100" dirty="0">
                <a:effectLst/>
                <a:latin typeface="+mn-ea"/>
                <a:cs typeface="Times New Roman" panose="02020603050405020304" pitchFamily="18" charset="0"/>
              </a:rPr>
              <a:t>抢救药品</a:t>
            </a:r>
            <a:r>
              <a:rPr lang="zh-CN" altLang="zh-CN" kern="100" dirty="0">
                <a:solidFill>
                  <a:schemeClr val="tx2"/>
                </a:solidFill>
                <a:effectLst/>
                <a:latin typeface="+mn-ea"/>
                <a:cs typeface="Times New Roman" panose="02020603050405020304" pitchFamily="18" charset="0"/>
              </a:rPr>
              <a:t>的迫切需求</a:t>
            </a:r>
            <a:r>
              <a:rPr lang="zh-CN" altLang="en-US" kern="100" dirty="0">
                <a:solidFill>
                  <a:schemeClr val="tx2"/>
                </a:solidFill>
                <a:effectLst/>
                <a:latin typeface="+mn-ea"/>
                <a:cs typeface="Times New Roman" panose="02020603050405020304" pitchFamily="18" charset="0"/>
              </a:rPr>
              <a:t>；</a:t>
            </a:r>
            <a:endParaRPr lang="en-US" altLang="zh-CN"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endParaRPr lang="en-US" altLang="zh-CN"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r>
              <a:rPr lang="zh-CN" altLang="zh-CN" kern="100" dirty="0">
                <a:solidFill>
                  <a:schemeClr val="tx2"/>
                </a:solidFill>
                <a:effectLst/>
                <a:latin typeface="+mn-ea"/>
                <a:cs typeface="Times New Roman" panose="02020603050405020304" pitchFamily="18" charset="0"/>
              </a:rPr>
              <a:t>吸入用一氧化氮为选择性肺血管扩张剂，不影响体循环血压，开辟了持续性肺动脉高压的</a:t>
            </a:r>
            <a:r>
              <a:rPr lang="zh-CN" altLang="zh-CN" b="1" kern="100" dirty="0">
                <a:solidFill>
                  <a:schemeClr val="tx2"/>
                </a:solidFill>
                <a:effectLst/>
                <a:latin typeface="+mn-ea"/>
                <a:cs typeface="Times New Roman" panose="02020603050405020304" pitchFamily="18" charset="0"/>
              </a:rPr>
              <a:t>新型治疗手段</a:t>
            </a:r>
            <a:r>
              <a:rPr lang="zh-CN" altLang="en-US" b="1" kern="100" dirty="0">
                <a:solidFill>
                  <a:schemeClr val="tx2"/>
                </a:solidFill>
                <a:effectLst/>
                <a:latin typeface="+mn-ea"/>
                <a:cs typeface="Times New Roman" panose="02020603050405020304" pitchFamily="18" charset="0"/>
              </a:rPr>
              <a:t>；</a:t>
            </a:r>
            <a:endParaRPr lang="en-US" altLang="zh-CN" b="1"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endParaRPr lang="en-US" altLang="zh-CN"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r>
              <a:rPr lang="zh-CN" altLang="zh-CN" kern="100" dirty="0">
                <a:solidFill>
                  <a:schemeClr val="tx2"/>
                </a:solidFill>
                <a:effectLst/>
                <a:latin typeface="+mn-ea"/>
                <a:cs typeface="Times New Roman" panose="02020603050405020304" pitchFamily="18" charset="0"/>
              </a:rPr>
              <a:t>该治疗手段</a:t>
            </a:r>
            <a:r>
              <a:rPr lang="zh-CN" altLang="zh-CN" b="1" kern="100" dirty="0">
                <a:solidFill>
                  <a:schemeClr val="tx2"/>
                </a:solidFill>
                <a:effectLst/>
                <a:latin typeface="+mn-ea"/>
                <a:cs typeface="Times New Roman" panose="02020603050405020304" pitchFamily="18" charset="0"/>
              </a:rPr>
              <a:t>符合危重新生儿</a:t>
            </a:r>
            <a:r>
              <a:rPr lang="zh-CN" altLang="zh-CN" kern="100" dirty="0">
                <a:solidFill>
                  <a:schemeClr val="tx2"/>
                </a:solidFill>
                <a:effectLst/>
                <a:latin typeface="+mn-ea"/>
                <a:cs typeface="Times New Roman" panose="02020603050405020304" pitchFamily="18" charset="0"/>
              </a:rPr>
              <a:t>的病理生理特点与用药需求。</a:t>
            </a:r>
            <a:endParaRPr lang="en-US" altLang="zh-CN" kern="100" dirty="0">
              <a:solidFill>
                <a:schemeClr val="tx2"/>
              </a:solidFill>
              <a:effectLst/>
              <a:latin typeface="+mn-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custDataLst>
              <p:tags r:id="rId1"/>
            </p:custDataLst>
          </p:nvPr>
        </p:nvSpPr>
        <p:spPr>
          <a:xfrm rot="5400000" flipH="1" flipV="1">
            <a:off x="12364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2" name="六边形 81"/>
          <p:cNvSpPr/>
          <p:nvPr>
            <p:custDataLst>
              <p:tags r:id="rId2"/>
            </p:custDataLst>
          </p:nvPr>
        </p:nvSpPr>
        <p:spPr>
          <a:xfrm rot="5400000" flipH="1" flipV="1">
            <a:off x="12611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98" name="矩形 97"/>
          <p:cNvSpPr/>
          <p:nvPr>
            <p:custDataLst>
              <p:tags r:id="rId3"/>
            </p:custDataLst>
          </p:nvPr>
        </p:nvSpPr>
        <p:spPr>
          <a:xfrm>
            <a:off x="13132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01</a:t>
            </a:r>
            <a:endParaRPr lang="en-US" altLang="zh-CN" sz="3200" dirty="0">
              <a:solidFill>
                <a:schemeClr val="bg1"/>
              </a:solidFill>
              <a:latin typeface="+mn-ea"/>
              <a:sym typeface="Segoe UI" panose="020B0502040204020203" pitchFamily="34" charset="0"/>
            </a:endParaRPr>
          </a:p>
        </p:txBody>
      </p:sp>
      <p:sp>
        <p:nvSpPr>
          <p:cNvPr id="4" name="TextBox 5"/>
          <p:cNvSpPr txBox="1"/>
          <p:nvPr>
            <p:custDataLst>
              <p:tags r:id="rId4"/>
            </p:custDataLst>
          </p:nvPr>
        </p:nvSpPr>
        <p:spPr>
          <a:xfrm>
            <a:off x="2102200" y="2984510"/>
            <a:ext cx="2339340" cy="523220"/>
          </a:xfrm>
          <a:prstGeom prst="rect">
            <a:avLst/>
          </a:prstGeom>
          <a:noFill/>
        </p:spPr>
        <p:txBody>
          <a:bodyPr wrap="square" rtlCol="0" anchor="ctr" anchorCtr="0">
            <a:spAutoFit/>
          </a:bodyPr>
          <a:lstStyle/>
          <a:p>
            <a:r>
              <a:rPr lang="zh-CN" altLang="en-US" sz="2800" b="1" dirty="0">
                <a:latin typeface="+mn-ea"/>
              </a:rPr>
              <a:t>药品</a:t>
            </a:r>
            <a:r>
              <a:rPr lang="zh-CN" altLang="en-US" sz="2800" b="1" dirty="0">
                <a:solidFill>
                  <a:schemeClr val="tx1"/>
                </a:solidFill>
                <a:latin typeface="+mn-ea"/>
              </a:rPr>
              <a:t>基本信息</a:t>
            </a:r>
            <a:endParaRPr lang="zh-CN" altLang="en-US" sz="2800" b="1" dirty="0">
              <a:solidFill>
                <a:schemeClr val="tx1"/>
              </a:solidFill>
              <a:latin typeface="+mn-ea"/>
            </a:endParaRPr>
          </a:p>
        </p:txBody>
      </p:sp>
      <p:sp>
        <p:nvSpPr>
          <p:cNvPr id="6" name="六边形 5"/>
          <p:cNvSpPr/>
          <p:nvPr>
            <p:custDataLst>
              <p:tags r:id="rId5"/>
            </p:custDataLst>
          </p:nvPr>
        </p:nvSpPr>
        <p:spPr>
          <a:xfrm rot="5400000" flipH="1" flipV="1">
            <a:off x="12364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7" name="六边形 6"/>
          <p:cNvSpPr/>
          <p:nvPr>
            <p:custDataLst>
              <p:tags r:id="rId6"/>
            </p:custDataLst>
          </p:nvPr>
        </p:nvSpPr>
        <p:spPr>
          <a:xfrm rot="5400000" flipH="1" flipV="1">
            <a:off x="12611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 name="矩形 7"/>
          <p:cNvSpPr/>
          <p:nvPr>
            <p:custDataLst>
              <p:tags r:id="rId7"/>
            </p:custDataLst>
          </p:nvPr>
        </p:nvSpPr>
        <p:spPr>
          <a:xfrm>
            <a:off x="1313838"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04</a:t>
            </a:r>
            <a:endParaRPr lang="zh-CN" altLang="en-US" sz="3200" dirty="0">
              <a:solidFill>
                <a:schemeClr val="bg1"/>
              </a:solidFill>
              <a:latin typeface="+mn-ea"/>
              <a:sym typeface="Segoe UI" panose="020B0502040204020203" pitchFamily="34" charset="0"/>
            </a:endParaRPr>
          </a:p>
        </p:txBody>
      </p:sp>
      <p:sp>
        <p:nvSpPr>
          <p:cNvPr id="9" name="TextBox 5"/>
          <p:cNvSpPr txBox="1"/>
          <p:nvPr>
            <p:custDataLst>
              <p:tags r:id="rId8"/>
            </p:custDataLst>
          </p:nvPr>
        </p:nvSpPr>
        <p:spPr>
          <a:xfrm>
            <a:off x="2094931" y="4385320"/>
            <a:ext cx="2339340" cy="523220"/>
          </a:xfrm>
          <a:prstGeom prst="rect">
            <a:avLst/>
          </a:prstGeom>
          <a:noFill/>
        </p:spPr>
        <p:txBody>
          <a:bodyPr wrap="square" rtlCol="0" anchor="ctr" anchorCtr="0">
            <a:spAutoFit/>
          </a:bodyPr>
          <a:lstStyle/>
          <a:p>
            <a:r>
              <a:rPr lang="zh-CN" altLang="en-US" sz="2800" b="1" dirty="0">
                <a:solidFill>
                  <a:schemeClr val="tx1"/>
                </a:solidFill>
                <a:latin typeface="+mn-ea"/>
              </a:rPr>
              <a:t>创新性</a:t>
            </a:r>
            <a:endParaRPr lang="zh-CN" altLang="en-US" sz="2800" b="1" dirty="0">
              <a:solidFill>
                <a:schemeClr val="tx1"/>
              </a:solidFill>
              <a:latin typeface="+mn-ea"/>
            </a:endParaRPr>
          </a:p>
        </p:txBody>
      </p:sp>
      <p:sp>
        <p:nvSpPr>
          <p:cNvPr id="16" name="六边形 15"/>
          <p:cNvSpPr/>
          <p:nvPr>
            <p:custDataLst>
              <p:tags r:id="rId9"/>
            </p:custDataLst>
          </p:nvPr>
        </p:nvSpPr>
        <p:spPr>
          <a:xfrm rot="5400000" flipH="1" flipV="1">
            <a:off x="47289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8" name="六边形 17"/>
          <p:cNvSpPr/>
          <p:nvPr>
            <p:custDataLst>
              <p:tags r:id="rId10"/>
            </p:custDataLst>
          </p:nvPr>
        </p:nvSpPr>
        <p:spPr>
          <a:xfrm rot="5400000" flipH="1" flipV="1">
            <a:off x="47536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9" name="矩形 18"/>
          <p:cNvSpPr/>
          <p:nvPr>
            <p:custDataLst>
              <p:tags r:id="rId11"/>
            </p:custDataLst>
          </p:nvPr>
        </p:nvSpPr>
        <p:spPr>
          <a:xfrm>
            <a:off x="48057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02</a:t>
            </a:r>
            <a:endParaRPr lang="zh-CN" altLang="en-US" sz="3200" dirty="0">
              <a:solidFill>
                <a:schemeClr val="bg1"/>
              </a:solidFill>
              <a:latin typeface="+mn-ea"/>
              <a:sym typeface="Segoe UI" panose="020B0502040204020203" pitchFamily="34" charset="0"/>
            </a:endParaRPr>
          </a:p>
        </p:txBody>
      </p:sp>
      <p:sp>
        <p:nvSpPr>
          <p:cNvPr id="20" name="TextBox 5"/>
          <p:cNvSpPr txBox="1"/>
          <p:nvPr>
            <p:custDataLst>
              <p:tags r:id="rId12"/>
            </p:custDataLst>
          </p:nvPr>
        </p:nvSpPr>
        <p:spPr>
          <a:xfrm>
            <a:off x="5587431" y="298513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安全性</a:t>
            </a:r>
            <a:endParaRPr lang="zh-CN" altLang="en-US" sz="2800" b="1" dirty="0">
              <a:solidFill>
                <a:schemeClr val="tx1"/>
              </a:solidFill>
              <a:latin typeface="+mn-ea"/>
            </a:endParaRPr>
          </a:p>
        </p:txBody>
      </p:sp>
      <p:sp>
        <p:nvSpPr>
          <p:cNvPr id="22" name="六边形 21"/>
          <p:cNvSpPr/>
          <p:nvPr>
            <p:custDataLst>
              <p:tags r:id="rId13"/>
            </p:custDataLst>
          </p:nvPr>
        </p:nvSpPr>
        <p:spPr>
          <a:xfrm rot="5400000" flipH="1" flipV="1">
            <a:off x="47289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3" name="六边形 22"/>
          <p:cNvSpPr/>
          <p:nvPr>
            <p:custDataLst>
              <p:tags r:id="rId14"/>
            </p:custDataLst>
          </p:nvPr>
        </p:nvSpPr>
        <p:spPr>
          <a:xfrm rot="5400000" flipH="1" flipV="1">
            <a:off x="47536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4" name="矩形 23"/>
          <p:cNvSpPr/>
          <p:nvPr>
            <p:custDataLst>
              <p:tags r:id="rId15"/>
            </p:custDataLst>
          </p:nvPr>
        </p:nvSpPr>
        <p:spPr>
          <a:xfrm>
            <a:off x="4805703"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05</a:t>
            </a:r>
            <a:endParaRPr lang="zh-CN" altLang="en-US" sz="3200" dirty="0">
              <a:solidFill>
                <a:schemeClr val="bg1"/>
              </a:solidFill>
              <a:latin typeface="+mn-ea"/>
              <a:sym typeface="Segoe UI" panose="020B0502040204020203" pitchFamily="34" charset="0"/>
            </a:endParaRPr>
          </a:p>
        </p:txBody>
      </p:sp>
      <p:sp>
        <p:nvSpPr>
          <p:cNvPr id="25" name="TextBox 5"/>
          <p:cNvSpPr txBox="1"/>
          <p:nvPr>
            <p:custDataLst>
              <p:tags r:id="rId16"/>
            </p:custDataLst>
          </p:nvPr>
        </p:nvSpPr>
        <p:spPr>
          <a:xfrm>
            <a:off x="5587431" y="438594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公平性</a:t>
            </a:r>
            <a:r>
              <a:rPr lang="en-US" altLang="zh-CN" sz="2800" b="1" dirty="0">
                <a:solidFill>
                  <a:schemeClr val="tx1"/>
                </a:solidFill>
                <a:latin typeface="+mn-ea"/>
              </a:rPr>
              <a:t>1</a:t>
            </a:r>
            <a:endParaRPr lang="zh-CN" altLang="en-US" sz="2800" b="1" dirty="0">
              <a:solidFill>
                <a:schemeClr val="tx1"/>
              </a:solidFill>
              <a:latin typeface="+mn-ea"/>
            </a:endParaRPr>
          </a:p>
        </p:txBody>
      </p:sp>
      <p:sp>
        <p:nvSpPr>
          <p:cNvPr id="32" name="六边形 31"/>
          <p:cNvSpPr/>
          <p:nvPr>
            <p:custDataLst>
              <p:tags r:id="rId17"/>
            </p:custDataLst>
          </p:nvPr>
        </p:nvSpPr>
        <p:spPr>
          <a:xfrm rot="5400000" flipH="1" flipV="1">
            <a:off x="8009255"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3" name="六边形 32"/>
          <p:cNvSpPr/>
          <p:nvPr>
            <p:custDataLst>
              <p:tags r:id="rId18"/>
            </p:custDataLst>
          </p:nvPr>
        </p:nvSpPr>
        <p:spPr>
          <a:xfrm rot="5400000" flipH="1" flipV="1">
            <a:off x="8034020"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4" name="矩形 33"/>
          <p:cNvSpPr/>
          <p:nvPr>
            <p:custDataLst>
              <p:tags r:id="rId19"/>
            </p:custDataLst>
          </p:nvPr>
        </p:nvSpPr>
        <p:spPr>
          <a:xfrm>
            <a:off x="8086047"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03</a:t>
            </a:r>
            <a:endParaRPr lang="zh-CN" altLang="en-US" sz="3200" dirty="0">
              <a:solidFill>
                <a:schemeClr val="bg1"/>
              </a:solidFill>
              <a:latin typeface="+mn-ea"/>
              <a:sym typeface="Segoe UI" panose="020B0502040204020203" pitchFamily="34" charset="0"/>
            </a:endParaRPr>
          </a:p>
        </p:txBody>
      </p:sp>
      <p:sp>
        <p:nvSpPr>
          <p:cNvPr id="35" name="TextBox 5"/>
          <p:cNvSpPr txBox="1"/>
          <p:nvPr>
            <p:custDataLst>
              <p:tags r:id="rId20"/>
            </p:custDataLst>
          </p:nvPr>
        </p:nvSpPr>
        <p:spPr>
          <a:xfrm>
            <a:off x="8867775" y="2985135"/>
            <a:ext cx="1370330" cy="521970"/>
          </a:xfrm>
          <a:prstGeom prst="rect">
            <a:avLst/>
          </a:prstGeom>
          <a:noFill/>
        </p:spPr>
        <p:txBody>
          <a:bodyPr wrap="square" rtlCol="0" anchor="ctr" anchorCtr="0">
            <a:spAutoFit/>
          </a:bodyPr>
          <a:lstStyle/>
          <a:p>
            <a:r>
              <a:rPr lang="zh-CN" altLang="en-US" sz="2800" b="1" dirty="0">
                <a:solidFill>
                  <a:schemeClr val="tx1"/>
                </a:solidFill>
                <a:latin typeface="+mn-ea"/>
              </a:rPr>
              <a:t>有效性</a:t>
            </a:r>
            <a:endParaRPr lang="zh-CN" altLang="en-US" sz="2800" b="1" dirty="0">
              <a:solidFill>
                <a:schemeClr val="tx1"/>
              </a:solidFill>
              <a:latin typeface="+mn-ea"/>
            </a:endParaRPr>
          </a:p>
        </p:txBody>
      </p:sp>
      <p:sp>
        <p:nvSpPr>
          <p:cNvPr id="46" name="文本框 45"/>
          <p:cNvSpPr txBox="1"/>
          <p:nvPr/>
        </p:nvSpPr>
        <p:spPr>
          <a:xfrm>
            <a:off x="6216650" y="1191260"/>
            <a:ext cx="1741805" cy="645160"/>
          </a:xfrm>
          <a:prstGeom prst="rect">
            <a:avLst/>
          </a:prstGeom>
          <a:noFill/>
        </p:spPr>
        <p:txBody>
          <a:bodyPr wrap="square" rtlCol="0" anchor="ctr" anchorCtr="0">
            <a:spAutoFit/>
          </a:bodyPr>
          <a:lstStyle/>
          <a:p>
            <a:r>
              <a:rPr lang="en-US" altLang="zh-CN" sz="3600">
                <a:solidFill>
                  <a:srgbClr val="0092D8"/>
                </a:solidFill>
                <a:latin typeface="Arial" panose="020B0604020202020204" pitchFamily="34" charset="0"/>
                <a:ea typeface="思源黑体 CN Bold" panose="020B0800000000000000" charset="-122"/>
              </a:rPr>
              <a:t>content</a:t>
            </a:r>
            <a:endParaRPr lang="en-US" altLang="zh-CN" sz="3600">
              <a:solidFill>
                <a:srgbClr val="0092D8"/>
              </a:solidFill>
              <a:latin typeface="Arial" panose="020B0604020202020204" pitchFamily="34" charset="0"/>
              <a:ea typeface="思源黑体 CN Bold" panose="020B0800000000000000" charset="-122"/>
            </a:endParaRPr>
          </a:p>
        </p:txBody>
      </p:sp>
      <p:sp>
        <p:nvSpPr>
          <p:cNvPr id="42" name="文本框 41"/>
          <p:cNvSpPr txBox="1"/>
          <p:nvPr/>
        </p:nvSpPr>
        <p:spPr>
          <a:xfrm>
            <a:off x="4234180" y="1001395"/>
            <a:ext cx="1981835" cy="1014730"/>
          </a:xfrm>
          <a:prstGeom prst="rect">
            <a:avLst/>
          </a:prstGeom>
          <a:noFill/>
        </p:spPr>
        <p:txBody>
          <a:bodyPr wrap="square" rtlCol="0" anchor="ctr" anchorCtr="0">
            <a:spAutoFit/>
          </a:bodyPr>
          <a:lstStyle/>
          <a:p>
            <a:pPr algn="dist"/>
            <a:r>
              <a:rPr lang="zh-CN" altLang="en-US" sz="6000" b="1" dirty="0">
                <a:solidFill>
                  <a:srgbClr val="0092D8"/>
                </a:solidFill>
                <a:latin typeface="Arial" panose="020B0604020202020204" pitchFamily="34" charset="0"/>
                <a:ea typeface="思源黑体 CN Bold" panose="020B0800000000000000" charset="-122"/>
              </a:rPr>
              <a:t>目录</a:t>
            </a:r>
            <a:endParaRPr lang="zh-CN" altLang="en-US" sz="6000" b="1" dirty="0">
              <a:solidFill>
                <a:srgbClr val="0092D8"/>
              </a:solidFill>
              <a:latin typeface="Arial" panose="020B0604020202020204" pitchFamily="34" charset="0"/>
              <a:ea typeface="思源黑体 CN Bold" panose="020B0800000000000000" charset="-122"/>
            </a:endParaRPr>
          </a:p>
        </p:txBody>
      </p:sp>
    </p:spTree>
    <p:custDataLst>
      <p:tags r:id="rId2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药品</a:t>
            </a:r>
            <a:r>
              <a:rPr lang="zh-CN" altLang="en-US" sz="2800" b="1" dirty="0">
                <a:solidFill>
                  <a:schemeClr val="tx1"/>
                </a:solidFill>
                <a:latin typeface="+mn-ea"/>
              </a:rPr>
              <a:t>基本信息</a:t>
            </a:r>
            <a:endParaRPr lang="zh-CN" altLang="en-US" sz="2800" b="1" dirty="0">
              <a:solidFill>
                <a:schemeClr val="tx1"/>
              </a:solidFill>
              <a:latin typeface="+mn-ea"/>
            </a:endParaRPr>
          </a:p>
        </p:txBody>
      </p:sp>
      <p:grpSp>
        <p:nvGrpSpPr>
          <p:cNvPr id="30" name="组合 29"/>
          <p:cNvGrpSpPr/>
          <p:nvPr/>
        </p:nvGrpSpPr>
        <p:grpSpPr>
          <a:xfrm>
            <a:off x="495935" y="324485"/>
            <a:ext cx="443230" cy="521335"/>
            <a:chOff x="781" y="511"/>
            <a:chExt cx="698" cy="821"/>
          </a:xfrm>
        </p:grpSpPr>
        <p:sp>
          <p:nvSpPr>
            <p:cNvPr id="12" name="六边形 11"/>
            <p:cNvSpPr/>
            <p:nvPr>
              <p:custDataLst>
                <p:tags r:id="rId1"/>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3" name="六边形 12"/>
            <p:cNvSpPr/>
            <p:nvPr>
              <p:custDataLst>
                <p:tags r:id="rId2"/>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27" name="文本框 26"/>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Arial" panose="020B0604020202020204" pitchFamily="34" charset="0"/>
                  <a:ea typeface="思源黑体 CN Bold" panose="020B0800000000000000" charset="-122"/>
                </a:rPr>
                <a:t>01</a:t>
              </a:r>
              <a:endParaRPr lang="zh-CN" altLang="en-US" sz="2400" dirty="0">
                <a:solidFill>
                  <a:schemeClr val="bg1"/>
                </a:solidFill>
                <a:latin typeface="Arial" panose="020B0604020202020204" pitchFamily="34" charset="0"/>
                <a:ea typeface="思源黑体 CN Bold" panose="020B0800000000000000" charset="-122"/>
              </a:endParaRPr>
            </a:p>
          </p:txBody>
        </p:sp>
      </p:grpSp>
      <p:graphicFrame>
        <p:nvGraphicFramePr>
          <p:cNvPr id="3" name="表格 2"/>
          <p:cNvGraphicFramePr>
            <a:graphicFrameLocks noGrp="1" noMove="1" noResize="1" noDrilldown="1"/>
          </p:cNvGraphicFramePr>
          <p:nvPr/>
        </p:nvGraphicFramePr>
        <p:xfrm>
          <a:off x="310101" y="978435"/>
          <a:ext cx="6493566" cy="5260751"/>
        </p:xfrm>
        <a:graphic>
          <a:graphicData uri="http://schemas.openxmlformats.org/drawingml/2006/table">
            <a:tbl>
              <a:tblPr firstRow="1" bandRow="1">
                <a:tableStyleId>{2D5ABB26-0587-4C30-8999-92F81FD0307C}</a:tableStyleId>
              </a:tblPr>
              <a:tblGrid>
                <a:gridCol w="1463040"/>
                <a:gridCol w="517572"/>
                <a:gridCol w="1093483"/>
                <a:gridCol w="567602"/>
                <a:gridCol w="792195"/>
                <a:gridCol w="721724"/>
                <a:gridCol w="1337950"/>
              </a:tblGrid>
              <a:tr h="340411">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通用名</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chemeClr val="tx1"/>
                          </a:solidFill>
                          <a:latin typeface="+mn-ea"/>
                          <a:ea typeface="+mn-ea"/>
                        </a:rPr>
                        <a:t>吸入用一氧化氮</a:t>
                      </a:r>
                      <a:r>
                        <a:rPr lang="en-US" altLang="zh-CN" sz="1400" b="0" baseline="30000" dirty="0">
                          <a:solidFill>
                            <a:schemeClr val="tx1"/>
                          </a:solidFill>
                          <a:latin typeface="+mn-ea"/>
                          <a:ea typeface="+mn-ea"/>
                        </a:rPr>
                        <a:t>1</a:t>
                      </a:r>
                      <a:endParaRPr lang="en-US" altLang="zh-CN"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tc>
                <a:tc hMerge="1">
                  <a:tcPr/>
                </a:tc>
                <a:tc hMerge="1">
                  <a:tcPr/>
                </a:tc>
                <a:tc hMerge="1">
                  <a:tcPr>
                    <a:lnL w="12700" cap="flat" cmpd="sng" algn="ctr">
                      <a:solidFill>
                        <a:schemeClr val="tx1"/>
                      </a:solidFill>
                      <a:prstDash val="solid"/>
                      <a:round/>
                      <a:headEnd type="none" w="med" len="med"/>
                      <a:tailEnd type="none" w="med" len="med"/>
                    </a:lnL>
                  </a:tcPr>
                </a:tc>
                <a:tc hMerge="1">
                  <a:tcPr>
                    <a:lnL w="12700" cap="flat" cmpd="sng" algn="ctr">
                      <a:solidFill>
                        <a:schemeClr val="tx1"/>
                      </a:solidFill>
                      <a:prstDash val="solid"/>
                      <a:round/>
                      <a:headEnd type="none" w="med" len="med"/>
                      <a:tailEnd type="none" w="med" len="med"/>
                    </a:lnL>
                  </a:tcPr>
                </a:tc>
              </a:tr>
              <a:tr h="57869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mn-ea"/>
                          <a:ea typeface="+mn-ea"/>
                        </a:rPr>
                        <a:t>医保药品分类与代码</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0" dirty="0">
                          <a:solidFill>
                            <a:schemeClr val="tx1"/>
                          </a:solidFill>
                          <a:latin typeface="+mn-ea"/>
                          <a:ea typeface="+mn-ea"/>
                        </a:rPr>
                        <a:t>XR07AXY336L017010184091</a:t>
                      </a:r>
                      <a:r>
                        <a:rPr lang="zh-CN" altLang="en-US" sz="1400" b="0" dirty="0">
                          <a:solidFill>
                            <a:schemeClr val="tx1"/>
                          </a:solidFill>
                          <a:latin typeface="+mn-ea"/>
                          <a:ea typeface="+mn-ea"/>
                        </a:rPr>
                        <a:t>，</a:t>
                      </a:r>
                      <a:r>
                        <a:rPr lang="en-US" altLang="zh-CN" sz="1400" b="0" dirty="0">
                          <a:solidFill>
                            <a:schemeClr val="tx1"/>
                          </a:solidFill>
                          <a:latin typeface="+mn-ea"/>
                          <a:ea typeface="+mn-ea"/>
                        </a:rPr>
                        <a:t>XR07AXY336L017010284091</a:t>
                      </a:r>
                      <a:r>
                        <a:rPr lang="zh-CN" altLang="en-US" sz="1400" b="0" dirty="0">
                          <a:solidFill>
                            <a:schemeClr val="tx1"/>
                          </a:solidFill>
                          <a:latin typeface="+mn-ea"/>
                          <a:ea typeface="+mn-ea"/>
                        </a:rPr>
                        <a:t>。</a:t>
                      </a:r>
                      <a:endParaRPr lang="en-US" altLang="zh-CN"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tc>
                <a:tc hMerge="1">
                  <a:tcPr/>
                </a:tc>
                <a:tc hMerge="1">
                  <a:tcPr/>
                </a:tc>
                <a:tc hMerge="1">
                  <a:tcPr>
                    <a:lnL w="12700" cap="flat" cmpd="sng" algn="ctr">
                      <a:solidFill>
                        <a:schemeClr val="tx1"/>
                      </a:solidFill>
                      <a:prstDash val="solid"/>
                      <a:round/>
                      <a:headEnd type="none" w="med" len="med"/>
                      <a:tailEnd type="none" w="med" len="med"/>
                    </a:lnL>
                  </a:tcPr>
                </a:tc>
                <a:tc hMerge="1">
                  <a:tcPr>
                    <a:lnL w="12700" cap="flat" cmpd="sng" algn="ctr">
                      <a:solidFill>
                        <a:schemeClr val="tx1"/>
                      </a:solidFill>
                      <a:prstDash val="solid"/>
                      <a:round/>
                      <a:headEnd type="none" w="med" len="med"/>
                      <a:tailEnd type="none" w="med" len="med"/>
                    </a:lnL>
                  </a:tcPr>
                </a:tc>
              </a:tr>
              <a:tr h="34041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mn-ea"/>
                          <a:ea typeface="+mn-ea"/>
                        </a:rPr>
                        <a:t>是否为独家</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b="0" dirty="0">
                          <a:solidFill>
                            <a:schemeClr val="tx1"/>
                          </a:solidFill>
                          <a:latin typeface="+mn-ea"/>
                          <a:ea typeface="+mn-ea"/>
                        </a:rPr>
                        <a:t>是</a:t>
                      </a:r>
                      <a:endParaRPr lang="zh-CN" altLang="en-US"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b="1" dirty="0">
                          <a:solidFill>
                            <a:schemeClr val="tx1"/>
                          </a:solidFill>
                          <a:latin typeface="+mn-ea"/>
                          <a:ea typeface="+mn-ea"/>
                        </a:rPr>
                        <a:t>药品类别</a:t>
                      </a:r>
                      <a:endParaRPr lang="zh-CN" altLang="en-US" sz="1400" b="1" dirty="0">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b="0" dirty="0">
                          <a:solidFill>
                            <a:schemeClr val="tx1"/>
                          </a:solidFill>
                          <a:latin typeface="+mn-ea"/>
                          <a:ea typeface="+mn-ea"/>
                        </a:rPr>
                        <a:t>西药</a:t>
                      </a:r>
                      <a:endParaRPr lang="zh-CN" altLang="en-US" sz="1400" dirty="0">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zh-CN" altLang="en-US" sz="1400" b="1" dirty="0">
                          <a:latin typeface="+mn-ea"/>
                          <a:ea typeface="+mn-ea"/>
                        </a:rPr>
                        <a:t>药品注册分类</a:t>
                      </a:r>
                      <a:endParaRPr lang="zh-CN" altLang="en-US" sz="1400" b="1" dirty="0">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lnL w="12700" cap="flat" cmpd="sng" algn="ctr">
                      <a:solidFill>
                        <a:schemeClr val="tx1"/>
                      </a:solidFill>
                      <a:prstDash val="solid"/>
                      <a:round/>
                      <a:headEnd type="none" w="med" len="med"/>
                      <a:tailEnd type="none" w="med" len="med"/>
                    </a:lnL>
                  </a:tcPr>
                </a:tc>
                <a:tc>
                  <a:txBody>
                    <a:bodyPr/>
                    <a:lstStyle/>
                    <a:p>
                      <a:r>
                        <a:rPr lang="zh-CN" altLang="en-US" sz="1400" dirty="0">
                          <a:latin typeface="+mn-ea"/>
                          <a:ea typeface="+mn-ea"/>
                        </a:rPr>
                        <a:t>化学药品</a:t>
                      </a:r>
                      <a:r>
                        <a:rPr lang="en-US" altLang="zh-CN" sz="1400" dirty="0">
                          <a:latin typeface="+mn-ea"/>
                          <a:ea typeface="+mn-ea"/>
                        </a:rPr>
                        <a:t>5.1</a:t>
                      </a:r>
                      <a:r>
                        <a:rPr lang="zh-CN" altLang="en-US" sz="1400" dirty="0">
                          <a:latin typeface="+mn-ea"/>
                          <a:ea typeface="+mn-ea"/>
                        </a:rPr>
                        <a:t>类</a:t>
                      </a:r>
                      <a:endParaRPr lang="zh-CN" altLang="en-US" dirty="0"/>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340411">
                <a:tc>
                  <a:txBody>
                    <a:bodyPr/>
                    <a:lstStyle/>
                    <a:p>
                      <a:r>
                        <a:rPr lang="zh-CN" altLang="en-US" sz="1400" b="1" dirty="0">
                          <a:solidFill>
                            <a:schemeClr val="tx1"/>
                          </a:solidFill>
                          <a:latin typeface="+mn-ea"/>
                          <a:ea typeface="+mn-ea"/>
                        </a:rPr>
                        <a:t>申报目录类别</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r>
                        <a:rPr lang="zh-CN" altLang="en-US" sz="1400" b="0" dirty="0">
                          <a:solidFill>
                            <a:schemeClr val="tx1"/>
                          </a:solidFill>
                          <a:latin typeface="+mn-ea"/>
                          <a:ea typeface="+mn-ea"/>
                        </a:rPr>
                        <a:t>商保创新药目录</a:t>
                      </a:r>
                      <a:endParaRPr lang="zh-CN" altLang="en-US"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tc>
                <a:tc hMerge="1">
                  <a:tcPr/>
                </a:tc>
                <a:tc hMerge="1">
                  <a:tcPr/>
                </a:tc>
                <a:tc hMerge="1">
                  <a:tcPr>
                    <a:lnL w="12700" cap="flat" cmpd="sng" algn="ctr">
                      <a:solidFill>
                        <a:schemeClr val="tx1"/>
                      </a:solidFill>
                      <a:prstDash val="solid"/>
                      <a:round/>
                      <a:headEnd type="none" w="med" len="med"/>
                      <a:tailEnd type="none" w="med" len="med"/>
                    </a:lnL>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461644">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核心专利类型</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0" dirty="0">
                          <a:solidFill>
                            <a:schemeClr val="tx1"/>
                          </a:solidFill>
                          <a:latin typeface="+mn-ea"/>
                          <a:ea typeface="+mn-ea"/>
                        </a:rPr>
                        <a:t>无</a:t>
                      </a:r>
                      <a:endParaRPr lang="zh-CN" altLang="en-US"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lang="zh-CN" altLang="en-US" sz="1400" b="1" dirty="0">
                          <a:solidFill>
                            <a:schemeClr val="tx1"/>
                          </a:solidFill>
                          <a:latin typeface="+mn-ea"/>
                          <a:ea typeface="+mn-ea"/>
                        </a:rPr>
                        <a:t>当前是否存在专利纠纷</a:t>
                      </a:r>
                      <a:endParaRPr lang="zh-CN" altLang="en-US" sz="1400" b="1" dirty="0"/>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tc>
                <a:tc hMerge="1">
                  <a:tcPr>
                    <a:lnL w="12700" cap="flat" cmpd="sng" algn="ctr">
                      <a:solidFill>
                        <a:schemeClr val="tx1"/>
                      </a:solidFill>
                      <a:prstDash val="solid"/>
                      <a:round/>
                      <a:headEnd type="none" w="med" len="med"/>
                      <a:tailEnd type="none" w="med" len="med"/>
                    </a:lnL>
                  </a:tcPr>
                </a:tc>
                <a:tc>
                  <a:txBody>
                    <a:bodyPr/>
                    <a:lstStyle/>
                    <a:p>
                      <a:r>
                        <a:rPr lang="zh-CN" altLang="en-US" sz="1400" b="0" dirty="0">
                          <a:solidFill>
                            <a:schemeClr val="tx1"/>
                          </a:solidFill>
                          <a:latin typeface="+mn-ea"/>
                          <a:ea typeface="+mn-ea"/>
                        </a:rPr>
                        <a:t>无</a:t>
                      </a:r>
                      <a:endParaRPr lang="zh-CN" altLang="en-US"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055271">
                <a:tc>
                  <a:txBody>
                    <a:bodyPr/>
                    <a:lstStyle/>
                    <a:p>
                      <a:r>
                        <a:rPr lang="zh-CN" altLang="en-US" sz="1400" b="1" dirty="0">
                          <a:solidFill>
                            <a:schemeClr val="tx1"/>
                          </a:solidFill>
                          <a:latin typeface="+mn-ea"/>
                          <a:ea typeface="+mn-ea"/>
                        </a:rPr>
                        <a:t>说明书全部注册规格</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chemeClr val="tx1"/>
                          </a:solidFill>
                          <a:latin typeface="+mn-ea"/>
                          <a:ea typeface="+mn-ea"/>
                        </a:rPr>
                        <a:t>规格：</a:t>
                      </a:r>
                      <a:r>
                        <a:rPr lang="en-US" altLang="zh-CN" sz="1400" b="0" dirty="0">
                          <a:solidFill>
                            <a:schemeClr val="tx1"/>
                          </a:solidFill>
                          <a:latin typeface="+mn-ea"/>
                          <a:ea typeface="+mn-ea"/>
                        </a:rPr>
                        <a:t>800pp</a:t>
                      </a:r>
                      <a:endParaRPr lang="en-US" altLang="zh-CN" sz="14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chemeClr val="tx1"/>
                          </a:solidFill>
                          <a:latin typeface="+mn-ea"/>
                          <a:ea typeface="+mn-ea"/>
                        </a:rPr>
                        <a:t>包装规格</a:t>
                      </a:r>
                      <a:r>
                        <a:rPr lang="en-US" altLang="zh-CN" sz="1400" b="0" dirty="0">
                          <a:solidFill>
                            <a:schemeClr val="tx1"/>
                          </a:solidFill>
                          <a:latin typeface="+mn-ea"/>
                          <a:ea typeface="+mn-ea"/>
                        </a:rPr>
                        <a:t>1</a:t>
                      </a:r>
                      <a:r>
                        <a:rPr lang="zh-CN" altLang="en-US" sz="1400" b="0" dirty="0">
                          <a:solidFill>
                            <a:schemeClr val="tx1"/>
                          </a:solidFill>
                          <a:latin typeface="+mn-ea"/>
                          <a:ea typeface="+mn-ea"/>
                        </a:rPr>
                        <a:t>：</a:t>
                      </a:r>
                      <a:r>
                        <a:rPr lang="en-US" altLang="zh-CN" sz="1400" b="0" dirty="0">
                          <a:solidFill>
                            <a:schemeClr val="tx1"/>
                          </a:solidFill>
                          <a:latin typeface="+mn-ea"/>
                          <a:ea typeface="+mn-ea"/>
                        </a:rPr>
                        <a:t>D</a:t>
                      </a:r>
                      <a:r>
                        <a:rPr lang="zh-CN" altLang="en-US" sz="1400" b="0" dirty="0">
                          <a:solidFill>
                            <a:schemeClr val="tx1"/>
                          </a:solidFill>
                          <a:latin typeface="+mn-ea"/>
                          <a:ea typeface="+mn-ea"/>
                        </a:rPr>
                        <a:t>型</a:t>
                      </a:r>
                      <a:r>
                        <a:rPr lang="en-US" altLang="zh-CN" sz="1400" b="0" dirty="0">
                          <a:solidFill>
                            <a:schemeClr val="tx1"/>
                          </a:solidFill>
                          <a:latin typeface="+mn-ea"/>
                          <a:ea typeface="+mn-ea"/>
                        </a:rPr>
                        <a:t>:</a:t>
                      </a:r>
                      <a:r>
                        <a:rPr lang="zh-CN" altLang="en-US" sz="1400" b="0" dirty="0">
                          <a:solidFill>
                            <a:schemeClr val="tx1"/>
                          </a:solidFill>
                          <a:latin typeface="+mn-ea"/>
                          <a:ea typeface="+mn-ea"/>
                        </a:rPr>
                        <a:t>含有</a:t>
                      </a:r>
                      <a:r>
                        <a:rPr lang="en-US" altLang="zh-CN" sz="1400" b="0" dirty="0">
                          <a:solidFill>
                            <a:schemeClr val="tx1"/>
                          </a:solidFill>
                          <a:latin typeface="+mn-ea"/>
                          <a:ea typeface="+mn-ea"/>
                        </a:rPr>
                        <a:t>353L</a:t>
                      </a:r>
                      <a:r>
                        <a:rPr lang="zh-CN" altLang="en-US" sz="1400" b="0" dirty="0">
                          <a:solidFill>
                            <a:schemeClr val="tx1"/>
                          </a:solidFill>
                          <a:latin typeface="+mn-ea"/>
                          <a:ea typeface="+mn-ea"/>
                        </a:rPr>
                        <a:t>压缩气体</a:t>
                      </a:r>
                      <a:r>
                        <a:rPr lang="en-US" altLang="zh-CN" sz="1400" b="0" dirty="0">
                          <a:solidFill>
                            <a:schemeClr val="tx1"/>
                          </a:solidFill>
                          <a:latin typeface="+mn-ea"/>
                          <a:ea typeface="+mn-ea"/>
                        </a:rPr>
                        <a:t>,</a:t>
                      </a:r>
                      <a:r>
                        <a:rPr lang="zh-CN" altLang="en-US" sz="1400" b="0" dirty="0">
                          <a:solidFill>
                            <a:schemeClr val="tx1"/>
                          </a:solidFill>
                          <a:latin typeface="+mn-ea"/>
                          <a:ea typeface="+mn-ea"/>
                        </a:rPr>
                        <a:t>可递送气体体积为</a:t>
                      </a:r>
                      <a:r>
                        <a:rPr lang="en-US" altLang="zh-CN" sz="1400" b="0" dirty="0">
                          <a:solidFill>
                            <a:schemeClr val="tx1"/>
                          </a:solidFill>
                          <a:latin typeface="+mn-ea"/>
                          <a:ea typeface="+mn-ea"/>
                        </a:rPr>
                        <a:t>344L</a:t>
                      </a:r>
                      <a:r>
                        <a:rPr lang="zh-CN" altLang="en-US" sz="1400" b="0" dirty="0">
                          <a:solidFill>
                            <a:schemeClr val="tx1"/>
                          </a:solidFill>
                          <a:latin typeface="+mn-ea"/>
                          <a:ea typeface="+mn-ea"/>
                        </a:rPr>
                        <a:t>；</a:t>
                      </a:r>
                      <a:endParaRPr lang="zh-CN" altLang="en-US" sz="14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chemeClr val="tx1"/>
                          </a:solidFill>
                          <a:latin typeface="+mn-ea"/>
                          <a:ea typeface="+mn-ea"/>
                        </a:rPr>
                        <a:t>包装规格</a:t>
                      </a:r>
                      <a:r>
                        <a:rPr lang="en-US" altLang="zh-CN" sz="1400" b="0" dirty="0">
                          <a:solidFill>
                            <a:schemeClr val="tx1"/>
                          </a:solidFill>
                          <a:latin typeface="+mn-ea"/>
                          <a:ea typeface="+mn-ea"/>
                        </a:rPr>
                        <a:t>2</a:t>
                      </a:r>
                      <a:r>
                        <a:rPr lang="zh-CN" altLang="en-US" sz="1400" b="0" dirty="0">
                          <a:solidFill>
                            <a:schemeClr val="tx1"/>
                          </a:solidFill>
                          <a:latin typeface="+mn-ea"/>
                          <a:ea typeface="+mn-ea"/>
                        </a:rPr>
                        <a:t>：</a:t>
                      </a:r>
                      <a:r>
                        <a:rPr lang="en-US" altLang="zh-CN" sz="1400" b="0" dirty="0">
                          <a:solidFill>
                            <a:schemeClr val="tx1"/>
                          </a:solidFill>
                          <a:latin typeface="+mn-ea"/>
                          <a:ea typeface="+mn-ea"/>
                        </a:rPr>
                        <a:t>88</a:t>
                      </a:r>
                      <a:r>
                        <a:rPr lang="zh-CN" altLang="en-US" sz="1400" b="0" dirty="0">
                          <a:solidFill>
                            <a:schemeClr val="tx1"/>
                          </a:solidFill>
                          <a:latin typeface="+mn-ea"/>
                          <a:ea typeface="+mn-ea"/>
                        </a:rPr>
                        <a:t>型</a:t>
                      </a:r>
                      <a:r>
                        <a:rPr lang="en-US" altLang="zh-CN" sz="1400" b="0" dirty="0">
                          <a:solidFill>
                            <a:schemeClr val="tx1"/>
                          </a:solidFill>
                          <a:latin typeface="+mn-ea"/>
                          <a:ea typeface="+mn-ea"/>
                        </a:rPr>
                        <a:t>:</a:t>
                      </a:r>
                      <a:r>
                        <a:rPr lang="zh-CN" altLang="en-US" sz="1400" b="0" dirty="0">
                          <a:solidFill>
                            <a:schemeClr val="tx1"/>
                          </a:solidFill>
                          <a:latin typeface="+mn-ea"/>
                          <a:ea typeface="+mn-ea"/>
                        </a:rPr>
                        <a:t>含有</a:t>
                      </a:r>
                      <a:r>
                        <a:rPr lang="en-US" altLang="zh-CN" sz="1400" b="0" dirty="0">
                          <a:solidFill>
                            <a:schemeClr val="tx1"/>
                          </a:solidFill>
                          <a:latin typeface="+mn-ea"/>
                          <a:ea typeface="+mn-ea"/>
                        </a:rPr>
                        <a:t>1963L</a:t>
                      </a:r>
                      <a:r>
                        <a:rPr lang="zh-CN" altLang="en-US" sz="1400" b="0" dirty="0">
                          <a:solidFill>
                            <a:schemeClr val="tx1"/>
                          </a:solidFill>
                          <a:latin typeface="+mn-ea"/>
                          <a:ea typeface="+mn-ea"/>
                        </a:rPr>
                        <a:t>压缩气体</a:t>
                      </a:r>
                      <a:r>
                        <a:rPr lang="en-US" altLang="zh-CN" sz="1400" b="0" dirty="0">
                          <a:solidFill>
                            <a:schemeClr val="tx1"/>
                          </a:solidFill>
                          <a:latin typeface="+mn-ea"/>
                          <a:ea typeface="+mn-ea"/>
                        </a:rPr>
                        <a:t>,</a:t>
                      </a:r>
                      <a:r>
                        <a:rPr lang="zh-CN" altLang="en-US" sz="1400" b="0" dirty="0">
                          <a:solidFill>
                            <a:schemeClr val="tx1"/>
                          </a:solidFill>
                          <a:latin typeface="+mn-ea"/>
                          <a:ea typeface="+mn-ea"/>
                        </a:rPr>
                        <a:t>可递送气体体积为</a:t>
                      </a:r>
                      <a:r>
                        <a:rPr lang="en-US" altLang="zh-CN" sz="1400" b="0" dirty="0">
                          <a:solidFill>
                            <a:schemeClr val="tx1"/>
                          </a:solidFill>
                          <a:latin typeface="+mn-ea"/>
                          <a:ea typeface="+mn-ea"/>
                        </a:rPr>
                        <a:t>1918L</a:t>
                      </a:r>
                      <a:r>
                        <a:rPr lang="zh-CN" altLang="en-US" sz="1400" b="0" dirty="0">
                          <a:solidFill>
                            <a:schemeClr val="tx1"/>
                          </a:solidFill>
                          <a:latin typeface="+mn-ea"/>
                          <a:ea typeface="+mn-ea"/>
                        </a:rPr>
                        <a:t>。</a:t>
                      </a:r>
                      <a:endParaRPr lang="zh-CN" altLang="en-US"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tc>
                <a:tc hMerge="1">
                  <a:tcPr/>
                </a:tc>
                <a:tc hMerge="1">
                  <a:tcPr/>
                </a:tc>
                <a:tc hMerge="1">
                  <a:tcPr>
                    <a:lnL w="12700" cap="flat" cmpd="sng" algn="ctr">
                      <a:solidFill>
                        <a:schemeClr val="tx1"/>
                      </a:solidFill>
                      <a:prstDash val="solid"/>
                      <a:round/>
                      <a:headEnd type="none" w="med" len="med"/>
                      <a:tailEnd type="none" w="med" len="med"/>
                    </a:lnL>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578698">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中国大陆上市时间</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US" altLang="zh-CN" sz="1400" kern="1200" dirty="0">
                          <a:solidFill>
                            <a:schemeClr val="tx1"/>
                          </a:solidFill>
                          <a:effectLst/>
                          <a:latin typeface="+mn-ea"/>
                          <a:ea typeface="+mn-ea"/>
                          <a:cs typeface="+mn-cs"/>
                        </a:rPr>
                        <a:t>2022</a:t>
                      </a:r>
                      <a:r>
                        <a:rPr lang="zh-CN" altLang="en-US" sz="1400" kern="1200" dirty="0">
                          <a:solidFill>
                            <a:schemeClr val="tx1"/>
                          </a:solidFill>
                          <a:effectLst/>
                          <a:latin typeface="+mn-ea"/>
                          <a:ea typeface="+mn-ea"/>
                          <a:cs typeface="+mn-cs"/>
                        </a:rPr>
                        <a:t>年</a:t>
                      </a:r>
                      <a:r>
                        <a:rPr lang="en-US" altLang="zh-CN" sz="1400" kern="1200" dirty="0">
                          <a:solidFill>
                            <a:schemeClr val="tx1"/>
                          </a:solidFill>
                          <a:effectLst/>
                          <a:latin typeface="+mn-ea"/>
                          <a:ea typeface="+mn-ea"/>
                          <a:cs typeface="+mn-cs"/>
                        </a:rPr>
                        <a:t>3</a:t>
                      </a:r>
                      <a:r>
                        <a:rPr lang="zh-CN" altLang="en-US" sz="1400" kern="1200" dirty="0">
                          <a:solidFill>
                            <a:schemeClr val="tx1"/>
                          </a:solidFill>
                          <a:effectLst/>
                          <a:latin typeface="+mn-ea"/>
                          <a:ea typeface="+mn-ea"/>
                          <a:cs typeface="+mn-cs"/>
                        </a:rPr>
                        <a:t>月</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fontAlgn="t"/>
                      <a:r>
                        <a:rPr lang="zh-CN" altLang="en-US" sz="1400" b="1" i="0" kern="1200" dirty="0">
                          <a:solidFill>
                            <a:schemeClr val="tx1"/>
                          </a:solidFill>
                          <a:effectLst/>
                          <a:latin typeface="+mn-ea"/>
                          <a:ea typeface="+mn-ea"/>
                          <a:cs typeface="+mn-cs"/>
                        </a:rPr>
                        <a:t>批准文号</a:t>
                      </a:r>
                      <a:endParaRPr lang="zh-CN" altLang="zh-CN" sz="1400" b="1"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tc>
                <a:tc gridSpan="2">
                  <a:txBody>
                    <a:bodyPr/>
                    <a:lstStyle/>
                    <a:p>
                      <a:pPr fontAlgn="t"/>
                      <a:r>
                        <a:rPr lang="zh-CN" altLang="en-US" sz="1400" kern="1200" dirty="0">
                          <a:solidFill>
                            <a:schemeClr val="tx1"/>
                          </a:solidFill>
                          <a:effectLst/>
                          <a:latin typeface="+mn-ea"/>
                          <a:ea typeface="+mn-ea"/>
                          <a:cs typeface="+mn-cs"/>
                        </a:rPr>
                        <a:t>国药准字</a:t>
                      </a:r>
                      <a:r>
                        <a:rPr lang="en-US" altLang="zh-CN" sz="1400" kern="1200" dirty="0">
                          <a:solidFill>
                            <a:schemeClr val="tx1"/>
                          </a:solidFill>
                          <a:effectLst/>
                          <a:latin typeface="+mn-ea"/>
                          <a:ea typeface="+mn-ea"/>
                          <a:cs typeface="+mn-cs"/>
                        </a:rPr>
                        <a:t>HJ20220015</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lnL w="12700" cap="flat" cmpd="sng" algn="ctr">
                      <a:solidFill>
                        <a:schemeClr val="tx1"/>
                      </a:solidFill>
                      <a:prstDash val="solid"/>
                      <a:round/>
                      <a:headEnd type="none" w="med" len="med"/>
                      <a:tailEnd type="none" w="med" len="med"/>
                    </a:lnL>
                  </a:tcPr>
                </a:tc>
              </a:tr>
              <a:tr h="578698">
                <a:tc>
                  <a:txBody>
                    <a:bodyPr/>
                    <a:lstStyle/>
                    <a:p>
                      <a:r>
                        <a:rPr lang="zh-CN" altLang="en-US" sz="1400" b="1" dirty="0">
                          <a:solidFill>
                            <a:schemeClr val="tx1"/>
                          </a:solidFill>
                          <a:latin typeface="+mn-ea"/>
                          <a:ea typeface="+mn-ea"/>
                        </a:rPr>
                        <a:t>该通用名全球首个上市国家</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fontAlgn="t"/>
                      <a:r>
                        <a:rPr lang="zh-CN" altLang="en-US" sz="1400" kern="1200" dirty="0">
                          <a:solidFill>
                            <a:schemeClr val="tx1"/>
                          </a:solidFill>
                          <a:effectLst/>
                          <a:latin typeface="+mn-ea"/>
                          <a:ea typeface="+mn-ea"/>
                          <a:cs typeface="+mn-cs"/>
                        </a:rPr>
                        <a:t>美国</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t" latinLnBrk="0" hangingPunct="1">
                        <a:lnSpc>
                          <a:spcPct val="100000"/>
                        </a:lnSpc>
                        <a:spcBef>
                          <a:spcPts val="0"/>
                        </a:spcBef>
                        <a:spcAft>
                          <a:spcPts val="0"/>
                        </a:spcAft>
                        <a:buClrTx/>
                        <a:buSzTx/>
                        <a:buFontTx/>
                        <a:buNone/>
                        <a:defRPr/>
                      </a:pPr>
                      <a:r>
                        <a:rPr lang="zh-CN" altLang="en-US" sz="1400" b="1" dirty="0">
                          <a:solidFill>
                            <a:schemeClr val="tx1"/>
                          </a:solidFill>
                          <a:latin typeface="+mn-ea"/>
                          <a:ea typeface="+mn-ea"/>
                        </a:rPr>
                        <a:t>该通用名全球首次上市时间</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tc>
                <a:tc gridSpan="2">
                  <a:txBody>
                    <a:bodyPr/>
                    <a:lstStyle/>
                    <a:p>
                      <a:pPr fontAlgn="t"/>
                      <a:r>
                        <a:rPr lang="en-US" altLang="zh-CN" sz="1400" kern="1200" dirty="0">
                          <a:solidFill>
                            <a:schemeClr val="tx1"/>
                          </a:solidFill>
                          <a:effectLst/>
                          <a:latin typeface="+mn-ea"/>
                          <a:ea typeface="+mn-ea"/>
                          <a:cs typeface="+mn-cs"/>
                        </a:rPr>
                        <a:t>1999</a:t>
                      </a:r>
                      <a:r>
                        <a:rPr lang="zh-CN" altLang="en-US" sz="1400" kern="1200" dirty="0">
                          <a:solidFill>
                            <a:schemeClr val="tx1"/>
                          </a:solidFill>
                          <a:effectLst/>
                          <a:latin typeface="+mn-ea"/>
                          <a:ea typeface="+mn-ea"/>
                          <a:cs typeface="+mn-cs"/>
                        </a:rPr>
                        <a:t>年</a:t>
                      </a:r>
                      <a:r>
                        <a:rPr lang="en-US" altLang="zh-CN" sz="1400" kern="1200" dirty="0">
                          <a:solidFill>
                            <a:schemeClr val="tx1"/>
                          </a:solidFill>
                          <a:effectLst/>
                          <a:latin typeface="+mn-ea"/>
                          <a:ea typeface="+mn-ea"/>
                          <a:cs typeface="+mn-cs"/>
                        </a:rPr>
                        <a:t>12</a:t>
                      </a:r>
                      <a:r>
                        <a:rPr lang="zh-CN" altLang="en-US" sz="1400" kern="1200" dirty="0">
                          <a:solidFill>
                            <a:schemeClr val="tx1"/>
                          </a:solidFill>
                          <a:effectLst/>
                          <a:latin typeface="+mn-ea"/>
                          <a:ea typeface="+mn-ea"/>
                          <a:cs typeface="+mn-cs"/>
                        </a:rPr>
                        <a:t>月</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lnL w="12700" cap="flat" cmpd="sng" algn="ctr">
                      <a:solidFill>
                        <a:schemeClr val="tx1"/>
                      </a:solidFill>
                      <a:prstDash val="solid"/>
                      <a:round/>
                      <a:headEnd type="none" w="med" len="med"/>
                      <a:tailEnd type="none" w="med" len="med"/>
                    </a:lnL>
                  </a:tcPr>
                </a:tc>
              </a:tr>
              <a:tr h="40216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是否为</a:t>
                      </a:r>
                      <a:r>
                        <a:rPr lang="en-US" altLang="zh-CN" sz="1400" b="1" dirty="0">
                          <a:solidFill>
                            <a:schemeClr val="tx1"/>
                          </a:solidFill>
                          <a:latin typeface="+mn-ea"/>
                          <a:ea typeface="+mn-ea"/>
                        </a:rPr>
                        <a:t>OTC</a:t>
                      </a:r>
                      <a:r>
                        <a:rPr lang="zh-CN" altLang="en-US" sz="1400" b="1" dirty="0">
                          <a:solidFill>
                            <a:schemeClr val="tx1"/>
                          </a:solidFill>
                          <a:latin typeface="+mn-ea"/>
                          <a:ea typeface="+mn-ea"/>
                        </a:rPr>
                        <a:t>药品</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0" dirty="0">
                          <a:solidFill>
                            <a:schemeClr val="tx1"/>
                          </a:solidFill>
                          <a:latin typeface="+mn-ea"/>
                          <a:ea typeface="+mn-ea"/>
                        </a:rPr>
                        <a:t>否</a:t>
                      </a:r>
                      <a:endParaRPr lang="zh-CN" altLang="en-US"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tc>
                <a:tc hMerge="1">
                  <a:tcPr/>
                </a:tc>
                <a:tc hMerge="1">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lnL w="12700" cap="flat" cmpd="sng" algn="ctr">
                      <a:solidFill>
                        <a:schemeClr val="tx1"/>
                      </a:solidFill>
                      <a:prstDash val="solid"/>
                      <a:round/>
                      <a:headEnd type="none" w="med" len="med"/>
                      <a:tailEnd type="none" w="med" len="med"/>
                    </a:lnL>
                  </a:tcPr>
                </a:tc>
              </a:tr>
              <a:tr h="58434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参照药品建议</a:t>
                      </a:r>
                      <a:endParaRPr lang="zh-CN" altLang="en-US" sz="1400" b="1"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0" dirty="0">
                          <a:solidFill>
                            <a:schemeClr val="tx1"/>
                          </a:solidFill>
                          <a:latin typeface="+mn-ea"/>
                          <a:ea typeface="+mn-ea"/>
                        </a:rPr>
                        <a:t>无参照药品</a:t>
                      </a:r>
                      <a:endParaRPr lang="zh-CN" altLang="en-US"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tc>
                <a:tc hMerge="1">
                  <a:tcPr/>
                </a:tc>
                <a:tc hMerge="1">
                  <a:tcPr/>
                </a:tc>
                <a:tc hMerge="1">
                  <a:tcPr>
                    <a:lnL w="12700" cap="flat" cmpd="sng" algn="ctr">
                      <a:solidFill>
                        <a:schemeClr val="tx1"/>
                      </a:solidFill>
                      <a:prstDash val="solid"/>
                      <a:round/>
                      <a:headEnd type="none" w="med" len="med"/>
                      <a:tailEnd type="none" w="med" len="med"/>
                    </a:lnL>
                  </a:tcPr>
                </a:tc>
                <a:tc hMerge="1">
                  <a:tcPr>
                    <a:lnL w="12700" cap="flat" cmpd="sng" algn="ctr">
                      <a:solidFill>
                        <a:schemeClr val="tx1"/>
                      </a:solidFill>
                      <a:prstDash val="solid"/>
                      <a:round/>
                      <a:headEnd type="none" w="med" len="med"/>
                      <a:tailEnd type="none" w="med" len="med"/>
                    </a:lnL>
                  </a:tcPr>
                </a:tc>
              </a:tr>
            </a:tbl>
          </a:graphicData>
        </a:graphic>
      </p:graphicFrame>
      <p:sp>
        <p:nvSpPr>
          <p:cNvPr id="4" name="圆角矩形 64"/>
          <p:cNvSpPr/>
          <p:nvPr>
            <p:custDataLst>
              <p:tags r:id="rId3"/>
            </p:custDataLst>
          </p:nvPr>
        </p:nvSpPr>
        <p:spPr>
          <a:xfrm>
            <a:off x="7047345" y="978435"/>
            <a:ext cx="4665230" cy="1736485"/>
          </a:xfrm>
          <a:prstGeom prst="roundRect">
            <a:avLst>
              <a:gd name="adj" fmla="val 18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30000"/>
              </a:lnSpc>
              <a:spcAft>
                <a:spcPts val="600"/>
              </a:spcAft>
            </a:pPr>
            <a:endParaRPr lang="en-US" altLang="zh-CN" sz="1800" kern="0" dirty="0">
              <a:solidFill>
                <a:sysClr val="windowText" lastClr="000000"/>
              </a:solidFill>
              <a:latin typeface="Arial" panose="020B0604020202020204" pitchFamily="34" charset="0"/>
              <a:ea typeface="思源黑体 CN Bold" panose="020B0800000000000000" charset="-122"/>
            </a:endParaRPr>
          </a:p>
          <a:p>
            <a:pPr algn="just">
              <a:lnSpc>
                <a:spcPct val="130000"/>
              </a:lnSpc>
              <a:spcAft>
                <a:spcPts val="600"/>
              </a:spcAft>
            </a:pPr>
            <a:r>
              <a:rPr lang="zh-CN" altLang="en-US" sz="1600" kern="0" dirty="0">
                <a:solidFill>
                  <a:sysClr val="windowText" lastClr="000000"/>
                </a:solidFill>
                <a:latin typeface="+mn-ea"/>
              </a:rPr>
              <a:t>本品与通气支持及其它合适药物联合，用于有低氧性呼吸衰竭合并临床或超声心动图证据支持的肺动脉高压的新生儿（胎龄≥</a:t>
            </a:r>
            <a:r>
              <a:rPr lang="en-US" altLang="zh-CN" sz="1600" kern="0" dirty="0">
                <a:solidFill>
                  <a:sysClr val="windowText" lastClr="000000"/>
                </a:solidFill>
                <a:latin typeface="+mn-ea"/>
              </a:rPr>
              <a:t>34</a:t>
            </a:r>
            <a:r>
              <a:rPr lang="zh-CN" altLang="en-US" sz="1600" kern="0" dirty="0">
                <a:solidFill>
                  <a:sysClr val="windowText" lastClr="000000"/>
                </a:solidFill>
                <a:latin typeface="+mn-ea"/>
              </a:rPr>
              <a:t>周），改善患儿氧合功能，降低对体外膜肺氧合的需要。</a:t>
            </a:r>
            <a:endParaRPr lang="zh-CN" altLang="en-US" sz="1600" dirty="0">
              <a:latin typeface="+mn-ea"/>
            </a:endParaRPr>
          </a:p>
        </p:txBody>
      </p:sp>
      <p:sp>
        <p:nvSpPr>
          <p:cNvPr id="8" name="任意多边形: 形状 7"/>
          <p:cNvSpPr/>
          <p:nvPr>
            <p:custDataLst>
              <p:tags r:id="rId4"/>
            </p:custDataLst>
          </p:nvPr>
        </p:nvSpPr>
        <p:spPr>
          <a:xfrm>
            <a:off x="7047345" y="906334"/>
            <a:ext cx="4665230" cy="418771"/>
          </a:xfrm>
          <a:custGeom>
            <a:avLst/>
            <a:gdLst>
              <a:gd name="connsiteX0" fmla="*/ 95278 w 4665230"/>
              <a:gd name="connsiteY0" fmla="*/ 0 h 733425"/>
              <a:gd name="connsiteX1" fmla="*/ 4569952 w 4665230"/>
              <a:gd name="connsiteY1" fmla="*/ 0 h 733425"/>
              <a:gd name="connsiteX2" fmla="*/ 4665230 w 4665230"/>
              <a:gd name="connsiteY2" fmla="*/ 95278 h 733425"/>
              <a:gd name="connsiteX3" fmla="*/ 4665230 w 4665230"/>
              <a:gd name="connsiteY3" fmla="*/ 733425 h 733425"/>
              <a:gd name="connsiteX4" fmla="*/ 0 w 4665230"/>
              <a:gd name="connsiteY4" fmla="*/ 733425 h 733425"/>
              <a:gd name="connsiteX5" fmla="*/ 0 w 4665230"/>
              <a:gd name="connsiteY5" fmla="*/ 95278 h 733425"/>
              <a:gd name="connsiteX6" fmla="*/ 95278 w 4665230"/>
              <a:gd name="connsiteY6"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5230" h="733425">
                <a:moveTo>
                  <a:pt x="95278" y="0"/>
                </a:moveTo>
                <a:lnTo>
                  <a:pt x="4569952" y="0"/>
                </a:lnTo>
                <a:cubicBezTo>
                  <a:pt x="4622573" y="0"/>
                  <a:pt x="4665230" y="42657"/>
                  <a:pt x="4665230" y="95278"/>
                </a:cubicBezTo>
                <a:lnTo>
                  <a:pt x="4665230" y="733425"/>
                </a:lnTo>
                <a:lnTo>
                  <a:pt x="0" y="733425"/>
                </a:lnTo>
                <a:lnTo>
                  <a:pt x="0" y="95278"/>
                </a:lnTo>
                <a:cubicBezTo>
                  <a:pt x="0" y="42657"/>
                  <a:pt x="42657" y="0"/>
                  <a:pt x="95278"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微软雅黑" panose="020B0503020204020204" charset="-122"/>
                <a:ea typeface="微软雅黑" panose="020B0503020204020204" charset="-122"/>
              </a:rPr>
              <a:t>适应症</a:t>
            </a:r>
            <a:endParaRPr lang="zh-CN" altLang="en-US" sz="2000" b="1" dirty="0">
              <a:latin typeface="微软雅黑" panose="020B0503020204020204" charset="-122"/>
              <a:ea typeface="微软雅黑" panose="020B0503020204020204" charset="-122"/>
            </a:endParaRPr>
          </a:p>
        </p:txBody>
      </p:sp>
      <p:sp>
        <p:nvSpPr>
          <p:cNvPr id="2" name="文本框 1"/>
          <p:cNvSpPr txBox="1"/>
          <p:nvPr/>
        </p:nvSpPr>
        <p:spPr>
          <a:xfrm>
            <a:off x="1048695" y="6242218"/>
            <a:ext cx="7168833"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900" b="0" i="0" u="none" strike="noStrike" baseline="0" dirty="0">
                <a:latin typeface="仿宋" panose="02010609060101010101" pitchFamily="49" charset="-122"/>
                <a:ea typeface="仿宋" panose="02010609060101010101" pitchFamily="49" charset="-122"/>
              </a:rPr>
              <a:t>吸入性一氧化氮药品说明书</a:t>
            </a:r>
            <a:endParaRPr lang="zh-CN" altLang="en-US" sz="900" b="0" i="0" u="none" strike="noStrike" baseline="0" dirty="0">
              <a:latin typeface="仿宋" panose="02010609060101010101" pitchFamily="49" charset="-122"/>
              <a:ea typeface="仿宋" panose="02010609060101010101" pitchFamily="49" charset="-122"/>
            </a:endParaRPr>
          </a:p>
        </p:txBody>
      </p:sp>
      <p:sp>
        <p:nvSpPr>
          <p:cNvPr id="11" name="文本框 10"/>
          <p:cNvSpPr txBox="1"/>
          <p:nvPr/>
        </p:nvSpPr>
        <p:spPr>
          <a:xfrm>
            <a:off x="402279" y="6213783"/>
            <a:ext cx="646416"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b="0" i="0" u="none" strike="noStrike" baseline="0" dirty="0">
                <a:latin typeface="仿宋" panose="02010609060101010101" pitchFamily="49" charset="-122"/>
                <a:ea typeface="仿宋" panose="02010609060101010101" pitchFamily="49" charset="-122"/>
              </a:rPr>
              <a:t>数据来源</a:t>
            </a:r>
            <a:endParaRPr lang="zh-CN" altLang="en-US" sz="900" b="0" i="0" u="none" strike="noStrike" baseline="0" dirty="0">
              <a:latin typeface="仿宋" panose="02010609060101010101" pitchFamily="49" charset="-122"/>
              <a:ea typeface="仿宋" panose="02010609060101010101" pitchFamily="49" charset="-122"/>
            </a:endParaRPr>
          </a:p>
        </p:txBody>
      </p:sp>
      <p:sp>
        <p:nvSpPr>
          <p:cNvPr id="5" name="圆角矩形 64"/>
          <p:cNvSpPr/>
          <p:nvPr>
            <p:custDataLst>
              <p:tags r:id="rId5"/>
            </p:custDataLst>
          </p:nvPr>
        </p:nvSpPr>
        <p:spPr>
          <a:xfrm>
            <a:off x="7047345" y="2816633"/>
            <a:ext cx="4665230" cy="3524748"/>
          </a:xfrm>
          <a:prstGeom prst="roundRect">
            <a:avLst>
              <a:gd name="adj" fmla="val 18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30000"/>
              </a:lnSpc>
              <a:spcAft>
                <a:spcPts val="600"/>
              </a:spcAft>
            </a:pPr>
            <a:endParaRPr lang="en-US" altLang="zh-CN" sz="1600" kern="0" dirty="0">
              <a:solidFill>
                <a:sysClr val="windowText" lastClr="000000"/>
              </a:solidFill>
              <a:latin typeface="Arial" panose="020B0604020202020204" pitchFamily="34" charset="0"/>
              <a:ea typeface="思源黑体 CN Bold" panose="020B0800000000000000" charset="-122"/>
            </a:endParaRPr>
          </a:p>
          <a:p>
            <a:pPr algn="just">
              <a:lnSpc>
                <a:spcPct val="130000"/>
              </a:lnSpc>
              <a:spcAft>
                <a:spcPts val="600"/>
              </a:spcAft>
            </a:pPr>
            <a:r>
              <a:rPr lang="zh-CN" altLang="en-US" sz="1600" kern="0" dirty="0">
                <a:solidFill>
                  <a:sysClr val="windowText" lastClr="000000"/>
                </a:solidFill>
                <a:latin typeface="+mn-ea"/>
              </a:rPr>
              <a:t>用法：本品应由有新生儿重症监护经验的医生使用。本品应在有条件进行新生儿人工通气和抢救复苏的诊室使用。</a:t>
            </a:r>
            <a:endParaRPr lang="zh-CN" altLang="en-US" sz="1600" kern="0" dirty="0">
              <a:solidFill>
                <a:sysClr val="windowText" lastClr="000000"/>
              </a:solidFill>
              <a:latin typeface="+mn-ea"/>
            </a:endParaRPr>
          </a:p>
          <a:p>
            <a:pPr algn="just">
              <a:lnSpc>
                <a:spcPct val="130000"/>
              </a:lnSpc>
              <a:spcAft>
                <a:spcPts val="600"/>
              </a:spcAft>
            </a:pPr>
            <a:r>
              <a:rPr lang="zh-CN" altLang="en-US" sz="1600" kern="0" dirty="0">
                <a:solidFill>
                  <a:sysClr val="windowText" lastClr="000000"/>
                </a:solidFill>
                <a:latin typeface="+mn-ea"/>
              </a:rPr>
              <a:t>用量：建议起始剂量为</a:t>
            </a:r>
            <a:r>
              <a:rPr lang="en-US" altLang="zh-CN" sz="1600" kern="0" dirty="0">
                <a:solidFill>
                  <a:sysClr val="windowText" lastClr="000000"/>
                </a:solidFill>
                <a:latin typeface="+mn-ea"/>
              </a:rPr>
              <a:t>20ppm</a:t>
            </a:r>
            <a:r>
              <a:rPr lang="zh-CN" altLang="en-US" sz="1600" kern="0" dirty="0">
                <a:solidFill>
                  <a:sysClr val="windowText" lastClr="000000"/>
                </a:solidFill>
                <a:latin typeface="+mn-ea"/>
              </a:rPr>
              <a:t>。当患儿对呼吸支持的需求明显下降或本品给药已达</a:t>
            </a:r>
            <a:r>
              <a:rPr lang="en-US" altLang="zh-CN" sz="1600" kern="0" dirty="0">
                <a:solidFill>
                  <a:sysClr val="windowText" lastClr="000000"/>
                </a:solidFill>
                <a:latin typeface="+mn-ea"/>
              </a:rPr>
              <a:t>4</a:t>
            </a:r>
            <a:r>
              <a:rPr lang="zh-CN" altLang="en-US" sz="1600" kern="0" dirty="0">
                <a:solidFill>
                  <a:sysClr val="windowText" lastClr="000000"/>
                </a:solidFill>
                <a:latin typeface="+mn-ea"/>
              </a:rPr>
              <a:t>天时，应尝试</a:t>
            </a:r>
            <a:r>
              <a:rPr lang="zh-CN" altLang="zh-CN" sz="1600" dirty="0">
                <a:solidFill>
                  <a:schemeClr val="tx1"/>
                </a:solidFill>
                <a:latin typeface="Arial" panose="020B0604020202020204" pitchFamily="34" charset="0"/>
              </a:rPr>
              <a:t>阶梯式减量</a:t>
            </a:r>
            <a:r>
              <a:rPr lang="zh-CN" altLang="en-US" sz="1600" dirty="0">
                <a:solidFill>
                  <a:schemeClr val="tx1"/>
                </a:solidFill>
                <a:latin typeface="Arial" panose="020B0604020202020204" pitchFamily="34" charset="0"/>
              </a:rPr>
              <a:t>直至</a:t>
            </a:r>
            <a:r>
              <a:rPr lang="zh-CN" altLang="en-US" sz="1600" kern="0" dirty="0">
                <a:solidFill>
                  <a:sysClr val="windowText" lastClr="000000"/>
                </a:solidFill>
                <a:latin typeface="+mn-ea"/>
              </a:rPr>
              <a:t>停止给予本品。应使用获得批准的且通过校准的</a:t>
            </a:r>
            <a:r>
              <a:rPr lang="en-US" altLang="zh-CN" sz="1600" kern="0" dirty="0">
                <a:solidFill>
                  <a:sysClr val="windowText" lastClr="000000"/>
                </a:solidFill>
                <a:latin typeface="+mn-ea"/>
              </a:rPr>
              <a:t>NO</a:t>
            </a:r>
            <a:r>
              <a:rPr lang="zh-CN" altLang="en-US" sz="1600" kern="0" dirty="0">
                <a:solidFill>
                  <a:sysClr val="windowText" lastClr="000000"/>
                </a:solidFill>
                <a:latin typeface="+mn-ea"/>
              </a:rPr>
              <a:t>给药系统进行本品给药。整个治疗过程中，应进行高铁血红蛋白与二氧化氮的监测。（详情参见药品说明书）</a:t>
            </a:r>
            <a:endParaRPr lang="en-US" altLang="zh-CN" sz="1600" kern="0" dirty="0">
              <a:solidFill>
                <a:sysClr val="windowText" lastClr="000000"/>
              </a:solidFill>
              <a:latin typeface="+mn-ea"/>
            </a:endParaRPr>
          </a:p>
        </p:txBody>
      </p:sp>
      <p:sp>
        <p:nvSpPr>
          <p:cNvPr id="6" name="任意多边形: 形状 5"/>
          <p:cNvSpPr/>
          <p:nvPr>
            <p:custDataLst>
              <p:tags r:id="rId6"/>
            </p:custDataLst>
          </p:nvPr>
        </p:nvSpPr>
        <p:spPr>
          <a:xfrm>
            <a:off x="7047345" y="2816633"/>
            <a:ext cx="4665230" cy="418771"/>
          </a:xfrm>
          <a:custGeom>
            <a:avLst/>
            <a:gdLst>
              <a:gd name="connsiteX0" fmla="*/ 95278 w 4665230"/>
              <a:gd name="connsiteY0" fmla="*/ 0 h 733425"/>
              <a:gd name="connsiteX1" fmla="*/ 4569952 w 4665230"/>
              <a:gd name="connsiteY1" fmla="*/ 0 h 733425"/>
              <a:gd name="connsiteX2" fmla="*/ 4665230 w 4665230"/>
              <a:gd name="connsiteY2" fmla="*/ 95278 h 733425"/>
              <a:gd name="connsiteX3" fmla="*/ 4665230 w 4665230"/>
              <a:gd name="connsiteY3" fmla="*/ 733425 h 733425"/>
              <a:gd name="connsiteX4" fmla="*/ 0 w 4665230"/>
              <a:gd name="connsiteY4" fmla="*/ 733425 h 733425"/>
              <a:gd name="connsiteX5" fmla="*/ 0 w 4665230"/>
              <a:gd name="connsiteY5" fmla="*/ 95278 h 733425"/>
              <a:gd name="connsiteX6" fmla="*/ 95278 w 4665230"/>
              <a:gd name="connsiteY6"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5230" h="733425">
                <a:moveTo>
                  <a:pt x="95278" y="0"/>
                </a:moveTo>
                <a:lnTo>
                  <a:pt x="4569952" y="0"/>
                </a:lnTo>
                <a:cubicBezTo>
                  <a:pt x="4622573" y="0"/>
                  <a:pt x="4665230" y="42657"/>
                  <a:pt x="4665230" y="95278"/>
                </a:cubicBezTo>
                <a:lnTo>
                  <a:pt x="4665230" y="733425"/>
                </a:lnTo>
                <a:lnTo>
                  <a:pt x="0" y="733425"/>
                </a:lnTo>
                <a:lnTo>
                  <a:pt x="0" y="95278"/>
                </a:lnTo>
                <a:cubicBezTo>
                  <a:pt x="0" y="42657"/>
                  <a:pt x="42657" y="0"/>
                  <a:pt x="95278"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微软雅黑" panose="020B0503020204020204" charset="-122"/>
                <a:ea typeface="微软雅黑" panose="020B0503020204020204" charset="-122"/>
              </a:rPr>
              <a:t>用法用量</a:t>
            </a:r>
            <a:endParaRPr lang="zh-CN" altLang="en-US" sz="2000" b="1" dirty="0">
              <a:latin typeface="微软雅黑" panose="020B0503020204020204" charset="-122"/>
              <a:ea typeface="微软雅黑" panose="020B0503020204020204" charset="-122"/>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64"/>
          <p:cNvSpPr/>
          <p:nvPr>
            <p:custDataLst>
              <p:tags r:id="rId1"/>
            </p:custDataLst>
          </p:nvPr>
        </p:nvSpPr>
        <p:spPr>
          <a:xfrm>
            <a:off x="730355" y="1162300"/>
            <a:ext cx="10804316" cy="2596801"/>
          </a:xfrm>
          <a:prstGeom prst="roundRect">
            <a:avLst>
              <a:gd name="adj" fmla="val 419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8" name="文本框 17"/>
          <p:cNvSpPr txBox="1"/>
          <p:nvPr/>
        </p:nvSpPr>
        <p:spPr>
          <a:xfrm>
            <a:off x="788554" y="1610945"/>
            <a:ext cx="10723816" cy="2120902"/>
          </a:xfrm>
          <a:prstGeom prst="rect">
            <a:avLst/>
          </a:prstGeom>
          <a:noFill/>
        </p:spPr>
        <p:txBody>
          <a:bodyPr wrap="square">
            <a:spAutoFit/>
          </a:bodyPr>
          <a:lstStyle/>
          <a:p>
            <a:pPr algn="just">
              <a:lnSpc>
                <a:spcPct val="150000"/>
              </a:lnSpc>
              <a:spcAft>
                <a:spcPts val="600"/>
              </a:spcAft>
            </a:pPr>
            <a:r>
              <a:rPr lang="zh-CN" altLang="en-US" b="1" kern="0" dirty="0">
                <a:solidFill>
                  <a:sysClr val="windowText" lastClr="000000"/>
                </a:solidFill>
                <a:latin typeface="+mn-ea"/>
              </a:rPr>
              <a:t>新生儿持续性肺动脉高压</a:t>
            </a:r>
            <a:r>
              <a:rPr lang="zh-CN" altLang="en-US" kern="0" dirty="0">
                <a:solidFill>
                  <a:sysClr val="windowText" lastClr="000000"/>
                </a:solidFill>
                <a:latin typeface="+mn-ea"/>
              </a:rPr>
              <a:t>是一种由多因素所致的临床综合征，由于肺血管阻力持续性增高，肺动脉压超过体循环动脉压，使胎儿型循环过渡至正常“成人”型循环发生障碍，引起心房及</a:t>
            </a:r>
            <a:r>
              <a:rPr lang="en-US" altLang="zh-CN" kern="0" dirty="0">
                <a:solidFill>
                  <a:sysClr val="windowText" lastClr="000000"/>
                </a:solidFill>
                <a:latin typeface="+mn-ea"/>
              </a:rPr>
              <a:t>(</a:t>
            </a:r>
            <a:r>
              <a:rPr lang="zh-CN" altLang="en-US" kern="0" dirty="0">
                <a:solidFill>
                  <a:sysClr val="windowText" lastClr="000000"/>
                </a:solidFill>
                <a:latin typeface="+mn-ea"/>
              </a:rPr>
              <a:t>或</a:t>
            </a:r>
            <a:r>
              <a:rPr lang="en-US" altLang="zh-CN" kern="0" dirty="0">
                <a:solidFill>
                  <a:sysClr val="windowText" lastClr="000000"/>
                </a:solidFill>
                <a:latin typeface="+mn-ea"/>
              </a:rPr>
              <a:t>)</a:t>
            </a:r>
            <a:r>
              <a:rPr lang="zh-CN" altLang="en-US" kern="0" dirty="0">
                <a:solidFill>
                  <a:sysClr val="windowText" lastClr="000000"/>
                </a:solidFill>
                <a:latin typeface="+mn-ea"/>
              </a:rPr>
              <a:t>动脉导管水平血液的右向左分流，临床表现为严重及难以纠正的低氧血症等。本病多见于足月儿或过期产儿，其发生率在国外为</a:t>
            </a:r>
            <a:r>
              <a:rPr lang="en-US" altLang="zh-CN" kern="0" dirty="0">
                <a:solidFill>
                  <a:sysClr val="windowText" lastClr="000000"/>
                </a:solidFill>
                <a:latin typeface="+mn-ea"/>
              </a:rPr>
              <a:t>0.2</a:t>
            </a:r>
            <a:r>
              <a:rPr lang="en-US" altLang="zh-CN" b="0" i="0" dirty="0">
                <a:solidFill>
                  <a:srgbClr val="333333"/>
                </a:solidFill>
                <a:effectLst/>
                <a:latin typeface="+mn-ea"/>
              </a:rPr>
              <a:t>% </a:t>
            </a:r>
            <a:r>
              <a:rPr lang="en-US" altLang="zh-CN" kern="0" dirty="0">
                <a:solidFill>
                  <a:sysClr val="windowText" lastClr="000000"/>
                </a:solidFill>
                <a:latin typeface="+mn-ea"/>
              </a:rPr>
              <a:t>(</a:t>
            </a:r>
            <a:r>
              <a:rPr lang="zh-CN" altLang="en-US" kern="0" dirty="0">
                <a:solidFill>
                  <a:sysClr val="windowText" lastClr="000000"/>
                </a:solidFill>
                <a:latin typeface="+mn-ea"/>
              </a:rPr>
              <a:t>活产儿</a:t>
            </a:r>
            <a:r>
              <a:rPr lang="en-US" altLang="zh-CN" kern="0" dirty="0">
                <a:solidFill>
                  <a:sysClr val="windowText" lastClr="000000"/>
                </a:solidFill>
                <a:latin typeface="+mn-ea"/>
              </a:rPr>
              <a:t>)</a:t>
            </a:r>
            <a:r>
              <a:rPr lang="zh-CN" altLang="en-US" kern="0" dirty="0">
                <a:solidFill>
                  <a:sysClr val="windowText" lastClr="000000"/>
                </a:solidFill>
                <a:latin typeface="+mn-ea"/>
              </a:rPr>
              <a:t>，</a:t>
            </a:r>
            <a:r>
              <a:rPr lang="zh-CN" altLang="en-US" b="1" kern="0" dirty="0">
                <a:solidFill>
                  <a:sysClr val="windowText" lastClr="000000"/>
                </a:solidFill>
                <a:latin typeface="+mn-ea"/>
              </a:rPr>
              <a:t>病死率高达</a:t>
            </a:r>
            <a:r>
              <a:rPr lang="en-US" altLang="zh-CN" b="1" kern="0" dirty="0">
                <a:solidFill>
                  <a:sysClr val="windowText" lastClr="000000"/>
                </a:solidFill>
                <a:latin typeface="+mn-ea"/>
              </a:rPr>
              <a:t>10.0%~20.0%</a:t>
            </a:r>
            <a:r>
              <a:rPr lang="en-US" altLang="zh-CN" b="1" kern="0" baseline="30000" dirty="0">
                <a:solidFill>
                  <a:sysClr val="windowText" lastClr="000000"/>
                </a:solidFill>
                <a:latin typeface="+mn-ea"/>
              </a:rPr>
              <a:t>1</a:t>
            </a:r>
            <a:r>
              <a:rPr lang="zh-CN" altLang="en-US" kern="0" dirty="0">
                <a:solidFill>
                  <a:sysClr val="windowText" lastClr="000000"/>
                </a:solidFill>
                <a:latin typeface="+mn-ea"/>
              </a:rPr>
              <a:t>。本病发病凶险，死亡率较高，</a:t>
            </a:r>
            <a:r>
              <a:rPr lang="zh-CN" altLang="en-US" b="1" kern="0" dirty="0">
                <a:solidFill>
                  <a:sysClr val="windowText" lastClr="000000"/>
                </a:solidFill>
                <a:latin typeface="+mn-ea"/>
              </a:rPr>
              <a:t>是新生儿期危重疾病及死亡原因之一。</a:t>
            </a:r>
            <a:endParaRPr lang="zh-CN" altLang="en-US" b="1" dirty="0">
              <a:latin typeface="+mn-ea"/>
            </a:endParaRPr>
          </a:p>
        </p:txBody>
      </p:sp>
      <p:sp>
        <p:nvSpPr>
          <p:cNvPr id="27" name="任意多边形: 形状 26"/>
          <p:cNvSpPr/>
          <p:nvPr>
            <p:custDataLst>
              <p:tags r:id="rId2"/>
            </p:custDataLst>
          </p:nvPr>
        </p:nvSpPr>
        <p:spPr>
          <a:xfrm>
            <a:off x="734092" y="927958"/>
            <a:ext cx="10804316"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mn-ea"/>
              </a:rPr>
              <a:t>所治疾病的基本情况</a:t>
            </a:r>
            <a:endParaRPr lang="zh-CN" altLang="en-US" sz="2000" b="1" dirty="0">
              <a:latin typeface="+mn-ea"/>
            </a:endParaRPr>
          </a:p>
        </p:txBody>
      </p:sp>
      <p:sp>
        <p:nvSpPr>
          <p:cNvPr id="10" name="文本框 9"/>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药品</a:t>
            </a:r>
            <a:r>
              <a:rPr lang="zh-CN" altLang="en-US" sz="2800" b="1" dirty="0">
                <a:solidFill>
                  <a:schemeClr val="tx1"/>
                </a:solidFill>
                <a:latin typeface="+mn-ea"/>
              </a:rPr>
              <a:t>基本信息</a:t>
            </a:r>
            <a:endParaRPr lang="zh-CN" altLang="en-US" sz="2800" b="1" dirty="0">
              <a:solidFill>
                <a:schemeClr val="tx1"/>
              </a:solidFill>
              <a:latin typeface="+mn-ea"/>
            </a:endParaRPr>
          </a:p>
        </p:txBody>
      </p:sp>
      <p:grpSp>
        <p:nvGrpSpPr>
          <p:cNvPr id="11" name="组合 10"/>
          <p:cNvGrpSpPr/>
          <p:nvPr/>
        </p:nvGrpSpPr>
        <p:grpSpPr>
          <a:xfrm>
            <a:off x="495935" y="324485"/>
            <a:ext cx="443230" cy="521335"/>
            <a:chOff x="781" y="511"/>
            <a:chExt cx="698" cy="821"/>
          </a:xfrm>
        </p:grpSpPr>
        <p:sp>
          <p:nvSpPr>
            <p:cNvPr id="12" name="六边形 11"/>
            <p:cNvSpPr/>
            <p:nvPr>
              <p:custDataLst>
                <p:tags r:id="rId3"/>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3" name="六边形 12"/>
            <p:cNvSpPr/>
            <p:nvPr>
              <p:custDataLst>
                <p:tags r:id="rId4"/>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4" name="文本框 13"/>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mn-ea"/>
                </a:rPr>
                <a:t>01</a:t>
              </a:r>
              <a:endParaRPr lang="zh-CN" altLang="en-US" sz="2400" dirty="0">
                <a:solidFill>
                  <a:schemeClr val="bg1"/>
                </a:solidFill>
                <a:latin typeface="+mn-ea"/>
              </a:endParaRPr>
            </a:p>
          </p:txBody>
        </p:sp>
      </p:grpSp>
      <p:sp>
        <p:nvSpPr>
          <p:cNvPr id="29" name="文本框 28"/>
          <p:cNvSpPr txBox="1"/>
          <p:nvPr/>
        </p:nvSpPr>
        <p:spPr>
          <a:xfrm>
            <a:off x="1445018" y="5898963"/>
            <a:ext cx="7550007" cy="2462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1000" b="0" i="0" u="none" strike="noStrike" baseline="0" dirty="0">
                <a:latin typeface="仿宋" panose="02010609060101010101" pitchFamily="49" charset="-122"/>
                <a:ea typeface="仿宋" panose="02010609060101010101" pitchFamily="49" charset="-122"/>
              </a:rPr>
              <a:t>中华医学会儿科分会新生儿学组</a:t>
            </a:r>
            <a:r>
              <a:rPr lang="en-US" altLang="zh-CN" sz="1000" b="0" i="0" u="none" strike="noStrike" baseline="0" dirty="0">
                <a:latin typeface="仿宋" panose="02010609060101010101" pitchFamily="49" charset="-122"/>
                <a:ea typeface="仿宋" panose="02010609060101010101" pitchFamily="49" charset="-122"/>
              </a:rPr>
              <a:t>《</a:t>
            </a:r>
            <a:r>
              <a:rPr lang="zh-CN" altLang="en-US" sz="1000" b="0" i="0" u="none" strike="noStrike" baseline="0" dirty="0">
                <a:latin typeface="仿宋" panose="02010609060101010101" pitchFamily="49" charset="-122"/>
                <a:ea typeface="仿宋" panose="02010609060101010101" pitchFamily="49" charset="-122"/>
              </a:rPr>
              <a:t>新生儿肺动脉高压诊治专家共识</a:t>
            </a:r>
            <a:r>
              <a:rPr lang="en-US" altLang="zh-CN" sz="1000" b="0" i="0" u="none" strike="noStrike" baseline="0" dirty="0">
                <a:latin typeface="仿宋" panose="02010609060101010101" pitchFamily="49" charset="-122"/>
                <a:ea typeface="仿宋" panose="02010609060101010101" pitchFamily="49" charset="-122"/>
              </a:rPr>
              <a:t>》</a:t>
            </a:r>
            <a:endParaRPr lang="en-US" altLang="zh-CN" sz="1000" b="0" i="0" u="none" strike="noStrike" baseline="0" dirty="0">
              <a:latin typeface="仿宋" panose="02010609060101010101" pitchFamily="49" charset="-122"/>
              <a:ea typeface="仿宋" panose="02010609060101010101" pitchFamily="49" charset="-122"/>
            </a:endParaRPr>
          </a:p>
        </p:txBody>
      </p:sp>
      <p:sp>
        <p:nvSpPr>
          <p:cNvPr id="30" name="文本框 29"/>
          <p:cNvSpPr txBox="1"/>
          <p:nvPr/>
        </p:nvSpPr>
        <p:spPr>
          <a:xfrm>
            <a:off x="725487" y="5930042"/>
            <a:ext cx="719531" cy="2462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0" i="0" u="none" strike="noStrike" baseline="0" dirty="0">
                <a:latin typeface="仿宋" panose="02010609060101010101" pitchFamily="49" charset="-122"/>
                <a:ea typeface="仿宋" panose="02010609060101010101" pitchFamily="49" charset="-122"/>
              </a:rPr>
              <a:t>数据来源</a:t>
            </a:r>
            <a:endParaRPr lang="zh-CN" altLang="en-US" sz="1000" b="0" i="0" u="none" strike="noStrike" baseline="0" dirty="0">
              <a:latin typeface="仿宋" panose="02010609060101010101" pitchFamily="49" charset="-122"/>
              <a:ea typeface="仿宋" panose="02010609060101010101" pitchFamily="49" charset="-122"/>
            </a:endParaRPr>
          </a:p>
        </p:txBody>
      </p:sp>
      <p:sp>
        <p:nvSpPr>
          <p:cNvPr id="4" name="圆角矩形 64"/>
          <p:cNvSpPr/>
          <p:nvPr>
            <p:custDataLst>
              <p:tags r:id="rId5"/>
            </p:custDataLst>
          </p:nvPr>
        </p:nvSpPr>
        <p:spPr>
          <a:xfrm>
            <a:off x="768429" y="4693290"/>
            <a:ext cx="10764066" cy="774100"/>
          </a:xfrm>
          <a:prstGeom prst="roundRect">
            <a:avLst>
              <a:gd name="adj" fmla="val 419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mn-ea"/>
              </a:rPr>
              <a:t>无同疾病治疗领域的药品，同药理作用的药品</a:t>
            </a:r>
            <a:r>
              <a:rPr lang="zh-CN" altLang="en-US" b="1" dirty="0">
                <a:solidFill>
                  <a:schemeClr val="tx1"/>
                </a:solidFill>
                <a:latin typeface="+mn-ea"/>
              </a:rPr>
              <a:t>没有</a:t>
            </a:r>
            <a:r>
              <a:rPr lang="zh-CN" altLang="en-US" b="1" kern="0" dirty="0">
                <a:solidFill>
                  <a:sysClr val="windowText" lastClr="000000"/>
                </a:solidFill>
                <a:latin typeface="+mn-ea"/>
              </a:rPr>
              <a:t>新生儿持续性肺动脉高压</a:t>
            </a:r>
            <a:r>
              <a:rPr lang="zh-CN" altLang="en-US" dirty="0">
                <a:solidFill>
                  <a:schemeClr val="tx1"/>
                </a:solidFill>
                <a:latin typeface="+mn-ea"/>
              </a:rPr>
              <a:t>适应症。</a:t>
            </a:r>
            <a:endParaRPr lang="zh-CN" altLang="en-US" dirty="0">
              <a:solidFill>
                <a:schemeClr val="tx1"/>
              </a:solidFill>
              <a:latin typeface="+mn-ea"/>
            </a:endParaRPr>
          </a:p>
        </p:txBody>
      </p:sp>
      <p:sp>
        <p:nvSpPr>
          <p:cNvPr id="3" name="任意多边形: 形状 2"/>
          <p:cNvSpPr/>
          <p:nvPr>
            <p:custDataLst>
              <p:tags r:id="rId6"/>
            </p:custDataLst>
          </p:nvPr>
        </p:nvSpPr>
        <p:spPr>
          <a:xfrm>
            <a:off x="752668" y="4186143"/>
            <a:ext cx="10804316"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mn-ea"/>
              </a:rPr>
              <a:t>同疾病治疗领域内或同药理作用药品上市情况</a:t>
            </a:r>
            <a:endParaRPr lang="zh-CN" altLang="en-US" sz="2000" b="1" dirty="0">
              <a:latin typeface="+mn-ea"/>
            </a:endParaRPr>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935" y="324485"/>
            <a:ext cx="443230" cy="521335"/>
            <a:chOff x="781" y="511"/>
            <a:chExt cx="698" cy="821"/>
          </a:xfrm>
        </p:grpSpPr>
        <p:sp>
          <p:nvSpPr>
            <p:cNvPr id="4" name="六边形 3"/>
            <p:cNvSpPr/>
            <p:nvPr>
              <p:custDataLst>
                <p:tags r:id="rId1"/>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5" name="六边形 4"/>
            <p:cNvSpPr/>
            <p:nvPr>
              <p:custDataLst>
                <p:tags r:id="rId2"/>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mn-ea"/>
                </a:rPr>
                <a:t>02</a:t>
              </a:r>
              <a:endParaRPr lang="en-US" altLang="zh-CN" sz="2400" dirty="0">
                <a:solidFill>
                  <a:schemeClr val="bg1"/>
                </a:solidFill>
                <a:latin typeface="+mn-ea"/>
              </a:endParaRPr>
            </a:p>
          </p:txBody>
        </p:sp>
      </p:grpSp>
      <p:sp>
        <p:nvSpPr>
          <p:cNvPr id="10" name="文本框 9"/>
          <p:cNvSpPr txBox="1"/>
          <p:nvPr/>
        </p:nvSpPr>
        <p:spPr>
          <a:xfrm>
            <a:off x="1175656" y="6564835"/>
            <a:ext cx="1738366"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00" dirty="0">
                <a:latin typeface="仿宋" panose="02010609060101010101" pitchFamily="49" charset="-122"/>
                <a:ea typeface="仿宋" panose="02010609060101010101" pitchFamily="49" charset="-122"/>
              </a:rPr>
              <a:t>1.</a:t>
            </a:r>
            <a:r>
              <a:rPr lang="zh-CN" altLang="en-US" sz="800" b="0" i="0" u="none" strike="noStrike" baseline="0" dirty="0">
                <a:latin typeface="仿宋" panose="02010609060101010101" pitchFamily="49" charset="-122"/>
                <a:ea typeface="仿宋" panose="02010609060101010101" pitchFamily="49" charset="-122"/>
              </a:rPr>
              <a:t>吸入性一氧化氮药品说明书</a:t>
            </a:r>
            <a:endParaRPr lang="en-US" altLang="zh-CN" sz="800" b="0" i="0" u="none" strike="noStrike" baseline="0" dirty="0">
              <a:latin typeface="仿宋" panose="02010609060101010101" pitchFamily="49" charset="-122"/>
              <a:ea typeface="仿宋" panose="02010609060101010101" pitchFamily="49" charset="-122"/>
            </a:endParaRPr>
          </a:p>
        </p:txBody>
      </p:sp>
      <p:sp>
        <p:nvSpPr>
          <p:cNvPr id="11" name="文本框 10"/>
          <p:cNvSpPr txBox="1"/>
          <p:nvPr/>
        </p:nvSpPr>
        <p:spPr>
          <a:xfrm rot="10800000" flipV="1">
            <a:off x="416201" y="6564835"/>
            <a:ext cx="640249"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endParaRPr lang="zh-CN" altLang="en-US" sz="800" b="0" i="0" u="none" strike="noStrike" baseline="0" dirty="0">
              <a:latin typeface="仿宋" panose="02010609060101010101" pitchFamily="49" charset="-122"/>
              <a:ea typeface="仿宋" panose="02010609060101010101" pitchFamily="49" charset="-122"/>
            </a:endParaRPr>
          </a:p>
        </p:txBody>
      </p:sp>
      <p:sp>
        <p:nvSpPr>
          <p:cNvPr id="15" name="圆角矩形 52"/>
          <p:cNvSpPr/>
          <p:nvPr>
            <p:custDataLst>
              <p:tags r:id="rId3"/>
            </p:custDataLst>
          </p:nvPr>
        </p:nvSpPr>
        <p:spPr>
          <a:xfrm>
            <a:off x="479105" y="857745"/>
            <a:ext cx="5529164" cy="5636584"/>
          </a:xfrm>
          <a:prstGeom prst="roundRect">
            <a:avLst>
              <a:gd name="adj" fmla="val 47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b="1" kern="0" dirty="0">
                <a:solidFill>
                  <a:srgbClr val="333333"/>
                </a:solidFill>
                <a:latin typeface="+mn-ea"/>
              </a:rPr>
              <a:t>汇总所有临床研究数据</a:t>
            </a:r>
            <a:r>
              <a:rPr lang="zh-CN" altLang="zh-CN" kern="0" dirty="0">
                <a:solidFill>
                  <a:srgbClr val="333333"/>
                </a:solidFill>
                <a:latin typeface="+mn-ea"/>
              </a:rPr>
              <a:t>，</a:t>
            </a:r>
            <a:r>
              <a:rPr lang="zh-CN" altLang="zh-CN" sz="1600" kern="0" dirty="0">
                <a:solidFill>
                  <a:srgbClr val="333333"/>
                </a:solidFill>
                <a:latin typeface="+mn-ea"/>
              </a:rPr>
              <a:t>在这些患者中，未见需要再入院治疗、需要特殊医疗服务、肺病或神经系统后遗症的报告。 </a:t>
            </a:r>
            <a:endParaRPr lang="zh-CN" altLang="zh-CN" kern="0" dirty="0">
              <a:solidFill>
                <a:srgbClr val="333333"/>
              </a:solidFill>
              <a:latin typeface="+mn-ea"/>
            </a:endParaRPr>
          </a:p>
          <a:p>
            <a:pPr>
              <a:lnSpc>
                <a:spcPct val="150000"/>
              </a:lnSpc>
            </a:pPr>
            <a:r>
              <a:rPr lang="zh-CN" altLang="zh-CN" b="1" kern="0" dirty="0">
                <a:solidFill>
                  <a:srgbClr val="333333"/>
                </a:solidFill>
                <a:latin typeface="+mn-ea"/>
              </a:rPr>
              <a:t>说明书不良反应列表如下：</a:t>
            </a:r>
            <a:endParaRPr lang="zh-CN" altLang="zh-CN" b="1" kern="0" dirty="0">
              <a:solidFill>
                <a:srgbClr val="333333"/>
              </a:solidFill>
              <a:latin typeface="+mn-ea"/>
            </a:endParaRPr>
          </a:p>
          <a:p>
            <a:pPr>
              <a:lnSpc>
                <a:spcPct val="150000"/>
              </a:lnSpc>
            </a:pPr>
            <a:r>
              <a:rPr lang="zh-CN" altLang="zh-CN" sz="1600" kern="0" dirty="0">
                <a:solidFill>
                  <a:srgbClr val="333333"/>
                </a:solidFill>
                <a:latin typeface="+mn-ea"/>
              </a:rPr>
              <a:t>十分常见：血小板减少症；</a:t>
            </a:r>
            <a:endParaRPr lang="zh-CN" altLang="zh-CN" sz="1600" kern="0" dirty="0">
              <a:solidFill>
                <a:srgbClr val="333333"/>
              </a:solidFill>
              <a:latin typeface="+mn-ea"/>
            </a:endParaRPr>
          </a:p>
          <a:p>
            <a:pPr>
              <a:lnSpc>
                <a:spcPct val="150000"/>
              </a:lnSpc>
            </a:pPr>
            <a:r>
              <a:rPr lang="zh-CN" altLang="zh-CN" sz="1600" kern="0" dirty="0">
                <a:solidFill>
                  <a:srgbClr val="333333"/>
                </a:solidFill>
                <a:latin typeface="+mn-ea"/>
              </a:rPr>
              <a:t>常见：低血压、肺不张；</a:t>
            </a:r>
            <a:endParaRPr lang="zh-CN" altLang="zh-CN" sz="1600" kern="0" dirty="0">
              <a:solidFill>
                <a:srgbClr val="333333"/>
              </a:solidFill>
              <a:latin typeface="+mn-ea"/>
            </a:endParaRPr>
          </a:p>
          <a:p>
            <a:pPr>
              <a:lnSpc>
                <a:spcPct val="150000"/>
              </a:lnSpc>
            </a:pPr>
            <a:r>
              <a:rPr lang="zh-CN" altLang="zh-CN" sz="1600" kern="0" dirty="0">
                <a:solidFill>
                  <a:srgbClr val="333333"/>
                </a:solidFill>
                <a:latin typeface="+mn-ea"/>
              </a:rPr>
              <a:t>偶见：高铁血红蛋白血症；</a:t>
            </a:r>
            <a:endParaRPr lang="zh-CN" altLang="zh-CN" sz="1600" kern="0" dirty="0">
              <a:solidFill>
                <a:srgbClr val="333333"/>
              </a:solidFill>
              <a:latin typeface="+mn-ea"/>
            </a:endParaRPr>
          </a:p>
          <a:p>
            <a:pPr>
              <a:lnSpc>
                <a:spcPct val="150000"/>
              </a:lnSpc>
            </a:pPr>
            <a:r>
              <a:rPr lang="zh-CN" altLang="zh-CN" sz="1600" kern="0" dirty="0">
                <a:solidFill>
                  <a:srgbClr val="333333"/>
                </a:solidFill>
                <a:latin typeface="+mn-ea"/>
              </a:rPr>
              <a:t>未知：心动过缓（突然中断治疗后）、缺氧、呼吸困难、胸部不适、咽干、头痛、头晕。</a:t>
            </a:r>
            <a:endParaRPr lang="en-US" altLang="zh-CN" sz="1600" kern="0" dirty="0">
              <a:solidFill>
                <a:srgbClr val="333333"/>
              </a:solidFill>
              <a:latin typeface="+mn-ea"/>
            </a:endParaRPr>
          </a:p>
          <a:p>
            <a:pPr>
              <a:lnSpc>
                <a:spcPct val="150000"/>
              </a:lnSpc>
            </a:pPr>
            <a:r>
              <a:rPr lang="zh-CN" altLang="zh-CN" sz="1600" dirty="0">
                <a:solidFill>
                  <a:srgbClr val="000000"/>
                </a:solidFill>
                <a:latin typeface="Aptos" panose="020B0004020202020204" pitchFamily="34" charset="0"/>
              </a:rPr>
              <a:t>特关注的不良反应：突然中断本品给药可能引起反跳现象，表现为氧合下降和中心静脉压升高, 随后全身血压下降。反跳现象是本品使用中最常见的不良反应</a:t>
            </a:r>
            <a:r>
              <a:rPr lang="zh-CN" altLang="en-US" sz="1600" dirty="0">
                <a:solidFill>
                  <a:srgbClr val="000000"/>
                </a:solidFill>
                <a:latin typeface="Aptos" panose="020B0004020202020204" pitchFamily="34" charset="0"/>
              </a:rPr>
              <a:t>。</a:t>
            </a:r>
            <a:endParaRPr lang="zh-CN" altLang="zh-CN" sz="1400" kern="100" dirty="0">
              <a:effectLst/>
              <a:latin typeface="+mj-ea"/>
              <a:ea typeface="+mj-ea"/>
              <a:cs typeface="Times New Roman" panose="02020603050405020304" pitchFamily="18" charset="0"/>
            </a:endParaRPr>
          </a:p>
        </p:txBody>
      </p:sp>
      <p:sp>
        <p:nvSpPr>
          <p:cNvPr id="9" name="圆角矩形 52"/>
          <p:cNvSpPr/>
          <p:nvPr>
            <p:custDataLst>
              <p:tags r:id="rId4"/>
            </p:custDataLst>
          </p:nvPr>
        </p:nvSpPr>
        <p:spPr>
          <a:xfrm>
            <a:off x="6167221" y="833621"/>
            <a:ext cx="5529164" cy="5636584"/>
          </a:xfrm>
          <a:prstGeom prst="roundRect">
            <a:avLst>
              <a:gd name="adj" fmla="val 47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zh-CN" dirty="0">
              <a:solidFill>
                <a:schemeClr val="tx1"/>
              </a:solidFill>
            </a:endParaRPr>
          </a:p>
          <a:p>
            <a:endParaRPr lang="en-US" altLang="zh-CN" dirty="0">
              <a:solidFill>
                <a:schemeClr val="tx1"/>
              </a:solidFill>
            </a:endParaRPr>
          </a:p>
          <a:p>
            <a:pPr>
              <a:lnSpc>
                <a:spcPct val="150000"/>
              </a:lnSpc>
            </a:pPr>
            <a:r>
              <a:rPr lang="zh-CN" altLang="zh-CN" b="1" dirty="0">
                <a:solidFill>
                  <a:srgbClr val="000000"/>
                </a:solidFill>
                <a:latin typeface="Aptos" panose="020B0004020202020204" pitchFamily="34" charset="0"/>
              </a:rPr>
              <a:t>药品上市后</a:t>
            </a:r>
            <a:r>
              <a:rPr lang="zh-CN" altLang="en-US" b="1" dirty="0">
                <a:solidFill>
                  <a:srgbClr val="000000"/>
                </a:solidFill>
                <a:latin typeface="Aptos" panose="020B0004020202020204" pitchFamily="34" charset="0"/>
              </a:rPr>
              <a:t>：</a:t>
            </a:r>
            <a:r>
              <a:rPr lang="zh-CN" altLang="zh-CN" dirty="0">
                <a:solidFill>
                  <a:srgbClr val="000000"/>
                </a:solidFill>
                <a:latin typeface="Aptos" panose="020B0004020202020204" pitchFamily="34" charset="0"/>
              </a:rPr>
              <a:t>各国家或地区药监部门未发布过安全性警告和黑框警告，也没有因安全性原因撤市。</a:t>
            </a:r>
            <a:endParaRPr lang="en-US" altLang="zh-CN" dirty="0">
              <a:solidFill>
                <a:srgbClr val="000000"/>
              </a:solidFill>
              <a:latin typeface="Aptos" panose="020B0004020202020204" pitchFamily="34" charset="0"/>
            </a:endParaRPr>
          </a:p>
          <a:p>
            <a:pPr>
              <a:lnSpc>
                <a:spcPct val="150000"/>
              </a:lnSpc>
            </a:pPr>
            <a:endParaRPr lang="en-US" altLang="zh-CN" dirty="0">
              <a:solidFill>
                <a:srgbClr val="000000"/>
              </a:solidFill>
              <a:latin typeface="Aptos" panose="020B0004020202020204" pitchFamily="34" charset="0"/>
            </a:endParaRPr>
          </a:p>
          <a:p>
            <a:pPr>
              <a:lnSpc>
                <a:spcPct val="150000"/>
              </a:lnSpc>
            </a:pPr>
            <a:r>
              <a:rPr lang="zh-CN" altLang="en-US" b="1" dirty="0">
                <a:solidFill>
                  <a:srgbClr val="000000"/>
                </a:solidFill>
                <a:latin typeface="Aptos" panose="020B0004020202020204" pitchFamily="34" charset="0"/>
              </a:rPr>
              <a:t>境内上市</a:t>
            </a:r>
            <a:r>
              <a:rPr lang="zh-CN" altLang="en-US" b="1">
                <a:solidFill>
                  <a:srgbClr val="000000"/>
                </a:solidFill>
                <a:latin typeface="Aptos" panose="020B0004020202020204" pitchFamily="34" charset="0"/>
              </a:rPr>
              <a:t>后情况：</a:t>
            </a:r>
            <a:r>
              <a:rPr lang="zh-CN" altLang="zh-CN">
                <a:solidFill>
                  <a:srgbClr val="000000"/>
                </a:solidFill>
                <a:latin typeface="Aptos" panose="020B0004020202020204" pitchFamily="34" charset="0"/>
              </a:rPr>
              <a:t>境内</a:t>
            </a:r>
            <a:r>
              <a:rPr lang="zh-CN" altLang="zh-CN" dirty="0">
                <a:solidFill>
                  <a:srgbClr val="000000"/>
                </a:solidFill>
                <a:latin typeface="Aptos" panose="020B0004020202020204" pitchFamily="34" charset="0"/>
              </a:rPr>
              <a:t>共收到可疑不良反应4例(共6例次不良事件)，其中严重不良事件肺出血1例，非严重不良事件低血钾2例、血氧饱和度降低、新生儿贫血和低血压各1例。以上统计不良事件不一定与吸入用一氧化氮相关。</a:t>
            </a:r>
            <a:endParaRPr lang="zh-CN" altLang="zh-CN" sz="2800" dirty="0">
              <a:solidFill>
                <a:schemeClr val="tx1"/>
              </a:solidFill>
              <a:latin typeface="Arial" panose="020B0604020202020204" pitchFamily="34" charset="0"/>
            </a:endParaRPr>
          </a:p>
          <a:p>
            <a:pPr>
              <a:lnSpc>
                <a:spcPct val="150000"/>
              </a:lnSpc>
            </a:pPr>
            <a:endParaRPr lang="en-US" altLang="zh-CN" dirty="0">
              <a:solidFill>
                <a:schemeClr val="tx1"/>
              </a:solidFill>
              <a:latin typeface="+mn-ea"/>
            </a:endParaRPr>
          </a:p>
          <a:p>
            <a:pPr>
              <a:lnSpc>
                <a:spcPct val="150000"/>
              </a:lnSpc>
            </a:pPr>
            <a:r>
              <a:rPr lang="en-US" altLang="zh-CN" b="1" dirty="0">
                <a:solidFill>
                  <a:schemeClr val="tx1"/>
                </a:solidFill>
                <a:latin typeface="+mn-ea"/>
              </a:rPr>
              <a:t> </a:t>
            </a:r>
            <a:endParaRPr lang="zh-CN" altLang="zh-CN" dirty="0"/>
          </a:p>
        </p:txBody>
      </p:sp>
      <p:sp>
        <p:nvSpPr>
          <p:cNvPr id="12" name="任意多边形: 形状 11"/>
          <p:cNvSpPr/>
          <p:nvPr>
            <p:custDataLst>
              <p:tags r:id="rId5"/>
            </p:custDataLst>
          </p:nvPr>
        </p:nvSpPr>
        <p:spPr>
          <a:xfrm>
            <a:off x="495617" y="833621"/>
            <a:ext cx="5529164"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kern="0" dirty="0">
                <a:latin typeface="+mn-ea"/>
              </a:rPr>
              <a:t>药品说明书收载的安全性信息</a:t>
            </a:r>
            <a:r>
              <a:rPr lang="en-US" altLang="zh-CN" sz="2000" b="1" kern="0" baseline="30000" dirty="0">
                <a:latin typeface="+mn-ea"/>
              </a:rPr>
              <a:t>1</a:t>
            </a:r>
            <a:endParaRPr lang="zh-CN" altLang="en-US" sz="2000" b="1" kern="0" baseline="30000" dirty="0">
              <a:latin typeface="+mn-ea"/>
            </a:endParaRPr>
          </a:p>
        </p:txBody>
      </p:sp>
      <p:sp>
        <p:nvSpPr>
          <p:cNvPr id="13" name="任意多边形: 形状 12"/>
          <p:cNvSpPr/>
          <p:nvPr>
            <p:custDataLst>
              <p:tags r:id="rId6"/>
            </p:custDataLst>
          </p:nvPr>
        </p:nvSpPr>
        <p:spPr>
          <a:xfrm>
            <a:off x="6150709" y="820103"/>
            <a:ext cx="5529164"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zh-CN" sz="2000" b="1" kern="0" dirty="0">
                <a:effectLst/>
                <a:latin typeface="+mn-ea"/>
                <a:cs typeface="宋体" panose="02010600030101010101" pitchFamily="2" charset="-122"/>
              </a:rPr>
              <a:t>药品不良反应监测情况和药品安全性研究结果</a:t>
            </a:r>
            <a:endParaRPr lang="zh-CN" altLang="en-US" sz="2000" dirty="0">
              <a:solidFill>
                <a:schemeClr val="bg1"/>
              </a:solidFill>
              <a:latin typeface="+mn-ea"/>
            </a:endParaRPr>
          </a:p>
        </p:txBody>
      </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52"/>
          <p:cNvSpPr/>
          <p:nvPr>
            <p:custDataLst>
              <p:tags r:id="rId2"/>
            </p:custDataLst>
          </p:nvPr>
        </p:nvSpPr>
        <p:spPr>
          <a:xfrm>
            <a:off x="495299" y="3615460"/>
            <a:ext cx="5544000" cy="250151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52"/>
          <p:cNvSpPr/>
          <p:nvPr>
            <p:custDataLst>
              <p:tags r:id="rId3"/>
            </p:custDataLst>
          </p:nvPr>
        </p:nvSpPr>
        <p:spPr>
          <a:xfrm>
            <a:off x="6168574" y="3615460"/>
            <a:ext cx="5544000" cy="2465681"/>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solidFill>
                  <a:schemeClr val="tx1"/>
                </a:solidFill>
                <a:latin typeface="+mn-ea"/>
              </a:rPr>
              <a:t>1</a:t>
            </a:r>
            <a:r>
              <a:rPr lang="en-US" altLang="zh-CN" sz="2800" b="1" dirty="0">
                <a:latin typeface="+mn-ea"/>
              </a:rPr>
              <a:t>/3</a:t>
            </a:r>
            <a:r>
              <a:rPr lang="zh-CN" altLang="en-US" sz="2800" b="1" dirty="0">
                <a:latin typeface="+mn-ea"/>
              </a:rPr>
              <a:t>）</a:t>
            </a:r>
            <a:endParaRPr lang="zh-CN" altLang="en-US" sz="2800" b="1" dirty="0">
              <a:solidFill>
                <a:schemeClr val="tx1"/>
              </a:solidFill>
              <a:latin typeface="+mn-ea"/>
            </a:endParaRPr>
          </a:p>
        </p:txBody>
      </p:sp>
      <p:grpSp>
        <p:nvGrpSpPr>
          <p:cNvPr id="8" name="组合 7"/>
          <p:cNvGrpSpPr/>
          <p:nvPr/>
        </p:nvGrpSpPr>
        <p:grpSpPr>
          <a:xfrm>
            <a:off x="495935" y="324485"/>
            <a:ext cx="443230" cy="521335"/>
            <a:chOff x="781" y="511"/>
            <a:chExt cx="698" cy="821"/>
          </a:xfrm>
        </p:grpSpPr>
        <p:sp>
          <p:nvSpPr>
            <p:cNvPr id="9" name="六边形 8"/>
            <p:cNvSpPr/>
            <p:nvPr>
              <p:custDataLst>
                <p:tags r:id="rId4"/>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0" name="六边形 9"/>
            <p:cNvSpPr/>
            <p:nvPr>
              <p:custDataLst>
                <p:tags r:id="rId5"/>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1" name="文本框 10"/>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endParaRPr lang="en-US" altLang="zh-CN" sz="2400" dirty="0">
                <a:solidFill>
                  <a:schemeClr val="bg1"/>
                </a:solidFill>
                <a:latin typeface="Arial" panose="020B0604020202020204" pitchFamily="34" charset="0"/>
                <a:ea typeface="思源黑体 CN Bold" panose="020B0800000000000000" charset="-122"/>
              </a:endParaRPr>
            </a:p>
          </p:txBody>
        </p:sp>
      </p:grpSp>
      <p:sp>
        <p:nvSpPr>
          <p:cNvPr id="12" name="文本框 11"/>
          <p:cNvSpPr txBox="1"/>
          <p:nvPr/>
        </p:nvSpPr>
        <p:spPr>
          <a:xfrm>
            <a:off x="1273238" y="6093206"/>
            <a:ext cx="10464023"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Stork E ,  </a:t>
            </a:r>
            <a:r>
              <a:rPr lang="en-US" altLang="zh-CN" sz="800" b="0" i="0" u="none" strike="noStrike" baseline="0" dirty="0" err="1">
                <a:latin typeface="仿宋" panose="02010609060101010101" pitchFamily="49" charset="-122"/>
                <a:ea typeface="仿宋" panose="02010609060101010101" pitchFamily="49" charset="-122"/>
              </a:rPr>
              <a:t>Gorjanc</a:t>
            </a:r>
            <a:r>
              <a:rPr lang="en-US" altLang="zh-CN" sz="800" b="0" i="0" u="none" strike="noStrike" baseline="0" dirty="0">
                <a:latin typeface="仿宋" panose="02010609060101010101" pitchFamily="49" charset="-122"/>
                <a:ea typeface="仿宋" panose="02010609060101010101" pitchFamily="49" charset="-122"/>
              </a:rPr>
              <a:t> E ,  </a:t>
            </a:r>
            <a:r>
              <a:rPr lang="en-US" altLang="zh-CN" sz="800" b="0" i="0" u="none" strike="noStrike" baseline="0" dirty="0" err="1">
                <a:latin typeface="仿宋" panose="02010609060101010101" pitchFamily="49" charset="-122"/>
                <a:ea typeface="仿宋" panose="02010609060101010101" pitchFamily="49" charset="-122"/>
              </a:rPr>
              <a:t>Verter</a:t>
            </a:r>
            <a:r>
              <a:rPr lang="en-US" altLang="zh-CN" sz="800" b="0" i="0" u="none" strike="noStrike" baseline="0" dirty="0">
                <a:latin typeface="仿宋" panose="02010609060101010101" pitchFamily="49" charset="-122"/>
                <a:ea typeface="仿宋" panose="02010609060101010101" pitchFamily="49" charset="-122"/>
              </a:rPr>
              <a:t> J , et al. Inhaled Nitric Oxide in Full-Term and Nearly Full-Term Infants with Hypoxic Respiratory Failure[J]. New England Journal of Medicine, 1997, 336(9):597-604.</a:t>
            </a:r>
            <a:endParaRPr lang="en-US" altLang="zh-CN" sz="800" b="0" i="0" u="none" strike="noStrike" baseline="0" dirty="0">
              <a:latin typeface="仿宋" panose="02010609060101010101" pitchFamily="49" charset="-122"/>
              <a:ea typeface="仿宋" panose="02010609060101010101" pitchFamily="49" charset="-122"/>
            </a:endParaRPr>
          </a:p>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Clark R . Low-dose nitric oxide therapy for persistent pulmonary hypertension of the newborn. Clinical Inhaled Nitric Oxide Research Group.[J]. N Engl J Med, 2000, 342</a:t>
            </a:r>
            <a:endParaRPr lang="en-US" altLang="zh-CN" sz="800" b="0" i="0" u="none" strike="noStrike" baseline="0" dirty="0">
              <a:latin typeface="仿宋" panose="02010609060101010101" pitchFamily="49" charset="-122"/>
              <a:ea typeface="仿宋" panose="02010609060101010101" pitchFamily="49" charset="-122"/>
            </a:endParaRPr>
          </a:p>
        </p:txBody>
      </p:sp>
      <p:sp>
        <p:nvSpPr>
          <p:cNvPr id="13" name="文本框 12"/>
          <p:cNvSpPr txBox="1"/>
          <p:nvPr/>
        </p:nvSpPr>
        <p:spPr>
          <a:xfrm>
            <a:off x="454740" y="6154761"/>
            <a:ext cx="641198"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endParaRPr lang="zh-CN" altLang="en-US" sz="800" b="0" i="0" u="none" strike="noStrike" baseline="0" dirty="0">
              <a:latin typeface="仿宋" panose="02010609060101010101" pitchFamily="49" charset="-122"/>
              <a:ea typeface="仿宋" panose="02010609060101010101" pitchFamily="49" charset="-122"/>
            </a:endParaRPr>
          </a:p>
        </p:txBody>
      </p:sp>
      <p:sp>
        <p:nvSpPr>
          <p:cNvPr id="15" name="圆角矩形 52"/>
          <p:cNvSpPr/>
          <p:nvPr>
            <p:custDataLst>
              <p:tags r:id="rId6"/>
            </p:custDataLst>
          </p:nvPr>
        </p:nvSpPr>
        <p:spPr>
          <a:xfrm>
            <a:off x="495299" y="956937"/>
            <a:ext cx="11217275" cy="255950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7"/>
            </p:custDataLst>
          </p:nvPr>
        </p:nvSpPr>
        <p:spPr>
          <a:xfrm>
            <a:off x="520700" y="973076"/>
            <a:ext cx="11159173" cy="396583"/>
          </a:xfrm>
          <a:prstGeom prst="rect">
            <a:avLst/>
          </a:prstGeom>
          <a:noFill/>
        </p:spPr>
        <p:txBody>
          <a:bodyPr wrap="square">
            <a:spAutoFit/>
          </a:bodyPr>
          <a:lstStyle/>
          <a:p>
            <a:pPr marL="0" lvl="1" algn="ctr" fontAlgn="auto">
              <a:lnSpc>
                <a:spcPct val="120000"/>
              </a:lnSpc>
            </a:pPr>
            <a:r>
              <a:rPr lang="zh-CN" altLang="en-US" b="1" kern="0" dirty="0">
                <a:solidFill>
                  <a:schemeClr val="tx1"/>
                </a:solidFill>
                <a:latin typeface="+mn-ea"/>
              </a:rPr>
              <a:t>美国上市前关键性临床临床研究：吸入用一氧化氮能有效降低新生儿</a:t>
            </a:r>
            <a:r>
              <a:rPr lang="zh-CN" altLang="en-US" b="1" kern="0" dirty="0">
                <a:solidFill>
                  <a:srgbClr val="FF0000"/>
                </a:solidFill>
                <a:latin typeface="+mn-ea"/>
              </a:rPr>
              <a:t>死亡率</a:t>
            </a:r>
            <a:r>
              <a:rPr lang="zh-CN" altLang="en-US" b="1" kern="0" dirty="0">
                <a:solidFill>
                  <a:schemeClr val="tx1"/>
                </a:solidFill>
                <a:latin typeface="+mn-ea"/>
              </a:rPr>
              <a:t>和或</a:t>
            </a:r>
            <a:r>
              <a:rPr lang="zh-CN" altLang="en-US" b="1" kern="0" dirty="0">
                <a:solidFill>
                  <a:srgbClr val="FF0000"/>
                </a:solidFill>
                <a:latin typeface="+mn-ea"/>
              </a:rPr>
              <a:t>对体外膜肺氧合</a:t>
            </a:r>
            <a:r>
              <a:rPr lang="zh-CN" altLang="en-US" b="1" kern="0" dirty="0">
                <a:solidFill>
                  <a:schemeClr val="tx1"/>
                </a:solidFill>
                <a:latin typeface="+mn-ea"/>
              </a:rPr>
              <a:t>的需求。</a:t>
            </a:r>
            <a:endParaRPr lang="zh-CN" altLang="en-US" b="1" kern="0" dirty="0">
              <a:solidFill>
                <a:schemeClr val="tx1"/>
              </a:solidFill>
              <a:latin typeface="+mn-ea"/>
            </a:endParaRPr>
          </a:p>
        </p:txBody>
      </p:sp>
      <p:graphicFrame>
        <p:nvGraphicFramePr>
          <p:cNvPr id="17" name="表格 16"/>
          <p:cNvGraphicFramePr>
            <a:graphicFrameLocks noGrp="1"/>
          </p:cNvGraphicFramePr>
          <p:nvPr/>
        </p:nvGraphicFramePr>
        <p:xfrm>
          <a:off x="512127" y="1368415"/>
          <a:ext cx="11194441" cy="2135965"/>
        </p:xfrm>
        <a:graphic>
          <a:graphicData uri="http://schemas.openxmlformats.org/drawingml/2006/table">
            <a:tbl>
              <a:tblPr firstRow="1" bandRow="1"/>
              <a:tblGrid>
                <a:gridCol w="1276084"/>
                <a:gridCol w="2906032"/>
                <a:gridCol w="1293091"/>
                <a:gridCol w="1080655"/>
                <a:gridCol w="803563"/>
                <a:gridCol w="3835016"/>
              </a:tblGrid>
              <a:tr h="327511">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sz="1200" kern="100" dirty="0">
                          <a:effectLst/>
                          <a:latin typeface="Arial" panose="020B0604020202020204" pitchFamily="34" charset="0"/>
                          <a:ea typeface="思源黑体 CN Bold" panose="020B0800000000000000" charset="-122"/>
                        </a:rPr>
                        <a:t>研究</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6350" cap="flat" cmpd="sng" algn="ctr">
                      <a:solidFill>
                        <a:srgbClr val="5B9BD5"/>
                      </a:solidFill>
                      <a:prstDash val="solid"/>
                      <a:miter lim="800000"/>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b="1" kern="100" dirty="0">
                          <a:solidFill>
                            <a:schemeClr val="lt1"/>
                          </a:solidFill>
                          <a:effectLst/>
                          <a:latin typeface="Arial" panose="020B0604020202020204" pitchFamily="34" charset="0"/>
                          <a:ea typeface="思源黑体 CN Bold" panose="020B0800000000000000" charset="-122"/>
                          <a:cs typeface="+mn-cs"/>
                        </a:rPr>
                        <a:t>研究目的</a:t>
                      </a:r>
                      <a:endParaRPr lang="zh-CN" altLang="en-US" sz="1200" b="1" kern="100" dirty="0">
                        <a:solidFill>
                          <a:schemeClr val="lt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grid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200" kern="100" dirty="0">
                          <a:effectLst/>
                          <a:latin typeface="Arial" panose="020B0604020202020204" pitchFamily="34" charset="0"/>
                          <a:ea typeface="思源黑体 CN Bold" panose="020B0800000000000000" charset="-122"/>
                        </a:rPr>
                        <a:t>主要终点：</a:t>
                      </a:r>
                      <a:r>
                        <a:rPr lang="zh-CN" sz="1200" kern="100" dirty="0">
                          <a:effectLst/>
                          <a:latin typeface="Arial" panose="020B0604020202020204" pitchFamily="34" charset="0"/>
                          <a:ea typeface="思源黑体 CN Bold" panose="020B0800000000000000" charset="-122"/>
                        </a:rPr>
                        <a:t>死亡和</a:t>
                      </a:r>
                      <a:r>
                        <a:rPr lang="en-US" sz="1200" kern="100" dirty="0">
                          <a:effectLst/>
                          <a:latin typeface="Arial" panose="020B0604020202020204" pitchFamily="34" charset="0"/>
                          <a:ea typeface="思源黑体 CN Bold" panose="020B0800000000000000" charset="-122"/>
                        </a:rPr>
                        <a:t>/</a:t>
                      </a:r>
                      <a:r>
                        <a:rPr lang="zh-CN" sz="1200" kern="100" dirty="0">
                          <a:effectLst/>
                          <a:latin typeface="Arial" panose="020B0604020202020204" pitchFamily="34" charset="0"/>
                          <a:ea typeface="思源黑体 CN Bold" panose="020B0800000000000000" charset="-122"/>
                        </a:rPr>
                        <a:t>或</a:t>
                      </a:r>
                      <a:r>
                        <a:rPr lang="en-US" sz="1200" kern="100" dirty="0">
                          <a:effectLst/>
                          <a:latin typeface="Arial" panose="020B0604020202020204" pitchFamily="34" charset="0"/>
                          <a:ea typeface="思源黑体 CN Bold" panose="020B0800000000000000" charset="-122"/>
                        </a:rPr>
                        <a:t>ECMO</a:t>
                      </a:r>
                      <a:r>
                        <a:rPr lang="zh-CN" sz="1200" kern="100" dirty="0">
                          <a:effectLst/>
                          <a:latin typeface="Arial" panose="020B0604020202020204" pitchFamily="34" charset="0"/>
                          <a:ea typeface="思源黑体 CN Bold" panose="020B0800000000000000" charset="-122"/>
                        </a:rPr>
                        <a:t>治疗</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2D8"/>
                    </a:solidFill>
                  </a:tcPr>
                </a:tc>
                <a:tc hMerge="1">
                  <a:tcPr>
                    <a:lnL>
                      <a:noFill/>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en-US" sz="1200" kern="100" dirty="0">
                          <a:effectLst/>
                          <a:latin typeface="Arial" panose="020B0604020202020204" pitchFamily="34" charset="0"/>
                          <a:ea typeface="思源黑体 CN Bold" panose="020B0800000000000000" charset="-122"/>
                        </a:rPr>
                        <a:t>p</a:t>
                      </a:r>
                      <a:r>
                        <a:rPr lang="zh-CN" sz="1200" kern="100" dirty="0">
                          <a:effectLst/>
                          <a:latin typeface="Arial" panose="020B0604020202020204" pitchFamily="34" charset="0"/>
                          <a:ea typeface="思源黑体 CN Bold" panose="020B0800000000000000" charset="-122"/>
                        </a:rPr>
                        <a:t>值</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200" b="1" kern="100" dirty="0">
                          <a:solidFill>
                            <a:schemeClr val="lt1"/>
                          </a:solidFill>
                          <a:effectLst/>
                          <a:latin typeface="Arial" panose="020B0604020202020204" pitchFamily="34" charset="0"/>
                          <a:ea typeface="思源黑体 CN Bold" panose="020B0800000000000000" charset="-122"/>
                        </a:rPr>
                        <a:t>主要结果</a:t>
                      </a:r>
                      <a:endParaRPr lang="zh-CN" altLang="en-US" sz="1200" b="1" kern="100" dirty="0">
                        <a:solidFill>
                          <a:schemeClr val="lt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r>
              <a:tr h="330271">
                <a:tc vMerge="1">
                  <a:tcPr>
                    <a:lnL w="6350" cap="flat" cmpd="sng" algn="ctr">
                      <a:solidFill>
                        <a:srgbClr val="5B9BD5"/>
                      </a:solidFill>
                      <a:prstDash val="solid"/>
                      <a:miter lim="800000"/>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vMerge="1">
                  <a:tcPr>
                    <a:lnL w="6350" cap="flat" cmpd="sng" algn="ctr">
                      <a:noFill/>
                      <a:prstDash val="solid"/>
                      <a:miter lim="800000"/>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0"/>
                        </a:spcAft>
                      </a:pPr>
                      <a:r>
                        <a:rPr lang="zh-CN" altLang="en-US" sz="1200" b="1" kern="100" dirty="0">
                          <a:solidFill>
                            <a:schemeClr val="bg1"/>
                          </a:solidFill>
                          <a:effectLst/>
                          <a:latin typeface="Arial" panose="020B0604020202020204" pitchFamily="34" charset="0"/>
                          <a:ea typeface="思源黑体 CN Bold" panose="020B0800000000000000" charset="-122"/>
                        </a:rPr>
                        <a:t>对照</a:t>
                      </a:r>
                      <a:endParaRPr lang="zh-CN" altLang="en-US" sz="1200" b="1" kern="100" dirty="0">
                        <a:solidFill>
                          <a:schemeClr val="bg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0"/>
                        </a:spcAft>
                      </a:pPr>
                      <a:r>
                        <a:rPr lang="zh-CN" altLang="en-US" sz="1200" b="1" kern="100" dirty="0">
                          <a:solidFill>
                            <a:schemeClr val="bg1"/>
                          </a:solidFill>
                          <a:effectLst/>
                          <a:latin typeface="Arial" panose="020B0604020202020204" pitchFamily="34" charset="0"/>
                          <a:ea typeface="思源黑体 CN Bold" panose="020B0800000000000000" charset="-122"/>
                        </a:rPr>
                        <a:t>吸入用</a:t>
                      </a:r>
                      <a:r>
                        <a:rPr lang="en-US" sz="1200" b="1" kern="100" dirty="0">
                          <a:solidFill>
                            <a:schemeClr val="bg1"/>
                          </a:solidFill>
                          <a:effectLst/>
                          <a:latin typeface="Arial" panose="020B0604020202020204" pitchFamily="34" charset="0"/>
                          <a:ea typeface="思源黑体 CN Bold" panose="020B0800000000000000" charset="-122"/>
                        </a:rPr>
                        <a:t>NO</a:t>
                      </a:r>
                      <a:endParaRPr lang="zh-CN" altLang="en-US" sz="1200" b="1" kern="100" dirty="0">
                        <a:solidFill>
                          <a:schemeClr val="bg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vMerge="1">
                  <a:tcP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vMerge="1">
                  <a:tcP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r>
              <a:tr h="67266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mn-ea"/>
                          <a:ea typeface="+mn-ea"/>
                        </a:rPr>
                        <a:t>吸入性 </a:t>
                      </a:r>
                      <a:r>
                        <a:rPr lang="en-US" altLang="zh-CN" sz="1100" b="1" dirty="0">
                          <a:latin typeface="+mn-ea"/>
                          <a:ea typeface="+mn-ea"/>
                        </a:rPr>
                        <a:t>NO </a:t>
                      </a:r>
                      <a:r>
                        <a:rPr lang="zh-CN" altLang="en-US" sz="1100" b="1" dirty="0">
                          <a:latin typeface="+mn-ea"/>
                          <a:ea typeface="+mn-ea"/>
                        </a:rPr>
                        <a:t>用于低氧性呼吸衰竭的足月和近足月婴儿</a:t>
                      </a:r>
                      <a:r>
                        <a:rPr lang="en-US" altLang="zh-CN" sz="1100" b="1" kern="1200" baseline="30000" dirty="0">
                          <a:solidFill>
                            <a:schemeClr val="tx1"/>
                          </a:solidFill>
                          <a:latin typeface="+mn-ea"/>
                          <a:ea typeface="+mn-ea"/>
                        </a:rPr>
                        <a:t>1</a:t>
                      </a:r>
                      <a:endParaRPr lang="zh-CN" altLang="en-US" sz="1100" b="1" kern="1200" baseline="30000" dirty="0">
                        <a:solidFill>
                          <a:schemeClr val="tx1"/>
                        </a:solidFill>
                        <a:latin typeface="+mn-ea"/>
                        <a:ea typeface="+mn-ea"/>
                        <a:cs typeface="+mn-cs"/>
                      </a:endParaRP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Tx/>
                        <a:buNone/>
                        <a:defRPr/>
                      </a:pPr>
                      <a:r>
                        <a:rPr lang="zh-CN" altLang="en-US" sz="1200" kern="1200" dirty="0">
                          <a:solidFill>
                            <a:schemeClr val="dk1"/>
                          </a:solidFill>
                          <a:latin typeface="+mn-ea"/>
                          <a:ea typeface="+mn-ea"/>
                          <a:cs typeface="+mn-cs"/>
                        </a:rPr>
                        <a:t>观察本品</a:t>
                      </a:r>
                      <a:r>
                        <a:rPr lang="en-US" altLang="zh-CN" sz="1200" kern="1200" dirty="0">
                          <a:solidFill>
                            <a:schemeClr val="dk1"/>
                          </a:solidFill>
                          <a:latin typeface="+mn-ea"/>
                          <a:ea typeface="+mn-ea"/>
                          <a:cs typeface="+mn-cs"/>
                        </a:rPr>
                        <a:t>是否减少常规治疗无效的低氧性呼吸衰竭患</a:t>
                      </a:r>
                      <a:r>
                        <a:rPr lang="zh-CN" altLang="en-US" sz="1200" kern="1200" dirty="0">
                          <a:solidFill>
                            <a:schemeClr val="dk1"/>
                          </a:solidFill>
                          <a:latin typeface="+mn-ea"/>
                          <a:ea typeface="+mn-ea"/>
                          <a:cs typeface="+mn-cs"/>
                        </a:rPr>
                        <a:t>儿的</a:t>
                      </a:r>
                      <a:r>
                        <a:rPr lang="en-US" altLang="zh-CN" sz="1200" kern="1200" dirty="0">
                          <a:solidFill>
                            <a:schemeClr val="dk1"/>
                          </a:solidFill>
                          <a:latin typeface="+mn-ea"/>
                          <a:ea typeface="+mn-ea"/>
                          <a:cs typeface="+mn-cs"/>
                        </a:rPr>
                        <a:t>死亡率和/或体外膜肺氧合（ECMO）的需要。</a:t>
                      </a:r>
                      <a:endParaRPr lang="en-US" altLang="zh-CN" sz="1200" kern="1200" dirty="0">
                        <a:solidFill>
                          <a:schemeClr val="dk1"/>
                        </a:solidFill>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77</a:t>
                      </a:r>
                      <a:r>
                        <a:rPr lang="zh-CN" altLang="en-US" sz="1200" dirty="0">
                          <a:latin typeface="+mn-ea"/>
                          <a:ea typeface="+mn-ea"/>
                        </a:rPr>
                        <a:t>（</a:t>
                      </a:r>
                      <a:r>
                        <a:rPr lang="en-US" altLang="zh-CN" sz="1200" dirty="0">
                          <a:latin typeface="+mn-ea"/>
                          <a:ea typeface="+mn-ea"/>
                        </a:rPr>
                        <a:t>64%</a:t>
                      </a:r>
                      <a:r>
                        <a:rPr lang="zh-CN" altLang="en-US" sz="1200" dirty="0">
                          <a:latin typeface="+mn-ea"/>
                          <a:ea typeface="+mn-ea"/>
                        </a:rPr>
                        <a:t>）</a:t>
                      </a:r>
                      <a:endParaRPr lang="zh-CN" altLang="en-US" sz="1200"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52</a:t>
                      </a:r>
                      <a:r>
                        <a:rPr lang="zh-CN" altLang="en-US" sz="1200" dirty="0">
                          <a:latin typeface="+mn-ea"/>
                          <a:ea typeface="+mn-ea"/>
                        </a:rPr>
                        <a:t>（</a:t>
                      </a:r>
                      <a:r>
                        <a:rPr lang="en-US" altLang="zh-CN" sz="1200" dirty="0">
                          <a:latin typeface="+mn-ea"/>
                          <a:ea typeface="+mn-ea"/>
                        </a:rPr>
                        <a:t>46%</a:t>
                      </a:r>
                      <a:r>
                        <a:rPr lang="zh-CN" altLang="en-US" sz="1200" dirty="0">
                          <a:latin typeface="+mn-ea"/>
                          <a:ea typeface="+mn-ea"/>
                        </a:rPr>
                        <a:t>）</a:t>
                      </a:r>
                      <a:endParaRPr lang="zh-CN" altLang="en-US" sz="1200"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0.006</a:t>
                      </a:r>
                      <a:endParaRPr lang="en-US" altLang="zh-CN" sz="1200"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buFont typeface="Wingdings" panose="05000000000000000000" pitchFamily="2" charset="2"/>
                        <a:buNone/>
                      </a:pPr>
                      <a:r>
                        <a:rPr lang="zh-CN" altLang="en-US" sz="1200" strike="noStrike" kern="1200" dirty="0">
                          <a:solidFill>
                            <a:schemeClr val="dk1"/>
                          </a:solidFill>
                          <a:latin typeface="+mn-ea"/>
                          <a:ea typeface="+mn-ea"/>
                        </a:rPr>
                        <a:t>与对照组相比，一氧化氮组的主要结局发生率（</a:t>
                      </a:r>
                      <a:r>
                        <a:rPr lang="en-US" altLang="zh-CN" sz="1200" strike="noStrike" kern="1200" dirty="0">
                          <a:solidFill>
                            <a:schemeClr val="dk1"/>
                          </a:solidFill>
                          <a:latin typeface="+mn-ea"/>
                          <a:ea typeface="+mn-ea"/>
                        </a:rPr>
                        <a:t>120</a:t>
                      </a:r>
                      <a:r>
                        <a:rPr lang="zh-CN" altLang="en-US" sz="1200" strike="noStrike" kern="1200" dirty="0">
                          <a:solidFill>
                            <a:schemeClr val="dk1"/>
                          </a:solidFill>
                          <a:latin typeface="+mn-ea"/>
                          <a:ea typeface="+mn-ea"/>
                        </a:rPr>
                        <a:t>天死亡或开始体外膜肺氧合）显著降低（</a:t>
                      </a:r>
                      <a:r>
                        <a:rPr lang="en-US" altLang="zh-CN" sz="1200" strike="noStrike" kern="1200" dirty="0">
                          <a:solidFill>
                            <a:schemeClr val="dk1"/>
                          </a:solidFill>
                          <a:latin typeface="+mn-ea"/>
                          <a:ea typeface="+mn-ea"/>
                        </a:rPr>
                        <a:t>46%</a:t>
                      </a:r>
                      <a:r>
                        <a:rPr lang="zh-CN" altLang="en-US" sz="1200" strike="noStrike" kern="1200" dirty="0">
                          <a:solidFill>
                            <a:schemeClr val="dk1"/>
                          </a:solidFill>
                          <a:latin typeface="+mn-ea"/>
                          <a:ea typeface="+mn-ea"/>
                        </a:rPr>
                        <a:t>对</a:t>
                      </a:r>
                      <a:r>
                        <a:rPr lang="en-US" altLang="zh-CN" sz="1200" strike="noStrike" kern="1200" dirty="0">
                          <a:solidFill>
                            <a:schemeClr val="dk1"/>
                          </a:solidFill>
                          <a:latin typeface="+mn-ea"/>
                          <a:ea typeface="+mn-ea"/>
                        </a:rPr>
                        <a:t>64%</a:t>
                      </a:r>
                      <a:r>
                        <a:rPr lang="zh-CN" altLang="en-US" sz="1200" strike="noStrike" kern="1200" dirty="0">
                          <a:solidFill>
                            <a:schemeClr val="dk1"/>
                          </a:solidFill>
                          <a:latin typeface="+mn-ea"/>
                          <a:ea typeface="+mn-ea"/>
                        </a:rPr>
                        <a:t>）</a:t>
                      </a:r>
                      <a:endParaRPr lang="en-US" altLang="zh-CN" sz="1200" strike="noStrike"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71618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mn-ea"/>
                          <a:ea typeface="+mn-ea"/>
                        </a:rPr>
                        <a:t>低剂量 </a:t>
                      </a:r>
                      <a:r>
                        <a:rPr lang="en-US" altLang="zh-CN" sz="1100" b="1" dirty="0">
                          <a:latin typeface="+mn-ea"/>
                          <a:ea typeface="+mn-ea"/>
                        </a:rPr>
                        <a:t>NO </a:t>
                      </a:r>
                      <a:r>
                        <a:rPr lang="zh-CN" altLang="en-US" sz="1100" b="1" dirty="0">
                          <a:latin typeface="+mn-ea"/>
                          <a:ea typeface="+mn-ea"/>
                        </a:rPr>
                        <a:t>治疗新生儿持续性肺高压</a:t>
                      </a:r>
                      <a:r>
                        <a:rPr lang="en-US" altLang="zh-CN" sz="1100" b="1" kern="1200" baseline="30000" dirty="0">
                          <a:solidFill>
                            <a:schemeClr val="tx1"/>
                          </a:solidFill>
                          <a:latin typeface="+mn-ea"/>
                          <a:ea typeface="+mn-ea"/>
                        </a:rPr>
                        <a:t>2</a:t>
                      </a:r>
                      <a:endParaRPr lang="en-US" altLang="zh-CN" sz="1100" b="1" kern="1200" baseline="30000" dirty="0">
                        <a:solidFill>
                          <a:schemeClr val="tx1"/>
                        </a:solidFill>
                        <a:latin typeface="+mn-ea"/>
                        <a:ea typeface="+mn-ea"/>
                        <a:cs typeface="+mn-cs"/>
                      </a:endParaRP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900"/>
                        </a:lnSpc>
                        <a:spcBef>
                          <a:spcPts val="0"/>
                        </a:spcBef>
                        <a:spcAft>
                          <a:spcPts val="0"/>
                        </a:spcAft>
                        <a:buClrTx/>
                        <a:buSzTx/>
                        <a:buFontTx/>
                        <a:buNone/>
                        <a:defRPr/>
                      </a:pPr>
                      <a:r>
                        <a:rPr lang="zh-CN" altLang="en-US" sz="1200" kern="1200" dirty="0">
                          <a:solidFill>
                            <a:schemeClr val="dk1"/>
                          </a:solidFill>
                          <a:latin typeface="+mn-ea"/>
                          <a:ea typeface="+mn-ea"/>
                          <a:cs typeface="+mn-cs"/>
                        </a:rPr>
                        <a:t>观察本品是否减少</a:t>
                      </a:r>
                      <a:r>
                        <a:rPr lang="en-US" altLang="zh-CN" sz="1200" kern="1200" dirty="0">
                          <a:solidFill>
                            <a:schemeClr val="dk1"/>
                          </a:solidFill>
                          <a:latin typeface="+mn-ea"/>
                          <a:ea typeface="+mn-ea"/>
                          <a:cs typeface="+mn-cs"/>
                        </a:rPr>
                        <a:t>PPHN</a:t>
                      </a:r>
                      <a:r>
                        <a:rPr lang="zh-CN" altLang="en-US" sz="1200" kern="1200" dirty="0">
                          <a:solidFill>
                            <a:schemeClr val="dk1"/>
                          </a:solidFill>
                          <a:latin typeface="+mn-ea"/>
                          <a:ea typeface="+mn-ea"/>
                          <a:cs typeface="+mn-cs"/>
                        </a:rPr>
                        <a:t>且</a:t>
                      </a:r>
                      <a:r>
                        <a:rPr lang="en-US" altLang="zh-CN" sz="1200" kern="1200" dirty="0">
                          <a:solidFill>
                            <a:schemeClr val="dk1"/>
                          </a:solidFill>
                          <a:latin typeface="+mn-ea"/>
                          <a:ea typeface="+mn-ea"/>
                          <a:cs typeface="+mn-cs"/>
                        </a:rPr>
                        <a:t>OI</a:t>
                      </a:r>
                      <a:r>
                        <a:rPr lang="zh-CN" altLang="en-US" sz="1200" kern="1200" dirty="0">
                          <a:solidFill>
                            <a:schemeClr val="dk1"/>
                          </a:solidFill>
                          <a:latin typeface="+mn-ea"/>
                          <a:ea typeface="+mn-ea"/>
                          <a:cs typeface="+mn-cs"/>
                        </a:rPr>
                        <a:t>≥</a:t>
                      </a:r>
                      <a:r>
                        <a:rPr lang="en-US" altLang="zh-CN" sz="1200" kern="1200" dirty="0">
                          <a:solidFill>
                            <a:schemeClr val="dk1"/>
                          </a:solidFill>
                          <a:latin typeface="+mn-ea"/>
                          <a:ea typeface="+mn-ea"/>
                          <a:cs typeface="+mn-cs"/>
                        </a:rPr>
                        <a:t>25</a:t>
                      </a:r>
                      <a:r>
                        <a:rPr lang="zh-CN" altLang="en-US" sz="1200" kern="1200" dirty="0">
                          <a:solidFill>
                            <a:schemeClr val="dk1"/>
                          </a:solidFill>
                          <a:latin typeface="+mn-ea"/>
                          <a:ea typeface="+mn-ea"/>
                          <a:cs typeface="+mn-cs"/>
                        </a:rPr>
                        <a:t>且的近足月新生儿的体外膜肺氧合的使用率。</a:t>
                      </a:r>
                      <a:endParaRPr lang="en-US" altLang="zh-CN" sz="1200" kern="1200" dirty="0">
                        <a:solidFill>
                          <a:schemeClr val="dk1"/>
                        </a:solidFill>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78/122</a:t>
                      </a:r>
                      <a:r>
                        <a:rPr lang="zh-CN" altLang="en-US" sz="1200" dirty="0">
                          <a:latin typeface="+mn-ea"/>
                          <a:ea typeface="+mn-ea"/>
                        </a:rPr>
                        <a:t>（</a:t>
                      </a:r>
                      <a:r>
                        <a:rPr lang="en-US" altLang="zh-CN" sz="1200" dirty="0">
                          <a:latin typeface="+mn-ea"/>
                          <a:ea typeface="+mn-ea"/>
                        </a:rPr>
                        <a:t>64%</a:t>
                      </a:r>
                      <a:r>
                        <a:rPr lang="zh-CN" altLang="en-US" sz="1200" dirty="0">
                          <a:latin typeface="+mn-ea"/>
                          <a:ea typeface="+mn-ea"/>
                        </a:rPr>
                        <a:t>）</a:t>
                      </a:r>
                      <a:endParaRPr lang="zh-CN" altLang="en-US"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48/126</a:t>
                      </a:r>
                      <a:r>
                        <a:rPr lang="zh-CN" altLang="en-US" sz="1200" dirty="0">
                          <a:latin typeface="+mn-ea"/>
                          <a:ea typeface="+mn-ea"/>
                        </a:rPr>
                        <a:t>（</a:t>
                      </a:r>
                      <a:r>
                        <a:rPr lang="en-US" altLang="zh-CN" sz="1200" dirty="0">
                          <a:latin typeface="+mn-ea"/>
                          <a:ea typeface="+mn-ea"/>
                        </a:rPr>
                        <a:t>38%</a:t>
                      </a:r>
                      <a:r>
                        <a:rPr lang="zh-CN" altLang="en-US" sz="1200" dirty="0">
                          <a:latin typeface="+mn-ea"/>
                          <a:ea typeface="+mn-ea"/>
                        </a:rPr>
                        <a:t>）</a:t>
                      </a:r>
                      <a:endParaRPr lang="zh-CN" altLang="en-US"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mn-ea"/>
                          <a:ea typeface="+mn-ea"/>
                        </a:rPr>
                        <a:t>＜</a:t>
                      </a:r>
                      <a:r>
                        <a:rPr lang="en-US" altLang="zh-CN" sz="1200" dirty="0">
                          <a:latin typeface="+mn-ea"/>
                          <a:ea typeface="+mn-ea"/>
                        </a:rPr>
                        <a:t>0.001</a:t>
                      </a:r>
                      <a:endParaRPr lang="zh-CN" altLang="en-US"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buFont typeface="Wingdings" panose="05000000000000000000" pitchFamily="2" charset="2"/>
                        <a:buNone/>
                      </a:pPr>
                      <a:r>
                        <a:rPr lang="zh-CN" altLang="en-US" sz="1200" strike="noStrike" kern="1200" dirty="0">
                          <a:solidFill>
                            <a:schemeClr val="dk1"/>
                          </a:solidFill>
                          <a:latin typeface="+mn-ea"/>
                          <a:ea typeface="+mn-ea"/>
                        </a:rPr>
                        <a:t>一氧化氮</a:t>
                      </a:r>
                      <a:r>
                        <a:rPr lang="en-US" altLang="zh-CN" sz="1200" strike="noStrike" kern="1200" dirty="0">
                          <a:solidFill>
                            <a:schemeClr val="dk1"/>
                          </a:solidFill>
                          <a:latin typeface="+mn-ea"/>
                          <a:ea typeface="+mn-ea"/>
                        </a:rPr>
                        <a:t>组</a:t>
                      </a:r>
                      <a:r>
                        <a:rPr lang="zh-CN" altLang="en-US" sz="1200" strike="noStrike" kern="1200" dirty="0">
                          <a:solidFill>
                            <a:schemeClr val="dk1"/>
                          </a:solidFill>
                          <a:latin typeface="+mn-ea"/>
                          <a:ea typeface="+mn-ea"/>
                        </a:rPr>
                        <a:t>对</a:t>
                      </a:r>
                      <a:r>
                        <a:rPr lang="en-US" altLang="zh-CN" sz="1200" strike="noStrike" kern="1200" dirty="0">
                          <a:solidFill>
                            <a:schemeClr val="dk1"/>
                          </a:solidFill>
                          <a:latin typeface="+mn-ea"/>
                          <a:ea typeface="+mn-ea"/>
                        </a:rPr>
                        <a:t>体外膜肺氧合的</a:t>
                      </a:r>
                      <a:r>
                        <a:rPr lang="zh-CN" altLang="en-US" sz="1200" strike="noStrike" kern="1200" dirty="0">
                          <a:solidFill>
                            <a:schemeClr val="dk1"/>
                          </a:solidFill>
                          <a:latin typeface="+mn-ea"/>
                          <a:ea typeface="+mn-ea"/>
                        </a:rPr>
                        <a:t>需求</a:t>
                      </a:r>
                      <a:r>
                        <a:rPr lang="en-US" altLang="zh-CN" sz="1200" strike="noStrike" kern="1200" dirty="0" err="1">
                          <a:solidFill>
                            <a:schemeClr val="dk1"/>
                          </a:solidFill>
                          <a:latin typeface="+mn-ea"/>
                          <a:ea typeface="+mn-ea"/>
                        </a:rPr>
                        <a:t>显著少于</a:t>
                      </a:r>
                      <a:r>
                        <a:rPr lang="zh-CN" altLang="en-US" sz="1200" strike="noStrike" kern="1200" dirty="0">
                          <a:solidFill>
                            <a:schemeClr val="dk1"/>
                          </a:solidFill>
                          <a:latin typeface="+mn-ea"/>
                          <a:ea typeface="+mn-ea"/>
                        </a:rPr>
                        <a:t>对照</a:t>
                      </a:r>
                      <a:r>
                        <a:rPr lang="en-US" altLang="zh-CN" sz="1200" strike="noStrike" kern="1200" dirty="0">
                          <a:solidFill>
                            <a:schemeClr val="dk1"/>
                          </a:solidFill>
                          <a:latin typeface="+mn-ea"/>
                          <a:ea typeface="+mn-ea"/>
                        </a:rPr>
                        <a:t>组（38%vs64%）</a:t>
                      </a:r>
                      <a:r>
                        <a:rPr lang="zh-CN" altLang="en-US" sz="1200" strike="noStrike" kern="1200" dirty="0">
                          <a:solidFill>
                            <a:schemeClr val="dk1"/>
                          </a:solidFill>
                          <a:latin typeface="+mn-ea"/>
                          <a:ea typeface="+mn-ea"/>
                        </a:rPr>
                        <a:t>。</a:t>
                      </a:r>
                      <a:endParaRPr lang="en-US" altLang="zh-CN" sz="1200" strike="noStrike" kern="1200" dirty="0">
                        <a:solidFill>
                          <a:schemeClr val="dk1"/>
                        </a:solidFill>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r>
            </a:tbl>
          </a:graphicData>
        </a:graphic>
      </p:graphicFrame>
      <p:pic>
        <p:nvPicPr>
          <p:cNvPr id="18" name="图片 17" descr="图表, 条形图&#10;&#10;描述已自动生成"/>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3347979" y="3786561"/>
            <a:ext cx="2544942" cy="2296726"/>
          </a:xfrm>
          <a:prstGeom prst="rect">
            <a:avLst/>
          </a:prstGeom>
        </p:spPr>
      </p:pic>
      <p:sp>
        <p:nvSpPr>
          <p:cNvPr id="25" name="文本框 24"/>
          <p:cNvSpPr txBox="1"/>
          <p:nvPr/>
        </p:nvSpPr>
        <p:spPr>
          <a:xfrm>
            <a:off x="653559" y="4138373"/>
            <a:ext cx="2500486" cy="929640"/>
          </a:xfrm>
          <a:prstGeom prst="rect">
            <a:avLst/>
          </a:prstGeom>
          <a:noFill/>
        </p:spPr>
        <p:txBody>
          <a:bodyPr wrap="square">
            <a:spAutoFit/>
          </a:bodyPr>
          <a:lstStyle/>
          <a:p>
            <a:pPr>
              <a:lnSpc>
                <a:spcPct val="130000"/>
              </a:lnSpc>
            </a:pPr>
            <a:r>
              <a:rPr lang="zh-CN" altLang="en-US" sz="1400" dirty="0">
                <a:latin typeface="+mn-ea"/>
              </a:rPr>
              <a:t>研究</a:t>
            </a:r>
            <a:r>
              <a:rPr lang="en-US" altLang="zh-CN" sz="1400" dirty="0">
                <a:latin typeface="+mn-ea"/>
              </a:rPr>
              <a:t>1</a:t>
            </a:r>
            <a:r>
              <a:rPr lang="zh-CN" altLang="en-US" sz="1400" dirty="0">
                <a:latin typeface="+mn-ea"/>
              </a:rPr>
              <a:t>：使用</a:t>
            </a:r>
            <a:r>
              <a:rPr lang="en-US" altLang="zh-CN" sz="1400" dirty="0">
                <a:latin typeface="+mn-ea"/>
              </a:rPr>
              <a:t>INOmax</a:t>
            </a:r>
            <a:r>
              <a:rPr lang="zh-CN" altLang="en-US" sz="1400" dirty="0">
                <a:latin typeface="+mn-ea"/>
              </a:rPr>
              <a:t>显著降低新生儿</a:t>
            </a:r>
            <a:r>
              <a:rPr lang="zh-CN" altLang="en-US" sz="1400" dirty="0">
                <a:latin typeface="+mn-ea"/>
                <a:sym typeface="+mn-ea"/>
              </a:rPr>
              <a:t>死亡和/或ECMO使用</a:t>
            </a:r>
            <a:endParaRPr lang="zh-CN" altLang="en-US" sz="1400" dirty="0">
              <a:latin typeface="+mn-ea"/>
            </a:endParaRPr>
          </a:p>
        </p:txBody>
      </p:sp>
      <p:sp>
        <p:nvSpPr>
          <p:cNvPr id="27" name="文本框 26"/>
          <p:cNvSpPr txBox="1"/>
          <p:nvPr/>
        </p:nvSpPr>
        <p:spPr>
          <a:xfrm>
            <a:off x="6303790" y="4138373"/>
            <a:ext cx="2208713" cy="1209675"/>
          </a:xfrm>
          <a:prstGeom prst="rect">
            <a:avLst/>
          </a:prstGeom>
          <a:noFill/>
        </p:spPr>
        <p:txBody>
          <a:bodyPr wrap="square">
            <a:spAutoFit/>
          </a:bodyPr>
          <a:lstStyle/>
          <a:p>
            <a:pPr>
              <a:lnSpc>
                <a:spcPct val="130000"/>
              </a:lnSpc>
            </a:pPr>
            <a:r>
              <a:rPr lang="zh-CN" altLang="en-US" sz="1400" dirty="0">
                <a:latin typeface="+mn-ea"/>
              </a:rPr>
              <a:t>研究</a:t>
            </a:r>
            <a:r>
              <a:rPr lang="en-US" altLang="zh-CN" sz="1400" dirty="0">
                <a:latin typeface="+mn-ea"/>
              </a:rPr>
              <a:t>2</a:t>
            </a:r>
            <a:r>
              <a:rPr lang="zh-CN" altLang="en-US" sz="1400" dirty="0">
                <a:latin typeface="+mn-ea"/>
              </a:rPr>
              <a:t>：</a:t>
            </a:r>
            <a:r>
              <a:rPr lang="zh-CN" altLang="en-US" sz="1400" dirty="0">
                <a:latin typeface="+mn-ea"/>
                <a:sym typeface="+mn-ea"/>
              </a:rPr>
              <a:t>使用</a:t>
            </a:r>
            <a:r>
              <a:rPr lang="en-US" altLang="zh-CN" sz="1400" dirty="0">
                <a:latin typeface="+mn-ea"/>
                <a:sym typeface="+mn-ea"/>
              </a:rPr>
              <a:t>INOmax</a:t>
            </a:r>
            <a:r>
              <a:rPr lang="zh-CN" altLang="en-US" sz="1400" dirty="0">
                <a:latin typeface="+mn-ea"/>
                <a:sym typeface="+mn-ea"/>
              </a:rPr>
              <a:t>显著降低新生儿死亡和/或ECMO使用同时降低慢性肺病发生率</a:t>
            </a:r>
            <a:endParaRPr lang="zh-CN" altLang="en-US" sz="1400" dirty="0">
              <a:latin typeface="+mn-ea"/>
            </a:endParaRPr>
          </a:p>
        </p:txBody>
      </p:sp>
      <p:sp>
        <p:nvSpPr>
          <p:cNvPr id="29" name="矩形: 圆角 28"/>
          <p:cNvSpPr/>
          <p:nvPr/>
        </p:nvSpPr>
        <p:spPr>
          <a:xfrm>
            <a:off x="7038975" y="1360447"/>
            <a:ext cx="866775" cy="2191439"/>
          </a:xfrm>
          <a:prstGeom prst="round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图表 1"/>
          <p:cNvGraphicFramePr/>
          <p:nvPr/>
        </p:nvGraphicFramePr>
        <p:xfrm>
          <a:off x="8512503" y="3711890"/>
          <a:ext cx="3046258" cy="2268544"/>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3804833" y="4138373"/>
            <a:ext cx="621523" cy="188658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940574" y="4014477"/>
            <a:ext cx="740754" cy="188658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solidFill>
                  <a:schemeClr val="tx1"/>
                </a:solidFill>
                <a:latin typeface="+mn-ea"/>
              </a:rPr>
              <a:t>2</a:t>
            </a:r>
            <a:r>
              <a:rPr lang="en-US" altLang="zh-CN" sz="2800" b="1" dirty="0">
                <a:latin typeface="+mn-ea"/>
              </a:rPr>
              <a:t>/3</a:t>
            </a:r>
            <a:r>
              <a:rPr lang="zh-CN" altLang="en-US" sz="2800" b="1" dirty="0">
                <a:latin typeface="+mn-ea"/>
              </a:rPr>
              <a:t>）</a:t>
            </a:r>
            <a:endParaRPr lang="zh-CN" altLang="en-US" sz="2800" b="1" dirty="0">
              <a:solidFill>
                <a:schemeClr val="tx1"/>
              </a:solidFill>
              <a:latin typeface="+mn-ea"/>
            </a:endParaRPr>
          </a:p>
        </p:txBody>
      </p:sp>
      <p:grpSp>
        <p:nvGrpSpPr>
          <p:cNvPr id="8" name="组合 7"/>
          <p:cNvGrpSpPr/>
          <p:nvPr/>
        </p:nvGrpSpPr>
        <p:grpSpPr>
          <a:xfrm>
            <a:off x="495935" y="324485"/>
            <a:ext cx="443230" cy="521335"/>
            <a:chOff x="781" y="511"/>
            <a:chExt cx="698" cy="821"/>
          </a:xfrm>
        </p:grpSpPr>
        <p:sp>
          <p:nvSpPr>
            <p:cNvPr id="9" name="六边形 8"/>
            <p:cNvSpPr/>
            <p:nvPr>
              <p:custDataLst>
                <p:tags r:id="rId1"/>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0" name="六边形 9"/>
            <p:cNvSpPr/>
            <p:nvPr>
              <p:custDataLst>
                <p:tags r:id="rId2"/>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1" name="文本框 10"/>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endParaRPr lang="en-US" altLang="zh-CN" sz="2400" dirty="0">
                <a:solidFill>
                  <a:schemeClr val="bg1"/>
                </a:solidFill>
                <a:latin typeface="Arial" panose="020B0604020202020204" pitchFamily="34" charset="0"/>
                <a:ea typeface="思源黑体 CN Bold" panose="020B0800000000000000" charset="-122"/>
              </a:endParaRPr>
            </a:p>
          </p:txBody>
        </p:sp>
      </p:grpSp>
      <p:sp>
        <p:nvSpPr>
          <p:cNvPr id="12" name="文本框 11"/>
          <p:cNvSpPr txBox="1"/>
          <p:nvPr/>
        </p:nvSpPr>
        <p:spPr>
          <a:xfrm>
            <a:off x="1434489" y="6219935"/>
            <a:ext cx="10141522"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Satoshi Suzuki, Efficacy of inhaled nitric oxide in neonates with hypoxic respiratory failure and pulmonary hypertension: the Japanese experience [J]. Journal of Perinatal Medicine, 2017-0040</a:t>
            </a:r>
            <a:endParaRPr lang="en-US" altLang="zh-CN" sz="800" b="0" i="0" u="none" strike="noStrike" baseline="0" dirty="0">
              <a:latin typeface="仿宋" panose="02010609060101010101" pitchFamily="49" charset="-122"/>
              <a:ea typeface="仿宋" panose="02010609060101010101" pitchFamily="49" charset="-122"/>
            </a:endParaRPr>
          </a:p>
        </p:txBody>
      </p:sp>
      <p:sp>
        <p:nvSpPr>
          <p:cNvPr id="13" name="文本框 12"/>
          <p:cNvSpPr txBox="1"/>
          <p:nvPr/>
        </p:nvSpPr>
        <p:spPr>
          <a:xfrm>
            <a:off x="615990" y="6219935"/>
            <a:ext cx="641198"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endParaRPr lang="zh-CN" altLang="en-US" sz="800" b="0" i="0" u="none" strike="noStrike" baseline="0" dirty="0">
              <a:latin typeface="仿宋" panose="02010609060101010101" pitchFamily="49" charset="-122"/>
              <a:ea typeface="仿宋" panose="02010609060101010101" pitchFamily="49" charset="-122"/>
            </a:endParaRPr>
          </a:p>
        </p:txBody>
      </p:sp>
      <p:sp>
        <p:nvSpPr>
          <p:cNvPr id="15" name="圆角矩形 52"/>
          <p:cNvSpPr/>
          <p:nvPr>
            <p:custDataLst>
              <p:tags r:id="rId3"/>
            </p:custDataLst>
          </p:nvPr>
        </p:nvSpPr>
        <p:spPr>
          <a:xfrm>
            <a:off x="495299" y="956938"/>
            <a:ext cx="11217275" cy="1739558"/>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4"/>
            </p:custDataLst>
          </p:nvPr>
        </p:nvSpPr>
        <p:spPr>
          <a:xfrm>
            <a:off x="1540043" y="992326"/>
            <a:ext cx="9471258" cy="393569"/>
          </a:xfrm>
          <a:prstGeom prst="rect">
            <a:avLst/>
          </a:prstGeom>
          <a:noFill/>
        </p:spPr>
        <p:txBody>
          <a:bodyPr wrap="square">
            <a:spAutoFit/>
          </a:bodyPr>
          <a:lstStyle/>
          <a:p>
            <a:pPr marL="0" lvl="1" algn="ctr" fontAlgn="auto">
              <a:lnSpc>
                <a:spcPct val="120000"/>
              </a:lnSpc>
            </a:pPr>
            <a:r>
              <a:rPr lang="zh-CN" altLang="en-US" b="1" kern="0" dirty="0">
                <a:solidFill>
                  <a:schemeClr val="tx1"/>
                </a:solidFill>
                <a:latin typeface="+mn-ea"/>
              </a:rPr>
              <a:t>日本上市后真实世界研究：吸入用一氧化氮</a:t>
            </a:r>
            <a:r>
              <a:rPr lang="zh-CN" altLang="en-US" b="1" kern="0" dirty="0">
                <a:solidFill>
                  <a:srgbClr val="C00000"/>
                </a:solidFill>
                <a:latin typeface="+mn-ea"/>
              </a:rPr>
              <a:t>迅速、持续、有效</a:t>
            </a:r>
            <a:r>
              <a:rPr lang="zh-CN" altLang="en-US" b="1" kern="0" dirty="0">
                <a:solidFill>
                  <a:schemeClr val="tx1"/>
                </a:solidFill>
                <a:latin typeface="+mn-ea"/>
              </a:rPr>
              <a:t>的改善患儿氧合指数</a:t>
            </a:r>
            <a:r>
              <a:rPr lang="en-US" altLang="zh-CN" b="1" kern="0" dirty="0">
                <a:solidFill>
                  <a:schemeClr val="tx1"/>
                </a:solidFill>
                <a:latin typeface="+mn-ea"/>
              </a:rPr>
              <a:t>OI</a:t>
            </a:r>
            <a:r>
              <a:rPr lang="zh-CN" altLang="en-US" b="1" kern="0" dirty="0">
                <a:solidFill>
                  <a:schemeClr val="tx1"/>
                </a:solidFill>
                <a:latin typeface="Arial" panose="020B0604020202020204" pitchFamily="34" charset="0"/>
                <a:ea typeface="思源黑体 CN Bold" panose="020B0800000000000000" charset="-122"/>
              </a:rPr>
              <a:t>。</a:t>
            </a:r>
            <a:endParaRPr lang="zh-CN" altLang="en-US" b="1" kern="0" dirty="0">
              <a:solidFill>
                <a:srgbClr val="00B050"/>
              </a:solidFill>
              <a:latin typeface="Arial" panose="020B0604020202020204" pitchFamily="34" charset="0"/>
              <a:ea typeface="思源黑体 CN Bold" panose="020B0800000000000000" charset="-122"/>
            </a:endParaRPr>
          </a:p>
        </p:txBody>
      </p:sp>
      <p:graphicFrame>
        <p:nvGraphicFramePr>
          <p:cNvPr id="17" name="表格 16"/>
          <p:cNvGraphicFramePr>
            <a:graphicFrameLocks noGrp="1"/>
          </p:cNvGraphicFramePr>
          <p:nvPr/>
        </p:nvGraphicFramePr>
        <p:xfrm>
          <a:off x="477078" y="1382873"/>
          <a:ext cx="11236556" cy="1209590"/>
        </p:xfrm>
        <a:graphic>
          <a:graphicData uri="http://schemas.openxmlformats.org/drawingml/2006/table">
            <a:tbl>
              <a:tblPr firstRow="1" bandRow="1"/>
              <a:tblGrid>
                <a:gridCol w="1702704"/>
                <a:gridCol w="2918691"/>
                <a:gridCol w="1043709"/>
                <a:gridCol w="1163782"/>
                <a:gridCol w="923636"/>
                <a:gridCol w="3484034"/>
              </a:tblGrid>
              <a:tr h="327511">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sz="1400" kern="100" dirty="0">
                          <a:effectLst/>
                          <a:latin typeface="+mn-ea"/>
                          <a:ea typeface="+mn-ea"/>
                        </a:rPr>
                        <a:t>研究</a:t>
                      </a:r>
                      <a:endParaRPr lang="zh-CN" sz="1400" kern="100" dirty="0">
                        <a:solidFill>
                          <a:schemeClr val="tx1"/>
                        </a:solidFill>
                        <a:effectLst/>
                        <a:latin typeface="+mn-ea"/>
                        <a:ea typeface="+mn-ea"/>
                        <a:cs typeface="Times New Roman" panose="02020603050405020304" pitchFamily="18" charset="0"/>
                      </a:endParaRPr>
                    </a:p>
                  </a:txBody>
                  <a:tcPr marL="51435" marR="51435" marT="0" marB="0" anchor="ctr">
                    <a:lnL w="6350" cap="flat" cmpd="sng" algn="ctr">
                      <a:solidFill>
                        <a:srgbClr val="5B9BD5"/>
                      </a:solidFill>
                      <a:prstDash val="solid"/>
                      <a:miter lim="800000"/>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400" b="1" kern="100" dirty="0">
                          <a:solidFill>
                            <a:schemeClr val="lt1"/>
                          </a:solidFill>
                          <a:effectLst/>
                          <a:latin typeface="+mn-ea"/>
                          <a:ea typeface="+mn-ea"/>
                          <a:cs typeface="+mn-cs"/>
                        </a:rPr>
                        <a:t>研究目的</a:t>
                      </a:r>
                      <a:endParaRPr lang="zh-CN" altLang="en-US" sz="1400" b="1" kern="100" dirty="0">
                        <a:solidFill>
                          <a:schemeClr val="lt1"/>
                        </a:solidFill>
                        <a:effectLst/>
                        <a:latin typeface="+mn-ea"/>
                        <a:ea typeface="+mn-ea"/>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grid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400" b="1" kern="100" dirty="0">
                          <a:solidFill>
                            <a:schemeClr val="lt1"/>
                          </a:solidFill>
                          <a:effectLst/>
                          <a:latin typeface="+mn-ea"/>
                          <a:ea typeface="+mn-ea"/>
                        </a:rPr>
                        <a:t>治疗分组</a:t>
                      </a:r>
                      <a:endParaRPr lang="zh-CN" altLang="en-US" sz="1400" b="1" kern="100" dirty="0">
                        <a:solidFill>
                          <a:schemeClr val="lt1"/>
                        </a:solidFill>
                        <a:effectLst/>
                        <a:latin typeface="+mn-ea"/>
                        <a:ea typeface="+mn-ea"/>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2D8"/>
                    </a:solidFill>
                  </a:tcPr>
                </a:tc>
                <a:tc hMerge="1">
                  <a:tcPr>
                    <a:lnL>
                      <a:noFill/>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en-US" sz="1400" kern="100" dirty="0">
                          <a:effectLst/>
                          <a:latin typeface="+mn-ea"/>
                          <a:ea typeface="+mn-ea"/>
                        </a:rPr>
                        <a:t>p</a:t>
                      </a:r>
                      <a:r>
                        <a:rPr lang="zh-CN" sz="1400" kern="100" dirty="0">
                          <a:effectLst/>
                          <a:latin typeface="+mn-ea"/>
                          <a:ea typeface="+mn-ea"/>
                        </a:rPr>
                        <a:t>值</a:t>
                      </a:r>
                      <a:endParaRPr lang="zh-CN" sz="1400" kern="100" dirty="0">
                        <a:solidFill>
                          <a:schemeClr val="tx1"/>
                        </a:solidFill>
                        <a:effectLst/>
                        <a:latin typeface="+mn-ea"/>
                        <a:ea typeface="+mn-ea"/>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400" b="1" kern="100" dirty="0">
                          <a:solidFill>
                            <a:schemeClr val="lt1"/>
                          </a:solidFill>
                          <a:effectLst/>
                          <a:latin typeface="+mn-ea"/>
                          <a:ea typeface="+mn-ea"/>
                        </a:rPr>
                        <a:t>主要结果</a:t>
                      </a:r>
                      <a:endParaRPr lang="zh-CN" altLang="en-US" sz="1400" b="1" kern="100" dirty="0">
                        <a:solidFill>
                          <a:schemeClr val="lt1"/>
                        </a:solidFill>
                        <a:effectLst/>
                        <a:latin typeface="+mn-ea"/>
                        <a:ea typeface="+mn-ea"/>
                        <a:cs typeface="+mn-cs"/>
                      </a:endParaRPr>
                    </a:p>
                  </a:txBody>
                  <a:tcPr marL="51435" marR="51435" marT="0" marB="0" anchor="ctr">
                    <a:lnL w="9525" cap="flat" cmpd="sng" algn="ctr">
                      <a:solidFill>
                        <a:schemeClr val="bg1"/>
                      </a:solid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r>
              <a:tr h="67266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00" b="1" strike="noStrike" kern="1200" dirty="0">
                          <a:solidFill>
                            <a:schemeClr val="dk1"/>
                          </a:solidFill>
                          <a:latin typeface="+mn-ea"/>
                          <a:ea typeface="+mn-ea"/>
                          <a:cs typeface="+mn-cs"/>
                        </a:rPr>
                        <a:t>日本真实世界研究</a:t>
                      </a:r>
                      <a:r>
                        <a:rPr lang="en-US" altLang="zh-CN" sz="1300" b="1" strike="noStrike" kern="1200" baseline="30000" dirty="0">
                          <a:solidFill>
                            <a:schemeClr val="dk1"/>
                          </a:solidFill>
                          <a:latin typeface="+mn-ea"/>
                          <a:ea typeface="+mn-ea"/>
                          <a:cs typeface="+mn-cs"/>
                        </a:rPr>
                        <a:t>1</a:t>
                      </a:r>
                      <a:endParaRPr lang="en-US" altLang="zh-CN" sz="1300" b="1" strike="noStrike" kern="1200" baseline="30000" dirty="0">
                        <a:solidFill>
                          <a:schemeClr val="dk1"/>
                        </a:solidFill>
                        <a:latin typeface="+mn-ea"/>
                        <a:ea typeface="+mn-ea"/>
                        <a:cs typeface="+mn-cs"/>
                      </a:endParaRP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strike="noStrike" kern="1200" dirty="0">
                          <a:solidFill>
                            <a:schemeClr val="dk1"/>
                          </a:solidFill>
                          <a:latin typeface="+mn-ea"/>
                          <a:ea typeface="+mn-ea"/>
                          <a:cs typeface="+mn-cs"/>
                        </a:rPr>
                        <a:t>比较吸入一氧化氮（</a:t>
                      </a:r>
                      <a:r>
                        <a:rPr lang="en-US" altLang="zh-CN" sz="1200" strike="noStrike" kern="1200" dirty="0">
                          <a:solidFill>
                            <a:schemeClr val="dk1"/>
                          </a:solidFill>
                          <a:latin typeface="+mn-ea"/>
                          <a:ea typeface="+mn-ea"/>
                          <a:cs typeface="+mn-cs"/>
                        </a:rPr>
                        <a:t>iNO</a:t>
                      </a:r>
                      <a:r>
                        <a:rPr lang="zh-CN" altLang="en-US" sz="1200" strike="noStrike" kern="1200" dirty="0">
                          <a:solidFill>
                            <a:schemeClr val="dk1"/>
                          </a:solidFill>
                          <a:latin typeface="+mn-ea"/>
                          <a:ea typeface="+mn-ea"/>
                          <a:cs typeface="+mn-cs"/>
                        </a:rPr>
                        <a:t>）对胎龄</a:t>
                      </a:r>
                      <a:r>
                        <a:rPr lang="en-US" altLang="zh-CN" sz="1200" strike="noStrike" kern="1200" dirty="0">
                          <a:solidFill>
                            <a:schemeClr val="dk1"/>
                          </a:solidFill>
                          <a:latin typeface="+mn-ea"/>
                          <a:ea typeface="+mn-ea"/>
                          <a:cs typeface="+mn-cs"/>
                        </a:rPr>
                        <a:t>&lt;34</a:t>
                      </a:r>
                      <a:r>
                        <a:rPr lang="zh-CN" altLang="en-US" sz="1200" strike="noStrike" kern="1200" dirty="0">
                          <a:solidFill>
                            <a:schemeClr val="dk1"/>
                          </a:solidFill>
                          <a:latin typeface="+mn-ea"/>
                          <a:ea typeface="+mn-ea"/>
                          <a:cs typeface="+mn-cs"/>
                        </a:rPr>
                        <a:t>周与≥</a:t>
                      </a:r>
                      <a:r>
                        <a:rPr lang="en-US" altLang="zh-CN" sz="1200" strike="noStrike" kern="1200" dirty="0">
                          <a:solidFill>
                            <a:schemeClr val="dk1"/>
                          </a:solidFill>
                          <a:latin typeface="+mn-ea"/>
                          <a:ea typeface="+mn-ea"/>
                          <a:cs typeface="+mn-cs"/>
                        </a:rPr>
                        <a:t>34</a:t>
                      </a:r>
                      <a:r>
                        <a:rPr lang="zh-CN" altLang="en-US" sz="1200" strike="noStrike" kern="1200" dirty="0">
                          <a:solidFill>
                            <a:schemeClr val="dk1"/>
                          </a:solidFill>
                          <a:latin typeface="+mn-ea"/>
                          <a:ea typeface="+mn-ea"/>
                          <a:cs typeface="+mn-cs"/>
                        </a:rPr>
                        <a:t>周的缺氧性呼吸衰竭合并肺动脉高压新生儿的的疗效与安全性。</a:t>
                      </a:r>
                      <a:endParaRPr lang="zh-CN" altLang="en-US" sz="1200" strike="noStrike" kern="1200" dirty="0">
                        <a:solidFill>
                          <a:schemeClr val="dk1"/>
                        </a:solidFill>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kern="1200" dirty="0">
                          <a:solidFill>
                            <a:schemeClr val="dk1"/>
                          </a:solidFill>
                          <a:latin typeface="+mn-ea"/>
                          <a:ea typeface="+mn-ea"/>
                        </a:rPr>
                        <a:t>胎龄＞</a:t>
                      </a:r>
                      <a:r>
                        <a:rPr lang="en-US" altLang="zh-CN" sz="1200" kern="1200" dirty="0">
                          <a:solidFill>
                            <a:schemeClr val="dk1"/>
                          </a:solidFill>
                          <a:latin typeface="+mn-ea"/>
                          <a:ea typeface="+mn-ea"/>
                        </a:rPr>
                        <a:t>34</a:t>
                      </a:r>
                      <a:r>
                        <a:rPr lang="zh-CN" altLang="en-US" sz="1200" kern="1200" dirty="0">
                          <a:solidFill>
                            <a:schemeClr val="dk1"/>
                          </a:solidFill>
                          <a:latin typeface="+mn-ea"/>
                          <a:ea typeface="+mn-ea"/>
                        </a:rPr>
                        <a:t>周</a:t>
                      </a:r>
                      <a:endParaRPr lang="en-US" altLang="zh-CN" sz="1200" kern="1200" dirty="0">
                        <a:solidFill>
                          <a:schemeClr val="dk1"/>
                        </a:solidFill>
                        <a:latin typeface="+mn-ea"/>
                        <a:ea typeface="+mn-ea"/>
                      </a:endParaRPr>
                    </a:p>
                    <a:p>
                      <a:pPr algn="ctr"/>
                      <a:r>
                        <a:rPr lang="en-US" altLang="zh-CN" sz="1200" b="0" i="0" kern="1200" dirty="0">
                          <a:solidFill>
                            <a:schemeClr val="tx1"/>
                          </a:solidFill>
                          <a:effectLst/>
                          <a:latin typeface="+mn-ea"/>
                          <a:ea typeface="+mn-ea"/>
                          <a:cs typeface="+mn-cs"/>
                        </a:rPr>
                        <a:t>(n=675)</a:t>
                      </a:r>
                      <a:r>
                        <a:rPr lang="en-US" altLang="zh-CN" sz="1200" dirty="0">
                          <a:latin typeface="+mn-ea"/>
                          <a:ea typeface="+mn-ea"/>
                        </a:rPr>
                        <a:t> </a:t>
                      </a:r>
                      <a:br>
                        <a:rPr lang="en-US" altLang="zh-CN" sz="1200" dirty="0">
                          <a:latin typeface="+mn-ea"/>
                          <a:ea typeface="+mn-ea"/>
                        </a:rPr>
                      </a:br>
                      <a:endParaRPr lang="zh-CN" altLang="en-US" sz="1200"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kern="1200" dirty="0">
                          <a:solidFill>
                            <a:schemeClr val="dk1"/>
                          </a:solidFill>
                          <a:latin typeface="+mn-ea"/>
                          <a:ea typeface="+mn-ea"/>
                        </a:rPr>
                        <a:t>胎龄＜</a:t>
                      </a:r>
                      <a:r>
                        <a:rPr lang="en-US" altLang="zh-CN" sz="1200" kern="1200" dirty="0">
                          <a:solidFill>
                            <a:schemeClr val="dk1"/>
                          </a:solidFill>
                          <a:latin typeface="+mn-ea"/>
                          <a:ea typeface="+mn-ea"/>
                        </a:rPr>
                        <a:t>34</a:t>
                      </a:r>
                      <a:r>
                        <a:rPr lang="zh-CN" altLang="en-US" sz="1200" kern="1200" dirty="0">
                          <a:solidFill>
                            <a:schemeClr val="dk1"/>
                          </a:solidFill>
                          <a:latin typeface="+mn-ea"/>
                          <a:ea typeface="+mn-ea"/>
                        </a:rPr>
                        <a:t>周</a:t>
                      </a:r>
                      <a:endParaRPr lang="en-US" altLang="zh-CN" sz="1200" kern="1200" dirty="0">
                        <a:solidFill>
                          <a:schemeClr val="dk1"/>
                        </a:solidFill>
                        <a:latin typeface="+mn-ea"/>
                        <a:ea typeface="+mn-ea"/>
                      </a:endParaRPr>
                    </a:p>
                    <a:p>
                      <a:pPr algn="ctr"/>
                      <a:r>
                        <a:rPr lang="en-US" altLang="zh-CN" sz="1200" b="0" i="0" kern="1200" dirty="0">
                          <a:solidFill>
                            <a:schemeClr val="tx1"/>
                          </a:solidFill>
                          <a:effectLst/>
                          <a:latin typeface="+mn-ea"/>
                          <a:ea typeface="+mn-ea"/>
                          <a:cs typeface="+mn-cs"/>
                        </a:rPr>
                        <a:t>(n=431)</a:t>
                      </a:r>
                      <a:r>
                        <a:rPr lang="en-US" altLang="zh-CN" sz="1200" dirty="0">
                          <a:latin typeface="+mn-ea"/>
                          <a:ea typeface="+mn-ea"/>
                        </a:rPr>
                        <a:t> </a:t>
                      </a:r>
                      <a:br>
                        <a:rPr lang="en-US" altLang="zh-CN" sz="1200" dirty="0">
                          <a:latin typeface="+mn-ea"/>
                          <a:ea typeface="+mn-ea"/>
                        </a:rPr>
                      </a:br>
                      <a:endParaRPr lang="zh-CN" altLang="en-US" sz="1200"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00" kern="1200" dirty="0">
                          <a:solidFill>
                            <a:schemeClr val="dk1"/>
                          </a:solidFill>
                          <a:latin typeface="+mn-ea"/>
                          <a:ea typeface="+mn-ea"/>
                        </a:rPr>
                        <a:t>&lt; 0.05</a:t>
                      </a:r>
                      <a:endParaRPr lang="en-US" altLang="zh-CN" sz="1300"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zh-CN" altLang="en-US" sz="1300" strike="noStrike" kern="1200" dirty="0">
                          <a:solidFill>
                            <a:schemeClr val="dk1"/>
                          </a:solidFill>
                          <a:latin typeface="+mn-ea"/>
                          <a:ea typeface="+mn-ea"/>
                        </a:rPr>
                        <a:t>吸入一氧化氮使两组患者的</a:t>
                      </a:r>
                      <a:r>
                        <a:rPr lang="en-US" altLang="zh-CN" sz="1300" strike="noStrike" kern="1200" dirty="0">
                          <a:solidFill>
                            <a:srgbClr val="FF0000"/>
                          </a:solidFill>
                          <a:latin typeface="+mn-ea"/>
                          <a:ea typeface="+mn-ea"/>
                        </a:rPr>
                        <a:t>OI</a:t>
                      </a:r>
                      <a:r>
                        <a:rPr lang="zh-CN" altLang="en-US" sz="1300" strike="noStrike" kern="1200" dirty="0">
                          <a:solidFill>
                            <a:srgbClr val="FF0000"/>
                          </a:solidFill>
                          <a:latin typeface="+mn-ea"/>
                          <a:ea typeface="+mn-ea"/>
                        </a:rPr>
                        <a:t>值迅速且持续下降</a:t>
                      </a:r>
                      <a:r>
                        <a:rPr lang="zh-CN" altLang="en-US" sz="1300" strike="noStrike" kern="1200" dirty="0">
                          <a:solidFill>
                            <a:schemeClr val="dk1"/>
                          </a:solidFill>
                          <a:latin typeface="+mn-ea"/>
                          <a:ea typeface="+mn-ea"/>
                        </a:rPr>
                        <a:t>。在</a:t>
                      </a:r>
                      <a:r>
                        <a:rPr lang="zh-CN" altLang="en-US" sz="1300" kern="1200" dirty="0">
                          <a:solidFill>
                            <a:schemeClr val="dk1"/>
                          </a:solidFill>
                          <a:latin typeface="+mn-ea"/>
                          <a:ea typeface="+mn-ea"/>
                        </a:rPr>
                        <a:t>＜</a:t>
                      </a:r>
                      <a:r>
                        <a:rPr lang="en-US" altLang="zh-CN" sz="1300" kern="1200" dirty="0">
                          <a:solidFill>
                            <a:schemeClr val="dk1"/>
                          </a:solidFill>
                          <a:latin typeface="+mn-ea"/>
                          <a:ea typeface="+mn-ea"/>
                        </a:rPr>
                        <a:t>34</a:t>
                      </a:r>
                      <a:r>
                        <a:rPr lang="zh-CN" altLang="en-US" sz="1300" kern="1200" dirty="0">
                          <a:solidFill>
                            <a:schemeClr val="dk1"/>
                          </a:solidFill>
                          <a:latin typeface="+mn-ea"/>
                          <a:ea typeface="+mn-ea"/>
                        </a:rPr>
                        <a:t>周的亚组下降幅度更显著，吸入一氧化氮</a:t>
                      </a:r>
                      <a:r>
                        <a:rPr lang="en-US" altLang="zh-CN" sz="1300" kern="1200" dirty="0">
                          <a:solidFill>
                            <a:schemeClr val="dk1"/>
                          </a:solidFill>
                          <a:latin typeface="+mn-ea"/>
                          <a:ea typeface="+mn-ea"/>
                        </a:rPr>
                        <a:t>1</a:t>
                      </a:r>
                      <a:r>
                        <a:rPr lang="zh-CN" altLang="en-US" sz="1300" kern="1200" dirty="0">
                          <a:solidFill>
                            <a:schemeClr val="dk1"/>
                          </a:solidFill>
                          <a:latin typeface="+mn-ea"/>
                          <a:ea typeface="+mn-ea"/>
                        </a:rPr>
                        <a:t>小时，</a:t>
                      </a:r>
                      <a:r>
                        <a:rPr lang="en-US" altLang="zh-CN" sz="1300" kern="1200" dirty="0">
                          <a:solidFill>
                            <a:schemeClr val="dk1"/>
                          </a:solidFill>
                          <a:latin typeface="+mn-ea"/>
                          <a:ea typeface="+mn-ea"/>
                        </a:rPr>
                        <a:t>OI</a:t>
                      </a:r>
                      <a:r>
                        <a:rPr lang="zh-CN" altLang="en-US" sz="1300" kern="1200" dirty="0">
                          <a:solidFill>
                            <a:schemeClr val="dk1"/>
                          </a:solidFill>
                          <a:latin typeface="+mn-ea"/>
                          <a:ea typeface="+mn-ea"/>
                        </a:rPr>
                        <a:t>值下降</a:t>
                      </a:r>
                      <a:r>
                        <a:rPr lang="en-US" altLang="zh-CN" sz="1300" kern="1200" dirty="0">
                          <a:solidFill>
                            <a:schemeClr val="dk1"/>
                          </a:solidFill>
                          <a:latin typeface="+mn-ea"/>
                          <a:ea typeface="+mn-ea"/>
                        </a:rPr>
                        <a:t>28%</a:t>
                      </a:r>
                      <a:r>
                        <a:rPr lang="zh-CN" altLang="en-US" sz="1300" kern="1200" dirty="0">
                          <a:solidFill>
                            <a:schemeClr val="dk1"/>
                          </a:solidFill>
                          <a:latin typeface="+mn-ea"/>
                          <a:ea typeface="+mn-ea"/>
                        </a:rPr>
                        <a:t>。</a:t>
                      </a:r>
                      <a:endParaRPr lang="en-US" altLang="zh-CN" sz="1300" strike="noStrike"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圆角矩形 52"/>
          <p:cNvSpPr/>
          <p:nvPr>
            <p:custDataLst>
              <p:tags r:id="rId5"/>
            </p:custDataLst>
          </p:nvPr>
        </p:nvSpPr>
        <p:spPr>
          <a:xfrm>
            <a:off x="479425" y="2853333"/>
            <a:ext cx="11233150" cy="3279611"/>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25487" y="3564261"/>
            <a:ext cx="4568681" cy="1857753"/>
          </a:xfrm>
          <a:prstGeom prst="rect">
            <a:avLst/>
          </a:prstGeom>
          <a:noFill/>
        </p:spPr>
        <p:txBody>
          <a:bodyPr wrap="square">
            <a:spAutoFit/>
          </a:bodyPr>
          <a:lstStyle/>
          <a:p>
            <a:pPr>
              <a:lnSpc>
                <a:spcPct val="130000"/>
              </a:lnSpc>
            </a:pPr>
            <a:r>
              <a:rPr lang="zh-CN" altLang="en-US" dirty="0">
                <a:latin typeface="+mn-ea"/>
              </a:rPr>
              <a:t>在日本进行的真实世界研究中，</a:t>
            </a:r>
            <a:r>
              <a:rPr lang="zh-CN" altLang="en-US" dirty="0"/>
              <a:t>共纳入</a:t>
            </a:r>
            <a:r>
              <a:rPr lang="en-US" altLang="zh-CN" dirty="0"/>
              <a:t>1114</a:t>
            </a:r>
            <a:r>
              <a:rPr lang="zh-CN" altLang="en-US" dirty="0"/>
              <a:t>名新生儿 </a:t>
            </a:r>
            <a:r>
              <a:rPr lang="en-US" altLang="zh-CN" dirty="0"/>
              <a:t>,</a:t>
            </a:r>
            <a:r>
              <a:rPr lang="zh-CN" altLang="en-US" b="1" dirty="0">
                <a:solidFill>
                  <a:srgbClr val="C00000"/>
                </a:solidFill>
                <a:latin typeface="+mn-ea"/>
              </a:rPr>
              <a:t>不同胎龄的患儿吸入一氧化氮后，</a:t>
            </a:r>
            <a:r>
              <a:rPr lang="en-US" altLang="zh-CN" b="1" dirty="0">
                <a:solidFill>
                  <a:srgbClr val="C00000"/>
                </a:solidFill>
                <a:latin typeface="+mn-ea"/>
              </a:rPr>
              <a:t>OI</a:t>
            </a:r>
            <a:r>
              <a:rPr lang="zh-CN" altLang="en-US" b="1" dirty="0">
                <a:solidFill>
                  <a:srgbClr val="C00000"/>
                </a:solidFill>
                <a:latin typeface="+mn-ea"/>
              </a:rPr>
              <a:t>值均得到明显且持续的下降</a:t>
            </a:r>
            <a:r>
              <a:rPr lang="zh-CN" altLang="en-US" dirty="0">
                <a:latin typeface="+mn-ea"/>
              </a:rPr>
              <a:t>。同一</a:t>
            </a:r>
            <a:r>
              <a:rPr lang="en-US" altLang="zh-CN" dirty="0">
                <a:latin typeface="+mn-ea"/>
              </a:rPr>
              <a:t>OI</a:t>
            </a:r>
            <a:r>
              <a:rPr lang="zh-CN" altLang="en-US" dirty="0">
                <a:latin typeface="+mn-ea"/>
              </a:rPr>
              <a:t>水平中， 小于</a:t>
            </a:r>
            <a:r>
              <a:rPr lang="en-US" altLang="zh-CN" dirty="0">
                <a:latin typeface="+mn-ea"/>
              </a:rPr>
              <a:t>34</a:t>
            </a:r>
            <a:r>
              <a:rPr lang="zh-CN" altLang="en-US" dirty="0">
                <a:latin typeface="+mn-ea"/>
              </a:rPr>
              <a:t>周与大于</a:t>
            </a:r>
            <a:r>
              <a:rPr lang="en-US" altLang="zh-CN" dirty="0">
                <a:latin typeface="+mn-ea"/>
              </a:rPr>
              <a:t>34</a:t>
            </a:r>
            <a:r>
              <a:rPr lang="zh-CN" altLang="en-US" dirty="0">
                <a:latin typeface="+mn-ea"/>
              </a:rPr>
              <a:t>周两组患儿的</a:t>
            </a:r>
            <a:r>
              <a:rPr lang="en-US" altLang="zh-CN" dirty="0">
                <a:latin typeface="+mn-ea"/>
              </a:rPr>
              <a:t>OI</a:t>
            </a:r>
            <a:r>
              <a:rPr lang="zh-CN" altLang="en-US" dirty="0">
                <a:latin typeface="+mn-ea"/>
              </a:rPr>
              <a:t>降幅相近。</a:t>
            </a:r>
            <a:endParaRPr lang="zh-CN" altLang="en-US" dirty="0">
              <a:latin typeface="+mn-ea"/>
            </a:endParaRPr>
          </a:p>
        </p:txBody>
      </p:sp>
      <p:pic>
        <p:nvPicPr>
          <p:cNvPr id="20" name="图片 19" descr="图表, 条形图&#10;&#10;描述已自动生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0230" y="2909122"/>
            <a:ext cx="5818912" cy="3168032"/>
          </a:xfrm>
          <a:prstGeom prst="rect">
            <a:avLst/>
          </a:prstGeom>
        </p:spPr>
      </p:pic>
      <p:sp>
        <p:nvSpPr>
          <p:cNvPr id="21" name="矩形: 圆角 20"/>
          <p:cNvSpPr/>
          <p:nvPr/>
        </p:nvSpPr>
        <p:spPr>
          <a:xfrm>
            <a:off x="7378700" y="1360447"/>
            <a:ext cx="774700" cy="1390687"/>
          </a:xfrm>
          <a:prstGeom prst="round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kumimoji="0" lang="zh-CN" altLang="en-US" sz="2800" b="1" i="0" u="none" strike="noStrike" kern="1200" cap="none" spc="0" normalizeH="0" baseline="0" noProof="0" dirty="0">
                <a:ln>
                  <a:noFill/>
                </a:ln>
                <a:solidFill>
                  <a:prstClr val="black"/>
                </a:solidFill>
                <a:effectLst/>
                <a:uLnTx/>
                <a:uFillTx/>
                <a:latin typeface="+mn-ea"/>
                <a:cs typeface="+mn-cs"/>
              </a:rPr>
              <a:t>（</a:t>
            </a:r>
            <a:r>
              <a:rPr kumimoji="0" lang="en-US" altLang="zh-CN" sz="2800" b="1" i="0" u="none" strike="noStrike" kern="1200" cap="none" spc="0" normalizeH="0" baseline="0" noProof="0" dirty="0">
                <a:ln>
                  <a:noFill/>
                </a:ln>
                <a:solidFill>
                  <a:prstClr val="black"/>
                </a:solidFill>
                <a:effectLst/>
                <a:uLnTx/>
                <a:uFillTx/>
                <a:latin typeface="+mn-ea"/>
                <a:cs typeface="+mn-cs"/>
              </a:rPr>
              <a:t>3/3</a:t>
            </a:r>
            <a:r>
              <a:rPr kumimoji="0" lang="zh-CN" altLang="en-US" sz="2800" b="1" i="0" u="none" strike="noStrike" kern="1200" cap="none" spc="0" normalizeH="0" baseline="0" noProof="0" dirty="0">
                <a:ln>
                  <a:noFill/>
                </a:ln>
                <a:solidFill>
                  <a:prstClr val="black"/>
                </a:solidFill>
                <a:effectLst/>
                <a:uLnTx/>
                <a:uFillTx/>
                <a:latin typeface="+mn-ea"/>
                <a:cs typeface="+mn-cs"/>
              </a:rPr>
              <a:t>）</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1"/>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2"/>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endParaRPr lang="en-US" altLang="zh-CN" sz="2400" dirty="0">
                <a:solidFill>
                  <a:schemeClr val="bg1"/>
                </a:solidFill>
                <a:latin typeface="Arial" panose="020B0604020202020204" pitchFamily="34" charset="0"/>
                <a:ea typeface="思源黑体 CN Bold" panose="020B0800000000000000" charset="-122"/>
              </a:endParaRPr>
            </a:p>
          </p:txBody>
        </p:sp>
      </p:grpSp>
      <p:sp>
        <p:nvSpPr>
          <p:cNvPr id="7" name="文本框 6"/>
          <p:cNvSpPr txBox="1"/>
          <p:nvPr/>
        </p:nvSpPr>
        <p:spPr>
          <a:xfrm>
            <a:off x="1366685" y="5859840"/>
            <a:ext cx="4049377" cy="70788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dirty="0">
                <a:latin typeface="Arial" panose="020B0604020202020204" pitchFamily="34" charset="0"/>
                <a:ea typeface="思源黑体 CN Bold" panose="020B0800000000000000" charset="-122"/>
                <a:sym typeface="+mn-ea"/>
              </a:rPr>
              <a:t>Circulation. 2015 Nov 3.</a:t>
            </a:r>
            <a:endParaRPr lang="en-US" altLang="zh-CN" sz="800" b="0" i="0" u="none" strike="noStrike" baseline="0" dirty="0">
              <a:latin typeface="Arial" panose="020B0604020202020204" pitchFamily="34" charset="0"/>
              <a:ea typeface="思源黑体 CN Bold" panose="020B0800000000000000" charset="-122"/>
            </a:endParaRPr>
          </a:p>
          <a:p>
            <a:pPr marL="228600" indent="-228600">
              <a:buFont typeface="+mj-lt"/>
              <a:buAutoNum type="arabicPeriod"/>
            </a:pPr>
            <a:r>
              <a:rPr lang="en-US" altLang="zh-CN" sz="800" dirty="0">
                <a:latin typeface="Arial" panose="020B0604020202020204" pitchFamily="34" charset="0"/>
                <a:ea typeface="思源黑体 CN Bold" panose="020B0800000000000000" charset="-122"/>
                <a:sym typeface="+mn-ea"/>
              </a:rPr>
              <a:t>J Heart Lung Transplant. 2019 Sep;38(9):879-901</a:t>
            </a:r>
            <a:endParaRPr lang="en-US" altLang="zh-CN" sz="800" b="0" i="0" u="none" strike="noStrike" baseline="0" dirty="0">
              <a:latin typeface="Arial" panose="020B0604020202020204" pitchFamily="34" charset="0"/>
              <a:ea typeface="思源黑体 CN Bold" panose="020B0800000000000000" charset="-122"/>
            </a:endParaRPr>
          </a:p>
          <a:p>
            <a:pPr marL="228600" indent="-228600">
              <a:buFont typeface="+mj-lt"/>
              <a:buAutoNum type="arabicPeriod"/>
            </a:pPr>
            <a:r>
              <a:rPr lang="zh-CN" altLang="en-US" sz="800" b="0" i="0" u="none" strike="noStrike" baseline="0" dirty="0">
                <a:latin typeface="Arial" panose="020B0604020202020204" pitchFamily="34" charset="0"/>
                <a:ea typeface="思源黑体 CN Bold" panose="020B0800000000000000" charset="-122"/>
              </a:rPr>
              <a:t>《</a:t>
            </a:r>
            <a:r>
              <a:rPr lang="en-US" altLang="zh-CN" sz="800" dirty="0">
                <a:effectLst/>
                <a:latin typeface="+mn-ea"/>
                <a:sym typeface="+mn-ea"/>
              </a:rPr>
              <a:t>86 </a:t>
            </a:r>
            <a:r>
              <a:rPr lang="zh-CN" altLang="en-US" sz="800" dirty="0">
                <a:effectLst/>
                <a:latin typeface="+mn-ea"/>
                <a:sym typeface="+mn-ea"/>
              </a:rPr>
              <a:t>个罕见病病种诊疗指南（</a:t>
            </a:r>
            <a:r>
              <a:rPr lang="en-US" altLang="zh-CN" sz="800" dirty="0">
                <a:effectLst/>
                <a:latin typeface="+mn-ea"/>
                <a:sym typeface="+mn-ea"/>
              </a:rPr>
              <a:t>2025 </a:t>
            </a:r>
            <a:r>
              <a:rPr lang="zh-CN" altLang="en-US" sz="800" dirty="0">
                <a:effectLst/>
                <a:latin typeface="+mn-ea"/>
                <a:sym typeface="+mn-ea"/>
              </a:rPr>
              <a:t>年版）</a:t>
            </a:r>
            <a:r>
              <a:rPr lang="zh-CN" altLang="en-US" sz="800" b="0" i="0" u="none" strike="noStrike" baseline="0" dirty="0">
                <a:latin typeface="Arial" panose="020B0604020202020204" pitchFamily="34" charset="0"/>
                <a:ea typeface="思源黑体 CN Bold" panose="020B0800000000000000" charset="-122"/>
              </a:rPr>
              <a:t>》</a:t>
            </a:r>
            <a:endParaRPr lang="en-US" altLang="zh-CN" sz="800" b="0" i="0" u="none" strike="noStrike" baseline="0" dirty="0">
              <a:latin typeface="Arial" panose="020B0604020202020204" pitchFamily="34" charset="0"/>
              <a:ea typeface="思源黑体 CN Bold" panose="020B0800000000000000" charset="-122"/>
            </a:endParaRPr>
          </a:p>
          <a:p>
            <a:pPr marL="228600" indent="-228600">
              <a:buFont typeface="+mj-lt"/>
              <a:buAutoNum type="arabicPeriod"/>
            </a:pPr>
            <a:r>
              <a:rPr lang="en-US" altLang="zh-CN" sz="800" dirty="0">
                <a:latin typeface="Arial" panose="020B0604020202020204" pitchFamily="34" charset="0"/>
                <a:ea typeface="思源黑体 CN Bold" panose="020B0800000000000000" charset="-122"/>
                <a:sym typeface="+mn-ea"/>
              </a:rPr>
              <a:t>《</a:t>
            </a:r>
            <a:r>
              <a:rPr lang="zh-CN" altLang="en-US" sz="800" dirty="0">
                <a:latin typeface="Arial" panose="020B0604020202020204" pitchFamily="34" charset="0"/>
                <a:ea typeface="思源黑体 CN Bold" panose="020B0800000000000000" charset="-122"/>
                <a:sym typeface="+mn-ea"/>
              </a:rPr>
              <a:t>发育医学电子杂志 </a:t>
            </a:r>
            <a:r>
              <a:rPr lang="en-US" altLang="zh-CN" sz="800" dirty="0">
                <a:latin typeface="Arial" panose="020B0604020202020204" pitchFamily="34" charset="0"/>
                <a:ea typeface="思源黑体 CN Bold" panose="020B0800000000000000" charset="-122"/>
                <a:sym typeface="+mn-ea"/>
              </a:rPr>
              <a:t>》.2019,7(4):241-248.</a:t>
            </a:r>
            <a:endParaRPr lang="en-US" altLang="zh-CN" sz="800" b="0" i="0" u="none" strike="noStrike" baseline="0" dirty="0">
              <a:latin typeface="Arial" panose="020B0604020202020204" pitchFamily="34" charset="0"/>
              <a:ea typeface="思源黑体 CN Bold" panose="020B0800000000000000" charset="-122"/>
            </a:endParaRPr>
          </a:p>
          <a:p>
            <a:pPr marL="228600" indent="-228600">
              <a:buFont typeface="+mj-lt"/>
              <a:buAutoNum type="arabicPeriod"/>
            </a:pPr>
            <a:r>
              <a:rPr lang="zh-CN" altLang="en-US" sz="800" dirty="0">
                <a:sym typeface="+mn-ea"/>
              </a:rPr>
              <a:t>中华医学杂志 </a:t>
            </a:r>
            <a:r>
              <a:rPr lang="en-US" altLang="zh-CN" sz="800" dirty="0">
                <a:sym typeface="+mn-ea"/>
              </a:rPr>
              <a:t>.2024 ,104(26):2386-2400</a:t>
            </a:r>
            <a:endParaRPr lang="en-US" altLang="zh-CN" sz="800" b="0" i="0" u="none" strike="noStrike" baseline="0" dirty="0">
              <a:latin typeface="Arial" panose="020B0604020202020204" pitchFamily="34" charset="0"/>
              <a:ea typeface="思源黑体 CN Bold" panose="020B0800000000000000" charset="-122"/>
            </a:endParaRPr>
          </a:p>
        </p:txBody>
      </p:sp>
      <p:sp>
        <p:nvSpPr>
          <p:cNvPr id="8" name="文本框 7"/>
          <p:cNvSpPr txBox="1"/>
          <p:nvPr/>
        </p:nvSpPr>
        <p:spPr>
          <a:xfrm>
            <a:off x="725487" y="6106219"/>
            <a:ext cx="641198" cy="2139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Arial" panose="020B0604020202020204" pitchFamily="34" charset="0"/>
                <a:ea typeface="思源黑体 CN Bold" panose="020B0800000000000000" charset="-122"/>
              </a:rPr>
              <a:t>数据来源</a:t>
            </a:r>
            <a:endParaRPr lang="zh-CN" altLang="en-US" sz="800" b="0" i="0" u="none" strike="noStrike" baseline="0" dirty="0">
              <a:latin typeface="Arial" panose="020B0604020202020204" pitchFamily="34" charset="0"/>
              <a:ea typeface="思源黑体 CN Bold" panose="020B0800000000000000" charset="-122"/>
            </a:endParaRPr>
          </a:p>
        </p:txBody>
      </p:sp>
      <p:sp>
        <p:nvSpPr>
          <p:cNvPr id="10" name="圆角矩形 52"/>
          <p:cNvSpPr/>
          <p:nvPr>
            <p:custDataLst>
              <p:tags r:id="rId3"/>
            </p:custDataLst>
          </p:nvPr>
        </p:nvSpPr>
        <p:spPr>
          <a:xfrm>
            <a:off x="495300" y="956937"/>
            <a:ext cx="7419910" cy="479470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4"/>
            </p:custDataLst>
          </p:nvPr>
        </p:nvSpPr>
        <p:spPr>
          <a:xfrm>
            <a:off x="938849" y="1129117"/>
            <a:ext cx="6751736" cy="728982"/>
          </a:xfrm>
          <a:prstGeom prst="rect">
            <a:avLst/>
          </a:prstGeom>
          <a:noFill/>
        </p:spPr>
        <p:txBody>
          <a:bodyPr wrap="square">
            <a:spAutoFit/>
          </a:bodyPr>
          <a:lstStyle/>
          <a:p>
            <a:pPr marL="0" lvl="1" fontAlgn="auto">
              <a:lnSpc>
                <a:spcPct val="120000"/>
              </a:lnSpc>
            </a:pPr>
            <a:r>
              <a:rPr lang="zh-CN" altLang="en-US" b="1" kern="0" dirty="0">
                <a:solidFill>
                  <a:schemeClr val="tx1"/>
                </a:solidFill>
                <a:latin typeface="+mn-ea"/>
              </a:rPr>
              <a:t>临床指南</a:t>
            </a:r>
            <a:r>
              <a:rPr lang="en-US" altLang="zh-CN" b="1" kern="0" dirty="0">
                <a:solidFill>
                  <a:schemeClr val="tx1"/>
                </a:solidFill>
                <a:latin typeface="+mn-ea"/>
              </a:rPr>
              <a:t>/</a:t>
            </a:r>
            <a:r>
              <a:rPr lang="zh-CN" altLang="en-US" b="1" kern="0" dirty="0">
                <a:solidFill>
                  <a:schemeClr val="tx1"/>
                </a:solidFill>
                <a:latin typeface="+mn-ea"/>
              </a:rPr>
              <a:t>专家共识推荐：</a:t>
            </a:r>
            <a:r>
              <a:rPr lang="zh-CN" altLang="en-US" b="1" kern="0" dirty="0">
                <a:solidFill>
                  <a:srgbClr val="0092D8"/>
                </a:solidFill>
                <a:latin typeface="+mn-ea"/>
              </a:rPr>
              <a:t>在中国、欧美指南中，吸入性一氧化氮治疗均为新生儿持续性肺动脉高压的</a:t>
            </a:r>
            <a:r>
              <a:rPr lang="zh-CN" altLang="en-US" b="1" kern="0" dirty="0">
                <a:solidFill>
                  <a:srgbClr val="C00000"/>
                </a:solidFill>
                <a:latin typeface="+mn-ea"/>
              </a:rPr>
              <a:t>首选治疗方案（</a:t>
            </a:r>
            <a:r>
              <a:rPr lang="en-US" altLang="zh-CN" b="1" kern="0" dirty="0">
                <a:solidFill>
                  <a:srgbClr val="C00000"/>
                </a:solidFill>
                <a:latin typeface="+mn-ea"/>
              </a:rPr>
              <a:t>IA</a:t>
            </a:r>
            <a:r>
              <a:rPr lang="zh-CN" altLang="en-US" b="1" kern="0" dirty="0">
                <a:solidFill>
                  <a:srgbClr val="C00000"/>
                </a:solidFill>
                <a:latin typeface="+mn-ea"/>
              </a:rPr>
              <a:t>类推荐）</a:t>
            </a:r>
            <a:endParaRPr lang="zh-CN" altLang="en-US" b="1" kern="0" dirty="0">
              <a:solidFill>
                <a:srgbClr val="C00000"/>
              </a:solidFill>
              <a:latin typeface="+mn-ea"/>
            </a:endParaRPr>
          </a:p>
        </p:txBody>
      </p:sp>
      <p:graphicFrame>
        <p:nvGraphicFramePr>
          <p:cNvPr id="12" name="表格 11"/>
          <p:cNvGraphicFramePr>
            <a:graphicFrameLocks noGrp="1"/>
          </p:cNvGraphicFramePr>
          <p:nvPr/>
        </p:nvGraphicFramePr>
        <p:xfrm>
          <a:off x="492369" y="1960586"/>
          <a:ext cx="7422840" cy="3707593"/>
        </p:xfrm>
        <a:graphic>
          <a:graphicData uri="http://schemas.openxmlformats.org/drawingml/2006/table">
            <a:tbl>
              <a:tblPr firstRow="1" bandRow="1"/>
              <a:tblGrid>
                <a:gridCol w="1597688"/>
                <a:gridCol w="3862859"/>
                <a:gridCol w="1962293"/>
              </a:tblGrid>
              <a:tr h="294379">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机构</a:t>
                      </a:r>
                      <a:endParaRPr lang="zh-CN" altLang="en-US" sz="1400" dirty="0">
                        <a:latin typeface="Arial" panose="020B0604020202020204" pitchFamily="34" charset="0"/>
                        <a:ea typeface="思源黑体 CN Bold" panose="020B0800000000000000" charset="-122"/>
                      </a:endParaRPr>
                    </a:p>
                  </a:txBody>
                  <a:tcPr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名称</a:t>
                      </a:r>
                      <a:endParaRPr lang="zh-CN" altLang="en-US" sz="1400" dirty="0">
                        <a:latin typeface="Arial" panose="020B0604020202020204" pitchFamily="34" charset="0"/>
                        <a:ea typeface="思源黑体 CN Bold" panose="020B0800000000000000" charset="-122"/>
                      </a:endParaRPr>
                    </a:p>
                  </a:txBody>
                  <a:tcPr anchor="ctr">
                    <a:lnL>
                      <a:noFill/>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推荐等级</a:t>
                      </a:r>
                      <a:r>
                        <a:rPr lang="en-US" altLang="zh-CN" sz="1400" dirty="0">
                          <a:latin typeface="Arial" panose="020B0604020202020204" pitchFamily="34" charset="0"/>
                          <a:ea typeface="思源黑体 CN Bold" panose="020B0800000000000000" charset="-122"/>
                        </a:rPr>
                        <a:t>/</a:t>
                      </a:r>
                      <a:r>
                        <a:rPr lang="zh-CN" altLang="en-US" sz="1400" dirty="0">
                          <a:latin typeface="Arial" panose="020B0604020202020204" pitchFamily="34" charset="0"/>
                          <a:ea typeface="思源黑体 CN Bold" panose="020B0800000000000000" charset="-122"/>
                        </a:rPr>
                        <a:t>评价</a:t>
                      </a:r>
                      <a:endParaRPr lang="zh-CN" altLang="en-US" sz="1400" dirty="0">
                        <a:latin typeface="Arial" panose="020B0604020202020204" pitchFamily="34" charset="0"/>
                        <a:ea typeface="思源黑体 CN Bold" panose="020B0800000000000000" charset="-122"/>
                      </a:endParaRPr>
                    </a:p>
                  </a:txBody>
                  <a:tcPr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r>
              <a:tr h="49466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latin typeface="+mn-ea"/>
                          <a:sym typeface="+mn-ea"/>
                        </a:rPr>
                        <a:t>美国</a:t>
                      </a:r>
                      <a:r>
                        <a:rPr lang="en-US" altLang="zh-CN" sz="1200" b="1" dirty="0">
                          <a:latin typeface="+mn-ea"/>
                          <a:sym typeface="+mn-ea"/>
                        </a:rPr>
                        <a:t>AHA/ATS</a:t>
                      </a:r>
                      <a:endParaRPr lang="en-US" altLang="zh-CN" sz="1200" b="1" kern="1200" dirty="0">
                        <a:solidFill>
                          <a:schemeClr val="tx1"/>
                        </a:solidFill>
                        <a:latin typeface="+mn-ea"/>
                        <a:ea typeface="+mn-ea"/>
                        <a:cs typeface="+mn-cs"/>
                      </a:endParaRPr>
                    </a:p>
                    <a:p>
                      <a:pPr algn="ctr"/>
                      <a:endParaRPr lang="zh-CN" altLang="en-US" sz="1200" b="1" dirty="0">
                        <a:solidFill>
                          <a:schemeClr val="tx1"/>
                        </a:solidFill>
                        <a:latin typeface="+mn-ea"/>
                        <a:ea typeface="+mn-ea"/>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sym typeface="+mn-ea"/>
                        </a:rPr>
                        <a:t>Pediatric Pulmonary Hypertension: Guidelines From the American Heart Association and American Thoracic Society</a:t>
                      </a:r>
                      <a:r>
                        <a:rPr lang="en-US" altLang="zh-CN" sz="1200" baseline="30000" dirty="0">
                          <a:latin typeface="+mn-ea"/>
                          <a:sym typeface="+mn-ea"/>
                        </a:rPr>
                        <a:t>1</a:t>
                      </a:r>
                      <a:endParaRPr lang="zh-CN" altLang="en-US" sz="1200" b="0" baseline="30000" dirty="0">
                        <a:solidFill>
                          <a:schemeClr val="tx1"/>
                        </a:solidFill>
                        <a:latin typeface="+mn-ea"/>
                        <a:ea typeface="+mn-ea"/>
                      </a:endParaRPr>
                    </a:p>
                  </a:txBody>
                  <a:tcPr anchor="ct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sym typeface="+mn-ea"/>
                        </a:rPr>
                        <a:t>IA</a:t>
                      </a:r>
                      <a:endParaRPr lang="en-US" altLang="zh-CN" sz="1200" b="0" kern="1200" dirty="0">
                        <a:solidFill>
                          <a:schemeClr val="tx1"/>
                        </a:solidFill>
                        <a:latin typeface="+mn-ea"/>
                        <a:ea typeface="+mn-ea"/>
                        <a:cs typeface="+mn-cs"/>
                      </a:endParaRPr>
                    </a:p>
                    <a:p>
                      <a:pPr algn="ctr"/>
                      <a:endParaRPr lang="tr-TR"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r>
              <a:tr h="61387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latin typeface="+mn-ea"/>
                          <a:sym typeface="+mn-ea"/>
                        </a:rPr>
                        <a:t>欧洲</a:t>
                      </a:r>
                      <a:r>
                        <a:rPr lang="en-US" altLang="zh-CN" sz="1200" b="1" dirty="0">
                          <a:latin typeface="+mn-ea"/>
                          <a:sym typeface="+mn-ea"/>
                        </a:rPr>
                        <a:t>AEPC, ESPR and ISHLT</a:t>
                      </a:r>
                      <a:endParaRPr lang="zh-CN" altLang="en-US" sz="1200" b="1" dirty="0">
                        <a:solidFill>
                          <a:schemeClr val="tx1"/>
                        </a:solidFill>
                        <a:latin typeface="+mn-ea"/>
                        <a:ea typeface="+mn-ea"/>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SzTx/>
                        <a:buFontTx/>
                      </a:pPr>
                      <a:r>
                        <a:rPr lang="en-US" altLang="zh-CN" sz="1200" dirty="0">
                          <a:latin typeface="+mn-ea"/>
                          <a:sym typeface="+mn-ea"/>
                        </a:rPr>
                        <a:t>2019 updated consensus statement on the diagnosis and treatment of pediatric pulmonary hypertension: The European Pediatric Pulmonary Vascular Disease Network (EPPVDN), endorsed by AEPC, ESPR and ISHLT</a:t>
                      </a:r>
                      <a:r>
                        <a:rPr lang="en-US" altLang="zh-CN" sz="1200" baseline="30000" dirty="0">
                          <a:latin typeface="+mn-ea"/>
                          <a:sym typeface="+mn-ea"/>
                        </a:rPr>
                        <a:t>2</a:t>
                      </a:r>
                      <a:endParaRPr lang="en-US" altLang="zh-CN" sz="1200" b="0" kern="1200" baseline="30000" dirty="0">
                        <a:solidFill>
                          <a:schemeClr val="tx1"/>
                        </a:solidFill>
                        <a:latin typeface="+mn-ea"/>
                        <a:ea typeface="+mn-ea"/>
                        <a:cs typeface="+mn-cs"/>
                      </a:endParaRPr>
                    </a:p>
                  </a:txBody>
                  <a:tcPr anchor="ct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sym typeface="+mn-ea"/>
                        </a:rPr>
                        <a:t>IA</a:t>
                      </a:r>
                      <a:endParaRPr lang="en-US" altLang="zh-CN" sz="1200" b="0" kern="1200" dirty="0">
                        <a:solidFill>
                          <a:schemeClr val="tx1"/>
                        </a:solidFill>
                        <a:latin typeface="+mn-ea"/>
                        <a:ea typeface="+mn-ea"/>
                        <a:cs typeface="+mn-cs"/>
                      </a:endParaRPr>
                    </a:p>
                    <a:p>
                      <a:pPr algn="ctr"/>
                      <a:endParaRPr lang="zh-CN" altLang="en-US"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r>
              <a:tr h="50292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kern="1200" dirty="0">
                          <a:solidFill>
                            <a:schemeClr val="tx1"/>
                          </a:solidFill>
                          <a:latin typeface="+mn-ea"/>
                          <a:ea typeface="+mn-ea"/>
                          <a:cs typeface="+mn-cs"/>
                        </a:rPr>
                        <a:t>中国国家卫健委</a:t>
                      </a:r>
                      <a:endParaRPr lang="zh-CN" altLang="en-US" sz="1200" b="1" kern="1200" dirty="0">
                        <a:solidFill>
                          <a:schemeClr val="tx1"/>
                        </a:solidFill>
                        <a:latin typeface="+mn-ea"/>
                        <a:ea typeface="+mn-ea"/>
                        <a:cs typeface="+mn-cs"/>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SzTx/>
                        <a:buFontTx/>
                      </a:pPr>
                      <a:r>
                        <a:rPr lang="en-US" altLang="zh-CN" sz="1200" dirty="0">
                          <a:effectLst/>
                          <a:latin typeface="+mn-ea"/>
                          <a:sym typeface="+mn-ea"/>
                        </a:rPr>
                        <a:t>86 </a:t>
                      </a:r>
                      <a:r>
                        <a:rPr lang="zh-CN" altLang="en-US" sz="1200" dirty="0">
                          <a:effectLst/>
                          <a:latin typeface="+mn-ea"/>
                          <a:sym typeface="+mn-ea"/>
                        </a:rPr>
                        <a:t>个罕见病病种诊疗指南（</a:t>
                      </a:r>
                      <a:r>
                        <a:rPr lang="en-US" altLang="zh-CN" sz="1200" dirty="0">
                          <a:effectLst/>
                          <a:latin typeface="+mn-ea"/>
                          <a:sym typeface="+mn-ea"/>
                        </a:rPr>
                        <a:t>2025 </a:t>
                      </a:r>
                      <a:r>
                        <a:rPr lang="zh-CN" altLang="en-US" sz="1200" dirty="0">
                          <a:effectLst/>
                          <a:latin typeface="+mn-ea"/>
                          <a:sym typeface="+mn-ea"/>
                        </a:rPr>
                        <a:t>年版）</a:t>
                      </a:r>
                      <a:r>
                        <a:rPr lang="en-US" altLang="zh-CN" sz="1200" baseline="30000" dirty="0">
                          <a:latin typeface="+mn-ea"/>
                          <a:sym typeface="+mn-ea"/>
                        </a:rPr>
                        <a:t>3</a:t>
                      </a:r>
                      <a:endParaRPr lang="en-US" altLang="zh-CN" sz="1200" b="0" kern="1200" baseline="30000" dirty="0">
                        <a:solidFill>
                          <a:schemeClr val="tx1"/>
                        </a:solidFill>
                        <a:latin typeface="+mn-ea"/>
                        <a:ea typeface="+mn-ea"/>
                        <a:cs typeface="+mn-cs"/>
                        <a:sym typeface="+mn-ea"/>
                      </a:endParaRPr>
                    </a:p>
                  </a:txBody>
                  <a:tcPr anchor="ctr">
                    <a:lnL>
                      <a:noFill/>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mn-ea"/>
                          <a:sym typeface="+mn-ea"/>
                        </a:rPr>
                        <a:t>强推荐，高质量</a:t>
                      </a:r>
                      <a:endParaRPr lang="en-US"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tr>
              <a:tr h="38925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latin typeface="+mn-ea"/>
                          <a:sym typeface="+mn-ea"/>
                        </a:rPr>
                        <a:t>中国医师协会新生儿科医师分会</a:t>
                      </a:r>
                      <a:endParaRPr lang="zh-CN" altLang="en-US" sz="1200" b="1" dirty="0">
                        <a:effectLst/>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ea"/>
                        <a:ea typeface="+mn-ea"/>
                        <a:cs typeface="+mn-cs"/>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latin typeface="+mn-ea"/>
                          <a:sym typeface="+mn-ea"/>
                        </a:rPr>
                        <a:t>一氧化氮吸入治疗在新生儿重症监护病房的应用指南（</a:t>
                      </a:r>
                      <a:r>
                        <a:rPr lang="en-US" altLang="zh-CN" sz="1200" dirty="0">
                          <a:latin typeface="+mn-ea"/>
                          <a:sym typeface="+mn-ea"/>
                        </a:rPr>
                        <a:t>2019</a:t>
                      </a:r>
                      <a:r>
                        <a:rPr lang="zh-CN" altLang="en-US" sz="1200" dirty="0">
                          <a:latin typeface="+mn-ea"/>
                          <a:sym typeface="+mn-ea"/>
                        </a:rPr>
                        <a:t>版</a:t>
                      </a:r>
                      <a:r>
                        <a:rPr lang="en-US" altLang="zh-CN" sz="1200" dirty="0">
                          <a:latin typeface="+mn-ea"/>
                          <a:sym typeface="+mn-ea"/>
                        </a:rPr>
                        <a:t>)</a:t>
                      </a:r>
                      <a:r>
                        <a:rPr lang="en-US" altLang="zh-CN" sz="1200" baseline="30000" dirty="0">
                          <a:latin typeface="+mn-ea"/>
                          <a:sym typeface="+mn-ea"/>
                        </a:rPr>
                        <a:t>4</a:t>
                      </a:r>
                      <a:endParaRPr lang="en-US" altLang="zh-CN" sz="1200" b="0" kern="1200" baseline="30000" dirty="0">
                        <a:solidFill>
                          <a:schemeClr val="tx1"/>
                        </a:solidFill>
                        <a:latin typeface="+mn-ea"/>
                        <a:ea typeface="+mn-ea"/>
                        <a:cs typeface="+mn-cs"/>
                        <a:sym typeface="+mn-ea"/>
                      </a:endParaRPr>
                    </a:p>
                  </a:txBody>
                  <a:tcPr anchor="ctr">
                    <a:lnL>
                      <a:noFill/>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latin typeface="+mn-ea"/>
                          <a:sym typeface="+mn-ea"/>
                        </a:rPr>
                        <a:t>强推荐，高质量</a:t>
                      </a:r>
                      <a:endParaRPr lang="en-US" altLang="zh-CN" sz="1200" b="0" kern="1200" dirty="0">
                        <a:solidFill>
                          <a:schemeClr val="tx1"/>
                        </a:solidFill>
                        <a:latin typeface="+mn-ea"/>
                        <a:ea typeface="+mn-ea"/>
                        <a:cs typeface="+mn-cs"/>
                      </a:endParaRPr>
                    </a:p>
                    <a:p>
                      <a:pPr algn="ctr"/>
                      <a:endParaRPr lang="en-US"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r>
              <a:tr h="613873">
                <a:tc>
                  <a:txBody>
                    <a:bodyPr/>
                    <a:lstStyle/>
                    <a:p>
                      <a:pPr algn="ctr"/>
                      <a:r>
                        <a:rPr lang="zh-CN" altLang="en-US" sz="1200" b="1" dirty="0">
                          <a:solidFill>
                            <a:srgbClr val="242021"/>
                          </a:solidFill>
                          <a:effectLst/>
                          <a:latin typeface="FZKTK--GBK1-0"/>
                          <a:sym typeface="+mn-ea"/>
                        </a:rPr>
                        <a:t>中华医学会呼吸病学分会呼吸治疗学组</a:t>
                      </a:r>
                      <a:endParaRPr lang="zh-CN" altLang="en-US" sz="1200" b="1" dirty="0">
                        <a:effectLst/>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effectLst/>
                          <a:latin typeface="+mn-ea"/>
                          <a:sym typeface="+mn-ea"/>
                        </a:rPr>
                        <a:t>一氧化氮吸入疗法临床应用专家共识（</a:t>
                      </a:r>
                      <a:r>
                        <a:rPr lang="en-US" altLang="zh-CN" sz="1200" dirty="0">
                          <a:effectLst/>
                          <a:latin typeface="+mn-ea"/>
                          <a:sym typeface="+mn-ea"/>
                        </a:rPr>
                        <a:t>2024</a:t>
                      </a:r>
                      <a:r>
                        <a:rPr lang="zh-CN" altLang="en-US" sz="1200" dirty="0">
                          <a:effectLst/>
                          <a:latin typeface="+mn-ea"/>
                          <a:sym typeface="+mn-ea"/>
                        </a:rPr>
                        <a:t>版）</a:t>
                      </a:r>
                      <a:r>
                        <a:rPr lang="en-US" altLang="zh-CN" sz="1200" baseline="30000" dirty="0">
                          <a:latin typeface="+mn-ea"/>
                          <a:sym typeface="+mn-ea"/>
                        </a:rPr>
                        <a:t>5</a:t>
                      </a:r>
                      <a:endParaRPr lang="en-US" altLang="zh-CN" sz="1200" b="0" kern="1200" baseline="30000" dirty="0">
                        <a:solidFill>
                          <a:schemeClr val="tx1"/>
                        </a:solidFill>
                        <a:latin typeface="+mn-ea"/>
                        <a:ea typeface="+mn-ea"/>
                        <a:cs typeface="+mn-cs"/>
                        <a:sym typeface="+mn-ea"/>
                      </a:endParaRPr>
                    </a:p>
                  </a:txBody>
                  <a:tcPr anchor="ctr">
                    <a:lnL>
                      <a:noFill/>
                    </a:lnL>
                    <a:lnR>
                      <a:noFill/>
                    </a:lnR>
                    <a:lnT w="6350" cap="flat" cmpd="sng" algn="ctr">
                      <a:solidFill>
                        <a:srgbClr val="5B9BD5"/>
                      </a:solid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effectLst/>
                          <a:latin typeface="+mn-ea"/>
                          <a:sym typeface="+mn-ea"/>
                        </a:rPr>
                        <a:t>iNO </a:t>
                      </a:r>
                      <a:r>
                        <a:rPr lang="zh-CN" altLang="en-US" sz="1200" dirty="0">
                          <a:effectLst/>
                          <a:latin typeface="+mn-ea"/>
                          <a:sym typeface="+mn-ea"/>
                        </a:rPr>
                        <a:t>疗法唯一批准的适应证为</a:t>
                      </a:r>
                      <a:r>
                        <a:rPr lang="en-US" altLang="zh-CN" sz="1200" dirty="0">
                          <a:effectLst/>
                          <a:latin typeface="+mn-ea"/>
                          <a:sym typeface="+mn-ea"/>
                        </a:rPr>
                        <a:t>PPHN</a:t>
                      </a:r>
                      <a:r>
                        <a:rPr lang="zh-CN" altLang="en-US" sz="1200" dirty="0">
                          <a:effectLst/>
                          <a:latin typeface="+mn-ea"/>
                          <a:sym typeface="+mn-ea"/>
                        </a:rPr>
                        <a:t>。</a:t>
                      </a:r>
                      <a:endParaRPr lang="en-US"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圆角矩形 52"/>
          <p:cNvSpPr/>
          <p:nvPr>
            <p:custDataLst>
              <p:tags r:id="rId5"/>
            </p:custDataLst>
          </p:nvPr>
        </p:nvSpPr>
        <p:spPr>
          <a:xfrm>
            <a:off x="8020050" y="956937"/>
            <a:ext cx="3676651" cy="4794707"/>
          </a:xfrm>
          <a:prstGeom prst="roundRect">
            <a:avLst>
              <a:gd name="adj" fmla="val 326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pic>
        <p:nvPicPr>
          <p:cNvPr id="14" name="图片 13" descr="文本, 信件&#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8206740" y="1129117"/>
            <a:ext cx="3303270" cy="2813516"/>
          </a:xfrm>
          <a:prstGeom prst="rect">
            <a:avLst/>
          </a:prstGeom>
          <a:ln>
            <a:noFill/>
          </a:ln>
          <a:effectLst>
            <a:outerShdw blurRad="190500" algn="tl" rotWithShape="0">
              <a:srgbClr val="0092D8">
                <a:alpha val="70000"/>
              </a:srgbClr>
            </a:outerShdw>
          </a:effectLst>
        </p:spPr>
      </p:pic>
      <p:sp>
        <p:nvSpPr>
          <p:cNvPr id="15" name="文本框 9"/>
          <p:cNvSpPr txBox="1"/>
          <p:nvPr/>
        </p:nvSpPr>
        <p:spPr>
          <a:xfrm>
            <a:off x="8206740" y="4114630"/>
            <a:ext cx="3303270" cy="14890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a:lnSpc>
                <a:spcPct val="130000"/>
              </a:lnSpc>
            </a:pPr>
            <a:r>
              <a:rPr lang="zh-CN" altLang="en-US" sz="1400" dirty="0">
                <a:latin typeface="+mn-ea"/>
              </a:rPr>
              <a:t>“本品已在境外上市，具备较为充分的临床研究证据及上市后应用资料，支持本品临床使用的安全性及有效性，并且，从目前获得的临床研究证据看，</a:t>
            </a:r>
            <a:r>
              <a:rPr lang="zh-CN" altLang="en-US" sz="1400" b="1" dirty="0">
                <a:solidFill>
                  <a:srgbClr val="C00000"/>
                </a:solidFill>
                <a:latin typeface="+mn-ea"/>
              </a:rPr>
              <a:t>本品相比于其他治疗手段具有明显临床优势</a:t>
            </a:r>
            <a:r>
              <a:rPr lang="zh-CN" altLang="en-US" sz="1400" dirty="0">
                <a:latin typeface="+mn-ea"/>
              </a:rPr>
              <a:t>。</a:t>
            </a:r>
            <a:r>
              <a:rPr lang="zh-CN" altLang="en-US" sz="1400" dirty="0">
                <a:latin typeface="Arial" panose="020B0604020202020204" pitchFamily="34" charset="0"/>
                <a:ea typeface="思源黑体 CN Bold" panose="020B0800000000000000" charset="-122"/>
              </a:rPr>
              <a:t>”</a:t>
            </a:r>
            <a:endParaRPr lang="zh-CN" altLang="en-US" sz="1400" dirty="0">
              <a:latin typeface="Arial" panose="020B0604020202020204" pitchFamily="34" charset="0"/>
              <a:ea typeface="思源黑体 CN Bold" panose="020B0800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创新性</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1"/>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2"/>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04</a:t>
              </a:r>
              <a:endParaRPr lang="en-US" altLang="zh-CN" sz="2400" dirty="0">
                <a:solidFill>
                  <a:schemeClr val="bg1"/>
                </a:solidFill>
                <a:latin typeface="Arial" panose="020B0604020202020204" pitchFamily="34" charset="0"/>
                <a:ea typeface="思源黑体 CN Bold" panose="020B0800000000000000" charset="-122"/>
              </a:endParaRPr>
            </a:p>
          </p:txBody>
        </p:sp>
      </p:grpSp>
      <p:sp>
        <p:nvSpPr>
          <p:cNvPr id="20" name="圆角矩形 52"/>
          <p:cNvSpPr/>
          <p:nvPr>
            <p:custDataLst>
              <p:tags r:id="rId3"/>
            </p:custDataLst>
          </p:nvPr>
        </p:nvSpPr>
        <p:spPr>
          <a:xfrm>
            <a:off x="524034" y="807420"/>
            <a:ext cx="11216957" cy="2219656"/>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4"/>
            </p:custDataLst>
          </p:nvPr>
        </p:nvSpPr>
        <p:spPr>
          <a:xfrm>
            <a:off x="669884" y="909321"/>
            <a:ext cx="8327104" cy="1895904"/>
          </a:xfrm>
          <a:prstGeom prst="rect">
            <a:avLst/>
          </a:prstGeom>
          <a:noFill/>
        </p:spPr>
        <p:txBody>
          <a:bodyPr wrap="square">
            <a:spAutoFit/>
          </a:bodyPr>
          <a:lstStyle/>
          <a:p>
            <a:pPr marL="0" lvl="1" algn="just" fontAlgn="auto">
              <a:lnSpc>
                <a:spcPct val="120000"/>
              </a:lnSpc>
            </a:pPr>
            <a:r>
              <a:rPr lang="zh-CN" altLang="en-US" b="1" kern="0" dirty="0">
                <a:solidFill>
                  <a:schemeClr val="tx1"/>
                </a:solidFill>
                <a:latin typeface="+mn-ea"/>
              </a:rPr>
              <a:t>创新程度：</a:t>
            </a:r>
            <a:endParaRPr lang="en-US" altLang="zh-CN" b="1" kern="0" dirty="0">
              <a:solidFill>
                <a:schemeClr val="tx1"/>
              </a:solidFill>
              <a:latin typeface="+mn-ea"/>
            </a:endParaRPr>
          </a:p>
          <a:p>
            <a:r>
              <a:rPr lang="en-US" altLang="zh-CN" sz="1600" dirty="0"/>
              <a:t>1</a:t>
            </a:r>
            <a:r>
              <a:rPr lang="zh-CN" altLang="en-US" sz="1600" dirty="0"/>
              <a:t>：</a:t>
            </a:r>
            <a:r>
              <a:rPr lang="zh-CN" altLang="zh-CN" sz="1600" dirty="0">
                <a:latin typeface="+mn-ea"/>
              </a:rPr>
              <a:t>吸入用一氧化氮气体是国内唯一获得批准的</a:t>
            </a:r>
            <a:r>
              <a:rPr lang="zh-CN" altLang="zh-CN" sz="1600" b="1" dirty="0">
                <a:latin typeface="+mn-ea"/>
              </a:rPr>
              <a:t>医用一氧化氮气体</a:t>
            </a:r>
            <a:r>
              <a:rPr lang="zh-CN" altLang="zh-CN" sz="1600" dirty="0">
                <a:latin typeface="+mn-ea"/>
              </a:rPr>
              <a:t>。</a:t>
            </a:r>
            <a:endParaRPr lang="en-US" altLang="zh-CN" sz="1600" dirty="0">
              <a:latin typeface="+mn-ea"/>
            </a:endParaRPr>
          </a:p>
          <a:p>
            <a:r>
              <a:rPr lang="en-US" altLang="zh-CN" sz="1600" dirty="0">
                <a:latin typeface="+mn-ea"/>
              </a:rPr>
              <a:t>2</a:t>
            </a:r>
            <a:r>
              <a:rPr lang="zh-CN" altLang="en-US" sz="1600" dirty="0">
                <a:latin typeface="+mn-ea"/>
              </a:rPr>
              <a:t>：</a:t>
            </a:r>
            <a:r>
              <a:rPr lang="zh-CN" altLang="zh-CN" sz="1600" dirty="0">
                <a:latin typeface="+mn-ea"/>
              </a:rPr>
              <a:t>吸入用一氧化氮被美国药监局认定为</a:t>
            </a:r>
            <a:r>
              <a:rPr lang="zh-CN" altLang="zh-CN" sz="1600" b="1" dirty="0">
                <a:latin typeface="+mn-ea"/>
              </a:rPr>
              <a:t>孤儿药</a:t>
            </a:r>
            <a:r>
              <a:rPr lang="zh-CN" altLang="zh-CN" sz="1600" dirty="0">
                <a:latin typeface="+mn-ea"/>
              </a:rPr>
              <a:t>。</a:t>
            </a:r>
            <a:endParaRPr lang="en-US" altLang="zh-CN" sz="1600" dirty="0">
              <a:latin typeface="+mn-ea"/>
            </a:endParaRPr>
          </a:p>
          <a:p>
            <a:r>
              <a:rPr lang="en-US" altLang="zh-CN" sz="1600" dirty="0">
                <a:latin typeface="+mn-ea"/>
              </a:rPr>
              <a:t>3</a:t>
            </a:r>
            <a:r>
              <a:rPr lang="zh-CN" altLang="en-US" sz="1600" dirty="0">
                <a:latin typeface="+mn-ea"/>
              </a:rPr>
              <a:t>：</a:t>
            </a:r>
            <a:r>
              <a:rPr lang="zh-CN" altLang="zh-CN" sz="1600" dirty="0">
                <a:latin typeface="+mn-ea"/>
              </a:rPr>
              <a:t>创新的作用机理：</a:t>
            </a:r>
            <a:r>
              <a:rPr lang="en-US" altLang="zh-CN" sz="1600" dirty="0">
                <a:latin typeface="+mn-ea"/>
              </a:rPr>
              <a:t>1</a:t>
            </a:r>
            <a:r>
              <a:rPr lang="zh-CN" altLang="zh-CN" sz="1600" dirty="0">
                <a:latin typeface="+mn-ea"/>
              </a:rPr>
              <a:t>）靶向作用于肺血管，迅速降低肺动脉压力。</a:t>
            </a:r>
            <a:r>
              <a:rPr lang="en-US" altLang="zh-CN" sz="1600" dirty="0">
                <a:latin typeface="+mn-ea"/>
              </a:rPr>
              <a:t>2</a:t>
            </a:r>
            <a:r>
              <a:rPr lang="zh-CN" altLang="zh-CN" sz="1600" dirty="0">
                <a:latin typeface="+mn-ea"/>
              </a:rPr>
              <a:t>）改善通气血流比（</a:t>
            </a:r>
            <a:r>
              <a:rPr lang="en-US" altLang="zh-CN" sz="1600" dirty="0">
                <a:latin typeface="+mn-ea"/>
              </a:rPr>
              <a:t>V/Q</a:t>
            </a:r>
            <a:r>
              <a:rPr lang="zh-CN" altLang="zh-CN" sz="1600" dirty="0">
                <a:latin typeface="+mn-ea"/>
              </a:rPr>
              <a:t>），从而迅速纠正患儿缺氧状态。</a:t>
            </a:r>
            <a:r>
              <a:rPr lang="en-US" altLang="zh-CN" sz="1600" dirty="0">
                <a:latin typeface="+mn-ea"/>
              </a:rPr>
              <a:t>3</a:t>
            </a:r>
            <a:r>
              <a:rPr lang="zh-CN" altLang="zh-CN" sz="1600" dirty="0">
                <a:latin typeface="+mn-ea"/>
              </a:rPr>
              <a:t>）一氧化氮与血红蛋白结合后迅速失活，半衰期短，因此对体循环影响小，</a:t>
            </a:r>
            <a:r>
              <a:rPr lang="zh-CN" altLang="zh-CN" sz="1600" b="1" dirty="0">
                <a:latin typeface="+mn-ea"/>
              </a:rPr>
              <a:t>安全性高</a:t>
            </a:r>
            <a:r>
              <a:rPr lang="zh-CN" altLang="zh-CN" sz="1600" dirty="0">
                <a:latin typeface="+mn-ea"/>
              </a:rPr>
              <a:t>。</a:t>
            </a:r>
            <a:endParaRPr lang="en-US" altLang="zh-CN" sz="1600" dirty="0">
              <a:latin typeface="+mn-ea"/>
            </a:endParaRPr>
          </a:p>
          <a:p>
            <a:r>
              <a:rPr lang="en-US" altLang="zh-CN" sz="1600" dirty="0">
                <a:latin typeface="+mn-ea"/>
              </a:rPr>
              <a:t>4</a:t>
            </a:r>
            <a:r>
              <a:rPr lang="zh-CN" altLang="en-US" sz="1600" dirty="0">
                <a:latin typeface="+mn-ea"/>
              </a:rPr>
              <a:t>：</a:t>
            </a:r>
            <a:r>
              <a:rPr lang="zh-CN" altLang="zh-CN" sz="1600" dirty="0">
                <a:latin typeface="+mn-ea"/>
              </a:rPr>
              <a:t>吸入用一氧化氮是《第二批鼓励研发申报儿童药品清单》中的</a:t>
            </a:r>
            <a:r>
              <a:rPr lang="zh-CN" altLang="en-US" sz="1600" dirty="0">
                <a:latin typeface="+mn-ea"/>
              </a:rPr>
              <a:t>药品</a:t>
            </a:r>
            <a:r>
              <a:rPr lang="zh-CN" altLang="zh-CN" sz="1600" dirty="0">
                <a:latin typeface="+mn-ea"/>
              </a:rPr>
              <a:t>。</a:t>
            </a:r>
            <a:endParaRPr lang="zh-CN" altLang="zh-CN" sz="1600" dirty="0">
              <a:latin typeface="+mn-ea"/>
            </a:endParaRPr>
          </a:p>
        </p:txBody>
      </p:sp>
      <p:pic>
        <p:nvPicPr>
          <p:cNvPr id="9" name="Picture 2" descr="RealEndoAlveolus"/>
          <p:cNvPicPr>
            <a:picLocks noChangeAspect="1"/>
          </p:cNvPicPr>
          <p:nvPr/>
        </p:nvPicPr>
        <p:blipFill>
          <a:blip r:embed="rId5"/>
          <a:stretch>
            <a:fillRect/>
          </a:stretch>
        </p:blipFill>
        <p:spPr>
          <a:xfrm>
            <a:off x="9051164" y="1006768"/>
            <a:ext cx="2290926" cy="1675820"/>
          </a:xfrm>
          <a:prstGeom prst="rect">
            <a:avLst/>
          </a:prstGeom>
          <a:noFill/>
          <a:ln w="9525">
            <a:noFill/>
          </a:ln>
        </p:spPr>
      </p:pic>
      <p:sp>
        <p:nvSpPr>
          <p:cNvPr id="24" name="文本框 7"/>
          <p:cNvSpPr txBox="1"/>
          <p:nvPr/>
        </p:nvSpPr>
        <p:spPr>
          <a:xfrm>
            <a:off x="9029406" y="2682588"/>
            <a:ext cx="2334442" cy="275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Arial" panose="020B0604020202020204" pitchFamily="34" charset="0"/>
                <a:ea typeface="思源黑体 CN Bold" panose="020B0800000000000000" charset="-122"/>
              </a:rPr>
              <a:t>吸入性一氧化氮作用机制示意图</a:t>
            </a:r>
            <a:endParaRPr lang="zh-CN" altLang="en-US" sz="1200" dirty="0">
              <a:latin typeface="Arial" panose="020B0604020202020204" pitchFamily="34" charset="0"/>
              <a:ea typeface="思源黑体 CN Bold" panose="020B0800000000000000" charset="-122"/>
            </a:endParaRPr>
          </a:p>
        </p:txBody>
      </p:sp>
      <p:sp>
        <p:nvSpPr>
          <p:cNvPr id="26" name="圆角矩形 52"/>
          <p:cNvSpPr/>
          <p:nvPr>
            <p:custDataLst>
              <p:tags r:id="rId6"/>
            </p:custDataLst>
          </p:nvPr>
        </p:nvSpPr>
        <p:spPr>
          <a:xfrm>
            <a:off x="495616" y="3159901"/>
            <a:ext cx="5655701" cy="2940119"/>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7"/>
            </p:custDataLst>
          </p:nvPr>
        </p:nvSpPr>
        <p:spPr>
          <a:xfrm>
            <a:off x="674565" y="3159901"/>
            <a:ext cx="5024788" cy="2763449"/>
          </a:xfrm>
          <a:prstGeom prst="rect">
            <a:avLst/>
          </a:prstGeom>
          <a:noFill/>
        </p:spPr>
        <p:txBody>
          <a:bodyPr wrap="square">
            <a:spAutoFit/>
          </a:bodyPr>
          <a:lstStyle/>
          <a:p>
            <a:pPr marL="0" lvl="1" algn="just" fontAlgn="auto">
              <a:lnSpc>
                <a:spcPct val="120000"/>
              </a:lnSpc>
            </a:pPr>
            <a:r>
              <a:rPr lang="zh-CN" altLang="en-US" b="1" kern="0" dirty="0">
                <a:solidFill>
                  <a:schemeClr val="tx1"/>
                </a:solidFill>
                <a:latin typeface="+mn-ea"/>
              </a:rPr>
              <a:t>创新的应用方式：</a:t>
            </a:r>
            <a:endParaRPr lang="zh-CN" altLang="en-US" kern="0" dirty="0">
              <a:solidFill>
                <a:schemeClr val="tx1"/>
              </a:solidFill>
              <a:latin typeface="+mn-ea"/>
            </a:endParaRPr>
          </a:p>
          <a:p>
            <a:pPr marL="0" lvl="1" algn="just" fontAlgn="auto">
              <a:lnSpc>
                <a:spcPct val="120000"/>
              </a:lnSpc>
            </a:pPr>
            <a:r>
              <a:rPr lang="en-US" altLang="zh-CN" sz="1600" kern="0" dirty="0">
                <a:solidFill>
                  <a:schemeClr val="tx1"/>
                </a:solidFill>
                <a:latin typeface="+mn-ea"/>
              </a:rPr>
              <a:t>1</a:t>
            </a:r>
            <a:r>
              <a:rPr lang="zh-CN" altLang="en-US" sz="1600" kern="0" dirty="0">
                <a:solidFill>
                  <a:schemeClr val="tx1"/>
                </a:solidFill>
                <a:latin typeface="+mn-ea"/>
              </a:rPr>
              <a:t>：对于需要呼吸支持治疗的新生儿人群，吸入治  疗应用更便捷，更符合危重新生儿的</a:t>
            </a:r>
            <a:r>
              <a:rPr lang="zh-CN" altLang="en-US" sz="1600" b="1" kern="0" dirty="0">
                <a:solidFill>
                  <a:schemeClr val="tx1"/>
                </a:solidFill>
                <a:latin typeface="+mn-ea"/>
              </a:rPr>
              <a:t>用药需求，为</a:t>
            </a:r>
            <a:r>
              <a:rPr lang="en-US" altLang="zh-CN" sz="1600" b="1" kern="0" dirty="0">
                <a:solidFill>
                  <a:schemeClr val="tx1"/>
                </a:solidFill>
                <a:latin typeface="+mn-ea"/>
              </a:rPr>
              <a:t>PPHN</a:t>
            </a:r>
            <a:r>
              <a:rPr lang="zh-CN" altLang="en-US" sz="1600" b="1" kern="0" dirty="0">
                <a:solidFill>
                  <a:schemeClr val="tx1"/>
                </a:solidFill>
                <a:latin typeface="+mn-ea"/>
              </a:rPr>
              <a:t>治疗标准手段</a:t>
            </a:r>
            <a:r>
              <a:rPr lang="zh-CN" altLang="en-US" sz="1600" kern="0" dirty="0">
                <a:solidFill>
                  <a:schemeClr val="tx1"/>
                </a:solidFill>
                <a:latin typeface="+mn-ea"/>
              </a:rPr>
              <a:t>。</a:t>
            </a:r>
            <a:endParaRPr lang="zh-CN" altLang="en-US" sz="1600" kern="0" dirty="0">
              <a:solidFill>
                <a:schemeClr val="tx1"/>
              </a:solidFill>
              <a:latin typeface="+mn-ea"/>
            </a:endParaRPr>
          </a:p>
          <a:p>
            <a:pPr marL="0" lvl="1" algn="just" fontAlgn="auto">
              <a:lnSpc>
                <a:spcPct val="120000"/>
              </a:lnSpc>
            </a:pPr>
            <a:r>
              <a:rPr lang="en-US" altLang="zh-CN" sz="1600" dirty="0"/>
              <a:t>2</a:t>
            </a:r>
            <a:r>
              <a:rPr lang="zh-CN" altLang="en-US" sz="1600" dirty="0"/>
              <a:t>：</a:t>
            </a:r>
            <a:r>
              <a:rPr lang="zh-CN" altLang="zh-CN" sz="1600" dirty="0"/>
              <a:t>吸入治疗，根据</a:t>
            </a:r>
            <a:r>
              <a:rPr lang="zh-CN" altLang="zh-CN" sz="1600" b="1" dirty="0"/>
              <a:t>氧合结果进行剂量调节</a:t>
            </a:r>
            <a:r>
              <a:rPr lang="zh-CN" altLang="zh-CN" sz="1600" dirty="0"/>
              <a:t>，进一步保证</a:t>
            </a:r>
            <a:r>
              <a:rPr lang="zh-CN" altLang="zh-CN" sz="1600" b="1" dirty="0"/>
              <a:t>治疗效果</a:t>
            </a:r>
            <a:r>
              <a:rPr lang="zh-CN" altLang="zh-CN" sz="1600" dirty="0"/>
              <a:t>。</a:t>
            </a:r>
            <a:endParaRPr lang="en-US" altLang="zh-CN" sz="1600" dirty="0"/>
          </a:p>
          <a:p>
            <a:pPr marL="0" lvl="1" algn="just">
              <a:lnSpc>
                <a:spcPct val="120000"/>
              </a:lnSpc>
            </a:pPr>
            <a:r>
              <a:rPr lang="en-US" altLang="zh-CN" sz="1600" kern="0" dirty="0">
                <a:latin typeface="+mn-ea"/>
              </a:rPr>
              <a:t>3</a:t>
            </a:r>
            <a:r>
              <a:rPr lang="zh-CN" altLang="en-US" sz="1600" kern="0" dirty="0">
                <a:latin typeface="+mn-ea"/>
              </a:rPr>
              <a:t>：吸入治疗比口服治疗的</a:t>
            </a:r>
            <a:r>
              <a:rPr lang="zh-CN" altLang="en-US" sz="1600" b="1" kern="0" dirty="0">
                <a:latin typeface="+mn-ea"/>
              </a:rPr>
              <a:t>起效更迅速，符合临床急救用药应用方式</a:t>
            </a:r>
            <a:r>
              <a:rPr lang="zh-CN" altLang="en-US" sz="1600" kern="0" dirty="0">
                <a:latin typeface="+mn-ea"/>
              </a:rPr>
              <a:t>。</a:t>
            </a:r>
            <a:endParaRPr lang="zh-CN" altLang="en-US" sz="1600" kern="0" dirty="0">
              <a:latin typeface="+mn-ea"/>
            </a:endParaRPr>
          </a:p>
          <a:p>
            <a:pPr marL="215900" lvl="1" indent="-215900" algn="just" fontAlgn="auto">
              <a:lnSpc>
                <a:spcPct val="120000"/>
              </a:lnSpc>
              <a:buFont typeface="Arial" panose="020B0604020202020204" pitchFamily="34" charset="0"/>
              <a:buChar char="•"/>
            </a:pPr>
            <a:endParaRPr lang="zh-CN" altLang="en-US" sz="1600" kern="0" dirty="0">
              <a:solidFill>
                <a:schemeClr val="tx1"/>
              </a:solidFill>
              <a:latin typeface="+mn-ea"/>
            </a:endParaRPr>
          </a:p>
        </p:txBody>
      </p:sp>
      <p:sp>
        <p:nvSpPr>
          <p:cNvPr id="30" name="圆角矩形 52"/>
          <p:cNvSpPr/>
          <p:nvPr>
            <p:custDataLst>
              <p:tags r:id="rId8"/>
            </p:custDataLst>
          </p:nvPr>
        </p:nvSpPr>
        <p:spPr>
          <a:xfrm>
            <a:off x="6431797" y="3159901"/>
            <a:ext cx="5324369" cy="2940119"/>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custDataLst>
              <p:tags r:id="rId9"/>
            </p:custDataLst>
          </p:nvPr>
        </p:nvSpPr>
        <p:spPr>
          <a:xfrm>
            <a:off x="6820971" y="3411870"/>
            <a:ext cx="4719083" cy="951030"/>
          </a:xfrm>
          <a:prstGeom prst="rect">
            <a:avLst/>
          </a:prstGeom>
          <a:noFill/>
        </p:spPr>
        <p:txBody>
          <a:bodyPr wrap="square">
            <a:spAutoFit/>
          </a:bodyPr>
          <a:lstStyle/>
          <a:p>
            <a:pPr marL="0" lvl="1" algn="just" fontAlgn="auto">
              <a:lnSpc>
                <a:spcPct val="120000"/>
              </a:lnSpc>
            </a:pPr>
            <a:r>
              <a:rPr lang="zh-CN" altLang="en-US" sz="1600" kern="0" dirty="0">
                <a:solidFill>
                  <a:schemeClr val="tx1"/>
                </a:solidFill>
                <a:latin typeface="+mn-ea"/>
              </a:rPr>
              <a:t>基于发现一氧化氮在心血管中的信号的传递功能，</a:t>
            </a:r>
            <a:r>
              <a:rPr lang="en-US" altLang="zh-CN" sz="1600" kern="0" dirty="0">
                <a:solidFill>
                  <a:schemeClr val="tx1"/>
                </a:solidFill>
                <a:latin typeface="+mn-ea"/>
              </a:rPr>
              <a:t>1998</a:t>
            </a:r>
            <a:r>
              <a:rPr lang="zh-CN" altLang="en-US" sz="1600" kern="0" dirty="0">
                <a:solidFill>
                  <a:schemeClr val="tx1"/>
                </a:solidFill>
                <a:latin typeface="+mn-ea"/>
              </a:rPr>
              <a:t>年的诺贝尔生理医学奖授予三位美国药理学家</a:t>
            </a:r>
            <a:r>
              <a:rPr lang="zh-CN" altLang="en-US" sz="1600" kern="0" dirty="0">
                <a:solidFill>
                  <a:schemeClr val="tx1"/>
                </a:solidFill>
                <a:latin typeface="Arial" panose="020B0604020202020204" pitchFamily="34" charset="0"/>
                <a:ea typeface="思源黑体 CN Bold" panose="020B0800000000000000" charset="-122"/>
              </a:rPr>
              <a:t>。</a:t>
            </a:r>
            <a:endParaRPr lang="zh-CN" altLang="en-US" sz="1600" kern="0" dirty="0">
              <a:solidFill>
                <a:schemeClr val="tx1"/>
              </a:solidFill>
              <a:latin typeface="Arial" panose="020B0604020202020204" pitchFamily="34" charset="0"/>
              <a:ea typeface="思源黑体 CN Bold" panose="020B0800000000000000" charset="-122"/>
            </a:endParaRPr>
          </a:p>
        </p:txBody>
      </p:sp>
      <p:pic>
        <p:nvPicPr>
          <p:cNvPr id="12" name="图片 11" descr="图片包含 游戏机, 食物, 桌子, 盘子&#10;&#10;描述已自动生成"/>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7371" y="4417390"/>
            <a:ext cx="1686142" cy="1297838"/>
          </a:xfrm>
          <a:prstGeom prst="rect">
            <a:avLst/>
          </a:prstGeom>
        </p:spPr>
      </p:pic>
      <p:sp>
        <p:nvSpPr>
          <p:cNvPr id="13" name="文本框 20"/>
          <p:cNvSpPr txBox="1"/>
          <p:nvPr/>
        </p:nvSpPr>
        <p:spPr>
          <a:xfrm>
            <a:off x="6818639" y="4766225"/>
            <a:ext cx="1192922" cy="598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latin typeface="Arial" panose="020B0604020202020204" pitchFamily="34" charset="0"/>
                <a:ea typeface="思源黑体 CN Bold" panose="020B0800000000000000" charset="-122"/>
              </a:rPr>
              <a:t>一氧化氮</a:t>
            </a:r>
            <a:r>
              <a:rPr lang="en-US" altLang="zh-CN" sz="1100" dirty="0">
                <a:latin typeface="Arial" panose="020B0604020202020204" pitchFamily="34" charset="0"/>
                <a:ea typeface="思源黑体 CN Bold" panose="020B0800000000000000" charset="-122"/>
              </a:rPr>
              <a:t>:</a:t>
            </a:r>
            <a:endParaRPr lang="en-US" altLang="zh-CN" sz="1100" dirty="0">
              <a:latin typeface="Arial" panose="020B0604020202020204" pitchFamily="34" charset="0"/>
              <a:ea typeface="思源黑体 CN Bold" panose="020B0800000000000000" charset="-122"/>
            </a:endParaRPr>
          </a:p>
          <a:p>
            <a:pPr algn="ctr"/>
            <a:r>
              <a:rPr lang="zh-CN" altLang="en-US" sz="1100" dirty="0">
                <a:latin typeface="Arial" panose="020B0604020202020204" pitchFamily="34" charset="0"/>
                <a:ea typeface="思源黑体 CN Bold" panose="020B0800000000000000" charset="-122"/>
              </a:rPr>
              <a:t>获得诺贝尔奖的明星分子</a:t>
            </a:r>
            <a:endParaRPr lang="zh-CN" altLang="en-US" sz="1100" dirty="0">
              <a:latin typeface="Arial" panose="020B0604020202020204" pitchFamily="34" charset="0"/>
              <a:ea typeface="思源黑体 CN Bold" panose="020B0800000000000000" charset="-122"/>
            </a:endParaRPr>
          </a:p>
        </p:txBody>
      </p:sp>
      <p:pic>
        <p:nvPicPr>
          <p:cNvPr id="14" name="图片 13" descr="徽标&#10;&#10;描述已自动生成"/>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43512" y="4417389"/>
            <a:ext cx="1806054" cy="1297837"/>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COMMONDATA" val="eyJoZGlkIjoiNmQ1N2JjYTQ2NzEyM2I1ODg5N2Y4MTRlYzFmZThlOGMifQ=="/>
  <p:tag name="KSO_WPP_MARK_KEY" val="b9089247-c82e-4044-bac9-9f74b74f9f43"/>
  <p:tag name="FULLTEXTBEAUTIFYED"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2.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53.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54.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55.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56.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57.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58.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59.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0.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1.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2.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3.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4.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5.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6.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7.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8.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69.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0.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71.xml><?xml version="1.0" encoding="utf-8"?>
<p:tagLst xmlns:p="http://schemas.openxmlformats.org/presentationml/2006/main">
  <p:tag name="KSO_WM_BEAUTIFY_FLAG" val=""/>
  <p:tag name="KSO_WM_DIAGRAM_VIRTUALLY_FRAME" val="{&quot;height&quot;:173.95,&quot;left&quot;:101.53019685039371,&quot;top&quot;:219.625,&quot;width&quot;:728.6697244094487}"/>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5611</Words>
  <Application>WPS 演示</Application>
  <PresentationFormat>宽屏</PresentationFormat>
  <Paragraphs>484</Paragraphs>
  <Slides>11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vt:i4>
      </vt:variant>
    </vt:vector>
  </HeadingPairs>
  <TitlesOfParts>
    <vt:vector size="27" baseType="lpstr">
      <vt:lpstr>Arial</vt:lpstr>
      <vt:lpstr>宋体</vt:lpstr>
      <vt:lpstr>Wingdings</vt:lpstr>
      <vt:lpstr>Wingdings</vt:lpstr>
      <vt:lpstr>思源黑体 CN Bold</vt:lpstr>
      <vt:lpstr>黑体</vt:lpstr>
      <vt:lpstr>Segoe UI</vt:lpstr>
      <vt:lpstr>微软雅黑</vt:lpstr>
      <vt:lpstr>仿宋</vt:lpstr>
      <vt:lpstr>Aptos</vt:lpstr>
      <vt:lpstr>Times New Roman</vt:lpstr>
      <vt:lpstr>FZKTK--GBK1-0</vt:lpstr>
      <vt:lpstr>Arial Unicode MS</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杜毅思</dc:creator>
  <cp:lastModifiedBy>林夏旭</cp:lastModifiedBy>
  <cp:revision>395</cp:revision>
  <dcterms:created xsi:type="dcterms:W3CDTF">2019-06-19T02:08:00Z</dcterms:created>
  <dcterms:modified xsi:type="dcterms:W3CDTF">2026-06-08T06:42:31Z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946E799CCCBB4955BF9D220E19564919_13</vt:lpwstr>
  </property>
</Properties>
</file>