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1999" r:id="rId2"/>
    <p:sldId id="274" r:id="rId3"/>
    <p:sldId id="2008" r:id="rId4"/>
    <p:sldId id="2009" r:id="rId5"/>
    <p:sldId id="2010" r:id="rId6"/>
    <p:sldId id="2014" r:id="rId7"/>
    <p:sldId id="2015" r:id="rId8"/>
    <p:sldId id="2016" r:id="rId9"/>
    <p:sldId id="2018" r:id="rId10"/>
    <p:sldId id="2020" r:id="rId11"/>
    <p:sldId id="2019" r:id="rId12"/>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3" userDrawn="1">
          <p15:clr>
            <a:srgbClr val="A4A3A4"/>
          </p15:clr>
        </p15:guide>
        <p15:guide id="2"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3925"/>
    <a:srgbClr val="0A63D9"/>
    <a:srgbClr val="00002E"/>
    <a:srgbClr val="000A52"/>
    <a:srgbClr val="E6F4FC"/>
    <a:srgbClr val="F2F2F2"/>
    <a:srgbClr val="DB3C25"/>
    <a:srgbClr val="FFE7E9"/>
    <a:srgbClr val="C4485A"/>
    <a:srgbClr val="FECA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36" autoAdjust="0"/>
    <p:restoredTop sz="85975" autoAdjust="0"/>
  </p:normalViewPr>
  <p:slideViewPr>
    <p:cSldViewPr snapToGrid="0" showGuides="1">
      <p:cViewPr varScale="1">
        <p:scale>
          <a:sx n="95" d="100"/>
          <a:sy n="95" d="100"/>
        </p:scale>
        <p:origin x="1614" y="78"/>
      </p:cViewPr>
      <p:guideLst>
        <p:guide orient="horz" pos="2163"/>
        <p:guide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42E59-B82B-4887-817D-2378C55E8F3B}" type="datetimeFigureOut">
              <a:rPr lang="zh-CN" altLang="en-US" smtClean="0"/>
              <a:t>2026/6/5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93CC3-C3F8-40FF-8456-1975E429094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F93CC3-C3F8-40FF-8456-1975E429094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11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cxnSp>
        <p:nvCxnSpPr>
          <p:cNvPr id="4" name="直接连接符 7"/>
          <p:cNvCxnSpPr/>
          <p:nvPr userDrawn="1"/>
        </p:nvCxnSpPr>
        <p:spPr>
          <a:xfrm>
            <a:off x="461963" y="784225"/>
            <a:ext cx="11268075" cy="0"/>
          </a:xfrm>
          <a:prstGeom prst="line">
            <a:avLst/>
          </a:prstGeom>
          <a:ln w="12700">
            <a:solidFill>
              <a:srgbClr val="DB3C25"/>
            </a:solidFill>
          </a:ln>
        </p:spPr>
        <p:style>
          <a:lnRef idx="1">
            <a:schemeClr val="accent1"/>
          </a:lnRef>
          <a:fillRef idx="0">
            <a:schemeClr val="accent1"/>
          </a:fillRef>
          <a:effectRef idx="0">
            <a:schemeClr val="accent1"/>
          </a:effectRef>
          <a:fontRef idx="minor">
            <a:schemeClr val="tx1"/>
          </a:fontRef>
        </p:style>
      </p:cxnSp>
      <p:sp>
        <p:nvSpPr>
          <p:cNvPr id="5" name="矩形 4"/>
          <p:cNvSpPr/>
          <p:nvPr userDrawn="1"/>
        </p:nvSpPr>
        <p:spPr>
          <a:xfrm>
            <a:off x="0" y="6538913"/>
            <a:ext cx="12192000" cy="319087"/>
          </a:xfrm>
          <a:prstGeom prst="rect">
            <a:avLst/>
          </a:prstGeom>
          <a:solidFill>
            <a:srgbClr val="B5B5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665">
              <a:latin typeface="楷体" panose="02010609060101010101" pitchFamily="49" charset="-122"/>
              <a:ea typeface="楷体" panose="02010609060101010101" pitchFamily="49" charset="-122"/>
            </a:endParaRPr>
          </a:p>
        </p:txBody>
      </p:sp>
      <p:sp>
        <p:nvSpPr>
          <p:cNvPr id="7" name="文本框 6"/>
          <p:cNvSpPr txBox="1"/>
          <p:nvPr userDrawn="1"/>
        </p:nvSpPr>
        <p:spPr>
          <a:xfrm>
            <a:off x="11347450" y="6600825"/>
            <a:ext cx="611188" cy="230188"/>
          </a:xfrm>
          <a:prstGeom prst="rect">
            <a:avLst/>
          </a:prstGeom>
          <a:noFill/>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zh-CN" altLang="en-US" sz="900" dirty="0">
                <a:solidFill>
                  <a:schemeClr val="bg1"/>
                </a:solidFill>
                <a:latin typeface="楷体" panose="02010609060101010101" pitchFamily="49" charset="-122"/>
                <a:ea typeface="楷体" panose="02010609060101010101" pitchFamily="49" charset="-122"/>
                <a:cs typeface="宋体" panose="02010600030101010101" pitchFamily="2" charset="-122"/>
              </a:rPr>
              <a:t>第</a:t>
            </a:r>
            <a:fld id="{5C42F5CB-4225-074F-86E3-EF98E186C04F}" type="slidenum">
              <a:rPr kumimoji="1" lang="zh-CN" altLang="en-US" sz="900" smtClean="0">
                <a:solidFill>
                  <a:schemeClr val="bg1"/>
                </a:solidFill>
                <a:latin typeface="楷体" panose="02010609060101010101" pitchFamily="49" charset="-122"/>
                <a:ea typeface="楷体" panose="02010609060101010101" pitchFamily="49" charset="-122"/>
                <a:cs typeface="宋体" panose="02010600030101010101" pitchFamily="2" charset="-122"/>
              </a:rPr>
              <a:t>‹#›</a:t>
            </a:fld>
            <a:r>
              <a:rPr kumimoji="1" lang="zh-CN" altLang="en-US" sz="900" dirty="0">
                <a:solidFill>
                  <a:schemeClr val="bg1"/>
                </a:solidFill>
                <a:latin typeface="楷体" panose="02010609060101010101" pitchFamily="49" charset="-122"/>
                <a:ea typeface="楷体" panose="02010609060101010101" pitchFamily="49" charset="-122"/>
                <a:cs typeface="宋体" panose="02010600030101010101" pitchFamily="2" charset="-122"/>
              </a:rPr>
              <a:t>页</a:t>
            </a:r>
          </a:p>
        </p:txBody>
      </p:sp>
      <p:sp>
        <p:nvSpPr>
          <p:cNvPr id="6" name="标题 1"/>
          <p:cNvSpPr>
            <a:spLocks noGrp="1"/>
          </p:cNvSpPr>
          <p:nvPr>
            <p:ph type="title"/>
          </p:nvPr>
        </p:nvSpPr>
        <p:spPr>
          <a:xfrm>
            <a:off x="442913" y="855780"/>
            <a:ext cx="11306175" cy="412634"/>
          </a:xfrm>
          <a:prstGeom prst="rect">
            <a:avLst/>
          </a:prstGeom>
        </p:spPr>
        <p:txBody>
          <a:bodyPr/>
          <a:lstStyle>
            <a:lvl1pPr>
              <a:defRPr sz="2000">
                <a:latin typeface="楷体" panose="02010609060101010101" pitchFamily="49" charset="-122"/>
                <a:ea typeface="楷体" panose="02010609060101010101" pitchFamily="49" charset="-122"/>
              </a:defRPr>
            </a:lvl1pPr>
          </a:lstStyle>
          <a:p>
            <a:r>
              <a:rPr lang="zh-CN" altLang="en-US"/>
              <a:t>单击此处编辑母版标题样式</a:t>
            </a:r>
          </a:p>
        </p:txBody>
      </p:sp>
      <p:pic>
        <p:nvPicPr>
          <p:cNvPr id="8" name="图片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96513" y="261592"/>
            <a:ext cx="1552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D4E250C-A090-4581-903A-D3265B2CA938}" type="datetimeFigureOut">
              <a:rPr lang="zh-CN" altLang="en-US" smtClean="0"/>
              <a:t>2026/6/5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DA91C-344D-4932-9246-00DB4A2866A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E250C-A090-4581-903A-D3265B2CA938}" type="datetimeFigureOut">
              <a:rPr lang="zh-CN" altLang="en-US" smtClean="0"/>
              <a:t>2026/6/5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DA91C-344D-4932-9246-00DB4A2866A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notesSlide" Target="../notesSlides/notesSlide11.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7.png"/><Relationship Id="rId3"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tags" Target="../tags/tag7.xml"/><Relationship Id="rId16" Type="http://schemas.openxmlformats.org/officeDocument/2006/relationships/image" Target="../media/image10.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5.png"/><Relationship Id="rId5" Type="http://schemas.openxmlformats.org/officeDocument/2006/relationships/tags" Target="../tags/tag10.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tags" Target="../tags/tag9.xml"/><Relationship Id="rId9" Type="http://schemas.openxmlformats.org/officeDocument/2006/relationships/image" Target="../media/image3.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964355" y="1554444"/>
            <a:ext cx="6989026" cy="829945"/>
          </a:xfrm>
          <a:prstGeom prst="rect">
            <a:avLst/>
          </a:prstGeom>
          <a:noFill/>
        </p:spPr>
        <p:txBody>
          <a:bodyPr wrap="square">
            <a:spAutoFit/>
          </a:bodyPr>
          <a:lstStyle/>
          <a:p>
            <a:r>
              <a:rPr lang="zh-CN" altLang="en-US" sz="4800" b="1" dirty="0">
                <a:solidFill>
                  <a:schemeClr val="accent1">
                    <a:lumMod val="75000"/>
                  </a:schemeClr>
                </a:solidFill>
                <a:latin typeface="微软雅黑" panose="020B0503020204020204" pitchFamily="34" charset="-122"/>
                <a:ea typeface="微软雅黑" panose="020B0503020204020204" pitchFamily="34" charset="-122"/>
              </a:rPr>
              <a:t>琥珀酸呋罗曲坦片 </a:t>
            </a:r>
            <a:r>
              <a:rPr lang="zh-CN" altLang="en-US" sz="3200" b="1" dirty="0">
                <a:solidFill>
                  <a:schemeClr val="accent1">
                    <a:lumMod val="75000"/>
                  </a:schemeClr>
                </a:solidFill>
                <a:latin typeface="微软雅黑" panose="020B0503020204020204" pitchFamily="34" charset="-122"/>
                <a:ea typeface="微软雅黑" panose="020B0503020204020204" pitchFamily="34" charset="-122"/>
              </a:rPr>
              <a:t>安孟德</a:t>
            </a:r>
            <a:r>
              <a:rPr lang="en-US" altLang="zh-CN" sz="3200" b="1" i="0" baseline="30000" dirty="0">
                <a:solidFill>
                  <a:schemeClr val="accent1">
                    <a:lumMod val="75000"/>
                  </a:schemeClr>
                </a:solidFill>
                <a:effectLst/>
                <a:latin typeface="微软雅黑" panose="020B0503020204020204" pitchFamily="34" charset="-122"/>
                <a:ea typeface="微软雅黑" panose="020B0503020204020204" pitchFamily="34" charset="-122"/>
              </a:rPr>
              <a:t>®</a:t>
            </a:r>
          </a:p>
        </p:txBody>
      </p:sp>
      <p:sp>
        <p:nvSpPr>
          <p:cNvPr id="11" name="文本框 10"/>
          <p:cNvSpPr txBox="1"/>
          <p:nvPr/>
        </p:nvSpPr>
        <p:spPr>
          <a:xfrm>
            <a:off x="3773563" y="5733721"/>
            <a:ext cx="4644633" cy="461665"/>
          </a:xfrm>
          <a:prstGeom prst="rect">
            <a:avLst/>
          </a:prstGeom>
          <a:noFill/>
        </p:spPr>
        <p:txBody>
          <a:bodyPr wrap="square">
            <a:spAutoFit/>
          </a:bodyPr>
          <a:lstStyle/>
          <a:p>
            <a:pPr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青岛国信制药有限公司</a:t>
            </a:r>
          </a:p>
        </p:txBody>
      </p:sp>
      <p:sp>
        <p:nvSpPr>
          <p:cNvPr id="3" name="文本框 2"/>
          <p:cNvSpPr txBox="1"/>
          <p:nvPr/>
        </p:nvSpPr>
        <p:spPr>
          <a:xfrm>
            <a:off x="2381250" y="3106420"/>
            <a:ext cx="7429500" cy="1753235"/>
          </a:xfrm>
          <a:prstGeom prst="rect">
            <a:avLst/>
          </a:prstGeom>
          <a:noFill/>
        </p:spPr>
        <p:txBody>
          <a:bodyPr wrap="square" rtlCol="0" anchor="t">
            <a:spAutoFit/>
          </a:bodyPr>
          <a:lstStyle/>
          <a:p>
            <a:pPr algn="ctr">
              <a:lnSpc>
                <a:spcPct val="200000"/>
              </a:lnSpc>
            </a:pPr>
            <a:r>
              <a:rPr lang="zh-CN" altLang="en-US" b="1"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唯一上市的</a:t>
            </a:r>
            <a:r>
              <a:rPr lang="zh-CN" altLang="en-US" b="1" dirty="0">
                <a:solidFill>
                  <a:srgbClr val="DA3925"/>
                </a:solidFill>
                <a:latin typeface="微软雅黑" panose="020B0503020204020204" pitchFamily="34" charset="-122"/>
                <a:ea typeface="微软雅黑" panose="020B0503020204020204" pitchFamily="34" charset="-122"/>
                <a:cs typeface="微软雅黑" panose="020B0503020204020204" pitchFamily="34" charset="-122"/>
                <a:sym typeface="+mn-ea"/>
              </a:rPr>
              <a:t>长效</a:t>
            </a:r>
            <a:r>
              <a:rPr lang="zh-CN" altLang="en-US" b="1"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曲普坦类药物</a:t>
            </a:r>
            <a:endParaRPr lang="zh-CN" altLang="en-US" b="1"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b="1"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显著降低偏头痛</a:t>
            </a:r>
            <a:r>
              <a:rPr lang="zh-CN" altLang="en-US" b="1" dirty="0">
                <a:solidFill>
                  <a:srgbClr val="DA3925"/>
                </a:solidFill>
                <a:latin typeface="微软雅黑" panose="020B0503020204020204" pitchFamily="34" charset="-122"/>
                <a:ea typeface="微软雅黑" panose="020B0503020204020204" pitchFamily="34" charset="-122"/>
                <a:cs typeface="微软雅黑" panose="020B0503020204020204" pitchFamily="34" charset="-122"/>
                <a:sym typeface="+mn-ea"/>
              </a:rPr>
              <a:t>复发率</a:t>
            </a:r>
            <a:endParaRPr lang="zh-CN" altLang="en-US" b="1"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b="1"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权威指南推荐为偏头痛中、重度急性发作的</a:t>
            </a:r>
            <a:r>
              <a:rPr lang="zh-CN" altLang="en-US" b="1" dirty="0">
                <a:solidFill>
                  <a:srgbClr val="DA3925"/>
                </a:solidFill>
                <a:latin typeface="微软雅黑" panose="020B0503020204020204" pitchFamily="34" charset="-122"/>
                <a:ea typeface="微软雅黑" panose="020B0503020204020204" pitchFamily="34" charset="-122"/>
                <a:cs typeface="微软雅黑" panose="020B0503020204020204" pitchFamily="34" charset="-122"/>
                <a:sym typeface="+mn-ea"/>
              </a:rPr>
              <a:t>一线</a:t>
            </a:r>
            <a:r>
              <a:rPr lang="zh-CN" altLang="en-US" b="1" dirty="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治疗药物</a:t>
            </a:r>
          </a:p>
        </p:txBody>
      </p:sp>
      <p:pic>
        <p:nvPicPr>
          <p:cNvPr id="6"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3" y="261592"/>
            <a:ext cx="15525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9467850" y="4707890"/>
            <a:ext cx="2617470" cy="21818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创新性</a:t>
            </a:r>
            <a:endParaRPr lang="en-US" altLang="zh-CN" sz="1200" b="1">
              <a:latin typeface="微软雅黑" panose="020B0503020204020204" pitchFamily="34" charset="-122"/>
              <a:ea typeface="微软雅黑" panose="020B0503020204020204" pitchFamily="34" charset="-122"/>
            </a:endParaRPr>
          </a:p>
        </p:txBody>
      </p:sp>
      <p:sp>
        <p:nvSpPr>
          <p:cNvPr id="7" name="文本框 6"/>
          <p:cNvSpPr txBox="1"/>
          <p:nvPr/>
        </p:nvSpPr>
        <p:spPr>
          <a:xfrm>
            <a:off x="547370" y="337185"/>
            <a:ext cx="11307445" cy="53403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sz="2400" b="1" noProof="0" dirty="0">
                <a:ln>
                  <a:noFill/>
                </a:ln>
                <a:solidFill>
                  <a:srgbClr val="DA3925"/>
                </a:solidFill>
                <a:effectLst/>
                <a:uLnTx/>
                <a:uFillTx/>
                <a:latin typeface="微软雅黑" panose="020B0503020204020204" pitchFamily="34" charset="-122"/>
                <a:ea typeface="微软雅黑" panose="020B0503020204020204" pitchFamily="34" charset="-122"/>
                <a:sym typeface="+mn-ea"/>
              </a:rPr>
              <a:t>最长半衰期，更高的安全性，更低的复发率，更优的制备工艺</a:t>
            </a:r>
            <a:endParaRPr lang="zh-CN" altLang="en-US" sz="2400" b="1" spc="300" noProof="0" dirty="0">
              <a:ln>
                <a:noFill/>
              </a:ln>
              <a:solidFill>
                <a:srgbClr val="DA3925"/>
              </a:solidFill>
              <a:effectLst/>
              <a:uLnTx/>
              <a:uFillTx/>
              <a:latin typeface="微软雅黑" panose="020B0503020204020204" pitchFamily="34" charset="-122"/>
              <a:ea typeface="微软雅黑" panose="020B0503020204020204" pitchFamily="34" charset="-122"/>
            </a:endParaRPr>
          </a:p>
        </p:txBody>
      </p:sp>
      <p:sp>
        <p:nvSpPr>
          <p:cNvPr id="26" name="圆角矩形 25"/>
          <p:cNvSpPr/>
          <p:nvPr/>
        </p:nvSpPr>
        <p:spPr>
          <a:xfrm>
            <a:off x="653415" y="1021715"/>
            <a:ext cx="3556000" cy="561975"/>
          </a:xfrm>
          <a:prstGeom prst="roundRect">
            <a:avLst/>
          </a:prstGeom>
          <a:gradFill>
            <a:gsLst>
              <a:gs pos="25000">
                <a:schemeClr val="accent1"/>
              </a:gs>
              <a:gs pos="0">
                <a:schemeClr val="accent1">
                  <a:lumMod val="40000"/>
                  <a:lumOff val="60000"/>
                </a:schemeClr>
              </a:gs>
              <a:gs pos="100000">
                <a:schemeClr val="accent1">
                  <a:lumMod val="85000"/>
                </a:schemeClr>
              </a:gs>
            </a:gsLst>
            <a:lin ang="162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作用机制创新</a:t>
            </a:r>
          </a:p>
        </p:txBody>
      </p:sp>
      <p:sp>
        <p:nvSpPr>
          <p:cNvPr id="3" name="圆角矩形 2"/>
          <p:cNvSpPr/>
          <p:nvPr/>
        </p:nvSpPr>
        <p:spPr>
          <a:xfrm>
            <a:off x="4423410" y="1021715"/>
            <a:ext cx="3556000" cy="561975"/>
          </a:xfrm>
          <a:prstGeom prst="roundRect">
            <a:avLst/>
          </a:prstGeom>
          <a:gradFill>
            <a:gsLst>
              <a:gs pos="25000">
                <a:schemeClr val="accent1"/>
              </a:gs>
              <a:gs pos="0">
                <a:schemeClr val="accent1">
                  <a:lumMod val="40000"/>
                  <a:lumOff val="60000"/>
                </a:schemeClr>
              </a:gs>
              <a:gs pos="100000">
                <a:schemeClr val="accent1">
                  <a:lumMod val="85000"/>
                </a:schemeClr>
              </a:gs>
            </a:gsLst>
            <a:lin ang="162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安全性创新</a:t>
            </a:r>
          </a:p>
        </p:txBody>
      </p:sp>
      <p:sp>
        <p:nvSpPr>
          <p:cNvPr id="4" name="圆角矩形 3"/>
          <p:cNvSpPr/>
          <p:nvPr/>
        </p:nvSpPr>
        <p:spPr>
          <a:xfrm>
            <a:off x="8193405" y="1021715"/>
            <a:ext cx="3556000" cy="561975"/>
          </a:xfrm>
          <a:prstGeom prst="roundRect">
            <a:avLst/>
          </a:prstGeom>
          <a:gradFill>
            <a:gsLst>
              <a:gs pos="25000">
                <a:schemeClr val="accent1"/>
              </a:gs>
              <a:gs pos="0">
                <a:schemeClr val="accent1">
                  <a:lumMod val="40000"/>
                  <a:lumOff val="60000"/>
                </a:schemeClr>
              </a:gs>
              <a:gs pos="100000">
                <a:schemeClr val="accent1">
                  <a:lumMod val="85000"/>
                </a:schemeClr>
              </a:gs>
            </a:gsLst>
            <a:lin ang="162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制备工艺创新</a:t>
            </a:r>
          </a:p>
        </p:txBody>
      </p:sp>
      <p:cxnSp>
        <p:nvCxnSpPr>
          <p:cNvPr id="15" name="直接连接符 14"/>
          <p:cNvCxnSpPr/>
          <p:nvPr/>
        </p:nvCxnSpPr>
        <p:spPr>
          <a:xfrm flipV="1">
            <a:off x="4312285" y="1802765"/>
            <a:ext cx="8255" cy="4272915"/>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8090535" y="1802765"/>
            <a:ext cx="8255" cy="4272915"/>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
        <p:nvSpPr>
          <p:cNvPr id="6" name="文本框 5"/>
          <p:cNvSpPr txBox="1"/>
          <p:nvPr/>
        </p:nvSpPr>
        <p:spPr>
          <a:xfrm>
            <a:off x="653415" y="1802765"/>
            <a:ext cx="3552190" cy="975995"/>
          </a:xfrm>
          <a:prstGeom prst="rect">
            <a:avLst/>
          </a:prstGeom>
          <a:noFill/>
        </p:spPr>
        <p:txBody>
          <a:bodyPr wrap="square" rtlCol="0">
            <a:spAutoFit/>
          </a:bodyPr>
          <a:lstStyle/>
          <a:p>
            <a:pPr marL="285750" indent="-285750">
              <a:lnSpc>
                <a:spcPct val="120000"/>
              </a:lnSpc>
              <a:spcBef>
                <a:spcPts val="0"/>
              </a:spcBef>
              <a:spcAft>
                <a:spcPts val="0"/>
              </a:spcAft>
              <a:buFont typeface="Wingdings" panose="05000000000000000000" charset="0"/>
              <a:buChar char="ü"/>
            </a:pPr>
            <a:r>
              <a:rPr lang="zh-CN" altLang="en-US"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最强</a:t>
            </a:r>
            <a:r>
              <a:rPr lang="en-US" altLang="zh-CN"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5-TH</a:t>
            </a:r>
            <a:r>
              <a:rPr lang="en-US" altLang="zh-CN" sz="1600" b="1" u="sng" baseline="-25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1B</a:t>
            </a:r>
            <a:r>
              <a:rPr lang="zh-CN" altLang="en-US"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受体亲和力，</a:t>
            </a:r>
            <a:r>
              <a:rPr lang="en-US" altLang="zh-CN"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26</a:t>
            </a:r>
            <a:r>
              <a:rPr lang="zh-CN" altLang="en-US"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小时超长半衰期，代谢产物具有药理活性，作用更持久</a:t>
            </a:r>
          </a:p>
        </p:txBody>
      </p:sp>
      <p:sp>
        <p:nvSpPr>
          <p:cNvPr id="8" name="文本框 7"/>
          <p:cNvSpPr txBox="1"/>
          <p:nvPr/>
        </p:nvSpPr>
        <p:spPr>
          <a:xfrm>
            <a:off x="4435475" y="1800225"/>
            <a:ext cx="3556000" cy="386080"/>
          </a:xfrm>
          <a:prstGeom prst="rect">
            <a:avLst/>
          </a:prstGeom>
          <a:noFill/>
        </p:spPr>
        <p:txBody>
          <a:bodyPr wrap="square" rtlCol="0">
            <a:spAutoFit/>
          </a:bodyPr>
          <a:lstStyle/>
          <a:p>
            <a:pPr marL="285750" indent="-285750">
              <a:lnSpc>
                <a:spcPct val="120000"/>
              </a:lnSpc>
              <a:spcBef>
                <a:spcPts val="0"/>
              </a:spcBef>
              <a:spcAft>
                <a:spcPts val="0"/>
              </a:spcAft>
              <a:buFont typeface="Wingdings" panose="05000000000000000000" charset="0"/>
              <a:buChar char="ü"/>
            </a:pPr>
            <a:r>
              <a:rPr lang="zh-CN"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更具脑选择性，更低的心血管风险</a:t>
            </a:r>
          </a:p>
        </p:txBody>
      </p:sp>
      <p:sp>
        <p:nvSpPr>
          <p:cNvPr id="9" name="文本框 8"/>
          <p:cNvSpPr txBox="1"/>
          <p:nvPr/>
        </p:nvSpPr>
        <p:spPr>
          <a:xfrm>
            <a:off x="4466590" y="3535045"/>
            <a:ext cx="3556000" cy="386080"/>
          </a:xfrm>
          <a:prstGeom prst="rect">
            <a:avLst/>
          </a:prstGeom>
          <a:noFill/>
        </p:spPr>
        <p:txBody>
          <a:bodyPr wrap="square" rtlCol="0">
            <a:spAutoFit/>
          </a:bodyPr>
          <a:lstStyle/>
          <a:p>
            <a:pPr marL="285750" indent="-285750">
              <a:lnSpc>
                <a:spcPct val="120000"/>
              </a:lnSpc>
              <a:spcBef>
                <a:spcPts val="0"/>
              </a:spcBef>
              <a:spcAft>
                <a:spcPts val="0"/>
              </a:spcAft>
              <a:buFont typeface="Wingdings" panose="05000000000000000000" charset="0"/>
              <a:buChar char="ü"/>
            </a:pPr>
            <a:r>
              <a:rPr lang="zh-CN"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更少的药物间相互作用</a:t>
            </a:r>
          </a:p>
        </p:txBody>
      </p:sp>
      <p:sp>
        <p:nvSpPr>
          <p:cNvPr id="10" name="文本框 9"/>
          <p:cNvSpPr txBox="1"/>
          <p:nvPr/>
        </p:nvSpPr>
        <p:spPr>
          <a:xfrm>
            <a:off x="4427855" y="5001260"/>
            <a:ext cx="3556000" cy="681355"/>
          </a:xfrm>
          <a:prstGeom prst="rect">
            <a:avLst/>
          </a:prstGeom>
          <a:noFill/>
        </p:spPr>
        <p:txBody>
          <a:bodyPr wrap="square" rtlCol="0">
            <a:spAutoFit/>
          </a:bodyPr>
          <a:lstStyle/>
          <a:p>
            <a:pPr marL="285750" indent="-285750">
              <a:lnSpc>
                <a:spcPct val="120000"/>
              </a:lnSpc>
              <a:spcBef>
                <a:spcPts val="0"/>
              </a:spcBef>
              <a:spcAft>
                <a:spcPts val="0"/>
              </a:spcAft>
              <a:buFont typeface="Wingdings" panose="05000000000000000000" charset="0"/>
              <a:buChar char="ü"/>
            </a:pPr>
            <a:r>
              <a:rPr lang="zh-CN" altLang="en-US"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轻、中度肝功能损害及肾功能损害患者无需调整剂量</a:t>
            </a:r>
          </a:p>
        </p:txBody>
      </p:sp>
      <p:sp>
        <p:nvSpPr>
          <p:cNvPr id="11" name="文本框 10"/>
          <p:cNvSpPr txBox="1"/>
          <p:nvPr/>
        </p:nvSpPr>
        <p:spPr>
          <a:xfrm>
            <a:off x="8221345" y="1810385"/>
            <a:ext cx="3556000" cy="681355"/>
          </a:xfrm>
          <a:prstGeom prst="rect">
            <a:avLst/>
          </a:prstGeom>
          <a:noFill/>
        </p:spPr>
        <p:txBody>
          <a:bodyPr wrap="square" rtlCol="0">
            <a:spAutoFit/>
          </a:bodyPr>
          <a:lstStyle/>
          <a:p>
            <a:pPr marL="285750" indent="-285750">
              <a:lnSpc>
                <a:spcPct val="120000"/>
              </a:lnSpc>
              <a:spcBef>
                <a:spcPts val="0"/>
              </a:spcBef>
              <a:spcAft>
                <a:spcPts val="0"/>
              </a:spcAft>
              <a:buFont typeface="Wingdings" panose="05000000000000000000" charset="0"/>
              <a:buChar char="ü"/>
            </a:pPr>
            <a:r>
              <a:rPr lang="zh-CN"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制备工艺创新，</a:t>
            </a:r>
            <a:r>
              <a:rPr lang="en-US" altLang="zh-CN"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600" b="1" u="sng"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项国家专利，标准制定者</a:t>
            </a:r>
          </a:p>
        </p:txBody>
      </p:sp>
      <p:sp>
        <p:nvSpPr>
          <p:cNvPr id="12" name="文本框 11"/>
          <p:cNvSpPr txBox="1"/>
          <p:nvPr/>
        </p:nvSpPr>
        <p:spPr>
          <a:xfrm>
            <a:off x="653415" y="2912745"/>
            <a:ext cx="3551555" cy="1994535"/>
          </a:xfrm>
          <a:prstGeom prst="rect">
            <a:avLst/>
          </a:prstGeom>
          <a:noFill/>
        </p:spPr>
        <p:txBody>
          <a:bodyPr wrap="square" rtlCol="0" anchor="t">
            <a:noAutofit/>
          </a:bodyPr>
          <a:lstStyle/>
          <a:p>
            <a:pPr indent="0">
              <a:lnSpc>
                <a:spcPct val="150000"/>
              </a:lnSpc>
              <a:spcBef>
                <a:spcPts val="0"/>
              </a:spcBef>
              <a:spcAft>
                <a:spcPts val="0"/>
              </a:spcAft>
              <a:buFont typeface="Arial" panose="020B0604020202020204" pitchFamily="34" charset="0"/>
              <a:buNone/>
            </a:pPr>
            <a:r>
              <a:rPr lang="en-US" altLang="zh-CN" sz="1400" dirty="0">
                <a:solidFill>
                  <a:srgbClr val="252C35"/>
                </a:solidFill>
                <a:latin typeface="微软雅黑" panose="020B0503020204020204" pitchFamily="34" charset="-122"/>
                <a:ea typeface="微软雅黑" panose="020B0503020204020204" pitchFamily="34" charset="-122"/>
                <a:sym typeface="+mn-ea"/>
              </a:rPr>
              <a:t>       5-HT</a:t>
            </a:r>
            <a:r>
              <a:rPr lang="en-US" altLang="zh-CN" sz="1400" baseline="-25000" dirty="0">
                <a:solidFill>
                  <a:srgbClr val="252C35"/>
                </a:solidFill>
                <a:latin typeface="微软雅黑" panose="020B0503020204020204" pitchFamily="34" charset="-122"/>
                <a:ea typeface="微软雅黑" panose="020B0503020204020204" pitchFamily="34" charset="-122"/>
                <a:sym typeface="+mn-ea"/>
              </a:rPr>
              <a:t>1B</a:t>
            </a:r>
            <a:r>
              <a:rPr lang="zh-CN" altLang="en-US" sz="1400" dirty="0">
                <a:solidFill>
                  <a:srgbClr val="252C35"/>
                </a:solidFill>
                <a:latin typeface="微软雅黑" panose="020B0503020204020204" pitchFamily="34" charset="-122"/>
                <a:ea typeface="微软雅黑" panose="020B0503020204020204" pitchFamily="34" charset="-122"/>
                <a:sym typeface="+mn-ea"/>
              </a:rPr>
              <a:t>效力</a:t>
            </a:r>
            <a:r>
              <a:rPr lang="en-US" altLang="zh-CN" sz="1400" dirty="0">
                <a:solidFill>
                  <a:srgbClr val="252C35"/>
                </a:solidFill>
                <a:latin typeface="微软雅黑" panose="020B0503020204020204" pitchFamily="34" charset="-122"/>
                <a:ea typeface="微软雅黑" panose="020B0503020204020204" pitchFamily="34" charset="-122"/>
                <a:sym typeface="+mn-ea"/>
              </a:rPr>
              <a:t>pEC</a:t>
            </a:r>
            <a:r>
              <a:rPr lang="en-US" altLang="zh-CN" sz="1400" baseline="-25000" dirty="0">
                <a:solidFill>
                  <a:srgbClr val="252C35"/>
                </a:solidFill>
                <a:latin typeface="微软雅黑" panose="020B0503020204020204" pitchFamily="34" charset="-122"/>
                <a:ea typeface="微软雅黑" panose="020B0503020204020204" pitchFamily="34" charset="-122"/>
                <a:sym typeface="+mn-ea"/>
              </a:rPr>
              <a:t>50</a:t>
            </a:r>
            <a:r>
              <a:rPr lang="zh-CN" altLang="en-US" sz="1400" dirty="0">
                <a:solidFill>
                  <a:srgbClr val="252C35"/>
                </a:solidFill>
                <a:latin typeface="微软雅黑" panose="020B0503020204020204" pitchFamily="34" charset="-122"/>
                <a:ea typeface="微软雅黑" panose="020B0503020204020204" pitchFamily="34" charset="-122"/>
                <a:sym typeface="+mn-ea"/>
              </a:rPr>
              <a:t>为8.2，为曲普坦类最高，其与偏头痛复发降低有关；代谢产物包括去甲基呋罗曲坦，具药理活性使得作用时间更持久。</a:t>
            </a:r>
          </a:p>
          <a:p>
            <a:pPr indent="0">
              <a:lnSpc>
                <a:spcPct val="150000"/>
              </a:lnSpc>
              <a:spcBef>
                <a:spcPts val="0"/>
              </a:spcBef>
              <a:spcAft>
                <a:spcPts val="0"/>
              </a:spcAft>
              <a:buFont typeface="Arial" panose="020B0604020202020204" pitchFamily="34" charset="0"/>
              <a:buNone/>
            </a:pPr>
            <a:r>
              <a:rPr lang="en-US" altLang="zh-CN" sz="1400" dirty="0">
                <a:solidFill>
                  <a:srgbClr val="252C35"/>
                </a:solidFill>
                <a:latin typeface="微软雅黑" panose="020B0503020204020204" pitchFamily="34" charset="-122"/>
                <a:ea typeface="微软雅黑" panose="020B0503020204020204" pitchFamily="34" charset="-122"/>
                <a:sym typeface="+mn-ea"/>
              </a:rPr>
              <a:t>        </a:t>
            </a:r>
            <a:r>
              <a:rPr lang="zh-CN" altLang="en-US" sz="1400" dirty="0">
                <a:solidFill>
                  <a:srgbClr val="252C35"/>
                </a:solidFill>
                <a:latin typeface="微软雅黑" panose="020B0503020204020204" pitchFamily="34" charset="-122"/>
                <a:ea typeface="微软雅黑" panose="020B0503020204020204" pitchFamily="34" charset="-122"/>
                <a:sym typeface="+mn-ea"/>
              </a:rPr>
              <a:t>用药持续缓解偏头痛，减少发作频次，减少偏头痛复发，降低药物过度使用性头痛风险。</a:t>
            </a:r>
          </a:p>
          <a:p>
            <a:pPr indent="0">
              <a:lnSpc>
                <a:spcPct val="150000"/>
              </a:lnSpc>
              <a:spcBef>
                <a:spcPts val="0"/>
              </a:spcBef>
              <a:spcAft>
                <a:spcPts val="0"/>
              </a:spcAft>
              <a:buFont typeface="Arial" panose="020B0604020202020204" pitchFamily="34" charset="0"/>
              <a:buNone/>
            </a:pPr>
            <a:endParaRPr lang="zh-CN" altLang="en-US" sz="1400" dirty="0">
              <a:solidFill>
                <a:srgbClr val="252C35"/>
              </a:solidFill>
              <a:latin typeface="微软雅黑" panose="020B0503020204020204" pitchFamily="34" charset="-122"/>
              <a:ea typeface="微软雅黑" panose="020B0503020204020204" pitchFamily="34" charset="-122"/>
              <a:sym typeface="+mn-ea"/>
            </a:endParaRPr>
          </a:p>
          <a:p>
            <a:pPr marL="179705" indent="-179705">
              <a:lnSpc>
                <a:spcPct val="150000"/>
              </a:lnSpc>
              <a:spcBef>
                <a:spcPts val="0"/>
              </a:spcBef>
              <a:spcAft>
                <a:spcPts val="0"/>
              </a:spcAft>
              <a:buFont typeface="Arial" panose="020B0604020202020204" pitchFamily="34" charset="0"/>
              <a:buChar char="•"/>
            </a:pPr>
            <a:endParaRPr lang="zh-CN" altLang="en-US" sz="1400" b="1" dirty="0">
              <a:solidFill>
                <a:srgbClr val="DB3C25"/>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4372610" y="2094865"/>
            <a:ext cx="3551555" cy="1212215"/>
          </a:xfrm>
          <a:prstGeom prst="rect">
            <a:avLst/>
          </a:prstGeom>
          <a:noFill/>
        </p:spPr>
        <p:txBody>
          <a:bodyPr wrap="square" rtlCol="0" anchor="t">
            <a:noAutofit/>
          </a:bodyPr>
          <a:lstStyle/>
          <a:p>
            <a:pPr indent="0">
              <a:lnSpc>
                <a:spcPct val="150000"/>
              </a:lnSpc>
              <a:spcBef>
                <a:spcPts val="0"/>
              </a:spcBef>
              <a:spcAft>
                <a:spcPts val="0"/>
              </a:spcAft>
              <a:buFont typeface="Arial" panose="020B0604020202020204" pitchFamily="34" charset="0"/>
              <a:buNone/>
            </a:pPr>
            <a:r>
              <a:rPr lang="en-US" altLang="zh-CN" sz="1400" dirty="0">
                <a:solidFill>
                  <a:srgbClr val="252C35"/>
                </a:solidFill>
                <a:latin typeface="微软雅黑" panose="020B0503020204020204" pitchFamily="34" charset="-122"/>
                <a:ea typeface="微软雅黑" panose="020B0503020204020204" pitchFamily="34" charset="-122"/>
                <a:sym typeface="+mn-ea"/>
              </a:rPr>
              <a:t>       </a:t>
            </a:r>
            <a:r>
              <a:rPr lang="zh-CN" altLang="en-US" sz="1400" dirty="0">
                <a:solidFill>
                  <a:srgbClr val="252C35"/>
                </a:solidFill>
                <a:latin typeface="微软雅黑" panose="020B0503020204020204" pitchFamily="34" charset="-122"/>
                <a:ea typeface="微软雅黑" panose="020B0503020204020204" pitchFamily="34" charset="-122"/>
                <a:sym typeface="+mn-ea"/>
              </a:rPr>
              <a:t>引起基底（脑）动脉收缩反应时所需的阈浓度与在冠状动脉中的阈浓度存在显著差异,更具脑选择性。更少的不良反应，更低的心血管风险。</a:t>
            </a:r>
            <a:endParaRPr lang="zh-CN" altLang="en-US" sz="1400" b="1" dirty="0">
              <a:solidFill>
                <a:srgbClr val="DB3C25"/>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4452620" y="3801110"/>
            <a:ext cx="3551555" cy="1212215"/>
          </a:xfrm>
          <a:prstGeom prst="rect">
            <a:avLst/>
          </a:prstGeom>
          <a:noFill/>
        </p:spPr>
        <p:txBody>
          <a:bodyPr wrap="square" rtlCol="0" anchor="t">
            <a:noAutofit/>
          </a:bodyPr>
          <a:lstStyle/>
          <a:p>
            <a:pPr indent="0">
              <a:lnSpc>
                <a:spcPct val="150000"/>
              </a:lnSpc>
              <a:spcBef>
                <a:spcPts val="0"/>
              </a:spcBef>
              <a:spcAft>
                <a:spcPts val="0"/>
              </a:spcAft>
              <a:buFont typeface="Arial" panose="020B0604020202020204" pitchFamily="34" charset="0"/>
              <a:buNone/>
            </a:pPr>
            <a:r>
              <a:rPr lang="en-US" altLang="zh-CN" sz="1400" dirty="0">
                <a:solidFill>
                  <a:srgbClr val="252C35"/>
                </a:solidFill>
                <a:latin typeface="微软雅黑" panose="020B0503020204020204" pitchFamily="34" charset="-122"/>
                <a:ea typeface="微软雅黑" panose="020B0503020204020204" pitchFamily="34" charset="-122"/>
                <a:sym typeface="+mn-ea"/>
              </a:rPr>
              <a:t>       </a:t>
            </a:r>
            <a:r>
              <a:rPr lang="zh-CN" altLang="en-US" sz="1400" dirty="0">
                <a:solidFill>
                  <a:srgbClr val="252C35"/>
                </a:solidFill>
                <a:latin typeface="微软雅黑" panose="020B0503020204020204" pitchFamily="34" charset="-122"/>
                <a:ea typeface="微软雅黑" panose="020B0503020204020204" pitchFamily="34" charset="-122"/>
                <a:sym typeface="+mn-ea"/>
              </a:rPr>
              <a:t>主要代谢酶为</a:t>
            </a:r>
            <a:r>
              <a:rPr lang="en-US" altLang="zh-CN" sz="1400" dirty="0">
                <a:solidFill>
                  <a:srgbClr val="252C35"/>
                </a:solidFill>
                <a:latin typeface="微软雅黑" panose="020B0503020204020204" pitchFamily="34" charset="-122"/>
                <a:ea typeface="微软雅黑" panose="020B0503020204020204" pitchFamily="34" charset="-122"/>
                <a:sym typeface="+mn-ea"/>
              </a:rPr>
              <a:t>CYP1A2</a:t>
            </a:r>
            <a:r>
              <a:rPr lang="zh-CN" altLang="en-US" sz="1400" dirty="0">
                <a:solidFill>
                  <a:srgbClr val="252C35"/>
                </a:solidFill>
                <a:latin typeface="微软雅黑" panose="020B0503020204020204" pitchFamily="34" charset="-122"/>
                <a:ea typeface="微软雅黑" panose="020B0503020204020204" pitchFamily="34" charset="-122"/>
                <a:sym typeface="+mn-ea"/>
              </a:rPr>
              <a:t>，不是单胺氧化酶（MAO）或细胞色素P450同工酶的抑制剂，因此几乎没有药物相互作用的可能性。</a:t>
            </a:r>
          </a:p>
        </p:txBody>
      </p:sp>
      <p:sp>
        <p:nvSpPr>
          <p:cNvPr id="16" name="文本框 15"/>
          <p:cNvSpPr txBox="1"/>
          <p:nvPr/>
        </p:nvSpPr>
        <p:spPr>
          <a:xfrm>
            <a:off x="4471670" y="5548630"/>
            <a:ext cx="3551555" cy="1212215"/>
          </a:xfrm>
          <a:prstGeom prst="rect">
            <a:avLst/>
          </a:prstGeom>
          <a:noFill/>
        </p:spPr>
        <p:txBody>
          <a:bodyPr wrap="square" rtlCol="0" anchor="t">
            <a:noAutofit/>
          </a:bodyPr>
          <a:lstStyle/>
          <a:p>
            <a:pPr indent="0">
              <a:lnSpc>
                <a:spcPct val="150000"/>
              </a:lnSpc>
              <a:spcBef>
                <a:spcPts val="0"/>
              </a:spcBef>
              <a:spcAft>
                <a:spcPts val="0"/>
              </a:spcAft>
              <a:buFont typeface="Arial" panose="020B0604020202020204" pitchFamily="34" charset="0"/>
              <a:buNone/>
            </a:pPr>
            <a:r>
              <a:rPr lang="en-US" altLang="zh-CN" sz="1400" dirty="0">
                <a:solidFill>
                  <a:srgbClr val="252C35"/>
                </a:solidFill>
                <a:latin typeface="微软雅黑" panose="020B0503020204020204" pitchFamily="34" charset="-122"/>
                <a:ea typeface="微软雅黑" panose="020B0503020204020204" pitchFamily="34" charset="-122"/>
                <a:sym typeface="+mn-ea"/>
              </a:rPr>
              <a:t>       </a:t>
            </a:r>
            <a:r>
              <a:rPr lang="zh-CN" altLang="en-US" sz="1400" dirty="0">
                <a:solidFill>
                  <a:srgbClr val="252C35"/>
                </a:solidFill>
                <a:latin typeface="微软雅黑" panose="020B0503020204020204" pitchFamily="34" charset="-122"/>
                <a:ea typeface="微软雅黑" panose="020B0503020204020204" pitchFamily="34" charset="-122"/>
                <a:sym typeface="+mn-ea"/>
              </a:rPr>
              <a:t>该类患者用药与健康成人药代动力学参数未见具有临床意义的差异，无需调整剂量。</a:t>
            </a:r>
          </a:p>
        </p:txBody>
      </p:sp>
      <p:sp>
        <p:nvSpPr>
          <p:cNvPr id="17" name="文本框 16"/>
          <p:cNvSpPr txBox="1"/>
          <p:nvPr/>
        </p:nvSpPr>
        <p:spPr>
          <a:xfrm>
            <a:off x="8284210" y="2361565"/>
            <a:ext cx="3551555" cy="1212215"/>
          </a:xfrm>
          <a:prstGeom prst="rect">
            <a:avLst/>
          </a:prstGeom>
          <a:noFill/>
        </p:spPr>
        <p:txBody>
          <a:bodyPr wrap="square" rtlCol="0" anchor="t">
            <a:noAutofit/>
          </a:bodyPr>
          <a:lstStyle/>
          <a:p>
            <a:pPr indent="0">
              <a:lnSpc>
                <a:spcPct val="150000"/>
              </a:lnSpc>
              <a:spcBef>
                <a:spcPts val="0"/>
              </a:spcBef>
              <a:spcAft>
                <a:spcPts val="0"/>
              </a:spcAft>
              <a:buFont typeface="Arial" panose="020B0604020202020204" pitchFamily="34" charset="0"/>
              <a:buNone/>
            </a:pPr>
            <a:r>
              <a:rPr lang="en-US" altLang="zh-CN" sz="1400" dirty="0">
                <a:solidFill>
                  <a:srgbClr val="252C35"/>
                </a:solidFill>
                <a:latin typeface="微软雅黑" panose="020B0503020204020204" pitchFamily="34" charset="-122"/>
                <a:ea typeface="微软雅黑" panose="020B0503020204020204" pitchFamily="34" charset="-122"/>
                <a:sym typeface="+mn-ea"/>
              </a:rPr>
              <a:t>      </a:t>
            </a:r>
            <a:r>
              <a:rPr lang="zh-CN" altLang="en-US" sz="1400" dirty="0">
                <a:solidFill>
                  <a:srgbClr val="252C35"/>
                </a:solidFill>
                <a:latin typeface="微软雅黑" panose="020B0503020204020204" pitchFamily="34" charset="-122"/>
                <a:ea typeface="微软雅黑" panose="020B0503020204020204" pitchFamily="34" charset="-122"/>
                <a:sym typeface="+mn-ea"/>
              </a:rPr>
              <a:t> 解决了国内多年来琥珀酸呋罗曲坦药物溶出速度并提高了生物利用度、减少药物对胃黏膜刺激等问题。</a:t>
            </a:r>
          </a:p>
          <a:p>
            <a:pPr indent="0">
              <a:lnSpc>
                <a:spcPct val="150000"/>
              </a:lnSpc>
              <a:spcBef>
                <a:spcPts val="0"/>
              </a:spcBef>
              <a:spcAft>
                <a:spcPts val="0"/>
              </a:spcAft>
              <a:buFont typeface="Arial" panose="020B0604020202020204" pitchFamily="34" charset="0"/>
              <a:buNone/>
            </a:pPr>
            <a:r>
              <a:rPr lang="en-US" altLang="zh-CN" sz="1400" dirty="0">
                <a:solidFill>
                  <a:srgbClr val="252C35"/>
                </a:solidFill>
                <a:latin typeface="微软雅黑" panose="020B0503020204020204" pitchFamily="34" charset="-122"/>
                <a:ea typeface="微软雅黑" panose="020B0503020204020204" pitchFamily="34" charset="-122"/>
                <a:sym typeface="+mn-ea"/>
              </a:rPr>
              <a:t>       </a:t>
            </a:r>
            <a:r>
              <a:rPr lang="zh-CN" altLang="en-US" sz="1400" dirty="0">
                <a:solidFill>
                  <a:srgbClr val="252C35"/>
                </a:solidFill>
                <a:latin typeface="微软雅黑" panose="020B0503020204020204" pitchFamily="34" charset="-122"/>
                <a:ea typeface="微软雅黑" panose="020B0503020204020204" pitchFamily="34" charset="-122"/>
                <a:sym typeface="+mn-ea"/>
              </a:rPr>
              <a:t>青岛国信制药为国内唯一一家研发呋罗曲坦的公司，并获得国内发明专利授权4项，制定国家药品标准2项，经省级评价，项目整体技术达到“国际先进”水平。</a:t>
            </a:r>
          </a:p>
          <a:p>
            <a:pPr indent="0">
              <a:lnSpc>
                <a:spcPct val="150000"/>
              </a:lnSpc>
              <a:spcBef>
                <a:spcPts val="0"/>
              </a:spcBef>
              <a:spcAft>
                <a:spcPts val="0"/>
              </a:spcAft>
              <a:buFont typeface="Arial" panose="020B0604020202020204" pitchFamily="34" charset="0"/>
              <a:buNone/>
            </a:pPr>
            <a:endParaRPr lang="zh-CN" altLang="en-US" sz="1400" b="1" dirty="0">
              <a:solidFill>
                <a:srgbClr val="DB3C25"/>
              </a:solidFill>
              <a:latin typeface="微软雅黑" panose="020B0503020204020204" pitchFamily="34" charset="-122"/>
              <a:ea typeface="微软雅黑" panose="020B0503020204020204" pitchFamily="34" charset="-122"/>
              <a:sym typeface="+mn-ea"/>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4155" y="4672330"/>
            <a:ext cx="1891665" cy="208788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custDataLst>
              <p:tags r:id="rId2"/>
            </p:custDataLst>
          </p:nvPr>
        </p:nvSpPr>
        <p:spPr>
          <a:xfrm>
            <a:off x="2378710" y="5245100"/>
            <a:ext cx="9223375" cy="845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矩形 28"/>
          <p:cNvSpPr/>
          <p:nvPr>
            <p:custDataLst>
              <p:tags r:id="rId3"/>
            </p:custDataLst>
          </p:nvPr>
        </p:nvSpPr>
        <p:spPr>
          <a:xfrm>
            <a:off x="2378710" y="4125595"/>
            <a:ext cx="9223375" cy="845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矩形 26"/>
          <p:cNvSpPr/>
          <p:nvPr>
            <p:custDataLst>
              <p:tags r:id="rId4"/>
            </p:custDataLst>
          </p:nvPr>
        </p:nvSpPr>
        <p:spPr>
          <a:xfrm>
            <a:off x="2378710" y="3006090"/>
            <a:ext cx="9223375" cy="845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矩形 23"/>
          <p:cNvSpPr/>
          <p:nvPr>
            <p:custDataLst>
              <p:tags r:id="rId5"/>
            </p:custDataLst>
          </p:nvPr>
        </p:nvSpPr>
        <p:spPr>
          <a:xfrm>
            <a:off x="2378710" y="1886585"/>
            <a:ext cx="9223375" cy="845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nvSpPr>
        <p:spPr>
          <a:xfrm>
            <a:off x="547370" y="365125"/>
            <a:ext cx="11307445"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琥珀酸呋罗曲坦片纳入医保，</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sym typeface="+mn-ea"/>
              </a:rPr>
              <a:t>填补长半衰期</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偏头痛特异性治疗药的</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sym typeface="+mn-ea"/>
              </a:rPr>
              <a:t>空白</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，符合</a:t>
            </a:r>
            <a:r>
              <a:rPr lang="en-US" alt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保基本</a:t>
            </a:r>
            <a:r>
              <a:rPr lang="en-US" alt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的原则。</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sym typeface="+mn-ea"/>
              </a:rPr>
              <a:t>降低偏头痛复发率</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，减少健康寿命损失及经济损失，</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sym typeface="+mn-ea"/>
              </a:rPr>
              <a:t>节约医保基金支出</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。临床管理难度低，不存在滥用风险。</a:t>
            </a:r>
            <a:endParaRPr lang="zh-CN" altLang="en-US" sz="2400" b="1" spc="30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endParaRPr>
          </a:p>
        </p:txBody>
      </p:sp>
      <p:sp>
        <p:nvSpPr>
          <p:cNvPr id="19" name="圆角矩形 18"/>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公平性</a:t>
            </a:r>
            <a:r>
              <a:rPr lang="en-US" altLang="zh-CN" sz="1200" b="1">
                <a:latin typeface="微软雅黑" panose="020B0503020204020204" pitchFamily="34" charset="-122"/>
                <a:ea typeface="微软雅黑" panose="020B0503020204020204" pitchFamily="34" charset="-122"/>
              </a:rPr>
              <a:t>1/2</a:t>
            </a:r>
          </a:p>
        </p:txBody>
      </p:sp>
      <p:sp>
        <p:nvSpPr>
          <p:cNvPr id="23" name="圆角矩形 22"/>
          <p:cNvSpPr/>
          <p:nvPr>
            <p:custDataLst>
              <p:tags r:id="rId6"/>
            </p:custDataLst>
          </p:nvPr>
        </p:nvSpPr>
        <p:spPr>
          <a:xfrm>
            <a:off x="195580" y="1886585"/>
            <a:ext cx="2272665" cy="845820"/>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对公共健康的影响</a:t>
            </a:r>
          </a:p>
        </p:txBody>
      </p:sp>
      <p:sp>
        <p:nvSpPr>
          <p:cNvPr id="20" name="圆角矩形 19"/>
          <p:cNvSpPr/>
          <p:nvPr>
            <p:custDataLst>
              <p:tags r:id="rId7"/>
            </p:custDataLst>
          </p:nvPr>
        </p:nvSpPr>
        <p:spPr>
          <a:xfrm>
            <a:off x="195580" y="3006090"/>
            <a:ext cx="2272665" cy="845820"/>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符合</a:t>
            </a:r>
            <a:r>
              <a:rPr lang="en-US"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保基本</a:t>
            </a:r>
            <a:r>
              <a:rPr lang="en-US"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原则</a:t>
            </a:r>
          </a:p>
        </p:txBody>
      </p:sp>
      <p:sp>
        <p:nvSpPr>
          <p:cNvPr id="21" name="圆角矩形 20"/>
          <p:cNvSpPr/>
          <p:nvPr>
            <p:custDataLst>
              <p:tags r:id="rId8"/>
            </p:custDataLst>
          </p:nvPr>
        </p:nvSpPr>
        <p:spPr>
          <a:xfrm>
            <a:off x="195580" y="4125595"/>
            <a:ext cx="2272665" cy="845820"/>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弥补目录短板</a:t>
            </a:r>
          </a:p>
        </p:txBody>
      </p:sp>
      <p:sp>
        <p:nvSpPr>
          <p:cNvPr id="22" name="圆角矩形 21"/>
          <p:cNvSpPr/>
          <p:nvPr>
            <p:custDataLst>
              <p:tags r:id="rId9"/>
            </p:custDataLst>
          </p:nvPr>
        </p:nvSpPr>
        <p:spPr>
          <a:xfrm>
            <a:off x="195580" y="5245100"/>
            <a:ext cx="2272665" cy="845820"/>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临床管理成本低</a:t>
            </a:r>
          </a:p>
        </p:txBody>
      </p:sp>
      <p:sp>
        <p:nvSpPr>
          <p:cNvPr id="25" name="文本框 24"/>
          <p:cNvSpPr txBox="1"/>
          <p:nvPr>
            <p:custDataLst>
              <p:tags r:id="rId10"/>
            </p:custDataLst>
          </p:nvPr>
        </p:nvSpPr>
        <p:spPr>
          <a:xfrm>
            <a:off x="2546350" y="1981200"/>
            <a:ext cx="8936990" cy="681355"/>
          </a:xfrm>
          <a:prstGeom prst="rect">
            <a:avLst/>
          </a:prstGeom>
          <a:noFill/>
        </p:spPr>
        <p:txBody>
          <a:bodyPr wrap="square" rtlCol="0">
            <a:spAutoFit/>
          </a:bodyPr>
          <a:lstStyle/>
          <a:p>
            <a:pPr>
              <a:lnSpc>
                <a:spcPct val="120000"/>
              </a:lnSpc>
              <a:spcBef>
                <a:spcPts val="0"/>
              </a:spcBef>
              <a:spcAft>
                <a:spcPts val="0"/>
              </a:spcAft>
            </a:pPr>
            <a:r>
              <a:rPr lang="zh-CN" altLang="en-US" sz="1600">
                <a:latin typeface="微软雅黑" panose="020B0503020204020204" pitchFamily="34" charset="-122"/>
                <a:ea typeface="微软雅黑" panose="020B0503020204020204" pitchFamily="34" charset="-122"/>
              </a:rPr>
              <a:t>偏头痛发作表现为中重度疼痛，伴恶心、呕吐、畏光、畏声等症状，发作时间长，患者承受身心双重负担，造成健康寿命损失和经济损失。琥珀酸呋罗曲坦半衰期长、复发率低，具有突出临床价值。</a:t>
            </a:r>
          </a:p>
        </p:txBody>
      </p:sp>
      <p:sp>
        <p:nvSpPr>
          <p:cNvPr id="28" name="文本框 27"/>
          <p:cNvSpPr txBox="1"/>
          <p:nvPr>
            <p:custDataLst>
              <p:tags r:id="rId11"/>
            </p:custDataLst>
          </p:nvPr>
        </p:nvSpPr>
        <p:spPr>
          <a:xfrm>
            <a:off x="2546350" y="3100705"/>
            <a:ext cx="8936990" cy="718185"/>
          </a:xfrm>
          <a:prstGeom prst="rect">
            <a:avLst/>
          </a:prstGeom>
          <a:noFill/>
        </p:spPr>
        <p:txBody>
          <a:bodyPr wrap="square" rtlCol="0">
            <a:spAutoFit/>
          </a:bodyPr>
          <a:lstStyle/>
          <a:p>
            <a:pPr>
              <a:lnSpc>
                <a:spcPct val="120000"/>
              </a:lnSpc>
              <a:spcBef>
                <a:spcPts val="0"/>
              </a:spcBef>
              <a:spcAft>
                <a:spcPts val="0"/>
              </a:spcAft>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曲普坦为全球各指南推荐的经典一线急性治疗药物，指南均推荐需要至少尝试3种以上的曲普坦，纳入琥珀酸呋罗曲坦片进一步满足患者治疗需求。</a:t>
            </a:r>
            <a:r>
              <a:rPr lang="zh-CN" altLang="en-US" b="1">
                <a:solidFill>
                  <a:srgbClr val="DA3925"/>
                </a:solidFill>
                <a:latin typeface="微软雅黑" panose="020B0503020204020204" pitchFamily="34" charset="-122"/>
                <a:ea typeface="微软雅黑" panose="020B0503020204020204" pitchFamily="34" charset="-122"/>
                <a:cs typeface="微软雅黑" panose="020B0503020204020204" pitchFamily="34" charset="-122"/>
              </a:rPr>
              <a:t>呋罗曲坦复发率最低，节约医保基金支出。</a:t>
            </a:r>
          </a:p>
        </p:txBody>
      </p:sp>
      <p:sp>
        <p:nvSpPr>
          <p:cNvPr id="30" name="文本框 29"/>
          <p:cNvSpPr txBox="1"/>
          <p:nvPr>
            <p:custDataLst>
              <p:tags r:id="rId12"/>
            </p:custDataLst>
          </p:nvPr>
        </p:nvSpPr>
        <p:spPr>
          <a:xfrm>
            <a:off x="2546350" y="4220210"/>
            <a:ext cx="8936990" cy="681355"/>
          </a:xfrm>
          <a:prstGeom prst="rect">
            <a:avLst/>
          </a:prstGeom>
          <a:noFill/>
        </p:spPr>
        <p:txBody>
          <a:bodyPr wrap="square" rtlCol="0">
            <a:spAutoFit/>
          </a:bodyPr>
          <a:lstStyle/>
          <a:p>
            <a:pPr>
              <a:lnSpc>
                <a:spcPct val="120000"/>
              </a:lnSpc>
              <a:spcBef>
                <a:spcPts val="0"/>
              </a:spcBef>
              <a:spcAft>
                <a:spcPts val="0"/>
              </a:spcAft>
            </a:pPr>
            <a:r>
              <a:rPr lang="zh-CN" altLang="en-US" sz="1600">
                <a:latin typeface="微软雅黑" panose="020B0503020204020204" pitchFamily="34" charset="-122"/>
                <a:ea typeface="微软雅黑" panose="020B0503020204020204" pitchFamily="34" charset="-122"/>
              </a:rPr>
              <a:t>目录内无长半衰期曲普坦，纳入琥珀酸呋罗曲坦片填补该项空白。月经性偏头痛治疗更为棘手，国内外指南首选推荐呋罗曲坦用于月经期间偏头痛治疗，纳入医保目录满足特殊人群需求。</a:t>
            </a:r>
          </a:p>
        </p:txBody>
      </p:sp>
      <p:sp>
        <p:nvSpPr>
          <p:cNvPr id="32" name="文本框 31"/>
          <p:cNvSpPr txBox="1"/>
          <p:nvPr>
            <p:custDataLst>
              <p:tags r:id="rId13"/>
            </p:custDataLst>
          </p:nvPr>
        </p:nvSpPr>
        <p:spPr>
          <a:xfrm>
            <a:off x="2546350" y="5339715"/>
            <a:ext cx="8936990" cy="1013460"/>
          </a:xfrm>
          <a:prstGeom prst="rect">
            <a:avLst/>
          </a:prstGeom>
          <a:noFill/>
        </p:spPr>
        <p:txBody>
          <a:bodyPr wrap="square" rtlCol="0">
            <a:spAutoFit/>
          </a:bodyPr>
          <a:lstStyle/>
          <a:p>
            <a:pPr>
              <a:lnSpc>
                <a:spcPct val="120000"/>
              </a:lnSpc>
              <a:spcBef>
                <a:spcPts val="0"/>
              </a:spcBef>
              <a:spcAft>
                <a:spcPts val="0"/>
              </a:spcAft>
            </a:pPr>
            <a:r>
              <a:rPr lang="zh-CN" altLang="en-US" b="1">
                <a:solidFill>
                  <a:srgbClr val="DA3925"/>
                </a:solidFill>
                <a:latin typeface="微软雅黑" panose="020B0503020204020204" pitchFamily="34" charset="-122"/>
                <a:ea typeface="微软雅黑" panose="020B0503020204020204" pitchFamily="34" charset="-122"/>
              </a:rPr>
              <a:t>本品适应症要求明确不用于偏头痛预防性治疗</a:t>
            </a:r>
            <a:r>
              <a:rPr lang="zh-CN" altLang="en-US" sz="1600">
                <a:latin typeface="微软雅黑" panose="020B0503020204020204" pitchFamily="34" charset="-122"/>
                <a:ea typeface="微软雅黑" panose="020B0503020204020204" pitchFamily="34" charset="-122"/>
              </a:rPr>
              <a:t>，便于医保经办审核。药物作用持续时间长，无需频繁给药，不易造成滥用。肝肾异常患者无需调整剂量，临床管理成本低。</a:t>
            </a:r>
          </a:p>
          <a:p>
            <a:pPr>
              <a:lnSpc>
                <a:spcPct val="120000"/>
              </a:lnSpc>
              <a:spcBef>
                <a:spcPts val="0"/>
              </a:spcBef>
              <a:spcAft>
                <a:spcPts val="0"/>
              </a:spcAft>
            </a:pPr>
            <a:endParaRPr lang="zh-CN" altLang="en-US" sz="160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78345" y="796360"/>
            <a:ext cx="10878710" cy="5631180"/>
            <a:chOff x="-572607" y="3283413"/>
            <a:chExt cx="10748846" cy="5631180"/>
          </a:xfrm>
        </p:grpSpPr>
        <p:sp>
          <p:nvSpPr>
            <p:cNvPr id="28" name="文本框 27"/>
            <p:cNvSpPr txBox="1"/>
            <p:nvPr/>
          </p:nvSpPr>
          <p:spPr>
            <a:xfrm>
              <a:off x="-572607" y="3283413"/>
              <a:ext cx="10748846" cy="5631180"/>
            </a:xfrm>
            <a:prstGeom prst="rect">
              <a:avLst/>
            </a:prstGeom>
            <a:noFill/>
          </p:spPr>
          <p:txBody>
            <a:bodyPr wrap="square">
              <a:spAutoFit/>
            </a:bodyPr>
            <a:lstStyle>
              <a:defPPr>
                <a:defRPr lang="zh-CN"/>
              </a:defPPr>
              <a:lvl1pPr algn="ctr">
                <a:defRPr sz="28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ct val="300000"/>
                </a:lnSpc>
              </a:pPr>
              <a:r>
                <a:rPr lang="zh-CN" altLang="en-US" sz="2400" spc="300" dirty="0">
                  <a:solidFill>
                    <a:schemeClr val="accent1">
                      <a:lumMod val="75000"/>
                    </a:schemeClr>
                  </a:solidFill>
                  <a:sym typeface="Arial" panose="020B0604020202020204" pitchFamily="34" charset="0"/>
                </a:rPr>
                <a:t>一、药品基本情况</a:t>
              </a:r>
              <a:r>
                <a:rPr lang="zh-CN" altLang="en-US" sz="2400" spc="300" dirty="0">
                  <a:solidFill>
                    <a:srgbClr val="DA3925"/>
                  </a:solidFill>
                  <a:sym typeface="Arial" panose="020B0604020202020204" pitchFamily="34" charset="0"/>
                </a:rPr>
                <a:t>  </a:t>
              </a:r>
              <a:r>
                <a:rPr lang="zh-CN" altLang="en-US" sz="2000" dirty="0">
                  <a:sym typeface="Arial" panose="020B0604020202020204" pitchFamily="34" charset="0"/>
                </a:rPr>
                <a:t>唯一上市长效曲普坦类</a:t>
              </a:r>
              <a:r>
                <a:rPr lang="zh-CN" altLang="en-US" sz="2000" dirty="0"/>
                <a:t>偏头痛急性发作的治疗药物</a:t>
              </a:r>
              <a:endParaRPr lang="en-US" altLang="zh-CN" sz="2000" dirty="0">
                <a:sym typeface="Arial" panose="020B0604020202020204" pitchFamily="34" charset="0"/>
              </a:endParaRPr>
            </a:p>
            <a:p>
              <a:pPr algn="l">
                <a:lnSpc>
                  <a:spcPct val="300000"/>
                </a:lnSpc>
              </a:pPr>
              <a:r>
                <a:rPr lang="zh-CN" altLang="en-US" sz="2400" spc="300" noProof="1">
                  <a:solidFill>
                    <a:schemeClr val="accent1">
                      <a:lumMod val="75000"/>
                    </a:schemeClr>
                  </a:solidFill>
                  <a:sym typeface="Arial" panose="020B0604020202020204" pitchFamily="34" charset="0"/>
                </a:rPr>
                <a:t>二、安全性</a:t>
              </a:r>
              <a:r>
                <a:rPr lang="zh-CN" altLang="en-US" sz="2400" spc="300" noProof="1">
                  <a:solidFill>
                    <a:srgbClr val="DA3925"/>
                  </a:solidFill>
                  <a:sym typeface="Arial" panose="020B0604020202020204" pitchFamily="34" charset="0"/>
                </a:rPr>
                <a:t>  </a:t>
              </a:r>
              <a:r>
                <a:rPr lang="zh-CN" altLang="en-US" sz="2000" dirty="0"/>
                <a:t>不良反应少，并优于其它曲普坦类药物</a:t>
              </a:r>
              <a:endParaRPr lang="en-US" altLang="zh-CN" sz="2000" spc="300" noProof="1">
                <a:solidFill>
                  <a:srgbClr val="DA3925"/>
                </a:solidFill>
                <a:sym typeface="Arial" panose="020B0604020202020204" pitchFamily="34" charset="0"/>
              </a:endParaRPr>
            </a:p>
            <a:p>
              <a:pPr algn="l">
                <a:lnSpc>
                  <a:spcPct val="300000"/>
                </a:lnSpc>
              </a:pPr>
              <a:r>
                <a:rPr lang="zh-CN" altLang="en-US" sz="2400" spc="300" noProof="1">
                  <a:solidFill>
                    <a:schemeClr val="accent1">
                      <a:lumMod val="75000"/>
                    </a:schemeClr>
                  </a:solidFill>
                  <a:sym typeface="Arial" panose="020B0604020202020204" pitchFamily="34" charset="0"/>
                </a:rPr>
                <a:t>三、有效性</a:t>
              </a:r>
              <a:r>
                <a:rPr lang="zh-CN" altLang="en-US" sz="2400" spc="300" noProof="1">
                  <a:solidFill>
                    <a:srgbClr val="DA3925"/>
                  </a:solidFill>
                  <a:sym typeface="Arial" panose="020B0604020202020204" pitchFamily="34" charset="0"/>
                </a:rPr>
                <a:t>  </a:t>
              </a:r>
              <a:r>
                <a:rPr lang="zh-CN" altLang="en-US" sz="2000" dirty="0"/>
                <a:t>显著降低复发率</a:t>
              </a:r>
              <a:endParaRPr lang="en-US" altLang="zh-CN" sz="2000" spc="300" noProof="1">
                <a:solidFill>
                  <a:srgbClr val="DA3925"/>
                </a:solidFill>
                <a:sym typeface="Arial" panose="020B0604020202020204" pitchFamily="34" charset="0"/>
              </a:endParaRPr>
            </a:p>
            <a:p>
              <a:pPr algn="l">
                <a:lnSpc>
                  <a:spcPct val="300000"/>
                </a:lnSpc>
              </a:pPr>
              <a:r>
                <a:rPr lang="zh-CN" altLang="en-US" sz="2400" spc="300" noProof="1">
                  <a:solidFill>
                    <a:schemeClr val="accent1">
                      <a:lumMod val="75000"/>
                    </a:schemeClr>
                  </a:solidFill>
                  <a:sym typeface="Arial" panose="020B0604020202020204" pitchFamily="34" charset="0"/>
                </a:rPr>
                <a:t>四、创新性</a:t>
              </a:r>
              <a:r>
                <a:rPr lang="zh-CN" altLang="en-US" sz="2400" spc="300" noProof="1">
                  <a:solidFill>
                    <a:srgbClr val="DA3925"/>
                  </a:solidFill>
                  <a:sym typeface="Arial" panose="020B0604020202020204" pitchFamily="34" charset="0"/>
                </a:rPr>
                <a:t>  </a:t>
              </a:r>
              <a:r>
                <a:rPr lang="zh-CN" altLang="en-US" sz="2000" dirty="0"/>
                <a:t>半衰期最长，安全性更高，复发率更低，制备工艺更优</a:t>
              </a:r>
              <a:endParaRPr lang="en-US" altLang="zh-CN" sz="2000" spc="300" noProof="1">
                <a:solidFill>
                  <a:srgbClr val="DA3925"/>
                </a:solidFill>
                <a:sym typeface="Arial" panose="020B0604020202020204" pitchFamily="34" charset="0"/>
              </a:endParaRPr>
            </a:p>
            <a:p>
              <a:pPr algn="l">
                <a:lnSpc>
                  <a:spcPct val="300000"/>
                </a:lnSpc>
              </a:pPr>
              <a:r>
                <a:rPr lang="zh-CN" altLang="en-US" sz="2400" spc="300" noProof="1">
                  <a:solidFill>
                    <a:schemeClr val="accent1">
                      <a:lumMod val="75000"/>
                    </a:schemeClr>
                  </a:solidFill>
                  <a:sym typeface="Arial" panose="020B0604020202020204" pitchFamily="34" charset="0"/>
                </a:rPr>
                <a:t>五、公平性</a:t>
              </a:r>
              <a:r>
                <a:rPr lang="zh-CN" altLang="en-US" sz="2400" spc="300" noProof="1">
                  <a:solidFill>
                    <a:srgbClr val="DA3925"/>
                  </a:solidFill>
                  <a:sym typeface="Arial" panose="020B0604020202020204" pitchFamily="34" charset="0"/>
                </a:rPr>
                <a:t>  </a:t>
              </a:r>
              <a:r>
                <a:rPr lang="zh-CN" altLang="en-US" sz="2000" noProof="1">
                  <a:sym typeface="Arial" panose="020B0604020202020204" pitchFamily="34" charset="0"/>
                </a:rPr>
                <a:t>填补目录内长半衰期特异性治疗药物的空白，降低医保基金支出</a:t>
              </a:r>
              <a:endParaRPr lang="zh-CN" altLang="en-US" sz="2000" dirty="0">
                <a:sym typeface="Arial" panose="020B0604020202020204" pitchFamily="34" charset="0"/>
              </a:endParaRPr>
            </a:p>
          </p:txBody>
        </p:sp>
        <p:sp>
          <p:nvSpPr>
            <p:cNvPr id="46" name="MH_Entry_1"/>
            <p:cNvSpPr/>
            <p:nvPr>
              <p:custDataLst>
                <p:tags r:id="rId2"/>
              </p:custDataLst>
            </p:nvPr>
          </p:nvSpPr>
          <p:spPr bwMode="auto">
            <a:xfrm>
              <a:off x="-442286" y="7042581"/>
              <a:ext cx="1441754" cy="307777"/>
            </a:xfrm>
            <a:custGeom>
              <a:avLst/>
              <a:gdLst>
                <a:gd name="T0" fmla="*/ 0 w 2520280"/>
                <a:gd name="T1" fmla="*/ 0 h 1872208"/>
                <a:gd name="T2" fmla="*/ 111573080 w 2520280"/>
                <a:gd name="T3" fmla="*/ 0 h 1872208"/>
                <a:gd name="T4" fmla="*/ 111573080 w 2520280"/>
                <a:gd name="T5" fmla="*/ 0 h 1872208"/>
                <a:gd name="T6" fmla="*/ 0 w 2520280"/>
                <a:gd name="T7" fmla="*/ 0 h 1872208"/>
                <a:gd name="T8" fmla="*/ 0 w 2520280"/>
                <a:gd name="T9" fmla="*/ 0 h 1872208"/>
                <a:gd name="T10" fmla="*/ 0 w 2520280"/>
                <a:gd name="T11" fmla="*/ 0 h 1872208"/>
                <a:gd name="T12" fmla="*/ 0 60000 65536"/>
                <a:gd name="T13" fmla="*/ 0 60000 65536"/>
                <a:gd name="T14" fmla="*/ 0 60000 65536"/>
                <a:gd name="T15" fmla="*/ 0 60000 65536"/>
                <a:gd name="T16" fmla="*/ 0 60000 65536"/>
                <a:gd name="T17" fmla="*/ 0 60000 65536"/>
                <a:gd name="T18" fmla="*/ 0 w 2520280"/>
                <a:gd name="T19" fmla="*/ 0 h 1872208"/>
                <a:gd name="T20" fmla="*/ 2520280 w 2520280"/>
                <a:gd name="T21" fmla="*/ 1872208 h 1872208"/>
              </a:gdLst>
              <a:ahLst/>
              <a:cxnLst>
                <a:cxn ang="T12">
                  <a:pos x="T0" y="T1"/>
                </a:cxn>
                <a:cxn ang="T13">
                  <a:pos x="T2" y="T3"/>
                </a:cxn>
                <a:cxn ang="T14">
                  <a:pos x="T4" y="T5"/>
                </a:cxn>
                <a:cxn ang="T15">
                  <a:pos x="T6" y="T7"/>
                </a:cxn>
                <a:cxn ang="T16">
                  <a:pos x="T8" y="T9"/>
                </a:cxn>
                <a:cxn ang="T17">
                  <a:pos x="T10" y="T11"/>
                </a:cxn>
              </a:cxnLst>
              <a:rect l="T18" t="T19" r="T20" b="T21"/>
              <a:pathLst>
                <a:path w="2520280" h="1872208">
                  <a:moveTo>
                    <a:pt x="0" y="1872208"/>
                  </a:moveTo>
                  <a:lnTo>
                    <a:pt x="2520280" y="1872208"/>
                  </a:lnTo>
                  <a:lnTo>
                    <a:pt x="0" y="1872208"/>
                  </a:lnTo>
                  <a:close/>
                  <a:moveTo>
                    <a:pt x="0" y="0"/>
                  </a:moveTo>
                  <a:lnTo>
                    <a:pt x="916" y="0"/>
                  </a:lnTo>
                  <a:lnTo>
                    <a:pt x="0" y="0"/>
                  </a:lnTo>
                  <a:close/>
                </a:path>
              </a:pathLst>
            </a:custGeom>
            <a:solidFill>
              <a:srgbClr val="F14364"/>
            </a:solidFill>
            <a:ln>
              <a:noFill/>
            </a:ln>
            <a:extLst>
              <a:ext uri="{91240B29-F687-4F45-9708-019B960494DF}">
                <a14:hiddenLine xmlns:a14="http://schemas.microsoft.com/office/drawing/2010/main" w="3175">
                  <a:solidFill>
                    <a:srgbClr val="000000"/>
                  </a:solidFill>
                  <a:bevel/>
                </a14:hiddenLine>
              </a:ext>
            </a:extLst>
          </p:spPr>
          <p:txBody>
            <a:bodyPr wrap="square" lIns="0" tIns="0" rIns="0" bIns="0" anchor="ctr">
              <a:spAutoFit/>
            </a:bodyPr>
            <a:lstStyle/>
            <a:p>
              <a:endParaRPr lang="zh-CN" altLang="en-US" sz="2000" b="1" noProof="1">
                <a:solidFill>
                  <a:srgbClr val="DA3925"/>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MH_Entry_1"/>
            <p:cNvSpPr/>
            <p:nvPr>
              <p:custDataLst>
                <p:tags r:id="rId3"/>
              </p:custDataLst>
            </p:nvPr>
          </p:nvSpPr>
          <p:spPr bwMode="auto">
            <a:xfrm>
              <a:off x="-476214" y="8014667"/>
              <a:ext cx="1407714" cy="307777"/>
            </a:xfrm>
            <a:custGeom>
              <a:avLst/>
              <a:gdLst>
                <a:gd name="T0" fmla="*/ 0 w 2520280"/>
                <a:gd name="T1" fmla="*/ 0 h 1872208"/>
                <a:gd name="T2" fmla="*/ 111573080 w 2520280"/>
                <a:gd name="T3" fmla="*/ 0 h 1872208"/>
                <a:gd name="T4" fmla="*/ 111573080 w 2520280"/>
                <a:gd name="T5" fmla="*/ 0 h 1872208"/>
                <a:gd name="T6" fmla="*/ 0 w 2520280"/>
                <a:gd name="T7" fmla="*/ 0 h 1872208"/>
                <a:gd name="T8" fmla="*/ 0 w 2520280"/>
                <a:gd name="T9" fmla="*/ 0 h 1872208"/>
                <a:gd name="T10" fmla="*/ 0 w 2520280"/>
                <a:gd name="T11" fmla="*/ 0 h 1872208"/>
                <a:gd name="T12" fmla="*/ 0 60000 65536"/>
                <a:gd name="T13" fmla="*/ 0 60000 65536"/>
                <a:gd name="T14" fmla="*/ 0 60000 65536"/>
                <a:gd name="T15" fmla="*/ 0 60000 65536"/>
                <a:gd name="T16" fmla="*/ 0 60000 65536"/>
                <a:gd name="T17" fmla="*/ 0 60000 65536"/>
                <a:gd name="T18" fmla="*/ 0 w 2520280"/>
                <a:gd name="T19" fmla="*/ 0 h 1872208"/>
                <a:gd name="T20" fmla="*/ 2520280 w 2520280"/>
                <a:gd name="T21" fmla="*/ 1872208 h 1872208"/>
              </a:gdLst>
              <a:ahLst/>
              <a:cxnLst>
                <a:cxn ang="T12">
                  <a:pos x="T0" y="T1"/>
                </a:cxn>
                <a:cxn ang="T13">
                  <a:pos x="T2" y="T3"/>
                </a:cxn>
                <a:cxn ang="T14">
                  <a:pos x="T4" y="T5"/>
                </a:cxn>
                <a:cxn ang="T15">
                  <a:pos x="T6" y="T7"/>
                </a:cxn>
                <a:cxn ang="T16">
                  <a:pos x="T8" y="T9"/>
                </a:cxn>
                <a:cxn ang="T17">
                  <a:pos x="T10" y="T11"/>
                </a:cxn>
              </a:cxnLst>
              <a:rect l="T18" t="T19" r="T20" b="T21"/>
              <a:pathLst>
                <a:path w="2520280" h="1872208">
                  <a:moveTo>
                    <a:pt x="0" y="1872208"/>
                  </a:moveTo>
                  <a:lnTo>
                    <a:pt x="2520280" y="1872208"/>
                  </a:lnTo>
                  <a:lnTo>
                    <a:pt x="0" y="1872208"/>
                  </a:lnTo>
                  <a:close/>
                  <a:moveTo>
                    <a:pt x="0" y="0"/>
                  </a:moveTo>
                  <a:lnTo>
                    <a:pt x="916" y="0"/>
                  </a:lnTo>
                  <a:lnTo>
                    <a:pt x="0" y="0"/>
                  </a:lnTo>
                  <a:close/>
                </a:path>
              </a:pathLst>
            </a:custGeom>
            <a:solidFill>
              <a:srgbClr val="F14364"/>
            </a:solidFill>
            <a:ln>
              <a:noFill/>
            </a:ln>
            <a:extLst>
              <a:ext uri="{91240B29-F687-4F45-9708-019B960494DF}">
                <a14:hiddenLine xmlns:a14="http://schemas.microsoft.com/office/drawing/2010/main" w="3175">
                  <a:solidFill>
                    <a:srgbClr val="000000"/>
                  </a:solidFill>
                  <a:bevel/>
                </a14:hiddenLine>
              </a:ext>
            </a:extLst>
          </p:spPr>
          <p:txBody>
            <a:bodyPr wrap="square"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zh-CN" altLang="en-US" sz="2000" b="1" noProof="1">
                <a:solidFill>
                  <a:srgbClr val="DA3925"/>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0" name="矩形 59"/>
          <p:cNvSpPr/>
          <p:nvPr/>
        </p:nvSpPr>
        <p:spPr>
          <a:xfrm rot="5400000">
            <a:off x="-2336725" y="3370452"/>
            <a:ext cx="5501137" cy="827687"/>
          </a:xfrm>
          <a:prstGeom prst="rect">
            <a:avLst/>
          </a:prstGeom>
          <a:gradFill>
            <a:gsLst>
              <a:gs pos="50000">
                <a:schemeClr val="accent1"/>
              </a:gs>
              <a:gs pos="0">
                <a:schemeClr val="accent1">
                  <a:lumMod val="25000"/>
                  <a:lumOff val="75000"/>
                </a:schemeClr>
              </a:gs>
              <a:gs pos="100000">
                <a:schemeClr val="accent1">
                  <a:lumMod val="85000"/>
                </a:schemeClr>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îslidè"/>
          <p:cNvSpPr txBox="1"/>
          <p:nvPr/>
        </p:nvSpPr>
        <p:spPr>
          <a:xfrm>
            <a:off x="3009125" y="214924"/>
            <a:ext cx="6174244" cy="768350"/>
          </a:xfrm>
          <a:prstGeom prst="rect">
            <a:avLst/>
          </a:prstGeom>
          <a:noFill/>
        </p:spPr>
        <p:txBody>
          <a:bodyPr wrap="square" lIns="91440" tIns="45720" rIns="91440" bIns="45720" anchor="ctr" anchorCtr="0">
            <a:spAutoFit/>
          </a:bodyPr>
          <a:lstStyle/>
          <a:p>
            <a:pPr algn="ctr"/>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目</a:t>
            </a:r>
            <a:r>
              <a:rPr lang="en-US" altLang="zh-CN" sz="440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录</a:t>
            </a:r>
          </a:p>
        </p:txBody>
      </p:sp>
      <p:cxnSp>
        <p:nvCxnSpPr>
          <p:cNvPr id="5" name="ïslïḑé"/>
          <p:cNvCxnSpPr/>
          <p:nvPr/>
        </p:nvCxnSpPr>
        <p:spPr>
          <a:xfrm>
            <a:off x="1654054" y="983185"/>
            <a:ext cx="8883616"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4" name="files_232852"/>
          <p:cNvSpPr/>
          <p:nvPr/>
        </p:nvSpPr>
        <p:spPr>
          <a:xfrm>
            <a:off x="188381" y="1382386"/>
            <a:ext cx="442527" cy="486308"/>
          </a:xfrm>
          <a:custGeom>
            <a:avLst/>
            <a:gdLst>
              <a:gd name="connsiteX0" fmla="*/ 70848 w 607639"/>
              <a:gd name="connsiteY0" fmla="*/ 242698 h 505601"/>
              <a:gd name="connsiteX1" fmla="*/ 60791 w 607639"/>
              <a:gd name="connsiteY1" fmla="*/ 252741 h 505601"/>
              <a:gd name="connsiteX2" fmla="*/ 70848 w 607639"/>
              <a:gd name="connsiteY2" fmla="*/ 262874 h 505601"/>
              <a:gd name="connsiteX3" fmla="*/ 192429 w 607639"/>
              <a:gd name="connsiteY3" fmla="*/ 262874 h 505601"/>
              <a:gd name="connsiteX4" fmla="*/ 202576 w 607639"/>
              <a:gd name="connsiteY4" fmla="*/ 252741 h 505601"/>
              <a:gd name="connsiteX5" fmla="*/ 192429 w 607639"/>
              <a:gd name="connsiteY5" fmla="*/ 242698 h 505601"/>
              <a:gd name="connsiteX6" fmla="*/ 70848 w 607639"/>
              <a:gd name="connsiteY6" fmla="*/ 202169 h 505601"/>
              <a:gd name="connsiteX7" fmla="*/ 60791 w 607639"/>
              <a:gd name="connsiteY7" fmla="*/ 212302 h 505601"/>
              <a:gd name="connsiteX8" fmla="*/ 70848 w 607639"/>
              <a:gd name="connsiteY8" fmla="*/ 222434 h 505601"/>
              <a:gd name="connsiteX9" fmla="*/ 192429 w 607639"/>
              <a:gd name="connsiteY9" fmla="*/ 222434 h 505601"/>
              <a:gd name="connsiteX10" fmla="*/ 202576 w 607639"/>
              <a:gd name="connsiteY10" fmla="*/ 212302 h 505601"/>
              <a:gd name="connsiteX11" fmla="*/ 192429 w 607639"/>
              <a:gd name="connsiteY11" fmla="*/ 202169 h 505601"/>
              <a:gd name="connsiteX12" fmla="*/ 40497 w 607639"/>
              <a:gd name="connsiteY12" fmla="*/ 141554 h 505601"/>
              <a:gd name="connsiteX13" fmla="*/ 567142 w 607639"/>
              <a:gd name="connsiteY13" fmla="*/ 141554 h 505601"/>
              <a:gd name="connsiteX14" fmla="*/ 607639 w 607639"/>
              <a:gd name="connsiteY14" fmla="*/ 181994 h 505601"/>
              <a:gd name="connsiteX15" fmla="*/ 607639 w 607639"/>
              <a:gd name="connsiteY15" fmla="*/ 465161 h 505601"/>
              <a:gd name="connsiteX16" fmla="*/ 567142 w 607639"/>
              <a:gd name="connsiteY16" fmla="*/ 505601 h 505601"/>
              <a:gd name="connsiteX17" fmla="*/ 40497 w 607639"/>
              <a:gd name="connsiteY17" fmla="*/ 505601 h 505601"/>
              <a:gd name="connsiteX18" fmla="*/ 0 w 607639"/>
              <a:gd name="connsiteY18" fmla="*/ 465161 h 505601"/>
              <a:gd name="connsiteX19" fmla="*/ 0 w 607639"/>
              <a:gd name="connsiteY19" fmla="*/ 181994 h 505601"/>
              <a:gd name="connsiteX20" fmla="*/ 40497 w 607639"/>
              <a:gd name="connsiteY20" fmla="*/ 141554 h 505601"/>
              <a:gd name="connsiteX21" fmla="*/ 70839 w 607639"/>
              <a:gd name="connsiteY21" fmla="*/ 0 h 505601"/>
              <a:gd name="connsiteX22" fmla="*/ 293703 w 607639"/>
              <a:gd name="connsiteY22" fmla="*/ 0 h 505601"/>
              <a:gd name="connsiteX23" fmla="*/ 301446 w 607639"/>
              <a:gd name="connsiteY23" fmla="*/ 3643 h 505601"/>
              <a:gd name="connsiteX24" fmla="*/ 349062 w 607639"/>
              <a:gd name="connsiteY24" fmla="*/ 60695 h 505601"/>
              <a:gd name="connsiteX25" fmla="*/ 506330 w 607639"/>
              <a:gd name="connsiteY25" fmla="*/ 60695 h 505601"/>
              <a:gd name="connsiteX26" fmla="*/ 556973 w 607639"/>
              <a:gd name="connsiteY26" fmla="*/ 111171 h 505601"/>
              <a:gd name="connsiteX27" fmla="*/ 546827 w 607639"/>
              <a:gd name="connsiteY27" fmla="*/ 121302 h 505601"/>
              <a:gd name="connsiteX28" fmla="*/ 40489 w 607639"/>
              <a:gd name="connsiteY28" fmla="*/ 121302 h 505601"/>
              <a:gd name="connsiteX29" fmla="*/ 30343 w 607639"/>
              <a:gd name="connsiteY29" fmla="*/ 111171 h 505601"/>
              <a:gd name="connsiteX30" fmla="*/ 30343 w 607639"/>
              <a:gd name="connsiteY30" fmla="*/ 40434 h 505601"/>
              <a:gd name="connsiteX31" fmla="*/ 70839 w 607639"/>
              <a:gd name="connsiteY31" fmla="*/ 0 h 50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639" h="505601">
                <a:moveTo>
                  <a:pt x="70848" y="242698"/>
                </a:moveTo>
                <a:cubicBezTo>
                  <a:pt x="65330" y="242698"/>
                  <a:pt x="60791" y="247142"/>
                  <a:pt x="60791" y="252741"/>
                </a:cubicBezTo>
                <a:cubicBezTo>
                  <a:pt x="60791" y="258341"/>
                  <a:pt x="65330" y="262874"/>
                  <a:pt x="70848" y="262874"/>
                </a:cubicBezTo>
                <a:lnTo>
                  <a:pt x="192429" y="262874"/>
                </a:lnTo>
                <a:cubicBezTo>
                  <a:pt x="198037" y="262874"/>
                  <a:pt x="202576" y="258341"/>
                  <a:pt x="202576" y="252741"/>
                </a:cubicBezTo>
                <a:cubicBezTo>
                  <a:pt x="202576" y="247142"/>
                  <a:pt x="198037" y="242698"/>
                  <a:pt x="192429" y="242698"/>
                </a:cubicBezTo>
                <a:close/>
                <a:moveTo>
                  <a:pt x="70848" y="202169"/>
                </a:moveTo>
                <a:cubicBezTo>
                  <a:pt x="65330" y="202169"/>
                  <a:pt x="60791" y="206702"/>
                  <a:pt x="60791" y="212302"/>
                </a:cubicBezTo>
                <a:cubicBezTo>
                  <a:pt x="60791" y="217901"/>
                  <a:pt x="65330" y="222434"/>
                  <a:pt x="70848" y="222434"/>
                </a:cubicBezTo>
                <a:lnTo>
                  <a:pt x="192429" y="222434"/>
                </a:lnTo>
                <a:cubicBezTo>
                  <a:pt x="198037" y="222434"/>
                  <a:pt x="202576" y="217901"/>
                  <a:pt x="202576" y="212302"/>
                </a:cubicBezTo>
                <a:cubicBezTo>
                  <a:pt x="202576" y="206702"/>
                  <a:pt x="198037" y="202169"/>
                  <a:pt x="192429" y="202169"/>
                </a:cubicBezTo>
                <a:close/>
                <a:moveTo>
                  <a:pt x="40497" y="141554"/>
                </a:moveTo>
                <a:lnTo>
                  <a:pt x="567142" y="141554"/>
                </a:lnTo>
                <a:cubicBezTo>
                  <a:pt x="589482" y="141554"/>
                  <a:pt x="607639" y="159685"/>
                  <a:pt x="607639" y="181994"/>
                </a:cubicBezTo>
                <a:lnTo>
                  <a:pt x="607639" y="465161"/>
                </a:lnTo>
                <a:cubicBezTo>
                  <a:pt x="607639" y="487470"/>
                  <a:pt x="589482" y="505601"/>
                  <a:pt x="567142" y="505601"/>
                </a:cubicBezTo>
                <a:lnTo>
                  <a:pt x="40497" y="505601"/>
                </a:lnTo>
                <a:cubicBezTo>
                  <a:pt x="18157" y="505601"/>
                  <a:pt x="0" y="487470"/>
                  <a:pt x="0" y="465161"/>
                </a:cubicBezTo>
                <a:lnTo>
                  <a:pt x="0" y="181994"/>
                </a:lnTo>
                <a:cubicBezTo>
                  <a:pt x="0" y="159685"/>
                  <a:pt x="18157" y="141554"/>
                  <a:pt x="40497" y="141554"/>
                </a:cubicBezTo>
                <a:close/>
                <a:moveTo>
                  <a:pt x="70839" y="0"/>
                </a:moveTo>
                <a:lnTo>
                  <a:pt x="293703" y="0"/>
                </a:lnTo>
                <a:cubicBezTo>
                  <a:pt x="296640" y="0"/>
                  <a:pt x="299488" y="1333"/>
                  <a:pt x="301446" y="3643"/>
                </a:cubicBezTo>
                <a:lnTo>
                  <a:pt x="349062" y="60695"/>
                </a:lnTo>
                <a:lnTo>
                  <a:pt x="506330" y="60695"/>
                </a:lnTo>
                <a:cubicBezTo>
                  <a:pt x="534277" y="60695"/>
                  <a:pt x="556973" y="83356"/>
                  <a:pt x="556973" y="111171"/>
                </a:cubicBezTo>
                <a:cubicBezTo>
                  <a:pt x="556973" y="116770"/>
                  <a:pt x="552434" y="121302"/>
                  <a:pt x="546827" y="121302"/>
                </a:cubicBezTo>
                <a:lnTo>
                  <a:pt x="40489" y="121302"/>
                </a:lnTo>
                <a:cubicBezTo>
                  <a:pt x="34882" y="121302"/>
                  <a:pt x="30343" y="116770"/>
                  <a:pt x="30343" y="111171"/>
                </a:cubicBezTo>
                <a:lnTo>
                  <a:pt x="30343" y="40434"/>
                </a:lnTo>
                <a:cubicBezTo>
                  <a:pt x="30343" y="18129"/>
                  <a:pt x="48500" y="0"/>
                  <a:pt x="7083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hield-little-shape-with-a-cross_20488"/>
          <p:cNvSpPr/>
          <p:nvPr/>
        </p:nvSpPr>
        <p:spPr>
          <a:xfrm>
            <a:off x="165431" y="2393210"/>
            <a:ext cx="442528" cy="473475"/>
          </a:xfrm>
          <a:custGeom>
            <a:avLst/>
            <a:gdLst>
              <a:gd name="connsiteX0" fmla="*/ 275911 w 525007"/>
              <a:gd name="connsiteY0" fmla="*/ 324178 h 601853"/>
              <a:gd name="connsiteX1" fmla="*/ 518444 w 525007"/>
              <a:gd name="connsiteY1" fmla="*/ 324178 h 601853"/>
              <a:gd name="connsiteX2" fmla="*/ 395921 w 525007"/>
              <a:gd name="connsiteY2" fmla="*/ 540580 h 601853"/>
              <a:gd name="connsiteX3" fmla="*/ 275911 w 525007"/>
              <a:gd name="connsiteY3" fmla="*/ 601500 h 601853"/>
              <a:gd name="connsiteX4" fmla="*/ 5857 w 525007"/>
              <a:gd name="connsiteY4" fmla="*/ 324178 h 601853"/>
              <a:gd name="connsiteX5" fmla="*/ 249237 w 525007"/>
              <a:gd name="connsiteY5" fmla="*/ 324178 h 601853"/>
              <a:gd name="connsiteX6" fmla="*/ 249237 w 525007"/>
              <a:gd name="connsiteY6" fmla="*/ 601853 h 601853"/>
              <a:gd name="connsiteX7" fmla="*/ 128720 w 525007"/>
              <a:gd name="connsiteY7" fmla="*/ 544611 h 601853"/>
              <a:gd name="connsiteX8" fmla="*/ 5857 w 525007"/>
              <a:gd name="connsiteY8" fmla="*/ 324178 h 601853"/>
              <a:gd name="connsiteX9" fmla="*/ 275911 w 525007"/>
              <a:gd name="connsiteY9" fmla="*/ 0 h 601853"/>
              <a:gd name="connsiteX10" fmla="*/ 479580 w 525007"/>
              <a:gd name="connsiteY10" fmla="*/ 61423 h 601853"/>
              <a:gd name="connsiteX11" fmla="*/ 490141 w 525007"/>
              <a:gd name="connsiteY11" fmla="*/ 62762 h 601853"/>
              <a:gd name="connsiteX12" fmla="*/ 493996 w 525007"/>
              <a:gd name="connsiteY12" fmla="*/ 72636 h 601853"/>
              <a:gd name="connsiteX13" fmla="*/ 525007 w 525007"/>
              <a:gd name="connsiteY13" fmla="*/ 243348 h 601853"/>
              <a:gd name="connsiteX14" fmla="*/ 522158 w 525007"/>
              <a:gd name="connsiteY14" fmla="*/ 297575 h 601853"/>
              <a:gd name="connsiteX15" fmla="*/ 275911 w 525007"/>
              <a:gd name="connsiteY15" fmla="*/ 297575 h 601853"/>
              <a:gd name="connsiteX16" fmla="*/ 249096 w 525007"/>
              <a:gd name="connsiteY16" fmla="*/ 0 h 601853"/>
              <a:gd name="connsiteX17" fmla="*/ 249096 w 525007"/>
              <a:gd name="connsiteY17" fmla="*/ 297575 h 601853"/>
              <a:gd name="connsiteX18" fmla="*/ 2514 w 525007"/>
              <a:gd name="connsiteY18" fmla="*/ 297575 h 601853"/>
              <a:gd name="connsiteX19" fmla="*/ 0 w 525007"/>
              <a:gd name="connsiteY19" fmla="*/ 243348 h 601853"/>
              <a:gd name="connsiteX20" fmla="*/ 31011 w 525007"/>
              <a:gd name="connsiteY20" fmla="*/ 72636 h 601853"/>
              <a:gd name="connsiteX21" fmla="*/ 34866 w 525007"/>
              <a:gd name="connsiteY21" fmla="*/ 62762 h 601853"/>
              <a:gd name="connsiteX22" fmla="*/ 45595 w 525007"/>
              <a:gd name="connsiteY22" fmla="*/ 61423 h 601853"/>
              <a:gd name="connsiteX23" fmla="*/ 249096 w 525007"/>
              <a:gd name="connsiteY23" fmla="*/ 0 h 6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007" h="601853">
                <a:moveTo>
                  <a:pt x="275911" y="324178"/>
                </a:moveTo>
                <a:lnTo>
                  <a:pt x="518444" y="324178"/>
                </a:lnTo>
                <a:cubicBezTo>
                  <a:pt x="499839" y="435475"/>
                  <a:pt x="444193" y="502421"/>
                  <a:pt x="395921" y="540580"/>
                </a:cubicBezTo>
                <a:cubicBezTo>
                  <a:pt x="346643" y="579743"/>
                  <a:pt x="296695" y="595977"/>
                  <a:pt x="275911" y="601500"/>
                </a:cubicBezTo>
                <a:close/>
                <a:moveTo>
                  <a:pt x="5857" y="324178"/>
                </a:moveTo>
                <a:lnTo>
                  <a:pt x="249237" y="324178"/>
                </a:lnTo>
                <a:lnTo>
                  <a:pt x="249237" y="601853"/>
                </a:lnTo>
                <a:cubicBezTo>
                  <a:pt x="227614" y="596999"/>
                  <a:pt x="177999" y="582270"/>
                  <a:pt x="128720" y="544611"/>
                </a:cubicBezTo>
                <a:cubicBezTo>
                  <a:pt x="61506" y="492892"/>
                  <a:pt x="20272" y="418912"/>
                  <a:pt x="5857" y="324178"/>
                </a:cubicBezTo>
                <a:close/>
                <a:moveTo>
                  <a:pt x="275911" y="0"/>
                </a:moveTo>
                <a:cubicBezTo>
                  <a:pt x="331396" y="31130"/>
                  <a:pt x="401633" y="52385"/>
                  <a:pt x="479580" y="61423"/>
                </a:cubicBezTo>
                <a:lnTo>
                  <a:pt x="490141" y="62762"/>
                </a:lnTo>
                <a:lnTo>
                  <a:pt x="493996" y="72636"/>
                </a:lnTo>
                <a:cubicBezTo>
                  <a:pt x="514279" y="124854"/>
                  <a:pt x="525007" y="183767"/>
                  <a:pt x="525007" y="243348"/>
                </a:cubicBezTo>
                <a:cubicBezTo>
                  <a:pt x="525007" y="262428"/>
                  <a:pt x="524001" y="280504"/>
                  <a:pt x="522158" y="297575"/>
                </a:cubicBezTo>
                <a:lnTo>
                  <a:pt x="275911" y="297575"/>
                </a:lnTo>
                <a:close/>
                <a:moveTo>
                  <a:pt x="249096" y="0"/>
                </a:moveTo>
                <a:lnTo>
                  <a:pt x="249096" y="297575"/>
                </a:lnTo>
                <a:lnTo>
                  <a:pt x="2514" y="297575"/>
                </a:lnTo>
                <a:cubicBezTo>
                  <a:pt x="838" y="280169"/>
                  <a:pt x="0" y="262093"/>
                  <a:pt x="0" y="243348"/>
                </a:cubicBezTo>
                <a:cubicBezTo>
                  <a:pt x="0" y="183767"/>
                  <a:pt x="10728" y="124854"/>
                  <a:pt x="31011" y="72636"/>
                </a:cubicBezTo>
                <a:lnTo>
                  <a:pt x="34866" y="62762"/>
                </a:lnTo>
                <a:lnTo>
                  <a:pt x="45595" y="61423"/>
                </a:lnTo>
                <a:cubicBezTo>
                  <a:pt x="123374" y="52385"/>
                  <a:pt x="193611" y="31130"/>
                  <a:pt x="2490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lectronic-wishlist_69864"/>
          <p:cNvSpPr/>
          <p:nvPr/>
        </p:nvSpPr>
        <p:spPr>
          <a:xfrm>
            <a:off x="165431" y="3510629"/>
            <a:ext cx="379042" cy="473917"/>
          </a:xfrm>
          <a:custGeom>
            <a:avLst/>
            <a:gdLst>
              <a:gd name="connsiteX0" fmla="*/ 259575 w 519150"/>
              <a:gd name="connsiteY0" fmla="*/ 521543 h 604604"/>
              <a:gd name="connsiteX1" fmla="*/ 234323 w 519150"/>
              <a:gd name="connsiteY1" fmla="*/ 546665 h 604604"/>
              <a:gd name="connsiteX2" fmla="*/ 259575 w 519150"/>
              <a:gd name="connsiteY2" fmla="*/ 571880 h 604604"/>
              <a:gd name="connsiteX3" fmla="*/ 284827 w 519150"/>
              <a:gd name="connsiteY3" fmla="*/ 546665 h 604604"/>
              <a:gd name="connsiteX4" fmla="*/ 259575 w 519150"/>
              <a:gd name="connsiteY4" fmla="*/ 521543 h 604604"/>
              <a:gd name="connsiteX5" fmla="*/ 366482 w 519150"/>
              <a:gd name="connsiteY5" fmla="*/ 294725 h 604604"/>
              <a:gd name="connsiteX6" fmla="*/ 381687 w 519150"/>
              <a:gd name="connsiteY6" fmla="*/ 297297 h 604604"/>
              <a:gd name="connsiteX7" fmla="*/ 388094 w 519150"/>
              <a:gd name="connsiteY7" fmla="*/ 325106 h 604604"/>
              <a:gd name="connsiteX8" fmla="*/ 329409 w 519150"/>
              <a:gd name="connsiteY8" fmla="*/ 418453 h 604604"/>
              <a:gd name="connsiteX9" fmla="*/ 315109 w 519150"/>
              <a:gd name="connsiteY9" fmla="*/ 427723 h 604604"/>
              <a:gd name="connsiteX10" fmla="*/ 312324 w 519150"/>
              <a:gd name="connsiteY10" fmla="*/ 427908 h 604604"/>
              <a:gd name="connsiteX11" fmla="*/ 298859 w 519150"/>
              <a:gd name="connsiteY11" fmla="*/ 422810 h 604604"/>
              <a:gd name="connsiteX12" fmla="*/ 255867 w 519150"/>
              <a:gd name="connsiteY12" fmla="*/ 384804 h 604604"/>
              <a:gd name="connsiteX13" fmla="*/ 254195 w 519150"/>
              <a:gd name="connsiteY13" fmla="*/ 356345 h 604604"/>
              <a:gd name="connsiteX14" fmla="*/ 282610 w 519150"/>
              <a:gd name="connsiteY14" fmla="*/ 354584 h 604604"/>
              <a:gd name="connsiteX15" fmla="*/ 307866 w 519150"/>
              <a:gd name="connsiteY15" fmla="*/ 376924 h 604604"/>
              <a:gd name="connsiteX16" fmla="*/ 353923 w 519150"/>
              <a:gd name="connsiteY16" fmla="*/ 303693 h 604604"/>
              <a:gd name="connsiteX17" fmla="*/ 366482 w 519150"/>
              <a:gd name="connsiteY17" fmla="*/ 294725 h 604604"/>
              <a:gd name="connsiteX18" fmla="*/ 201931 w 519150"/>
              <a:gd name="connsiteY18" fmla="*/ 294258 h 604604"/>
              <a:gd name="connsiteX19" fmla="*/ 300323 w 519150"/>
              <a:gd name="connsiteY19" fmla="*/ 294258 h 604604"/>
              <a:gd name="connsiteX20" fmla="*/ 328633 w 519150"/>
              <a:gd name="connsiteY20" fmla="*/ 305937 h 604604"/>
              <a:gd name="connsiteX21" fmla="*/ 303386 w 519150"/>
              <a:gd name="connsiteY21" fmla="*/ 346072 h 604604"/>
              <a:gd name="connsiteX22" fmla="*/ 299951 w 519150"/>
              <a:gd name="connsiteY22" fmla="*/ 343014 h 604604"/>
              <a:gd name="connsiteX23" fmla="*/ 299951 w 519150"/>
              <a:gd name="connsiteY23" fmla="*/ 334115 h 604604"/>
              <a:gd name="connsiteX24" fmla="*/ 288070 w 519150"/>
              <a:gd name="connsiteY24" fmla="*/ 334208 h 604604"/>
              <a:gd name="connsiteX25" fmla="*/ 250199 w 519150"/>
              <a:gd name="connsiteY25" fmla="*/ 334301 h 604604"/>
              <a:gd name="connsiteX26" fmla="*/ 201931 w 519150"/>
              <a:gd name="connsiteY26" fmla="*/ 334579 h 604604"/>
              <a:gd name="connsiteX27" fmla="*/ 202396 w 519150"/>
              <a:gd name="connsiteY27" fmla="*/ 432367 h 604604"/>
              <a:gd name="connsiteX28" fmla="*/ 278788 w 519150"/>
              <a:gd name="connsiteY28" fmla="*/ 431997 h 604604"/>
              <a:gd name="connsiteX29" fmla="*/ 285471 w 519150"/>
              <a:gd name="connsiteY29" fmla="*/ 437929 h 604604"/>
              <a:gd name="connsiteX30" fmla="*/ 312297 w 519150"/>
              <a:gd name="connsiteY30" fmla="*/ 448125 h 604604"/>
              <a:gd name="connsiteX31" fmla="*/ 317959 w 519150"/>
              <a:gd name="connsiteY31" fmla="*/ 447661 h 604604"/>
              <a:gd name="connsiteX32" fmla="*/ 339772 w 519150"/>
              <a:gd name="connsiteY32" fmla="*/ 437094 h 604604"/>
              <a:gd name="connsiteX33" fmla="*/ 300323 w 519150"/>
              <a:gd name="connsiteY33" fmla="*/ 472224 h 604604"/>
              <a:gd name="connsiteX34" fmla="*/ 201931 w 519150"/>
              <a:gd name="connsiteY34" fmla="*/ 472224 h 604604"/>
              <a:gd name="connsiteX35" fmla="*/ 162018 w 519150"/>
              <a:gd name="connsiteY35" fmla="*/ 432367 h 604604"/>
              <a:gd name="connsiteX36" fmla="*/ 162018 w 519150"/>
              <a:gd name="connsiteY36" fmla="*/ 334115 h 604604"/>
              <a:gd name="connsiteX37" fmla="*/ 201931 w 519150"/>
              <a:gd name="connsiteY37" fmla="*/ 294258 h 604604"/>
              <a:gd name="connsiteX38" fmla="*/ 366482 w 519150"/>
              <a:gd name="connsiteY38" fmla="*/ 81958 h 604604"/>
              <a:gd name="connsiteX39" fmla="*/ 381687 w 519150"/>
              <a:gd name="connsiteY39" fmla="*/ 84542 h 604604"/>
              <a:gd name="connsiteX40" fmla="*/ 388094 w 519150"/>
              <a:gd name="connsiteY40" fmla="*/ 115782 h 604604"/>
              <a:gd name="connsiteX41" fmla="*/ 329409 w 519150"/>
              <a:gd name="connsiteY41" fmla="*/ 205699 h 604604"/>
              <a:gd name="connsiteX42" fmla="*/ 315109 w 519150"/>
              <a:gd name="connsiteY42" fmla="*/ 214968 h 604604"/>
              <a:gd name="connsiteX43" fmla="*/ 312324 w 519150"/>
              <a:gd name="connsiteY43" fmla="*/ 215154 h 604604"/>
              <a:gd name="connsiteX44" fmla="*/ 298859 w 519150"/>
              <a:gd name="connsiteY44" fmla="*/ 210055 h 604604"/>
              <a:gd name="connsiteX45" fmla="*/ 255867 w 519150"/>
              <a:gd name="connsiteY45" fmla="*/ 172049 h 604604"/>
              <a:gd name="connsiteX46" fmla="*/ 254195 w 519150"/>
              <a:gd name="connsiteY46" fmla="*/ 143591 h 604604"/>
              <a:gd name="connsiteX47" fmla="*/ 282610 w 519150"/>
              <a:gd name="connsiteY47" fmla="*/ 141830 h 604604"/>
              <a:gd name="connsiteX48" fmla="*/ 307866 w 519150"/>
              <a:gd name="connsiteY48" fmla="*/ 164170 h 604604"/>
              <a:gd name="connsiteX49" fmla="*/ 353923 w 519150"/>
              <a:gd name="connsiteY49" fmla="*/ 90846 h 604604"/>
              <a:gd name="connsiteX50" fmla="*/ 366482 w 519150"/>
              <a:gd name="connsiteY50" fmla="*/ 81958 h 604604"/>
              <a:gd name="connsiteX51" fmla="*/ 201931 w 519150"/>
              <a:gd name="connsiteY51" fmla="*/ 81503 h 604604"/>
              <a:gd name="connsiteX52" fmla="*/ 300323 w 519150"/>
              <a:gd name="connsiteY52" fmla="*/ 81503 h 604604"/>
              <a:gd name="connsiteX53" fmla="*/ 328633 w 519150"/>
              <a:gd name="connsiteY53" fmla="*/ 93182 h 604604"/>
              <a:gd name="connsiteX54" fmla="*/ 303386 w 519150"/>
              <a:gd name="connsiteY54" fmla="*/ 133317 h 604604"/>
              <a:gd name="connsiteX55" fmla="*/ 299951 w 519150"/>
              <a:gd name="connsiteY55" fmla="*/ 130258 h 604604"/>
              <a:gd name="connsiteX56" fmla="*/ 299951 w 519150"/>
              <a:gd name="connsiteY56" fmla="*/ 121360 h 604604"/>
              <a:gd name="connsiteX57" fmla="*/ 288070 w 519150"/>
              <a:gd name="connsiteY57" fmla="*/ 121452 h 604604"/>
              <a:gd name="connsiteX58" fmla="*/ 250199 w 519150"/>
              <a:gd name="connsiteY58" fmla="*/ 121545 h 604604"/>
              <a:gd name="connsiteX59" fmla="*/ 201931 w 519150"/>
              <a:gd name="connsiteY59" fmla="*/ 121730 h 604604"/>
              <a:gd name="connsiteX60" fmla="*/ 202396 w 519150"/>
              <a:gd name="connsiteY60" fmla="*/ 219612 h 604604"/>
              <a:gd name="connsiteX61" fmla="*/ 278788 w 519150"/>
              <a:gd name="connsiteY61" fmla="*/ 219241 h 604604"/>
              <a:gd name="connsiteX62" fmla="*/ 285471 w 519150"/>
              <a:gd name="connsiteY62" fmla="*/ 225173 h 604604"/>
              <a:gd name="connsiteX63" fmla="*/ 312297 w 519150"/>
              <a:gd name="connsiteY63" fmla="*/ 235369 h 604604"/>
              <a:gd name="connsiteX64" fmla="*/ 317959 w 519150"/>
              <a:gd name="connsiteY64" fmla="*/ 234906 h 604604"/>
              <a:gd name="connsiteX65" fmla="*/ 339772 w 519150"/>
              <a:gd name="connsiteY65" fmla="*/ 224339 h 604604"/>
              <a:gd name="connsiteX66" fmla="*/ 300323 w 519150"/>
              <a:gd name="connsiteY66" fmla="*/ 259469 h 604604"/>
              <a:gd name="connsiteX67" fmla="*/ 201931 w 519150"/>
              <a:gd name="connsiteY67" fmla="*/ 259469 h 604604"/>
              <a:gd name="connsiteX68" fmla="*/ 162018 w 519150"/>
              <a:gd name="connsiteY68" fmla="*/ 219612 h 604604"/>
              <a:gd name="connsiteX69" fmla="*/ 162018 w 519150"/>
              <a:gd name="connsiteY69" fmla="*/ 121360 h 604604"/>
              <a:gd name="connsiteX70" fmla="*/ 201931 w 519150"/>
              <a:gd name="connsiteY70" fmla="*/ 81503 h 604604"/>
              <a:gd name="connsiteX71" fmla="*/ 77705 w 519150"/>
              <a:gd name="connsiteY71" fmla="*/ 50430 h 604604"/>
              <a:gd name="connsiteX72" fmla="*/ 60252 w 519150"/>
              <a:gd name="connsiteY72" fmla="*/ 67765 h 604604"/>
              <a:gd name="connsiteX73" fmla="*/ 60252 w 519150"/>
              <a:gd name="connsiteY73" fmla="*/ 478900 h 604604"/>
              <a:gd name="connsiteX74" fmla="*/ 77705 w 519150"/>
              <a:gd name="connsiteY74" fmla="*/ 496328 h 604604"/>
              <a:gd name="connsiteX75" fmla="*/ 441537 w 519150"/>
              <a:gd name="connsiteY75" fmla="*/ 496328 h 604604"/>
              <a:gd name="connsiteX76" fmla="*/ 458898 w 519150"/>
              <a:gd name="connsiteY76" fmla="*/ 478900 h 604604"/>
              <a:gd name="connsiteX77" fmla="*/ 458898 w 519150"/>
              <a:gd name="connsiteY77" fmla="*/ 67765 h 604604"/>
              <a:gd name="connsiteX78" fmla="*/ 441537 w 519150"/>
              <a:gd name="connsiteY78" fmla="*/ 50430 h 604604"/>
              <a:gd name="connsiteX79" fmla="*/ 45583 w 519150"/>
              <a:gd name="connsiteY79" fmla="*/ 0 h 604604"/>
              <a:gd name="connsiteX80" fmla="*/ 473659 w 519150"/>
              <a:gd name="connsiteY80" fmla="*/ 0 h 604604"/>
              <a:gd name="connsiteX81" fmla="*/ 519150 w 519150"/>
              <a:gd name="connsiteY81" fmla="*/ 45517 h 604604"/>
              <a:gd name="connsiteX82" fmla="*/ 519150 w 519150"/>
              <a:gd name="connsiteY82" fmla="*/ 559180 h 604604"/>
              <a:gd name="connsiteX83" fmla="*/ 473659 w 519150"/>
              <a:gd name="connsiteY83" fmla="*/ 604604 h 604604"/>
              <a:gd name="connsiteX84" fmla="*/ 45583 w 519150"/>
              <a:gd name="connsiteY84" fmla="*/ 604604 h 604604"/>
              <a:gd name="connsiteX85" fmla="*/ 0 w 519150"/>
              <a:gd name="connsiteY85" fmla="*/ 559180 h 604604"/>
              <a:gd name="connsiteX86" fmla="*/ 0 w 519150"/>
              <a:gd name="connsiteY86" fmla="*/ 45517 h 604604"/>
              <a:gd name="connsiteX87" fmla="*/ 45583 w 519150"/>
              <a:gd name="connsiteY87" fmla="*/ 0 h 60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9150" h="604604">
                <a:moveTo>
                  <a:pt x="259575" y="521543"/>
                </a:moveTo>
                <a:cubicBezTo>
                  <a:pt x="245649" y="521543"/>
                  <a:pt x="234323" y="532760"/>
                  <a:pt x="234323" y="546665"/>
                </a:cubicBezTo>
                <a:cubicBezTo>
                  <a:pt x="234323" y="560663"/>
                  <a:pt x="245649" y="571880"/>
                  <a:pt x="259575" y="571880"/>
                </a:cubicBezTo>
                <a:cubicBezTo>
                  <a:pt x="273501" y="571880"/>
                  <a:pt x="284827" y="560663"/>
                  <a:pt x="284827" y="546665"/>
                </a:cubicBezTo>
                <a:cubicBezTo>
                  <a:pt x="284827" y="532760"/>
                  <a:pt x="273501" y="521543"/>
                  <a:pt x="259575" y="521543"/>
                </a:cubicBezTo>
                <a:close/>
                <a:moveTo>
                  <a:pt x="366482" y="294725"/>
                </a:moveTo>
                <a:cubicBezTo>
                  <a:pt x="371519" y="293566"/>
                  <a:pt x="376998" y="294331"/>
                  <a:pt x="381687" y="297297"/>
                </a:cubicBezTo>
                <a:cubicBezTo>
                  <a:pt x="391158" y="303230"/>
                  <a:pt x="394037" y="315651"/>
                  <a:pt x="388094" y="325106"/>
                </a:cubicBezTo>
                <a:lnTo>
                  <a:pt x="329409" y="418453"/>
                </a:lnTo>
                <a:cubicBezTo>
                  <a:pt x="326252" y="423459"/>
                  <a:pt x="321052" y="426889"/>
                  <a:pt x="315109" y="427723"/>
                </a:cubicBezTo>
                <a:cubicBezTo>
                  <a:pt x="314181" y="427816"/>
                  <a:pt x="313252" y="427908"/>
                  <a:pt x="312324" y="427908"/>
                </a:cubicBezTo>
                <a:cubicBezTo>
                  <a:pt x="307402" y="427908"/>
                  <a:pt x="302574" y="426147"/>
                  <a:pt x="298859" y="422810"/>
                </a:cubicBezTo>
                <a:lnTo>
                  <a:pt x="255867" y="384804"/>
                </a:lnTo>
                <a:cubicBezTo>
                  <a:pt x="247510" y="377388"/>
                  <a:pt x="246767" y="364596"/>
                  <a:pt x="254195" y="356345"/>
                </a:cubicBezTo>
                <a:cubicBezTo>
                  <a:pt x="261531" y="348003"/>
                  <a:pt x="274345" y="347261"/>
                  <a:pt x="282610" y="354584"/>
                </a:cubicBezTo>
                <a:lnTo>
                  <a:pt x="307866" y="376924"/>
                </a:lnTo>
                <a:lnTo>
                  <a:pt x="353923" y="303693"/>
                </a:lnTo>
                <a:cubicBezTo>
                  <a:pt x="356848" y="298966"/>
                  <a:pt x="361444" y="295883"/>
                  <a:pt x="366482" y="294725"/>
                </a:cubicBezTo>
                <a:close/>
                <a:moveTo>
                  <a:pt x="201931" y="294258"/>
                </a:moveTo>
                <a:lnTo>
                  <a:pt x="300323" y="294258"/>
                </a:lnTo>
                <a:cubicBezTo>
                  <a:pt x="311368" y="294258"/>
                  <a:pt x="321393" y="298707"/>
                  <a:pt x="328633" y="305937"/>
                </a:cubicBezTo>
                <a:lnTo>
                  <a:pt x="303386" y="346072"/>
                </a:lnTo>
                <a:lnTo>
                  <a:pt x="299951" y="343014"/>
                </a:lnTo>
                <a:lnTo>
                  <a:pt x="299951" y="334115"/>
                </a:lnTo>
                <a:lnTo>
                  <a:pt x="288070" y="334208"/>
                </a:lnTo>
                <a:cubicBezTo>
                  <a:pt x="276096" y="327905"/>
                  <a:pt x="261894" y="328090"/>
                  <a:pt x="250199" y="334301"/>
                </a:cubicBezTo>
                <a:lnTo>
                  <a:pt x="201931" y="334579"/>
                </a:lnTo>
                <a:lnTo>
                  <a:pt x="202396" y="432367"/>
                </a:lnTo>
                <a:lnTo>
                  <a:pt x="278788" y="431997"/>
                </a:lnTo>
                <a:lnTo>
                  <a:pt x="285471" y="437929"/>
                </a:lnTo>
                <a:cubicBezTo>
                  <a:pt x="292897" y="444510"/>
                  <a:pt x="302458" y="448125"/>
                  <a:pt x="312297" y="448125"/>
                </a:cubicBezTo>
                <a:cubicBezTo>
                  <a:pt x="314153" y="448125"/>
                  <a:pt x="316102" y="447939"/>
                  <a:pt x="317959" y="447661"/>
                </a:cubicBezTo>
                <a:cubicBezTo>
                  <a:pt x="326313" y="446456"/>
                  <a:pt x="333831" y="442656"/>
                  <a:pt x="339772" y="437094"/>
                </a:cubicBezTo>
                <a:cubicBezTo>
                  <a:pt x="337451" y="456838"/>
                  <a:pt x="320743" y="472224"/>
                  <a:pt x="300323" y="472224"/>
                </a:cubicBezTo>
                <a:lnTo>
                  <a:pt x="201931" y="472224"/>
                </a:lnTo>
                <a:cubicBezTo>
                  <a:pt x="179933" y="472224"/>
                  <a:pt x="162018" y="454335"/>
                  <a:pt x="162018" y="432367"/>
                </a:cubicBezTo>
                <a:lnTo>
                  <a:pt x="162018" y="334115"/>
                </a:lnTo>
                <a:cubicBezTo>
                  <a:pt x="162018" y="312148"/>
                  <a:pt x="179933" y="294258"/>
                  <a:pt x="201931" y="294258"/>
                </a:cubicBezTo>
                <a:close/>
                <a:moveTo>
                  <a:pt x="366482" y="81958"/>
                </a:moveTo>
                <a:cubicBezTo>
                  <a:pt x="371519" y="80811"/>
                  <a:pt x="376998" y="81576"/>
                  <a:pt x="381687" y="84542"/>
                </a:cubicBezTo>
                <a:cubicBezTo>
                  <a:pt x="391158" y="90475"/>
                  <a:pt x="394037" y="106326"/>
                  <a:pt x="388094" y="115782"/>
                </a:cubicBezTo>
                <a:lnTo>
                  <a:pt x="329409" y="205699"/>
                </a:lnTo>
                <a:cubicBezTo>
                  <a:pt x="326252" y="210797"/>
                  <a:pt x="321052" y="214134"/>
                  <a:pt x="315109" y="214968"/>
                </a:cubicBezTo>
                <a:cubicBezTo>
                  <a:pt x="314181" y="215061"/>
                  <a:pt x="313252" y="215154"/>
                  <a:pt x="312324" y="215154"/>
                </a:cubicBezTo>
                <a:cubicBezTo>
                  <a:pt x="307402" y="215154"/>
                  <a:pt x="302574" y="213392"/>
                  <a:pt x="298859" y="210055"/>
                </a:cubicBezTo>
                <a:lnTo>
                  <a:pt x="255867" y="172049"/>
                </a:lnTo>
                <a:cubicBezTo>
                  <a:pt x="247510" y="164633"/>
                  <a:pt x="246767" y="151934"/>
                  <a:pt x="254195" y="143591"/>
                </a:cubicBezTo>
                <a:cubicBezTo>
                  <a:pt x="261531" y="135248"/>
                  <a:pt x="274345" y="134507"/>
                  <a:pt x="282610" y="141830"/>
                </a:cubicBezTo>
                <a:lnTo>
                  <a:pt x="307866" y="164170"/>
                </a:lnTo>
                <a:lnTo>
                  <a:pt x="353923" y="90846"/>
                </a:lnTo>
                <a:cubicBezTo>
                  <a:pt x="356848" y="86165"/>
                  <a:pt x="361444" y="83106"/>
                  <a:pt x="366482" y="81958"/>
                </a:cubicBezTo>
                <a:close/>
                <a:moveTo>
                  <a:pt x="201931" y="81503"/>
                </a:moveTo>
                <a:lnTo>
                  <a:pt x="300323" y="81503"/>
                </a:lnTo>
                <a:cubicBezTo>
                  <a:pt x="311368" y="81503"/>
                  <a:pt x="321393" y="85952"/>
                  <a:pt x="328633" y="93182"/>
                </a:cubicBezTo>
                <a:lnTo>
                  <a:pt x="303386" y="133317"/>
                </a:lnTo>
                <a:lnTo>
                  <a:pt x="299951" y="130258"/>
                </a:lnTo>
                <a:lnTo>
                  <a:pt x="299951" y="121360"/>
                </a:lnTo>
                <a:lnTo>
                  <a:pt x="288070" y="121452"/>
                </a:lnTo>
                <a:cubicBezTo>
                  <a:pt x="276096" y="115149"/>
                  <a:pt x="261894" y="115242"/>
                  <a:pt x="250199" y="121545"/>
                </a:cubicBezTo>
                <a:lnTo>
                  <a:pt x="201931" y="121730"/>
                </a:lnTo>
                <a:lnTo>
                  <a:pt x="202396" y="219612"/>
                </a:lnTo>
                <a:lnTo>
                  <a:pt x="278788" y="219241"/>
                </a:lnTo>
                <a:lnTo>
                  <a:pt x="285471" y="225173"/>
                </a:lnTo>
                <a:cubicBezTo>
                  <a:pt x="292897" y="231754"/>
                  <a:pt x="302458" y="235369"/>
                  <a:pt x="312297" y="235369"/>
                </a:cubicBezTo>
                <a:cubicBezTo>
                  <a:pt x="314153" y="235369"/>
                  <a:pt x="316102" y="235184"/>
                  <a:pt x="317959" y="234906"/>
                </a:cubicBezTo>
                <a:cubicBezTo>
                  <a:pt x="326313" y="233701"/>
                  <a:pt x="333831" y="229900"/>
                  <a:pt x="339772" y="224339"/>
                </a:cubicBezTo>
                <a:cubicBezTo>
                  <a:pt x="337451" y="244082"/>
                  <a:pt x="320743" y="259469"/>
                  <a:pt x="300323" y="259469"/>
                </a:cubicBezTo>
                <a:lnTo>
                  <a:pt x="201931" y="259469"/>
                </a:lnTo>
                <a:cubicBezTo>
                  <a:pt x="179933" y="259469"/>
                  <a:pt x="162018" y="241579"/>
                  <a:pt x="162018" y="219612"/>
                </a:cubicBezTo>
                <a:lnTo>
                  <a:pt x="162018" y="121360"/>
                </a:lnTo>
                <a:cubicBezTo>
                  <a:pt x="162018" y="99392"/>
                  <a:pt x="179933" y="81503"/>
                  <a:pt x="201931" y="81503"/>
                </a:cubicBezTo>
                <a:close/>
                <a:moveTo>
                  <a:pt x="77705" y="50430"/>
                </a:moveTo>
                <a:cubicBezTo>
                  <a:pt x="68050" y="50430"/>
                  <a:pt x="60252" y="58217"/>
                  <a:pt x="60252" y="67765"/>
                </a:cubicBezTo>
                <a:lnTo>
                  <a:pt x="60252" y="478900"/>
                </a:lnTo>
                <a:cubicBezTo>
                  <a:pt x="60252" y="488541"/>
                  <a:pt x="68050" y="496328"/>
                  <a:pt x="77705" y="496328"/>
                </a:cubicBezTo>
                <a:lnTo>
                  <a:pt x="441537" y="496328"/>
                </a:lnTo>
                <a:cubicBezTo>
                  <a:pt x="451100" y="496328"/>
                  <a:pt x="458898" y="488541"/>
                  <a:pt x="458898" y="478900"/>
                </a:cubicBezTo>
                <a:lnTo>
                  <a:pt x="458898" y="67765"/>
                </a:lnTo>
                <a:cubicBezTo>
                  <a:pt x="458898" y="58217"/>
                  <a:pt x="451100" y="50430"/>
                  <a:pt x="441537" y="50430"/>
                </a:cubicBezTo>
                <a:close/>
                <a:moveTo>
                  <a:pt x="45583" y="0"/>
                </a:moveTo>
                <a:lnTo>
                  <a:pt x="473659" y="0"/>
                </a:lnTo>
                <a:cubicBezTo>
                  <a:pt x="498818" y="0"/>
                  <a:pt x="519150" y="20394"/>
                  <a:pt x="519150" y="45517"/>
                </a:cubicBezTo>
                <a:lnTo>
                  <a:pt x="519150" y="559180"/>
                </a:lnTo>
                <a:cubicBezTo>
                  <a:pt x="519150" y="584302"/>
                  <a:pt x="498818" y="604604"/>
                  <a:pt x="473659" y="604604"/>
                </a:cubicBezTo>
                <a:lnTo>
                  <a:pt x="45583" y="604604"/>
                </a:lnTo>
                <a:cubicBezTo>
                  <a:pt x="20424" y="604604"/>
                  <a:pt x="0" y="584302"/>
                  <a:pt x="0" y="559180"/>
                </a:cubicBezTo>
                <a:lnTo>
                  <a:pt x="0" y="45517"/>
                </a:lnTo>
                <a:cubicBezTo>
                  <a:pt x="0" y="20394"/>
                  <a:pt x="20424" y="0"/>
                  <a:pt x="455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new-idea_69628"/>
          <p:cNvSpPr/>
          <p:nvPr/>
        </p:nvSpPr>
        <p:spPr>
          <a:xfrm>
            <a:off x="192579" y="4586066"/>
            <a:ext cx="442528" cy="428916"/>
          </a:xfrm>
          <a:custGeom>
            <a:avLst/>
            <a:gdLst>
              <a:gd name="connsiteX0" fmla="*/ 218510 w 491355"/>
              <a:gd name="connsiteY0" fmla="*/ 191021 h 583294"/>
              <a:gd name="connsiteX1" fmla="*/ 291225 w 491355"/>
              <a:gd name="connsiteY1" fmla="*/ 263631 h 583294"/>
              <a:gd name="connsiteX2" fmla="*/ 263723 w 491355"/>
              <a:gd name="connsiteY2" fmla="*/ 320332 h 583294"/>
              <a:gd name="connsiteX3" fmla="*/ 259985 w 491355"/>
              <a:gd name="connsiteY3" fmla="*/ 327975 h 583294"/>
              <a:gd name="connsiteX4" fmla="*/ 259985 w 491355"/>
              <a:gd name="connsiteY4" fmla="*/ 346994 h 583294"/>
              <a:gd name="connsiteX5" fmla="*/ 237111 w 491355"/>
              <a:gd name="connsiteY5" fmla="*/ 369834 h 583294"/>
              <a:gd name="connsiteX6" fmla="*/ 199997 w 491355"/>
              <a:gd name="connsiteY6" fmla="*/ 369834 h 583294"/>
              <a:gd name="connsiteX7" fmla="*/ 177123 w 491355"/>
              <a:gd name="connsiteY7" fmla="*/ 346994 h 583294"/>
              <a:gd name="connsiteX8" fmla="*/ 177123 w 491355"/>
              <a:gd name="connsiteY8" fmla="*/ 327975 h 583294"/>
              <a:gd name="connsiteX9" fmla="*/ 173474 w 491355"/>
              <a:gd name="connsiteY9" fmla="*/ 320332 h 583294"/>
              <a:gd name="connsiteX10" fmla="*/ 146506 w 491355"/>
              <a:gd name="connsiteY10" fmla="*/ 254565 h 583294"/>
              <a:gd name="connsiteX11" fmla="*/ 210144 w 491355"/>
              <a:gd name="connsiteY11" fmla="*/ 191554 h 583294"/>
              <a:gd name="connsiteX12" fmla="*/ 218510 w 491355"/>
              <a:gd name="connsiteY12" fmla="*/ 191021 h 583294"/>
              <a:gd name="connsiteX13" fmla="*/ 208005 w 491355"/>
              <a:gd name="connsiteY13" fmla="*/ 172064 h 583294"/>
              <a:gd name="connsiteX14" fmla="*/ 127011 w 491355"/>
              <a:gd name="connsiteY14" fmla="*/ 252142 h 583294"/>
              <a:gd name="connsiteX15" fmla="*/ 157539 w 491355"/>
              <a:gd name="connsiteY15" fmla="*/ 332575 h 583294"/>
              <a:gd name="connsiteX16" fmla="*/ 157539 w 491355"/>
              <a:gd name="connsiteY16" fmla="*/ 346972 h 583294"/>
              <a:gd name="connsiteX17" fmla="*/ 186644 w 491355"/>
              <a:gd name="connsiteY17" fmla="*/ 387056 h 583294"/>
              <a:gd name="connsiteX18" fmla="*/ 186644 w 491355"/>
              <a:gd name="connsiteY18" fmla="*/ 403231 h 583294"/>
              <a:gd name="connsiteX19" fmla="*/ 203020 w 491355"/>
              <a:gd name="connsiteY19" fmla="*/ 419673 h 583294"/>
              <a:gd name="connsiteX20" fmla="*/ 234083 w 491355"/>
              <a:gd name="connsiteY20" fmla="*/ 419673 h 583294"/>
              <a:gd name="connsiteX21" fmla="*/ 250549 w 491355"/>
              <a:gd name="connsiteY21" fmla="*/ 403231 h 583294"/>
              <a:gd name="connsiteX22" fmla="*/ 250549 w 491355"/>
              <a:gd name="connsiteY22" fmla="*/ 387056 h 583294"/>
              <a:gd name="connsiteX23" fmla="*/ 279564 w 491355"/>
              <a:gd name="connsiteY23" fmla="*/ 346972 h 583294"/>
              <a:gd name="connsiteX24" fmla="*/ 279564 w 491355"/>
              <a:gd name="connsiteY24" fmla="*/ 332575 h 583294"/>
              <a:gd name="connsiteX25" fmla="*/ 310805 w 491355"/>
              <a:gd name="connsiteY25" fmla="*/ 263607 h 583294"/>
              <a:gd name="connsiteX26" fmla="*/ 208005 w 491355"/>
              <a:gd name="connsiteY26" fmla="*/ 172064 h 583294"/>
              <a:gd name="connsiteX27" fmla="*/ 121581 w 491355"/>
              <a:gd name="connsiteY27" fmla="*/ 119627 h 583294"/>
              <a:gd name="connsiteX28" fmla="*/ 117487 w 491355"/>
              <a:gd name="connsiteY28" fmla="*/ 121316 h 583294"/>
              <a:gd name="connsiteX29" fmla="*/ 111880 w 491355"/>
              <a:gd name="connsiteY29" fmla="*/ 126915 h 583294"/>
              <a:gd name="connsiteX30" fmla="*/ 111880 w 491355"/>
              <a:gd name="connsiteY30" fmla="*/ 135181 h 583294"/>
              <a:gd name="connsiteX31" fmla="*/ 129058 w 491355"/>
              <a:gd name="connsiteY31" fmla="*/ 152334 h 583294"/>
              <a:gd name="connsiteX32" fmla="*/ 133152 w 491355"/>
              <a:gd name="connsiteY32" fmla="*/ 154022 h 583294"/>
              <a:gd name="connsiteX33" fmla="*/ 137335 w 491355"/>
              <a:gd name="connsiteY33" fmla="*/ 152334 h 583294"/>
              <a:gd name="connsiteX34" fmla="*/ 142942 w 491355"/>
              <a:gd name="connsiteY34" fmla="*/ 146735 h 583294"/>
              <a:gd name="connsiteX35" fmla="*/ 142942 w 491355"/>
              <a:gd name="connsiteY35" fmla="*/ 138469 h 583294"/>
              <a:gd name="connsiteX36" fmla="*/ 125765 w 491355"/>
              <a:gd name="connsiteY36" fmla="*/ 121316 h 583294"/>
              <a:gd name="connsiteX37" fmla="*/ 121581 w 491355"/>
              <a:gd name="connsiteY37" fmla="*/ 119627 h 583294"/>
              <a:gd name="connsiteX38" fmla="*/ 315522 w 491355"/>
              <a:gd name="connsiteY38" fmla="*/ 117672 h 583294"/>
              <a:gd name="connsiteX39" fmla="*/ 311339 w 491355"/>
              <a:gd name="connsiteY39" fmla="*/ 119361 h 583294"/>
              <a:gd name="connsiteX40" fmla="*/ 294250 w 491355"/>
              <a:gd name="connsiteY40" fmla="*/ 136514 h 583294"/>
              <a:gd name="connsiteX41" fmla="*/ 294250 w 491355"/>
              <a:gd name="connsiteY41" fmla="*/ 144779 h 583294"/>
              <a:gd name="connsiteX42" fmla="*/ 299768 w 491355"/>
              <a:gd name="connsiteY42" fmla="*/ 150378 h 583294"/>
              <a:gd name="connsiteX43" fmla="*/ 303951 w 491355"/>
              <a:gd name="connsiteY43" fmla="*/ 152067 h 583294"/>
              <a:gd name="connsiteX44" fmla="*/ 308045 w 491355"/>
              <a:gd name="connsiteY44" fmla="*/ 150378 h 583294"/>
              <a:gd name="connsiteX45" fmla="*/ 325223 w 491355"/>
              <a:gd name="connsiteY45" fmla="*/ 133225 h 583294"/>
              <a:gd name="connsiteX46" fmla="*/ 325223 w 491355"/>
              <a:gd name="connsiteY46" fmla="*/ 124960 h 583294"/>
              <a:gd name="connsiteX47" fmla="*/ 319616 w 491355"/>
              <a:gd name="connsiteY47" fmla="*/ 119361 h 583294"/>
              <a:gd name="connsiteX48" fmla="*/ 315522 w 491355"/>
              <a:gd name="connsiteY48" fmla="*/ 117672 h 583294"/>
              <a:gd name="connsiteX49" fmla="*/ 214591 w 491355"/>
              <a:gd name="connsiteY49" fmla="*/ 82921 h 583294"/>
              <a:gd name="connsiteX50" fmla="*/ 208717 w 491355"/>
              <a:gd name="connsiteY50" fmla="*/ 88787 h 583294"/>
              <a:gd name="connsiteX51" fmla="*/ 208717 w 491355"/>
              <a:gd name="connsiteY51" fmla="*/ 121138 h 583294"/>
              <a:gd name="connsiteX52" fmla="*/ 214591 w 491355"/>
              <a:gd name="connsiteY52" fmla="*/ 127004 h 583294"/>
              <a:gd name="connsiteX53" fmla="*/ 222512 w 491355"/>
              <a:gd name="connsiteY53" fmla="*/ 127004 h 583294"/>
              <a:gd name="connsiteX54" fmla="*/ 228387 w 491355"/>
              <a:gd name="connsiteY54" fmla="*/ 121138 h 583294"/>
              <a:gd name="connsiteX55" fmla="*/ 228387 w 491355"/>
              <a:gd name="connsiteY55" fmla="*/ 88787 h 583294"/>
              <a:gd name="connsiteX56" fmla="*/ 222512 w 491355"/>
              <a:gd name="connsiteY56" fmla="*/ 82921 h 583294"/>
              <a:gd name="connsiteX57" fmla="*/ 249125 w 491355"/>
              <a:gd name="connsiteY57" fmla="*/ 0 h 583294"/>
              <a:gd name="connsiteX58" fmla="*/ 430337 w 491355"/>
              <a:gd name="connsiteY58" fmla="*/ 92342 h 583294"/>
              <a:gd name="connsiteX59" fmla="*/ 490504 w 491355"/>
              <a:gd name="connsiteY59" fmla="*/ 347239 h 583294"/>
              <a:gd name="connsiteX60" fmla="*/ 488368 w 491355"/>
              <a:gd name="connsiteY60" fmla="*/ 366436 h 583294"/>
              <a:gd name="connsiteX61" fmla="*/ 471279 w 491355"/>
              <a:gd name="connsiteY61" fmla="*/ 375502 h 583294"/>
              <a:gd name="connsiteX62" fmla="*/ 443421 w 491355"/>
              <a:gd name="connsiteY62" fmla="*/ 375502 h 583294"/>
              <a:gd name="connsiteX63" fmla="*/ 395448 w 491355"/>
              <a:gd name="connsiteY63" fmla="*/ 517081 h 583294"/>
              <a:gd name="connsiteX64" fmla="*/ 335548 w 491355"/>
              <a:gd name="connsiteY64" fmla="*/ 517259 h 583294"/>
              <a:gd name="connsiteX65" fmla="*/ 310894 w 491355"/>
              <a:gd name="connsiteY65" fmla="*/ 527391 h 583294"/>
              <a:gd name="connsiteX66" fmla="*/ 300569 w 491355"/>
              <a:gd name="connsiteY66" fmla="*/ 552010 h 583294"/>
              <a:gd name="connsiteX67" fmla="*/ 300569 w 491355"/>
              <a:gd name="connsiteY67" fmla="*/ 568452 h 583294"/>
              <a:gd name="connsiteX68" fmla="*/ 285705 w 491355"/>
              <a:gd name="connsiteY68" fmla="*/ 583294 h 583294"/>
              <a:gd name="connsiteX69" fmla="*/ 104315 w 491355"/>
              <a:gd name="connsiteY69" fmla="*/ 583294 h 583294"/>
              <a:gd name="connsiteX70" fmla="*/ 89362 w 491355"/>
              <a:gd name="connsiteY70" fmla="*/ 568452 h 583294"/>
              <a:gd name="connsiteX71" fmla="*/ 89362 w 491355"/>
              <a:gd name="connsiteY71" fmla="*/ 458601 h 583294"/>
              <a:gd name="connsiteX72" fmla="*/ 69603 w 491355"/>
              <a:gd name="connsiteY72" fmla="*/ 413096 h 583294"/>
              <a:gd name="connsiteX73" fmla="*/ 1159 w 491355"/>
              <a:gd name="connsiteY73" fmla="*/ 186196 h 583294"/>
              <a:gd name="connsiteX74" fmla="*/ 249125 w 491355"/>
              <a:gd name="connsiteY74" fmla="*/ 0 h 58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1355" h="583294">
                <a:moveTo>
                  <a:pt x="218510" y="191021"/>
                </a:moveTo>
                <a:cubicBezTo>
                  <a:pt x="258561" y="191021"/>
                  <a:pt x="291225" y="223638"/>
                  <a:pt x="291225" y="263631"/>
                </a:cubicBezTo>
                <a:cubicBezTo>
                  <a:pt x="291225" y="285760"/>
                  <a:pt x="281168" y="306467"/>
                  <a:pt x="263723" y="320332"/>
                </a:cubicBezTo>
                <a:cubicBezTo>
                  <a:pt x="261320" y="322198"/>
                  <a:pt x="259985" y="325042"/>
                  <a:pt x="259985" y="327975"/>
                </a:cubicBezTo>
                <a:lnTo>
                  <a:pt x="259985" y="346994"/>
                </a:lnTo>
                <a:cubicBezTo>
                  <a:pt x="259985" y="359614"/>
                  <a:pt x="249750" y="369834"/>
                  <a:pt x="237111" y="369834"/>
                </a:cubicBezTo>
                <a:lnTo>
                  <a:pt x="199997" y="369834"/>
                </a:lnTo>
                <a:cubicBezTo>
                  <a:pt x="187359" y="369834"/>
                  <a:pt x="177123" y="359614"/>
                  <a:pt x="177123" y="346994"/>
                </a:cubicBezTo>
                <a:lnTo>
                  <a:pt x="177123" y="327975"/>
                </a:lnTo>
                <a:cubicBezTo>
                  <a:pt x="177123" y="325042"/>
                  <a:pt x="175788" y="322198"/>
                  <a:pt x="173474" y="320332"/>
                </a:cubicBezTo>
                <a:cubicBezTo>
                  <a:pt x="153449" y="304512"/>
                  <a:pt x="143391" y="279894"/>
                  <a:pt x="146506" y="254565"/>
                </a:cubicBezTo>
                <a:cubicBezTo>
                  <a:pt x="150422" y="221682"/>
                  <a:pt x="177212" y="195198"/>
                  <a:pt x="210144" y="191554"/>
                </a:cubicBezTo>
                <a:cubicBezTo>
                  <a:pt x="212992" y="191199"/>
                  <a:pt x="215751" y="191021"/>
                  <a:pt x="218510" y="191021"/>
                </a:cubicBezTo>
                <a:close/>
                <a:moveTo>
                  <a:pt x="208005" y="172064"/>
                </a:moveTo>
                <a:cubicBezTo>
                  <a:pt x="166084" y="176686"/>
                  <a:pt x="132084" y="210370"/>
                  <a:pt x="127011" y="252142"/>
                </a:cubicBezTo>
                <a:cubicBezTo>
                  <a:pt x="123273" y="282715"/>
                  <a:pt x="134665" y="312400"/>
                  <a:pt x="157539" y="332575"/>
                </a:cubicBezTo>
                <a:lnTo>
                  <a:pt x="157539" y="346972"/>
                </a:lnTo>
                <a:cubicBezTo>
                  <a:pt x="157539" y="365636"/>
                  <a:pt x="169733" y="381368"/>
                  <a:pt x="186644" y="387056"/>
                </a:cubicBezTo>
                <a:lnTo>
                  <a:pt x="186644" y="403231"/>
                </a:lnTo>
                <a:cubicBezTo>
                  <a:pt x="186644" y="412296"/>
                  <a:pt x="193942" y="419673"/>
                  <a:pt x="203020" y="419673"/>
                </a:cubicBezTo>
                <a:lnTo>
                  <a:pt x="234083" y="419673"/>
                </a:lnTo>
                <a:cubicBezTo>
                  <a:pt x="243161" y="419673"/>
                  <a:pt x="250549" y="412296"/>
                  <a:pt x="250549" y="403231"/>
                </a:cubicBezTo>
                <a:lnTo>
                  <a:pt x="250549" y="387056"/>
                </a:lnTo>
                <a:cubicBezTo>
                  <a:pt x="267370" y="381368"/>
                  <a:pt x="279564" y="365636"/>
                  <a:pt x="279564" y="346972"/>
                </a:cubicBezTo>
                <a:lnTo>
                  <a:pt x="279564" y="332575"/>
                </a:lnTo>
                <a:cubicBezTo>
                  <a:pt x="299501" y="315066"/>
                  <a:pt x="310805" y="290181"/>
                  <a:pt x="310805" y="263607"/>
                </a:cubicBezTo>
                <a:cubicBezTo>
                  <a:pt x="310805" y="209303"/>
                  <a:pt x="263721" y="165843"/>
                  <a:pt x="208005" y="172064"/>
                </a:cubicBezTo>
                <a:close/>
                <a:moveTo>
                  <a:pt x="121581" y="119627"/>
                </a:moveTo>
                <a:cubicBezTo>
                  <a:pt x="120068" y="119627"/>
                  <a:pt x="118555" y="120249"/>
                  <a:pt x="117487" y="121316"/>
                </a:cubicBezTo>
                <a:lnTo>
                  <a:pt x="111880" y="126915"/>
                </a:lnTo>
                <a:cubicBezTo>
                  <a:pt x="109566" y="129137"/>
                  <a:pt x="109566" y="132870"/>
                  <a:pt x="111880" y="135181"/>
                </a:cubicBezTo>
                <a:lnTo>
                  <a:pt x="129058" y="152334"/>
                </a:lnTo>
                <a:cubicBezTo>
                  <a:pt x="130126" y="153400"/>
                  <a:pt x="131639" y="154022"/>
                  <a:pt x="133152" y="154022"/>
                </a:cubicBezTo>
                <a:cubicBezTo>
                  <a:pt x="134754" y="154022"/>
                  <a:pt x="136267" y="153400"/>
                  <a:pt x="137335" y="152334"/>
                </a:cubicBezTo>
                <a:lnTo>
                  <a:pt x="142942" y="146735"/>
                </a:lnTo>
                <a:cubicBezTo>
                  <a:pt x="145168" y="144424"/>
                  <a:pt x="145168" y="140691"/>
                  <a:pt x="142942" y="138469"/>
                </a:cubicBezTo>
                <a:lnTo>
                  <a:pt x="125765" y="121316"/>
                </a:lnTo>
                <a:cubicBezTo>
                  <a:pt x="124697" y="120249"/>
                  <a:pt x="123184" y="119627"/>
                  <a:pt x="121581" y="119627"/>
                </a:cubicBezTo>
                <a:close/>
                <a:moveTo>
                  <a:pt x="315522" y="117672"/>
                </a:moveTo>
                <a:cubicBezTo>
                  <a:pt x="313920" y="117672"/>
                  <a:pt x="312496" y="118294"/>
                  <a:pt x="311339" y="119361"/>
                </a:cubicBezTo>
                <a:lnTo>
                  <a:pt x="294250" y="136514"/>
                </a:lnTo>
                <a:cubicBezTo>
                  <a:pt x="291936" y="138825"/>
                  <a:pt x="291936" y="142468"/>
                  <a:pt x="294250" y="144779"/>
                </a:cubicBezTo>
                <a:lnTo>
                  <a:pt x="299768" y="150378"/>
                </a:lnTo>
                <a:cubicBezTo>
                  <a:pt x="300925" y="151445"/>
                  <a:pt x="302349" y="152067"/>
                  <a:pt x="303951" y="152067"/>
                </a:cubicBezTo>
                <a:cubicBezTo>
                  <a:pt x="305464" y="152067"/>
                  <a:pt x="306977" y="151445"/>
                  <a:pt x="308045" y="150378"/>
                </a:cubicBezTo>
                <a:lnTo>
                  <a:pt x="325223" y="133225"/>
                </a:lnTo>
                <a:cubicBezTo>
                  <a:pt x="327537" y="130915"/>
                  <a:pt x="327537" y="127271"/>
                  <a:pt x="325223" y="124960"/>
                </a:cubicBezTo>
                <a:lnTo>
                  <a:pt x="319616" y="119361"/>
                </a:lnTo>
                <a:cubicBezTo>
                  <a:pt x="318548" y="118294"/>
                  <a:pt x="317035" y="117672"/>
                  <a:pt x="315522" y="117672"/>
                </a:cubicBezTo>
                <a:close/>
                <a:moveTo>
                  <a:pt x="214591" y="82921"/>
                </a:moveTo>
                <a:cubicBezTo>
                  <a:pt x="211387" y="82921"/>
                  <a:pt x="208717" y="85588"/>
                  <a:pt x="208717" y="88787"/>
                </a:cubicBezTo>
                <a:lnTo>
                  <a:pt x="208717" y="121138"/>
                </a:lnTo>
                <a:cubicBezTo>
                  <a:pt x="208717" y="124427"/>
                  <a:pt x="211387" y="127004"/>
                  <a:pt x="214591" y="127004"/>
                </a:cubicBezTo>
                <a:lnTo>
                  <a:pt x="222512" y="127004"/>
                </a:lnTo>
                <a:cubicBezTo>
                  <a:pt x="225716" y="127004"/>
                  <a:pt x="228387" y="124427"/>
                  <a:pt x="228387" y="121138"/>
                </a:cubicBezTo>
                <a:lnTo>
                  <a:pt x="228387" y="88787"/>
                </a:lnTo>
                <a:cubicBezTo>
                  <a:pt x="228387" y="85588"/>
                  <a:pt x="225716" y="82921"/>
                  <a:pt x="222512" y="82921"/>
                </a:cubicBezTo>
                <a:close/>
                <a:moveTo>
                  <a:pt x="249125" y="0"/>
                </a:moveTo>
                <a:cubicBezTo>
                  <a:pt x="328071" y="0"/>
                  <a:pt x="396427" y="37506"/>
                  <a:pt x="430337" y="92342"/>
                </a:cubicBezTo>
                <a:cubicBezTo>
                  <a:pt x="449384" y="116961"/>
                  <a:pt x="478489" y="280404"/>
                  <a:pt x="490504" y="347239"/>
                </a:cubicBezTo>
                <a:cubicBezTo>
                  <a:pt x="491661" y="353905"/>
                  <a:pt x="492195" y="360748"/>
                  <a:pt x="488368" y="366436"/>
                </a:cubicBezTo>
                <a:cubicBezTo>
                  <a:pt x="484452" y="372124"/>
                  <a:pt x="478044" y="375502"/>
                  <a:pt x="471279" y="375502"/>
                </a:cubicBezTo>
                <a:lnTo>
                  <a:pt x="443421" y="375502"/>
                </a:lnTo>
                <a:cubicBezTo>
                  <a:pt x="431761" y="455046"/>
                  <a:pt x="445735" y="510593"/>
                  <a:pt x="395448" y="517081"/>
                </a:cubicBezTo>
                <a:cubicBezTo>
                  <a:pt x="392243" y="517437"/>
                  <a:pt x="361270" y="517437"/>
                  <a:pt x="335548" y="517259"/>
                </a:cubicBezTo>
                <a:cubicBezTo>
                  <a:pt x="326291" y="517259"/>
                  <a:pt x="317391" y="520903"/>
                  <a:pt x="310894" y="527391"/>
                </a:cubicBezTo>
                <a:cubicBezTo>
                  <a:pt x="304307" y="533879"/>
                  <a:pt x="300569" y="542767"/>
                  <a:pt x="300569" y="552010"/>
                </a:cubicBezTo>
                <a:lnTo>
                  <a:pt x="300569" y="568452"/>
                </a:lnTo>
                <a:cubicBezTo>
                  <a:pt x="300569" y="576628"/>
                  <a:pt x="293983" y="583294"/>
                  <a:pt x="285705" y="583294"/>
                </a:cubicBezTo>
                <a:lnTo>
                  <a:pt x="104315" y="583294"/>
                </a:lnTo>
                <a:cubicBezTo>
                  <a:pt x="96037" y="583294"/>
                  <a:pt x="89362" y="576628"/>
                  <a:pt x="89362" y="568452"/>
                </a:cubicBezTo>
                <a:lnTo>
                  <a:pt x="89362" y="458601"/>
                </a:lnTo>
                <a:cubicBezTo>
                  <a:pt x="89362" y="441359"/>
                  <a:pt x="82242" y="424917"/>
                  <a:pt x="69603" y="413096"/>
                </a:cubicBezTo>
                <a:cubicBezTo>
                  <a:pt x="37472" y="383056"/>
                  <a:pt x="-7831" y="348306"/>
                  <a:pt x="1159" y="186196"/>
                </a:cubicBezTo>
                <a:cubicBezTo>
                  <a:pt x="10326" y="20619"/>
                  <a:pt x="136534" y="0"/>
                  <a:pt x="2491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confont-11253-5322077"/>
          <p:cNvSpPr/>
          <p:nvPr/>
        </p:nvSpPr>
        <p:spPr>
          <a:xfrm>
            <a:off x="144528" y="5626481"/>
            <a:ext cx="442528" cy="473917"/>
          </a:xfrm>
          <a:custGeom>
            <a:avLst/>
            <a:gdLst>
              <a:gd name="T0" fmla="*/ 4993 w 9984"/>
              <a:gd name="T1" fmla="*/ 2140 h 9986"/>
              <a:gd name="T2" fmla="*/ 3923 w 9984"/>
              <a:gd name="T3" fmla="*/ 1071 h 9986"/>
              <a:gd name="T4" fmla="*/ 4993 w 9984"/>
              <a:gd name="T5" fmla="*/ 0 h 9986"/>
              <a:gd name="T6" fmla="*/ 6063 w 9984"/>
              <a:gd name="T7" fmla="*/ 1071 h 9986"/>
              <a:gd name="T8" fmla="*/ 4993 w 9984"/>
              <a:gd name="T9" fmla="*/ 2140 h 9986"/>
              <a:gd name="T10" fmla="*/ 9984 w 9984"/>
              <a:gd name="T11" fmla="*/ 6419 h 9986"/>
              <a:gd name="T12" fmla="*/ 8558 w 9984"/>
              <a:gd name="T13" fmla="*/ 7846 h 9986"/>
              <a:gd name="T14" fmla="*/ 7845 w 9984"/>
              <a:gd name="T15" fmla="*/ 7846 h 9986"/>
              <a:gd name="T16" fmla="*/ 6419 w 9984"/>
              <a:gd name="T17" fmla="*/ 6419 h 9986"/>
              <a:gd name="T18" fmla="*/ 7845 w 9984"/>
              <a:gd name="T19" fmla="*/ 3567 h 9986"/>
              <a:gd name="T20" fmla="*/ 7133 w 9984"/>
              <a:gd name="T21" fmla="*/ 3567 h 9986"/>
              <a:gd name="T22" fmla="*/ 6420 w 9984"/>
              <a:gd name="T23" fmla="*/ 2854 h 9986"/>
              <a:gd name="T24" fmla="*/ 5708 w 9984"/>
              <a:gd name="T25" fmla="*/ 2854 h 9986"/>
              <a:gd name="T26" fmla="*/ 5708 w 9984"/>
              <a:gd name="T27" fmla="*/ 8559 h 9986"/>
              <a:gd name="T28" fmla="*/ 6420 w 9984"/>
              <a:gd name="T29" fmla="*/ 9273 h 9986"/>
              <a:gd name="T30" fmla="*/ 7133 w 9984"/>
              <a:gd name="T31" fmla="*/ 9273 h 9986"/>
              <a:gd name="T32" fmla="*/ 7845 w 9984"/>
              <a:gd name="T33" fmla="*/ 9986 h 9986"/>
              <a:gd name="T34" fmla="*/ 2140 w 9984"/>
              <a:gd name="T35" fmla="*/ 9986 h 9986"/>
              <a:gd name="T36" fmla="*/ 2853 w 9984"/>
              <a:gd name="T37" fmla="*/ 9273 h 9986"/>
              <a:gd name="T38" fmla="*/ 3565 w 9984"/>
              <a:gd name="T39" fmla="*/ 9273 h 9986"/>
              <a:gd name="T40" fmla="*/ 4278 w 9984"/>
              <a:gd name="T41" fmla="*/ 8559 h 9986"/>
              <a:gd name="T42" fmla="*/ 4299 w 9984"/>
              <a:gd name="T43" fmla="*/ 8559 h 9986"/>
              <a:gd name="T44" fmla="*/ 4278 w 9984"/>
              <a:gd name="T45" fmla="*/ 2854 h 9986"/>
              <a:gd name="T46" fmla="*/ 3565 w 9984"/>
              <a:gd name="T47" fmla="*/ 2854 h 9986"/>
              <a:gd name="T48" fmla="*/ 2853 w 9984"/>
              <a:gd name="T49" fmla="*/ 3567 h 9986"/>
              <a:gd name="T50" fmla="*/ 2140 w 9984"/>
              <a:gd name="T51" fmla="*/ 3567 h 9986"/>
              <a:gd name="T52" fmla="*/ 3566 w 9984"/>
              <a:gd name="T53" fmla="*/ 6419 h 9986"/>
              <a:gd name="T54" fmla="*/ 2140 w 9984"/>
              <a:gd name="T55" fmla="*/ 7846 h 9986"/>
              <a:gd name="T56" fmla="*/ 1426 w 9984"/>
              <a:gd name="T57" fmla="*/ 7846 h 9986"/>
              <a:gd name="T58" fmla="*/ 0 w 9984"/>
              <a:gd name="T59" fmla="*/ 6419 h 9986"/>
              <a:gd name="T60" fmla="*/ 1426 w 9984"/>
              <a:gd name="T61" fmla="*/ 3567 h 9986"/>
              <a:gd name="T62" fmla="*/ 714 w 9984"/>
              <a:gd name="T63" fmla="*/ 3567 h 9986"/>
              <a:gd name="T64" fmla="*/ 714 w 9984"/>
              <a:gd name="T65" fmla="*/ 2854 h 9986"/>
              <a:gd name="T66" fmla="*/ 2853 w 9984"/>
              <a:gd name="T67" fmla="*/ 2854 h 9986"/>
              <a:gd name="T68" fmla="*/ 3565 w 9984"/>
              <a:gd name="T69" fmla="*/ 2142 h 9986"/>
              <a:gd name="T70" fmla="*/ 6419 w 9984"/>
              <a:gd name="T71" fmla="*/ 2142 h 9986"/>
              <a:gd name="T72" fmla="*/ 7132 w 9984"/>
              <a:gd name="T73" fmla="*/ 2854 h 9986"/>
              <a:gd name="T74" fmla="*/ 9270 w 9984"/>
              <a:gd name="T75" fmla="*/ 2854 h 9986"/>
              <a:gd name="T76" fmla="*/ 9270 w 9984"/>
              <a:gd name="T77" fmla="*/ 3567 h 9986"/>
              <a:gd name="T78" fmla="*/ 8557 w 9984"/>
              <a:gd name="T79" fmla="*/ 3567 h 9986"/>
              <a:gd name="T80" fmla="*/ 9984 w 9984"/>
              <a:gd name="T81" fmla="*/ 6419 h 9986"/>
              <a:gd name="T82" fmla="*/ 1784 w 9984"/>
              <a:gd name="T83" fmla="*/ 4279 h 9986"/>
              <a:gd name="T84" fmla="*/ 714 w 9984"/>
              <a:gd name="T85" fmla="*/ 6418 h 9986"/>
              <a:gd name="T86" fmla="*/ 2853 w 9984"/>
              <a:gd name="T87" fmla="*/ 6418 h 9986"/>
              <a:gd name="T88" fmla="*/ 1784 w 9984"/>
              <a:gd name="T89" fmla="*/ 4279 h 9986"/>
              <a:gd name="T90" fmla="*/ 9272 w 9984"/>
              <a:gd name="T91" fmla="*/ 6419 h 9986"/>
              <a:gd name="T92" fmla="*/ 8202 w 9984"/>
              <a:gd name="T93" fmla="*/ 4281 h 9986"/>
              <a:gd name="T94" fmla="*/ 7132 w 9984"/>
              <a:gd name="T95" fmla="*/ 6419 h 9986"/>
              <a:gd name="T96" fmla="*/ 9272 w 9984"/>
              <a:gd name="T97" fmla="*/ 6419 h 9986"/>
              <a:gd name="T98" fmla="*/ 9272 w 9984"/>
              <a:gd name="T99" fmla="*/ 6419 h 9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84" h="9986">
                <a:moveTo>
                  <a:pt x="4993" y="2140"/>
                </a:moveTo>
                <a:cubicBezTo>
                  <a:pt x="4402" y="2140"/>
                  <a:pt x="3923" y="1663"/>
                  <a:pt x="3923" y="1071"/>
                </a:cubicBezTo>
                <a:cubicBezTo>
                  <a:pt x="3923" y="479"/>
                  <a:pt x="4400" y="0"/>
                  <a:pt x="4993" y="0"/>
                </a:cubicBezTo>
                <a:cubicBezTo>
                  <a:pt x="5585" y="0"/>
                  <a:pt x="6063" y="478"/>
                  <a:pt x="6063" y="1071"/>
                </a:cubicBezTo>
                <a:cubicBezTo>
                  <a:pt x="6063" y="1662"/>
                  <a:pt x="5584" y="2140"/>
                  <a:pt x="4993" y="2140"/>
                </a:cubicBezTo>
                <a:close/>
                <a:moveTo>
                  <a:pt x="9984" y="6419"/>
                </a:moveTo>
                <a:cubicBezTo>
                  <a:pt x="9984" y="7211"/>
                  <a:pt x="9349" y="7846"/>
                  <a:pt x="8558" y="7846"/>
                </a:cubicBezTo>
                <a:lnTo>
                  <a:pt x="7845" y="7846"/>
                </a:lnTo>
                <a:cubicBezTo>
                  <a:pt x="7054" y="7844"/>
                  <a:pt x="6419" y="7211"/>
                  <a:pt x="6419" y="6419"/>
                </a:cubicBezTo>
                <a:lnTo>
                  <a:pt x="7845" y="3567"/>
                </a:lnTo>
                <a:lnTo>
                  <a:pt x="7133" y="3567"/>
                </a:lnTo>
                <a:cubicBezTo>
                  <a:pt x="6740" y="3567"/>
                  <a:pt x="6420" y="3246"/>
                  <a:pt x="6420" y="2854"/>
                </a:cubicBezTo>
                <a:lnTo>
                  <a:pt x="5708" y="2854"/>
                </a:lnTo>
                <a:lnTo>
                  <a:pt x="5708" y="8559"/>
                </a:lnTo>
                <a:cubicBezTo>
                  <a:pt x="6008" y="8559"/>
                  <a:pt x="6420" y="8881"/>
                  <a:pt x="6420" y="9273"/>
                </a:cubicBezTo>
                <a:lnTo>
                  <a:pt x="7133" y="9273"/>
                </a:lnTo>
                <a:cubicBezTo>
                  <a:pt x="7433" y="9273"/>
                  <a:pt x="7845" y="9594"/>
                  <a:pt x="7845" y="9986"/>
                </a:cubicBezTo>
                <a:lnTo>
                  <a:pt x="2140" y="9986"/>
                </a:lnTo>
                <a:cubicBezTo>
                  <a:pt x="2140" y="9593"/>
                  <a:pt x="2554" y="9273"/>
                  <a:pt x="2853" y="9273"/>
                </a:cubicBezTo>
                <a:lnTo>
                  <a:pt x="3565" y="9273"/>
                </a:lnTo>
                <a:cubicBezTo>
                  <a:pt x="3565" y="8881"/>
                  <a:pt x="3979" y="8559"/>
                  <a:pt x="4278" y="8559"/>
                </a:cubicBezTo>
                <a:lnTo>
                  <a:pt x="4299" y="8559"/>
                </a:lnTo>
                <a:lnTo>
                  <a:pt x="4278" y="2854"/>
                </a:lnTo>
                <a:lnTo>
                  <a:pt x="3565" y="2854"/>
                </a:lnTo>
                <a:cubicBezTo>
                  <a:pt x="3565" y="3247"/>
                  <a:pt x="3244" y="3567"/>
                  <a:pt x="2853" y="3567"/>
                </a:cubicBezTo>
                <a:lnTo>
                  <a:pt x="2140" y="3567"/>
                </a:lnTo>
                <a:lnTo>
                  <a:pt x="3566" y="6419"/>
                </a:lnTo>
                <a:cubicBezTo>
                  <a:pt x="3566" y="7211"/>
                  <a:pt x="2931" y="7846"/>
                  <a:pt x="2140" y="7846"/>
                </a:cubicBezTo>
                <a:lnTo>
                  <a:pt x="1426" y="7846"/>
                </a:lnTo>
                <a:cubicBezTo>
                  <a:pt x="635" y="7846"/>
                  <a:pt x="0" y="7211"/>
                  <a:pt x="0" y="6419"/>
                </a:cubicBezTo>
                <a:lnTo>
                  <a:pt x="1426" y="3567"/>
                </a:lnTo>
                <a:lnTo>
                  <a:pt x="714" y="3567"/>
                </a:lnTo>
                <a:lnTo>
                  <a:pt x="714" y="2854"/>
                </a:lnTo>
                <a:lnTo>
                  <a:pt x="2853" y="2854"/>
                </a:lnTo>
                <a:cubicBezTo>
                  <a:pt x="2853" y="2462"/>
                  <a:pt x="3174" y="2142"/>
                  <a:pt x="3565" y="2142"/>
                </a:cubicBezTo>
                <a:lnTo>
                  <a:pt x="6419" y="2142"/>
                </a:lnTo>
                <a:cubicBezTo>
                  <a:pt x="6812" y="2142"/>
                  <a:pt x="7132" y="2463"/>
                  <a:pt x="7132" y="2854"/>
                </a:cubicBezTo>
                <a:lnTo>
                  <a:pt x="9270" y="2854"/>
                </a:lnTo>
                <a:lnTo>
                  <a:pt x="9270" y="3567"/>
                </a:lnTo>
                <a:lnTo>
                  <a:pt x="8557" y="3567"/>
                </a:lnTo>
                <a:lnTo>
                  <a:pt x="9984" y="6419"/>
                </a:lnTo>
                <a:close/>
                <a:moveTo>
                  <a:pt x="1784" y="4279"/>
                </a:moveTo>
                <a:lnTo>
                  <a:pt x="714" y="6418"/>
                </a:lnTo>
                <a:lnTo>
                  <a:pt x="2853" y="6418"/>
                </a:lnTo>
                <a:lnTo>
                  <a:pt x="1784" y="4279"/>
                </a:lnTo>
                <a:close/>
                <a:moveTo>
                  <a:pt x="9272" y="6419"/>
                </a:moveTo>
                <a:lnTo>
                  <a:pt x="8202" y="4281"/>
                </a:lnTo>
                <a:lnTo>
                  <a:pt x="7132" y="6419"/>
                </a:lnTo>
                <a:lnTo>
                  <a:pt x="9272" y="6419"/>
                </a:lnTo>
                <a:close/>
                <a:moveTo>
                  <a:pt x="9272" y="6419"/>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基本信息</a:t>
            </a:r>
            <a:r>
              <a:rPr lang="en-US" altLang="zh-CN" sz="1200" b="1">
                <a:latin typeface="微软雅黑" panose="020B0503020204020204" pitchFamily="34" charset="-122"/>
                <a:ea typeface="微软雅黑" panose="020B0503020204020204" pitchFamily="34" charset="-122"/>
              </a:rPr>
              <a:t>1/2</a:t>
            </a:r>
          </a:p>
        </p:txBody>
      </p:sp>
      <p:sp>
        <p:nvSpPr>
          <p:cNvPr id="6" name="文本框 5"/>
          <p:cNvSpPr txBox="1"/>
          <p:nvPr/>
        </p:nvSpPr>
        <p:spPr>
          <a:xfrm>
            <a:off x="547370" y="269875"/>
            <a:ext cx="11217275" cy="977265"/>
          </a:xfrm>
          <a:prstGeom prst="rect">
            <a:avLst/>
          </a:prstGeom>
          <a:noFill/>
        </p:spPr>
        <p:txBody>
          <a:bodyPr wrap="square" rtlCol="0">
            <a:spAutoFit/>
          </a:bodyPr>
          <a:lstStyle/>
          <a:p>
            <a:pPr>
              <a:lnSpc>
                <a:spcPct val="120000"/>
              </a:lnSpc>
              <a:spcBef>
                <a:spcPts val="0"/>
              </a:spcBef>
              <a:spcAft>
                <a:spcPts val="0"/>
              </a:spcAft>
            </a:pPr>
            <a:r>
              <a:rPr lang="zh-CN" altLang="en-US"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rPr>
              <a:t>唯一</a:t>
            </a:r>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上市</a:t>
            </a:r>
            <a:r>
              <a:rPr lang="zh-CN" altLang="en-US"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rPr>
              <a:t>长半衰期</a:t>
            </a:r>
            <a:r>
              <a:rPr lang="en-US" altLang="zh-CN"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rPr>
              <a:t>(26h)</a:t>
            </a:r>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曲普坦类药物</a:t>
            </a:r>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，用于成人有或无先兆性偏头痛急性发作的治疗。</a:t>
            </a:r>
            <a:r>
              <a:rPr lang="zh-CN" altLang="en-US"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本品不可用于预防偏头痛的发作。</a:t>
            </a:r>
            <a:endParaRPr lang="zh-CN" altLang="en-US" sz="2400" b="1" spc="300"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3" name="表格 2"/>
          <p:cNvGraphicFramePr/>
          <p:nvPr/>
        </p:nvGraphicFramePr>
        <p:xfrm>
          <a:off x="725804" y="1450133"/>
          <a:ext cx="11306808" cy="4980038"/>
        </p:xfrm>
        <a:graphic>
          <a:graphicData uri="http://schemas.openxmlformats.org/drawingml/2006/table">
            <a:tbl>
              <a:tblPr/>
              <a:tblGrid>
                <a:gridCol w="1100150">
                  <a:extLst>
                    <a:ext uri="{9D8B030D-6E8A-4147-A177-3AD203B41FA5}">
                      <a16:colId xmlns:a16="http://schemas.microsoft.com/office/drawing/2014/main" val="20000"/>
                    </a:ext>
                  </a:extLst>
                </a:gridCol>
                <a:gridCol w="1729184">
                  <a:extLst>
                    <a:ext uri="{9D8B030D-6E8A-4147-A177-3AD203B41FA5}">
                      <a16:colId xmlns:a16="http://schemas.microsoft.com/office/drawing/2014/main" val="20001"/>
                    </a:ext>
                  </a:extLst>
                </a:gridCol>
                <a:gridCol w="1100150">
                  <a:extLst>
                    <a:ext uri="{9D8B030D-6E8A-4147-A177-3AD203B41FA5}">
                      <a16:colId xmlns:a16="http://schemas.microsoft.com/office/drawing/2014/main" val="20002"/>
                    </a:ext>
                  </a:extLst>
                </a:gridCol>
                <a:gridCol w="1729842">
                  <a:extLst>
                    <a:ext uri="{9D8B030D-6E8A-4147-A177-3AD203B41FA5}">
                      <a16:colId xmlns:a16="http://schemas.microsoft.com/office/drawing/2014/main" val="20003"/>
                    </a:ext>
                  </a:extLst>
                </a:gridCol>
                <a:gridCol w="1099492">
                  <a:extLst>
                    <a:ext uri="{9D8B030D-6E8A-4147-A177-3AD203B41FA5}">
                      <a16:colId xmlns:a16="http://schemas.microsoft.com/office/drawing/2014/main" val="20004"/>
                    </a:ext>
                  </a:extLst>
                </a:gridCol>
                <a:gridCol w="4547990">
                  <a:extLst>
                    <a:ext uri="{9D8B030D-6E8A-4147-A177-3AD203B41FA5}">
                      <a16:colId xmlns:a16="http://schemas.microsoft.com/office/drawing/2014/main" val="20005"/>
                    </a:ext>
                  </a:extLst>
                </a:gridCol>
              </a:tblGrid>
              <a:tr h="477546">
                <a:tc>
                  <a:txBody>
                    <a:bodyPr/>
                    <a:lstStyle/>
                    <a:p>
                      <a:pPr algn="ctr" fontAlgn="ctr"/>
                      <a:r>
                        <a:rPr lang="zh-CN" altLang="en-US" sz="1400" b="1" i="0" dirty="0">
                          <a:solidFill>
                            <a:srgbClr val="FFFFFF"/>
                          </a:solidFill>
                          <a:latin typeface="微软雅黑" panose="020B0503020204020204" pitchFamily="34" charset="-122"/>
                          <a:ea typeface="微软雅黑" panose="020B0503020204020204" pitchFamily="34" charset="-122"/>
                        </a:rPr>
                        <a:t>通用名称</a:t>
                      </a:r>
                    </a:p>
                  </a:txBody>
                  <a:tcPr marL="9842" marR="9842" marT="9842" marB="0" anchor="ctr">
                    <a:lnL>
                      <a:noFill/>
                    </a:lnL>
                    <a:lnR>
                      <a:noFill/>
                    </a:lnR>
                    <a:lnT>
                      <a:noFill/>
                    </a:lnT>
                    <a:lnB>
                      <a:noFill/>
                    </a:lnB>
                    <a:gradFill>
                      <a:gsLst>
                        <a:gs pos="71000">
                          <a:schemeClr val="accent1"/>
                        </a:gs>
                        <a:gs pos="100000">
                          <a:schemeClr val="accent1">
                            <a:lumMod val="40000"/>
                            <a:lumOff val="60000"/>
                          </a:schemeClr>
                        </a:gs>
                        <a:gs pos="0">
                          <a:schemeClr val="accent1">
                            <a:lumMod val="85000"/>
                          </a:schemeClr>
                        </a:gs>
                      </a:gsLst>
                      <a:lin ang="5400000" scaled="1"/>
                    </a:gradFill>
                  </a:tcPr>
                </a:tc>
                <a:tc gridSpan="3">
                  <a:txBody>
                    <a:bodyPr/>
                    <a:lstStyle/>
                    <a:p>
                      <a:pPr algn="ctr" fontAlgn="ctr"/>
                      <a:r>
                        <a:rPr lang="zh-CN" altLang="en-US" sz="1400" b="1" i="0" dirty="0">
                          <a:solidFill>
                            <a:srgbClr val="FFFFFF"/>
                          </a:solidFill>
                          <a:latin typeface="微软雅黑" panose="020B0503020204020204" pitchFamily="34" charset="-122"/>
                          <a:ea typeface="微软雅黑" panose="020B0503020204020204" pitchFamily="34" charset="-122"/>
                        </a:rPr>
                        <a:t>琥珀酸呋罗曲坦片</a:t>
                      </a:r>
                    </a:p>
                  </a:txBody>
                  <a:tcPr marL="9842" marR="9842" marT="9842" marB="0" anchor="ctr">
                    <a:lnL>
                      <a:noFill/>
                    </a:lnL>
                    <a:lnR>
                      <a:noFill/>
                    </a:lnR>
                    <a:lnT>
                      <a:noFill/>
                    </a:lnT>
                    <a:lnB>
                      <a:noFill/>
                    </a:lnB>
                    <a:gradFill>
                      <a:gsLst>
                        <a:gs pos="71000">
                          <a:schemeClr val="accent1"/>
                        </a:gs>
                        <a:gs pos="100000">
                          <a:schemeClr val="accent1">
                            <a:lumMod val="40000"/>
                            <a:lumOff val="60000"/>
                          </a:schemeClr>
                        </a:gs>
                        <a:gs pos="0">
                          <a:schemeClr val="accent1">
                            <a:lumMod val="85000"/>
                          </a:schemeClr>
                        </a:gs>
                      </a:gsLst>
                      <a:lin ang="5400000" scaled="1"/>
                    </a:gradFill>
                  </a:tcPr>
                </a:tc>
                <a:tc hMerge="1">
                  <a:txBody>
                    <a:bodyPr/>
                    <a:lstStyle/>
                    <a:p>
                      <a:endParaRPr lang="zh-CN"/>
                    </a:p>
                  </a:txBody>
                  <a:tcPr>
                    <a:lnT>
                      <a:noFill/>
                    </a:lnT>
                    <a:lnB>
                      <a:noFill/>
                    </a:lnB>
                  </a:tcPr>
                </a:tc>
                <a:tc hMerge="1">
                  <a:txBody>
                    <a:bodyPr/>
                    <a:lstStyle/>
                    <a:p>
                      <a:endParaRPr lang="zh-CN"/>
                    </a:p>
                  </a:txBody>
                  <a:tcPr>
                    <a:lnR>
                      <a:noFill/>
                    </a:lnR>
                    <a:lnT>
                      <a:noFill/>
                    </a:lnT>
                    <a:lnB>
                      <a:noFill/>
                    </a:lnB>
                  </a:tcPr>
                </a:tc>
                <a:tc>
                  <a:txBody>
                    <a:bodyPr/>
                    <a:lstStyle/>
                    <a:p>
                      <a:pPr algn="ctr" fontAlgn="ctr"/>
                      <a:r>
                        <a:rPr lang="zh-CN" altLang="en-US" sz="1400" b="1" i="0" dirty="0">
                          <a:gradFill>
                            <a:gsLst>
                              <a:gs pos="80000">
                                <a:schemeClr val="tx1">
                                  <a:lumMod val="75000"/>
                                  <a:lumOff val="25000"/>
                                </a:schemeClr>
                              </a:gs>
                              <a:gs pos="0">
                                <a:srgbClr val="020202"/>
                              </a:gs>
                              <a:gs pos="100000">
                                <a:schemeClr val="bg1">
                                  <a:lumMod val="50000"/>
                                </a:schemeClr>
                              </a:gs>
                            </a:gsLst>
                            <a:lin ang="5400000" scaled="1"/>
                          </a:gradFill>
                          <a:latin typeface="微软雅黑" panose="020B0503020204020204" pitchFamily="34" charset="-122"/>
                          <a:ea typeface="微软雅黑" panose="020B0503020204020204" pitchFamily="34" charset="-122"/>
                        </a:rPr>
                        <a:t>参照药建议</a:t>
                      </a:r>
                    </a:p>
                  </a:txBody>
                  <a:tcPr marL="9842" marR="9842" marT="9842" marB="0" anchor="ctr">
                    <a:lnL>
                      <a:noFill/>
                    </a:lnL>
                    <a:lnR>
                      <a:noFill/>
                    </a:lnR>
                    <a:lnT>
                      <a:noFill/>
                    </a:lnT>
                    <a:lnB>
                      <a:noFill/>
                    </a:lnB>
                    <a:gradFill>
                      <a:gsLst>
                        <a:gs pos="31000">
                          <a:schemeClr val="accent3"/>
                        </a:gs>
                        <a:gs pos="100000">
                          <a:schemeClr val="bg2">
                            <a:lumMod val="90000"/>
                          </a:schemeClr>
                        </a:gs>
                        <a:gs pos="0">
                          <a:schemeClr val="bg1">
                            <a:lumMod val="50000"/>
                          </a:schemeClr>
                        </a:gs>
                      </a:gsLst>
                      <a:lin ang="5400000" scaled="1"/>
                    </a:gradFill>
                  </a:tcPr>
                </a:tc>
                <a:tc>
                  <a:txBody>
                    <a:bodyPr/>
                    <a:lstStyle/>
                    <a:p>
                      <a:pPr algn="ctr" fontAlgn="ctr"/>
                      <a:r>
                        <a:rPr lang="zh-CN" altLang="en-US" sz="1400" b="1" i="0" dirty="0">
                          <a:gradFill>
                            <a:gsLst>
                              <a:gs pos="80000">
                                <a:schemeClr val="tx1">
                                  <a:lumMod val="75000"/>
                                  <a:lumOff val="25000"/>
                                </a:schemeClr>
                              </a:gs>
                              <a:gs pos="0">
                                <a:srgbClr val="020202"/>
                              </a:gs>
                              <a:gs pos="100000">
                                <a:schemeClr val="bg1">
                                  <a:lumMod val="50000"/>
                                </a:schemeClr>
                              </a:gs>
                            </a:gsLst>
                            <a:lin ang="5400000" scaled="1"/>
                          </a:gradFill>
                          <a:latin typeface="微软雅黑" panose="020B0503020204020204" pitchFamily="34" charset="-122"/>
                          <a:ea typeface="微软雅黑" panose="020B0503020204020204" pitchFamily="34" charset="-122"/>
                        </a:rPr>
                        <a:t>苯甲酸利扎曲普坦片</a:t>
                      </a:r>
                    </a:p>
                  </a:txBody>
                  <a:tcPr marL="9842" marR="9842" marT="9842" marB="0" anchor="ctr">
                    <a:lnL>
                      <a:noFill/>
                    </a:lnL>
                    <a:lnR>
                      <a:noFill/>
                    </a:lnR>
                    <a:lnT>
                      <a:noFill/>
                    </a:lnT>
                    <a:lnB>
                      <a:noFill/>
                    </a:lnB>
                    <a:gradFill>
                      <a:gsLst>
                        <a:gs pos="55000">
                          <a:schemeClr val="accent3"/>
                        </a:gs>
                        <a:gs pos="100000">
                          <a:schemeClr val="bg2">
                            <a:lumMod val="90000"/>
                          </a:schemeClr>
                        </a:gs>
                        <a:gs pos="0">
                          <a:schemeClr val="bg1">
                            <a:lumMod val="50000"/>
                          </a:schemeClr>
                        </a:gs>
                      </a:gsLst>
                      <a:lin ang="5400000" scaled="1"/>
                    </a:gradFill>
                  </a:tcPr>
                </a:tc>
                <a:extLst>
                  <a:ext uri="{0D108BD9-81ED-4DB2-BD59-A6C34878D82A}">
                    <a16:rowId xmlns:a16="http://schemas.microsoft.com/office/drawing/2014/main" val="10000"/>
                  </a:ext>
                </a:extLst>
              </a:tr>
              <a:tr h="329921">
                <a:tc>
                  <a:txBody>
                    <a:bodyPr/>
                    <a:lstStyle/>
                    <a:p>
                      <a:pPr algn="ctr" fontAlgn="ctr"/>
                      <a:r>
                        <a:rPr lang="zh-CN" altLang="en-US" sz="1400" b="1" i="0" dirty="0">
                          <a:solidFill>
                            <a:schemeClr val="tx1">
                              <a:lumMod val="65000"/>
                              <a:lumOff val="35000"/>
                            </a:schemeClr>
                          </a:solidFill>
                          <a:latin typeface="微软雅黑" panose="020B0503020204020204" pitchFamily="34" charset="-122"/>
                          <a:ea typeface="微软雅黑" panose="020B0503020204020204" pitchFamily="34" charset="-122"/>
                        </a:rPr>
                        <a:t>申报类别</a:t>
                      </a:r>
                    </a:p>
                  </a:txBody>
                  <a:tcPr marL="9842" marR="9842" marT="9842" marB="0" anchor="ctr">
                    <a:lnL>
                      <a:noFill/>
                    </a:lnL>
                    <a:lnR>
                      <a:noFill/>
                    </a:lnR>
                    <a:lnT>
                      <a:noFill/>
                    </a:lnT>
                    <a:lnB>
                      <a:noFill/>
                    </a:lnB>
                    <a:noFill/>
                  </a:tcPr>
                </a:tc>
                <a:tc gridSpan="3">
                  <a:txBody>
                    <a:bodyPr/>
                    <a:lstStyle/>
                    <a:p>
                      <a:pPr algn="ctr" fontAlgn="ctr"/>
                      <a:r>
                        <a:rPr lang="zh-CN" altLang="zh-CN" sz="1400" b="0" kern="1200" dirty="0">
                          <a:solidFill>
                            <a:schemeClr val="tx1"/>
                          </a:solidFill>
                          <a:effectLst/>
                          <a:latin typeface="微软雅黑" panose="020B0503020204020204" pitchFamily="34" charset="-122"/>
                          <a:ea typeface="微软雅黑" panose="020B0503020204020204" pitchFamily="34" charset="-122"/>
                          <a:cs typeface="+mn-cs"/>
                        </a:rPr>
                        <a:t>基本医保目录</a:t>
                      </a:r>
                      <a:endParaRPr lang="en-US" altLang="zh-CN" sz="1400" b="0" i="0" baseline="30000" dirty="0">
                        <a:solidFill>
                          <a:srgbClr val="000000"/>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solidFill>
                      <a:srgbClr val="F2F2F2"/>
                    </a:solidFill>
                  </a:tcPr>
                </a:tc>
                <a:tc hMerge="1">
                  <a:txBody>
                    <a:bodyPr/>
                    <a:lstStyle/>
                    <a:p>
                      <a:endParaRPr lang="zh-CN"/>
                    </a:p>
                  </a:txBody>
                  <a:tcPr/>
                </a:tc>
                <a:tc hMerge="1">
                  <a:txBody>
                    <a:bodyPr/>
                    <a:lstStyle/>
                    <a:p>
                      <a:endParaRPr lang="zh-CN"/>
                    </a:p>
                  </a:txBody>
                  <a:tcPr/>
                </a:tc>
                <a:tc rowSpan="6">
                  <a:txBody>
                    <a:bodyPr/>
                    <a:lstStyle/>
                    <a:p>
                      <a:pPr algn="ctr" fontAlgn="ctr"/>
                      <a:r>
                        <a:rPr lang="zh-CN" altLang="en-US" sz="1400" b="1" i="0" dirty="0">
                          <a:solidFill>
                            <a:srgbClr val="595959"/>
                          </a:solidFill>
                          <a:latin typeface="微软雅黑" panose="020B0503020204020204" pitchFamily="34" charset="-122"/>
                          <a:ea typeface="微软雅黑" panose="020B0503020204020204" pitchFamily="34" charset="-122"/>
                        </a:rPr>
                        <a:t>参照理由</a:t>
                      </a:r>
                      <a:endParaRPr lang="zh-CN" altLang="en-US" sz="1400" b="1" i="0">
                        <a:solidFill>
                          <a:srgbClr val="595959"/>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noFill/>
                  </a:tcPr>
                </a:tc>
                <a:tc rowSpan="6">
                  <a:txBody>
                    <a:bodyPr/>
                    <a:lstStyle/>
                    <a:p>
                      <a:pPr marL="171450" indent="-171450" algn="l" fontAlgn="ctr">
                        <a:lnSpc>
                          <a:spcPct val="150000"/>
                        </a:lnSpc>
                        <a:buFont typeface="Arial" panose="020B0604020202020204" pitchFamily="34" charset="0"/>
                        <a:buChar char="•"/>
                      </a:pPr>
                      <a:r>
                        <a:rPr lang="zh-CN" altLang="en-US" sz="1400" b="0" i="0" dirty="0">
                          <a:solidFill>
                            <a:srgbClr val="000000"/>
                          </a:solidFill>
                          <a:latin typeface="微软雅黑" panose="020B0503020204020204" pitchFamily="34" charset="-122"/>
                          <a:ea typeface="微软雅黑" panose="020B0503020204020204" pitchFamily="34" charset="-122"/>
                        </a:rPr>
                        <a:t>药理作用、医保分类一致</a:t>
                      </a:r>
                    </a:p>
                    <a:p>
                      <a:pPr marL="171450" indent="-171450" algn="l" fontAlgn="ctr">
                        <a:lnSpc>
                          <a:spcPct val="150000"/>
                        </a:lnSpc>
                        <a:buFont typeface="Arial" panose="020B0604020202020204" pitchFamily="34" charset="0"/>
                        <a:buChar char="•"/>
                      </a:pPr>
                      <a:r>
                        <a:rPr lang="zh-CN" altLang="en-US" sz="1400" b="0" i="0" dirty="0">
                          <a:solidFill>
                            <a:srgbClr val="000000"/>
                          </a:solidFill>
                          <a:latin typeface="微软雅黑" panose="020B0503020204020204" pitchFamily="34" charset="-122"/>
                          <a:ea typeface="微软雅黑" panose="020B0503020204020204" pitchFamily="34" charset="-122"/>
                        </a:rPr>
                        <a:t>给药途径、适应症一致</a:t>
                      </a:r>
                    </a:p>
                    <a:p>
                      <a:pPr marL="171450" indent="-171450" algn="l" fontAlgn="ctr">
                        <a:lnSpc>
                          <a:spcPct val="150000"/>
                        </a:lnSpc>
                        <a:buFont typeface="Arial" panose="020B0604020202020204" pitchFamily="34" charset="0"/>
                        <a:buChar char="•"/>
                      </a:pPr>
                      <a:r>
                        <a:rPr lang="zh-CN" altLang="en-US" sz="1400" b="0" i="0" dirty="0">
                          <a:solidFill>
                            <a:srgbClr val="000000"/>
                          </a:solidFill>
                          <a:latin typeface="微软雅黑" panose="020B0503020204020204" pitchFamily="34" charset="-122"/>
                          <a:ea typeface="微软雅黑" panose="020B0503020204020204" pitchFamily="34" charset="-122"/>
                        </a:rPr>
                        <a:t>利扎曲普坦片国内应用较多；并且有</a:t>
                      </a:r>
                      <a:r>
                        <a:rPr lang="zh-CN" altLang="en-US" sz="1400" b="1" i="0" dirty="0">
                          <a:solidFill>
                            <a:srgbClr val="DA3925"/>
                          </a:solidFill>
                          <a:latin typeface="微软雅黑" panose="020B0503020204020204" pitchFamily="34" charset="-122"/>
                          <a:ea typeface="微软雅黑" panose="020B0503020204020204" pitchFamily="34" charset="-122"/>
                        </a:rPr>
                        <a:t>呋罗曲坦</a:t>
                      </a:r>
                      <a:r>
                        <a:rPr lang="zh-CN" altLang="en-US" sz="1400" b="0" i="0" dirty="0">
                          <a:solidFill>
                            <a:srgbClr val="000000"/>
                          </a:solidFill>
                          <a:latin typeface="微软雅黑" panose="020B0503020204020204" pitchFamily="34" charset="-122"/>
                          <a:ea typeface="微软雅黑" panose="020B0503020204020204" pitchFamily="34" charset="-122"/>
                        </a:rPr>
                        <a:t>与</a:t>
                      </a:r>
                      <a:r>
                        <a:rPr lang="zh-CN" altLang="en-US" sz="1400" b="1" i="0" dirty="0">
                          <a:solidFill>
                            <a:srgbClr val="DA3925"/>
                          </a:solidFill>
                          <a:latin typeface="微软雅黑" panose="020B0503020204020204" pitchFamily="34" charset="-122"/>
                          <a:ea typeface="微软雅黑" panose="020B0503020204020204" pitchFamily="34" charset="-122"/>
                        </a:rPr>
                        <a:t>利扎曲普坦片</a:t>
                      </a:r>
                      <a:r>
                        <a:rPr lang="zh-CN" altLang="en-US" sz="1400" b="0" i="0" dirty="0">
                          <a:solidFill>
                            <a:srgbClr val="000000"/>
                          </a:solidFill>
                          <a:latin typeface="微软雅黑" panose="020B0503020204020204" pitchFamily="34" charset="-122"/>
                          <a:ea typeface="微软雅黑" panose="020B0503020204020204" pitchFamily="34" charset="-122"/>
                        </a:rPr>
                        <a:t>的</a:t>
                      </a:r>
                      <a:r>
                        <a:rPr lang="zh-CN" altLang="en-US" sz="1400" b="1" i="0" dirty="0">
                          <a:solidFill>
                            <a:srgbClr val="DA3925"/>
                          </a:solidFill>
                          <a:latin typeface="微软雅黑" panose="020B0503020204020204" pitchFamily="34" charset="-122"/>
                          <a:ea typeface="微软雅黑" panose="020B0503020204020204" pitchFamily="34" charset="-122"/>
                        </a:rPr>
                        <a:t>上市后头对头临床研究</a:t>
                      </a:r>
                      <a:r>
                        <a:rPr lang="zh-CN" altLang="en-US" sz="1400" b="0" i="0" dirty="0">
                          <a:solidFill>
                            <a:srgbClr val="000000"/>
                          </a:solidFill>
                          <a:latin typeface="微软雅黑" panose="020B0503020204020204" pitchFamily="34" charset="-122"/>
                          <a:ea typeface="微软雅黑" panose="020B0503020204020204" pitchFamily="34" charset="-122"/>
                        </a:rPr>
                        <a:t>作为比对参考。</a:t>
                      </a:r>
                    </a:p>
                  </a:txBody>
                  <a:tcPr marL="9842" marR="9842" marT="9842" marB="0" anchor="ctr">
                    <a:lnL>
                      <a:noFill/>
                    </a:lnL>
                    <a:lnR>
                      <a:noFill/>
                    </a:lnR>
                    <a:lnT>
                      <a:noFill/>
                    </a:lnT>
                    <a:lnB>
                      <a:noFill/>
                    </a:lnB>
                    <a:solidFill>
                      <a:srgbClr val="F2F2F2"/>
                    </a:solidFill>
                  </a:tcPr>
                </a:tc>
                <a:extLst>
                  <a:ext uri="{0D108BD9-81ED-4DB2-BD59-A6C34878D82A}">
                    <a16:rowId xmlns:a16="http://schemas.microsoft.com/office/drawing/2014/main" val="10001"/>
                  </a:ext>
                </a:extLst>
              </a:tr>
              <a:tr h="329921">
                <a:tc>
                  <a:txBody>
                    <a:bodyPr/>
                    <a:lstStyle/>
                    <a:p>
                      <a:pPr algn="ctr" fontAlgn="ctr"/>
                      <a:r>
                        <a:rPr lang="zh-CN" altLang="en-US" sz="1400" b="1" i="0" dirty="0">
                          <a:solidFill>
                            <a:schemeClr val="tx1">
                              <a:lumMod val="65000"/>
                              <a:lumOff val="35000"/>
                            </a:schemeClr>
                          </a:solidFill>
                          <a:latin typeface="微软雅黑" panose="020B0503020204020204" pitchFamily="34" charset="-122"/>
                          <a:ea typeface="微软雅黑" panose="020B0503020204020204" pitchFamily="34" charset="-122"/>
                        </a:rPr>
                        <a:t>商品名称</a:t>
                      </a:r>
                    </a:p>
                  </a:txBody>
                  <a:tcPr marL="9842" marR="9842" marT="9842" marB="0" anchor="ctr">
                    <a:lnL>
                      <a:noFill/>
                    </a:lnL>
                    <a:lnR>
                      <a:noFill/>
                    </a:lnR>
                    <a:lnT>
                      <a:noFill/>
                    </a:lnT>
                    <a:lnB>
                      <a:noFill/>
                    </a:lnB>
                    <a:noFill/>
                  </a:tcPr>
                </a:tc>
                <a:tc gridSpan="3">
                  <a:txBody>
                    <a:bodyPr/>
                    <a:lstStyle/>
                    <a:p>
                      <a:pPr algn="ctr" fontAlgn="ctr"/>
                      <a:r>
                        <a:rPr lang="zh-CN" altLang="en-US" sz="1400" b="0" i="0" dirty="0">
                          <a:solidFill>
                            <a:srgbClr val="000000"/>
                          </a:solidFill>
                          <a:latin typeface="微软雅黑" panose="020B0503020204020204" pitchFamily="34" charset="-122"/>
                          <a:ea typeface="微软雅黑" panose="020B0503020204020204" pitchFamily="34" charset="-122"/>
                        </a:rPr>
                        <a:t>无</a:t>
                      </a:r>
                      <a:endParaRPr lang="en-US" altLang="zh-CN" sz="1400" b="0" i="0" baseline="30000" dirty="0">
                        <a:solidFill>
                          <a:srgbClr val="000000"/>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solidFill>
                      <a:srgbClr val="F2F2F2"/>
                    </a:solidFill>
                  </a:tcPr>
                </a:tc>
                <a:tc hMerge="1">
                  <a:txBody>
                    <a:bodyPr/>
                    <a:lstStyle/>
                    <a:p>
                      <a:endParaRPr lang="zh-CN"/>
                    </a:p>
                  </a:txBody>
                  <a:tcPr>
                    <a:lnT>
                      <a:noFill/>
                    </a:lnT>
                    <a:lnB>
                      <a:noFill/>
                    </a:lnB>
                  </a:tcPr>
                </a:tc>
                <a:tc hMerge="1">
                  <a:txBody>
                    <a:bodyPr/>
                    <a:lstStyle/>
                    <a:p>
                      <a:endParaRPr lang="zh-CN"/>
                    </a:p>
                  </a:txBody>
                  <a:tcPr>
                    <a:lnR>
                      <a:noFill/>
                    </a:lnR>
                    <a:lnT>
                      <a:noFill/>
                    </a:lnT>
                    <a:lnB>
                      <a:noFill/>
                    </a:lnB>
                  </a:tcPr>
                </a:tc>
                <a:tc vMerge="1">
                  <a:txBody>
                    <a:bodyPr/>
                    <a:lstStyle/>
                    <a:p>
                      <a:endParaRPr lang="zh-CN"/>
                    </a:p>
                  </a:txBody>
                  <a:tcPr marL="9842" marR="9842" marT="9842" marB="0" anchor="ctr">
                    <a:lnL>
                      <a:noFill/>
                    </a:lnL>
                    <a:lnR>
                      <a:noFill/>
                    </a:lnR>
                    <a:lnT>
                      <a:noFill/>
                    </a:lnT>
                    <a:lnB>
                      <a:noFill/>
                    </a:lnB>
                    <a:noFill/>
                  </a:tcPr>
                </a:tc>
                <a:tc vMerge="1">
                  <a:txBody>
                    <a:bodyPr/>
                    <a:lstStyle/>
                    <a:p>
                      <a:endParaRPr lang="zh-CN"/>
                    </a:p>
                  </a:txBody>
                  <a:tcPr marL="9842" marR="9842" marT="9842" marB="0" anchor="ctr">
                    <a:lnL>
                      <a:noFill/>
                    </a:lnL>
                    <a:lnR>
                      <a:noFill/>
                    </a:lnR>
                    <a:lnT>
                      <a:noFill/>
                    </a:lnT>
                    <a:lnB>
                      <a:noFill/>
                    </a:lnB>
                    <a:solidFill>
                      <a:srgbClr val="F2F2F2"/>
                    </a:solidFill>
                  </a:tcPr>
                </a:tc>
                <a:extLst>
                  <a:ext uri="{0D108BD9-81ED-4DB2-BD59-A6C34878D82A}">
                    <a16:rowId xmlns:a16="http://schemas.microsoft.com/office/drawing/2014/main" val="10002"/>
                  </a:ext>
                </a:extLst>
              </a:tr>
              <a:tr h="344584">
                <a:tc>
                  <a:txBody>
                    <a:bodyPr/>
                    <a:lstStyle/>
                    <a:p>
                      <a:pPr algn="ctr" fontAlgn="ctr"/>
                      <a:r>
                        <a:rPr lang="zh-CN" altLang="en-US" sz="1400" b="1" i="0" dirty="0">
                          <a:solidFill>
                            <a:schemeClr val="tx1">
                              <a:lumMod val="65000"/>
                              <a:lumOff val="35000"/>
                            </a:schemeClr>
                          </a:solidFill>
                          <a:latin typeface="微软雅黑" panose="020B0503020204020204" pitchFamily="34" charset="-122"/>
                          <a:ea typeface="微软雅黑" panose="020B0503020204020204" pitchFamily="34" charset="-122"/>
                        </a:rPr>
                        <a:t>注册规格</a:t>
                      </a:r>
                    </a:p>
                  </a:txBody>
                  <a:tcPr marL="9842" marR="9842" marT="9842" marB="0" anchor="ctr">
                    <a:lnL>
                      <a:noFill/>
                    </a:lnL>
                    <a:lnR>
                      <a:noFill/>
                    </a:lnR>
                    <a:lnT>
                      <a:noFill/>
                    </a:lnT>
                    <a:lnB>
                      <a:noFill/>
                    </a:lnB>
                    <a:noFill/>
                  </a:tcPr>
                </a:tc>
                <a:tc gridSpan="3">
                  <a:txBody>
                    <a:bodyPr/>
                    <a:lstStyle/>
                    <a:p>
                      <a:pPr algn="ctr" fontAlgn="ctr"/>
                      <a:r>
                        <a:rPr lang="en-US" altLang="zh-CN" sz="1400" kern="1200" dirty="0">
                          <a:solidFill>
                            <a:schemeClr val="tx1"/>
                          </a:solidFill>
                          <a:effectLst/>
                          <a:latin typeface="微软雅黑" panose="020B0503020204020204" pitchFamily="34" charset="-122"/>
                          <a:ea typeface="微软雅黑" panose="020B0503020204020204" pitchFamily="34" charset="-122"/>
                          <a:cs typeface="+mn-cs"/>
                        </a:rPr>
                        <a:t>2.5mg(</a:t>
                      </a:r>
                      <a:r>
                        <a:rPr lang="zh-CN" altLang="zh-CN" sz="1400" kern="1200" dirty="0">
                          <a:solidFill>
                            <a:schemeClr val="tx1"/>
                          </a:solidFill>
                          <a:effectLst/>
                          <a:latin typeface="微软雅黑" panose="020B0503020204020204" pitchFamily="34" charset="-122"/>
                          <a:ea typeface="微软雅黑" panose="020B0503020204020204" pitchFamily="34" charset="-122"/>
                          <a:cs typeface="+mn-cs"/>
                        </a:rPr>
                        <a:t>按</a:t>
                      </a:r>
                      <a:r>
                        <a:rPr lang="en-US" altLang="zh-CN" sz="1400" kern="1200" dirty="0">
                          <a:solidFill>
                            <a:schemeClr val="tx1"/>
                          </a:solidFill>
                          <a:effectLst/>
                          <a:latin typeface="微软雅黑" panose="020B0503020204020204" pitchFamily="34" charset="-122"/>
                          <a:ea typeface="微软雅黑" panose="020B0503020204020204" pitchFamily="34" charset="-122"/>
                          <a:cs typeface="+mn-cs"/>
                        </a:rPr>
                        <a:t>C</a:t>
                      </a:r>
                      <a:r>
                        <a:rPr lang="en-US" altLang="zh-CN" sz="1400" kern="1200" baseline="-25000" dirty="0">
                          <a:solidFill>
                            <a:schemeClr val="tx1"/>
                          </a:solidFill>
                          <a:effectLst/>
                          <a:latin typeface="微软雅黑" panose="020B0503020204020204" pitchFamily="34" charset="-122"/>
                          <a:ea typeface="微软雅黑" panose="020B0503020204020204" pitchFamily="34" charset="-122"/>
                          <a:cs typeface="+mn-cs"/>
                        </a:rPr>
                        <a:t>14</a:t>
                      </a:r>
                      <a:r>
                        <a:rPr lang="en-US" altLang="zh-CN" sz="1400" kern="1200" dirty="0">
                          <a:solidFill>
                            <a:schemeClr val="tx1"/>
                          </a:solidFill>
                          <a:effectLst/>
                          <a:latin typeface="微软雅黑" panose="020B0503020204020204" pitchFamily="34" charset="-122"/>
                          <a:ea typeface="微软雅黑" panose="020B0503020204020204" pitchFamily="34" charset="-122"/>
                          <a:cs typeface="+mn-cs"/>
                        </a:rPr>
                        <a:t>H</a:t>
                      </a:r>
                      <a:r>
                        <a:rPr lang="en-US" altLang="zh-CN" sz="1400" kern="1200" baseline="-25000" dirty="0">
                          <a:solidFill>
                            <a:schemeClr val="tx1"/>
                          </a:solidFill>
                          <a:effectLst/>
                          <a:latin typeface="微软雅黑" panose="020B0503020204020204" pitchFamily="34" charset="-122"/>
                          <a:ea typeface="微软雅黑" panose="020B0503020204020204" pitchFamily="34" charset="-122"/>
                          <a:cs typeface="+mn-cs"/>
                        </a:rPr>
                        <a:t>17</a:t>
                      </a:r>
                      <a:r>
                        <a:rPr lang="en-US" altLang="zh-CN" sz="1400" kern="1200" dirty="0">
                          <a:solidFill>
                            <a:schemeClr val="tx1"/>
                          </a:solidFill>
                          <a:effectLst/>
                          <a:latin typeface="微软雅黑" panose="020B0503020204020204" pitchFamily="34" charset="-122"/>
                          <a:ea typeface="微软雅黑" panose="020B0503020204020204" pitchFamily="34" charset="-122"/>
                          <a:cs typeface="+mn-cs"/>
                        </a:rPr>
                        <a:t>N</a:t>
                      </a:r>
                      <a:r>
                        <a:rPr lang="en-US" altLang="zh-CN" sz="1400" kern="1200" baseline="-25000" dirty="0">
                          <a:solidFill>
                            <a:schemeClr val="tx1"/>
                          </a:solidFill>
                          <a:effectLst/>
                          <a:latin typeface="微软雅黑" panose="020B0503020204020204" pitchFamily="34" charset="-122"/>
                          <a:ea typeface="微软雅黑" panose="020B0503020204020204" pitchFamily="34" charset="-122"/>
                          <a:cs typeface="+mn-cs"/>
                        </a:rPr>
                        <a:t>3</a:t>
                      </a:r>
                      <a:r>
                        <a:rPr lang="en-US" altLang="zh-CN" sz="1400" kern="1200" dirty="0">
                          <a:solidFill>
                            <a:schemeClr val="tx1"/>
                          </a:solidFill>
                          <a:effectLst/>
                          <a:latin typeface="微软雅黑" panose="020B0503020204020204" pitchFamily="34" charset="-122"/>
                          <a:ea typeface="微软雅黑" panose="020B0503020204020204" pitchFamily="34" charset="-122"/>
                          <a:cs typeface="+mn-cs"/>
                        </a:rPr>
                        <a:t>O</a:t>
                      </a:r>
                      <a:r>
                        <a:rPr lang="zh-CN" altLang="zh-CN" sz="1400" kern="1200" dirty="0">
                          <a:solidFill>
                            <a:schemeClr val="tx1"/>
                          </a:solidFill>
                          <a:effectLst/>
                          <a:latin typeface="微软雅黑" panose="020B0503020204020204" pitchFamily="34" charset="-122"/>
                          <a:ea typeface="微软雅黑" panose="020B0503020204020204" pitchFamily="34" charset="-122"/>
                          <a:cs typeface="+mn-cs"/>
                        </a:rPr>
                        <a:t>计</a:t>
                      </a:r>
                      <a:r>
                        <a:rPr lang="en-US" altLang="zh-CN" sz="1400" kern="1200" dirty="0">
                          <a:solidFill>
                            <a:schemeClr val="tx1"/>
                          </a:solidFill>
                          <a:effectLst/>
                          <a:latin typeface="微软雅黑" panose="020B0503020204020204" pitchFamily="34" charset="-122"/>
                          <a:ea typeface="微软雅黑" panose="020B0503020204020204" pitchFamily="34" charset="-122"/>
                          <a:cs typeface="+mn-cs"/>
                        </a:rPr>
                        <a:t>)</a:t>
                      </a:r>
                      <a:endParaRPr lang="en-US" altLang="zh-CN" sz="1400" b="0" i="0" dirty="0">
                        <a:solidFill>
                          <a:srgbClr val="000000"/>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solidFill>
                      <a:srgbClr val="F2F2F2"/>
                    </a:solidFill>
                  </a:tcPr>
                </a:tc>
                <a:tc hMerge="1">
                  <a:txBody>
                    <a:bodyPr/>
                    <a:lstStyle/>
                    <a:p>
                      <a:endParaRPr lang="zh-CN"/>
                    </a:p>
                  </a:txBody>
                  <a:tcPr>
                    <a:lnT>
                      <a:noFill/>
                    </a:lnT>
                    <a:lnB>
                      <a:noFill/>
                    </a:lnB>
                  </a:tcPr>
                </a:tc>
                <a:tc hMerge="1">
                  <a:txBody>
                    <a:bodyPr/>
                    <a:lstStyle/>
                    <a:p>
                      <a:endParaRPr lang="zh-CN"/>
                    </a:p>
                  </a:txBody>
                  <a:tcPr>
                    <a:lnR>
                      <a:noFill/>
                    </a:lnR>
                    <a:lnT>
                      <a:noFill/>
                    </a:lnT>
                    <a:lnB>
                      <a:noFill/>
                    </a:lnB>
                  </a:tcPr>
                </a:tc>
                <a:tc vMerge="1">
                  <a:txBody>
                    <a:bodyPr/>
                    <a:lstStyle/>
                    <a:p>
                      <a:endParaRPr lang="zh-CN"/>
                    </a:p>
                  </a:txBody>
                  <a:tcPr>
                    <a:lnL>
                      <a:noFill/>
                    </a:lnL>
                    <a:lnR>
                      <a:noFill/>
                    </a:lnR>
                  </a:tcPr>
                </a:tc>
                <a:tc vMerge="1">
                  <a:txBody>
                    <a:bodyPr/>
                    <a:lstStyle/>
                    <a:p>
                      <a:endParaRPr lang="zh-CN"/>
                    </a:p>
                  </a:txBody>
                  <a:tcPr>
                    <a:lnL>
                      <a:noFill/>
                    </a:lnL>
                    <a:lnR>
                      <a:noFill/>
                    </a:lnR>
                  </a:tcPr>
                </a:tc>
                <a:extLst>
                  <a:ext uri="{0D108BD9-81ED-4DB2-BD59-A6C34878D82A}">
                    <a16:rowId xmlns:a16="http://schemas.microsoft.com/office/drawing/2014/main" val="10003"/>
                  </a:ext>
                </a:extLst>
              </a:tr>
              <a:tr h="344584">
                <a:tc>
                  <a:txBody>
                    <a:bodyPr/>
                    <a:lstStyle/>
                    <a:p>
                      <a:pPr algn="ctr" fontAlgn="ctr"/>
                      <a:r>
                        <a:rPr lang="zh-CN" altLang="en-US" sz="1400" b="1" i="0" dirty="0">
                          <a:solidFill>
                            <a:schemeClr val="tx1">
                              <a:lumMod val="65000"/>
                              <a:lumOff val="35000"/>
                            </a:schemeClr>
                          </a:solidFill>
                          <a:latin typeface="微软雅黑" panose="020B0503020204020204" pitchFamily="34" charset="-122"/>
                          <a:ea typeface="微软雅黑" panose="020B0503020204020204" pitchFamily="34" charset="-122"/>
                        </a:rPr>
                        <a:t>注册分类</a:t>
                      </a:r>
                    </a:p>
                  </a:txBody>
                  <a:tcPr marL="9842" marR="9842" marT="9842" marB="0" anchor="ctr">
                    <a:lnL>
                      <a:noFill/>
                    </a:lnL>
                    <a:lnR>
                      <a:noFill/>
                    </a:lnR>
                    <a:lnT>
                      <a:noFill/>
                    </a:lnT>
                    <a:lnB>
                      <a:noFill/>
                    </a:lnB>
                    <a:noFill/>
                  </a:tcPr>
                </a:tc>
                <a:tc gridSpan="3">
                  <a:txBody>
                    <a:bodyPr/>
                    <a:lstStyle/>
                    <a:p>
                      <a:pPr algn="ctr" fontAlgn="ctr"/>
                      <a:r>
                        <a:rPr lang="zh-CN" altLang="en-US" sz="1400" b="0" i="0" dirty="0">
                          <a:solidFill>
                            <a:srgbClr val="000000"/>
                          </a:solidFill>
                          <a:latin typeface="微软雅黑" panose="020B0503020204020204" pitchFamily="34" charset="-122"/>
                          <a:ea typeface="微软雅黑" panose="020B0503020204020204" pitchFamily="34" charset="-122"/>
                        </a:rPr>
                        <a:t>化药</a:t>
                      </a:r>
                      <a:r>
                        <a:rPr lang="en-US" altLang="zh-CN" sz="1400" b="0" i="0" dirty="0">
                          <a:solidFill>
                            <a:srgbClr val="000000"/>
                          </a:solidFill>
                          <a:latin typeface="微软雅黑" panose="020B0503020204020204" pitchFamily="34" charset="-122"/>
                          <a:ea typeface="微软雅黑" panose="020B0503020204020204" pitchFamily="34" charset="-122"/>
                        </a:rPr>
                        <a:t>3</a:t>
                      </a:r>
                      <a:r>
                        <a:rPr lang="zh-CN" altLang="en-US" sz="1400" b="0" i="0" dirty="0">
                          <a:solidFill>
                            <a:srgbClr val="000000"/>
                          </a:solidFill>
                          <a:latin typeface="微软雅黑" panose="020B0503020204020204" pitchFamily="34" charset="-122"/>
                          <a:ea typeface="微软雅黑" panose="020B0503020204020204" pitchFamily="34" charset="-122"/>
                        </a:rPr>
                        <a:t>类</a:t>
                      </a:r>
                    </a:p>
                  </a:txBody>
                  <a:tcPr marL="9842" marR="9842" marT="9842" marB="0" anchor="ctr">
                    <a:lnL>
                      <a:noFill/>
                    </a:lnL>
                    <a:lnR>
                      <a:noFill/>
                    </a:lnR>
                    <a:lnT>
                      <a:noFill/>
                    </a:lnT>
                    <a:lnB>
                      <a:noFill/>
                    </a:lnB>
                    <a:solidFill>
                      <a:srgbClr val="F2F2F2"/>
                    </a:solidFill>
                  </a:tcPr>
                </a:tc>
                <a:tc hMerge="1">
                  <a:txBody>
                    <a:bodyPr/>
                    <a:lstStyle/>
                    <a:p>
                      <a:endParaRPr lang="zh-CN"/>
                    </a:p>
                  </a:txBody>
                  <a:tcPr>
                    <a:lnT>
                      <a:noFill/>
                    </a:lnT>
                    <a:lnB>
                      <a:noFill/>
                    </a:lnB>
                  </a:tcPr>
                </a:tc>
                <a:tc hMerge="1">
                  <a:txBody>
                    <a:bodyPr/>
                    <a:lstStyle/>
                    <a:p>
                      <a:endParaRPr lang="zh-CN"/>
                    </a:p>
                  </a:txBody>
                  <a:tcPr>
                    <a:lnR>
                      <a:noFill/>
                    </a:lnR>
                    <a:lnT>
                      <a:noFill/>
                    </a:lnT>
                    <a:lnB>
                      <a:noFill/>
                    </a:lnB>
                  </a:tcPr>
                </a:tc>
                <a:tc vMerge="1">
                  <a:txBody>
                    <a:bodyPr/>
                    <a:lstStyle/>
                    <a:p>
                      <a:endParaRPr lang="zh-CN"/>
                    </a:p>
                  </a:txBody>
                  <a:tcPr>
                    <a:lnL>
                      <a:noFill/>
                    </a:lnL>
                    <a:lnR>
                      <a:noFill/>
                    </a:lnR>
                  </a:tcPr>
                </a:tc>
                <a:tc vMerge="1">
                  <a:txBody>
                    <a:bodyPr/>
                    <a:lstStyle/>
                    <a:p>
                      <a:endParaRPr lang="zh-CN"/>
                    </a:p>
                  </a:txBody>
                  <a:tcPr>
                    <a:lnL>
                      <a:noFill/>
                    </a:lnL>
                    <a:lnR>
                      <a:noFill/>
                    </a:lnR>
                  </a:tcPr>
                </a:tc>
                <a:extLst>
                  <a:ext uri="{0D108BD9-81ED-4DB2-BD59-A6C34878D82A}">
                    <a16:rowId xmlns:a16="http://schemas.microsoft.com/office/drawing/2014/main" val="10004"/>
                  </a:ext>
                </a:extLst>
              </a:tr>
              <a:tr h="674505">
                <a:tc>
                  <a:txBody>
                    <a:bodyPr/>
                    <a:lstStyle/>
                    <a:p>
                      <a:pPr algn="ctr" fontAlgn="ctr"/>
                      <a:r>
                        <a:rPr lang="zh-CN" altLang="en-US" sz="1400" b="1" i="0" dirty="0">
                          <a:solidFill>
                            <a:schemeClr val="tx1">
                              <a:lumMod val="65000"/>
                              <a:lumOff val="35000"/>
                            </a:schemeClr>
                          </a:solidFill>
                          <a:latin typeface="微软雅黑" panose="020B0503020204020204" pitchFamily="34" charset="-122"/>
                          <a:ea typeface="微软雅黑" panose="020B0503020204020204" pitchFamily="34" charset="-122"/>
                        </a:rPr>
                        <a:t>适应症</a:t>
                      </a:r>
                    </a:p>
                  </a:txBody>
                  <a:tcPr marL="9842" marR="9842" marT="9842" marB="0" anchor="ctr">
                    <a:lnL>
                      <a:noFill/>
                    </a:lnL>
                    <a:lnR>
                      <a:noFill/>
                    </a:lnR>
                    <a:lnT>
                      <a:noFill/>
                    </a:lnT>
                    <a:lnB>
                      <a:noFill/>
                    </a:lnB>
                    <a:noFill/>
                  </a:tcPr>
                </a:tc>
                <a:tc gridSpan="3">
                  <a:txBody>
                    <a:bodyPr/>
                    <a:lstStyle/>
                    <a:p>
                      <a:pPr algn="ctr" fontAlgn="ctr">
                        <a:lnSpc>
                          <a:spcPct val="120000"/>
                        </a:lnSpc>
                      </a:pPr>
                      <a:r>
                        <a:rPr lang="zh-CN" altLang="en-US" sz="1400" b="0" i="0" dirty="0">
                          <a:solidFill>
                            <a:srgbClr val="000000"/>
                          </a:solidFill>
                          <a:latin typeface="微软雅黑" panose="020B0503020204020204" pitchFamily="34" charset="-122"/>
                          <a:ea typeface="微软雅黑" panose="020B0503020204020204" pitchFamily="34" charset="-122"/>
                        </a:rPr>
                        <a:t>用于成人有或无先兆性偏头痛急性发作的治疗。</a:t>
                      </a:r>
                      <a:r>
                        <a:rPr lang="zh-CN" altLang="en-US" sz="1400" b="1" i="0" dirty="0">
                          <a:solidFill>
                            <a:srgbClr val="DA3925"/>
                          </a:solidFill>
                          <a:latin typeface="微软雅黑" panose="020B0503020204020204" pitchFamily="34" charset="-122"/>
                          <a:ea typeface="微软雅黑" panose="020B0503020204020204" pitchFamily="34" charset="-122"/>
                        </a:rPr>
                        <a:t>本品不可用于预防偏头痛的发作。</a:t>
                      </a:r>
                    </a:p>
                  </a:txBody>
                  <a:tcPr marL="9842" marR="9842" marT="9842" marB="0" anchor="ctr">
                    <a:lnL>
                      <a:noFill/>
                    </a:lnL>
                    <a:lnR>
                      <a:noFill/>
                    </a:lnR>
                    <a:lnT>
                      <a:noFill/>
                    </a:lnT>
                    <a:lnB>
                      <a:noFill/>
                    </a:lnB>
                    <a:solidFill>
                      <a:srgbClr val="F2F2F2"/>
                    </a:solidFill>
                  </a:tcPr>
                </a:tc>
                <a:tc hMerge="1">
                  <a:txBody>
                    <a:bodyPr/>
                    <a:lstStyle/>
                    <a:p>
                      <a:endParaRPr lang="zh-CN"/>
                    </a:p>
                  </a:txBody>
                  <a:tcPr>
                    <a:lnT>
                      <a:noFill/>
                    </a:lnT>
                    <a:lnB>
                      <a:noFill/>
                    </a:lnB>
                  </a:tcPr>
                </a:tc>
                <a:tc hMerge="1">
                  <a:txBody>
                    <a:bodyPr/>
                    <a:lstStyle/>
                    <a:p>
                      <a:endParaRPr lang="zh-CN"/>
                    </a:p>
                  </a:txBody>
                  <a:tcPr>
                    <a:lnR>
                      <a:noFill/>
                    </a:lnR>
                    <a:lnT>
                      <a:noFill/>
                    </a:lnT>
                    <a:lnB>
                      <a:noFill/>
                    </a:lnB>
                  </a:tcPr>
                </a:tc>
                <a:tc vMerge="1">
                  <a:txBody>
                    <a:bodyPr/>
                    <a:lstStyle/>
                    <a:p>
                      <a:endParaRPr lang="zh-CN"/>
                    </a:p>
                  </a:txBody>
                  <a:tcPr>
                    <a:lnL>
                      <a:noFill/>
                    </a:lnL>
                    <a:lnR>
                      <a:noFill/>
                    </a:lnR>
                  </a:tcPr>
                </a:tc>
                <a:tc vMerge="1">
                  <a:txBody>
                    <a:bodyPr/>
                    <a:lstStyle/>
                    <a:p>
                      <a:endParaRPr lang="zh-CN"/>
                    </a:p>
                  </a:txBody>
                  <a:tcPr>
                    <a:lnL>
                      <a:noFill/>
                    </a:lnL>
                    <a:lnR>
                      <a:noFill/>
                    </a:lnR>
                  </a:tcPr>
                </a:tc>
                <a:extLst>
                  <a:ext uri="{0D108BD9-81ED-4DB2-BD59-A6C34878D82A}">
                    <a16:rowId xmlns:a16="http://schemas.microsoft.com/office/drawing/2014/main" val="10005"/>
                  </a:ext>
                </a:extLst>
              </a:tr>
              <a:tr h="1487515">
                <a:tc>
                  <a:txBody>
                    <a:bodyPr/>
                    <a:lstStyle/>
                    <a:p>
                      <a:pPr algn="ctr" fontAlgn="ctr"/>
                      <a:r>
                        <a:rPr lang="zh-CN" altLang="en-US" sz="1400" b="1" i="0" dirty="0">
                          <a:solidFill>
                            <a:schemeClr val="tx1">
                              <a:lumMod val="65000"/>
                              <a:lumOff val="35000"/>
                            </a:schemeClr>
                          </a:solidFill>
                          <a:latin typeface="微软雅黑" panose="020B0503020204020204" pitchFamily="34" charset="-122"/>
                          <a:ea typeface="微软雅黑" panose="020B0503020204020204" pitchFamily="34" charset="-122"/>
                        </a:rPr>
                        <a:t>用法用量</a:t>
                      </a:r>
                    </a:p>
                  </a:txBody>
                  <a:tcPr marL="9842" marR="9842" marT="9842" marB="0" anchor="ctr">
                    <a:lnL>
                      <a:noFill/>
                    </a:lnL>
                    <a:lnR>
                      <a:noFill/>
                    </a:lnR>
                    <a:lnT>
                      <a:noFill/>
                    </a:lnT>
                    <a:lnB>
                      <a:noFill/>
                    </a:lnB>
                    <a:noFill/>
                  </a:tcPr>
                </a:tc>
                <a:tc gridSpan="3">
                  <a:txBody>
                    <a:bodyPr/>
                    <a:lstStyle/>
                    <a:p>
                      <a:pPr algn="l" fontAlgn="ctr">
                        <a:lnSpc>
                          <a:spcPct val="120000"/>
                        </a:lnSpc>
                      </a:pPr>
                      <a:r>
                        <a:rPr lang="zh-CN" altLang="en-US" sz="1400" b="1" i="0" dirty="0">
                          <a:solidFill>
                            <a:srgbClr val="DA3925"/>
                          </a:solidFill>
                          <a:latin typeface="微软雅黑" panose="020B0503020204020204" pitchFamily="34" charset="-122"/>
                          <a:ea typeface="微软雅黑" panose="020B0503020204020204" pitchFamily="34" charset="-122"/>
                        </a:rPr>
                        <a:t>推荐剂量为</a:t>
                      </a:r>
                      <a:r>
                        <a:rPr lang="en-US" altLang="zh-CN" sz="1400" b="1" i="0" dirty="0">
                          <a:solidFill>
                            <a:srgbClr val="DA3925"/>
                          </a:solidFill>
                          <a:latin typeface="微软雅黑" panose="020B0503020204020204" pitchFamily="34" charset="-122"/>
                          <a:ea typeface="微软雅黑" panose="020B0503020204020204" pitchFamily="34" charset="-122"/>
                        </a:rPr>
                        <a:t>2.5mg</a:t>
                      </a:r>
                      <a:r>
                        <a:rPr lang="zh-CN" altLang="en-US" sz="1400" b="1" i="0" dirty="0">
                          <a:solidFill>
                            <a:srgbClr val="DA3925"/>
                          </a:solidFill>
                          <a:latin typeface="微软雅黑" panose="020B0503020204020204" pitchFamily="34" charset="-122"/>
                          <a:ea typeface="微软雅黑" panose="020B0503020204020204" pitchFamily="34" charset="-122"/>
                        </a:rPr>
                        <a:t>。</a:t>
                      </a:r>
                      <a:br>
                        <a:rPr lang="zh-CN" altLang="en-US" sz="1400" b="0" i="0" dirty="0">
                          <a:solidFill>
                            <a:srgbClr val="C00000"/>
                          </a:solidFill>
                          <a:latin typeface="微软雅黑" panose="020B0503020204020204" pitchFamily="34" charset="-122"/>
                          <a:ea typeface="微软雅黑" panose="020B0503020204020204" pitchFamily="34" charset="-122"/>
                        </a:rPr>
                      </a:br>
                      <a:r>
                        <a:rPr lang="zh-CN" altLang="en-US" sz="1400" b="0" i="0" dirty="0">
                          <a:solidFill>
                            <a:srgbClr val="000000"/>
                          </a:solidFill>
                          <a:latin typeface="微软雅黑" panose="020B0503020204020204" pitchFamily="34" charset="-122"/>
                          <a:ea typeface="微软雅黑" panose="020B0503020204020204" pitchFamily="34" charset="-122"/>
                        </a:rPr>
                        <a:t>如果首次用药后症状没有缓解，则不应在同一次发作时再次用药，可以在下次发作时服用本品</a:t>
                      </a:r>
                      <a:r>
                        <a:rPr lang="en-US" altLang="zh-CN" sz="1400" b="0" i="0" dirty="0">
                          <a:solidFill>
                            <a:srgbClr val="000000"/>
                          </a:solidFill>
                          <a:latin typeface="微软雅黑" panose="020B0503020204020204" pitchFamily="34" charset="-122"/>
                          <a:ea typeface="微软雅黑" panose="020B0503020204020204" pitchFamily="34" charset="-122"/>
                        </a:rPr>
                        <a:t>2.5mg</a:t>
                      </a:r>
                      <a:r>
                        <a:rPr lang="zh-CN" altLang="en-US" sz="1400" b="0" i="0" dirty="0">
                          <a:solidFill>
                            <a:srgbClr val="000000"/>
                          </a:solidFill>
                          <a:latin typeface="微软雅黑" panose="020B0503020204020204" pitchFamily="34" charset="-122"/>
                          <a:ea typeface="微软雅黑" panose="020B0503020204020204" pitchFamily="34" charset="-122"/>
                        </a:rPr>
                        <a:t>。</a:t>
                      </a:r>
                      <a:r>
                        <a:rPr lang="zh-CN" altLang="en-US" sz="1400" b="0" i="0" dirty="0">
                          <a:solidFill>
                            <a:srgbClr val="C00000"/>
                          </a:solidFill>
                          <a:latin typeface="微软雅黑" panose="020B0503020204020204" pitchFamily="34" charset="-122"/>
                          <a:ea typeface="微软雅黑" panose="020B0503020204020204" pitchFamily="34" charset="-122"/>
                        </a:rPr>
                        <a:t> </a:t>
                      </a:r>
                      <a:r>
                        <a:rPr lang="zh-CN" altLang="en-US" sz="1400" b="0" i="0" dirty="0">
                          <a:solidFill>
                            <a:srgbClr val="000000"/>
                          </a:solidFill>
                          <a:latin typeface="微软雅黑" panose="020B0503020204020204" pitchFamily="34" charset="-122"/>
                          <a:ea typeface="微软雅黑" panose="020B0503020204020204" pitchFamily="34" charset="-122"/>
                        </a:rPr>
                        <a:t>如果首次用药症状缓解后复发，则可以服用第二剂，但是两次用药应间隔至少</a:t>
                      </a:r>
                      <a:r>
                        <a:rPr lang="en-US" altLang="zh-CN" sz="1400" b="0" i="0" dirty="0">
                          <a:solidFill>
                            <a:srgbClr val="000000"/>
                          </a:solidFill>
                          <a:latin typeface="微软雅黑" panose="020B0503020204020204" pitchFamily="34" charset="-122"/>
                          <a:ea typeface="微软雅黑" panose="020B0503020204020204" pitchFamily="34" charset="-122"/>
                        </a:rPr>
                        <a:t>2</a:t>
                      </a:r>
                      <a:r>
                        <a:rPr lang="zh-CN" altLang="en-US" sz="1400" b="0" i="0" dirty="0">
                          <a:solidFill>
                            <a:srgbClr val="000000"/>
                          </a:solidFill>
                          <a:latin typeface="微软雅黑" panose="020B0503020204020204" pitchFamily="34" charset="-122"/>
                          <a:ea typeface="微软雅黑" panose="020B0503020204020204" pitchFamily="34" charset="-122"/>
                        </a:rPr>
                        <a:t>小时。</a:t>
                      </a:r>
                      <a:br>
                        <a:rPr lang="zh-CN" altLang="en-US" sz="1400" b="0" i="0" dirty="0">
                          <a:solidFill>
                            <a:srgbClr val="C00000"/>
                          </a:solidFill>
                          <a:latin typeface="微软雅黑" panose="020B0503020204020204" pitchFamily="34" charset="-122"/>
                          <a:ea typeface="微软雅黑" panose="020B0503020204020204" pitchFamily="34" charset="-122"/>
                        </a:rPr>
                      </a:br>
                      <a:r>
                        <a:rPr lang="zh-CN" altLang="en-US" sz="1400" b="1" i="0" dirty="0">
                          <a:solidFill>
                            <a:srgbClr val="DA3925"/>
                          </a:solidFill>
                          <a:latin typeface="微软雅黑" panose="020B0503020204020204" pitchFamily="34" charset="-122"/>
                          <a:ea typeface="微软雅黑" panose="020B0503020204020204" pitchFamily="34" charset="-122"/>
                        </a:rPr>
                        <a:t>每天用药总剂量不应超过</a:t>
                      </a:r>
                      <a:r>
                        <a:rPr lang="en-US" altLang="zh-CN" sz="1400" b="1" i="0" dirty="0">
                          <a:solidFill>
                            <a:srgbClr val="DA3925"/>
                          </a:solidFill>
                          <a:latin typeface="微软雅黑" panose="020B0503020204020204" pitchFamily="34" charset="-122"/>
                          <a:ea typeface="微软雅黑" panose="020B0503020204020204" pitchFamily="34" charset="-122"/>
                        </a:rPr>
                        <a:t>5mg</a:t>
                      </a:r>
                      <a:r>
                        <a:rPr lang="zh-CN" altLang="en-US" sz="1400" b="1" i="0" dirty="0">
                          <a:solidFill>
                            <a:srgbClr val="DA3925"/>
                          </a:solidFill>
                          <a:latin typeface="微软雅黑" panose="020B0503020204020204" pitchFamily="34" charset="-122"/>
                          <a:ea typeface="微软雅黑" panose="020B0503020204020204" pitchFamily="34" charset="-122"/>
                        </a:rPr>
                        <a:t>。</a:t>
                      </a:r>
                    </a:p>
                  </a:txBody>
                  <a:tcPr marL="9842" marR="9842" marT="9842" marB="0" anchor="ctr">
                    <a:lnL>
                      <a:noFill/>
                    </a:lnL>
                    <a:lnR>
                      <a:noFill/>
                    </a:lnR>
                    <a:lnT>
                      <a:noFill/>
                    </a:lnT>
                    <a:lnB>
                      <a:noFill/>
                    </a:lnB>
                    <a:solidFill>
                      <a:srgbClr val="F2F2F2"/>
                    </a:solidFill>
                  </a:tcPr>
                </a:tc>
                <a:tc hMerge="1">
                  <a:txBody>
                    <a:bodyPr/>
                    <a:lstStyle/>
                    <a:p>
                      <a:endParaRPr lang="zh-CN"/>
                    </a:p>
                  </a:txBody>
                  <a:tcPr>
                    <a:lnT>
                      <a:noFill/>
                    </a:lnT>
                    <a:lnB>
                      <a:noFill/>
                    </a:lnB>
                  </a:tcPr>
                </a:tc>
                <a:tc hMerge="1">
                  <a:txBody>
                    <a:bodyPr/>
                    <a:lstStyle/>
                    <a:p>
                      <a:endParaRPr lang="zh-CN"/>
                    </a:p>
                  </a:txBody>
                  <a:tcPr>
                    <a:lnR>
                      <a:noFill/>
                    </a:lnR>
                    <a:lnT>
                      <a:noFill/>
                    </a:lnT>
                    <a:lnB>
                      <a:noFill/>
                    </a:lnB>
                  </a:tcPr>
                </a:tc>
                <a:tc vMerge="1">
                  <a:txBody>
                    <a:bodyPr/>
                    <a:lstStyle/>
                    <a:p>
                      <a:endParaRPr lang="zh-CN"/>
                    </a:p>
                  </a:txBody>
                  <a:tcPr>
                    <a:lnL>
                      <a:noFill/>
                    </a:lnL>
                    <a:lnR>
                      <a:noFill/>
                    </a:lnR>
                    <a:lnB>
                      <a:noFill/>
                    </a:lnB>
                  </a:tcPr>
                </a:tc>
                <a:tc vMerge="1">
                  <a:txBody>
                    <a:bodyPr/>
                    <a:lstStyle/>
                    <a:p>
                      <a:endParaRPr lang="zh-CN"/>
                    </a:p>
                  </a:txBody>
                  <a:tcPr>
                    <a:lnL>
                      <a:noFill/>
                    </a:lnL>
                    <a:lnR>
                      <a:noFill/>
                    </a:lnR>
                    <a:lnB>
                      <a:noFill/>
                    </a:lnB>
                  </a:tcPr>
                </a:tc>
                <a:extLst>
                  <a:ext uri="{0D108BD9-81ED-4DB2-BD59-A6C34878D82A}">
                    <a16:rowId xmlns:a16="http://schemas.microsoft.com/office/drawing/2014/main" val="10006"/>
                  </a:ext>
                </a:extLst>
              </a:tr>
              <a:tr h="478996">
                <a:tc>
                  <a:txBody>
                    <a:bodyPr/>
                    <a:lstStyle/>
                    <a:p>
                      <a:pPr algn="ctr" fontAlgn="ctr"/>
                      <a:r>
                        <a:rPr lang="zh-CN" altLang="en-US" sz="1000" b="1" i="0" dirty="0">
                          <a:solidFill>
                            <a:schemeClr val="tx1">
                              <a:lumMod val="65000"/>
                              <a:lumOff val="35000"/>
                            </a:schemeClr>
                          </a:solidFill>
                          <a:latin typeface="微软雅黑" panose="020B0503020204020204" pitchFamily="34" charset="-122"/>
                          <a:ea typeface="微软雅黑" panose="020B0503020204020204" pitchFamily="34" charset="-122"/>
                        </a:rPr>
                        <a:t>中国大陆首次上市时间</a:t>
                      </a:r>
                    </a:p>
                  </a:txBody>
                  <a:tcPr marL="9842" marR="9842" marT="9842" marB="0" anchor="ctr">
                    <a:lnL>
                      <a:noFill/>
                    </a:lnL>
                    <a:lnR>
                      <a:noFill/>
                    </a:lnR>
                    <a:lnT>
                      <a:noFill/>
                    </a:lnT>
                    <a:lnB>
                      <a:noFill/>
                    </a:lnB>
                    <a:noFill/>
                  </a:tcPr>
                </a:tc>
                <a:tc>
                  <a:txBody>
                    <a:bodyPr/>
                    <a:lstStyle/>
                    <a:p>
                      <a:pPr algn="ctr" fontAlgn="ctr"/>
                      <a:r>
                        <a:rPr lang="en-US" altLang="zh-CN" sz="1200" b="0" i="0" dirty="0">
                          <a:solidFill>
                            <a:srgbClr val="000000"/>
                          </a:solidFill>
                          <a:latin typeface="微软雅黑" panose="020B0503020204020204" pitchFamily="34" charset="-122"/>
                          <a:ea typeface="微软雅黑" panose="020B0503020204020204" pitchFamily="34" charset="-122"/>
                        </a:rPr>
                        <a:t>2024/7/30</a:t>
                      </a:r>
                      <a:endParaRPr lang="zh-CN" altLang="en-US" sz="1200" b="1" i="0" dirty="0">
                        <a:solidFill>
                          <a:srgbClr val="DA3925"/>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solidFill>
                      <a:srgbClr val="F2F2F2"/>
                    </a:solidFill>
                  </a:tcPr>
                </a:tc>
                <a:tc>
                  <a:txBody>
                    <a:bodyPr/>
                    <a:lstStyle/>
                    <a:p>
                      <a:pPr algn="ctr" fontAlgn="ctr"/>
                      <a:r>
                        <a:rPr lang="zh-CN" altLang="en-US" sz="1000" b="1" i="0" dirty="0">
                          <a:solidFill>
                            <a:schemeClr val="tx1">
                              <a:lumMod val="65000"/>
                              <a:lumOff val="35000"/>
                            </a:schemeClr>
                          </a:solidFill>
                          <a:latin typeface="微软雅黑" panose="020B0503020204020204" pitchFamily="34" charset="-122"/>
                          <a:ea typeface="微软雅黑" panose="020B0503020204020204" pitchFamily="34" charset="-122"/>
                        </a:rPr>
                        <a:t>目前大陆地区同通用名药品上市情况</a:t>
                      </a:r>
                    </a:p>
                  </a:txBody>
                  <a:tcPr marL="9842" marR="9842" marT="9842" marB="0" anchor="ctr">
                    <a:lnL>
                      <a:noFill/>
                    </a:lnL>
                    <a:lnR>
                      <a:noFill/>
                    </a:lnR>
                    <a:lnT>
                      <a:noFill/>
                    </a:lnT>
                    <a:lnB>
                      <a:noFill/>
                    </a:lnB>
                    <a:noFill/>
                  </a:tcPr>
                </a:tc>
                <a:tc>
                  <a:txBody>
                    <a:bodyPr/>
                    <a:lstStyle/>
                    <a:p>
                      <a:pPr algn="ctr" fontAlgn="ctr"/>
                      <a:r>
                        <a:rPr lang="zh-CN" altLang="en-US" sz="1200" b="0" i="0">
                          <a:solidFill>
                            <a:srgbClr val="000000"/>
                          </a:solidFill>
                          <a:latin typeface="微软雅黑" panose="020B0503020204020204" pitchFamily="34" charset="-122"/>
                          <a:ea typeface="微软雅黑" panose="020B0503020204020204" pitchFamily="34" charset="-122"/>
                        </a:rPr>
                        <a:t>独家</a:t>
                      </a:r>
                    </a:p>
                  </a:txBody>
                  <a:tcPr marL="9842" marR="9842" marT="9842" marB="0" anchor="ctr">
                    <a:lnL>
                      <a:noFill/>
                    </a:lnL>
                    <a:lnR>
                      <a:noFill/>
                    </a:lnR>
                    <a:lnT>
                      <a:noFill/>
                    </a:lnT>
                    <a:lnB>
                      <a:noFill/>
                    </a:lnB>
                    <a:solidFill>
                      <a:srgbClr val="F2F2F2"/>
                    </a:solidFill>
                  </a:tcPr>
                </a:tc>
                <a:tc rowSpan="2">
                  <a:txBody>
                    <a:bodyPr/>
                    <a:lstStyle/>
                    <a:p>
                      <a:pPr algn="ctr" fontAlgn="ctr"/>
                      <a:endParaRPr sz="1400" b="1" i="0">
                        <a:solidFill>
                          <a:srgbClr val="FFFFFF"/>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noFill/>
                  </a:tcPr>
                </a:tc>
                <a:tc rowSpan="2">
                  <a:txBody>
                    <a:bodyPr/>
                    <a:lstStyle/>
                    <a:p>
                      <a:pPr algn="l" fontAlgn="ctr"/>
                      <a:endParaRPr sz="1400" b="0" i="0" dirty="0">
                        <a:solidFill>
                          <a:srgbClr val="000000"/>
                        </a:solidFill>
                        <a:latin typeface="微软雅黑" panose="020B0503020204020204" pitchFamily="34" charset="-122"/>
                        <a:ea typeface="微软雅黑" panose="020B0503020204020204" pitchFamily="34" charset="-122"/>
                      </a:endParaRPr>
                    </a:p>
                  </a:txBody>
                  <a:tcPr marL="9842" marR="9842" marT="9842" marB="0" anchor="ctr">
                    <a:lnL>
                      <a:noFill/>
                    </a:lnL>
                    <a:lnR>
                      <a:noFill/>
                    </a:lnR>
                    <a:lnT>
                      <a:noFill/>
                    </a:lnT>
                    <a:lnB>
                      <a:noFill/>
                    </a:lnB>
                    <a:solidFill>
                      <a:srgbClr val="F2F2F2"/>
                    </a:solidFill>
                  </a:tcPr>
                </a:tc>
                <a:extLst>
                  <a:ext uri="{0D108BD9-81ED-4DB2-BD59-A6C34878D82A}">
                    <a16:rowId xmlns:a16="http://schemas.microsoft.com/office/drawing/2014/main" val="10007"/>
                  </a:ext>
                </a:extLst>
              </a:tr>
              <a:tr h="453947">
                <a:tc>
                  <a:txBody>
                    <a:bodyPr/>
                    <a:lstStyle/>
                    <a:p>
                      <a:pPr algn="ctr" fontAlgn="ctr"/>
                      <a:r>
                        <a:rPr lang="zh-CN" altLang="en-US" sz="1000" b="1" i="0" dirty="0">
                          <a:solidFill>
                            <a:schemeClr val="tx1">
                              <a:lumMod val="65000"/>
                              <a:lumOff val="35000"/>
                            </a:schemeClr>
                          </a:solidFill>
                          <a:latin typeface="微软雅黑" panose="020B0503020204020204" pitchFamily="34" charset="-122"/>
                          <a:ea typeface="微软雅黑" panose="020B0503020204020204" pitchFamily="34" charset="-122"/>
                        </a:rPr>
                        <a:t>全球首个上市国家</a:t>
                      </a:r>
                      <a:r>
                        <a:rPr lang="en-US" altLang="zh-CN" sz="1000" b="1" i="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b="1" i="0" dirty="0">
                          <a:solidFill>
                            <a:schemeClr val="tx1">
                              <a:lumMod val="65000"/>
                              <a:lumOff val="35000"/>
                            </a:schemeClr>
                          </a:solidFill>
                          <a:latin typeface="微软雅黑" panose="020B0503020204020204" pitchFamily="34" charset="-122"/>
                          <a:ea typeface="微软雅黑" panose="020B0503020204020204" pitchFamily="34" charset="-122"/>
                        </a:rPr>
                        <a:t>地区及上市时间</a:t>
                      </a:r>
                    </a:p>
                  </a:txBody>
                  <a:tcPr marL="9842" marR="9842" marT="9842" marB="0" anchor="ctr">
                    <a:lnL>
                      <a:noFill/>
                    </a:lnL>
                    <a:lnR>
                      <a:noFill/>
                    </a:lnR>
                    <a:lnT>
                      <a:noFill/>
                    </a:lnT>
                    <a:lnB>
                      <a:noFill/>
                    </a:lnB>
                    <a:noFill/>
                  </a:tcPr>
                </a:tc>
                <a:tc>
                  <a:txBody>
                    <a:bodyPr/>
                    <a:lstStyle/>
                    <a:p>
                      <a:pPr algn="ctr" fontAlgn="ctr"/>
                      <a:r>
                        <a:rPr lang="en-US" altLang="zh-CN" sz="1200" b="0" i="0" dirty="0">
                          <a:solidFill>
                            <a:srgbClr val="000000"/>
                          </a:solidFill>
                          <a:latin typeface="微软雅黑" panose="020B0503020204020204" pitchFamily="34" charset="-122"/>
                          <a:ea typeface="微软雅黑" panose="020B0503020204020204" pitchFamily="34" charset="-122"/>
                        </a:rPr>
                        <a:t>2000</a:t>
                      </a:r>
                      <a:r>
                        <a:rPr lang="zh-CN" altLang="en-US" sz="1200" b="0" i="0" dirty="0">
                          <a:solidFill>
                            <a:srgbClr val="000000"/>
                          </a:solidFill>
                          <a:latin typeface="微软雅黑" panose="020B0503020204020204" pitchFamily="34" charset="-122"/>
                          <a:ea typeface="微软雅黑" panose="020B0503020204020204" pitchFamily="34" charset="-122"/>
                        </a:rPr>
                        <a:t>年，法国</a:t>
                      </a:r>
                    </a:p>
                  </a:txBody>
                  <a:tcPr marL="9842" marR="9842" marT="9842" marB="0" anchor="ctr">
                    <a:lnL>
                      <a:noFill/>
                    </a:lnL>
                    <a:lnR>
                      <a:noFill/>
                    </a:lnR>
                    <a:lnT>
                      <a:noFill/>
                    </a:lnT>
                    <a:lnB>
                      <a:noFill/>
                    </a:lnB>
                    <a:solidFill>
                      <a:srgbClr val="F2F2F2"/>
                    </a:solidFill>
                  </a:tcPr>
                </a:tc>
                <a:tc>
                  <a:txBody>
                    <a:bodyPr/>
                    <a:lstStyle/>
                    <a:p>
                      <a:pPr algn="ctr" fontAlgn="ctr"/>
                      <a:r>
                        <a:rPr lang="zh-CN" altLang="en-US" sz="1000" b="1" i="0" dirty="0">
                          <a:solidFill>
                            <a:schemeClr val="tx1">
                              <a:lumMod val="65000"/>
                              <a:lumOff val="35000"/>
                            </a:schemeClr>
                          </a:solidFill>
                          <a:latin typeface="微软雅黑" panose="020B0503020204020204" pitchFamily="34" charset="-122"/>
                          <a:ea typeface="微软雅黑" panose="020B0503020204020204" pitchFamily="34" charset="-122"/>
                        </a:rPr>
                        <a:t>是否为</a:t>
                      </a:r>
                      <a:r>
                        <a:rPr lang="en-US" altLang="zh-CN" sz="1000" b="1" i="0" dirty="0">
                          <a:solidFill>
                            <a:schemeClr val="tx1">
                              <a:lumMod val="65000"/>
                              <a:lumOff val="35000"/>
                            </a:schemeClr>
                          </a:solidFill>
                          <a:latin typeface="微软雅黑" panose="020B0503020204020204" pitchFamily="34" charset="-122"/>
                          <a:ea typeface="微软雅黑" panose="020B0503020204020204" pitchFamily="34" charset="-122"/>
                        </a:rPr>
                        <a:t>OTC</a:t>
                      </a:r>
                      <a:r>
                        <a:rPr lang="zh-CN" altLang="en-US" sz="1000" b="1" i="0" dirty="0">
                          <a:solidFill>
                            <a:schemeClr val="tx1">
                              <a:lumMod val="65000"/>
                              <a:lumOff val="35000"/>
                            </a:schemeClr>
                          </a:solidFill>
                          <a:latin typeface="微软雅黑" panose="020B0503020204020204" pitchFamily="34" charset="-122"/>
                          <a:ea typeface="微软雅黑" panose="020B0503020204020204" pitchFamily="34" charset="-122"/>
                        </a:rPr>
                        <a:t>药品</a:t>
                      </a:r>
                    </a:p>
                  </a:txBody>
                  <a:tcPr marL="9842" marR="9842" marT="9842" marB="0" anchor="ctr">
                    <a:lnL>
                      <a:noFill/>
                    </a:lnL>
                    <a:lnR>
                      <a:noFill/>
                    </a:lnR>
                    <a:lnT>
                      <a:noFill/>
                    </a:lnT>
                    <a:lnB>
                      <a:noFill/>
                    </a:lnB>
                    <a:noFill/>
                  </a:tcPr>
                </a:tc>
                <a:tc>
                  <a:txBody>
                    <a:bodyPr/>
                    <a:lstStyle/>
                    <a:p>
                      <a:pPr algn="ctr" fontAlgn="ctr"/>
                      <a:r>
                        <a:rPr lang="zh-CN" altLang="en-US" sz="1200" b="0" i="0" dirty="0">
                          <a:solidFill>
                            <a:srgbClr val="000000"/>
                          </a:solidFill>
                          <a:latin typeface="微软雅黑" panose="020B0503020204020204" pitchFamily="34" charset="-122"/>
                          <a:ea typeface="微软雅黑" panose="020B0503020204020204" pitchFamily="34" charset="-122"/>
                        </a:rPr>
                        <a:t>否</a:t>
                      </a:r>
                    </a:p>
                  </a:txBody>
                  <a:tcPr marL="9842" marR="9842" marT="9842" marB="0" anchor="ctr">
                    <a:lnL>
                      <a:noFill/>
                    </a:lnL>
                    <a:lnR>
                      <a:noFill/>
                    </a:lnR>
                    <a:lnT>
                      <a:noFill/>
                    </a:lnT>
                    <a:lnB>
                      <a:noFill/>
                    </a:lnB>
                    <a:solidFill>
                      <a:srgbClr val="F2F2F2"/>
                    </a:solidFill>
                  </a:tcPr>
                </a:tc>
                <a:tc vMerge="1">
                  <a:txBody>
                    <a:bodyPr/>
                    <a:lstStyle/>
                    <a:p>
                      <a:endParaRPr lang="zh-CN"/>
                    </a:p>
                  </a:txBody>
                  <a:tcPr>
                    <a:lnL>
                      <a:noFill/>
                    </a:lnL>
                    <a:lnR>
                      <a:noFill/>
                    </a:lnR>
                    <a:lnB>
                      <a:noFill/>
                    </a:lnB>
                  </a:tcPr>
                </a:tc>
                <a:tc vMerge="1">
                  <a:txBody>
                    <a:bodyPr/>
                    <a:lstStyle/>
                    <a:p>
                      <a:endParaRPr lang="zh-CN"/>
                    </a:p>
                  </a:txBody>
                  <a:tcPr>
                    <a:lnL>
                      <a:noFill/>
                    </a:lnL>
                    <a:lnR>
                      <a:noFill/>
                    </a:lnR>
                    <a:lnB>
                      <a:noFill/>
                    </a:lnB>
                  </a:tcPr>
                </a:tc>
                <a:extLst>
                  <a:ext uri="{0D108BD9-81ED-4DB2-BD59-A6C34878D82A}">
                    <a16:rowId xmlns:a16="http://schemas.microsoft.com/office/drawing/2014/main" val="10008"/>
                  </a:ext>
                </a:extLst>
              </a:tr>
            </a:tbl>
          </a:graphicData>
        </a:graphic>
      </p:graphicFrame>
      <p:graphicFrame>
        <p:nvGraphicFramePr>
          <p:cNvPr id="4" name="表格 3"/>
          <p:cNvGraphicFramePr/>
          <p:nvPr/>
        </p:nvGraphicFramePr>
        <p:xfrm>
          <a:off x="5545455" y="4841875"/>
          <a:ext cx="7024370" cy="2061845"/>
        </p:xfrm>
        <a:graphic>
          <a:graphicData uri="http://schemas.openxmlformats.org/drawingml/2006/table">
            <a:tbl>
              <a:tblPr/>
              <a:tblGrid>
                <a:gridCol w="903605">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715645">
                  <a:extLst>
                    <a:ext uri="{9D8B030D-6E8A-4147-A177-3AD203B41FA5}">
                      <a16:colId xmlns:a16="http://schemas.microsoft.com/office/drawing/2014/main" val="20002"/>
                    </a:ext>
                  </a:extLst>
                </a:gridCol>
                <a:gridCol w="716915">
                  <a:extLst>
                    <a:ext uri="{9D8B030D-6E8A-4147-A177-3AD203B41FA5}">
                      <a16:colId xmlns:a16="http://schemas.microsoft.com/office/drawing/2014/main" val="20003"/>
                    </a:ext>
                  </a:extLst>
                </a:gridCol>
                <a:gridCol w="716280">
                  <a:extLst>
                    <a:ext uri="{9D8B030D-6E8A-4147-A177-3AD203B41FA5}">
                      <a16:colId xmlns:a16="http://schemas.microsoft.com/office/drawing/2014/main" val="20004"/>
                    </a:ext>
                  </a:extLst>
                </a:gridCol>
                <a:gridCol w="716280">
                  <a:extLst>
                    <a:ext uri="{9D8B030D-6E8A-4147-A177-3AD203B41FA5}">
                      <a16:colId xmlns:a16="http://schemas.microsoft.com/office/drawing/2014/main" val="20005"/>
                    </a:ext>
                  </a:extLst>
                </a:gridCol>
                <a:gridCol w="716280">
                  <a:extLst>
                    <a:ext uri="{9D8B030D-6E8A-4147-A177-3AD203B41FA5}">
                      <a16:colId xmlns:a16="http://schemas.microsoft.com/office/drawing/2014/main" val="20006"/>
                    </a:ext>
                  </a:extLst>
                </a:gridCol>
                <a:gridCol w="716915">
                  <a:extLst>
                    <a:ext uri="{9D8B030D-6E8A-4147-A177-3AD203B41FA5}">
                      <a16:colId xmlns:a16="http://schemas.microsoft.com/office/drawing/2014/main" val="20007"/>
                    </a:ext>
                  </a:extLst>
                </a:gridCol>
                <a:gridCol w="715010">
                  <a:extLst>
                    <a:ext uri="{9D8B030D-6E8A-4147-A177-3AD203B41FA5}">
                      <a16:colId xmlns:a16="http://schemas.microsoft.com/office/drawing/2014/main" val="20008"/>
                    </a:ext>
                  </a:extLst>
                </a:gridCol>
                <a:gridCol w="586740">
                  <a:extLst>
                    <a:ext uri="{9D8B030D-6E8A-4147-A177-3AD203B41FA5}">
                      <a16:colId xmlns:a16="http://schemas.microsoft.com/office/drawing/2014/main" val="20009"/>
                    </a:ext>
                  </a:extLst>
                </a:gridCol>
              </a:tblGrid>
              <a:tr h="194310">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ctr" fontAlgn="ctr"/>
                      <a:endParaRPr sz="1200" b="0" i="0">
                        <a:solidFill>
                          <a:srgbClr val="000000"/>
                        </a:solidFill>
                        <a:latin typeface="微软雅黑" panose="020B0503020204020204" pitchFamily="34" charset="-122"/>
                        <a:ea typeface="微软雅黑" panose="020B0503020204020204" pitchFamily="34"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w="6350" cap="flat" cmpd="sng">
                      <a:solidFill>
                        <a:srgbClr val="2D529F"/>
                      </a:solidFill>
                      <a:prstDash val="solid"/>
                      <a:headEnd type="none" w="med" len="med"/>
                      <a:tailEnd type="none" w="med" len="med"/>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a:noFill/>
                    </a:lnB>
                    <a:noFill/>
                  </a:tcPr>
                </a:tc>
                <a:extLst>
                  <a:ext uri="{0D108BD9-81ED-4DB2-BD59-A6C34878D82A}">
                    <a16:rowId xmlns:a16="http://schemas.microsoft.com/office/drawing/2014/main" val="10000"/>
                  </a:ext>
                </a:extLst>
              </a:tr>
              <a:tr h="194310">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a:noFill/>
                    </a:lnB>
                    <a:noFill/>
                  </a:tcPr>
                </a:tc>
                <a:tc rowSpan="3">
                  <a:txBody>
                    <a:bodyPr/>
                    <a:lstStyle/>
                    <a:p>
                      <a:pPr algn="ctr" fontAlgn="ctr"/>
                      <a:r>
                        <a:rPr lang="zh-CN" altLang="en-US" sz="1200" b="1" i="0">
                          <a:solidFill>
                            <a:srgbClr val="FFFFFF"/>
                          </a:solidFill>
                          <a:latin typeface="微软雅黑" panose="020B0503020204020204" pitchFamily="34" charset="-122"/>
                          <a:ea typeface="微软雅黑" panose="020B0503020204020204" pitchFamily="34" charset="-122"/>
                        </a:rPr>
                        <a:t>曲普坦类药物半衰期（</a:t>
                      </a:r>
                      <a:r>
                        <a:rPr lang="en-US" altLang="zh-CN" sz="1200" b="1" i="0">
                          <a:solidFill>
                            <a:srgbClr val="FFFFFF"/>
                          </a:solidFill>
                          <a:latin typeface="微软雅黑" panose="020B0503020204020204" pitchFamily="34" charset="-122"/>
                          <a:ea typeface="微软雅黑" panose="020B0503020204020204" pitchFamily="34" charset="-122"/>
                        </a:rPr>
                        <a:t>h</a:t>
                      </a:r>
                      <a:r>
                        <a:rPr lang="zh-CN" altLang="en-US" sz="1200" b="1" i="0">
                          <a:solidFill>
                            <a:srgbClr val="FFFFFF"/>
                          </a:solidFill>
                          <a:latin typeface="微软雅黑" panose="020B0503020204020204" pitchFamily="34" charset="-122"/>
                          <a:ea typeface="微软雅黑" panose="020B0503020204020204" pitchFamily="34" charset="-122"/>
                        </a:rPr>
                        <a:t>）</a:t>
                      </a:r>
                    </a:p>
                  </a:txBody>
                  <a:tcPr marL="5760" marR="5760" marT="5760" marB="0" anchor="ctr">
                    <a:lnL>
                      <a:noFill/>
                    </a:lnL>
                    <a:lnR>
                      <a:noFill/>
                    </a:lnR>
                    <a:lnT w="6350" cap="flat" cmpd="sng">
                      <a:solidFill>
                        <a:srgbClr val="2D529F"/>
                      </a:solidFill>
                      <a:prstDash val="solid"/>
                      <a:headEnd type="none" w="med" len="med"/>
                      <a:tailEnd type="none" w="med" len="med"/>
                    </a:lnT>
                    <a:lnB w="6350" cap="flat" cmpd="sng">
                      <a:solidFill>
                        <a:srgbClr val="2D529F"/>
                      </a:solidFill>
                      <a:prstDash val="solid"/>
                      <a:headEnd type="none" w="med" len="med"/>
                      <a:tailEnd type="none" w="med" len="med"/>
                    </a:lnB>
                    <a:solidFill>
                      <a:srgbClr val="2D529F"/>
                    </a:solidFill>
                  </a:tcPr>
                </a:tc>
                <a:tc gridSpan="4">
                  <a:txBody>
                    <a:bodyPr/>
                    <a:lstStyle/>
                    <a:p>
                      <a:pPr algn="ctr" fontAlgn="ctr"/>
                      <a:r>
                        <a:rPr lang="zh-CN" altLang="en-US" sz="1200" b="0" i="0">
                          <a:solidFill>
                            <a:srgbClr val="000000"/>
                          </a:solidFill>
                          <a:latin typeface="微软雅黑" panose="020B0503020204020204" pitchFamily="34" charset="-122"/>
                          <a:ea typeface="微软雅黑" panose="020B0503020204020204" pitchFamily="34" charset="-122"/>
                        </a:rPr>
                        <a:t>国内已上市</a:t>
                      </a:r>
                    </a:p>
                  </a:txBody>
                  <a:tcPr marL="5760" marR="5760" marT="5760" marB="0" anchor="ctr">
                    <a:lnL>
                      <a:noFill/>
                    </a:lnL>
                    <a:lnR w="6350" cap="flat" cmpd="sng">
                      <a:solidFill>
                        <a:srgbClr val="2D529F"/>
                      </a:solidFill>
                      <a:prstDash val="solid"/>
                      <a:headEnd type="none" w="med" len="med"/>
                      <a:tailEnd type="none" w="med" len="med"/>
                    </a:lnR>
                    <a:lnT w="6350" cap="flat" cmpd="sng">
                      <a:solidFill>
                        <a:srgbClr val="2D529F"/>
                      </a:solidFill>
                      <a:prstDash val="solid"/>
                      <a:headEnd type="none" w="med" len="med"/>
                      <a:tailEnd type="none" w="med" len="med"/>
                    </a:lnT>
                    <a:lnB>
                      <a:noFill/>
                    </a:lnB>
                    <a:solidFill>
                      <a:srgbClr val="FFFFFF"/>
                    </a:solidFill>
                  </a:tcPr>
                </a:tc>
                <a:tc hMerge="1">
                  <a:txBody>
                    <a:bodyPr/>
                    <a:lstStyle/>
                    <a:p>
                      <a:endParaRPr lang="zh-CN"/>
                    </a:p>
                  </a:txBody>
                  <a:tcPr>
                    <a:lnT w="6350" cap="flat" cmpd="sng">
                      <a:solidFill>
                        <a:srgbClr val="2D529F"/>
                      </a:solidFill>
                      <a:prstDash val="solid"/>
                      <a:headEnd type="none" w="med" len="med"/>
                      <a:tailEnd type="none" w="med" len="med"/>
                    </a:lnT>
                    <a:lnB>
                      <a:noFill/>
                    </a:lnB>
                  </a:tcPr>
                </a:tc>
                <a:tc hMerge="1">
                  <a:txBody>
                    <a:bodyPr/>
                    <a:lstStyle/>
                    <a:p>
                      <a:endParaRPr lang="zh-CN"/>
                    </a:p>
                  </a:txBody>
                  <a:tcPr>
                    <a:lnT w="6350" cap="flat" cmpd="sng">
                      <a:solidFill>
                        <a:srgbClr val="2D529F"/>
                      </a:solidFill>
                      <a:prstDash val="solid"/>
                      <a:headEnd type="none" w="med" len="med"/>
                      <a:tailEnd type="none" w="med" len="med"/>
                    </a:lnT>
                    <a:lnB>
                      <a:noFill/>
                    </a:lnB>
                  </a:tcPr>
                </a:tc>
                <a:tc hMerge="1">
                  <a:txBody>
                    <a:bodyPr/>
                    <a:lstStyle/>
                    <a:p>
                      <a:endParaRPr lang="zh-CN"/>
                    </a:p>
                  </a:txBody>
                  <a:tcPr>
                    <a:lnR w="6350" cap="flat" cmpd="sng">
                      <a:solidFill>
                        <a:srgbClr val="2D529F"/>
                      </a:solidFill>
                      <a:prstDash val="solid"/>
                      <a:headEnd type="none" w="med" len="med"/>
                      <a:tailEnd type="none" w="med" len="med"/>
                    </a:lnR>
                    <a:lnT w="6350" cap="flat" cmpd="sng">
                      <a:solidFill>
                        <a:srgbClr val="2D529F"/>
                      </a:solidFill>
                      <a:prstDash val="solid"/>
                      <a:headEnd type="none" w="med" len="med"/>
                      <a:tailEnd type="none" w="med" len="med"/>
                    </a:lnT>
                    <a:lnB>
                      <a:noFill/>
                    </a:lnB>
                  </a:tcPr>
                </a:tc>
                <a:tc gridSpan="3">
                  <a:txBody>
                    <a:bodyPr/>
                    <a:lstStyle/>
                    <a:p>
                      <a:pPr algn="ctr" fontAlgn="ctr"/>
                      <a:r>
                        <a:rPr lang="zh-CN" altLang="en-US" sz="1200" b="0" i="0">
                          <a:solidFill>
                            <a:srgbClr val="000000"/>
                          </a:solidFill>
                          <a:latin typeface="微软雅黑" panose="020B0503020204020204" pitchFamily="34" charset="-122"/>
                          <a:ea typeface="微软雅黑" panose="020B0503020204020204" pitchFamily="34" charset="-122"/>
                        </a:rPr>
                        <a:t>国内未上市</a:t>
                      </a:r>
                    </a:p>
                  </a:txBody>
                  <a:tcPr marL="5760" marR="5760" marT="5760" marB="0" anchor="ctr">
                    <a:lnL w="6350" cap="flat" cmpd="sng">
                      <a:solidFill>
                        <a:srgbClr val="2D529F"/>
                      </a:solidFill>
                      <a:prstDash val="solid"/>
                      <a:headEnd type="none" w="med" len="med"/>
                      <a:tailEnd type="none" w="med" len="med"/>
                    </a:lnL>
                    <a:lnR w="6350" cap="flat" cmpd="sng">
                      <a:solidFill>
                        <a:srgbClr val="2D529F"/>
                      </a:solidFill>
                      <a:prstDash val="solid"/>
                      <a:headEnd type="none" w="med" len="med"/>
                      <a:tailEnd type="none" w="med" len="med"/>
                    </a:lnR>
                    <a:lnT w="6350" cap="flat" cmpd="sng">
                      <a:solidFill>
                        <a:srgbClr val="2D529F"/>
                      </a:solidFill>
                      <a:prstDash val="solid"/>
                      <a:headEnd type="none" w="med" len="med"/>
                      <a:tailEnd type="none" w="med" len="med"/>
                    </a:lnT>
                    <a:lnB>
                      <a:noFill/>
                    </a:lnB>
                    <a:solidFill>
                      <a:srgbClr val="FFFFFF"/>
                    </a:solidFill>
                  </a:tcPr>
                </a:tc>
                <a:tc hMerge="1">
                  <a:txBody>
                    <a:bodyPr/>
                    <a:lstStyle/>
                    <a:p>
                      <a:endParaRPr lang="zh-CN"/>
                    </a:p>
                  </a:txBody>
                  <a:tcPr>
                    <a:lnT w="6350" cap="flat" cmpd="sng">
                      <a:solidFill>
                        <a:srgbClr val="2D529F"/>
                      </a:solidFill>
                      <a:prstDash val="solid"/>
                      <a:headEnd type="none" w="med" len="med"/>
                      <a:tailEnd type="none" w="med" len="med"/>
                    </a:lnT>
                    <a:lnB>
                      <a:noFill/>
                    </a:lnB>
                  </a:tcPr>
                </a:tc>
                <a:tc hMerge="1">
                  <a:txBody>
                    <a:bodyPr/>
                    <a:lstStyle/>
                    <a:p>
                      <a:endParaRPr lang="zh-CN"/>
                    </a:p>
                  </a:txBody>
                  <a:tcPr>
                    <a:lnR w="6350" cap="flat" cmpd="sng">
                      <a:solidFill>
                        <a:srgbClr val="2D529F"/>
                      </a:solidFill>
                      <a:prstDash val="solid"/>
                      <a:headEnd type="none" w="med" len="med"/>
                      <a:tailEnd type="none" w="med" len="med"/>
                    </a:lnR>
                    <a:lnT w="6350" cap="flat" cmpd="sng">
                      <a:solidFill>
                        <a:srgbClr val="2D529F"/>
                      </a:solidFill>
                      <a:prstDash val="solid"/>
                      <a:headEnd type="none" w="med" len="med"/>
                      <a:tailEnd type="none" w="med" len="med"/>
                    </a:lnT>
                    <a:lnB>
                      <a:noFill/>
                    </a:lnB>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w="6350" cap="flat" cmpd="sng">
                      <a:solidFill>
                        <a:srgbClr val="2D529F"/>
                      </a:solidFill>
                      <a:prstDash val="solid"/>
                      <a:headEnd type="none" w="med" len="med"/>
                      <a:tailEnd type="none" w="med" len="med"/>
                    </a:lnL>
                    <a:lnR>
                      <a:noFill/>
                    </a:lnR>
                    <a:lnT>
                      <a:noFill/>
                    </a:lnT>
                    <a:lnB>
                      <a:noFill/>
                    </a:lnB>
                    <a:noFill/>
                  </a:tcPr>
                </a:tc>
                <a:extLst>
                  <a:ext uri="{0D108BD9-81ED-4DB2-BD59-A6C34878D82A}">
                    <a16:rowId xmlns:a16="http://schemas.microsoft.com/office/drawing/2014/main" val="10001"/>
                  </a:ext>
                </a:extLst>
              </a:tr>
              <a:tr h="744855">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a:noFill/>
                    </a:lnB>
                    <a:noFill/>
                  </a:tcPr>
                </a:tc>
                <a:tc vMerge="1">
                  <a:txBody>
                    <a:bodyPr/>
                    <a:lstStyle/>
                    <a:p>
                      <a:endParaRPr lang="zh-CN"/>
                    </a:p>
                  </a:txBody>
                  <a:tcPr>
                    <a:lnL>
                      <a:noFill/>
                    </a:lnL>
                    <a:lnR>
                      <a:noFill/>
                    </a:lnR>
                  </a:tcPr>
                </a:tc>
                <a:tc>
                  <a:txBody>
                    <a:bodyPr/>
                    <a:lstStyle/>
                    <a:p>
                      <a:pPr algn="ctr" fontAlgn="ctr"/>
                      <a:r>
                        <a:rPr lang="zh-CN" altLang="en-US" sz="1200" b="0" i="0">
                          <a:solidFill>
                            <a:srgbClr val="000000"/>
                          </a:solidFill>
                          <a:latin typeface="微软雅黑" panose="020B0503020204020204" pitchFamily="34" charset="-122"/>
                          <a:ea typeface="微软雅黑" panose="020B0503020204020204" pitchFamily="34" charset="-122"/>
                        </a:rPr>
                        <a:t>舒马普坦</a:t>
                      </a:r>
                    </a:p>
                  </a:txBody>
                  <a:tcPr marL="5760" marR="5760" marT="5760" marB="0" anchor="ctr">
                    <a:lnL>
                      <a:noFill/>
                    </a:lnL>
                    <a:lnR>
                      <a:noFill/>
                    </a:lnR>
                    <a:lnT>
                      <a:noFill/>
                    </a:lnT>
                    <a:lnB>
                      <a:noFill/>
                    </a:lnB>
                    <a:solidFill>
                      <a:srgbClr val="D9E1F4"/>
                    </a:solidFill>
                  </a:tcPr>
                </a:tc>
                <a:tc>
                  <a:txBody>
                    <a:bodyPr/>
                    <a:lstStyle/>
                    <a:p>
                      <a:pPr algn="ctr" fontAlgn="ctr"/>
                      <a:r>
                        <a:rPr lang="zh-CN" altLang="en-US" sz="1000" b="0" i="0">
                          <a:solidFill>
                            <a:srgbClr val="000000"/>
                          </a:solidFill>
                          <a:latin typeface="微软雅黑" panose="020B0503020204020204" pitchFamily="34" charset="-122"/>
                          <a:ea typeface="微软雅黑" panose="020B0503020204020204" pitchFamily="34" charset="-122"/>
                        </a:rPr>
                        <a:t>佐米曲普坦</a:t>
                      </a:r>
                    </a:p>
                  </a:txBody>
                  <a:tcPr marL="5760" marR="5760" marT="5760" marB="0" anchor="ctr">
                    <a:lnL>
                      <a:noFill/>
                    </a:lnL>
                    <a:lnR>
                      <a:noFill/>
                    </a:lnR>
                    <a:lnT>
                      <a:noFill/>
                    </a:lnT>
                    <a:lnB>
                      <a:noFill/>
                    </a:lnB>
                    <a:solidFill>
                      <a:srgbClr val="FFFFFF"/>
                    </a:solidFill>
                  </a:tcPr>
                </a:tc>
                <a:tc>
                  <a:txBody>
                    <a:bodyPr/>
                    <a:lstStyle/>
                    <a:p>
                      <a:pPr algn="ctr" fontAlgn="ctr"/>
                      <a:r>
                        <a:rPr lang="zh-CN" altLang="en-US" sz="1000" b="0" i="0">
                          <a:solidFill>
                            <a:srgbClr val="000000"/>
                          </a:solidFill>
                          <a:latin typeface="微软雅黑" panose="020B0503020204020204" pitchFamily="34" charset="-122"/>
                          <a:ea typeface="微软雅黑" panose="020B0503020204020204" pitchFamily="34" charset="-122"/>
                        </a:rPr>
                        <a:t>利扎曲普坦</a:t>
                      </a:r>
                    </a:p>
                  </a:txBody>
                  <a:tcPr marL="5760" marR="5760" marT="5760" marB="0" anchor="ctr">
                    <a:lnL>
                      <a:noFill/>
                    </a:lnL>
                    <a:lnR>
                      <a:noFill/>
                    </a:lnR>
                    <a:lnT>
                      <a:noFill/>
                    </a:lnT>
                    <a:lnB>
                      <a:noFill/>
                    </a:lnB>
                    <a:solidFill>
                      <a:srgbClr val="D9E1F4"/>
                    </a:solidFill>
                  </a:tcPr>
                </a:tc>
                <a:tc>
                  <a:txBody>
                    <a:bodyPr/>
                    <a:lstStyle/>
                    <a:p>
                      <a:pPr algn="ctr" fontAlgn="ctr"/>
                      <a:r>
                        <a:rPr lang="zh-CN" altLang="en-US" sz="1200" b="1" i="0">
                          <a:solidFill>
                            <a:srgbClr val="DA3925"/>
                          </a:solidFill>
                          <a:latin typeface="微软雅黑" panose="020B0503020204020204" pitchFamily="34" charset="-122"/>
                          <a:ea typeface="微软雅黑" panose="020B0503020204020204" pitchFamily="34" charset="-122"/>
                        </a:rPr>
                        <a:t>呋罗曲坦</a:t>
                      </a:r>
                    </a:p>
                  </a:txBody>
                  <a:tcPr marL="5760" marR="5760" marT="5760" marB="0" anchor="ctr">
                    <a:lnL>
                      <a:noFill/>
                    </a:lnL>
                    <a:lnR w="6350" cap="flat" cmpd="sng">
                      <a:solidFill>
                        <a:srgbClr val="1E366A"/>
                      </a:solidFill>
                      <a:prstDash val="solid"/>
                      <a:headEnd type="none" w="med" len="med"/>
                      <a:tailEnd type="none" w="med" len="med"/>
                    </a:lnR>
                    <a:lnT>
                      <a:noFill/>
                    </a:lnT>
                    <a:lnB>
                      <a:noFill/>
                    </a:lnB>
                    <a:solidFill>
                      <a:srgbClr val="FFFFFF"/>
                    </a:solidFill>
                  </a:tcPr>
                </a:tc>
                <a:tc>
                  <a:txBody>
                    <a:bodyPr/>
                    <a:lstStyle/>
                    <a:p>
                      <a:pPr algn="ctr" fontAlgn="ctr"/>
                      <a:r>
                        <a:rPr lang="zh-CN" altLang="en-US" sz="1200" b="0" i="0">
                          <a:solidFill>
                            <a:srgbClr val="000000"/>
                          </a:solidFill>
                          <a:latin typeface="微软雅黑" panose="020B0503020204020204" pitchFamily="34" charset="-122"/>
                          <a:ea typeface="微软雅黑" panose="020B0503020204020204" pitchFamily="34" charset="-122"/>
                        </a:rPr>
                        <a:t>那拉曲坦</a:t>
                      </a:r>
                    </a:p>
                  </a:txBody>
                  <a:tcPr marL="5760" marR="5760" marT="5760" marB="0" anchor="ctr">
                    <a:lnL w="6350" cap="flat" cmpd="sng">
                      <a:solidFill>
                        <a:srgbClr val="1E366A"/>
                      </a:solidFill>
                      <a:prstDash val="solid"/>
                      <a:headEnd type="none" w="med" len="med"/>
                      <a:tailEnd type="none" w="med" len="med"/>
                    </a:lnL>
                    <a:lnR>
                      <a:noFill/>
                    </a:lnR>
                    <a:lnT>
                      <a:noFill/>
                    </a:lnT>
                    <a:lnB>
                      <a:noFill/>
                    </a:lnB>
                    <a:solidFill>
                      <a:srgbClr val="D9E1F4"/>
                    </a:solidFill>
                  </a:tcPr>
                </a:tc>
                <a:tc>
                  <a:txBody>
                    <a:bodyPr/>
                    <a:lstStyle/>
                    <a:p>
                      <a:pPr algn="ctr" fontAlgn="ctr"/>
                      <a:r>
                        <a:rPr lang="zh-CN" altLang="en-US" sz="1200" b="0" i="0">
                          <a:solidFill>
                            <a:srgbClr val="000000"/>
                          </a:solidFill>
                          <a:latin typeface="微软雅黑" panose="020B0503020204020204" pitchFamily="34" charset="-122"/>
                          <a:ea typeface="微软雅黑" panose="020B0503020204020204" pitchFamily="34" charset="-122"/>
                        </a:rPr>
                        <a:t>依来曲坦</a:t>
                      </a:r>
                    </a:p>
                  </a:txBody>
                  <a:tcPr marL="5760" marR="5760" marT="5760" marB="0" anchor="ctr">
                    <a:lnL>
                      <a:noFill/>
                    </a:lnL>
                    <a:lnR>
                      <a:noFill/>
                    </a:lnR>
                    <a:lnT>
                      <a:noFill/>
                    </a:lnT>
                    <a:lnB>
                      <a:noFill/>
                    </a:lnB>
                    <a:solidFill>
                      <a:srgbClr val="FFFFFF"/>
                    </a:solidFill>
                  </a:tcPr>
                </a:tc>
                <a:tc>
                  <a:txBody>
                    <a:bodyPr/>
                    <a:lstStyle/>
                    <a:p>
                      <a:pPr algn="ctr" fontAlgn="ctr"/>
                      <a:r>
                        <a:rPr lang="zh-CN" altLang="en-US" sz="1200" b="0" i="0">
                          <a:solidFill>
                            <a:srgbClr val="000000"/>
                          </a:solidFill>
                          <a:latin typeface="微软雅黑" panose="020B0503020204020204" pitchFamily="34" charset="-122"/>
                          <a:ea typeface="微软雅黑" panose="020B0503020204020204" pitchFamily="34" charset="-122"/>
                        </a:rPr>
                        <a:t>阿莫曲坦</a:t>
                      </a:r>
                    </a:p>
                  </a:txBody>
                  <a:tcPr marL="5760" marR="5760" marT="5760" marB="0" anchor="ctr">
                    <a:lnL>
                      <a:noFill/>
                    </a:lnL>
                    <a:lnR w="6350" cap="flat" cmpd="sng">
                      <a:solidFill>
                        <a:srgbClr val="2D529F"/>
                      </a:solidFill>
                      <a:prstDash val="solid"/>
                      <a:headEnd type="none" w="med" len="med"/>
                      <a:tailEnd type="none" w="med" len="med"/>
                    </a:lnR>
                    <a:lnT>
                      <a:noFill/>
                    </a:lnT>
                    <a:lnB>
                      <a:noFill/>
                    </a:lnB>
                    <a:solidFill>
                      <a:srgbClr val="D9E1F4"/>
                    </a:solid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w="6350" cap="flat" cmpd="sng">
                      <a:solidFill>
                        <a:srgbClr val="2D529F"/>
                      </a:solidFill>
                      <a:prstDash val="solid"/>
                      <a:headEnd type="none" w="med" len="med"/>
                      <a:tailEnd type="none" w="med" len="med"/>
                    </a:lnL>
                    <a:lnR>
                      <a:noFill/>
                    </a:lnR>
                    <a:lnT>
                      <a:noFill/>
                    </a:lnT>
                    <a:lnB>
                      <a:noFill/>
                    </a:lnB>
                    <a:noFill/>
                  </a:tcPr>
                </a:tc>
                <a:extLst>
                  <a:ext uri="{0D108BD9-81ED-4DB2-BD59-A6C34878D82A}">
                    <a16:rowId xmlns:a16="http://schemas.microsoft.com/office/drawing/2014/main" val="10002"/>
                  </a:ext>
                </a:extLst>
              </a:tr>
              <a:tr h="744855">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a:noFill/>
                    </a:lnB>
                    <a:noFill/>
                  </a:tcPr>
                </a:tc>
                <a:tc vMerge="1">
                  <a:txBody>
                    <a:bodyPr/>
                    <a:lstStyle/>
                    <a:p>
                      <a:endParaRPr lang="zh-CN"/>
                    </a:p>
                  </a:txBody>
                  <a:tcPr>
                    <a:lnL>
                      <a:noFill/>
                    </a:lnL>
                    <a:lnR>
                      <a:noFill/>
                    </a:lnR>
                    <a:lnB w="6350" cap="flat" cmpd="sng">
                      <a:solidFill>
                        <a:srgbClr val="2D529F"/>
                      </a:solidFill>
                      <a:prstDash val="solid"/>
                      <a:headEnd type="none" w="med" len="med"/>
                      <a:tailEnd type="none" w="med" len="med"/>
                    </a:lnB>
                  </a:tcPr>
                </a:tc>
                <a:tc>
                  <a:txBody>
                    <a:bodyPr/>
                    <a:lstStyle/>
                    <a:p>
                      <a:pPr algn="ctr" fontAlgn="ctr"/>
                      <a:r>
                        <a:rPr lang="en-US" altLang="zh-CN" sz="1200" b="0" i="0">
                          <a:solidFill>
                            <a:srgbClr val="000000"/>
                          </a:solidFill>
                          <a:latin typeface="微软雅黑" panose="020B0503020204020204" pitchFamily="34" charset="-122"/>
                          <a:ea typeface="微软雅黑" panose="020B0503020204020204" pitchFamily="34" charset="-122"/>
                        </a:rPr>
                        <a:t>2-2.5</a:t>
                      </a:r>
                    </a:p>
                  </a:txBody>
                  <a:tcPr marL="5760" marR="5760" marT="5760" marB="0" anchor="ctr">
                    <a:lnL>
                      <a:noFill/>
                    </a:lnL>
                    <a:lnR>
                      <a:noFill/>
                    </a:lnR>
                    <a:lnT>
                      <a:noFill/>
                    </a:lnT>
                    <a:lnB w="6350" cap="flat" cmpd="sng">
                      <a:solidFill>
                        <a:srgbClr val="1E366A"/>
                      </a:solidFill>
                      <a:prstDash val="solid"/>
                      <a:headEnd type="none" w="med" len="med"/>
                      <a:tailEnd type="none" w="med" len="med"/>
                    </a:lnB>
                    <a:solidFill>
                      <a:srgbClr val="D9E1F4"/>
                    </a:solidFill>
                  </a:tcPr>
                </a:tc>
                <a:tc>
                  <a:txBody>
                    <a:bodyPr/>
                    <a:lstStyle/>
                    <a:p>
                      <a:pPr algn="ctr" fontAlgn="ctr"/>
                      <a:r>
                        <a:rPr lang="en-US" altLang="zh-CN" sz="1200" b="0" i="0">
                          <a:solidFill>
                            <a:srgbClr val="000000"/>
                          </a:solidFill>
                          <a:latin typeface="微软雅黑" panose="020B0503020204020204" pitchFamily="34" charset="-122"/>
                          <a:ea typeface="微软雅黑" panose="020B0503020204020204" pitchFamily="34" charset="-122"/>
                        </a:rPr>
                        <a:t>3</a:t>
                      </a:r>
                    </a:p>
                  </a:txBody>
                  <a:tcPr marL="5760" marR="5760" marT="5760" marB="0" anchor="ctr">
                    <a:lnL>
                      <a:noFill/>
                    </a:lnL>
                    <a:lnR>
                      <a:noFill/>
                    </a:lnR>
                    <a:lnT>
                      <a:noFill/>
                    </a:lnT>
                    <a:lnB w="6350" cap="flat" cmpd="sng">
                      <a:solidFill>
                        <a:srgbClr val="1E366A"/>
                      </a:solidFill>
                      <a:prstDash val="solid"/>
                      <a:headEnd type="none" w="med" len="med"/>
                      <a:tailEnd type="none" w="med" len="med"/>
                    </a:lnB>
                    <a:solidFill>
                      <a:srgbClr val="FFFFFF"/>
                    </a:solidFill>
                  </a:tcPr>
                </a:tc>
                <a:tc>
                  <a:txBody>
                    <a:bodyPr/>
                    <a:lstStyle/>
                    <a:p>
                      <a:pPr algn="ctr" fontAlgn="ctr"/>
                      <a:r>
                        <a:rPr lang="en-US" altLang="zh-CN" sz="1200" b="0" i="0">
                          <a:solidFill>
                            <a:srgbClr val="000000"/>
                          </a:solidFill>
                          <a:latin typeface="微软雅黑" panose="020B0503020204020204" pitchFamily="34" charset="-122"/>
                          <a:ea typeface="微软雅黑" panose="020B0503020204020204" pitchFamily="34" charset="-122"/>
                        </a:rPr>
                        <a:t>2-2.5</a:t>
                      </a:r>
                    </a:p>
                  </a:txBody>
                  <a:tcPr marL="5760" marR="5760" marT="5760" marB="0" anchor="ctr">
                    <a:lnL>
                      <a:noFill/>
                    </a:lnL>
                    <a:lnR>
                      <a:noFill/>
                    </a:lnR>
                    <a:lnT>
                      <a:noFill/>
                    </a:lnT>
                    <a:lnB w="6350" cap="flat" cmpd="sng">
                      <a:solidFill>
                        <a:srgbClr val="1E366A"/>
                      </a:solidFill>
                      <a:prstDash val="solid"/>
                      <a:headEnd type="none" w="med" len="med"/>
                      <a:tailEnd type="none" w="med" len="med"/>
                    </a:lnB>
                    <a:solidFill>
                      <a:srgbClr val="D9E1F4"/>
                    </a:solidFill>
                  </a:tcPr>
                </a:tc>
                <a:tc>
                  <a:txBody>
                    <a:bodyPr/>
                    <a:lstStyle/>
                    <a:p>
                      <a:pPr algn="ctr" fontAlgn="ctr"/>
                      <a:r>
                        <a:rPr lang="en-US" altLang="zh-CN" sz="1200" b="1" i="0">
                          <a:solidFill>
                            <a:srgbClr val="DA3925"/>
                          </a:solidFill>
                          <a:latin typeface="微软雅黑" panose="020B0503020204020204" pitchFamily="34" charset="-122"/>
                          <a:ea typeface="微软雅黑" panose="020B0503020204020204" pitchFamily="34" charset="-122"/>
                        </a:rPr>
                        <a:t>26</a:t>
                      </a:r>
                    </a:p>
                  </a:txBody>
                  <a:tcPr marL="5760" marR="5760" marT="5760" marB="0" anchor="ctr">
                    <a:lnL>
                      <a:noFill/>
                    </a:lnL>
                    <a:lnR w="6350" cap="flat" cmpd="sng">
                      <a:solidFill>
                        <a:srgbClr val="1E366A"/>
                      </a:solidFill>
                      <a:prstDash val="solid"/>
                      <a:headEnd type="none" w="med" len="med"/>
                      <a:tailEnd type="none" w="med" len="med"/>
                    </a:lnR>
                    <a:lnT>
                      <a:noFill/>
                    </a:lnT>
                    <a:lnB w="6350" cap="flat" cmpd="sng">
                      <a:solidFill>
                        <a:srgbClr val="1E366A"/>
                      </a:solidFill>
                      <a:prstDash val="solid"/>
                      <a:headEnd type="none" w="med" len="med"/>
                      <a:tailEnd type="none" w="med" len="med"/>
                    </a:lnB>
                    <a:solidFill>
                      <a:srgbClr val="FFFFFF"/>
                    </a:solidFill>
                  </a:tcPr>
                </a:tc>
                <a:tc>
                  <a:txBody>
                    <a:bodyPr/>
                    <a:lstStyle/>
                    <a:p>
                      <a:pPr algn="ctr" fontAlgn="ctr"/>
                      <a:r>
                        <a:rPr lang="en-US" altLang="zh-CN" sz="1200" b="0" i="0">
                          <a:solidFill>
                            <a:srgbClr val="000000"/>
                          </a:solidFill>
                          <a:latin typeface="微软雅黑" panose="020B0503020204020204" pitchFamily="34" charset="-122"/>
                          <a:ea typeface="微软雅黑" panose="020B0503020204020204" pitchFamily="34" charset="-122"/>
                        </a:rPr>
                        <a:t>5-6</a:t>
                      </a:r>
                    </a:p>
                  </a:txBody>
                  <a:tcPr marL="5760" marR="5760" marT="5760" marB="0" anchor="ctr">
                    <a:lnL w="6350" cap="flat" cmpd="sng">
                      <a:solidFill>
                        <a:srgbClr val="1E366A"/>
                      </a:solidFill>
                      <a:prstDash val="solid"/>
                      <a:headEnd type="none" w="med" len="med"/>
                      <a:tailEnd type="none" w="med" len="med"/>
                    </a:lnL>
                    <a:lnR>
                      <a:noFill/>
                    </a:lnR>
                    <a:lnT>
                      <a:noFill/>
                    </a:lnT>
                    <a:lnB w="6350" cap="flat" cmpd="sng">
                      <a:solidFill>
                        <a:srgbClr val="2D529F"/>
                      </a:solidFill>
                      <a:prstDash val="solid"/>
                      <a:headEnd type="none" w="med" len="med"/>
                      <a:tailEnd type="none" w="med" len="med"/>
                    </a:lnB>
                    <a:solidFill>
                      <a:srgbClr val="D9E1F4"/>
                    </a:solidFill>
                  </a:tcPr>
                </a:tc>
                <a:tc>
                  <a:txBody>
                    <a:bodyPr/>
                    <a:lstStyle/>
                    <a:p>
                      <a:pPr algn="ctr" fontAlgn="ctr"/>
                      <a:r>
                        <a:rPr lang="en-US" altLang="zh-CN" sz="1200" b="0" i="0">
                          <a:solidFill>
                            <a:srgbClr val="000000"/>
                          </a:solidFill>
                          <a:latin typeface="微软雅黑" panose="020B0503020204020204" pitchFamily="34" charset="-122"/>
                          <a:ea typeface="微软雅黑" panose="020B0503020204020204" pitchFamily="34" charset="-122"/>
                        </a:rPr>
                        <a:t>4-5</a:t>
                      </a:r>
                    </a:p>
                  </a:txBody>
                  <a:tcPr marL="5760" marR="5760" marT="5760" marB="0" anchor="ctr">
                    <a:lnL>
                      <a:noFill/>
                    </a:lnL>
                    <a:lnR>
                      <a:noFill/>
                    </a:lnR>
                    <a:lnT>
                      <a:noFill/>
                    </a:lnT>
                    <a:lnB w="6350" cap="flat" cmpd="sng">
                      <a:solidFill>
                        <a:srgbClr val="2D529F"/>
                      </a:solidFill>
                      <a:prstDash val="solid"/>
                      <a:headEnd type="none" w="med" len="med"/>
                      <a:tailEnd type="none" w="med" len="med"/>
                    </a:lnB>
                    <a:solidFill>
                      <a:srgbClr val="FFFFFF"/>
                    </a:solidFill>
                  </a:tcPr>
                </a:tc>
                <a:tc>
                  <a:txBody>
                    <a:bodyPr/>
                    <a:lstStyle/>
                    <a:p>
                      <a:pPr algn="ctr" fontAlgn="ctr"/>
                      <a:r>
                        <a:rPr lang="en-US" altLang="zh-CN" sz="1200" b="0" i="0">
                          <a:solidFill>
                            <a:srgbClr val="000000"/>
                          </a:solidFill>
                          <a:latin typeface="微软雅黑" panose="020B0503020204020204" pitchFamily="34" charset="-122"/>
                          <a:ea typeface="微软雅黑" panose="020B0503020204020204" pitchFamily="34" charset="-122"/>
                        </a:rPr>
                        <a:t>3.6</a:t>
                      </a:r>
                    </a:p>
                  </a:txBody>
                  <a:tcPr marL="5760" marR="5760" marT="5760" marB="0" anchor="ctr">
                    <a:lnL>
                      <a:noFill/>
                    </a:lnL>
                    <a:lnR w="6350" cap="flat" cmpd="sng">
                      <a:solidFill>
                        <a:srgbClr val="2D529F"/>
                      </a:solidFill>
                      <a:prstDash val="solid"/>
                      <a:headEnd type="none" w="med" len="med"/>
                      <a:tailEnd type="none" w="med" len="med"/>
                    </a:lnR>
                    <a:lnT>
                      <a:noFill/>
                    </a:lnT>
                    <a:lnB w="6350" cap="flat" cmpd="sng">
                      <a:solidFill>
                        <a:srgbClr val="2D529F"/>
                      </a:solidFill>
                      <a:prstDash val="solid"/>
                      <a:headEnd type="none" w="med" len="med"/>
                      <a:tailEnd type="none" w="med" len="med"/>
                    </a:lnB>
                    <a:solidFill>
                      <a:srgbClr val="D9E1F4"/>
                    </a:solid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w="6350" cap="flat" cmpd="sng">
                      <a:solidFill>
                        <a:srgbClr val="2D529F"/>
                      </a:solidFill>
                      <a:prstDash val="solid"/>
                      <a:headEnd type="none" w="med" len="med"/>
                      <a:tailEnd type="none" w="med" len="med"/>
                    </a:lnL>
                    <a:lnR>
                      <a:noFill/>
                    </a:lnR>
                    <a:lnT>
                      <a:noFill/>
                    </a:lnT>
                    <a:lnB>
                      <a:noFill/>
                    </a:lnB>
                    <a:noFill/>
                  </a:tcPr>
                </a:tc>
                <a:extLst>
                  <a:ext uri="{0D108BD9-81ED-4DB2-BD59-A6C34878D82A}">
                    <a16:rowId xmlns:a16="http://schemas.microsoft.com/office/drawing/2014/main" val="10003"/>
                  </a:ext>
                </a:extLst>
              </a:tr>
              <a:tr h="183515">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2D529F"/>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1E366A"/>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1E366A"/>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1E366A"/>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1E366A"/>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2D529F"/>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2D529F"/>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w="6350" cap="flat" cmpd="sng">
                      <a:solidFill>
                        <a:srgbClr val="2D529F"/>
                      </a:solidFill>
                      <a:prstDash val="solid"/>
                      <a:headEnd type="none" w="med" len="med"/>
                      <a:tailEnd type="none" w="med" len="med"/>
                    </a:lnT>
                    <a:lnB>
                      <a:noFill/>
                    </a:lnB>
                    <a:noFill/>
                  </a:tcPr>
                </a:tc>
                <a:tc>
                  <a:txBody>
                    <a:bodyPr/>
                    <a:lstStyle/>
                    <a:p>
                      <a:pPr algn="l" fontAlgn="ctr"/>
                      <a:endParaRPr sz="1100" b="0" i="0">
                        <a:solidFill>
                          <a:srgbClr val="000000"/>
                        </a:solidFill>
                        <a:latin typeface="宋体" panose="02010600030101010101" pitchFamily="2" charset="-122"/>
                        <a:ea typeface="宋体" panose="02010600030101010101" pitchFamily="2" charset="-122"/>
                      </a:endParaRPr>
                    </a:p>
                  </a:txBody>
                  <a:tcPr marL="5760" marR="5760" marT="5760" marB="0" anchor="ctr">
                    <a:lnL>
                      <a:noFill/>
                    </a:lnL>
                    <a:lnR>
                      <a:noFill/>
                    </a:lnR>
                    <a:lnT>
                      <a:noFill/>
                    </a:lnT>
                    <a:lnB>
                      <a:noFill/>
                    </a:lnB>
                    <a:noFill/>
                  </a:tcPr>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3682365" y="1707515"/>
            <a:ext cx="3849370" cy="748665"/>
          </a:xfrm>
          <a:prstGeom prst="roundRect">
            <a:avLst/>
          </a:prstGeom>
          <a:solidFill>
            <a:schemeClr val="bg2">
              <a:lumMod val="50000"/>
            </a:schemeClr>
          </a:solidFill>
          <a:ln>
            <a:solidFill>
              <a:schemeClr val="bg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圆角矩形 5"/>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基本信息</a:t>
            </a:r>
            <a:r>
              <a:rPr lang="en-US" altLang="zh-CN" sz="1200" b="1">
                <a:latin typeface="微软雅黑" panose="020B0503020204020204" pitchFamily="34" charset="-122"/>
                <a:ea typeface="微软雅黑" panose="020B0503020204020204" pitchFamily="34" charset="-122"/>
              </a:rPr>
              <a:t>2/2</a:t>
            </a:r>
          </a:p>
        </p:txBody>
      </p:sp>
      <p:sp>
        <p:nvSpPr>
          <p:cNvPr id="7" name="文本框 6"/>
          <p:cNvSpPr txBox="1"/>
          <p:nvPr/>
        </p:nvSpPr>
        <p:spPr>
          <a:xfrm>
            <a:off x="547370" y="288925"/>
            <a:ext cx="11307445" cy="1198880"/>
          </a:xfrm>
          <a:prstGeom prst="rect">
            <a:avLst/>
          </a:prstGeom>
          <a:noFill/>
        </p:spPr>
        <p:txBody>
          <a:bodyPr wrap="square" rtlCol="0">
            <a:spAutoFit/>
          </a:bodyPr>
          <a:lstStyle/>
          <a:p>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偏头痛发病率</a:t>
            </a:r>
            <a:r>
              <a:rPr lang="zh-CN" altLang="en-US"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rPr>
              <a:t>高</a:t>
            </a:r>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，致残性</a:t>
            </a:r>
            <a:r>
              <a:rPr lang="zh-CN" altLang="en-US"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rPr>
              <a:t>强</a:t>
            </a:r>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，造成沉重社会与经济负担。现有治疗方案不能充分满足临床需求，琥珀酸呋罗曲坦片凭借</a:t>
            </a:r>
            <a:r>
              <a:rPr lang="zh-CN" altLang="en-US"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rPr>
              <a:t>半衰期长</a:t>
            </a:r>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rgbClr val="DA3925"/>
                </a:solidFill>
                <a:effectLst/>
                <a:latin typeface="微软雅黑" panose="020B0503020204020204" pitchFamily="34" charset="-122"/>
                <a:ea typeface="微软雅黑" panose="020B0503020204020204" pitchFamily="34" charset="-122"/>
                <a:cs typeface="微软雅黑" panose="020B0503020204020204" pitchFamily="34" charset="-122"/>
              </a:rPr>
              <a:t>复发率低</a:t>
            </a:r>
            <a:r>
              <a:rPr lang="zh-CN" altLang="en-US" sz="2400" b="1"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等特点，为患者提供了新的治疗选择。</a:t>
            </a:r>
          </a:p>
        </p:txBody>
      </p:sp>
      <p:sp>
        <p:nvSpPr>
          <p:cNvPr id="22" name="文本框 21"/>
          <p:cNvSpPr txBox="1"/>
          <p:nvPr/>
        </p:nvSpPr>
        <p:spPr>
          <a:xfrm>
            <a:off x="83570" y="6263295"/>
            <a:ext cx="12108430" cy="568325"/>
          </a:xfrm>
          <a:prstGeom prst="rect">
            <a:avLst/>
          </a:prstGeom>
          <a:noFill/>
        </p:spPr>
        <p:txBody>
          <a:bodyPr wrap="square">
            <a:spAutoFit/>
          </a:bodyPr>
          <a:lstStyle>
            <a:defPPr>
              <a:defRPr lang="zh-CN"/>
            </a:defPPr>
            <a:lvl1pPr>
              <a:defRPr sz="1000" b="0" i="0" u="none" strike="noStrike" baseline="0">
                <a:latin typeface="微软雅黑" panose="020B0503020204020204" pitchFamily="34" charset="-122"/>
                <a:ea typeface="微软雅黑" panose="020B0503020204020204" pitchFamily="34" charset="-122"/>
              </a:defRPr>
            </a:lvl1pPr>
          </a:lstStyle>
          <a:p>
            <a:r>
              <a:rPr lang="en-US" altLang="zh-CN" dirty="0">
                <a:solidFill>
                  <a:schemeClr val="bg2">
                    <a:lumMod val="50000"/>
                  </a:schemeClr>
                </a:solidFill>
              </a:rPr>
              <a:t>[1]《</a:t>
            </a:r>
            <a:r>
              <a:rPr lang="zh-CN" altLang="en-US" dirty="0">
                <a:solidFill>
                  <a:schemeClr val="bg2">
                    <a:lumMod val="50000"/>
                  </a:schemeClr>
                </a:solidFill>
              </a:rPr>
              <a:t>中国偏头痛诊断与治疗指南</a:t>
            </a:r>
            <a:r>
              <a:rPr lang="en-US" altLang="zh-CN" dirty="0">
                <a:solidFill>
                  <a:schemeClr val="bg2">
                    <a:lumMod val="50000"/>
                  </a:schemeClr>
                </a:solidFill>
              </a:rPr>
              <a:t>》</a:t>
            </a:r>
            <a:r>
              <a:rPr lang="zh-CN" altLang="en-US" dirty="0">
                <a:solidFill>
                  <a:schemeClr val="bg2">
                    <a:lumMod val="50000"/>
                  </a:schemeClr>
                </a:solidFill>
              </a:rPr>
              <a:t>中华神经科杂志</a:t>
            </a:r>
            <a:r>
              <a:rPr lang="en-US" altLang="zh-CN" dirty="0">
                <a:solidFill>
                  <a:schemeClr val="bg2">
                    <a:lumMod val="50000"/>
                  </a:schemeClr>
                </a:solidFill>
              </a:rPr>
              <a:t>,2023,56(6):591- 631</a:t>
            </a:r>
            <a:r>
              <a:rPr lang="zh-CN" altLang="en-US" dirty="0">
                <a:solidFill>
                  <a:schemeClr val="bg2">
                    <a:lumMod val="50000"/>
                  </a:schemeClr>
                </a:solidFill>
              </a:rPr>
              <a:t>；</a:t>
            </a:r>
          </a:p>
          <a:p>
            <a:pPr>
              <a:lnSpc>
                <a:spcPct val="110000"/>
              </a:lnSpc>
            </a:pPr>
            <a:r>
              <a:rPr lang="en-US" altLang="zh-CN" dirty="0">
                <a:solidFill>
                  <a:schemeClr val="bg2">
                    <a:lumMod val="50000"/>
                  </a:schemeClr>
                </a:solidFill>
              </a:rPr>
              <a:t>[2]</a:t>
            </a:r>
            <a:r>
              <a:rPr lang="zh-CN" altLang="en-US" dirty="0">
                <a:solidFill>
                  <a:schemeClr val="bg2">
                    <a:lumMod val="50000"/>
                  </a:schemeClr>
                </a:solidFill>
              </a:rPr>
              <a:t>数据来源：</a:t>
            </a:r>
            <a:r>
              <a:rPr lang="en-US" altLang="zh-CN" dirty="0">
                <a:solidFill>
                  <a:schemeClr val="bg2">
                    <a:lumMod val="50000"/>
                  </a:schemeClr>
                </a:solidFill>
              </a:rPr>
              <a:t>GBD </a:t>
            </a:r>
            <a:r>
              <a:rPr lang="zh-CN" altLang="en-US" dirty="0">
                <a:solidFill>
                  <a:schemeClr val="bg2">
                    <a:lumMod val="50000"/>
                  </a:schemeClr>
                </a:solidFill>
              </a:rPr>
              <a:t>全球疾病负担研究；2023 年中国偏头痛社会经济负担测算数据</a:t>
            </a:r>
          </a:p>
          <a:p>
            <a:r>
              <a:rPr lang="en-US" altLang="zh-CN" dirty="0">
                <a:solidFill>
                  <a:schemeClr val="bg2">
                    <a:lumMod val="50000"/>
                  </a:schemeClr>
                </a:solidFill>
              </a:rPr>
              <a:t>[3]《</a:t>
            </a:r>
            <a:r>
              <a:rPr lang="zh-CN" altLang="en-US" dirty="0">
                <a:solidFill>
                  <a:schemeClr val="bg2">
                    <a:lumMod val="50000"/>
                  </a:schemeClr>
                </a:solidFill>
              </a:rPr>
              <a:t>月经性偏头痛诊断与治疗中国专家共识</a:t>
            </a:r>
            <a:r>
              <a:rPr lang="en-US" altLang="zh-CN" dirty="0">
                <a:solidFill>
                  <a:schemeClr val="bg2">
                    <a:lumMod val="50000"/>
                  </a:schemeClr>
                </a:solidFill>
              </a:rPr>
              <a:t>》[J]. </a:t>
            </a:r>
            <a:r>
              <a:rPr lang="zh-CN" altLang="en-US" dirty="0">
                <a:solidFill>
                  <a:schemeClr val="bg2">
                    <a:lumMod val="50000"/>
                  </a:schemeClr>
                </a:solidFill>
              </a:rPr>
              <a:t>中华神经科杂志</a:t>
            </a:r>
            <a:r>
              <a:rPr lang="en-US" altLang="zh-CN" dirty="0">
                <a:solidFill>
                  <a:schemeClr val="bg2">
                    <a:lumMod val="50000"/>
                  </a:schemeClr>
                </a:solidFill>
              </a:rPr>
              <a:t>, 2024, 57(12): 1303-1308. </a:t>
            </a:r>
            <a:r>
              <a:rPr lang="zh-CN" altLang="en-US" dirty="0">
                <a:solidFill>
                  <a:schemeClr val="bg2">
                    <a:lumMod val="50000"/>
                  </a:schemeClr>
                </a:solidFill>
              </a:rPr>
              <a:t>　</a:t>
            </a:r>
          </a:p>
        </p:txBody>
      </p:sp>
      <p:sp>
        <p:nvSpPr>
          <p:cNvPr id="32" name="矩形 31"/>
          <p:cNvSpPr/>
          <p:nvPr/>
        </p:nvSpPr>
        <p:spPr>
          <a:xfrm>
            <a:off x="3682365" y="2292350"/>
            <a:ext cx="3849370" cy="3851275"/>
          </a:xfrm>
          <a:prstGeom prst="rect">
            <a:avLst/>
          </a:prstGeom>
          <a:solidFill>
            <a:schemeClr val="bg1"/>
          </a:solidFill>
          <a:ln w="19050">
            <a:solidFill>
              <a:schemeClr val="bg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圆角矩形 35"/>
          <p:cNvSpPr/>
          <p:nvPr/>
        </p:nvSpPr>
        <p:spPr>
          <a:xfrm>
            <a:off x="7809865" y="1715135"/>
            <a:ext cx="3849370" cy="748665"/>
          </a:xfrm>
          <a:prstGeom prst="roundRect">
            <a:avLst/>
          </a:prstGeom>
          <a:solidFill>
            <a:srgbClr val="DA3925"/>
          </a:solidFill>
          <a:ln>
            <a:solidFill>
              <a:srgbClr val="DA392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矩形 36"/>
          <p:cNvSpPr/>
          <p:nvPr/>
        </p:nvSpPr>
        <p:spPr>
          <a:xfrm>
            <a:off x="7809865" y="2299970"/>
            <a:ext cx="3849370" cy="3851275"/>
          </a:xfrm>
          <a:prstGeom prst="rect">
            <a:avLst/>
          </a:prstGeom>
          <a:solidFill>
            <a:schemeClr val="bg1"/>
          </a:solidFill>
          <a:ln w="19050">
            <a:solidFill>
              <a:srgbClr val="DA392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矩形 37"/>
          <p:cNvSpPr/>
          <p:nvPr>
            <p:custDataLst>
              <p:tags r:id="rId2"/>
            </p:custDataLst>
          </p:nvPr>
        </p:nvSpPr>
        <p:spPr>
          <a:xfrm>
            <a:off x="4361815" y="1881505"/>
            <a:ext cx="2489835" cy="542925"/>
          </a:xfrm>
          <a:prstGeom prst="rect">
            <a:avLst/>
          </a:prstGeom>
          <a:noFill/>
        </p:spPr>
        <p:txBody>
          <a:bodyPr wrap="none" lIns="0" tIns="0" rIns="0" bIns="0">
            <a:noAutofit/>
          </a:bodyPr>
          <a:lstStyle/>
          <a:p>
            <a:pPr algn="ctr">
              <a:spcBef>
                <a:spcPct val="0"/>
              </a:spcBef>
              <a:spcAft>
                <a:spcPct val="0"/>
              </a:spcAft>
            </a:pPr>
            <a:r>
              <a:rPr lang="zh-CN" altLang="en-US" sz="2000" b="1" dirty="0">
                <a:solidFill>
                  <a:schemeClr val="bg1"/>
                </a:solidFill>
                <a:latin typeface="微软雅黑" panose="020B0503020204020204" pitchFamily="34" charset="-122"/>
                <a:ea typeface="微软雅黑" panose="020B0503020204020204" pitchFamily="34" charset="-122"/>
                <a:cs typeface="+mn-ea"/>
              </a:rPr>
              <a:t>当前治疗方案的不足</a:t>
            </a:r>
          </a:p>
        </p:txBody>
      </p:sp>
      <p:sp>
        <p:nvSpPr>
          <p:cNvPr id="39" name="矩形 38"/>
          <p:cNvSpPr/>
          <p:nvPr>
            <p:custDataLst>
              <p:tags r:id="rId3"/>
            </p:custDataLst>
          </p:nvPr>
        </p:nvSpPr>
        <p:spPr>
          <a:xfrm>
            <a:off x="8244840" y="1881505"/>
            <a:ext cx="2978785" cy="542925"/>
          </a:xfrm>
          <a:prstGeom prst="rect">
            <a:avLst/>
          </a:prstGeom>
          <a:noFill/>
        </p:spPr>
        <p:txBody>
          <a:bodyPr wrap="none" lIns="0" tIns="0" rIns="0" bIns="0">
            <a:noAutofit/>
          </a:bodyPr>
          <a:lstStyle/>
          <a:p>
            <a:pPr algn="ctr">
              <a:spcBef>
                <a:spcPct val="0"/>
              </a:spcBef>
              <a:spcAft>
                <a:spcPct val="0"/>
              </a:spcAft>
            </a:pPr>
            <a:r>
              <a:rPr lang="zh-CN" altLang="en-US" sz="2000" b="1" dirty="0">
                <a:solidFill>
                  <a:schemeClr val="bg1"/>
                </a:solidFill>
                <a:latin typeface="微软雅黑" panose="020B0503020204020204" pitchFamily="34" charset="-122"/>
                <a:ea typeface="微软雅黑" panose="020B0503020204020204" pitchFamily="34" charset="-122"/>
                <a:cs typeface="+mn-ea"/>
              </a:rPr>
              <a:t>呋罗曲坦的治疗优势</a:t>
            </a:r>
          </a:p>
        </p:txBody>
      </p:sp>
      <p:cxnSp>
        <p:nvCxnSpPr>
          <p:cNvPr id="40" name="直接连接符 39"/>
          <p:cNvCxnSpPr/>
          <p:nvPr/>
        </p:nvCxnSpPr>
        <p:spPr>
          <a:xfrm>
            <a:off x="3782695" y="3453765"/>
            <a:ext cx="3619500" cy="0"/>
          </a:xfrm>
          <a:prstGeom prst="line">
            <a:avLst/>
          </a:prstGeom>
          <a:ln>
            <a:solidFill>
              <a:schemeClr val="bg2">
                <a:lumMod val="50000"/>
              </a:schemeClr>
            </a:solidFill>
          </a:ln>
        </p:spPr>
        <p:style>
          <a:lnRef idx="2">
            <a:schemeClr val="accent1"/>
          </a:lnRef>
          <a:fillRef idx="0">
            <a:srgbClr val="FFFFFF"/>
          </a:fillRef>
          <a:effectRef idx="0">
            <a:srgbClr val="FFFFFF"/>
          </a:effectRef>
          <a:fontRef idx="minor">
            <a:schemeClr val="tx1"/>
          </a:fontRef>
        </p:style>
      </p:cxnSp>
      <p:cxnSp>
        <p:nvCxnSpPr>
          <p:cNvPr id="44" name="直接连接符 43"/>
          <p:cNvCxnSpPr/>
          <p:nvPr/>
        </p:nvCxnSpPr>
        <p:spPr>
          <a:xfrm>
            <a:off x="3814445" y="4858385"/>
            <a:ext cx="3619500" cy="0"/>
          </a:xfrm>
          <a:prstGeom prst="line">
            <a:avLst/>
          </a:prstGeom>
          <a:ln>
            <a:solidFill>
              <a:schemeClr val="bg2">
                <a:lumMod val="50000"/>
              </a:schemeClr>
            </a:solidFill>
          </a:ln>
        </p:spPr>
        <p:style>
          <a:lnRef idx="2">
            <a:schemeClr val="accent1"/>
          </a:lnRef>
          <a:fillRef idx="0">
            <a:srgbClr val="FFFFFF"/>
          </a:fillRef>
          <a:effectRef idx="0">
            <a:srgbClr val="FFFFFF"/>
          </a:effectRef>
          <a:fontRef idx="minor">
            <a:schemeClr val="tx1"/>
          </a:fontRef>
        </p:style>
      </p:cxnSp>
      <p:pic>
        <p:nvPicPr>
          <p:cNvPr id="48" name="图片 47" descr="偏头痛治疗方案介绍 (1)"/>
          <p:cNvPicPr>
            <a:picLocks noChangeAspect="1"/>
          </p:cNvPicPr>
          <p:nvPr/>
        </p:nvPicPr>
        <p:blipFill>
          <a:blip r:embed="rId9"/>
          <a:stretch>
            <a:fillRect/>
          </a:stretch>
        </p:blipFill>
        <p:spPr>
          <a:xfrm>
            <a:off x="6931025" y="2703195"/>
            <a:ext cx="564515" cy="564515"/>
          </a:xfrm>
          <a:prstGeom prst="rect">
            <a:avLst/>
          </a:prstGeom>
        </p:spPr>
      </p:pic>
      <p:sp>
        <p:nvSpPr>
          <p:cNvPr id="45" name="文本框 44"/>
          <p:cNvSpPr txBox="1"/>
          <p:nvPr/>
        </p:nvSpPr>
        <p:spPr>
          <a:xfrm>
            <a:off x="3778885" y="2463800"/>
            <a:ext cx="3377565" cy="1099820"/>
          </a:xfrm>
          <a:prstGeom prst="rect">
            <a:avLst/>
          </a:prstGeom>
          <a:noFill/>
        </p:spPr>
        <p:txBody>
          <a:bodyPr wrap="square" rtlCol="0">
            <a:noAutofit/>
          </a:bodyPr>
          <a:lstStyle/>
          <a:p>
            <a:pPr indent="0">
              <a:lnSpc>
                <a:spcPct val="120000"/>
              </a:lnSpc>
              <a:spcBef>
                <a:spcPts val="0"/>
              </a:spcBef>
              <a:spcAft>
                <a:spcPts val="0"/>
              </a:spcAft>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现有药物</a:t>
            </a:r>
            <a:r>
              <a:rPr lang="zh-CN" altLang="en-US" sz="1600" b="1" dirty="0">
                <a:solidFill>
                  <a:schemeClr val="accent1"/>
                </a:solidFill>
                <a:latin typeface="微软雅黑" panose="020B0503020204020204" pitchFamily="34" charset="-122"/>
                <a:ea typeface="微软雅黑" panose="020B0503020204020204" pitchFamily="34" charset="-122"/>
              </a:rPr>
              <a:t>半衰期较短</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，治疗后头痛易</a:t>
            </a:r>
            <a:r>
              <a:rPr lang="zh-CN" altLang="en-US" sz="1600" b="1" dirty="0">
                <a:solidFill>
                  <a:schemeClr val="accent1"/>
                </a:solidFill>
                <a:latin typeface="微软雅黑" panose="020B0503020204020204" pitchFamily="34" charset="-122"/>
                <a:ea typeface="微软雅黑" panose="020B0503020204020204" pitchFamily="34" charset="-122"/>
              </a:rPr>
              <a:t>复发</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，频繁给药依从性差，且易引起</a:t>
            </a:r>
            <a:r>
              <a:rPr lang="zh-CN" altLang="en-US" sz="1600" b="1" dirty="0">
                <a:solidFill>
                  <a:schemeClr val="accent1"/>
                </a:solidFill>
                <a:latin typeface="微软雅黑" panose="020B0503020204020204" pitchFamily="34" charset="-122"/>
                <a:ea typeface="微软雅黑" panose="020B0503020204020204" pitchFamily="34" charset="-122"/>
              </a:rPr>
              <a:t>药物过度使用性头痛。</a:t>
            </a:r>
            <a:endParaRPr lang="zh-CN" altLang="en-US" sz="1600" b="1" u="sng" dirty="0">
              <a:solidFill>
                <a:schemeClr val="accent1"/>
              </a:solidFill>
              <a:latin typeface="微软雅黑" panose="020B0503020204020204" pitchFamily="34" charset="-122"/>
              <a:ea typeface="微软雅黑" panose="020B0503020204020204" pitchFamily="34" charset="-122"/>
            </a:endParaRPr>
          </a:p>
        </p:txBody>
      </p:sp>
      <p:pic>
        <p:nvPicPr>
          <p:cNvPr id="50" name="图片 49" descr="偏头痛治疗方案介绍 (2)"/>
          <p:cNvPicPr>
            <a:picLocks noChangeAspect="1"/>
          </p:cNvPicPr>
          <p:nvPr/>
        </p:nvPicPr>
        <p:blipFill>
          <a:blip r:embed="rId10"/>
          <a:stretch>
            <a:fillRect/>
          </a:stretch>
        </p:blipFill>
        <p:spPr>
          <a:xfrm>
            <a:off x="6781800" y="3820160"/>
            <a:ext cx="713740" cy="713740"/>
          </a:xfrm>
          <a:prstGeom prst="rect">
            <a:avLst/>
          </a:prstGeom>
        </p:spPr>
      </p:pic>
      <p:pic>
        <p:nvPicPr>
          <p:cNvPr id="52" name="图片 51" descr="偏头痛治疗方案介绍 (3)"/>
          <p:cNvPicPr>
            <a:picLocks noChangeAspect="1"/>
          </p:cNvPicPr>
          <p:nvPr/>
        </p:nvPicPr>
        <p:blipFill>
          <a:blip r:embed="rId11"/>
          <a:srcRect r="22962"/>
          <a:stretch>
            <a:fillRect/>
          </a:stretch>
        </p:blipFill>
        <p:spPr>
          <a:xfrm>
            <a:off x="6739890" y="4994275"/>
            <a:ext cx="654050" cy="848995"/>
          </a:xfrm>
          <a:prstGeom prst="rect">
            <a:avLst/>
          </a:prstGeom>
        </p:spPr>
      </p:pic>
      <p:sp>
        <p:nvSpPr>
          <p:cNvPr id="49" name="文本框 48"/>
          <p:cNvSpPr txBox="1"/>
          <p:nvPr/>
        </p:nvSpPr>
        <p:spPr>
          <a:xfrm>
            <a:off x="3799840" y="3675380"/>
            <a:ext cx="3192145" cy="1099820"/>
          </a:xfrm>
          <a:prstGeom prst="rect">
            <a:avLst/>
          </a:prstGeom>
          <a:noFill/>
        </p:spPr>
        <p:txBody>
          <a:bodyPr wrap="square" rtlCol="0">
            <a:noAutofit/>
          </a:bodyPr>
          <a:lstStyle/>
          <a:p>
            <a:pPr indent="0">
              <a:lnSpc>
                <a:spcPct val="120000"/>
              </a:lnSpc>
              <a:spcBef>
                <a:spcPts val="0"/>
              </a:spcBef>
              <a:spcAft>
                <a:spcPts val="0"/>
              </a:spcAft>
              <a:buFont typeface="Wingdings" panose="05000000000000000000"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国内已上市的舒马普坦、利扎曲普坦、佐米曲普坦均</a:t>
            </a:r>
            <a:r>
              <a:rPr lang="zh-CN" altLang="en-US" sz="1600" b="1" dirty="0">
                <a:solidFill>
                  <a:schemeClr val="accent1"/>
                </a:solidFill>
                <a:latin typeface="微软雅黑" panose="020B0503020204020204" pitchFamily="34" charset="-122"/>
                <a:ea typeface="微软雅黑" panose="020B0503020204020204" pitchFamily="34" charset="-122"/>
                <a:sym typeface="+mn-ea"/>
              </a:rPr>
              <a:t>未通过一致性评价。</a:t>
            </a:r>
            <a:endParaRPr lang="en-US" altLang="zh-CN" b="1" u="sng" dirty="0">
              <a:solidFill>
                <a:srgbClr val="DA3925"/>
              </a:solidFill>
              <a:latin typeface="微软雅黑" panose="020B0503020204020204" pitchFamily="34" charset="-122"/>
              <a:ea typeface="微软雅黑" panose="020B0503020204020204" pitchFamily="34" charset="-122"/>
            </a:endParaRPr>
          </a:p>
        </p:txBody>
      </p:sp>
      <p:pic>
        <p:nvPicPr>
          <p:cNvPr id="55" name="图片 54" descr="偏头痛治疗方案介绍 (4)"/>
          <p:cNvPicPr>
            <a:picLocks noChangeAspect="1"/>
          </p:cNvPicPr>
          <p:nvPr/>
        </p:nvPicPr>
        <p:blipFill>
          <a:blip r:embed="rId12"/>
          <a:srcRect/>
          <a:stretch>
            <a:fillRect/>
          </a:stretch>
        </p:blipFill>
        <p:spPr>
          <a:xfrm flipH="1">
            <a:off x="11047095" y="2672080"/>
            <a:ext cx="593090" cy="593090"/>
          </a:xfrm>
          <a:prstGeom prst="rect">
            <a:avLst/>
          </a:prstGeom>
        </p:spPr>
      </p:pic>
      <p:sp>
        <p:nvSpPr>
          <p:cNvPr id="51" name="文本框 50"/>
          <p:cNvSpPr txBox="1"/>
          <p:nvPr/>
        </p:nvSpPr>
        <p:spPr>
          <a:xfrm>
            <a:off x="3789680" y="5266055"/>
            <a:ext cx="3173730" cy="407670"/>
          </a:xfrm>
          <a:prstGeom prst="rect">
            <a:avLst/>
          </a:prstGeom>
          <a:noFill/>
        </p:spPr>
        <p:txBody>
          <a:bodyPr wrap="square" rtlCol="0">
            <a:noAutofit/>
          </a:bodyPr>
          <a:lstStyle/>
          <a:p>
            <a:pPr indent="0">
              <a:lnSpc>
                <a:spcPct val="120000"/>
              </a:lnSpc>
              <a:spcBef>
                <a:spcPts val="0"/>
              </a:spcBef>
              <a:spcAft>
                <a:spcPts val="0"/>
              </a:spcAft>
              <a:buFont typeface="Wingdings" panose="05000000000000000000"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缺乏对</a:t>
            </a:r>
            <a:r>
              <a:rPr lang="zh-CN" altLang="en-US" sz="1600" b="1" dirty="0">
                <a:solidFill>
                  <a:schemeClr val="accent1"/>
                </a:solidFill>
                <a:latin typeface="微软雅黑" panose="020B0503020204020204" pitchFamily="34" charset="-122"/>
                <a:ea typeface="微软雅黑" panose="020B0503020204020204" pitchFamily="34" charset="-122"/>
                <a:sym typeface="+mn-ea"/>
              </a:rPr>
              <a:t>特殊人群</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更优的药物</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en-US" altLang="zh-CN" sz="1600" b="1" u="sng" dirty="0">
                <a:solidFill>
                  <a:srgbClr val="DA3925"/>
                </a:solidFill>
                <a:latin typeface="微软雅黑" panose="020B0503020204020204" pitchFamily="34" charset="-122"/>
                <a:ea typeface="微软雅黑" panose="020B0503020204020204" pitchFamily="34" charset="-122"/>
                <a:sym typeface="+mn-ea"/>
              </a:rPr>
              <a:t> </a:t>
            </a:r>
            <a:endParaRPr lang="en-US" altLang="zh-CN" b="1" u="sng" dirty="0">
              <a:solidFill>
                <a:srgbClr val="DA3925"/>
              </a:solidFill>
              <a:latin typeface="微软雅黑" panose="020B0503020204020204" pitchFamily="34" charset="-122"/>
              <a:ea typeface="微软雅黑" panose="020B0503020204020204" pitchFamily="34" charset="-122"/>
            </a:endParaRPr>
          </a:p>
        </p:txBody>
      </p:sp>
      <p:sp>
        <p:nvSpPr>
          <p:cNvPr id="53" name="矩形 52"/>
          <p:cNvSpPr/>
          <p:nvPr>
            <p:custDataLst>
              <p:tags r:id="rId4"/>
            </p:custDataLst>
          </p:nvPr>
        </p:nvSpPr>
        <p:spPr>
          <a:xfrm>
            <a:off x="7978775" y="2424430"/>
            <a:ext cx="3091180" cy="998855"/>
          </a:xfrm>
          <a:prstGeom prst="rect">
            <a:avLst/>
          </a:prstGeom>
        </p:spPr>
        <p:txBody>
          <a:bodyPr wrap="square" lIns="0" tIns="0" rIns="0" bIns="0">
            <a:noAutofit/>
          </a:bodyPr>
          <a:lstStyle/>
          <a:p>
            <a:pPr indent="0" algn="just">
              <a:lnSpc>
                <a:spcPct val="130000"/>
              </a:lnSpc>
              <a:spcBef>
                <a:spcPct val="0"/>
              </a:spcBef>
              <a:spcAft>
                <a:spcPct val="0"/>
              </a:spcAft>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呋罗曲坦</a:t>
            </a:r>
            <a:r>
              <a:rPr lang="zh-CN" altLang="en-US" sz="1600" b="1" dirty="0">
                <a:solidFill>
                  <a:srgbClr val="DA3925"/>
                </a:solidFill>
                <a:latin typeface="微软雅黑" panose="020B0503020204020204" pitchFamily="34" charset="-122"/>
                <a:ea typeface="微软雅黑" panose="020B0503020204020204" pitchFamily="34" charset="-122"/>
                <a:sym typeface="+mn-ea"/>
              </a:rPr>
              <a:t>半衰期最长</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1600" b="1" dirty="0">
                <a:solidFill>
                  <a:srgbClr val="DA3925"/>
                </a:solidFill>
                <a:latin typeface="微软雅黑" panose="020B0503020204020204" pitchFamily="34" charset="-122"/>
                <a:ea typeface="微软雅黑" panose="020B0503020204020204" pitchFamily="34" charset="-122"/>
                <a:sym typeface="+mn-ea"/>
              </a:rPr>
              <a:t>复发率最低</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，显著减少补服次数，降低药物过度使用性头痛的发生风险</a:t>
            </a:r>
            <a:endParaRPr lang="zh-CN" altLang="en-US" sz="1600" b="1" dirty="0">
              <a:solidFill>
                <a:srgbClr val="DA3925"/>
              </a:solidFill>
              <a:latin typeface="微软雅黑" panose="020B0503020204020204" pitchFamily="34" charset="-122"/>
              <a:ea typeface="微软雅黑" panose="020B0503020204020204" pitchFamily="34" charset="-122"/>
              <a:cs typeface="+mn-ea"/>
              <a:sym typeface="+mn-ea"/>
            </a:endParaRPr>
          </a:p>
        </p:txBody>
      </p:sp>
      <p:cxnSp>
        <p:nvCxnSpPr>
          <p:cNvPr id="54" name="直接连接符 53"/>
          <p:cNvCxnSpPr/>
          <p:nvPr/>
        </p:nvCxnSpPr>
        <p:spPr>
          <a:xfrm>
            <a:off x="7880985" y="3453765"/>
            <a:ext cx="3619500" cy="0"/>
          </a:xfrm>
          <a:prstGeom prst="line">
            <a:avLst/>
          </a:prstGeom>
          <a:ln>
            <a:solidFill>
              <a:srgbClr val="DA3925"/>
            </a:solidFill>
          </a:ln>
        </p:spPr>
        <p:style>
          <a:lnRef idx="2">
            <a:schemeClr val="accent1"/>
          </a:lnRef>
          <a:fillRef idx="0">
            <a:srgbClr val="FFFFFF"/>
          </a:fillRef>
          <a:effectRef idx="0">
            <a:srgbClr val="FFFFFF"/>
          </a:effectRef>
          <a:fontRef idx="minor">
            <a:schemeClr val="tx1"/>
          </a:fontRef>
        </p:style>
      </p:cxnSp>
      <p:sp>
        <p:nvSpPr>
          <p:cNvPr id="56" name="矩形 55"/>
          <p:cNvSpPr/>
          <p:nvPr>
            <p:custDataLst>
              <p:tags r:id="rId5"/>
            </p:custDataLst>
          </p:nvPr>
        </p:nvSpPr>
        <p:spPr>
          <a:xfrm>
            <a:off x="7978775" y="3655695"/>
            <a:ext cx="3091180" cy="998855"/>
          </a:xfrm>
          <a:prstGeom prst="rect">
            <a:avLst/>
          </a:prstGeom>
        </p:spPr>
        <p:txBody>
          <a:bodyPr wrap="square" lIns="0" tIns="0" rIns="0" bIns="0">
            <a:noAutofit/>
          </a:bodyPr>
          <a:lstStyle/>
          <a:p>
            <a:pPr indent="0" algn="just">
              <a:lnSpc>
                <a:spcPct val="130000"/>
              </a:lnSpc>
              <a:spcBef>
                <a:spcPct val="0"/>
              </a:spcBef>
              <a:spcAft>
                <a:spcPct val="0"/>
              </a:spcAft>
              <a:buFont typeface="Wingdings" panose="05000000000000000000"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国内上市的单方曲普坦类药物中</a:t>
            </a:r>
            <a:r>
              <a:rPr lang="zh-CN" altLang="en-US" sz="1600" b="1" dirty="0">
                <a:solidFill>
                  <a:srgbClr val="DA3925"/>
                </a:solidFill>
                <a:latin typeface="微软雅黑" panose="020B0503020204020204" pitchFamily="34" charset="-122"/>
                <a:ea typeface="微软雅黑" panose="020B0503020204020204" pitchFamily="34" charset="-122"/>
                <a:sym typeface="+mn-ea"/>
              </a:rPr>
              <a:t>唯一通过一致性评价</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，疗效确切，安全性高</a:t>
            </a:r>
            <a:endParaRPr lang="zh-CN" altLang="en-US" sz="1600" b="1" dirty="0">
              <a:solidFill>
                <a:srgbClr val="DA3925"/>
              </a:solidFill>
              <a:latin typeface="微软雅黑" panose="020B0503020204020204" pitchFamily="34" charset="-122"/>
              <a:ea typeface="微软雅黑" panose="020B0503020204020204" pitchFamily="34" charset="-122"/>
              <a:cs typeface="+mn-ea"/>
              <a:sym typeface="+mn-ea"/>
            </a:endParaRPr>
          </a:p>
        </p:txBody>
      </p:sp>
      <p:cxnSp>
        <p:nvCxnSpPr>
          <p:cNvPr id="57" name="直接连接符 56"/>
          <p:cNvCxnSpPr/>
          <p:nvPr/>
        </p:nvCxnSpPr>
        <p:spPr>
          <a:xfrm>
            <a:off x="7880985" y="4843145"/>
            <a:ext cx="3619500" cy="0"/>
          </a:xfrm>
          <a:prstGeom prst="line">
            <a:avLst/>
          </a:prstGeom>
          <a:ln>
            <a:solidFill>
              <a:srgbClr val="DA3925"/>
            </a:solidFill>
          </a:ln>
        </p:spPr>
        <p:style>
          <a:lnRef idx="2">
            <a:schemeClr val="accent1"/>
          </a:lnRef>
          <a:fillRef idx="0">
            <a:srgbClr val="FFFFFF"/>
          </a:fillRef>
          <a:effectRef idx="0">
            <a:srgbClr val="FFFFFF"/>
          </a:effectRef>
          <a:fontRef idx="minor">
            <a:schemeClr val="tx1"/>
          </a:fontRef>
        </p:style>
      </p:cxnSp>
      <p:pic>
        <p:nvPicPr>
          <p:cNvPr id="58" name="图片 57" descr="偏头痛治疗方案介绍 (5)"/>
          <p:cNvPicPr>
            <a:picLocks noChangeAspect="1"/>
          </p:cNvPicPr>
          <p:nvPr/>
        </p:nvPicPr>
        <p:blipFill>
          <a:blip r:embed="rId13"/>
          <a:srcRect l="32546" t="33426" r="29065" b="33296"/>
          <a:stretch>
            <a:fillRect/>
          </a:stretch>
        </p:blipFill>
        <p:spPr>
          <a:xfrm>
            <a:off x="11144885" y="3961765"/>
            <a:ext cx="420370" cy="365125"/>
          </a:xfrm>
          <a:prstGeom prst="rect">
            <a:avLst/>
          </a:prstGeom>
        </p:spPr>
      </p:pic>
      <p:sp>
        <p:nvSpPr>
          <p:cNvPr id="59" name="矩形 58"/>
          <p:cNvSpPr/>
          <p:nvPr>
            <p:custDataLst>
              <p:tags r:id="rId6"/>
            </p:custDataLst>
          </p:nvPr>
        </p:nvSpPr>
        <p:spPr>
          <a:xfrm>
            <a:off x="7978775" y="4993640"/>
            <a:ext cx="3091180" cy="998855"/>
          </a:xfrm>
          <a:prstGeom prst="rect">
            <a:avLst/>
          </a:prstGeom>
        </p:spPr>
        <p:txBody>
          <a:bodyPr wrap="square" lIns="0" tIns="0" rIns="0" bIns="0">
            <a:noAutofit/>
          </a:bodyPr>
          <a:lstStyle/>
          <a:p>
            <a:pPr indent="0" algn="just">
              <a:lnSpc>
                <a:spcPct val="130000"/>
              </a:lnSpc>
              <a:spcBef>
                <a:spcPct val="0"/>
              </a:spcBef>
              <a:spcAft>
                <a:spcPct val="0"/>
              </a:spcAft>
              <a:buFont typeface="Wingdings" panose="05000000000000000000" charset="0"/>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国内外权威</a:t>
            </a:r>
            <a:r>
              <a:rPr lang="zh-CN" altLang="en-US" sz="1600" b="1" dirty="0">
                <a:solidFill>
                  <a:srgbClr val="DA3925"/>
                </a:solidFill>
                <a:latin typeface="微软雅黑" panose="020B0503020204020204" pitchFamily="34" charset="-122"/>
                <a:ea typeface="微软雅黑" panose="020B0503020204020204" pitchFamily="34" charset="-122"/>
                <a:sym typeface="+mn-ea"/>
              </a:rPr>
              <a:t>指南首选</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推荐治疗月经性偏头痛；肾功能损害及轻、中度肝功能损害患者</a:t>
            </a:r>
            <a:r>
              <a:rPr lang="zh-CN" altLang="en-US" sz="1600" b="1" dirty="0">
                <a:solidFill>
                  <a:srgbClr val="DA3925"/>
                </a:solidFill>
                <a:latin typeface="微软雅黑" panose="020B0503020204020204" pitchFamily="34" charset="-122"/>
                <a:ea typeface="微软雅黑" panose="020B0503020204020204" pitchFamily="34" charset="-122"/>
                <a:sym typeface="+mn-ea"/>
              </a:rPr>
              <a:t>无需调整剂量</a:t>
            </a:r>
            <a:endParaRPr lang="zh-CN" altLang="en-US" sz="1600" b="1" dirty="0">
              <a:solidFill>
                <a:srgbClr val="DA3925"/>
              </a:solidFill>
              <a:latin typeface="微软雅黑" panose="020B0503020204020204" pitchFamily="34" charset="-122"/>
              <a:ea typeface="微软雅黑" panose="020B0503020204020204" pitchFamily="34" charset="-122"/>
              <a:cs typeface="+mn-ea"/>
              <a:sym typeface="+mn-ea"/>
            </a:endParaRPr>
          </a:p>
        </p:txBody>
      </p:sp>
      <p:pic>
        <p:nvPicPr>
          <p:cNvPr id="61" name="图片 60" descr="偏头痛治疗方案介绍 (7)"/>
          <p:cNvPicPr>
            <a:picLocks noChangeAspect="1"/>
          </p:cNvPicPr>
          <p:nvPr/>
        </p:nvPicPr>
        <p:blipFill>
          <a:blip r:embed="rId14"/>
          <a:srcRect l="28380" t="15963" r="29065" b="17269"/>
          <a:stretch>
            <a:fillRect/>
          </a:stretch>
        </p:blipFill>
        <p:spPr>
          <a:xfrm>
            <a:off x="11146155" y="5143500"/>
            <a:ext cx="342900" cy="537845"/>
          </a:xfrm>
          <a:prstGeom prst="rect">
            <a:avLst/>
          </a:prstGeom>
        </p:spPr>
      </p:pic>
      <p:pic>
        <p:nvPicPr>
          <p:cNvPr id="31" name="图片 30"/>
          <p:cNvPicPr>
            <a:picLocks noChangeAspect="1"/>
          </p:cNvPicPr>
          <p:nvPr/>
        </p:nvPicPr>
        <p:blipFill>
          <a:blip r:embed="rId15"/>
          <a:stretch>
            <a:fillRect/>
          </a:stretch>
        </p:blipFill>
        <p:spPr>
          <a:xfrm flipV="1">
            <a:off x="2959100" y="5789930"/>
            <a:ext cx="381000" cy="76200"/>
          </a:xfrm>
          <a:prstGeom prst="rect">
            <a:avLst/>
          </a:prstGeom>
        </p:spPr>
      </p:pic>
      <p:grpSp>
        <p:nvGrpSpPr>
          <p:cNvPr id="72" name="组合 71"/>
          <p:cNvGrpSpPr/>
          <p:nvPr/>
        </p:nvGrpSpPr>
        <p:grpSpPr>
          <a:xfrm>
            <a:off x="831215" y="1749425"/>
            <a:ext cx="2661920" cy="4232910"/>
            <a:chOff x="1309" y="2755"/>
            <a:chExt cx="4192" cy="6666"/>
          </a:xfrm>
        </p:grpSpPr>
        <p:grpSp>
          <p:nvGrpSpPr>
            <p:cNvPr id="69" name="组合 68"/>
            <p:cNvGrpSpPr/>
            <p:nvPr/>
          </p:nvGrpSpPr>
          <p:grpSpPr>
            <a:xfrm>
              <a:off x="1309" y="2755"/>
              <a:ext cx="4192" cy="6667"/>
              <a:chOff x="1309" y="2755"/>
              <a:chExt cx="4192" cy="6667"/>
            </a:xfrm>
          </p:grpSpPr>
          <p:pic>
            <p:nvPicPr>
              <p:cNvPr id="30" name="图片 29" descr="偏头痛治疗方案介绍"/>
              <p:cNvPicPr>
                <a:picLocks noChangeAspect="1"/>
              </p:cNvPicPr>
              <p:nvPr/>
            </p:nvPicPr>
            <p:blipFill>
              <a:blip r:embed="rId16"/>
              <a:srcRect b="39719"/>
              <a:stretch>
                <a:fillRect/>
              </a:stretch>
            </p:blipFill>
            <p:spPr>
              <a:xfrm>
                <a:off x="1309" y="2755"/>
                <a:ext cx="4193" cy="4500"/>
              </a:xfrm>
              <a:prstGeom prst="rect">
                <a:avLst/>
              </a:prstGeom>
            </p:spPr>
          </p:pic>
          <p:pic>
            <p:nvPicPr>
              <p:cNvPr id="62" name="图片 61" descr="偏头痛治疗方案介绍"/>
              <p:cNvPicPr>
                <a:picLocks noChangeAspect="1"/>
              </p:cNvPicPr>
              <p:nvPr/>
            </p:nvPicPr>
            <p:blipFill>
              <a:blip r:embed="rId16"/>
              <a:srcRect t="70368"/>
              <a:stretch>
                <a:fillRect/>
              </a:stretch>
            </p:blipFill>
            <p:spPr>
              <a:xfrm>
                <a:off x="1309" y="7210"/>
                <a:ext cx="4193" cy="2212"/>
              </a:xfrm>
              <a:prstGeom prst="rect">
                <a:avLst/>
              </a:prstGeom>
            </p:spPr>
          </p:pic>
          <p:pic>
            <p:nvPicPr>
              <p:cNvPr id="67" name="图片 66"/>
              <p:cNvPicPr>
                <a:picLocks noChangeAspect="1"/>
              </p:cNvPicPr>
              <p:nvPr/>
            </p:nvPicPr>
            <p:blipFill>
              <a:blip r:embed="rId17"/>
              <a:srcRect l="22095" t="3218"/>
              <a:stretch>
                <a:fillRect/>
              </a:stretch>
            </p:blipFill>
            <p:spPr>
              <a:xfrm>
                <a:off x="3006" y="7491"/>
                <a:ext cx="354" cy="365"/>
              </a:xfrm>
              <a:prstGeom prst="rect">
                <a:avLst/>
              </a:prstGeom>
            </p:spPr>
          </p:pic>
        </p:grpSp>
        <p:sp>
          <p:nvSpPr>
            <p:cNvPr id="71" name="圆角矩形 70"/>
            <p:cNvSpPr/>
            <p:nvPr/>
          </p:nvSpPr>
          <p:spPr>
            <a:xfrm>
              <a:off x="4711" y="9107"/>
              <a:ext cx="574" cy="120"/>
            </a:xfrm>
            <a:prstGeom prst="roundRect">
              <a:avLst/>
            </a:prstGeom>
            <a:solidFill>
              <a:srgbClr val="0A63D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 name="文本框 1"/>
          <p:cNvSpPr txBox="1"/>
          <p:nvPr/>
        </p:nvSpPr>
        <p:spPr>
          <a:xfrm>
            <a:off x="1979295" y="2250440"/>
            <a:ext cx="466090" cy="151130"/>
          </a:xfrm>
          <a:prstGeom prst="rect">
            <a:avLst/>
          </a:prstGeom>
          <a:noFill/>
        </p:spPr>
        <p:txBody>
          <a:bodyPr wrap="square" rtlCol="0">
            <a:noAutofit/>
          </a:bodyPr>
          <a:lstStyle/>
          <a:p>
            <a:r>
              <a:rPr lang="en-US" altLang="zh-CN" sz="600"/>
              <a:t>[1]</a:t>
            </a:r>
          </a:p>
        </p:txBody>
      </p:sp>
      <p:sp>
        <p:nvSpPr>
          <p:cNvPr id="3" name="文本框 2"/>
          <p:cNvSpPr txBox="1"/>
          <p:nvPr/>
        </p:nvSpPr>
        <p:spPr>
          <a:xfrm>
            <a:off x="2477770" y="2906395"/>
            <a:ext cx="466090" cy="151130"/>
          </a:xfrm>
          <a:prstGeom prst="rect">
            <a:avLst/>
          </a:prstGeom>
          <a:noFill/>
        </p:spPr>
        <p:txBody>
          <a:bodyPr wrap="square" rtlCol="0">
            <a:noAutofit/>
          </a:bodyPr>
          <a:lstStyle/>
          <a:p>
            <a:r>
              <a:rPr lang="en-US" altLang="zh-CN" sz="600"/>
              <a:t>[2]</a:t>
            </a:r>
          </a:p>
        </p:txBody>
      </p:sp>
      <p:sp>
        <p:nvSpPr>
          <p:cNvPr id="4" name="文本框 3"/>
          <p:cNvSpPr txBox="1"/>
          <p:nvPr/>
        </p:nvSpPr>
        <p:spPr>
          <a:xfrm>
            <a:off x="2572385" y="5523865"/>
            <a:ext cx="466090" cy="151130"/>
          </a:xfrm>
          <a:prstGeom prst="rect">
            <a:avLst/>
          </a:prstGeom>
          <a:noFill/>
        </p:spPr>
        <p:txBody>
          <a:bodyPr wrap="square" rtlCol="0">
            <a:noAutofit/>
          </a:bodyPr>
          <a:lstStyle/>
          <a:p>
            <a:r>
              <a:rPr lang="en-US" altLang="zh-CN" sz="600">
                <a:solidFill>
                  <a:schemeClr val="bg1"/>
                </a:solidFill>
              </a:rPr>
              <a:t>[3]</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安全性</a:t>
            </a:r>
            <a:r>
              <a:rPr lang="en-US" altLang="zh-CN" sz="1200" b="1">
                <a:latin typeface="微软雅黑" panose="020B0503020204020204" pitchFamily="34" charset="-122"/>
                <a:ea typeface="微软雅黑" panose="020B0503020204020204" pitchFamily="34" charset="-122"/>
              </a:rPr>
              <a:t>1/2</a:t>
            </a:r>
          </a:p>
        </p:txBody>
      </p:sp>
      <p:cxnSp>
        <p:nvCxnSpPr>
          <p:cNvPr id="14" name="直接连接符 13"/>
          <p:cNvCxnSpPr/>
          <p:nvPr/>
        </p:nvCxnSpPr>
        <p:spPr>
          <a:xfrm>
            <a:off x="3357880" y="2308860"/>
            <a:ext cx="7837805" cy="0"/>
          </a:xfrm>
          <a:prstGeom prst="line">
            <a:avLst/>
          </a:prstGeom>
          <a:ln w="6350" cap="flat" cmpd="sng" algn="ctr">
            <a:gradFill>
              <a:gsLst>
                <a:gs pos="50000">
                  <a:schemeClr val="accent1"/>
                </a:gs>
                <a:gs pos="0">
                  <a:schemeClr val="accent1">
                    <a:lumMod val="25000"/>
                    <a:lumOff val="75000"/>
                  </a:schemeClr>
                </a:gs>
                <a:gs pos="100000">
                  <a:schemeClr val="accent1">
                    <a:lumMod val="85000"/>
                  </a:schemeClr>
                </a:gs>
              </a:gsLst>
              <a:lin ang="5400000" scaled="0"/>
            </a:gradFill>
            <a:prstDash val="dash"/>
            <a:miter lim="800000"/>
          </a:ln>
        </p:spPr>
        <p:style>
          <a:lnRef idx="0">
            <a:schemeClr val="accent1"/>
          </a:lnRef>
          <a:fillRef idx="0">
            <a:srgbClr val="FFFFFF"/>
          </a:fillRef>
          <a:effectRef idx="0">
            <a:srgbClr val="FFFFFF"/>
          </a:effectRef>
          <a:fontRef idx="minor">
            <a:schemeClr val="tx1"/>
          </a:fontRef>
        </p:style>
      </p:cxnSp>
      <p:sp>
        <p:nvSpPr>
          <p:cNvPr id="23" name="圆角矩形 22"/>
          <p:cNvSpPr/>
          <p:nvPr/>
        </p:nvSpPr>
        <p:spPr>
          <a:xfrm>
            <a:off x="813435" y="1461135"/>
            <a:ext cx="2272665" cy="845820"/>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药品说明书收载的安全性信息</a:t>
            </a:r>
          </a:p>
        </p:txBody>
      </p:sp>
      <p:sp>
        <p:nvSpPr>
          <p:cNvPr id="18" name="文本框 17"/>
          <p:cNvSpPr txBox="1"/>
          <p:nvPr/>
        </p:nvSpPr>
        <p:spPr>
          <a:xfrm>
            <a:off x="3274695" y="1378585"/>
            <a:ext cx="8178800" cy="902970"/>
          </a:xfrm>
          <a:prstGeom prst="rect">
            <a:avLst/>
          </a:prstGeom>
          <a:noFill/>
        </p:spPr>
        <p:txBody>
          <a:bodyPr wrap="square">
            <a:spAutoFit/>
          </a:bodyPr>
          <a:lstStyle/>
          <a:p>
            <a:pPr indent="304800" algn="just">
              <a:lnSpc>
                <a:spcPct val="120000"/>
              </a:lnSpc>
              <a:spcBef>
                <a:spcPts val="0"/>
              </a:spcBef>
              <a:spcAft>
                <a:spcPts val="0"/>
              </a:spcAft>
            </a:pPr>
            <a:r>
              <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呋罗曲坦片临床试验期间，最常见的不良反应（</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&lt;10%</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）包括头晕、疲劳、感觉异常、头痛和血管潮红。报告的不良反应多数为</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短暂的、轻度到中度</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的不良反应，</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可自发性缓解</a:t>
            </a:r>
            <a:r>
              <a:rPr lang="zh-CN" altLang="zh-CN" sz="1400"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部分不良反应的症状可能源于偏头痛发作。</a:t>
            </a:r>
          </a:p>
        </p:txBody>
      </p:sp>
      <p:sp>
        <p:nvSpPr>
          <p:cNvPr id="25" name="文本框 24"/>
          <p:cNvSpPr txBox="1"/>
          <p:nvPr/>
        </p:nvSpPr>
        <p:spPr>
          <a:xfrm>
            <a:off x="3275330" y="2435860"/>
            <a:ext cx="8178165" cy="1492885"/>
          </a:xfrm>
          <a:prstGeom prst="rect">
            <a:avLst/>
          </a:prstGeom>
          <a:noFill/>
        </p:spPr>
        <p:txBody>
          <a:bodyPr wrap="square" rtlCol="0">
            <a:spAutoFit/>
          </a:bodyPr>
          <a:lstStyle/>
          <a:p>
            <a:pPr marL="285750" indent="-285750">
              <a:lnSpc>
                <a:spcPct val="120000"/>
              </a:lnSpc>
              <a:spcBef>
                <a:spcPts val="0"/>
              </a:spcBef>
              <a:spcAft>
                <a:spcPts val="0"/>
              </a:spcAft>
              <a:buFont typeface="Arial" panose="020B0604020202020204" pitchFamily="34" charset="0"/>
              <a:buChar char="•"/>
            </a:pPr>
            <a:r>
              <a:rPr lang="zh-CN" altLang="zh-CN" sz="16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安全性久经验证</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呋罗曲坦自</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上市以来</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未有任何黑框警告</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、安全性警告及撤市信息。</a:t>
            </a:r>
          </a:p>
          <a:p>
            <a:pPr marL="285750" indent="-285750">
              <a:lnSpc>
                <a:spcPct val="120000"/>
              </a:lnSpc>
              <a:spcBef>
                <a:spcPts val="0"/>
              </a:spcBef>
              <a:spcAft>
                <a:spcPts val="0"/>
              </a:spcAft>
              <a:buFont typeface="Arial" panose="020B0604020202020204" pitchFamily="34" charset="0"/>
              <a:buChar char="•"/>
            </a:pPr>
            <a:r>
              <a:rPr lang="zh-CN" altLang="zh-CN" sz="16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耐受性好</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短期仅有1</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长期不到5%的患者退出研究，呋罗曲坦耐受性良好。相较于其它曲普坦，呋罗曲坦更少与其它药物发生相互作用。</a:t>
            </a:r>
          </a:p>
          <a:p>
            <a:pPr marL="285750" indent="-285750">
              <a:lnSpc>
                <a:spcPct val="120000"/>
              </a:lnSpc>
              <a:spcBef>
                <a:spcPts val="0"/>
              </a:spcBef>
              <a:spcAft>
                <a:spcPts val="0"/>
              </a:spcAft>
              <a:buFont typeface="Arial" panose="020B0604020202020204" pitchFamily="34" charset="0"/>
              <a:buChar char="•"/>
            </a:pPr>
            <a:r>
              <a:rPr lang="zh-CN" altLang="zh-CN" sz="16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不良事件少</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国内3期RCT研究显示不良事件与安慰剂相当；与其它曲普坦相比，呋罗曲坦的不良事件包括心血管症状的不良事件更少。</a:t>
            </a:r>
          </a:p>
        </p:txBody>
      </p:sp>
      <p:cxnSp>
        <p:nvCxnSpPr>
          <p:cNvPr id="27" name="直接连接符 26"/>
          <p:cNvCxnSpPr/>
          <p:nvPr/>
        </p:nvCxnSpPr>
        <p:spPr>
          <a:xfrm>
            <a:off x="3357880" y="4026535"/>
            <a:ext cx="7837805" cy="0"/>
          </a:xfrm>
          <a:prstGeom prst="line">
            <a:avLst/>
          </a:prstGeom>
          <a:ln w="6350" cap="flat" cmpd="sng" algn="ctr">
            <a:gradFill>
              <a:gsLst>
                <a:gs pos="50000">
                  <a:schemeClr val="accent1"/>
                </a:gs>
                <a:gs pos="0">
                  <a:schemeClr val="accent1">
                    <a:lumMod val="25000"/>
                    <a:lumOff val="75000"/>
                  </a:schemeClr>
                </a:gs>
                <a:gs pos="100000">
                  <a:schemeClr val="accent1">
                    <a:lumMod val="85000"/>
                  </a:schemeClr>
                </a:gs>
              </a:gsLst>
              <a:lin ang="5400000" scaled="0"/>
            </a:gradFill>
            <a:prstDash val="dash"/>
            <a:miter lim="800000"/>
          </a:ln>
        </p:spPr>
        <p:style>
          <a:lnRef idx="0">
            <a:schemeClr val="accent1"/>
          </a:lnRef>
          <a:fillRef idx="0">
            <a:srgbClr val="FFFFFF"/>
          </a:fillRef>
          <a:effectRef idx="0">
            <a:srgbClr val="FFFFFF"/>
          </a:effectRef>
          <a:fontRef idx="minor">
            <a:schemeClr val="tx1"/>
          </a:fontRef>
        </p:style>
      </p:cxnSp>
      <p:sp>
        <p:nvSpPr>
          <p:cNvPr id="29" name="文本框 28"/>
          <p:cNvSpPr txBox="1"/>
          <p:nvPr/>
        </p:nvSpPr>
        <p:spPr>
          <a:xfrm>
            <a:off x="3275330" y="4034790"/>
            <a:ext cx="8305800" cy="2562860"/>
          </a:xfrm>
          <a:prstGeom prst="rect">
            <a:avLst/>
          </a:prstGeom>
          <a:noFill/>
        </p:spPr>
        <p:txBody>
          <a:bodyPr wrap="square" rtlCol="0">
            <a:spAutoFit/>
          </a:bodyPr>
          <a:lstStyle/>
          <a:p>
            <a:pPr marL="285750" indent="-285750">
              <a:lnSpc>
                <a:spcPct val="120000"/>
              </a:lnSpc>
              <a:spcBef>
                <a:spcPts val="0"/>
              </a:spcBef>
              <a:spcAft>
                <a:spcPts val="0"/>
              </a:spcAft>
              <a:buFont typeface="Arial" panose="020B0604020202020204" pitchFamily="34" charset="0"/>
              <a:buChar char="•"/>
            </a:pPr>
            <a:r>
              <a:rPr lang="zh-CN" altLang="zh-CN" sz="16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脑血管靶向作用</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诱发冠状动脉收缩所需呋罗曲坦浓度（＞20</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nmol/L），</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远高于诱发基底动脉收缩浓度（＞2</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nmol/L），</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证实</a:t>
            </a:r>
            <a:r>
              <a:rPr lang="zh-CN" altLang="en-US" sz="1400" b="1" kern="100" dirty="0">
                <a:solidFill>
                  <a:schemeClr val="accent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呋罗曲坦在功能上优先选择性作用于人基底动脉</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ct val="120000"/>
              </a:lnSpc>
              <a:spcBef>
                <a:spcPts val="0"/>
              </a:spcBef>
              <a:spcAft>
                <a:spcPts val="0"/>
              </a:spcAft>
              <a:buFont typeface="Arial" panose="020B0604020202020204" pitchFamily="34" charset="0"/>
              <a:buChar char="•"/>
            </a:pPr>
            <a:r>
              <a:rPr lang="zh-CN" altLang="zh-CN" sz="16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心脑收缩活性差异</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以</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5-HT</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内在活性为基准，呋罗曲坦对基底动脉收缩效应为</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1.3</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，更高效针对性收缩偏头痛时扩张的颅内血管，止痛效果更好；冠脉收缩最大效应仅为</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0.4</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b="1" kern="100" dirty="0">
                <a:solidFill>
                  <a:schemeClr val="accent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极少引发冠脉收缩、心肌缺血、心脏不适。</a:t>
            </a:r>
          </a:p>
          <a:p>
            <a:pPr marL="285750" indent="-285750">
              <a:lnSpc>
                <a:spcPct val="120000"/>
              </a:lnSpc>
              <a:spcBef>
                <a:spcPts val="0"/>
              </a:spcBef>
              <a:spcAft>
                <a:spcPts val="0"/>
              </a:spcAft>
              <a:buFont typeface="Arial" panose="020B0604020202020204" pitchFamily="34" charset="0"/>
              <a:buChar char="•"/>
            </a:pPr>
            <a:r>
              <a:rPr lang="zh-CN" altLang="zh-CN" sz="16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药物相互作用少</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呋罗曲坦不是单胺氧化酶（</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MAO</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）或细胞色素</a:t>
            </a:r>
            <a:r>
              <a:rPr lang="en-US"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rPr>
              <a:t>P450</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同工酶的抑制剂，因此几乎没有药物相互作用的可能性。</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lang="zh-CN" altLang="zh-CN" sz="16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特殊患者无需调整剂量</a:t>
            </a:r>
            <a:r>
              <a:rPr lang="zh-CN" altLang="zh-CN" sz="14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rPr>
              <a:t>呋罗曲坦的清除是</a:t>
            </a:r>
            <a:r>
              <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sym typeface="+mn-ea"/>
              </a:rPr>
              <a:t>肝肾双相的。肾功能损害及轻、中度肝功能损害患者不需调整剂量。</a:t>
            </a:r>
          </a:p>
        </p:txBody>
      </p:sp>
      <p:sp>
        <p:nvSpPr>
          <p:cNvPr id="15" name="文本框 14"/>
          <p:cNvSpPr txBox="1"/>
          <p:nvPr/>
        </p:nvSpPr>
        <p:spPr>
          <a:xfrm>
            <a:off x="93390" y="6550737"/>
            <a:ext cx="11063232" cy="245110"/>
          </a:xfrm>
          <a:prstGeom prst="rect">
            <a:avLst/>
          </a:prstGeom>
          <a:noFill/>
        </p:spPr>
        <p:txBody>
          <a:bodyPr wrap="square">
            <a:spAutoFit/>
          </a:bodyPr>
          <a:lstStyle/>
          <a:p>
            <a:r>
              <a:rPr lang="zh-CN" altLang="en-US" sz="100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Headache.2002;42[suppl 2]:S93-S99</a:t>
            </a:r>
            <a:r>
              <a:rPr lang="en-US" altLang="zh-CN" sz="100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Drug Design, Development and Therapy 2014:8 983–992; </a:t>
            </a:r>
            <a:r>
              <a:rPr lang="zh-CN" altLang="en-US" sz="1000" dirty="0">
                <a:solidFill>
                  <a:schemeClr val="bg2">
                    <a:lumMod val="50000"/>
                  </a:schemeClr>
                </a:solidFill>
                <a:latin typeface="Times New Roman" panose="02020603050405020304" pitchFamily="18" charset="0"/>
                <a:cs typeface="Times New Roman" panose="02020603050405020304" pitchFamily="18" charset="0"/>
              </a:rPr>
              <a:t>中国全科医学</a:t>
            </a:r>
            <a:r>
              <a:rPr lang="en-US" altLang="zh-CN" sz="1000" dirty="0">
                <a:solidFill>
                  <a:schemeClr val="bg2">
                    <a:lumMod val="50000"/>
                  </a:schemeClr>
                </a:solidFill>
                <a:latin typeface="Times New Roman" panose="02020603050405020304" pitchFamily="18" charset="0"/>
                <a:cs typeface="Times New Roman" panose="02020603050405020304" pitchFamily="18" charset="0"/>
              </a:rPr>
              <a:t>,2019.22</a:t>
            </a:r>
            <a:r>
              <a:rPr lang="zh-CN" altLang="en-US" sz="1000" dirty="0">
                <a:solidFill>
                  <a:schemeClr val="bg2">
                    <a:lumMod val="50000"/>
                  </a:schemeClr>
                </a:solidFill>
                <a:latin typeface="Times New Roman" panose="02020603050405020304" pitchFamily="18" charset="0"/>
                <a:cs typeface="Times New Roman" panose="02020603050405020304" pitchFamily="18" charset="0"/>
              </a:rPr>
              <a:t>（</a:t>
            </a:r>
            <a:r>
              <a:rPr lang="en-US" altLang="zh-CN" sz="1000" dirty="0">
                <a:solidFill>
                  <a:schemeClr val="bg2">
                    <a:lumMod val="50000"/>
                  </a:schemeClr>
                </a:solidFill>
                <a:latin typeface="Times New Roman" panose="02020603050405020304" pitchFamily="18" charset="0"/>
                <a:cs typeface="Times New Roman" panose="02020603050405020304" pitchFamily="18" charset="0"/>
              </a:rPr>
              <a:t>29</a:t>
            </a:r>
            <a:r>
              <a:rPr lang="zh-CN" altLang="en-US" sz="1000" dirty="0">
                <a:solidFill>
                  <a:schemeClr val="bg2">
                    <a:lumMod val="50000"/>
                  </a:schemeClr>
                </a:solidFill>
                <a:latin typeface="Times New Roman" panose="02020603050405020304" pitchFamily="18" charset="0"/>
                <a:cs typeface="Times New Roman" panose="02020603050405020304" pitchFamily="18" charset="0"/>
              </a:rPr>
              <a:t>）：</a:t>
            </a:r>
            <a:r>
              <a:rPr lang="en-US" altLang="zh-CN" sz="1000" dirty="0">
                <a:solidFill>
                  <a:schemeClr val="bg2">
                    <a:lumMod val="50000"/>
                  </a:schemeClr>
                </a:solidFill>
                <a:latin typeface="Times New Roman" panose="02020603050405020304" pitchFamily="18" charset="0"/>
                <a:cs typeface="Times New Roman" panose="02020603050405020304" pitchFamily="18" charset="0"/>
              </a:rPr>
              <a:t>3586-3590</a:t>
            </a:r>
            <a:endParaRPr lang="en-US" altLang="zh-CN" sz="100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圆角矩形 2"/>
          <p:cNvSpPr/>
          <p:nvPr/>
        </p:nvSpPr>
        <p:spPr>
          <a:xfrm>
            <a:off x="813435" y="2592070"/>
            <a:ext cx="2272665" cy="1240155"/>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en-US"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药品不良反应监测情况和药品安全性研究结果</a:t>
            </a:r>
            <a:endPar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4" name="圆角矩形 3"/>
          <p:cNvSpPr/>
          <p:nvPr/>
        </p:nvSpPr>
        <p:spPr>
          <a:xfrm>
            <a:off x="813435" y="4156075"/>
            <a:ext cx="2272665" cy="1681480"/>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药理作用</a:t>
            </a:r>
          </a:p>
          <a:p>
            <a:pPr indent="0" algn="ctr" fontAlgn="auto">
              <a:lnSpc>
                <a:spcPct val="120000"/>
              </a:lnSpc>
              <a:spcBef>
                <a:spcPts val="0"/>
              </a:spcBef>
              <a:spcAft>
                <a:spcPts val="0"/>
              </a:spcAft>
            </a:pPr>
            <a:r>
              <a:rPr lang="zh-CN" altLang="zh-CN" sz="16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与安全性优势</a:t>
            </a:r>
          </a:p>
        </p:txBody>
      </p:sp>
      <p:sp>
        <p:nvSpPr>
          <p:cNvPr id="7" name="文本框 6"/>
          <p:cNvSpPr txBox="1"/>
          <p:nvPr/>
        </p:nvSpPr>
        <p:spPr>
          <a:xfrm>
            <a:off x="547370" y="276225"/>
            <a:ext cx="11307445" cy="97726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说明书收载的</a:t>
            </a:r>
            <a:r>
              <a:rPr 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不良反应多为</a:t>
            </a:r>
            <a:r>
              <a:rPr lang="zh-CN" sz="2400" b="1" noProof="0" dirty="0">
                <a:ln>
                  <a:noFill/>
                </a:ln>
                <a:solidFill>
                  <a:srgbClr val="DA3925"/>
                </a:solidFill>
                <a:effectLst/>
                <a:uLnTx/>
                <a:uFillTx/>
                <a:latin typeface="微软雅黑" panose="020B0503020204020204" pitchFamily="34" charset="-122"/>
                <a:ea typeface="微软雅黑" panose="020B0503020204020204" pitchFamily="34" charset="-122"/>
                <a:sym typeface="+mn-ea"/>
              </a:rPr>
              <a:t>轻中度、一过性</a:t>
            </a:r>
            <a:r>
              <a:rPr lang="zh-CN"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，上市以来</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未有任何安全性警告。</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兼具</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rPr>
              <a:t>脑血管靶向作用</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、药物相互作用少、特殊人群无需调整剂量等多重优势。</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安全性</a:t>
            </a:r>
            <a:r>
              <a:rPr lang="en-US" altLang="zh-CN" sz="1200" b="1">
                <a:latin typeface="微软雅黑" panose="020B0503020204020204" pitchFamily="34" charset="-122"/>
                <a:ea typeface="微软雅黑" panose="020B0503020204020204" pitchFamily="34" charset="-122"/>
              </a:rPr>
              <a:t>2/2</a:t>
            </a:r>
          </a:p>
        </p:txBody>
      </p:sp>
      <p:sp>
        <p:nvSpPr>
          <p:cNvPr id="7" name="文本框 6"/>
          <p:cNvSpPr txBox="1"/>
          <p:nvPr/>
        </p:nvSpPr>
        <p:spPr>
          <a:xfrm>
            <a:off x="547370" y="327025"/>
            <a:ext cx="11307445" cy="97726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与</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rPr>
              <a:t>利扎曲普坦</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、佐米曲普坦和阿莫曲坦相比，</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rPr>
              <a:t>呋罗曲坦耐受性更好，心血管症状发生数更少</a:t>
            </a:r>
          </a:p>
        </p:txBody>
      </p:sp>
      <p:pic>
        <p:nvPicPr>
          <p:cNvPr id="5" name="图片 4"/>
          <p:cNvPicPr>
            <a:picLocks noChangeAspect="1"/>
          </p:cNvPicPr>
          <p:nvPr/>
        </p:nvPicPr>
        <p:blipFill>
          <a:blip r:embed="rId4"/>
          <a:stretch>
            <a:fillRect/>
          </a:stretch>
        </p:blipFill>
        <p:spPr>
          <a:xfrm>
            <a:off x="5024120" y="2248535"/>
            <a:ext cx="6977380" cy="3776345"/>
          </a:xfrm>
          <a:prstGeom prst="rect">
            <a:avLst/>
          </a:prstGeom>
        </p:spPr>
      </p:pic>
      <p:sp>
        <p:nvSpPr>
          <p:cNvPr id="11" name="文本框 10"/>
          <p:cNvSpPr txBox="1"/>
          <p:nvPr/>
        </p:nvSpPr>
        <p:spPr>
          <a:xfrm>
            <a:off x="6153785" y="1944370"/>
            <a:ext cx="1426210" cy="35306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不良反应发生率</a:t>
            </a:r>
          </a:p>
        </p:txBody>
      </p:sp>
      <p:sp>
        <p:nvSpPr>
          <p:cNvPr id="6" name="文本框 5"/>
          <p:cNvSpPr txBox="1"/>
          <p:nvPr/>
        </p:nvSpPr>
        <p:spPr>
          <a:xfrm>
            <a:off x="9453880" y="1944370"/>
            <a:ext cx="1426210" cy="35306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心血管症状发生例数</a:t>
            </a:r>
          </a:p>
        </p:txBody>
      </p:sp>
      <p:sp>
        <p:nvSpPr>
          <p:cNvPr id="37" name="文本框 36"/>
          <p:cNvSpPr txBox="1"/>
          <p:nvPr/>
        </p:nvSpPr>
        <p:spPr>
          <a:xfrm>
            <a:off x="8633338" y="6579936"/>
            <a:ext cx="29374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等线" panose="02010600030101010101" pitchFamily="2" charset="-122"/>
                <a:cs typeface="Arial" panose="020B0604020202020204" pitchFamily="34" charset="0"/>
              </a:rPr>
              <a:t>Neurol Sci (2011) 32 (Suppl 1):S95–S98</a:t>
            </a:r>
            <a:endParaRPr kumimoji="0" lang="zh-CN" altLang="en-US" sz="1000" b="0" i="0"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矩形: 圆角 70"/>
          <p:cNvSpPr/>
          <p:nvPr/>
        </p:nvSpPr>
        <p:spPr>
          <a:xfrm>
            <a:off x="398145" y="1728470"/>
            <a:ext cx="4625340" cy="4644390"/>
          </a:xfrm>
          <a:prstGeom prst="roundRect">
            <a:avLst>
              <a:gd name="adj" fmla="val 6046"/>
            </a:avLst>
          </a:prstGeom>
          <a:solidFill>
            <a:srgbClr val="218CED">
              <a:alpha val="14902"/>
            </a:srgbClr>
          </a:solidFill>
          <a:ln w="11430">
            <a:solidFill>
              <a:schemeClr val="bg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p:cNvSpPr txBox="1"/>
          <p:nvPr/>
        </p:nvSpPr>
        <p:spPr>
          <a:xfrm>
            <a:off x="547370" y="1835150"/>
            <a:ext cx="4326255" cy="4537710"/>
          </a:xfrm>
          <a:prstGeom prst="rect">
            <a:avLst/>
          </a:prstGeom>
          <a:noFill/>
        </p:spPr>
        <p:txBody>
          <a:bodyPr wrap="square">
            <a:noAutofit/>
          </a:bodyPr>
          <a:lstStyle/>
          <a:p>
            <a:pPr marL="285750" lvl="0" indent="-285750" algn="l" fontAlgn="auto">
              <a:lnSpc>
                <a:spcPct val="120000"/>
              </a:lnSpc>
              <a:spcBef>
                <a:spcPts val="600"/>
              </a:spcBef>
              <a:spcAft>
                <a:spcPts val="0"/>
              </a:spcAft>
              <a:buClrTx/>
              <a:buSzTx/>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Meta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分析系统地评价呋罗曲坦与利扎曲普坦、佐米曲普坦和阿莫曲坦偏头疼急性治疗的疗效和安全性（</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N=414）。</a:t>
            </a:r>
          </a:p>
          <a:p>
            <a:pPr marL="285750" lvl="0" indent="-285750" algn="l" fontAlgn="auto">
              <a:lnSpc>
                <a:spcPct val="120000"/>
              </a:lnSpc>
              <a:spcBef>
                <a:spcPts val="600"/>
              </a:spcBef>
              <a:spcAft>
                <a:spcPts val="0"/>
              </a:spcAft>
              <a:buClrTx/>
              <a:buSzTx/>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414名有或无先兆偏头痛病史的受试者随机分为呋罗曲坦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2.5mg vs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利扎曲普坦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10mg</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；呋罗曲坦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2.5mg vs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佐米曲普坦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2.5mg</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；呋罗曲坦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2.5mg vs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阿莫曲坦</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12.5mg</a:t>
            </a:r>
          </a:p>
          <a:p>
            <a:pPr marL="285750" lvl="0" indent="-285750" algn="l" fontAlgn="auto">
              <a:lnSpc>
                <a:spcPct val="120000"/>
              </a:lnSpc>
              <a:spcBef>
                <a:spcPts val="600"/>
              </a:spcBef>
              <a:spcAft>
                <a:spcPts val="0"/>
              </a:spcAft>
              <a:buClrTx/>
              <a:buSzTx/>
              <a:buFont typeface="Arial" panose="020B0604020202020204" pitchFamily="34" charset="0"/>
              <a:buChar char="•"/>
            </a:pPr>
            <a:r>
              <a:rPr lang="zh-CN" altLang="en-US" sz="1600" dirty="0">
                <a:solidFill>
                  <a:srgbClr val="DA3925"/>
                </a:solidFill>
                <a:latin typeface="微软雅黑" panose="020B0503020204020204" pitchFamily="34" charset="-122"/>
                <a:ea typeface="微软雅黑" panose="020B0503020204020204" pitchFamily="34" charset="-122"/>
                <a:cs typeface="微软雅黑" panose="020B0503020204020204" pitchFamily="34" charset="-122"/>
                <a:sym typeface="+mn-ea"/>
              </a:rPr>
              <a:t>共进行2043次偏头痛发作治疗，对照组（其他曲普坦）发生不良反应78次，发生率8%；治疗组（呋罗曲坦）发生55次，发生率5%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285750" lvl="0" indent="-285750" algn="l" fontAlgn="auto">
              <a:lnSpc>
                <a:spcPct val="120000"/>
              </a:lnSpc>
              <a:spcBef>
                <a:spcPts val="600"/>
              </a:spcBef>
              <a:spcAft>
                <a:spcPts val="0"/>
              </a:spcAft>
              <a:buClrTx/>
              <a:buSzTx/>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研究共报告</a:t>
            </a:r>
            <a:r>
              <a:rPr lang="zh-CN" altLang="en-US" sz="1600" dirty="0">
                <a:solidFill>
                  <a:srgbClr val="DA3925"/>
                </a:solidFill>
                <a:latin typeface="微软雅黑" panose="020B0503020204020204" pitchFamily="34" charset="-122"/>
                <a:ea typeface="微软雅黑" panose="020B0503020204020204" pitchFamily="34" charset="-122"/>
                <a:cs typeface="微软雅黑" panose="020B0503020204020204" pitchFamily="34" charset="-122"/>
                <a:sym typeface="+mn-ea"/>
              </a:rPr>
              <a:t>28例心血管症状</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，表现为心动过速、胸闷或胸痛。</a:t>
            </a:r>
            <a:r>
              <a:rPr lang="zh-CN" altLang="en-US" sz="1600" dirty="0">
                <a:solidFill>
                  <a:srgbClr val="DA3925"/>
                </a:solidFill>
                <a:latin typeface="微软雅黑" panose="020B0503020204020204" pitchFamily="34" charset="-122"/>
                <a:ea typeface="微软雅黑" panose="020B0503020204020204" pitchFamily="34" charset="-122"/>
                <a:cs typeface="微软雅黑" panose="020B0503020204020204" pitchFamily="34" charset="-122"/>
                <a:sym typeface="+mn-ea"/>
              </a:rPr>
              <a:t>对照组（其他曲普坦）报告25例，治疗组（呋罗曲坦）仅报告3例</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p:txBody>
      </p:sp>
      <p:sp>
        <p:nvSpPr>
          <p:cNvPr id="8" name="文本框 7"/>
          <p:cNvSpPr txBox="1"/>
          <p:nvPr/>
        </p:nvSpPr>
        <p:spPr>
          <a:xfrm>
            <a:off x="6602752" y="2470925"/>
            <a:ext cx="800219" cy="229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等线" panose="02010600030101010101" pitchFamily="2" charset="-122"/>
                <a:cs typeface="Arial" panose="020B0604020202020204" pitchFamily="34" charset="0"/>
              </a:rPr>
              <a:t>p&lt;0.05</a:t>
            </a:r>
          </a:p>
        </p:txBody>
      </p:sp>
      <p:sp>
        <p:nvSpPr>
          <p:cNvPr id="9" name="文本框 8"/>
          <p:cNvSpPr txBox="1"/>
          <p:nvPr/>
        </p:nvSpPr>
        <p:spPr>
          <a:xfrm>
            <a:off x="9954917" y="2470925"/>
            <a:ext cx="800219" cy="229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等线" panose="02010600030101010101" pitchFamily="2" charset="-122"/>
                <a:cs typeface="Arial" panose="020B0604020202020204" pitchFamily="34" charset="0"/>
              </a:rPr>
              <a:t>p&lt;0.05</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7470775" y="975995"/>
            <a:ext cx="4281170" cy="2814955"/>
          </a:xfrm>
          <a:prstGeom prst="round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有效性</a:t>
            </a:r>
            <a:r>
              <a:rPr lang="en-US" altLang="zh-CN" sz="1200" b="1">
                <a:latin typeface="微软雅黑" panose="020B0503020204020204" pitchFamily="34" charset="-122"/>
                <a:ea typeface="微软雅黑" panose="020B0503020204020204" pitchFamily="34" charset="-122"/>
              </a:rPr>
              <a:t>1/3</a:t>
            </a:r>
          </a:p>
        </p:txBody>
      </p:sp>
      <p:sp>
        <p:nvSpPr>
          <p:cNvPr id="7" name="文本框 6"/>
          <p:cNvSpPr txBox="1"/>
          <p:nvPr/>
        </p:nvSpPr>
        <p:spPr>
          <a:xfrm>
            <a:off x="547370" y="225425"/>
            <a:ext cx="11307445" cy="53403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rPr>
              <a:t>唯一</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半衰期</a:t>
            </a:r>
            <a:r>
              <a:rPr lang="zh-CN" altLang="en-US" sz="2400" b="1" noProof="0" dirty="0">
                <a:ln>
                  <a:noFill/>
                </a:ln>
                <a:solidFill>
                  <a:srgbClr val="DA3925"/>
                </a:solidFill>
                <a:effectLst/>
                <a:uLnTx/>
                <a:uFillTx/>
                <a:latin typeface="微软雅黑" panose="020B0503020204020204" pitchFamily="34" charset="-122"/>
                <a:ea typeface="微软雅黑" panose="020B0503020204020204" pitchFamily="34" charset="-122"/>
              </a:rPr>
              <a:t>26h</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，显著</a:t>
            </a:r>
            <a:r>
              <a:rPr lang="zh-CN" altLang="en-US" sz="2400" b="1" dirty="0">
                <a:solidFill>
                  <a:srgbClr val="DA3925"/>
                </a:solidFill>
                <a:effectLst/>
                <a:uFillTx/>
                <a:latin typeface="微软雅黑" panose="020B0503020204020204" pitchFamily="34" charset="-122"/>
                <a:ea typeface="微软雅黑" panose="020B0503020204020204" pitchFamily="34" charset="-122"/>
                <a:sym typeface="+mn-ea"/>
              </a:rPr>
              <a:t>降低复发率</a:t>
            </a:r>
          </a:p>
        </p:txBody>
      </p:sp>
      <p:sp>
        <p:nvSpPr>
          <p:cNvPr id="3" name="圆角矩形 2"/>
          <p:cNvSpPr/>
          <p:nvPr/>
        </p:nvSpPr>
        <p:spPr>
          <a:xfrm>
            <a:off x="691515" y="969010"/>
            <a:ext cx="6355080" cy="3499485"/>
          </a:xfrm>
          <a:prstGeom prst="round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圆角矩形 22"/>
          <p:cNvSpPr/>
          <p:nvPr/>
        </p:nvSpPr>
        <p:spPr>
          <a:xfrm>
            <a:off x="691515" y="942340"/>
            <a:ext cx="6353810" cy="1546225"/>
          </a:xfrm>
          <a:prstGeom prst="roundRect">
            <a:avLst/>
          </a:prstGeom>
          <a:gradFill>
            <a:gsLst>
              <a:gs pos="75000">
                <a:schemeClr val="accent1"/>
              </a:gs>
              <a:gs pos="100000">
                <a:schemeClr val="accent1">
                  <a:lumMod val="40000"/>
                  <a:lumOff val="60000"/>
                </a:schemeClr>
              </a:gs>
              <a:gs pos="0">
                <a:schemeClr val="accent1">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en-US" b="1" dirty="0">
                <a:solidFill>
                  <a:srgbClr val="FFFF00"/>
                </a:solidFill>
                <a:latin typeface="微软雅黑" panose="020B0503020204020204" pitchFamily="34" charset="-122"/>
                <a:ea typeface="微软雅黑" panose="020B0503020204020204" pitchFamily="34" charset="-122"/>
                <a:sym typeface="+mn-ea"/>
              </a:rPr>
              <a:t>呋罗曲坦国内多中心三期</a:t>
            </a:r>
            <a:r>
              <a:rPr lang="en-US" altLang="zh-CN" b="1" dirty="0">
                <a:solidFill>
                  <a:srgbClr val="FFFF00"/>
                </a:solidFill>
                <a:latin typeface="微软雅黑" panose="020B0503020204020204" pitchFamily="34" charset="-122"/>
                <a:ea typeface="微软雅黑" panose="020B0503020204020204" pitchFamily="34" charset="-122"/>
                <a:sym typeface="+mn-ea"/>
              </a:rPr>
              <a:t>RCT</a:t>
            </a:r>
            <a:r>
              <a:rPr lang="zh-CN" altLang="en-US" b="1" dirty="0">
                <a:solidFill>
                  <a:srgbClr val="FFFF00"/>
                </a:solidFill>
                <a:latin typeface="微软雅黑" panose="020B0503020204020204" pitchFamily="34" charset="-122"/>
                <a:ea typeface="微软雅黑" panose="020B0503020204020204" pitchFamily="34" charset="-122"/>
                <a:sym typeface="+mn-ea"/>
              </a:rPr>
              <a:t>研究结果</a:t>
            </a:r>
            <a:r>
              <a:rPr lang="en-US" altLang="zh-CN" baseline="30000" dirty="0">
                <a:solidFill>
                  <a:srgbClr val="FFFF00"/>
                </a:solidFill>
                <a:latin typeface="微软雅黑" panose="020B0503020204020204" pitchFamily="34" charset="-122"/>
                <a:ea typeface="微软雅黑" panose="020B0503020204020204" pitchFamily="34" charset="-122"/>
                <a:sym typeface="+mn-ea"/>
              </a:rPr>
              <a:t>[1]</a:t>
            </a:r>
            <a:r>
              <a:rPr lang="zh-CN" altLang="en-US" b="1" dirty="0">
                <a:solidFill>
                  <a:srgbClr val="FFFF00"/>
                </a:solidFill>
                <a:latin typeface="微软雅黑" panose="020B0503020204020204" pitchFamily="34" charset="-122"/>
                <a:ea typeface="微软雅黑" panose="020B0503020204020204" pitchFamily="34" charset="-122"/>
                <a:sym typeface="+mn-ea"/>
              </a:rPr>
              <a:t>：</a:t>
            </a:r>
            <a:endParaRPr lang="en-US" altLang="zh-CN" sz="2000" dirty="0">
              <a:latin typeface="微软雅黑" panose="020B0503020204020204" pitchFamily="34" charset="-122"/>
              <a:ea typeface="微软雅黑" panose="020B0503020204020204" pitchFamily="34" charset="-122"/>
            </a:endParaRPr>
          </a:p>
          <a:p>
            <a:pPr indent="0" algn="ctr" fontAlgn="auto">
              <a:lnSpc>
                <a:spcPct val="120000"/>
              </a:lnSpc>
              <a:spcBef>
                <a:spcPts val="0"/>
              </a:spcBef>
              <a:spcAft>
                <a:spcPts val="0"/>
              </a:spcAft>
            </a:pP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2小时无痛率</a:t>
            </a:r>
            <a:r>
              <a:rPr lang="zh-CN" altLang="en-US"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提高</a:t>
            </a:r>
            <a:r>
              <a:rPr lang="en-US" altLang="zh-CN"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50.7%</a:t>
            </a:r>
            <a:endParaRPr lang="en-US" altLang="zh-CN" sz="2400"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0" algn="ctr" fontAlgn="auto">
              <a:lnSpc>
                <a:spcPct val="120000"/>
              </a:lnSpc>
              <a:spcBef>
                <a:spcPts val="0"/>
              </a:spcBef>
              <a:spcAft>
                <a:spcPts val="0"/>
              </a:spcAft>
            </a:pP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头痛完全缓解时间</a:t>
            </a:r>
            <a:r>
              <a:rPr lang="zh-CN" altLang="en-US"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提前</a:t>
            </a:r>
            <a:r>
              <a:rPr lang="en-US" altLang="zh-CN"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6.26h</a:t>
            </a: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；补服率</a:t>
            </a:r>
            <a:r>
              <a:rPr lang="zh-CN" altLang="en-US"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降低</a:t>
            </a:r>
            <a:r>
              <a:rPr lang="en-US" altLang="zh-CN"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47%</a:t>
            </a:r>
          </a:p>
        </p:txBody>
      </p:sp>
      <p:pic>
        <p:nvPicPr>
          <p:cNvPr id="4" name="图片 3"/>
          <p:cNvPicPr>
            <a:picLocks noChangeAspect="1"/>
          </p:cNvPicPr>
          <p:nvPr/>
        </p:nvPicPr>
        <p:blipFill>
          <a:blip r:embed="rId4"/>
          <a:stretch>
            <a:fillRect/>
          </a:stretch>
        </p:blipFill>
        <p:spPr>
          <a:xfrm>
            <a:off x="2748280" y="2701925"/>
            <a:ext cx="2152650" cy="1456055"/>
          </a:xfrm>
          <a:prstGeom prst="rect">
            <a:avLst/>
          </a:prstGeom>
        </p:spPr>
      </p:pic>
      <p:pic>
        <p:nvPicPr>
          <p:cNvPr id="10" name="图片 9"/>
          <p:cNvPicPr>
            <a:picLocks noChangeAspect="1"/>
          </p:cNvPicPr>
          <p:nvPr/>
        </p:nvPicPr>
        <p:blipFill>
          <a:blip r:embed="rId5"/>
          <a:stretch>
            <a:fillRect/>
          </a:stretch>
        </p:blipFill>
        <p:spPr>
          <a:xfrm>
            <a:off x="4862830" y="2723515"/>
            <a:ext cx="2005965" cy="1409065"/>
          </a:xfrm>
          <a:prstGeom prst="rect">
            <a:avLst/>
          </a:prstGeom>
        </p:spPr>
      </p:pic>
      <p:pic>
        <p:nvPicPr>
          <p:cNvPr id="12" name="图片 11"/>
          <p:cNvPicPr>
            <a:picLocks noChangeAspect="1"/>
          </p:cNvPicPr>
          <p:nvPr/>
        </p:nvPicPr>
        <p:blipFill>
          <a:blip r:embed="rId6"/>
          <a:srcRect r="3224"/>
          <a:stretch>
            <a:fillRect/>
          </a:stretch>
        </p:blipFill>
        <p:spPr>
          <a:xfrm>
            <a:off x="828040" y="2764790"/>
            <a:ext cx="1920240" cy="1340485"/>
          </a:xfrm>
          <a:prstGeom prst="rect">
            <a:avLst/>
          </a:prstGeom>
        </p:spPr>
      </p:pic>
      <p:sp>
        <p:nvSpPr>
          <p:cNvPr id="24" name="文本框 23"/>
          <p:cNvSpPr txBox="1"/>
          <p:nvPr/>
        </p:nvSpPr>
        <p:spPr>
          <a:xfrm>
            <a:off x="130810" y="6108065"/>
            <a:ext cx="8883015" cy="421640"/>
          </a:xfrm>
          <a:prstGeom prst="rect">
            <a:avLst/>
          </a:prstGeom>
          <a:noFill/>
        </p:spPr>
        <p:txBody>
          <a:bodyPr wrap="square">
            <a:noAutofit/>
          </a:bodyPr>
          <a:lstStyle/>
          <a:p>
            <a:r>
              <a:rPr lang="en-US" altLang="zh-CN" sz="1000" dirty="0">
                <a:solidFill>
                  <a:schemeClr val="bg2">
                    <a:lumMod val="50000"/>
                  </a:schemeClr>
                </a:solidFill>
                <a:latin typeface="微软雅黑" panose="020B0503020204020204" pitchFamily="34" charset="-122"/>
                <a:ea typeface="微软雅黑" panose="020B0503020204020204" pitchFamily="34" charset="-122"/>
              </a:rPr>
              <a:t>[1]</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琥珀酸呋罗曲坦片用于治疗偏头痛急性发作的有效性和安全性的多中心、随机、双盲、以安慰剂为平行对照的临床试验总结报告</a:t>
            </a:r>
          </a:p>
          <a:p>
            <a:r>
              <a:rPr lang="en-US" altLang="zh-CN" sz="1000" dirty="0">
                <a:solidFill>
                  <a:schemeClr val="bg2">
                    <a:lumMod val="50000"/>
                  </a:schemeClr>
                </a:solidFill>
                <a:latin typeface="Times New Roman" panose="02020603050405020304" pitchFamily="18" charset="0"/>
                <a:cs typeface="Times New Roman" panose="02020603050405020304" pitchFamily="18" charset="0"/>
                <a:sym typeface="+mn-ea"/>
              </a:rPr>
              <a:t>[2]Headache.2002</a:t>
            </a:r>
            <a:r>
              <a:rPr lang="zh-CN" altLang="en-US" sz="1000" dirty="0">
                <a:solidFill>
                  <a:schemeClr val="bg2">
                    <a:lumMod val="50000"/>
                  </a:schemeClr>
                </a:solidFill>
                <a:latin typeface="Times New Roman" panose="02020603050405020304" pitchFamily="18" charset="0"/>
                <a:cs typeface="Times New Roman" panose="02020603050405020304" pitchFamily="18" charset="0"/>
                <a:sym typeface="+mn-ea"/>
              </a:rPr>
              <a:t>；</a:t>
            </a:r>
            <a:r>
              <a:rPr lang="en-US" altLang="zh-CN" sz="1000" dirty="0">
                <a:solidFill>
                  <a:schemeClr val="bg2">
                    <a:lumMod val="50000"/>
                  </a:schemeClr>
                </a:solidFill>
                <a:latin typeface="Times New Roman" panose="02020603050405020304" pitchFamily="18" charset="0"/>
                <a:cs typeface="Times New Roman" panose="02020603050405020304" pitchFamily="18" charset="0"/>
                <a:sym typeface="+mn-ea"/>
              </a:rPr>
              <a:t>[suppl2]:s84-s92</a:t>
            </a:r>
          </a:p>
          <a:p>
            <a:r>
              <a:rPr lang="en-US" altLang="zh-CN" sz="100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[3]J Headache Pain (2011) 12:219–226</a:t>
            </a:r>
            <a:endParaRPr lang="en-US" altLang="zh-CN" sz="1000" b="0" i="0" u="none" strike="noStrike" baseline="0" dirty="0">
              <a:solidFill>
                <a:schemeClr val="bg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1000" dirty="0">
                <a:solidFill>
                  <a:schemeClr val="bg2">
                    <a:lumMod val="50000"/>
                  </a:schemeClr>
                </a:solidFill>
                <a:latin typeface="Times New Roman" panose="02020603050405020304" pitchFamily="18" charset="0"/>
                <a:cs typeface="Times New Roman" panose="02020603050405020304" pitchFamily="18" charset="0"/>
                <a:sym typeface="+mn-ea"/>
              </a:rPr>
              <a:t>[4]Evers et al. The Journal of Headache and Pain (2015) 16:28</a:t>
            </a:r>
            <a:endParaRPr lang="zh-CN" altLang="en-US" sz="1000"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691515" y="4596765"/>
            <a:ext cx="6355715" cy="1383030"/>
          </a:xfrm>
          <a:prstGeom prst="rect">
            <a:avLst/>
          </a:prstGeom>
          <a:solidFill>
            <a:schemeClr val="accent5">
              <a:lumMod val="20000"/>
              <a:lumOff val="80000"/>
            </a:schemeClr>
          </a:solidFill>
        </p:spPr>
        <p:txBody>
          <a:bodyPr wrap="square">
            <a:spAutoFit/>
          </a:bodyPr>
          <a:lstStyle/>
          <a:p>
            <a:pPr>
              <a:lnSpc>
                <a:spcPct val="120000"/>
              </a:lnSpc>
              <a:spcBef>
                <a:spcPts val="0"/>
              </a:spcBef>
              <a:spcAft>
                <a:spcPts val="0"/>
              </a:spcAft>
            </a:pPr>
            <a:r>
              <a:rPr lang="zh-CN" altLang="en-US" sz="1400" b="1" dirty="0">
                <a:latin typeface="微软雅黑" panose="020B0503020204020204" pitchFamily="34" charset="-122"/>
                <a:ea typeface="微软雅黑" panose="020B0503020204020204" pitchFamily="34" charset="-122"/>
                <a:sym typeface="+mn-ea"/>
              </a:rPr>
              <a:t>呋罗曲坦美国多中心三期</a:t>
            </a:r>
            <a:r>
              <a:rPr lang="en-US" altLang="zh-CN" sz="1400" b="1" dirty="0">
                <a:latin typeface="微软雅黑" panose="020B0503020204020204" pitchFamily="34" charset="-122"/>
                <a:ea typeface="微软雅黑" panose="020B0503020204020204" pitchFamily="34" charset="-122"/>
                <a:sym typeface="+mn-ea"/>
              </a:rPr>
              <a:t>RCT</a:t>
            </a:r>
            <a:r>
              <a:rPr lang="zh-CN" altLang="en-US" sz="1400" b="1" dirty="0">
                <a:latin typeface="微软雅黑" panose="020B0503020204020204" pitchFamily="34" charset="-122"/>
                <a:ea typeface="微软雅黑" panose="020B0503020204020204" pitchFamily="34" charset="-122"/>
                <a:sym typeface="+mn-ea"/>
              </a:rPr>
              <a:t>研究结果</a:t>
            </a:r>
            <a:r>
              <a:rPr lang="en-US" altLang="zh-CN" sz="1400" baseline="30000" dirty="0">
                <a:latin typeface="微软雅黑" panose="020B0503020204020204" pitchFamily="34" charset="-122"/>
                <a:ea typeface="微软雅黑" panose="020B0503020204020204" pitchFamily="34" charset="-122"/>
                <a:sym typeface="+mn-ea"/>
              </a:rPr>
              <a:t>[2]</a:t>
            </a:r>
            <a:r>
              <a:rPr lang="zh-CN" altLang="en-US" sz="1400" b="1" dirty="0">
                <a:latin typeface="微软雅黑" panose="020B0503020204020204" pitchFamily="34" charset="-122"/>
                <a:ea typeface="微软雅黑" panose="020B0503020204020204" pitchFamily="34" charset="-122"/>
                <a:sym typeface="+mn-ea"/>
              </a:rPr>
              <a:t>：</a:t>
            </a:r>
            <a:endParaRPr lang="zh-CN" altLang="en-US" sz="1400" dirty="0">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400" dirty="0">
                <a:latin typeface="微软雅黑" panose="020B0503020204020204" pitchFamily="34" charset="-122"/>
                <a:ea typeface="微软雅黑" panose="020B0503020204020204" pitchFamily="34" charset="-122"/>
              </a:rPr>
              <a:t>呋罗曲坦</a:t>
            </a:r>
            <a:r>
              <a:rPr lang="en-US" altLang="zh-CN" sz="1400" dirty="0">
                <a:latin typeface="微软雅黑" panose="020B0503020204020204" pitchFamily="34" charset="-122"/>
                <a:ea typeface="微软雅黑" panose="020B0503020204020204" pitchFamily="34" charset="-122"/>
              </a:rPr>
              <a:t>24</a:t>
            </a:r>
            <a:r>
              <a:rPr lang="zh-CN" altLang="en-US" sz="1400" dirty="0">
                <a:latin typeface="微软雅黑" panose="020B0503020204020204" pitchFamily="34" charset="-122"/>
                <a:ea typeface="微软雅黑" panose="020B0503020204020204" pitchFamily="34" charset="-122"/>
              </a:rPr>
              <a:t>小时内头痛复发率较低（</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至</a:t>
            </a:r>
            <a:r>
              <a:rPr lang="en-US" altLang="zh-CN" sz="1400" dirty="0">
                <a:latin typeface="微软雅黑" panose="020B0503020204020204" pitchFamily="34" charset="-122"/>
                <a:ea typeface="微软雅黑" panose="020B0503020204020204" pitchFamily="34" charset="-122"/>
              </a:rPr>
              <a:t>25%</a:t>
            </a:r>
            <a:r>
              <a:rPr lang="zh-CN" altLang="en-US" sz="1400" dirty="0">
                <a:latin typeface="微软雅黑" panose="020B0503020204020204" pitchFamily="34" charset="-122"/>
                <a:ea typeface="微软雅黑" panose="020B0503020204020204" pitchFamily="34" charset="-122"/>
              </a:rPr>
              <a:t>），</a:t>
            </a:r>
            <a:r>
              <a:rPr lang="en-US" altLang="zh-CN" sz="1400" b="1" dirty="0">
                <a:solidFill>
                  <a:srgbClr val="DA3925"/>
                </a:solidFill>
                <a:latin typeface="微软雅黑" panose="020B0503020204020204" pitchFamily="34" charset="-122"/>
                <a:ea typeface="微软雅黑" panose="020B0503020204020204" pitchFamily="34" charset="-122"/>
              </a:rPr>
              <a:t>24</a:t>
            </a:r>
            <a:r>
              <a:rPr lang="zh-CN" altLang="en-US" sz="1400" b="1" dirty="0">
                <a:solidFill>
                  <a:srgbClr val="DA3925"/>
                </a:solidFill>
                <a:latin typeface="微软雅黑" panose="020B0503020204020204" pitchFamily="34" charset="-122"/>
                <a:ea typeface="微软雅黑" panose="020B0503020204020204" pitchFamily="34" charset="-122"/>
              </a:rPr>
              <a:t>小时持续缓解率高于对照组的</a:t>
            </a:r>
            <a:r>
              <a:rPr lang="en-US" altLang="zh-CN" sz="1400" b="1" dirty="0">
                <a:solidFill>
                  <a:srgbClr val="DA3925"/>
                </a:solidFill>
                <a:latin typeface="微软雅黑" panose="020B0503020204020204" pitchFamily="34" charset="-122"/>
                <a:ea typeface="微软雅黑" panose="020B0503020204020204" pitchFamily="34" charset="-122"/>
              </a:rPr>
              <a:t>2</a:t>
            </a:r>
            <a:r>
              <a:rPr lang="zh-CN" altLang="en-US" sz="1400" b="1" dirty="0">
                <a:solidFill>
                  <a:srgbClr val="DA3925"/>
                </a:solidFill>
                <a:latin typeface="微软雅黑" panose="020B0503020204020204" pitchFamily="34" charset="-122"/>
                <a:ea typeface="微软雅黑" panose="020B0503020204020204" pitchFamily="34" charset="-122"/>
              </a:rPr>
              <a:t>倍</a:t>
            </a:r>
            <a:r>
              <a:rPr lang="zh-CN" altLang="en-US" sz="1400" dirty="0">
                <a:solidFill>
                  <a:srgbClr val="DA3925"/>
                </a:solidFill>
                <a:latin typeface="微软雅黑" panose="020B0503020204020204" pitchFamily="34" charset="-122"/>
                <a:ea typeface="微软雅黑" panose="020B0503020204020204" pitchFamily="34" charset="-122"/>
              </a:rPr>
              <a:t>。</a:t>
            </a:r>
            <a:endParaRPr lang="en-US" altLang="zh-CN" sz="1400" dirty="0">
              <a:solidFill>
                <a:srgbClr val="DA3925"/>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en-US" altLang="zh-CN" sz="1400" dirty="0">
                <a:solidFill>
                  <a:srgbClr val="DA3925"/>
                </a:solidFill>
                <a:latin typeface="微软雅黑" panose="020B0503020204020204" pitchFamily="34" charset="-122"/>
                <a:ea typeface="微软雅黑" panose="020B0503020204020204" pitchFamily="34" charset="-122"/>
              </a:rPr>
              <a:t>2h</a:t>
            </a:r>
            <a:r>
              <a:rPr lang="zh-CN" altLang="en-US" sz="1400" dirty="0">
                <a:solidFill>
                  <a:srgbClr val="DA3925"/>
                </a:solidFill>
                <a:latin typeface="微软雅黑" panose="020B0503020204020204" pitchFamily="34" charset="-122"/>
                <a:ea typeface="微软雅黑" panose="020B0503020204020204" pitchFamily="34" charset="-122"/>
              </a:rPr>
              <a:t>、</a:t>
            </a:r>
            <a:r>
              <a:rPr lang="en-US" altLang="zh-CN" sz="1400" dirty="0">
                <a:solidFill>
                  <a:srgbClr val="DA3925"/>
                </a:solidFill>
                <a:latin typeface="微软雅黑" panose="020B0503020204020204" pitchFamily="34" charset="-122"/>
                <a:ea typeface="微软雅黑" panose="020B0503020204020204" pitchFamily="34" charset="-122"/>
              </a:rPr>
              <a:t>4h</a:t>
            </a:r>
            <a:r>
              <a:rPr lang="zh-CN" altLang="en-US" sz="1400" dirty="0">
                <a:solidFill>
                  <a:srgbClr val="DA3925"/>
                </a:solidFill>
                <a:latin typeface="微软雅黑" panose="020B0503020204020204" pitchFamily="34" charset="-122"/>
                <a:ea typeface="微软雅黑" panose="020B0503020204020204" pitchFamily="34" charset="-122"/>
              </a:rPr>
              <a:t>伴随症状（恶心、畏光、畏声等）改善显著优于安慰剂组，患者能更快的恢复正常。</a:t>
            </a:r>
          </a:p>
        </p:txBody>
      </p:sp>
      <p:sp>
        <p:nvSpPr>
          <p:cNvPr id="26" name="圆角矩形 25"/>
          <p:cNvSpPr/>
          <p:nvPr/>
        </p:nvSpPr>
        <p:spPr>
          <a:xfrm>
            <a:off x="7471410" y="969010"/>
            <a:ext cx="4280535" cy="873760"/>
          </a:xfrm>
          <a:prstGeom prst="roundRect">
            <a:avLst/>
          </a:prstGeom>
          <a:gradFill>
            <a:gsLst>
              <a:gs pos="25000">
                <a:schemeClr val="accent1"/>
              </a:gs>
              <a:gs pos="0">
                <a:schemeClr val="accent1">
                  <a:lumMod val="40000"/>
                  <a:lumOff val="60000"/>
                </a:schemeClr>
              </a:gs>
              <a:gs pos="100000">
                <a:schemeClr val="accent1">
                  <a:lumMod val="85000"/>
                </a:schemeClr>
              </a:gs>
            </a:gsLst>
            <a:lin ang="162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对比利扎曲普坦，呋罗曲坦</a:t>
            </a:r>
            <a:r>
              <a:rPr lang="zh-CN" altLang="en-US"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降低复发率</a:t>
            </a: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达</a:t>
            </a:r>
            <a:r>
              <a:rPr lang="en-US" altLang="zh-CN"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51.2%</a:t>
            </a:r>
            <a:r>
              <a:rPr lang="en-US" altLang="zh-CN" sz="2400" kern="100" baseline="300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[3]</a:t>
            </a:r>
            <a:endParaRPr lang="zh-CN" altLang="en-US" kern="100" baseline="300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27" name="图片 26"/>
          <p:cNvPicPr>
            <a:picLocks noChangeAspect="1"/>
          </p:cNvPicPr>
          <p:nvPr/>
        </p:nvPicPr>
        <p:blipFill>
          <a:blip r:embed="rId7"/>
          <a:stretch>
            <a:fillRect/>
          </a:stretch>
        </p:blipFill>
        <p:spPr>
          <a:xfrm>
            <a:off x="7740650" y="1983105"/>
            <a:ext cx="2227580" cy="1715135"/>
          </a:xfrm>
          <a:prstGeom prst="rect">
            <a:avLst/>
          </a:prstGeom>
        </p:spPr>
      </p:pic>
      <p:sp>
        <p:nvSpPr>
          <p:cNvPr id="28" name="文本框 27"/>
          <p:cNvSpPr txBox="1"/>
          <p:nvPr/>
        </p:nvSpPr>
        <p:spPr>
          <a:xfrm>
            <a:off x="10090785" y="2064385"/>
            <a:ext cx="1462405" cy="1198880"/>
          </a:xfrm>
          <a:prstGeom prst="rect">
            <a:avLst/>
          </a:prstGeom>
          <a:noFill/>
        </p:spPr>
        <p:txBody>
          <a:bodyPr wrap="square">
            <a:spAutoFit/>
          </a:bodyPr>
          <a:lstStyle/>
          <a:p>
            <a:pPr>
              <a:lnSpc>
                <a:spcPct val="120000"/>
              </a:lnSpc>
              <a:spcBef>
                <a:spcPts val="0"/>
              </a:spcBef>
              <a:spcAft>
                <a:spcPts val="0"/>
              </a:spcAft>
            </a:pPr>
            <a:r>
              <a:rPr lang="zh-CN" altLang="en-US" sz="1000" dirty="0">
                <a:latin typeface="微软雅黑" panose="020B0503020204020204" pitchFamily="34" charset="-122"/>
                <a:ea typeface="微软雅黑" panose="020B0503020204020204" pitchFamily="34" charset="-122"/>
              </a:rPr>
              <a:t>呋罗曲坦对比利扎曲普坦可降低偏头痛复发率达51.2%。且呋罗曲坦</a:t>
            </a:r>
            <a:r>
              <a:rPr lang="en-US" altLang="zh-CN" sz="1000" dirty="0">
                <a:latin typeface="微软雅黑" panose="020B0503020204020204" pitchFamily="34" charset="-122"/>
                <a:ea typeface="微软雅黑" panose="020B0503020204020204" pitchFamily="34" charset="-122"/>
              </a:rPr>
              <a:t>48</a:t>
            </a:r>
            <a:r>
              <a:rPr lang="zh-CN" altLang="en-US" sz="1000" dirty="0">
                <a:latin typeface="微软雅黑" panose="020B0503020204020204" pitchFamily="34" charset="-122"/>
                <a:ea typeface="微软雅黑" panose="020B0503020204020204" pitchFamily="34" charset="-122"/>
              </a:rPr>
              <a:t>小时累积复发率显著低于利扎曲普坦（</a:t>
            </a:r>
            <a:r>
              <a:rPr lang="en-US" altLang="zh-CN" sz="1000" dirty="0">
                <a:latin typeface="微软雅黑" panose="020B0503020204020204" pitchFamily="34" charset="-122"/>
                <a:ea typeface="微软雅黑" panose="020B0503020204020204" pitchFamily="34" charset="-122"/>
              </a:rPr>
              <a:t>p&lt;0.05)</a:t>
            </a:r>
            <a:r>
              <a:rPr lang="zh-CN" altLang="en-US" sz="1000" dirty="0">
                <a:latin typeface="微软雅黑" panose="020B0503020204020204" pitchFamily="34" charset="-122"/>
                <a:ea typeface="微软雅黑" panose="020B0503020204020204" pitchFamily="34" charset="-122"/>
              </a:rPr>
              <a:t>。</a:t>
            </a:r>
          </a:p>
        </p:txBody>
      </p:sp>
      <p:sp>
        <p:nvSpPr>
          <p:cNvPr id="17" name="圆角矩形 16"/>
          <p:cNvSpPr/>
          <p:nvPr/>
        </p:nvSpPr>
        <p:spPr>
          <a:xfrm>
            <a:off x="7464425" y="3916680"/>
            <a:ext cx="4281170" cy="2814955"/>
          </a:xfrm>
          <a:prstGeom prst="roundRect">
            <a:avLst/>
          </a:prstGeom>
          <a:noFill/>
          <a:ln>
            <a:gradFill>
              <a:gsLst>
                <a:gs pos="50000">
                  <a:schemeClr val="accent1"/>
                </a:gs>
                <a:gs pos="0">
                  <a:schemeClr val="accent1">
                    <a:lumMod val="25000"/>
                    <a:lumOff val="75000"/>
                  </a:schemeClr>
                </a:gs>
                <a:gs pos="100000">
                  <a:schemeClr val="accent1">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nvSpPr>
        <p:spPr>
          <a:xfrm>
            <a:off x="7635240" y="5163185"/>
            <a:ext cx="1251585" cy="1014730"/>
          </a:xfrm>
          <a:prstGeom prst="rect">
            <a:avLst/>
          </a:prstGeom>
          <a:noFill/>
        </p:spPr>
        <p:txBody>
          <a:bodyPr wrap="square">
            <a:noAutofit/>
          </a:bodyPr>
          <a:lstStyle/>
          <a:p>
            <a:pPr marL="171450" indent="-171450">
              <a:lnSpc>
                <a:spcPct val="120000"/>
              </a:lnSpc>
              <a:spcBef>
                <a:spcPts val="0"/>
              </a:spcBef>
              <a:spcAft>
                <a:spcPts val="0"/>
              </a:spcAft>
              <a:buFont typeface="Arial" panose="020B0604020202020204" pitchFamily="34" charset="0"/>
              <a:buChar char="•"/>
            </a:pPr>
            <a:r>
              <a:rPr lang="zh-CN" altLang="en-US" sz="1000" dirty="0">
                <a:latin typeface="微软雅黑" panose="020B0503020204020204" pitchFamily="34" charset="-122"/>
                <a:ea typeface="微软雅黑" panose="020B0503020204020204" pitchFamily="34" charset="-122"/>
              </a:rPr>
              <a:t>呋罗曲坦在伴先兆性偏头痛患者2</a:t>
            </a:r>
            <a:r>
              <a:rPr lang="en-US" altLang="zh-CN" sz="1000" dirty="0">
                <a:latin typeface="微软雅黑" panose="020B0503020204020204" pitchFamily="34" charset="-122"/>
                <a:ea typeface="微软雅黑" panose="020B0503020204020204" pitchFamily="34" charset="-122"/>
              </a:rPr>
              <a:t>h</a:t>
            </a:r>
            <a:r>
              <a:rPr lang="zh-CN" altLang="en-US" sz="1000" dirty="0">
                <a:latin typeface="微软雅黑" panose="020B0503020204020204" pitchFamily="34" charset="-122"/>
                <a:ea typeface="微软雅黑" panose="020B0503020204020204" pitchFamily="34" charset="-122"/>
              </a:rPr>
              <a:t>无痛率更高</a:t>
            </a:r>
          </a:p>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panose="020B0503020204020204" pitchFamily="34" charset="-122"/>
                <a:ea typeface="微软雅黑" panose="020B0503020204020204" pitchFamily="34" charset="-122"/>
              </a:rPr>
              <a:t>24h</a:t>
            </a:r>
            <a:r>
              <a:rPr lang="zh-CN" altLang="en-US" sz="1000" dirty="0">
                <a:latin typeface="微软雅黑" panose="020B0503020204020204" pitchFamily="34" charset="-122"/>
                <a:ea typeface="微软雅黑" panose="020B0503020204020204" pitchFamily="34" charset="-122"/>
              </a:rPr>
              <a:t>及48</a:t>
            </a:r>
            <a:r>
              <a:rPr lang="en-US" altLang="zh-CN" sz="1000" dirty="0">
                <a:latin typeface="微软雅黑" panose="020B0503020204020204" pitchFamily="34" charset="-122"/>
                <a:ea typeface="微软雅黑" panose="020B0503020204020204" pitchFamily="34" charset="-122"/>
              </a:rPr>
              <a:t>h</a:t>
            </a:r>
            <a:r>
              <a:rPr lang="zh-CN" altLang="en-US" sz="1000" dirty="0">
                <a:latin typeface="微软雅黑" panose="020B0503020204020204" pitchFamily="34" charset="-122"/>
                <a:ea typeface="微软雅黑" panose="020B0503020204020204" pitchFamily="34" charset="-122"/>
              </a:rPr>
              <a:t>复发率显著低于利扎曲普坦</a:t>
            </a:r>
          </a:p>
        </p:txBody>
      </p:sp>
      <p:sp>
        <p:nvSpPr>
          <p:cNvPr id="30" name="圆角矩形 29"/>
          <p:cNvSpPr/>
          <p:nvPr/>
        </p:nvSpPr>
        <p:spPr>
          <a:xfrm>
            <a:off x="7464425" y="3909695"/>
            <a:ext cx="4280535" cy="979170"/>
          </a:xfrm>
          <a:prstGeom prst="roundRect">
            <a:avLst/>
          </a:prstGeom>
          <a:gradFill>
            <a:gsLst>
              <a:gs pos="25000">
                <a:schemeClr val="accent1"/>
              </a:gs>
              <a:gs pos="0">
                <a:schemeClr val="accent1">
                  <a:lumMod val="40000"/>
                  <a:lumOff val="60000"/>
                </a:schemeClr>
              </a:gs>
              <a:gs pos="100000">
                <a:schemeClr val="accent1">
                  <a:lumMod val="85000"/>
                </a:schemeClr>
              </a:gs>
            </a:gsLst>
            <a:lin ang="162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20000"/>
              </a:lnSpc>
              <a:spcBef>
                <a:spcPts val="0"/>
              </a:spcBef>
              <a:spcAft>
                <a:spcPts val="0"/>
              </a:spcAft>
            </a:pP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伴先兆偏头痛</a:t>
            </a:r>
            <a:r>
              <a:rPr lang="en-US" altLang="zh-CN"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2h</a:t>
            </a:r>
            <a:r>
              <a:rPr lang="zh-CN" altLang="en-US"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无痛率</a:t>
            </a: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相当于利扎曲普坦</a:t>
            </a:r>
            <a:r>
              <a:rPr lang="en-US" altLang="zh-CN"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en-US" altLang="zh-CN" sz="2400"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2.78</a:t>
            </a:r>
            <a:r>
              <a:rPr lang="en-US" altLang="zh-CN" b="1" u="sng" kern="100" dirty="0">
                <a:solidFill>
                  <a:srgbClr val="FFFF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en-US" b="1" u="sng"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倍</a:t>
            </a:r>
            <a:r>
              <a:rPr lang="en-US" altLang="zh-CN" kern="100" baseline="300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[4]</a:t>
            </a:r>
          </a:p>
        </p:txBody>
      </p:sp>
      <p:pic>
        <p:nvPicPr>
          <p:cNvPr id="34" name="图片 33"/>
          <p:cNvPicPr>
            <a:picLocks noChangeAspect="1"/>
          </p:cNvPicPr>
          <p:nvPr/>
        </p:nvPicPr>
        <p:blipFill>
          <a:blip r:embed="rId8"/>
          <a:stretch>
            <a:fillRect/>
          </a:stretch>
        </p:blipFill>
        <p:spPr>
          <a:xfrm>
            <a:off x="8887460" y="4972050"/>
            <a:ext cx="2665095" cy="1613535"/>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有效性</a:t>
            </a:r>
            <a:r>
              <a:rPr lang="en-US" altLang="zh-CN" sz="1200" b="1">
                <a:latin typeface="微软雅黑" panose="020B0503020204020204" pitchFamily="34" charset="-122"/>
                <a:ea typeface="微软雅黑" panose="020B0503020204020204" pitchFamily="34" charset="-122"/>
              </a:rPr>
              <a:t>2/3</a:t>
            </a:r>
          </a:p>
        </p:txBody>
      </p:sp>
      <p:sp>
        <p:nvSpPr>
          <p:cNvPr id="7" name="文本框 6"/>
          <p:cNvSpPr txBox="1"/>
          <p:nvPr/>
        </p:nvSpPr>
        <p:spPr>
          <a:xfrm>
            <a:off x="547370" y="295275"/>
            <a:ext cx="11307445" cy="53403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400" b="1" dirty="0">
                <a:solidFill>
                  <a:srgbClr val="DA3925"/>
                </a:solidFill>
                <a:effectLst/>
                <a:uFillTx/>
                <a:latin typeface="微软雅黑" panose="020B0503020204020204" pitchFamily="34" charset="-122"/>
                <a:ea typeface="微软雅黑" panose="020B0503020204020204" pitchFamily="34" charset="-122"/>
                <a:sym typeface="+mn-ea"/>
              </a:rPr>
              <a:t>显著降低</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月经性偏头痛</a:t>
            </a:r>
            <a:r>
              <a:rPr lang="zh-CN" altLang="en-US" sz="2400" b="1" dirty="0">
                <a:solidFill>
                  <a:srgbClr val="DA3925"/>
                </a:solidFill>
                <a:effectLst/>
                <a:uFillTx/>
                <a:latin typeface="微软雅黑" panose="020B0503020204020204" pitchFamily="34" charset="-122"/>
                <a:ea typeface="微软雅黑" panose="020B0503020204020204" pitchFamily="34" charset="-122"/>
                <a:sym typeface="+mn-ea"/>
              </a:rPr>
              <a:t>复发率</a:t>
            </a: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，止痛效果更</a:t>
            </a:r>
            <a:r>
              <a:rPr lang="zh-CN" altLang="en-US" sz="2400" b="1" dirty="0">
                <a:solidFill>
                  <a:srgbClr val="DA3925"/>
                </a:solidFill>
                <a:effectLst/>
                <a:uFillTx/>
                <a:latin typeface="微软雅黑" panose="020B0503020204020204" pitchFamily="34" charset="-122"/>
                <a:ea typeface="微软雅黑" panose="020B0503020204020204" pitchFamily="34" charset="-122"/>
                <a:sym typeface="+mn-ea"/>
              </a:rPr>
              <a:t>持久</a:t>
            </a:r>
            <a:endParaRPr lang="zh-CN" altLang="en-US" sz="2400" b="1" spc="300" dirty="0">
              <a:solidFill>
                <a:srgbClr val="DA3925"/>
              </a:solidFill>
              <a:effectLst/>
              <a:uFillTx/>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764540" y="1332865"/>
            <a:ext cx="3582035" cy="1263015"/>
          </a:xfrm>
          <a:prstGeom prst="rect">
            <a:avLst/>
          </a:prstGeom>
          <a:noFill/>
        </p:spPr>
        <p:txBody>
          <a:bodyPr wrap="square">
            <a:noAutofit/>
          </a:bodyPr>
          <a:lstStyle/>
          <a:p>
            <a:pPr algn="just">
              <a:lnSpc>
                <a:spcPct val="120000"/>
              </a:lnSpc>
              <a:spcBef>
                <a:spcPts val="0"/>
              </a:spcBef>
              <a:spcAft>
                <a:spcPts val="0"/>
              </a:spcAft>
              <a:buNone/>
            </a:pPr>
            <a:r>
              <a:rPr lang="zh-CN" alt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月经性偏头痛</a:t>
            </a:r>
            <a:r>
              <a:rPr lang="zh-CN" altLang="en-US"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发作时间长，疼痛程度重，致残性更高</a:t>
            </a:r>
            <a:r>
              <a:rPr lang="zh-CN" alt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，对急性期治疗药物的反应性更差</a:t>
            </a:r>
            <a:r>
              <a:rPr lang="en-US" altLang="zh-CN" sz="1800" kern="100" baseline="300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[1-2]</a:t>
            </a:r>
          </a:p>
        </p:txBody>
      </p:sp>
      <p:sp>
        <p:nvSpPr>
          <p:cNvPr id="8" name="文本框 7"/>
          <p:cNvSpPr txBox="1"/>
          <p:nvPr/>
        </p:nvSpPr>
        <p:spPr>
          <a:xfrm>
            <a:off x="5306060" y="3264535"/>
            <a:ext cx="6248400" cy="1263015"/>
          </a:xfrm>
          <a:prstGeom prst="rect">
            <a:avLst/>
          </a:prstGeom>
          <a:noFill/>
        </p:spPr>
        <p:txBody>
          <a:bodyPr wrap="square">
            <a:noAutofit/>
          </a:bodyPr>
          <a:lstStyle/>
          <a:p>
            <a:pPr algn="just">
              <a:lnSpc>
                <a:spcPct val="120000"/>
              </a:lnSpc>
              <a:spcBef>
                <a:spcPts val="0"/>
              </a:spcBef>
              <a:spcAft>
                <a:spcPts val="0"/>
              </a:spcAft>
              <a:buNone/>
            </a:pPr>
            <a:r>
              <a:rPr lang="zh-CN" altLang="en-US"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呋罗曲坦</a:t>
            </a:r>
            <a:r>
              <a:rPr lang="zh-CN" altLang="en-US" sz="18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用于月经性偏头痛患者，短期效果与对照药物相当，</a:t>
            </a:r>
            <a:r>
              <a:rPr lang="en-US" altLang="zh-CN"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24h</a:t>
            </a:r>
            <a:r>
              <a:rPr lang="zh-CN" altLang="en-US"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无痛率显著优于对照药物</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(71% vs 60%,p</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0.05</a:t>
            </a:r>
            <a:r>
              <a:rPr lang="zh-CN" altLang="en-US"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24h</a:t>
            </a:r>
            <a:r>
              <a:rPr lang="zh-CN" altLang="en-US"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及</a:t>
            </a:r>
            <a:r>
              <a:rPr lang="en-US" altLang="zh-CN"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48h</a:t>
            </a:r>
            <a:r>
              <a:rPr lang="zh-CN" altLang="en-US" sz="1800" b="1" kern="100" dirty="0">
                <a:solidFill>
                  <a:srgbClr val="DA3925"/>
                </a:solidFill>
                <a:effectLst/>
                <a:latin typeface="微软雅黑" panose="020B0503020204020204" pitchFamily="34" charset="-122"/>
                <a:ea typeface="微软雅黑" panose="020B0503020204020204" pitchFamily="34" charset="-122"/>
                <a:cs typeface="Times New Roman" panose="02020603050405020304" pitchFamily="18" charset="0"/>
              </a:rPr>
              <a:t>复发率显著低于对照药物</a:t>
            </a:r>
            <a:r>
              <a:rPr lang="en-US" altLang="zh-CN" sz="12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(17% vs 27% ; 21% vs 31%,p＜0.05)</a:t>
            </a:r>
            <a:r>
              <a:rPr lang="zh-CN" altLang="en-US" sz="1800" kern="100" baseline="30000" dirty="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a:t>
            </a:r>
          </a:p>
        </p:txBody>
      </p:sp>
      <p:sp>
        <p:nvSpPr>
          <p:cNvPr id="9" name="文本框 8"/>
          <p:cNvSpPr txBox="1"/>
          <p:nvPr/>
        </p:nvSpPr>
        <p:spPr>
          <a:xfrm>
            <a:off x="5306060" y="4393978"/>
            <a:ext cx="6461760" cy="2173805"/>
          </a:xfrm>
          <a:prstGeom prst="rect">
            <a:avLst/>
          </a:prstGeom>
          <a:noFill/>
        </p:spPr>
        <p:txBody>
          <a:bodyPr wrap="square">
            <a:noAutofit/>
          </a:bodyPr>
          <a:lstStyle/>
          <a:p>
            <a:pPr marL="285750" indent="-285750">
              <a:lnSpc>
                <a:spcPct val="120000"/>
              </a:lnSpc>
              <a:spcBef>
                <a:spcPts val="0"/>
              </a:spcBef>
              <a:spcAft>
                <a:spcPts val="0"/>
              </a:spcAft>
              <a:buFont typeface="Arial" panose="020B0604020202020204" pitchFamily="34" charset="0"/>
              <a:buChar char="•"/>
            </a:pPr>
            <a:r>
              <a:rPr lang="zh-CN" altLang="en-US" sz="1400" noProof="0" dirty="0">
                <a:ln>
                  <a:noFill/>
                </a:ln>
                <a:solidFill>
                  <a:prstClr val="black"/>
                </a:solidFill>
                <a:effectLst/>
                <a:uLnTx/>
                <a:uFillTx/>
                <a:latin typeface="楷体" panose="02010609060101010101" pitchFamily="49" charset="-122"/>
                <a:ea typeface="楷体" panose="02010609060101010101" pitchFamily="49" charset="-122"/>
              </a:rPr>
              <a:t>口服避孕药诱发的月经性偏头痛（OCMM），是一类由「激素周期性撤退」触发的偏头痛，发作通常更严重、更难控制。</a:t>
            </a:r>
          </a:p>
          <a:p>
            <a:pPr marL="285750" indent="-285750">
              <a:lnSpc>
                <a:spcPct val="120000"/>
              </a:lnSpc>
              <a:spcBef>
                <a:spcPts val="0"/>
              </a:spcBef>
              <a:spcAft>
                <a:spcPts val="0"/>
              </a:spcAft>
              <a:buFont typeface="Arial" panose="020B0604020202020204" pitchFamily="34" charset="0"/>
              <a:buChar char="•"/>
            </a:pPr>
            <a:r>
              <a:rPr lang="zh-CN" altLang="en-US" sz="1400" noProof="0" dirty="0">
                <a:ln>
                  <a:noFill/>
                </a:ln>
                <a:solidFill>
                  <a:prstClr val="black"/>
                </a:solidFill>
                <a:effectLst/>
                <a:uLnTx/>
                <a:uFillTx/>
                <a:latin typeface="楷体" panose="02010609060101010101" pitchFamily="49" charset="-122"/>
                <a:ea typeface="楷体" panose="02010609060101010101" pitchFamily="49" charset="-122"/>
              </a:rPr>
              <a:t>三项双盲、随机、交叉研究的汇总分析, 受试者被随机分为</a:t>
            </a:r>
            <a:r>
              <a:rPr lang="zh-CN" altLang="en-US" sz="1400" b="1" noProof="0" dirty="0">
                <a:ln>
                  <a:noFill/>
                </a:ln>
                <a:solidFill>
                  <a:srgbClr val="DA3925"/>
                </a:solidFill>
                <a:effectLst/>
                <a:uLnTx/>
                <a:uFillTx/>
                <a:latin typeface="楷体" panose="02010609060101010101" pitchFamily="49" charset="-122"/>
                <a:ea typeface="楷体" panose="02010609060101010101" pitchFamily="49" charset="-122"/>
              </a:rPr>
              <a:t>呋罗曲坦2.5 mg</a:t>
            </a:r>
            <a:r>
              <a:rPr lang="en-US" altLang="zh-CN" sz="1400" b="1" noProof="0" dirty="0">
                <a:ln>
                  <a:noFill/>
                </a:ln>
                <a:solidFill>
                  <a:srgbClr val="DA3925"/>
                </a:solidFill>
                <a:effectLst/>
                <a:uLnTx/>
                <a:uFillTx/>
                <a:latin typeface="楷体" panose="02010609060101010101" pitchFamily="49" charset="-122"/>
                <a:ea typeface="楷体" panose="02010609060101010101" pitchFamily="49" charset="-122"/>
              </a:rPr>
              <a:t> vs </a:t>
            </a:r>
            <a:r>
              <a:rPr lang="zh-CN" altLang="en-US" sz="1400" b="1" noProof="0" dirty="0">
                <a:ln>
                  <a:noFill/>
                </a:ln>
                <a:solidFill>
                  <a:srgbClr val="DA3925"/>
                </a:solidFill>
                <a:effectLst/>
                <a:uLnTx/>
                <a:uFillTx/>
                <a:latin typeface="楷体" panose="02010609060101010101" pitchFamily="49" charset="-122"/>
                <a:ea typeface="楷体" panose="02010609060101010101" pitchFamily="49" charset="-122"/>
              </a:rPr>
              <a:t>利扎曲普坦</a:t>
            </a:r>
            <a:r>
              <a:rPr lang="en-US" altLang="zh-CN" sz="1400" b="1" noProof="0" dirty="0">
                <a:ln>
                  <a:noFill/>
                </a:ln>
                <a:solidFill>
                  <a:srgbClr val="DA3925"/>
                </a:solidFill>
                <a:effectLst/>
                <a:uLnTx/>
                <a:uFillTx/>
                <a:latin typeface="楷体" panose="02010609060101010101" pitchFamily="49" charset="-122"/>
                <a:ea typeface="楷体" panose="02010609060101010101" pitchFamily="49" charset="-122"/>
              </a:rPr>
              <a:t>10mg/</a:t>
            </a:r>
            <a:r>
              <a:rPr lang="zh-CN" altLang="en-US" sz="1400" b="1" noProof="0" dirty="0">
                <a:ln>
                  <a:noFill/>
                </a:ln>
                <a:solidFill>
                  <a:srgbClr val="DA3925"/>
                </a:solidFill>
                <a:effectLst/>
                <a:uLnTx/>
                <a:uFillTx/>
                <a:latin typeface="楷体" panose="02010609060101010101" pitchFamily="49" charset="-122"/>
                <a:ea typeface="楷体" panose="02010609060101010101" pitchFamily="49" charset="-122"/>
              </a:rPr>
              <a:t>佐米曲普坦</a:t>
            </a:r>
            <a:r>
              <a:rPr lang="en-US" altLang="zh-CN" sz="1400" b="1" noProof="0" dirty="0">
                <a:ln>
                  <a:noFill/>
                </a:ln>
                <a:solidFill>
                  <a:srgbClr val="DA3925"/>
                </a:solidFill>
                <a:effectLst/>
                <a:uLnTx/>
                <a:uFillTx/>
                <a:latin typeface="楷体" panose="02010609060101010101" pitchFamily="49" charset="-122"/>
                <a:ea typeface="楷体" panose="02010609060101010101" pitchFamily="49" charset="-122"/>
              </a:rPr>
              <a:t>2.5mg/</a:t>
            </a:r>
            <a:r>
              <a:rPr lang="zh-CN" altLang="en-US" sz="1400" b="1" noProof="0" dirty="0">
                <a:ln>
                  <a:noFill/>
                </a:ln>
                <a:solidFill>
                  <a:srgbClr val="DA3925"/>
                </a:solidFill>
                <a:effectLst/>
                <a:uLnTx/>
                <a:uFillTx/>
                <a:latin typeface="楷体" panose="02010609060101010101" pitchFamily="49" charset="-122"/>
                <a:ea typeface="楷体" panose="02010609060101010101" pitchFamily="49" charset="-122"/>
              </a:rPr>
              <a:t>阿莫曲普坦</a:t>
            </a:r>
            <a:r>
              <a:rPr lang="en-US" altLang="zh-CN" sz="1400" b="1" noProof="0" dirty="0">
                <a:ln>
                  <a:noFill/>
                </a:ln>
                <a:solidFill>
                  <a:srgbClr val="DA3925"/>
                </a:solidFill>
                <a:effectLst/>
                <a:uLnTx/>
                <a:uFillTx/>
                <a:latin typeface="楷体" panose="02010609060101010101" pitchFamily="49" charset="-122"/>
                <a:ea typeface="楷体" panose="02010609060101010101" pitchFamily="49" charset="-122"/>
              </a:rPr>
              <a:t>12.5mg</a:t>
            </a:r>
            <a:r>
              <a:rPr lang="zh-CN" altLang="en-US" sz="1400" noProof="0" dirty="0">
                <a:ln>
                  <a:noFill/>
                </a:ln>
                <a:solidFill>
                  <a:prstClr val="black"/>
                </a:solidFill>
                <a:effectLst/>
                <a:uLnTx/>
                <a:uFillTx/>
                <a:latin typeface="楷体" panose="02010609060101010101" pitchFamily="49" charset="-122"/>
                <a:ea typeface="楷体" panose="02010609060101010101" pitchFamily="49" charset="-122"/>
              </a:rPr>
              <a:t>，观察疗效差异。</a:t>
            </a:r>
          </a:p>
          <a:p>
            <a:pPr marL="285750" indent="-285750">
              <a:lnSpc>
                <a:spcPct val="120000"/>
              </a:lnSpc>
              <a:spcBef>
                <a:spcPts val="0"/>
              </a:spcBef>
              <a:spcAft>
                <a:spcPts val="0"/>
              </a:spcAft>
              <a:buFont typeface="Arial" panose="020B0604020202020204" pitchFamily="34" charset="0"/>
              <a:buChar char="•"/>
            </a:pPr>
            <a:r>
              <a:rPr lang="zh-CN" altLang="en-US" sz="1400" kern="100" noProof="0" dirty="0">
                <a:ln>
                  <a:noFill/>
                </a:ln>
                <a:solidFill>
                  <a:srgbClr val="DA3925"/>
                </a:solidFill>
                <a:effectLst/>
                <a:uLnTx/>
                <a:uFillTx/>
                <a:latin typeface="楷体" panose="02010609060101010101" pitchFamily="49" charset="-122"/>
                <a:ea typeface="楷体" panose="02010609060101010101" pitchFamily="49" charset="-122"/>
                <a:cs typeface="Times New Roman" panose="02020603050405020304" pitchFamily="18" charset="0"/>
              </a:rPr>
              <a:t>早期（2 小时）：呋罗曲坦和其他曲普坦的快速止痛效果相当</a:t>
            </a:r>
          </a:p>
          <a:p>
            <a:pPr marL="285750" indent="-285750">
              <a:lnSpc>
                <a:spcPct val="120000"/>
              </a:lnSpc>
              <a:spcBef>
                <a:spcPts val="0"/>
              </a:spcBef>
              <a:spcAft>
                <a:spcPts val="0"/>
              </a:spcAft>
              <a:buFont typeface="Arial" panose="020B0604020202020204" pitchFamily="34" charset="0"/>
              <a:buChar char="•"/>
            </a:pPr>
            <a:r>
              <a:rPr lang="zh-CN" altLang="en-US" sz="1400" kern="100" noProof="0" dirty="0">
                <a:ln>
                  <a:noFill/>
                </a:ln>
                <a:solidFill>
                  <a:srgbClr val="DA3925"/>
                </a:solidFill>
                <a:effectLst/>
                <a:uLnTx/>
                <a:uFillTx/>
                <a:latin typeface="楷体" panose="02010609060101010101" pitchFamily="49" charset="-122"/>
                <a:ea typeface="楷体" panose="02010609060101010101" pitchFamily="49" charset="-122"/>
                <a:cs typeface="Times New Roman" panose="02020603050405020304" pitchFamily="18" charset="0"/>
              </a:rPr>
              <a:t>持续期（24 小时）：呋罗曲坦的无痛率显著更高</a:t>
            </a:r>
          </a:p>
          <a:p>
            <a:pPr marL="285750" indent="-285750">
              <a:lnSpc>
                <a:spcPct val="120000"/>
              </a:lnSpc>
              <a:spcBef>
                <a:spcPts val="0"/>
              </a:spcBef>
              <a:spcAft>
                <a:spcPts val="0"/>
              </a:spcAft>
              <a:buFont typeface="Arial" panose="020B0604020202020204" pitchFamily="34" charset="0"/>
              <a:buChar char="•"/>
            </a:pPr>
            <a:r>
              <a:rPr lang="zh-CN" altLang="en-US" sz="1400" kern="100" noProof="0" dirty="0">
                <a:ln>
                  <a:noFill/>
                </a:ln>
                <a:solidFill>
                  <a:srgbClr val="DA3925"/>
                </a:solidFill>
                <a:effectLst/>
                <a:uLnTx/>
                <a:uFillTx/>
                <a:latin typeface="楷体" panose="02010609060101010101" pitchFamily="49" charset="-122"/>
                <a:ea typeface="楷体" panose="02010609060101010101" pitchFamily="49" charset="-122"/>
                <a:cs typeface="Times New Roman" panose="02020603050405020304" pitchFamily="18" charset="0"/>
              </a:rPr>
              <a:t>复发控制：呋罗曲坦在 24/48 小时的复发率显著更低，止痛效果更持久</a:t>
            </a:r>
          </a:p>
        </p:txBody>
      </p:sp>
      <p:sp>
        <p:nvSpPr>
          <p:cNvPr id="36" name="文本框 35"/>
          <p:cNvSpPr txBox="1"/>
          <p:nvPr/>
        </p:nvSpPr>
        <p:spPr>
          <a:xfrm>
            <a:off x="572309" y="6572962"/>
            <a:ext cx="3939798" cy="245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[1]Acta </a:t>
            </a:r>
            <a:r>
              <a:rPr kumimoji="0" lang="en-US" altLang="zh-CN" sz="1000" b="0" i="0" u="none" strike="noStrike" kern="1200" cap="none" spc="0" normalizeH="0" baseline="0" noProof="0" dirty="0" err="1">
                <a:ln>
                  <a:noFill/>
                </a:ln>
                <a:solidFill>
                  <a:schemeClr val="tx1">
                    <a:lumMod val="50000"/>
                    <a:lumOff val="5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Neurologica</a:t>
            </a:r>
            <a:r>
              <a:rPr kumimoji="0" lang="en-US" altLang="zh-CN" sz="1000" b="0" i="0" u="none" strike="noStrike" kern="1200" cap="none" spc="0" normalizeH="0" baseline="0" noProof="0" dirty="0">
                <a:ln>
                  <a:noFill/>
                </a:ln>
                <a:solidFill>
                  <a:schemeClr val="tx1">
                    <a:lumMod val="50000"/>
                    <a:lumOff val="5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 Belgica, 2017.DOI:10.1007/s13760-017-0802-y</a:t>
            </a:r>
          </a:p>
        </p:txBody>
      </p:sp>
      <p:sp>
        <p:nvSpPr>
          <p:cNvPr id="6" name="文本框 5"/>
          <p:cNvSpPr txBox="1"/>
          <p:nvPr/>
        </p:nvSpPr>
        <p:spPr>
          <a:xfrm>
            <a:off x="4392892" y="6572963"/>
            <a:ext cx="2191068" cy="245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tx1">
                    <a:lumMod val="50000"/>
                    <a:lumOff val="5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rPr>
              <a:t>[2]Cephalalgia 30(10) 1187–1194.</a:t>
            </a:r>
            <a:endParaRPr kumimoji="0" lang="zh-CN" altLang="en-US" sz="1000" b="0" i="0" u="none" strike="noStrike" kern="1200" cap="none" spc="0" normalizeH="0" baseline="0" noProof="0" dirty="0">
              <a:ln>
                <a:noFill/>
              </a:ln>
              <a:solidFill>
                <a:schemeClr val="tx1">
                  <a:lumMod val="50000"/>
                  <a:lumOff val="50000"/>
                </a:scheme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p:cNvSpPr txBox="1"/>
          <p:nvPr/>
        </p:nvSpPr>
        <p:spPr>
          <a:xfrm>
            <a:off x="6671310" y="6578600"/>
            <a:ext cx="2829560" cy="266700"/>
          </a:xfrm>
          <a:prstGeom prst="rect">
            <a:avLst/>
          </a:prstGeom>
          <a:noFill/>
        </p:spPr>
        <p:txBody>
          <a:bodyPr wrap="square">
            <a:noAutofit/>
          </a:bodyPr>
          <a:lstStyle/>
          <a:p>
            <a:pPr algn="l"/>
            <a:r>
              <a:rPr lang="en-US" altLang="zh-CN" sz="1000" b="0" i="0" u="none" strike="noStrike" baseline="0" dirty="0">
                <a:solidFill>
                  <a:schemeClr val="bg2">
                    <a:lumMod val="50000"/>
                  </a:schemeClr>
                </a:solidFill>
                <a:latin typeface="Times New Roman" panose="02020603050405020304" pitchFamily="18" charset="0"/>
                <a:ea typeface="仿宋" panose="02010609060101010101" pitchFamily="49" charset="-122"/>
                <a:cs typeface="Times New Roman" panose="02020603050405020304" pitchFamily="18" charset="0"/>
              </a:rPr>
              <a:t>[3]Neurol Sci (2013) 34 (Suppl 1):S83–S86</a:t>
            </a:r>
          </a:p>
        </p:txBody>
      </p:sp>
      <p:grpSp>
        <p:nvGrpSpPr>
          <p:cNvPr id="19" name="组合 18"/>
          <p:cNvGrpSpPr/>
          <p:nvPr/>
        </p:nvGrpSpPr>
        <p:grpSpPr>
          <a:xfrm>
            <a:off x="463550" y="3724911"/>
            <a:ext cx="4491990" cy="2572385"/>
            <a:chOff x="1351" y="5486"/>
            <a:chExt cx="7916" cy="4444"/>
          </a:xfrm>
        </p:grpSpPr>
        <p:pic>
          <p:nvPicPr>
            <p:cNvPr id="13" name="图片 12"/>
            <p:cNvPicPr>
              <a:picLocks noChangeAspect="1"/>
            </p:cNvPicPr>
            <p:nvPr/>
          </p:nvPicPr>
          <p:blipFill>
            <a:blip r:embed="rId4"/>
            <a:srcRect l="1788" t="3121" r="1946" b="3591"/>
            <a:stretch>
              <a:fillRect/>
            </a:stretch>
          </p:blipFill>
          <p:spPr>
            <a:xfrm>
              <a:off x="1351" y="5566"/>
              <a:ext cx="7916" cy="4364"/>
            </a:xfrm>
            <a:prstGeom prst="rect">
              <a:avLst/>
            </a:prstGeom>
          </p:spPr>
        </p:pic>
        <p:pic>
          <p:nvPicPr>
            <p:cNvPr id="16" name="图片 15"/>
            <p:cNvPicPr>
              <a:picLocks noChangeAspect="1"/>
            </p:cNvPicPr>
            <p:nvPr/>
          </p:nvPicPr>
          <p:blipFill>
            <a:blip r:embed="rId5"/>
            <a:stretch>
              <a:fillRect/>
            </a:stretch>
          </p:blipFill>
          <p:spPr>
            <a:xfrm>
              <a:off x="4482" y="5486"/>
              <a:ext cx="758" cy="514"/>
            </a:xfrm>
            <a:prstGeom prst="rect">
              <a:avLst/>
            </a:prstGeom>
          </p:spPr>
        </p:pic>
        <p:pic>
          <p:nvPicPr>
            <p:cNvPr id="15" name="图片 14"/>
            <p:cNvPicPr>
              <a:picLocks noChangeAspect="1"/>
            </p:cNvPicPr>
            <p:nvPr/>
          </p:nvPicPr>
          <p:blipFill>
            <a:blip r:embed="rId5"/>
            <a:stretch>
              <a:fillRect/>
            </a:stretch>
          </p:blipFill>
          <p:spPr>
            <a:xfrm>
              <a:off x="7007" y="7178"/>
              <a:ext cx="758" cy="514"/>
            </a:xfrm>
            <a:prstGeom prst="rect">
              <a:avLst/>
            </a:prstGeom>
          </p:spPr>
        </p:pic>
        <p:pic>
          <p:nvPicPr>
            <p:cNvPr id="18" name="图片 17"/>
            <p:cNvPicPr>
              <a:picLocks noChangeAspect="1"/>
            </p:cNvPicPr>
            <p:nvPr/>
          </p:nvPicPr>
          <p:blipFill>
            <a:blip r:embed="rId5"/>
            <a:stretch>
              <a:fillRect/>
            </a:stretch>
          </p:blipFill>
          <p:spPr>
            <a:xfrm>
              <a:off x="8182" y="7001"/>
              <a:ext cx="758" cy="514"/>
            </a:xfrm>
            <a:prstGeom prst="rect">
              <a:avLst/>
            </a:prstGeom>
          </p:spPr>
        </p:pic>
      </p:grpSp>
      <p:pic>
        <p:nvPicPr>
          <p:cNvPr id="20" name="图片 19"/>
          <p:cNvPicPr>
            <a:picLocks noChangeAspect="1"/>
          </p:cNvPicPr>
          <p:nvPr/>
        </p:nvPicPr>
        <p:blipFill>
          <a:blip r:embed="rId6"/>
          <a:stretch>
            <a:fillRect/>
          </a:stretch>
        </p:blipFill>
        <p:spPr>
          <a:xfrm>
            <a:off x="4625975" y="959485"/>
            <a:ext cx="7058025" cy="2305050"/>
          </a:xfrm>
          <a:prstGeom prst="rect">
            <a:avLst/>
          </a:prstGeom>
        </p:spPr>
      </p:pic>
      <p:sp>
        <p:nvSpPr>
          <p:cNvPr id="3" name="文本框 2"/>
          <p:cNvSpPr txBox="1"/>
          <p:nvPr/>
        </p:nvSpPr>
        <p:spPr>
          <a:xfrm>
            <a:off x="255270" y="4599305"/>
            <a:ext cx="677545" cy="275590"/>
          </a:xfrm>
          <a:prstGeom prst="rect">
            <a:avLst/>
          </a:prstGeom>
          <a:noFill/>
        </p:spPr>
        <p:txBody>
          <a:bodyPr wrap="square" rtlCol="0">
            <a:spAutoFit/>
          </a:bodyPr>
          <a:lstStyle/>
          <a:p>
            <a:r>
              <a:rPr lang="en-US" altLang="zh-CN" sz="1200"/>
              <a:t>%</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9370" y="152400"/>
            <a:ext cx="524510" cy="1576070"/>
          </a:xfrm>
          <a:prstGeom prst="roundRect">
            <a:avLst/>
          </a:prstGeom>
          <a:gradFill>
            <a:gsLst>
              <a:gs pos="73000">
                <a:srgbClr val="4888CF"/>
              </a:gs>
              <a:gs pos="94000">
                <a:schemeClr val="accent5">
                  <a:lumMod val="60000"/>
                  <a:lumOff val="40000"/>
                </a:schemeClr>
              </a:gs>
              <a:gs pos="4000">
                <a:srgbClr val="3965A3"/>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有效性</a:t>
            </a:r>
            <a:r>
              <a:rPr lang="en-US" altLang="zh-CN" sz="1200" b="1">
                <a:latin typeface="微软雅黑" panose="020B0503020204020204" pitchFamily="34" charset="-122"/>
                <a:ea typeface="微软雅黑" panose="020B0503020204020204" pitchFamily="34" charset="-122"/>
              </a:rPr>
              <a:t>3/3</a:t>
            </a:r>
          </a:p>
        </p:txBody>
      </p:sp>
      <p:sp>
        <p:nvSpPr>
          <p:cNvPr id="7" name="文本框 6"/>
          <p:cNvSpPr txBox="1"/>
          <p:nvPr/>
        </p:nvSpPr>
        <p:spPr>
          <a:xfrm>
            <a:off x="547370" y="351155"/>
            <a:ext cx="11307445" cy="53403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国内外权威指南偏头痛急性发作治疗</a:t>
            </a:r>
            <a:r>
              <a:rPr lang="zh-CN" sz="2400" b="1" noProof="0" dirty="0">
                <a:ln>
                  <a:noFill/>
                </a:ln>
                <a:solidFill>
                  <a:srgbClr val="DA3925"/>
                </a:solidFill>
                <a:effectLst/>
                <a:uLnTx/>
                <a:uFillTx/>
                <a:latin typeface="微软雅黑" panose="020B0503020204020204" pitchFamily="34" charset="-122"/>
                <a:ea typeface="微软雅黑" panose="020B0503020204020204" pitchFamily="34" charset="-122"/>
                <a:sym typeface="+mn-ea"/>
              </a:rPr>
              <a:t>一线推荐用药</a:t>
            </a:r>
            <a:endParaRPr lang="zh-CN" altLang="en-US" sz="3200" b="1" spc="300" dirty="0">
              <a:solidFill>
                <a:srgbClr val="DA392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41" name="组合 40"/>
          <p:cNvGrpSpPr/>
          <p:nvPr/>
        </p:nvGrpSpPr>
        <p:grpSpPr>
          <a:xfrm>
            <a:off x="8243540" y="1137469"/>
            <a:ext cx="3478226" cy="2620010"/>
            <a:chOff x="1694990" y="1842870"/>
            <a:chExt cx="2694130" cy="3436021"/>
          </a:xfrm>
          <a:effectLst>
            <a:outerShdw blurRad="50800" dist="38100" algn="l" rotWithShape="0">
              <a:prstClr val="black">
                <a:alpha val="40000"/>
              </a:prstClr>
            </a:outerShdw>
          </a:effectLst>
        </p:grpSpPr>
        <p:sp>
          <p:nvSpPr>
            <p:cNvPr id="42" name="圆角矩形 109"/>
            <p:cNvSpPr/>
            <p:nvPr/>
          </p:nvSpPr>
          <p:spPr>
            <a:xfrm>
              <a:off x="1694990" y="1842870"/>
              <a:ext cx="2694130" cy="2096085"/>
            </a:xfrm>
            <a:prstGeom prst="roundRect">
              <a:avLst>
                <a:gd name="adj" fmla="val 1053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TextBox 58"/>
            <p:cNvSpPr txBox="1"/>
            <p:nvPr/>
          </p:nvSpPr>
          <p:spPr>
            <a:xfrm>
              <a:off x="1749586" y="2632339"/>
              <a:ext cx="2606816" cy="2646552"/>
            </a:xfrm>
            <a:prstGeom prst="rect">
              <a:avLst/>
            </a:prstGeom>
            <a:solidFill>
              <a:schemeClr val="bg1">
                <a:lumMod val="95000"/>
              </a:schemeClr>
            </a:solidFill>
          </p:spPr>
          <p:txBody>
            <a:bodyPr wrap="square" rtlCol="0">
              <a:noAutofit/>
            </a:bodyPr>
            <a:lstStyle/>
            <a:p>
              <a:pPr marL="179705" indent="-179705">
                <a:lnSpc>
                  <a:spcPct val="150000"/>
                </a:lnSpc>
                <a:buFont typeface="Arial" panose="020B0604020202020204" pitchFamily="34" charset="0"/>
                <a:buChar char="•"/>
              </a:pPr>
              <a:r>
                <a:rPr lang="zh-CN" altLang="en-US" sz="1400" b="1" dirty="0">
                  <a:solidFill>
                    <a:srgbClr val="DB3C25"/>
                  </a:solidFill>
                  <a:latin typeface="微软雅黑" panose="020B0503020204020204" pitchFamily="34" charset="-122"/>
                  <a:ea typeface="微软雅黑" panose="020B0503020204020204" pitchFamily="34" charset="-122"/>
                </a:rPr>
                <a:t>呋罗曲坦</a:t>
              </a:r>
              <a:r>
                <a:rPr lang="zh-CN" altLang="en-US" sz="1400" dirty="0">
                  <a:solidFill>
                    <a:srgbClr val="252C35"/>
                  </a:solidFill>
                  <a:latin typeface="微软雅黑" panose="020B0503020204020204" pitchFamily="34" charset="-122"/>
                  <a:ea typeface="微软雅黑" panose="020B0503020204020204" pitchFamily="34" charset="-122"/>
                </a:rPr>
                <a:t>用于急性偏头痛治疗，证据等级</a:t>
              </a:r>
              <a:r>
                <a:rPr lang="zh-CN" altLang="en-US" sz="1400" b="1" dirty="0">
                  <a:solidFill>
                    <a:srgbClr val="DB3C25"/>
                  </a:solidFill>
                  <a:latin typeface="微软雅黑" panose="020B0503020204020204" pitchFamily="34" charset="-122"/>
                  <a:ea typeface="微软雅黑" panose="020B0503020204020204" pitchFamily="34" charset="-122"/>
                </a:rPr>
                <a:t>高</a:t>
              </a:r>
              <a:r>
                <a:rPr lang="zh-CN" altLang="en-US" sz="1400" dirty="0">
                  <a:solidFill>
                    <a:srgbClr val="252C35"/>
                  </a:solidFill>
                  <a:latin typeface="微软雅黑" panose="020B0503020204020204" pitchFamily="34" charset="-122"/>
                  <a:ea typeface="微软雅黑" panose="020B0503020204020204" pitchFamily="34" charset="-122"/>
                </a:rPr>
                <a:t>，推荐等级</a:t>
              </a:r>
              <a:r>
                <a:rPr lang="zh-CN" altLang="en-US" sz="1400" b="1" dirty="0">
                  <a:solidFill>
                    <a:srgbClr val="DB3C25"/>
                  </a:solidFill>
                  <a:latin typeface="微软雅黑" panose="020B0503020204020204" pitchFamily="34" charset="-122"/>
                  <a:ea typeface="微软雅黑" panose="020B0503020204020204" pitchFamily="34" charset="-122"/>
                </a:rPr>
                <a:t>强</a:t>
              </a:r>
              <a:r>
                <a:rPr lang="zh-CN" altLang="en-US" sz="1400" dirty="0">
                  <a:solidFill>
                    <a:srgbClr val="252C35"/>
                  </a:solidFill>
                  <a:latin typeface="微软雅黑" panose="020B0503020204020204" pitchFamily="34" charset="-122"/>
                  <a:ea typeface="微软雅黑" panose="020B0503020204020204" pitchFamily="34" charset="-122"/>
                </a:rPr>
                <a:t>；</a:t>
              </a:r>
              <a:endParaRPr lang="en-US" altLang="zh-CN" sz="1400" dirty="0">
                <a:solidFill>
                  <a:srgbClr val="252C35"/>
                </a:solidFill>
                <a:latin typeface="微软雅黑" panose="020B0503020204020204" pitchFamily="34" charset="-122"/>
                <a:ea typeface="微软雅黑" panose="020B0503020204020204" pitchFamily="34" charset="-122"/>
              </a:endParaRPr>
            </a:p>
            <a:p>
              <a:pPr marL="179705" indent="-179705">
                <a:lnSpc>
                  <a:spcPct val="150000"/>
                </a:lnSpc>
                <a:buFont typeface="Arial" panose="020B0604020202020204" pitchFamily="34" charset="0"/>
                <a:buChar char="•"/>
              </a:pPr>
              <a:r>
                <a:rPr lang="zh-CN" altLang="en-US" sz="1400" dirty="0">
                  <a:solidFill>
                    <a:srgbClr val="252C35"/>
                  </a:solidFill>
                  <a:latin typeface="微软雅黑" panose="020B0503020204020204" pitchFamily="34" charset="-122"/>
                  <a:ea typeface="微软雅黑" panose="020B0503020204020204" pitchFamily="34" charset="-122"/>
                </a:rPr>
                <a:t>如偏头痛复发率高应考虑血浆半衰期较长的曲坦药物如</a:t>
              </a:r>
              <a:r>
                <a:rPr lang="zh-CN" altLang="en-US" sz="1400" b="1" dirty="0">
                  <a:solidFill>
                    <a:srgbClr val="DB3C25"/>
                  </a:solidFill>
                  <a:latin typeface="微软雅黑" panose="020B0503020204020204" pitchFamily="34" charset="-122"/>
                  <a:ea typeface="微软雅黑" panose="020B0503020204020204" pitchFamily="34" charset="-122"/>
                </a:rPr>
                <a:t>呋罗曲坦</a:t>
              </a:r>
            </a:p>
          </p:txBody>
        </p:sp>
        <p:sp>
          <p:nvSpPr>
            <p:cNvPr id="44" name="TextBox 59"/>
            <p:cNvSpPr txBox="1">
              <a:spLocks noChangeAspect="1"/>
            </p:cNvSpPr>
            <p:nvPr/>
          </p:nvSpPr>
          <p:spPr>
            <a:xfrm>
              <a:off x="1754386" y="1877684"/>
              <a:ext cx="2606597" cy="720992"/>
            </a:xfrm>
            <a:prstGeom prst="rect">
              <a:avLst/>
            </a:prstGeom>
            <a:gradFill>
              <a:gsLst>
                <a:gs pos="25000">
                  <a:schemeClr val="accent1"/>
                </a:gs>
                <a:gs pos="0">
                  <a:schemeClr val="accent1">
                    <a:lumMod val="40000"/>
                    <a:lumOff val="60000"/>
                  </a:schemeClr>
                </a:gs>
                <a:gs pos="100000">
                  <a:schemeClr val="accent1">
                    <a:lumMod val="85000"/>
                  </a:schemeClr>
                </a:gs>
              </a:gsLst>
              <a:lin ang="16200000" scaled="1"/>
            </a:gradFill>
            <a:effectLst>
              <a:outerShdw blurRad="127000" dist="38100" dir="2700000" algn="tl" rotWithShape="0">
                <a:prstClr val="black">
                  <a:alpha val="25000"/>
                </a:prstClr>
              </a:outerShdw>
            </a:effectLst>
          </p:spPr>
          <p:txBody>
            <a:bodyPr wrap="square" rtlCol="0" anchor="b">
              <a:noAutofit/>
            </a:bodyPr>
            <a:lstStyle/>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2025 SISC/IHS</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意大利头痛研究学会国际头痛协会循证指南偏头痛的药物治疗</a:t>
              </a:r>
            </a:p>
          </p:txBody>
        </p:sp>
      </p:grpSp>
      <p:grpSp>
        <p:nvGrpSpPr>
          <p:cNvPr id="50" name="组合 49"/>
          <p:cNvGrpSpPr/>
          <p:nvPr/>
        </p:nvGrpSpPr>
        <p:grpSpPr>
          <a:xfrm>
            <a:off x="662420" y="1113615"/>
            <a:ext cx="3478226" cy="2643505"/>
            <a:chOff x="1694990" y="1842870"/>
            <a:chExt cx="2694130" cy="3466834"/>
          </a:xfrm>
          <a:effectLst>
            <a:outerShdw blurRad="50800" dist="38100" algn="l" rotWithShape="0">
              <a:prstClr val="black">
                <a:alpha val="40000"/>
              </a:prstClr>
            </a:outerShdw>
          </a:effectLst>
        </p:grpSpPr>
        <p:sp>
          <p:nvSpPr>
            <p:cNvPr id="51" name="圆角矩形 109"/>
            <p:cNvSpPr/>
            <p:nvPr/>
          </p:nvSpPr>
          <p:spPr>
            <a:xfrm>
              <a:off x="1694990" y="1842870"/>
              <a:ext cx="2694130" cy="2096085"/>
            </a:xfrm>
            <a:prstGeom prst="roundRect">
              <a:avLst>
                <a:gd name="adj" fmla="val 1053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2" name="TextBox 58"/>
            <p:cNvSpPr txBox="1"/>
            <p:nvPr/>
          </p:nvSpPr>
          <p:spPr>
            <a:xfrm>
              <a:off x="1749586" y="2647329"/>
              <a:ext cx="2606816" cy="2662375"/>
            </a:xfrm>
            <a:prstGeom prst="rect">
              <a:avLst/>
            </a:prstGeom>
            <a:solidFill>
              <a:schemeClr val="bg1">
                <a:lumMod val="95000"/>
              </a:schemeClr>
            </a:solidFill>
          </p:spPr>
          <p:txBody>
            <a:bodyPr wrap="square" rtlCol="0">
              <a:noAutofit/>
            </a:bodyPr>
            <a:lstStyle/>
            <a:p>
              <a:pPr marL="179705" indent="-179705">
                <a:lnSpc>
                  <a:spcPct val="150000"/>
                </a:lnSpc>
                <a:spcBef>
                  <a:spcPts val="0"/>
                </a:spcBef>
                <a:spcAft>
                  <a:spcPts val="0"/>
                </a:spcAft>
                <a:buFont typeface="Arial" panose="020B0604020202020204" pitchFamily="34" charset="0"/>
                <a:buChar char="•"/>
              </a:pPr>
              <a:r>
                <a:rPr lang="zh-CN" altLang="en-US" sz="1400" dirty="0">
                  <a:solidFill>
                    <a:srgbClr val="252C35"/>
                  </a:solidFill>
                  <a:latin typeface="微软雅黑" panose="020B0503020204020204" pitchFamily="34" charset="-122"/>
                  <a:ea typeface="微软雅黑" panose="020B0503020204020204" pitchFamily="34" charset="-122"/>
                </a:rPr>
                <a:t>曲普坦类为偏头痛中、重度急性发作的</a:t>
              </a:r>
              <a:r>
                <a:rPr lang="zh-CN" altLang="en-US" sz="1400" b="1" dirty="0">
                  <a:solidFill>
                    <a:srgbClr val="DB3C25"/>
                  </a:solidFill>
                  <a:latin typeface="微软雅黑" panose="020B0503020204020204" pitchFamily="34" charset="-122"/>
                  <a:ea typeface="微软雅黑" panose="020B0503020204020204" pitchFamily="34" charset="-122"/>
                </a:rPr>
                <a:t>一线</a:t>
              </a:r>
              <a:r>
                <a:rPr lang="zh-CN" altLang="en-US" sz="1400" dirty="0">
                  <a:solidFill>
                    <a:srgbClr val="252C35"/>
                  </a:solidFill>
                  <a:latin typeface="微软雅黑" panose="020B0503020204020204" pitchFamily="34" charset="-122"/>
                  <a:ea typeface="微软雅黑" panose="020B0503020204020204" pitchFamily="34" charset="-122"/>
                </a:rPr>
                <a:t>治疗药物</a:t>
              </a:r>
            </a:p>
            <a:p>
              <a:pPr marL="179705" indent="-179705">
                <a:lnSpc>
                  <a:spcPct val="150000"/>
                </a:lnSpc>
                <a:spcBef>
                  <a:spcPts val="0"/>
                </a:spcBef>
                <a:spcAft>
                  <a:spcPts val="0"/>
                </a:spcAft>
                <a:buFont typeface="Arial" panose="020B0604020202020204" pitchFamily="34" charset="0"/>
                <a:buChar char="•"/>
              </a:pPr>
              <a:r>
                <a:rPr lang="zh-CN" altLang="en-US" sz="1400" b="1" dirty="0">
                  <a:solidFill>
                    <a:srgbClr val="DB3C25"/>
                  </a:solidFill>
                  <a:latin typeface="微软雅黑" panose="020B0503020204020204" pitchFamily="34" charset="-122"/>
                  <a:ea typeface="微软雅黑" panose="020B0503020204020204" pitchFamily="34" charset="-122"/>
                </a:rPr>
                <a:t>呋罗曲坦</a:t>
              </a:r>
              <a:r>
                <a:rPr lang="zh-CN" altLang="en-US" sz="1400" dirty="0">
                  <a:solidFill>
                    <a:srgbClr val="252C35"/>
                  </a:solidFill>
                  <a:latin typeface="微软雅黑" panose="020B0503020204020204" pitchFamily="34" charset="-122"/>
                  <a:ea typeface="微软雅黑" panose="020B0503020204020204" pitchFamily="34" charset="-122"/>
                </a:rPr>
                <a:t>推荐用于偏头痛的</a:t>
              </a:r>
              <a:r>
                <a:rPr lang="zh-CN" altLang="en-US" sz="1400" b="1" dirty="0">
                  <a:solidFill>
                    <a:srgbClr val="DB3C25"/>
                  </a:solidFill>
                  <a:latin typeface="微软雅黑" panose="020B0503020204020204" pitchFamily="34" charset="-122"/>
                  <a:ea typeface="微软雅黑" panose="020B0503020204020204" pitchFamily="34" charset="-122"/>
                </a:rPr>
                <a:t>急性发作期治疗</a:t>
              </a:r>
              <a:endParaRPr lang="zh-CN" altLang="en-US" sz="1400" dirty="0">
                <a:solidFill>
                  <a:srgbClr val="252C35"/>
                </a:solidFill>
                <a:latin typeface="微软雅黑" panose="020B0503020204020204" pitchFamily="34" charset="-122"/>
                <a:ea typeface="微软雅黑" panose="020B0503020204020204" pitchFamily="34" charset="-122"/>
              </a:endParaRPr>
            </a:p>
          </p:txBody>
        </p:sp>
        <p:sp>
          <p:nvSpPr>
            <p:cNvPr id="53" name="TextBox 59"/>
            <p:cNvSpPr txBox="1">
              <a:spLocks noChangeAspect="1"/>
            </p:cNvSpPr>
            <p:nvPr/>
          </p:nvSpPr>
          <p:spPr>
            <a:xfrm>
              <a:off x="1754386" y="1907464"/>
              <a:ext cx="2606597" cy="720992"/>
            </a:xfrm>
            <a:prstGeom prst="rect">
              <a:avLst/>
            </a:prstGeom>
            <a:gradFill>
              <a:gsLst>
                <a:gs pos="25000">
                  <a:schemeClr val="accent1"/>
                </a:gs>
                <a:gs pos="0">
                  <a:schemeClr val="accent1">
                    <a:lumMod val="40000"/>
                    <a:lumOff val="60000"/>
                  </a:schemeClr>
                </a:gs>
                <a:gs pos="100000">
                  <a:schemeClr val="accent1">
                    <a:lumMod val="85000"/>
                  </a:schemeClr>
                </a:gs>
              </a:gsLst>
              <a:lin ang="16200000" scaled="1"/>
            </a:gradFill>
            <a:effectLst>
              <a:outerShdw blurRad="50800" dist="38100" dir="2700000" algn="tl" rotWithShape="0">
                <a:prstClr val="black">
                  <a:alpha val="40000"/>
                </a:prstClr>
              </a:outerShdw>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rPr>
                <a:t>2023</a:t>
              </a:r>
              <a:r>
                <a:rPr kumimoji="0" lang="zh-CN" altLang="en-US" sz="14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rPr>
                <a:t>中国偏头痛诊断与治疗指南</a:t>
              </a:r>
            </a:p>
          </p:txBody>
        </p:sp>
      </p:grpSp>
      <p:grpSp>
        <p:nvGrpSpPr>
          <p:cNvPr id="54" name="组合 53"/>
          <p:cNvGrpSpPr/>
          <p:nvPr/>
        </p:nvGrpSpPr>
        <p:grpSpPr>
          <a:xfrm>
            <a:off x="4363085" y="3917950"/>
            <a:ext cx="3531235" cy="2320392"/>
            <a:chOff x="1694990" y="1842870"/>
            <a:chExt cx="2694130" cy="3043269"/>
          </a:xfrm>
          <a:effectLst>
            <a:outerShdw blurRad="50800" dist="38100" algn="l" rotWithShape="0">
              <a:prstClr val="black">
                <a:alpha val="40000"/>
              </a:prstClr>
            </a:outerShdw>
          </a:effectLst>
        </p:grpSpPr>
        <p:sp>
          <p:nvSpPr>
            <p:cNvPr id="55" name="圆角矩形 109"/>
            <p:cNvSpPr/>
            <p:nvPr/>
          </p:nvSpPr>
          <p:spPr>
            <a:xfrm>
              <a:off x="1694990" y="1842870"/>
              <a:ext cx="2694130" cy="2096085"/>
            </a:xfrm>
            <a:prstGeom prst="roundRect">
              <a:avLst>
                <a:gd name="adj" fmla="val 1053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TextBox 58"/>
            <p:cNvSpPr txBox="1"/>
            <p:nvPr/>
          </p:nvSpPr>
          <p:spPr>
            <a:xfrm>
              <a:off x="1749452" y="2647511"/>
              <a:ext cx="2606597" cy="2238628"/>
            </a:xfrm>
            <a:prstGeom prst="rect">
              <a:avLst/>
            </a:prstGeom>
            <a:solidFill>
              <a:schemeClr val="bg1">
                <a:lumMod val="95000"/>
              </a:schemeClr>
            </a:solidFill>
          </p:spPr>
          <p:txBody>
            <a:bodyPr wrap="square" rtlCol="0">
              <a:spAutoFit/>
            </a:bodyPr>
            <a:lstStyle/>
            <a:p>
              <a:pPr marL="179705" lvl="0" indent="-179705">
                <a:lnSpc>
                  <a:spcPct val="150000"/>
                </a:lnSpc>
                <a:spcBef>
                  <a:spcPts val="0"/>
                </a:spcBef>
                <a:spcAft>
                  <a:spcPts val="0"/>
                </a:spcAft>
                <a:buFont typeface="Arial" panose="020B0604020202020204" pitchFamily="34" charset="0"/>
                <a:buChar char="•"/>
                <a:defRPr/>
              </a:pPr>
              <a:r>
                <a:rPr lang="zh-CN" altLang="zh-CN" sz="1400" dirty="0">
                  <a:solidFill>
                    <a:prstClr val="black">
                      <a:lumMod val="75000"/>
                    </a:prstClr>
                  </a:solidFill>
                  <a:latin typeface="微软雅黑" panose="020B0503020204020204" pitchFamily="34" charset="-122"/>
                  <a:ea typeface="微软雅黑" panose="020B0503020204020204" pitchFamily="34" charset="-122"/>
                  <a:cs typeface="Times New Roman" panose="02020603050405020304" pitchFamily="18" charset="0"/>
                </a:rPr>
                <a:t>推荐特异性药物曲</a:t>
              </a:r>
              <a:r>
                <a:rPr lang="zh-CN" altLang="en-US" sz="1400" dirty="0">
                  <a:solidFill>
                    <a:prstClr val="black">
                      <a:lumMod val="75000"/>
                    </a:prstClr>
                  </a:solidFill>
                  <a:latin typeface="微软雅黑" panose="020B0503020204020204" pitchFamily="34" charset="-122"/>
                  <a:ea typeface="微软雅黑" panose="020B0503020204020204" pitchFamily="34" charset="-122"/>
                  <a:cs typeface="Times New Roman" panose="02020603050405020304" pitchFamily="18" charset="0"/>
                </a:rPr>
                <a:t>普坦</a:t>
              </a:r>
              <a:r>
                <a:rPr lang="zh-CN" altLang="zh-CN" sz="1400" dirty="0">
                  <a:solidFill>
                    <a:prstClr val="black">
                      <a:lumMod val="75000"/>
                    </a:prstClr>
                  </a:solidFill>
                  <a:latin typeface="微软雅黑" panose="020B0503020204020204" pitchFamily="34" charset="-122"/>
                  <a:ea typeface="微软雅黑" panose="020B0503020204020204" pitchFamily="34" charset="-122"/>
                  <a:cs typeface="Times New Roman" panose="02020603050405020304" pitchFamily="18" charset="0"/>
                </a:rPr>
                <a:t>用于治疗偏头痛中、重度发作以及非特异性药物治疗不佳的轻、中度发作</a:t>
              </a:r>
              <a:r>
                <a:rPr lang="zh-CN" altLang="en-US" sz="1400" dirty="0">
                  <a:solidFill>
                    <a:prstClr val="black">
                      <a:lumMod val="75000"/>
                    </a:prstClr>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400" dirty="0">
                <a:solidFill>
                  <a:prstClr val="black">
                    <a:lumMod val="75000"/>
                  </a:prstClr>
                </a:solidFill>
                <a:latin typeface="微软雅黑" panose="020B0503020204020204" pitchFamily="34" charset="-122"/>
                <a:ea typeface="微软雅黑" panose="020B0503020204020204" pitchFamily="34" charset="-122"/>
                <a:cs typeface="Times New Roman" panose="02020603050405020304" pitchFamily="18" charset="0"/>
              </a:endParaRPr>
            </a:p>
            <a:p>
              <a:pPr marL="179705" lvl="0" indent="-179705">
                <a:lnSpc>
                  <a:spcPct val="150000"/>
                </a:lnSpc>
                <a:spcBef>
                  <a:spcPts val="0"/>
                </a:spcBef>
                <a:spcAft>
                  <a:spcPts val="0"/>
                </a:spcAft>
                <a:buFont typeface="Arial" panose="020B0604020202020204" pitchFamily="34" charset="0"/>
                <a:buChar char="•"/>
                <a:defRPr/>
              </a:pPr>
              <a:r>
                <a:rPr lang="zh-CN" altLang="en-US" sz="1400" b="1" dirty="0">
                  <a:solidFill>
                    <a:srgbClr val="DB3C25"/>
                  </a:solidFill>
                  <a:latin typeface="微软雅黑" panose="020B0503020204020204" pitchFamily="34" charset="-122"/>
                  <a:ea typeface="微软雅黑" panose="020B0503020204020204" pitchFamily="34" charset="-122"/>
                </a:rPr>
                <a:t>呋罗曲坦</a:t>
              </a:r>
              <a:r>
                <a:rPr lang="zh-CN" altLang="en-US" sz="1400" dirty="0">
                  <a:solidFill>
                    <a:prstClr val="black">
                      <a:lumMod val="75000"/>
                    </a:prstClr>
                  </a:solidFill>
                  <a:latin typeface="微软雅黑" panose="020B0503020204020204" pitchFamily="34" charset="-122"/>
                  <a:ea typeface="微软雅黑" panose="020B0503020204020204" pitchFamily="34" charset="-122"/>
                </a:rPr>
                <a:t>是一种公认的急性治疗药物，可以用于</a:t>
              </a:r>
              <a:r>
                <a:rPr lang="zh-CN" altLang="en-US" sz="1400" b="1" dirty="0">
                  <a:solidFill>
                    <a:srgbClr val="DB3C25"/>
                  </a:solidFill>
                  <a:latin typeface="微软雅黑" panose="020B0503020204020204" pitchFamily="34" charset="-122"/>
                  <a:ea typeface="微软雅黑" panose="020B0503020204020204" pitchFamily="34" charset="-122"/>
                </a:rPr>
                <a:t>经期相关偏头痛</a:t>
              </a:r>
            </a:p>
          </p:txBody>
        </p:sp>
        <p:sp>
          <p:nvSpPr>
            <p:cNvPr id="57" name="TextBox 59"/>
            <p:cNvSpPr txBox="1">
              <a:spLocks noChangeAspect="1"/>
            </p:cNvSpPr>
            <p:nvPr/>
          </p:nvSpPr>
          <p:spPr>
            <a:xfrm>
              <a:off x="1754386" y="1907464"/>
              <a:ext cx="2606597" cy="720993"/>
            </a:xfrm>
            <a:prstGeom prst="rect">
              <a:avLst/>
            </a:prstGeom>
            <a:gradFill>
              <a:gsLst>
                <a:gs pos="25000">
                  <a:schemeClr val="accent1"/>
                </a:gs>
                <a:gs pos="0">
                  <a:schemeClr val="accent1">
                    <a:lumMod val="40000"/>
                    <a:lumOff val="60000"/>
                  </a:schemeClr>
                </a:gs>
                <a:gs pos="100000">
                  <a:schemeClr val="accent1">
                    <a:lumMod val="85000"/>
                  </a:schemeClr>
                </a:gs>
              </a:gsLst>
              <a:lin ang="16200000" scaled="1"/>
            </a:gradFill>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1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2021</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美国头痛学会（</a:t>
              </a: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AHS</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）共识声明</a:t>
              </a:r>
            </a:p>
          </p:txBody>
        </p:sp>
      </p:grpSp>
      <p:grpSp>
        <p:nvGrpSpPr>
          <p:cNvPr id="58" name="组合 57"/>
          <p:cNvGrpSpPr/>
          <p:nvPr/>
        </p:nvGrpSpPr>
        <p:grpSpPr>
          <a:xfrm>
            <a:off x="662087" y="3917775"/>
            <a:ext cx="3478226" cy="2320925"/>
            <a:chOff x="1694990" y="1842870"/>
            <a:chExt cx="2694130" cy="3043786"/>
          </a:xfrm>
          <a:effectLst>
            <a:outerShdw blurRad="50800" dist="38100" algn="l" rotWithShape="0">
              <a:prstClr val="black">
                <a:alpha val="40000"/>
              </a:prstClr>
            </a:outerShdw>
          </a:effectLst>
        </p:grpSpPr>
        <p:sp>
          <p:nvSpPr>
            <p:cNvPr id="59" name="圆角矩形 109"/>
            <p:cNvSpPr/>
            <p:nvPr/>
          </p:nvSpPr>
          <p:spPr>
            <a:xfrm>
              <a:off x="1694990" y="1842870"/>
              <a:ext cx="2694130" cy="2096085"/>
            </a:xfrm>
            <a:prstGeom prst="roundRect">
              <a:avLst>
                <a:gd name="adj" fmla="val 1053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TextBox 58"/>
            <p:cNvSpPr txBox="1"/>
            <p:nvPr/>
          </p:nvSpPr>
          <p:spPr>
            <a:xfrm>
              <a:off x="1749586" y="2647329"/>
              <a:ext cx="2606816" cy="2239327"/>
            </a:xfrm>
            <a:prstGeom prst="rect">
              <a:avLst/>
            </a:prstGeom>
            <a:solidFill>
              <a:schemeClr val="bg1">
                <a:lumMod val="95000"/>
              </a:schemeClr>
            </a:solidFill>
          </p:spPr>
          <p:txBody>
            <a:bodyPr wrap="square" rtlCol="0">
              <a:noAutofit/>
            </a:bodyPr>
            <a:lstStyle/>
            <a:p>
              <a:pPr lvl="0">
                <a:lnSpc>
                  <a:spcPct val="150000"/>
                </a:lnSpc>
                <a:spcBef>
                  <a:spcPts val="0"/>
                </a:spcBef>
                <a:spcAft>
                  <a:spcPts val="0"/>
                </a:spcAft>
                <a:defRPr/>
              </a:pPr>
              <a:r>
                <a:rPr lang="zh-CN" altLang="en-US" sz="1400" dirty="0">
                  <a:solidFill>
                    <a:prstClr val="black">
                      <a:lumMod val="75000"/>
                    </a:prstClr>
                  </a:solidFill>
                  <a:latin typeface="微软雅黑" panose="020B0503020204020204" pitchFamily="34" charset="-122"/>
                  <a:ea typeface="微软雅黑" panose="020B0503020204020204" pitchFamily="34" charset="-122"/>
                </a:rPr>
                <a:t>曲坦类药物价格低和耐受性好。</a:t>
              </a:r>
              <a:r>
                <a:rPr lang="zh-CN" altLang="en-US" sz="1400" b="1" dirty="0">
                  <a:solidFill>
                    <a:srgbClr val="DB3C25"/>
                  </a:solidFill>
                  <a:latin typeface="微软雅黑" panose="020B0503020204020204" pitchFamily="34" charset="-122"/>
                  <a:ea typeface="微软雅黑" panose="020B0503020204020204" pitchFamily="34" charset="-122"/>
                </a:rPr>
                <a:t>呋罗曲坦</a:t>
              </a:r>
              <a:r>
                <a:rPr lang="zh-CN" altLang="en-US" sz="1400" dirty="0">
                  <a:solidFill>
                    <a:prstClr val="black">
                      <a:lumMod val="75000"/>
                    </a:prstClr>
                  </a:solidFill>
                  <a:latin typeface="微软雅黑" panose="020B0503020204020204" pitchFamily="34" charset="-122"/>
                  <a:ea typeface="微软雅黑" panose="020B0503020204020204" pitchFamily="34" charset="-122"/>
                </a:rPr>
                <a:t>因其半衰期长、头痛复发率低可作为</a:t>
              </a:r>
              <a:r>
                <a:rPr lang="zh-CN" altLang="en-US" sz="1400" b="1" dirty="0">
                  <a:solidFill>
                    <a:srgbClr val="DB3C25"/>
                  </a:solidFill>
                  <a:latin typeface="微软雅黑" panose="020B0503020204020204" pitchFamily="34" charset="-122"/>
                  <a:ea typeface="微软雅黑" panose="020B0503020204020204" pitchFamily="34" charset="-122"/>
                </a:rPr>
                <a:t>首选</a:t>
              </a:r>
            </a:p>
          </p:txBody>
        </p:sp>
        <p:sp>
          <p:nvSpPr>
            <p:cNvPr id="61" name="TextBox 59"/>
            <p:cNvSpPr txBox="1">
              <a:spLocks noChangeAspect="1"/>
            </p:cNvSpPr>
            <p:nvPr/>
          </p:nvSpPr>
          <p:spPr>
            <a:xfrm>
              <a:off x="1754386" y="1907464"/>
              <a:ext cx="2606597" cy="720992"/>
            </a:xfrm>
            <a:prstGeom prst="rect">
              <a:avLst/>
            </a:prstGeom>
            <a:gradFill>
              <a:gsLst>
                <a:gs pos="25000">
                  <a:schemeClr val="accent1"/>
                </a:gs>
                <a:gs pos="0">
                  <a:schemeClr val="accent1">
                    <a:lumMod val="40000"/>
                    <a:lumOff val="60000"/>
                  </a:schemeClr>
                </a:gs>
                <a:gs pos="100000">
                  <a:schemeClr val="accent1">
                    <a:lumMod val="85000"/>
                  </a:schemeClr>
                </a:gs>
              </a:gsLst>
              <a:lin ang="16200000" scaled="1"/>
            </a:gradFill>
            <a:effectLst>
              <a:outerShdw blurRad="50800" dist="38100" dir="2700000" algn="tl" rotWithShape="0">
                <a:prstClr val="black">
                  <a:alpha val="40000"/>
                </a:prstClr>
              </a:outerShdw>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rPr>
                <a:t>2025</a:t>
              </a:r>
              <a:r>
                <a:rPr kumimoji="0" lang="zh-CN" altLang="en-US" sz="14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rPr>
                <a:t>月经性偏头痛诊断和治疗</a:t>
              </a:r>
            </a:p>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rPr>
                <a:t>中国专家共识</a:t>
              </a:r>
            </a:p>
          </p:txBody>
        </p:sp>
      </p:grpSp>
      <p:grpSp>
        <p:nvGrpSpPr>
          <p:cNvPr id="66" name="组合 65"/>
          <p:cNvGrpSpPr/>
          <p:nvPr/>
        </p:nvGrpSpPr>
        <p:grpSpPr>
          <a:xfrm>
            <a:off x="8243399" y="3933451"/>
            <a:ext cx="3478226" cy="2305684"/>
            <a:chOff x="1694990" y="1842870"/>
            <a:chExt cx="2694130" cy="3023797"/>
          </a:xfrm>
          <a:effectLst>
            <a:outerShdw blurRad="50800" dist="38100" algn="l" rotWithShape="0">
              <a:prstClr val="black">
                <a:alpha val="40000"/>
              </a:prstClr>
            </a:outerShdw>
          </a:effectLst>
        </p:grpSpPr>
        <p:sp>
          <p:nvSpPr>
            <p:cNvPr id="67" name="圆角矩形 109"/>
            <p:cNvSpPr/>
            <p:nvPr/>
          </p:nvSpPr>
          <p:spPr>
            <a:xfrm>
              <a:off x="1694990" y="1842870"/>
              <a:ext cx="2694130" cy="2096085"/>
            </a:xfrm>
            <a:prstGeom prst="roundRect">
              <a:avLst>
                <a:gd name="adj" fmla="val 1053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TextBox 58"/>
            <p:cNvSpPr txBox="1"/>
            <p:nvPr/>
          </p:nvSpPr>
          <p:spPr>
            <a:xfrm>
              <a:off x="1749586" y="2647328"/>
              <a:ext cx="2606816" cy="2219339"/>
            </a:xfrm>
            <a:prstGeom prst="rect">
              <a:avLst/>
            </a:prstGeom>
            <a:solidFill>
              <a:schemeClr val="bg1">
                <a:lumMod val="95000"/>
              </a:schemeClr>
            </a:solidFill>
          </p:spPr>
          <p:txBody>
            <a:bodyPr wrap="square" rtlCol="0">
              <a:noAutofit/>
            </a:bodyPr>
            <a:lstStyle/>
            <a:p>
              <a:pPr lvl="0">
                <a:lnSpc>
                  <a:spcPct val="150000"/>
                </a:lnSpc>
                <a:spcBef>
                  <a:spcPts val="0"/>
                </a:spcBef>
                <a:spcAft>
                  <a:spcPts val="0"/>
                </a:spcAft>
                <a:defRPr/>
              </a:pPr>
              <a:r>
                <a:rPr lang="zh-CN" altLang="en-US" sz="1400" b="1" dirty="0">
                  <a:solidFill>
                    <a:srgbClr val="DB3C25"/>
                  </a:solidFill>
                  <a:latin typeface="微软雅黑" panose="020B0503020204020204" pitchFamily="34" charset="-122"/>
                  <a:ea typeface="微软雅黑" panose="020B0503020204020204" pitchFamily="34" charset="-122"/>
                </a:rPr>
                <a:t>呋罗曲坦</a:t>
              </a:r>
              <a:r>
                <a:rPr lang="zh-CN" altLang="en-US" sz="1400" dirty="0">
                  <a:solidFill>
                    <a:prstClr val="black">
                      <a:lumMod val="75000"/>
                    </a:prstClr>
                  </a:solidFill>
                  <a:latin typeface="微软雅黑" panose="020B0503020204020204" pitchFamily="34" charset="-122"/>
                  <a:ea typeface="微软雅黑" panose="020B0503020204020204" pitchFamily="34" charset="-122"/>
                </a:rPr>
                <a:t>作为特异急性偏头痛治疗药物，证据等级</a:t>
              </a:r>
              <a:r>
                <a:rPr lang="zh-CN" altLang="en-US" sz="1400" b="1" dirty="0">
                  <a:solidFill>
                    <a:srgbClr val="DB3C25"/>
                  </a:solidFill>
                  <a:latin typeface="微软雅黑" panose="020B0503020204020204" pitchFamily="34" charset="-122"/>
                  <a:ea typeface="微软雅黑" panose="020B0503020204020204" pitchFamily="34" charset="-122"/>
                </a:rPr>
                <a:t>高</a:t>
              </a:r>
              <a:r>
                <a:rPr lang="zh-CN" altLang="en-US" sz="1400" dirty="0">
                  <a:solidFill>
                    <a:prstClr val="black">
                      <a:lumMod val="75000"/>
                    </a:prstClr>
                  </a:solidFill>
                  <a:latin typeface="微软雅黑" panose="020B0503020204020204" pitchFamily="34" charset="-122"/>
                  <a:ea typeface="微软雅黑" panose="020B0503020204020204" pitchFamily="34" charset="-122"/>
                </a:rPr>
                <a:t>，推荐等级</a:t>
              </a:r>
              <a:r>
                <a:rPr lang="zh-CN" altLang="en-US" sz="1400" b="1" dirty="0">
                  <a:solidFill>
                    <a:srgbClr val="DB3C25"/>
                  </a:solidFill>
                  <a:latin typeface="微软雅黑" panose="020B0503020204020204" pitchFamily="34" charset="-122"/>
                  <a:ea typeface="微软雅黑" panose="020B0503020204020204" pitchFamily="34" charset="-122"/>
                </a:rPr>
                <a:t>强</a:t>
              </a:r>
            </a:p>
          </p:txBody>
        </p:sp>
        <p:sp>
          <p:nvSpPr>
            <p:cNvPr id="69" name="TextBox 59"/>
            <p:cNvSpPr txBox="1">
              <a:spLocks noChangeAspect="1"/>
            </p:cNvSpPr>
            <p:nvPr/>
          </p:nvSpPr>
          <p:spPr>
            <a:xfrm>
              <a:off x="1754386" y="1907464"/>
              <a:ext cx="2606597" cy="720992"/>
            </a:xfrm>
            <a:prstGeom prst="rect">
              <a:avLst/>
            </a:prstGeom>
            <a:gradFill>
              <a:gsLst>
                <a:gs pos="25000">
                  <a:schemeClr val="accent1"/>
                </a:gs>
                <a:gs pos="0">
                  <a:schemeClr val="accent1">
                    <a:lumMod val="40000"/>
                    <a:lumOff val="60000"/>
                  </a:schemeClr>
                </a:gs>
                <a:gs pos="100000">
                  <a:schemeClr val="accent1">
                    <a:lumMod val="85000"/>
                  </a:schemeClr>
                </a:gs>
              </a:gsLst>
              <a:lin ang="16200000" scaled="1"/>
            </a:gradFill>
            <a:effectLst>
              <a:outerShdw blurRad="50800" dist="38100" dir="2700000" algn="tl" rotWithShape="0">
                <a:prstClr val="black">
                  <a:alpha val="40000"/>
                </a:prstClr>
              </a:outerShdw>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2021</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法国头痛学会成人偏头痛的</a:t>
              </a:r>
            </a:p>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诊断和治疗指南</a:t>
              </a:r>
            </a:p>
          </p:txBody>
        </p:sp>
      </p:grpSp>
      <p:grpSp>
        <p:nvGrpSpPr>
          <p:cNvPr id="70" name="组合 69"/>
          <p:cNvGrpSpPr/>
          <p:nvPr/>
        </p:nvGrpSpPr>
        <p:grpSpPr>
          <a:xfrm>
            <a:off x="4363039" y="1113611"/>
            <a:ext cx="3478226" cy="2643504"/>
            <a:chOff x="1694990" y="1842870"/>
            <a:chExt cx="2694130" cy="3466832"/>
          </a:xfrm>
          <a:effectLst>
            <a:outerShdw blurRad="50800" dist="38100" algn="l" rotWithShape="0">
              <a:prstClr val="black">
                <a:alpha val="40000"/>
              </a:prstClr>
            </a:outerShdw>
          </a:effectLst>
        </p:grpSpPr>
        <p:sp>
          <p:nvSpPr>
            <p:cNvPr id="71" name="圆角矩形 109"/>
            <p:cNvSpPr/>
            <p:nvPr/>
          </p:nvSpPr>
          <p:spPr>
            <a:xfrm>
              <a:off x="1694990" y="1842870"/>
              <a:ext cx="2694130" cy="2096085"/>
            </a:xfrm>
            <a:prstGeom prst="roundRect">
              <a:avLst>
                <a:gd name="adj" fmla="val 10530"/>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TextBox 58"/>
            <p:cNvSpPr txBox="1"/>
            <p:nvPr/>
          </p:nvSpPr>
          <p:spPr>
            <a:xfrm>
              <a:off x="1749586" y="2647328"/>
              <a:ext cx="2639278" cy="2662374"/>
            </a:xfrm>
            <a:prstGeom prst="rect">
              <a:avLst/>
            </a:prstGeom>
            <a:solidFill>
              <a:schemeClr val="bg1">
                <a:lumMod val="95000"/>
              </a:schemeClr>
            </a:solidFill>
          </p:spPr>
          <p:txBody>
            <a:bodyPr wrap="square" rtlCol="0">
              <a:spAutoFit/>
            </a:bodyPr>
            <a:lstStyle/>
            <a:p>
              <a:pPr marL="179705" lvl="0" indent="-179705">
                <a:lnSpc>
                  <a:spcPct val="150000"/>
                </a:lnSpc>
                <a:spcBef>
                  <a:spcPts val="0"/>
                </a:spcBef>
                <a:spcAft>
                  <a:spcPts val="0"/>
                </a:spcAft>
                <a:buFont typeface="Arial" panose="020B0604020202020204" pitchFamily="34" charset="0"/>
                <a:buChar char="•"/>
                <a:defRPr/>
              </a:pPr>
              <a:r>
                <a:rPr lang="zh-CN" altLang="en-US" sz="1400" dirty="0">
                  <a:solidFill>
                    <a:prstClr val="black">
                      <a:lumMod val="75000"/>
                    </a:prstClr>
                  </a:solidFill>
                  <a:latin typeface="微软雅黑" panose="020B0503020204020204" pitchFamily="34" charset="-122"/>
                  <a:ea typeface="微软雅黑" panose="020B0503020204020204" pitchFamily="34" charset="-122"/>
                </a:rPr>
                <a:t>对于患有经期偏头痛的女性，建议将非甾体抗炎药或曲普坦类药物作为</a:t>
              </a:r>
              <a:r>
                <a:rPr lang="zh-CN" altLang="en-US" sz="1400" b="1" dirty="0">
                  <a:solidFill>
                    <a:srgbClr val="DB3C25"/>
                  </a:solidFill>
                  <a:latin typeface="微软雅黑" panose="020B0503020204020204" pitchFamily="34" charset="-122"/>
                  <a:ea typeface="微软雅黑" panose="020B0503020204020204" pitchFamily="34" charset="-122"/>
                </a:rPr>
                <a:t>一线</a:t>
              </a:r>
              <a:r>
                <a:rPr lang="zh-CN" altLang="en-US" sz="1400" dirty="0">
                  <a:solidFill>
                    <a:prstClr val="black">
                      <a:lumMod val="75000"/>
                    </a:prstClr>
                  </a:solidFill>
                  <a:latin typeface="微软雅黑" panose="020B0503020204020204" pitchFamily="34" charset="-122"/>
                  <a:ea typeface="微软雅黑" panose="020B0503020204020204" pitchFamily="34" charset="-122"/>
                </a:rPr>
                <a:t>用药</a:t>
              </a:r>
            </a:p>
            <a:p>
              <a:pPr marL="179705" lvl="0" indent="-179705">
                <a:lnSpc>
                  <a:spcPct val="150000"/>
                </a:lnSpc>
                <a:spcBef>
                  <a:spcPts val="0"/>
                </a:spcBef>
                <a:spcAft>
                  <a:spcPts val="0"/>
                </a:spcAft>
                <a:buFont typeface="Arial" panose="020B0604020202020204" pitchFamily="34" charset="0"/>
                <a:buChar char="•"/>
                <a:defRPr/>
              </a:pPr>
              <a:r>
                <a:rPr lang="zh-CN" altLang="en-US" sz="1400" dirty="0">
                  <a:solidFill>
                    <a:schemeClr val="tx1">
                      <a:lumMod val="75000"/>
                    </a:schemeClr>
                  </a:solidFill>
                  <a:latin typeface="微软雅黑" panose="020B0503020204020204" pitchFamily="34" charset="-122"/>
                  <a:ea typeface="微软雅黑" panose="020B0503020204020204" pitchFamily="34" charset="-122"/>
                </a:rPr>
                <a:t>如果使用曲普坦类药物偏头痛</a:t>
              </a:r>
              <a:r>
                <a:rPr lang="zh-CN" altLang="en-US" sz="1400" b="1" dirty="0">
                  <a:solidFill>
                    <a:srgbClr val="DA3925"/>
                  </a:solidFill>
                  <a:latin typeface="微软雅黑" panose="020B0503020204020204" pitchFamily="34" charset="-122"/>
                  <a:ea typeface="微软雅黑" panose="020B0503020204020204" pitchFamily="34" charset="-122"/>
                </a:rPr>
                <a:t>频繁复发，可换用半衰期较长</a:t>
              </a:r>
              <a:r>
                <a:rPr lang="zh-CN" altLang="en-US" sz="1400" dirty="0">
                  <a:solidFill>
                    <a:schemeClr val="tx1">
                      <a:lumMod val="75000"/>
                    </a:schemeClr>
                  </a:solidFill>
                  <a:latin typeface="微软雅黑" panose="020B0503020204020204" pitchFamily="34" charset="-122"/>
                  <a:ea typeface="微软雅黑" panose="020B0503020204020204" pitchFamily="34" charset="-122"/>
                </a:rPr>
                <a:t>的曲普坦类药物如</a:t>
              </a:r>
              <a:r>
                <a:rPr lang="zh-CN" altLang="en-US" sz="1400" b="1" dirty="0">
                  <a:solidFill>
                    <a:srgbClr val="DA3925"/>
                  </a:solidFill>
                  <a:latin typeface="微软雅黑" panose="020B0503020204020204" pitchFamily="34" charset="-122"/>
                  <a:ea typeface="微软雅黑" panose="020B0503020204020204" pitchFamily="34" charset="-122"/>
                </a:rPr>
                <a:t>呋罗曲坦</a:t>
              </a:r>
            </a:p>
          </p:txBody>
        </p:sp>
        <p:sp>
          <p:nvSpPr>
            <p:cNvPr id="73" name="TextBox 59"/>
            <p:cNvSpPr txBox="1">
              <a:spLocks noChangeAspect="1"/>
            </p:cNvSpPr>
            <p:nvPr/>
          </p:nvSpPr>
          <p:spPr>
            <a:xfrm>
              <a:off x="1754386" y="1907464"/>
              <a:ext cx="2634733" cy="720992"/>
            </a:xfrm>
            <a:prstGeom prst="rect">
              <a:avLst/>
            </a:prstGeom>
            <a:gradFill>
              <a:gsLst>
                <a:gs pos="25000">
                  <a:schemeClr val="accent1"/>
                </a:gs>
                <a:gs pos="0">
                  <a:schemeClr val="accent1">
                    <a:lumMod val="40000"/>
                    <a:lumOff val="60000"/>
                  </a:schemeClr>
                </a:gs>
                <a:gs pos="100000">
                  <a:schemeClr val="accent1">
                    <a:lumMod val="85000"/>
                  </a:schemeClr>
                </a:gs>
              </a:gsLst>
              <a:lin ang="16200000" scaled="1"/>
            </a:gradFill>
            <a:effectLst>
              <a:outerShdw blurRad="50800" dist="38100" dir="2700000" algn="tl" rotWithShape="0">
                <a:prstClr val="black">
                  <a:alpha val="40000"/>
                </a:prstClr>
              </a:outerShdw>
            </a:effectLst>
          </p:spPr>
          <p:txBody>
            <a:bodyPr wrap="square" rtlCol="0" anchor="ctr">
              <a:noAutofit/>
            </a:bodyPr>
            <a:lstStyle/>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2024</a:t>
              </a:r>
              <a:r>
                <a:rPr kumimoji="0" lang="zh-CN" altLang="en-US" sz="1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国际头痛学会关于偏头痛急性药物治疗的全球实践建议</a:t>
              </a:r>
            </a:p>
          </p:txBody>
        </p:sp>
      </p:gr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70&quot;:[3321532]}"/>
</p:tagLst>
</file>

<file path=ppt/tags/tag1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1"/>
  <p:tag name="KSO_WM_UNIT_HIGHLIGHT" val="0"/>
  <p:tag name="KSO_WM_UNIT_COMPATIBLE" val="0"/>
  <p:tag name="KSO_WM_UNIT_DIAGRAM_ISNUMVISUAL" val="0"/>
  <p:tag name="KSO_WM_UNIT_DIAGRAM_ISREFERUNIT" val="0"/>
  <p:tag name="KSO_WM_UNIT_TYPE" val="l_h_f"/>
  <p:tag name="KSO_WM_UNIT_INDEX" val="1_3_1"/>
  <p:tag name="KSO_WM_UNIT_ID" val="diagram20231983_1*l_h_f*1_3_1"/>
  <p:tag name="KSO_WM_TEMPLATE_CATEGORY" val="diagram"/>
  <p:tag name="KSO_WM_TEMPLATE_INDEX" val="20231983"/>
  <p:tag name="KSO_WM_UNIT_LAYERLEVEL" val="1_1_1"/>
  <p:tag name="KSO_WM_TAG_VERSION" val="3.0"/>
  <p:tag name="KSO_WM_DIAGRAM_MAX_ITEMCNT" val="4"/>
  <p:tag name="KSO_WM_DIAGRAM_MIN_ITEMCNT" val="3"/>
  <p:tag name="KSO_WM_DIAGRAM_VIRTUALLY_FRAME" val="{&quot;height&quot;:353.7050393700787,&quot;left&quot;:54.80316162109375,&quot;top&quot;:143.54999999999998,&quot;width&quot;:850.3936767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DIAGRAM_VERSION" val="3"/>
  <p:tag name="KSO_WM_DIAGRAM_COLOR_TEXT_CAN_REMOVE" val="n"/>
  <p:tag name="KSO_WM_DIAGRAM_COLOR_TRICK" val="1"/>
  <p:tag name="KSO_WM_UNIT_PRESET_TEXT" val="单击此处输入你的项正文，文字是您思想的提炼，请尽量言简意赅，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1"/>
  <p:tag name="KSO_WM_UNIT_HIGHLIGHT" val="0"/>
  <p:tag name="KSO_WM_UNIT_COMPATIBLE" val="0"/>
  <p:tag name="KSO_WM_UNIT_DIAGRAM_ISNUMVISUAL" val="0"/>
  <p:tag name="KSO_WM_UNIT_DIAGRAM_ISREFERUNIT" val="0"/>
  <p:tag name="KSO_WM_UNIT_TYPE" val="l_h_f"/>
  <p:tag name="KSO_WM_UNIT_INDEX" val="1_3_1"/>
  <p:tag name="KSO_WM_UNIT_ID" val="diagram20231983_1*l_h_f*1_3_1"/>
  <p:tag name="KSO_WM_TEMPLATE_CATEGORY" val="diagram"/>
  <p:tag name="KSO_WM_TEMPLATE_INDEX" val="20231983"/>
  <p:tag name="KSO_WM_UNIT_LAYERLEVEL" val="1_1_1"/>
  <p:tag name="KSO_WM_TAG_VERSION" val="3.0"/>
  <p:tag name="KSO_WM_DIAGRAM_MAX_ITEMCNT" val="4"/>
  <p:tag name="KSO_WM_DIAGRAM_MIN_ITEMCNT" val="3"/>
  <p:tag name="KSO_WM_DIAGRAM_VIRTUALLY_FRAME" val="{&quot;height&quot;:353.7050393700787,&quot;left&quot;:54.80316162109375,&quot;top&quot;:143.54999999999998,&quot;width&quot;:850.3936767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DIAGRAM_VERSION" val="3"/>
  <p:tag name="KSO_WM_DIAGRAM_COLOR_TEXT_CAN_REMOVE" val="n"/>
  <p:tag name="KSO_WM_DIAGRAM_COLOR_TRICK" val="1"/>
  <p:tag name="KSO_WM_UNIT_PRESET_TEXT" val="单击此处输入你的项正文，文字是您思想的提炼，请尽量言简意赅，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xml><?xml version="1.0" encoding="utf-8"?>
<p:tagLst xmlns:a="http://schemas.openxmlformats.org/drawingml/2006/main" xmlns:r="http://schemas.openxmlformats.org/officeDocument/2006/relationships" xmlns:p="http://schemas.openxmlformats.org/presentationml/2006/main">
  <p:tag name="ISLIDE.DIAGRAM" val="#4539;"/>
</p:tagLst>
</file>

<file path=ppt/tags/tag13.xml><?xml version="1.0" encoding="utf-8"?>
<p:tagLst xmlns:a="http://schemas.openxmlformats.org/drawingml/2006/main" xmlns:r="http://schemas.openxmlformats.org/officeDocument/2006/relationships" xmlns:p="http://schemas.openxmlformats.org/presentationml/2006/main">
  <p:tag name="ISLIDE.DIAGRAM" val="#4539;"/>
</p:tagLst>
</file>

<file path=ppt/tags/tag14.xml><?xml version="1.0" encoding="utf-8"?>
<p:tagLst xmlns:a="http://schemas.openxmlformats.org/drawingml/2006/main" xmlns:r="http://schemas.openxmlformats.org/officeDocument/2006/relationships" xmlns:p="http://schemas.openxmlformats.org/presentationml/2006/main">
  <p:tag name="ISLIDE.DIAGRAM" val="#4539;"/>
</p:tagLst>
</file>

<file path=ppt/tags/tag15.xml><?xml version="1.0" encoding="utf-8"?>
<p:tagLst xmlns:a="http://schemas.openxmlformats.org/drawingml/2006/main" xmlns:r="http://schemas.openxmlformats.org/officeDocument/2006/relationships" xmlns:p="http://schemas.openxmlformats.org/presentationml/2006/main">
  <p:tag name="ISLIDE.DIAGRAM" val="#4539;"/>
</p:tagLst>
</file>

<file path=ppt/tags/tag16.xml><?xml version="1.0" encoding="utf-8"?>
<p:tagLst xmlns:a="http://schemas.openxmlformats.org/drawingml/2006/main" xmlns:r="http://schemas.openxmlformats.org/officeDocument/2006/relationships" xmlns:p="http://schemas.openxmlformats.org/presentationml/2006/main">
  <p:tag name="ISLIDE.DIAGRAM" val="#4539;"/>
</p:tagLst>
</file>

<file path=ppt/tags/tag17.xml><?xml version="1.0" encoding="utf-8"?>
<p:tagLst xmlns:a="http://schemas.openxmlformats.org/drawingml/2006/main" xmlns:r="http://schemas.openxmlformats.org/officeDocument/2006/relationships" xmlns:p="http://schemas.openxmlformats.org/presentationml/2006/main">
  <p:tag name="ISLIDE.DIAGRAM" val="#4539;"/>
</p:tagLst>
</file>

<file path=ppt/tags/tag18.xml><?xml version="1.0" encoding="utf-8"?>
<p:tagLst xmlns:a="http://schemas.openxmlformats.org/drawingml/2006/main" xmlns:r="http://schemas.openxmlformats.org/officeDocument/2006/relationships" xmlns:p="http://schemas.openxmlformats.org/presentationml/2006/main">
  <p:tag name="ISLIDE.DIAGRAM" val="#4539;"/>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xml><?xml version="1.0" encoding="utf-8"?>
<p:tagLst xmlns:a="http://schemas.openxmlformats.org/drawingml/2006/main" xmlns:r="http://schemas.openxmlformats.org/officeDocument/2006/relationships" xmlns:p="http://schemas.openxmlformats.org/presentationml/2006/main">
  <p:tag name="ISLIDE.DIAGRAM" val="#4539;"/>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 name="KSO_WM_DIAGRAM_VIRTUALLY_FRAME" val="{&quot;height&quot;:283.97496062992127,&quot;left&quot;:413.12503937007875,&quot;top&quot;:144.82503937007874,&quot;width&quot;:490.12496062992125}"/>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51.7,&quot;left&quot;:15.4,&quot;top&quot;:148.55,&quot;width&quot;:898.15}"/>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 name="KSO_WM_DIAGRAM_VIRTUALLY_FRAME" val="{&quot;height&quot;:283.97496062992127,&quot;left&quot;:413.12503937007875,&quot;top&quot;:144.82503937007874,&quot;width&quot;:490.12496062992125}"/>
</p:tagLst>
</file>

<file path=ppt/tags/tag5.xml><?xml version="1.0" encoding="utf-8"?>
<p:tagLst xmlns:a="http://schemas.openxmlformats.org/drawingml/2006/main" xmlns:r="http://schemas.openxmlformats.org/officeDocument/2006/relationships" xmlns:p="http://schemas.openxmlformats.org/presentationml/2006/main">
  <p:tag name="ISLIDE.DIAGRAM" val="#4539;"/>
</p:tagLst>
</file>

<file path=ppt/tags/tag6.xml><?xml version="1.0" encoding="utf-8"?>
<p:tagLst xmlns:a="http://schemas.openxmlformats.org/drawingml/2006/main" xmlns:r="http://schemas.openxmlformats.org/officeDocument/2006/relationships" xmlns:p="http://schemas.openxmlformats.org/presentationml/2006/main">
  <p:tag name="ISLIDE.DIAGRAM" val="#4539;"/>
  <p:tag name="RESOURCE_RECORD_KEY" val="{&quot;70&quot;:[332153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983_1*l_h_i*1_2_1"/>
  <p:tag name="KSO_WM_TEMPLATE_CATEGORY" val="diagram"/>
  <p:tag name="KSO_WM_TEMPLATE_INDEX" val="20231983"/>
  <p:tag name="KSO_WM_UNIT_LAYERLEVEL" val="1_1_1"/>
  <p:tag name="KSO_WM_TAG_VERSION" val="3.0"/>
  <p:tag name="KSO_WM_DIAGRAM_GROUP_CODE" val="l1-1"/>
  <p:tag name="KSO_WM_DIAGRAM_VERSION" val="3"/>
  <p:tag name="KSO_WM_DIAGRAM_COLOR_TEXT_CAN_REMOVE" val="n"/>
  <p:tag name="KSO_WM_DIAGRAM_COLOR_TRICK" val="1"/>
  <p:tag name="KSO_WM_DIAGRAM_MAX_ITEMCNT" val="4"/>
  <p:tag name="KSO_WM_DIAGRAM_MIN_ITEMCNT" val="3"/>
  <p:tag name="KSO_WM_DIAGRAM_VIRTUALLY_FRAME" val="{&quot;height&quot;:353.7050393700787,&quot;left&quot;:54.80316162109375,&quot;top&quot;:143.54999999999998,&quot;width&quot;:850.3936767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bfbfb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983_1*l_h_i*1_2_1"/>
  <p:tag name="KSO_WM_TEMPLATE_CATEGORY" val="diagram"/>
  <p:tag name="KSO_WM_TEMPLATE_INDEX" val="20231983"/>
  <p:tag name="KSO_WM_UNIT_LAYERLEVEL" val="1_1_1"/>
  <p:tag name="KSO_WM_TAG_VERSION" val="3.0"/>
  <p:tag name="KSO_WM_DIAGRAM_GROUP_CODE" val="l1-1"/>
  <p:tag name="KSO_WM_DIAGRAM_VERSION" val="3"/>
  <p:tag name="KSO_WM_DIAGRAM_COLOR_TEXT_CAN_REMOVE" val="n"/>
  <p:tag name="KSO_WM_DIAGRAM_COLOR_TRICK" val="1"/>
  <p:tag name="KSO_WM_DIAGRAM_MAX_ITEMCNT" val="4"/>
  <p:tag name="KSO_WM_DIAGRAM_MIN_ITEMCNT" val="3"/>
  <p:tag name="KSO_WM_DIAGRAM_VIRTUALLY_FRAME" val="{&quot;height&quot;:353.7050393700787,&quot;left&quot;:54.80316162109375,&quot;top&quot;:143.54999999999998,&quot;width&quot;:850.3936767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bfbfb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1"/>
  <p:tag name="KSO_WM_UNIT_HIGHLIGHT" val="0"/>
  <p:tag name="KSO_WM_UNIT_COMPATIBLE" val="0"/>
  <p:tag name="KSO_WM_UNIT_DIAGRAM_ISNUMVISUAL" val="0"/>
  <p:tag name="KSO_WM_UNIT_DIAGRAM_ISREFERUNIT" val="0"/>
  <p:tag name="KSO_WM_UNIT_TYPE" val="l_h_f"/>
  <p:tag name="KSO_WM_UNIT_INDEX" val="1_3_1"/>
  <p:tag name="KSO_WM_UNIT_ID" val="diagram20231983_1*l_h_f*1_3_1"/>
  <p:tag name="KSO_WM_TEMPLATE_CATEGORY" val="diagram"/>
  <p:tag name="KSO_WM_TEMPLATE_INDEX" val="20231983"/>
  <p:tag name="KSO_WM_UNIT_LAYERLEVEL" val="1_1_1"/>
  <p:tag name="KSO_WM_TAG_VERSION" val="3.0"/>
  <p:tag name="KSO_WM_DIAGRAM_MAX_ITEMCNT" val="4"/>
  <p:tag name="KSO_WM_DIAGRAM_MIN_ITEMCNT" val="3"/>
  <p:tag name="KSO_WM_DIAGRAM_VIRTUALLY_FRAME" val="{&quot;height&quot;:353.7050393700787,&quot;left&quot;:54.80316162109375,&quot;top&quot;:143.54999999999998,&quot;width&quot;:850.39367675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0000000298023224,&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GROUP_CODE" val="l1-1"/>
  <p:tag name="KSO_WM_DIAGRAM_VERSION" val="3"/>
  <p:tag name="KSO_WM_DIAGRAM_COLOR_TEXT_CAN_REMOVE" val="n"/>
  <p:tag name="KSO_WM_DIAGRAM_COLOR_TRICK" val="1"/>
  <p:tag name="KSO_WM_UNIT_PRESET_TEXT" val="单击此处输入你的项正文，文字是您思想的提炼，请尽量言简意赅，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2778</Words>
  <Application>Microsoft Office PowerPoint</Application>
  <PresentationFormat>宽屏</PresentationFormat>
  <Paragraphs>188</Paragraphs>
  <Slides>11</Slides>
  <Notes>11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11</vt:i4>
      </vt:variant>
    </vt:vector>
  </HeadingPairs>
  <TitlesOfParts>
    <vt:vector size="21" baseType="lpstr">
      <vt:lpstr>等线</vt:lpstr>
      <vt:lpstr>等线 Light</vt:lpstr>
      <vt:lpstr>宋体</vt:lpstr>
      <vt:lpstr>Arial</vt:lpstr>
      <vt:lpstr>Calibri</vt:lpstr>
      <vt:lpstr>Times New Roman</vt:lpstr>
      <vt:lpstr>Wingdings</vt:lpstr>
      <vt:lpstr>楷体</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Administrator</cp:lastModifiedBy>
  <cp:revision>39</cp:revision>
  <dcterms:created xsi:type="dcterms:W3CDTF">2026-05-25T03:07:00Z</dcterms:created>
  <dcterms:modified xsi:type="dcterms:W3CDTF">2026-06-05T01:57:39Z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14CDD6F82C9E4BF081A9E42857C744BD_13</vt:lpwstr>
  </property>
</Properties>
</file>