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7" r:id="rId4"/>
    <p:sldId id="258" r:id="rId5"/>
    <p:sldId id="269" r:id="rId6"/>
    <p:sldId id="260" r:id="rId7"/>
    <p:sldId id="27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0" clrIdx="0"/>
  <p:cmAuthor id="2" name="作者" initials="A" lastIdx="0" clrIdx="1"/>
  <p:cmAuthor id="3" name="A" initials="A" lastIdx="0" clrIdx="2"/>
  <p:cmAuthor id="4" name="Liu, Caroline" initials="LC" lastIdx="0" clrIdx="3"/>
  <p:cmAuthor id="5" name="Wu,Wenyan (HP Medicine) BII-CN-S" initials="W(MBCS" lastIdx="0" clrIdx="4"/>
  <p:cmAuthor id="6" name="Feng, Jack" initials="FJ" lastIdx="0" clrIdx="5"/>
  <p:cmAuthor id="7" name="Administrator" initials="A" lastIdx="0" clrIdx="6"/>
  <p:cmAuthor id="8" name="macbook" initials="m" lastIdx="0" clrIdx="7"/>
  <p:cmAuthor id="9" name="姜伟光" initials="姜" lastIdx="0" clrIdx="8"/>
  <p:cmAuthor id="10" name="Rayen" initials="R" lastIdx="0" clrIdx="9"/>
  <p:cmAuthor id="11" name="dingting" initials="d" lastIdx="0" clrIdx="10"/>
  <p:cmAuthor id="12" name="Microsoft" initials="" lastIdx="0" clrIdx="11"/>
  <p:cmAuthor id="13" name="ming qiu" initials="m" lastIdx="0" clrIdx="12"/>
  <p:cmAuthor id="14" name="ZXP" initials="Z" lastIdx="0" clrIdx="13"/>
  <p:cmAuthor id="15" name="tongjialing" initials="t" lastIdx="0" clrIdx="14"/>
  <p:cmAuthor id="16" name="Mangene, Brian" initials="MB" lastIdx="0" clrIdx="15"/>
  <p:cmAuthor id="17" name="kondo, Kaoru" initials="kK" lastIdx="0" clrIdx="16"/>
  <p:cmAuthor id="18" name="Weisberg, Julia" initials="WJ" lastIdx="0" clrIdx="17"/>
  <p:cmAuthor id="19" name="gu, Honghai" initials="gH" lastIdx="0" clrIdx="18"/>
  <p:cmAuthor id="20" name="Zhou, Fang" initials="ZF" lastIdx="0" clrIdx="19"/>
  <p:cmAuthor id="21" name="Zhang, Pamela" initials="ZP" lastIdx="0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7F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112.xml"/><Relationship Id="rId20" Type="http://schemas.openxmlformats.org/officeDocument/2006/relationships/tags" Target="../tags/tag111.xml"/><Relationship Id="rId2" Type="http://schemas.openxmlformats.org/officeDocument/2006/relationships/tags" Target="../tags/tag93.xml"/><Relationship Id="rId19" Type="http://schemas.openxmlformats.org/officeDocument/2006/relationships/tags" Target="../tags/tag110.xml"/><Relationship Id="rId18" Type="http://schemas.openxmlformats.org/officeDocument/2006/relationships/tags" Target="../tags/tag109.xml"/><Relationship Id="rId17" Type="http://schemas.openxmlformats.org/officeDocument/2006/relationships/tags" Target="../tags/tag108.xml"/><Relationship Id="rId16" Type="http://schemas.openxmlformats.org/officeDocument/2006/relationships/tags" Target="../tags/tag107.xml"/><Relationship Id="rId15" Type="http://schemas.openxmlformats.org/officeDocument/2006/relationships/tags" Target="../tags/tag106.xml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tags" Target="../tags/tag9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image" Target="../media/image2.png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image" Target="../media/image1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284605"/>
            <a:ext cx="12191365" cy="4088130"/>
          </a:xfrm>
          <a:prstGeom prst="rect">
            <a:avLst/>
          </a:prstGeom>
          <a:solidFill>
            <a:srgbClr val="00917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658620"/>
            <a:ext cx="12192635" cy="3340735"/>
          </a:xfrm>
        </p:spPr>
        <p:txBody>
          <a:bodyPr wrap="square">
            <a:noAutofit/>
          </a:bodyPr>
          <a:lstStyle/>
          <a:p>
            <a:pPr marL="0" indent="0" algn="ctr" fontAlgn="auto">
              <a:lnSpc>
                <a:spcPct val="150000"/>
              </a:lnSpc>
            </a:pPr>
            <a:br>
              <a:rPr lang="zh-CN" sz="5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布瑞哌唑片</a:t>
            </a:r>
            <a:b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（商标名：又瑞</a:t>
            </a:r>
            <a:r>
              <a:rPr lang="zh-CN" altLang="en-US" sz="5000" b="1" baseline="30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®</a:t>
            </a: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）</a:t>
            </a:r>
            <a:br>
              <a:rPr lang="zh-CN" altLang="en-US" sz="5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申报企业：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浙江华海药业股份有限公司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35" y="356235"/>
            <a:ext cx="1219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公平性：弥补现有目录短板，</a:t>
            </a:r>
            <a:r>
              <a:rPr lang="zh-CN" altLang="en-US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减轻患者负担，节约医保基金</a:t>
            </a:r>
            <a:endParaRPr lang="zh-CN" altLang="en-US" sz="2800" b="1" dirty="0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矩形: 圆角 2"/>
          <p:cNvSpPr/>
          <p:nvPr>
            <p:custDataLst>
              <p:tags r:id="rId1"/>
            </p:custDataLst>
          </p:nvPr>
        </p:nvSpPr>
        <p:spPr>
          <a:xfrm>
            <a:off x="705485" y="1811020"/>
            <a:ext cx="2491105" cy="3941445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835660" y="2937510"/>
            <a:ext cx="2251710" cy="24326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marL="107950" indent="-107950"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精神分裂症患者</a:t>
            </a: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复发率高，</a:t>
            </a:r>
            <a:r>
              <a:rPr lang="zh-CN" altLang="en-US" sz="14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布瑞哌唑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具有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更优的安全性与更全面的疗效，可</a:t>
            </a:r>
            <a:r>
              <a:rPr lang="zh-CN" altLang="en-US" sz="14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显著降低停药率，从而增加用药依从、降低复发率，减少医疗资源占用，降低</a:t>
            </a:r>
            <a:r>
              <a:rPr lang="zh-CN" altLang="en-US" sz="14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疾病负担。</a:t>
            </a:r>
            <a:endParaRPr lang="zh-CN" altLang="en-US" sz="1400" b="1" dirty="0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0" name="圆角矩形 59"/>
          <p:cNvSpPr/>
          <p:nvPr>
            <p:custDataLst>
              <p:tags r:id="rId3"/>
            </p:custDataLst>
          </p:nvPr>
        </p:nvSpPr>
        <p:spPr>
          <a:xfrm>
            <a:off x="969963" y="1373823"/>
            <a:ext cx="694055" cy="680085"/>
          </a:xfrm>
          <a:prstGeom prst="roundRect">
            <a:avLst>
              <a:gd name="adj" fmla="val 0"/>
            </a:avLst>
          </a:prstGeom>
          <a:solidFill>
            <a:srgbClr val="00917F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01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3" name="矩形: 圆角 2"/>
          <p:cNvSpPr/>
          <p:nvPr>
            <p:custDataLst>
              <p:tags r:id="rId4"/>
            </p:custDataLst>
          </p:nvPr>
        </p:nvSpPr>
        <p:spPr>
          <a:xfrm>
            <a:off x="3469005" y="1811020"/>
            <a:ext cx="2491105" cy="3941445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3660775" y="2937510"/>
            <a:ext cx="2106930" cy="24295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marL="107950" indent="-107950" algn="just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布瑞哌唑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仿制药进入医保可有效降低患者复发风险，</a:t>
            </a:r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减少住院治疗相关费用；</a:t>
            </a:r>
            <a:endParaRPr lang="zh-CN" altLang="en-US" sz="1400" b="1" dirty="0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7950" indent="-107950" algn="just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同时鉴于布瑞哌唑良好的安全性，</a:t>
            </a:r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因治疗不良反应的医疗支出也将大大减少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400" b="1" dirty="0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圆角矩形 39"/>
          <p:cNvSpPr/>
          <p:nvPr>
            <p:custDataLst>
              <p:tags r:id="rId6"/>
            </p:custDataLst>
          </p:nvPr>
        </p:nvSpPr>
        <p:spPr>
          <a:xfrm>
            <a:off x="3733483" y="1373823"/>
            <a:ext cx="694055" cy="680085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02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3" name="矩形: 圆角 2"/>
          <p:cNvSpPr/>
          <p:nvPr>
            <p:custDataLst>
              <p:tags r:id="rId7"/>
            </p:custDataLst>
          </p:nvPr>
        </p:nvSpPr>
        <p:spPr>
          <a:xfrm>
            <a:off x="6232525" y="1811020"/>
            <a:ext cx="2491105" cy="3941445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6440805" y="2937510"/>
            <a:ext cx="2075180" cy="24326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marL="107950" indent="-1079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药物副作用导致更高的复发风险，</a:t>
            </a:r>
            <a:r>
              <a:rPr lang="zh-CN" altLang="en-US" sz="14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布瑞哌唑全部副作用风险均与安慰剂无显著差异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，依从性良好，安全性优于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目录现有抗精神病药，有效弥补目录短板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" name="圆角矩形 64"/>
          <p:cNvSpPr/>
          <p:nvPr>
            <p:custDataLst>
              <p:tags r:id="rId9"/>
            </p:custDataLst>
          </p:nvPr>
        </p:nvSpPr>
        <p:spPr>
          <a:xfrm>
            <a:off x="6497003" y="1373823"/>
            <a:ext cx="694055" cy="680085"/>
          </a:xfrm>
          <a:prstGeom prst="roundRect">
            <a:avLst>
              <a:gd name="adj" fmla="val 0"/>
            </a:avLst>
          </a:prstGeom>
          <a:solidFill>
            <a:srgbClr val="00917F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03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9" name="矩形: 圆角 2"/>
          <p:cNvSpPr/>
          <p:nvPr>
            <p:custDataLst>
              <p:tags r:id="rId10"/>
            </p:custDataLst>
          </p:nvPr>
        </p:nvSpPr>
        <p:spPr>
          <a:xfrm>
            <a:off x="8996045" y="1811020"/>
            <a:ext cx="2491105" cy="3941445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9260523" y="2941003"/>
            <a:ext cx="1991995" cy="17595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marL="107950" indent="-107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口服，每日一次，不受进食影响，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依从性佳</a:t>
            </a:r>
            <a:endParaRPr lang="zh-CN" altLang="en-US" sz="1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7950" indent="-107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剂量调整方便</a:t>
            </a:r>
            <a:endParaRPr lang="zh-CN" altLang="en-US" sz="1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" name="圆角矩形 70"/>
          <p:cNvSpPr/>
          <p:nvPr>
            <p:custDataLst>
              <p:tags r:id="rId12"/>
            </p:custDataLst>
          </p:nvPr>
        </p:nvSpPr>
        <p:spPr>
          <a:xfrm>
            <a:off x="9260523" y="1373823"/>
            <a:ext cx="694055" cy="680085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04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80" name="直接连接符 79"/>
          <p:cNvCxnSpPr/>
          <p:nvPr>
            <p:custDataLst>
              <p:tags r:id="rId13"/>
            </p:custDataLst>
          </p:nvPr>
        </p:nvCxnSpPr>
        <p:spPr>
          <a:xfrm flipV="1">
            <a:off x="890588" y="2655253"/>
            <a:ext cx="2124634" cy="0"/>
          </a:xfrm>
          <a:prstGeom prst="line">
            <a:avLst/>
          </a:prstGeom>
          <a:ln w="22225">
            <a:solidFill>
              <a:srgbClr val="00917F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>
            <p:custDataLst>
              <p:tags r:id="rId14"/>
            </p:custDataLst>
          </p:nvPr>
        </p:nvCxnSpPr>
        <p:spPr>
          <a:xfrm flipV="1">
            <a:off x="3654108" y="2655253"/>
            <a:ext cx="2124634" cy="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>
            <p:custDataLst>
              <p:tags r:id="rId15"/>
            </p:custDataLst>
          </p:nvPr>
        </p:nvCxnSpPr>
        <p:spPr>
          <a:xfrm flipV="1">
            <a:off x="6417628" y="2655253"/>
            <a:ext cx="2124634" cy="0"/>
          </a:xfrm>
          <a:prstGeom prst="line">
            <a:avLst/>
          </a:prstGeom>
          <a:ln w="22225">
            <a:solidFill>
              <a:srgbClr val="00917F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>
            <p:custDataLst>
              <p:tags r:id="rId16"/>
            </p:custDataLst>
          </p:nvPr>
        </p:nvCxnSpPr>
        <p:spPr>
          <a:xfrm flipV="1">
            <a:off x="9181148" y="2655253"/>
            <a:ext cx="2124634" cy="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矩形 11"/>
          <p:cNvSpPr/>
          <p:nvPr>
            <p:custDataLst>
              <p:tags r:id="rId17"/>
            </p:custDataLst>
          </p:nvPr>
        </p:nvSpPr>
        <p:spPr>
          <a:xfrm>
            <a:off x="973138" y="2199958"/>
            <a:ext cx="1992308" cy="4425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公共健康积极影响</a:t>
            </a:r>
            <a:endParaRPr lang="zh-CN" altLang="en-US" b="1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18"/>
            </p:custDataLst>
          </p:nvPr>
        </p:nvSpPr>
        <p:spPr>
          <a:xfrm>
            <a:off x="3654425" y="2200275"/>
            <a:ext cx="2204085" cy="4425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l">
              <a:buClrTx/>
              <a:buSzTx/>
              <a:buFontTx/>
            </a:pPr>
            <a:r>
              <a:rPr lang="zh-CN" altLang="en-US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符合“保基本”原则</a:t>
            </a:r>
            <a:endParaRPr lang="zh-CN" altLang="en-US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9"/>
            </p:custDataLst>
          </p:nvPr>
        </p:nvSpPr>
        <p:spPr>
          <a:xfrm>
            <a:off x="6497003" y="2199958"/>
            <a:ext cx="1992308" cy="4425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lvl="0" algn="l">
              <a:buClrTx/>
              <a:buSzTx/>
              <a:buFontTx/>
            </a:pPr>
            <a:r>
              <a:rPr lang="zh-CN" altLang="en-US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弥补目录短板</a:t>
            </a:r>
            <a:endParaRPr lang="zh-CN" altLang="en-US" b="1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20"/>
            </p:custDataLst>
          </p:nvPr>
        </p:nvSpPr>
        <p:spPr>
          <a:xfrm>
            <a:off x="9260523" y="2201228"/>
            <a:ext cx="1992308" cy="4425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便于临床管理</a:t>
            </a:r>
            <a:endParaRPr lang="zh-CN" altLang="en-US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</p:spTree>
    <p:custDataLst>
      <p:tags r:id="rId2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635" y="-635"/>
            <a:ext cx="2597150" cy="6848475"/>
          </a:xfrm>
          <a:prstGeom prst="rect">
            <a:avLst/>
          </a:prstGeom>
          <a:solidFill>
            <a:srgbClr val="00917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2491105"/>
            <a:ext cx="25971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solidFill>
                  <a:schemeClr val="bg1"/>
                </a:solidFill>
              </a:rPr>
              <a:t>目</a:t>
            </a:r>
            <a:r>
              <a:rPr lang="en-US" altLang="zh-CN" sz="6000" b="1">
                <a:solidFill>
                  <a:schemeClr val="bg1"/>
                </a:solidFill>
              </a:rPr>
              <a:t> </a:t>
            </a:r>
            <a:r>
              <a:rPr lang="zh-CN" altLang="en-US" sz="6000" b="1">
                <a:solidFill>
                  <a:schemeClr val="bg1"/>
                </a:solidFill>
              </a:rPr>
              <a:t>录</a:t>
            </a:r>
            <a:endParaRPr lang="zh-CN" altLang="en-US" sz="6000" b="1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5238115" y="1337310"/>
            <a:ext cx="62871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25000"/>
              </a:lnSpc>
            </a:pPr>
            <a:r>
              <a:rPr lang="zh-CN" altLang="en-US" sz="16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第二代抗精神病药，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且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属于</a:t>
            </a:r>
            <a:r>
              <a:rPr lang="zh-CN" altLang="en-US" sz="16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血清素-多巴胺活性调节剂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圆角矩形 6"/>
          <p:cNvSpPr/>
          <p:nvPr>
            <p:custDataLst>
              <p:tags r:id="rId2"/>
            </p:custDataLst>
          </p:nvPr>
        </p:nvSpPr>
        <p:spPr>
          <a:xfrm>
            <a:off x="3081020" y="1205865"/>
            <a:ext cx="1673860" cy="654685"/>
          </a:xfrm>
          <a:prstGeom prst="roundRect">
            <a:avLst/>
          </a:prstGeom>
          <a:noFill/>
          <a:ln>
            <a:solidFill>
              <a:srgbClr val="0091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</a:rPr>
              <a:t>基本信息</a:t>
            </a:r>
            <a:endParaRPr lang="zh-CN" altLang="en-US" sz="2400" b="1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圆角矩形 7"/>
          <p:cNvSpPr/>
          <p:nvPr>
            <p:custDataLst>
              <p:tags r:id="rId3"/>
            </p:custDataLst>
          </p:nvPr>
        </p:nvSpPr>
        <p:spPr>
          <a:xfrm>
            <a:off x="3081020" y="2207895"/>
            <a:ext cx="1673860" cy="654685"/>
          </a:xfrm>
          <a:prstGeom prst="roundRect">
            <a:avLst/>
          </a:prstGeom>
          <a:noFill/>
          <a:ln>
            <a:solidFill>
              <a:srgbClr val="0091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</a:rPr>
              <a:t>有效性</a:t>
            </a:r>
            <a:endParaRPr lang="zh-CN" altLang="en-US" sz="2400" b="1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圆角矩形 8"/>
          <p:cNvSpPr/>
          <p:nvPr>
            <p:custDataLst>
              <p:tags r:id="rId4"/>
            </p:custDataLst>
          </p:nvPr>
        </p:nvSpPr>
        <p:spPr>
          <a:xfrm>
            <a:off x="3081655" y="3209925"/>
            <a:ext cx="1673860" cy="654685"/>
          </a:xfrm>
          <a:prstGeom prst="roundRect">
            <a:avLst/>
          </a:prstGeom>
          <a:noFill/>
          <a:ln>
            <a:solidFill>
              <a:srgbClr val="0091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</a:rPr>
              <a:t>安全性</a:t>
            </a:r>
            <a:endParaRPr lang="zh-CN" altLang="en-US" sz="2400" b="1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圆角矩形 9"/>
          <p:cNvSpPr/>
          <p:nvPr>
            <p:custDataLst>
              <p:tags r:id="rId5"/>
            </p:custDataLst>
          </p:nvPr>
        </p:nvSpPr>
        <p:spPr>
          <a:xfrm>
            <a:off x="3081020" y="4211955"/>
            <a:ext cx="1673860" cy="654685"/>
          </a:xfrm>
          <a:prstGeom prst="roundRect">
            <a:avLst/>
          </a:prstGeom>
          <a:noFill/>
          <a:ln>
            <a:solidFill>
              <a:srgbClr val="0091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</a:rPr>
              <a:t>创新性</a:t>
            </a:r>
            <a:endParaRPr lang="zh-CN" altLang="en-US" sz="2400" b="1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圆角矩形 10"/>
          <p:cNvSpPr/>
          <p:nvPr>
            <p:custDataLst>
              <p:tags r:id="rId6"/>
            </p:custDataLst>
          </p:nvPr>
        </p:nvSpPr>
        <p:spPr>
          <a:xfrm>
            <a:off x="3081020" y="5213985"/>
            <a:ext cx="1673860" cy="654685"/>
          </a:xfrm>
          <a:prstGeom prst="roundRect">
            <a:avLst/>
          </a:prstGeom>
          <a:noFill/>
          <a:ln>
            <a:solidFill>
              <a:srgbClr val="0091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</a:rPr>
              <a:t>公平性</a:t>
            </a:r>
            <a:endParaRPr lang="zh-CN" altLang="en-US" sz="2400" b="1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5238750" y="2310130"/>
            <a:ext cx="6290945" cy="398780"/>
          </a:xfrm>
          <a:prstGeom prst="rect">
            <a:avLst/>
          </a:prstGeom>
        </p:spPr>
        <p:txBody>
          <a:bodyPr wrap="square">
            <a:spAutoFit/>
          </a:bodyPr>
          <a:p>
            <a:pPr indent="0" fontAlgn="auto">
              <a:lnSpc>
                <a:spcPct val="125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和原研相当，国内外精神分裂症指南一线推荐</a:t>
            </a:r>
            <a:endParaRPr lang="en-US" altLang="zh-CN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5240020" y="3338195"/>
            <a:ext cx="6583680" cy="398780"/>
          </a:xfrm>
          <a:prstGeom prst="rect">
            <a:avLst/>
          </a:prstGeom>
        </p:spPr>
        <p:txBody>
          <a:bodyPr wrap="square">
            <a:spAutoFit/>
          </a:bodyPr>
          <a:p>
            <a:pPr indent="0" fontAlgn="auto">
              <a:lnSpc>
                <a:spcPct val="125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和原研相当，</a:t>
            </a:r>
            <a:r>
              <a:rPr lang="zh-CN" altLang="en-US" sz="16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唯一全部副作用均与安慰剂无显著差异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的口服抗精神病药</a:t>
            </a:r>
            <a:endParaRPr lang="zh-CN" altLang="en-US" sz="1600" b="1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5251450" y="4343400"/>
            <a:ext cx="6282690" cy="398780"/>
          </a:xfrm>
          <a:prstGeom prst="rect">
            <a:avLst/>
          </a:prstGeom>
        </p:spPr>
        <p:txBody>
          <a:bodyPr wrap="square">
            <a:spAutoFit/>
          </a:bodyPr>
          <a:p>
            <a:pPr indent="0" fontAlgn="auto">
              <a:lnSpc>
                <a:spcPct val="125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创新性地引入苯并噻吩基团，精准调节</a:t>
            </a:r>
            <a:r>
              <a:rPr lang="zh-CN" altLang="en-US" sz="16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lang="zh-CN" altLang="en-US" sz="16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华海</a:t>
            </a:r>
            <a:r>
              <a:rPr lang="zh-CN" altLang="en-US" sz="16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中美双报，国际品质</a:t>
            </a:r>
            <a:endParaRPr lang="zh-CN" altLang="en-US" sz="1600" b="1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5251450" y="5266690"/>
            <a:ext cx="5963285" cy="398780"/>
          </a:xfrm>
          <a:prstGeom prst="rect">
            <a:avLst/>
          </a:prstGeom>
        </p:spPr>
        <p:txBody>
          <a:bodyPr wrap="square">
            <a:spAutoFit/>
          </a:bodyPr>
          <a:p>
            <a:pPr indent="0" fontAlgn="auto">
              <a:lnSpc>
                <a:spcPct val="125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减少复发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合并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症导致的额外住院，</a:t>
            </a:r>
            <a:r>
              <a:rPr lang="zh-CN" altLang="en-US" sz="16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减轻患者负担，节约医保基金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35" y="356235"/>
            <a:ext cx="1219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基本信息：最新上市的</a:t>
            </a:r>
            <a:r>
              <a:rPr lang="en-US" altLang="zh-CN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第二代抗精神病药</a:t>
            </a:r>
            <a:endParaRPr lang="zh-CN" altLang="en-US" sz="2800" b="1" dirty="0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944245" y="1971040"/>
          <a:ext cx="10429240" cy="4282440"/>
        </p:xfrm>
        <a:graphic>
          <a:graphicData uri="http://schemas.openxmlformats.org/drawingml/2006/table">
            <a:tbl>
              <a:tblPr/>
              <a:tblGrid>
                <a:gridCol w="3679825"/>
                <a:gridCol w="6749415"/>
              </a:tblGrid>
              <a:tr h="320675">
                <a:tc>
                  <a:txBody>
                    <a:bodyPr/>
                    <a:p>
                      <a:pPr algn="l" fontAlgn="ctr"/>
                      <a:r>
                        <a:rPr lang="zh-CN" altLang="en-US" sz="16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通用名</a:t>
                      </a:r>
                      <a:endParaRPr lang="zh-CN" altLang="en-US" sz="16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布瑞哌唑片</a:t>
                      </a:r>
                      <a:endParaRPr lang="zh-CN" altLang="en-US" sz="16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945">
                <a:tc>
                  <a:txBody>
                    <a:bodyPr/>
                    <a:p>
                      <a:pPr algn="l" fontAlgn="ctr"/>
                      <a:r>
                        <a:rPr lang="zh-CN" altLang="en-US" sz="16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商标名</a:t>
                      </a:r>
                      <a:endParaRPr lang="zh-CN" altLang="en-US" sz="16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又瑞</a:t>
                      </a:r>
                      <a:r>
                        <a:rPr lang="zh-CN" altLang="en-US" sz="1600" baseline="30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®</a:t>
                      </a:r>
                      <a:endParaRPr lang="zh-CN" altLang="en-US" sz="1600" b="0" i="0" baseline="30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p>
                      <a:pPr algn="l" fontAlgn="ctr"/>
                      <a:r>
                        <a:rPr lang="zh-CN" altLang="en-US" sz="16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注册分类</a:t>
                      </a:r>
                      <a:endParaRPr lang="zh-CN" altLang="en-US" sz="16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化学药品</a:t>
                      </a: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类（视同通过</a:t>
                      </a:r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一致性评价）</a:t>
                      </a:r>
                      <a:endParaRPr lang="zh-CN" altLang="en-US" sz="16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310">
                <a:tc>
                  <a:txBody>
                    <a:bodyPr/>
                    <a:p>
                      <a:pPr algn="l" fontAlgn="ctr"/>
                      <a:r>
                        <a:rPr lang="zh-CN" altLang="en-US" sz="16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申报目录类别</a:t>
                      </a:r>
                      <a:endParaRPr lang="zh-CN" altLang="en-US" sz="16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医保基本目录</a:t>
                      </a:r>
                      <a:endParaRPr lang="zh-CN" altLang="en-US" sz="16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p>
                      <a:pPr algn="l" fontAlgn="ctr"/>
                      <a:r>
                        <a:rPr lang="zh-CN" altLang="en-US" sz="16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上市规格</a:t>
                      </a:r>
                      <a:endParaRPr lang="zh-CN" altLang="en-US" sz="16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0.5mg</a:t>
                      </a:r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1mg</a:t>
                      </a:r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2mg</a:t>
                      </a:r>
                      <a:endParaRPr lang="en-US" altLang="zh-CN" sz="16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945">
                <a:tc>
                  <a:txBody>
                    <a:bodyPr/>
                    <a:p>
                      <a:pPr algn="l" fontAlgn="ctr"/>
                      <a:r>
                        <a:rPr lang="zh-CN" altLang="en-US" sz="16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说明书适应症</a:t>
                      </a:r>
                      <a:endParaRPr lang="zh-CN" altLang="en-US" sz="16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成人精神分裂症</a:t>
                      </a:r>
                      <a:endParaRPr lang="zh-CN" altLang="en-US" sz="16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245">
                <a:tc>
                  <a:txBody>
                    <a:bodyPr/>
                    <a:p>
                      <a:pPr algn="l" fontAlgn="ctr"/>
                      <a:r>
                        <a:rPr lang="zh-CN" altLang="en-US" sz="16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用法用量</a:t>
                      </a:r>
                      <a:endParaRPr lang="zh-CN" altLang="en-US" sz="16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口服，每日一次，不受进食影响。推荐起始剂量为第 1~4 天 1</a:t>
                      </a: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mg/</a:t>
                      </a:r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天；第 5~7 天递增到</a:t>
                      </a: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2mg/</a:t>
                      </a:r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天。根据患者的临床疗效和耐受性，第 8 天开始可维持 2</a:t>
                      </a: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mg/</a:t>
                      </a:r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天或递增到 3</a:t>
                      </a: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mg/</a:t>
                      </a:r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天，第15天开始可维持 2</a:t>
                      </a: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mg/</a:t>
                      </a:r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天或 3</a:t>
                      </a: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mg/</a:t>
                      </a:r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天，或递增到 4</a:t>
                      </a: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mg/</a:t>
                      </a:r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天</a:t>
                      </a: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布瑞哌唑推荐的目标剂量为 2~4</a:t>
                      </a: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mg/</a:t>
                      </a:r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天。（详见说明书）</a:t>
                      </a:r>
                      <a:endParaRPr lang="zh-CN" altLang="en-US" sz="16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310">
                <a:tc>
                  <a:txBody>
                    <a:bodyPr/>
                    <a:p>
                      <a:pPr algn="l" fontAlgn="ctr"/>
                      <a:r>
                        <a:rPr lang="zh-CN" altLang="en-US" sz="16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中国大陆首次上市时间</a:t>
                      </a:r>
                      <a:endParaRPr lang="zh-CN" altLang="en-US" sz="16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2026</a:t>
                      </a:r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27</a:t>
                      </a:r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日</a:t>
                      </a:r>
                      <a:endParaRPr lang="zh-CN" altLang="en-US" sz="16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p>
                      <a:pPr algn="l" fontAlgn="ctr"/>
                      <a:r>
                        <a:rPr lang="zh-CN" altLang="en-US" sz="16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目前大陆地区同通用名药品上市情况</a:t>
                      </a:r>
                      <a:endParaRPr lang="zh-CN" altLang="en-US" sz="16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原研1家</a:t>
                      </a:r>
                      <a:r>
                        <a:rPr lang="zh-CN" altLang="en-US" sz="160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（大冢）</a:t>
                      </a: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，13家过评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945">
                <a:tc>
                  <a:txBody>
                    <a:bodyPr/>
                    <a:p>
                      <a:pPr algn="l" fontAlgn="ctr"/>
                      <a:r>
                        <a:rPr lang="zh-CN" altLang="en-US" sz="16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全球首次上市国家</a:t>
                      </a:r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6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地区及上市时间</a:t>
                      </a:r>
                      <a:endParaRPr lang="zh-CN" altLang="en-US" sz="16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美国，</a:t>
                      </a: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2015</a:t>
                      </a:r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lang="en-US" altLang="zh-CN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lang="zh-CN" altLang="en-US" sz="16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p>
                      <a:pPr algn="l" fontAlgn="ctr"/>
                      <a:r>
                        <a:rPr lang="zh-CN" altLang="en-US" sz="16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是否为</a:t>
                      </a:r>
                      <a:r>
                        <a:rPr lang="en-US" altLang="zh-CN" sz="16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OTC</a:t>
                      </a:r>
                      <a:r>
                        <a:rPr lang="zh-CN" altLang="en-US" sz="1600" b="1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药品</a:t>
                      </a:r>
                      <a:endParaRPr lang="zh-CN" altLang="en-US" sz="1600" b="1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6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否</a:t>
                      </a:r>
                      <a:endParaRPr lang="zh-CN" altLang="en-US" sz="16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820420" y="1045845"/>
            <a:ext cx="10668000" cy="681355"/>
          </a:xfrm>
          <a:prstGeom prst="rect">
            <a:avLst/>
          </a:prstGeom>
        </p:spPr>
        <p:txBody>
          <a:bodyPr wrap="square">
            <a:spAutoFit/>
          </a:bodyPr>
          <a:p>
            <a:pPr indent="0" fontAlgn="auto">
              <a:lnSpc>
                <a:spcPct val="120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布瑞哌唑片是目前中国</a:t>
            </a:r>
            <a:r>
              <a:rPr lang="zh-CN" altLang="en-US" sz="16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最新上市的第二代抗精神病药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</a:t>
            </a:r>
            <a:r>
              <a:rPr lang="zh-CN" altLang="en-US" sz="16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多巴胺D2、5-HT1A和5-HT2A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三大受体</a:t>
            </a:r>
            <a:r>
              <a:rPr lang="zh-CN" altLang="en-US" sz="16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亲和力最高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SGA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，被称为</a:t>
            </a:r>
            <a:r>
              <a:rPr lang="zh-CN" altLang="en-US" sz="16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血清素-多巴胺活性调节剂，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能够同时调节大脑中5-HT和DA两大神经递质系统活性，</a:t>
            </a:r>
            <a:r>
              <a:rPr lang="zh-CN" altLang="en-US" sz="16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</a:t>
            </a:r>
            <a:r>
              <a:rPr lang="zh-CN" altLang="en-US" sz="16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精细平衡神经递质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35" y="356235"/>
            <a:ext cx="1219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基本信息</a:t>
            </a:r>
            <a:r>
              <a:rPr lang="zh-CN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：参照药品——</a:t>
            </a:r>
            <a:r>
              <a:rPr lang="en-US" altLang="zh-CN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Rexulti</a:t>
            </a:r>
            <a:r>
              <a:rPr lang="zh-CN" altLang="en-US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原研布瑞哌唑片）</a:t>
            </a:r>
            <a:endParaRPr lang="zh-CN" sz="2800" b="1" dirty="0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5" y="6550342"/>
            <a:ext cx="5080000" cy="245110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华海布瑞哌唑片生物等效性</a:t>
            </a:r>
            <a:r>
              <a:rPr lang="en-US" altLang="zh-CN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</a:t>
            </a:r>
            <a:r>
              <a:rPr lang="zh-CN" altLang="en-US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研究报告</a:t>
            </a:r>
            <a:endParaRPr lang="zh-CN" altLang="en-US" sz="1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9270" y="1305560"/>
            <a:ext cx="1117473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华海药业布瑞哌唑片已通过人体生物等效性（BE）试验，空腹关键药代动力学参数（Cmax、AUC）的90%置信区间完全落在80%-125%范围内，与原研药生物等效。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组合 15"/>
          <p:cNvGrpSpPr/>
          <p:nvPr>
            <p:custDataLst>
              <p:tags r:id="rId1"/>
            </p:custDataLst>
          </p:nvPr>
        </p:nvGrpSpPr>
        <p:grpSpPr>
          <a:xfrm>
            <a:off x="406400" y="2562565"/>
            <a:ext cx="11380470" cy="3041945"/>
            <a:chOff x="951" y="5241"/>
            <a:chExt cx="17922" cy="4023"/>
          </a:xfrm>
        </p:grpSpPr>
        <p:grpSp>
          <p:nvGrpSpPr>
            <p:cNvPr id="14" name="组合 13"/>
            <p:cNvGrpSpPr/>
            <p:nvPr/>
          </p:nvGrpSpPr>
          <p:grpSpPr>
            <a:xfrm>
              <a:off x="951" y="5241"/>
              <a:ext cx="8649" cy="4023"/>
              <a:chOff x="10179" y="1726"/>
              <a:chExt cx="8649" cy="4023"/>
            </a:xfrm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"/>
              <a:stretch>
                <a:fillRect/>
              </a:stretch>
            </p:blipFill>
            <p:spPr>
              <a:xfrm>
                <a:off x="10179" y="2477"/>
                <a:ext cx="8649" cy="3272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0179" y="1726"/>
                <a:ext cx="8646" cy="569"/>
              </a:xfrm>
              <a:prstGeom prst="rect">
                <a:avLst/>
              </a:prstGeom>
              <a:solidFill>
                <a:srgbClr val="00917F"/>
              </a:solidFill>
            </p:spPr>
            <p:txBody>
              <a:bodyPr wrap="square" rtlCol="0" anchor="ctr" anchorCtr="0">
                <a:noAutofit/>
              </a:bodyPr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在健康受试者中随机、开放、双交叉、</a:t>
                </a:r>
                <a:r>
                  <a:rPr lang="zh-CN" altLang="en-US" sz="1600" b="1">
                    <a:solidFill>
                      <a:srgbClr val="FFFF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空腹</a:t>
                </a:r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状态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0227" y="5243"/>
              <a:ext cx="8646" cy="4001"/>
              <a:chOff x="10182" y="5818"/>
              <a:chExt cx="8646" cy="4001"/>
            </a:xfrm>
          </p:grpSpPr>
          <p:pic>
            <p:nvPicPr>
              <p:cNvPr id="10" name="图片 9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rcRect b="38019"/>
              <a:stretch>
                <a:fillRect/>
              </a:stretch>
            </p:blipFill>
            <p:spPr>
              <a:xfrm>
                <a:off x="10182" y="6566"/>
                <a:ext cx="8643" cy="3253"/>
              </a:xfrm>
              <a:prstGeom prst="rect">
                <a:avLst/>
              </a:prstGeom>
            </p:spPr>
          </p:pic>
          <p:sp>
            <p:nvSpPr>
              <p:cNvPr id="13" name="文本框 1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0182" y="5818"/>
                <a:ext cx="8646" cy="567"/>
              </a:xfrm>
              <a:prstGeom prst="rect">
                <a:avLst/>
              </a:prstGeom>
              <a:solidFill>
                <a:srgbClr val="00917F"/>
              </a:solidFill>
            </p:spPr>
            <p:txBody>
              <a:bodyPr wrap="square" rtlCol="0" anchor="ctr" anchorCtr="0">
                <a:noAutofit/>
              </a:bodyPr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在健康受试者中随机、开放、双交叉、</a:t>
                </a:r>
                <a:r>
                  <a:rPr lang="zh-CN" altLang="en-US" sz="1600" b="1">
                    <a:solidFill>
                      <a:srgbClr val="FFFF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餐后</a:t>
                </a:r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状态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</p:grpSp>
    </p:spTree>
    <p:custDataLst>
      <p:tags r:id="rId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35" y="356235"/>
            <a:ext cx="1219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基本信息</a:t>
            </a:r>
            <a:r>
              <a:rPr lang="zh-CN" altLang="en-US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：疾病情况与未满足的治疗需求</a:t>
            </a:r>
            <a:endParaRPr lang="zh-CN" altLang="en-US" sz="2800" b="1" dirty="0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0" y="1229995"/>
            <a:ext cx="6095365" cy="384175"/>
          </a:xfrm>
          <a:prstGeom prst="rect">
            <a:avLst/>
          </a:prstGeom>
          <a:gradFill>
            <a:gsLst>
              <a:gs pos="80000">
                <a:srgbClr val="00917F"/>
              </a:gs>
              <a:gs pos="0">
                <a:schemeClr val="bg1"/>
              </a:gs>
              <a:gs pos="100000">
                <a:schemeClr val="bg1"/>
              </a:gs>
              <a:gs pos="20000">
                <a:srgbClr val="00917F"/>
              </a:gs>
            </a:gsLst>
            <a:lin ang="10800000" scaled="0"/>
          </a:gradFill>
        </p:spPr>
        <p:txBody>
          <a:bodyPr wrap="square" rtlCol="0" anchor="ctr" anchorCtr="0">
            <a:noAutofit/>
          </a:bodyPr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等线" panose="02010600030101010101" charset="-122"/>
                <a:sym typeface="+mn-ea"/>
              </a:rPr>
              <a:t>疾病基本情况</a:t>
            </a:r>
            <a:endParaRPr lang="zh-CN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等线" panose="02010600030101010101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095365" y="1229995"/>
            <a:ext cx="6095365" cy="384175"/>
          </a:xfrm>
          <a:prstGeom prst="rect">
            <a:avLst/>
          </a:prstGeom>
          <a:gradFill>
            <a:gsLst>
              <a:gs pos="80000">
                <a:srgbClr val="00917F"/>
              </a:gs>
              <a:gs pos="0">
                <a:schemeClr val="bg1"/>
              </a:gs>
              <a:gs pos="100000">
                <a:schemeClr val="bg1"/>
              </a:gs>
              <a:gs pos="20000">
                <a:srgbClr val="00917F"/>
              </a:gs>
            </a:gsLst>
            <a:lin ang="10800000" scaled="0"/>
          </a:gradFill>
        </p:spPr>
        <p:txBody>
          <a:bodyPr wrap="square" rtlCol="0" anchor="ctr" anchorCtr="0">
            <a:no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未满足的治疗需求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2140" y="1965960"/>
            <a:ext cx="5483225" cy="3497580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发病人数多</a:t>
            </a:r>
            <a:endParaRPr lang="zh-CN" altLang="en-US" sz="2000" b="1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fontAlgn="auto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精神分裂症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患病率0.06%</a:t>
            </a:r>
            <a:r>
              <a:rPr lang="en-US" altLang="zh-CN" sz="1400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，约840万患者，登记在册458万人</a:t>
            </a:r>
            <a:r>
              <a:rPr lang="en-US" altLang="zh-CN" sz="1400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endParaRPr lang="en-US" altLang="zh-CN" sz="1400" baseline="30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 fontAlgn="auto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疾病严重程度高，易反复发作</a:t>
            </a:r>
            <a:endParaRPr lang="zh-CN" altLang="en-US" sz="2000" b="1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精神分裂症可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使预期寿命平均缩短</a:t>
            </a:r>
            <a:r>
              <a:rPr lang="en-US" altLang="zh-CN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400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endParaRPr lang="en-US" altLang="zh-CN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病程多迁延、易复发，约占精神科住院患者一半以上</a:t>
            </a:r>
            <a:endParaRPr lang="zh-CN" altLang="en-US" sz="1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fontAlgn="auto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疾病负担重，合并症多</a:t>
            </a:r>
            <a:endParaRPr lang="zh-CN" altLang="en-US" sz="2000" b="1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超50%患者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出现代谢异常等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躯体合并症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一半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患者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最终结局为出现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精神残疾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，且超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给医疗资源及患者和家属带来严重的负担，更会造成严重的社会问题。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05" y="5920740"/>
            <a:ext cx="12190730" cy="937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 </a:t>
            </a:r>
            <a:r>
              <a:rPr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HuangYetal.</a:t>
            </a:r>
            <a:r>
              <a:rPr 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Lancet</a:t>
            </a:r>
            <a:r>
              <a:rPr 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Psychiatry.</a:t>
            </a:r>
            <a:r>
              <a:rPr 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2019</a:t>
            </a:r>
            <a:r>
              <a:rPr 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Mar;</a:t>
            </a:r>
            <a:r>
              <a:rPr 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6(3)211-224</a:t>
            </a:r>
            <a:r>
              <a:rPr 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sz="1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 </a:t>
            </a:r>
            <a:r>
              <a:rPr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张五芳, 马宁, 王勋,等.</a:t>
            </a:r>
            <a:r>
              <a:rPr 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中华精神科杂志, 2022, 55(2):7.</a:t>
            </a:r>
            <a:endParaRPr sz="1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10000"/>
              </a:lnSpc>
            </a:pPr>
            <a:r>
              <a:rPr lang="en-US" altLang="zh-CN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 Institute of health Metrics and Evaluation (IHME). Global Health Data Exchange (GHDx).</a:t>
            </a:r>
            <a:endParaRPr lang="en-US" altLang="zh-CN" sz="1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10000"/>
              </a:lnSpc>
            </a:pPr>
            <a:r>
              <a:rPr lang="en-US" altLang="zh-CN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 </a:t>
            </a:r>
            <a:r>
              <a:rPr lang="zh-CN" alt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杨浩明, 马培栋, 丁红运. 精神分裂症患者服药依从性和恢复期复发的影响因素及预防[</a:t>
            </a:r>
            <a:r>
              <a:rPr lang="en-US" altLang="zh-CN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J]. </a:t>
            </a:r>
            <a:r>
              <a:rPr lang="zh-CN" alt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中国健康心理学杂志, 2021, 29 (06): 816-821.2.</a:t>
            </a:r>
            <a:endParaRPr lang="zh-CN" altLang="en-US" sz="1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10000"/>
              </a:lnSpc>
            </a:pPr>
            <a:r>
              <a:rPr lang="zh-CN" alt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 精神分裂症防治指南</a:t>
            </a:r>
            <a:r>
              <a:rPr lang="en-US" altLang="zh-CN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2025</a:t>
            </a:r>
            <a:r>
              <a:rPr lang="zh-CN" alt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版</a:t>
            </a:r>
            <a:endParaRPr lang="en-US" altLang="zh-CN" sz="1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01435" y="1965960"/>
            <a:ext cx="5483225" cy="3239135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 algn="l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药物治疗伴随诸多副作用</a:t>
            </a:r>
            <a:endParaRPr lang="zh-CN" altLang="en-US" sz="2000" b="1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fontAlgn="auto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不同药物之间副作用差异大，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最常见的是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静坐不能、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体重增加、代谢异常、内分泌紊乱等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fontAlgn="auto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患者依从性差</a:t>
            </a:r>
            <a:endParaRPr lang="zh-CN" altLang="en-US" sz="2000" b="1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fontAlgn="auto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不良反应是导致精神分裂症患者依从性不佳的主要原因，长期治疗过程中不耐受，将增加停药风险，3年依从率仅40.87%</a:t>
            </a:r>
            <a:r>
              <a:rPr lang="en-US" altLang="zh-CN" sz="1400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 fontAlgn="auto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高复发风险</a:t>
            </a:r>
            <a:endParaRPr lang="zh-CN" altLang="en-US" sz="2000" b="1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fontAlgn="auto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依从性差是复发患者中最常见因素</a:t>
            </a:r>
            <a:r>
              <a:rPr lang="en-US" altLang="zh-CN" sz="1400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，3年复发率高达61.74%</a:t>
            </a:r>
            <a:r>
              <a:rPr lang="en-US" altLang="zh-CN" sz="1400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endParaRPr lang="en-US" altLang="zh-CN" sz="1400" baseline="30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35" y="356235"/>
            <a:ext cx="1219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有效性：国内外指南推荐用于精神分裂症一线治疗，</a:t>
            </a:r>
            <a:r>
              <a:rPr lang="zh-CN" altLang="en-US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华海</a:t>
            </a:r>
            <a:r>
              <a:rPr lang="zh-CN" altLang="en-US" sz="28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与原研药生物等效</a:t>
            </a:r>
            <a:endParaRPr lang="zh-CN" altLang="en-US" sz="2800" b="1" dirty="0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6203950"/>
            <a:ext cx="121926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8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1. </a:t>
            </a:r>
            <a:r>
              <a:rPr lang="zh-CN" altLang="en-US" sz="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中国精神分裂症防治指南</a:t>
            </a:r>
            <a:r>
              <a:rPr lang="en-US" altLang="zh-CN" sz="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2025</a:t>
            </a:r>
            <a:r>
              <a:rPr lang="zh-CN" altLang="en-US" sz="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版</a:t>
            </a:r>
            <a:r>
              <a:rPr lang="en-US" altLang="zh-CN" sz="8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 sz="800" dirty="0" smtClean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8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2. Barnes TR, Drake R, Paton C, et al. Evidence-based guidelines for the pharmacological treatment of schizophrenia: Updated recommendations from the British Association for Psychopharmacology. J Psychopharmacol. 2020 Jan;34(1):3-78.</a:t>
            </a:r>
            <a:endParaRPr lang="en-US" altLang="zh-CN" sz="800" dirty="0" smtClean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8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3. Keepers GA, Fochtmann LJ, Anzia JM, et al. The American Psychiatric Association Practice Guideline for the Treatment of Patients With Schizophrenia. Am J Psychiatry. 2020;177(9):868-872.</a:t>
            </a:r>
            <a:endParaRPr lang="en-US" altLang="zh-CN" sz="800" dirty="0" smtClean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20210" y="2223135"/>
            <a:ext cx="3562350" cy="97599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l" fontAlgn="auto">
              <a:lnSpc>
                <a:spcPct val="120000"/>
              </a:lnSpc>
            </a:pPr>
            <a:r>
              <a:rPr lang="zh-CN" altLang="en-US" sz="1600" b="0" i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阳性症状、阴性症状、抑郁</a:t>
            </a:r>
            <a:r>
              <a:rPr lang="en-US" altLang="zh-CN" sz="1600" b="0" i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焦虑、思维紊乱、认知损害、社会整合</a:t>
            </a:r>
            <a:r>
              <a:rPr lang="en-US" altLang="zh-CN" sz="1600" b="0" i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600" b="0" i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个情境中均为一线，社会整合为首选治疗</a:t>
            </a:r>
            <a:r>
              <a:rPr lang="en-US" altLang="zh-CN" sz="1600" b="0" i="0" baseline="3000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zh-CN" sz="1600" b="0" i="0" baseline="3000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1920" y="3529965"/>
            <a:ext cx="1598930" cy="2234565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45" y="3502660"/>
            <a:ext cx="2322830" cy="232283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53745" y="2370455"/>
            <a:ext cx="3404870" cy="68135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1600" b="0" i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布瑞哌唑首次被正式纳入该指南，成为临床一线推荐用药</a:t>
            </a:r>
            <a:r>
              <a:rPr lang="en-US" altLang="zh-CN" sz="1600" b="0" i="0" baseline="3000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zh-CN" sz="1600" b="0" i="0" baseline="3000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710" y="3529965"/>
            <a:ext cx="1696085" cy="2207260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8374380" y="2371090"/>
            <a:ext cx="3166745" cy="681355"/>
          </a:xfrm>
          <a:prstGeom prst="rect">
            <a:avLst/>
          </a:prstGeom>
        </p:spPr>
        <p:txBody>
          <a:bodyPr wrap="square">
            <a:sp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60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将布瑞哌唑列为可选的 </a:t>
            </a:r>
            <a:r>
              <a:rPr lang="zh-CN" altLang="en-US" sz="160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SGA 之一，与其他 SGA 处于同等地位</a:t>
            </a:r>
            <a:r>
              <a:rPr lang="en-US" altLang="zh-CN" sz="1600" baseline="3000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endParaRPr lang="en-US" altLang="zh-CN" sz="1600" baseline="3000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852805" y="1319530"/>
            <a:ext cx="2936875" cy="760095"/>
          </a:xfrm>
          <a:prstGeom prst="roundRect">
            <a:avLst/>
          </a:prstGeom>
          <a:noFill/>
          <a:ln>
            <a:solidFill>
              <a:srgbClr val="0091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lvl="0" indent="0" algn="ctr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17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中国精神分裂症防治指南</a:t>
            </a:r>
            <a:endParaRPr lang="zh-CN" altLang="en-US" sz="1700" b="1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ctr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17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2025版</a:t>
            </a:r>
            <a:endParaRPr lang="zh-CN" altLang="en-US" sz="1700"/>
          </a:p>
        </p:txBody>
      </p:sp>
      <p:sp>
        <p:nvSpPr>
          <p:cNvPr id="3" name="圆角矩形 2"/>
          <p:cNvSpPr/>
          <p:nvPr/>
        </p:nvSpPr>
        <p:spPr>
          <a:xfrm>
            <a:off x="4093210" y="1319530"/>
            <a:ext cx="3846830" cy="760095"/>
          </a:xfrm>
          <a:prstGeom prst="roundRect">
            <a:avLst/>
          </a:prstGeom>
          <a:noFill/>
          <a:ln>
            <a:solidFill>
              <a:srgbClr val="0091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ct val="120000"/>
              </a:lnSpc>
            </a:pPr>
            <a:r>
              <a:rPr lang="zh-CN" altLang="en-US" sz="17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精神分裂症药物治疗：日本专家共识</a:t>
            </a:r>
            <a:endParaRPr lang="zh-CN" altLang="en-US" sz="1700" b="1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ctr" fontAlgn="auto">
              <a:lnSpc>
                <a:spcPct val="120000"/>
              </a:lnSpc>
            </a:pPr>
            <a:r>
              <a:rPr lang="en-US" altLang="zh-CN" sz="17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2025</a:t>
            </a:r>
            <a:r>
              <a:rPr lang="zh-CN" altLang="en-US" sz="17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版</a:t>
            </a:r>
            <a:endParaRPr lang="zh-CN" altLang="en-US" sz="1700"/>
          </a:p>
        </p:txBody>
      </p:sp>
      <p:sp>
        <p:nvSpPr>
          <p:cNvPr id="4" name="圆角矩形 3"/>
          <p:cNvSpPr/>
          <p:nvPr/>
        </p:nvSpPr>
        <p:spPr>
          <a:xfrm>
            <a:off x="8243570" y="1320165"/>
            <a:ext cx="3428365" cy="760095"/>
          </a:xfrm>
          <a:prstGeom prst="roundRect">
            <a:avLst/>
          </a:prstGeom>
          <a:noFill/>
          <a:ln>
            <a:solidFill>
              <a:srgbClr val="0091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lvl="0" indent="0" algn="ctr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17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美国精神病学协会（APA）指南</a:t>
            </a:r>
            <a:endParaRPr lang="zh-CN" altLang="en-US" sz="1700" b="1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ctr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17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2020版</a:t>
            </a:r>
            <a:endParaRPr lang="zh-CN" altLang="en-US" sz="1700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35" y="356235"/>
            <a:ext cx="1219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安全性：</a:t>
            </a:r>
            <a:r>
              <a:rPr lang="zh-CN" altLang="en-US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药品说明书显示，</a:t>
            </a:r>
            <a:r>
              <a:rPr lang="zh-CN" altLang="en-US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布瑞哌唑片药物不良反应发生率</a:t>
            </a:r>
            <a:r>
              <a:rPr lang="zh-CN" altLang="en-US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</a:t>
            </a:r>
            <a:endParaRPr lang="zh-CN" altLang="en-US" sz="2800" b="1" dirty="0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5" y="6536055"/>
            <a:ext cx="6096000" cy="32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pl-PL" sz="10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布瑞哌唑片</a:t>
            </a:r>
            <a:r>
              <a:rPr lang="zh-CN" altLang="pl-PL" sz="10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药品说明书</a:t>
            </a:r>
            <a:endParaRPr lang="zh-CN" altLang="pl-PL" sz="1000" dirty="0" smtClean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4555" y="1606550"/>
            <a:ext cx="10424795" cy="42335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5200" y="1137920"/>
            <a:ext cx="10344150" cy="3067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在成人患者合并 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周、安慰剂对照、固定剂量精神分裂症试验中，布瑞哌唑治疗患者中发生率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≥2%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且高于安慰剂组的不良反应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35" y="356235"/>
            <a:ext cx="1219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安全性：</a:t>
            </a:r>
            <a:r>
              <a:rPr lang="zh-CN" altLang="en-US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布瑞哌唑全部副作用风险均与安慰剂无显著差异</a:t>
            </a:r>
            <a:endParaRPr lang="zh-CN" altLang="en-US" sz="2800" b="1" dirty="0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5" y="6416040"/>
            <a:ext cx="103962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00000"/>
              </a:lnSpc>
            </a:pPr>
            <a:r>
              <a:rPr lang="en-US" altLang="zh-CN" sz="10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1. Taylor, D. M., Barnes, T. R., &amp; Young, A. H. (2021). The Maudsley prescribing guidelines in psychiatry. John Wiley &amp; Sons.</a:t>
            </a:r>
            <a:endParaRPr lang="en-US" altLang="zh-CN" sz="1000" dirty="0" smtClean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10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2. Huhn M, et al. Lancet. 2019 Sep 14;394(10202):939-951. </a:t>
            </a:r>
            <a:endParaRPr lang="zh-CN" altLang="en-US" sz="1000" dirty="0" smtClean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0385" y="1993265"/>
            <a:ext cx="4657090" cy="43668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678930" y="1003617"/>
            <a:ext cx="5080000" cy="953135"/>
          </a:xfrm>
          <a:prstGeom prst="rect">
            <a:avLst/>
          </a:prstGeom>
        </p:spPr>
        <p:txBody>
          <a:bodyPr>
            <a:spAutoFit/>
          </a:bodyPr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布瑞哌唑是</a:t>
            </a:r>
            <a:r>
              <a:rPr lang="zh-CN" altLang="en-US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唯一全部</a:t>
            </a:r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副作用风险均</a:t>
            </a:r>
            <a:r>
              <a:rPr lang="zh-CN" altLang="en-US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与安慰剂 </a:t>
            </a:r>
            <a:endParaRPr lang="zh-CN" altLang="en-US" b="1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无显著差异</a:t>
            </a:r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的口服抗精神病药物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endParaRPr lang="zh-CN" altLang="en-US" sz="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《柳叶刀》2019/2026网状meta分析</a:t>
            </a:r>
            <a:r>
              <a:rPr lang="zh-CN" altLang="en-US" sz="1200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zh-CN" altLang="en-US" sz="1200" baseline="30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1220" y="1003300"/>
            <a:ext cx="5301615" cy="11372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布瑞哌唑</a:t>
            </a:r>
            <a:r>
              <a:rPr lang="zh-CN" altLang="en-US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所有</a:t>
            </a:r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副作用均为</a:t>
            </a:r>
            <a:r>
              <a:rPr lang="zh-CN" altLang="en-US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“非常轻” 安全耐受性佳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英国最新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版《Maudsley精神科处方指南》</a:t>
            </a:r>
            <a:r>
              <a:rPr lang="en-US" altLang="zh-CN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整理比较了第二代抗精神病用药的相对副作用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4" name="表格 13"/>
          <p:cNvGraphicFramePr/>
          <p:nvPr>
            <p:custDataLst>
              <p:tags r:id="rId2"/>
            </p:custDataLst>
          </p:nvPr>
        </p:nvGraphicFramePr>
        <p:xfrm>
          <a:off x="1016000" y="2412365"/>
          <a:ext cx="4854575" cy="3590290"/>
        </p:xfrm>
        <a:graphic>
          <a:graphicData uri="http://schemas.openxmlformats.org/drawingml/2006/table">
            <a:tbl>
              <a:tblPr/>
              <a:tblGrid>
                <a:gridCol w="2691765"/>
                <a:gridCol w="2162810"/>
              </a:tblGrid>
              <a:tr h="619760">
                <a:tc>
                  <a:txBody>
                    <a:bodyPr/>
                    <a:p>
                      <a:pPr algn="ctr" fontAlgn="ctr"/>
                      <a:r>
                        <a:rPr lang="zh-CN" altLang="en-US" sz="16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抗精神病药不良反应类型</a:t>
                      </a:r>
                      <a:endParaRPr lang="zh-CN" altLang="en-US" sz="16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917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布瑞哌唑的反应程度</a:t>
                      </a:r>
                      <a:endParaRPr lang="zh-CN" altLang="en-US" sz="16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917F"/>
                    </a:solidFill>
                  </a:tcPr>
                </a:tc>
              </a:tr>
              <a:tr h="424815">
                <a:tc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镇静</a:t>
                      </a:r>
                      <a:endParaRPr lang="zh-CN" altLang="en-US" sz="14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非常轻</a:t>
                      </a:r>
                      <a:endParaRPr lang="zh-CN" altLang="en-US" sz="14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815">
                <a:tc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体重增加</a:t>
                      </a:r>
                      <a:endParaRPr lang="zh-CN" altLang="en-US" sz="14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非常轻</a:t>
                      </a:r>
                      <a:endParaRPr lang="zh-CN" altLang="en-US" sz="14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45">
                <a:tc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静坐不能</a:t>
                      </a:r>
                      <a:endParaRPr lang="zh-CN" altLang="en-US" sz="14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非常轻</a:t>
                      </a:r>
                      <a:endParaRPr lang="zh-CN" altLang="en-US" sz="14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180">
                <a:tc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帕金森综合征</a:t>
                      </a:r>
                      <a:endParaRPr lang="zh-CN" altLang="en-US" sz="14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非常轻</a:t>
                      </a:r>
                      <a:endParaRPr lang="zh-CN" altLang="en-US" sz="14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815">
                <a:tc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低血压</a:t>
                      </a:r>
                      <a:endParaRPr lang="zh-CN" altLang="en-US" sz="14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非常轻</a:t>
                      </a:r>
                      <a:endParaRPr lang="zh-CN" altLang="en-US" sz="14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45">
                <a:tc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泌乳素升高</a:t>
                      </a:r>
                      <a:endParaRPr lang="zh-CN" altLang="en-US" sz="14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非常轻</a:t>
                      </a:r>
                      <a:endParaRPr lang="zh-CN" altLang="en-US" sz="14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815">
                <a:tc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抗胆碱能作用</a:t>
                      </a:r>
                      <a:endParaRPr lang="zh-CN" altLang="en-US" sz="14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非常轻</a:t>
                      </a:r>
                      <a:endParaRPr lang="zh-CN" altLang="en-US" sz="1400" b="0" i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667" marR="6667" marT="6667" marB="0" anchor="ctr" anchorCtr="0">
                    <a:lnL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35" y="356235"/>
            <a:ext cx="12192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创新性：全球唯一血清素-多巴胺活性调节剂，兼顾疗效和安全性</a:t>
            </a:r>
            <a:endParaRPr lang="zh-CN" altLang="en-US" sz="2800" b="1" dirty="0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华海药业布瑞哌唑片已获得</a:t>
            </a:r>
            <a:r>
              <a:rPr lang="en-US" altLang="zh-CN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ANDA</a:t>
            </a:r>
            <a:r>
              <a:rPr lang="zh-CN" altLang="en-US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暂时性批准</a:t>
            </a:r>
            <a:r>
              <a:rPr lang="zh-CN" altLang="en-US" sz="2800" b="1" dirty="0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，国际品质保证</a:t>
            </a:r>
            <a:endParaRPr lang="zh-CN" altLang="en-US" sz="2800" b="1" dirty="0">
              <a:solidFill>
                <a:srgbClr val="0091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635" y="6569075"/>
            <a:ext cx="1219263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8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1.</a:t>
            </a:r>
            <a:r>
              <a:rPr lang="zh-CN" altLang="en-US" sz="8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布瑞哌唑片药品说明书</a:t>
            </a:r>
            <a:endParaRPr lang="zh-CN" altLang="en-US" sz="800" dirty="0" smtClean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0555" y="2285365"/>
            <a:ext cx="5527040" cy="1271270"/>
          </a:xfrm>
          <a:prstGeom prst="rect">
            <a:avLst/>
          </a:prstGeom>
        </p:spPr>
        <p:txBody>
          <a:bodyPr wrap="square">
            <a:spAutoFit/>
          </a:bodyPr>
          <a:p>
            <a:pPr indent="0" fontAlgn="auto">
              <a:lnSpc>
                <a:spcPct val="120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以2H-喹啉为母核，</a:t>
            </a:r>
            <a:r>
              <a:rPr lang="zh-CN" altLang="en-US" sz="1600" b="1">
                <a:solidFill>
                  <a:srgbClr val="0091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创新性地引入苯并噻吩基团，从而提高血清素受体亲和力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，实现对多种受体（D2、 5-HT1A、5-HT2A）系统的精准平衡调节，而非单一受体的阻断或激活，带来显著的疗效和卓越的安全性</a:t>
            </a:r>
            <a:r>
              <a:rPr lang="en-US" altLang="zh-CN" sz="1600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r="28907"/>
          <a:stretch>
            <a:fillRect/>
          </a:stretch>
        </p:blipFill>
        <p:spPr>
          <a:xfrm>
            <a:off x="561340" y="3767455"/>
            <a:ext cx="5665470" cy="23895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72275" y="1628775"/>
            <a:ext cx="4861560" cy="368300"/>
          </a:xfrm>
          <a:prstGeom prst="rect">
            <a:avLst/>
          </a:prstGeom>
          <a:solidFill>
            <a:srgbClr val="00917F"/>
          </a:solidFill>
        </p:spPr>
        <p:txBody>
          <a:bodyPr wrap="square" rtlCol="0" anchor="t">
            <a:spAutoFit/>
          </a:bodyPr>
          <a:p>
            <a:pPr lvl="0" algn="ctr">
              <a:buClrTx/>
              <a:buSzTx/>
              <a:buFontTx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华海布瑞哌唑片已获得ANDA暂时性批准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0555" y="1613535"/>
            <a:ext cx="5465445" cy="368300"/>
          </a:xfrm>
          <a:prstGeom prst="rect">
            <a:avLst/>
          </a:prstGeom>
          <a:solidFill>
            <a:srgbClr val="00917F"/>
          </a:solidFill>
        </p:spPr>
        <p:txBody>
          <a:bodyPr wrap="square" rtlCol="0" anchor="t">
            <a:spAutoFit/>
          </a:bodyPr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全球唯一血清素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多巴胺活性调节剂（SDAM）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640" y="2285365"/>
            <a:ext cx="4861560" cy="3009265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6771640" y="5549265"/>
            <a:ext cx="4861560" cy="60769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l" fontAlgn="auto">
              <a:lnSpc>
                <a:spcPct val="120000"/>
              </a:lnSpc>
            </a:pPr>
            <a:r>
              <a:rPr lang="zh-CN" altLang="en-US" sz="14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注：FDA已完成对华海布瑞哌唑片的审评，确认符合在美国上市的标准，但由于专利尚未到期，暂时不能给予正式批准</a:t>
            </a:r>
            <a:endParaRPr lang="zh-CN" altLang="en-US" sz="14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1973_3*l_h_i*1_3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83.74995452640565,&quot;left&quot;:54.82501220703125,&quot;top&quot;:108.17503937007874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3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0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31973_3*l_h_i*1_4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83.74995452640565,&quot;left&quot;:54.82501220703125,&quot;top&quot;:108.17503937007874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DIAGRAM_USE_COLOR_VALUE" val="{&quot;color_scheme&quot;:1,&quot;color_type&quot;:1,&quot;theme_color_indexes&quot;:[5,6,5,6,5,6]}"/>
</p:tagLst>
</file>

<file path=ppt/tags/tag10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1973_3*l_h_f*1_4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83.74995452640565,&quot;left&quot;:54.82501220703125,&quot;top&quot;:108.17503937007874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5"/>
  <p:tag name="KSO_WM_UNIT_TEXT_TYPE" val="1"/>
  <p:tag name="KSO_WM_UNIT_TEXT_LAYER_COUNT" val="1"/>
  <p:tag name="KSO_WM_UNIT_PRESET_TEXT" val="单击此处添加文本具体内容，简明扼要地阐述您的观点。根据需要可酌情增减文字内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0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231973_3*l_h_i*1_4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83.74995452640565,&quot;left&quot;:54.82501220703125,&quot;top&quot;:108.17503937007874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4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0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973_3*l_h_i*1_1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83.74995452640565,&quot;left&quot;:54.82501220703125,&quot;top&quot;:108.17503937007874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10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973_3*l_h_i*1_2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83.74995452640565,&quot;left&quot;:54.82501220703125,&quot;top&quot;:108.17503937007874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10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973_3*l_h_i*1_3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83.74995452640565,&quot;left&quot;:54.82501220703125,&quot;top&quot;:108.17503937007874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10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973_3*l_h_i*1_4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83.74995452640565,&quot;left&quot;:54.82501220703125,&quot;top&quot;:108.17503937007874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10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73_3*l_h_a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83.74995452640565,&quot;left&quot;:54.82501220703125,&quot;top&quot;:108.17503937007874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"/>
  <p:tag name="KSO_WM_UNIT_TEXT_TYPE" val="1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0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73_3*l_h_a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83.74995452640565,&quot;left&quot;:54.82501220703125,&quot;top&quot;:108.17503937007874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973_3*l_h_a*1_3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83.74995452640565,&quot;left&quot;:54.82501220703125,&quot;top&quot;:108.17503937007874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1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1973_3*l_h_a*1_4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83.74995452640565,&quot;left&quot;:54.82501220703125,&quot;top&quot;:108.17503937007874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299_1*a*1"/>
  <p:tag name="KSO_WM_TEMPLATE_CATEGORY" val="custom"/>
  <p:tag name="KSO_WM_TEMPLATE_INDEX" val="20233299"/>
  <p:tag name="KSO_WM_UNIT_LAYERLEVEL" val="1"/>
  <p:tag name="KSO_WM_TAG_VERSION" val="3.0"/>
  <p:tag name="KSO_WM_BEAUTIFY_FLAG" val="#wm#"/>
  <p:tag name="KSO_WM_UNIT_PRESET_TEXT" val="单击添加文档标题"/>
  <p:tag name="KSO_WM_UNIT_TEXT_TYPE" val="1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DIAGRAM_VIRTUALLY_FRAME" val="{&quot;height&quot;:367.15,&quot;left&quot;:242.6,&quot;top&quot;:94.95,&quot;width&quot;:688.4}"/>
</p:tagLst>
</file>

<file path=ppt/tags/tag66.xml><?xml version="1.0" encoding="utf-8"?>
<p:tagLst xmlns:p="http://schemas.openxmlformats.org/presentationml/2006/main">
  <p:tag name="KSO_WM_DIAGRAM_VIRTUALLY_FRAME" val="{&quot;height&quot;:367.15,&quot;left&quot;:242.6,&quot;top&quot;:94.95,&quot;width&quot;:688.4}"/>
</p:tagLst>
</file>

<file path=ppt/tags/tag67.xml><?xml version="1.0" encoding="utf-8"?>
<p:tagLst xmlns:p="http://schemas.openxmlformats.org/presentationml/2006/main">
  <p:tag name="KSO_WM_DIAGRAM_VIRTUALLY_FRAME" val="{&quot;height&quot;:367.15,&quot;left&quot;:242.6,&quot;top&quot;:94.95,&quot;width&quot;:688.4}"/>
</p:tagLst>
</file>

<file path=ppt/tags/tag68.xml><?xml version="1.0" encoding="utf-8"?>
<p:tagLst xmlns:p="http://schemas.openxmlformats.org/presentationml/2006/main">
  <p:tag name="KSO_WM_DIAGRAM_VIRTUALLY_FRAME" val="{&quot;height&quot;:367.15,&quot;left&quot;:242.6,&quot;top&quot;:94.95,&quot;width&quot;:688.4}"/>
</p:tagLst>
</file>

<file path=ppt/tags/tag69.xml><?xml version="1.0" encoding="utf-8"?>
<p:tagLst xmlns:p="http://schemas.openxmlformats.org/presentationml/2006/main">
  <p:tag name="KSO_WM_DIAGRAM_VIRTUALLY_FRAME" val="{&quot;height&quot;:367.15,&quot;left&quot;:242.6,&quot;top&quot;:94.95,&quot;width&quot;:688.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367.15,&quot;left&quot;:242.6,&quot;top&quot;:94.95,&quot;width&quot;:688.4}"/>
</p:tagLst>
</file>

<file path=ppt/tags/tag71.xml><?xml version="1.0" encoding="utf-8"?>
<p:tagLst xmlns:p="http://schemas.openxmlformats.org/presentationml/2006/main">
  <p:tag name="KSO_WM_DIAGRAM_VIRTUALLY_FRAME" val="{&quot;height&quot;:367.15,&quot;left&quot;:242.6,&quot;top&quot;:94.95,&quot;width&quot;:688.4}"/>
</p:tagLst>
</file>

<file path=ppt/tags/tag72.xml><?xml version="1.0" encoding="utf-8"?>
<p:tagLst xmlns:p="http://schemas.openxmlformats.org/presentationml/2006/main">
  <p:tag name="KSO_WM_DIAGRAM_VIRTUALLY_FRAME" val="{&quot;height&quot;:367.15,&quot;left&quot;:242.6,&quot;top&quot;:94.95,&quot;width&quot;:688.4}"/>
</p:tagLst>
</file>

<file path=ppt/tags/tag73.xml><?xml version="1.0" encoding="utf-8"?>
<p:tagLst xmlns:p="http://schemas.openxmlformats.org/presentationml/2006/main">
  <p:tag name="KSO_WM_DIAGRAM_VIRTUALLY_FRAME" val="{&quot;height&quot;:367.15,&quot;left&quot;:242.6,&quot;top&quot;:94.95,&quot;width&quot;:688.4}"/>
</p:tagLst>
</file>

<file path=ppt/tags/tag74.xml><?xml version="1.0" encoding="utf-8"?>
<p:tagLst xmlns:p="http://schemas.openxmlformats.org/presentationml/2006/main">
  <p:tag name="KSO_WM_DIAGRAM_VIRTUALLY_FRAME" val="{&quot;height&quot;:367.15,&quot;left&quot;:242.6,&quot;top&quot;:94.95,&quot;width&quot;:688.4}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TABLE_ENDDRAG_ORIGIN_RECT" val="821*331"/>
  <p:tag name="TABLE_ENDDRAG_RECT" val="74*155*821*33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DIAGRAM_VIRTUALLY_FRAME" val="{&quot;height&quot;:239.5232283464567,&quot;left&quot;:32,&quot;top&quot;:201.7767716535433,&quot;width&quot;:896.1}"/>
</p:tagLst>
</file>

<file path=ppt/tags/tag79.xml><?xml version="1.0" encoding="utf-8"?>
<p:tagLst xmlns:p="http://schemas.openxmlformats.org/presentationml/2006/main">
  <p:tag name="KSO_WM_DIAGRAM_VIRTUALLY_FRAME" val="{&quot;height&quot;:239.5232283464567,&quot;left&quot;:32,&quot;top&quot;:201.7767716535433,&quot;width&quot;:896.1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239.5232283464567,&quot;left&quot;:32,&quot;top&quot;:201.7767716535433,&quot;width&quot;:896.1}"/>
</p:tagLst>
</file>

<file path=ppt/tags/tag81.xml><?xml version="1.0" encoding="utf-8"?>
<p:tagLst xmlns:p="http://schemas.openxmlformats.org/presentationml/2006/main">
  <p:tag name="KSO_WM_DIAGRAM_VIRTUALLY_FRAME" val="{&quot;height&quot;:239.5232283464567,&quot;left&quot;:32,&quot;top&quot;:201.7767716535433,&quot;width&quot;:896.1}"/>
</p:tagLst>
</file>

<file path=ppt/tags/tag82.xml><?xml version="1.0" encoding="utf-8"?>
<p:tagLst xmlns:p="http://schemas.openxmlformats.org/presentationml/2006/main">
  <p:tag name="KSO_WM_DIAGRAM_VIRTUALLY_FRAME" val="{&quot;height&quot;:239.5232283464567,&quot;left&quot;:32,&quot;top&quot;:201.7767716535433,&quot;width&quot;:896.1}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TABLE_ENDDRAG_ORIGIN_RECT" val="382*282"/>
  <p:tag name="TABLE_ENDDRAG_RECT" val="80*189*382*28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973_3*l_h_i*1_1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83.74995452640565,&quot;left&quot;:54.82501220703125,&quot;top&quot;:108.17503937007874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DIAGRAM_USE_COLOR_VALUE" val="{&quot;color_scheme&quot;:1,&quot;color_type&quot;:1,&quot;theme_color_indexes&quot;:[5,6,5,6,5,6]}"/>
</p:tagLst>
</file>

<file path=ppt/tags/tag9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73_3*l_h_f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83.74995452640565,&quot;left&quot;:54.82501220703125,&quot;top&quot;:108.17503937007874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5"/>
  <p:tag name="KSO_WM_UNIT_TEXT_TYPE" val="1"/>
  <p:tag name="KSO_WM_UNIT_TEXT_LAYER_COUNT" val="1"/>
  <p:tag name="KSO_WM_UNIT_PRESET_TEXT" val="单击此处添加文本具体内容，简明扼要地阐述您的观点。根据需要可酌情增减文字内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9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973_3*l_h_i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83.74995452640565,&quot;left&quot;:54.82501220703125,&quot;top&quot;:108.17503937007874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9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973_3*l_h_i*1_2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83.74995452640565,&quot;left&quot;:54.82501220703125,&quot;top&quot;:108.17503937007874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DIAGRAM_USE_COLOR_VALUE" val="{&quot;color_scheme&quot;:1,&quot;color_type&quot;:1,&quot;theme_color_indexes&quot;:[5,6,5,6,5,6]}"/>
</p:tagLst>
</file>

<file path=ppt/tags/tag9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973_3*l_h_f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83.74995452640565,&quot;left&quot;:54.82501220703125,&quot;top&quot;:108.17503937007874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5"/>
  <p:tag name="KSO_WM_UNIT_TEXT_TYPE" val="1"/>
  <p:tag name="KSO_WM_UNIT_TEXT_LAYER_COUNT" val="1"/>
  <p:tag name="KSO_WM_UNIT_PRESET_TEXT" val="单击此处添加文本具体内容，简明扼要地阐述您的观点。根据需要可酌情增减文字内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9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973_3*l_h_i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83.74995452640565,&quot;left&quot;:54.82501220703125,&quot;top&quot;:108.17503937007874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2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9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1973_3*l_h_i*1_3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83.74995452640565,&quot;left&quot;:54.82501220703125,&quot;top&quot;:108.17503937007874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DIAGRAM_USE_COLOR_VALUE" val="{&quot;color_scheme&quot;:1,&quot;color_type&quot;:1,&quot;theme_color_indexes&quot;:[5,6,5,6,5,6]}"/>
</p:tagLst>
</file>

<file path=ppt/tags/tag9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973_3*l_h_f*1_3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83.74995452640565,&quot;left&quot;:54.82501220703125,&quot;top&quot;:108.17503937007874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5"/>
  <p:tag name="KSO_WM_UNIT_TEXT_TYPE" val="1"/>
  <p:tag name="KSO_WM_UNIT_TEXT_LAYER_COUNT" val="1"/>
  <p:tag name="KSO_WM_UNIT_PRESET_TEXT" val="单击此处添加文本具体内容，简明扼要地阐述您的观点。根据需要可酌情增减文字内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3147</Words>
  <Application>WPS 演示</Application>
  <PresentationFormat>宽屏</PresentationFormat>
  <Paragraphs>227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微软雅黑</vt:lpstr>
      <vt:lpstr>等线</vt:lpstr>
      <vt:lpstr>黑体</vt:lpstr>
      <vt:lpstr>Arial Unicode MS</vt:lpstr>
      <vt:lpstr>Calibri</vt:lpstr>
      <vt:lpstr>WPS</vt:lpstr>
      <vt:lpstr> 布瑞哌唑片 （商标名：又瑞® ）  申报企业：浙江华海药业股份有限公司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Ambivert</cp:lastModifiedBy>
  <cp:revision>173</cp:revision>
  <dcterms:created xsi:type="dcterms:W3CDTF">2026-06-03T14:19:00Z</dcterms:created>
  <dcterms:modified xsi:type="dcterms:W3CDTF">2026-06-09T02:20:50Z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70610E7133254757AC5E0079FC351B25_13</vt:lpwstr>
  </property>
</Properties>
</file>