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2" r:id="rId4"/>
  </p:sldMasterIdLst>
  <p:notesMasterIdLst>
    <p:notesMasterId r:id="rId6"/>
  </p:notesMasterIdLst>
  <p:handoutMasterIdLst>
    <p:handoutMasterId r:id="rId15"/>
  </p:handoutMasterIdLst>
  <p:sldIdLst>
    <p:sldId id="4254436" r:id="rId5"/>
    <p:sldId id="4254437" r:id="rId7"/>
    <p:sldId id="4254438" r:id="rId8"/>
    <p:sldId id="4254439" r:id="rId9"/>
    <p:sldId id="4254440" r:id="rId10"/>
    <p:sldId id="4254449" r:id="rId11"/>
    <p:sldId id="4254435" r:id="rId12"/>
    <p:sldId id="4254446" r:id="rId13"/>
    <p:sldId id="4254448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EEBF7"/>
    <a:srgbClr val="002060"/>
    <a:srgbClr val="0A2D52"/>
    <a:srgbClr val="E2E2E2"/>
    <a:srgbClr val="F39200"/>
    <a:srgbClr val="915DC7"/>
    <a:srgbClr val="0573B1"/>
    <a:srgbClr val="EBF7FC"/>
    <a:srgbClr val="E4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0603" autoAdjust="0"/>
  </p:normalViewPr>
  <p:slideViewPr>
    <p:cSldViewPr snapToGrid="0" showGuides="1">
      <p:cViewPr varScale="1">
        <p:scale>
          <a:sx n="109" d="100"/>
          <a:sy n="109" d="100"/>
        </p:scale>
        <p:origin x="816" y="184"/>
      </p:cViewPr>
      <p:guideLst>
        <p:guide orient="horz" pos="2114"/>
        <p:guide pos="395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2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8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32599;&#32032;-&#21307;&#23398;-Baruch\Downloads\&#26354;&#23433;&#22856;&#24503;&#21435;&#36171;&#24418;&#21058;&#22788;&#29702;&#26041;&#27861;&#27719;&#24635;&#34920;_&#35910;&#21253;AI&#29983;&#251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曲安奈德去赋形剂处理方法汇总!$H$4</c:f>
              <c:strCache>
                <c:ptCount val="1"/>
                <c:pt idx="0">
                  <c:v>含防腐剂TA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3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0%</a:t>
                    </a:r>
                    <a:endParaRPr lang="en-US" altLang="zh-CN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General" sourceLinked="1"/>
              <c:spPr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3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曲安奈德去赋形剂处理方法汇总!$I$3:$M$3</c:f>
              <c:strCache>
                <c:ptCount val="5"/>
                <c:pt idx="0">
                  <c:v>Roth,2003</c:v>
                </c:pt>
                <c:pt idx="1">
                  <c:v>Maia M,2007 </c:v>
                </c:pt>
                <c:pt idx="2">
                  <c:v>Otsuka H,2013</c:v>
                </c:pt>
                <c:pt idx="3">
                  <c:v>Fong ,2017</c:v>
                </c:pt>
                <c:pt idx="4">
                  <c:v>上市后安全监测,2017</c:v>
                </c:pt>
              </c:strCache>
            </c:strRef>
          </c:cat>
          <c:val>
            <c:numRef>
              <c:f>曲安奈德去赋形剂处理方法汇总!$I$4:$M$4</c:f>
              <c:numCache>
                <c:formatCode>0.00%</c:formatCode>
                <c:ptCount val="5"/>
                <c:pt idx="0">
                  <c:v>0.067</c:v>
                </c:pt>
                <c:pt idx="1">
                  <c:v>0.073</c:v>
                </c:pt>
                <c:pt idx="2">
                  <c:v>0.283</c:v>
                </c:pt>
                <c:pt idx="3">
                  <c:v>0.123</c:v>
                </c:pt>
                <c:pt idx="4" c: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2"/>
        <c:axId val="958710374"/>
        <c:axId val="530985671"/>
      </c:barChart>
      <c:catAx>
        <c:axId val="95871037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530985671"/>
        <c:crosses val="autoZero"/>
        <c:auto val="1"/>
        <c:lblAlgn val="ctr"/>
        <c:lblOffset val="100"/>
        <c:noMultiLvlLbl val="0"/>
      </c:catAx>
      <c:valAx>
        <c:axId val="5309856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58710374"/>
        <c:crosses val="autoZero"/>
        <c:crossBetween val="between"/>
      </c:valAx>
      <c:spPr>
        <a:pattFill prst="pct5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9df33c4-a636-4c7f-b6fc-fac443a3ba5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tx1"/>
          </a:solidFill>
        </a:defRPr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0.13085</cdr:x>
      <cdr:y>0.88879</cdr:y>
    </cdr:from>
    <cdr:to>
      <cdr:x>0.16366</cdr:x>
      <cdr:y>0.99647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387946" y="2681622"/>
          <a:ext cx="348024" cy="3248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en-US" altLang="zh-CN" sz="1050" kern="12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rPr>
            <a:t>20</a:t>
          </a:r>
          <a:endParaRPr lang="zh-CN" altLang="en-US" sz="1050" kern="1200" baseline="30000" dirty="0">
            <a:solidFill>
              <a:schemeClr val="accent1">
                <a:lumMod val="50000"/>
              </a:schemeClr>
            </a:solidFill>
            <a:cs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0.33195</cdr:x>
      <cdr:y>0.89013</cdr:y>
    </cdr:from>
    <cdr:to>
      <cdr:x>0.35895</cdr:x>
      <cdr:y>0.98821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3902710" y="2685415"/>
          <a:ext cx="317500" cy="29591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en-US" altLang="zh-CN" sz="1050" kern="12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rPr>
            <a:t>5</a:t>
          </a:r>
          <a:endParaRPr lang="zh-CN" altLang="en-US" sz="1050" kern="1200" baseline="30000" dirty="0">
            <a:solidFill>
              <a:schemeClr val="accent1">
                <a:lumMod val="50000"/>
              </a:schemeClr>
            </a:solidFill>
            <a:cs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0.53016</cdr:x>
      <cdr:y>0.89013</cdr:y>
    </cdr:from>
    <cdr:to>
      <cdr:x>0.55631</cdr:x>
      <cdr:y>0.9979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6233160" y="2685415"/>
          <a:ext cx="307340" cy="32512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en-US" altLang="zh-CN" sz="1050" kern="12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rPr>
            <a:t>6</a:t>
          </a:r>
          <a:endParaRPr lang="zh-CN" altLang="en-US" sz="1050" kern="1200" baseline="30000" dirty="0">
            <a:solidFill>
              <a:schemeClr val="accent1">
                <a:lumMod val="50000"/>
              </a:schemeClr>
            </a:solidFill>
            <a:cs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0.72746</cdr:x>
      <cdr:y>0.89223</cdr:y>
    </cdr:from>
    <cdr:to>
      <cdr:x>0.75215</cdr:x>
      <cdr:y>1</cdr:y>
    </cdr:to>
    <cdr:sp>
      <cdr:nvSpPr>
        <cdr:cNvPr id="5" name="矩形 4"/>
        <cdr:cNvSpPr/>
      </cdr:nvSpPr>
      <cdr:spPr xmlns:a="http://schemas.openxmlformats.org/drawingml/2006/main">
        <a:xfrm xmlns:a="http://schemas.openxmlformats.org/drawingml/2006/main">
          <a:off x="8552815" y="2691765"/>
          <a:ext cx="290195" cy="32512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en-US" altLang="zh-CN" sz="1050" kern="12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rPr>
            <a:t>21</a:t>
          </a:r>
          <a:endParaRPr lang="zh-CN" altLang="en-US" sz="1050" kern="1200" baseline="30000" dirty="0">
            <a:solidFill>
              <a:schemeClr val="accent1">
                <a:lumMod val="50000"/>
              </a:schemeClr>
            </a:solidFill>
            <a:cs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0.96722</cdr:x>
      <cdr:y>0.89223</cdr:y>
    </cdr:from>
    <cdr:to>
      <cdr:x>1</cdr:x>
      <cdr:y>0.99116</cdr:y>
    </cdr:to>
    <cdr:sp>
      <cdr:nvSpPr>
        <cdr:cNvPr id="6" name="矩形 5"/>
        <cdr:cNvSpPr/>
      </cdr:nvSpPr>
      <cdr:spPr xmlns:a="http://schemas.openxmlformats.org/drawingml/2006/main">
        <a:xfrm xmlns:a="http://schemas.openxmlformats.org/drawingml/2006/main">
          <a:off x="11371580" y="2691765"/>
          <a:ext cx="385445" cy="29845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en-US" altLang="zh-CN" sz="1050" kern="12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rPr>
            <a:t>22</a:t>
          </a:r>
          <a:endParaRPr lang="zh-CN" altLang="en-US" sz="1050" kern="1200" baseline="30000" dirty="0">
            <a:solidFill>
              <a:schemeClr val="accent1">
                <a:lumMod val="50000"/>
              </a:schemeClr>
            </a:solidFill>
            <a:cs typeface="微软雅黑" panose="020B0503020204020204" pitchFamily="34" charset="-12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E5BB7-B422-43EF-A5CD-D2CC52E55488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4FDC-857A-4176-A660-9A4B8E3D0484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F83DC98-C144-4826-A5EB-1FA5ED211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E0759ECC-56CC-43CD-9F17-1F7FCC93D7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59ECC-56CC-43CD-9F17-1F7FCC93D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59ECC-56CC-43CD-9F17-1F7FCC93D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cs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cs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cs typeface="微软雅黑" panose="020B0503020204020204" pitchFamily="34" charset="-122"/>
              </a:defRPr>
            </a:lvl1pPr>
            <a:lvl2pPr>
              <a:defRPr sz="2800">
                <a:cs typeface="微软雅黑" panose="020B0503020204020204" pitchFamily="34" charset="-122"/>
              </a:defRPr>
            </a:lvl2pPr>
            <a:lvl3pPr>
              <a:defRPr sz="2400">
                <a:cs typeface="微软雅黑" panose="020B0503020204020204" pitchFamily="34" charset="-122"/>
              </a:defRPr>
            </a:lvl3pPr>
            <a:lvl4pPr>
              <a:defRPr sz="2000">
                <a:cs typeface="微软雅黑" panose="020B0503020204020204" pitchFamily="34" charset="-122"/>
              </a:defRPr>
            </a:lvl4pPr>
            <a:lvl5pPr>
              <a:defRPr sz="2000">
                <a:cs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cs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cs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微软雅黑" panose="020B0503020204020204" pitchFamily="34" charset="-122"/>
              </a:defRPr>
            </a:lvl1pPr>
            <a:lvl2pPr>
              <a:defRPr>
                <a:cs typeface="微软雅黑" panose="020B0503020204020204" pitchFamily="34" charset="-122"/>
              </a:defRPr>
            </a:lvl2pPr>
            <a:lvl3pPr>
              <a:defRPr>
                <a:cs typeface="微软雅黑" panose="020B0503020204020204" pitchFamily="34" charset="-122"/>
              </a:defRPr>
            </a:lvl3pPr>
            <a:lvl4pPr>
              <a:defRPr>
                <a:cs typeface="微软雅黑" panose="020B0503020204020204" pitchFamily="34" charset="-122"/>
              </a:defRPr>
            </a:lvl4pPr>
            <a:lvl5pPr>
              <a:defRPr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A6AF86B3-5787-465C-AC09-5FE112AE1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24FDC7C6-B921-4229-9E9A-5763D315D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23CB19A-2FB8-49C4-B777-F66CBF6FD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E88084C5-07DA-4DFB-875A-485DC6F713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02" y="2714099"/>
            <a:ext cx="1916213" cy="42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22.xml"/><Relationship Id="rId2" Type="http://schemas.openxmlformats.org/officeDocument/2006/relationships/tags" Target="../tags/tag5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6" Type="http://schemas.openxmlformats.org/officeDocument/2006/relationships/notesSlide" Target="../notesSlides/notesSlide2.xml"/><Relationship Id="rId45" Type="http://schemas.openxmlformats.org/officeDocument/2006/relationships/slideLayout" Target="../slideLayouts/slideLayout22.xml"/><Relationship Id="rId44" Type="http://schemas.openxmlformats.org/officeDocument/2006/relationships/tags" Target="../tags/tag65.xml"/><Relationship Id="rId43" Type="http://schemas.openxmlformats.org/officeDocument/2006/relationships/tags" Target="../tags/tag64.xml"/><Relationship Id="rId42" Type="http://schemas.openxmlformats.org/officeDocument/2006/relationships/tags" Target="../tags/tag63.xml"/><Relationship Id="rId41" Type="http://schemas.openxmlformats.org/officeDocument/2006/relationships/tags" Target="../tags/tag62.xml"/><Relationship Id="rId40" Type="http://schemas.openxmlformats.org/officeDocument/2006/relationships/tags" Target="../tags/tag61.xml"/><Relationship Id="rId4" Type="http://schemas.openxmlformats.org/officeDocument/2006/relationships/tags" Target="../tags/tag25.xml"/><Relationship Id="rId39" Type="http://schemas.openxmlformats.org/officeDocument/2006/relationships/tags" Target="../tags/tag60.xml"/><Relationship Id="rId38" Type="http://schemas.openxmlformats.org/officeDocument/2006/relationships/tags" Target="../tags/tag59.xml"/><Relationship Id="rId37" Type="http://schemas.openxmlformats.org/officeDocument/2006/relationships/tags" Target="../tags/tag58.xml"/><Relationship Id="rId36" Type="http://schemas.openxmlformats.org/officeDocument/2006/relationships/tags" Target="../tags/tag57.xml"/><Relationship Id="rId35" Type="http://schemas.openxmlformats.org/officeDocument/2006/relationships/tags" Target="../tags/tag56.xml"/><Relationship Id="rId34" Type="http://schemas.openxmlformats.org/officeDocument/2006/relationships/tags" Target="../tags/tag55.xml"/><Relationship Id="rId33" Type="http://schemas.openxmlformats.org/officeDocument/2006/relationships/tags" Target="../tags/tag54.xml"/><Relationship Id="rId32" Type="http://schemas.openxmlformats.org/officeDocument/2006/relationships/tags" Target="../tags/tag53.xml"/><Relationship Id="rId31" Type="http://schemas.openxmlformats.org/officeDocument/2006/relationships/tags" Target="../tags/tag52.xml"/><Relationship Id="rId30" Type="http://schemas.openxmlformats.org/officeDocument/2006/relationships/tags" Target="../tags/tag51.xml"/><Relationship Id="rId3" Type="http://schemas.openxmlformats.org/officeDocument/2006/relationships/tags" Target="../tags/tag24.xml"/><Relationship Id="rId29" Type="http://schemas.openxmlformats.org/officeDocument/2006/relationships/tags" Target="../tags/tag50.xml"/><Relationship Id="rId28" Type="http://schemas.openxmlformats.org/officeDocument/2006/relationships/tags" Target="../tags/tag49.xml"/><Relationship Id="rId27" Type="http://schemas.openxmlformats.org/officeDocument/2006/relationships/tags" Target="../tags/tag48.xml"/><Relationship Id="rId26" Type="http://schemas.openxmlformats.org/officeDocument/2006/relationships/tags" Target="../tags/tag47.xml"/><Relationship Id="rId25" Type="http://schemas.openxmlformats.org/officeDocument/2006/relationships/tags" Target="../tags/tag46.xml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-635" y="177165"/>
            <a:ext cx="12193270" cy="6502400"/>
            <a:chOff x="-1" y="279"/>
            <a:chExt cx="19202" cy="10240"/>
          </a:xfrm>
        </p:grpSpPr>
        <p:sp>
          <p:nvSpPr>
            <p:cNvPr id="50" name="同侧圆角矩形 49"/>
            <p:cNvSpPr/>
            <p:nvPr>
              <p:custDataLst>
                <p:tags r:id="rId2"/>
              </p:custDataLst>
            </p:nvPr>
          </p:nvSpPr>
          <p:spPr>
            <a:xfrm>
              <a:off x="9743" y="5433"/>
              <a:ext cx="4239" cy="3157"/>
            </a:xfrm>
            <a:prstGeom prst="round2SameRect">
              <a:avLst>
                <a:gd name="adj1" fmla="val 6616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同侧圆角矩形 50"/>
            <p:cNvSpPr/>
            <p:nvPr>
              <p:custDataLst>
                <p:tags r:id="rId3"/>
              </p:custDataLst>
            </p:nvPr>
          </p:nvSpPr>
          <p:spPr>
            <a:xfrm>
              <a:off x="9743" y="5591"/>
              <a:ext cx="4238" cy="3041"/>
            </a:xfrm>
            <a:prstGeom prst="round2SameRect">
              <a:avLst>
                <a:gd name="adj1" fmla="val 6013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SK-1-text-22"/>
            <p:cNvSpPr/>
            <p:nvPr>
              <p:custDataLst>
                <p:tags r:id="rId4"/>
              </p:custDataLst>
            </p:nvPr>
          </p:nvSpPr>
          <p:spPr>
            <a:xfrm>
              <a:off x="9750" y="6163"/>
              <a:ext cx="4108" cy="39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ctr">
                <a:lnSpc>
                  <a:spcPts val="1950"/>
                </a:lnSpc>
                <a:buNone/>
              </a:pPr>
              <a:r>
                <a:rPr lang="en-US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降低致盲风险</a:t>
              </a:r>
              <a:endParaRPr lang="en-US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Text 1"/>
            <p:cNvSpPr/>
            <p:nvPr/>
          </p:nvSpPr>
          <p:spPr>
            <a:xfrm>
              <a:off x="152" y="279"/>
              <a:ext cx="4967" cy="83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申报条件：拟新增通用名【条件1】</a:t>
              </a:r>
              <a:endPara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申报目录类别：基本医保目录</a:t>
              </a:r>
              <a:endParaRPr 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Text 2"/>
            <p:cNvSpPr/>
            <p:nvPr/>
          </p:nvSpPr>
          <p:spPr>
            <a:xfrm>
              <a:off x="1451" y="2079"/>
              <a:ext cx="16300" cy="979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4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眼内注射用曲安奈德（罗利明  ）</a:t>
              </a:r>
              <a:endParaRPr 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36" name="Text 3"/>
            <p:cNvSpPr/>
            <p:nvPr/>
          </p:nvSpPr>
          <p:spPr>
            <a:xfrm>
              <a:off x="1" y="3231"/>
              <a:ext cx="19199" cy="403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Triamcinolone Acetonide for Ophthalmic Injection</a:t>
              </a:r>
              <a:endPara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" y="3907"/>
              <a:ext cx="19200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zh-CN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中国首个</a:t>
              </a: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合规、</a:t>
              </a: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安全、标准化的“玻璃体手术时玻璃体可视化”药品</a:t>
              </a:r>
              <a:endParaRPr lang="en-US" altLang="zh-CN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050" y="10178"/>
              <a:ext cx="2921" cy="34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PPV</a:t>
              </a:r>
              <a:r>
                <a:rPr lang="zh-CN" altLang="en-US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：玻璃体手术</a:t>
              </a:r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2" y="2888"/>
              <a:ext cx="1603" cy="1624"/>
            </a:xfrm>
            <a:prstGeom prst="rect">
              <a:avLst/>
            </a:prstGeom>
            <a:effectLst/>
          </p:spPr>
        </p:pic>
        <p:sp>
          <p:nvSpPr>
            <p:cNvPr id="2" name="文本框 1"/>
            <p:cNvSpPr txBox="1"/>
            <p:nvPr/>
          </p:nvSpPr>
          <p:spPr>
            <a:xfrm>
              <a:off x="14019" y="1908"/>
              <a:ext cx="885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®</a:t>
              </a:r>
              <a:endParaRPr lang="en-US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  <p:sp>
          <p:nvSpPr>
            <p:cNvPr id="4" name="同侧圆角矩形 3"/>
            <p:cNvSpPr/>
            <p:nvPr>
              <p:custDataLst>
                <p:tags r:id="rId6"/>
              </p:custDataLst>
            </p:nvPr>
          </p:nvSpPr>
          <p:spPr>
            <a:xfrm>
              <a:off x="882" y="5432"/>
              <a:ext cx="4239" cy="3157"/>
            </a:xfrm>
            <a:prstGeom prst="round2SameRect">
              <a:avLst>
                <a:gd name="adj1" fmla="val 6616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同侧圆角矩形 16"/>
            <p:cNvSpPr/>
            <p:nvPr>
              <p:custDataLst>
                <p:tags r:id="rId7"/>
              </p:custDataLst>
            </p:nvPr>
          </p:nvSpPr>
          <p:spPr>
            <a:xfrm>
              <a:off x="882" y="5590"/>
              <a:ext cx="4238" cy="3043"/>
            </a:xfrm>
            <a:prstGeom prst="round2SameRect">
              <a:avLst>
                <a:gd name="adj1" fmla="val 6013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K-1-text-18"/>
            <p:cNvSpPr/>
            <p:nvPr>
              <p:custDataLst>
                <p:tags r:id="rId8"/>
              </p:custDataLst>
            </p:nvPr>
          </p:nvSpPr>
          <p:spPr>
            <a:xfrm>
              <a:off x="917" y="6226"/>
              <a:ext cx="4169" cy="39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ctr">
                <a:lnSpc>
                  <a:spcPts val="1950"/>
                </a:lnSpc>
                <a:buNone/>
              </a:pPr>
              <a:r>
                <a:rPr lang="en-US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填补目录空白</a:t>
              </a:r>
              <a:endParaRPr lang="en-US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9" name="同侧圆角矩形 28"/>
            <p:cNvSpPr/>
            <p:nvPr>
              <p:custDataLst>
                <p:tags r:id="rId9"/>
              </p:custDataLst>
            </p:nvPr>
          </p:nvSpPr>
          <p:spPr>
            <a:xfrm>
              <a:off x="5312" y="5441"/>
              <a:ext cx="4239" cy="3157"/>
            </a:xfrm>
            <a:prstGeom prst="round2SameRect">
              <a:avLst>
                <a:gd name="adj1" fmla="val 6616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同侧圆角矩形 31"/>
            <p:cNvSpPr/>
            <p:nvPr>
              <p:custDataLst>
                <p:tags r:id="rId10"/>
              </p:custDataLst>
            </p:nvPr>
          </p:nvSpPr>
          <p:spPr>
            <a:xfrm>
              <a:off x="5312" y="5591"/>
              <a:ext cx="4238" cy="3043"/>
            </a:xfrm>
            <a:prstGeom prst="round2SameRect">
              <a:avLst>
                <a:gd name="adj1" fmla="val 6013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SK-1-text-20"/>
            <p:cNvSpPr/>
            <p:nvPr>
              <p:custDataLst>
                <p:tags r:id="rId11"/>
              </p:custDataLst>
            </p:nvPr>
          </p:nvSpPr>
          <p:spPr>
            <a:xfrm>
              <a:off x="5388" y="6222"/>
              <a:ext cx="4087" cy="4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ctr">
                <a:lnSpc>
                  <a:spcPts val="1950"/>
                </a:lnSpc>
                <a:buNone/>
              </a:pPr>
              <a:r>
                <a:rPr 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0苯甲醇/0毒性辅料</a:t>
              </a:r>
              <a:endParaRPr 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同侧圆角矩形 39"/>
            <p:cNvSpPr/>
            <p:nvPr>
              <p:custDataLst>
                <p:tags r:id="rId12"/>
              </p:custDataLst>
            </p:nvPr>
          </p:nvSpPr>
          <p:spPr>
            <a:xfrm>
              <a:off x="14134" y="5441"/>
              <a:ext cx="4239" cy="3157"/>
            </a:xfrm>
            <a:prstGeom prst="round2SameRect">
              <a:avLst>
                <a:gd name="adj1" fmla="val 6616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同侧圆角矩形 42"/>
            <p:cNvSpPr/>
            <p:nvPr>
              <p:custDataLst>
                <p:tags r:id="rId13"/>
              </p:custDataLst>
            </p:nvPr>
          </p:nvSpPr>
          <p:spPr>
            <a:xfrm>
              <a:off x="14126" y="5591"/>
              <a:ext cx="4238" cy="3043"/>
            </a:xfrm>
            <a:prstGeom prst="round2SameRect">
              <a:avLst>
                <a:gd name="adj1" fmla="val 6013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SK-1-text-20"/>
            <p:cNvSpPr/>
            <p:nvPr>
              <p:custDataLst>
                <p:tags r:id="rId14"/>
              </p:custDataLst>
            </p:nvPr>
          </p:nvSpPr>
          <p:spPr>
            <a:xfrm>
              <a:off x="14170" y="6222"/>
              <a:ext cx="4087" cy="4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ctr">
                <a:lnSpc>
                  <a:spcPts val="1950"/>
                </a:lnSpc>
                <a:buNone/>
              </a:pPr>
              <a:r>
                <a:rPr 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可视化跃升</a:t>
              </a:r>
              <a:endParaRPr 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>
              <p:custDataLst>
                <p:tags r:id="rId15"/>
              </p:custDataLst>
            </p:nvPr>
          </p:nvGrpSpPr>
          <p:grpSpPr>
            <a:xfrm>
              <a:off x="1307" y="6905"/>
              <a:ext cx="17051" cy="1069"/>
              <a:chOff x="1656" y="6905"/>
              <a:chExt cx="16701" cy="1069"/>
            </a:xfrm>
          </p:grpSpPr>
          <p:sp>
            <p:nvSpPr>
              <p:cNvPr id="24" name="SK-1-text-2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109" y="7014"/>
                <a:ext cx="3764" cy="84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原产国1046例主动安全性监测:</a:t>
                </a:r>
                <a:endParaRPr lang="en-US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4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非感染性眼内炎 0%</a:t>
                </a:r>
                <a:endParaRPr lang="en-US" sz="1400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SK-1-text-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656" y="7014"/>
                <a:ext cx="3506" cy="78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目录内无"玻璃体手术时玻璃体可视化"适应症药品</a:t>
                </a:r>
                <a:endParaRPr lang="en-US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7" name="SK-1-text-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75" y="6905"/>
                <a:ext cx="3577" cy="100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替代普通曲安奈德注射液</a:t>
                </a:r>
                <a:r>
                  <a:rPr lang="zh-CN" alt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超说明书</a:t>
                </a: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眼内使用风险</a:t>
                </a:r>
                <a:endParaRPr lang="en-US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6" name="SK-1-text-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4332" y="7013"/>
                <a:ext cx="4025" cy="96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zh-CN" alt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手术</a:t>
                </a:r>
                <a:r>
                  <a:rPr lang="en-US" altLang="zh-CN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操作困难 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</a:t>
                </a:r>
                <a:r>
                  <a:rPr 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1.54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→ </a:t>
                </a:r>
                <a:endParaRPr lang="en-US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zh-CN" alt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手术</a:t>
                </a:r>
                <a:r>
                  <a:rPr lang="en-US" altLang="zh-CN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en-US" sz="14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操作完全无困难 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（3</a:t>
                </a:r>
                <a:r>
                  <a:rPr 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.61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r>
                  <a:rPr 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endParaRPr 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-1" y="9135"/>
              <a:ext cx="19200" cy="808"/>
              <a:chOff x="-1" y="9135"/>
              <a:chExt cx="19200" cy="80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393" y="9137"/>
                <a:ext cx="16806" cy="807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txBody>
              <a:bodyPr wrap="square">
                <a:noAutofit/>
              </a:bodyPr>
              <a:lstStyle/>
              <a:p>
                <a:pPr algn="dist" defTabSz="266700">
                  <a:lnSpc>
                    <a:spcPct val="110000"/>
                  </a:lnSpc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 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 </a:t>
                </a:r>
                <a:r>
                  <a:rPr lang="zh-CN" altLang="en-US" sz="20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-1" y="9135"/>
                <a:ext cx="2394" cy="80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 anchor="t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0"/>
                    <a:sym typeface="+mn-ea"/>
                  </a:rPr>
                  <a:t>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0"/>
                    <a:sym typeface="+mn-ea"/>
                  </a:rPr>
                  <a:t>临床价值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endParaRPr>
              </a:p>
            </p:txBody>
          </p:sp>
          <p:sp>
            <p:nvSpPr>
              <p:cNvPr id="5" name="右箭头 4"/>
              <p:cNvSpPr/>
              <p:nvPr/>
            </p:nvSpPr>
            <p:spPr>
              <a:xfrm>
                <a:off x="7765" y="9277"/>
                <a:ext cx="1350" cy="520"/>
              </a:xfrm>
              <a:prstGeom prst="rightArrow">
                <a:avLst>
                  <a:gd name="adj1" fmla="val 50000"/>
                  <a:gd name="adj2" fmla="val 10536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730" y="9320"/>
                <a:ext cx="1123" cy="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b="1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提升为</a:t>
                </a:r>
                <a:endParaRPr lang="zh-CN" altLang="en-US" sz="12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9" y="9214"/>
                <a:ext cx="5297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原高风险超说明书用药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336" y="9215"/>
                <a:ext cx="4480" cy="60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335" y="9228"/>
                <a:ext cx="4480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合规、安全、可监管的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815" y="9215"/>
                <a:ext cx="2380" cy="6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3811" y="9229"/>
                <a:ext cx="2370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标准化用药</a:t>
                </a:r>
                <a:endPara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箭头: 五边形 12"/>
          <p:cNvSpPr/>
          <p:nvPr/>
        </p:nvSpPr>
        <p:spPr>
          <a:xfrm>
            <a:off x="635" y="0"/>
            <a:ext cx="207518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16710" y="6252845"/>
            <a:ext cx="1061529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本品价值集中在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填补空白、降低致盲风险、标准化管理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后续并发症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70" y="6252210"/>
            <a:ext cx="1616075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485140" y="804545"/>
            <a:ext cx="11563985" cy="5907405"/>
            <a:chOff x="1260" y="1041"/>
            <a:chExt cx="17741" cy="8702"/>
          </a:xfrm>
        </p:grpSpPr>
        <p:sp>
          <p:nvSpPr>
            <p:cNvPr id="8" name="Rounded Rectangle 93"/>
            <p:cNvSpPr/>
            <p:nvPr>
              <p:custDataLst>
                <p:tags r:id="rId2"/>
              </p:custDataLst>
            </p:nvPr>
          </p:nvSpPr>
          <p:spPr>
            <a:xfrm>
              <a:off x="1264" y="7642"/>
              <a:ext cx="17062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915DC7"/>
                </a:solidFill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6" name="Rounded Rectangle 105"/>
            <p:cNvSpPr/>
            <p:nvPr>
              <p:custDataLst>
                <p:tags r:id="rId3"/>
              </p:custDataLst>
            </p:nvPr>
          </p:nvSpPr>
          <p:spPr>
            <a:xfrm>
              <a:off x="1263" y="6531"/>
              <a:ext cx="17063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0" name="Rounded Rectangle 99"/>
            <p:cNvSpPr/>
            <p:nvPr>
              <p:custDataLst>
                <p:tags r:id="rId4"/>
              </p:custDataLst>
            </p:nvPr>
          </p:nvSpPr>
          <p:spPr>
            <a:xfrm>
              <a:off x="1261" y="5423"/>
              <a:ext cx="17065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4" name="Rounded Rectangle 93"/>
            <p:cNvSpPr/>
            <p:nvPr>
              <p:custDataLst>
                <p:tags r:id="rId5"/>
              </p:custDataLst>
            </p:nvPr>
          </p:nvSpPr>
          <p:spPr>
            <a:xfrm>
              <a:off x="1262" y="4323"/>
              <a:ext cx="17022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8" name="Rounded Rectangle 87"/>
            <p:cNvSpPr/>
            <p:nvPr>
              <p:custDataLst>
                <p:tags r:id="rId6"/>
              </p:custDataLst>
            </p:nvPr>
          </p:nvSpPr>
          <p:spPr>
            <a:xfrm>
              <a:off x="1260" y="3242"/>
              <a:ext cx="17066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6" name="Rounded Rectangle 75"/>
            <p:cNvSpPr/>
            <p:nvPr>
              <p:custDataLst>
                <p:tags r:id="rId7"/>
              </p:custDataLst>
            </p:nvPr>
          </p:nvSpPr>
          <p:spPr>
            <a:xfrm>
              <a:off x="1261" y="1041"/>
              <a:ext cx="17065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Rounded Rectangle 71"/>
            <p:cNvSpPr/>
            <p:nvPr>
              <p:custDataLst>
                <p:tags r:id="rId8"/>
              </p:custDataLst>
            </p:nvPr>
          </p:nvSpPr>
          <p:spPr>
            <a:xfrm>
              <a:off x="1261" y="1041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3" name="Rounded Rectangle 72"/>
            <p:cNvSpPr/>
            <p:nvPr>
              <p:custDataLst>
                <p:tags r:id="rId9"/>
              </p:custDataLst>
            </p:nvPr>
          </p:nvSpPr>
          <p:spPr>
            <a:xfrm>
              <a:off x="1465" y="1252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10"/>
              </p:custDataLst>
            </p:nvPr>
          </p:nvSpPr>
          <p:spPr>
            <a:xfrm>
              <a:off x="1531" y="1252"/>
              <a:ext cx="494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900" b="1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endParaRPr sz="1900" b="1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11"/>
              </p:custDataLst>
            </p:nvPr>
          </p:nvSpPr>
          <p:spPr>
            <a:xfrm>
              <a:off x="2253" y="1041"/>
              <a:ext cx="1999" cy="9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8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基本信息</a:t>
              </a:r>
              <a:endParaRPr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12"/>
              </p:custDataLst>
            </p:nvPr>
          </p:nvSpPr>
          <p:spPr>
            <a:xfrm>
              <a:off x="4661" y="1041"/>
              <a:ext cx="11562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lnSpc>
                  <a:spcPct val="190000"/>
                </a:lnSpc>
                <a:buFont typeface="微软雅黑" panose="020B0503020204020204" pitchFamily="34" charset="-122"/>
                <a:buChar char="•"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我国首个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获批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“玻璃体手术（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PPV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）时的玻璃体可视化”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适应症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5.1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类药品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2" name="Rounded Rectangle 81"/>
            <p:cNvSpPr/>
            <p:nvPr>
              <p:custDataLst>
                <p:tags r:id="rId13"/>
              </p:custDataLst>
            </p:nvPr>
          </p:nvSpPr>
          <p:spPr>
            <a:xfrm>
              <a:off x="1261" y="2120"/>
              <a:ext cx="17065" cy="962"/>
            </a:xfrm>
            <a:prstGeom prst="roundRect">
              <a:avLst/>
            </a:prstGeom>
            <a:solidFill>
              <a:srgbClr val="E0E6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8" name="Rounded Rectangle 77"/>
            <p:cNvSpPr/>
            <p:nvPr>
              <p:custDataLst>
                <p:tags r:id="rId14"/>
              </p:custDataLst>
            </p:nvPr>
          </p:nvSpPr>
          <p:spPr>
            <a:xfrm>
              <a:off x="1261" y="2120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9" name="Rounded Rectangle 78"/>
            <p:cNvSpPr/>
            <p:nvPr>
              <p:custDataLst>
                <p:tags r:id="rId15"/>
              </p:custDataLst>
            </p:nvPr>
          </p:nvSpPr>
          <p:spPr>
            <a:xfrm>
              <a:off x="1465" y="2332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16"/>
              </p:custDataLst>
            </p:nvPr>
          </p:nvSpPr>
          <p:spPr>
            <a:xfrm>
              <a:off x="1531" y="2332"/>
              <a:ext cx="494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900" b="1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endParaRPr sz="1900" b="1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1" name="TextBox 80"/>
            <p:cNvSpPr txBox="1"/>
            <p:nvPr>
              <p:custDataLst>
                <p:tags r:id="rId17"/>
              </p:custDataLst>
            </p:nvPr>
          </p:nvSpPr>
          <p:spPr>
            <a:xfrm>
              <a:off x="2253" y="2120"/>
              <a:ext cx="1998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未满足需求</a:t>
              </a:r>
              <a:endParaRPr sz="17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18"/>
              </p:custDataLst>
            </p:nvPr>
          </p:nvSpPr>
          <p:spPr>
            <a:xfrm>
              <a:off x="4619" y="2119"/>
              <a:ext cx="13664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lnSpc>
                  <a:spcPct val="190000"/>
                </a:lnSpc>
                <a:buFont typeface="微软雅黑" panose="020B0503020204020204" pitchFamily="34" charset="-122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中国有曲安奈德制剂，但没有合规、安全的</a:t>
              </a:r>
              <a:r>
                <a:rPr lang="zh-CN" altLang="en-US" sz="1600" b="1" u="sng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眼内专用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曲安奈德制剂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4" name="Rounded Rectangle 83"/>
            <p:cNvSpPr/>
            <p:nvPr>
              <p:custDataLst>
                <p:tags r:id="rId19"/>
              </p:custDataLst>
            </p:nvPr>
          </p:nvSpPr>
          <p:spPr>
            <a:xfrm>
              <a:off x="1261" y="3242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5" name="Rounded Rectangle 84"/>
            <p:cNvSpPr/>
            <p:nvPr>
              <p:custDataLst>
                <p:tags r:id="rId20"/>
              </p:custDataLst>
            </p:nvPr>
          </p:nvSpPr>
          <p:spPr>
            <a:xfrm>
              <a:off x="1465" y="3453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1529" y="3453"/>
              <a:ext cx="499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endParaRPr sz="1900" b="1" dirty="0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22"/>
              </p:custDataLst>
            </p:nvPr>
          </p:nvSpPr>
          <p:spPr>
            <a:xfrm>
              <a:off x="2253" y="3243"/>
              <a:ext cx="1997" cy="9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安全性</a:t>
              </a:r>
              <a:endParaRPr sz="1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3"/>
              </p:custDataLst>
            </p:nvPr>
          </p:nvSpPr>
          <p:spPr>
            <a:xfrm>
              <a:off x="4554" y="3243"/>
              <a:ext cx="14374" cy="9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lnSpc>
                  <a:spcPct val="100000"/>
                </a:lnSpc>
                <a:buFont typeface="微软雅黑" panose="020B0503020204020204" pitchFamily="34" charset="-122"/>
                <a:buChar char="•"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告别“苯甲醇”视网膜损伤；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真实世界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1046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例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上市后安全性监测，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非感染性眼内炎发生率为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0%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，降低致盲风险</a:t>
              </a:r>
              <a:endParaRPr sz="1600" b="0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0" name="Rounded Rectangle 89"/>
            <p:cNvSpPr/>
            <p:nvPr>
              <p:custDataLst>
                <p:tags r:id="rId24"/>
              </p:custDataLst>
            </p:nvPr>
          </p:nvSpPr>
          <p:spPr>
            <a:xfrm>
              <a:off x="1261" y="4323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1" name="Rounded Rectangle 90"/>
            <p:cNvSpPr/>
            <p:nvPr>
              <p:custDataLst>
                <p:tags r:id="rId25"/>
              </p:custDataLst>
            </p:nvPr>
          </p:nvSpPr>
          <p:spPr>
            <a:xfrm>
              <a:off x="1465" y="4533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2" name="TextBox 91"/>
            <p:cNvSpPr txBox="1"/>
            <p:nvPr>
              <p:custDataLst>
                <p:tags r:id="rId26"/>
              </p:custDataLst>
            </p:nvPr>
          </p:nvSpPr>
          <p:spPr>
            <a:xfrm>
              <a:off x="1529" y="4533"/>
              <a:ext cx="499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endParaRPr sz="1900" b="1" dirty="0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3" name="TextBox 92"/>
            <p:cNvSpPr txBox="1"/>
            <p:nvPr>
              <p:custDataLst>
                <p:tags r:id="rId27"/>
              </p:custDataLst>
            </p:nvPr>
          </p:nvSpPr>
          <p:spPr>
            <a:xfrm>
              <a:off x="2253" y="4323"/>
              <a:ext cx="1997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有效性</a:t>
              </a:r>
              <a:endParaRPr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28"/>
              </p:custDataLst>
            </p:nvPr>
          </p:nvSpPr>
          <p:spPr>
            <a:xfrm>
              <a:off x="4662" y="4533"/>
              <a:ext cx="14339" cy="62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 algn="l">
                <a:lnSpc>
                  <a:spcPct val="100000"/>
                </a:lnSpc>
                <a:buClrTx/>
                <a:buSzTx/>
                <a:buFont typeface="微软雅黑" panose="020B0503020204020204" pitchFamily="34" charset="-122"/>
                <a:buChar char="•"/>
              </a:pPr>
              <a:r>
                <a:rPr lang="zh-CN" altLang="en-US" sz="1600" kern="10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玻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璃体手术可视化显著提升，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从手术操作困难（1.54）→ 手术操作完全无困难（3.61）的飞跃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6" name="Rounded Rectangle 95"/>
            <p:cNvSpPr/>
            <p:nvPr>
              <p:custDataLst>
                <p:tags r:id="rId29"/>
              </p:custDataLst>
            </p:nvPr>
          </p:nvSpPr>
          <p:spPr>
            <a:xfrm>
              <a:off x="1261" y="5423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7" name="Rounded Rectangle 96"/>
            <p:cNvSpPr/>
            <p:nvPr>
              <p:custDataLst>
                <p:tags r:id="rId30"/>
              </p:custDataLst>
            </p:nvPr>
          </p:nvSpPr>
          <p:spPr>
            <a:xfrm>
              <a:off x="1465" y="5634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31"/>
              </p:custDataLst>
            </p:nvPr>
          </p:nvSpPr>
          <p:spPr>
            <a:xfrm>
              <a:off x="1529" y="5634"/>
              <a:ext cx="499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endParaRPr sz="1900" b="1" dirty="0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2"/>
              </p:custDataLst>
            </p:nvPr>
          </p:nvSpPr>
          <p:spPr>
            <a:xfrm>
              <a:off x="2253" y="5424"/>
              <a:ext cx="1999" cy="9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创新性</a:t>
              </a:r>
              <a:endParaRPr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1" name="TextBox 100"/>
            <p:cNvSpPr txBox="1"/>
            <p:nvPr>
              <p:custDataLst>
                <p:tags r:id="rId33"/>
              </p:custDataLst>
            </p:nvPr>
          </p:nvSpPr>
          <p:spPr>
            <a:xfrm>
              <a:off x="4661" y="5423"/>
              <a:ext cx="12998" cy="9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lvl="1" indent="-285750">
                <a:lnSpc>
                  <a:spcPct val="190000"/>
                </a:lnSpc>
                <a:buFont typeface="微软雅黑" panose="020B0503020204020204" pitchFamily="34" charset="-122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“微观粒径</a:t>
              </a:r>
              <a:r>
                <a:rPr lang="zh-CN" altLang="en-US" sz="1600" b="1" u="sng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眼内专用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定制” 与“固态粉针现配设计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sz="1600" b="1" dirty="0" err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重构眼内</a:t>
              </a:r>
              <a:r>
                <a:rPr lang="en-US" sz="1600" b="1" dirty="0" err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安全用药</a:t>
              </a:r>
              <a:r>
                <a:rPr sz="1600" b="1" dirty="0" err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专用制剂</a:t>
              </a:r>
              <a:endParaRPr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2" name="Rounded Rectangle 101"/>
            <p:cNvSpPr/>
            <p:nvPr>
              <p:custDataLst>
                <p:tags r:id="rId34"/>
              </p:custDataLst>
            </p:nvPr>
          </p:nvSpPr>
          <p:spPr>
            <a:xfrm>
              <a:off x="1261" y="6531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3" name="Rounded Rectangle 102"/>
            <p:cNvSpPr/>
            <p:nvPr>
              <p:custDataLst>
                <p:tags r:id="rId35"/>
              </p:custDataLst>
            </p:nvPr>
          </p:nvSpPr>
          <p:spPr>
            <a:xfrm>
              <a:off x="1465" y="6742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" name="TextBox 103"/>
            <p:cNvSpPr txBox="1"/>
            <p:nvPr>
              <p:custDataLst>
                <p:tags r:id="rId36"/>
              </p:custDataLst>
            </p:nvPr>
          </p:nvSpPr>
          <p:spPr>
            <a:xfrm>
              <a:off x="1529" y="6742"/>
              <a:ext cx="499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</a:t>
              </a:r>
              <a:endParaRPr sz="1900" b="1" dirty="0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" name="TextBox 104"/>
            <p:cNvSpPr txBox="1"/>
            <p:nvPr>
              <p:custDataLst>
                <p:tags r:id="rId37"/>
              </p:custDataLst>
            </p:nvPr>
          </p:nvSpPr>
          <p:spPr>
            <a:xfrm>
              <a:off x="2194" y="6532"/>
              <a:ext cx="2055" cy="9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</a:pPr>
              <a:r>
                <a:rPr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公平性</a:t>
              </a:r>
              <a:r>
                <a:rPr lang="en-US" altLang="zh-CN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</a:t>
              </a:r>
              <a:r>
                <a:rPr lang="en-US" altLang="zh-CN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7" name="TextBox 106"/>
            <p:cNvSpPr txBox="1"/>
            <p:nvPr>
              <p:custDataLst>
                <p:tags r:id="rId38"/>
              </p:custDataLst>
            </p:nvPr>
          </p:nvSpPr>
          <p:spPr>
            <a:xfrm>
              <a:off x="4662" y="6531"/>
              <a:ext cx="13381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lnSpc>
                  <a:spcPct val="180000"/>
                </a:lnSpc>
                <a:buFont typeface="微软雅黑" panose="020B0503020204020204" pitchFamily="34" charset="-122"/>
                <a:buChar char="•"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填补目录空白，满足玻璃体手术刚需，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推动地区间同质化、合理支付和标准化管理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" name="Rounded Rectangle 89"/>
            <p:cNvSpPr/>
            <p:nvPr>
              <p:custDataLst>
                <p:tags r:id="rId39"/>
              </p:custDataLst>
            </p:nvPr>
          </p:nvSpPr>
          <p:spPr>
            <a:xfrm>
              <a:off x="1261" y="7642"/>
              <a:ext cx="2993" cy="962"/>
            </a:xfrm>
            <a:prstGeom prst="roundRect">
              <a:avLst/>
            </a:prstGeom>
            <a:solidFill>
              <a:srgbClr val="3264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" name="Rounded Rectangle 90"/>
            <p:cNvSpPr/>
            <p:nvPr>
              <p:custDataLst>
                <p:tags r:id="rId40"/>
              </p:custDataLst>
            </p:nvPr>
          </p:nvSpPr>
          <p:spPr>
            <a:xfrm>
              <a:off x="1465" y="7854"/>
              <a:ext cx="626" cy="5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TextBox 91"/>
            <p:cNvSpPr txBox="1"/>
            <p:nvPr>
              <p:custDataLst>
                <p:tags r:id="rId41"/>
              </p:custDataLst>
            </p:nvPr>
          </p:nvSpPr>
          <p:spPr>
            <a:xfrm>
              <a:off x="1529" y="7854"/>
              <a:ext cx="499" cy="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3264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</a:t>
              </a:r>
              <a:endParaRPr sz="1900" b="1" dirty="0">
                <a:solidFill>
                  <a:srgbClr val="3264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92"/>
            <p:cNvSpPr txBox="1"/>
            <p:nvPr>
              <p:custDataLst>
                <p:tags r:id="rId42"/>
              </p:custDataLst>
            </p:nvPr>
          </p:nvSpPr>
          <p:spPr>
            <a:xfrm>
              <a:off x="2253" y="7642"/>
              <a:ext cx="1997" cy="9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70000"/>
                </a:lnSpc>
                <a:buClrTx/>
                <a:buSzTx/>
                <a:buFontTx/>
              </a:pPr>
              <a:r>
                <a:rPr lang="zh-CN" sz="17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总结</a:t>
              </a:r>
              <a:endParaRPr sz="17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TextBox 94"/>
            <p:cNvSpPr txBox="1"/>
            <p:nvPr>
              <p:custDataLst>
                <p:tags r:id="rId43"/>
              </p:custDataLst>
            </p:nvPr>
          </p:nvSpPr>
          <p:spPr>
            <a:xfrm>
              <a:off x="4661" y="7772"/>
              <a:ext cx="13622" cy="83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lvl="1" indent="-285750"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微软雅黑" panose="020B0503020204020204" pitchFamily="34" charset="-122"/>
                <a:buChar char="•"/>
              </a:pPr>
              <a:r>
                <a:rPr lang="zh-CN" altLang="en-US" sz="1600" b="1" u="sng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眼内注射用曲安奈德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的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综合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价值：填补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目录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空白、降低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致盲</a:t>
              </a:r>
              <a:r>
                <a:rPr lang="zh-CN" altLang="en-US" sz="1600" kern="10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风险、临床路径标准化可控管理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TextBox 94"/>
            <p:cNvSpPr txBox="1"/>
            <p:nvPr>
              <p:custDataLst>
                <p:tags r:id="rId44"/>
              </p:custDataLst>
            </p:nvPr>
          </p:nvSpPr>
          <p:spPr>
            <a:xfrm>
              <a:off x="4661" y="8992"/>
              <a:ext cx="14205" cy="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lvl="1" indent="-285750"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微软雅黑" panose="020B0503020204020204" pitchFamily="34" charset="-122"/>
                <a:buChar char="•"/>
              </a:pPr>
              <a:endParaRPr lang="zh-CN" altLang="en-US" sz="1600" kern="1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7340" y="905510"/>
          <a:ext cx="6358890" cy="4862830"/>
        </p:xfrm>
        <a:graphic>
          <a:graphicData uri="http://schemas.openxmlformats.org/drawingml/2006/table">
            <a:tbl>
              <a:tblPr/>
              <a:tblGrid>
                <a:gridCol w="1381125"/>
                <a:gridCol w="4977765"/>
              </a:tblGrid>
              <a:tr h="400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内容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药品名称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眼内注射用曲安奈德</a:t>
                      </a:r>
                      <a:r>
                        <a:rPr lang="zh-CN" altLang="en-US" sz="105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（罗利明</a:t>
                      </a:r>
                      <a:r>
                        <a:rPr lang="en-US" altLang="zh-CN" sz="105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®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en-US" sz="105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sz="1050" b="0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申报类别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基本医保目录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注册分类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化药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5.1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规格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40mg</a:t>
                      </a:r>
                      <a:endParaRPr lang="en-US" altLang="zh-CN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玻璃体手术时的玻璃体可视化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用法用量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玻璃体内注射给药。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通常向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瓶本品中注入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4ml⽣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理盐⽔或眼内冲洗灌注液，配置成浓度为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10mg/ml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的混悬液。使⽤前需混悬，注射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0.5-4mg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。同时，可适当调整混悬液中曲安奈德的浓度，但不应超过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40mg/ml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大陆首次上市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同通用名药物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OTC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全球首次上市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，日本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162" marR="50162" marT="41803" marB="41803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35" y="6624955"/>
            <a:ext cx="10191115" cy="2178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lvl="0" defTabSz="457200">
              <a:defRPr sz="65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参考资料：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眼内注射用曲安奈德说明书（罗利明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中国，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 WAKAMOTO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制药株式会社）；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眼内注射用曲安奈德说明书（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MaQaid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日本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,WAKAMOTO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制药株式会社）；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3. Chang et al. Exp. Eye Res. 2008,86(6):942–950.     4. Maia M, et al. Graefe’s Arch Clin Exp Ophthalmol. 2008;246(3):379-388.     5. Maia M, et al. Br J Ophthalmol. 2007;91(9):1122-1124..      6. Otsuka H, et al. Invest Ophthalmol Visual Sci. 2013;54(3):1758-1766.            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曲安奈德注射液说明书（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Kenolog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美国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,Bristol-Myers Squibb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微软雅黑" panose="020B0503020204020204" pitchFamily="34" charset="-122"/>
              </a:rPr>
              <a:t>）；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微软雅黑" panose="020B0503020204020204" pitchFamily="34" charset="-122"/>
            </a:endParaRPr>
          </a:p>
        </p:txBody>
      </p:sp>
      <p:sp>
        <p:nvSpPr>
          <p:cNvPr id="9" name="Text 2"/>
          <p:cNvSpPr/>
          <p:nvPr/>
        </p:nvSpPr>
        <p:spPr>
          <a:xfrm>
            <a:off x="1939290" y="20320"/>
            <a:ext cx="10045065" cy="5359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中国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首个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上市的合规、安全、标准化“玻璃体手术时玻璃体可视化”药品</a:t>
            </a:r>
            <a:endParaRPr lang="en-US" sz="2400" b="1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箭头: 五边形 12"/>
          <p:cNvSpPr/>
          <p:nvPr/>
        </p:nvSpPr>
        <p:spPr>
          <a:xfrm>
            <a:off x="0" y="-635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87845" y="904875"/>
            <a:ext cx="4972050" cy="4863465"/>
            <a:chOff x="10847" y="1400"/>
            <a:chExt cx="7830" cy="8073"/>
          </a:xfrm>
        </p:grpSpPr>
        <p:sp>
          <p:nvSpPr>
            <p:cNvPr id="10" name="矩形 9"/>
            <p:cNvSpPr/>
            <p:nvPr/>
          </p:nvSpPr>
          <p:spPr>
            <a:xfrm>
              <a:off x="10847" y="1400"/>
              <a:ext cx="7830" cy="807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01" y="1451"/>
              <a:ext cx="6939" cy="8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200" y="1450"/>
              <a:ext cx="7477" cy="8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参照药品建议：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空白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圆角矩形 58"/>
            <p:cNvSpPr/>
            <p:nvPr/>
          </p:nvSpPr>
          <p:spPr>
            <a:xfrm>
              <a:off x="11201" y="2598"/>
              <a:ext cx="6839" cy="6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微软雅黑" panose="020B0503020204020204" pitchFamily="34" charset="-12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目录内无 同适应症药物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01" y="3311"/>
              <a:ext cx="7378" cy="1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705" indent="-179705">
                <a:lnSpc>
                  <a:spcPts val="2300"/>
                </a:lnSpc>
                <a:buClr>
                  <a:schemeClr val="tx1"/>
                </a:buClr>
                <a:buFont typeface="微软雅黑" panose="020B0503020204020204" pitchFamily="34" charset="-122"/>
                <a:buChar char="•"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目录内缺乏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“玻璃体手术时的玻璃体可视化”适应症药物</a:t>
              </a:r>
              <a:endParaRPr lang="zh-CN" altLang="en-US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201" y="4685"/>
              <a:ext cx="7017" cy="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Clr>
                  <a:schemeClr val="tx1"/>
                </a:buClr>
              </a:pPr>
              <a:endPara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圆角矩形 58"/>
            <p:cNvSpPr/>
            <p:nvPr/>
          </p:nvSpPr>
          <p:spPr>
            <a:xfrm>
              <a:off x="11201" y="4547"/>
              <a:ext cx="6839" cy="6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微软雅黑" panose="020B0503020204020204" pitchFamily="34" charset="-12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我国尚无其他可供参照的合规用药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101" y="5288"/>
              <a:ext cx="7576" cy="2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705" indent="-179705">
                <a:lnSpc>
                  <a:spcPct val="150000"/>
                </a:lnSpc>
                <a:buClr>
                  <a:schemeClr val="tx1"/>
                </a:buClr>
                <a:buFont typeface="微软雅黑" panose="020B0503020204020204" pitchFamily="34" charset="-122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普通曲安奈德注射液，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安全性与合规性重大缺陷：</a:t>
              </a:r>
              <a:endPara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60045" lvl="1" indent="-228600" fontAlgn="base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辅料毒性：导致</a:t>
              </a:r>
              <a:r>
                <a:rPr lang="zh-CN" altLang="en-US" sz="1400" b="1" u="sng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视网膜损伤</a:t>
              </a:r>
              <a:r>
                <a:rPr lang="en-US" altLang="zh-CN" sz="14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3-4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和</a:t>
              </a:r>
              <a:r>
                <a:rPr lang="zh-CN" altLang="en-US" sz="1400" b="1" u="sng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非感染性眼内炎</a:t>
              </a:r>
              <a:r>
                <a:rPr lang="en-US" altLang="zh-CN" sz="14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5-6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发生率升高，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致盲风险增加</a:t>
              </a:r>
              <a:r>
                <a:rPr lang="zh-CN" altLang="en-US" sz="1400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60045" lvl="1" indent="-228600" fontAlgn="base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说明书禁令：</a:t>
              </a:r>
              <a:r>
                <a:rPr lang="zh-CN" altLang="en-US" sz="1400" b="1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原研说明书</a:t>
              </a:r>
              <a:r>
                <a:rPr lang="en-US" altLang="zh-CN" sz="14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明确标注</a:t>
              </a:r>
              <a:r>
                <a:rPr lang="zh-CN" altLang="en-US" sz="1400" b="1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禁止眼内使用</a:t>
              </a:r>
              <a:r>
                <a:rPr lang="zh-CN" altLang="en-US" sz="1400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60045" lvl="1" indent="-228600" fontAlgn="base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法律风险：属于</a:t>
              </a:r>
              <a:r>
                <a:rPr lang="zh-CN" altLang="en-US" sz="1400" b="1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非合规超说明书用药</a:t>
              </a:r>
              <a:r>
                <a:rPr lang="zh-CN" altLang="en-US" sz="1400" dirty="0">
                  <a:solidFill>
                    <a:srgbClr val="012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58"/>
            <p:cNvSpPr/>
            <p:nvPr/>
          </p:nvSpPr>
          <p:spPr>
            <a:xfrm>
              <a:off x="11201" y="8369"/>
              <a:ext cx="6839" cy="6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微软雅黑" panose="020B0503020204020204" pitchFamily="34" charset="-12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医保无法为高风险行为背书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19555" y="6077585"/>
            <a:ext cx="1067244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目录内无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同适应症合规药品，纳入后可建立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PPV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术中可视化用药的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规范诊疗路径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635" y="6076950"/>
            <a:ext cx="1520190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91750" y="6641465"/>
            <a:ext cx="1854835" cy="21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PPV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：玻璃体手术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40970" y="6492240"/>
            <a:ext cx="11976735" cy="299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defTabSz="457200">
              <a:defRPr sz="650">
                <a:solidFill>
                  <a:srgbClr val="6E82AA"/>
                </a:solidFill>
                <a:latin typeface="微软雅黑" panose="020B0503020204020204" pitchFamily="34" charset="-122"/>
              </a:defRPr>
            </a:pPr>
            <a:r>
              <a:rPr lang="zh-CN" altLang="en-US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参考资料： </a:t>
            </a:r>
            <a:r>
              <a:rPr kumimoji="0" lang="zh-CN" altLang="en-US" sz="65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 李筱荣，等. 微创玻璃体切除手术学. 天津科技翻译出版社.</a:t>
            </a:r>
            <a:r>
              <a:rPr lang="zh-CN" altLang="en-US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2012.</a:t>
            </a:r>
            <a:r>
              <a:rPr kumimoji="0" lang="zh-CN" altLang="en-US" sz="65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    9. </a:t>
            </a:r>
            <a:r>
              <a:rPr lang="zh-CN" altLang="en-US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2021年三方购买数据.</a:t>
            </a:r>
            <a:r>
              <a:rPr kumimoji="0" lang="zh-CN" altLang="en-US" sz="65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10. 黎晓新，等. 玻璃体视网膜手术学（第2版）. 人民卫生出版社，2014.   11. 魏文斌，等. 同仁玻璃体视网膜手术手册（第2版）. 2017.   12. Kim et al. Ophthalmology. 2025,132(4):P234–P269.   13. Bailey et al. Ophthalmology. 2025,132(4):P197–P233.   14. Ruamviboonsuk et al. Asia-pac. J. Ophthalmol. (Phila. Pa.). 2025,100254.   15. Corcóstegui et al. Journal of Ophthalmology. 2017,2017:1–10.       16. </a:t>
            </a:r>
            <a:r>
              <a:rPr lang="zh-CN" altLang="en-US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中华医学会眼科学分会眼底病学组 中国医师协会眼科医师分会眼底病专业委员会 et al. 中华眼底病杂志. 2025,41(7):492–506.         17. Korodi et al. Pharmazie. 2010,65(12):860–866.           18.   中国药典委员会. 中华人民共和国药典（第4部）（2025）,7；       19. Farah et al. Am. J. Ophthalmol. 2009,148(3):332-340.e1.</a:t>
            </a:r>
            <a:endParaRPr lang="zh-CN" altLang="en-US" sz="6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箭头: 五边形 12"/>
          <p:cNvSpPr/>
          <p:nvPr/>
        </p:nvSpPr>
        <p:spPr>
          <a:xfrm>
            <a:off x="0" y="-2540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未满足需求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4742180" y="5556250"/>
            <a:ext cx="2377440" cy="367030"/>
          </a:xfrm>
          <a:prstGeom prst="rightArrow">
            <a:avLst/>
          </a:prstGeom>
          <a:solidFill>
            <a:srgbClr val="10367B"/>
          </a:solidFill>
          <a:ln>
            <a:solidFill>
              <a:srgbClr val="1036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23435" y="5245100"/>
            <a:ext cx="2612390" cy="36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200" tIns="50800" rIns="762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一旦发生，必然面临“诊疗窘境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10367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97120" y="5996305"/>
            <a:ext cx="2057400" cy="257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200" tIns="50800" rIns="762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500" b="1" i="0" u="none" strike="noStrike" kern="1200" cap="none" spc="0" normalizeH="0" baseline="0" noProof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可能的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DE2C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致盲风险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DE2C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"/>
          <a:srcRect t="18711" r="757" b="29272"/>
          <a:stretch>
            <a:fillRect/>
          </a:stretch>
        </p:blipFill>
        <p:spPr>
          <a:xfrm>
            <a:off x="7396480" y="5180965"/>
            <a:ext cx="3663315" cy="12071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" y="5142230"/>
            <a:ext cx="3662680" cy="1245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97840" y="909320"/>
            <a:ext cx="5170170" cy="4165600"/>
          </a:xfrm>
          <a:prstGeom prst="roundRect">
            <a:avLst>
              <a:gd name="adj" fmla="val 6407"/>
            </a:avLst>
          </a:prstGeom>
          <a:noFill/>
          <a:ln w="16510">
            <a:solidFill>
              <a:srgbClr val="1556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81140" y="927735"/>
            <a:ext cx="5183505" cy="4165600"/>
          </a:xfrm>
          <a:prstGeom prst="roundRect">
            <a:avLst>
              <a:gd name="adj" fmla="val 6822"/>
            </a:avLst>
          </a:prstGeom>
          <a:noFill/>
          <a:ln w="16510">
            <a:solidFill>
              <a:srgbClr val="DE2C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2280" y="903605"/>
            <a:ext cx="5219065" cy="603885"/>
          </a:xfrm>
          <a:prstGeom prst="roundRect">
            <a:avLst>
              <a:gd name="adj" fmla="val 21578"/>
            </a:avLst>
          </a:prstGeom>
          <a:solidFill>
            <a:srgbClr val="063A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76695" y="917575"/>
            <a:ext cx="5193665" cy="603885"/>
          </a:xfrm>
          <a:prstGeom prst="roundRect">
            <a:avLst/>
          </a:prstGeom>
          <a:gradFill>
            <a:gsLst>
              <a:gs pos="0">
                <a:srgbClr val="E00217"/>
              </a:gs>
              <a:gs pos="100000">
                <a:srgbClr val="C40203"/>
              </a:gs>
            </a:gsLst>
            <a:lin ang="5400000" scaled="1"/>
          </a:gradFill>
          <a:ln>
            <a:noFill/>
          </a:ln>
          <a:effectLst>
            <a:outerShdw blurRad="40000" dir="5400000" rotWithShape="0">
              <a:srgbClr val="C40203">
                <a:alpha val="53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840" y="1521460"/>
            <a:ext cx="4300855" cy="4394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200" tIns="50800" rIns="762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国际指南</a:t>
            </a:r>
            <a:r>
              <a:rPr kumimoji="0" sz="2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一致推荐</a:t>
            </a:r>
            <a:endParaRPr kumimoji="0" sz="2200" b="1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5990" y="1000760"/>
            <a:ext cx="4479290" cy="4394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200" tIns="50800" rIns="762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国内外权威机构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明确禁止或不推荐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眼内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含苯甲醇的制剂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5000" y="1605280"/>
            <a:ext cx="4895850" cy="659130"/>
          </a:xfrm>
          <a:prstGeom prst="roundRect">
            <a:avLst/>
          </a:prstGeom>
          <a:solidFill>
            <a:srgbClr val="F8FAFF"/>
          </a:solidFill>
          <a:ln>
            <a:solidFill>
              <a:srgbClr val="B0CA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8300" y="1623695"/>
            <a:ext cx="4895850" cy="659130"/>
          </a:xfrm>
          <a:prstGeom prst="roundRect">
            <a:avLst/>
          </a:prstGeom>
          <a:solidFill>
            <a:srgbClr val="FFF8F8"/>
          </a:solidFill>
          <a:ln>
            <a:solidFill>
              <a:srgbClr val="F4B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965" y="1814830"/>
            <a:ext cx="4962525" cy="267970"/>
          </a:xfrm>
          <a:prstGeom prst="rect">
            <a:avLst/>
          </a:prstGeom>
          <a:noFill/>
        </p:spPr>
        <p:txBody>
          <a:bodyPr wrap="square" lIns="76200" tIns="50800" rIns="76200" bIns="50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玻璃体手术（PPV）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是致盲性眼底病的关键救治手段</a:t>
            </a:r>
            <a:r>
              <a:rPr kumimoji="0" lang="en-US" sz="105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；全国年手术量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24万+台</a:t>
            </a:r>
            <a:r>
              <a:rPr kumimoji="0" lang="en-US" sz="105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DE2C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635" y="1664970"/>
            <a:ext cx="4881880" cy="617855"/>
          </a:xfrm>
          <a:prstGeom prst="rect">
            <a:avLst/>
          </a:prstGeom>
          <a:noFill/>
        </p:spPr>
        <p:txBody>
          <a:bodyPr wrap="square" lIns="76200" tIns="50800" rIns="76200" bIns="508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普通曲安奈德注射液含“苯甲醇”等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眼内禁用成分</a:t>
            </a:r>
            <a:r>
              <a:rPr kumimoji="0" lang="en-US" sz="102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，可造成不可逆视网膜细胞毒性</a:t>
            </a:r>
            <a:r>
              <a:rPr kumimoji="0" lang="en-US" sz="102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，非感染性眼内炎发生率升高</a:t>
            </a:r>
            <a:r>
              <a:rPr sz="102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3-6 倍</a:t>
            </a:r>
            <a:r>
              <a:rPr lang="en-US" sz="102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5-6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增加致盲风险</a:t>
            </a:r>
            <a:r>
              <a:rPr kumimoji="0" lang="en-US" sz="102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。医院去除“苯甲醇”方法各异</a:t>
            </a:r>
            <a:r>
              <a:rPr kumimoji="0" lang="en-US" sz="102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kumimoji="0" sz="102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102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6110" y="2343785"/>
            <a:ext cx="4914265" cy="750570"/>
          </a:xfrm>
          <a:prstGeom prst="roundRect">
            <a:avLst/>
          </a:prstGeom>
          <a:noFill/>
          <a:ln w="12700">
            <a:solidFill>
              <a:srgbClr val="BE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4" name="Picture 23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2443480"/>
            <a:ext cx="776605" cy="50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733550" y="2416810"/>
            <a:ext cx="3751580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5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《微创玻璃体切除手术学》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（2012/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最新版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5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《玻璃体视网膜手术学》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（2014/第2版/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最新版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5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《同仁玻璃体视网膜手术手册》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（2017/第2版/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最新版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0367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5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0367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6110" y="3168015"/>
            <a:ext cx="4914265" cy="512445"/>
          </a:xfrm>
          <a:prstGeom prst="roundRect">
            <a:avLst/>
          </a:prstGeom>
          <a:noFill/>
          <a:ln w="12700">
            <a:solidFill>
              <a:srgbClr val="BE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7" name="Picture 26" descr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" y="3204845"/>
            <a:ext cx="766445" cy="439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733550" y="3266440"/>
            <a:ext cx="3751580" cy="3581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AAO 特发性黄斑裂孔临床指南（2025）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endParaRPr kumimoji="0" sz="11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•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AAO 特发性视网膜前膜和黄斑牵拉临床指南（2024）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6110" y="3771900"/>
            <a:ext cx="4914265" cy="549275"/>
          </a:xfrm>
          <a:prstGeom prst="roundRect">
            <a:avLst/>
          </a:prstGeom>
          <a:noFill/>
          <a:ln w="12700">
            <a:solidFill>
              <a:srgbClr val="BE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" name="Picture 29" descr="imag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25" y="3814445"/>
            <a:ext cx="776605" cy="468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733550" y="3827145"/>
            <a:ext cx="3751580" cy="3384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国际与亚太视网膜学会联合：孔源性视网膜脱离（RRD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手术的国际共识与指南（2025）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6110" y="4376420"/>
            <a:ext cx="4914265" cy="530860"/>
          </a:xfrm>
          <a:prstGeom prst="roundRect">
            <a:avLst/>
          </a:prstGeom>
          <a:noFill/>
          <a:ln w="12700">
            <a:solidFill>
              <a:srgbClr val="BE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3" name="Picture 32" descr="image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85" y="4406900"/>
            <a:ext cx="766445" cy="457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733550" y="4441825"/>
            <a:ext cx="3906520" cy="240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0">
                <a:solidFill>
                  <a:srgbClr val="10367B"/>
                </a:solidFill>
                <a:latin typeface="微软雅黑" panose="020B0503020204020204" pitchFamily="34" charset="-122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036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西班牙糖尿病视网膜病变诊断和治疗的更新指南（2017）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5" name="Connector 34"/>
          <p:cNvCxnSpPr/>
          <p:nvPr/>
        </p:nvCxnSpPr>
        <p:spPr>
          <a:xfrm>
            <a:off x="6136640" y="903605"/>
            <a:ext cx="0" cy="4147185"/>
          </a:xfrm>
          <a:prstGeom prst="line">
            <a:avLst/>
          </a:prstGeom>
          <a:ln>
            <a:solidFill>
              <a:srgbClr val="D2DCE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16"/>
          <p:cNvSpPr/>
          <p:nvPr/>
        </p:nvSpPr>
        <p:spPr>
          <a:xfrm>
            <a:off x="1193165" y="982345"/>
            <a:ext cx="4446905" cy="4394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200" tIns="50800" rIns="762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国际指南一致推荐：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曲安奈德是玻璃体手术（PPV）的刚需用药</a:t>
            </a:r>
            <a:endParaRPr kumimoji="0" sz="18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99feec4222232b446de2879fef84baa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95" y="779145"/>
            <a:ext cx="533400" cy="67246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762115" y="2407285"/>
            <a:ext cx="1562735" cy="2447925"/>
          </a:xfrm>
          <a:prstGeom prst="rect">
            <a:avLst/>
          </a:prstGeom>
          <a:solidFill>
            <a:srgbClr val="EDF4FF"/>
          </a:solidFill>
          <a:ln>
            <a:solidFill>
              <a:srgbClr val="96AA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62115" y="2407285"/>
            <a:ext cx="1562735" cy="392430"/>
          </a:xfrm>
          <a:prstGeom prst="rect">
            <a:avLst/>
          </a:prstGeom>
          <a:solidFill>
            <a:srgbClr val="63A1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2115" y="2391410"/>
            <a:ext cx="1562735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中国药典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18195" y="2407285"/>
            <a:ext cx="1562735" cy="2447925"/>
          </a:xfrm>
          <a:prstGeom prst="rect">
            <a:avLst/>
          </a:prstGeom>
          <a:solidFill>
            <a:srgbClr val="EDFAF6"/>
          </a:solidFill>
          <a:ln>
            <a:solidFill>
              <a:srgbClr val="96AA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18195" y="2407285"/>
            <a:ext cx="1562735" cy="392430"/>
          </a:xfrm>
          <a:prstGeom prst="rect">
            <a:avLst/>
          </a:prstGeom>
          <a:solidFill>
            <a:srgbClr val="56C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8195" y="2391410"/>
            <a:ext cx="1562735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美国FDA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074910" y="2407285"/>
            <a:ext cx="1562735" cy="2447925"/>
          </a:xfrm>
          <a:prstGeom prst="rect">
            <a:avLst/>
          </a:prstGeom>
          <a:solidFill>
            <a:srgbClr val="F3FAEE"/>
          </a:solidFill>
          <a:ln>
            <a:solidFill>
              <a:srgbClr val="96AA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74910" y="2407285"/>
            <a:ext cx="1562735" cy="392430"/>
          </a:xfrm>
          <a:prstGeom prst="rect">
            <a:avLst/>
          </a:prstGeom>
          <a:solidFill>
            <a:srgbClr val="82C2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74910" y="2391410"/>
            <a:ext cx="1562735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专家共识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09105" y="2855595"/>
            <a:ext cx="1522730" cy="6026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8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</a:t>
            </a:r>
            <a:r>
              <a:rPr kumimoji="0" sz="98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中国药典</a:t>
            </a:r>
            <a:r>
              <a:rPr kumimoji="0" lang="en-US" sz="98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</a:t>
            </a:r>
            <a:r>
              <a:rPr kumimoji="0" sz="98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：眼内注射溶液、眼内插入剂…</a:t>
            </a:r>
            <a:r>
              <a:rPr kumimoji="0" sz="980" b="1" i="0" u="none" strike="noStrike" kern="1200" cap="none" spc="0" normalizeH="0" baseline="0" noProof="0" dirty="0" err="1">
                <a:ln>
                  <a:noFill/>
                </a:ln>
                <a:solidFill>
                  <a:srgbClr val="DE2C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均不得加入抑菌剂</a:t>
            </a:r>
            <a:r>
              <a:rPr kumimoji="0" sz="98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（苯甲醇为抑菌剂</a:t>
            </a:r>
            <a:r>
              <a:rPr kumimoji="0" sz="98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）…</a:t>
            </a:r>
            <a:endParaRPr kumimoji="0" sz="98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1060" y="2855595"/>
            <a:ext cx="1438275" cy="721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含苯甲醇的传统肌注TA原研制剂说明书</a:t>
            </a:r>
            <a:r>
              <a:rPr kumimoji="0" lang="en-US" sz="94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不得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用于静脉、皮内、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rgbClr val="DE2C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眼内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、硬膜外或鞘内…</a:t>
            </a:r>
            <a:r>
              <a:rPr kumimoji="0" sz="94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由于苯甲醇的潜在毒性</a:t>
            </a:r>
            <a:r>
              <a:rPr kumimoji="0" sz="94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kumimoji="0" sz="94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85705" y="2855595"/>
            <a:ext cx="1551940" cy="838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中国专家共识</a:t>
            </a:r>
            <a:r>
              <a:rPr kumimoji="0" lang="en-US" sz="91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：为预防非感染性眼内炎，</a:t>
            </a: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DE2C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“避免使用含赋形剂的TA制剂”</a:t>
            </a: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sz="91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</a:t>
            </a:r>
            <a:r>
              <a:rPr kumimoji="0" sz="91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国际专家</a:t>
            </a:r>
            <a:r>
              <a:rPr lang="en-US" sz="91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sz="91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我们建议在玻璃体切除术和玻璃体内注射期间使用不含防腐剂的 TA</a:t>
            </a:r>
            <a:endParaRPr kumimoji="0" sz="9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465" y="3698875"/>
            <a:ext cx="992505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0160" y="3866515"/>
            <a:ext cx="1325245" cy="752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ef0305a7be7520292d0df178c53bb4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3255" y="3662680"/>
            <a:ext cx="869950" cy="10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a52434ce3ac2e457e8489c900bb1b8e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9105" y="805180"/>
            <a:ext cx="528320" cy="664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8620" y="479425"/>
            <a:ext cx="4293870" cy="299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600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美国、日本 眼内专用曲安奈德制剂均已上市</a:t>
            </a:r>
            <a:endParaRPr lang="zh-CN" altLang="en-US" sz="1600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7" name="Text 2"/>
          <p:cNvSpPr/>
          <p:nvPr/>
        </p:nvSpPr>
        <p:spPr>
          <a:xfrm>
            <a:off x="1939290" y="20320"/>
            <a:ext cx="10045065" cy="5359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中国有曲安奈德制剂，但没有合规、安全的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眼内专用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曲安奈德制剂</a:t>
            </a:r>
            <a:endParaRPr lang="zh-CN" altLang="en-US" sz="2400" b="1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7465" y="6555105"/>
            <a:ext cx="12154535" cy="30162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20. Roth et al. Arch. Ophthalmol. (chic. Ill,: 1960). 2003,121(9):1279–1282.；21. Fong et al. Asia-pac. J. Ophthalmol. (phila. Pa,). 2017,6(1):45–49.      22.</a:t>
            </a:r>
            <a:r>
              <a:rPr lang="zh-CN" altLang="en-US" sz="6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[MaQaid玻璃体内注射剂40mg定期安全性更新报告]. 日本医药品医疗机器综合机构（PMDA）2017.      </a:t>
            </a:r>
            <a:endParaRPr lang="zh-CN" altLang="en-US" sz="6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6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23. 《玻璃体内注射用曲安奈德用于玻璃体可视化临床研究-CSR-报告-V1.0-0727》</a:t>
            </a:r>
            <a:endParaRPr lang="zh-CN" altLang="en-US" sz="6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箭头: 五边形 12"/>
          <p:cNvSpPr/>
          <p:nvPr/>
        </p:nvSpPr>
        <p:spPr>
          <a:xfrm>
            <a:off x="0" y="-635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247015" y="2305050"/>
          <a:ext cx="11757025" cy="301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3" name="组合 42"/>
          <p:cNvGrpSpPr/>
          <p:nvPr/>
        </p:nvGrpSpPr>
        <p:grpSpPr>
          <a:xfrm>
            <a:off x="916305" y="4637405"/>
            <a:ext cx="11088370" cy="301459"/>
            <a:chOff x="1357391" y="4594031"/>
            <a:chExt cx="4628745" cy="301034"/>
          </a:xfrm>
        </p:grpSpPr>
        <p:sp>
          <p:nvSpPr>
            <p:cNvPr id="23" name="文本框 22"/>
            <p:cNvSpPr txBox="1"/>
            <p:nvPr/>
          </p:nvSpPr>
          <p:spPr>
            <a:xfrm>
              <a:off x="2316433" y="4594031"/>
              <a:ext cx="519283" cy="25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N=69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76536" y="4594031"/>
              <a:ext cx="522463" cy="25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N=46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239820" y="4594031"/>
              <a:ext cx="503643" cy="25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N=81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57391" y="4594031"/>
              <a:ext cx="518222" cy="25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N=104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649878" y="4635082"/>
              <a:ext cx="336258" cy="25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0A2D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N=1046</a:t>
              </a:r>
              <a:endParaRPr lang="en-US" altLang="zh-CN" sz="1100" dirty="0">
                <a:solidFill>
                  <a:srgbClr val="0A2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6705" y="5321935"/>
            <a:ext cx="3418840" cy="582295"/>
            <a:chOff x="484" y="8376"/>
            <a:chExt cx="5384" cy="917"/>
          </a:xfrm>
        </p:grpSpPr>
        <p:sp>
          <p:nvSpPr>
            <p:cNvPr id="56" name="Rounded Rectangle 37"/>
            <p:cNvSpPr/>
            <p:nvPr/>
          </p:nvSpPr>
          <p:spPr>
            <a:xfrm>
              <a:off x="485" y="8376"/>
              <a:ext cx="5383" cy="917"/>
            </a:xfrm>
            <a:prstGeom prst="roundRect">
              <a:avLst/>
            </a:prstGeom>
            <a:solidFill>
              <a:srgbClr val="F0F3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TextBox 38"/>
            <p:cNvSpPr txBox="1"/>
            <p:nvPr/>
          </p:nvSpPr>
          <p:spPr>
            <a:xfrm>
              <a:off x="484" y="8473"/>
              <a:ext cx="5383" cy="53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0例</a:t>
              </a: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（非感染性眼内炎）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8" name="TextBox 39"/>
            <p:cNvSpPr txBox="1"/>
            <p:nvPr/>
          </p:nvSpPr>
          <p:spPr>
            <a:xfrm>
              <a:off x="499" y="8914"/>
              <a:ext cx="5368" cy="348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sz="12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中国III期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临床试验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23</a:t>
              </a:r>
              <a:r>
                <a:rPr 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(N=93)</a:t>
              </a:r>
              <a:endParaRPr 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40555" y="5310505"/>
            <a:ext cx="3418205" cy="579120"/>
            <a:chOff x="7292304" y="3032430"/>
            <a:chExt cx="4375033" cy="954107"/>
          </a:xfrm>
        </p:grpSpPr>
        <p:sp>
          <p:nvSpPr>
            <p:cNvPr id="60" name="Rounded Rectangle 37"/>
            <p:cNvSpPr/>
            <p:nvPr/>
          </p:nvSpPr>
          <p:spPr>
            <a:xfrm>
              <a:off x="7293052" y="3032430"/>
              <a:ext cx="4354830" cy="954107"/>
            </a:xfrm>
            <a:prstGeom prst="roundRect">
              <a:avLst/>
            </a:prstGeom>
            <a:solidFill>
              <a:srgbClr val="F0F3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TextBox 38"/>
            <p:cNvSpPr txBox="1"/>
            <p:nvPr/>
          </p:nvSpPr>
          <p:spPr>
            <a:xfrm>
              <a:off x="7292304" y="3153786"/>
              <a:ext cx="4375033" cy="54505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lnSpc>
                  <a:spcPct val="70000"/>
                </a:lnSpc>
                <a:buClrTx/>
                <a:buSzTx/>
                <a:buFontTx/>
              </a:pP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0%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（非感染性眼内炎）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TextBox 39"/>
            <p:cNvSpPr txBox="1"/>
            <p:nvPr/>
          </p:nvSpPr>
          <p:spPr>
            <a:xfrm>
              <a:off x="7293801" y="3597362"/>
              <a:ext cx="4360816" cy="33895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原产国上市后安全性监测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22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N=1046)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533765" y="5310505"/>
            <a:ext cx="3448050" cy="579120"/>
            <a:chOff x="7277240" y="4122012"/>
            <a:chExt cx="4370642" cy="964569"/>
          </a:xfrm>
        </p:grpSpPr>
        <p:sp>
          <p:nvSpPr>
            <p:cNvPr id="65" name="Rounded Rectangle 37"/>
            <p:cNvSpPr/>
            <p:nvPr/>
          </p:nvSpPr>
          <p:spPr>
            <a:xfrm>
              <a:off x="7293052" y="4122012"/>
              <a:ext cx="4354830" cy="954107"/>
            </a:xfrm>
            <a:prstGeom prst="roundRect">
              <a:avLst/>
            </a:prstGeom>
            <a:solidFill>
              <a:srgbClr val="F0F3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6" name="TextBox 38"/>
            <p:cNvSpPr txBox="1"/>
            <p:nvPr/>
          </p:nvSpPr>
          <p:spPr>
            <a:xfrm>
              <a:off x="7277240" y="4243641"/>
              <a:ext cx="4369032" cy="54997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&gt;15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年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7" name="TextBox 39"/>
            <p:cNvSpPr txBox="1"/>
            <p:nvPr/>
          </p:nvSpPr>
          <p:spPr>
            <a:xfrm>
              <a:off x="7308864" y="4681713"/>
              <a:ext cx="4333089" cy="404868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国外临床安全用药史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230360" y="1136015"/>
            <a:ext cx="2774315" cy="1059180"/>
          </a:xfrm>
          <a:prstGeom prst="rect">
            <a:avLst/>
          </a:prstGeom>
          <a:solidFill>
            <a:srgbClr val="0A2D52"/>
          </a:solidFill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眼内注射用曲安奈德原产国上市后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1046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例主动安全性监测：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非感染性眼内炎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0%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340" y="1145540"/>
            <a:ext cx="8850630" cy="10502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clip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普通曲安奈德注射液，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非感染性眼内炎发生率：</a:t>
            </a: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6.7-28.3%</a:t>
            </a:r>
            <a:endParaRPr lang="en-US" altLang="zh-CN"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187505" y="1135798"/>
            <a:ext cx="12612" cy="3842887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2"/>
          <p:cNvSpPr/>
          <p:nvPr/>
        </p:nvSpPr>
        <p:spPr>
          <a:xfrm>
            <a:off x="1939290" y="81915"/>
            <a:ext cx="10045065" cy="9099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告别苯甲醇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眼内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暴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露；</a:t>
            </a:r>
            <a:r>
              <a:rPr lang="zh-CN" altLang="en-US" sz="2400" b="1" u="sng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眼内注射用曲安奈德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原产国上市后6年1046例主动安全性监测：非感染性眼内炎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0%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19555" y="6077585"/>
            <a:ext cx="1067244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非感染性眼内炎和疑似感染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处理风险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减少额外治疗、再手术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纠纷成本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635" y="6076950"/>
            <a:ext cx="1520190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905" y="-635"/>
            <a:ext cx="12193270" cy="6858635"/>
            <a:chOff x="-3" y="-1"/>
            <a:chExt cx="19202" cy="10801"/>
          </a:xfrm>
        </p:grpSpPr>
        <p:sp>
          <p:nvSpPr>
            <p:cNvPr id="44" name="箭头: 五边形 12"/>
            <p:cNvSpPr/>
            <p:nvPr/>
          </p:nvSpPr>
          <p:spPr>
            <a:xfrm>
              <a:off x="0" y="-1"/>
              <a:ext cx="3170" cy="884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  <a:effectLst>
              <a:outerShdw blurRad="76200" dist="38100" dir="2700000" algn="tl" rotWithShape="0">
                <a:schemeClr val="accent1">
                  <a:lumMod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有效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性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0" y="10458"/>
              <a:ext cx="19198" cy="34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defRPr sz="65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微软雅黑" panose="020B0503020204020204" pitchFamily="34" charset="-122"/>
                </a:rPr>
                <a:t>24. Yamakiri et al. Ophthalmology. 2007,114(2):289-296.e1.   25. Enaida et al. RETINA. 2003,23(6):764–770. 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Text 2"/>
            <p:cNvSpPr/>
            <p:nvPr/>
          </p:nvSpPr>
          <p:spPr>
            <a:xfrm>
              <a:off x="3076" y="32"/>
              <a:ext cx="15819" cy="84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indent="0" algn="l">
                <a:lnSpc>
                  <a:spcPct val="100000"/>
                </a:lnSpc>
                <a:buNone/>
              </a:pPr>
              <a:r>
                <a:rPr lang="zh-CN" altLang="en-US" sz="2400" b="1" dirty="0">
                  <a:solidFill>
                    <a:srgbClr val="0019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可视化从</a:t>
              </a:r>
              <a:r>
                <a:rPr lang="en-US" altLang="zh-CN" sz="2400" b="1" dirty="0">
                  <a:solidFill>
                    <a:srgbClr val="0019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操作困难</a:t>
              </a:r>
              <a:r>
                <a:rPr lang="zh-CN" altLang="en-US" sz="2400" b="1" dirty="0">
                  <a:solidFill>
                    <a:srgbClr val="0019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”到“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完全无困难</a:t>
              </a:r>
              <a:r>
                <a:rPr lang="zh-CN" altLang="en-US" sz="2400" b="1" dirty="0">
                  <a:solidFill>
                    <a:srgbClr val="0019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”为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减少医源性损伤</a:t>
              </a:r>
              <a:r>
                <a:rPr lang="zh-CN" altLang="en-US" sz="2400" b="1" dirty="0">
                  <a:solidFill>
                    <a:srgbClr val="0019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提供机制基础</a:t>
              </a:r>
              <a:endPara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91" y="9706"/>
              <a:ext cx="16807" cy="807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txBody>
            <a:bodyPr wrap="square">
              <a:noAutofit/>
            </a:bodyPr>
            <a:lstStyle/>
            <a:p>
              <a:pPr algn="dist" defTabSz="266700">
                <a:lnSpc>
                  <a:spcPct val="11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提升术中可视化质量，有助于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减少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医源性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裂孔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脱离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再手术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相关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并发症疾病负担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</a:t>
              </a: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dist" defTabSz="266700">
                <a:lnSpc>
                  <a:spcPct val="110000"/>
                </a:lnSpc>
              </a:pPr>
              <a:endParaRPr lang="en-US" altLang="zh-CN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dist" defTabSz="266700">
                <a:lnSpc>
                  <a:spcPct val="110000"/>
                </a:lnSpc>
              </a:pPr>
              <a:r>
                <a:rPr lang="en-US" altLang="zh-CN" sz="6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-3" y="9705"/>
              <a:ext cx="2394" cy="80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临床价值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flipH="1">
              <a:off x="317" y="8581"/>
              <a:ext cx="18756" cy="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45720" numCol="1" anchor="ctr" anchorCtr="0" compatLnSpc="1">
              <a:spAutoFit/>
            </a:bodyPr>
            <a:lstStyle/>
            <a:p>
              <a:pPr marL="171450" marR="0" lvl="0" indent="-1714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微软雅黑" panose="020B0503020204020204" pitchFamily="34" charset="-122"/>
                <a:buChar char="u"/>
              </a:pP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本研究</a:t>
              </a:r>
              <a:r>
                <a:rPr kumimoji="0" lang="en-US" altLang="zh-CN" sz="1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23</a:t>
              </a: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采用用药前后自身对照，</a:t>
              </a: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从“可视化”和“操作可行性”两个维度设计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0-4</a:t>
              </a: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分评分标准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（满分：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分）</a:t>
              </a: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；</a:t>
              </a: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结合盲态独立中心影像评价，并严格预设2分的临床意义界值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71450" lvl="0" indent="-1714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微软雅黑" panose="020B0503020204020204" pitchFamily="34" charset="-122"/>
                <a:buChar char="u"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在中国人群中</a:t>
              </a:r>
              <a:r>
                <a:rPr kumimoji="0" lang="zh-CN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显著提升玻璃体后皮质可视化等级</a:t>
              </a:r>
              <a:r>
                <a:rPr kumimoji="0" lang="zh-CN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从“手术操作困难或勉强操作”的“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1.54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”→ “手术操作完全无困难”的 “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3.61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”。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2" name="图片 11" descr="ChatGPT Image 2026年6月6日 22_47_41"/>
            <p:cNvPicPr>
              <a:picLocks noChangeAspect="1"/>
            </p:cNvPicPr>
            <p:nvPr/>
          </p:nvPicPr>
          <p:blipFill>
            <a:blip r:embed="rId1"/>
            <a:srcRect t="71102" b="14454"/>
            <a:stretch>
              <a:fillRect/>
            </a:stretch>
          </p:blipFill>
          <p:spPr>
            <a:xfrm>
              <a:off x="11" y="6949"/>
              <a:ext cx="19189" cy="1560"/>
            </a:xfrm>
            <a:prstGeom prst="rect">
              <a:avLst/>
            </a:prstGeom>
          </p:spPr>
        </p:pic>
        <p:pic>
          <p:nvPicPr>
            <p:cNvPr id="17" name="图片 16" descr="ChatGPT Image 2026年6月7日 11_19_12"/>
            <p:cNvPicPr>
              <a:picLocks noChangeAspect="1"/>
            </p:cNvPicPr>
            <p:nvPr/>
          </p:nvPicPr>
          <p:blipFill>
            <a:blip r:embed="rId2"/>
            <a:srcRect t="18269" b="29185"/>
            <a:stretch>
              <a:fillRect/>
            </a:stretch>
          </p:blipFill>
          <p:spPr>
            <a:xfrm>
              <a:off x="11" y="1202"/>
              <a:ext cx="19189" cy="5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905" y="6736080"/>
            <a:ext cx="12190095" cy="762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65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algn="l">
              <a:lnSpc>
                <a:spcPct val="30000"/>
              </a:lnSpc>
            </a:pPr>
            <a:r>
              <a:rPr lang="en-US" altLang="zh-CN" sz="65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26. Shimamura et al. Tokai J. Exp. Clin. Med. 2017,42(2):67–70.     27. Li et al. Drug Delivery. 2021,28(1):19–36.        28. Dodwell et al. Clin. Ophthalmol. 2015,9:1033–1040..        29. Kleinman et al. Ophthalmology. 2010,117(8):1654-1654.e4.</a:t>
            </a:r>
            <a:endParaRPr lang="en-US" altLang="zh-CN" sz="65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30000"/>
              </a:lnSpc>
            </a:pPr>
            <a:endParaRPr lang="en-US" altLang="zh-CN" sz="550" dirty="0">
              <a:cs typeface="微软雅黑" panose="020B0503020204020204" pitchFamily="34" charset="-122"/>
            </a:endParaRPr>
          </a:p>
        </p:txBody>
      </p:sp>
      <p:sp>
        <p:nvSpPr>
          <p:cNvPr id="59" name="箭头: 五边形 12"/>
          <p:cNvSpPr/>
          <p:nvPr/>
        </p:nvSpPr>
        <p:spPr>
          <a:xfrm>
            <a:off x="0" y="-635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2"/>
          <p:cNvSpPr/>
          <p:nvPr/>
        </p:nvSpPr>
        <p:spPr>
          <a:xfrm>
            <a:off x="1939290" y="20320"/>
            <a:ext cx="10045065" cy="5359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创新不在"新靶点"，而在眼内安全需求的</a:t>
            </a:r>
            <a:r>
              <a:rPr lang="zh-CN" altLang="en-US" sz="2400" b="1" u="sng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专用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制剂工艺创新</a:t>
            </a:r>
            <a:endParaRPr lang="zh-CN" altLang="en-US" sz="2400" b="1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9555" y="6177280"/>
            <a:ext cx="1067244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同活性成分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≠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同安全性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眼内专用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制剂可从源头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超说明书用药相关的高风险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endParaRPr lang="en-US" altLang="zh-CN" sz="6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35" y="6176645"/>
            <a:ext cx="1520190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23826" y="691372"/>
          <a:ext cx="11906110" cy="539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0"/>
                <a:gridCol w="3438276"/>
                <a:gridCol w="3927584"/>
              </a:tblGrid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制剂创新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药学意义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临床与临床价值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744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辅料理想混悬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减少小颗粒风险</a:t>
                      </a:r>
                      <a:endPara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优化可视化效果；减少微粒性青光眼、非感染性眼内炎等相关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致盲风险</a:t>
                      </a: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和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治疗成本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067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辅料长期稳定</a:t>
                      </a:r>
                      <a:endPara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现配复现最优混悬</a:t>
                      </a:r>
                      <a:endPara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实现标准化操作与管理</a:t>
                      </a:r>
                      <a:endParaRPr lang="en-US" altLang="zh-CN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降低</a:t>
                      </a: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手术室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隐性成本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7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一次性无菌包装，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苯甲醇</a:t>
                      </a:r>
                      <a:endParaRPr kumimoji="0" lang="zh-CN" alt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降低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</a:rPr>
                        <a:t>视网膜毒性</a:t>
                      </a: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及治疗成本</a:t>
                      </a:r>
                      <a:endParaRPr lang="zh-CN" alt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rcRect b="4535"/>
          <a:stretch>
            <a:fillRect/>
          </a:stretch>
        </p:blipFill>
        <p:spPr>
          <a:xfrm>
            <a:off x="257175" y="1656715"/>
            <a:ext cx="4290060" cy="1804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3830" y="1341120"/>
            <a:ext cx="4444365" cy="338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微软雅黑" panose="020B0503020204020204" pitchFamily="34" charset="-122"/>
              </a:rPr>
              <a:t>微观粒径定制</a:t>
            </a:r>
            <a:r>
              <a:rPr lang="en-US" altLang="zh-CN" sz="1800" baseline="30000" dirty="0">
                <a:solidFill>
                  <a:schemeClr val="accent1">
                    <a:lumMod val="50000"/>
                  </a:schemeClr>
                </a:solidFill>
                <a:cs typeface="微软雅黑" panose="020B0503020204020204" pitchFamily="34" charset="-122"/>
              </a:rPr>
              <a:t>26</a:t>
            </a:r>
            <a:endParaRPr lang="en-US" altLang="zh-CN" sz="1800" baseline="30000" dirty="0">
              <a:solidFill>
                <a:schemeClr val="accent1">
                  <a:lumMod val="50000"/>
                </a:schemeClr>
              </a:solidFill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9405" y="1360805"/>
            <a:ext cx="1699260" cy="318770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EBF7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7190" y="1356360"/>
            <a:ext cx="1450975" cy="3003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zh-CN" altLang="en-US" sz="1600" b="1" dirty="0">
                <a:solidFill>
                  <a:srgbClr val="C00000"/>
                </a:solidFill>
                <a:latin typeface="+mj-lt"/>
              </a:rPr>
              <a:t>微观粒径定制</a:t>
            </a:r>
            <a:endParaRPr lang="zh-CN" alt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9415" y="1298575"/>
            <a:ext cx="46672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26</a:t>
            </a:r>
            <a:endParaRPr lang="zh-CN" altLang="en-US" sz="1400" b="1" spc="200" dirty="0">
              <a:solidFill>
                <a:srgbClr val="C00000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675" y="3573780"/>
            <a:ext cx="4353547" cy="2433320"/>
            <a:chOff x="-7238" y="5717"/>
            <a:chExt cx="6999" cy="3832"/>
          </a:xfrm>
        </p:grpSpPr>
        <p:sp>
          <p:nvSpPr>
            <p:cNvPr id="25" name="文本框 24"/>
            <p:cNvSpPr txBox="1"/>
            <p:nvPr/>
          </p:nvSpPr>
          <p:spPr>
            <a:xfrm>
              <a:off x="-7238" y="5732"/>
              <a:ext cx="6999" cy="5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固态粉针现配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-7235" y="6299"/>
              <a:ext cx="6933" cy="2475"/>
              <a:chOff x="217170" y="3698942"/>
              <a:chExt cx="4402736" cy="157162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170" y="3698942"/>
                <a:ext cx="4402736" cy="1571625"/>
                <a:chOff x="217170" y="4200743"/>
                <a:chExt cx="4745990" cy="1571625"/>
              </a:xfrm>
            </p:grpSpPr>
            <p:pic>
              <p:nvPicPr>
                <p:cNvPr id="29" name="图片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170" y="4200743"/>
                  <a:ext cx="4745990" cy="1571625"/>
                </a:xfrm>
                <a:prstGeom prst="rect">
                  <a:avLst/>
                </a:prstGeom>
              </p:spPr>
            </p:pic>
            <p:sp>
              <p:nvSpPr>
                <p:cNvPr id="30" name="文本框 29"/>
                <p:cNvSpPr txBox="1"/>
                <p:nvPr/>
              </p:nvSpPr>
              <p:spPr>
                <a:xfrm>
                  <a:off x="790857" y="4393160"/>
                  <a:ext cx="643053" cy="252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0" b="1" dirty="0">
                      <a:solidFill>
                        <a:schemeClr val="accent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混悬液</a:t>
                  </a:r>
                  <a:endParaRPr lang="zh-CN" altLang="en-US" sz="1050" dirty="0">
                    <a:solidFill>
                      <a:schemeClr val="accent1">
                        <a:lumMod val="50000"/>
                      </a:schemeClr>
                    </a:solidFill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790856" y="5211844"/>
                  <a:ext cx="643053" cy="252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0" b="1" dirty="0">
                      <a:solidFill>
                        <a:schemeClr val="accent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粉针剂</a:t>
                  </a:r>
                  <a:endParaRPr lang="zh-CN" altLang="en-US" sz="1050" dirty="0">
                    <a:solidFill>
                      <a:schemeClr val="accent1">
                        <a:lumMod val="50000"/>
                      </a:schemeClr>
                    </a:solidFill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86983" y="4185305"/>
                <a:ext cx="1437616" cy="252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辅料</a:t>
                </a:r>
                <a:r>
                  <a:rPr lang="zh-CN" altLang="en-US" sz="105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对抗结块</a:t>
                </a:r>
                <a:r>
                  <a:rPr lang="en-US" altLang="zh-CN" sz="1050" baseline="300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27</a:t>
                </a:r>
                <a:endParaRPr lang="zh-CN" altLang="en-US" sz="1050" baseline="30000" dirty="0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-6495" y="8398"/>
              <a:ext cx="456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1" dirty="0">
                  <a:solidFill>
                    <a:srgbClr val="4472C4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空间“锁定”最优粒径</a:t>
              </a:r>
              <a:endParaRPr lang="zh-CN" altLang="en-US" sz="14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-7238" y="9007"/>
              <a:ext cx="6999" cy="5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全程无菌直填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-5074" y="5741"/>
              <a:ext cx="2676" cy="502"/>
            </a:xfrm>
            <a:prstGeom prst="rect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EBF7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4996" y="5748"/>
              <a:ext cx="2676" cy="502"/>
            </a:xfrm>
            <a:prstGeom prst="rect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EBF7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-4848" y="5717"/>
              <a:ext cx="2285" cy="4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C00000"/>
                  </a:solidFill>
                  <a:latin typeface="+mj-lt"/>
                </a:rPr>
                <a:t>固态粉针现配</a:t>
              </a:r>
              <a:endParaRPr lang="zh-CN" altLang="en-US" sz="16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5184" y="9007"/>
              <a:ext cx="2676" cy="502"/>
            </a:xfrm>
            <a:prstGeom prst="rect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EBF7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-4911" y="9007"/>
              <a:ext cx="2285" cy="54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C00000"/>
                  </a:solidFill>
                  <a:latin typeface="+mj-lt"/>
                </a:rPr>
                <a:t>全程无菌直填</a:t>
              </a:r>
              <a:endParaRPr lang="zh-CN" altLang="en-US" sz="1600" b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19555" y="6170295"/>
            <a:ext cx="1067244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纳入目录可结束地区间“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有刚需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无合规药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”的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不公平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管理错配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6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35" y="6169660"/>
            <a:ext cx="1520190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3" name="箭头: 五边形 12"/>
          <p:cNvSpPr/>
          <p:nvPr/>
        </p:nvSpPr>
        <p:spPr>
          <a:xfrm>
            <a:off x="0" y="-635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公平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78130" y="897890"/>
            <a:ext cx="5784850" cy="5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软雅黑" panose="020B0503020204020204" pitchFamily="34" charset="-122"/>
              <a:buChar char="Ø"/>
              <a:defRPr/>
            </a:pP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防盲致盲是基本医保优先目标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130290" y="897890"/>
            <a:ext cx="5784850" cy="5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软雅黑" panose="020B0503020204020204" pitchFamily="34" charset="-122"/>
              <a:buChar char="Ø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用药安全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符合“保基本”原则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78765" y="3492500"/>
            <a:ext cx="5784850" cy="5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软雅黑" panose="020B0503020204020204" pitchFamily="34" charset="-122"/>
              <a:buChar char="Ø"/>
              <a:defRPr/>
            </a:pP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弥补目录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空白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130925" y="3492500"/>
            <a:ext cx="5784850" cy="5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软雅黑" panose="020B0503020204020204" pitchFamily="34" charset="-122"/>
              <a:buChar char="Ø"/>
              <a:defRPr/>
            </a:pP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临床管理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标准化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78765" y="1537335"/>
            <a:ext cx="5715000" cy="1458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i="0" u="sng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玻璃体手术是致盲性眼底病关键治疗手段</a:t>
            </a:r>
            <a:endParaRPr kumimoji="0" lang="zh-CN" altLang="en-US" i="0" u="sng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i="0" u="sng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眼内注射用曲安奈德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通过制剂策略创新，从技术层面保护患者视功能、减轻社会疾病负担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130290" y="1537335"/>
            <a:ext cx="5784850" cy="190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kern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kern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防腐剂，</a:t>
            </a:r>
            <a:r>
              <a:rPr lang="en-US" altLang="zh-CN" kern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kern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辅料，降低眼内毒性风险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，满足防盲治盲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安全用药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玻璃体手术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年；单次用药降低并发症及再手术率，节约后续成本，实现医保基金净节约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78765" y="4150995"/>
            <a:ext cx="5715000" cy="17291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lvl="0" indent="-285750">
              <a:lnSpc>
                <a:spcPct val="16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首个获批该适应症的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类药品</a:t>
            </a:r>
            <a:r>
              <a:rPr lang="zh-CN" altLang="en-US" kern="0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，填补了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目录内的适应症症空白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纳入医保将终结我国“有刚需、无合规药”的错配</a:t>
            </a:r>
            <a:endParaRPr lang="zh-CN" altLang="en-US" b="1" kern="0" dirty="0">
              <a:solidFill>
                <a:srgbClr val="0120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131560" y="4055745"/>
            <a:ext cx="5784215" cy="17259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消除超说明书用药相关临床管理风险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kern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摒弃繁琐高危自行制备，推进玻璃体可视化标准化操作和管理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120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限专科医生术中一次性使用，无滥用风险，管理可控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120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ext 2"/>
          <p:cNvSpPr/>
          <p:nvPr/>
        </p:nvSpPr>
        <p:spPr>
          <a:xfrm>
            <a:off x="1939290" y="20320"/>
            <a:ext cx="10045065" cy="5359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填补目录空白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让玻璃体手术患者获得合规、安全、标准化的术中刚需用药</a:t>
            </a:r>
            <a:endParaRPr lang="en-US" sz="2400" b="1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9555" y="5992495"/>
            <a:ext cx="10672445" cy="512445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dist" defTabSz="266700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请支持该药物纳入目录，</a:t>
            </a:r>
            <a:r>
              <a:rPr lang="zh-CN" altLang="en-US" sz="20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满足眼科</a:t>
            </a:r>
            <a:r>
              <a:rPr lang="en-US" altLang="zh-CN" sz="20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PPV</a:t>
            </a:r>
            <a:r>
              <a:rPr lang="zh-CN" altLang="en-US" sz="20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术中玻璃体可视化的</a:t>
            </a: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未满足需求</a:t>
            </a:r>
            <a:r>
              <a:rPr lang="en-US" altLang="zh-CN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en-US" altLang="zh-CN" sz="6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 defTabSz="266700">
              <a:lnSpc>
                <a:spcPct val="110000"/>
              </a:lnSpc>
            </a:pPr>
            <a:r>
              <a:rPr lang="en-US" altLang="zh-CN" sz="6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箭头: 五边形 12"/>
          <p:cNvSpPr/>
          <p:nvPr/>
        </p:nvSpPr>
        <p:spPr>
          <a:xfrm>
            <a:off x="0" y="-635"/>
            <a:ext cx="2012950" cy="56134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总结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hape 3"/>
          <p:cNvSpPr/>
          <p:nvPr>
            <p:custDataLst>
              <p:tags r:id="rId1"/>
            </p:custDataLst>
          </p:nvPr>
        </p:nvSpPr>
        <p:spPr>
          <a:xfrm>
            <a:off x="219075" y="1014730"/>
            <a:ext cx="11666855" cy="1601470"/>
          </a:xfrm>
          <a:prstGeom prst="roundRect">
            <a:avLst>
              <a:gd name="adj" fmla="val 5217"/>
            </a:avLst>
          </a:prstGeom>
          <a:noFill/>
          <a:ln w="12700">
            <a:solidFill>
              <a:srgbClr val="B8D5F2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5F8FC"/>
                </a:solidFill>
              </a14:hiddenFill>
            </a:ext>
          </a:extLst>
        </p:spPr>
        <p:txBody>
          <a:bodyPr/>
          <a:lstStyle/>
          <a:p>
            <a:endParaRPr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 4"/>
          <p:cNvSpPr/>
          <p:nvPr>
            <p:custDataLst>
              <p:tags r:id="rId2"/>
            </p:custDataLst>
          </p:nvPr>
        </p:nvSpPr>
        <p:spPr>
          <a:xfrm>
            <a:off x="328930" y="1075690"/>
            <a:ext cx="11415395" cy="2882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1. 这个药解决了什么问题？</a:t>
            </a:r>
            <a:endParaRPr lang="en-US" sz="1600" b="1" dirty="0">
              <a:solidFill>
                <a:srgbClr val="0120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" name="Text 5"/>
          <p:cNvSpPr/>
          <p:nvPr>
            <p:custDataLst>
              <p:tags r:id="rId3"/>
            </p:custDataLst>
          </p:nvPr>
        </p:nvSpPr>
        <p:spPr>
          <a:xfrm>
            <a:off x="368935" y="1522730"/>
            <a:ext cx="11335385" cy="841375"/>
          </a:xfrm>
          <a:prstGeom prst="rect">
            <a:avLst/>
          </a:prstGeom>
          <a:noFill/>
        </p:spPr>
        <p:txBody>
          <a:bodyPr wrap="square" lIns="254" tIns="254" rIns="254" bIns="254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解决了玻璃体手术（</a:t>
            </a:r>
            <a:r>
              <a:rPr lang="en-US" altLang="zh-CN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PPV</a:t>
            </a:r>
            <a:r>
              <a:rPr lang="zh-CN" altLang="en-US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）中“无合规眼内专用可视化药物”的长期困境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。虽有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普通曲安奈德注射液，但其说明书明确禁止眼内使用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（因含苯甲醇等眼内毒性辅料），临床被迫超适应症使用，导致非感染性眼内炎症发生率高达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6.7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-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28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.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3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%，并存在明确的视网膜细胞毒性风险，增加致盲风险。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8" name="Shape 6"/>
          <p:cNvSpPr/>
          <p:nvPr>
            <p:custDataLst>
              <p:tags r:id="rId4"/>
            </p:custDataLst>
          </p:nvPr>
        </p:nvSpPr>
        <p:spPr>
          <a:xfrm>
            <a:off x="217170" y="2776855"/>
            <a:ext cx="11669395" cy="1374140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B8D5F2"/>
            </a:solidFill>
            <a:prstDash val="solid"/>
          </a:ln>
        </p:spPr>
        <p:txBody>
          <a:bodyPr/>
          <a:lstStyle/>
          <a:p>
            <a:endParaRPr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 7"/>
          <p:cNvSpPr/>
          <p:nvPr>
            <p:custDataLst>
              <p:tags r:id="rId5"/>
            </p:custDataLst>
          </p:nvPr>
        </p:nvSpPr>
        <p:spPr>
          <a:xfrm>
            <a:off x="285115" y="2886075"/>
            <a:ext cx="11419205" cy="2882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2. 它为什么不是简单重复</a:t>
            </a:r>
            <a:r>
              <a:rPr lang="zh-CN" alt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普通</a:t>
            </a:r>
            <a:r>
              <a:rPr 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曲安奈德</a:t>
            </a:r>
            <a:r>
              <a:rPr lang="zh-CN" alt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注射液</a:t>
            </a:r>
            <a:r>
              <a:rPr lang="en-US" sz="1600" b="1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？</a:t>
            </a:r>
            <a:endParaRPr lang="en-US" sz="1600" b="1" dirty="0">
              <a:solidFill>
                <a:srgbClr val="0120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0" name="Text 8"/>
          <p:cNvSpPr/>
          <p:nvPr>
            <p:custDataLst>
              <p:tags r:id="rId6"/>
            </p:custDataLst>
          </p:nvPr>
        </p:nvSpPr>
        <p:spPr>
          <a:xfrm>
            <a:off x="373380" y="3156585"/>
            <a:ext cx="11289665" cy="828675"/>
          </a:xfrm>
          <a:prstGeom prst="rect">
            <a:avLst/>
          </a:prstGeom>
          <a:noFill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普通曲安奈德注射液，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是肌肉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关节腔用制剂，含苯甲醇等眼内风险辅料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；</a:t>
            </a:r>
            <a:r>
              <a:rPr lang="zh-CN" altLang="en-US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眼内注射用曲安奈德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是0辅料、无防腐剂、无菌粉针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重构了</a:t>
            </a:r>
            <a:r>
              <a:rPr lang="en-US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眼内安全用药需求的专用化制剂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1" name="Shape 9"/>
          <p:cNvSpPr/>
          <p:nvPr>
            <p:custDataLst>
              <p:tags r:id="rId7"/>
            </p:custDataLst>
          </p:nvPr>
        </p:nvSpPr>
        <p:spPr>
          <a:xfrm>
            <a:off x="217170" y="4363085"/>
            <a:ext cx="11669395" cy="1381125"/>
          </a:xfrm>
          <a:prstGeom prst="roundRect">
            <a:avLst>
              <a:gd name="adj" fmla="val 5217"/>
            </a:avLst>
          </a:prstGeom>
          <a:solidFill>
            <a:schemeClr val="bg1"/>
          </a:solidFill>
          <a:ln w="12700">
            <a:solidFill>
              <a:srgbClr val="F7CF9D"/>
            </a:solidFill>
            <a:prstDash val="solid"/>
          </a:ln>
        </p:spPr>
        <p:txBody>
          <a:bodyPr/>
          <a:lstStyle/>
          <a:p>
            <a:endParaRPr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 10"/>
          <p:cNvSpPr/>
          <p:nvPr>
            <p:custDataLst>
              <p:tags r:id="rId8"/>
            </p:custDataLst>
          </p:nvPr>
        </p:nvSpPr>
        <p:spPr>
          <a:xfrm>
            <a:off x="224790" y="4404995"/>
            <a:ext cx="11584305" cy="444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3. 为什么应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纳入目录</a:t>
            </a: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？</a:t>
            </a:r>
            <a:endParaRPr 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3" name="Text 11"/>
          <p:cNvSpPr/>
          <p:nvPr>
            <p:custDataLst>
              <p:tags r:id="rId9"/>
            </p:custDataLst>
          </p:nvPr>
        </p:nvSpPr>
        <p:spPr>
          <a:xfrm>
            <a:off x="1677670" y="4867910"/>
            <a:ext cx="8987155" cy="483870"/>
          </a:xfrm>
          <a:prstGeom prst="rect">
            <a:avLst/>
          </a:prstGeom>
          <a:noFill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373380" y="4789805"/>
            <a:ext cx="112903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纳入目录可结束</a:t>
            </a:r>
            <a:r>
              <a:rPr kumimoji="0" lang="zh-CN" alt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”普通曲安奈德注射液“的</a:t>
            </a:r>
            <a:r>
              <a:rPr kumimoji="0" 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超适应症高风险用药，建立</a:t>
            </a:r>
            <a:r>
              <a:rPr kumimoji="0" lang="zh-CN" alt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符合</a:t>
            </a:r>
            <a:r>
              <a:rPr kumimoji="0" lang="zh-CN" altLang="en-US" b="1" i="0" u="none" strike="noStrike" kern="1200" cap="none" spc="0" normalizeH="0" baseline="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眼科用药</a:t>
            </a:r>
            <a:r>
              <a:rPr kumimoji="0" lang="zh-CN" alt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要求的</a:t>
            </a:r>
            <a:r>
              <a:rPr kumimoji="0" lang="en-US" b="0" i="0" u="none" strike="noStrike" kern="1200" cap="none" spc="0" normalizeH="0" baseline="0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合规、安全、标准化的玻璃体手术方案，并减少并发症与再手术的相关支出。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9" name="Text 2"/>
          <p:cNvSpPr/>
          <p:nvPr/>
        </p:nvSpPr>
        <p:spPr>
          <a:xfrm>
            <a:off x="1939290" y="73660"/>
            <a:ext cx="10045065" cy="6927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sng" dirty="0">
                <a:solidFill>
                  <a:srgbClr val="012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眼内注射用曲安奈德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综合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微软雅黑" panose="020B0503020204020204" pitchFamily="34" charset="-122"/>
              </a:rPr>
              <a:t>价值：填补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目录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微软雅黑" panose="020B0503020204020204" pitchFamily="34" charset="-122"/>
              </a:rPr>
              <a:t>空白、降低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致盲</a:t>
            </a:r>
            <a:r>
              <a:rPr lang="zh-CN" altLang="en-US" sz="2400" b="1" dirty="0">
                <a:solidFill>
                  <a:srgbClr val="001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微软雅黑" panose="020B0503020204020204" pitchFamily="34" charset="-122"/>
              </a:rPr>
              <a:t>风险、临床路径标准化可控管理</a:t>
            </a:r>
            <a:endParaRPr lang="zh-CN" altLang="en-US" sz="2400" b="1" dirty="0">
              <a:solidFill>
                <a:srgbClr val="0019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992495"/>
            <a:ext cx="1520190" cy="51371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临床价值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91750" y="6576060"/>
            <a:ext cx="1854835" cy="21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PPV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：玻璃体手术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1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2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3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4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5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6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7.xml><?xml version="1.0" encoding="utf-8"?>
<p:tagLst xmlns:p="http://schemas.openxmlformats.org/presentationml/2006/main">
  <p:tag name="KSO_WM_DIAGRAM_VIRTUALLY_FRAME" val="{&quot;height&quot;:411.9765354330708,&quot;left&quot;:30.85,&quot;top&quot;:26.75,&quot;width&quot;:893.9}"/>
</p:tagLst>
</file>

<file path=ppt/tags/tag18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19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21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22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3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4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5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6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7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8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29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1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2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3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4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5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6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7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8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39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40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1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2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3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4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5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6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7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8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49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50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1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2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3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4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5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6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7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8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59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60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1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2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3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4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5.xml><?xml version="1.0" encoding="utf-8"?>
<p:tagLst xmlns:p="http://schemas.openxmlformats.org/presentationml/2006/main">
  <p:tag name="KSO_WM_DIAGRAM_VIRTUALLY_FRAME" val="{&quot;height&quot;:435.1,&quot;left&quot;:38,&quot;top&quot;:52.05,&quot;width&quot;:912.2431496062993}"/>
</p:tagLst>
</file>

<file path=ppt/tags/tag66.xml><?xml version="1.0" encoding="utf-8"?>
<p:tagLst xmlns:p="http://schemas.openxmlformats.org/presentationml/2006/main">
  <p:tag name="TABLE_ENDDRAG_ORIGIN_RECT" val="500*382"/>
  <p:tag name="TABLE_ENDDRAG_RECT" val="24*71*500*382"/>
</p:tagLst>
</file>

<file path=ppt/tags/tag67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68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69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70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1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2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3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4.xml><?xml version="1.0" encoding="utf-8"?>
<p:tagLst xmlns:p="http://schemas.openxmlformats.org/presentationml/2006/main">
  <p:tag name="KSO_WM_DIAGRAM_VIRTUALLY_FRAME" val="{&quot;height&quot;:399.1444094488189,&quot;left&quot;:21.5207874015748,&quot;top&quot;:87.9,&quot;width&quot;:916.6292125984252}"/>
</p:tagLst>
</file>

<file path=ppt/tags/tag75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76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77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78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79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8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ags/tag80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81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82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83.xml><?xml version="1.0" encoding="utf-8"?>
<p:tagLst xmlns:p="http://schemas.openxmlformats.org/presentationml/2006/main">
  <p:tag name="KSO_WM_DIAGRAM_VIRTUALLY_FRAME" val="{&quot;height&quot;:349.6,&quot;left&quot;:138.11291338582677,&quot;top&quot;:104.4,&quot;width&quot;:683.8500393700789}"/>
</p:tagLst>
</file>

<file path=ppt/tags/tag84.xml><?xml version="1.0" encoding="utf-8"?>
<p:tagLst xmlns:p="http://schemas.openxmlformats.org/presentationml/2006/main">
  <p:tag name="KSO_WM_DIAGRAM_VIRTUALLY_FRAME" val="{&quot;height&quot;:374.1,&quot;left&quot;:17.1,&quot;top&quot;:79.9,&quot;width&quot;:918.85}"/>
</p:tagLst>
</file>

<file path=ppt/tags/tag85.xml><?xml version="1.0" encoding="utf-8"?>
<p:tagLst xmlns:p="http://schemas.openxmlformats.org/presentationml/2006/main">
  <p:tag name="RESOURCE_RECORD_KEY" val="{&quot;10&quot;:[50059175,50062437],&quot;65&quot;:[20184553],&quot;70&quot;:[3314141,3426826,3424187,3405971]}"/>
</p:tagLst>
</file>

<file path=ppt/tags/tag9.xml><?xml version="1.0" encoding="utf-8"?>
<p:tagLst xmlns:p="http://schemas.openxmlformats.org/presentationml/2006/main">
  <p:tag name="KSO_WM_DIAGRAM_VIRTUALLY_FRAME" val="{&quot;height&quot;:512,&quot;left&quot;:-0.05,&quot;top&quot;:13.95,&quot;width&quot;:960.1}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5088</Words>
  <Application>WPS 演示</Application>
  <PresentationFormat>宽屏</PresentationFormat>
  <Paragraphs>380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微软雅黑</vt:lpstr>
      <vt:lpstr>仿宋</vt:lpstr>
      <vt:lpstr>Arial Unicode MS</vt:lpstr>
      <vt:lpstr>Office 主题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Wenjia Wang</dc:creator>
  <cp:lastModifiedBy>Aya</cp:lastModifiedBy>
  <cp:revision>1753</cp:revision>
  <dcterms:created xsi:type="dcterms:W3CDTF">2026-06-08T00:18:00Z</dcterms:created>
  <dcterms:modified xsi:type="dcterms:W3CDTF">2026-06-09T01:42:41Z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956D0DF716274A06841FE8F3CD148FD5_13</vt:lpwstr>
  </property>
</Properties>
</file>