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7" r:id="rId4"/>
    <p:sldId id="260" r:id="rId5"/>
    <p:sldId id="282" r:id="rId6"/>
    <p:sldId id="303" r:id="rId8"/>
    <p:sldId id="263" r:id="rId9"/>
    <p:sldId id="304" r:id="rId10"/>
    <p:sldId id="267" r:id="rId11"/>
    <p:sldId id="305" r:id="rId12"/>
    <p:sldId id="306" r:id="rId13"/>
    <p:sldId id="3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D0D8E8"/>
    <a:srgbClr val="4F80BD"/>
    <a:srgbClr val="FFD545"/>
    <a:srgbClr val="E1E6DF"/>
    <a:srgbClr val="FFF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01"/>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alpha val="100000"/>
          </a:srgb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alpha val="100000"/>
          </a:srgbClr>
        </a:solidFill>
        <a:effectLst/>
      </p:bgPr>
    </p:bg>
    <p:spTree>
      <p:nvGrpSpPr>
        <p:cNvPr id="1" name=""/>
        <p:cNvGrpSpPr/>
        <p:nvPr/>
      </p:nvGrpSpPr>
      <p:grpSpPr>
        <a:xfrm>
          <a:off x="0" y="0"/>
          <a:ext cx="0" cy="0"/>
          <a:chOff x="0" y="0"/>
          <a:chExt cx="0" cy="0"/>
        </a:xfrm>
      </p:grpSpPr>
      <p:grpSp>
        <p:nvGrpSpPr>
          <p:cNvPr id="2" name="Group 2"/>
          <p:cNvGrpSpPr/>
          <p:nvPr/>
        </p:nvGrpSpPr>
        <p:grpSpPr>
          <a:xfrm rot="0">
            <a:off x="0" y="290777"/>
            <a:ext cx="530113" cy="839523"/>
            <a:chOff x="0" y="392377"/>
            <a:chExt cx="571941" cy="905764"/>
          </a:xfrm>
        </p:grpSpPr>
        <p:sp>
          <p:nvSpPr>
            <p:cNvPr id="3" name="AutoShape 3"/>
            <p:cNvSpPr/>
            <p:nvPr/>
          </p:nvSpPr>
          <p:spPr>
            <a:xfrm>
              <a:off x="0" y="392377"/>
              <a:ext cx="571941" cy="317564"/>
            </a:xfrm>
            <a:custGeom>
              <a:avLst/>
              <a:gdLst/>
              <a:ahLst/>
              <a:cxnLst/>
              <a:rect l="l" t="t" r="r" b="b"/>
              <a:pathLst>
                <a:path w="571941" h="317564">
                  <a:moveTo>
                    <a:pt x="0" y="0"/>
                  </a:moveTo>
                  <a:lnTo>
                    <a:pt x="571941" y="217513"/>
                  </a:lnTo>
                  <a:lnTo>
                    <a:pt x="433355" y="317564"/>
                  </a:lnTo>
                  <a:lnTo>
                    <a:pt x="0" y="152757"/>
                  </a:lnTo>
                  <a:close/>
                </a:path>
              </a:pathLst>
            </a:custGeom>
            <a:solidFill>
              <a:schemeClr val="tx2">
                <a:lumMod val="60000"/>
                <a:lumOff val="40000"/>
              </a:schemeClr>
            </a:solidFill>
            <a:ln>
              <a:prstDash val="solid"/>
              <a:headEnd type="none"/>
              <a:tailEnd type="none"/>
            </a:ln>
          </p:spPr>
        </p:sp>
        <p:sp>
          <p:nvSpPr>
            <p:cNvPr id="4" name="AutoShape 4"/>
            <p:cNvSpPr/>
            <p:nvPr/>
          </p:nvSpPr>
          <p:spPr>
            <a:xfrm>
              <a:off x="1" y="649424"/>
              <a:ext cx="550487" cy="648717"/>
            </a:xfrm>
            <a:custGeom>
              <a:avLst/>
              <a:gdLst/>
              <a:ahLst/>
              <a:cxnLst/>
              <a:rect l="l" t="t" r="r" b="b"/>
              <a:pathLst>
                <a:path w="550487" h="648717">
                  <a:moveTo>
                    <a:pt x="0" y="0"/>
                  </a:moveTo>
                  <a:lnTo>
                    <a:pt x="550487" y="199943"/>
                  </a:lnTo>
                  <a:lnTo>
                    <a:pt x="0" y="648717"/>
                  </a:lnTo>
                  <a:close/>
                </a:path>
              </a:pathLst>
            </a:custGeom>
            <a:solidFill>
              <a:schemeClr val="tx2">
                <a:lumMod val="60000"/>
                <a:lumOff val="40000"/>
              </a:schemeClr>
            </a:solidFill>
            <a:ln>
              <a:prstDash val="solid"/>
              <a:headEnd type="none"/>
              <a:tailEnd type="none"/>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alpha val="100000"/>
          </a:srgb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alpha val="100000"/>
          </a:srgbClr>
        </a:solidFill>
        <a:effectLst/>
      </p:bgPr>
    </p:bg>
    <p:spTree>
      <p:nvGrpSpPr>
        <p:cNvPr id="1" name=""/>
        <p:cNvGrpSpPr/>
        <p:nvPr/>
      </p:nvGrpSpPr>
      <p:grpSpPr>
        <a:xfrm>
          <a:off x="0" y="0"/>
          <a:ext cx="0" cy="0"/>
          <a:chOff x="0" y="0"/>
          <a:chExt cx="0" cy="0"/>
        </a:xfrm>
      </p:grpSpPr>
      <p:grpSp>
        <p:nvGrpSpPr>
          <p:cNvPr id="2" name="Group 2"/>
          <p:cNvGrpSpPr/>
          <p:nvPr/>
        </p:nvGrpSpPr>
        <p:grpSpPr>
          <a:xfrm rot="0">
            <a:off x="0" y="290777"/>
            <a:ext cx="530113" cy="839523"/>
            <a:chOff x="0" y="392377"/>
            <a:chExt cx="571941" cy="905764"/>
          </a:xfrm>
        </p:grpSpPr>
        <p:sp>
          <p:nvSpPr>
            <p:cNvPr id="3" name="AutoShape 3"/>
            <p:cNvSpPr/>
            <p:nvPr/>
          </p:nvSpPr>
          <p:spPr>
            <a:xfrm>
              <a:off x="0" y="392377"/>
              <a:ext cx="571941" cy="317564"/>
            </a:xfrm>
            <a:custGeom>
              <a:avLst/>
              <a:gdLst/>
              <a:ahLst/>
              <a:cxnLst/>
              <a:rect l="l" t="t" r="r" b="b"/>
              <a:pathLst>
                <a:path w="571941" h="317564">
                  <a:moveTo>
                    <a:pt x="0" y="0"/>
                  </a:moveTo>
                  <a:lnTo>
                    <a:pt x="571941" y="217513"/>
                  </a:lnTo>
                  <a:lnTo>
                    <a:pt x="433355" y="317564"/>
                  </a:lnTo>
                  <a:lnTo>
                    <a:pt x="0" y="152757"/>
                  </a:lnTo>
                  <a:close/>
                </a:path>
              </a:pathLst>
            </a:custGeom>
            <a:solidFill>
              <a:schemeClr val="tx2">
                <a:lumMod val="60000"/>
                <a:lumOff val="40000"/>
              </a:schemeClr>
            </a:solidFill>
            <a:ln>
              <a:prstDash val="solid"/>
              <a:headEnd type="none"/>
              <a:tailEnd type="none"/>
            </a:ln>
          </p:spPr>
        </p:sp>
        <p:sp>
          <p:nvSpPr>
            <p:cNvPr id="4" name="AutoShape 4"/>
            <p:cNvSpPr/>
            <p:nvPr/>
          </p:nvSpPr>
          <p:spPr>
            <a:xfrm>
              <a:off x="1" y="649424"/>
              <a:ext cx="550487" cy="648717"/>
            </a:xfrm>
            <a:custGeom>
              <a:avLst/>
              <a:gdLst/>
              <a:ahLst/>
              <a:cxnLst/>
              <a:rect l="l" t="t" r="r" b="b"/>
              <a:pathLst>
                <a:path w="550487" h="648717">
                  <a:moveTo>
                    <a:pt x="0" y="0"/>
                  </a:moveTo>
                  <a:lnTo>
                    <a:pt x="550487" y="199943"/>
                  </a:lnTo>
                  <a:lnTo>
                    <a:pt x="0" y="648717"/>
                  </a:lnTo>
                  <a:close/>
                </a:path>
              </a:pathLst>
            </a:custGeom>
            <a:solidFill>
              <a:schemeClr val="tx2">
                <a:lumMod val="60000"/>
                <a:lumOff val="40000"/>
              </a:schemeClr>
            </a:solidFill>
            <a:ln>
              <a:prstDash val="solid"/>
              <a:headEnd type="none"/>
              <a:tailEnd type="none"/>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alpha val="100000"/>
          </a:srgb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Closing">
    <p:bg>
      <p:bgPr>
        <a:solidFill>
          <a:srgbClr val="FFFFFF">
            <a:alpha val="100000"/>
          </a:srgb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7" Type="http://schemas.openxmlformats.org/officeDocument/2006/relationships/slideLayout" Target="../slideLayouts/slideLayout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notesSlide" Target="../notesSlides/notesSlide2.xml"/><Relationship Id="rId10" Type="http://schemas.openxmlformats.org/officeDocument/2006/relationships/slideLayout" Target="../slideLayouts/slideLayout6.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2750" y="786448"/>
            <a:ext cx="8826500" cy="1017905"/>
          </a:xfrm>
          <a:prstGeom prst="rect">
            <a:avLst/>
          </a:prstGeom>
          <a:ln>
            <a:headEnd type="none"/>
            <a:tailEnd type="none"/>
          </a:ln>
        </p:spPr>
        <p:txBody>
          <a:bodyPr vert="horz" wrap="square" lIns="91440" tIns="45720" rIns="91440" bIns="45720" rtlCol="0" anchor="b" anchorCtr="0"/>
          <a:lstStyle/>
          <a:p>
            <a:pPr algn="ctr">
              <a:lnSpc>
                <a:spcPct val="100000"/>
              </a:lnSpc>
              <a:spcBef>
                <a:spcPts val="0"/>
              </a:spcBef>
              <a:defRPr/>
            </a:pPr>
            <a:r>
              <a:rPr lang="en-US" sz="5400" b="1" i="0">
                <a:ln w="19050"/>
                <a:solidFill>
                  <a:srgbClr val="080808">
                    <a:alpha val="100000"/>
                  </a:srgbClr>
                </a:solidFill>
                <a:latin typeface="微软雅黑" panose="020B0503020204020204" charset="-122"/>
                <a:ea typeface="微软雅黑" panose="020B0503020204020204" charset="-122"/>
                <a:cs typeface="微软雅黑" panose="020B0503020204020204" charset="-122"/>
              </a:rPr>
              <a:t>ω-3 脂肪酸乙酯 90软胶囊</a:t>
            </a:r>
            <a:endParaRPr lang="en-US" sz="5400" b="1" i="0">
              <a:ln w="19050"/>
              <a:solidFill>
                <a:srgbClr val="080808">
                  <a:alpha val="100000"/>
                </a:srgbClr>
              </a:solidFill>
              <a:latin typeface="微软雅黑" panose="020B0503020204020204" charset="-122"/>
              <a:ea typeface="微软雅黑" panose="020B0503020204020204" charset="-122"/>
              <a:cs typeface="微软雅黑" panose="020B0503020204020204" charset="-122"/>
            </a:endParaRPr>
          </a:p>
          <a:p>
            <a:pPr algn="ctr">
              <a:lnSpc>
                <a:spcPct val="100000"/>
              </a:lnSpc>
              <a:spcBef>
                <a:spcPts val="0"/>
              </a:spcBef>
              <a:defRPr/>
            </a:pPr>
            <a:endParaRPr lang="en-US" sz="1100"/>
          </a:p>
        </p:txBody>
      </p:sp>
      <p:pic>
        <p:nvPicPr>
          <p:cNvPr id="6" name="Picture 6"/>
          <p:cNvPicPr>
            <a:picLocks noChangeAspect="1"/>
          </p:cNvPicPr>
          <p:nvPr/>
        </p:nvPicPr>
        <p:blipFill>
          <a:blip r:embed="rId1"/>
          <a:stretch>
            <a:fillRect/>
          </a:stretch>
        </p:blipFill>
        <p:spPr>
          <a:xfrm>
            <a:off x="10807700" y="6413500"/>
            <a:ext cx="1193800" cy="254000"/>
          </a:xfrm>
          <a:prstGeom prst="rect">
            <a:avLst/>
          </a:prstGeom>
        </p:spPr>
      </p:pic>
      <p:sp>
        <p:nvSpPr>
          <p:cNvPr id="8" name="TextBox 2"/>
          <p:cNvSpPr txBox="1"/>
          <p:nvPr/>
        </p:nvSpPr>
        <p:spPr>
          <a:xfrm>
            <a:off x="2091373" y="1570038"/>
            <a:ext cx="8009255" cy="822325"/>
          </a:xfrm>
          <a:prstGeom prst="rect">
            <a:avLst/>
          </a:prstGeom>
          <a:ln>
            <a:headEnd type="none"/>
            <a:tailEnd type="none"/>
          </a:ln>
        </p:spPr>
        <p:txBody>
          <a:bodyPr vert="horz" wrap="square" lIns="91440" tIns="45720" rIns="91440" bIns="45720" rtlCol="0" anchor="ctr" anchorCtr="0"/>
          <a:p>
            <a:pPr algn="l">
              <a:lnSpc>
                <a:spcPct val="100000"/>
              </a:lnSpc>
              <a:spcBef>
                <a:spcPts val="0"/>
              </a:spcBef>
              <a:defRPr/>
            </a:pPr>
            <a:r>
              <a:rPr lang="en-US" sz="2800" b="1" i="0">
                <a:ln w="19050"/>
                <a:solidFill>
                  <a:srgbClr val="080808">
                    <a:alpha val="100000"/>
                  </a:srgbClr>
                </a:solidFill>
                <a:latin typeface="微软雅黑" panose="020B0503020204020204" charset="-122"/>
                <a:ea typeface="微软雅黑" panose="020B0503020204020204" charset="-122"/>
                <a:cs typeface="微软雅黑" panose="020B0503020204020204" charset="-122"/>
              </a:rPr>
              <a:t>Omega-3-acid ethyl ester 90 Soft Capsules</a:t>
            </a:r>
            <a:endParaRPr lang="en-US" sz="2800" b="1" i="0">
              <a:ln w="1905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rcRect t="31250" b="31328"/>
          <a:stretch>
            <a:fillRect/>
          </a:stretch>
        </p:blipFill>
        <p:spPr>
          <a:xfrm>
            <a:off x="10287000" y="0"/>
            <a:ext cx="1854200" cy="694055"/>
          </a:xfrm>
          <a:prstGeom prst="rect">
            <a:avLst/>
          </a:prstGeom>
        </p:spPr>
      </p:pic>
      <p:pic>
        <p:nvPicPr>
          <p:cNvPr id="9" name="图片 8"/>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rot="180000">
            <a:off x="6824980" y="2072005"/>
            <a:ext cx="3596640" cy="4653280"/>
          </a:xfrm>
          <a:prstGeom prst="rect">
            <a:avLst/>
          </a:prstGeom>
        </p:spPr>
      </p:pic>
      <p:grpSp>
        <p:nvGrpSpPr>
          <p:cNvPr id="3" name="组合 2"/>
          <p:cNvGrpSpPr/>
          <p:nvPr/>
        </p:nvGrpSpPr>
        <p:grpSpPr>
          <a:xfrm>
            <a:off x="2438400" y="3048000"/>
            <a:ext cx="3548380" cy="1805940"/>
            <a:chOff x="6806" y="4920"/>
            <a:chExt cx="5588" cy="2844"/>
          </a:xfrm>
        </p:grpSpPr>
        <p:sp>
          <p:nvSpPr>
            <p:cNvPr id="7" name="TextBox 3"/>
            <p:cNvSpPr txBox="1"/>
            <p:nvPr/>
          </p:nvSpPr>
          <p:spPr>
            <a:xfrm>
              <a:off x="7060" y="5720"/>
              <a:ext cx="5080" cy="444"/>
            </a:xfrm>
            <a:prstGeom prst="roundRect">
              <a:avLst>
                <a:gd name="adj" fmla="val 9288"/>
              </a:avLst>
            </a:prstGeom>
            <a:noFill/>
            <a:ln>
              <a:headEnd type="none"/>
              <a:tailEnd type="none"/>
            </a:ln>
          </p:spPr>
          <p:txBody>
            <a:bodyPr vert="horz" wrap="square" lIns="91440" tIns="45720" rIns="91440" bIns="45720" rtlCol="0" anchor="ctr" anchorCtr="0"/>
            <a:p>
              <a:pPr algn="ctr">
                <a:lnSpc>
                  <a:spcPct val="120000"/>
                </a:lnSpc>
                <a:spcBef>
                  <a:spcPts val="1000"/>
                </a:spcBef>
                <a:defRPr/>
              </a:pPr>
              <a:r>
                <a:rPr lang="en-US" b="0" i="0">
                  <a:solidFill>
                    <a:schemeClr val="tx1">
                      <a:alpha val="100000"/>
                    </a:schemeClr>
                  </a:solidFill>
                  <a:latin typeface="微软雅黑" panose="020B0503020204020204" charset="-122"/>
                  <a:ea typeface="微软雅黑" panose="020B0503020204020204" charset="-122"/>
                  <a:cs typeface="微软雅黑" panose="020B0503020204020204" charset="-122"/>
                </a:rPr>
                <a:t>强效降脂・指南推荐</a:t>
              </a:r>
              <a:endParaRPr lang="en-US" b="0"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3"/>
            <p:cNvSpPr txBox="1"/>
            <p:nvPr/>
          </p:nvSpPr>
          <p:spPr>
            <a:xfrm>
              <a:off x="7060" y="4920"/>
              <a:ext cx="5080" cy="444"/>
            </a:xfrm>
            <a:prstGeom prst="roundRect">
              <a:avLst>
                <a:gd name="adj" fmla="val 9288"/>
              </a:avLst>
            </a:prstGeom>
            <a:noFill/>
            <a:ln>
              <a:headEnd type="none"/>
              <a:tailEnd type="none"/>
            </a:ln>
          </p:spPr>
          <p:txBody>
            <a:bodyPr vert="horz" wrap="square" lIns="91440" tIns="45720" rIns="91440" bIns="45720" rtlCol="0" anchor="ctr" anchorCtr="0"/>
            <a:p>
              <a:pPr algn="ctr">
                <a:lnSpc>
                  <a:spcPct val="120000"/>
                </a:lnSpc>
                <a:spcBef>
                  <a:spcPts val="1000"/>
                </a:spcBef>
                <a:defRPr/>
              </a:pPr>
              <a:r>
                <a:rPr lang="en-US" b="0" i="0">
                  <a:solidFill>
                    <a:schemeClr val="tx1">
                      <a:alpha val="100000"/>
                    </a:schemeClr>
                  </a:solidFill>
                  <a:latin typeface="微软雅黑" panose="020B0503020204020204" charset="-122"/>
                  <a:ea typeface="微软雅黑" panose="020B0503020204020204" charset="-122"/>
                  <a:cs typeface="微软雅黑" panose="020B0503020204020204" charset="-122"/>
                </a:rPr>
                <a:t>高纯度・处方级・双通路</a:t>
              </a:r>
              <a:endParaRPr lang="en-US" b="0"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3"/>
            <p:cNvSpPr txBox="1"/>
            <p:nvPr/>
          </p:nvSpPr>
          <p:spPr>
            <a:xfrm>
              <a:off x="6806" y="6520"/>
              <a:ext cx="5589" cy="444"/>
            </a:xfrm>
            <a:prstGeom prst="roundRect">
              <a:avLst>
                <a:gd name="adj" fmla="val 9288"/>
              </a:avLst>
            </a:prstGeom>
            <a:noFill/>
            <a:ln>
              <a:headEnd type="none"/>
              <a:tailEnd type="none"/>
            </a:ln>
          </p:spPr>
          <p:txBody>
            <a:bodyPr vert="horz" wrap="square" lIns="91440" tIns="45720" rIns="91440" bIns="45720" rtlCol="0" anchor="ctr" anchorCtr="0"/>
            <a:p>
              <a:pPr algn="ctr">
                <a:lnSpc>
                  <a:spcPct val="120000"/>
                </a:lnSpc>
                <a:spcBef>
                  <a:spcPts val="1000"/>
                </a:spcBef>
                <a:defRPr/>
              </a:pPr>
              <a:r>
                <a:rPr lang="en-US" b="0" i="0">
                  <a:solidFill>
                    <a:schemeClr val="tx1">
                      <a:alpha val="100000"/>
                    </a:schemeClr>
                  </a:solidFill>
                  <a:latin typeface="微软雅黑" panose="020B0503020204020204" charset="-122"/>
                  <a:ea typeface="微软雅黑" panose="020B0503020204020204" charset="-122"/>
                  <a:cs typeface="微软雅黑" panose="020B0503020204020204" charset="-122"/>
                </a:rPr>
                <a:t>孕妇可用・肝肾安全・联用无忧</a:t>
              </a:r>
              <a:endParaRPr lang="en-US" b="0"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3"/>
            <p:cNvSpPr txBox="1"/>
            <p:nvPr/>
          </p:nvSpPr>
          <p:spPr>
            <a:xfrm>
              <a:off x="6806" y="7320"/>
              <a:ext cx="5589" cy="444"/>
            </a:xfrm>
            <a:prstGeom prst="roundRect">
              <a:avLst>
                <a:gd name="adj" fmla="val 9288"/>
              </a:avLst>
            </a:prstGeom>
            <a:noFill/>
            <a:ln>
              <a:headEnd type="none"/>
              <a:tailEnd type="none"/>
            </a:ln>
          </p:spPr>
          <p:txBody>
            <a:bodyPr vert="horz" wrap="square" lIns="91440" tIns="45720" rIns="91440" bIns="45720" rtlCol="0" anchor="ctr" anchorCtr="0"/>
            <a:p>
              <a:pPr algn="ctr">
                <a:lnSpc>
                  <a:spcPct val="120000"/>
                </a:lnSpc>
                <a:spcBef>
                  <a:spcPts val="1000"/>
                </a:spcBef>
                <a:defRPr/>
              </a:pPr>
              <a:r>
                <a:rPr lang="en-US" b="0" i="0">
                  <a:solidFill>
                    <a:schemeClr val="tx1">
                      <a:alpha val="100000"/>
                    </a:schemeClr>
                  </a:solidFill>
                  <a:latin typeface="微软雅黑" panose="020B0503020204020204" charset="-122"/>
                  <a:ea typeface="微软雅黑" panose="020B0503020204020204" charset="-122"/>
                  <a:cs typeface="微软雅黑" panose="020B0503020204020204" charset="-122"/>
                </a:rPr>
                <a:t>治疗高甘油三酯血症的创新选择</a:t>
              </a:r>
              <a:endParaRPr lang="en-US" b="0" i="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4" name="文本框 3"/>
          <p:cNvSpPr txBox="1"/>
          <p:nvPr/>
        </p:nvSpPr>
        <p:spPr>
          <a:xfrm>
            <a:off x="4267200" y="6172200"/>
            <a:ext cx="3604895" cy="398780"/>
          </a:xfrm>
          <a:prstGeom prst="rect">
            <a:avLst/>
          </a:prstGeom>
          <a:noFill/>
        </p:spPr>
        <p:txBody>
          <a:bodyPr wrap="square" rtlCol="0" anchor="ctr" anchorCtr="0">
            <a:spAutoFit/>
          </a:bodyPr>
          <a:p>
            <a:pPr algn="ctr"/>
            <a:r>
              <a:rPr lang="zh-CN" altLang="en-US" sz="2000">
                <a:latin typeface="微软雅黑" panose="020B0503020204020204" charset="-122"/>
                <a:ea typeface="微软雅黑" panose="020B0503020204020204" charset="-122"/>
              </a:rPr>
              <a:t>山西鑫煜制药股份有限公司</a:t>
            </a:r>
            <a:endParaRPr lang="zh-CN" altLang="en-US" sz="2000">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660400" y="-23813"/>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a:t>
            </a: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创新性</a:t>
            </a:r>
            <a:endPar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sp>
        <p:nvSpPr>
          <p:cNvPr id="294" name="textbox 294"/>
          <p:cNvSpPr/>
          <p:nvPr/>
        </p:nvSpPr>
        <p:spPr>
          <a:xfrm>
            <a:off x="6722110" y="2014855"/>
            <a:ext cx="5083810" cy="4088765"/>
          </a:xfrm>
          <a:prstGeom prst="rect">
            <a:avLst/>
          </a:prstGeom>
          <a:solidFill>
            <a:srgbClr val="E9EDF4"/>
          </a:solidFill>
          <a:ln w="0" cap="flat">
            <a:noFill/>
            <a:prstDash val="solid"/>
            <a:miter lim="0"/>
          </a:ln>
        </p:spPr>
        <p:txBody>
          <a:bodyPr vert="horz" wrap="square" lIns="0" tIns="0" rIns="0" bIns="0"/>
          <a:lstStyle/>
          <a:p>
            <a:pPr algn="l" rtl="0" eaLnBrk="0">
              <a:lnSpc>
                <a:spcPct val="79000"/>
              </a:lnSpc>
            </a:pPr>
            <a:endParaRPr sz="16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r>
              <a:rPr sz="1600" b="1"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① 针对疾病关键环节，实现多重治疗效</a:t>
            </a:r>
            <a:r>
              <a:rPr sz="16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果</a:t>
            </a:r>
            <a:endParaRPr sz="16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endParaRPr sz="1600" dirty="0">
              <a:solidFill>
                <a:schemeClr val="tx1"/>
              </a:solidFill>
              <a:latin typeface="微软雅黑" panose="020B0503020204020204" charset="-122"/>
              <a:ea typeface="微软雅黑" panose="020B0503020204020204" charset="-122"/>
              <a:cs typeface="微软雅黑" panose="020B0503020204020204" charset="-122"/>
            </a:endParaRPr>
          </a:p>
          <a:p>
            <a:pPr marL="295275" indent="-278765" algn="l" rtl="0" eaLnBrk="0">
              <a:lnSpc>
                <a:spcPct val="95000"/>
              </a:lnSpc>
              <a:spcBef>
                <a:spcPts val="750"/>
              </a:spcBef>
            </a:pP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高纯度ω-3脂</a:t>
            </a: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肪酸：二十碳五烯酸（EPA）和二十二碳六烯酸（DHA）的</a:t>
            </a:r>
            <a:r>
              <a:rPr lang="zh-CN"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精准</a:t>
            </a: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组合，</a:t>
            </a:r>
            <a:r>
              <a:rPr lang="zh-CN"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双重作用机制，</a:t>
            </a: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促进甘油三酯的降低</a:t>
            </a:r>
            <a:r>
              <a:rPr lang="zh-CN"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600" dirty="0">
              <a:latin typeface="微软雅黑" panose="020B0503020204020204" charset="-122"/>
              <a:ea typeface="微软雅黑" panose="020B0503020204020204" charset="-122"/>
              <a:cs typeface="微软雅黑" panose="020B0503020204020204" charset="-122"/>
            </a:endParaRPr>
          </a:p>
          <a:p>
            <a:pPr algn="l" rtl="0" eaLnBrk="0">
              <a:lnSpc>
                <a:spcPct val="131000"/>
              </a:lnSpc>
            </a:pPr>
            <a:endParaRPr sz="160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545"/>
              </a:spcBef>
            </a:pPr>
            <a:r>
              <a:rPr sz="1600" b="1" kern="0" spc="70" dirty="0">
                <a:solidFill>
                  <a:schemeClr val="tx1">
                    <a:alpha val="100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rPr>
              <a:t>② </a:t>
            </a:r>
            <a:r>
              <a:rPr lang="zh-CN" sz="1600" b="1" kern="0" spc="70" dirty="0">
                <a:solidFill>
                  <a:schemeClr val="tx1">
                    <a:alpha val="100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rPr>
              <a:t>副作用少，安全性高</a:t>
            </a:r>
            <a:endParaRPr lang="zh-CN" sz="1600" b="1" kern="0" spc="70" dirty="0">
              <a:solidFill>
                <a:schemeClr val="tx1">
                  <a:alpha val="100000"/>
                </a:scheme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545"/>
              </a:spcBef>
            </a:pPr>
            <a:endParaRPr sz="1600" dirty="0">
              <a:solidFill>
                <a:schemeClr val="tx1"/>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a:p>
            <a:pPr marL="16510" algn="l" rtl="0" eaLnBrk="0">
              <a:lnSpc>
                <a:spcPct val="89000"/>
              </a:lnSpc>
              <a:spcBef>
                <a:spcPts val="770"/>
              </a:spcBef>
            </a:pPr>
            <a:r>
              <a:rPr sz="1600" kern="0" spc="10" dirty="0">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   与参照药相比，</a:t>
            </a:r>
            <a:r>
              <a:rPr lang="zh-CN" sz="1600" kern="0" spc="10" dirty="0">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肌病发生率低</a:t>
            </a:r>
            <a:r>
              <a:rPr sz="1600" kern="0" dirty="0">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a:t>
            </a:r>
            <a:r>
              <a:rPr lang="zh-CN" sz="1600" kern="0" dirty="0">
                <a:solidFill>
                  <a:srgbClr val="000000">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提升药物安全性。</a:t>
            </a:r>
            <a:endParaRPr sz="1600" dirty="0">
              <a:highlight>
                <a:srgbClr val="000000">
                  <a:alpha val="0"/>
                </a:srgbClr>
              </a:highlight>
              <a:latin typeface="微软雅黑" panose="020B0503020204020204" charset="-122"/>
              <a:ea typeface="微软雅黑" panose="020B0503020204020204" charset="-122"/>
              <a:cs typeface="微软雅黑" panose="020B0503020204020204" charset="-122"/>
            </a:endParaRPr>
          </a:p>
          <a:p>
            <a:pPr algn="l" rtl="0" eaLnBrk="0">
              <a:lnSpc>
                <a:spcPct val="131000"/>
              </a:lnSpc>
            </a:pPr>
            <a:endParaRPr sz="16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545"/>
              </a:spcBef>
            </a:pPr>
            <a:r>
              <a:rPr sz="1600" b="1"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③ </a:t>
            </a:r>
            <a:r>
              <a:rPr sz="16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用于特殊人群，填补临床空白</a:t>
            </a:r>
            <a:endParaRPr sz="1600"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ct val="104000"/>
              </a:lnSpc>
            </a:pPr>
            <a:endParaRPr sz="1600" dirty="0">
              <a:latin typeface="微软雅黑" panose="020B0503020204020204" charset="-122"/>
              <a:ea typeface="微软雅黑" panose="020B0503020204020204" charset="-122"/>
              <a:cs typeface="微软雅黑" panose="020B0503020204020204" charset="-122"/>
            </a:endParaRPr>
          </a:p>
          <a:p>
            <a:pPr marL="297180" indent="-280670" algn="l" rtl="0" eaLnBrk="0">
              <a:lnSpc>
                <a:spcPct val="95000"/>
              </a:lnSpc>
              <a:spcBef>
                <a:spcPts val="5"/>
              </a:spcBef>
            </a:pP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弥补妊娠期患者，严重</a:t>
            </a: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肝肾功能不全患者用药空白，提</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升特殊人群适用性</a:t>
            </a:r>
            <a:r>
              <a:rPr lang="zh-CN"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kern="0" spc="50" baseline="30000" dirty="0">
                <a:solidFill>
                  <a:schemeClr val="tx1">
                    <a:alpha val="100000"/>
                  </a:schemeClr>
                </a:solidFill>
                <a:latin typeface="Georgia" panose="02040502050405020303"/>
                <a:ea typeface="Georgia" panose="02040502050405020303"/>
                <a:cs typeface="Georgia" panose="02040502050405020303"/>
                <a:sym typeface="+mn-ea"/>
              </a:rPr>
              <a:t>[</a:t>
            </a:r>
            <a:r>
              <a:rPr lang="en-US" sz="1600" kern="0" spc="50" baseline="30000" dirty="0">
                <a:solidFill>
                  <a:schemeClr val="tx1">
                    <a:alpha val="100000"/>
                  </a:schemeClr>
                </a:solidFill>
                <a:latin typeface="Georgia" panose="02040502050405020303"/>
                <a:ea typeface="Georgia" panose="02040502050405020303"/>
                <a:cs typeface="Georgia" panose="02040502050405020303"/>
                <a:sym typeface="+mn-ea"/>
              </a:rPr>
              <a:t>3</a:t>
            </a:r>
            <a:r>
              <a:rPr sz="1600" kern="0" spc="50" baseline="30000" dirty="0">
                <a:solidFill>
                  <a:schemeClr val="tx1">
                    <a:alpha val="100000"/>
                  </a:schemeClr>
                </a:solidFill>
                <a:latin typeface="Georgia" panose="02040502050405020303"/>
                <a:ea typeface="Georgia" panose="02040502050405020303"/>
                <a:cs typeface="Georgia" panose="02040502050405020303"/>
                <a:sym typeface="+mn-ea"/>
              </a:rPr>
              <a:t>]</a:t>
            </a:r>
            <a:r>
              <a:rPr sz="1600" kern="0" spc="60" baseline="30000" dirty="0">
                <a:solidFill>
                  <a:schemeClr val="tx1">
                    <a:alpha val="100000"/>
                  </a:schemeClr>
                </a:solidFill>
                <a:latin typeface="Georgia" panose="02040502050405020303"/>
                <a:ea typeface="Georgia" panose="02040502050405020303"/>
                <a:cs typeface="Georgia" panose="02040502050405020303"/>
                <a:sym typeface="+mn-ea"/>
              </a:rPr>
              <a:t> </a:t>
            </a:r>
            <a:r>
              <a:rPr sz="1600" kern="0" spc="50" baseline="30000" dirty="0">
                <a:solidFill>
                  <a:schemeClr val="tx1">
                    <a:alpha val="100000"/>
                  </a:schemeClr>
                </a:solidFill>
                <a:latin typeface="Georgia" panose="02040502050405020303"/>
                <a:ea typeface="Georgia" panose="02040502050405020303"/>
                <a:cs typeface="Georgia" panose="02040502050405020303"/>
                <a:sym typeface="+mn-ea"/>
              </a:rPr>
              <a:t>[</a:t>
            </a:r>
            <a:r>
              <a:rPr lang="en-US" sz="1600" kern="0" spc="50" baseline="30000" dirty="0">
                <a:solidFill>
                  <a:schemeClr val="tx1">
                    <a:alpha val="100000"/>
                  </a:schemeClr>
                </a:solidFill>
                <a:latin typeface="Georgia" panose="02040502050405020303"/>
                <a:ea typeface="Georgia" panose="02040502050405020303"/>
                <a:cs typeface="Georgia" panose="02040502050405020303"/>
                <a:sym typeface="+mn-ea"/>
              </a:rPr>
              <a:t>4</a:t>
            </a:r>
            <a:r>
              <a:rPr sz="1600" kern="0" spc="50" baseline="30000" dirty="0">
                <a:solidFill>
                  <a:schemeClr val="tx1">
                    <a:alpha val="100000"/>
                  </a:schemeClr>
                </a:solidFill>
                <a:latin typeface="Georgia" panose="02040502050405020303"/>
                <a:ea typeface="Georgia" panose="02040502050405020303"/>
                <a:cs typeface="Georgia" panose="02040502050405020303"/>
                <a:sym typeface="+mn-ea"/>
              </a:rPr>
              <a:t>]</a:t>
            </a:r>
            <a:r>
              <a:rPr sz="1600" kern="0" spc="60" baseline="30000" dirty="0">
                <a:solidFill>
                  <a:schemeClr val="tx1">
                    <a:alpha val="100000"/>
                  </a:schemeClr>
                </a:solidFill>
                <a:latin typeface="Georgia" panose="02040502050405020303"/>
                <a:ea typeface="Georgia" panose="02040502050405020303"/>
                <a:cs typeface="Georgia" panose="02040502050405020303"/>
                <a:sym typeface="+mn-ea"/>
              </a:rPr>
              <a:t> </a:t>
            </a:r>
            <a:endParaRPr lang="zh-CN" sz="1600" kern="0" spc="-1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02" name="textbox 302"/>
          <p:cNvSpPr/>
          <p:nvPr/>
        </p:nvSpPr>
        <p:spPr>
          <a:xfrm>
            <a:off x="539750" y="730885"/>
            <a:ext cx="11266170" cy="789305"/>
          </a:xfrm>
          <a:prstGeom prst="rect">
            <a:avLst/>
          </a:prstGeom>
          <a:noFill/>
          <a:ln w="0" cap="flat">
            <a:noFill/>
            <a:prstDash val="solid"/>
            <a:miter lim="0"/>
          </a:ln>
        </p:spPr>
        <p:txBody>
          <a:bodyPr vert="horz" wrap="square" lIns="0" tIns="0" rIns="0" bIns="0"/>
          <a:lstStyle/>
          <a:p>
            <a:pPr algn="l" rtl="0" eaLnBrk="0">
              <a:lnSpc>
                <a:spcPct val="81000"/>
              </a:lnSpc>
            </a:pPr>
            <a:endParaRPr dirty="0">
              <a:solidFill>
                <a:schemeClr val="tx1"/>
              </a:solidFill>
              <a:latin typeface="微软雅黑" panose="020B0503020204020204" charset="-122"/>
              <a:ea typeface="微软雅黑" panose="020B0503020204020204" charset="-122"/>
              <a:cs typeface="Arial" panose="020B0604020202020204"/>
            </a:endParaRPr>
          </a:p>
          <a:p>
            <a:pPr marL="14605" algn="l" rtl="0" eaLnBrk="0">
              <a:lnSpc>
                <a:spcPct val="92000"/>
              </a:lnSpc>
            </a:pPr>
            <a:r>
              <a:rPr b="1" kern="0" spc="100" dirty="0">
                <a:solidFill>
                  <a:schemeClr val="tx1">
                    <a:alpha val="100000"/>
                  </a:schemeClr>
                </a:solidFill>
                <a:latin typeface="微软雅黑" panose="020B0503020204020204" charset="-122"/>
                <a:ea typeface="微软雅黑" panose="020B0503020204020204" charset="-122"/>
                <a:cs typeface="微软雅黑" panose="020B0503020204020204" charset="-122"/>
              </a:rPr>
              <a:t>具有二十碳五烯酸乙酯和二十二碳六</a:t>
            </a:r>
            <a:r>
              <a:rPr b="1"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烯酸乙酯双通路、多重机制提升疗效、安全性、依从性、适用性</a:t>
            </a:r>
            <a:endParaRPr b="1"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10" name="textbox 310"/>
          <p:cNvSpPr/>
          <p:nvPr/>
        </p:nvSpPr>
        <p:spPr>
          <a:xfrm>
            <a:off x="540054" y="1422082"/>
            <a:ext cx="5870575" cy="504190"/>
          </a:xfrm>
          <a:prstGeom prst="rect">
            <a:avLst/>
          </a:prstGeom>
          <a:solidFill>
            <a:srgbClr val="4F80BD"/>
          </a:solidFill>
          <a:ln w="0" cap="flat">
            <a:noFill/>
            <a:prstDash val="solid"/>
            <a:miter lim="0"/>
          </a:ln>
        </p:spPr>
        <p:txBody>
          <a:bodyPr vert="horz" wrap="square" lIns="0" tIns="0" rIns="0" bIns="0"/>
          <a:lstStyle/>
          <a:p>
            <a:pPr algn="l" rtl="0" eaLnBrk="0">
              <a:lnSpc>
                <a:spcPct val="108000"/>
              </a:lnSpc>
            </a:pPr>
            <a:endParaRPr sz="900" dirty="0">
              <a:latin typeface="Arial" panose="020B0604020202020204"/>
              <a:ea typeface="Arial" panose="020B0604020202020204"/>
              <a:cs typeface="Arial" panose="020B0604020202020204"/>
            </a:endParaRPr>
          </a:p>
          <a:p>
            <a:pPr marL="1132840" algn="l" rtl="0" eaLnBrk="0">
              <a:lnSpc>
                <a:spcPct val="89000"/>
              </a:lnSpc>
              <a:spcBef>
                <a:spcPts val="5"/>
              </a:spcBef>
            </a:pPr>
            <a:r>
              <a:rPr sz="18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双通路，优选配比，多重获益机制</a:t>
            </a:r>
            <a:r>
              <a:rPr sz="1800" kern="0" spc="0" baseline="29000" dirty="0">
                <a:solidFill>
                  <a:srgbClr val="FFFFFF">
                    <a:alpha val="100000"/>
                  </a:srgbClr>
                </a:solidFill>
                <a:latin typeface="Georgia" panose="02040502050405020303"/>
                <a:ea typeface="Georgia" panose="02040502050405020303"/>
                <a:cs typeface="Georgia" panose="02040502050405020303"/>
              </a:rPr>
              <a:t>[1]</a:t>
            </a:r>
            <a:r>
              <a:rPr kern="0" baseline="29000" dirty="0">
                <a:solidFill>
                  <a:srgbClr val="FFFFFF">
                    <a:alpha val="100000"/>
                  </a:srgbClr>
                </a:solidFill>
                <a:latin typeface="Georgia" panose="02040502050405020303"/>
                <a:ea typeface="Georgia" panose="02040502050405020303"/>
                <a:cs typeface="Georgia" panose="02040502050405020303"/>
                <a:sym typeface="+mn-ea"/>
              </a:rPr>
              <a:t>[</a:t>
            </a:r>
            <a:r>
              <a:rPr lang="en-US" kern="0" baseline="29000" dirty="0">
                <a:solidFill>
                  <a:srgbClr val="FFFFFF">
                    <a:alpha val="100000"/>
                  </a:srgbClr>
                </a:solidFill>
                <a:latin typeface="Georgia" panose="02040502050405020303"/>
                <a:ea typeface="Georgia" panose="02040502050405020303"/>
                <a:cs typeface="Georgia" panose="02040502050405020303"/>
                <a:sym typeface="+mn-ea"/>
              </a:rPr>
              <a:t>2</a:t>
            </a:r>
            <a:r>
              <a:rPr kern="0" baseline="29000" dirty="0">
                <a:solidFill>
                  <a:srgbClr val="FFFFFF">
                    <a:alpha val="100000"/>
                  </a:srgbClr>
                </a:solidFill>
                <a:latin typeface="Georgia" panose="02040502050405020303"/>
                <a:ea typeface="Georgia" panose="02040502050405020303"/>
                <a:cs typeface="Georgia" panose="02040502050405020303"/>
                <a:sym typeface="+mn-ea"/>
              </a:rPr>
              <a:t>]</a:t>
            </a:r>
            <a:endParaRPr baseline="29000" dirty="0">
              <a:latin typeface="Georgia" panose="02040502050405020303"/>
              <a:ea typeface="Georgia" panose="02040502050405020303"/>
              <a:cs typeface="Georgia" panose="02040502050405020303"/>
            </a:endParaRPr>
          </a:p>
          <a:p>
            <a:pPr marL="1132840" algn="l" rtl="0" eaLnBrk="0">
              <a:lnSpc>
                <a:spcPct val="89000"/>
              </a:lnSpc>
              <a:spcBef>
                <a:spcPts val="5"/>
              </a:spcBef>
            </a:pPr>
            <a:endParaRPr sz="1800" baseline="29000" dirty="0">
              <a:latin typeface="Georgia" panose="02040502050405020303"/>
              <a:ea typeface="Georgia" panose="02040502050405020303"/>
              <a:cs typeface="Georgia" panose="02040502050405020303"/>
            </a:endParaRPr>
          </a:p>
        </p:txBody>
      </p:sp>
      <p:sp>
        <p:nvSpPr>
          <p:cNvPr id="312" name="textbox 312"/>
          <p:cNvSpPr/>
          <p:nvPr/>
        </p:nvSpPr>
        <p:spPr>
          <a:xfrm>
            <a:off x="6721856" y="1422082"/>
            <a:ext cx="5083809" cy="504190"/>
          </a:xfrm>
          <a:prstGeom prst="rect">
            <a:avLst/>
          </a:prstGeom>
          <a:solidFill>
            <a:srgbClr val="4F80BD"/>
          </a:solidFill>
          <a:ln w="0" cap="flat">
            <a:noFill/>
            <a:prstDash val="solid"/>
            <a:miter lim="0"/>
          </a:ln>
        </p:spPr>
        <p:txBody>
          <a:bodyPr vert="horz" wrap="square" lIns="0" tIns="0" rIns="0" bIns="0"/>
          <a:lstStyle/>
          <a:p>
            <a:pPr algn="l" rtl="0" eaLnBrk="0">
              <a:lnSpc>
                <a:spcPct val="109000"/>
              </a:lnSpc>
            </a:pPr>
            <a:endParaRPr sz="900" dirty="0">
              <a:latin typeface="Arial" panose="020B0604020202020204"/>
              <a:ea typeface="Arial" panose="020B0604020202020204"/>
              <a:cs typeface="Arial" panose="020B0604020202020204"/>
            </a:endParaRPr>
          </a:p>
          <a:p>
            <a:pPr marL="1517015" algn="l" rtl="0" eaLnBrk="0">
              <a:lnSpc>
                <a:spcPct val="89000"/>
              </a:lnSpc>
              <a:spcBef>
                <a:spcPts val="5"/>
              </a:spcBef>
            </a:pPr>
            <a:r>
              <a:rPr sz="18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提升患者多维度获益</a:t>
            </a:r>
            <a:endParaRPr sz="1800" dirty="0">
              <a:latin typeface="微软雅黑" panose="020B0503020204020204" charset="-122"/>
              <a:ea typeface="微软雅黑" panose="020B0503020204020204" charset="-122"/>
              <a:cs typeface="微软雅黑" panose="020B0503020204020204" charset="-122"/>
            </a:endParaRPr>
          </a:p>
        </p:txBody>
      </p:sp>
      <p:sp>
        <p:nvSpPr>
          <p:cNvPr id="314" name="textbox 314"/>
          <p:cNvSpPr/>
          <p:nvPr/>
        </p:nvSpPr>
        <p:spPr>
          <a:xfrm>
            <a:off x="539750" y="6167120"/>
            <a:ext cx="11273155" cy="503555"/>
          </a:xfrm>
          <a:prstGeom prst="rect">
            <a:avLst/>
          </a:prstGeom>
          <a:noFill/>
          <a:ln w="0" cap="flat">
            <a:noFill/>
            <a:prstDash val="solid"/>
            <a:miter lim="0"/>
          </a:ln>
        </p:spPr>
        <p:txBody>
          <a:bodyPr vert="horz" wrap="square" lIns="0" tIns="0" rIns="0" bIns="0"/>
          <a:lstStyle/>
          <a:p>
            <a:pPr algn="l" rtl="0" eaLnBrk="0">
              <a:lnSpc>
                <a:spcPct val="85000"/>
              </a:lnSpc>
            </a:pPr>
            <a:endParaRPr sz="800" kern="0" dirty="0">
              <a:solidFill>
                <a:srgbClr val="707068">
                  <a:alpha val="100000"/>
                </a:srgbClr>
              </a:solidFill>
              <a:latin typeface="Georgia" panose="02040502050405020303"/>
              <a:ea typeface="Georgia" panose="02040502050405020303"/>
              <a:cs typeface="Georgia" panose="02040502050405020303"/>
            </a:endParaRPr>
          </a:p>
          <a:p>
            <a:pPr marL="17145" algn="l" rtl="0" eaLnBrk="0">
              <a:lnSpc>
                <a:spcPct val="88000"/>
              </a:lnSpc>
            </a:pPr>
            <a:r>
              <a:rPr sz="800" kern="0" spc="0" dirty="0">
                <a:solidFill>
                  <a:srgbClr val="707068">
                    <a:alpha val="100000"/>
                  </a:srgbClr>
                </a:solidFill>
                <a:latin typeface="Georgia" panose="02040502050405020303"/>
                <a:ea typeface="Georgia" panose="02040502050405020303"/>
                <a:cs typeface="Georgia" panose="02040502050405020303"/>
              </a:rPr>
              <a:t>[1] Oppedisano F, MacrìR, Gliozzi M, et</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al.</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The Anti-Inflammatory and Antioxidant Properties</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of n-3 PUFAs: Their Role</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in Cardiovascular</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Protection</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Biomed</a:t>
            </a:r>
            <a:r>
              <a:rPr sz="800" kern="0" dirty="0">
                <a:solidFill>
                  <a:srgbClr val="707068">
                    <a:alpha val="100000"/>
                  </a:srgbClr>
                </a:solidFill>
                <a:latin typeface="Georgia" panose="02040502050405020303"/>
                <a:ea typeface="Georgia" panose="02040502050405020303"/>
                <a:cs typeface="Georgia" panose="02040502050405020303"/>
              </a:rPr>
              <a:t>icines. 2020 Aug</a:t>
            </a:r>
            <a:r>
              <a:rPr sz="800" kern="0" spc="0" dirty="0">
                <a:solidFill>
                  <a:srgbClr val="707068">
                    <a:alpha val="100000"/>
                  </a:srgbClr>
                </a:solidFill>
                <a:latin typeface="Georgia" panose="02040502050405020303"/>
                <a:ea typeface="Georgia" panose="02040502050405020303"/>
                <a:cs typeface="Georgia" panose="02040502050405020303"/>
              </a:rPr>
              <a:t> </a:t>
            </a:r>
            <a:r>
              <a:rPr sz="800" kern="0" dirty="0">
                <a:solidFill>
                  <a:srgbClr val="707068">
                    <a:alpha val="100000"/>
                  </a:srgbClr>
                </a:solidFill>
                <a:latin typeface="Georgia" panose="02040502050405020303"/>
                <a:ea typeface="Georgia" panose="02040502050405020303"/>
                <a:cs typeface="Georgia" panose="02040502050405020303"/>
              </a:rPr>
              <a:t>25;8(9):306</a:t>
            </a:r>
            <a:endParaRPr sz="800" kern="0" dirty="0">
              <a:solidFill>
                <a:srgbClr val="707068">
                  <a:alpha val="100000"/>
                </a:srgbClr>
              </a:solidFill>
              <a:latin typeface="Georgia" panose="02040502050405020303"/>
              <a:ea typeface="Georgia" panose="02040502050405020303"/>
              <a:cs typeface="Georgia" panose="02040502050405020303"/>
            </a:endParaRPr>
          </a:p>
          <a:p>
            <a:pPr marL="12700" indent="635" algn="l" rtl="0" eaLnBrk="0">
              <a:lnSpc>
                <a:spcPct val="93000"/>
              </a:lnSpc>
              <a:spcBef>
                <a:spcPts val="50"/>
              </a:spcBef>
            </a:pPr>
            <a:r>
              <a:rPr sz="800" kern="0" spc="0" dirty="0">
                <a:solidFill>
                  <a:srgbClr val="707068">
                    <a:alpha val="100000"/>
                  </a:srgbClr>
                </a:solidFill>
                <a:latin typeface="Georgia" panose="02040502050405020303"/>
                <a:ea typeface="Georgia" panose="02040502050405020303"/>
                <a:cs typeface="Georgia" panose="02040502050405020303"/>
              </a:rPr>
              <a:t>[2]Choi GY, Calder</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PC. The differential effects</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of eicosapentaenoic acid and docosahexaenoic acid</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on</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cardiovascular</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risk</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factors:</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an updated</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systematic</a:t>
            </a:r>
            <a:r>
              <a:rPr sz="800" kern="0" dirty="0">
                <a:solidFill>
                  <a:srgbClr val="707068">
                    <a:alpha val="100000"/>
                  </a:srgbClr>
                </a:solidFill>
                <a:latin typeface="Georgia" panose="02040502050405020303"/>
                <a:ea typeface="Georgia" panose="02040502050405020303"/>
                <a:cs typeface="Georgia" panose="02040502050405020303"/>
              </a:rPr>
              <a:t> </a:t>
            </a:r>
            <a:r>
              <a:rPr sz="800" kern="0" spc="0" dirty="0">
                <a:solidFill>
                  <a:srgbClr val="707068">
                    <a:alpha val="100000"/>
                  </a:srgbClr>
                </a:solidFill>
                <a:latin typeface="Georgia" panose="02040502050405020303"/>
                <a:ea typeface="Georgia" panose="02040502050405020303"/>
                <a:cs typeface="Georgia" panose="02040502050405020303"/>
              </a:rPr>
              <a:t>rev</a:t>
            </a:r>
            <a:r>
              <a:rPr sz="800" kern="0" dirty="0">
                <a:solidFill>
                  <a:srgbClr val="707068">
                    <a:alpha val="100000"/>
                  </a:srgbClr>
                </a:solidFill>
                <a:latin typeface="Georgia" panose="02040502050405020303"/>
                <a:ea typeface="Georgia" panose="02040502050405020303"/>
                <a:cs typeface="Georgia" panose="02040502050405020303"/>
              </a:rPr>
              <a:t>iew of randomized controlled trials. Front Nutr. 2024 Sep </a:t>
            </a:r>
            <a:r>
              <a:rPr sz="800" kern="0" dirty="0">
                <a:solidFill>
                  <a:srgbClr val="707068">
                    <a:alpha val="100000"/>
                  </a:srgbClr>
                </a:solidFill>
                <a:latin typeface="Georgia" panose="02040502050405020303"/>
                <a:ea typeface="Georgia" panose="02040502050405020303"/>
                <a:cs typeface="Georgia" panose="02040502050405020303"/>
              </a:rPr>
              <a:t>30;11:1423228.</a:t>
            </a:r>
            <a:endParaRPr sz="800" kern="0" dirty="0">
              <a:solidFill>
                <a:srgbClr val="707068">
                  <a:alpha val="100000"/>
                </a:srgbClr>
              </a:solidFill>
              <a:latin typeface="Georgia" panose="02040502050405020303"/>
              <a:ea typeface="Georgia" panose="02040502050405020303"/>
              <a:cs typeface="Georgia" panose="02040502050405020303"/>
            </a:endParaRPr>
          </a:p>
          <a:p>
            <a:pPr marL="12700" indent="635" algn="l" rtl="0" eaLnBrk="0">
              <a:lnSpc>
                <a:spcPct val="93000"/>
              </a:lnSpc>
              <a:spcBef>
                <a:spcPts val="50"/>
              </a:spcBef>
              <a:buClrTx/>
              <a:buSzTx/>
              <a:buFontTx/>
            </a:pPr>
            <a:r>
              <a:rPr sz="800" kern="0" dirty="0">
                <a:solidFill>
                  <a:srgbClr val="707068">
                    <a:alpha val="100000"/>
                  </a:srgbClr>
                </a:solidFill>
                <a:latin typeface="Georgia" panose="02040502050405020303"/>
                <a:ea typeface="Georgia" panose="02040502050405020303"/>
                <a:cs typeface="Georgia" panose="02040502050405020303"/>
                <a:sym typeface="+mn-ea"/>
              </a:rPr>
              <a:t>[</a:t>
            </a:r>
            <a:r>
              <a:rPr sz="800" kern="0" dirty="0">
                <a:solidFill>
                  <a:srgbClr val="707068">
                    <a:alpha val="100000"/>
                  </a:srgbClr>
                </a:solidFill>
                <a:latin typeface="Georgia" panose="02040502050405020303"/>
                <a:ea typeface="Georgia" panose="02040502050405020303"/>
                <a:cs typeface="Georgia" panose="02040502050405020303"/>
                <a:sym typeface="+mn-ea"/>
              </a:rPr>
              <a:t>3]Harper CR, Jacobson TA. Managing dyslipidemia in chronic kidney disease. J Am Coll Cardiol. 2008 Jun 24;51(25):2375-84.</a:t>
            </a:r>
            <a:endParaRPr sz="800" kern="0" dirty="0">
              <a:solidFill>
                <a:srgbClr val="707068">
                  <a:alpha val="100000"/>
                </a:srgbClr>
              </a:solidFill>
              <a:latin typeface="Georgia" panose="02040502050405020303"/>
              <a:ea typeface="Georgia" panose="02040502050405020303"/>
              <a:cs typeface="Georgia" panose="02040502050405020303"/>
              <a:sym typeface="+mn-ea"/>
            </a:endParaRPr>
          </a:p>
          <a:p>
            <a:pPr marL="12700" indent="635" algn="l" rtl="0" eaLnBrk="0">
              <a:lnSpc>
                <a:spcPct val="93000"/>
              </a:lnSpc>
              <a:spcBef>
                <a:spcPts val="50"/>
              </a:spcBef>
              <a:buClrTx/>
              <a:buSzTx/>
              <a:buFontTx/>
            </a:pPr>
            <a:r>
              <a:rPr sz="800" kern="0" dirty="0">
                <a:solidFill>
                  <a:srgbClr val="707068">
                    <a:alpha val="100000"/>
                  </a:srgbClr>
                </a:solidFill>
                <a:latin typeface="Georgia" panose="02040502050405020303"/>
                <a:ea typeface="Georgia" panose="02040502050405020303"/>
                <a:cs typeface="Georgia" panose="02040502050405020303"/>
                <a:sym typeface="+mn-ea"/>
              </a:rPr>
              <a:t>[4]</a:t>
            </a:r>
            <a:r>
              <a:rPr sz="800" kern="0" dirty="0">
                <a:solidFill>
                  <a:srgbClr val="707068">
                    <a:alpha val="100000"/>
                  </a:srgbClr>
                </a:solidFill>
                <a:latin typeface="Georgia" panose="02040502050405020303"/>
                <a:ea typeface="Georgia" panose="02040502050405020303"/>
                <a:cs typeface="Georgia" panose="02040502050405020303"/>
              </a:rPr>
              <a:t>Ikizler TA, Burrowes JD, Byham-Gray LD, Campbell KL, Carrero JJ, Chan W, et al. KDOQI clinical practice guideline for nutrition in CKD: 2020 update. Am J Kidney Dis. 2020;76(3)(suppl 1):S1-S107</a:t>
            </a:r>
            <a:endParaRPr sz="800" kern="0" dirty="0">
              <a:solidFill>
                <a:srgbClr val="707068">
                  <a:alpha val="100000"/>
                </a:srgbClr>
              </a:solidFill>
              <a:latin typeface="Georgia" panose="02040502050405020303"/>
              <a:ea typeface="Georgia" panose="02040502050405020303"/>
              <a:cs typeface="Georgia" panose="02040502050405020303"/>
            </a:endParaRPr>
          </a:p>
          <a:p>
            <a:pPr marL="12700" indent="635" algn="l" rtl="0" eaLnBrk="0">
              <a:lnSpc>
                <a:spcPct val="93000"/>
              </a:lnSpc>
              <a:spcBef>
                <a:spcPts val="50"/>
              </a:spcBef>
            </a:pPr>
            <a:endParaRPr sz="800" kern="0" dirty="0">
              <a:solidFill>
                <a:srgbClr val="707068">
                  <a:alpha val="100000"/>
                </a:srgbClr>
              </a:solidFill>
              <a:latin typeface="Georgia" panose="02040502050405020303"/>
              <a:ea typeface="Georgia" panose="02040502050405020303"/>
              <a:cs typeface="Georgia" panose="02040502050405020303"/>
            </a:endParaRPr>
          </a:p>
          <a:p>
            <a:pPr marL="12700" indent="635" algn="l" rtl="0" eaLnBrk="0">
              <a:lnSpc>
                <a:spcPct val="93000"/>
              </a:lnSpc>
              <a:spcBef>
                <a:spcPts val="50"/>
              </a:spcBef>
            </a:pPr>
            <a:endParaRPr sz="800" dirty="0">
              <a:latin typeface="Georgia" panose="02040502050405020303"/>
              <a:ea typeface="Georgia" panose="02040502050405020303"/>
              <a:cs typeface="Georgia" panose="02040502050405020303"/>
            </a:endParaRPr>
          </a:p>
          <a:p>
            <a:pPr algn="l" rtl="0" eaLnBrk="0">
              <a:lnSpc>
                <a:spcPct val="107000"/>
              </a:lnSpc>
            </a:pPr>
            <a:endParaRPr sz="600" dirty="0">
              <a:latin typeface="Arial" panose="020B0604020202020204"/>
              <a:ea typeface="Arial" panose="020B0604020202020204"/>
              <a:cs typeface="Arial" panose="020B0604020202020204"/>
            </a:endParaRPr>
          </a:p>
          <a:p>
            <a:pPr marL="15875" algn="l" rtl="0" eaLnBrk="0">
              <a:lnSpc>
                <a:spcPts val="120"/>
              </a:lnSpc>
              <a:spcBef>
                <a:spcPts val="5"/>
              </a:spcBef>
            </a:pPr>
            <a:r>
              <a:rPr sz="800" kern="0" spc="-20" dirty="0">
                <a:solidFill>
                  <a:srgbClr val="707068">
                    <a:alpha val="100000"/>
                  </a:srgbClr>
                </a:solidFill>
                <a:latin typeface="Georgia" panose="02040502050405020303"/>
                <a:ea typeface="Georgia" panose="02040502050405020303"/>
                <a:cs typeface="Georgia" panose="02040502050405020303"/>
              </a:rPr>
              <a:t>.</a:t>
            </a:r>
            <a:endParaRPr sz="800" kern="0" spc="-20" dirty="0">
              <a:solidFill>
                <a:srgbClr val="707068">
                  <a:alpha val="100000"/>
                </a:srgbClr>
              </a:solidFill>
              <a:latin typeface="Georgia" panose="02040502050405020303"/>
              <a:ea typeface="Georgia" panose="02040502050405020303"/>
              <a:cs typeface="Georgia" panose="02040502050405020303"/>
            </a:endParaRPr>
          </a:p>
        </p:txBody>
      </p:sp>
      <p:graphicFrame>
        <p:nvGraphicFramePr>
          <p:cNvPr id="3" name="表格 2"/>
          <p:cNvGraphicFramePr/>
          <p:nvPr>
            <p:custDataLst>
              <p:tags r:id="rId1"/>
            </p:custDataLst>
          </p:nvPr>
        </p:nvGraphicFramePr>
        <p:xfrm>
          <a:off x="540385" y="1981200"/>
          <a:ext cx="5870575" cy="4231640"/>
        </p:xfrm>
        <a:graphic>
          <a:graphicData uri="http://schemas.openxmlformats.org/drawingml/2006/table">
            <a:tbl>
              <a:tblPr firstRow="1" bandRow="1">
                <a:tableStyleId>{5C22544A-7EE6-4342-B048-85BDC9FD1C3A}</a:tableStyleId>
              </a:tblPr>
              <a:tblGrid>
                <a:gridCol w="1550035"/>
                <a:gridCol w="2015490"/>
                <a:gridCol w="2305050"/>
              </a:tblGrid>
              <a:tr h="582295">
                <a:tc>
                  <a:txBody>
                    <a:bodyPr/>
                    <a:p>
                      <a:pPr algn="ctr">
                        <a:buNone/>
                      </a:pPr>
                      <a:r>
                        <a:rPr sz="1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心血管风险因</a:t>
                      </a:r>
                      <a:r>
                        <a:rPr sz="1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素</a:t>
                      </a:r>
                      <a:endParaRPr lang="zh-CN" altLang="en-US"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4F80BD"/>
                    </a:solidFill>
                  </a:tcPr>
                </a:tc>
                <a:tc>
                  <a:txBody>
                    <a:bodyPr/>
                    <a:p>
                      <a:pPr marL="12700" algn="ctr" rtl="0" eaLnBrk="0">
                        <a:lnSpc>
                          <a:spcPct val="94000"/>
                        </a:lnSpc>
                      </a:pPr>
                      <a:r>
                        <a:rPr sz="1400" kern="0" spc="80" dirty="0">
                          <a:solidFill>
                            <a:srgbClr val="001D35">
                              <a:alpha val="100000"/>
                            </a:srgbClr>
                          </a:solidFill>
                          <a:latin typeface="微软雅黑" panose="020B0503020204020204" charset="-122"/>
                          <a:ea typeface="微软雅黑" panose="020B0503020204020204" charset="-122"/>
                          <a:cs typeface="微软雅黑" panose="020B0503020204020204" charset="-122"/>
                          <a:sym typeface="+mn-ea"/>
                        </a:rPr>
                        <a:t>二十碳五烯酸乙酯</a:t>
                      </a:r>
                      <a:endParaRPr sz="1400" dirty="0">
                        <a:latin typeface="微软雅黑" panose="020B0503020204020204" charset="-122"/>
                        <a:ea typeface="微软雅黑" panose="020B0503020204020204" charset="-122"/>
                        <a:cs typeface="微软雅黑" panose="020B0503020204020204" charset="-122"/>
                      </a:endParaRPr>
                    </a:p>
                    <a:p>
                      <a:pPr marL="521970" algn="ctr" rtl="0" eaLnBrk="0">
                        <a:lnSpc>
                          <a:spcPts val="1700"/>
                        </a:lnSpc>
                        <a:spcBef>
                          <a:spcPts val="220"/>
                        </a:spcBef>
                      </a:pPr>
                      <a:r>
                        <a:rPr sz="1400" kern="0" spc="-60" dirty="0">
                          <a:solidFill>
                            <a:srgbClr val="001D35">
                              <a:alpha val="100000"/>
                            </a:srgbClr>
                          </a:solidFill>
                          <a:latin typeface="微软雅黑" panose="020B0503020204020204" charset="-122"/>
                          <a:ea typeface="微软雅黑" panose="020B0503020204020204" charset="-122"/>
                          <a:cs typeface="微软雅黑" panose="020B0503020204020204" charset="-122"/>
                          <a:sym typeface="+mn-ea"/>
                        </a:rPr>
                        <a:t>（EPA）</a:t>
                      </a:r>
                      <a:endParaRPr lang="zh-CN" altLang="en-US" sz="1400" dirty="0">
                        <a:latin typeface="微软雅黑" panose="020B0503020204020204" charset="-122"/>
                        <a:ea typeface="微软雅黑" panose="020B0503020204020204" charset="-122"/>
                        <a:cs typeface="微软雅黑" panose="020B0503020204020204" charset="-122"/>
                      </a:endParaRPr>
                    </a:p>
                  </a:txBody>
                  <a:tcPr anchor="ctr" anchorCtr="0">
                    <a:solidFill>
                      <a:srgbClr val="4F80BD"/>
                    </a:solidFill>
                  </a:tcPr>
                </a:tc>
                <a:tc>
                  <a:txBody>
                    <a:bodyPr/>
                    <a:p>
                      <a:pPr algn="ctr">
                        <a:buNone/>
                      </a:pPr>
                      <a:r>
                        <a:rPr sz="1400" kern="0" spc="80" dirty="0">
                          <a:solidFill>
                            <a:srgbClr val="001D35">
                              <a:alpha val="100000"/>
                            </a:srgbClr>
                          </a:solidFill>
                          <a:latin typeface="微软雅黑" panose="020B0503020204020204" charset="-122"/>
                          <a:ea typeface="微软雅黑" panose="020B0503020204020204" charset="-122"/>
                          <a:cs typeface="微软雅黑" panose="020B0503020204020204" charset="-122"/>
                        </a:rPr>
                        <a:t>二十二碳六烯酸乙酯</a:t>
                      </a:r>
                      <a:endParaRPr sz="1400" kern="0" spc="80" dirty="0">
                        <a:solidFill>
                          <a:srgbClr val="001D35">
                            <a:alpha val="100000"/>
                          </a:srgbClr>
                        </a:solidFill>
                        <a:latin typeface="微软雅黑" panose="020B0503020204020204" charset="-122"/>
                        <a:ea typeface="微软雅黑" panose="020B0503020204020204" charset="-122"/>
                        <a:cs typeface="微软雅黑" panose="020B0503020204020204" charset="-122"/>
                      </a:endParaRPr>
                    </a:p>
                    <a:p>
                      <a:pPr algn="ctr">
                        <a:buNone/>
                      </a:pPr>
                      <a:r>
                        <a:rPr sz="1400" kern="0" spc="80" dirty="0">
                          <a:solidFill>
                            <a:srgbClr val="001D35">
                              <a:alpha val="100000"/>
                            </a:srgbClr>
                          </a:solidFill>
                          <a:latin typeface="微软雅黑" panose="020B0503020204020204" charset="-122"/>
                          <a:ea typeface="微软雅黑" panose="020B0503020204020204" charset="-122"/>
                          <a:cs typeface="微软雅黑" panose="020B0503020204020204" charset="-122"/>
                        </a:rPr>
                        <a:t>(DHA)</a:t>
                      </a:r>
                      <a:endParaRPr sz="1400" kern="0" spc="80" dirty="0">
                        <a:solidFill>
                          <a:srgbClr val="001D35">
                            <a:alpha val="100000"/>
                          </a:srgbClr>
                        </a:solidFill>
                        <a:latin typeface="微软雅黑" panose="020B0503020204020204" charset="-122"/>
                        <a:ea typeface="微软雅黑" panose="020B0503020204020204" charset="-122"/>
                        <a:cs typeface="微软雅黑" panose="020B0503020204020204" charset="-122"/>
                      </a:endParaRPr>
                    </a:p>
                  </a:txBody>
                  <a:tcPr anchor="ctr" anchorCtr="0">
                    <a:solidFill>
                      <a:srgbClr val="4F80BD"/>
                    </a:solidFill>
                  </a:tcPr>
                </a:tc>
              </a:tr>
              <a:tr h="576000">
                <a:tc>
                  <a:txBody>
                    <a:bodyPr/>
                    <a:p>
                      <a:pPr algn="ctr">
                        <a:buNone/>
                      </a:pPr>
                      <a:r>
                        <a:rPr sz="1400" b="1"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甘油三酯（TG）</a:t>
                      </a:r>
                      <a:endParaRPr lang="zh-CN" altLang="en-US" sz="1400" b="1"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D0D8E8"/>
                    </a:solidFill>
                  </a:tcPr>
                </a:tc>
                <a:tc>
                  <a:txBody>
                    <a:bodyPr/>
                    <a:p>
                      <a:pPr algn="ctr">
                        <a:buNone/>
                      </a:pPr>
                      <a:r>
                        <a:rPr sz="14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降低约12-23%   </a:t>
                      </a:r>
                      <a:endParaRPr lang="zh-CN" altLang="en-US" sz="14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D0D8E8"/>
                    </a:solidFill>
                  </a:tcPr>
                </a:tc>
                <a:tc>
                  <a:txBody>
                    <a:bodyPr/>
                    <a:p>
                      <a:pPr algn="ctr">
                        <a:buNone/>
                      </a:pPr>
                      <a:r>
                        <a:rPr sz="1400" b="1" kern="0" dirty="0">
                          <a:solidFill>
                            <a:srgbClr val="A1133D">
                              <a:alpha val="100000"/>
                            </a:srgbClr>
                          </a:solidFill>
                          <a:latin typeface="微软雅黑" panose="020B0503020204020204" charset="-122"/>
                          <a:ea typeface="微软雅黑" panose="020B0503020204020204" charset="-122"/>
                          <a:cs typeface="微软雅黑" panose="020B0503020204020204" charset="-122"/>
                          <a:sym typeface="+mn-ea"/>
                        </a:rPr>
                        <a:t> </a:t>
                      </a:r>
                      <a:r>
                        <a:rPr sz="14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降低约13%-3</a:t>
                      </a: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2%</a:t>
                      </a:r>
                      <a:endParaRPr lang="zh-CN" altLang="en-US"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D0D8E8"/>
                    </a:solidFill>
                  </a:tcPr>
                </a:tc>
              </a:tr>
              <a:tr h="575945">
                <a:tc>
                  <a:txBody>
                    <a:bodyPr/>
                    <a:p>
                      <a:pPr algn="ctr">
                        <a:buNone/>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高密度脂蛋白胆固醇（HDL-C）</a:t>
                      </a:r>
                      <a:endParaRPr lang="zh-CN" altLang="en-US" sz="1400" b="1"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D0D8E8"/>
                    </a:solidFill>
                  </a:tcPr>
                </a:tc>
                <a:tc>
                  <a:txBody>
                    <a:bodyPr/>
                    <a:p>
                      <a:pPr algn="ctr">
                        <a:buNone/>
                      </a:pPr>
                      <a:r>
                        <a:rPr sz="1400" b="1" kern="0" spc="-10" dirty="0">
                          <a:solidFill>
                            <a:schemeClr val="tx1"/>
                          </a:solidFill>
                          <a:latin typeface="微软雅黑" panose="020B0503020204020204" charset="-122"/>
                          <a:ea typeface="微软雅黑" panose="020B0503020204020204" charset="-122"/>
                          <a:cs typeface="微软雅黑" panose="020B0503020204020204" charset="-122"/>
                          <a:sym typeface="+mn-ea"/>
                        </a:rPr>
                        <a:t>降低有害的HDL3亚型</a:t>
                      </a:r>
                      <a:endParaRPr lang="zh-CN" altLang="en-US" sz="1400" b="1" kern="0" spc="-1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E9EDF4"/>
                    </a:solidFill>
                  </a:tcPr>
                </a:tc>
                <a:tc>
                  <a:txBody>
                    <a:bodyPr/>
                    <a:p>
                      <a:pPr marL="174625" algn="ctr" rtl="0" eaLnBrk="0">
                        <a:lnSpc>
                          <a:spcPct val="90000"/>
                        </a:lnSpc>
                      </a:pPr>
                      <a:r>
                        <a:rPr sz="14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升高保护性HDL2</a:t>
                      </a: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亚型</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约29%</a:t>
                      </a:r>
                      <a:endParaRPr lang="zh-CN" altLang="en-US" sz="1400" dirty="0">
                        <a:latin typeface="微软雅黑" panose="020B0503020204020204" charset="-122"/>
                        <a:ea typeface="微软雅黑" panose="020B0503020204020204" charset="-122"/>
                        <a:cs typeface="微软雅黑" panose="020B0503020204020204" charset="-122"/>
                      </a:endParaRPr>
                    </a:p>
                  </a:txBody>
                  <a:tcPr anchor="ctr" anchorCtr="0">
                    <a:solidFill>
                      <a:srgbClr val="E9EDF4"/>
                    </a:solidFill>
                  </a:tcPr>
                </a:tc>
              </a:tr>
              <a:tr h="576000">
                <a:tc>
                  <a:txBody>
                    <a:bodyPr/>
                    <a:p>
                      <a:pPr algn="ctr">
                        <a:buNone/>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LDL-C颗粒大小</a:t>
                      </a:r>
                      <a:endParaRPr lang="zh-CN" altLang="en-US"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D0D8E8"/>
                    </a:solidFill>
                  </a:tcPr>
                </a:tc>
                <a:tc>
                  <a:txBody>
                    <a:bodyPr/>
                    <a:p>
                      <a:pPr algn="ctr">
                        <a:buNone/>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无显著影响</a:t>
                      </a:r>
                      <a:endParaRPr lang="zh-CN" altLang="en-US" sz="1400" dirty="0">
                        <a:latin typeface="微软雅黑" panose="020B0503020204020204" charset="-122"/>
                        <a:ea typeface="微软雅黑" panose="020B0503020204020204" charset="-122"/>
                        <a:cs typeface="微软雅黑" panose="020B0503020204020204" charset="-122"/>
                      </a:endParaRPr>
                    </a:p>
                  </a:txBody>
                  <a:tcPr anchor="ctr" anchorCtr="0">
                    <a:solidFill>
                      <a:srgbClr val="E9EDF4"/>
                    </a:solidFill>
                  </a:tcPr>
                </a:tc>
                <a:tc>
                  <a:txBody>
                    <a:bodyPr/>
                    <a:p>
                      <a:pPr marL="153035" algn="ctr" rtl="0" eaLnBrk="0">
                        <a:lnSpc>
                          <a:spcPct val="89000"/>
                        </a:lnSpc>
                      </a:pP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增大</a:t>
                      </a:r>
                      <a:r>
                        <a:rPr sz="14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LDL</a:t>
                      </a: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-C颗粒尺寸，</a:t>
                      </a:r>
                      <a:endParaRPr sz="1400" dirty="0">
                        <a:solidFill>
                          <a:schemeClr val="tx1"/>
                        </a:solidFill>
                        <a:latin typeface="微软雅黑" panose="020B0503020204020204" charset="-122"/>
                        <a:ea typeface="微软雅黑" panose="020B0503020204020204" charset="-122"/>
                        <a:cs typeface="微软雅黑" panose="020B0503020204020204" charset="-122"/>
                      </a:endParaRPr>
                    </a:p>
                    <a:p>
                      <a:pPr marL="97790" algn="ctr" rtl="0" eaLnBrk="0">
                        <a:lnSpc>
                          <a:spcPct val="89000"/>
                        </a:lnSpc>
                        <a:spcBef>
                          <a:spcPts val="185"/>
                        </a:spcBef>
                      </a:pP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降低动脉粥样硬化性风险</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solidFill>
                      <a:srgbClr val="E9EDF4"/>
                    </a:solidFill>
                  </a:tcPr>
                </a:tc>
              </a:tr>
              <a:tr h="661035">
                <a:tc rowSpan="2">
                  <a:txBody>
                    <a:bodyPr/>
                    <a:p>
                      <a:pPr algn="ctr">
                        <a:buNone/>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炎症</a:t>
                      </a:r>
                      <a:endParaRPr lang="zh-CN" altLang="en-US"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D0D8E8"/>
                    </a:solidFill>
                  </a:tcPr>
                </a:tc>
                <a:tc gridSpan="2">
                  <a:txBody>
                    <a:bodyPr/>
                    <a:p>
                      <a:pPr marL="94615" algn="l" rtl="0" eaLnBrk="0">
                        <a:lnSpc>
                          <a:spcPct val="89000"/>
                        </a:lnSpc>
                        <a:spcBef>
                          <a:spcPts val="5"/>
                        </a:spcBef>
                      </a:pPr>
                      <a:r>
                        <a:rPr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促进抗炎基因表达谱，并减少单核细胞对炎症刺激</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a:t>
                      </a:r>
                      <a:r>
                        <a:rPr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反应，降低C反应蛋白（CRP</a:t>
                      </a:r>
                      <a:r>
                        <a:rPr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）和白细胞介素6（IL-</a:t>
                      </a:r>
                      <a:r>
                        <a:rPr sz="1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6）等炎症标志物</a:t>
                      </a:r>
                      <a:endParaRPr lang="zh-CN" altLang="en-US" sz="1400" dirty="0">
                        <a:latin typeface="微软雅黑" panose="020B0503020204020204" charset="-122"/>
                        <a:ea typeface="微软雅黑" panose="020B0503020204020204" charset="-122"/>
                        <a:cs typeface="微软雅黑" panose="020B0503020204020204" charset="-122"/>
                      </a:endParaRPr>
                    </a:p>
                  </a:txBody>
                  <a:tcPr anchor="ctr" anchorCtr="0">
                    <a:solidFill>
                      <a:srgbClr val="E9EDF4"/>
                    </a:solidFill>
                  </a:tcPr>
                </a:tc>
                <a:tc hMerge="1">
                  <a:tcPr>
                    <a:solidFill>
                      <a:srgbClr val="E1E6DF"/>
                    </a:solidFill>
                  </a:tcPr>
                </a:tc>
              </a:tr>
              <a:tr h="575945">
                <a:tc vMerge="1">
                  <a:tcPr>
                    <a:solidFill>
                      <a:srgbClr val="FFF2C7"/>
                    </a:solidFill>
                  </a:tcPr>
                </a:tc>
                <a:tc>
                  <a:txBody>
                    <a:bodyPr/>
                    <a:p>
                      <a:pPr algn="ctr">
                        <a:buNone/>
                      </a:pPr>
                      <a:r>
                        <a:rPr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作用于E类消退素通路</a:t>
                      </a:r>
                      <a:endParaRPr lang="zh-CN" altLang="en-US"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E9EDF4"/>
                    </a:solidFill>
                  </a:tcPr>
                </a:tc>
                <a:tc>
                  <a:txBody>
                    <a:bodyPr/>
                    <a:p>
                      <a:pPr algn="ctr">
                        <a:buNone/>
                      </a:pPr>
                      <a:r>
                        <a:rPr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作用于D类消退素通路</a:t>
                      </a:r>
                      <a:endParaRPr lang="zh-CN" altLang="en-US"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E9EDF4"/>
                    </a:solidFill>
                  </a:tcPr>
                </a:tc>
              </a:tr>
              <a:tr h="576000">
                <a:tc>
                  <a:txBody>
                    <a:bodyPr/>
                    <a:p>
                      <a:pPr algn="ctr">
                        <a:buNone/>
                      </a:pPr>
                      <a:r>
                        <a:rPr sz="1400" b="1"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抗氧化  </a:t>
                      </a:r>
                      <a:endParaRPr lang="zh-CN" altLang="en-US" sz="1400">
                        <a:latin typeface="微软雅黑" panose="020B0503020204020204" charset="-122"/>
                        <a:ea typeface="微软雅黑" panose="020B0503020204020204" charset="-122"/>
                        <a:cs typeface="微软雅黑" panose="020B0503020204020204" charset="-122"/>
                      </a:endParaRPr>
                    </a:p>
                  </a:txBody>
                  <a:tcPr anchor="ctr" anchorCtr="0">
                    <a:solidFill>
                      <a:srgbClr val="D0D8E8"/>
                    </a:solidFill>
                  </a:tcPr>
                </a:tc>
                <a:tc gridSpan="2">
                  <a:txBody>
                    <a:bodyPr/>
                    <a:p>
                      <a:pPr algn="ctr">
                        <a:buNone/>
                      </a:pPr>
                      <a:r>
                        <a:rPr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均可降低尿</a:t>
                      </a:r>
                      <a:r>
                        <a:rPr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/血浆F2异前列腺素水平</a:t>
                      </a:r>
                      <a:endParaRPr lang="zh-CN" altLang="en-US"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nchor="ctr" anchorCtr="0">
                    <a:solidFill>
                      <a:srgbClr val="E9EDF4"/>
                    </a:solidFill>
                  </a:tcPr>
                </a:tc>
                <a:tc hMerge="1">
                  <a:tcPr>
                    <a:solidFill>
                      <a:srgbClr val="E1E6D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61035" y="1447800"/>
            <a:ext cx="5221605" cy="2291080"/>
          </a:xfrm>
          <a:prstGeom prst="rect">
            <a:avLst/>
          </a:prstGeom>
          <a:solidFill>
            <a:srgbClr val="E9EDF4"/>
          </a:solidFill>
          <a:ln w="28575" cmpd="sng">
            <a:solidFill>
              <a:srgbClr val="4F80BD"/>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2"/>
            </p:custDataLst>
          </p:nvPr>
        </p:nvSpPr>
        <p:spPr>
          <a:xfrm>
            <a:off x="1143000" y="1295400"/>
            <a:ext cx="3870960" cy="302260"/>
          </a:xfrm>
          <a:prstGeom prst="roundRect">
            <a:avLst/>
          </a:prstGeom>
          <a:solidFill>
            <a:srgbClr val="4F80BD"/>
          </a:solidFill>
          <a:ln>
            <a:solidFill>
              <a:srgbClr val="4F80B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TextBox 18"/>
          <p:cNvSpPr txBox="1"/>
          <p:nvPr/>
        </p:nvSpPr>
        <p:spPr>
          <a:xfrm>
            <a:off x="660400" y="-23813"/>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a:t>
            </a: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公平性</a:t>
            </a:r>
            <a:endPar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sp>
        <p:nvSpPr>
          <p:cNvPr id="330" name="textbox 330"/>
          <p:cNvSpPr/>
          <p:nvPr>
            <p:custDataLst>
              <p:tags r:id="rId3"/>
            </p:custDataLst>
          </p:nvPr>
        </p:nvSpPr>
        <p:spPr>
          <a:xfrm>
            <a:off x="823913" y="1656715"/>
            <a:ext cx="4895850" cy="2066925"/>
          </a:xfrm>
          <a:prstGeom prst="rect">
            <a:avLst/>
          </a:prstGeom>
          <a:noFill/>
          <a:ln w="0" cap="flat">
            <a:noFill/>
            <a:prstDash val="solid"/>
            <a:miter lim="0"/>
          </a:ln>
        </p:spPr>
        <p:txBody>
          <a:bodyPr vert="horz" wrap="square" lIns="0" tIns="0" rIns="0" bIns="0"/>
          <a:p>
            <a:pPr algn="l" rtl="0" eaLnBrk="0">
              <a:lnSpc>
                <a:spcPct val="84000"/>
              </a:lnSpc>
            </a:pPr>
            <a:endParaRPr sz="100" dirty="0">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400" kern="0" spc="50" dirty="0">
                <a:solidFill>
                  <a:srgbClr val="009CDE">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动脉粥样硬化引起的血</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管病疾病</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(ASCVD)为主的心血管</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疾病是我国城</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乡居民第1位死亡原因，占死因构成</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40%以上</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我国面临ASCVD疾病</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负担持续上升趋势</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1400" dirty="0">
              <a:latin typeface="微软雅黑" panose="020B0503020204020204" charset="-122"/>
              <a:ea typeface="微软雅黑" panose="020B0503020204020204" charset="-122"/>
              <a:cs typeface="微软雅黑" panose="020B0503020204020204" charset="-122"/>
            </a:endParaRPr>
          </a:p>
          <a:p>
            <a:pPr indent="358140" algn="just" rtl="0" eaLnBrk="0">
              <a:lnSpc>
                <a:spcPct val="89000"/>
              </a:lnSpc>
              <a:spcBef>
                <a:spcPts val="1370"/>
              </a:spcBef>
              <a:buClrTx/>
              <a:buSzTx/>
              <a:buFontTx/>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居民对血脂异常的知晓率、治疗率和控制均处于较低水平。因此，我国面临ASCVD疾病负担持续上升趋势，血脂管理刻不容缓</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a:lnSpc>
                <a:spcPct val="89000"/>
              </a:lnSpc>
              <a:spcBef>
                <a:spcPts val="1370"/>
              </a:spcBef>
              <a:buClrTx/>
              <a:buSzTx/>
              <a:buFontTx/>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满足特殊人群</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肾功能不全、  肝功能不全、妊娠患者中相对  </a:t>
            </a:r>
            <a:r>
              <a:rPr sz="14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安全地使用</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安全降甘油三酯需求，  提升总体血脂达标率</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sz="18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34" name="textbox 334"/>
          <p:cNvSpPr/>
          <p:nvPr/>
        </p:nvSpPr>
        <p:spPr>
          <a:xfrm>
            <a:off x="609382" y="660355"/>
            <a:ext cx="10530840" cy="788034"/>
          </a:xfrm>
          <a:prstGeom prst="rect">
            <a:avLst/>
          </a:prstGeom>
          <a:noFill/>
          <a:ln w="0" cap="flat">
            <a:noFill/>
            <a:prstDash val="solid"/>
            <a:miter lim="0"/>
          </a:ln>
        </p:spPr>
        <p:txBody>
          <a:bodyPr vert="horz" wrap="square" lIns="0" tIns="0" rIns="0" bIns="0"/>
          <a:p>
            <a:pPr algn="l" rtl="0" eaLnBrk="0">
              <a:lnSpc>
                <a:spcPct val="81000"/>
              </a:lnSpc>
            </a:pPr>
            <a:endParaRPr sz="200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ct val="92000"/>
              </a:lnSpc>
            </a:pPr>
            <a:r>
              <a:rPr sz="20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医保基金支出可控，竞价后更经济，弥补目录短板</a:t>
            </a:r>
            <a:endParaRPr sz="20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48" name="textbox 348"/>
          <p:cNvSpPr/>
          <p:nvPr/>
        </p:nvSpPr>
        <p:spPr>
          <a:xfrm>
            <a:off x="616585" y="6424295"/>
            <a:ext cx="10824210" cy="380365"/>
          </a:xfrm>
          <a:prstGeom prst="rect">
            <a:avLst/>
          </a:prstGeom>
          <a:noFill/>
          <a:ln w="0" cap="flat">
            <a:noFill/>
            <a:prstDash val="solid"/>
            <a:miter lim="0"/>
          </a:ln>
        </p:spPr>
        <p:txBody>
          <a:bodyPr vert="horz" wrap="square" lIns="0" tIns="0" rIns="0" bIns="0"/>
          <a:p>
            <a:pPr algn="l" rtl="0" eaLnBrk="0">
              <a:lnSpc>
                <a:spcPct val="86000"/>
              </a:lnSpc>
            </a:pPr>
            <a:endParaRPr sz="10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r>
              <a:rPr sz="2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参考文献：中国血脂管理指南修订联合专家委员会，中国血脂管理指南（2023</a:t>
            </a:r>
            <a:r>
              <a:rPr sz="5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年</a:t>
            </a:r>
            <a:r>
              <a:rPr sz="5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中国循环杂志，2023</a:t>
            </a:r>
            <a:r>
              <a:rPr sz="5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年 3 月第 38 卷</a:t>
            </a:r>
            <a:r>
              <a:rPr sz="5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第 3 期，237-269</a:t>
            </a:r>
            <a:endParaRPr sz="500" dirty="0">
              <a:solidFill>
                <a:schemeClr val="tx1"/>
              </a:solidFill>
              <a:latin typeface="微软雅黑" panose="020B0503020204020204" charset="-122"/>
              <a:ea typeface="微软雅黑" panose="020B0503020204020204" charset="-122"/>
              <a:cs typeface="微软雅黑" panose="020B0503020204020204" charset="-122"/>
            </a:endParaRPr>
          </a:p>
          <a:p>
            <a:pPr marL="13970" algn="l" rtl="0" eaLnBrk="0">
              <a:lnSpc>
                <a:spcPct val="88000"/>
              </a:lnSpc>
              <a:spcBef>
                <a:spcPts val="150"/>
              </a:spcBef>
            </a:pPr>
            <a:r>
              <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Harper CR, Jacobson</a:t>
            </a:r>
            <a:r>
              <a:rPr sz="5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TA. Managing dyslipidemia in chronic kidney disease. J Am Coll Cardiol. 2008;5</a:t>
            </a:r>
            <a:r>
              <a:rPr sz="5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1(25):2375-84.</a:t>
            </a:r>
            <a:endParaRPr sz="500" dirty="0">
              <a:solidFill>
                <a:schemeClr val="tx1"/>
              </a:solidFill>
              <a:latin typeface="微软雅黑" panose="020B0503020204020204" charset="-122"/>
              <a:ea typeface="微软雅黑" panose="020B0503020204020204" charset="-122"/>
              <a:cs typeface="微软雅黑" panose="020B0503020204020204" charset="-122"/>
            </a:endParaRPr>
          </a:p>
          <a:p>
            <a:pPr marL="13335" algn="l" rtl="0" eaLnBrk="0">
              <a:lnSpc>
                <a:spcPct val="89000"/>
              </a:lnSpc>
              <a:spcBef>
                <a:spcPts val="165"/>
              </a:spcBef>
            </a:pPr>
            <a:r>
              <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ω -3脂肪酸乙酯90软胶囊说明书-20220429</a:t>
            </a:r>
            <a:r>
              <a:rPr sz="5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版</a:t>
            </a:r>
            <a:endParaRPr sz="50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ts val="720"/>
              </a:lnSpc>
            </a:pPr>
            <a:r>
              <a:rPr sz="5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非诺贝特说明书，阿昔</a:t>
            </a:r>
            <a:r>
              <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莫司说明书</a:t>
            </a:r>
            <a:endParaRPr sz="5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ts val="720"/>
              </a:lnSpc>
            </a:pPr>
            <a:r>
              <a:rPr lang="zh-CN" altLang="en-US" sz="500" dirty="0">
                <a:solidFill>
                  <a:schemeClr val="tx1"/>
                </a:solidFill>
                <a:latin typeface="微软雅黑" panose="020B0503020204020204" charset="-122"/>
                <a:ea typeface="微软雅黑" panose="020B0503020204020204" charset="-122"/>
                <a:cs typeface="微软雅黑" panose="020B0503020204020204" charset="-122"/>
              </a:rPr>
              <a:t>通过</a:t>
            </a:r>
            <a:r>
              <a:rPr lang="en-US" altLang="zh-CN" sz="500" dirty="0">
                <a:solidFill>
                  <a:schemeClr val="tx1"/>
                </a:solidFill>
                <a:latin typeface="微软雅黑" panose="020B0503020204020204" charset="-122"/>
                <a:ea typeface="微软雅黑" panose="020B0503020204020204" charset="-122"/>
                <a:cs typeface="微软雅黑" panose="020B0503020204020204" charset="-122"/>
              </a:rPr>
              <a:t>2025</a:t>
            </a:r>
            <a:r>
              <a:rPr lang="zh-CN" altLang="en-US" sz="500" dirty="0">
                <a:solidFill>
                  <a:schemeClr val="tx1"/>
                </a:solidFill>
                <a:latin typeface="微软雅黑" panose="020B0503020204020204" charset="-122"/>
                <a:ea typeface="微软雅黑" panose="020B0503020204020204" charset="-122"/>
                <a:cs typeface="微软雅黑" panose="020B0503020204020204" charset="-122"/>
              </a:rPr>
              <a:t>年国家基本医疗保险、生育保险和工伤保险药品目录及商保创新药目录调整初步形式审查的申报药品名单</a:t>
            </a:r>
            <a:endParaRPr lang="zh-CN" altLang="en-US" sz="5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 name="textbox 346"/>
          <p:cNvSpPr/>
          <p:nvPr>
            <p:custDataLst>
              <p:tags r:id="rId4"/>
            </p:custDataLst>
          </p:nvPr>
        </p:nvSpPr>
        <p:spPr>
          <a:xfrm>
            <a:off x="1141730" y="1290320"/>
            <a:ext cx="3876040" cy="327660"/>
          </a:xfrm>
          <a:prstGeom prst="rect">
            <a:avLst/>
          </a:prstGeom>
          <a:noFill/>
          <a:ln w="0" cap="flat">
            <a:noFill/>
            <a:prstDash val="solid"/>
            <a:miter lim="0"/>
          </a:ln>
        </p:spPr>
        <p:txBody>
          <a:bodyPr vert="horz" wrap="square" lIns="0" tIns="0" rIns="0" bIns="0" anchor="ctr" anchorCtr="1"/>
          <a:p>
            <a:pPr algn="l" rtl="0" eaLnBrk="0">
              <a:lnSpc>
                <a:spcPct val="87000"/>
              </a:lnSpc>
              <a:buClrTx/>
              <a:buSzTx/>
              <a:buFontTx/>
            </a:pPr>
            <a:r>
              <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rPr>
              <a:t>对公共健康的影响</a:t>
            </a:r>
            <a:endPar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9" name="矩形 18"/>
          <p:cNvSpPr/>
          <p:nvPr>
            <p:custDataLst>
              <p:tags r:id="rId5"/>
            </p:custDataLst>
          </p:nvPr>
        </p:nvSpPr>
        <p:spPr>
          <a:xfrm>
            <a:off x="6299200" y="1422400"/>
            <a:ext cx="5196840" cy="2291080"/>
          </a:xfrm>
          <a:prstGeom prst="rect">
            <a:avLst/>
          </a:prstGeom>
          <a:solidFill>
            <a:srgbClr val="E9EDF4"/>
          </a:solidFill>
          <a:ln w="28575" cmpd="sng">
            <a:solidFill>
              <a:srgbClr val="4F80BD"/>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custDataLst>
              <p:tags r:id="rId6"/>
            </p:custDataLst>
          </p:nvPr>
        </p:nvSpPr>
        <p:spPr>
          <a:xfrm>
            <a:off x="6756400" y="1270000"/>
            <a:ext cx="3870960" cy="302260"/>
          </a:xfrm>
          <a:prstGeom prst="roundRect">
            <a:avLst/>
          </a:prstGeom>
          <a:solidFill>
            <a:srgbClr val="4F80BD"/>
          </a:solidFill>
          <a:ln>
            <a:solidFill>
              <a:srgbClr val="4F80B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textbox 330"/>
          <p:cNvSpPr/>
          <p:nvPr>
            <p:custDataLst>
              <p:tags r:id="rId7"/>
            </p:custDataLst>
          </p:nvPr>
        </p:nvSpPr>
        <p:spPr>
          <a:xfrm>
            <a:off x="6449620" y="1590675"/>
            <a:ext cx="4896000" cy="205200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本品已视同通过仿制药一致性评价，疗效与原研相当</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extLst>
                <a:ext uri="{35155182-B16C-46BC-9424-99874614C6A1}">
                  <wpsdc:indentchars xmlns:wpsdc="http://www.wps.cn/officeDocument/2017/drawingmlCustomData" val="200" checksum="2197441917"/>
                </a:ext>
              </a:extLst>
            </a:pP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重度HTG有明确生化判定标准（TG≥5.65mmol/L或500mg/dL），可有效规范适应症，减少滥用</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extLst>
                <a:ext uri="{35155182-B16C-46BC-9424-99874614C6A1}">
                  <wpsdc:indentchars xmlns:wpsdc="http://www.wps.cn/officeDocument/2017/drawingmlCustomData" val="200" checksum="2197441917"/>
                </a:ext>
              </a:extLst>
            </a:pP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alt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医保基金支出可控，竞价后更经济，弥补目录短板</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extLst>
                <a:ext uri="{35155182-B16C-46BC-9424-99874614C6A1}">
                  <wpsdc:indentchars xmlns:wpsdc="http://www.wps.cn/officeDocument/2017/drawingmlCustomData" val="200" checksum="2197441917"/>
                </a:ext>
              </a:extLst>
            </a:pP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我国约107万重度HTG患者，现有贝特类、烟酸类药物耐受性差，存在未满足的临床需求。中美欧多国指南推荐用于高TG治疗，符合“保基本”原则。</a:t>
            </a:r>
            <a:endParaRPr lang="zh-CN" altLang="en-US" sz="18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2" name="textbox 346"/>
          <p:cNvSpPr/>
          <p:nvPr>
            <p:custDataLst>
              <p:tags r:id="rId8"/>
            </p:custDataLst>
          </p:nvPr>
        </p:nvSpPr>
        <p:spPr>
          <a:xfrm>
            <a:off x="6755130" y="1264920"/>
            <a:ext cx="3876040" cy="327660"/>
          </a:xfrm>
          <a:prstGeom prst="rect">
            <a:avLst/>
          </a:prstGeom>
          <a:noFill/>
          <a:ln w="0" cap="flat">
            <a:noFill/>
            <a:prstDash val="solid"/>
            <a:miter lim="0"/>
          </a:ln>
        </p:spPr>
        <p:txBody>
          <a:bodyPr vert="horz" wrap="square" lIns="0" tIns="0" rIns="0" bIns="0" anchor="ctr" anchorCtr="1"/>
          <a:p>
            <a:pPr algn="l" rtl="0" eaLnBrk="0">
              <a:lnSpc>
                <a:spcPct val="87000"/>
              </a:lnSpc>
              <a:buClrTx/>
              <a:buSzTx/>
              <a:buFontTx/>
            </a:pPr>
            <a:r>
              <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rPr>
              <a:t>符合</a:t>
            </a:r>
            <a:r>
              <a:rPr lang="en-US" alt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rPr>
              <a:t>保基本</a:t>
            </a:r>
            <a:r>
              <a:rPr lang="en-US" alt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a:t>
            </a:r>
            <a:r>
              <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rPr>
              <a:t>原则</a:t>
            </a:r>
            <a:endPar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3" name="矩形 22"/>
          <p:cNvSpPr/>
          <p:nvPr>
            <p:custDataLst>
              <p:tags r:id="rId9"/>
            </p:custDataLst>
          </p:nvPr>
        </p:nvSpPr>
        <p:spPr>
          <a:xfrm>
            <a:off x="660400" y="4089400"/>
            <a:ext cx="5196840" cy="2291080"/>
          </a:xfrm>
          <a:prstGeom prst="rect">
            <a:avLst/>
          </a:prstGeom>
          <a:solidFill>
            <a:srgbClr val="E9EDF4"/>
          </a:solidFill>
          <a:ln w="28575" cmpd="sng">
            <a:solidFill>
              <a:srgbClr val="4F80BD"/>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圆角矩形 23"/>
          <p:cNvSpPr/>
          <p:nvPr>
            <p:custDataLst>
              <p:tags r:id="rId10"/>
            </p:custDataLst>
          </p:nvPr>
        </p:nvSpPr>
        <p:spPr>
          <a:xfrm>
            <a:off x="1117600" y="3937000"/>
            <a:ext cx="3870960" cy="302260"/>
          </a:xfrm>
          <a:prstGeom prst="roundRect">
            <a:avLst/>
          </a:prstGeom>
          <a:solidFill>
            <a:srgbClr val="4F80BD"/>
          </a:solidFill>
          <a:ln>
            <a:solidFill>
              <a:srgbClr val="4F80B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textbox 346"/>
          <p:cNvSpPr/>
          <p:nvPr>
            <p:custDataLst>
              <p:tags r:id="rId11"/>
            </p:custDataLst>
          </p:nvPr>
        </p:nvSpPr>
        <p:spPr>
          <a:xfrm>
            <a:off x="1116330" y="3931920"/>
            <a:ext cx="3876040" cy="327660"/>
          </a:xfrm>
          <a:prstGeom prst="rect">
            <a:avLst/>
          </a:prstGeom>
          <a:noFill/>
          <a:ln w="0" cap="flat">
            <a:noFill/>
            <a:prstDash val="solid"/>
            <a:miter lim="0"/>
          </a:ln>
        </p:spPr>
        <p:txBody>
          <a:bodyPr vert="horz" wrap="square" lIns="0" tIns="0" rIns="0" bIns="0" anchor="ctr" anchorCtr="1"/>
          <a:p>
            <a:pPr algn="l" rtl="0" eaLnBrk="0">
              <a:lnSpc>
                <a:spcPct val="87000"/>
              </a:lnSpc>
              <a:buClrTx/>
              <a:buSzTx/>
              <a:buFontTx/>
            </a:pPr>
            <a:r>
              <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rPr>
              <a:t>弥补目录短板</a:t>
            </a:r>
            <a:endPar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custDataLst>
              <p:tags r:id="rId12"/>
            </p:custDataLst>
          </p:nvPr>
        </p:nvSpPr>
        <p:spPr>
          <a:xfrm>
            <a:off x="6343090" y="4089400"/>
            <a:ext cx="5196840" cy="2291080"/>
          </a:xfrm>
          <a:prstGeom prst="rect">
            <a:avLst/>
          </a:prstGeom>
          <a:solidFill>
            <a:srgbClr val="E9EDF4"/>
          </a:solidFill>
          <a:ln w="28575" cmpd="sng">
            <a:solidFill>
              <a:srgbClr val="4F80BD"/>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圆角矩形 27"/>
          <p:cNvSpPr/>
          <p:nvPr>
            <p:custDataLst>
              <p:tags r:id="rId13"/>
            </p:custDataLst>
          </p:nvPr>
        </p:nvSpPr>
        <p:spPr>
          <a:xfrm>
            <a:off x="6756400" y="3937000"/>
            <a:ext cx="3870960" cy="302260"/>
          </a:xfrm>
          <a:prstGeom prst="roundRect">
            <a:avLst/>
          </a:prstGeom>
          <a:solidFill>
            <a:srgbClr val="4F80BD"/>
          </a:solidFill>
          <a:ln>
            <a:solidFill>
              <a:srgbClr val="4F80B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textbox 330"/>
          <p:cNvSpPr/>
          <p:nvPr>
            <p:custDataLst>
              <p:tags r:id="rId14"/>
            </p:custDataLst>
          </p:nvPr>
        </p:nvSpPr>
        <p:spPr>
          <a:xfrm>
            <a:off x="6493510" y="4305935"/>
            <a:ext cx="4896000" cy="2052000"/>
          </a:xfrm>
          <a:prstGeom prst="rect">
            <a:avLst/>
          </a:prstGeom>
          <a:noFill/>
          <a:ln w="0" cap="flat">
            <a:noFill/>
            <a:prstDash val="solid"/>
            <a:miter lim="0"/>
          </a:ln>
        </p:spPr>
        <p:txBody>
          <a:bodyPr vert="horz" wrap="square" lIns="0" tIns="0" rIns="0" bIns="0"/>
          <a:p>
            <a:pPr algn="l" rtl="0" eaLnBrk="0">
              <a:lnSpc>
                <a:spcPct val="84000"/>
              </a:lnSpc>
            </a:pPr>
            <a:endParaRPr sz="100" dirty="0">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buClrTx/>
              <a:buSzTx/>
              <a:buFontTx/>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本品适应症清晰：</a:t>
            </a: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buClrTx/>
              <a:buSzTx/>
              <a:buFontTx/>
              <a:extLst>
                <a:ext uri="{35155182-B16C-46BC-9424-99874614C6A1}">
                  <wpsdc:indentchars xmlns:wpsdc="http://www.wps.cn/officeDocument/2017/drawingmlCustomData" val="200" checksum="2197441917"/>
                </a:ext>
              </a:extLst>
            </a:pP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buClrTx/>
              <a:buSzTx/>
              <a:buFontTx/>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用于重度高甘油三酯血症（TG≥500mg/dL），可通过常规血脂检测快速获取指标，作为医保支付准入依据，可有效规范适应症，减少滥用风险。</a:t>
            </a: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buClrTx/>
              <a:buSzTx/>
              <a:buFontTx/>
              <a:extLst>
                <a:ext uri="{35155182-B16C-46BC-9424-99874614C6A1}">
                  <wpsdc:indentchars xmlns:wpsdc="http://www.wps.cn/officeDocument/2017/drawingmlCustomData" val="200" checksum="2197441917"/>
                </a:ext>
              </a:extLst>
            </a:pP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fontAlgn="auto">
              <a:lnSpc>
                <a:spcPct val="89000"/>
              </a:lnSpc>
              <a:buClrTx/>
              <a:buSzTx/>
              <a:buFontTx/>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安全性高，副作用小，患者依从性好；稳定不易氧化，常温储存，便于医疗机构管理。不存在复杂的经办审核流程，超说明书用药可能性低，临床医保管理难度小。</a:t>
            </a: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0" name="textbox 346"/>
          <p:cNvSpPr/>
          <p:nvPr>
            <p:custDataLst>
              <p:tags r:id="rId15"/>
            </p:custDataLst>
          </p:nvPr>
        </p:nvSpPr>
        <p:spPr>
          <a:xfrm>
            <a:off x="6755130" y="3931920"/>
            <a:ext cx="3876040" cy="327660"/>
          </a:xfrm>
          <a:prstGeom prst="rect">
            <a:avLst/>
          </a:prstGeom>
          <a:noFill/>
          <a:ln w="0" cap="flat">
            <a:noFill/>
            <a:prstDash val="solid"/>
            <a:miter lim="0"/>
          </a:ln>
        </p:spPr>
        <p:txBody>
          <a:bodyPr vert="horz" wrap="square" lIns="0" tIns="0" rIns="0" bIns="0" anchor="ctr" anchorCtr="1"/>
          <a:p>
            <a:pPr algn="l" rtl="0" eaLnBrk="0">
              <a:lnSpc>
                <a:spcPct val="87000"/>
              </a:lnSpc>
              <a:buClrTx/>
              <a:buSzTx/>
              <a:buFontTx/>
            </a:pPr>
            <a:r>
              <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rPr>
              <a:t>临床管理难度低</a:t>
            </a:r>
            <a:endParaRPr lang="zh-CN" sz="2700" b="1" kern="0" spc="10" baseline="4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1" name="textbox 332"/>
          <p:cNvSpPr/>
          <p:nvPr>
            <p:custDataLst>
              <p:tags r:id="rId16"/>
            </p:custDataLst>
          </p:nvPr>
        </p:nvSpPr>
        <p:spPr>
          <a:xfrm>
            <a:off x="810895" y="4277360"/>
            <a:ext cx="4895850" cy="2052000"/>
          </a:xfrm>
          <a:prstGeom prst="rect">
            <a:avLst/>
          </a:prstGeom>
          <a:noFill/>
          <a:ln w="0" cap="flat">
            <a:noFill/>
            <a:prstDash val="solid"/>
            <a:miter lim="0"/>
          </a:ln>
        </p:spPr>
        <p:txBody>
          <a:bodyPr vert="horz" wrap="square" lIns="0" tIns="0" rIns="0" bIns="0"/>
          <a:p>
            <a:pPr algn="l" rtl="0" eaLnBrk="0">
              <a:lnSpc>
                <a:spcPct val="98000"/>
              </a:lnSpc>
            </a:pPr>
            <a:endParaRPr sz="100" dirty="0">
              <a:latin typeface="微软雅黑" panose="020B0503020204020204" charset="-122"/>
              <a:ea typeface="微软雅黑" panose="020B0503020204020204" charset="-122"/>
              <a:cs typeface="微软雅黑" panose="020B0503020204020204" charset="-122"/>
            </a:endParaRPr>
          </a:p>
          <a:p>
            <a:pPr indent="358140" algn="just" rtl="0" eaLnBrk="0">
              <a:lnSpc>
                <a:spcPct val="89000"/>
              </a:lnSpc>
              <a:buClrTx/>
              <a:buSzTx/>
              <a:buFontTx/>
              <a:extLst>
                <a:ext uri="{35155182-B16C-46BC-9424-99874614C6A1}">
                  <wpsdc:indentchars xmlns:wpsdc="http://www.wps.cn/officeDocument/2017/drawingmlCustomData" val="200" checksum="2197441917"/>
                </a:ext>
              </a:extLst>
            </a:pP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相比目录内降甘油三酯（TG） 药物，本品可在肾功能不全</a:t>
            </a:r>
            <a:r>
              <a:rPr lang="zh-CN"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肝功能不全、妊娠患者中相对安全地使用</a:t>
            </a:r>
            <a:endPar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254000" algn="just" rtl="0" eaLnBrk="0">
              <a:lnSpc>
                <a:spcPct val="89000"/>
              </a:lnSpc>
              <a:buClrTx/>
              <a:buSzTx/>
              <a:buFontTx/>
              <a:extLst>
                <a:ext uri="{35155182-B16C-46BC-9424-99874614C6A1}">
                  <wpsdc:indentchars xmlns:wpsdc="http://www.wps.cn/officeDocument/2017/drawingmlCustomData" val="200" checksum="3013784323"/>
                </a:ext>
              </a:extLst>
            </a:pPr>
            <a:endParaRPr sz="1000" dirty="0">
              <a:latin typeface="微软雅黑" panose="020B0503020204020204" charset="-122"/>
              <a:ea typeface="微软雅黑" panose="020B0503020204020204" charset="-122"/>
              <a:cs typeface="微软雅黑" panose="020B0503020204020204" charset="-122"/>
            </a:endParaRPr>
          </a:p>
          <a:p>
            <a:pPr indent="358140" algn="just" rtl="0" eaLnBrk="0">
              <a:lnSpc>
                <a:spcPct val="89000"/>
              </a:lnSpc>
              <a:spcBef>
                <a:spcPts val="420"/>
              </a:spcBef>
              <a:buClrTx/>
              <a:buSzTx/>
              <a:buFontTx/>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对于重度HTG患者，现有</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烟酸类</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或贝特类药物无法将TG降至目标水平，可替换或联合ω</a:t>
            </a:r>
            <a:r>
              <a:rPr 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3脂肪酸治疗</a:t>
            </a:r>
            <a:r>
              <a:rPr lang="zh-CN"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可将TG降到5.6mmol/L以下，降低急性胰腺炎风险</a:t>
            </a:r>
            <a:endParaRPr sz="300" dirty="0">
              <a:latin typeface="微软雅黑" panose="020B0503020204020204" charset="-122"/>
              <a:ea typeface="微软雅黑" panose="020B0503020204020204" charset="-122"/>
              <a:cs typeface="微软雅黑" panose="020B0503020204020204" charset="-122"/>
            </a:endParaRPr>
          </a:p>
          <a:p>
            <a:pPr indent="307340" algn="just" rtl="0" eaLnBrk="0">
              <a:lnSpc>
                <a:spcPct val="89000"/>
              </a:lnSpc>
              <a:spcBef>
                <a:spcPts val="420"/>
              </a:spcBef>
              <a:buClrTx/>
              <a:buSzTx/>
              <a:buFontTx/>
              <a:extLst>
                <a:ext uri="{35155182-B16C-46BC-9424-99874614C6A1}">
                  <wpsdc:indentchars xmlns:wpsdc="http://www.wps.cn/officeDocument/2017/drawingmlCustomData" val="200" checksum="645770192"/>
                </a:ext>
              </a:extLst>
            </a:pPr>
            <a:endPar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58140" algn="just" rtl="0" eaLnBrk="0">
              <a:lnSpc>
                <a:spcPct val="89000"/>
              </a:lnSpc>
              <a:spcBef>
                <a:spcPts val="420"/>
              </a:spcBef>
              <a:buClrTx/>
              <a:buSzTx/>
              <a:buFontTx/>
              <a:extLst>
                <a:ext uri="{35155182-B16C-46BC-9424-99874614C6A1}">
                  <wpsdc:indentchars xmlns:wpsdc="http://www.wps.cn/officeDocument/2017/drawingmlCustomData" val="200" checksum="2197441917"/>
                </a:ext>
              </a:extLst>
            </a:pP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现有降TG药物降机制不同，临床上患者对不同降TG药物反应性不同，建议增加目录药品选</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择，提供多种机制的降脂药物以满足患者个体化治疗需求。</a:t>
            </a:r>
            <a:endPar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a721358-1cf2-4fbc-9381-cc83e6581b05"/>
          <p:cNvGrpSpPr/>
          <p:nvPr/>
        </p:nvGrpSpPr>
        <p:grpSpPr>
          <a:xfrm rot="0">
            <a:off x="660400" y="1130300"/>
            <a:ext cx="10858501" cy="3793999"/>
            <a:chOff x="660400" y="1130300"/>
            <a:chExt cx="10858501" cy="3793999"/>
          </a:xfrm>
        </p:grpSpPr>
        <p:grpSp>
          <p:nvGrpSpPr>
            <p:cNvPr id="3" name="Group 3"/>
            <p:cNvGrpSpPr/>
            <p:nvPr/>
          </p:nvGrpSpPr>
          <p:grpSpPr>
            <a:xfrm rot="0">
              <a:off x="1240574" y="2122181"/>
              <a:ext cx="4644655" cy="740502"/>
              <a:chOff x="1020234" y="2188283"/>
              <a:chExt cx="4867681" cy="740502"/>
            </a:xfrm>
          </p:grpSpPr>
          <p:sp>
            <p:nvSpPr>
              <p:cNvPr id="4" name="TextBox 4"/>
              <p:cNvSpPr txBox="1"/>
              <p:nvPr/>
            </p:nvSpPr>
            <p:spPr>
              <a:xfrm>
                <a:off x="2003732" y="2188283"/>
                <a:ext cx="3884183" cy="740502"/>
              </a:xfrm>
              <a:prstGeom prst="rect">
                <a:avLst/>
              </a:prstGeom>
              <a:ln>
                <a:headEnd type="none"/>
                <a:tailEnd type="none"/>
              </a:ln>
            </p:spPr>
            <p:txBody>
              <a:bodyPr vert="horz" wrap="square" lIns="91440" tIns="45720" rIns="91440" bIns="45720" rtlCol="0" anchor="ctr" anchorCtr="0"/>
              <a:lstStyle/>
              <a:p>
                <a:pPr algn="l">
                  <a:defRPr/>
                </a:pPr>
                <a:r>
                  <a:rPr lang="zh-CN" alt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a:t>
                </a:r>
                <a:r>
                  <a:rPr lang="zh-CN" alt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rPr>
                  <a:t>基本信息</a:t>
                </a:r>
                <a:endParaRPr lang="zh-CN" alt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020234" y="2200605"/>
                <a:ext cx="727400" cy="715859"/>
              </a:xfrm>
              <a:prstGeom prst="rect">
                <a:avLst/>
              </a:prstGeom>
              <a:ln>
                <a:headEnd type="none"/>
                <a:tailEnd type="none"/>
              </a:ln>
            </p:spPr>
            <p:txBody>
              <a:bodyPr vert="horz" wrap="square" lIns="91440" tIns="45720" rIns="91440" bIns="45720" rtlCol="0" anchor="ctr" anchorCtr="0"/>
              <a:lstStyle/>
              <a:p>
                <a:pPr algn="l">
                  <a:spcBef>
                    <a:spcPts val="0"/>
                  </a:spcBef>
                  <a:spcAft>
                    <a:spcPts val="0"/>
                  </a:spcAft>
                  <a:defRPr/>
                </a:pPr>
                <a:r>
                  <a:rPr lang="en-US" sz="2800" b="1" i="0">
                    <a:solidFill>
                      <a:srgbClr val="080808">
                        <a:alpha val="100000"/>
                      </a:srgbClr>
                    </a:solidFill>
                    <a:latin typeface="Arial" panose="020B0604020202020204"/>
                    <a:ea typeface="Arial" panose="020B0604020202020204"/>
                    <a:cs typeface="Arial" panose="020B0604020202020204"/>
                  </a:rPr>
                  <a:t>01</a:t>
                </a:r>
                <a:endParaRPr lang="en-US" sz="1100"/>
              </a:p>
            </p:txBody>
          </p:sp>
          <p:sp>
            <p:nvSpPr>
              <p:cNvPr id="6" name="AutoShape 6"/>
              <p:cNvSpPr/>
              <p:nvPr/>
            </p:nvSpPr>
            <p:spPr>
              <a:xfrm>
                <a:off x="1742749" y="2371209"/>
                <a:ext cx="127000" cy="374650"/>
              </a:xfrm>
              <a:prstGeom prst="rect">
                <a:avLst/>
              </a:prstGeom>
              <a:solidFill>
                <a:schemeClr val="tx2">
                  <a:lumMod val="20000"/>
                  <a:lumOff val="80000"/>
                </a:schemeClr>
              </a:solidFill>
              <a:ln>
                <a:prstDash val="solid"/>
                <a:headEnd type="none"/>
                <a:tailEnd type="none"/>
              </a:ln>
            </p:spPr>
          </p:sp>
        </p:grpSp>
        <p:grpSp>
          <p:nvGrpSpPr>
            <p:cNvPr id="7" name="Group 7"/>
            <p:cNvGrpSpPr/>
            <p:nvPr/>
          </p:nvGrpSpPr>
          <p:grpSpPr>
            <a:xfrm rot="0">
              <a:off x="1240574" y="3152989"/>
              <a:ext cx="4644655" cy="740502"/>
              <a:chOff x="1020234" y="3410275"/>
              <a:chExt cx="4867681" cy="740502"/>
            </a:xfrm>
          </p:grpSpPr>
          <p:sp>
            <p:nvSpPr>
              <p:cNvPr id="8" name="TextBox 8"/>
              <p:cNvSpPr txBox="1"/>
              <p:nvPr/>
            </p:nvSpPr>
            <p:spPr>
              <a:xfrm>
                <a:off x="2003732" y="3410275"/>
                <a:ext cx="3884183" cy="740502"/>
              </a:xfrm>
              <a:prstGeom prst="rect">
                <a:avLst/>
              </a:prstGeom>
              <a:ln>
                <a:headEnd type="none"/>
                <a:tailEnd type="none"/>
              </a:ln>
            </p:spPr>
            <p:txBody>
              <a:bodyPr vert="horz" wrap="square" lIns="91440" tIns="45720" rIns="91440" bIns="45720" rtlCol="0" anchor="ctr" anchorCtr="0"/>
              <a:lstStyle/>
              <a:p>
                <a:pPr algn="l">
                  <a:defRPr/>
                </a:pPr>
                <a:r>
                  <a:rPr 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a:t>
                </a:r>
                <a:r>
                  <a:rPr lang="zh-CN" alt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rPr>
                  <a:t>安全性</a:t>
                </a:r>
                <a:endParaRPr lang="zh-CN" alt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020234" y="3422597"/>
                <a:ext cx="727400" cy="715859"/>
              </a:xfrm>
              <a:prstGeom prst="rect">
                <a:avLst/>
              </a:prstGeom>
              <a:ln>
                <a:headEnd type="none"/>
                <a:tailEnd type="none"/>
              </a:ln>
            </p:spPr>
            <p:txBody>
              <a:bodyPr vert="horz" wrap="square" lIns="91440" tIns="45720" rIns="91440" bIns="45720" rtlCol="0" anchor="ctr" anchorCtr="0"/>
              <a:lstStyle/>
              <a:p>
                <a:pPr algn="l">
                  <a:spcBef>
                    <a:spcPts val="0"/>
                  </a:spcBef>
                  <a:spcAft>
                    <a:spcPts val="0"/>
                  </a:spcAft>
                  <a:defRPr/>
                </a:pPr>
                <a:r>
                  <a:rPr lang="en-US" sz="2800" b="1" i="0">
                    <a:solidFill>
                      <a:srgbClr val="080808">
                        <a:alpha val="100000"/>
                      </a:srgbClr>
                    </a:solidFill>
                    <a:latin typeface="Arial" panose="020B0604020202020204"/>
                    <a:ea typeface="Arial" panose="020B0604020202020204"/>
                    <a:cs typeface="Arial" panose="020B0604020202020204"/>
                  </a:rPr>
                  <a:t>02</a:t>
                </a:r>
                <a:endParaRPr lang="en-US" sz="1100"/>
              </a:p>
            </p:txBody>
          </p:sp>
          <p:sp>
            <p:nvSpPr>
              <p:cNvPr id="10" name="AutoShape 10"/>
              <p:cNvSpPr/>
              <p:nvPr/>
            </p:nvSpPr>
            <p:spPr>
              <a:xfrm>
                <a:off x="1742749" y="3593201"/>
                <a:ext cx="127000" cy="374650"/>
              </a:xfrm>
              <a:prstGeom prst="rect">
                <a:avLst/>
              </a:prstGeom>
              <a:solidFill>
                <a:schemeClr val="tx2">
                  <a:lumMod val="40000"/>
                  <a:lumOff val="60000"/>
                </a:schemeClr>
              </a:solidFill>
              <a:ln>
                <a:prstDash val="solid"/>
                <a:headEnd type="none"/>
                <a:tailEnd type="none"/>
              </a:ln>
            </p:spPr>
          </p:sp>
        </p:grpSp>
        <p:grpSp>
          <p:nvGrpSpPr>
            <p:cNvPr id="11" name="Group 11"/>
            <p:cNvGrpSpPr/>
            <p:nvPr/>
          </p:nvGrpSpPr>
          <p:grpSpPr>
            <a:xfrm rot="0">
              <a:off x="1240574" y="4183797"/>
              <a:ext cx="4644655" cy="740502"/>
              <a:chOff x="1020234" y="4632266"/>
              <a:chExt cx="4867681" cy="740502"/>
            </a:xfrm>
          </p:grpSpPr>
          <p:sp>
            <p:nvSpPr>
              <p:cNvPr id="12" name="TextBox 12"/>
              <p:cNvSpPr txBox="1"/>
              <p:nvPr/>
            </p:nvSpPr>
            <p:spPr>
              <a:xfrm>
                <a:off x="2003732" y="4632266"/>
                <a:ext cx="3884183" cy="740502"/>
              </a:xfrm>
              <a:prstGeom prst="rect">
                <a:avLst/>
              </a:prstGeom>
              <a:ln>
                <a:headEnd type="none"/>
                <a:tailEnd type="none"/>
              </a:ln>
            </p:spPr>
            <p:txBody>
              <a:bodyPr vert="horz" wrap="square" lIns="91440" tIns="45720" rIns="91440" bIns="45720" rtlCol="0" anchor="ctr" anchorCtr="0"/>
              <a:lstStyle/>
              <a:p>
                <a:pPr algn="l">
                  <a:defRPr/>
                </a:pPr>
                <a:r>
                  <a:rPr lang="zh-CN" alt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药品有效性</a:t>
                </a:r>
                <a:endParaRPr lang="zh-CN" alt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020234" y="4644588"/>
                <a:ext cx="727400" cy="715859"/>
              </a:xfrm>
              <a:prstGeom prst="rect">
                <a:avLst/>
              </a:prstGeom>
              <a:ln>
                <a:headEnd type="none"/>
                <a:tailEnd type="none"/>
              </a:ln>
            </p:spPr>
            <p:txBody>
              <a:bodyPr vert="horz" wrap="square" lIns="91440" tIns="45720" rIns="91440" bIns="45720" rtlCol="0" anchor="ctr" anchorCtr="0"/>
              <a:lstStyle/>
              <a:p>
                <a:pPr algn="l">
                  <a:spcBef>
                    <a:spcPts val="0"/>
                  </a:spcBef>
                  <a:spcAft>
                    <a:spcPts val="0"/>
                  </a:spcAft>
                  <a:defRPr/>
                </a:pPr>
                <a:r>
                  <a:rPr lang="en-US" sz="2800" b="1" i="0">
                    <a:solidFill>
                      <a:srgbClr val="080808">
                        <a:alpha val="100000"/>
                      </a:srgbClr>
                    </a:solidFill>
                    <a:latin typeface="Arial" panose="020B0604020202020204"/>
                    <a:ea typeface="Arial" panose="020B0604020202020204"/>
                    <a:cs typeface="Arial" panose="020B0604020202020204"/>
                  </a:rPr>
                  <a:t>03</a:t>
                </a:r>
                <a:endParaRPr lang="en-US" sz="1100"/>
              </a:p>
            </p:txBody>
          </p:sp>
          <p:sp>
            <p:nvSpPr>
              <p:cNvPr id="14" name="AutoShape 14"/>
              <p:cNvSpPr/>
              <p:nvPr/>
            </p:nvSpPr>
            <p:spPr>
              <a:xfrm>
                <a:off x="1742749" y="4815192"/>
                <a:ext cx="127000" cy="374650"/>
              </a:xfrm>
              <a:prstGeom prst="rect">
                <a:avLst/>
              </a:prstGeom>
              <a:solidFill>
                <a:schemeClr val="tx2">
                  <a:lumMod val="60000"/>
                  <a:lumOff val="40000"/>
                </a:schemeClr>
              </a:solidFill>
              <a:ln>
                <a:prstDash val="solid"/>
                <a:headEnd type="none"/>
                <a:tailEnd type="none"/>
              </a:ln>
            </p:spPr>
          </p:sp>
        </p:grpSp>
        <p:grpSp>
          <p:nvGrpSpPr>
            <p:cNvPr id="19" name="Group 19"/>
            <p:cNvGrpSpPr/>
            <p:nvPr/>
          </p:nvGrpSpPr>
          <p:grpSpPr>
            <a:xfrm rot="0">
              <a:off x="6930173" y="2122181"/>
              <a:ext cx="4588728" cy="740502"/>
              <a:chOff x="6709832" y="2188283"/>
              <a:chExt cx="4809069" cy="740502"/>
            </a:xfrm>
          </p:grpSpPr>
          <p:sp>
            <p:nvSpPr>
              <p:cNvPr id="20" name="TextBox 20"/>
              <p:cNvSpPr txBox="1"/>
              <p:nvPr/>
            </p:nvSpPr>
            <p:spPr>
              <a:xfrm>
                <a:off x="7693333" y="2188283"/>
                <a:ext cx="3825568" cy="740502"/>
              </a:xfrm>
              <a:prstGeom prst="rect">
                <a:avLst/>
              </a:prstGeom>
              <a:ln>
                <a:headEnd type="none"/>
                <a:tailEnd type="none"/>
              </a:ln>
            </p:spPr>
            <p:txBody>
              <a:bodyPr vert="horz" wrap="square" lIns="91440" tIns="45720" rIns="91440" bIns="45720" rtlCol="0" anchor="ctr" anchorCtr="0"/>
              <a:lstStyle/>
              <a:p>
                <a:pPr algn="l">
                  <a:defRPr/>
                </a:pPr>
                <a:r>
                  <a:rPr lang="zh-CN" alt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a:t>
                </a:r>
                <a:r>
                  <a:rPr 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rPr>
                  <a:t>创新性</a:t>
                </a:r>
                <a:endParaRPr lang="en-US" sz="1100"/>
              </a:p>
            </p:txBody>
          </p:sp>
          <p:sp>
            <p:nvSpPr>
              <p:cNvPr id="21" name="TextBox 21"/>
              <p:cNvSpPr txBox="1"/>
              <p:nvPr/>
            </p:nvSpPr>
            <p:spPr>
              <a:xfrm>
                <a:off x="6709832" y="2200605"/>
                <a:ext cx="727400" cy="715859"/>
              </a:xfrm>
              <a:prstGeom prst="rect">
                <a:avLst/>
              </a:prstGeom>
              <a:ln>
                <a:headEnd type="none"/>
                <a:tailEnd type="none"/>
              </a:ln>
            </p:spPr>
            <p:txBody>
              <a:bodyPr vert="horz" wrap="square" lIns="91440" tIns="45720" rIns="91440" bIns="45720" rtlCol="0" anchor="ctr" anchorCtr="0"/>
              <a:lstStyle/>
              <a:p>
                <a:pPr algn="l">
                  <a:spcBef>
                    <a:spcPts val="0"/>
                  </a:spcBef>
                  <a:spcAft>
                    <a:spcPts val="0"/>
                  </a:spcAft>
                  <a:defRPr/>
                </a:pPr>
                <a:r>
                  <a:rPr lang="en-US" sz="2800" b="1" i="0">
                    <a:solidFill>
                      <a:srgbClr val="080808">
                        <a:alpha val="100000"/>
                      </a:srgbClr>
                    </a:solidFill>
                    <a:latin typeface="Arial" panose="020B0604020202020204"/>
                    <a:ea typeface="Arial" panose="020B0604020202020204"/>
                    <a:cs typeface="Arial" panose="020B0604020202020204"/>
                  </a:rPr>
                  <a:t>04</a:t>
                </a:r>
                <a:endParaRPr lang="en-US" sz="1100"/>
              </a:p>
            </p:txBody>
          </p:sp>
          <p:sp>
            <p:nvSpPr>
              <p:cNvPr id="22" name="AutoShape 22"/>
              <p:cNvSpPr/>
              <p:nvPr/>
            </p:nvSpPr>
            <p:spPr>
              <a:xfrm>
                <a:off x="7432348" y="2371209"/>
                <a:ext cx="127000" cy="374650"/>
              </a:xfrm>
              <a:prstGeom prst="rect">
                <a:avLst/>
              </a:prstGeom>
              <a:solidFill>
                <a:schemeClr val="accent1">
                  <a:lumMod val="60000"/>
                  <a:lumOff val="40000"/>
                </a:schemeClr>
              </a:solidFill>
              <a:ln>
                <a:prstDash val="solid"/>
                <a:headEnd type="none"/>
                <a:tailEnd type="none"/>
              </a:ln>
            </p:spPr>
          </p:sp>
        </p:grpSp>
        <p:grpSp>
          <p:nvGrpSpPr>
            <p:cNvPr id="23" name="Group 23"/>
            <p:cNvGrpSpPr/>
            <p:nvPr/>
          </p:nvGrpSpPr>
          <p:grpSpPr>
            <a:xfrm rot="0">
              <a:off x="6930173" y="3152989"/>
              <a:ext cx="4588728" cy="740502"/>
              <a:chOff x="6709832" y="3410275"/>
              <a:chExt cx="4809069" cy="740502"/>
            </a:xfrm>
          </p:grpSpPr>
          <p:sp>
            <p:nvSpPr>
              <p:cNvPr id="24" name="TextBox 24"/>
              <p:cNvSpPr txBox="1"/>
              <p:nvPr/>
            </p:nvSpPr>
            <p:spPr>
              <a:xfrm>
                <a:off x="7693333" y="3410275"/>
                <a:ext cx="3825568" cy="740502"/>
              </a:xfrm>
              <a:prstGeom prst="rect">
                <a:avLst/>
              </a:prstGeom>
              <a:ln>
                <a:headEnd type="none"/>
                <a:tailEnd type="none"/>
              </a:ln>
            </p:spPr>
            <p:txBody>
              <a:bodyPr vert="horz" wrap="square" lIns="91440" tIns="45720" rIns="91440" bIns="45720" rtlCol="0" anchor="ctr" anchorCtr="0"/>
              <a:lstStyle/>
              <a:p>
                <a:pPr algn="l">
                  <a:defRPr/>
                </a:pPr>
                <a:r>
                  <a:rPr lang="zh-CN" alt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a:t>
                </a:r>
                <a:r>
                  <a:rPr lang="en-US" sz="1800" b="1" i="0">
                    <a:solidFill>
                      <a:srgbClr val="080808">
                        <a:alpha val="100000"/>
                      </a:srgbClr>
                    </a:solidFill>
                    <a:latin typeface="微软雅黑" panose="020B0503020204020204" charset="-122"/>
                    <a:ea typeface="微软雅黑" panose="020B0503020204020204" charset="-122"/>
                    <a:cs typeface="微软雅黑" panose="020B0503020204020204" charset="-122"/>
                  </a:rPr>
                  <a:t>公平性</a:t>
                </a:r>
                <a:endParaRPr lang="en-US" sz="1100"/>
              </a:p>
            </p:txBody>
          </p:sp>
          <p:sp>
            <p:nvSpPr>
              <p:cNvPr id="25" name="TextBox 25"/>
              <p:cNvSpPr txBox="1"/>
              <p:nvPr/>
            </p:nvSpPr>
            <p:spPr>
              <a:xfrm>
                <a:off x="6709832" y="3422597"/>
                <a:ext cx="727400" cy="715859"/>
              </a:xfrm>
              <a:prstGeom prst="rect">
                <a:avLst/>
              </a:prstGeom>
              <a:ln>
                <a:headEnd type="none"/>
                <a:tailEnd type="none"/>
              </a:ln>
            </p:spPr>
            <p:txBody>
              <a:bodyPr vert="horz" wrap="square" lIns="91440" tIns="45720" rIns="91440" bIns="45720" rtlCol="0" anchor="ctr" anchorCtr="0"/>
              <a:lstStyle/>
              <a:p>
                <a:pPr algn="l">
                  <a:spcBef>
                    <a:spcPts val="0"/>
                  </a:spcBef>
                  <a:spcAft>
                    <a:spcPts val="0"/>
                  </a:spcAft>
                  <a:defRPr/>
                </a:pPr>
                <a:r>
                  <a:rPr lang="en-US" sz="2800" b="1" i="0">
                    <a:solidFill>
                      <a:srgbClr val="080808">
                        <a:alpha val="100000"/>
                      </a:srgbClr>
                    </a:solidFill>
                    <a:latin typeface="Arial" panose="020B0604020202020204"/>
                    <a:ea typeface="Arial" panose="020B0604020202020204"/>
                    <a:cs typeface="Arial" panose="020B0604020202020204"/>
                  </a:rPr>
                  <a:t>05</a:t>
                </a:r>
                <a:endParaRPr lang="en-US" sz="1100"/>
              </a:p>
            </p:txBody>
          </p:sp>
          <p:sp>
            <p:nvSpPr>
              <p:cNvPr id="26" name="AutoShape 26"/>
              <p:cNvSpPr/>
              <p:nvPr/>
            </p:nvSpPr>
            <p:spPr>
              <a:xfrm>
                <a:off x="7432348" y="3593201"/>
                <a:ext cx="127000" cy="374650"/>
              </a:xfrm>
              <a:prstGeom prst="rect">
                <a:avLst/>
              </a:prstGeom>
              <a:solidFill>
                <a:schemeClr val="tx2"/>
              </a:solidFill>
              <a:ln>
                <a:prstDash val="solid"/>
                <a:headEnd type="none"/>
                <a:tailEnd type="none"/>
              </a:ln>
            </p:spPr>
          </p:sp>
        </p:grpSp>
        <p:sp>
          <p:nvSpPr>
            <p:cNvPr id="35" name="AutoShape 35"/>
            <p:cNvSpPr/>
            <p:nvPr/>
          </p:nvSpPr>
          <p:spPr>
            <a:xfrm>
              <a:off x="660400" y="1130300"/>
              <a:ext cx="10858500" cy="630870"/>
            </a:xfrm>
            <a:prstGeom prst="rect">
              <a:avLst/>
            </a:prstGeom>
            <a:ln>
              <a:headEnd type="none"/>
              <a:tailEnd type="none"/>
            </a:ln>
          </p:spPr>
        </p:sp>
      </p:grpSp>
      <p:sp>
        <p:nvSpPr>
          <p:cNvPr id="36" name="TextBox 36"/>
          <p:cNvSpPr txBox="1"/>
          <p:nvPr/>
        </p:nvSpPr>
        <p:spPr>
          <a:xfrm>
            <a:off x="660400" y="128587"/>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目录</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660400" y="228600"/>
            <a:ext cx="10858500" cy="564515"/>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药品基本信息</a:t>
            </a:r>
            <a:r>
              <a:rPr lang="zh-CN" alt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1/3</a:t>
            </a:r>
            <a:r>
              <a:rPr lang="zh-CN" alt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2" name="表格 21"/>
          <p:cNvGraphicFramePr/>
          <p:nvPr>
            <p:custDataLst>
              <p:tags r:id="rId1"/>
            </p:custDataLst>
          </p:nvPr>
        </p:nvGraphicFramePr>
        <p:xfrm>
          <a:off x="669925" y="1037590"/>
          <a:ext cx="10996930" cy="5406390"/>
        </p:xfrm>
        <a:graphic>
          <a:graphicData uri="http://schemas.openxmlformats.org/drawingml/2006/table">
            <a:tbl>
              <a:tblPr firstRow="1" bandCol="1">
                <a:tableStyleId>{5C22544A-7EE6-4342-B048-85BDC9FD1C3A}</a:tableStyleId>
              </a:tblPr>
              <a:tblGrid>
                <a:gridCol w="2741930"/>
                <a:gridCol w="2751613"/>
                <a:gridCol w="2751613"/>
                <a:gridCol w="2751613"/>
              </a:tblGrid>
              <a:tr h="431800">
                <a:tc>
                  <a:txBody>
                    <a:bodyPr/>
                    <a:p>
                      <a:pPr algn="ctr">
                        <a:buClrTx/>
                        <a:buSzTx/>
                        <a:buFontTx/>
                        <a:buNone/>
                        <a:defRPr/>
                      </a:pPr>
                      <a:r>
                        <a:rPr lang="en-US" sz="2000">
                          <a:latin typeface="微软雅黑" panose="020B0503020204020204" charset="-122"/>
                          <a:ea typeface="微软雅黑" panose="020B0503020204020204" charset="-122"/>
                        </a:rPr>
                        <a:t>通用名</a:t>
                      </a:r>
                      <a:endParaRPr lang="en-US" sz="2000">
                        <a:latin typeface="微软雅黑" panose="020B0503020204020204" charset="-122"/>
                        <a:ea typeface="微软雅黑" panose="020B0503020204020204" charset="-122"/>
                      </a:endParaRPr>
                    </a:p>
                  </a:txBody>
                  <a:tcPr anchor="ctr" anchorCtr="0"/>
                </a:tc>
                <a:tc gridSpan="3">
                  <a:txBody>
                    <a:bodyPr/>
                    <a:p>
                      <a:pPr algn="ctr">
                        <a:buClrTx/>
                        <a:buSzTx/>
                        <a:buFontTx/>
                        <a:buNone/>
                        <a:defRPr/>
                      </a:pPr>
                      <a:r>
                        <a:rPr lang="en-US" sz="2000">
                          <a:latin typeface="微软雅黑" panose="020B0503020204020204" charset="-122"/>
                          <a:ea typeface="微软雅黑" panose="020B0503020204020204" charset="-122"/>
                          <a:cs typeface="微软雅黑" panose="020B0503020204020204" charset="-122"/>
                        </a:rPr>
                        <a:t>ω-3 脂肪酸乙酯 90 软胶囊</a:t>
                      </a:r>
                      <a:endParaRPr lang="en-US" sz="2000">
                        <a:latin typeface="微软雅黑" panose="020B0503020204020204" charset="-122"/>
                        <a:ea typeface="微软雅黑" panose="020B0503020204020204" charset="-122"/>
                        <a:cs typeface="微软雅黑" panose="020B0503020204020204" charset="-122"/>
                      </a:endParaRPr>
                    </a:p>
                  </a:txBody>
                  <a:tcPr/>
                </a:tc>
                <a:tc hMerge="1">
                  <a:tcPr/>
                </a:tc>
                <a:tc hMerge="1">
                  <a:tcPr/>
                </a:tc>
              </a:tr>
              <a:tr h="432000">
                <a:tc>
                  <a:txBody>
                    <a:bodyPr/>
                    <a:p>
                      <a:pPr algn="ctr">
                        <a:buClrTx/>
                        <a:buSzTx/>
                        <a:buFontTx/>
                        <a:buNone/>
                        <a:defRPr/>
                      </a:pPr>
                      <a:r>
                        <a:rPr lang="en-US" sz="1800" b="1">
                          <a:latin typeface="微软雅黑" panose="020B0503020204020204" charset="-122"/>
                          <a:ea typeface="微软雅黑" panose="020B0503020204020204" charset="-122"/>
                        </a:rPr>
                        <a:t>注册规格</a:t>
                      </a:r>
                      <a:endParaRPr lang="en-US" sz="1800" b="1">
                        <a:latin typeface="微软雅黑" panose="020B0503020204020204" charset="-122"/>
                        <a:ea typeface="微软雅黑" panose="020B0503020204020204" charset="-122"/>
                      </a:endParaRPr>
                    </a:p>
                  </a:txBody>
                  <a:tcPr anchor="ctr" anchorCtr="0"/>
                </a:tc>
                <a:tc gridSpan="3">
                  <a:txBody>
                    <a:bodyPr/>
                    <a:p>
                      <a:pPr algn="l">
                        <a:buClrTx/>
                        <a:buSzTx/>
                        <a:buFontTx/>
                        <a:buNone/>
                        <a:defRPr/>
                      </a:pPr>
                      <a:r>
                        <a:rPr lang="en-US" sz="1400" b="1">
                          <a:latin typeface="微软雅黑" panose="020B0503020204020204" charset="-122"/>
                          <a:ea typeface="微软雅黑" panose="020B0503020204020204" charset="-122"/>
                          <a:cs typeface="微软雅黑" panose="020B0503020204020204" charset="-122"/>
                        </a:rPr>
                        <a:t>1g</a:t>
                      </a:r>
                      <a:r>
                        <a:rPr lang="en-US" sz="1400">
                          <a:latin typeface="微软雅黑" panose="020B0503020204020204" charset="-122"/>
                          <a:ea typeface="微软雅黑" panose="020B0503020204020204" charset="-122"/>
                          <a:cs typeface="微软雅黑" panose="020B0503020204020204" charset="-122"/>
                        </a:rPr>
                        <a:t>（每粒胶囊含二十碳五烯酸乙酯 465mg，二十二碳六烯酸乙酯 375mg，ω-3 脂肪酸乙酯总量不低于 900mg）</a:t>
                      </a:r>
                      <a:endParaRPr lang="en-US" sz="1400">
                        <a:latin typeface="微软雅黑" panose="020B0503020204020204" charset="-122"/>
                        <a:ea typeface="微软雅黑" panose="020B0503020204020204" charset="-122"/>
                        <a:cs typeface="微软雅黑" panose="020B0503020204020204" charset="-122"/>
                      </a:endParaRPr>
                    </a:p>
                  </a:txBody>
                  <a:tcPr/>
                </a:tc>
                <a:tc hMerge="1">
                  <a:tcPr/>
                </a:tc>
                <a:tc hMerge="1">
                  <a:tcPr/>
                </a:tc>
              </a:tr>
              <a:tr h="944880">
                <a:tc>
                  <a:txBody>
                    <a:bodyPr/>
                    <a:p>
                      <a:pPr algn="ctr">
                        <a:buClrTx/>
                        <a:buSzTx/>
                        <a:buFontTx/>
                        <a:buNone/>
                        <a:defRPr/>
                      </a:pPr>
                      <a:r>
                        <a:rPr lang="en-US" sz="1800" b="1">
                          <a:latin typeface="微软雅黑" panose="020B0503020204020204" charset="-122"/>
                          <a:ea typeface="微软雅黑" panose="020B0503020204020204" charset="-122"/>
                        </a:rPr>
                        <a:t>适应症</a:t>
                      </a:r>
                      <a:endParaRPr lang="en-US" sz="1800" b="1">
                        <a:latin typeface="微软雅黑" panose="020B0503020204020204" charset="-122"/>
                        <a:ea typeface="微软雅黑" panose="020B0503020204020204" charset="-122"/>
                      </a:endParaRPr>
                    </a:p>
                  </a:txBody>
                  <a:tcPr anchor="ctr" anchorCtr="0"/>
                </a:tc>
                <a:tc gridSpan="3">
                  <a:txBody>
                    <a:bodyPr/>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a:t>
                      </a:r>
                      <a:r>
                        <a:rPr lang="en-US" sz="1400" b="1">
                          <a:latin typeface="微软雅黑" panose="020B0503020204020204" charset="-122"/>
                          <a:ea typeface="微软雅黑" panose="020B0503020204020204" charset="-122"/>
                          <a:cs typeface="微软雅黑" panose="020B0503020204020204" charset="-122"/>
                        </a:rPr>
                        <a:t>在控制饮食的基础上：本品用于降低重度高甘油三酯血症（≥500mg/dL）成年患者的甘油三酯（TG）水平。</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本品对于胰腺炎风险的影响尚未评估。</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本品对于心血管死亡率与发病率的影响尚不确定。</a:t>
                      </a:r>
                      <a:endParaRPr lang="en-US" sz="1400">
                        <a:latin typeface="微软雅黑" panose="020B0503020204020204" charset="-122"/>
                        <a:ea typeface="微软雅黑" panose="020B0503020204020204" charset="-122"/>
                        <a:cs typeface="微软雅黑" panose="020B0503020204020204" charset="-122"/>
                      </a:endParaRPr>
                    </a:p>
                  </a:txBody>
                  <a:tcPr/>
                </a:tc>
                <a:tc hMerge="1">
                  <a:tcPr/>
                </a:tc>
                <a:tc hMerge="1">
                  <a:tcPr/>
                </a:tc>
              </a:tr>
              <a:tr h="432000">
                <a:tc>
                  <a:txBody>
                    <a:bodyPr/>
                    <a:p>
                      <a:pPr algn="ctr">
                        <a:buClrTx/>
                        <a:buSzTx/>
                        <a:buFontTx/>
                        <a:buNone/>
                        <a:defRPr/>
                      </a:pPr>
                      <a:r>
                        <a:rPr lang="en-US" sz="1800" b="1">
                          <a:latin typeface="微软雅黑" panose="020B0503020204020204" charset="-122"/>
                          <a:ea typeface="微软雅黑" panose="020B0503020204020204" charset="-122"/>
                        </a:rPr>
                        <a:t>用法用量</a:t>
                      </a:r>
                      <a:endParaRPr lang="en-US" sz="1800" b="1">
                        <a:latin typeface="微软雅黑" panose="020B0503020204020204" charset="-122"/>
                        <a:ea typeface="微软雅黑" panose="020B0503020204020204" charset="-122"/>
                      </a:endParaRPr>
                    </a:p>
                  </a:txBody>
                  <a:tcPr anchor="ctr" anchorCtr="0"/>
                </a:tc>
                <a:tc gridSpan="3">
                  <a:txBody>
                    <a:bodyPr/>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a:t>
                      </a:r>
                      <a:r>
                        <a:rPr lang="en-US" sz="1400" b="1">
                          <a:latin typeface="微软雅黑" panose="020B0503020204020204" charset="-122"/>
                          <a:ea typeface="微软雅黑" panose="020B0503020204020204" charset="-122"/>
                          <a:cs typeface="微软雅黑" panose="020B0503020204020204" charset="-122"/>
                        </a:rPr>
                        <a:t>  口服。一次 2 粒，一日 2 次或一次 4 粒，一日一次。</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使用注意事项：</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患者在开始治疗前仔细评估甘油三酯水平。同时应注意合理饮食、适量运动，肥胖患者还应注意控制体重，患有可导致甘油三酯异常的疾病（如糖尿病、甲状腺功能减退症、药物治疗等）患者应采取适当的治疗以控制甘油三酯水平。在采用降低甘油三酯的药物治疗前，如有必要，需停止或者换用可加剧高甘油三酯血症的药物（如 β-阻断剂、噻嗪类药物和雌激素）。</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患者在接受本品治疗前应食用低脂饮食，在使用期间应保持低脂饮食。</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随餐或餐后服用，整粒吞服，不可破开、压碎、溶解和咀嚼。</a:t>
                      </a:r>
                      <a:endParaRPr lang="en-US" sz="1400">
                        <a:latin typeface="微软雅黑" panose="020B0503020204020204" charset="-122"/>
                        <a:ea typeface="微软雅黑" panose="020B0503020204020204" charset="-122"/>
                        <a:cs typeface="微软雅黑" panose="020B0503020204020204" charset="-122"/>
                      </a:endParaRPr>
                    </a:p>
                  </a:txBody>
                  <a:tcPr/>
                </a:tc>
                <a:tc hMerge="1">
                  <a:tcPr/>
                </a:tc>
                <a:tc hMerge="1">
                  <a:tcPr/>
                </a:tc>
              </a:tr>
              <a:tr h="640715">
                <a:tc>
                  <a:txBody>
                    <a:bodyPr/>
                    <a:p>
                      <a:pPr algn="ctr">
                        <a:buClrTx/>
                        <a:buSzTx/>
                        <a:buFontTx/>
                        <a:buNone/>
                        <a:defRPr/>
                      </a:pPr>
                      <a:r>
                        <a:rPr lang="en-US" sz="1800" b="1">
                          <a:latin typeface="微软雅黑" panose="020B0503020204020204" charset="-122"/>
                          <a:ea typeface="微软雅黑" panose="020B0503020204020204" charset="-122"/>
                        </a:rPr>
                        <a:t>中国大陆首次</a:t>
                      </a:r>
                      <a:endParaRPr lang="en-US" sz="1800" b="1">
                        <a:latin typeface="微软雅黑" panose="020B0503020204020204" charset="-122"/>
                        <a:ea typeface="微软雅黑" panose="020B0503020204020204" charset="-122"/>
                      </a:endParaRPr>
                    </a:p>
                    <a:p>
                      <a:pPr algn="ctr">
                        <a:buClrTx/>
                        <a:buSzTx/>
                        <a:buFontTx/>
                        <a:buNone/>
                        <a:defRPr/>
                      </a:pPr>
                      <a:r>
                        <a:rPr lang="en-US" sz="1800" b="1">
                          <a:latin typeface="微软雅黑" panose="020B0503020204020204" charset="-122"/>
                          <a:ea typeface="微软雅黑" panose="020B0503020204020204" charset="-122"/>
                        </a:rPr>
                        <a:t>上市时间</a:t>
                      </a:r>
                      <a:endParaRPr lang="en-US" sz="1800" b="1">
                        <a:latin typeface="微软雅黑" panose="020B0503020204020204" charset="-122"/>
                        <a:ea typeface="微软雅黑" panose="020B0503020204020204" charset="-122"/>
                      </a:endParaRPr>
                    </a:p>
                  </a:txBody>
                  <a:tcPr anchor="ctr" anchorCtr="0"/>
                </a:tc>
                <a:tc>
                  <a:txBody>
                    <a:bodyPr/>
                    <a:p>
                      <a:pPr algn="ctr">
                        <a:buClrTx/>
                        <a:buSzTx/>
                        <a:buFontTx/>
                        <a:buNone/>
                        <a:defRPr/>
                      </a:pPr>
                      <a:r>
                        <a:rPr lang="en-US" sz="1400">
                          <a:latin typeface="微软雅黑" panose="020B0503020204020204" charset="-122"/>
                          <a:ea typeface="微软雅黑" panose="020B0503020204020204" charset="-122"/>
                          <a:cs typeface="微软雅黑" panose="020B0503020204020204" charset="-122"/>
                        </a:rPr>
                        <a:t>2021</a:t>
                      </a:r>
                      <a:r>
                        <a:rPr lang="zh-CN" altLang="en-US" sz="1400">
                          <a:latin typeface="微软雅黑" panose="020B0503020204020204" charset="-122"/>
                          <a:ea typeface="微软雅黑" panose="020B0503020204020204" charset="-122"/>
                          <a:cs typeface="微软雅黑" panose="020B0503020204020204" charset="-122"/>
                        </a:rPr>
                        <a:t>年</a:t>
                      </a:r>
                      <a:r>
                        <a:rPr lang="en-US" altLang="zh-CN" sz="1400">
                          <a:latin typeface="微软雅黑" panose="020B0503020204020204" charset="-122"/>
                          <a:ea typeface="微软雅黑" panose="020B0503020204020204" charset="-122"/>
                          <a:cs typeface="微软雅黑" panose="020B0503020204020204" charset="-122"/>
                        </a:rPr>
                        <a:t>6</a:t>
                      </a:r>
                      <a:r>
                        <a:rPr lang="zh-CN" altLang="en-US" sz="1400">
                          <a:latin typeface="微软雅黑" panose="020B0503020204020204" charset="-122"/>
                          <a:ea typeface="微软雅黑" panose="020B0503020204020204" charset="-122"/>
                          <a:cs typeface="微软雅黑" panose="020B0503020204020204" charset="-122"/>
                        </a:rPr>
                        <a:t>月</a:t>
                      </a:r>
                      <a:endParaRPr lang="zh-CN" altLang="en-US" sz="1400">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ClrTx/>
                        <a:buSzTx/>
                        <a:buFontTx/>
                        <a:buNone/>
                        <a:defRPr/>
                      </a:pPr>
                      <a:r>
                        <a:rPr lang="en-US" sz="1800" b="1">
                          <a:latin typeface="微软雅黑" panose="020B0503020204020204" charset="-122"/>
                          <a:ea typeface="微软雅黑" panose="020B0503020204020204" charset="-122"/>
                          <a:cs typeface="微软雅黑" panose="020B0503020204020204" charset="-122"/>
                        </a:rPr>
                        <a:t>全球首个上市国家/地区及上市时间</a:t>
                      </a:r>
                      <a:endParaRPr lang="en-US" sz="1800" b="1">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ClrTx/>
                        <a:buSzTx/>
                        <a:buFontTx/>
                        <a:buNone/>
                        <a:defRPr/>
                      </a:pPr>
                      <a:r>
                        <a:rPr lang="en-US" sz="1400">
                          <a:latin typeface="微软雅黑" panose="020B0503020204020204" charset="-122"/>
                          <a:ea typeface="微软雅黑" panose="020B0503020204020204" charset="-122"/>
                          <a:cs typeface="微软雅黑" panose="020B0503020204020204" charset="-122"/>
                        </a:rPr>
                        <a:t>美国/2004年11月</a:t>
                      </a:r>
                      <a:endParaRPr lang="en-US" sz="1400">
                        <a:latin typeface="微软雅黑" panose="020B0503020204020204" charset="-122"/>
                        <a:ea typeface="微软雅黑" panose="020B0503020204020204" charset="-122"/>
                        <a:cs typeface="微软雅黑" panose="020B0503020204020204" charset="-122"/>
                      </a:endParaRPr>
                    </a:p>
                  </a:txBody>
                  <a:tcPr anchor="ctr" anchorCtr="0"/>
                </a:tc>
              </a:tr>
              <a:tr h="640715">
                <a:tc>
                  <a:txBody>
                    <a:bodyPr/>
                    <a:p>
                      <a:pPr algn="ctr">
                        <a:buClrTx/>
                        <a:buSzTx/>
                        <a:buFontTx/>
                        <a:buNone/>
                        <a:defRPr/>
                      </a:pPr>
                      <a:r>
                        <a:rPr lang="en-US" sz="1800" b="1">
                          <a:latin typeface="微软雅黑" panose="020B0503020204020204" charset="-122"/>
                          <a:ea typeface="微软雅黑" panose="020B0503020204020204" charset="-122"/>
                        </a:rPr>
                        <a:t>目前大陆地区同通用名药品上市情况</a:t>
                      </a:r>
                      <a:endParaRPr lang="en-US" sz="1800" b="1">
                        <a:latin typeface="微软雅黑" panose="020B0503020204020204" charset="-122"/>
                        <a:ea typeface="微软雅黑" panose="020B0503020204020204" charset="-122"/>
                      </a:endParaRPr>
                    </a:p>
                  </a:txBody>
                  <a:tcPr anchor="ctr" anchorCtr="0"/>
                </a:tc>
                <a:tc>
                  <a:txBody>
                    <a:bodyPr/>
                    <a:p>
                      <a:pPr algn="ctr">
                        <a:buClrTx/>
                        <a:buSzTx/>
                        <a:buFontTx/>
                        <a:buNone/>
                        <a:defRPr/>
                      </a:pPr>
                      <a:r>
                        <a:rPr lang="en-US" sz="1400">
                          <a:latin typeface="微软雅黑" panose="020B0503020204020204" charset="-122"/>
                          <a:ea typeface="微软雅黑" panose="020B0503020204020204" charset="-122"/>
                          <a:cs typeface="微软雅黑" panose="020B0503020204020204" charset="-122"/>
                        </a:rPr>
                        <a:t>10</a:t>
                      </a:r>
                      <a:r>
                        <a:rPr lang="zh-CN" altLang="en-US" sz="1400">
                          <a:latin typeface="微软雅黑" panose="020B0503020204020204" charset="-122"/>
                          <a:ea typeface="微软雅黑" panose="020B0503020204020204" charset="-122"/>
                          <a:cs typeface="微软雅黑" panose="020B0503020204020204" charset="-122"/>
                        </a:rPr>
                        <a:t>家</a:t>
                      </a:r>
                      <a:endParaRPr lang="zh-CN" altLang="en-US" sz="1400">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ClrTx/>
                        <a:buSzTx/>
                        <a:buFontTx/>
                        <a:buNone/>
                        <a:defRPr/>
                      </a:pPr>
                      <a:r>
                        <a:rPr lang="en-US" sz="1800" b="1">
                          <a:latin typeface="微软雅黑" panose="020B0503020204020204" charset="-122"/>
                          <a:ea typeface="微软雅黑" panose="020B0503020204020204" charset="-122"/>
                          <a:cs typeface="微软雅黑" panose="020B0503020204020204" charset="-122"/>
                        </a:rPr>
                        <a:t>是否OTC</a:t>
                      </a:r>
                      <a:endParaRPr lang="en-US" sz="1800" b="1">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ClrTx/>
                        <a:buSzTx/>
                        <a:buFontTx/>
                        <a:buNone/>
                        <a:defRPr/>
                      </a:pPr>
                      <a:r>
                        <a:rPr lang="zh-CN" altLang="en-US" sz="1400">
                          <a:latin typeface="微软雅黑" panose="020B0503020204020204" charset="-122"/>
                          <a:ea typeface="微软雅黑" panose="020B0503020204020204" charset="-122"/>
                        </a:rPr>
                        <a:t>否</a:t>
                      </a:r>
                      <a:endParaRPr lang="zh-CN" altLang="en-US" sz="1400">
                        <a:latin typeface="微软雅黑" panose="020B0503020204020204" charset="-122"/>
                        <a:ea typeface="微软雅黑" panose="020B0503020204020204" charset="-122"/>
                      </a:endParaRPr>
                    </a:p>
                  </a:txBody>
                  <a:tcPr anchor="ctr" anchorCtr="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660400" y="228600"/>
            <a:ext cx="10858500" cy="564515"/>
          </a:xfrm>
          <a:prstGeom prst="rect">
            <a:avLst/>
          </a:prstGeom>
          <a:ln>
            <a:headEnd type="none"/>
            <a:tailEnd type="none"/>
          </a:ln>
        </p:spPr>
        <p:txBody>
          <a:bodyPr vert="horz" wrap="square" lIns="91440" tIns="45720" rIns="91440" bIns="45720" rtlCol="0" anchor="b" anchorCtr="0"/>
          <a:p>
            <a:pPr algn="l">
              <a:lnSpc>
                <a:spcPct val="100000"/>
              </a:lnSpc>
              <a:spcBef>
                <a:spcPts val="0"/>
              </a:spcBef>
              <a:defRPr/>
            </a:pPr>
            <a:r>
              <a:rPr 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药品基本信息</a:t>
            </a:r>
            <a:r>
              <a:rPr lang="zh-CN" alt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2/3</a:t>
            </a:r>
            <a:r>
              <a:rPr lang="zh-CN" alt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2" name="表格 21"/>
          <p:cNvGraphicFramePr/>
          <p:nvPr>
            <p:custDataLst>
              <p:tags r:id="rId1"/>
            </p:custDataLst>
          </p:nvPr>
        </p:nvGraphicFramePr>
        <p:xfrm>
          <a:off x="660400" y="885190"/>
          <a:ext cx="11006455" cy="8484870"/>
        </p:xfrm>
        <a:graphic>
          <a:graphicData uri="http://schemas.openxmlformats.org/drawingml/2006/table">
            <a:tbl>
              <a:tblPr firstRow="1" bandCol="1">
                <a:tableStyleId>{5C22544A-7EE6-4342-B048-85BDC9FD1C3A}</a:tableStyleId>
              </a:tblPr>
              <a:tblGrid>
                <a:gridCol w="2540635"/>
                <a:gridCol w="8465817"/>
              </a:tblGrid>
              <a:tr h="431800">
                <a:tc>
                  <a:txBody>
                    <a:bodyPr/>
                    <a:p>
                      <a:pPr algn="ctr">
                        <a:buClrTx/>
                        <a:buSzTx/>
                        <a:buFontTx/>
                        <a:buNone/>
                        <a:defRPr/>
                      </a:pPr>
                      <a:r>
                        <a:rPr lang="en-US" sz="2000">
                          <a:latin typeface="微软雅黑" panose="020B0503020204020204" charset="-122"/>
                          <a:ea typeface="微软雅黑" panose="020B0503020204020204" charset="-122"/>
                        </a:rPr>
                        <a:t>通用名</a:t>
                      </a:r>
                      <a:endParaRPr lang="en-US" sz="2000">
                        <a:latin typeface="微软雅黑" panose="020B0503020204020204" charset="-122"/>
                        <a:ea typeface="微软雅黑" panose="020B0503020204020204" charset="-122"/>
                      </a:endParaRPr>
                    </a:p>
                  </a:txBody>
                  <a:tcPr anchor="ctr" anchorCtr="0"/>
                </a:tc>
                <a:tc>
                  <a:txBody>
                    <a:bodyPr/>
                    <a:p>
                      <a:pPr algn="ctr">
                        <a:buClrTx/>
                        <a:buSzTx/>
                        <a:buFontTx/>
                        <a:buNone/>
                        <a:defRPr/>
                      </a:pPr>
                      <a:r>
                        <a:rPr lang="en-US" sz="2000">
                          <a:latin typeface="微软雅黑" panose="020B0503020204020204" charset="-122"/>
                          <a:ea typeface="微软雅黑" panose="020B0503020204020204" charset="-122"/>
                          <a:cs typeface="微软雅黑" panose="020B0503020204020204" charset="-122"/>
                        </a:rPr>
                        <a:t>ω-3 脂肪酸乙酯 90 软胶囊</a:t>
                      </a:r>
                      <a:endParaRPr lang="en-US" sz="2000">
                        <a:latin typeface="微软雅黑" panose="020B0503020204020204" charset="-122"/>
                        <a:ea typeface="微软雅黑" panose="020B0503020204020204" charset="-122"/>
                        <a:cs typeface="微软雅黑" panose="020B0503020204020204" charset="-122"/>
                      </a:endParaRPr>
                    </a:p>
                  </a:txBody>
                  <a:tcPr/>
                </a:tc>
              </a:tr>
              <a:tr h="432000">
                <a:tc>
                  <a:txBody>
                    <a:bodyPr/>
                    <a:p>
                      <a:pPr algn="ctr">
                        <a:buClrTx/>
                        <a:buSzTx/>
                        <a:buFontTx/>
                        <a:buNone/>
                        <a:defRPr/>
                      </a:pPr>
                      <a:r>
                        <a:rPr lang="zh-CN" altLang="en-US" b="1">
                          <a:latin typeface="微软雅黑" panose="020B0503020204020204" charset="-122"/>
                          <a:ea typeface="微软雅黑" panose="020B0503020204020204" charset="-122"/>
                        </a:rPr>
                        <a:t>疾病基本情况、发病率及患者总数</a:t>
                      </a:r>
                      <a:endParaRPr lang="zh-CN" altLang="en-US" b="1">
                        <a:latin typeface="微软雅黑" panose="020B0503020204020204" charset="-122"/>
                        <a:ea typeface="微软雅黑" panose="020B0503020204020204" charset="-122"/>
                      </a:endParaRPr>
                    </a:p>
                  </a:txBody>
                  <a:tcPr anchor="ctr" anchorCtr="0"/>
                </a:tc>
                <a:tc>
                  <a:txBody>
                    <a:bodyPr/>
                    <a:p>
                      <a:pPr algn="l">
                        <a:buClrTx/>
                        <a:buSzTx/>
                        <a:buFontTx/>
                        <a:buNone/>
                        <a:defRPr/>
                      </a:pPr>
                      <a:r>
                        <a:rPr lang="en-US" sz="1200">
                          <a:latin typeface="微软雅黑" panose="020B0503020204020204" charset="-122"/>
                          <a:ea typeface="微软雅黑" panose="020B0503020204020204" charset="-122"/>
                          <a:cs typeface="微软雅黑" panose="020B0503020204020204" charset="-122"/>
                        </a:rPr>
                        <a:t>       </a:t>
                      </a:r>
                      <a:r>
                        <a:rPr lang="en-US" sz="1400">
                          <a:latin typeface="微软雅黑" panose="020B0503020204020204" charset="-122"/>
                          <a:ea typeface="微软雅黑" panose="020B0503020204020204" charset="-122"/>
                          <a:cs typeface="微软雅黑" panose="020B0503020204020204" charset="-122"/>
                        </a:rPr>
                        <a:t> </a:t>
                      </a:r>
                      <a:r>
                        <a:rPr lang="en-US" sz="1400" b="1">
                          <a:latin typeface="微软雅黑" panose="020B0503020204020204" charset="-122"/>
                          <a:ea typeface="微软雅黑" panose="020B0503020204020204" charset="-122"/>
                          <a:cs typeface="微软雅黑" panose="020B0503020204020204" charset="-122"/>
                        </a:rPr>
                        <a:t>心血管疾病是全球范围内威胁人类生命健康的最主要的慢性非传染性疾病。</a:t>
                      </a:r>
                      <a:r>
                        <a:rPr lang="en-US" sz="1400">
                          <a:latin typeface="微软雅黑" panose="020B0503020204020204" charset="-122"/>
                          <a:ea typeface="微软雅黑" panose="020B0503020204020204" charset="-122"/>
                          <a:cs typeface="微软雅黑" panose="020B0503020204020204" charset="-122"/>
                        </a:rPr>
                        <a:t>动脉粥样硬化性心血管疾病为主的CVD（如缺血性心脏病和缺血性脑卒中等）是我国城乡居民第1位死亡原因，占死因构成的40%以上</a:t>
                      </a:r>
                      <a:r>
                        <a:rPr lang="en-US" sz="1400" baseline="30000">
                          <a:latin typeface="微软雅黑" panose="020B0503020204020204" charset="-122"/>
                          <a:ea typeface="微软雅黑" panose="020B0503020204020204" charset="-122"/>
                          <a:cs typeface="微软雅黑" panose="020B0503020204020204" charset="-122"/>
                        </a:rPr>
                        <a:t>[1]</a:t>
                      </a:r>
                      <a:r>
                        <a:rPr lang="en-US" sz="1400">
                          <a:latin typeface="微软雅黑" panose="020B0503020204020204" charset="-122"/>
                          <a:ea typeface="微软雅黑" panose="020B0503020204020204" charset="-122"/>
                          <a:cs typeface="微软雅黑" panose="020B0503020204020204" charset="-122"/>
                        </a:rPr>
                        <a:t>。</a:t>
                      </a:r>
                      <a:r>
                        <a:rPr lang="en-US" sz="1400" b="1">
                          <a:latin typeface="微软雅黑" panose="020B0503020204020204" charset="-122"/>
                          <a:ea typeface="微软雅黑" panose="020B0503020204020204" charset="-122"/>
                          <a:cs typeface="微软雅黑" panose="020B0503020204020204" charset="-122"/>
                        </a:rPr>
                        <a:t>近年来，我国ASCVD的疾病负担仍继续增加</a:t>
                      </a:r>
                      <a:r>
                        <a:rPr lang="en-US" sz="1400" b="0" baseline="30000">
                          <a:latin typeface="微软雅黑" panose="020B0503020204020204" charset="-122"/>
                          <a:ea typeface="微软雅黑" panose="020B0503020204020204" charset="-122"/>
                          <a:cs typeface="微软雅黑" panose="020B0503020204020204" charset="-122"/>
                        </a:rPr>
                        <a:t>［2］</a:t>
                      </a:r>
                      <a:r>
                        <a:rPr lang="en-US" sz="1400">
                          <a:latin typeface="微软雅黑" panose="020B0503020204020204" charset="-122"/>
                          <a:ea typeface="微软雅黑" panose="020B0503020204020204" charset="-122"/>
                          <a:cs typeface="微软雅黑" panose="020B0503020204020204" charset="-122"/>
                        </a:rPr>
                        <a:t>，防控工作形势严峻。</a:t>
                      </a:r>
                      <a:r>
                        <a:rPr lang="en-US" sz="1400" b="0">
                          <a:latin typeface="微软雅黑" panose="020B0503020204020204" charset="-122"/>
                          <a:ea typeface="微软雅黑" panose="020B0503020204020204" charset="-122"/>
                          <a:cs typeface="微软雅黑" panose="020B0503020204020204" charset="-122"/>
                        </a:rPr>
                        <a:t>资料显示</a:t>
                      </a:r>
                      <a:r>
                        <a:rPr lang="en-US" sz="1400" b="1">
                          <a:latin typeface="微软雅黑" panose="020B0503020204020204" charset="-122"/>
                          <a:ea typeface="微软雅黑" panose="020B0503020204020204" charset="-122"/>
                          <a:cs typeface="微软雅黑" panose="020B0503020204020204" charset="-122"/>
                        </a:rPr>
                        <a:t>我国居民≥18岁人群血脂异常患病率明显升高</a:t>
                      </a:r>
                      <a:r>
                        <a:rPr lang="en-US" sz="1400" b="0" baseline="30000">
                          <a:latin typeface="微软雅黑" panose="020B0503020204020204" charset="-122"/>
                          <a:ea typeface="微软雅黑" panose="020B0503020204020204" charset="-122"/>
                          <a:cs typeface="微软雅黑" panose="020B0503020204020204" charset="-122"/>
                        </a:rPr>
                        <a:t>［3］</a:t>
                      </a:r>
                      <a:r>
                        <a:rPr lang="en-US" sz="1400">
                          <a:latin typeface="微软雅黑" panose="020B0503020204020204" charset="-122"/>
                          <a:ea typeface="微软雅黑" panose="020B0503020204020204" charset="-122"/>
                          <a:cs typeface="微软雅黑" panose="020B0503020204020204" charset="-122"/>
                        </a:rPr>
                        <a:t>，而</a:t>
                      </a:r>
                      <a:r>
                        <a:rPr lang="en-US" sz="1400" b="1">
                          <a:latin typeface="微软雅黑" panose="020B0503020204020204" charset="-122"/>
                          <a:ea typeface="微软雅黑" panose="020B0503020204020204" charset="-122"/>
                          <a:cs typeface="微软雅黑" panose="020B0503020204020204" charset="-122"/>
                        </a:rPr>
                        <a:t>居民对血脂异常的知晓率、治疗率和控制率均处于较低水平。</a:t>
                      </a:r>
                      <a:r>
                        <a:rPr lang="en-US" sz="1400">
                          <a:latin typeface="微软雅黑" panose="020B0503020204020204" charset="-122"/>
                          <a:ea typeface="微软雅黑" panose="020B0503020204020204" charset="-122"/>
                          <a:cs typeface="微软雅黑" panose="020B0503020204020204" charset="-122"/>
                        </a:rPr>
                        <a:t>因此，我国面临ASCVD疾病负担持续上升趋势，</a:t>
                      </a:r>
                      <a:r>
                        <a:rPr lang="en-US" sz="1400" b="1">
                          <a:latin typeface="微软雅黑" panose="020B0503020204020204" charset="-122"/>
                          <a:ea typeface="微软雅黑" panose="020B0503020204020204" charset="-122"/>
                          <a:cs typeface="微软雅黑" panose="020B0503020204020204" charset="-122"/>
                        </a:rPr>
                        <a:t>血脂管理刻不容缓。</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2020~2022年全国调查显示，</a:t>
                      </a:r>
                      <a:r>
                        <a:rPr lang="en-US" sz="1400" b="1">
                          <a:latin typeface="微软雅黑" panose="020B0503020204020204" charset="-122"/>
                          <a:ea typeface="微软雅黑" panose="020B0503020204020204" charset="-122"/>
                          <a:cs typeface="微软雅黑" panose="020B0503020204020204" charset="-122"/>
                        </a:rPr>
                        <a:t>我国≥18岁居民血脂异常总患病率为38.1%</a:t>
                      </a:r>
                      <a:r>
                        <a:rPr lang="en-US" sz="1400">
                          <a:latin typeface="微软雅黑" panose="020B0503020204020204" charset="-122"/>
                          <a:ea typeface="微软雅黑" panose="020B0503020204020204" charset="-122"/>
                          <a:cs typeface="微软雅黑" panose="020B0503020204020204" charset="-122"/>
                        </a:rPr>
                        <a:t>，其中</a:t>
                      </a:r>
                      <a:r>
                        <a:rPr lang="en-US" sz="1400" b="1">
                          <a:latin typeface="微软雅黑" panose="020B0503020204020204" charset="-122"/>
                          <a:ea typeface="微软雅黑" panose="020B0503020204020204" charset="-122"/>
                          <a:cs typeface="微软雅黑" panose="020B0503020204020204" charset="-122"/>
                        </a:rPr>
                        <a:t>高甘油三酯血症</a:t>
                      </a:r>
                      <a:r>
                        <a:rPr lang="en-US" sz="1400" b="0">
                          <a:latin typeface="微软雅黑" panose="020B0503020204020204" charset="-122"/>
                          <a:ea typeface="微软雅黑" panose="020B0503020204020204" charset="-122"/>
                          <a:cs typeface="微软雅黑" panose="020B0503020204020204" charset="-122"/>
                        </a:rPr>
                        <a:t>（TG≥2.3mmol/L）</a:t>
                      </a:r>
                      <a:r>
                        <a:rPr lang="en-US" sz="1400" b="1">
                          <a:latin typeface="微软雅黑" panose="020B0503020204020204" charset="-122"/>
                          <a:ea typeface="微软雅黑" panose="020B0503020204020204" charset="-122"/>
                          <a:cs typeface="微软雅黑" panose="020B0503020204020204" charset="-122"/>
                        </a:rPr>
                        <a:t>是主要类型之一</a:t>
                      </a:r>
                      <a:r>
                        <a:rPr lang="en-US" sz="1400">
                          <a:latin typeface="微软雅黑" panose="020B0503020204020204" charset="-122"/>
                          <a:ea typeface="微软雅黑" panose="020B0503020204020204" charset="-122"/>
                          <a:cs typeface="微软雅黑" panose="020B0503020204020204" charset="-122"/>
                        </a:rPr>
                        <a:t>。2015年</a:t>
                      </a:r>
                      <a:r>
                        <a:rPr lang="en-US" sz="1400" b="1">
                          <a:latin typeface="微软雅黑" panose="020B0503020204020204" charset="-122"/>
                          <a:ea typeface="微软雅黑" panose="020B0503020204020204" charset="-122"/>
                          <a:cs typeface="微软雅黑" panose="020B0503020204020204" charset="-122"/>
                        </a:rPr>
                        <a:t>中国成人高甘油三酯血症患病率达15.0%</a:t>
                      </a:r>
                      <a:r>
                        <a:rPr lang="en-US" sz="1400">
                          <a:latin typeface="微软雅黑" panose="020B0503020204020204" charset="-122"/>
                          <a:ea typeface="微软雅黑" panose="020B0503020204020204" charset="-122"/>
                          <a:cs typeface="微软雅黑" panose="020B0503020204020204" charset="-122"/>
                        </a:rPr>
                        <a:t>，较2002年（5.7%）显著上升。</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a:t>
                      </a:r>
                      <a:r>
                        <a:rPr lang="en-US" sz="1400" b="1">
                          <a:latin typeface="微软雅黑" panose="020B0503020204020204" charset="-122"/>
                          <a:ea typeface="微软雅黑" panose="020B0503020204020204" charset="-122"/>
                          <a:cs typeface="微软雅黑" panose="020B0503020204020204" charset="-122"/>
                        </a:rPr>
                        <a:t>重度HTG患者规模：</a:t>
                      </a:r>
                      <a:r>
                        <a:rPr lang="en-US" sz="1400">
                          <a:latin typeface="微软雅黑" panose="020B0503020204020204" charset="-122"/>
                          <a:ea typeface="微软雅黑" panose="020B0503020204020204" charset="-122"/>
                          <a:cs typeface="微软雅黑" panose="020B0503020204020204" charset="-122"/>
                        </a:rPr>
                        <a:t>患病率估算：重度HTG（TG≥500mg/dL）占所有HTG患者的6.79%。</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a:t>
                      </a:r>
                      <a:r>
                        <a:rPr lang="en-US" sz="1400" b="1">
                          <a:latin typeface="微软雅黑" panose="020B0503020204020204" charset="-122"/>
                          <a:ea typeface="微软雅黑" panose="020B0503020204020204" charset="-122"/>
                          <a:cs typeface="微软雅黑" panose="020B0503020204020204" charset="-122"/>
                        </a:rPr>
                        <a:t>  患者总数：</a:t>
                      </a:r>
                      <a:r>
                        <a:rPr lang="en-US" sz="1400">
                          <a:latin typeface="微软雅黑" panose="020B0503020204020204" charset="-122"/>
                          <a:ea typeface="微软雅黑" panose="020B0503020204020204" charset="-122"/>
                          <a:cs typeface="微软雅黑" panose="020B0503020204020204" charset="-122"/>
                        </a:rPr>
                        <a:t>基于我国成年人口11.4亿、HTG患病率18.4%、他汀治疗后仍存在HTG的比例41.8%，计算得重度HTG患者</a:t>
                      </a:r>
                      <a:r>
                        <a:rPr lang="en-US" sz="1400" b="1">
                          <a:latin typeface="微软雅黑" panose="020B0503020204020204" charset="-122"/>
                          <a:ea typeface="微软雅黑" panose="020B0503020204020204" charset="-122"/>
                          <a:cs typeface="微软雅黑" panose="020B0503020204020204" charset="-122"/>
                        </a:rPr>
                        <a:t>约107.16万人</a:t>
                      </a:r>
                      <a:r>
                        <a:rPr lang="en-US" sz="1400">
                          <a:latin typeface="微软雅黑" panose="020B0503020204020204" charset="-122"/>
                          <a:ea typeface="微软雅黑" panose="020B0503020204020204" charset="-122"/>
                          <a:cs typeface="微软雅黑" panose="020B0503020204020204" charset="-122"/>
                        </a:rPr>
                        <a:t>。</a:t>
                      </a:r>
                      <a:endParaRPr lang="en-US" sz="1400">
                        <a:latin typeface="微软雅黑" panose="020B0503020204020204" charset="-122"/>
                        <a:ea typeface="微软雅黑" panose="020B0503020204020204" charset="-122"/>
                        <a:cs typeface="微软雅黑" panose="020B0503020204020204" charset="-122"/>
                      </a:endParaRPr>
                    </a:p>
                  </a:txBody>
                  <a:tcPr/>
                </a:tc>
              </a:tr>
              <a:tr h="432000">
                <a:tc>
                  <a:txBody>
                    <a:bodyPr/>
                    <a:p>
                      <a:pPr algn="ctr">
                        <a:buClrTx/>
                        <a:buSzTx/>
                        <a:buFontTx/>
                        <a:buNone/>
                        <a:defRPr/>
                      </a:pPr>
                      <a:r>
                        <a:rPr lang="zh-CN" altLang="en-US" b="1">
                          <a:latin typeface="微软雅黑" panose="020B0503020204020204" charset="-122"/>
                          <a:ea typeface="微软雅黑" panose="020B0503020204020204" charset="-122"/>
                        </a:rPr>
                        <a:t>弥补未满足的治疗需求情况</a:t>
                      </a:r>
                      <a:endParaRPr lang="zh-CN" altLang="en-US" b="1">
                        <a:latin typeface="微软雅黑" panose="020B0503020204020204" charset="-122"/>
                        <a:ea typeface="微软雅黑" panose="020B0503020204020204" charset="-122"/>
                      </a:endParaRPr>
                    </a:p>
                  </a:txBody>
                  <a:tcPr anchor="ctr" anchorCtr="0"/>
                </a:tc>
                <a:tc>
                  <a:txBody>
                    <a:bodyPr/>
                    <a:p>
                      <a:pPr algn="l">
                        <a:buClrTx/>
                        <a:buSzTx/>
                        <a:buFontTx/>
                        <a:buNone/>
                        <a:defRPr/>
                      </a:pPr>
                      <a:r>
                        <a:rPr lang="en-US" sz="1400">
                          <a:latin typeface="微软雅黑" panose="020B0503020204020204" charset="-122"/>
                          <a:ea typeface="微软雅黑" panose="020B0503020204020204" charset="-122"/>
                          <a:cs typeface="微软雅黑" panose="020B0503020204020204" charset="-122"/>
                        </a:rPr>
                        <a:t>       基于中国高TG血症患病率持续攀升（15.0%）而治疗率极低（10.1%）的现状，当前临床面临三重核心缺口：</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b="1">
                          <a:latin typeface="微软雅黑" panose="020B0503020204020204" charset="-122"/>
                          <a:ea typeface="微软雅黑" panose="020B0503020204020204" charset="-122"/>
                          <a:cs typeface="微软雅黑" panose="020B0503020204020204" charset="-122"/>
                        </a:rPr>
                        <a:t>疗效缺口</a:t>
                      </a:r>
                      <a:r>
                        <a:rPr lang="en-US" sz="1400">
                          <a:latin typeface="微软雅黑" panose="020B0503020204020204" charset="-122"/>
                          <a:ea typeface="微软雅黑" panose="020B0503020204020204" charset="-122"/>
                          <a:cs typeface="微软雅黑" panose="020B0503020204020204" charset="-122"/>
                        </a:rPr>
                        <a:t>--传统药物长期使用安全性风险制约治疗持续性，导致控制率仅4.8%；</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b="1">
                          <a:latin typeface="微软雅黑" panose="020B0503020204020204" charset="-122"/>
                          <a:ea typeface="微软雅黑" panose="020B0503020204020204" charset="-122"/>
                          <a:cs typeface="微软雅黑" panose="020B0503020204020204" charset="-122"/>
                        </a:rPr>
                        <a:t>安全缺口</a:t>
                      </a:r>
                      <a:r>
                        <a:rPr lang="en-US" sz="1400">
                          <a:latin typeface="微软雅黑" panose="020B0503020204020204" charset="-122"/>
                          <a:ea typeface="微软雅黑" panose="020B0503020204020204" charset="-122"/>
                          <a:cs typeface="微软雅黑" panose="020B0503020204020204" charset="-122"/>
                        </a:rPr>
                        <a:t>--现有医保药物（贝特类/烟酸类）存在肝肾毒性及妊娠期间不推荐使用等，而高TG血症导致妊娠患者死亡率达20%但药物选择非常有限；</a:t>
                      </a:r>
                      <a:endParaRPr 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en-US" sz="1400" b="1">
                          <a:latin typeface="微软雅黑" panose="020B0503020204020204" charset="-122"/>
                          <a:ea typeface="微软雅黑" panose="020B0503020204020204" charset="-122"/>
                          <a:cs typeface="微软雅黑" panose="020B0503020204020204" charset="-122"/>
                        </a:rPr>
                        <a:t>医保缺口</a:t>
                      </a:r>
                      <a:r>
                        <a:rPr lang="en-US" sz="1400">
                          <a:latin typeface="微软雅黑" panose="020B0503020204020204" charset="-122"/>
                          <a:ea typeface="微软雅黑" panose="020B0503020204020204" charset="-122"/>
                          <a:cs typeface="微软雅黑" panose="020B0503020204020204" charset="-122"/>
                        </a:rPr>
                        <a:t>--兼具强效降TG与安全性</a:t>
                      </a:r>
                      <a:r>
                        <a:rPr lang="zh-CN" altLang="en-US" sz="1400">
                          <a:latin typeface="微软雅黑" panose="020B0503020204020204" charset="-122"/>
                          <a:ea typeface="微软雅黑" panose="020B0503020204020204" charset="-122"/>
                          <a:cs typeface="微软雅黑" panose="020B0503020204020204" charset="-122"/>
                        </a:rPr>
                        <a:t>，</a:t>
                      </a:r>
                      <a:r>
                        <a:rPr lang="en-US" sz="1400">
                          <a:latin typeface="微软雅黑" panose="020B0503020204020204" charset="-122"/>
                          <a:ea typeface="微软雅黑" panose="020B0503020204020204" charset="-122"/>
                          <a:cs typeface="微软雅黑" panose="020B0503020204020204" charset="-122"/>
                        </a:rPr>
                        <a:t>特别是妊娠安全性的ω-3类药物尚未纳入医保。</a:t>
                      </a:r>
                      <a:endParaRPr lang="en-US" sz="1400">
                        <a:latin typeface="微软雅黑" panose="020B0503020204020204" charset="-122"/>
                        <a:ea typeface="微软雅黑" panose="020B0503020204020204" charset="-122"/>
                        <a:cs typeface="微软雅黑" panose="020B0503020204020204" charset="-122"/>
                      </a:endParaRPr>
                    </a:p>
                  </a:txBody>
                  <a:tcPr anchor="ctr" anchorCtr="0"/>
                </a:tc>
              </a:tr>
              <a:tr h="640800">
                <a:tc>
                  <a:txBody>
                    <a:bodyPr/>
                    <a:p>
                      <a:pPr algn="ctr">
                        <a:buClrTx/>
                        <a:buSzTx/>
                        <a:buFontTx/>
                        <a:buNone/>
                        <a:defRPr/>
                      </a:pPr>
                      <a:r>
                        <a:rPr lang="zh-CN" altLang="en-US" b="1">
                          <a:latin typeface="微软雅黑" panose="020B0503020204020204" charset="-122"/>
                          <a:ea typeface="微软雅黑" panose="020B0503020204020204" charset="-122"/>
                        </a:rPr>
                        <a:t>参照药品建议</a:t>
                      </a:r>
                      <a:endParaRPr lang="zh-CN" altLang="en-US" b="1">
                        <a:latin typeface="微软雅黑" panose="020B0503020204020204" charset="-122"/>
                        <a:ea typeface="微软雅黑" panose="020B0503020204020204" charset="-122"/>
                      </a:endParaRPr>
                    </a:p>
                  </a:txBody>
                  <a:tcPr anchor="ctr" anchorCtr="0"/>
                </a:tc>
                <a:tc>
                  <a:txBody>
                    <a:bodyPr/>
                    <a:p>
                      <a:pPr algn="just">
                        <a:buClrTx/>
                        <a:buSzTx/>
                        <a:buFontTx/>
                        <a:buNone/>
                        <a:defRPr/>
                      </a:pPr>
                      <a:r>
                        <a:rPr lang="zh-CN" altLang="en-US" sz="1400" b="1">
                          <a:latin typeface="微软雅黑" panose="020B0503020204020204" charset="-122"/>
                          <a:ea typeface="微软雅黑" panose="020B0503020204020204" charset="-122"/>
                          <a:cs typeface="微软雅黑" panose="020B0503020204020204" charset="-122"/>
                        </a:rPr>
                        <a:t>非诺贝特酸胆碱缓释胶囊</a:t>
                      </a:r>
                      <a:endParaRPr lang="zh-CN" altLang="en-US" sz="1400" b="1">
                        <a:latin typeface="微软雅黑" panose="020B0503020204020204" charset="-122"/>
                        <a:ea typeface="微软雅黑" panose="020B0503020204020204" charset="-122"/>
                        <a:cs typeface="微软雅黑" panose="020B0503020204020204" charset="-122"/>
                      </a:endParaRPr>
                    </a:p>
                    <a:p>
                      <a:pPr algn="just">
                        <a:buClrTx/>
                        <a:buSzTx/>
                        <a:buFontTx/>
                        <a:buNone/>
                        <a:defRPr/>
                      </a:pPr>
                      <a:r>
                        <a:rPr lang="en-US" altLang="zh-CN" sz="1400">
                          <a:latin typeface="微软雅黑" panose="020B0503020204020204" charset="-122"/>
                          <a:ea typeface="微软雅黑" panose="020B0503020204020204" charset="-122"/>
                          <a:cs typeface="微软雅黑" panose="020B0503020204020204" charset="-122"/>
                        </a:rPr>
                        <a:t>       </a:t>
                      </a:r>
                      <a:r>
                        <a:rPr lang="zh-CN" altLang="en-US" sz="1400" b="1">
                          <a:latin typeface="微软雅黑" panose="020B0503020204020204" charset="-122"/>
                          <a:ea typeface="微软雅黑" panose="020B0503020204020204" charset="-122"/>
                          <a:cs typeface="微软雅黑" panose="020B0503020204020204" charset="-122"/>
                        </a:rPr>
                        <a:t>功能主治方面：</a:t>
                      </a:r>
                      <a:r>
                        <a:rPr lang="zh-CN" altLang="en-US" sz="1400">
                          <a:latin typeface="微软雅黑" panose="020B0503020204020204" charset="-122"/>
                          <a:ea typeface="微软雅黑" panose="020B0503020204020204" charset="-122"/>
                          <a:cs typeface="微软雅黑" panose="020B0503020204020204" charset="-122"/>
                        </a:rPr>
                        <a:t>适应症均为降低重度高甘油三酯血症患者的甘油三酯(TG)水平。</a:t>
                      </a:r>
                      <a:endParaRPr lang="zh-CN" altLang="en-US" sz="1400">
                        <a:latin typeface="微软雅黑" panose="020B0503020204020204" charset="-122"/>
                        <a:ea typeface="微软雅黑" panose="020B0503020204020204" charset="-122"/>
                        <a:cs typeface="微软雅黑" panose="020B0503020204020204" charset="-122"/>
                      </a:endParaRPr>
                    </a:p>
                    <a:p>
                      <a:pPr algn="just">
                        <a:buClrTx/>
                        <a:buSzTx/>
                        <a:buFontTx/>
                        <a:buNone/>
                        <a:defRPr/>
                      </a:pPr>
                      <a:r>
                        <a:rPr lang="en-US" altLang="zh-CN" sz="1400">
                          <a:latin typeface="微软雅黑" panose="020B0503020204020204" charset="-122"/>
                          <a:ea typeface="微软雅黑" panose="020B0503020204020204" charset="-122"/>
                          <a:cs typeface="微软雅黑" panose="020B0503020204020204" charset="-122"/>
                        </a:rPr>
                        <a:t>      </a:t>
                      </a:r>
                      <a:r>
                        <a:rPr lang="en-US" altLang="zh-CN" sz="1400" b="1">
                          <a:latin typeface="微软雅黑" panose="020B0503020204020204" charset="-122"/>
                          <a:ea typeface="微软雅黑" panose="020B0503020204020204" charset="-122"/>
                          <a:cs typeface="微软雅黑" panose="020B0503020204020204" charset="-122"/>
                        </a:rPr>
                        <a:t> </a:t>
                      </a:r>
                      <a:r>
                        <a:rPr lang="zh-CN" altLang="en-US" sz="1400" b="1">
                          <a:latin typeface="微软雅黑" panose="020B0503020204020204" charset="-122"/>
                          <a:ea typeface="微软雅黑" panose="020B0503020204020204" charset="-122"/>
                          <a:cs typeface="微软雅黑" panose="020B0503020204020204" charset="-122"/>
                        </a:rPr>
                        <a:t>治疗现状：</a:t>
                      </a:r>
                      <a:r>
                        <a:rPr lang="zh-CN" altLang="en-US" sz="1400">
                          <a:latin typeface="微软雅黑" panose="020B0503020204020204" charset="-122"/>
                          <a:ea typeface="微软雅黑" panose="020B0503020204020204" charset="-122"/>
                          <a:cs typeface="微软雅黑" panose="020B0503020204020204" charset="-122"/>
                        </a:rPr>
                        <a:t>贝特类是高甘油三酯血症的指南推荐的一线治疗药物；IQVIA2024数据显示非诺贝特在高甘油三酯血症口服治疗药物中销售额排名第一，非诺贝特酸胆碱缓释胶囊是非诺贝特的现代改进缓释制剂。</a:t>
                      </a:r>
                      <a:endParaRPr lang="zh-CN" altLang="en-US" sz="1400">
                        <a:latin typeface="微软雅黑" panose="020B0503020204020204" charset="-122"/>
                        <a:ea typeface="微软雅黑" panose="020B0503020204020204" charset="-122"/>
                        <a:cs typeface="微软雅黑" panose="020B0503020204020204" charset="-122"/>
                      </a:endParaRPr>
                    </a:p>
                    <a:p>
                      <a:pPr algn="just">
                        <a:buClrTx/>
                        <a:buSzTx/>
                        <a:buFontTx/>
                        <a:buNone/>
                        <a:defRPr/>
                      </a:pPr>
                      <a:r>
                        <a:rPr lang="zh-CN" altLang="en-US" sz="1400">
                          <a:latin typeface="微软雅黑" panose="020B0503020204020204" charset="-122"/>
                          <a:ea typeface="微软雅黑" panose="020B0503020204020204" charset="-122"/>
                          <a:cs typeface="微软雅黑" panose="020B0503020204020204" charset="-122"/>
                        </a:rPr>
                        <a:t>参考药品为2024年通过竞价谈判进入医保目录。</a:t>
                      </a:r>
                      <a:endParaRPr lang="zh-CN" altLang="en-US" sz="1400">
                        <a:latin typeface="微软雅黑" panose="020B0503020204020204" charset="-122"/>
                        <a:ea typeface="微软雅黑" panose="020B0503020204020204" charset="-122"/>
                        <a:cs typeface="微软雅黑" panose="020B0503020204020204" charset="-122"/>
                      </a:endParaRPr>
                    </a:p>
                  </a:txBody>
                  <a:tcPr anchor="ctr" anchorCtr="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660400" y="228600"/>
            <a:ext cx="10858500" cy="564515"/>
          </a:xfrm>
          <a:prstGeom prst="rect">
            <a:avLst/>
          </a:prstGeom>
          <a:ln>
            <a:headEnd type="none"/>
            <a:tailEnd type="none"/>
          </a:ln>
        </p:spPr>
        <p:txBody>
          <a:bodyPr vert="horz" wrap="square" lIns="91440" tIns="45720" rIns="91440" bIns="45720" rtlCol="0" anchor="b" anchorCtr="0"/>
          <a:p>
            <a:pPr algn="l">
              <a:lnSpc>
                <a:spcPct val="100000"/>
              </a:lnSpc>
              <a:spcBef>
                <a:spcPts val="0"/>
              </a:spcBef>
              <a:defRPr/>
            </a:pPr>
            <a:r>
              <a:rPr 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药品基本信息</a:t>
            </a:r>
            <a:r>
              <a:rPr lang="zh-CN" alt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3/3</a:t>
            </a:r>
            <a:r>
              <a:rPr lang="zh-CN" alt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2" name="表格 21"/>
          <p:cNvGraphicFramePr/>
          <p:nvPr>
            <p:custDataLst>
              <p:tags r:id="rId1"/>
            </p:custDataLst>
          </p:nvPr>
        </p:nvGraphicFramePr>
        <p:xfrm>
          <a:off x="660400" y="885190"/>
          <a:ext cx="11006455" cy="4798695"/>
        </p:xfrm>
        <a:graphic>
          <a:graphicData uri="http://schemas.openxmlformats.org/drawingml/2006/table">
            <a:tbl>
              <a:tblPr firstRow="1" bandCol="1">
                <a:tableStyleId>{5C22544A-7EE6-4342-B048-85BDC9FD1C3A}</a:tableStyleId>
              </a:tblPr>
              <a:tblGrid>
                <a:gridCol w="2540635"/>
                <a:gridCol w="8465817"/>
              </a:tblGrid>
              <a:tr h="431800">
                <a:tc>
                  <a:txBody>
                    <a:bodyPr/>
                    <a:p>
                      <a:pPr algn="ctr">
                        <a:buClrTx/>
                        <a:buSzTx/>
                        <a:buFontTx/>
                        <a:buNone/>
                        <a:defRPr/>
                      </a:pPr>
                      <a:r>
                        <a:rPr lang="en-US" sz="2000">
                          <a:latin typeface="微软雅黑" panose="020B0503020204020204" charset="-122"/>
                          <a:ea typeface="微软雅黑" panose="020B0503020204020204" charset="-122"/>
                        </a:rPr>
                        <a:t>通用名</a:t>
                      </a:r>
                      <a:endParaRPr lang="en-US" sz="2000">
                        <a:latin typeface="微软雅黑" panose="020B0503020204020204" charset="-122"/>
                        <a:ea typeface="微软雅黑" panose="020B0503020204020204" charset="-122"/>
                      </a:endParaRPr>
                    </a:p>
                  </a:txBody>
                  <a:tcPr anchor="ctr" anchorCtr="0"/>
                </a:tc>
                <a:tc>
                  <a:txBody>
                    <a:bodyPr/>
                    <a:p>
                      <a:pPr algn="ctr">
                        <a:buClrTx/>
                        <a:buSzTx/>
                        <a:buFontTx/>
                        <a:buNone/>
                        <a:defRPr/>
                      </a:pPr>
                      <a:r>
                        <a:rPr lang="en-US" sz="2000">
                          <a:latin typeface="微软雅黑" panose="020B0503020204020204" charset="-122"/>
                          <a:ea typeface="微软雅黑" panose="020B0503020204020204" charset="-122"/>
                          <a:cs typeface="微软雅黑" panose="020B0503020204020204" charset="-122"/>
                        </a:rPr>
                        <a:t>ω-3 脂肪酸乙酯 90 软胶囊</a:t>
                      </a:r>
                      <a:endParaRPr lang="en-US" sz="2000">
                        <a:latin typeface="微软雅黑" panose="020B0503020204020204" charset="-122"/>
                        <a:ea typeface="微软雅黑" panose="020B0503020204020204" charset="-122"/>
                        <a:cs typeface="微软雅黑" panose="020B0503020204020204" charset="-122"/>
                      </a:endParaRPr>
                    </a:p>
                  </a:txBody>
                  <a:tcPr/>
                </a:tc>
              </a:tr>
              <a:tr h="432000">
                <a:tc>
                  <a:txBody>
                    <a:bodyPr/>
                    <a:p>
                      <a:pPr algn="ctr">
                        <a:buClrTx/>
                        <a:buSzTx/>
                        <a:buFontTx/>
                        <a:buNone/>
                        <a:defRPr/>
                      </a:pPr>
                      <a:r>
                        <a:rPr lang="zh-CN" altLang="en-US" b="1">
                          <a:latin typeface="微软雅黑" panose="020B0503020204020204" charset="-122"/>
                          <a:ea typeface="微软雅黑" panose="020B0503020204020204" charset="-122"/>
                        </a:rPr>
                        <a:t>与参照药品或已上市的同类药品相比的优势</a:t>
                      </a:r>
                      <a:endParaRPr lang="zh-CN" altLang="en-US" b="1">
                        <a:latin typeface="微软雅黑" panose="020B0503020204020204" charset="-122"/>
                        <a:ea typeface="微软雅黑" panose="020B0503020204020204" charset="-122"/>
                      </a:endParaRPr>
                    </a:p>
                  </a:txBody>
                  <a:tcPr anchor="ctr" anchorCtr="0"/>
                </a:tc>
                <a:tc>
                  <a:txBody>
                    <a:bodyPr/>
                    <a:p>
                      <a:pPr algn="l">
                        <a:buClrTx/>
                        <a:buSzTx/>
                        <a:buFontTx/>
                        <a:buNone/>
                        <a:defRPr/>
                      </a:pPr>
                      <a:r>
                        <a:rPr lang="zh-CN" altLang="en-US" sz="1400" b="1">
                          <a:latin typeface="微软雅黑" panose="020B0503020204020204" charset="-122"/>
                          <a:ea typeface="微软雅黑" panose="020B0503020204020204" charset="-122"/>
                          <a:cs typeface="微软雅黑" panose="020B0503020204020204" charset="-122"/>
                        </a:rPr>
                        <a:t>1.疗效显著：</a:t>
                      </a:r>
                      <a:endParaRPr lang="zh-CN" altLang="en-US" sz="1400" b="1">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zh-CN" altLang="en-US" sz="1400">
                          <a:latin typeface="微软雅黑" panose="020B0503020204020204" charset="-122"/>
                          <a:ea typeface="微软雅黑" panose="020B0503020204020204" charset="-122"/>
                          <a:cs typeface="微软雅黑" panose="020B0503020204020204" charset="-122"/>
                        </a:rPr>
                        <a:t>多项研究显示：ω-3脂肪酸乙酯90可显著降低重度</a:t>
                      </a:r>
                      <a:r>
                        <a:rPr lang="en-US" altLang="zh-CN" sz="1400">
                          <a:latin typeface="微软雅黑" panose="020B0503020204020204" charset="-122"/>
                          <a:ea typeface="微软雅黑" panose="020B0503020204020204" charset="-122"/>
                          <a:cs typeface="微软雅黑" panose="020B0503020204020204" charset="-122"/>
                        </a:rPr>
                        <a:t>H</a:t>
                      </a:r>
                      <a:r>
                        <a:rPr lang="zh-CN" altLang="en-US" sz="1400">
                          <a:latin typeface="微软雅黑" panose="020B0503020204020204" charset="-122"/>
                          <a:ea typeface="微软雅黑" panose="020B0503020204020204" charset="-122"/>
                          <a:cs typeface="微软雅黑" panose="020B0503020204020204" charset="-122"/>
                        </a:rPr>
                        <a:t>TG患者TG水平(26%~45%)</a:t>
                      </a:r>
                      <a:r>
                        <a:rPr lang="zh-CN" altLang="en-US" sz="1400" baseline="30000">
                          <a:latin typeface="微软雅黑" panose="020B0503020204020204" charset="-122"/>
                          <a:ea typeface="微软雅黑" panose="020B0503020204020204" charset="-122"/>
                          <a:cs typeface="微软雅黑" panose="020B0503020204020204" charset="-122"/>
                        </a:rPr>
                        <a:t>[</a:t>
                      </a:r>
                      <a:r>
                        <a:rPr lang="en-US" altLang="zh-CN" sz="1400" baseline="30000">
                          <a:latin typeface="微软雅黑" panose="020B0503020204020204" charset="-122"/>
                          <a:ea typeface="微软雅黑" panose="020B0503020204020204" charset="-122"/>
                          <a:cs typeface="微软雅黑" panose="020B0503020204020204" charset="-122"/>
                        </a:rPr>
                        <a:t>4</a:t>
                      </a:r>
                      <a:r>
                        <a:rPr lang="zh-CN" altLang="en-US" sz="1400" baseline="30000">
                          <a:latin typeface="微软雅黑" panose="020B0503020204020204" charset="-122"/>
                          <a:ea typeface="微软雅黑" panose="020B0503020204020204" charset="-122"/>
                          <a:cs typeface="微软雅黑" panose="020B0503020204020204" charset="-122"/>
                        </a:rPr>
                        <a:t>-</a:t>
                      </a:r>
                      <a:r>
                        <a:rPr lang="en-US" altLang="zh-CN" sz="1400" baseline="30000">
                          <a:latin typeface="微软雅黑" panose="020B0503020204020204" charset="-122"/>
                          <a:ea typeface="微软雅黑" panose="020B0503020204020204" charset="-122"/>
                          <a:cs typeface="微软雅黑" panose="020B0503020204020204" charset="-122"/>
                        </a:rPr>
                        <a:t>7</a:t>
                      </a:r>
                      <a:r>
                        <a:rPr lang="zh-CN" altLang="en-US" sz="1400" baseline="30000">
                          <a:latin typeface="微软雅黑" panose="020B0503020204020204" charset="-122"/>
                          <a:ea typeface="微软雅黑" panose="020B0503020204020204" charset="-122"/>
                          <a:cs typeface="微软雅黑" panose="020B0503020204020204" charset="-122"/>
                        </a:rPr>
                        <a:t>]</a:t>
                      </a:r>
                      <a:r>
                        <a:rPr lang="zh-CN" altLang="en-US" sz="1400">
                          <a:latin typeface="微软雅黑" panose="020B0503020204020204" charset="-122"/>
                          <a:ea typeface="微软雅黑" panose="020B0503020204020204" charset="-122"/>
                          <a:cs typeface="微软雅黑" panose="020B0503020204020204" charset="-122"/>
                        </a:rPr>
                        <a:t>。</a:t>
                      </a:r>
                      <a:endParaRPr lang="zh-CN" alt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zh-CN" altLang="en-US" sz="1400" b="1">
                          <a:latin typeface="微软雅黑" panose="020B0503020204020204" charset="-122"/>
                          <a:ea typeface="微软雅黑" panose="020B0503020204020204" charset="-122"/>
                          <a:cs typeface="微软雅黑" panose="020B0503020204020204" charset="-122"/>
                        </a:rPr>
                        <a:t>2.心血管保护作用显著:</a:t>
                      </a:r>
                      <a:endParaRPr lang="zh-CN" altLang="en-US" sz="1400" b="1">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zh-CN" altLang="en-US" sz="1400">
                          <a:latin typeface="微软雅黑" panose="020B0503020204020204" charset="-122"/>
                          <a:ea typeface="微软雅黑" panose="020B0503020204020204" charset="-122"/>
                          <a:cs typeface="微软雅黑" panose="020B0503020204020204" charset="-122"/>
                        </a:rPr>
                        <a:t>GISSI-P研究证实：ω-3多不饱和脂肪酸(EPA+DHA)可有显著降低心肌梗死后患者的主要心血管事件、心源性死亡和猝死风险</a:t>
                      </a:r>
                      <a:r>
                        <a:rPr lang="zh-CN" altLang="en-US" sz="1400" baseline="30000">
                          <a:latin typeface="微软雅黑" panose="020B0503020204020204" charset="-122"/>
                          <a:ea typeface="微软雅黑" panose="020B0503020204020204" charset="-122"/>
                          <a:cs typeface="微软雅黑" panose="020B0503020204020204" charset="-122"/>
                        </a:rPr>
                        <a:t>[</a:t>
                      </a:r>
                      <a:r>
                        <a:rPr lang="en-US" altLang="zh-CN" sz="1400" baseline="30000">
                          <a:latin typeface="微软雅黑" panose="020B0503020204020204" charset="-122"/>
                          <a:ea typeface="微软雅黑" panose="020B0503020204020204" charset="-122"/>
                          <a:cs typeface="微软雅黑" panose="020B0503020204020204" charset="-122"/>
                        </a:rPr>
                        <a:t>8</a:t>
                      </a:r>
                      <a:r>
                        <a:rPr lang="zh-CN" altLang="en-US" sz="1400" baseline="30000">
                          <a:latin typeface="微软雅黑" panose="020B0503020204020204" charset="-122"/>
                          <a:ea typeface="微软雅黑" panose="020B0503020204020204" charset="-122"/>
                          <a:cs typeface="微软雅黑" panose="020B0503020204020204" charset="-122"/>
                        </a:rPr>
                        <a:t>]</a:t>
                      </a:r>
                      <a:r>
                        <a:rPr lang="zh-CN" altLang="en-US" sz="1400">
                          <a:latin typeface="微软雅黑" panose="020B0503020204020204" charset="-122"/>
                          <a:ea typeface="微软雅黑" panose="020B0503020204020204" charset="-122"/>
                          <a:cs typeface="微软雅黑" panose="020B0503020204020204" charset="-122"/>
                        </a:rPr>
                        <a:t>；</a:t>
                      </a:r>
                      <a:endParaRPr lang="zh-CN" alt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zh-CN" altLang="en-US" sz="1400">
                          <a:latin typeface="微软雅黑" panose="020B0503020204020204" charset="-122"/>
                          <a:ea typeface="微软雅黑" panose="020B0503020204020204" charset="-122"/>
                          <a:cs typeface="微软雅黑" panose="020B0503020204020204" charset="-122"/>
                        </a:rPr>
                        <a:t>GISSI-HF研究证实：ω-3多不饱和脂肪酸(EPA+DHA)可有效降低各种原因所致的慢性心力衰竭患者的死亡风险及入院风险</a:t>
                      </a:r>
                      <a:r>
                        <a:rPr lang="zh-CN" altLang="en-US" sz="1400" baseline="30000">
                          <a:latin typeface="微软雅黑" panose="020B0503020204020204" charset="-122"/>
                          <a:ea typeface="微软雅黑" panose="020B0503020204020204" charset="-122"/>
                          <a:cs typeface="微软雅黑" panose="020B0503020204020204" charset="-122"/>
                        </a:rPr>
                        <a:t>[</a:t>
                      </a:r>
                      <a:r>
                        <a:rPr lang="en-US" altLang="zh-CN" sz="1400" baseline="30000">
                          <a:latin typeface="微软雅黑" panose="020B0503020204020204" charset="-122"/>
                          <a:ea typeface="微软雅黑" panose="020B0503020204020204" charset="-122"/>
                          <a:cs typeface="微软雅黑" panose="020B0503020204020204" charset="-122"/>
                        </a:rPr>
                        <a:t>9</a:t>
                      </a:r>
                      <a:r>
                        <a:rPr lang="zh-CN" altLang="en-US" sz="1400" baseline="30000">
                          <a:latin typeface="微软雅黑" panose="020B0503020204020204" charset="-122"/>
                          <a:ea typeface="微软雅黑" panose="020B0503020204020204" charset="-122"/>
                          <a:cs typeface="微软雅黑" panose="020B0503020204020204" charset="-122"/>
                        </a:rPr>
                        <a:t>]</a:t>
                      </a:r>
                      <a:r>
                        <a:rPr lang="zh-CN" altLang="en-US" sz="1400">
                          <a:latin typeface="微软雅黑" panose="020B0503020204020204" charset="-122"/>
                          <a:ea typeface="微软雅黑" panose="020B0503020204020204" charset="-122"/>
                          <a:cs typeface="微软雅黑" panose="020B0503020204020204" charset="-122"/>
                        </a:rPr>
                        <a:t>。</a:t>
                      </a:r>
                      <a:endParaRPr lang="zh-CN" alt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zh-CN" altLang="en-US" sz="1400" b="1">
                          <a:latin typeface="微软雅黑" panose="020B0503020204020204" charset="-122"/>
                          <a:ea typeface="微软雅黑" panose="020B0503020204020204" charset="-122"/>
                          <a:cs typeface="微软雅黑" panose="020B0503020204020204" charset="-122"/>
                        </a:rPr>
                        <a:t>3、卓越的安全性:</a:t>
                      </a:r>
                      <a:endParaRPr lang="zh-CN" altLang="en-US" sz="1400" b="1">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zh-CN" altLang="en-US" sz="1400">
                          <a:latin typeface="微软雅黑" panose="020B0503020204020204" charset="-122"/>
                          <a:ea typeface="微软雅黑" panose="020B0503020204020204" charset="-122"/>
                          <a:cs typeface="微软雅黑" panose="020B0503020204020204" charset="-122"/>
                        </a:rPr>
                        <a:t>具有良好的耐受性和安全性</a:t>
                      </a:r>
                      <a:r>
                        <a:rPr lang="zh-CN" altLang="en-US" sz="1400" baseline="30000">
                          <a:latin typeface="微软雅黑" panose="020B0503020204020204" charset="-122"/>
                          <a:ea typeface="微软雅黑" panose="020B0503020204020204" charset="-122"/>
                          <a:cs typeface="微软雅黑" panose="020B0503020204020204" charset="-122"/>
                        </a:rPr>
                        <a:t>[</a:t>
                      </a:r>
                      <a:r>
                        <a:rPr lang="en-US" altLang="zh-CN" sz="1400" baseline="30000">
                          <a:latin typeface="微软雅黑" panose="020B0503020204020204" charset="-122"/>
                          <a:ea typeface="微软雅黑" panose="020B0503020204020204" charset="-122"/>
                          <a:cs typeface="微软雅黑" panose="020B0503020204020204" charset="-122"/>
                        </a:rPr>
                        <a:t>9</a:t>
                      </a:r>
                      <a:r>
                        <a:rPr lang="zh-CN" altLang="en-US" sz="1400" baseline="30000">
                          <a:latin typeface="微软雅黑" panose="020B0503020204020204" charset="-122"/>
                          <a:ea typeface="微软雅黑" panose="020B0503020204020204" charset="-122"/>
                          <a:cs typeface="微软雅黑" panose="020B0503020204020204" charset="-122"/>
                        </a:rPr>
                        <a:t>]</a:t>
                      </a:r>
                      <a:r>
                        <a:rPr lang="zh-CN" altLang="en-US" sz="1400">
                          <a:latin typeface="微软雅黑" panose="020B0503020204020204" charset="-122"/>
                          <a:ea typeface="微软雅黑" panose="020B0503020204020204" charset="-122"/>
                          <a:cs typeface="微软雅黑" panose="020B0503020204020204" charset="-122"/>
                        </a:rPr>
                        <a:t>；</a:t>
                      </a:r>
                      <a:endParaRPr lang="zh-CN" alt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zh-CN" altLang="en-US" sz="1400">
                          <a:latin typeface="微软雅黑" panose="020B0503020204020204" charset="-122"/>
                          <a:ea typeface="微软雅黑" panose="020B0503020204020204" charset="-122"/>
                          <a:cs typeface="微软雅黑" panose="020B0503020204020204" charset="-122"/>
                        </a:rPr>
                        <a:t>没有肝肾安全性风险，可用于严重高TG的妊娠患者</a:t>
                      </a:r>
                      <a:r>
                        <a:rPr lang="zh-CN" altLang="en-US" sz="1400" baseline="30000">
                          <a:latin typeface="微软雅黑" panose="020B0503020204020204" charset="-122"/>
                          <a:ea typeface="微软雅黑" panose="020B0503020204020204" charset="-122"/>
                          <a:cs typeface="微软雅黑" panose="020B0503020204020204" charset="-122"/>
                        </a:rPr>
                        <a:t>[</a:t>
                      </a:r>
                      <a:r>
                        <a:rPr lang="en-US" altLang="zh-CN" sz="1400" baseline="30000">
                          <a:latin typeface="微软雅黑" panose="020B0503020204020204" charset="-122"/>
                          <a:ea typeface="微软雅黑" panose="020B0503020204020204" charset="-122"/>
                          <a:cs typeface="微软雅黑" panose="020B0503020204020204" charset="-122"/>
                        </a:rPr>
                        <a:t>10</a:t>
                      </a:r>
                      <a:r>
                        <a:rPr lang="zh-CN" altLang="en-US" sz="1400" baseline="30000">
                          <a:latin typeface="微软雅黑" panose="020B0503020204020204" charset="-122"/>
                          <a:ea typeface="微软雅黑" panose="020B0503020204020204" charset="-122"/>
                          <a:cs typeface="微软雅黑" panose="020B0503020204020204" charset="-122"/>
                        </a:rPr>
                        <a:t>]</a:t>
                      </a:r>
                      <a:r>
                        <a:rPr lang="zh-CN" altLang="en-US" sz="1400">
                          <a:latin typeface="微软雅黑" panose="020B0503020204020204" charset="-122"/>
                          <a:ea typeface="微软雅黑" panose="020B0503020204020204" charset="-122"/>
                          <a:cs typeface="微软雅黑" panose="020B0503020204020204" charset="-122"/>
                        </a:rPr>
                        <a:t>;</a:t>
                      </a:r>
                      <a:endParaRPr lang="zh-CN" alt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zh-CN" altLang="en-US" sz="1400">
                          <a:latin typeface="微软雅黑" panose="020B0503020204020204" charset="-122"/>
                          <a:ea typeface="微软雅黑" panose="020B0503020204020204" charset="-122"/>
                          <a:cs typeface="微软雅黑" panose="020B0503020204020204" charset="-122"/>
                        </a:rPr>
                        <a:t>与他汀联用无药物相互作用，不增加肌病风险</a:t>
                      </a:r>
                      <a:r>
                        <a:rPr lang="zh-CN" altLang="en-US" sz="1400" baseline="30000">
                          <a:latin typeface="微软雅黑" panose="020B0503020204020204" charset="-122"/>
                          <a:ea typeface="微软雅黑" panose="020B0503020204020204" charset="-122"/>
                          <a:cs typeface="微软雅黑" panose="020B0503020204020204" charset="-122"/>
                        </a:rPr>
                        <a:t>[</a:t>
                      </a:r>
                      <a:r>
                        <a:rPr lang="en-US" altLang="zh-CN" sz="1400" baseline="30000">
                          <a:latin typeface="微软雅黑" panose="020B0503020204020204" charset="-122"/>
                          <a:ea typeface="微软雅黑" panose="020B0503020204020204" charset="-122"/>
                          <a:cs typeface="微软雅黑" panose="020B0503020204020204" charset="-122"/>
                        </a:rPr>
                        <a:t>11</a:t>
                      </a:r>
                      <a:r>
                        <a:rPr lang="zh-CN" altLang="en-US" sz="1400" baseline="30000">
                          <a:latin typeface="微软雅黑" panose="020B0503020204020204" charset="-122"/>
                          <a:ea typeface="微软雅黑" panose="020B0503020204020204" charset="-122"/>
                          <a:cs typeface="微软雅黑" panose="020B0503020204020204" charset="-122"/>
                        </a:rPr>
                        <a:t>]</a:t>
                      </a:r>
                      <a:r>
                        <a:rPr lang="zh-CN" altLang="en-US" sz="1400">
                          <a:latin typeface="微软雅黑" panose="020B0503020204020204" charset="-122"/>
                          <a:ea typeface="微软雅黑" panose="020B0503020204020204" charset="-122"/>
                          <a:cs typeface="微软雅黑" panose="020B0503020204020204" charset="-122"/>
                        </a:rPr>
                        <a:t>。</a:t>
                      </a:r>
                      <a:endParaRPr lang="zh-CN" altLang="en-US" sz="1400">
                        <a:latin typeface="微软雅黑" panose="020B0503020204020204" charset="-122"/>
                        <a:ea typeface="微软雅黑" panose="020B0503020204020204" charset="-122"/>
                        <a:cs typeface="微软雅黑" panose="020B0503020204020204" charset="-122"/>
                      </a:endParaRPr>
                    </a:p>
                  </a:txBody>
                  <a:tcPr anchor="ctr" anchorCtr="0"/>
                </a:tc>
              </a:tr>
              <a:tr h="640715">
                <a:tc>
                  <a:txBody>
                    <a:bodyPr/>
                    <a:p>
                      <a:pPr algn="ctr">
                        <a:buClrTx/>
                        <a:buSzTx/>
                        <a:buFontTx/>
                        <a:buNone/>
                        <a:defRPr/>
                      </a:pPr>
                      <a:r>
                        <a:rPr lang="zh-CN" altLang="en-US" sz="1800" b="1">
                          <a:latin typeface="微软雅黑" panose="020B0503020204020204" charset="-122"/>
                          <a:ea typeface="微软雅黑" panose="020B0503020204020204" charset="-122"/>
                        </a:rPr>
                        <a:t>与参照药品或已上市的同类药品相比的不足</a:t>
                      </a:r>
                      <a:endParaRPr lang="zh-CN" altLang="en-US" sz="1800" b="1">
                        <a:latin typeface="微软雅黑" panose="020B0503020204020204" charset="-122"/>
                        <a:ea typeface="微软雅黑" panose="020B0503020204020204" charset="-122"/>
                      </a:endParaRPr>
                    </a:p>
                  </a:txBody>
                  <a:tcPr anchor="ctr" anchorCtr="0"/>
                </a:tc>
                <a:tc>
                  <a:txBody>
                    <a:bodyPr/>
                    <a:p>
                      <a:pPr algn="l">
                        <a:buClrTx/>
                        <a:buSzTx/>
                        <a:buFontTx/>
                        <a:buNone/>
                        <a:defRPr/>
                      </a:pPr>
                      <a:r>
                        <a:rPr lang="en-US" altLang="zh-CN" sz="1400">
                          <a:latin typeface="微软雅黑" panose="020B0503020204020204" charset="-122"/>
                          <a:ea typeface="微软雅黑" panose="020B0503020204020204" charset="-122"/>
                          <a:cs typeface="微软雅黑" panose="020B0503020204020204" charset="-122"/>
                        </a:rPr>
                        <a:t>1.</a:t>
                      </a:r>
                      <a:r>
                        <a:rPr lang="zh-CN" altLang="en-US" sz="1400">
                          <a:latin typeface="微软雅黑" panose="020B0503020204020204" charset="-122"/>
                          <a:ea typeface="微软雅黑" panose="020B0503020204020204" charset="-122"/>
                          <a:cs typeface="微软雅黑" panose="020B0503020204020204" charset="-122"/>
                        </a:rPr>
                        <a:t>为了保持与原研的疗效一致性，原料选择与原研一致，导致生产成本增加：</a:t>
                      </a:r>
                      <a:endParaRPr lang="zh-CN" altLang="en-US" sz="1400">
                        <a:latin typeface="微软雅黑" panose="020B0503020204020204" charset="-122"/>
                        <a:ea typeface="微软雅黑" panose="020B0503020204020204" charset="-122"/>
                        <a:cs typeface="微软雅黑" panose="020B0503020204020204" charset="-122"/>
                      </a:endParaRPr>
                    </a:p>
                    <a:p>
                      <a:pPr algn="l">
                        <a:buClrTx/>
                        <a:buSzTx/>
                        <a:buFontTx/>
                        <a:buNone/>
                        <a:defRPr/>
                      </a:pPr>
                      <a:r>
                        <a:rPr lang="zh-CN" altLang="en-US" sz="1400">
                          <a:latin typeface="微软雅黑" panose="020B0503020204020204" charset="-122"/>
                          <a:ea typeface="微软雅黑" panose="020B0503020204020204" charset="-122"/>
                          <a:cs typeface="微软雅黑" panose="020B0503020204020204" charset="-122"/>
                        </a:rPr>
                        <a:t>EPA/DHA组合浓度&gt;</a:t>
                      </a:r>
                      <a:r>
                        <a:rPr lang="en-US" altLang="zh-CN" sz="1400">
                          <a:latin typeface="微软雅黑" panose="020B0503020204020204" charset="-122"/>
                          <a:ea typeface="微软雅黑" panose="020B0503020204020204" charset="-122"/>
                          <a:cs typeface="微软雅黑" panose="020B0503020204020204" charset="-122"/>
                        </a:rPr>
                        <a:t>70</a:t>
                      </a:r>
                      <a:r>
                        <a:rPr lang="zh-CN" altLang="en-US" sz="1400">
                          <a:latin typeface="微软雅黑" panose="020B0503020204020204" charset="-122"/>
                          <a:ea typeface="微软雅黑" panose="020B0503020204020204" charset="-122"/>
                          <a:cs typeface="微软雅黑" panose="020B0503020204020204" charset="-122"/>
                        </a:rPr>
                        <a:t>%应用于药品中，我公司选用南美洲西海岸（秘鲁、智利、厄瓜多尔）的薄膜鱼（鳀鱼、沙丁鱼、鲭鱼）为原材料，EPA/DHA组合浓度≥80%，ω-3脂肪酸乙酯总量大于90%；明胶制备工艺先进，具有良好的稳定性和崩解性能。</a:t>
                      </a:r>
                      <a:endParaRPr lang="zh-CN" altLang="en-US" sz="1400">
                        <a:latin typeface="微软雅黑" panose="020B0503020204020204" charset="-122"/>
                        <a:ea typeface="微软雅黑" panose="020B0503020204020204" charset="-122"/>
                        <a:cs typeface="微软雅黑" panose="020B0503020204020204" charset="-122"/>
                      </a:endParaRPr>
                    </a:p>
                  </a:txBody>
                  <a:tcPr anchor="ctr" anchorCtr="0"/>
                </a:tc>
              </a:tr>
            </a:tbl>
          </a:graphicData>
        </a:graphic>
      </p:graphicFrame>
      <p:sp>
        <p:nvSpPr>
          <p:cNvPr id="3" name="文本框 2"/>
          <p:cNvSpPr txBox="1"/>
          <p:nvPr/>
        </p:nvSpPr>
        <p:spPr>
          <a:xfrm>
            <a:off x="561975" y="5005705"/>
            <a:ext cx="11203940" cy="1637030"/>
          </a:xfrm>
          <a:prstGeom prst="rect">
            <a:avLst/>
          </a:prstGeom>
          <a:noFill/>
        </p:spPr>
        <p:txBody>
          <a:bodyPr wrap="square" rtlCol="0">
            <a:noAutofit/>
          </a:bodyPr>
          <a:p>
            <a:pPr lvl="0" algn="l">
              <a:buClrTx/>
              <a:buSzTx/>
              <a:buFontTx/>
            </a:pPr>
            <a:r>
              <a:rPr lang="en-US" altLang="zh-CN" sz="800">
                <a:sym typeface="+mn-ea"/>
              </a:rPr>
              <a:t>[1]</a:t>
            </a:r>
            <a:r>
              <a:rPr lang="en-US" altLang="zh-CN" sz="800">
                <a:sym typeface="+mn-ea"/>
              </a:rPr>
              <a:t>国家心血管病中心. 中国心血管健康与疾病报告2021[M]. 北京: 科学出版社, 2022.</a:t>
            </a:r>
            <a:endParaRPr lang="en-US" altLang="zh-CN" sz="800">
              <a:sym typeface="+mn-ea"/>
            </a:endParaRPr>
          </a:p>
          <a:p>
            <a:pPr lvl="0" algn="l">
              <a:buClrTx/>
              <a:buSzTx/>
              <a:buFontTx/>
            </a:pPr>
            <a:r>
              <a:rPr lang="en-US" altLang="zh-CN" sz="800">
                <a:sym typeface="+mn-ea"/>
              </a:rPr>
              <a:t>[2] Zhao D, Liu J, Wang M, et al. Epidemiology of cardiovascular disease in China: current features and implications[J]. Nat Rev Cardiol, 2019, 16(4): 203‐212. DOI: 10.1038/s41569‐018‐0119‐4. </a:t>
            </a:r>
            <a:r>
              <a:rPr lang="en-US" altLang="zh-CN" sz="800">
                <a:sym typeface="+mn-ea"/>
              </a:rPr>
              <a:t> </a:t>
            </a:r>
            <a:endParaRPr lang="en-US" altLang="zh-CN" sz="800">
              <a:sym typeface="+mn-ea"/>
            </a:endParaRPr>
          </a:p>
          <a:p>
            <a:pPr lvl="0" algn="l">
              <a:buClrTx/>
              <a:buSzTx/>
              <a:buFontTx/>
            </a:pPr>
            <a:r>
              <a:rPr lang="en-US" altLang="zh-CN" sz="800">
                <a:sym typeface="+mn-ea"/>
              </a:rPr>
              <a:t>[3]</a:t>
            </a:r>
            <a:r>
              <a:rPr lang="en-US" altLang="zh-CN" sz="800">
                <a:sym typeface="+mn-ea"/>
              </a:rPr>
              <a:t>国家卫生健康委员会疾病预防控制局. 中国居民营养与慢性病状况报告2015[M]. 北京: 人民卫生出版社, 2015.</a:t>
            </a:r>
            <a:endParaRPr lang="en-US" altLang="zh-CN" sz="800">
              <a:sym typeface="+mn-ea"/>
            </a:endParaRPr>
          </a:p>
          <a:p>
            <a:pPr lvl="0" algn="l">
              <a:buClrTx/>
              <a:buSzTx/>
              <a:buFontTx/>
            </a:pPr>
            <a:r>
              <a:rPr lang="en-US" altLang="zh-CN" sz="800">
                <a:sym typeface="+mn-ea"/>
              </a:rPr>
              <a:t>[4]</a:t>
            </a:r>
            <a:r>
              <a:rPr lang="en-US" altLang="zh-CN" sz="800">
                <a:sym typeface="+mn-ea"/>
              </a:rPr>
              <a:t>Su TC et al., J AtherosclerThromb. 2017. 24(3)275-289. IF 2.733</a:t>
            </a:r>
            <a:endParaRPr lang="en-US" altLang="zh-CN" sz="800">
              <a:sym typeface="+mn-ea"/>
            </a:endParaRPr>
          </a:p>
          <a:p>
            <a:pPr lvl="0" algn="l">
              <a:buClrTx/>
              <a:buSzTx/>
              <a:buFontTx/>
            </a:pPr>
            <a:r>
              <a:rPr lang="en-US" altLang="zh-CN" sz="800">
                <a:sym typeface="+mn-ea"/>
              </a:rPr>
              <a:t>[5]</a:t>
            </a:r>
            <a:r>
              <a:rPr lang="en-US" altLang="zh-CN" sz="800">
                <a:sym typeface="+mn-ea"/>
              </a:rPr>
              <a:t>H J Pownall,etal.Atherosclerosis . 1999 Apr;143(2)285-97. IF 3.919. </a:t>
            </a:r>
            <a:endParaRPr lang="en-US" altLang="zh-CN" sz="800">
              <a:sym typeface="+mn-ea"/>
            </a:endParaRPr>
          </a:p>
          <a:p>
            <a:pPr lvl="0" algn="l">
              <a:buClrTx/>
              <a:buSzTx/>
              <a:buFontTx/>
            </a:pPr>
            <a:r>
              <a:rPr lang="en-US" altLang="zh-CN" sz="800">
                <a:sym typeface="+mn-ea"/>
              </a:rPr>
              <a:t>[6]</a:t>
            </a:r>
            <a:r>
              <a:rPr lang="en-US" altLang="zh-CN" sz="800">
                <a:sym typeface="+mn-ea"/>
              </a:rPr>
              <a:t>WS Harris,et al.J Cardiovasc Risk. Oct-Dec 1997;4(5-6)385- 91. </a:t>
            </a:r>
            <a:endParaRPr lang="en-US" altLang="zh-CN" sz="800">
              <a:sym typeface="+mn-ea"/>
            </a:endParaRPr>
          </a:p>
          <a:p>
            <a:pPr lvl="0" algn="l">
              <a:buClrTx/>
              <a:buSzTx/>
              <a:buFontTx/>
            </a:pPr>
            <a:r>
              <a:rPr lang="en-US" altLang="zh-CN" sz="800">
                <a:sym typeface="+mn-ea"/>
              </a:rPr>
              <a:t>[7]</a:t>
            </a:r>
            <a:r>
              <a:rPr lang="en-US" altLang="zh-CN" sz="800">
                <a:sym typeface="+mn-ea"/>
              </a:rPr>
              <a:t>B J McKeone,et al.J Lipid Res. 1997 Mar;38(3)429-36. IF 4.483. </a:t>
            </a:r>
            <a:endParaRPr lang="en-US" altLang="zh-CN" sz="800">
              <a:sym typeface="+mn-ea"/>
            </a:endParaRPr>
          </a:p>
          <a:p>
            <a:pPr lvl="0" algn="l">
              <a:buClrTx/>
              <a:buSzTx/>
              <a:buFontTx/>
            </a:pPr>
            <a:r>
              <a:rPr lang="en-US" altLang="zh-CN" sz="800">
                <a:sym typeface="+mn-ea"/>
              </a:rPr>
              <a:t>[8]</a:t>
            </a:r>
            <a:r>
              <a:rPr lang="en-US" altLang="zh-CN" sz="800">
                <a:sym typeface="+mn-ea"/>
              </a:rPr>
              <a:t>GISSI-Prevenzione Investigators. Lancet 1999; 354(9177): 447–455. </a:t>
            </a:r>
            <a:endParaRPr lang="en-US" altLang="zh-CN" sz="800">
              <a:sym typeface="+mn-ea"/>
            </a:endParaRPr>
          </a:p>
          <a:p>
            <a:pPr lvl="0" algn="l">
              <a:buClrTx/>
              <a:buSzTx/>
              <a:buFontTx/>
            </a:pPr>
            <a:r>
              <a:rPr lang="en-US" altLang="zh-CN" sz="800">
                <a:sym typeface="+mn-ea"/>
              </a:rPr>
              <a:t>[9]</a:t>
            </a:r>
            <a:r>
              <a:rPr lang="en-US" altLang="zh-CN" sz="800">
                <a:sym typeface="+mn-ea"/>
              </a:rPr>
              <a:t>Gissi-HF Investigators. Lancet. 2008 Oct 4; 372(9645): 1223-30. </a:t>
            </a:r>
            <a:endParaRPr lang="en-US" altLang="zh-CN" sz="800">
              <a:sym typeface="+mn-ea"/>
            </a:endParaRPr>
          </a:p>
          <a:p>
            <a:pPr lvl="0" algn="l">
              <a:buClrTx/>
              <a:buSzTx/>
              <a:buFontTx/>
            </a:pPr>
            <a:r>
              <a:rPr lang="en-US" altLang="zh-CN" sz="800">
                <a:sym typeface="+mn-ea"/>
              </a:rPr>
              <a:t>[10]</a:t>
            </a:r>
            <a:r>
              <a:rPr lang="en-US" altLang="zh-CN" sz="800">
                <a:sym typeface="+mn-ea"/>
              </a:rPr>
              <a:t>N Engl J Med, Cardiovascular risk reduction with icosapent ethyl for hypertriglyceridemia. 2019. </a:t>
            </a:r>
            <a:endParaRPr lang="en-US" altLang="zh-CN" sz="800">
              <a:sym typeface="+mn-ea"/>
            </a:endParaRPr>
          </a:p>
          <a:p>
            <a:pPr lvl="0" algn="l">
              <a:buClrTx/>
              <a:buSzTx/>
              <a:buFontTx/>
            </a:pPr>
            <a:r>
              <a:rPr lang="en-US" altLang="zh-CN" sz="800">
                <a:sym typeface="+mn-ea"/>
              </a:rPr>
              <a:t>[11]</a:t>
            </a:r>
            <a:r>
              <a:rPr lang="en-US" altLang="zh-CN" sz="800">
                <a:sym typeface="+mn-ea"/>
              </a:rPr>
              <a:t>J Clin Lipidol, National lipid association recommendations for patient‐centered management of dyslipidemia: part 2. 2015</a:t>
            </a:r>
            <a:endParaRPr lang="en-US" altLang="zh-CN" sz="800">
              <a:sym typeface="+mn-ea"/>
            </a:endParaRPr>
          </a:p>
          <a:p>
            <a:pPr lvl="0" algn="l">
              <a:buClrTx/>
              <a:buSzTx/>
              <a:buFontTx/>
            </a:pPr>
            <a:r>
              <a:rPr lang="en-US" altLang="zh-CN" sz="800">
                <a:sym typeface="+mn-ea"/>
              </a:rPr>
              <a:t>[12]</a:t>
            </a:r>
            <a:r>
              <a:rPr lang="en-US" altLang="zh-CN" sz="800">
                <a:sym typeface="+mn-ea"/>
              </a:rPr>
              <a:t>Bhatt DL, et al. Cardiovascular Risk Reduction with Icosapent Ethyl. N Engl J Med. 2019;380:11-22</a:t>
            </a:r>
            <a:endParaRPr lang="en-US" altLang="zh-CN" sz="80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660400" y="-23813"/>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a:t>
            </a:r>
            <a:r>
              <a:rPr 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安全性</a:t>
            </a: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a:t>
            </a:r>
            <a:r>
              <a:rPr 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1/2</a:t>
            </a: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a:t>
            </a:r>
            <a:endPar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sp>
        <p:nvSpPr>
          <p:cNvPr id="238" name="textbox 238"/>
          <p:cNvSpPr/>
          <p:nvPr/>
        </p:nvSpPr>
        <p:spPr>
          <a:xfrm>
            <a:off x="614045" y="1336675"/>
            <a:ext cx="10963910" cy="1541145"/>
          </a:xfrm>
          <a:prstGeom prst="rect">
            <a:avLst/>
          </a:prstGeom>
          <a:noFill/>
          <a:ln w="0" cap="flat">
            <a:solidFill>
              <a:srgbClr val="4F80BD"/>
            </a:solidFill>
            <a:prstDash val="solid"/>
            <a:miter lim="0"/>
          </a:ln>
        </p:spPr>
        <p:txBody>
          <a:bodyPr vert="horz" wrap="square" lIns="0" tIns="0" rIns="0" bIns="0"/>
          <a:p>
            <a:pPr algn="l" rtl="0" eaLnBrk="0">
              <a:lnSpc>
                <a:spcPct val="94000"/>
              </a:lnSpc>
            </a:pPr>
            <a:endParaRPr sz="100" dirty="0">
              <a:latin typeface="Arial" panose="020B0604020202020204"/>
              <a:ea typeface="Arial" panose="020B0604020202020204"/>
              <a:cs typeface="Arial" panose="020B0604020202020204"/>
            </a:endParaRPr>
          </a:p>
          <a:p>
            <a:pPr marL="179705" indent="-167640" algn="l" rtl="0" eaLnBrk="0" fontAlgn="auto">
              <a:lnSpc>
                <a:spcPct val="120000"/>
              </a:lnSpc>
              <a:tabLst>
                <a:tab pos="138430" algn="l"/>
              </a:tabLst>
            </a:pPr>
            <a:r>
              <a:rPr lang="en-US"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中国人群3期临床注册研究显示</a:t>
            </a:r>
            <a:r>
              <a:rPr sz="1400" kern="0" spc="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：治疗相关的不良事件发生率方面，</a:t>
            </a:r>
            <a:r>
              <a:rPr lang="en-US"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ω</a:t>
            </a:r>
            <a:r>
              <a:rPr sz="14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-3 脂肪酸乙酯 90 软</a:t>
            </a: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胶囊治疗组(6.3% )低于安慰剂组(橄榄油</a:t>
            </a:r>
            <a:r>
              <a:rPr lang="zh-CN"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12.3%)</a:t>
            </a:r>
            <a:r>
              <a:rPr lang="zh-CN" sz="1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endParaRPr sz="1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179705" indent="-167640" algn="l" rtl="0" eaLnBrk="0" fontAlgn="auto">
              <a:lnSpc>
                <a:spcPct val="120000"/>
              </a:lnSpc>
              <a:tabLst>
                <a:tab pos="138430" algn="l"/>
              </a:tabLst>
            </a:pPr>
            <a:r>
              <a:rPr sz="14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14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一项台湾地区RCT研究提示</a:t>
            </a:r>
            <a:r>
              <a:rPr sz="1400" kern="0" spc="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，治疗期间未观察到严重药物相关不良反应；</a:t>
            </a:r>
            <a:r>
              <a:rPr sz="1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停药率方面，</a:t>
            </a:r>
            <a:r>
              <a:rPr lang="en-US" sz="14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ω</a:t>
            </a:r>
            <a:r>
              <a:rPr sz="14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-3 脂肪酸乙</a:t>
            </a: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酯 90 软胶囊组为1.2%，安慰剂为2.3%</a:t>
            </a:r>
            <a:r>
              <a:rPr lang="zh-CN"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endPar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179705" indent="-167640" algn="l" rtl="0" eaLnBrk="0" fontAlgn="auto">
              <a:lnSpc>
                <a:spcPct val="120000"/>
              </a:lnSpc>
              <a:tabLst>
                <a:tab pos="138430" algn="l"/>
              </a:tabLst>
            </a:pPr>
            <a:r>
              <a:rPr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1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国外临床研究显示</a:t>
            </a:r>
            <a:r>
              <a:rPr sz="1400" kern="0" spc="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，使用ω-3 脂肪酸乙酯 90 软胶囊治疗16周后，</a:t>
            </a:r>
            <a:r>
              <a:rPr sz="14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治疗组的肝肾功能等安全性指标与安</a:t>
            </a: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慰剂组相比无统计学差异</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，研究</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期间无严重不良事件，无受试者因副作用退出研究</a:t>
            </a:r>
            <a:r>
              <a:rPr lang="zh-CN"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aphicFrame>
        <p:nvGraphicFramePr>
          <p:cNvPr id="252" name="table 252"/>
          <p:cNvGraphicFramePr>
            <a:graphicFrameLocks noGrp="1"/>
          </p:cNvGraphicFramePr>
          <p:nvPr>
            <p:custDataLst>
              <p:tags r:id="rId1"/>
            </p:custDataLst>
          </p:nvPr>
        </p:nvGraphicFramePr>
        <p:xfrm>
          <a:off x="602615" y="5061585"/>
          <a:ext cx="10988040" cy="1069975"/>
        </p:xfrm>
        <a:graphic>
          <a:graphicData uri="http://schemas.openxmlformats.org/drawingml/2006/table">
            <a:tbl>
              <a:tblPr/>
              <a:tblGrid>
                <a:gridCol w="2045335"/>
                <a:gridCol w="3034030"/>
                <a:gridCol w="3085465"/>
                <a:gridCol w="2823210"/>
              </a:tblGrid>
              <a:tr h="322580">
                <a:tc>
                  <a:txBody>
                    <a:bodyPr/>
                    <a:p>
                      <a:pPr algn="ctr" rtl="0" eaLnBrk="0">
                        <a:lnSpc>
                          <a:spcPct val="103000"/>
                        </a:lnSpc>
                      </a:pPr>
                      <a:r>
                        <a:rPr sz="1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类别</a:t>
                      </a:r>
                      <a:endParaRPr sz="1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rtl="0" eaLnBrk="0">
                        <a:lnSpc>
                          <a:spcPct val="103000"/>
                        </a:lnSpc>
                      </a:pP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与他汀联用</a:t>
                      </a:r>
                      <a:endPar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rtl="0" eaLnBrk="0">
                        <a:lnSpc>
                          <a:spcPct val="103000"/>
                        </a:lnSpc>
                      </a:pPr>
                      <a:r>
                        <a:rPr sz="14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严重肾损伤患者</a:t>
                      </a:r>
                      <a:endParaRPr sz="1400" kern="0" spc="0" baseline="2600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rtl="0" eaLnBrk="0">
                        <a:lnSpc>
                          <a:spcPct val="103000"/>
                        </a:lnSpc>
                      </a:pPr>
                      <a:r>
                        <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妊娠患者</a:t>
                      </a:r>
                      <a:endParaRPr sz="14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980">
                <a:tc>
                  <a:txBody>
                    <a:bodyPr/>
                    <a:p>
                      <a:pPr algn="ctr" rtl="0" eaLnBrk="0">
                        <a:lnSpc>
                          <a:spcPct val="115000"/>
                        </a:lnSpc>
                      </a:pPr>
                      <a:r>
                        <a:rPr sz="1400" kern="0" spc="-10" dirty="0">
                          <a:solidFill>
                            <a:srgbClr val="009CDE">
                              <a:alpha val="100000"/>
                            </a:srgbClr>
                          </a:solidFill>
                          <a:latin typeface="微软雅黑" panose="020B0503020204020204" charset="-122"/>
                          <a:ea typeface="微软雅黑" panose="020B0503020204020204" charset="-122"/>
                          <a:cs typeface="微软雅黑" panose="020B0503020204020204" charset="-122"/>
                        </a:rPr>
                        <a:t>ω-3 脂肪酸</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p>
                      <a:pPr algn="ctr" rtl="0" eaLnBrk="0">
                        <a:lnSpc>
                          <a:spcPct val="116000"/>
                        </a:lnSpc>
                      </a:pPr>
                      <a:r>
                        <a:rPr sz="1400" kern="0" spc="60" dirty="0">
                          <a:solidFill>
                            <a:srgbClr val="009CDE">
                              <a:alpha val="100000"/>
                            </a:srgbClr>
                          </a:solidFill>
                          <a:latin typeface="微软雅黑" panose="020B0503020204020204" charset="-122"/>
                          <a:ea typeface="微软雅黑" panose="020B0503020204020204" charset="-122"/>
                          <a:cs typeface="Georgia" panose="02040502050405020303"/>
                        </a:rPr>
                        <a:t>√</a:t>
                      </a:r>
                      <a:endParaRPr sz="14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p>
                      <a:pPr algn="ctr" rtl="0" eaLnBrk="0">
                        <a:lnSpc>
                          <a:spcPct val="116000"/>
                        </a:lnSpc>
                      </a:pPr>
                      <a:r>
                        <a:rPr sz="1400" kern="0" spc="60" dirty="0">
                          <a:solidFill>
                            <a:srgbClr val="009CDE">
                              <a:alpha val="100000"/>
                            </a:srgbClr>
                          </a:solidFill>
                          <a:latin typeface="微软雅黑" panose="020B0503020204020204" charset="-122"/>
                          <a:ea typeface="微软雅黑" panose="020B0503020204020204" charset="-122"/>
                          <a:cs typeface="Georgia" panose="02040502050405020303"/>
                        </a:rPr>
                        <a:t>√</a:t>
                      </a:r>
                      <a:endParaRPr sz="14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p>
                      <a:pPr algn="ctr" rtl="0" eaLnBrk="0">
                        <a:lnSpc>
                          <a:spcPct val="116000"/>
                        </a:lnSpc>
                      </a:pPr>
                      <a:r>
                        <a:rPr sz="1400" kern="0" spc="60" dirty="0">
                          <a:solidFill>
                            <a:srgbClr val="009CDE">
                              <a:alpha val="100000"/>
                            </a:srgbClr>
                          </a:solidFill>
                          <a:latin typeface="微软雅黑" panose="020B0503020204020204" charset="-122"/>
                          <a:ea typeface="微软雅黑" panose="020B0503020204020204" charset="-122"/>
                          <a:cs typeface="Georgia" panose="02040502050405020303"/>
                        </a:rPr>
                        <a:t>√</a:t>
                      </a:r>
                      <a:endParaRPr sz="14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99415">
                <a:tc>
                  <a:txBody>
                    <a:bodyPr/>
                    <a:p>
                      <a:pPr algn="ctr" rtl="0" eaLnBrk="0">
                        <a:lnSpc>
                          <a:spcPct val="102000"/>
                        </a:lnSpc>
                      </a:pPr>
                      <a:r>
                        <a:rPr lang="zh-CN" sz="1400" kern="0" spc="-20" dirty="0">
                          <a:solidFill>
                            <a:srgbClr val="009CDE">
                              <a:alpha val="100000"/>
                            </a:srgbClr>
                          </a:solidFill>
                          <a:latin typeface="微软雅黑" panose="020B0503020204020204" charset="-122"/>
                          <a:ea typeface="微软雅黑" panose="020B0503020204020204" charset="-122"/>
                          <a:cs typeface="微软雅黑" panose="020B0503020204020204" charset="-122"/>
                        </a:rPr>
                        <a:t>贝特类</a:t>
                      </a:r>
                      <a:endParaRPr lang="zh-CN" sz="1400" kern="0" spc="-20" dirty="0">
                        <a:solidFill>
                          <a:srgbClr val="009CDE">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p>
                      <a:pPr algn="ctr" rtl="0" eaLnBrk="0">
                        <a:lnSpc>
                          <a:spcPct val="102000"/>
                        </a:lnSpc>
                      </a:pPr>
                      <a:r>
                        <a:rPr lang="zh-CN" sz="1400" kern="0" spc="-10" dirty="0">
                          <a:solidFill>
                            <a:srgbClr val="A1133D">
                              <a:alpha val="100000"/>
                            </a:srgbClr>
                          </a:solidFill>
                          <a:latin typeface="微软雅黑" panose="020B0503020204020204" charset="-122"/>
                          <a:ea typeface="微软雅黑" panose="020B0503020204020204" charset="-122"/>
                          <a:cs typeface="微软雅黑" panose="020B0503020204020204" charset="-122"/>
                          <a:sym typeface="+mn-ea"/>
                        </a:rPr>
                        <a:t>错峰服</a:t>
                      </a:r>
                      <a:r>
                        <a:rPr lang="zh-CN" sz="1400" kern="0" spc="-10" dirty="0">
                          <a:solidFill>
                            <a:srgbClr val="A1133D">
                              <a:alpha val="100000"/>
                            </a:srgbClr>
                          </a:solidFill>
                          <a:latin typeface="微软雅黑" panose="020B0503020204020204" charset="-122"/>
                          <a:ea typeface="微软雅黑" panose="020B0503020204020204" charset="-122"/>
                          <a:cs typeface="微软雅黑" panose="020B0503020204020204" charset="-122"/>
                          <a:sym typeface="+mn-ea"/>
                        </a:rPr>
                        <a:t>用</a:t>
                      </a:r>
                      <a:endParaRPr lang="zh-CN" sz="1400" kern="0" spc="-10" dirty="0">
                        <a:solidFill>
                          <a:srgbClr val="A1133D">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p>
                      <a:pPr algn="ctr" rtl="0" eaLnBrk="0">
                        <a:lnSpc>
                          <a:spcPct val="102000"/>
                        </a:lnSpc>
                      </a:pPr>
                      <a:r>
                        <a:rPr sz="1400" kern="0" spc="-10" dirty="0">
                          <a:solidFill>
                            <a:srgbClr val="A1133D">
                              <a:alpha val="100000"/>
                            </a:srgbClr>
                          </a:solidFill>
                          <a:latin typeface="微软雅黑" panose="020B0503020204020204" charset="-122"/>
                          <a:ea typeface="微软雅黑" panose="020B0503020204020204" charset="-122"/>
                          <a:cs typeface="微软雅黑" panose="020B0503020204020204" charset="-122"/>
                          <a:sym typeface="+mn-ea"/>
                        </a:rPr>
                        <a:t>慎用</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p>
                      <a:pPr algn="ctr" rtl="0" eaLnBrk="0">
                        <a:lnSpc>
                          <a:spcPct val="102000"/>
                        </a:lnSpc>
                      </a:pPr>
                      <a:r>
                        <a:rPr lang="zh-CN" sz="1400" kern="0" spc="-10" dirty="0">
                          <a:solidFill>
                            <a:srgbClr val="A1133D">
                              <a:alpha val="100000"/>
                            </a:srgbClr>
                          </a:solidFill>
                          <a:latin typeface="微软雅黑" panose="020B0503020204020204" charset="-122"/>
                          <a:ea typeface="微软雅黑" panose="020B0503020204020204" charset="-122"/>
                          <a:cs typeface="微软雅黑" panose="020B0503020204020204" charset="-122"/>
                        </a:rPr>
                        <a:t>慎</a:t>
                      </a:r>
                      <a:r>
                        <a:rPr sz="1400" kern="0" spc="-10" dirty="0">
                          <a:solidFill>
                            <a:srgbClr val="A1133D">
                              <a:alpha val="100000"/>
                            </a:srgbClr>
                          </a:solidFill>
                          <a:latin typeface="微软雅黑" panose="020B0503020204020204" charset="-122"/>
                          <a:ea typeface="微软雅黑" panose="020B0503020204020204" charset="-122"/>
                          <a:cs typeface="微软雅黑" panose="020B0503020204020204" charset="-122"/>
                        </a:rPr>
                        <a:t>用</a:t>
                      </a:r>
                      <a:endParaRPr sz="14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bl>
          </a:graphicData>
        </a:graphic>
      </p:graphicFrame>
      <p:sp>
        <p:nvSpPr>
          <p:cNvPr id="246" name="textbox 246"/>
          <p:cNvSpPr/>
          <p:nvPr/>
        </p:nvSpPr>
        <p:spPr>
          <a:xfrm>
            <a:off x="606108" y="3672205"/>
            <a:ext cx="10979785" cy="1305560"/>
          </a:xfrm>
          <a:prstGeom prst="rect">
            <a:avLst/>
          </a:prstGeom>
          <a:noFill/>
          <a:ln w="0" cap="flat">
            <a:solidFill>
              <a:srgbClr val="4F80BD"/>
            </a:solidFill>
            <a:prstDash val="solid"/>
            <a:miter lim="0"/>
          </a:ln>
        </p:spPr>
        <p:txBody>
          <a:bodyPr vert="horz" wrap="square" lIns="0" tIns="0" rIns="0" bIns="0"/>
          <a:p>
            <a:pPr algn="l" rtl="0" eaLnBrk="0">
              <a:lnSpc>
                <a:spcPct val="70000"/>
              </a:lnSpc>
            </a:pPr>
            <a:endParaRPr sz="100" dirty="0">
              <a:latin typeface="Arial" panose="020B0604020202020204"/>
              <a:ea typeface="Arial" panose="020B0604020202020204"/>
              <a:cs typeface="Arial" panose="020B0604020202020204"/>
            </a:endParaRPr>
          </a:p>
          <a:p>
            <a:pPr marL="171450" indent="-158750" algn="l" rtl="0" eaLnBrk="0">
              <a:lnSpc>
                <a:spcPct val="95000"/>
              </a:lnSpc>
              <a:tabLst>
                <a:tab pos="138430" algn="l"/>
              </a:tabLst>
            </a:pP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与他汀类药物联用安全性良好：</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ω-3脂肪酸（EPA+DHA）联合他汀耐受良好。Meta分析</a:t>
            </a:r>
            <a:r>
              <a:rPr sz="1400" kern="0" spc="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，纳入6</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项研究，</a:t>
            </a:r>
            <a:r>
              <a:rPr sz="1400"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旨在比较他汀联合ω -3多不饱</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和脂肪酸与他汀单药在治疗血脂异常中的疗效和安全性，研究结果：他汀单药和联合ω -3多不饱和脂肪酸组</a:t>
            </a:r>
            <a:r>
              <a:rPr sz="14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总不良事件发生率无显著差异</a:t>
            </a:r>
            <a:r>
              <a:rPr lang="zh-CN" sz="14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1385"/>
              </a:spcBef>
              <a:tabLst>
                <a:tab pos="138430" algn="l"/>
              </a:tabLst>
            </a:pP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慢性肾病患者可安全使用：</a:t>
            </a: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ω-3脂肪酸（EPA+DHA）治疗血脂异常耐受良好，</a:t>
            </a:r>
            <a:r>
              <a:rPr sz="14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慢性肾病患者无需调整剂量</a:t>
            </a:r>
            <a:r>
              <a:rPr sz="1400" b="1" kern="0" spc="0" baseline="30000" dirty="0">
                <a:solidFill>
                  <a:schemeClr val="tx1">
                    <a:alpha val="100000"/>
                  </a:schemeClr>
                </a:solidFill>
                <a:latin typeface="微软雅黑" panose="020B0503020204020204" charset="-122"/>
                <a:ea typeface="微软雅黑" panose="020B0503020204020204" charset="-122"/>
                <a:cs typeface="微软雅黑" panose="020B0503020204020204" charset="-122"/>
              </a:rPr>
              <a:t>[5]</a:t>
            </a:r>
            <a:r>
              <a:rPr sz="1400" b="1" kern="0" baseline="3000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400" b="1" kern="0" spc="0" dirty="0">
                <a:solidFill>
                  <a:schemeClr val="tx1"/>
                </a:solidFill>
                <a:latin typeface="微软雅黑" panose="020B0503020204020204" charset="-122"/>
                <a:ea typeface="微软雅黑" panose="020B0503020204020204" charset="-122"/>
                <a:cs typeface="微软雅黑" panose="020B0503020204020204" charset="-122"/>
              </a:rPr>
              <a:t>。</a:t>
            </a:r>
            <a:endParaRPr sz="1400" b="1" kern="0" spc="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1385"/>
              </a:spcBef>
              <a:tabLst>
                <a:tab pos="138430" algn="l"/>
              </a:tabLst>
            </a:pPr>
            <a:endParaRPr sz="100" b="1" kern="0" dirty="0">
              <a:solidFill>
                <a:schemeClr val="tx1"/>
              </a:solidFill>
              <a:latin typeface="微软雅黑" panose="020B0503020204020204" charset="-122"/>
              <a:ea typeface="微软雅黑" panose="020B0503020204020204" charset="-122"/>
              <a:cs typeface="微软雅黑" panose="020B0503020204020204" charset="-122"/>
            </a:endParaRPr>
          </a:p>
          <a:p>
            <a:pPr algn="ctr" rtl="0" eaLnBrk="0">
              <a:lnSpc>
                <a:spcPct val="117000"/>
              </a:lnSpc>
            </a:pPr>
            <a:r>
              <a:rPr sz="20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与目录内其他治疗药品相比具有安全性</a:t>
            </a:r>
            <a:r>
              <a:rPr sz="20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优势</a:t>
            </a:r>
            <a:endParaRPr sz="20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56" name="textbox 256"/>
          <p:cNvSpPr/>
          <p:nvPr/>
        </p:nvSpPr>
        <p:spPr>
          <a:xfrm>
            <a:off x="601663" y="840397"/>
            <a:ext cx="10988675" cy="443230"/>
          </a:xfrm>
          <a:prstGeom prst="rect">
            <a:avLst/>
          </a:prstGeom>
          <a:solidFill>
            <a:srgbClr val="4F80BD"/>
          </a:solidFill>
          <a:ln w="0" cap="flat">
            <a:solidFill>
              <a:srgbClr val="4F80BD"/>
            </a:solidFill>
            <a:prstDash val="solid"/>
            <a:miter lim="0"/>
          </a:ln>
        </p:spPr>
        <p:txBody>
          <a:bodyPr vert="horz" wrap="square" lIns="0" tIns="0" rIns="0" bIns="0" anchor="ctr" anchorCtr="0"/>
          <a:p>
            <a:pPr algn="ctr" rtl="0" eaLnBrk="0">
              <a:lnSpc>
                <a:spcPct val="101000"/>
              </a:lnSpc>
            </a:pPr>
            <a:r>
              <a:rPr sz="20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长短期研究均显示</a:t>
            </a:r>
            <a:r>
              <a:rPr sz="2000"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ω</a:t>
            </a:r>
            <a:r>
              <a:rPr sz="20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-3 脂肪酸乙酯 90 软胶囊整体安全性良好，不</a:t>
            </a:r>
            <a:r>
              <a:rPr sz="20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良反应与安慰剂相当</a:t>
            </a:r>
            <a:endParaRPr sz="2000" dirty="0">
              <a:latin typeface="微软雅黑" panose="020B0503020204020204" charset="-122"/>
              <a:ea typeface="微软雅黑" panose="020B0503020204020204" charset="-122"/>
              <a:cs typeface="微软雅黑" panose="020B0503020204020204" charset="-122"/>
            </a:endParaRPr>
          </a:p>
        </p:txBody>
      </p:sp>
      <p:sp>
        <p:nvSpPr>
          <p:cNvPr id="260" name="textbox 260"/>
          <p:cNvSpPr/>
          <p:nvPr/>
        </p:nvSpPr>
        <p:spPr>
          <a:xfrm>
            <a:off x="577215" y="6130925"/>
            <a:ext cx="11037570" cy="574675"/>
          </a:xfrm>
          <a:prstGeom prst="rect">
            <a:avLst/>
          </a:prstGeom>
          <a:noFill/>
          <a:ln w="0" cap="flat">
            <a:noFill/>
            <a:prstDash val="solid"/>
            <a:miter lim="0"/>
          </a:ln>
        </p:spPr>
        <p:txBody>
          <a:bodyPr vert="horz" wrap="square" lIns="0" tIns="0" rIns="0" bIns="0"/>
          <a:p>
            <a:pPr indent="0" algn="l" rtl="0" eaLnBrk="0" fontAlgn="auto">
              <a:lnSpc>
                <a:spcPts val="600"/>
              </a:lnSpc>
            </a:pPr>
            <a:endParaRPr sz="400" dirty="0">
              <a:solidFill>
                <a:schemeClr val="tx1"/>
              </a:solidFill>
              <a:latin typeface="Arial" panose="020B0604020202020204"/>
              <a:ea typeface="Arial" panose="020B0604020202020204"/>
              <a:cs typeface="Arial" panose="020B0604020202020204"/>
            </a:endParaRPr>
          </a:p>
          <a:p>
            <a:pPr marL="12700" indent="0" algn="l" rtl="0" eaLnBrk="0" fontAlgn="auto">
              <a:lnSpc>
                <a:spcPts val="600"/>
              </a:lnSpc>
            </a:pPr>
            <a:r>
              <a:rPr sz="600" kern="0" spc="50" dirty="0">
                <a:solidFill>
                  <a:schemeClr val="tx1">
                    <a:alpha val="100000"/>
                  </a:schemeClr>
                </a:solidFill>
                <a:latin typeface="Georgia" panose="02040502050405020303"/>
                <a:ea typeface="Georgia" panose="02040502050405020303"/>
                <a:cs typeface="Georgia" panose="02040502050405020303"/>
              </a:rPr>
              <a:t>[1]Qi L, Zhang Q, Zheng Z, et al. Treatment of</a:t>
            </a:r>
            <a:r>
              <a:rPr sz="600" kern="0" spc="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Chinese</a:t>
            </a:r>
            <a:r>
              <a:rPr sz="600" kern="0" spc="4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Patients</a:t>
            </a:r>
            <a:r>
              <a:rPr sz="600" kern="0" spc="3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with</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Hypertriglyceride</a:t>
            </a:r>
            <a:r>
              <a:rPr sz="600" kern="0" spc="40" dirty="0">
                <a:solidFill>
                  <a:schemeClr val="tx1">
                    <a:alpha val="100000"/>
                  </a:schemeClr>
                </a:solidFill>
                <a:latin typeface="Georgia" panose="02040502050405020303"/>
                <a:ea typeface="Georgia" panose="02040502050405020303"/>
                <a:cs typeface="Georgia" panose="02040502050405020303"/>
              </a:rPr>
              <a:t>mia</a:t>
            </a:r>
            <a:r>
              <a:rPr sz="600" kern="0" spc="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with</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a Pharmaceutical-Grade Preparation of</a:t>
            </a:r>
            <a:r>
              <a:rPr sz="600" kern="0" spc="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Highly Purified ω-3</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Polyunsaturated</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Fatty Acid</a:t>
            </a:r>
            <a:r>
              <a:rPr sz="600" kern="0" spc="3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Ethyl</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Esters: Main</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Results of a Randomized, Double-Blind,</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Controlled Trial. Vasc</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Health</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Risk</a:t>
            </a:r>
            <a:r>
              <a:rPr sz="600" kern="0" spc="3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Manag.</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2021</a:t>
            </a:r>
            <a:r>
              <a:rPr sz="600" kern="0" spc="7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Sep 15;17:571-580.</a:t>
            </a:r>
            <a:endParaRPr sz="600" dirty="0">
              <a:solidFill>
                <a:schemeClr val="tx1"/>
              </a:solidFill>
              <a:latin typeface="Georgia" panose="02040502050405020303"/>
              <a:ea typeface="Georgia" panose="02040502050405020303"/>
              <a:cs typeface="Georgia" panose="02040502050405020303"/>
            </a:endParaRPr>
          </a:p>
          <a:p>
            <a:pPr marL="12700" indent="0" algn="l" rtl="0" eaLnBrk="0" fontAlgn="auto">
              <a:lnSpc>
                <a:spcPts val="600"/>
              </a:lnSpc>
              <a:spcBef>
                <a:spcPts val="95"/>
              </a:spcBef>
            </a:pPr>
            <a:r>
              <a:rPr sz="600" kern="0" spc="50" dirty="0">
                <a:solidFill>
                  <a:schemeClr val="tx1">
                    <a:alpha val="100000"/>
                  </a:schemeClr>
                </a:solidFill>
                <a:latin typeface="Georgia" panose="02040502050405020303"/>
                <a:ea typeface="Georgia" panose="02040502050405020303"/>
                <a:cs typeface="Georgia" panose="02040502050405020303"/>
              </a:rPr>
              <a:t>[2] Su TC,</a:t>
            </a:r>
            <a:r>
              <a:rPr sz="600" kern="0" spc="7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Hwang JJ,</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Huang KC,</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et al. A Randomized, Double-Blind, Plac</a:t>
            </a:r>
            <a:r>
              <a:rPr sz="600" kern="0" spc="40" dirty="0">
                <a:solidFill>
                  <a:schemeClr val="tx1">
                    <a:alpha val="100000"/>
                  </a:schemeClr>
                </a:solidFill>
                <a:latin typeface="Georgia" panose="02040502050405020303"/>
                <a:ea typeface="Georgia" panose="02040502050405020303"/>
                <a:cs typeface="Georgia" panose="02040502050405020303"/>
              </a:rPr>
              <a:t>ebo-Controlled</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Clinical Trial to Assess the Efficacy and Safety of</a:t>
            </a:r>
            <a:r>
              <a:rPr sz="600" kern="0" spc="1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Ethyl-Ester</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Omega-3</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Fatty Acid in Taiwanese Hypertriglyceridemic</a:t>
            </a:r>
            <a:r>
              <a:rPr sz="600" kern="0" spc="3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Patients.</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J</a:t>
            </a:r>
            <a:r>
              <a:rPr sz="600" kern="0" spc="3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Atheroscler</a:t>
            </a:r>
            <a:r>
              <a:rPr sz="600" kern="0" spc="3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Thromb.</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2017</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Mar</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1;24(3):275-289.</a:t>
            </a:r>
            <a:endParaRPr sz="600" dirty="0">
              <a:solidFill>
                <a:schemeClr val="tx1"/>
              </a:solidFill>
              <a:latin typeface="Georgia" panose="02040502050405020303"/>
              <a:ea typeface="Georgia" panose="02040502050405020303"/>
              <a:cs typeface="Georgia" panose="02040502050405020303"/>
            </a:endParaRPr>
          </a:p>
          <a:p>
            <a:pPr marL="12700" indent="0" algn="l" rtl="0" eaLnBrk="0" fontAlgn="auto">
              <a:lnSpc>
                <a:spcPts val="600"/>
              </a:lnSpc>
              <a:spcBef>
                <a:spcPts val="95"/>
              </a:spcBef>
            </a:pPr>
            <a:r>
              <a:rPr sz="600" kern="0" spc="50" dirty="0">
                <a:solidFill>
                  <a:schemeClr val="tx1">
                    <a:alpha val="100000"/>
                  </a:schemeClr>
                </a:solidFill>
                <a:latin typeface="Georgia" panose="02040502050405020303"/>
                <a:ea typeface="Georgia" panose="02040502050405020303"/>
                <a:cs typeface="Georgia" panose="02040502050405020303"/>
              </a:rPr>
              <a:t>[3] Harris</a:t>
            </a:r>
            <a:r>
              <a:rPr sz="600" kern="0" spc="1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WS, Ginsberg HN, Arunakul N,</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Shachter NS, Windsor SL, Adams M, Berglund</a:t>
            </a:r>
            <a:r>
              <a:rPr sz="600" kern="0" spc="40" dirty="0">
                <a:solidFill>
                  <a:schemeClr val="tx1">
                    <a:alpha val="100000"/>
                  </a:schemeClr>
                </a:solidFill>
                <a:latin typeface="Georgia" panose="02040502050405020303"/>
                <a:ea typeface="Georgia" panose="02040502050405020303"/>
                <a:cs typeface="Georgia" panose="02040502050405020303"/>
              </a:rPr>
              <a:t> L, Osmundsen</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K.</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Safety and</a:t>
            </a:r>
            <a:r>
              <a:rPr sz="600" kern="0" spc="3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efficacy of Omacor in severe hypertriglyceridemia.</a:t>
            </a:r>
            <a:r>
              <a:rPr sz="600" kern="0" spc="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J</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Cardiovasc</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Risk.</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1997</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Oct-Dec;4(5-6):385-91.</a:t>
            </a:r>
            <a:endParaRPr sz="600" dirty="0">
              <a:solidFill>
                <a:schemeClr val="tx1"/>
              </a:solidFill>
              <a:latin typeface="Georgia" panose="02040502050405020303"/>
              <a:ea typeface="Georgia" panose="02040502050405020303"/>
              <a:cs typeface="Georgia" panose="02040502050405020303"/>
            </a:endParaRPr>
          </a:p>
          <a:p>
            <a:pPr marL="12700" indent="0" algn="l" rtl="0" eaLnBrk="0" fontAlgn="auto">
              <a:lnSpc>
                <a:spcPts val="600"/>
              </a:lnSpc>
              <a:spcBef>
                <a:spcPts val="95"/>
              </a:spcBef>
            </a:pPr>
            <a:r>
              <a:rPr sz="600" kern="0" spc="50" dirty="0">
                <a:solidFill>
                  <a:schemeClr val="tx1">
                    <a:alpha val="100000"/>
                  </a:schemeClr>
                </a:solidFill>
                <a:latin typeface="Georgia" panose="02040502050405020303"/>
                <a:ea typeface="Georgia" panose="02040502050405020303"/>
                <a:cs typeface="Georgia" panose="02040502050405020303"/>
              </a:rPr>
              <a:t>[4] Choi HD,</a:t>
            </a:r>
            <a:r>
              <a:rPr sz="600" kern="0" spc="4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Chae SM. Comparison of efficacy and safety of</a:t>
            </a:r>
            <a:r>
              <a:rPr sz="600" kern="0" spc="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combinati</a:t>
            </a:r>
            <a:r>
              <a:rPr sz="600" kern="0" spc="40" dirty="0">
                <a:solidFill>
                  <a:schemeClr val="tx1">
                    <a:alpha val="100000"/>
                  </a:schemeClr>
                </a:solidFill>
                <a:latin typeface="Georgia" panose="02040502050405020303"/>
                <a:ea typeface="Georgia" panose="02040502050405020303"/>
                <a:cs typeface="Georgia" panose="02040502050405020303"/>
              </a:rPr>
              <a:t>on therapy with</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statins and</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ω-3 fatty acids versus statin monotherapy in patients with</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dyslipidemia:</a:t>
            </a:r>
            <a:r>
              <a:rPr sz="600" kern="0" spc="-1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A systematic</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review</a:t>
            </a:r>
            <a:r>
              <a:rPr sz="600" kern="0" spc="3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and</a:t>
            </a:r>
            <a:r>
              <a:rPr sz="600" kern="0" spc="3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meta-analysis.</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Medicine (Baltimore)</a:t>
            </a:r>
            <a:r>
              <a:rPr sz="600" kern="0" spc="-4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2018;97(50):e13593.</a:t>
            </a:r>
            <a:endParaRPr sz="600" dirty="0">
              <a:solidFill>
                <a:schemeClr val="tx1"/>
              </a:solidFill>
              <a:latin typeface="Georgia" panose="02040502050405020303"/>
              <a:ea typeface="Georgia" panose="02040502050405020303"/>
              <a:cs typeface="Georgia" panose="02040502050405020303"/>
            </a:endParaRPr>
          </a:p>
          <a:p>
            <a:pPr marL="12700" indent="0" algn="l" rtl="0" eaLnBrk="0" fontAlgn="auto">
              <a:lnSpc>
                <a:spcPts val="600"/>
              </a:lnSpc>
              <a:spcBef>
                <a:spcPts val="95"/>
              </a:spcBef>
            </a:pPr>
            <a:r>
              <a:rPr sz="600" kern="0" spc="50" dirty="0">
                <a:solidFill>
                  <a:schemeClr val="tx1">
                    <a:alpha val="100000"/>
                  </a:schemeClr>
                </a:solidFill>
                <a:latin typeface="Georgia" panose="02040502050405020303"/>
                <a:ea typeface="Georgia" panose="02040502050405020303"/>
                <a:cs typeface="Georgia" panose="02040502050405020303"/>
              </a:rPr>
              <a:t>[5]</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50" dirty="0">
                <a:solidFill>
                  <a:schemeClr val="tx1">
                    <a:alpha val="100000"/>
                  </a:schemeClr>
                </a:solidFill>
                <a:latin typeface="Georgia" panose="02040502050405020303"/>
                <a:ea typeface="Georgia" panose="02040502050405020303"/>
                <a:cs typeface="Georgia" panose="02040502050405020303"/>
              </a:rPr>
              <a:t>Harper CR, Jacobson TA. Managing</a:t>
            </a:r>
            <a:r>
              <a:rPr sz="600" kern="0" spc="40" dirty="0">
                <a:solidFill>
                  <a:schemeClr val="tx1">
                    <a:alpha val="100000"/>
                  </a:schemeClr>
                </a:solidFill>
                <a:latin typeface="Georgia" panose="02040502050405020303"/>
                <a:ea typeface="Georgia" panose="02040502050405020303"/>
                <a:cs typeface="Georgia" panose="02040502050405020303"/>
              </a:rPr>
              <a:t> dyslipidemia in chronic kidney disease. J Am Coll</a:t>
            </a:r>
            <a:r>
              <a:rPr sz="600" kern="0" spc="8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Cardiol. 2008</a:t>
            </a:r>
            <a:r>
              <a:rPr sz="600" kern="0" spc="5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Jun</a:t>
            </a:r>
            <a:r>
              <a:rPr sz="600" kern="0" spc="60" dirty="0">
                <a:solidFill>
                  <a:schemeClr val="tx1">
                    <a:alpha val="100000"/>
                  </a:schemeClr>
                </a:solidFill>
                <a:latin typeface="Georgia" panose="02040502050405020303"/>
                <a:ea typeface="Georgia" panose="02040502050405020303"/>
                <a:cs typeface="Georgia" panose="02040502050405020303"/>
              </a:rPr>
              <a:t> </a:t>
            </a:r>
            <a:r>
              <a:rPr sz="600" kern="0" spc="40" dirty="0">
                <a:solidFill>
                  <a:schemeClr val="tx1">
                    <a:alpha val="100000"/>
                  </a:schemeClr>
                </a:solidFill>
                <a:latin typeface="Georgia" panose="02040502050405020303"/>
                <a:ea typeface="Georgia" panose="02040502050405020303"/>
                <a:cs typeface="Georgia" panose="02040502050405020303"/>
              </a:rPr>
              <a:t>24;51(25):2375-84.</a:t>
            </a:r>
            <a:endParaRPr sz="6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54" name="textbox 254"/>
          <p:cNvSpPr/>
          <p:nvPr/>
        </p:nvSpPr>
        <p:spPr>
          <a:xfrm>
            <a:off x="607060" y="2892425"/>
            <a:ext cx="10977880" cy="695960"/>
          </a:xfrm>
          <a:prstGeom prst="rect">
            <a:avLst/>
          </a:prstGeom>
          <a:solidFill>
            <a:srgbClr val="4F80BD"/>
          </a:solidFill>
          <a:ln w="0" cap="flat">
            <a:solidFill>
              <a:srgbClr val="4F80BD"/>
            </a:solidFill>
            <a:prstDash val="solid"/>
            <a:miter lim="0"/>
          </a:ln>
        </p:spPr>
        <p:txBody>
          <a:bodyPr vert="horz" wrap="square" lIns="0" tIns="0" rIns="0" bIns="0" anchor="ctr" anchorCtr="0"/>
          <a:p>
            <a:pPr algn="ctr" rtl="0" eaLnBrk="0">
              <a:lnSpc>
                <a:spcPct val="108000"/>
              </a:lnSpc>
            </a:pPr>
            <a:r>
              <a:rPr sz="20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可与他汀类药物安全联用，特殊人群</a:t>
            </a:r>
            <a:r>
              <a:rPr sz="20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亦可安全使用</a:t>
            </a:r>
            <a:endParaRPr sz="20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gn="ctr" rtl="0" eaLnBrk="0">
              <a:lnSpc>
                <a:spcPct val="108000"/>
              </a:lnSpc>
            </a:pPr>
            <a:r>
              <a:rPr sz="20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慢性肾病合并高油三脂血症患者中，唯一无需调整剂量的降TG药物</a:t>
            </a:r>
            <a:endParaRPr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660400" y="-24130"/>
            <a:ext cx="4394200" cy="899795"/>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a:t>
            </a:r>
            <a:r>
              <a:rPr 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安全性</a:t>
            </a: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a:t>
            </a:r>
            <a:r>
              <a:rPr lang="en-US" altLang="zh-CN"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2</a:t>
            </a:r>
            <a:r>
              <a:rPr lang="en-US" sz="2800" b="1">
                <a:solidFill>
                  <a:srgbClr val="080808">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a:t>
            </a:r>
            <a:endPar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sp>
        <p:nvSpPr>
          <p:cNvPr id="292" name="textbox 292"/>
          <p:cNvSpPr/>
          <p:nvPr/>
        </p:nvSpPr>
        <p:spPr>
          <a:xfrm>
            <a:off x="644525" y="6172200"/>
            <a:ext cx="10696575" cy="596265"/>
          </a:xfrm>
          <a:prstGeom prst="rect">
            <a:avLst/>
          </a:prstGeom>
          <a:noFill/>
          <a:ln w="0" cap="flat">
            <a:noFill/>
            <a:prstDash val="solid"/>
            <a:miter lim="0"/>
          </a:ln>
        </p:spPr>
        <p:txBody>
          <a:bodyPr vert="horz" wrap="square" lIns="0" tIns="0" rIns="0" bIns="0"/>
          <a:p>
            <a:pPr algn="l" rtl="0" eaLnBrk="0" fontAlgn="auto">
              <a:lnSpc>
                <a:spcPct val="150000"/>
              </a:lnSpc>
            </a:pPr>
            <a:endParaRPr sz="500" dirty="0">
              <a:solidFill>
                <a:schemeClr val="tx1"/>
              </a:solidFill>
              <a:latin typeface="微软雅黑" panose="020B0503020204020204" charset="-122"/>
              <a:ea typeface="微软雅黑" panose="020B0503020204020204" charset="-122"/>
              <a:cs typeface="微软雅黑" panose="020B0503020204020204" charset="-122"/>
            </a:endParaRPr>
          </a:p>
          <a:p>
            <a:pPr marL="12700" indent="3810" algn="l" rtl="0" eaLnBrk="0" fontAlgn="auto">
              <a:lnSpc>
                <a:spcPct val="150000"/>
              </a:lnSpc>
            </a:pPr>
            <a:r>
              <a:rPr sz="7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[1]Agarwala A, Dixon DL, Gianos E, Kirkpatrick CF, Michos ED, Satish P, Birtcher K</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K, Braun</a:t>
            </a:r>
            <a:r>
              <a:rPr sz="700"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LT,</a:t>
            </a:r>
            <a:r>
              <a:rPr sz="7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Pillai</a:t>
            </a:r>
            <a:r>
              <a:rPr sz="7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P, Watson</a:t>
            </a:r>
            <a:r>
              <a:rPr sz="7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K,</a:t>
            </a:r>
            <a:r>
              <a:rPr sz="700"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Wild R,</a:t>
            </a:r>
            <a:r>
              <a:rPr sz="7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Mehta LS. Dyslipidemia management in women</a:t>
            </a:r>
            <a:r>
              <a:rPr sz="7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of reproductive</a:t>
            </a:r>
            <a:r>
              <a:rPr sz="7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potential: An expert clinical consensus from the national</a:t>
            </a:r>
            <a:r>
              <a:rPr sz="7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lipid association.</a:t>
            </a:r>
            <a:r>
              <a:rPr sz="7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J Clin</a:t>
            </a:r>
            <a:r>
              <a:rPr sz="7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Lipidol. 2024</a:t>
            </a:r>
            <a:r>
              <a:rPr sz="7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May </a:t>
            </a:r>
            <a:r>
              <a:rPr sz="7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30:S1933-2874(24)00188-0.</a:t>
            </a:r>
            <a:endParaRPr sz="700" dirty="0">
              <a:solidFill>
                <a:schemeClr val="tx1"/>
              </a:solidFill>
              <a:latin typeface="微软雅黑" panose="020B0503020204020204" charset="-122"/>
              <a:ea typeface="微软雅黑" panose="020B0503020204020204" charset="-122"/>
              <a:cs typeface="微软雅黑" panose="020B0503020204020204" charset="-122"/>
            </a:endParaRPr>
          </a:p>
          <a:p>
            <a:pPr marL="16510" algn="l" rtl="0" eaLnBrk="0" fontAlgn="auto">
              <a:lnSpc>
                <a:spcPct val="150000"/>
              </a:lnSpc>
              <a:spcBef>
                <a:spcPts val="65"/>
              </a:spcBef>
            </a:pPr>
            <a:r>
              <a:rPr sz="7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[2]王晨虹,苟文丽,刘昌,等.</a:t>
            </a:r>
            <a:r>
              <a:rPr sz="7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妊娠合并</a:t>
            </a:r>
            <a:r>
              <a:rPr sz="7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急性胰腺炎诊治专家共识（2022） [J].</a:t>
            </a:r>
            <a:r>
              <a:rPr sz="7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中国优生与遗传杂志,  2022,</a:t>
            </a:r>
            <a:r>
              <a:rPr sz="7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30</a:t>
            </a:r>
            <a:r>
              <a:rPr sz="7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(03):</a:t>
            </a:r>
            <a:r>
              <a:rPr sz="7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7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349-356.</a:t>
            </a:r>
            <a:endParaRPr sz="7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p:nvPr>
            <p:custDataLst>
              <p:tags r:id="rId1"/>
            </p:custDataLst>
          </p:nvPr>
        </p:nvGraphicFramePr>
        <p:xfrm>
          <a:off x="5255895" y="880110"/>
          <a:ext cx="6628765" cy="5422265"/>
        </p:xfrm>
        <a:graphic>
          <a:graphicData uri="http://schemas.openxmlformats.org/drawingml/2006/table">
            <a:tbl>
              <a:tblPr firstRow="1" bandRow="1">
                <a:tableStyleId>{5C22544A-7EE6-4342-B048-85BDC9FD1C3A}</a:tableStyleId>
              </a:tblPr>
              <a:tblGrid>
                <a:gridCol w="2590800"/>
                <a:gridCol w="4037965"/>
              </a:tblGrid>
              <a:tr h="595630">
                <a:tc gridSpan="2">
                  <a:txBody>
                    <a:bodyPr/>
                    <a:p>
                      <a:pPr algn="ctr">
                        <a:buNone/>
                      </a:pPr>
                      <a:r>
                        <a:rPr sz="2400"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ω-3脂肪酸在特殊人群中地位优</a:t>
                      </a:r>
                      <a:endParaRPr lang="zh-CN" altLang="en-US" sz="2400">
                        <a:latin typeface="微软雅黑" panose="020B0503020204020204" charset="-122"/>
                        <a:ea typeface="微软雅黑" panose="020B0503020204020204" charset="-122"/>
                        <a:cs typeface="微软雅黑" panose="020B0503020204020204" charset="-122"/>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tcPr>
                </a:tc>
                <a:tc hMerge="1">
                  <a:tcPr>
                    <a:lnR w="12700">
                      <a:solidFill>
                        <a:schemeClr val="tx1"/>
                      </a:solidFill>
                      <a:prstDash val="solid"/>
                    </a:lnR>
                    <a:lnT w="12700">
                      <a:solidFill>
                        <a:schemeClr val="tx1"/>
                      </a:solidFill>
                      <a:prstDash val="solid"/>
                    </a:lnT>
                  </a:tcPr>
                </a:tc>
              </a:tr>
              <a:tr h="385445">
                <a:tc>
                  <a:txBody>
                    <a:bodyPr/>
                    <a:p>
                      <a:pPr algn="ctr" rtl="0" eaLnBrk="0">
                        <a:lnSpc>
                          <a:spcPct val="100000"/>
                        </a:lnSpc>
                      </a:pPr>
                      <a:r>
                        <a:rPr sz="18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指南/共识名称</a:t>
                      </a:r>
                      <a:endParaRPr sz="18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a:solidFill>
                        <a:schemeClr val="tx1"/>
                      </a:solidFill>
                      <a:prstDash val="solid"/>
                    </a:lnL>
                  </a:tcPr>
                </a:tc>
                <a:tc>
                  <a:txBody>
                    <a:bodyPr/>
                    <a:p>
                      <a:pPr algn="ctr" rtl="0" eaLnBrk="0">
                        <a:lnSpc>
                          <a:spcPct val="100000"/>
                        </a:lnSpc>
                      </a:pPr>
                      <a:r>
                        <a:rPr sz="18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具体内容</a:t>
                      </a:r>
                      <a:endParaRPr sz="18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R w="12700">
                      <a:solidFill>
                        <a:schemeClr val="tx1"/>
                      </a:solidFill>
                      <a:prstDash val="solid"/>
                    </a:lnR>
                    <a:solidFill>
                      <a:srgbClr val="D0D8E8"/>
                    </a:solidFill>
                  </a:tcPr>
                </a:tc>
              </a:tr>
              <a:tr h="1292860">
                <a:tc>
                  <a:txBody>
                    <a:bodyPr/>
                    <a:p>
                      <a:pPr algn="ctr" rtl="0" eaLnBrk="0">
                        <a:lnSpc>
                          <a:spcPct val="137000"/>
                        </a:lnSpc>
                      </a:pPr>
                      <a:r>
                        <a:rPr lang="en-US" sz="1400">
                          <a:solidFill>
                            <a:schemeClr val="dk1"/>
                          </a:solidFill>
                          <a:latin typeface="微软雅黑" panose="020B0503020204020204" charset="-122"/>
                          <a:ea typeface="微软雅黑" panose="020B0503020204020204" charset="-122"/>
                          <a:cs typeface="微软雅黑" panose="020B0503020204020204" charset="-122"/>
                        </a:rPr>
                        <a:t>《中国血脂管理指南（2023）》</a:t>
                      </a:r>
                      <a:endParaRPr lang="en-US" sz="1400">
                        <a:solidFill>
                          <a:schemeClr val="dk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a:solidFill>
                        <a:schemeClr val="tx1"/>
                      </a:solidFill>
                      <a:prstDash val="solid"/>
                    </a:lnL>
                    <a:solidFill>
                      <a:srgbClr val="E9EDF4"/>
                    </a:solidFill>
                  </a:tcPr>
                </a:tc>
                <a:tc>
                  <a:txBody>
                    <a:bodyPr/>
                    <a:p>
                      <a:pPr algn="l" rtl="0" eaLnBrk="0">
                        <a:lnSpc>
                          <a:spcPct val="109000"/>
                        </a:lnSpc>
                      </a:pPr>
                      <a:r>
                        <a:rPr lang="en-US" sz="1200" spc="0">
                          <a:solidFill>
                            <a:schemeClr val="dk1"/>
                          </a:solidFill>
                          <a:latin typeface="微软雅黑" panose="020B0503020204020204" charset="-122"/>
                          <a:ea typeface="微软雅黑" panose="020B0503020204020204" charset="-122"/>
                          <a:cs typeface="微软雅黑" panose="020B0503020204020204" charset="-122"/>
                        </a:rPr>
                        <a:t>     ●对于妊娠合并严重高TG </a:t>
                      </a:r>
                      <a:r>
                        <a:rPr lang="en-US" sz="1200">
                          <a:solidFill>
                            <a:schemeClr val="dk1"/>
                          </a:solidFill>
                          <a:latin typeface="微软雅黑" panose="020B0503020204020204" charset="-122"/>
                          <a:ea typeface="微软雅黑" panose="020B0503020204020204" charset="-122"/>
                          <a:cs typeface="微软雅黑" panose="020B0503020204020204" charset="-122"/>
                        </a:rPr>
                        <a:t>血症（＞5.6</a:t>
                      </a:r>
                      <a:r>
                        <a:rPr lang="en-US" sz="1000" spc="0">
                          <a:solidFill>
                            <a:schemeClr val="dk1"/>
                          </a:solidFill>
                          <a:latin typeface="微软雅黑" panose="020B0503020204020204" charset="-122"/>
                          <a:ea typeface="微软雅黑" panose="020B0503020204020204" charset="-122"/>
                          <a:cs typeface="微软雅黑" panose="020B0503020204020204" charset="-122"/>
                        </a:rPr>
                        <a:t>mmol/L</a:t>
                      </a:r>
                      <a:r>
                        <a:rPr lang="en-US" sz="1200" spc="0">
                          <a:solidFill>
                            <a:schemeClr val="dk1"/>
                          </a:solidFill>
                          <a:latin typeface="微软雅黑" panose="020B0503020204020204" charset="-122"/>
                          <a:ea typeface="微软雅黑" panose="020B0503020204020204" charset="-122"/>
                          <a:cs typeface="微软雅黑" panose="020B0503020204020204" charset="-122"/>
                        </a:rPr>
                        <a:t>）患者可考虑使用高纯度ω</a:t>
                      </a:r>
                      <a:r>
                        <a:rPr lang="en-US" sz="1200">
                          <a:solidFill>
                            <a:schemeClr val="dk1"/>
                          </a:solidFill>
                          <a:latin typeface="微软雅黑" panose="020B0503020204020204" charset="-122"/>
                          <a:ea typeface="微软雅黑" panose="020B0503020204020204" charset="-122"/>
                          <a:cs typeface="微软雅黑" panose="020B0503020204020204" charset="-122"/>
                        </a:rPr>
                        <a:t>-3 脂肪酸</a:t>
                      </a:r>
                      <a:r>
                        <a:rPr lang="en-US" sz="1200" spc="0">
                          <a:solidFill>
                            <a:schemeClr val="dk1"/>
                          </a:solidFill>
                          <a:latin typeface="微软雅黑" panose="020B0503020204020204" charset="-122"/>
                          <a:ea typeface="微软雅黑" panose="020B0503020204020204" charset="-122"/>
                          <a:cs typeface="微软雅黑" panose="020B0503020204020204" charset="-122"/>
                        </a:rPr>
                        <a:t> </a:t>
                      </a:r>
                      <a:r>
                        <a:rPr lang="zh-CN" altLang="en-US" sz="1200" spc="0">
                          <a:solidFill>
                            <a:schemeClr val="dk1"/>
                          </a:solidFill>
                          <a:latin typeface="微软雅黑" panose="020B0503020204020204" charset="-122"/>
                          <a:ea typeface="微软雅黑" panose="020B0503020204020204" charset="-122"/>
                          <a:cs typeface="微软雅黑" panose="020B0503020204020204" charset="-122"/>
                        </a:rPr>
                        <a:t>；</a:t>
                      </a:r>
                      <a:endParaRPr lang="en-US" sz="1200" spc="0">
                        <a:solidFill>
                          <a:schemeClr val="dk1"/>
                        </a:solidFill>
                        <a:latin typeface="微软雅黑" panose="020B0503020204020204" charset="-122"/>
                        <a:ea typeface="微软雅黑" panose="020B0503020204020204" charset="-122"/>
                        <a:cs typeface="微软雅黑" panose="020B0503020204020204" charset="-122"/>
                      </a:endParaRPr>
                    </a:p>
                    <a:p>
                      <a:pPr algn="l" rtl="0" eaLnBrk="0">
                        <a:lnSpc>
                          <a:spcPct val="109000"/>
                        </a:lnSpc>
                      </a:pPr>
                      <a:r>
                        <a:rPr lang="en-US" sz="120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sz="1200">
                          <a:solidFill>
                            <a:schemeClr val="dk1"/>
                          </a:solidFill>
                          <a:latin typeface="微软雅黑" panose="020B0503020204020204" charset="-122"/>
                          <a:ea typeface="微软雅黑" panose="020B0503020204020204" charset="-122"/>
                          <a:cs typeface="微软雅黑" panose="020B0503020204020204" charset="-122"/>
                        </a:rPr>
                        <a:t>ASCVD患者及高危人群接受中等剂量他汀类药物治疗后如 TG&gt;2.3 mmol/L，可给予高纯度ω-3脂肪酸，或非诺贝特、苯扎贝特进一步降低ASCVD风险</a:t>
                      </a:r>
                      <a:r>
                        <a:rPr lang="zh-CN" altLang="en-US" sz="120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200">
                        <a:solidFill>
                          <a:schemeClr val="dk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R w="12700">
                      <a:solidFill>
                        <a:schemeClr val="tx1"/>
                      </a:solidFill>
                      <a:prstDash val="solid"/>
                    </a:lnR>
                    <a:solidFill>
                      <a:srgbClr val="E9EDF4"/>
                    </a:solidFill>
                  </a:tcPr>
                </a:tc>
              </a:tr>
              <a:tr h="1864995">
                <a:tc>
                  <a:txBody>
                    <a:bodyPr/>
                    <a:p>
                      <a:pPr algn="ctr" rtl="0" eaLnBrk="0">
                        <a:lnSpc>
                          <a:spcPct val="168000"/>
                        </a:lnSpc>
                      </a:pPr>
                      <a:r>
                        <a:rPr lang="en-US" sz="1400">
                          <a:solidFill>
                            <a:schemeClr val="dk1"/>
                          </a:solidFill>
                          <a:latin typeface="微软雅黑" panose="020B0503020204020204" charset="-122"/>
                          <a:ea typeface="微软雅黑" panose="020B0503020204020204" charset="-122"/>
                          <a:cs typeface="微软雅黑" panose="020B0503020204020204" charset="-122"/>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高</a:t>
                      </a:r>
                      <a:r>
                        <a:rPr lang="en-US" sz="1400">
                          <a:solidFill>
                            <a:schemeClr val="dk1"/>
                          </a:solidFill>
                          <a:latin typeface="微软雅黑" panose="020B0503020204020204" charset="-122"/>
                          <a:ea typeface="微软雅黑" panose="020B0503020204020204" charset="-122"/>
                          <a:cs typeface="微软雅黑" panose="020B0503020204020204" charset="-122"/>
                        </a:rPr>
                        <a:t>甘油三酯血症临床管理多学</a:t>
                      </a:r>
                      <a:r>
                        <a:rPr lang="en-US" sz="1400" spc="0">
                          <a:solidFill>
                            <a:schemeClr val="dk1"/>
                          </a:solidFill>
                          <a:latin typeface="微软雅黑" panose="020B0503020204020204" charset="-122"/>
                          <a:ea typeface="微软雅黑" panose="020B0503020204020204" charset="-122"/>
                          <a:cs typeface="微软雅黑" panose="020B0503020204020204" charset="-122"/>
                        </a:rPr>
                        <a:t>科专家共识》</a:t>
                      </a:r>
                      <a:endParaRPr lang="en-US" sz="1400" spc="0">
                        <a:solidFill>
                          <a:schemeClr val="dk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a:solidFill>
                        <a:schemeClr val="tx1"/>
                      </a:solidFill>
                      <a:prstDash val="solid"/>
                    </a:lnL>
                    <a:solidFill>
                      <a:srgbClr val="E9EDF4"/>
                    </a:solidFill>
                  </a:tcPr>
                </a:tc>
                <a:tc>
                  <a:txBody>
                    <a:bodyPr/>
                    <a:p>
                      <a:pPr algn="l" rtl="0" eaLnBrk="0">
                        <a:lnSpc>
                          <a:spcPct val="112000"/>
                        </a:lnSpc>
                      </a:pPr>
                      <a:r>
                        <a:rPr lang="en-US" sz="1200" spc="0">
                          <a:solidFill>
                            <a:schemeClr val="dk1"/>
                          </a:solidFill>
                          <a:latin typeface="Arial" panose="020B0604020202020204" pitchFamily="34" charset="0"/>
                          <a:ea typeface="微软雅黑" panose="020B0503020204020204" charset="-122"/>
                          <a:cs typeface="微软雅黑" panose="020B0503020204020204" charset="-122"/>
                        </a:rPr>
                        <a:t>      </a:t>
                      </a:r>
                      <a:r>
                        <a:rPr lang="en-US" sz="1200">
                          <a:latin typeface="微软雅黑" panose="020B0503020204020204" charset="-122"/>
                          <a:ea typeface="微软雅黑" panose="020B0503020204020204" charset="-122"/>
                          <a:cs typeface="微软雅黑" panose="020B0503020204020204" charset="-122"/>
                          <a:sym typeface="+mn-ea"/>
                        </a:rPr>
                        <a:t>●</a:t>
                      </a:r>
                      <a:r>
                        <a:rPr lang="en-US" sz="1200">
                          <a:solidFill>
                            <a:schemeClr val="dk1"/>
                          </a:solidFill>
                          <a:latin typeface="微软雅黑" panose="020B0503020204020204" charset="-122"/>
                          <a:ea typeface="微软雅黑" panose="020B0503020204020204" charset="-122"/>
                          <a:cs typeface="微软雅黑" panose="020B0503020204020204" charset="-122"/>
                        </a:rPr>
                        <a:t>TG ≥ 5.7 mmol/L 的患者，立即启用</a:t>
                      </a:r>
                      <a:r>
                        <a:rPr lang="zh-CN" altLang="en-US" sz="1200">
                          <a:solidFill>
                            <a:schemeClr val="dk1"/>
                          </a:solidFill>
                          <a:latin typeface="微软雅黑" panose="020B0503020204020204" charset="-122"/>
                          <a:ea typeface="微软雅黑" panose="020B0503020204020204" charset="-122"/>
                          <a:cs typeface="微软雅黑" panose="020B0503020204020204" charset="-122"/>
                        </a:rPr>
                        <a:t>贝特类药物或处方级</a:t>
                      </a:r>
                      <a:r>
                        <a:rPr lang="en-US" sz="1200">
                          <a:solidFill>
                            <a:schemeClr val="dk1"/>
                          </a:solidFill>
                          <a:latin typeface="微软雅黑" panose="020B0503020204020204" charset="-122"/>
                          <a:ea typeface="微软雅黑" panose="020B0503020204020204" charset="-122"/>
                          <a:cs typeface="微软雅黑" panose="020B0503020204020204" charset="-122"/>
                        </a:rPr>
                        <a:t>ω-3 脂肪酸，同时排查继发性因素；</a:t>
                      </a:r>
                      <a:endParaRPr lang="en-US" sz="1200">
                        <a:solidFill>
                          <a:schemeClr val="dk1"/>
                        </a:solidFill>
                        <a:latin typeface="微软雅黑" panose="020B0503020204020204" charset="-122"/>
                        <a:ea typeface="微软雅黑" panose="020B0503020204020204" charset="-122"/>
                        <a:cs typeface="微软雅黑" panose="020B0503020204020204" charset="-122"/>
                      </a:endParaRPr>
                    </a:p>
                    <a:p>
                      <a:pPr algn="l" rtl="0" eaLnBrk="0">
                        <a:lnSpc>
                          <a:spcPct val="127000"/>
                        </a:lnSpc>
                      </a:pPr>
                      <a:r>
                        <a:rPr lang="en-US" sz="1200">
                          <a:solidFill>
                            <a:schemeClr val="dk1"/>
                          </a:solidFill>
                          <a:latin typeface="微软雅黑" panose="020B0503020204020204" charset="-122"/>
                          <a:ea typeface="微软雅黑" panose="020B0503020204020204" charset="-122"/>
                          <a:cs typeface="微软雅黑" panose="020B0503020204020204" charset="-122"/>
                        </a:rPr>
                        <a:t>      </a:t>
                      </a:r>
                      <a:r>
                        <a:rPr lang="en-US" sz="1200">
                          <a:latin typeface="微软雅黑" panose="020B0503020204020204" charset="-122"/>
                          <a:ea typeface="微软雅黑" panose="020B0503020204020204" charset="-122"/>
                          <a:cs typeface="微软雅黑" panose="020B0503020204020204" charset="-122"/>
                          <a:sym typeface="+mn-ea"/>
                        </a:rPr>
                        <a:t>●</a:t>
                      </a:r>
                      <a:r>
                        <a:rPr lang="en-US" sz="1200">
                          <a:solidFill>
                            <a:schemeClr val="dk1"/>
                          </a:solidFill>
                          <a:latin typeface="微软雅黑" panose="020B0503020204020204" charset="-122"/>
                          <a:ea typeface="微软雅黑" panose="020B0503020204020204" charset="-122"/>
                          <a:cs typeface="微软雅黑" panose="020B0503020204020204" charset="-122"/>
                        </a:rPr>
                        <a:t>对于接受他汀类药物治疗后 TG 仍高</a:t>
                      </a:r>
                      <a:r>
                        <a:rPr lang="zh-CN" altLang="en-US" sz="1200">
                          <a:solidFill>
                            <a:schemeClr val="dk1"/>
                          </a:solidFill>
                          <a:latin typeface="微软雅黑" panose="020B0503020204020204" charset="-122"/>
                          <a:ea typeface="微软雅黑" panose="020B0503020204020204" charset="-122"/>
                          <a:cs typeface="微软雅黑" panose="020B0503020204020204" charset="-122"/>
                        </a:rPr>
                        <a:t>的</a:t>
                      </a:r>
                      <a:r>
                        <a:rPr lang="en-US" sz="1200">
                          <a:solidFill>
                            <a:schemeClr val="dk1"/>
                          </a:solidFill>
                          <a:latin typeface="微软雅黑" panose="020B0503020204020204" charset="-122"/>
                          <a:ea typeface="微软雅黑" panose="020B0503020204020204" charset="-122"/>
                          <a:cs typeface="微软雅黑" panose="020B0503020204020204" charset="-122"/>
                        </a:rPr>
                        <a:t>CKD 患者，建议联用ω-3 脂肪酸；</a:t>
                      </a:r>
                      <a:endParaRPr lang="en-US" sz="1200">
                        <a:solidFill>
                          <a:schemeClr val="dk1"/>
                        </a:solidFill>
                        <a:latin typeface="微软雅黑" panose="020B0503020204020204" charset="-122"/>
                        <a:ea typeface="微软雅黑" panose="020B0503020204020204" charset="-122"/>
                        <a:cs typeface="微软雅黑" panose="020B0503020204020204" charset="-122"/>
                      </a:endParaRPr>
                    </a:p>
                    <a:p>
                      <a:pPr algn="l" rtl="0" eaLnBrk="0">
                        <a:lnSpc>
                          <a:spcPct val="127000"/>
                        </a:lnSpc>
                      </a:pPr>
                      <a:r>
                        <a:rPr lang="en-US" sz="1200">
                          <a:solidFill>
                            <a:schemeClr val="dk1"/>
                          </a:solidFill>
                          <a:latin typeface="微软雅黑" panose="020B0503020204020204" charset="-122"/>
                          <a:ea typeface="微软雅黑" panose="020B0503020204020204" charset="-122"/>
                          <a:cs typeface="微软雅黑" panose="020B0503020204020204" charset="-122"/>
                        </a:rPr>
                        <a:t>      </a:t>
                      </a:r>
                      <a:r>
                        <a:rPr lang="en-US" sz="1200">
                          <a:latin typeface="微软雅黑" panose="020B0503020204020204" charset="-122"/>
                          <a:ea typeface="微软雅黑" panose="020B0503020204020204" charset="-122"/>
                          <a:cs typeface="微软雅黑" panose="020B0503020204020204" charset="-122"/>
                          <a:sym typeface="+mn-ea"/>
                        </a:rPr>
                        <a:t>●</a:t>
                      </a:r>
                      <a:r>
                        <a:rPr lang="en-US" sz="1200">
                          <a:solidFill>
                            <a:schemeClr val="dk1"/>
                          </a:solidFill>
                          <a:latin typeface="微软雅黑" panose="020B0503020204020204" charset="-122"/>
                          <a:ea typeface="微软雅黑" panose="020B0503020204020204" charset="-122"/>
                          <a:cs typeface="微软雅黑" panose="020B0503020204020204" charset="-122"/>
                        </a:rPr>
                        <a:t>妊娠期可选用的降 TG 药物有限，在充分改变生活方式的基础上，ω-3 脂肪酸能有效并相对安全地降低 TG，是妊娠合并重度或极重度HTG 的可选药物。</a:t>
                      </a:r>
                      <a:endParaRPr lang="en-US" sz="1200">
                        <a:solidFill>
                          <a:schemeClr val="dk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R w="12700">
                      <a:solidFill>
                        <a:schemeClr val="tx1"/>
                      </a:solidFill>
                      <a:prstDash val="solid"/>
                    </a:lnR>
                    <a:solidFill>
                      <a:srgbClr val="E9EDF4"/>
                    </a:solidFill>
                  </a:tcPr>
                </a:tc>
              </a:tr>
              <a:tr h="516255">
                <a:tc>
                  <a:txBody>
                    <a:bodyPr/>
                    <a:p>
                      <a:pPr algn="ctr" rtl="0" eaLnBrk="0">
                        <a:lnSpc>
                          <a:spcPct val="120000"/>
                        </a:lnSpc>
                      </a:pPr>
                      <a:r>
                        <a:rPr lang="en-US" sz="1400" spc="0">
                          <a:solidFill>
                            <a:schemeClr val="dk1"/>
                          </a:solidFill>
                          <a:latin typeface="微软雅黑" panose="020B0503020204020204" charset="-122"/>
                          <a:ea typeface="微软雅黑" panose="020B0503020204020204" charset="-122"/>
                          <a:cs typeface="微软雅黑" panose="020B0503020204020204" charset="-122"/>
                        </a:rPr>
                        <a:t>2024 美国国家脂</a:t>
                      </a:r>
                      <a:r>
                        <a:rPr lang="en-US" sz="1400">
                          <a:solidFill>
                            <a:schemeClr val="dk1"/>
                          </a:solidFill>
                          <a:latin typeface="微软雅黑" panose="020B0503020204020204" charset="-122"/>
                          <a:ea typeface="微软雅黑" panose="020B0503020204020204" charset="-122"/>
                          <a:cs typeface="微软雅黑" panose="020B0503020204020204" charset="-122"/>
                        </a:rPr>
                        <a:t>质协会临床共识</a:t>
                      </a:r>
                      <a:r>
                        <a:rPr lang="en-US" sz="1400" baseline="30000">
                          <a:solidFill>
                            <a:schemeClr val="dk1"/>
                          </a:solidFill>
                          <a:latin typeface="微软雅黑" panose="020B0503020204020204" charset="-122"/>
                          <a:ea typeface="微软雅黑" panose="020B0503020204020204" charset="-122"/>
                          <a:cs typeface="微软雅黑" panose="020B0503020204020204" charset="-122"/>
                        </a:rPr>
                        <a:t>[1]</a:t>
                      </a:r>
                      <a:endParaRPr lang="en-US" sz="1400" baseline="30000">
                        <a:solidFill>
                          <a:schemeClr val="dk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a:solidFill>
                        <a:schemeClr val="tx1"/>
                      </a:solidFill>
                      <a:prstDash val="solid"/>
                    </a:lnL>
                    <a:solidFill>
                      <a:srgbClr val="E9EDF4"/>
                    </a:solidFill>
                  </a:tcPr>
                </a:tc>
                <a:tc>
                  <a:txBody>
                    <a:bodyPr/>
                    <a:p>
                      <a:pPr algn="l" rtl="0" eaLnBrk="0">
                        <a:lnSpc>
                          <a:spcPct val="138000"/>
                        </a:lnSpc>
                      </a:pPr>
                      <a:r>
                        <a:rPr lang="en-US" sz="1200" spc="0">
                          <a:solidFill>
                            <a:schemeClr val="dk1"/>
                          </a:solidFill>
                          <a:latin typeface="Arial" panose="020B0604020202020204" pitchFamily="34" charset="0"/>
                          <a:ea typeface="微软雅黑" panose="020B0503020204020204" charset="-122"/>
                          <a:cs typeface="微软雅黑" panose="020B0503020204020204" charset="-122"/>
                        </a:rPr>
                        <a:t>      ●</a:t>
                      </a:r>
                      <a:r>
                        <a:rPr lang="en-US" sz="1200" spc="0">
                          <a:solidFill>
                            <a:schemeClr val="dk1"/>
                          </a:solidFill>
                          <a:latin typeface="微软雅黑" panose="020B0503020204020204" charset="-122"/>
                          <a:ea typeface="微软雅黑" panose="020B0503020204020204" charset="-122"/>
                          <a:cs typeface="微软雅黑" panose="020B0503020204020204" charset="-122"/>
                        </a:rPr>
                        <a:t>处方级ω-3脂肪酸是妊娠期TG急性</a:t>
                      </a:r>
                      <a:r>
                        <a:rPr lang="en-US" sz="1200">
                          <a:solidFill>
                            <a:schemeClr val="dk1"/>
                          </a:solidFill>
                          <a:latin typeface="微软雅黑" panose="020B0503020204020204" charset="-122"/>
                          <a:ea typeface="微软雅黑" panose="020B0503020204020204" charset="-122"/>
                          <a:cs typeface="微软雅黑" panose="020B0503020204020204" charset="-122"/>
                        </a:rPr>
                        <a:t>严重升高的一线治疗药物</a:t>
                      </a:r>
                      <a:r>
                        <a:rPr lang="zh-CN" altLang="en-US" sz="120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1200">
                        <a:solidFill>
                          <a:schemeClr val="dk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R w="12700">
                      <a:solidFill>
                        <a:schemeClr val="tx1"/>
                      </a:solidFill>
                      <a:prstDash val="solid"/>
                    </a:lnR>
                    <a:solidFill>
                      <a:srgbClr val="E9EDF4"/>
                    </a:solidFill>
                  </a:tcPr>
                </a:tc>
              </a:tr>
              <a:tr h="767080">
                <a:tc>
                  <a:txBody>
                    <a:bodyPr/>
                    <a:p>
                      <a:pPr algn="ctr" rtl="0" eaLnBrk="0">
                        <a:lnSpc>
                          <a:spcPct val="109000"/>
                        </a:lnSpc>
                      </a:pPr>
                      <a:r>
                        <a:rPr lang="en-US" sz="1400">
                          <a:solidFill>
                            <a:schemeClr val="dk1"/>
                          </a:solidFill>
                          <a:latin typeface="微软雅黑" panose="020B0503020204020204" charset="-122"/>
                          <a:ea typeface="微软雅黑" panose="020B0503020204020204" charset="-122"/>
                          <a:cs typeface="微软雅黑" panose="020B0503020204020204" charset="-122"/>
                          <a:sym typeface="+mn-ea"/>
                        </a:rPr>
                        <a:t>妊娠期合并急性胰腺炎专家共识</a:t>
                      </a:r>
                      <a:r>
                        <a:rPr lang="en-US" sz="1400" baseline="30000">
                          <a:solidFill>
                            <a:schemeClr val="dk1"/>
                          </a:solidFill>
                          <a:latin typeface="微软雅黑" panose="020B0503020204020204" charset="-122"/>
                          <a:ea typeface="微软雅黑" panose="020B0503020204020204" charset="-122"/>
                          <a:cs typeface="微软雅黑" panose="020B0503020204020204" charset="-122"/>
                          <a:sym typeface="+mn-ea"/>
                        </a:rPr>
                        <a:t>[2]</a:t>
                      </a:r>
                      <a:r>
                        <a:rPr lang="en-US" sz="1400">
                          <a:solidFill>
                            <a:schemeClr val="dk1"/>
                          </a:solidFill>
                          <a:latin typeface="微软雅黑" panose="020B0503020204020204" charset="-122"/>
                          <a:ea typeface="微软雅黑" panose="020B0503020204020204" charset="-122"/>
                          <a:cs typeface="微软雅黑" panose="020B0503020204020204" charset="-122"/>
                          <a:sym typeface="+mn-ea"/>
                        </a:rPr>
                        <a:t>（2022）</a:t>
                      </a:r>
                      <a:endParaRPr 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a:solidFill>
                        <a:schemeClr val="tx1"/>
                      </a:solidFill>
                      <a:prstDash val="solid"/>
                    </a:lnL>
                    <a:lnB w="12700">
                      <a:solidFill>
                        <a:schemeClr val="tx1"/>
                      </a:solidFill>
                      <a:prstDash val="solid"/>
                    </a:lnB>
                    <a:solidFill>
                      <a:srgbClr val="E9EDF4"/>
                    </a:solidFill>
                  </a:tcPr>
                </a:tc>
                <a:tc>
                  <a:txBody>
                    <a:bodyPr/>
                    <a:p>
                      <a:pPr algn="l" rtl="0" eaLnBrk="0">
                        <a:lnSpc>
                          <a:spcPct val="138000"/>
                        </a:lnSpc>
                        <a:buClrTx/>
                        <a:buSzTx/>
                        <a:buFontTx/>
                      </a:pPr>
                      <a:r>
                        <a:rPr lang="en-US" sz="120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sz="1200">
                          <a:solidFill>
                            <a:schemeClr val="dk1"/>
                          </a:solidFill>
                          <a:latin typeface="Arial" panose="020B0604020202020204" pitchFamily="34" charset="0"/>
                          <a:ea typeface="微软雅黑" panose="020B0503020204020204" charset="-122"/>
                          <a:cs typeface="微软雅黑" panose="020B0503020204020204" charset="-122"/>
                          <a:sym typeface="+mn-ea"/>
                        </a:rPr>
                        <a:t>●</a:t>
                      </a:r>
                      <a:r>
                        <a:rPr lang="en-US" sz="1200">
                          <a:solidFill>
                            <a:schemeClr val="dk1"/>
                          </a:solidFill>
                          <a:latin typeface="微软雅黑" panose="020B0503020204020204" charset="-122"/>
                          <a:ea typeface="微软雅黑" panose="020B0503020204020204" charset="-122"/>
                          <a:cs typeface="微软雅黑" panose="020B0503020204020204" charset="-122"/>
                          <a:sym typeface="+mn-ea"/>
                        </a:rPr>
                        <a:t>研究显示ω-3脂肪酸用于降低孕妇甘油三酯相对安全，且起效迅速</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en-US" sz="1200">
                        <a:solidFill>
                          <a:schemeClr val="dk1"/>
                        </a:solidFill>
                        <a:latin typeface="微软雅黑" panose="020B0503020204020204" charset="-122"/>
                        <a:ea typeface="微软雅黑" panose="020B0503020204020204" charset="-122"/>
                        <a:cs typeface="微软雅黑" panose="020B0503020204020204" charset="-122"/>
                      </a:endParaRPr>
                    </a:p>
                    <a:p>
                      <a:pPr algn="l" rtl="0" eaLnBrk="0">
                        <a:lnSpc>
                          <a:spcPct val="138000"/>
                        </a:lnSpc>
                        <a:buClrTx/>
                        <a:buSzTx/>
                        <a:buFontTx/>
                      </a:pPr>
                      <a:r>
                        <a:rPr lang="en-US" sz="120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sz="1200">
                          <a:solidFill>
                            <a:schemeClr val="dk1"/>
                          </a:solidFill>
                          <a:latin typeface="Arial" panose="020B0604020202020204" pitchFamily="34" charset="0"/>
                          <a:ea typeface="微软雅黑" panose="020B0503020204020204" charset="-122"/>
                          <a:cs typeface="微软雅黑" panose="020B0503020204020204" charset="-122"/>
                          <a:sym typeface="+mn-ea"/>
                        </a:rPr>
                        <a:t>●</a:t>
                      </a:r>
                      <a:r>
                        <a:rPr lang="en-US" sz="1200">
                          <a:solidFill>
                            <a:schemeClr val="dk1"/>
                          </a:solidFill>
                          <a:latin typeface="微软雅黑" panose="020B0503020204020204" charset="-122"/>
                          <a:ea typeface="微软雅黑" panose="020B0503020204020204" charset="-122"/>
                          <a:cs typeface="微软雅黑" panose="020B0503020204020204" charset="-122"/>
                          <a:sym typeface="+mn-ea"/>
                        </a:rPr>
                        <a:t>其他降脂药物未见相关推荐</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R w="12700">
                      <a:solidFill>
                        <a:schemeClr val="tx1"/>
                      </a:solidFill>
                      <a:prstDash val="solid"/>
                    </a:lnR>
                    <a:lnB w="12700">
                      <a:solidFill>
                        <a:schemeClr val="tx1"/>
                      </a:solidFill>
                      <a:prstDash val="solid"/>
                    </a:lnB>
                    <a:solidFill>
                      <a:srgbClr val="E9EDF4"/>
                    </a:solidFill>
                  </a:tcPr>
                </a:tc>
              </a:tr>
            </a:tbl>
          </a:graphicData>
        </a:graphic>
      </p:graphicFrame>
      <p:sp>
        <p:nvSpPr>
          <p:cNvPr id="3" name="矩形 2"/>
          <p:cNvSpPr/>
          <p:nvPr/>
        </p:nvSpPr>
        <p:spPr>
          <a:xfrm>
            <a:off x="685800" y="1484630"/>
            <a:ext cx="4500245" cy="4819015"/>
          </a:xfrm>
          <a:prstGeom prst="rect">
            <a:avLst/>
          </a:prstGeom>
          <a:solidFill>
            <a:srgbClr val="E9EDF4"/>
          </a:solidFill>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矩形 3"/>
          <p:cNvSpPr/>
          <p:nvPr/>
        </p:nvSpPr>
        <p:spPr>
          <a:xfrm>
            <a:off x="685800" y="875665"/>
            <a:ext cx="4500245" cy="580390"/>
          </a:xfrm>
          <a:prstGeom prst="rect">
            <a:avLst/>
          </a:prstGeom>
          <a:ln w="12700" cmpd="sng">
            <a:solidFill>
              <a:schemeClr val="tx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686435" y="941070"/>
            <a:ext cx="4499610" cy="460375"/>
          </a:xfrm>
          <a:prstGeom prst="rect">
            <a:avLst/>
          </a:prstGeom>
          <a:noFill/>
        </p:spPr>
        <p:txBody>
          <a:bodyPr wrap="square" rtlCol="0">
            <a:spAutoFit/>
          </a:bodyPr>
          <a:p>
            <a:pPr algn="ctr"/>
            <a:r>
              <a:rPr sz="2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耐受性良好，具有更好的安全性</a:t>
            </a:r>
            <a:endParaRPr sz="24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790575" y="1628140"/>
            <a:ext cx="4314825" cy="4544695"/>
          </a:xfrm>
          <a:prstGeom prst="rect">
            <a:avLst/>
          </a:prstGeom>
          <a:noFill/>
        </p:spPr>
        <p:txBody>
          <a:bodyPr wrap="square" rtlCol="0" anchor="ctr" anchorCtr="1">
            <a:noAutofit/>
          </a:bodyPr>
          <a:p>
            <a:pPr algn="l"/>
            <a:r>
              <a:rPr lang="en-US" b="1">
                <a:solidFill>
                  <a:schemeClr val="dk1"/>
                </a:solidFill>
                <a:latin typeface="微软雅黑" panose="020B0503020204020204" charset="-122"/>
                <a:ea typeface="微软雅黑" panose="020B0503020204020204" charset="-122"/>
                <a:cs typeface="微软雅黑" panose="020B0503020204020204" charset="-122"/>
              </a:rPr>
              <a:t>药品说明书：</a:t>
            </a:r>
            <a:endParaRPr lang="en-US" b="1">
              <a:solidFill>
                <a:schemeClr val="dk1"/>
              </a:solidFill>
              <a:latin typeface="微软雅黑" panose="020B0503020204020204" charset="-122"/>
              <a:ea typeface="微软雅黑" panose="020B0503020204020204" charset="-122"/>
              <a:cs typeface="微软雅黑" panose="020B0503020204020204" charset="-122"/>
            </a:endParaRPr>
          </a:p>
          <a:p>
            <a:pPr algn="l"/>
            <a:endParaRPr lang="en-US" sz="1600" b="1">
              <a:solidFill>
                <a:schemeClr val="dk1"/>
              </a:solidFill>
              <a:latin typeface="微软雅黑" panose="020B0503020204020204" charset="-122"/>
              <a:ea typeface="微软雅黑" panose="020B0503020204020204" charset="-122"/>
              <a:cs typeface="微软雅黑" panose="020B0503020204020204" charset="-122"/>
            </a:endParaRPr>
          </a:p>
          <a:p>
            <a:pPr algn="l"/>
            <a:r>
              <a:rPr lang="en-US" sz="1600" b="1">
                <a:solidFill>
                  <a:schemeClr val="dk1"/>
                </a:solidFill>
                <a:latin typeface="微软雅黑" panose="020B0503020204020204" charset="-122"/>
                <a:ea typeface="微软雅黑" panose="020B0503020204020204" charset="-122"/>
                <a:cs typeface="微软雅黑" panose="020B0503020204020204" charset="-122"/>
              </a:rPr>
              <a:t>•常见不良反应：</a:t>
            </a:r>
            <a:r>
              <a:rPr lang="en-US" sz="1600">
                <a:solidFill>
                  <a:schemeClr val="dk1"/>
                </a:solidFill>
                <a:latin typeface="微软雅黑" panose="020B0503020204020204" charset="-122"/>
                <a:ea typeface="微软雅黑" panose="020B0503020204020204" charset="-122"/>
                <a:cs typeface="微软雅黑" panose="020B0503020204020204" charset="-122"/>
              </a:rPr>
              <a:t>胃肠道疾病（包括腹胀、腹痛、便秘、腹泻、消化不良、胃肠胀气、嗳气、胃食管反流病恶心或呕吐）；心脏疾病（房颤）。</a:t>
            </a:r>
            <a:endParaRPr lang="en-US" sz="1600">
              <a:solidFill>
                <a:schemeClr val="dk1"/>
              </a:solidFill>
              <a:latin typeface="微软雅黑" panose="020B0503020204020204" charset="-122"/>
              <a:ea typeface="微软雅黑" panose="020B0503020204020204" charset="-122"/>
              <a:cs typeface="微软雅黑" panose="020B0503020204020204" charset="-122"/>
            </a:endParaRPr>
          </a:p>
          <a:p>
            <a:pPr algn="l"/>
            <a:endParaRPr lang="en-US" sz="1600">
              <a:solidFill>
                <a:schemeClr val="dk1"/>
              </a:solidFill>
              <a:latin typeface="微软雅黑" panose="020B0503020204020204" charset="-122"/>
              <a:ea typeface="微软雅黑" panose="020B0503020204020204" charset="-122"/>
              <a:cs typeface="微软雅黑" panose="020B0503020204020204" charset="-122"/>
            </a:endParaRPr>
          </a:p>
          <a:p>
            <a:pPr algn="l"/>
            <a:r>
              <a:rPr lang="en-US" sz="1600">
                <a:solidFill>
                  <a:schemeClr val="dk1"/>
                </a:solidFill>
                <a:latin typeface="微软雅黑" panose="020B0503020204020204" charset="-122"/>
                <a:ea typeface="微软雅黑" panose="020B0503020204020204" charset="-122"/>
                <a:cs typeface="微软雅黑" panose="020B0503020204020204" charset="-122"/>
              </a:rPr>
              <a:t>•</a:t>
            </a:r>
            <a:r>
              <a:rPr lang="en-US" sz="1600" b="1">
                <a:solidFill>
                  <a:schemeClr val="dk1"/>
                </a:solidFill>
                <a:latin typeface="微软雅黑" panose="020B0503020204020204" charset="-122"/>
                <a:ea typeface="微软雅黑" panose="020B0503020204020204" charset="-122"/>
                <a:cs typeface="微软雅黑" panose="020B0503020204020204" charset="-122"/>
              </a:rPr>
              <a:t>禁忌：</a:t>
            </a:r>
            <a:r>
              <a:rPr lang="en-US" sz="1600">
                <a:solidFill>
                  <a:schemeClr val="dk1"/>
                </a:solidFill>
                <a:latin typeface="微软雅黑" panose="020B0503020204020204" charset="-122"/>
                <a:ea typeface="微软雅黑" panose="020B0503020204020204" charset="-122"/>
                <a:cs typeface="微软雅黑" panose="020B0503020204020204" charset="-122"/>
              </a:rPr>
              <a:t>对药品的活性成分，大豆，花生或其他辅料过敏者禁用。</a:t>
            </a:r>
            <a:endParaRPr lang="en-US" sz="1600">
              <a:solidFill>
                <a:schemeClr val="dk1"/>
              </a:solidFill>
              <a:latin typeface="微软雅黑" panose="020B0503020204020204" charset="-122"/>
              <a:ea typeface="微软雅黑" panose="020B0503020204020204" charset="-122"/>
              <a:cs typeface="微软雅黑" panose="020B0503020204020204" charset="-122"/>
            </a:endParaRPr>
          </a:p>
          <a:p>
            <a:pPr algn="l"/>
            <a:endParaRPr lang="en-US" sz="1600">
              <a:solidFill>
                <a:schemeClr val="dk1"/>
              </a:solidFill>
              <a:latin typeface="微软雅黑" panose="020B0503020204020204" charset="-122"/>
              <a:ea typeface="微软雅黑" panose="020B0503020204020204" charset="-122"/>
              <a:cs typeface="微软雅黑" panose="020B0503020204020204" charset="-122"/>
            </a:endParaRPr>
          </a:p>
          <a:p>
            <a:pPr algn="l"/>
            <a:endParaRPr lang="en-US" sz="1600">
              <a:solidFill>
                <a:schemeClr val="dk1"/>
              </a:solidFill>
              <a:latin typeface="微软雅黑" panose="020B0503020204020204" charset="-122"/>
              <a:ea typeface="微软雅黑" panose="020B0503020204020204" charset="-122"/>
              <a:cs typeface="微软雅黑" panose="020B0503020204020204" charset="-122"/>
            </a:endParaRPr>
          </a:p>
          <a:p>
            <a:pPr algn="l"/>
            <a:r>
              <a:rPr lang="en-US" b="1">
                <a:solidFill>
                  <a:schemeClr val="dk1"/>
                </a:solidFill>
                <a:latin typeface="微软雅黑" panose="020B0503020204020204" charset="-122"/>
                <a:ea typeface="微软雅黑" panose="020B0503020204020204" charset="-122"/>
                <a:cs typeface="微软雅黑" panose="020B0503020204020204" charset="-122"/>
              </a:rPr>
              <a:t>同类产品临床反馈：</a:t>
            </a:r>
            <a:endParaRPr lang="en-US" b="1">
              <a:solidFill>
                <a:schemeClr val="dk1"/>
              </a:solidFill>
              <a:latin typeface="微软雅黑" panose="020B0503020204020204" charset="-122"/>
              <a:ea typeface="微软雅黑" panose="020B0503020204020204" charset="-122"/>
              <a:cs typeface="微软雅黑" panose="020B0503020204020204" charset="-122"/>
            </a:endParaRPr>
          </a:p>
          <a:p>
            <a:pPr algn="l"/>
            <a:endParaRPr lang="en-US" sz="1600">
              <a:solidFill>
                <a:schemeClr val="dk1"/>
              </a:solidFill>
              <a:latin typeface="微软雅黑" panose="020B0503020204020204" charset="-122"/>
              <a:ea typeface="微软雅黑" panose="020B0503020204020204" charset="-122"/>
              <a:cs typeface="微软雅黑" panose="020B0503020204020204" charset="-122"/>
            </a:endParaRPr>
          </a:p>
          <a:p>
            <a:pPr algn="l"/>
            <a:r>
              <a:rPr lang="en-US" sz="1600">
                <a:solidFill>
                  <a:schemeClr val="dk1"/>
                </a:solidFill>
                <a:latin typeface="微软雅黑" panose="020B0503020204020204" charset="-122"/>
                <a:ea typeface="微软雅黑" panose="020B0503020204020204" charset="-122"/>
                <a:cs typeface="微软雅黑" panose="020B0503020204020204" charset="-122"/>
              </a:rPr>
              <a:t>•自获得全球首次监管批准至2025年1月22日，累计惠及患者估计为1400万。</a:t>
            </a:r>
            <a:endParaRPr lang="en-US" sz="1600">
              <a:solidFill>
                <a:schemeClr val="dk1"/>
              </a:solidFill>
              <a:latin typeface="微软雅黑" panose="020B0503020204020204" charset="-122"/>
              <a:ea typeface="微软雅黑" panose="020B0503020204020204" charset="-122"/>
              <a:cs typeface="微软雅黑" panose="020B0503020204020204" charset="-122"/>
            </a:endParaRPr>
          </a:p>
          <a:p>
            <a:pPr algn="l"/>
            <a:endParaRPr lang="en-US" sz="1600">
              <a:solidFill>
                <a:schemeClr val="dk1"/>
              </a:solidFill>
              <a:latin typeface="微软雅黑" panose="020B0503020204020204" charset="-122"/>
              <a:ea typeface="微软雅黑" panose="020B0503020204020204" charset="-122"/>
              <a:cs typeface="微软雅黑" panose="020B0503020204020204" charset="-122"/>
            </a:endParaRPr>
          </a:p>
          <a:p>
            <a:pPr algn="l"/>
            <a:r>
              <a:rPr lang="en-US" sz="1600">
                <a:solidFill>
                  <a:schemeClr val="dk1"/>
                </a:solidFill>
                <a:latin typeface="微软雅黑" panose="020B0503020204020204" charset="-122"/>
                <a:ea typeface="微软雅黑" panose="020B0503020204020204" charset="-122"/>
                <a:cs typeface="微软雅黑" panose="020B0503020204020204" charset="-122"/>
              </a:rPr>
              <a:t>•ω-3脂肪酸乙酯90软胶囊是一种耐受性良好的能够有效治疗HTG的方法且具有更好的安全性特征。</a:t>
            </a:r>
            <a:endParaRPr lang="en-US" sz="1600">
              <a:solidFill>
                <a:schemeClr val="dk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660400" y="-23813"/>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药品有效性（</a:t>
            </a:r>
            <a:r>
              <a:rPr lang="en-US" altLang="zh-CN"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1/2</a:t>
            </a: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a:t>
            </a:r>
            <a:endPar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40" name="picture 140"/>
          <p:cNvPicPr>
            <a:picLocks noChangeAspect="1"/>
          </p:cNvPicPr>
          <p:nvPr/>
        </p:nvPicPr>
        <p:blipFill>
          <a:blip r:embed="rId1"/>
          <a:stretch>
            <a:fillRect/>
          </a:stretch>
        </p:blipFill>
        <p:spPr>
          <a:xfrm rot="21600000">
            <a:off x="6382892" y="3184207"/>
            <a:ext cx="4937760" cy="3103232"/>
          </a:xfrm>
          <a:prstGeom prst="rect">
            <a:avLst/>
          </a:prstGeom>
          <a:ln w="79375" cmpd="sng">
            <a:noFill/>
            <a:prstDash val="solid"/>
          </a:ln>
        </p:spPr>
      </p:pic>
      <p:sp>
        <p:nvSpPr>
          <p:cNvPr id="142" name="textbox 142"/>
          <p:cNvSpPr/>
          <p:nvPr/>
        </p:nvSpPr>
        <p:spPr>
          <a:xfrm>
            <a:off x="6383654" y="1362202"/>
            <a:ext cx="4916804" cy="1677670"/>
          </a:xfrm>
          <a:prstGeom prst="rect">
            <a:avLst/>
          </a:prstGeom>
          <a:solidFill>
            <a:srgbClr val="E9EDF4">
              <a:alpha val="67000"/>
            </a:srgbClr>
          </a:solidFill>
          <a:ln w="0" cap="flat">
            <a:noFill/>
            <a:prstDash val="solid"/>
            <a:miter lim="0"/>
          </a:ln>
        </p:spPr>
        <p:txBody>
          <a:bodyPr vert="horz" wrap="square" lIns="0" tIns="0" rIns="0" bIns="0"/>
          <a:p>
            <a:pPr indent="304800" algn="just" rtl="0" eaLnBrk="0" fontAlgn="auto">
              <a:lnSpc>
                <a:spcPct val="112000"/>
              </a:lnSpc>
              <a:extLst>
                <a:ext uri="{35155182-B16C-46BC-9424-99874614C6A1}">
                  <wpsdc:indentchars xmlns:wpsdc="http://www.wps.cn/officeDocument/2017/drawingmlCustomData" val="200" checksum="1077528236"/>
                </a:ext>
              </a:extLst>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一项RCT研究</a:t>
            </a:r>
            <a:r>
              <a:rPr sz="1200" kern="0" spc="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，纳入201</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名患者，在瑞舒伐他汀治疗4周后TG水平仍高的患者，随机接受瑞舒伐他汀20mg/d加</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ω-3脂肪酸4g/d（联合治疗组，每1g ω-3脂肪酸包含 460mg EPA和380mg DHA）或瑞舒</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伐他汀20mg/d（瑞</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舒伐他汀），随访8周</a:t>
            </a:r>
            <a:r>
              <a:rPr lang="zh-CN"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04800" algn="just" rtl="0" eaLnBrk="0" fontAlgn="auto">
              <a:lnSpc>
                <a:spcPct val="112000"/>
              </a:lnSpc>
              <a:extLst>
                <a:ext uri="{35155182-B16C-46BC-9424-99874614C6A1}">
                  <wpsdc:indentchars xmlns:wpsdc="http://www.wps.cn/officeDocument/2017/drawingmlCustomData" val="200" checksum="1077528236"/>
                </a:ext>
              </a:extLst>
            </a:pP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与瑞舒伐他汀组相比， </a:t>
            </a:r>
            <a:r>
              <a:rPr sz="12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联合治疗组显</a:t>
            </a:r>
            <a:r>
              <a:rPr sz="12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著降低了TG</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（-26.3% vs -11.4%</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，P</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&lt;0.001）和非 HDL-C 水平（-10.7%</a:t>
            </a:r>
            <a:r>
              <a:rPr lang="en-US"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VS</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，P=0.001）</a:t>
            </a:r>
            <a:endPar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indent="307340" algn="just" rtl="0" eaLnBrk="0" fontAlgn="auto">
              <a:lnSpc>
                <a:spcPct val="112000"/>
              </a:lnSpc>
              <a:extLst>
                <a:ext uri="{35155182-B16C-46BC-9424-99874614C6A1}">
                  <wpsdc:indentchars xmlns:wpsdc="http://www.wps.cn/officeDocument/2017/drawingmlCustomData" val="200" checksum="645770192"/>
                </a:ext>
              </a:extLst>
            </a:pP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治疗8周后，</a:t>
            </a:r>
            <a:r>
              <a:rPr sz="12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联合治疗组的总胆固醇、</a:t>
            </a:r>
            <a:r>
              <a:rPr sz="12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VLDL</a:t>
            </a:r>
            <a:r>
              <a:rPr sz="12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-C、</a:t>
            </a:r>
            <a:r>
              <a:rPr sz="12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ApoA</a:t>
            </a:r>
            <a:r>
              <a:rPr sz="12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1和</a:t>
            </a:r>
            <a:r>
              <a:rPr sz="12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ApoB</a:t>
            </a:r>
            <a:r>
              <a:rPr sz="12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的</a:t>
            </a:r>
            <a:r>
              <a:rPr sz="12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下降</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幅度也大于瑞舒伐他汀组（P&lt;0</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.05）</a:t>
            </a:r>
            <a:r>
              <a:rPr lang="zh-CN"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44" name="picture 144"/>
          <p:cNvPicPr>
            <a:picLocks noChangeAspect="1"/>
          </p:cNvPicPr>
          <p:nvPr/>
        </p:nvPicPr>
        <p:blipFill>
          <a:blip r:embed="rId2"/>
          <a:stretch>
            <a:fillRect/>
          </a:stretch>
        </p:blipFill>
        <p:spPr>
          <a:xfrm rot="21600000">
            <a:off x="6411307" y="2674069"/>
            <a:ext cx="99547" cy="102912"/>
          </a:xfrm>
          <a:prstGeom prst="rect">
            <a:avLst/>
          </a:prstGeom>
        </p:spPr>
      </p:pic>
      <p:pic>
        <p:nvPicPr>
          <p:cNvPr id="146" name="picture 146"/>
          <p:cNvPicPr>
            <a:picLocks noChangeAspect="1"/>
          </p:cNvPicPr>
          <p:nvPr/>
        </p:nvPicPr>
        <p:blipFill>
          <a:blip r:embed="rId3"/>
          <a:stretch>
            <a:fillRect/>
          </a:stretch>
        </p:blipFill>
        <p:spPr>
          <a:xfrm rot="21600000">
            <a:off x="6411307" y="2224489"/>
            <a:ext cx="99547" cy="102912"/>
          </a:xfrm>
          <a:prstGeom prst="rect">
            <a:avLst/>
          </a:prstGeom>
        </p:spPr>
      </p:pic>
      <p:pic>
        <p:nvPicPr>
          <p:cNvPr id="148" name="picture 148"/>
          <p:cNvPicPr>
            <a:picLocks noChangeAspect="1"/>
          </p:cNvPicPr>
          <p:nvPr/>
        </p:nvPicPr>
        <p:blipFill>
          <a:blip r:embed="rId4"/>
          <a:stretch>
            <a:fillRect/>
          </a:stretch>
        </p:blipFill>
        <p:spPr>
          <a:xfrm rot="21600000">
            <a:off x="6411307" y="1439375"/>
            <a:ext cx="99547" cy="102912"/>
          </a:xfrm>
          <a:prstGeom prst="rect">
            <a:avLst/>
          </a:prstGeom>
        </p:spPr>
      </p:pic>
      <p:sp>
        <p:nvSpPr>
          <p:cNvPr id="150" name="rect 150"/>
          <p:cNvSpPr/>
          <p:nvPr/>
        </p:nvSpPr>
        <p:spPr>
          <a:xfrm>
            <a:off x="406400" y="1438275"/>
            <a:ext cx="5622290" cy="1228090"/>
          </a:xfrm>
          <a:prstGeom prst="rect">
            <a:avLst/>
          </a:prstGeom>
          <a:solidFill>
            <a:srgbClr val="E9EDF4">
              <a:alpha val="67000"/>
            </a:srgbClr>
          </a:solidFill>
          <a:ln w="0" cap="flat">
            <a:noFill/>
            <a:prstDash val="solid"/>
            <a:miter lim="0"/>
          </a:ln>
        </p:spPr>
        <p:txBody>
          <a:bodyPr rtlCol="0"/>
          <a:p>
            <a:pPr algn="ctr"/>
            <a:endParaRPr lang="zh-CN" altLang="en-US"/>
          </a:p>
        </p:txBody>
      </p:sp>
      <p:sp>
        <p:nvSpPr>
          <p:cNvPr id="152" name="textbox 152"/>
          <p:cNvSpPr/>
          <p:nvPr/>
        </p:nvSpPr>
        <p:spPr>
          <a:xfrm>
            <a:off x="544195" y="1333500"/>
            <a:ext cx="5459095" cy="1361440"/>
          </a:xfrm>
          <a:prstGeom prst="rect">
            <a:avLst/>
          </a:prstGeom>
          <a:noFill/>
          <a:ln w="0" cap="flat">
            <a:noFill/>
            <a:prstDash val="solid"/>
            <a:miter lim="0"/>
          </a:ln>
        </p:spPr>
        <p:txBody>
          <a:bodyPr vert="horz" wrap="square" lIns="0" tIns="0" rIns="0" bIns="0"/>
          <a:p>
            <a:pPr algn="l" rtl="0" eaLnBrk="0">
              <a:lnSpc>
                <a:spcPct val="81000"/>
              </a:lnSpc>
            </a:pPr>
            <a:endParaRPr sz="1200" dirty="0">
              <a:latin typeface="微软雅黑" panose="020B0503020204020204" charset="-122"/>
              <a:ea typeface="微软雅黑" panose="020B0503020204020204" charset="-122"/>
              <a:cs typeface="微软雅黑" panose="020B0503020204020204" charset="-122"/>
            </a:endParaRPr>
          </a:p>
          <a:p>
            <a:pPr marL="12700" indent="4445" algn="l" rtl="0" eaLnBrk="0">
              <a:lnSpc>
                <a:spcPct val="99000"/>
              </a:lnSpc>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中国人群3期临床研究</a:t>
            </a:r>
            <a:r>
              <a:rPr sz="1200" kern="0" spc="40" baseline="2800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，纳入不同类型高甘油三</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脂血脂患者，</a:t>
            </a:r>
            <a:r>
              <a:rPr sz="1200"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分为3个队列：重度</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HTG</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队列（n=76</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中度</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HTG</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队列(n=9</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6)，以及联合使用他汀类药物队列(n=76)</a:t>
            </a:r>
            <a:r>
              <a:rPr lang="zh-CN"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200" dirty="0">
              <a:latin typeface="微软雅黑" panose="020B0503020204020204" charset="-122"/>
              <a:ea typeface="微软雅黑" panose="020B0503020204020204" charset="-122"/>
              <a:cs typeface="微软雅黑" panose="020B0503020204020204" charset="-122"/>
            </a:endParaRPr>
          </a:p>
          <a:p>
            <a:pPr marL="12700" indent="4445" algn="l" defTabSz="914400" rtl="0" eaLnBrk="0">
              <a:lnSpc>
                <a:spcPct val="99000"/>
              </a:lnSpc>
              <a:spcBef>
                <a:spcPts val="745"/>
              </a:spcBef>
              <a:buClrTx/>
              <a:buSzTx/>
              <a:buFontTx/>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在重度HTG队列中， </a:t>
            </a:r>
            <a:r>
              <a:rPr sz="1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ω-3脂肪酸乙酯 90 显著降低患者TG水平29.5%</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，而安慰剂组为 +0.26%</a:t>
            </a:r>
            <a:r>
              <a:rPr lang="zh-CN"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在中度 HTG 和联合他汀治疗队列中治疗组的相应TG变化为 -12.12% 和 -23.25% （相应安慰剂组TG变化为 +55.45% 和 +6.24%）</a:t>
            </a:r>
            <a:r>
              <a:rPr lang="zh-CN"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54" name="picture 154"/>
          <p:cNvPicPr>
            <a:picLocks noChangeAspect="1"/>
          </p:cNvPicPr>
          <p:nvPr/>
        </p:nvPicPr>
        <p:blipFill>
          <a:blip r:embed="rId5"/>
          <a:stretch>
            <a:fillRect/>
          </a:stretch>
        </p:blipFill>
        <p:spPr>
          <a:xfrm rot="21600000">
            <a:off x="434437" y="2142290"/>
            <a:ext cx="103875" cy="107387"/>
          </a:xfrm>
          <a:prstGeom prst="rect">
            <a:avLst/>
          </a:prstGeom>
        </p:spPr>
      </p:pic>
      <p:pic>
        <p:nvPicPr>
          <p:cNvPr id="156" name="picture 156"/>
          <p:cNvPicPr>
            <a:picLocks noChangeAspect="1"/>
          </p:cNvPicPr>
          <p:nvPr/>
        </p:nvPicPr>
        <p:blipFill>
          <a:blip r:embed="rId6"/>
          <a:stretch>
            <a:fillRect/>
          </a:stretch>
        </p:blipFill>
        <p:spPr>
          <a:xfrm rot="21600000">
            <a:off x="434437" y="1532055"/>
            <a:ext cx="103875" cy="107387"/>
          </a:xfrm>
          <a:prstGeom prst="rect">
            <a:avLst/>
          </a:prstGeom>
        </p:spPr>
      </p:pic>
      <p:graphicFrame>
        <p:nvGraphicFramePr>
          <p:cNvPr id="158" name="table 158"/>
          <p:cNvGraphicFramePr>
            <a:graphicFrameLocks noGrp="1"/>
          </p:cNvGraphicFramePr>
          <p:nvPr>
            <p:custDataLst>
              <p:tags r:id="rId7"/>
            </p:custDataLst>
          </p:nvPr>
        </p:nvGraphicFramePr>
        <p:xfrm>
          <a:off x="434340" y="2948940"/>
          <a:ext cx="5600065" cy="1184910"/>
        </p:xfrm>
        <a:graphic>
          <a:graphicData uri="http://schemas.openxmlformats.org/drawingml/2006/table">
            <a:tbl>
              <a:tblPr/>
              <a:tblGrid>
                <a:gridCol w="951230"/>
                <a:gridCol w="1547495"/>
                <a:gridCol w="1547495"/>
                <a:gridCol w="1553845"/>
              </a:tblGrid>
              <a:tr h="313055">
                <a:tc>
                  <a:txBody>
                    <a:bodyPr/>
                    <a:p>
                      <a:pPr algn="ctr" rtl="0" eaLnBrk="0">
                        <a:lnSpc>
                          <a:spcPct val="113000"/>
                        </a:lnSpc>
                      </a:pPr>
                      <a:r>
                        <a:rPr sz="10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血脂指标</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0BD"/>
                    </a:solidFill>
                  </a:tcPr>
                </a:tc>
                <a:tc>
                  <a:txBody>
                    <a:bodyPr/>
                    <a:p>
                      <a:pPr algn="ctr" rtl="0" eaLnBrk="0">
                        <a:lnSpc>
                          <a:spcPct val="113000"/>
                        </a:lnSpc>
                      </a:pPr>
                      <a:r>
                        <a:rPr sz="10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治疗组</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0BD"/>
                    </a:solidFill>
                  </a:tcPr>
                </a:tc>
                <a:tc>
                  <a:txBody>
                    <a:bodyPr/>
                    <a:p>
                      <a:pPr algn="ctr" rtl="0" eaLnBrk="0">
                        <a:lnSpc>
                          <a:spcPct val="113000"/>
                        </a:lnSpc>
                      </a:pPr>
                      <a:r>
                        <a:rPr sz="10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安慰剂组</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0BD"/>
                    </a:solidFill>
                  </a:tcPr>
                </a:tc>
                <a:tc>
                  <a:txBody>
                    <a:bodyPr/>
                    <a:p>
                      <a:pPr algn="ctr" rtl="0" eaLnBrk="0">
                        <a:lnSpc>
                          <a:spcPct val="113000"/>
                        </a:lnSpc>
                      </a:pPr>
                      <a:r>
                        <a:rPr sz="10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组间差异显著性</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0BD"/>
                    </a:solidFill>
                  </a:tcPr>
                </a:tc>
              </a:tr>
              <a:tr h="280035">
                <a:tc>
                  <a:txBody>
                    <a:bodyPr/>
                    <a:p>
                      <a:pPr algn="ctr" rtl="0" eaLnBrk="0">
                        <a:lnSpc>
                          <a:spcPct val="106000"/>
                        </a:lnSpc>
                      </a:pPr>
                      <a:r>
                        <a:rPr sz="1000" kern="0" spc="20" dirty="0">
                          <a:solidFill>
                            <a:srgbClr val="000000">
                              <a:alpha val="100000"/>
                            </a:srgbClr>
                          </a:solidFill>
                          <a:latin typeface="微软雅黑" panose="020B0503020204020204" charset="-122"/>
                          <a:ea typeface="微软雅黑" panose="020B0503020204020204" charset="-122"/>
                          <a:cs typeface="Georgia" panose="02040502050405020303"/>
                        </a:rPr>
                        <a:t>TG</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p>
                      <a:pPr algn="ctr" rtl="0" eaLnBrk="0">
                        <a:lnSpc>
                          <a:spcPct val="117000"/>
                        </a:lnSpc>
                      </a:pPr>
                      <a:r>
                        <a:rPr sz="1000" kern="0" spc="60" dirty="0">
                          <a:solidFill>
                            <a:srgbClr val="000000">
                              <a:alpha val="100000"/>
                            </a:srgbClr>
                          </a:solidFill>
                          <a:latin typeface="微软雅黑" panose="020B0503020204020204" charset="-122"/>
                          <a:ea typeface="微软雅黑" panose="020B0503020204020204" charset="-122"/>
                          <a:cs typeface="Georgia" panose="02040502050405020303"/>
                        </a:rPr>
                        <a:t>-29.46%</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p>
                      <a:pPr algn="ctr" rtl="0" eaLnBrk="0">
                        <a:lnSpc>
                          <a:spcPct val="117000"/>
                        </a:lnSpc>
                      </a:pPr>
                      <a:r>
                        <a:rPr sz="1000" kern="0" spc="10" dirty="0">
                          <a:solidFill>
                            <a:srgbClr val="000000">
                              <a:alpha val="100000"/>
                            </a:srgbClr>
                          </a:solidFill>
                          <a:latin typeface="微软雅黑" panose="020B0503020204020204" charset="-122"/>
                          <a:ea typeface="微软雅黑" panose="020B0503020204020204" charset="-122"/>
                          <a:cs typeface="Georgia" panose="02040502050405020303"/>
                        </a:rPr>
                        <a:t>+0.26%</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p>
                      <a:pPr algn="ctr" rtl="0" eaLnBrk="0">
                        <a:lnSpc>
                          <a:spcPct val="118000"/>
                        </a:lnSpc>
                      </a:pPr>
                      <a:r>
                        <a:rPr sz="1000" kern="0" spc="0" dirty="0">
                          <a:solidFill>
                            <a:srgbClr val="000000">
                              <a:alpha val="100000"/>
                            </a:srgbClr>
                          </a:solidFill>
                          <a:latin typeface="微软雅黑" panose="020B0503020204020204" charset="-122"/>
                          <a:ea typeface="微软雅黑" panose="020B0503020204020204" charset="-122"/>
                          <a:cs typeface="Georgia" panose="02040502050405020303"/>
                        </a:rPr>
                        <a:t>p</a:t>
                      </a:r>
                      <a:r>
                        <a:rPr sz="1000" kern="0" spc="150" dirty="0">
                          <a:solidFill>
                            <a:srgbClr val="000000">
                              <a:alpha val="100000"/>
                            </a:srgbClr>
                          </a:solidFill>
                          <a:latin typeface="微软雅黑" panose="020B0503020204020204" charset="-122"/>
                          <a:ea typeface="微软雅黑" panose="020B0503020204020204" charset="-122"/>
                          <a:cs typeface="Georgia" panose="02040502050405020303"/>
                        </a:rPr>
                        <a:t> </a:t>
                      </a:r>
                      <a:r>
                        <a:rPr sz="1000" kern="0" spc="0" dirty="0">
                          <a:solidFill>
                            <a:srgbClr val="000000">
                              <a:alpha val="100000"/>
                            </a:srgbClr>
                          </a:solidFill>
                          <a:latin typeface="微软雅黑" panose="020B0503020204020204" charset="-122"/>
                          <a:ea typeface="微软雅黑" panose="020B0503020204020204" charset="-122"/>
                          <a:cs typeface="Georgia" panose="02040502050405020303"/>
                        </a:rPr>
                        <a:t>=</a:t>
                      </a:r>
                      <a:r>
                        <a:rPr sz="1000" kern="0" spc="60" dirty="0">
                          <a:solidFill>
                            <a:srgbClr val="000000">
                              <a:alpha val="100000"/>
                            </a:srgbClr>
                          </a:solidFill>
                          <a:latin typeface="微软雅黑" panose="020B0503020204020204" charset="-122"/>
                          <a:ea typeface="微软雅黑" panose="020B0503020204020204" charset="-122"/>
                          <a:cs typeface="Georgia" panose="02040502050405020303"/>
                        </a:rPr>
                        <a:t> </a:t>
                      </a:r>
                      <a:r>
                        <a:rPr sz="1000" kern="0" spc="0" dirty="0">
                          <a:solidFill>
                            <a:srgbClr val="000000">
                              <a:alpha val="100000"/>
                            </a:srgbClr>
                          </a:solidFill>
                          <a:latin typeface="微软雅黑" panose="020B0503020204020204" charset="-122"/>
                          <a:ea typeface="微软雅黑" panose="020B0503020204020204" charset="-122"/>
                          <a:cs typeface="Georgia" panose="02040502050405020303"/>
                        </a:rPr>
                        <a:t>0.0019</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80035">
                <a:tc>
                  <a:txBody>
                    <a:bodyPr/>
                    <a:p>
                      <a:pPr algn="ctr" rtl="0" eaLnBrk="0">
                        <a:lnSpc>
                          <a:spcPct val="106000"/>
                        </a:lnSpc>
                      </a:pPr>
                      <a:r>
                        <a:rPr sz="1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总胆固醇</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p>
                      <a:pPr algn="ctr" rtl="0" eaLnBrk="0">
                        <a:lnSpc>
                          <a:spcPct val="118000"/>
                        </a:lnSpc>
                      </a:pPr>
                      <a:r>
                        <a:rPr sz="1000" kern="0" spc="60" dirty="0">
                          <a:solidFill>
                            <a:srgbClr val="000000">
                              <a:alpha val="100000"/>
                            </a:srgbClr>
                          </a:solidFill>
                          <a:latin typeface="微软雅黑" panose="020B0503020204020204" charset="-122"/>
                          <a:ea typeface="微软雅黑" panose="020B0503020204020204" charset="-122"/>
                          <a:cs typeface="Georgia" panose="02040502050405020303"/>
                        </a:rPr>
                        <a:t>-6.89%</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p>
                      <a:pPr algn="ctr" rtl="0" eaLnBrk="0">
                        <a:lnSpc>
                          <a:spcPct val="118000"/>
                        </a:lnSpc>
                      </a:pPr>
                      <a:r>
                        <a:rPr sz="1000" kern="0" spc="20" dirty="0">
                          <a:solidFill>
                            <a:srgbClr val="000000">
                              <a:alpha val="100000"/>
                            </a:srgbClr>
                          </a:solidFill>
                          <a:latin typeface="微软雅黑" panose="020B0503020204020204" charset="-122"/>
                          <a:ea typeface="微软雅黑" panose="020B0503020204020204" charset="-122"/>
                          <a:cs typeface="Georgia" panose="02040502050405020303"/>
                        </a:rPr>
                        <a:t>+2.34%</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p>
                      <a:pPr algn="ctr" rtl="0" eaLnBrk="0">
                        <a:lnSpc>
                          <a:spcPct val="118000"/>
                        </a:lnSpc>
                      </a:pPr>
                      <a:r>
                        <a:rPr sz="1000" kern="0" spc="0" dirty="0">
                          <a:solidFill>
                            <a:srgbClr val="000000">
                              <a:alpha val="100000"/>
                            </a:srgbClr>
                          </a:solidFill>
                          <a:latin typeface="微软雅黑" panose="020B0503020204020204" charset="-122"/>
                          <a:ea typeface="微软雅黑" panose="020B0503020204020204" charset="-122"/>
                          <a:cs typeface="Georgia" panose="02040502050405020303"/>
                        </a:rPr>
                        <a:t>p</a:t>
                      </a:r>
                      <a:r>
                        <a:rPr sz="1000" kern="0" spc="150" dirty="0">
                          <a:solidFill>
                            <a:srgbClr val="000000">
                              <a:alpha val="100000"/>
                            </a:srgbClr>
                          </a:solidFill>
                          <a:latin typeface="微软雅黑" panose="020B0503020204020204" charset="-122"/>
                          <a:ea typeface="微软雅黑" panose="020B0503020204020204" charset="-122"/>
                          <a:cs typeface="Georgia" panose="02040502050405020303"/>
                        </a:rPr>
                        <a:t> </a:t>
                      </a:r>
                      <a:r>
                        <a:rPr sz="1000" kern="0" spc="0" dirty="0">
                          <a:solidFill>
                            <a:srgbClr val="000000">
                              <a:alpha val="100000"/>
                            </a:srgbClr>
                          </a:solidFill>
                          <a:latin typeface="微软雅黑" panose="020B0503020204020204" charset="-122"/>
                          <a:ea typeface="微软雅黑" panose="020B0503020204020204" charset="-122"/>
                          <a:cs typeface="Georgia" panose="02040502050405020303"/>
                        </a:rPr>
                        <a:t>=</a:t>
                      </a:r>
                      <a:r>
                        <a:rPr sz="1000" kern="0" spc="60" dirty="0">
                          <a:solidFill>
                            <a:srgbClr val="000000">
                              <a:alpha val="100000"/>
                            </a:srgbClr>
                          </a:solidFill>
                          <a:latin typeface="微软雅黑" panose="020B0503020204020204" charset="-122"/>
                          <a:ea typeface="微软雅黑" panose="020B0503020204020204" charset="-122"/>
                          <a:cs typeface="Georgia" panose="02040502050405020303"/>
                        </a:rPr>
                        <a:t> </a:t>
                      </a:r>
                      <a:r>
                        <a:rPr sz="1000" kern="0" spc="0" dirty="0">
                          <a:solidFill>
                            <a:srgbClr val="000000">
                              <a:alpha val="100000"/>
                            </a:srgbClr>
                          </a:solidFill>
                          <a:latin typeface="微软雅黑" panose="020B0503020204020204" charset="-122"/>
                          <a:ea typeface="微软雅黑" panose="020B0503020204020204" charset="-122"/>
                          <a:cs typeface="Georgia" panose="02040502050405020303"/>
                        </a:rPr>
                        <a:t>0.0163</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11785">
                <a:tc>
                  <a:txBody>
                    <a:bodyPr/>
                    <a:p>
                      <a:pPr algn="ctr" rtl="0" eaLnBrk="0">
                        <a:lnSpc>
                          <a:spcPct val="106000"/>
                        </a:lnSpc>
                      </a:pPr>
                      <a:r>
                        <a:rPr sz="1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非</a:t>
                      </a:r>
                      <a:r>
                        <a:rPr sz="1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HDL</a:t>
                      </a:r>
                      <a:r>
                        <a:rPr sz="1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-C</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p>
                      <a:pPr algn="ctr" rtl="0" eaLnBrk="0">
                        <a:lnSpc>
                          <a:spcPct val="118000"/>
                        </a:lnSpc>
                      </a:pPr>
                      <a:r>
                        <a:rPr sz="1000" kern="0" spc="70" dirty="0">
                          <a:solidFill>
                            <a:srgbClr val="000000">
                              <a:alpha val="100000"/>
                            </a:srgbClr>
                          </a:solidFill>
                          <a:latin typeface="微软雅黑" panose="020B0503020204020204" charset="-122"/>
                          <a:ea typeface="微软雅黑" panose="020B0503020204020204" charset="-122"/>
                          <a:cs typeface="Georgia" panose="02040502050405020303"/>
                        </a:rPr>
                        <a:t>-9.2%</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p>
                      <a:pPr algn="ctr" rtl="0" eaLnBrk="0">
                        <a:lnSpc>
                          <a:spcPct val="118000"/>
                        </a:lnSpc>
                      </a:pPr>
                      <a:r>
                        <a:rPr sz="1000" kern="0" spc="10" dirty="0">
                          <a:solidFill>
                            <a:srgbClr val="000000">
                              <a:alpha val="100000"/>
                            </a:srgbClr>
                          </a:solidFill>
                          <a:latin typeface="微软雅黑" panose="020B0503020204020204" charset="-122"/>
                          <a:ea typeface="微软雅黑" panose="020B0503020204020204" charset="-122"/>
                          <a:cs typeface="Georgia" panose="02040502050405020303"/>
                        </a:rPr>
                        <a:t>+1.4%</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p>
                      <a:pPr algn="ctr" rtl="0" eaLnBrk="0">
                        <a:lnSpc>
                          <a:spcPct val="118000"/>
                        </a:lnSpc>
                      </a:pPr>
                      <a:r>
                        <a:rPr sz="1000" kern="0" spc="0" dirty="0">
                          <a:solidFill>
                            <a:srgbClr val="000000">
                              <a:alpha val="100000"/>
                            </a:srgbClr>
                          </a:solidFill>
                          <a:latin typeface="微软雅黑" panose="020B0503020204020204" charset="-122"/>
                          <a:ea typeface="微软雅黑" panose="020B0503020204020204" charset="-122"/>
                          <a:cs typeface="Georgia" panose="02040502050405020303"/>
                        </a:rPr>
                        <a:t>p</a:t>
                      </a:r>
                      <a:r>
                        <a:rPr sz="1000" kern="0" spc="150" dirty="0">
                          <a:solidFill>
                            <a:srgbClr val="000000">
                              <a:alpha val="100000"/>
                            </a:srgbClr>
                          </a:solidFill>
                          <a:latin typeface="微软雅黑" panose="020B0503020204020204" charset="-122"/>
                          <a:ea typeface="微软雅黑" panose="020B0503020204020204" charset="-122"/>
                          <a:cs typeface="Georgia" panose="02040502050405020303"/>
                        </a:rPr>
                        <a:t> </a:t>
                      </a:r>
                      <a:r>
                        <a:rPr sz="1000" kern="0" spc="0" dirty="0">
                          <a:solidFill>
                            <a:srgbClr val="000000">
                              <a:alpha val="100000"/>
                            </a:srgbClr>
                          </a:solidFill>
                          <a:latin typeface="微软雅黑" panose="020B0503020204020204" charset="-122"/>
                          <a:ea typeface="微软雅黑" panose="020B0503020204020204" charset="-122"/>
                          <a:cs typeface="Georgia" panose="02040502050405020303"/>
                        </a:rPr>
                        <a:t>=</a:t>
                      </a:r>
                      <a:r>
                        <a:rPr sz="1000" kern="0" spc="60" dirty="0">
                          <a:solidFill>
                            <a:srgbClr val="000000">
                              <a:alpha val="100000"/>
                            </a:srgbClr>
                          </a:solidFill>
                          <a:latin typeface="微软雅黑" panose="020B0503020204020204" charset="-122"/>
                          <a:ea typeface="微软雅黑" panose="020B0503020204020204" charset="-122"/>
                          <a:cs typeface="Georgia" panose="02040502050405020303"/>
                        </a:rPr>
                        <a:t> </a:t>
                      </a:r>
                      <a:r>
                        <a:rPr sz="1000" kern="0" spc="0" dirty="0">
                          <a:solidFill>
                            <a:srgbClr val="000000">
                              <a:alpha val="100000"/>
                            </a:srgbClr>
                          </a:solidFill>
                          <a:latin typeface="微软雅黑" panose="020B0503020204020204" charset="-122"/>
                          <a:ea typeface="微软雅黑" panose="020B0503020204020204" charset="-122"/>
                          <a:cs typeface="Georgia" panose="02040502050405020303"/>
                        </a:rPr>
                        <a:t>0.0243</a:t>
                      </a:r>
                      <a:endParaRPr sz="1000" dirty="0">
                        <a:latin typeface="微软雅黑" panose="020B0503020204020204" charset="-122"/>
                        <a:ea typeface="微软雅黑" panose="020B0503020204020204" charset="-122"/>
                        <a:cs typeface="Georgia" panose="02040502050405020303"/>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160" name="textbox 160"/>
          <p:cNvSpPr/>
          <p:nvPr/>
        </p:nvSpPr>
        <p:spPr>
          <a:xfrm>
            <a:off x="434340" y="4713605"/>
            <a:ext cx="3022600" cy="1531620"/>
          </a:xfrm>
          <a:prstGeom prst="rect">
            <a:avLst/>
          </a:prstGeom>
          <a:solidFill>
            <a:srgbClr val="E9EDF4">
              <a:alpha val="67000"/>
            </a:srgbClr>
          </a:solidFill>
          <a:ln w="0" cap="flat">
            <a:noFill/>
            <a:prstDash val="solid"/>
            <a:miter lim="0"/>
          </a:ln>
        </p:spPr>
        <p:txBody>
          <a:bodyPr vert="horz" wrap="square" lIns="0" tIns="0" rIns="0" bIns="0"/>
          <a:p>
            <a:pPr indent="314960" algn="just" rtl="0" eaLnBrk="0" fontAlgn="auto">
              <a:lnSpc>
                <a:spcPct val="111000"/>
              </a:lnSpc>
              <a:extLst>
                <a:ext uri="{35155182-B16C-46BC-9424-99874614C6A1}">
                  <wpsdc:indentchars xmlns:wpsdc="http://www.wps.cn/officeDocument/2017/drawingmlCustomData" val="200" checksum="3643306995"/>
                </a:ext>
              </a:extLst>
            </a:pP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一项</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RCT</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研究</a:t>
            </a:r>
            <a:r>
              <a:rPr sz="1200" kern="0" spc="40" baseline="28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，纳入42例</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TG</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水平为</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500-2000</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mg</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dL</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HTG</a:t>
            </a:r>
            <a:r>
              <a:rPr sz="12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患者，患者随</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机</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分为2组，分别接受欧玛可4g/天(n</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=22)</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或安慰剂（玉米油</a:t>
            </a:r>
            <a:r>
              <a:rPr lang="zh-CN"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n=20）治疗，持</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续</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16周。</a:t>
            </a:r>
            <a:endParaRPr sz="1200" dirty="0">
              <a:latin typeface="微软雅黑" panose="020B0503020204020204" charset="-122"/>
              <a:ea typeface="微软雅黑" panose="020B0503020204020204" charset="-122"/>
              <a:cs typeface="微软雅黑" panose="020B0503020204020204" charset="-122"/>
            </a:endParaRPr>
          </a:p>
          <a:p>
            <a:pPr indent="312420" algn="just" rtl="0" eaLnBrk="0" fontAlgn="auto">
              <a:lnSpc>
                <a:spcPct val="99000"/>
              </a:lnSpc>
              <a:spcBef>
                <a:spcPts val="5"/>
              </a:spcBef>
              <a:tabLst>
                <a:tab pos="206375" algn="l"/>
              </a:tabLst>
              <a:extLst>
                <a:ext uri="{35155182-B16C-46BC-9424-99874614C6A1}">
                  <wpsdc:indentchars xmlns:wpsdc="http://www.wps.cn/officeDocument/2017/drawingmlCustomData" val="200" checksum="3941953832"/>
                </a:ext>
              </a:extLst>
            </a:pP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研究结果显示</a:t>
            </a:r>
            <a:r>
              <a:rPr lang="zh-CN"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ω-3脂肪酸</a:t>
            </a:r>
            <a:r>
              <a:rPr lang="zh-CN"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EPA</a:t>
            </a:r>
            <a:r>
              <a:rPr sz="12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DHA</a:t>
            </a:r>
            <a:r>
              <a:rPr lang="zh-CN"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显著降低重度</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HTG</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人群</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TG</a:t>
            </a:r>
            <a:r>
              <a:rPr sz="12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，改</a:t>
            </a:r>
            <a:r>
              <a:rPr sz="12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善血脂谱。</a:t>
            </a:r>
            <a:endParaRPr sz="1200" dirty="0">
              <a:latin typeface="微软雅黑" panose="020B0503020204020204" charset="-122"/>
              <a:ea typeface="微软雅黑" panose="020B0503020204020204" charset="-122"/>
              <a:cs typeface="微软雅黑" panose="020B0503020204020204" charset="-122"/>
            </a:endParaRPr>
          </a:p>
        </p:txBody>
      </p:sp>
      <p:pic>
        <p:nvPicPr>
          <p:cNvPr id="162" name="picture 162"/>
          <p:cNvPicPr>
            <a:picLocks noChangeAspect="1"/>
          </p:cNvPicPr>
          <p:nvPr/>
        </p:nvPicPr>
        <p:blipFill>
          <a:blip r:embed="rId8"/>
          <a:stretch>
            <a:fillRect/>
          </a:stretch>
        </p:blipFill>
        <p:spPr>
          <a:xfrm rot="21600000">
            <a:off x="449372" y="5593287"/>
            <a:ext cx="103875" cy="107387"/>
          </a:xfrm>
          <a:prstGeom prst="rect">
            <a:avLst/>
          </a:prstGeom>
        </p:spPr>
      </p:pic>
      <p:pic>
        <p:nvPicPr>
          <p:cNvPr id="164" name="picture 164"/>
          <p:cNvPicPr>
            <a:picLocks noChangeAspect="1"/>
          </p:cNvPicPr>
          <p:nvPr/>
        </p:nvPicPr>
        <p:blipFill>
          <a:blip r:embed="rId8"/>
          <a:stretch>
            <a:fillRect/>
          </a:stretch>
        </p:blipFill>
        <p:spPr>
          <a:xfrm rot="21600000">
            <a:off x="449372" y="4792907"/>
            <a:ext cx="103875" cy="107387"/>
          </a:xfrm>
          <a:prstGeom prst="rect">
            <a:avLst/>
          </a:prstGeom>
        </p:spPr>
      </p:pic>
      <p:pic>
        <p:nvPicPr>
          <p:cNvPr id="168" name="picture 168"/>
          <p:cNvPicPr>
            <a:picLocks noChangeAspect="1"/>
          </p:cNvPicPr>
          <p:nvPr/>
        </p:nvPicPr>
        <p:blipFill>
          <a:blip r:embed="rId9"/>
          <a:stretch>
            <a:fillRect/>
          </a:stretch>
        </p:blipFill>
        <p:spPr>
          <a:xfrm rot="21600000">
            <a:off x="4282694" y="4828984"/>
            <a:ext cx="1518919" cy="1153858"/>
          </a:xfrm>
          <a:prstGeom prst="rect">
            <a:avLst/>
          </a:prstGeom>
        </p:spPr>
      </p:pic>
      <p:graphicFrame>
        <p:nvGraphicFramePr>
          <p:cNvPr id="170" name="table 170"/>
          <p:cNvGraphicFramePr>
            <a:graphicFrameLocks noGrp="1"/>
          </p:cNvGraphicFramePr>
          <p:nvPr/>
        </p:nvGraphicFramePr>
        <p:xfrm>
          <a:off x="3498723" y="4679924"/>
          <a:ext cx="2519045" cy="1576070"/>
        </p:xfrm>
        <a:graphic>
          <a:graphicData uri="http://schemas.openxmlformats.org/drawingml/2006/table">
            <a:tbl>
              <a:tblPr/>
              <a:tblGrid>
                <a:gridCol w="386079"/>
                <a:gridCol w="314959"/>
                <a:gridCol w="1818005"/>
              </a:tblGrid>
              <a:tr h="1341120">
                <a:tc rowSpan="2">
                  <a:txBody>
                    <a:bodyPr/>
                    <a:p>
                      <a:pPr algn="l" rtl="0" eaLnBrk="0">
                        <a:lnSpc>
                          <a:spcPct val="161000"/>
                        </a:lnSpc>
                      </a:pPr>
                      <a:endParaRPr sz="10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321310" algn="l" rtl="0" eaLnBrk="0">
                        <a:lnSpc>
                          <a:spcPct val="89000"/>
                        </a:lnSpc>
                      </a:pPr>
                      <a:r>
                        <a:rPr sz="800" kern="0" spc="-40" dirty="0">
                          <a:solidFill>
                            <a:srgbClr val="595959">
                              <a:alpha val="100000"/>
                            </a:srgbClr>
                          </a:solidFill>
                          <a:latin typeface="Georgia" panose="02040502050405020303"/>
                          <a:ea typeface="Georgia" panose="02040502050405020303"/>
                          <a:cs typeface="Georgia" panose="02040502050405020303"/>
                        </a:rPr>
                        <a:t>TG</a:t>
                      </a:r>
                      <a:r>
                        <a:rPr sz="800" kern="0" spc="-40" dirty="0">
                          <a:solidFill>
                            <a:srgbClr val="595959">
                              <a:alpha val="100000"/>
                            </a:srgbClr>
                          </a:solidFill>
                          <a:latin typeface="微软雅黑" panose="020B0503020204020204" charset="-122"/>
                          <a:ea typeface="微软雅黑" panose="020B0503020204020204" charset="-122"/>
                          <a:cs typeface="微软雅黑" panose="020B0503020204020204" charset="-122"/>
                        </a:rPr>
                        <a:t>平均变化（自基</a:t>
                      </a:r>
                      <a:r>
                        <a:rPr sz="800" kern="0" spc="-50" dirty="0">
                          <a:solidFill>
                            <a:srgbClr val="595959">
                              <a:alpha val="100000"/>
                            </a:srgbClr>
                          </a:solidFill>
                          <a:latin typeface="微软雅黑" panose="020B0503020204020204" charset="-122"/>
                          <a:ea typeface="微软雅黑" panose="020B0503020204020204" charset="-122"/>
                          <a:cs typeface="微软雅黑" panose="020B0503020204020204" charset="-122"/>
                        </a:rPr>
                        <a:t>线）</a:t>
                      </a:r>
                      <a:endParaRPr sz="800" dirty="0">
                        <a:latin typeface="微软雅黑" panose="020B0503020204020204" charset="-122"/>
                        <a:ea typeface="微软雅黑" panose="020B0503020204020204" charset="-122"/>
                        <a:cs typeface="微软雅黑" panose="020B0503020204020204" charset="-122"/>
                      </a:endParaRPr>
                    </a:p>
                  </a:txBody>
                  <a:tcPr marL="0" marR="0" marT="0" marB="0" vert="vert270">
                    <a:lnL w="19050" cap="flat" cmpd="sng" algn="ctr">
                      <a:solidFill>
                        <a:srgbClr val="6DC9EA"/>
                      </a:solidFill>
                      <a:prstDash val="solid"/>
                      <a:round/>
                      <a:headEnd type="none" w="med" len="med"/>
                      <a:tailEnd type="none" w="med" len="med"/>
                    </a:lnL>
                    <a:lnR>
                      <a:noFill/>
                    </a:lnR>
                    <a:lnT w="19050" cap="flat" cmpd="sng" algn="ctr">
                      <a:solidFill>
                        <a:srgbClr val="6DC9EA"/>
                      </a:solidFill>
                      <a:prstDash val="solid"/>
                      <a:round/>
                      <a:headEnd type="none" w="med" len="med"/>
                      <a:tailEnd type="none" w="med" len="med"/>
                    </a:lnT>
                    <a:lnB w="19050" cap="flat" cmpd="sng" algn="ctr">
                      <a:solidFill>
                        <a:srgbClr val="6DC9EA"/>
                      </a:solidFill>
                      <a:prstDash val="solid"/>
                      <a:round/>
                      <a:headEnd type="none" w="med" len="med"/>
                      <a:tailEnd type="none" w="med" len="med"/>
                    </a:lnB>
                  </a:tcPr>
                </a:tc>
                <a:tc rowSpan="2">
                  <a:txBody>
                    <a:bodyPr/>
                    <a:p>
                      <a:pPr algn="l" rtl="0" eaLnBrk="0">
                        <a:lnSpc>
                          <a:spcPct val="114000"/>
                        </a:lnSpc>
                      </a:pPr>
                      <a:endParaRPr sz="600" dirty="0">
                        <a:latin typeface="Arial" panose="020B0604020202020204"/>
                        <a:ea typeface="Arial" panose="020B0604020202020204"/>
                        <a:cs typeface="Arial" panose="020B0604020202020204"/>
                      </a:endParaRPr>
                    </a:p>
                    <a:p>
                      <a:pPr marL="76835" algn="l" rtl="0" eaLnBrk="0">
                        <a:lnSpc>
                          <a:spcPct val="81000"/>
                        </a:lnSpc>
                        <a:spcBef>
                          <a:spcPts val="5"/>
                        </a:spcBef>
                      </a:pPr>
                      <a:r>
                        <a:rPr sz="900" kern="0" spc="-20" dirty="0">
                          <a:solidFill>
                            <a:srgbClr val="595959">
                              <a:alpha val="100000"/>
                            </a:srgbClr>
                          </a:solidFill>
                          <a:latin typeface="Georgia" panose="02040502050405020303"/>
                          <a:ea typeface="Georgia" panose="02040502050405020303"/>
                          <a:cs typeface="Georgia" panose="02040502050405020303"/>
                        </a:rPr>
                        <a:t>20%</a:t>
                      </a:r>
                      <a:endParaRPr sz="900" dirty="0">
                        <a:latin typeface="Georgia" panose="02040502050405020303"/>
                        <a:ea typeface="Georgia" panose="02040502050405020303"/>
                        <a:cs typeface="Georgia" panose="02040502050405020303"/>
                      </a:endParaRPr>
                    </a:p>
                    <a:p>
                      <a:pPr marL="140335" algn="l" rtl="0" eaLnBrk="0">
                        <a:lnSpc>
                          <a:spcPct val="81000"/>
                        </a:lnSpc>
                        <a:spcBef>
                          <a:spcPts val="1380"/>
                        </a:spcBef>
                      </a:pPr>
                      <a:r>
                        <a:rPr sz="900" kern="0" spc="-20" dirty="0">
                          <a:solidFill>
                            <a:srgbClr val="595959">
                              <a:alpha val="100000"/>
                            </a:srgbClr>
                          </a:solidFill>
                          <a:latin typeface="Georgia" panose="02040502050405020303"/>
                          <a:ea typeface="Georgia" panose="02040502050405020303"/>
                          <a:cs typeface="Georgia" panose="02040502050405020303"/>
                        </a:rPr>
                        <a:t>0%</a:t>
                      </a:r>
                      <a:endParaRPr sz="900" dirty="0">
                        <a:latin typeface="Georgia" panose="02040502050405020303"/>
                        <a:ea typeface="Georgia" panose="02040502050405020303"/>
                        <a:cs typeface="Georgia" panose="02040502050405020303"/>
                      </a:endParaRPr>
                    </a:p>
                    <a:p>
                      <a:pPr marL="32385" algn="l" rtl="0" eaLnBrk="0">
                        <a:lnSpc>
                          <a:spcPct val="81000"/>
                        </a:lnSpc>
                        <a:spcBef>
                          <a:spcPts val="1380"/>
                        </a:spcBef>
                      </a:pPr>
                      <a:r>
                        <a:rPr sz="900" kern="0" spc="-20" dirty="0">
                          <a:solidFill>
                            <a:srgbClr val="595959">
                              <a:alpha val="100000"/>
                            </a:srgbClr>
                          </a:solidFill>
                          <a:latin typeface="Georgia" panose="02040502050405020303"/>
                          <a:ea typeface="Georgia" panose="02040502050405020303"/>
                          <a:cs typeface="Georgia" panose="02040502050405020303"/>
                        </a:rPr>
                        <a:t>-20%</a:t>
                      </a:r>
                      <a:endParaRPr sz="900" dirty="0">
                        <a:latin typeface="Georgia" panose="02040502050405020303"/>
                        <a:ea typeface="Georgia" panose="02040502050405020303"/>
                        <a:cs typeface="Georgia" panose="02040502050405020303"/>
                      </a:endParaRPr>
                    </a:p>
                    <a:p>
                      <a:pPr marL="31750" algn="l" rtl="0" eaLnBrk="0">
                        <a:lnSpc>
                          <a:spcPct val="81000"/>
                        </a:lnSpc>
                        <a:spcBef>
                          <a:spcPts val="1375"/>
                        </a:spcBef>
                      </a:pPr>
                      <a:r>
                        <a:rPr sz="900" kern="0" spc="-20" dirty="0">
                          <a:solidFill>
                            <a:srgbClr val="595959">
                              <a:alpha val="100000"/>
                            </a:srgbClr>
                          </a:solidFill>
                          <a:latin typeface="Georgia" panose="02040502050405020303"/>
                          <a:ea typeface="Georgia" panose="02040502050405020303"/>
                          <a:cs typeface="Georgia" panose="02040502050405020303"/>
                        </a:rPr>
                        <a:t>-40%</a:t>
                      </a:r>
                      <a:endParaRPr sz="900" dirty="0">
                        <a:latin typeface="Georgia" panose="02040502050405020303"/>
                        <a:ea typeface="Georgia" panose="02040502050405020303"/>
                        <a:cs typeface="Georgia" panose="02040502050405020303"/>
                      </a:endParaRPr>
                    </a:p>
                    <a:p>
                      <a:pPr algn="l" rtl="0" eaLnBrk="0">
                        <a:lnSpc>
                          <a:spcPct val="104000"/>
                        </a:lnSpc>
                      </a:pPr>
                      <a:endParaRPr sz="1100" dirty="0">
                        <a:latin typeface="Arial" panose="020B0604020202020204"/>
                        <a:ea typeface="Arial" panose="020B0604020202020204"/>
                        <a:cs typeface="Arial" panose="020B0604020202020204"/>
                      </a:endParaRPr>
                    </a:p>
                    <a:p>
                      <a:pPr marL="31750" algn="l" rtl="0" eaLnBrk="0">
                        <a:lnSpc>
                          <a:spcPct val="81000"/>
                        </a:lnSpc>
                        <a:spcBef>
                          <a:spcPts val="5"/>
                        </a:spcBef>
                      </a:pPr>
                      <a:r>
                        <a:rPr sz="900" kern="0" spc="-20" dirty="0">
                          <a:solidFill>
                            <a:srgbClr val="595959">
                              <a:alpha val="100000"/>
                            </a:srgbClr>
                          </a:solidFill>
                          <a:latin typeface="Georgia" panose="02040502050405020303"/>
                          <a:ea typeface="Georgia" panose="02040502050405020303"/>
                          <a:cs typeface="Georgia" panose="02040502050405020303"/>
                        </a:rPr>
                        <a:t>-60%</a:t>
                      </a:r>
                      <a:endParaRPr sz="900" dirty="0">
                        <a:latin typeface="Georgia" panose="02040502050405020303"/>
                        <a:ea typeface="Georgia" panose="02040502050405020303"/>
                        <a:cs typeface="Georgia" panose="02040502050405020303"/>
                      </a:endParaRPr>
                    </a:p>
                  </a:txBody>
                  <a:tcPr marL="0" marR="0" marT="0" marB="0" vert="horz">
                    <a:lnL>
                      <a:noFill/>
                    </a:lnL>
                    <a:lnR>
                      <a:noFill/>
                    </a:lnR>
                    <a:lnT w="19050" cap="flat" cmpd="sng" algn="ctr">
                      <a:solidFill>
                        <a:srgbClr val="6DC9EA"/>
                      </a:solidFill>
                      <a:prstDash val="solid"/>
                      <a:round/>
                      <a:headEnd type="none" w="med" len="med"/>
                      <a:tailEnd type="none" w="med" len="med"/>
                    </a:lnT>
                    <a:lnB w="19050" cap="flat" cmpd="sng" algn="ctr">
                      <a:solidFill>
                        <a:srgbClr val="6DC9EA"/>
                      </a:solidFill>
                      <a:prstDash val="solid"/>
                      <a:round/>
                      <a:headEnd type="none" w="med" len="med"/>
                      <a:tailEnd type="none" w="med" len="med"/>
                    </a:lnB>
                  </a:tcPr>
                </a:tc>
                <a:tc>
                  <a:txBody>
                    <a:bodyPr/>
                    <a:p>
                      <a:pPr algn="l" rtl="0" eaLnBrk="0">
                        <a:lnSpc>
                          <a:spcPct val="115000"/>
                        </a:lnSpc>
                      </a:pPr>
                      <a:endParaRPr sz="300" dirty="0">
                        <a:latin typeface="Arial" panose="020B0604020202020204"/>
                        <a:ea typeface="Arial" panose="020B0604020202020204"/>
                        <a:cs typeface="Arial" panose="020B0604020202020204"/>
                      </a:endParaRPr>
                    </a:p>
                    <a:p>
                      <a:pPr marL="1127125" algn="l" rtl="0" eaLnBrk="0">
                        <a:lnSpc>
                          <a:spcPct val="81000"/>
                        </a:lnSpc>
                        <a:spcBef>
                          <a:spcPts val="5"/>
                        </a:spcBef>
                      </a:pPr>
                      <a:r>
                        <a:rPr sz="900" kern="0" spc="-30" dirty="0">
                          <a:solidFill>
                            <a:srgbClr val="404040">
                              <a:alpha val="100000"/>
                            </a:srgbClr>
                          </a:solidFill>
                          <a:latin typeface="Georgia" panose="02040502050405020303"/>
                          <a:ea typeface="Georgia" panose="02040502050405020303"/>
                          <a:cs typeface="Georgia" panose="02040502050405020303"/>
                        </a:rPr>
                        <a:t>16%</a:t>
                      </a:r>
                      <a:endParaRPr sz="900" dirty="0">
                        <a:latin typeface="Georgia" panose="02040502050405020303"/>
                        <a:ea typeface="Georgia" panose="02040502050405020303"/>
                        <a:cs typeface="Georgia" panose="02040502050405020303"/>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16000"/>
                        </a:lnSpc>
                      </a:pPr>
                      <a:endParaRPr sz="200" dirty="0">
                        <a:latin typeface="Arial" panose="020B0604020202020204"/>
                        <a:ea typeface="Arial" panose="020B0604020202020204"/>
                        <a:cs typeface="Arial" panose="020B0604020202020204"/>
                      </a:endParaRPr>
                    </a:p>
                    <a:p>
                      <a:pPr marL="337185" algn="l" rtl="0" eaLnBrk="0">
                        <a:lnSpc>
                          <a:spcPct val="81000"/>
                        </a:lnSpc>
                      </a:pPr>
                      <a:r>
                        <a:rPr sz="900" kern="0" spc="-20" dirty="0">
                          <a:solidFill>
                            <a:srgbClr val="404040">
                              <a:alpha val="100000"/>
                            </a:srgbClr>
                          </a:solidFill>
                          <a:latin typeface="Georgia" panose="02040502050405020303"/>
                          <a:ea typeface="Georgia" panose="02040502050405020303"/>
                          <a:cs typeface="Georgia" panose="02040502050405020303"/>
                        </a:rPr>
                        <a:t>-45%</a:t>
                      </a:r>
                      <a:endParaRPr sz="900" dirty="0">
                        <a:latin typeface="Georgia" panose="02040502050405020303"/>
                        <a:ea typeface="Georgia" panose="02040502050405020303"/>
                        <a:cs typeface="Georgia" panose="02040502050405020303"/>
                      </a:endParaRPr>
                    </a:p>
                  </a:txBody>
                  <a:tcPr marL="0" marR="0" marT="0" marB="0" vert="horz">
                    <a:lnL>
                      <a:noFill/>
                    </a:lnL>
                    <a:lnR w="19050" cap="flat" cmpd="sng" algn="ctr">
                      <a:solidFill>
                        <a:srgbClr val="6DC9EA"/>
                      </a:solidFill>
                      <a:prstDash val="solid"/>
                      <a:round/>
                      <a:headEnd type="none" w="med" len="med"/>
                      <a:tailEnd type="none" w="med" len="med"/>
                    </a:lnR>
                    <a:lnT w="19050" cap="flat" cmpd="sng" algn="ctr">
                      <a:solidFill>
                        <a:srgbClr val="6DC9EA"/>
                      </a:solidFill>
                      <a:prstDash val="solid"/>
                      <a:round/>
                      <a:headEnd type="none" w="med" len="med"/>
                      <a:tailEnd type="none" w="med" len="med"/>
                    </a:lnT>
                    <a:lnB>
                      <a:noFill/>
                    </a:lnB>
                  </a:tcPr>
                </a:tc>
              </a:tr>
              <a:tr h="234950">
                <a:tc vMerge="1">
                  <a:tcPr marL="0" marR="0" marT="0" marB="0" vert="vert270">
                    <a:lnL w="19050" cap="flat" cmpd="sng" algn="ctr">
                      <a:solidFill>
                        <a:srgbClr val="6DC9EA"/>
                      </a:solidFill>
                      <a:prstDash val="solid"/>
                      <a:round/>
                      <a:headEnd type="none" w="med" len="med"/>
                      <a:tailEnd type="none" w="med" len="med"/>
                    </a:lnL>
                    <a:lnR>
                      <a:noFill/>
                    </a:lnR>
                    <a:lnT w="19050" cap="flat" cmpd="sng" algn="ctr">
                      <a:solidFill>
                        <a:srgbClr val="6DC9EA"/>
                      </a:solidFill>
                      <a:prstDash val="solid"/>
                      <a:round/>
                      <a:headEnd type="none" w="med" len="med"/>
                      <a:tailEnd type="none" w="med" len="med"/>
                    </a:lnT>
                    <a:lnB w="19050" cap="flat" cmpd="sng" algn="ctr">
                      <a:solidFill>
                        <a:srgbClr val="6DC9EA"/>
                      </a:solidFill>
                      <a:prstDash val="solid"/>
                      <a:round/>
                      <a:headEnd type="none" w="med" len="med"/>
                      <a:tailEnd type="none" w="med" len="med"/>
                    </a:lnB>
                  </a:tcPr>
                </a:tc>
                <a:tc vMerge="1">
                  <a:tcPr marL="0" marR="0" marT="0" marB="0" vert="horz">
                    <a:lnL>
                      <a:noFill/>
                    </a:lnL>
                    <a:lnR>
                      <a:noFill/>
                    </a:lnR>
                    <a:lnT w="19050" cap="flat" cmpd="sng" algn="ctr">
                      <a:solidFill>
                        <a:srgbClr val="6DC9EA"/>
                      </a:solidFill>
                      <a:prstDash val="solid"/>
                      <a:round/>
                      <a:headEnd type="none" w="med" len="med"/>
                      <a:tailEnd type="none" w="med" len="med"/>
                    </a:lnT>
                    <a:lnB w="19050" cap="flat" cmpd="sng" algn="ctr">
                      <a:solidFill>
                        <a:srgbClr val="6DC9EA"/>
                      </a:solidFill>
                      <a:prstDash val="solid"/>
                      <a:round/>
                      <a:headEnd type="none" w="med" len="med"/>
                      <a:tailEnd type="none" w="med" len="med"/>
                    </a:lnB>
                  </a:tcPr>
                </a:tc>
                <a:tc>
                  <a:txBody>
                    <a:bodyPr/>
                    <a:p>
                      <a:pPr algn="l" rtl="0" eaLnBrk="0">
                        <a:lnSpc>
                          <a:spcPct val="125000"/>
                        </a:lnSpc>
                      </a:pPr>
                      <a:endParaRPr sz="200" dirty="0">
                        <a:latin typeface="Arial" panose="020B0604020202020204"/>
                        <a:ea typeface="Arial" panose="020B0604020202020204"/>
                        <a:cs typeface="Arial" panose="020B0604020202020204"/>
                      </a:endParaRPr>
                    </a:p>
                    <a:p>
                      <a:pPr marL="16510" algn="l" rtl="0" eaLnBrk="0">
                        <a:lnSpc>
                          <a:spcPct val="94000"/>
                        </a:lnSpc>
                        <a:spcBef>
                          <a:spcPts val="0"/>
                        </a:spcBef>
                      </a:pPr>
                      <a:r>
                        <a:rPr sz="1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欧玛可组   安慰剂组</a:t>
                      </a:r>
                      <a:endParaRPr sz="1000" dirty="0">
                        <a:latin typeface="微软雅黑" panose="020B0503020204020204" charset="-122"/>
                        <a:ea typeface="微软雅黑" panose="020B0503020204020204" charset="-122"/>
                        <a:cs typeface="微软雅黑" panose="020B0503020204020204" charset="-122"/>
                      </a:endParaRPr>
                    </a:p>
                  </a:txBody>
                  <a:tcPr marL="0" marR="0" marT="0" marB="0" vert="horz">
                    <a:lnL>
                      <a:noFill/>
                    </a:lnL>
                    <a:lnR w="19050" cap="flat" cmpd="sng" algn="ctr">
                      <a:solidFill>
                        <a:srgbClr val="6DC9EA"/>
                      </a:solidFill>
                      <a:prstDash val="solid"/>
                      <a:round/>
                      <a:headEnd type="none" w="med" len="med"/>
                      <a:tailEnd type="none" w="med" len="med"/>
                    </a:lnR>
                    <a:lnT>
                      <a:noFill/>
                    </a:lnT>
                    <a:lnB w="19050" cap="flat" cmpd="sng" algn="ctr">
                      <a:solidFill>
                        <a:srgbClr val="6DC9EA"/>
                      </a:solidFill>
                      <a:prstDash val="solid"/>
                      <a:round/>
                      <a:headEnd type="none" w="med" len="med"/>
                      <a:tailEnd type="none" w="med" len="med"/>
                    </a:lnB>
                  </a:tcPr>
                </a:tc>
              </a:tr>
            </a:tbl>
          </a:graphicData>
        </a:graphic>
      </p:graphicFrame>
      <p:sp>
        <p:nvSpPr>
          <p:cNvPr id="180" name="textbox 180"/>
          <p:cNvSpPr/>
          <p:nvPr/>
        </p:nvSpPr>
        <p:spPr>
          <a:xfrm>
            <a:off x="405765" y="6231255"/>
            <a:ext cx="10915650" cy="632460"/>
          </a:xfrm>
          <a:prstGeom prst="rect">
            <a:avLst/>
          </a:prstGeom>
          <a:noFill/>
          <a:ln w="0" cap="flat">
            <a:noFill/>
            <a:prstDash val="solid"/>
            <a:miter lim="0"/>
          </a:ln>
        </p:spPr>
        <p:txBody>
          <a:bodyPr vert="horz" wrap="square" lIns="0" tIns="0" rIns="0" bIns="0"/>
          <a:p>
            <a:pPr algn="l" rtl="0" eaLnBrk="0">
              <a:lnSpc>
                <a:spcPct val="85000"/>
              </a:lnSpc>
            </a:pPr>
            <a:endParaRPr sz="700" dirty="0">
              <a:latin typeface="Arial" panose="020B0604020202020204"/>
              <a:ea typeface="Arial" panose="020B0604020202020204"/>
              <a:cs typeface="Arial" panose="020B0604020202020204"/>
            </a:endParaRPr>
          </a:p>
          <a:p>
            <a:pPr marL="12700" algn="l" rtl="0" eaLnBrk="0">
              <a:lnSpc>
                <a:spcPct val="92000"/>
              </a:lnSpc>
            </a:pPr>
            <a:r>
              <a:rPr sz="700" kern="0" spc="30" dirty="0">
                <a:solidFill>
                  <a:srgbClr val="707068">
                    <a:alpha val="100000"/>
                  </a:srgbClr>
                </a:solidFill>
                <a:latin typeface="Georgia" panose="02040502050405020303"/>
                <a:ea typeface="Georgia" panose="02040502050405020303"/>
                <a:cs typeface="Georgia" panose="02040502050405020303"/>
              </a:rPr>
              <a:t>[1]Qi</a:t>
            </a:r>
            <a:r>
              <a:rPr sz="700" kern="0" spc="40" dirty="0">
                <a:solidFill>
                  <a:srgbClr val="707068">
                    <a:alpha val="100000"/>
                  </a:srgbClr>
                </a:solidFill>
                <a:latin typeface="Georgia" panose="02040502050405020303"/>
                <a:ea typeface="Georgia" panose="02040502050405020303"/>
                <a:cs typeface="Georgia" panose="02040502050405020303"/>
              </a:rPr>
              <a:t> </a:t>
            </a:r>
            <a:r>
              <a:rPr sz="700" kern="0" spc="30" dirty="0">
                <a:solidFill>
                  <a:srgbClr val="707068">
                    <a:alpha val="100000"/>
                  </a:srgbClr>
                </a:solidFill>
                <a:latin typeface="Georgia" panose="02040502050405020303"/>
                <a:ea typeface="Georgia" panose="02040502050405020303"/>
                <a:cs typeface="Georgia" panose="02040502050405020303"/>
              </a:rPr>
              <a:t>L, Zhang Q, Zheng Z, et al. Treatment</a:t>
            </a:r>
            <a:r>
              <a:rPr sz="700" kern="0" spc="-10" dirty="0">
                <a:solidFill>
                  <a:srgbClr val="707068">
                    <a:alpha val="100000"/>
                  </a:srgbClr>
                </a:solidFill>
                <a:latin typeface="Georgia" panose="02040502050405020303"/>
                <a:ea typeface="Georgia" panose="02040502050405020303"/>
                <a:cs typeface="Georgia" panose="02040502050405020303"/>
              </a:rPr>
              <a:t> </a:t>
            </a:r>
            <a:r>
              <a:rPr sz="700" kern="0" spc="30" dirty="0">
                <a:solidFill>
                  <a:srgbClr val="707068">
                    <a:alpha val="100000"/>
                  </a:srgbClr>
                </a:solidFill>
                <a:latin typeface="Georgia" panose="02040502050405020303"/>
                <a:ea typeface="Georgia" panose="02040502050405020303"/>
                <a:cs typeface="Georgia" panose="02040502050405020303"/>
              </a:rPr>
              <a:t>of Chin</a:t>
            </a:r>
            <a:r>
              <a:rPr sz="700" kern="0" spc="20" dirty="0">
                <a:solidFill>
                  <a:srgbClr val="707068">
                    <a:alpha val="100000"/>
                  </a:srgbClr>
                </a:solidFill>
                <a:latin typeface="Georgia" panose="02040502050405020303"/>
                <a:ea typeface="Georgia" panose="02040502050405020303"/>
                <a:cs typeface="Georgia" panose="02040502050405020303"/>
              </a:rPr>
              <a:t>ese Patients with Hypertriglyceridemia</a:t>
            </a:r>
            <a:r>
              <a:rPr sz="700" kern="0" spc="-2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with a Pharmaceutical-Grade Preparation of Highly Purified</a:t>
            </a:r>
            <a:r>
              <a:rPr sz="700" kern="0" spc="5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ω-3 Polyunsaturated</a:t>
            </a:r>
            <a:r>
              <a:rPr sz="700" kern="0" spc="-1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Fatty</a:t>
            </a:r>
            <a:r>
              <a:rPr sz="700" kern="0" spc="-1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Acid Ethyl Esters: Main Results of a Randomized, Double-Blind, Controlled</a:t>
            </a:r>
            <a:r>
              <a:rPr sz="700" kern="0" spc="-3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Trial.</a:t>
            </a:r>
            <a:r>
              <a:rPr sz="700" kern="0" spc="-1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Vasc</a:t>
            </a:r>
            <a:r>
              <a:rPr sz="700" kern="0" spc="4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Health Risk Manag. 2021 Sep</a:t>
            </a:r>
            <a:r>
              <a:rPr sz="700" kern="0" spc="4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15;17:571-580.</a:t>
            </a:r>
            <a:endParaRPr sz="700" dirty="0">
              <a:latin typeface="Georgia" panose="02040502050405020303"/>
              <a:ea typeface="Georgia" panose="02040502050405020303"/>
              <a:cs typeface="Georgia" panose="02040502050405020303"/>
            </a:endParaRPr>
          </a:p>
          <a:p>
            <a:pPr marL="12700" algn="l" rtl="0" eaLnBrk="0">
              <a:lnSpc>
                <a:spcPct val="92000"/>
              </a:lnSpc>
              <a:spcBef>
                <a:spcPts val="100"/>
              </a:spcBef>
            </a:pPr>
            <a:r>
              <a:rPr sz="700" kern="0" spc="30" dirty="0">
                <a:solidFill>
                  <a:srgbClr val="707068">
                    <a:alpha val="100000"/>
                  </a:srgbClr>
                </a:solidFill>
                <a:latin typeface="Georgia" panose="02040502050405020303"/>
                <a:ea typeface="Georgia" panose="02040502050405020303"/>
                <a:cs typeface="Georgia" panose="02040502050405020303"/>
              </a:rPr>
              <a:t>[2] Harris WS, Ginsberg HN, </a:t>
            </a:r>
            <a:r>
              <a:rPr sz="700" kern="0" spc="20" dirty="0">
                <a:solidFill>
                  <a:srgbClr val="707068">
                    <a:alpha val="100000"/>
                  </a:srgbClr>
                </a:solidFill>
                <a:latin typeface="Georgia" panose="02040502050405020303"/>
                <a:ea typeface="Georgia" panose="02040502050405020303"/>
                <a:cs typeface="Georgia" panose="02040502050405020303"/>
              </a:rPr>
              <a:t>ArunakulN, et al. Safety and efficacy of Omacor in</a:t>
            </a:r>
            <a:r>
              <a:rPr sz="700" kern="0" spc="3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severe hypertriglyceridemia. J Cardiovasc Risk.</a:t>
            </a:r>
            <a:r>
              <a:rPr sz="700" kern="0" spc="3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1997 Oct-Dec;4(5-6):385-91.</a:t>
            </a:r>
            <a:endParaRPr sz="700" dirty="0">
              <a:latin typeface="Georgia" panose="02040502050405020303"/>
              <a:ea typeface="Georgia" panose="02040502050405020303"/>
              <a:cs typeface="Georgia" panose="02040502050405020303"/>
            </a:endParaRPr>
          </a:p>
          <a:p>
            <a:pPr marL="12700" algn="l" rtl="0" eaLnBrk="0">
              <a:lnSpc>
                <a:spcPct val="93000"/>
              </a:lnSpc>
              <a:spcBef>
                <a:spcPts val="95"/>
              </a:spcBef>
            </a:pPr>
            <a:r>
              <a:rPr sz="700" kern="0" spc="30" dirty="0">
                <a:solidFill>
                  <a:srgbClr val="707068">
                    <a:alpha val="100000"/>
                  </a:srgbClr>
                </a:solidFill>
                <a:latin typeface="Georgia" panose="02040502050405020303"/>
                <a:ea typeface="Georgia" panose="02040502050405020303"/>
                <a:cs typeface="Georgia" panose="02040502050405020303"/>
              </a:rPr>
              <a:t>[3] Kim</a:t>
            </a:r>
            <a:r>
              <a:rPr sz="700" kern="0" spc="40" dirty="0">
                <a:solidFill>
                  <a:srgbClr val="707068">
                    <a:alpha val="100000"/>
                  </a:srgbClr>
                </a:solidFill>
                <a:latin typeface="Georgia" panose="02040502050405020303"/>
                <a:ea typeface="Georgia" panose="02040502050405020303"/>
                <a:cs typeface="Georgia" panose="02040502050405020303"/>
              </a:rPr>
              <a:t> </a:t>
            </a:r>
            <a:r>
              <a:rPr sz="700" kern="0" spc="30" dirty="0">
                <a:solidFill>
                  <a:srgbClr val="707068">
                    <a:alpha val="100000"/>
                  </a:srgbClr>
                </a:solidFill>
                <a:latin typeface="Georgia" panose="02040502050405020303"/>
                <a:ea typeface="Georgia" panose="02040502050405020303"/>
                <a:cs typeface="Georgia" panose="02040502050405020303"/>
              </a:rPr>
              <a:t>CH, Han KA, Yu J, et al. Efficacy and Safety of</a:t>
            </a:r>
            <a:r>
              <a:rPr sz="700" kern="0" spc="-40" dirty="0">
                <a:solidFill>
                  <a:srgbClr val="707068">
                    <a:alpha val="100000"/>
                  </a:srgbClr>
                </a:solidFill>
                <a:latin typeface="Georgia" panose="02040502050405020303"/>
                <a:ea typeface="Georgia" panose="02040502050405020303"/>
                <a:cs typeface="Georgia" panose="02040502050405020303"/>
              </a:rPr>
              <a:t> </a:t>
            </a:r>
            <a:r>
              <a:rPr sz="700" kern="0" spc="30" dirty="0">
                <a:solidFill>
                  <a:srgbClr val="707068">
                    <a:alpha val="100000"/>
                  </a:srgbClr>
                </a:solidFill>
                <a:latin typeface="Georgia" panose="02040502050405020303"/>
                <a:ea typeface="Georgia" panose="02040502050405020303"/>
                <a:cs typeface="Georgia" panose="02040502050405020303"/>
              </a:rPr>
              <a:t>Adding Omeg</a:t>
            </a:r>
            <a:r>
              <a:rPr sz="700" kern="0" spc="20" dirty="0">
                <a:solidFill>
                  <a:srgbClr val="707068">
                    <a:alpha val="100000"/>
                  </a:srgbClr>
                </a:solidFill>
                <a:latin typeface="Georgia" panose="02040502050405020303"/>
                <a:ea typeface="Georgia" panose="02040502050405020303"/>
                <a:cs typeface="Georgia" panose="02040502050405020303"/>
              </a:rPr>
              <a:t>a-3 Fatty</a:t>
            </a:r>
            <a:r>
              <a:rPr sz="700" kern="0" spc="-1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Acids in</a:t>
            </a:r>
            <a:r>
              <a:rPr sz="700" kern="0" spc="3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Statin-treated</a:t>
            </a:r>
            <a:r>
              <a:rPr sz="700" kern="0" spc="-1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Patients with Residual Hypertriglyceridemia: ROMANTIC</a:t>
            </a:r>
            <a:r>
              <a:rPr sz="700" kern="0" spc="-1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(Rosuvastatin-OMAcor iN residual hyperTrIglyCeridemia), a Randomized, Double-blind, and</a:t>
            </a:r>
            <a:r>
              <a:rPr sz="700" kern="0" spc="3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Placebo-controlled</a:t>
            </a:r>
            <a:r>
              <a:rPr sz="700" kern="0" spc="-30" dirty="0">
                <a:solidFill>
                  <a:srgbClr val="707068">
                    <a:alpha val="100000"/>
                  </a:srgbClr>
                </a:solidFill>
                <a:latin typeface="Georgia" panose="02040502050405020303"/>
                <a:ea typeface="Georgia" panose="02040502050405020303"/>
                <a:cs typeface="Georgia" panose="02040502050405020303"/>
              </a:rPr>
              <a:t> </a:t>
            </a:r>
            <a:r>
              <a:rPr sz="700" kern="0" spc="20" dirty="0">
                <a:solidFill>
                  <a:srgbClr val="707068">
                    <a:alpha val="100000"/>
                  </a:srgbClr>
                </a:solidFill>
                <a:latin typeface="Georgia" panose="02040502050405020303"/>
                <a:ea typeface="Georgia" panose="02040502050405020303"/>
                <a:cs typeface="Georgia" panose="02040502050405020303"/>
              </a:rPr>
              <a:t>Trial. Clin Ther. 2018 Jan;40(1):83-94.</a:t>
            </a:r>
            <a:endParaRPr sz="700" kern="0" spc="20" dirty="0">
              <a:solidFill>
                <a:srgbClr val="707068">
                  <a:alpha val="100000"/>
                </a:srgbClr>
              </a:solidFill>
              <a:latin typeface="Georgia" panose="02040502050405020303"/>
              <a:ea typeface="Georgia" panose="02040502050405020303"/>
              <a:cs typeface="Georgia" panose="02040502050405020303"/>
            </a:endParaRPr>
          </a:p>
        </p:txBody>
      </p:sp>
      <p:sp>
        <p:nvSpPr>
          <p:cNvPr id="182" name="textbox 182"/>
          <p:cNvSpPr/>
          <p:nvPr/>
        </p:nvSpPr>
        <p:spPr>
          <a:xfrm>
            <a:off x="582952" y="4246886"/>
            <a:ext cx="5281929" cy="241300"/>
          </a:xfrm>
          <a:prstGeom prst="rect">
            <a:avLst/>
          </a:prstGeom>
          <a:noFill/>
          <a:ln w="0" cap="flat">
            <a:noFill/>
            <a:prstDash val="solid"/>
            <a:miter lim="0"/>
          </a:ln>
        </p:spPr>
        <p:txBody>
          <a:bodyPr vert="horz" wrap="square" lIns="0" tIns="0" rIns="0" bIns="0"/>
          <a:p>
            <a:pPr algn="l" rtl="0" eaLnBrk="0">
              <a:lnSpc>
                <a:spcPct val="90000"/>
              </a:lnSpc>
            </a:pPr>
            <a:endParaRPr sz="10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ct val="94000"/>
              </a:lnSpc>
            </a:pPr>
            <a:r>
              <a:rPr sz="1500" b="1"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国际研究显示：  </a:t>
            </a:r>
            <a:r>
              <a:rPr sz="1500" b="1"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ω-3脂肪</a:t>
            </a:r>
            <a:r>
              <a:rPr sz="15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酸显著降低重度</a:t>
            </a:r>
            <a:r>
              <a:rPr sz="15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HTG</a:t>
            </a:r>
            <a:r>
              <a:rPr sz="15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人群</a:t>
            </a:r>
            <a:r>
              <a:rPr sz="15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TG</a:t>
            </a:r>
            <a:r>
              <a:rPr sz="15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水平</a:t>
            </a:r>
            <a:endParaRPr sz="15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4" name="textbox 184"/>
          <p:cNvSpPr/>
          <p:nvPr/>
        </p:nvSpPr>
        <p:spPr>
          <a:xfrm>
            <a:off x="6513115" y="1009020"/>
            <a:ext cx="4696459" cy="241300"/>
          </a:xfrm>
          <a:prstGeom prst="rect">
            <a:avLst/>
          </a:prstGeom>
          <a:noFill/>
          <a:ln w="0" cap="flat">
            <a:noFill/>
            <a:prstDash val="solid"/>
            <a:miter lim="0"/>
          </a:ln>
        </p:spPr>
        <p:txBody>
          <a:bodyPr vert="horz" wrap="square" lIns="0" tIns="0" rIns="0" bIns="0"/>
          <a:p>
            <a:pPr algn="l" rtl="0" eaLnBrk="0">
              <a:lnSpc>
                <a:spcPct val="90000"/>
              </a:lnSpc>
            </a:pPr>
            <a:endParaRPr sz="10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ct val="94000"/>
              </a:lnSpc>
            </a:pPr>
            <a:r>
              <a:rPr sz="1500" b="1"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国际研究显示：  ω-3脂肪酸联合他汀显著改善血脂谱</a:t>
            </a:r>
            <a:endParaRPr sz="1500" b="1"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6" name="textbox 186"/>
          <p:cNvSpPr/>
          <p:nvPr/>
        </p:nvSpPr>
        <p:spPr>
          <a:xfrm>
            <a:off x="966470" y="1036320"/>
            <a:ext cx="3984625" cy="235585"/>
          </a:xfrm>
          <a:prstGeom prst="rect">
            <a:avLst/>
          </a:prstGeom>
          <a:noFill/>
          <a:ln w="0" cap="flat">
            <a:noFill/>
            <a:prstDash val="solid"/>
            <a:miter lim="0"/>
          </a:ln>
        </p:spPr>
        <p:txBody>
          <a:bodyPr vert="horz" wrap="square" lIns="0" tIns="0" rIns="0" bIns="0"/>
          <a:p>
            <a:pPr algn="l" rtl="0" eaLnBrk="0">
              <a:lnSpc>
                <a:spcPct val="77000"/>
              </a:lnSpc>
            </a:pPr>
            <a:endParaRPr sz="10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ct val="95000"/>
              </a:lnSpc>
            </a:pPr>
            <a:r>
              <a:rPr sz="1500" b="1"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中国研究显示：  </a:t>
            </a:r>
            <a:r>
              <a:rPr sz="1500" b="1"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ω-3脂肪酸显著降低</a:t>
            </a:r>
            <a:r>
              <a:rPr sz="15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TG</a:t>
            </a:r>
            <a:r>
              <a:rPr sz="1500" b="1"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水</a:t>
            </a:r>
            <a:r>
              <a:rPr sz="1500" b="1"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平</a:t>
            </a:r>
            <a:endParaRPr sz="1500" b="1"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8" name="path 188"/>
          <p:cNvSpPr/>
          <p:nvPr/>
        </p:nvSpPr>
        <p:spPr>
          <a:xfrm>
            <a:off x="418503" y="894207"/>
            <a:ext cx="10881321" cy="38100"/>
          </a:xfrm>
          <a:custGeom>
            <a:avLst/>
            <a:gdLst/>
            <a:ahLst/>
            <a:cxnLst/>
            <a:rect l="0" t="0" r="0" b="0"/>
            <a:pathLst>
              <a:path w="17135" h="60">
                <a:moveTo>
                  <a:pt x="0" y="30"/>
                </a:moveTo>
                <a:lnTo>
                  <a:pt x="17135" y="30"/>
                </a:lnTo>
              </a:path>
            </a:pathLst>
          </a:custGeom>
          <a:noFill/>
          <a:ln w="38100" cap="flat">
            <a:solidFill>
              <a:srgbClr val="4F80BD"/>
            </a:solidFill>
            <a:prstDash val="solid"/>
            <a:round/>
          </a:ln>
        </p:spPr>
        <p:txBody>
          <a:bodyPr rtlCol="0"/>
          <a:p>
            <a:pPr algn="ctr"/>
            <a:endParaRPr lang="zh-CN" altLang="en-US"/>
          </a:p>
        </p:txBody>
      </p:sp>
      <p:sp>
        <p:nvSpPr>
          <p:cNvPr id="190" name="textbox 190"/>
          <p:cNvSpPr/>
          <p:nvPr/>
        </p:nvSpPr>
        <p:spPr>
          <a:xfrm>
            <a:off x="8008491" y="5968701"/>
            <a:ext cx="1978025" cy="171450"/>
          </a:xfrm>
          <a:prstGeom prst="rect">
            <a:avLst/>
          </a:prstGeom>
          <a:noFill/>
          <a:ln w="0" cap="flat">
            <a:noFill/>
            <a:prstDash val="solid"/>
            <a:miter lim="0"/>
          </a:ln>
        </p:spPr>
        <p:txBody>
          <a:bodyPr vert="horz" wrap="square" lIns="0" tIns="0" rIns="0" bIns="0"/>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145"/>
              </a:lnSpc>
            </a:pPr>
            <a:r>
              <a:rPr sz="9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联合治疗组             </a:t>
            </a:r>
            <a:r>
              <a:rPr sz="9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瑞舒伐他汀组</a:t>
            </a:r>
            <a:endParaRPr sz="900" dirty="0">
              <a:latin typeface="微软雅黑" panose="020B0503020204020204" charset="-122"/>
              <a:ea typeface="微软雅黑" panose="020B0503020204020204" charset="-122"/>
              <a:cs typeface="微软雅黑" panose="020B0503020204020204" charset="-122"/>
            </a:endParaRPr>
          </a:p>
        </p:txBody>
      </p:sp>
      <p:sp>
        <p:nvSpPr>
          <p:cNvPr id="192" name="textbox 192"/>
          <p:cNvSpPr/>
          <p:nvPr/>
        </p:nvSpPr>
        <p:spPr>
          <a:xfrm>
            <a:off x="467995" y="2775585"/>
            <a:ext cx="2636520" cy="185420"/>
          </a:xfrm>
          <a:prstGeom prst="rect">
            <a:avLst/>
          </a:prstGeom>
          <a:noFill/>
          <a:ln w="0" cap="flat">
            <a:noFill/>
            <a:prstDash val="solid"/>
            <a:miter lim="0"/>
          </a:ln>
        </p:spPr>
        <p:txBody>
          <a:bodyPr vert="horz" wrap="square" lIns="0" tIns="0" rIns="0" bIns="0"/>
          <a:p>
            <a:pPr algn="l" rtl="0" eaLnBrk="0">
              <a:lnSpc>
                <a:spcPct val="85000"/>
              </a:lnSpc>
            </a:pPr>
            <a:r>
              <a:rPr sz="10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表1 重度</a:t>
            </a:r>
            <a:r>
              <a:rPr sz="1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HTG</a:t>
            </a:r>
            <a:r>
              <a:rPr sz="1000" b="1"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队列血脂指标变化</a:t>
            </a:r>
            <a:endParaRPr sz="1000" dirty="0">
              <a:latin typeface="微软雅黑" panose="020B0503020204020204" charset="-122"/>
              <a:ea typeface="微软雅黑" panose="020B0503020204020204" charset="-122"/>
              <a:cs typeface="微软雅黑" panose="020B0503020204020204" charset="-122"/>
            </a:endParaRPr>
          </a:p>
        </p:txBody>
      </p:sp>
      <p:sp>
        <p:nvSpPr>
          <p:cNvPr id="194" name="path 194"/>
          <p:cNvSpPr/>
          <p:nvPr/>
        </p:nvSpPr>
        <p:spPr>
          <a:xfrm>
            <a:off x="421881" y="1284604"/>
            <a:ext cx="5577852" cy="19050"/>
          </a:xfrm>
          <a:custGeom>
            <a:avLst/>
            <a:gdLst/>
            <a:ahLst/>
            <a:cxnLst/>
            <a:rect l="0" t="0" r="0" b="0"/>
            <a:pathLst>
              <a:path w="8784" h="30">
                <a:moveTo>
                  <a:pt x="0" y="15"/>
                </a:moveTo>
                <a:lnTo>
                  <a:pt x="8784" y="15"/>
                </a:lnTo>
              </a:path>
            </a:pathLst>
          </a:custGeom>
          <a:noFill/>
          <a:ln w="19050" cap="flat">
            <a:solidFill>
              <a:srgbClr val="4F80BD"/>
            </a:solidFill>
            <a:prstDash val="solid"/>
            <a:round/>
          </a:ln>
        </p:spPr>
        <p:txBody>
          <a:bodyPr rtlCol="0"/>
          <a:p>
            <a:pPr algn="ctr"/>
            <a:endParaRPr lang="zh-CN" altLang="en-US"/>
          </a:p>
        </p:txBody>
      </p:sp>
      <p:sp>
        <p:nvSpPr>
          <p:cNvPr id="196" name="path 196"/>
          <p:cNvSpPr/>
          <p:nvPr/>
        </p:nvSpPr>
        <p:spPr>
          <a:xfrm>
            <a:off x="421881" y="4569333"/>
            <a:ext cx="5577852" cy="19050"/>
          </a:xfrm>
          <a:custGeom>
            <a:avLst/>
            <a:gdLst/>
            <a:ahLst/>
            <a:cxnLst/>
            <a:rect l="0" t="0" r="0" b="0"/>
            <a:pathLst>
              <a:path w="8784" h="30">
                <a:moveTo>
                  <a:pt x="0" y="15"/>
                </a:moveTo>
                <a:lnTo>
                  <a:pt x="8784" y="15"/>
                </a:lnTo>
              </a:path>
            </a:pathLst>
          </a:custGeom>
          <a:noFill/>
          <a:ln w="19050" cap="flat">
            <a:solidFill>
              <a:srgbClr val="4F80BD"/>
            </a:solidFill>
            <a:prstDash val="solid"/>
            <a:round/>
          </a:ln>
        </p:spPr>
        <p:txBody>
          <a:bodyPr rtlCol="0"/>
          <a:p>
            <a:pPr algn="ctr"/>
            <a:endParaRPr lang="zh-CN" altLang="en-US"/>
          </a:p>
        </p:txBody>
      </p:sp>
      <p:sp>
        <p:nvSpPr>
          <p:cNvPr id="198" name="path 198"/>
          <p:cNvSpPr/>
          <p:nvPr/>
        </p:nvSpPr>
        <p:spPr>
          <a:xfrm>
            <a:off x="6383654" y="1284604"/>
            <a:ext cx="4937760" cy="19050"/>
          </a:xfrm>
          <a:custGeom>
            <a:avLst/>
            <a:gdLst/>
            <a:ahLst/>
            <a:cxnLst/>
            <a:rect l="0" t="0" r="0" b="0"/>
            <a:pathLst>
              <a:path w="7776" h="30">
                <a:moveTo>
                  <a:pt x="0" y="15"/>
                </a:moveTo>
                <a:lnTo>
                  <a:pt x="7776" y="15"/>
                </a:lnTo>
              </a:path>
            </a:pathLst>
          </a:custGeom>
          <a:noFill/>
          <a:ln w="19050" cap="flat">
            <a:solidFill>
              <a:srgbClr val="4F80BD"/>
            </a:solidFill>
            <a:prstDash val="solid"/>
            <a:round/>
          </a:ln>
        </p:spPr>
        <p:txBody>
          <a:bodyPr rtlCol="0"/>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660400" y="-23813"/>
            <a:ext cx="10858500" cy="900112"/>
          </a:xfrm>
          <a:prstGeom prst="rect">
            <a:avLst/>
          </a:prstGeom>
          <a:ln>
            <a:headEnd type="none"/>
            <a:tailEnd type="none"/>
          </a:ln>
        </p:spPr>
        <p:txBody>
          <a:bodyPr vert="horz" wrap="square" lIns="91440" tIns="45720" rIns="91440" bIns="45720" rtlCol="0" anchor="b" anchorCtr="0"/>
          <a:lstStyle/>
          <a:p>
            <a:pPr algn="l">
              <a:lnSpc>
                <a:spcPct val="100000"/>
              </a:lnSpc>
              <a:spcBef>
                <a:spcPts val="0"/>
              </a:spcBef>
              <a:defRPr/>
            </a:pP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药品有效性（</a:t>
            </a:r>
            <a:r>
              <a:rPr lang="en-US" altLang="zh-CN"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2/2</a:t>
            </a:r>
            <a:r>
              <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rPr>
              <a:t>）</a:t>
            </a:r>
            <a:endParaRPr lang="zh-CN" altLang="en-US" sz="2800" b="1" i="0">
              <a:solidFill>
                <a:srgbClr val="080808">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2" name="textbox 212"/>
          <p:cNvSpPr/>
          <p:nvPr/>
        </p:nvSpPr>
        <p:spPr>
          <a:xfrm>
            <a:off x="419100" y="819150"/>
            <a:ext cx="10460355" cy="586740"/>
          </a:xfrm>
          <a:prstGeom prst="rect">
            <a:avLst/>
          </a:prstGeom>
          <a:noFill/>
          <a:ln w="0" cap="flat">
            <a:noFill/>
            <a:prstDash val="solid"/>
            <a:miter lim="0"/>
          </a:ln>
        </p:spPr>
        <p:txBody>
          <a:bodyPr vert="horz" wrap="square" lIns="0" tIns="0" rIns="0" bIns="0"/>
          <a:p>
            <a:pPr algn="l" rtl="0" eaLnBrk="0">
              <a:lnSpc>
                <a:spcPct val="81000"/>
              </a:lnSpc>
            </a:pPr>
            <a:endParaRPr sz="200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ct val="92000"/>
              </a:lnSpc>
            </a:pPr>
            <a:r>
              <a:rPr sz="2000" b="1"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ω-3 脂肪酸乙酯 90 </a:t>
            </a:r>
            <a:r>
              <a:rPr sz="20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软胶囊广受临床认可，获得多部指南/共识推荐</a:t>
            </a:r>
            <a:endParaRPr sz="20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6" name="path 226"/>
          <p:cNvSpPr/>
          <p:nvPr/>
        </p:nvSpPr>
        <p:spPr>
          <a:xfrm>
            <a:off x="418465" y="894080"/>
            <a:ext cx="11079480" cy="76200"/>
          </a:xfrm>
          <a:custGeom>
            <a:avLst/>
            <a:gdLst/>
            <a:ahLst/>
            <a:cxnLst/>
            <a:rect l="0" t="0" r="0" b="0"/>
            <a:pathLst>
              <a:path w="17135" h="60">
                <a:moveTo>
                  <a:pt x="0" y="30"/>
                </a:moveTo>
                <a:lnTo>
                  <a:pt x="17135" y="30"/>
                </a:lnTo>
              </a:path>
            </a:pathLst>
          </a:custGeom>
          <a:noFill/>
          <a:ln w="28575" cap="flat" cmpd="sng">
            <a:solidFill>
              <a:srgbClr val="4F80BD"/>
            </a:solidFill>
            <a:prstDash val="solid"/>
            <a:round/>
          </a:ln>
        </p:spPr>
        <p:txBody>
          <a:bodyPr rtlCol="0"/>
          <a:p>
            <a:pPr algn="ctr"/>
            <a:endParaRPr lang="zh-CN" altLang="en-US"/>
          </a:p>
        </p:txBody>
      </p:sp>
      <p:graphicFrame>
        <p:nvGraphicFramePr>
          <p:cNvPr id="2" name="表格 1"/>
          <p:cNvGraphicFramePr/>
          <p:nvPr>
            <p:custDataLst>
              <p:tags r:id="rId1"/>
            </p:custDataLst>
          </p:nvPr>
        </p:nvGraphicFramePr>
        <p:xfrm>
          <a:off x="380365" y="1524000"/>
          <a:ext cx="11117580" cy="4549140"/>
        </p:xfrm>
        <a:graphic>
          <a:graphicData uri="http://schemas.openxmlformats.org/drawingml/2006/table">
            <a:tbl>
              <a:tblPr firstRow="1" bandRow="1">
                <a:tableStyleId>{5C22544A-7EE6-4342-B048-85BDC9FD1C3A}</a:tableStyleId>
              </a:tblPr>
              <a:tblGrid>
                <a:gridCol w="3013075"/>
                <a:gridCol w="730885"/>
                <a:gridCol w="7373620"/>
              </a:tblGrid>
              <a:tr h="396240">
                <a:tc>
                  <a:txBody>
                    <a:bodyPr/>
                    <a:p>
                      <a:pPr algn="ctr">
                        <a:buNone/>
                      </a:pPr>
                      <a:r>
                        <a:rPr sz="2000" kern="0" spc="80" dirty="0">
                          <a:latin typeface="微软雅黑" panose="020B0503020204020204" charset="-122"/>
                          <a:ea typeface="微软雅黑" panose="020B0503020204020204" charset="-122"/>
                        </a:rPr>
                        <a:t>指南名称</a:t>
                      </a:r>
                      <a:endParaRPr lang="zh-CN" altLang="en-US" sz="2000" kern="0" spc="80" dirty="0">
                        <a:latin typeface="微软雅黑" panose="020B0503020204020204" charset="-122"/>
                        <a:ea typeface="微软雅黑" panose="020B0503020204020204" charset="-122"/>
                      </a:endParaRPr>
                    </a:p>
                  </a:txBody>
                  <a:tcPr anchor="ctr" anchorCtr="0"/>
                </a:tc>
                <a:tc>
                  <a:txBody>
                    <a:bodyPr/>
                    <a:p>
                      <a:pPr algn="ctr">
                        <a:buClrTx/>
                        <a:buSzTx/>
                        <a:buFontTx/>
                        <a:buNone/>
                      </a:pPr>
                      <a:r>
                        <a:rPr sz="2000" kern="0" spc="80" dirty="0">
                          <a:latin typeface="微软雅黑" panose="020B0503020204020204" charset="-122"/>
                          <a:ea typeface="微软雅黑" panose="020B0503020204020204" charset="-122"/>
                        </a:rPr>
                        <a:t>年份</a:t>
                      </a:r>
                      <a:endParaRPr sz="2000" kern="0" spc="80" dirty="0">
                        <a:latin typeface="微软雅黑" panose="020B0503020204020204" charset="-122"/>
                        <a:ea typeface="微软雅黑" panose="020B0503020204020204" charset="-122"/>
                      </a:endParaRPr>
                    </a:p>
                  </a:txBody>
                  <a:tcPr anchor="ctr" anchorCtr="0"/>
                </a:tc>
                <a:tc>
                  <a:txBody>
                    <a:bodyPr/>
                    <a:p>
                      <a:pPr algn="ctr">
                        <a:buClrTx/>
                        <a:buSzTx/>
                        <a:buFontTx/>
                        <a:buNone/>
                      </a:pPr>
                      <a:r>
                        <a:rPr sz="2000" kern="0" spc="80" dirty="0">
                          <a:latin typeface="微软雅黑" panose="020B0503020204020204" charset="-122"/>
                          <a:ea typeface="微软雅黑" panose="020B0503020204020204" charset="-122"/>
                        </a:rPr>
                        <a:t>推荐内容</a:t>
                      </a:r>
                      <a:endParaRPr sz="2000" kern="0" spc="80" dirty="0">
                        <a:latin typeface="微软雅黑" panose="020B0503020204020204" charset="-122"/>
                        <a:ea typeface="微软雅黑" panose="020B0503020204020204" charset="-122"/>
                      </a:endParaRPr>
                    </a:p>
                  </a:txBody>
                  <a:tcPr/>
                </a:tc>
              </a:tr>
              <a:tr h="948690">
                <a:tc>
                  <a:txBody>
                    <a:bodyPr/>
                    <a:p>
                      <a:pPr algn="ctr">
                        <a:buClrTx/>
                        <a:buSzTx/>
                        <a:buFontTx/>
                        <a:buNone/>
                      </a:pPr>
                      <a:r>
                        <a:rPr sz="1400" b="1" kern="0" spc="80" dirty="0">
                          <a:latin typeface="微软雅黑" panose="020B0503020204020204" charset="-122"/>
                          <a:ea typeface="微软雅黑" panose="020B0503020204020204" charset="-122"/>
                        </a:rPr>
                        <a:t>《中国血脂管理指南》</a:t>
                      </a:r>
                      <a:endParaRPr sz="1400" b="1" kern="0" spc="80" dirty="0">
                        <a:latin typeface="微软雅黑" panose="020B0503020204020204" charset="-122"/>
                        <a:ea typeface="微软雅黑" panose="020B0503020204020204" charset="-122"/>
                      </a:endParaRPr>
                    </a:p>
                  </a:txBody>
                  <a:tcPr anchor="ctr" anchorCtr="0"/>
                </a:tc>
                <a:tc>
                  <a:txBody>
                    <a:bodyPr/>
                    <a:p>
                      <a:pPr algn="ctr">
                        <a:buNone/>
                      </a:pPr>
                      <a:r>
                        <a:rPr lang="en-US" altLang="zh-CN" sz="1200">
                          <a:latin typeface="微软雅黑" panose="020B0503020204020204" charset="-122"/>
                          <a:ea typeface="微软雅黑" panose="020B0503020204020204" charset="-122"/>
                        </a:rPr>
                        <a:t>2023</a:t>
                      </a:r>
                      <a:endParaRPr lang="en-US" altLang="zh-CN" sz="1200">
                        <a:latin typeface="微软雅黑" panose="020B0503020204020204" charset="-122"/>
                        <a:ea typeface="微软雅黑" panose="020B0503020204020204" charset="-122"/>
                      </a:endParaRPr>
                    </a:p>
                  </a:txBody>
                  <a:tcPr anchor="ctr" anchorCtr="0"/>
                </a:tc>
                <a:tc>
                  <a:txBody>
                    <a:bodyPr/>
                    <a:p>
                      <a:pPr marL="184785" indent="-172085" algn="l" rtl="0" eaLnBrk="0">
                        <a:lnSpc>
                          <a:spcPct val="94000"/>
                        </a:lnSpc>
                      </a:pPr>
                      <a:r>
                        <a:rPr sz="1200" kern="0" dirty="0">
                          <a:latin typeface="微软雅黑" panose="020B0503020204020204" charset="-122"/>
                          <a:ea typeface="微软雅黑" panose="020B0503020204020204" charset="-122"/>
                          <a:cs typeface="微软雅黑" panose="020B0503020204020204" charset="-122"/>
                        </a:rPr>
                        <a:t>• </a:t>
                      </a:r>
                      <a:r>
                        <a:rPr lang="en-US" sz="1200" kern="0" dirty="0">
                          <a:latin typeface="微软雅黑" panose="020B0503020204020204" charset="-122"/>
                          <a:ea typeface="微软雅黑" panose="020B0503020204020204" charset="-122"/>
                          <a:cs typeface="微软雅黑" panose="020B0503020204020204" charset="-122"/>
                        </a:rPr>
                        <a:t> </a:t>
                      </a:r>
                      <a:r>
                        <a:rPr lang="en-US" sz="1200" b="1" kern="0" dirty="0">
                          <a:latin typeface="微软雅黑" panose="020B0503020204020204" charset="-122"/>
                          <a:ea typeface="微软雅黑" panose="020B0503020204020204" charset="-122"/>
                          <a:cs typeface="微软雅黑" panose="020B0503020204020204" charset="-122"/>
                        </a:rPr>
                        <a:t>T</a:t>
                      </a:r>
                      <a:r>
                        <a:rPr sz="1200" b="1" kern="0" dirty="0">
                          <a:latin typeface="微软雅黑" panose="020B0503020204020204" charset="-122"/>
                          <a:ea typeface="微软雅黑" panose="020B0503020204020204" charset="-122"/>
                          <a:cs typeface="微软雅黑" panose="020B0503020204020204" charset="-122"/>
                        </a:rPr>
                        <a:t>G ＞ 5.6 mmol/L 时</a:t>
                      </a:r>
                      <a:r>
                        <a:rPr sz="1200" kern="0" dirty="0">
                          <a:latin typeface="微软雅黑" panose="020B0503020204020204" charset="-122"/>
                          <a:ea typeface="微软雅黑" panose="020B0503020204020204" charset="-122"/>
                          <a:cs typeface="微软雅黑" panose="020B0503020204020204" charset="-122"/>
                        </a:rPr>
                        <a:t>，可采用贝特类药物、</a:t>
                      </a:r>
                      <a:r>
                        <a:rPr sz="1200" b="1" kern="0" dirty="0">
                          <a:latin typeface="微软雅黑" panose="020B0503020204020204" charset="-122"/>
                          <a:ea typeface="微软雅黑" panose="020B0503020204020204" charset="-122"/>
                          <a:cs typeface="微软雅黑" panose="020B0503020204020204" charset="-122"/>
                        </a:rPr>
                        <a:t>高纯度ω-3脂肪酸</a:t>
                      </a:r>
                      <a:r>
                        <a:rPr sz="1200" kern="0" dirty="0">
                          <a:latin typeface="微软雅黑" panose="020B0503020204020204" charset="-122"/>
                          <a:ea typeface="微软雅黑" panose="020B0503020204020204" charset="-122"/>
                          <a:cs typeface="微软雅黑" panose="020B0503020204020204" charset="-122"/>
                        </a:rPr>
                        <a:t>或阿昔莫司(烟酸)类药物治疗，减少胰腺炎风险 (I 类推荐,证据等级C)；</a:t>
                      </a:r>
                      <a:endParaRPr sz="1200" kern="0" dirty="0">
                        <a:latin typeface="微软雅黑" panose="020B0503020204020204" charset="-122"/>
                        <a:ea typeface="微软雅黑" panose="020B0503020204020204" charset="-122"/>
                        <a:cs typeface="微软雅黑" panose="020B0503020204020204" charset="-122"/>
                      </a:endParaRPr>
                    </a:p>
                    <a:p>
                      <a:pPr marL="184785" indent="-172085" algn="l" rtl="0" eaLnBrk="0">
                        <a:lnSpc>
                          <a:spcPct val="94000"/>
                        </a:lnSpc>
                      </a:pPr>
                      <a:endParaRPr sz="1200" kern="0" dirty="0">
                        <a:latin typeface="微软雅黑" panose="020B0503020204020204" charset="-122"/>
                        <a:ea typeface="微软雅黑" panose="020B0503020204020204" charset="-122"/>
                        <a:cs typeface="微软雅黑" panose="020B0503020204020204" charset="-122"/>
                      </a:endParaRPr>
                    </a:p>
                    <a:p>
                      <a:pPr marL="179070" indent="-166370" algn="l" rtl="0" eaLnBrk="0">
                        <a:lnSpc>
                          <a:spcPct val="94000"/>
                        </a:lnSpc>
                        <a:spcBef>
                          <a:spcPts val="0"/>
                        </a:spcBef>
                      </a:pPr>
                      <a:r>
                        <a:rPr sz="1200" kern="0" dirty="0">
                          <a:latin typeface="微软雅黑" panose="020B0503020204020204" charset="-122"/>
                          <a:ea typeface="微软雅黑" panose="020B0503020204020204" charset="-122"/>
                          <a:cs typeface="微软雅黑" panose="020B0503020204020204" charset="-122"/>
                        </a:rPr>
                        <a:t>• </a:t>
                      </a:r>
                      <a:r>
                        <a:rPr lang="en-US" sz="1200" kern="0" dirty="0">
                          <a:latin typeface="微软雅黑" panose="020B0503020204020204" charset="-122"/>
                          <a:ea typeface="微软雅黑" panose="020B0503020204020204" charset="-122"/>
                          <a:cs typeface="微软雅黑" panose="020B0503020204020204" charset="-122"/>
                        </a:rPr>
                        <a:t> </a:t>
                      </a:r>
                      <a:r>
                        <a:rPr sz="1200" kern="0" dirty="0">
                          <a:latin typeface="微软雅黑" panose="020B0503020204020204" charset="-122"/>
                          <a:ea typeface="微软雅黑" panose="020B0503020204020204" charset="-122"/>
                          <a:cs typeface="微软雅黑" panose="020B0503020204020204" charset="-122"/>
                        </a:rPr>
                        <a:t>ASCVD 患者及高危人群接受中等剂量他汀类药物治疗后如</a:t>
                      </a:r>
                      <a:r>
                        <a:rPr sz="1200" b="1" kern="0" dirty="0">
                          <a:latin typeface="微软雅黑" panose="020B0503020204020204" charset="-122"/>
                          <a:ea typeface="微软雅黑" panose="020B0503020204020204" charset="-122"/>
                          <a:cs typeface="微软雅黑" panose="020B0503020204020204" charset="-122"/>
                        </a:rPr>
                        <a:t>TG ＞ 2.3 mmol/L</a:t>
                      </a:r>
                      <a:r>
                        <a:rPr sz="1200" kern="0" dirty="0">
                          <a:latin typeface="微软雅黑" panose="020B0503020204020204" charset="-122"/>
                          <a:ea typeface="微软雅黑" panose="020B0503020204020204" charset="-122"/>
                          <a:cs typeface="微软雅黑" panose="020B0503020204020204" charset="-122"/>
                        </a:rPr>
                        <a:t>，可给予</a:t>
                      </a:r>
                      <a:r>
                        <a:rPr sz="1200" b="1" kern="0" dirty="0">
                          <a:latin typeface="微软雅黑" panose="020B0503020204020204" charset="-122"/>
                          <a:ea typeface="微软雅黑" panose="020B0503020204020204" charset="-122"/>
                          <a:cs typeface="微软雅黑" panose="020B0503020204020204" charset="-122"/>
                        </a:rPr>
                        <a:t>高纯度ω-3脂肪酸</a:t>
                      </a:r>
                      <a:r>
                        <a:rPr lang="zh-CN" sz="1200" b="1" kern="0" dirty="0">
                          <a:latin typeface="微软雅黑" panose="020B0503020204020204" charset="-122"/>
                          <a:ea typeface="微软雅黑" panose="020B0503020204020204" charset="-122"/>
                          <a:cs typeface="微软雅黑" panose="020B0503020204020204" charset="-122"/>
                        </a:rPr>
                        <a:t>，</a:t>
                      </a:r>
                      <a:r>
                        <a:rPr sz="1200" kern="0" dirty="0">
                          <a:latin typeface="微软雅黑" panose="020B0503020204020204" charset="-122"/>
                          <a:ea typeface="微软雅黑" panose="020B0503020204020204" charset="-122"/>
                          <a:cs typeface="微软雅黑" panose="020B0503020204020204" charset="-122"/>
                        </a:rPr>
                        <a:t>或非诺贝特、苯扎贝特进一步降低ASCVD 风险（IIb类推荐，证据等级C</a:t>
                      </a:r>
                      <a:r>
                        <a:rPr lang="zh-CN" sz="1200" kern="0" dirty="0">
                          <a:latin typeface="微软雅黑" panose="020B0503020204020204" charset="-122"/>
                          <a:ea typeface="微软雅黑" panose="020B0503020204020204" charset="-122"/>
                          <a:cs typeface="微软雅黑" panose="020B0503020204020204" charset="-122"/>
                        </a:rPr>
                        <a:t>）。</a:t>
                      </a:r>
                      <a:endParaRPr lang="zh-CN" sz="1200" kern="0" dirty="0">
                        <a:latin typeface="微软雅黑" panose="020B0503020204020204" charset="-122"/>
                        <a:ea typeface="微软雅黑" panose="020B0503020204020204" charset="-122"/>
                        <a:cs typeface="微软雅黑" panose="020B0503020204020204" charset="-122"/>
                      </a:endParaRPr>
                    </a:p>
                  </a:txBody>
                  <a:tcPr anchor="ctr" anchorCtr="0"/>
                </a:tc>
              </a:tr>
              <a:tr h="717550">
                <a:tc>
                  <a:txBody>
                    <a:bodyPr/>
                    <a:p>
                      <a:pPr algn="ctr" rtl="0">
                        <a:lnSpc>
                          <a:spcPct val="100000"/>
                        </a:lnSpc>
                        <a:spcBef>
                          <a:spcPts val="420"/>
                        </a:spcBef>
                        <a:buClrTx/>
                        <a:buSzTx/>
                        <a:buFontTx/>
                      </a:pPr>
                      <a:r>
                        <a:rPr sz="1400" b="1" kern="0" spc="80" dirty="0">
                          <a:latin typeface="微软雅黑" panose="020B0503020204020204" charset="-122"/>
                          <a:ea typeface="微软雅黑" panose="020B0503020204020204" charset="-122"/>
                          <a:cs typeface="微软雅黑" panose="020B0503020204020204" charset="-122"/>
                        </a:rPr>
                        <a:t>《AHA科学声明:成人2型糖</a:t>
                      </a:r>
                      <a:endParaRPr sz="1400" b="1" kern="0" spc="80" dirty="0">
                        <a:latin typeface="微软雅黑" panose="020B0503020204020204" charset="-122"/>
                        <a:ea typeface="微软雅黑" panose="020B0503020204020204" charset="-122"/>
                        <a:cs typeface="微软雅黑" panose="020B0503020204020204" charset="-122"/>
                      </a:endParaRPr>
                    </a:p>
                    <a:p>
                      <a:pPr algn="ctr" rtl="0">
                        <a:lnSpc>
                          <a:spcPct val="100000"/>
                        </a:lnSpc>
                        <a:spcBef>
                          <a:spcPts val="185"/>
                        </a:spcBef>
                        <a:buClrTx/>
                        <a:buSzTx/>
                        <a:buFontTx/>
                      </a:pPr>
                      <a:r>
                        <a:rPr sz="1400" b="1" kern="0" spc="80" dirty="0">
                          <a:latin typeface="微软雅黑" panose="020B0503020204020204" charset="-122"/>
                          <a:ea typeface="微软雅黑" panose="020B0503020204020204" charset="-122"/>
                          <a:cs typeface="微软雅黑" panose="020B0503020204020204" charset="-122"/>
                        </a:rPr>
                        <a:t>尿病心血管危险因素综合管理》</a:t>
                      </a:r>
                      <a:endParaRPr sz="1400" b="1" kern="0" spc="80" dirty="0">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a:latin typeface="微软雅黑" panose="020B0503020204020204" charset="-122"/>
                          <a:ea typeface="微软雅黑" panose="020B0503020204020204" charset="-122"/>
                        </a:rPr>
                        <a:t>2022</a:t>
                      </a:r>
                      <a:endParaRPr lang="en-US" altLang="zh-CN" sz="1200">
                        <a:latin typeface="微软雅黑" panose="020B0503020204020204" charset="-122"/>
                        <a:ea typeface="微软雅黑" panose="020B0503020204020204" charset="-122"/>
                      </a:endParaRPr>
                    </a:p>
                  </a:txBody>
                  <a:tcPr anchor="ctr" anchorCtr="0"/>
                </a:tc>
                <a:tc>
                  <a:txBody>
                    <a:bodyPr/>
                    <a:p>
                      <a:pPr algn="l">
                        <a:buNone/>
                      </a:pPr>
                      <a:r>
                        <a:rPr sz="1200" kern="0" dirty="0">
                          <a:latin typeface="微软雅黑" panose="020B0503020204020204" charset="-122"/>
                          <a:ea typeface="微软雅黑" panose="020B0503020204020204" charset="-122"/>
                          <a:cs typeface="微软雅黑" panose="020B0503020204020204" charset="-122"/>
                        </a:rPr>
                        <a:t>•</a:t>
                      </a:r>
                      <a:r>
                        <a:rPr lang="en-US" sz="1200" kern="0" dirty="0">
                          <a:latin typeface="微软雅黑" panose="020B0503020204020204" charset="-122"/>
                          <a:ea typeface="微软雅黑" panose="020B0503020204020204" charset="-122"/>
                          <a:cs typeface="微软雅黑" panose="020B0503020204020204" charset="-122"/>
                        </a:rPr>
                        <a:t>  </a:t>
                      </a:r>
                      <a:r>
                        <a:rPr sz="1200" b="1" kern="0" dirty="0">
                          <a:latin typeface="微软雅黑" panose="020B0503020204020204" charset="-122"/>
                          <a:ea typeface="微软雅黑" panose="020B0503020204020204" charset="-122"/>
                          <a:cs typeface="微软雅黑" panose="020B0503020204020204" charset="-122"/>
                        </a:rPr>
                        <a:t>在患有糖尿病和严重高甘油三酯血症(空腹甘油三酯&gt;500mg/dL)的成年患者中</a:t>
                      </a:r>
                      <a:r>
                        <a:rPr sz="1200" kern="0" dirty="0">
                          <a:latin typeface="微软雅黑" panose="020B0503020204020204" charset="-122"/>
                          <a:ea typeface="微软雅黑" panose="020B0503020204020204" charset="-122"/>
                          <a:cs typeface="微软雅黑" panose="020B0503020204020204" charset="-122"/>
                        </a:rPr>
                        <a:t>，生活方式调整和药物治疗 (一线治疗药物包括贝特类或高剂量的</a:t>
                      </a:r>
                      <a:r>
                        <a:rPr sz="1200" b="1" kern="0" dirty="0">
                          <a:latin typeface="微软雅黑" panose="020B0503020204020204" charset="-122"/>
                          <a:ea typeface="微软雅黑" panose="020B0503020204020204" charset="-122"/>
                          <a:cs typeface="微软雅黑" panose="020B0503020204020204" charset="-122"/>
                        </a:rPr>
                        <a:t>处方级ω-3脂肪酸</a:t>
                      </a:r>
                      <a:r>
                        <a:rPr sz="1200" kern="0" dirty="0">
                          <a:latin typeface="微软雅黑" panose="020B0503020204020204" charset="-122"/>
                          <a:ea typeface="微软雅黑" panose="020B0503020204020204" charset="-122"/>
                          <a:cs typeface="微软雅黑" panose="020B0503020204020204" charset="-122"/>
                        </a:rPr>
                        <a:t>)是预防急性胰腺炎的必要手段</a:t>
                      </a:r>
                      <a:r>
                        <a:rPr lang="zh-CN" sz="1200" kern="0" dirty="0">
                          <a:latin typeface="微软雅黑" panose="020B0503020204020204" charset="-122"/>
                          <a:ea typeface="微软雅黑" panose="020B0503020204020204" charset="-122"/>
                          <a:cs typeface="微软雅黑" panose="020B0503020204020204" charset="-122"/>
                        </a:rPr>
                        <a:t>。</a:t>
                      </a:r>
                      <a:endParaRPr lang="zh-CN" sz="1200" kern="0" dirty="0">
                        <a:latin typeface="微软雅黑" panose="020B0503020204020204" charset="-122"/>
                        <a:ea typeface="微软雅黑" panose="020B0503020204020204" charset="-122"/>
                        <a:cs typeface="微软雅黑" panose="020B0503020204020204" charset="-122"/>
                      </a:endParaRPr>
                    </a:p>
                  </a:txBody>
                  <a:tcPr anchor="ctr" anchorCtr="0"/>
                </a:tc>
              </a:tr>
              <a:tr h="718185">
                <a:tc>
                  <a:txBody>
                    <a:bodyPr/>
                    <a:p>
                      <a:pPr algn="ctr">
                        <a:buClrTx/>
                        <a:buSzTx/>
                        <a:buFontTx/>
                        <a:buNone/>
                      </a:pPr>
                      <a:r>
                        <a:rPr sz="1400" b="1" kern="0" spc="80" dirty="0">
                          <a:latin typeface="微软雅黑" panose="020B0503020204020204" charset="-122"/>
                          <a:ea typeface="微软雅黑" panose="020B0503020204020204" charset="-122"/>
                          <a:cs typeface="微软雅黑" panose="020B0503020204020204" charset="-122"/>
                        </a:rPr>
                        <a:t>《 心血管病合并糖代谢异常患者心血管风险综合管理中国专家共识》</a:t>
                      </a:r>
                      <a:endParaRPr sz="1400" b="1" kern="0" spc="80" dirty="0">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a:latin typeface="微软雅黑" panose="020B0503020204020204" charset="-122"/>
                          <a:ea typeface="微软雅黑" panose="020B0503020204020204" charset="-122"/>
                        </a:rPr>
                        <a:t>2021</a:t>
                      </a:r>
                      <a:endParaRPr lang="en-US" altLang="zh-CN" sz="1200">
                        <a:latin typeface="微软雅黑" panose="020B0503020204020204" charset="-122"/>
                        <a:ea typeface="微软雅黑" panose="020B0503020204020204" charset="-122"/>
                      </a:endParaRPr>
                    </a:p>
                  </a:txBody>
                  <a:tcPr anchor="ctr" anchorCtr="0"/>
                </a:tc>
                <a:tc>
                  <a:txBody>
                    <a:bodyPr/>
                    <a:p>
                      <a:pPr algn="l">
                        <a:buNone/>
                      </a:pPr>
                      <a:r>
                        <a:rPr sz="1200" kern="0" dirty="0">
                          <a:latin typeface="微软雅黑" panose="020B0503020204020204" charset="-122"/>
                          <a:ea typeface="微软雅黑" panose="020B0503020204020204" charset="-122"/>
                          <a:cs typeface="微软雅黑" panose="020B0503020204020204" charset="-122"/>
                        </a:rPr>
                        <a:t>•</a:t>
                      </a:r>
                      <a:r>
                        <a:rPr lang="en-US" sz="1200" kern="0" dirty="0">
                          <a:latin typeface="微软雅黑" panose="020B0503020204020204" charset="-122"/>
                          <a:ea typeface="微软雅黑" panose="020B0503020204020204" charset="-122"/>
                          <a:cs typeface="微软雅黑" panose="020B0503020204020204" charset="-122"/>
                        </a:rPr>
                        <a:t>  </a:t>
                      </a:r>
                      <a:r>
                        <a:rPr sz="1200" b="1" kern="0" dirty="0">
                          <a:latin typeface="微软雅黑" panose="020B0503020204020204" charset="-122"/>
                          <a:ea typeface="微软雅黑" panose="020B0503020204020204" charset="-122"/>
                          <a:cs typeface="微软雅黑" panose="020B0503020204020204" charset="-122"/>
                        </a:rPr>
                        <a:t>ASCVD高危及以上患者经充分他汀类药物治疗LDL-C已达标而TG仍持续&gt;2.3 mmol/L者</a:t>
                      </a:r>
                      <a:r>
                        <a:rPr sz="1200" kern="0" dirty="0">
                          <a:latin typeface="微软雅黑" panose="020B0503020204020204" charset="-122"/>
                          <a:ea typeface="微软雅黑" panose="020B0503020204020204" charset="-122"/>
                          <a:cs typeface="微软雅黑" panose="020B0503020204020204" charset="-122"/>
                        </a:rPr>
                        <a:t>，生活方式干预不能 改善时可考虑联合</a:t>
                      </a:r>
                      <a:r>
                        <a:rPr sz="1200" b="1" kern="0" dirty="0">
                          <a:latin typeface="微软雅黑" panose="020B0503020204020204" charset="-122"/>
                          <a:ea typeface="微软雅黑" panose="020B0503020204020204" charset="-122"/>
                          <a:cs typeface="微软雅黑" panose="020B0503020204020204" charset="-122"/>
                        </a:rPr>
                        <a:t>高纯度鱼油4</a:t>
                      </a:r>
                      <a:r>
                        <a:rPr sz="1200" kern="0" dirty="0">
                          <a:latin typeface="微软雅黑" panose="020B0503020204020204" charset="-122"/>
                          <a:ea typeface="微软雅黑" panose="020B0503020204020204" charset="-122"/>
                          <a:cs typeface="微软雅黑" panose="020B0503020204020204" charset="-122"/>
                        </a:rPr>
                        <a:t>g/d或非诺贝特/苯扎贝特治疗以进一步降低ASCVD风险。</a:t>
                      </a:r>
                      <a:endParaRPr lang="zh-CN" altLang="en-US" sz="1200" kern="0" dirty="0">
                        <a:latin typeface="微软雅黑" panose="020B0503020204020204" charset="-122"/>
                        <a:ea typeface="微软雅黑" panose="020B0503020204020204" charset="-122"/>
                        <a:cs typeface="微软雅黑" panose="020B0503020204020204" charset="-122"/>
                      </a:endParaRPr>
                    </a:p>
                  </a:txBody>
                  <a:tcPr anchor="ctr" anchorCtr="0"/>
                </a:tc>
              </a:tr>
              <a:tr h="716915">
                <a:tc>
                  <a:txBody>
                    <a:bodyPr/>
                    <a:p>
                      <a:pPr algn="ctr">
                        <a:buClrTx/>
                        <a:buSzTx/>
                        <a:buFontTx/>
                        <a:buNone/>
                      </a:pPr>
                      <a:r>
                        <a:rPr sz="1400" b="1" kern="0" spc="80" dirty="0">
                          <a:latin typeface="微软雅黑" panose="020B0503020204020204" charset="-122"/>
                          <a:ea typeface="微软雅黑" panose="020B0503020204020204" charset="-122"/>
                          <a:cs typeface="微软雅黑" panose="020B0503020204020204" charset="-122"/>
                        </a:rPr>
                        <a:t>《ESC心血管疾病预防指南》</a:t>
                      </a:r>
                      <a:endParaRPr sz="1400" b="1" kern="0" spc="80" dirty="0">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a:latin typeface="微软雅黑" panose="020B0503020204020204" charset="-122"/>
                          <a:ea typeface="微软雅黑" panose="020B0503020204020204" charset="-122"/>
                        </a:rPr>
                        <a:t>2021</a:t>
                      </a:r>
                      <a:endParaRPr lang="en-US" altLang="zh-CN" sz="1200">
                        <a:latin typeface="微软雅黑" panose="020B0503020204020204" charset="-122"/>
                        <a:ea typeface="微软雅黑" panose="020B0503020204020204" charset="-122"/>
                      </a:endParaRPr>
                    </a:p>
                  </a:txBody>
                  <a:tcPr anchor="ctr" anchorCtr="0"/>
                </a:tc>
                <a:tc>
                  <a:txBody>
                    <a:bodyPr/>
                    <a:p>
                      <a:pPr algn="l">
                        <a:buNone/>
                      </a:pPr>
                      <a:r>
                        <a:rPr sz="1200" kern="0" dirty="0">
                          <a:latin typeface="微软雅黑" panose="020B0503020204020204" charset="-122"/>
                          <a:ea typeface="微软雅黑" panose="020B0503020204020204" charset="-122"/>
                          <a:cs typeface="微软雅黑" panose="020B0503020204020204" charset="-122"/>
                        </a:rPr>
                        <a:t>•</a:t>
                      </a:r>
                      <a:r>
                        <a:rPr lang="en-US" sz="1200" kern="0" dirty="0">
                          <a:latin typeface="微软雅黑" panose="020B0503020204020204" charset="-122"/>
                          <a:ea typeface="微软雅黑" panose="020B0503020204020204" charset="-122"/>
                          <a:cs typeface="微软雅黑" panose="020B0503020204020204" charset="-122"/>
                        </a:rPr>
                        <a:t>  </a:t>
                      </a:r>
                      <a:r>
                        <a:rPr sz="1200" kern="0" dirty="0">
                          <a:latin typeface="微软雅黑" panose="020B0503020204020204" charset="-122"/>
                          <a:ea typeface="微软雅黑" panose="020B0503020204020204" charset="-122"/>
                          <a:cs typeface="微软雅黑" panose="020B0503020204020204" charset="-122"/>
                        </a:rPr>
                        <a:t>在（心血管疾病）高风险及以上患者，经他汀治疗和生活方式调整，</a:t>
                      </a:r>
                      <a:r>
                        <a:rPr sz="1200" b="1" kern="0" dirty="0">
                          <a:latin typeface="微软雅黑" panose="020B0503020204020204" charset="-122"/>
                          <a:ea typeface="微软雅黑" panose="020B0503020204020204" charset="-122"/>
                          <a:cs typeface="微软雅黑" panose="020B0503020204020204" charset="-122"/>
                        </a:rPr>
                        <a:t>如果TG&gt;1.5mmol/L ，可以考虑ω-3 多不饱和脂肪酸与他汀联合治疗 (IIb类推荐，证据等级B)</a:t>
                      </a:r>
                      <a:r>
                        <a:rPr lang="zh-CN" sz="1200" b="1" kern="0" dirty="0">
                          <a:latin typeface="微软雅黑" panose="020B0503020204020204" charset="-122"/>
                          <a:ea typeface="微软雅黑" panose="020B0503020204020204" charset="-122"/>
                          <a:cs typeface="微软雅黑" panose="020B0503020204020204" charset="-122"/>
                        </a:rPr>
                        <a:t>。</a:t>
                      </a:r>
                      <a:endParaRPr lang="zh-CN" sz="1200" b="1" kern="0" dirty="0">
                        <a:latin typeface="微软雅黑" panose="020B0503020204020204" charset="-122"/>
                        <a:ea typeface="微软雅黑" panose="020B0503020204020204" charset="-122"/>
                        <a:cs typeface="微软雅黑" panose="020B0503020204020204" charset="-122"/>
                      </a:endParaRPr>
                    </a:p>
                  </a:txBody>
                  <a:tcPr anchor="ctr" anchorCtr="0"/>
                </a:tc>
              </a:tr>
              <a:tr h="1051560">
                <a:tc>
                  <a:txBody>
                    <a:bodyPr/>
                    <a:p>
                      <a:pPr algn="ctr" rtl="0">
                        <a:lnSpc>
                          <a:spcPct val="100000"/>
                        </a:lnSpc>
                        <a:spcBef>
                          <a:spcPts val="420"/>
                        </a:spcBef>
                        <a:buClrTx/>
                        <a:buSzTx/>
                        <a:buFontTx/>
                      </a:pPr>
                      <a:r>
                        <a:rPr sz="1400" b="1" kern="0" spc="80" dirty="0">
                          <a:latin typeface="微软雅黑" panose="020B0503020204020204" charset="-122"/>
                          <a:ea typeface="微软雅黑" panose="020B0503020204020204" charset="-122"/>
                          <a:cs typeface="微软雅黑" panose="020B0503020204020204" charset="-122"/>
                        </a:rPr>
                        <a:t>《 CKD 营养临床实践指南》</a:t>
                      </a:r>
                      <a:endParaRPr sz="1400" b="1" kern="0" spc="80" dirty="0">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a:latin typeface="微软雅黑" panose="020B0503020204020204" charset="-122"/>
                          <a:ea typeface="微软雅黑" panose="020B0503020204020204" charset="-122"/>
                        </a:rPr>
                        <a:t>2020</a:t>
                      </a:r>
                      <a:endParaRPr lang="en-US" altLang="zh-CN" sz="1200">
                        <a:latin typeface="微软雅黑" panose="020B0503020204020204" charset="-122"/>
                        <a:ea typeface="微软雅黑" panose="020B0503020204020204" charset="-122"/>
                      </a:endParaRPr>
                    </a:p>
                  </a:txBody>
                  <a:tcPr anchor="ctr" anchorCtr="0"/>
                </a:tc>
                <a:tc>
                  <a:txBody>
                    <a:bodyPr/>
                    <a:p>
                      <a:pPr marL="12700" algn="l" rtl="0" eaLnBrk="0">
                        <a:lnSpc>
                          <a:spcPct val="89000"/>
                        </a:lnSpc>
                      </a:pPr>
                      <a:r>
                        <a:rPr sz="1200" kern="0" dirty="0">
                          <a:latin typeface="微软雅黑" panose="020B0503020204020204" charset="-122"/>
                          <a:ea typeface="微软雅黑" panose="020B0503020204020204" charset="-122"/>
                          <a:cs typeface="微软雅黑" panose="020B0503020204020204" charset="-122"/>
                        </a:rPr>
                        <a:t>• </a:t>
                      </a:r>
                      <a:r>
                        <a:rPr lang="en-US" sz="1200" kern="0" dirty="0">
                          <a:latin typeface="微软雅黑" panose="020B0503020204020204" charset="-122"/>
                          <a:ea typeface="微软雅黑" panose="020B0503020204020204" charset="-122"/>
                          <a:cs typeface="微软雅黑" panose="020B0503020204020204" charset="-122"/>
                        </a:rPr>
                        <a:t>  </a:t>
                      </a:r>
                      <a:r>
                        <a:rPr sz="1200" kern="0" dirty="0">
                          <a:latin typeface="微软雅黑" panose="020B0503020204020204" charset="-122"/>
                          <a:ea typeface="微软雅黑" panose="020B0503020204020204" charset="-122"/>
                          <a:cs typeface="微软雅黑" panose="020B0503020204020204" charset="-122"/>
                        </a:rPr>
                        <a:t>对于CKD3-5期的成人，建议可使用2g/d的长链 </a:t>
                      </a:r>
                      <a:r>
                        <a:rPr sz="1200" b="1" kern="0" dirty="0">
                          <a:latin typeface="微软雅黑" panose="020B0503020204020204" charset="-122"/>
                          <a:ea typeface="微软雅黑" panose="020B0503020204020204" charset="-122"/>
                          <a:cs typeface="微软雅黑" panose="020B0503020204020204" charset="-122"/>
                        </a:rPr>
                        <a:t>ω-3</a:t>
                      </a:r>
                      <a:r>
                        <a:rPr sz="1200" kern="0" dirty="0">
                          <a:latin typeface="微软雅黑" panose="020B0503020204020204" charset="-122"/>
                          <a:ea typeface="微软雅黑" panose="020B0503020204020204" charset="-122"/>
                          <a:cs typeface="微软雅黑" panose="020B0503020204020204" charset="-122"/>
                        </a:rPr>
                        <a:t> PUFA降低血清甘油三酯水平（2类推荐，证据等级C）</a:t>
                      </a:r>
                      <a:r>
                        <a:rPr lang="zh-CN" sz="1200" kern="0" dirty="0">
                          <a:latin typeface="微软雅黑" panose="020B0503020204020204" charset="-122"/>
                          <a:ea typeface="微软雅黑" panose="020B0503020204020204" charset="-122"/>
                          <a:cs typeface="微软雅黑" panose="020B0503020204020204" charset="-122"/>
                        </a:rPr>
                        <a:t>；</a:t>
                      </a:r>
                      <a:endParaRPr lang="zh-CN" sz="1200" kern="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pPr>
                      <a:endParaRPr sz="1200" kern="0" dirty="0">
                        <a:latin typeface="微软雅黑" panose="020B0503020204020204" charset="-122"/>
                        <a:ea typeface="微软雅黑" panose="020B0503020204020204" charset="-122"/>
                        <a:cs typeface="微软雅黑" panose="020B0503020204020204" charset="-122"/>
                      </a:endParaRPr>
                    </a:p>
                    <a:p>
                      <a:pPr marL="295275" indent="-282575" algn="l" rtl="0" eaLnBrk="0">
                        <a:lnSpc>
                          <a:spcPct val="94000"/>
                        </a:lnSpc>
                        <a:spcBef>
                          <a:spcPts val="475"/>
                        </a:spcBef>
                      </a:pPr>
                      <a:r>
                        <a:rPr sz="1200" kern="0" dirty="0">
                          <a:latin typeface="微软雅黑" panose="020B0503020204020204" charset="-122"/>
                          <a:ea typeface="微软雅黑" panose="020B0503020204020204" charset="-122"/>
                          <a:cs typeface="微软雅黑" panose="020B0503020204020204" charset="-122"/>
                        </a:rPr>
                        <a:t> •</a:t>
                      </a:r>
                      <a:r>
                        <a:rPr lang="en-US" sz="1200" kern="0" dirty="0">
                          <a:latin typeface="微软雅黑" panose="020B0503020204020204" charset="-122"/>
                          <a:ea typeface="微软雅黑" panose="020B0503020204020204" charset="-122"/>
                          <a:cs typeface="微软雅黑" panose="020B0503020204020204" charset="-122"/>
                        </a:rPr>
                        <a:t>  </a:t>
                      </a:r>
                      <a:r>
                        <a:rPr sz="1200" kern="0" dirty="0">
                          <a:latin typeface="微软雅黑" panose="020B0503020204020204" charset="-122"/>
                          <a:ea typeface="微软雅黑" panose="020B0503020204020204" charset="-122"/>
                          <a:cs typeface="微软雅黑" panose="020B0503020204020204" charset="-122"/>
                        </a:rPr>
                        <a:t>对于持续性血液透析的CKD 5D 成人，建议可使用 1.3-4 g/d 长链</a:t>
                      </a:r>
                      <a:r>
                        <a:rPr sz="1200" b="1" kern="0" dirty="0">
                          <a:latin typeface="微软雅黑" panose="020B0503020204020204" charset="-122"/>
                          <a:ea typeface="微软雅黑" panose="020B0503020204020204" charset="-122"/>
                          <a:cs typeface="微软雅黑" panose="020B0503020204020204" charset="-122"/>
                        </a:rPr>
                        <a:t>ω-3 PUFA（多不饱和脂肪酸）</a:t>
                      </a:r>
                      <a:r>
                        <a:rPr sz="1200" kern="0" dirty="0">
                          <a:latin typeface="微软雅黑" panose="020B0503020204020204" charset="-122"/>
                          <a:ea typeface="微软雅黑" panose="020B0503020204020204" charset="-122"/>
                          <a:cs typeface="微软雅黑" panose="020B0503020204020204" charset="-122"/>
                        </a:rPr>
                        <a:t> 以降低甘油 三酯和 LDL 胆固醇 (2类推荐，证据等级C) 并提高 HDL 水平 (2类推荐，证据等级D)；</a:t>
                      </a:r>
                      <a:endParaRPr sz="1200" kern="0" dirty="0">
                        <a:latin typeface="微软雅黑" panose="020B0503020204020204" charset="-122"/>
                        <a:ea typeface="微软雅黑" panose="020B0503020204020204" charset="-122"/>
                        <a:cs typeface="微软雅黑" panose="020B0503020204020204" charset="-122"/>
                      </a:endParaRPr>
                    </a:p>
                    <a:p>
                      <a:pPr marL="295275" indent="-282575" algn="l" rtl="0" eaLnBrk="0">
                        <a:lnSpc>
                          <a:spcPct val="94000"/>
                        </a:lnSpc>
                        <a:spcBef>
                          <a:spcPts val="475"/>
                        </a:spcBef>
                      </a:pPr>
                      <a:endParaRPr sz="1200" kern="0" dirty="0">
                        <a:latin typeface="微软雅黑" panose="020B0503020204020204" charset="-122"/>
                        <a:ea typeface="微软雅黑" panose="020B0503020204020204" charset="-122"/>
                        <a:cs typeface="微软雅黑" panose="020B0503020204020204" charset="-122"/>
                      </a:endParaRPr>
                    </a:p>
                    <a:p>
                      <a:pPr algn="l" rtl="0" eaLnBrk="0">
                        <a:lnSpc>
                          <a:spcPct val="127000"/>
                        </a:lnSpc>
                      </a:pPr>
                      <a:r>
                        <a:rPr sz="1200" kern="0" dirty="0">
                          <a:latin typeface="微软雅黑" panose="020B0503020204020204" charset="-122"/>
                          <a:ea typeface="微软雅黑" panose="020B0503020204020204" charset="-122"/>
                          <a:cs typeface="微软雅黑" panose="020B0503020204020204" charset="-122"/>
                        </a:rPr>
                        <a:t> •</a:t>
                      </a:r>
                      <a:r>
                        <a:rPr lang="en-US" sz="1200" kern="0" dirty="0">
                          <a:latin typeface="微软雅黑" panose="020B0503020204020204" charset="-122"/>
                          <a:ea typeface="微软雅黑" panose="020B0503020204020204" charset="-122"/>
                          <a:cs typeface="微软雅黑" panose="020B0503020204020204" charset="-122"/>
                        </a:rPr>
                        <a:t>  </a:t>
                      </a:r>
                      <a:r>
                        <a:rPr sz="1200" kern="0" dirty="0">
                          <a:latin typeface="微软雅黑" panose="020B0503020204020204" charset="-122"/>
                          <a:ea typeface="微软雅黑" panose="020B0503020204020204" charset="-122"/>
                          <a:cs typeface="微软雅黑" panose="020B0503020204020204" charset="-122"/>
                        </a:rPr>
                        <a:t>对于腹膜透析的CKD 5D 的成人，考虑使用 1.3-4 g/d </a:t>
                      </a:r>
                      <a:r>
                        <a:rPr sz="1200" b="1" kern="0" dirty="0">
                          <a:latin typeface="微软雅黑" panose="020B0503020204020204" charset="-122"/>
                          <a:ea typeface="微软雅黑" panose="020B0503020204020204" charset="-122"/>
                          <a:cs typeface="微软雅黑" panose="020B0503020204020204" charset="-122"/>
                        </a:rPr>
                        <a:t>长链 ω-3 PUFA</a:t>
                      </a:r>
                      <a:r>
                        <a:rPr sz="1200" kern="0" dirty="0">
                          <a:latin typeface="微软雅黑" panose="020B0503020204020204" charset="-122"/>
                          <a:ea typeface="微软雅黑" panose="020B0503020204020204" charset="-122"/>
                          <a:cs typeface="微软雅黑" panose="020B0503020204020204" charset="-122"/>
                        </a:rPr>
                        <a:t>以改善血脂状况(可考虑)。</a:t>
                      </a:r>
                      <a:endParaRPr lang="zh-CN" altLang="en-US" sz="1200" kern="0" dirty="0">
                        <a:latin typeface="微软雅黑" panose="020B0503020204020204" charset="-122"/>
                        <a:ea typeface="微软雅黑" panose="020B0503020204020204" charset="-122"/>
                        <a:cs typeface="微软雅黑" panose="020B0503020204020204" charset="-122"/>
                      </a:endParaRPr>
                    </a:p>
                  </a:txBody>
                  <a:tcPr anchor="ctr" anchorCtr="0"/>
                </a:tc>
              </a:tr>
            </a:tbl>
          </a:graphicData>
        </a:graphic>
      </p:graphicFrame>
    </p:spTree>
  </p:cSld>
  <p:clrMapOvr>
    <a:masterClrMapping/>
  </p:clrMapOvr>
</p:sld>
</file>

<file path=ppt/tags/tag1.xml><?xml version="1.0" encoding="utf-8"?>
<p:tagLst xmlns:p="http://schemas.openxmlformats.org/presentationml/2006/main">
  <p:tag name="picid" val="{bb19e255-4b74-403f-b461-bb38194b8477}"/>
</p:tagLst>
</file>

<file path=ppt/tags/tag10.xml><?xml version="1.0" encoding="utf-8"?>
<p:tagLst xmlns:p="http://schemas.openxmlformats.org/presentationml/2006/main">
  <p:tag name="KSO_WM_DIAGRAM_VIRTUALLY_FRAME" val="{&quot;height&quot;:424.2,&quot;left&quot;:33.4,&quot;top&quot;:99.6,&quot;width&quot;:878.7118103027344}"/>
</p:tagLst>
</file>

<file path=ppt/tags/tag11.xml><?xml version="1.0" encoding="utf-8"?>
<p:tagLst xmlns:p="http://schemas.openxmlformats.org/presentationml/2006/main">
  <p:tag name="KSO_WM_DIAGRAM_VIRTUALLY_FRAME" val="{&quot;height&quot;:424.2,&quot;left&quot;:33.4,&quot;top&quot;:99.6,&quot;width&quot;:878.7118103027344}"/>
</p:tagLst>
</file>

<file path=ppt/tags/tag12.xml><?xml version="1.0" encoding="utf-8"?>
<p:tagLst xmlns:p="http://schemas.openxmlformats.org/presentationml/2006/main">
  <p:tag name="KSO_WM_DIAGRAM_VIRTUALLY_FRAME" val="{&quot;height&quot;:424.2,&quot;left&quot;:33.4,&quot;top&quot;:99.6,&quot;width&quot;:878.7118103027344}"/>
</p:tagLst>
</file>

<file path=ppt/tags/tag13.xml><?xml version="1.0" encoding="utf-8"?>
<p:tagLst xmlns:p="http://schemas.openxmlformats.org/presentationml/2006/main">
  <p:tag name="KSO_WM_DIAGRAM_VIRTUALLY_FRAME" val="{&quot;height&quot;:424.2,&quot;left&quot;:33.4,&quot;top&quot;:99.6,&quot;width&quot;:878.7118103027344}"/>
</p:tagLst>
</file>

<file path=ppt/tags/tag14.xml><?xml version="1.0" encoding="utf-8"?>
<p:tagLst xmlns:p="http://schemas.openxmlformats.org/presentationml/2006/main">
  <p:tag name="KSO_WM_DIAGRAM_VIRTUALLY_FRAME" val="{&quot;height&quot;:424.2,&quot;left&quot;:33.4,&quot;top&quot;:99.6,&quot;width&quot;:878.7118103027344}"/>
</p:tagLst>
</file>

<file path=ppt/tags/tag15.xml><?xml version="1.0" encoding="utf-8"?>
<p:tagLst xmlns:p="http://schemas.openxmlformats.org/presentationml/2006/main">
  <p:tag name="KSO_WM_DIAGRAM_VIRTUALLY_FRAME" val="{&quot;height&quot;:424.2,&quot;left&quot;:33.4,&quot;top&quot;:99.6,&quot;width&quot;:878.7118103027344}"/>
</p:tagLst>
</file>

<file path=ppt/tags/tag16.xml><?xml version="1.0" encoding="utf-8"?>
<p:tagLst xmlns:p="http://schemas.openxmlformats.org/presentationml/2006/main">
  <p:tag name="KSO_WM_DIAGRAM_VIRTUALLY_FRAME" val="{&quot;height&quot;:424.2,&quot;left&quot;:33.4,&quot;top&quot;:99.6,&quot;width&quot;:878.7118103027344}"/>
</p:tagLst>
</file>

<file path=ppt/tags/tag17.xml><?xml version="1.0" encoding="utf-8"?>
<p:tagLst xmlns:p="http://schemas.openxmlformats.org/presentationml/2006/main">
  <p:tag name="KSO_WM_DIAGRAM_VIRTUALLY_FRAME" val="{&quot;height&quot;:424.2,&quot;left&quot;:33.4,&quot;top&quot;:99.6,&quot;width&quot;:878.7118103027344}"/>
</p:tagLst>
</file>

<file path=ppt/tags/tag18.xml><?xml version="1.0" encoding="utf-8"?>
<p:tagLst xmlns:p="http://schemas.openxmlformats.org/presentationml/2006/main">
  <p:tag name="KSO_WM_DIAGRAM_VIRTUALLY_FRAME" val="{&quot;height&quot;:424.2,&quot;left&quot;:33.4,&quot;top&quot;:99.6,&quot;width&quot;:878.7118103027344}"/>
</p:tagLst>
</file>

<file path=ppt/tags/tag19.xml><?xml version="1.0" encoding="utf-8"?>
<p:tagLst xmlns:p="http://schemas.openxmlformats.org/presentationml/2006/main">
  <p:tag name="KSO_WM_DIAGRAM_VIRTUALLY_FRAME" val="{&quot;height&quot;:424.2,&quot;left&quot;:33.4,&quot;top&quot;:99.6,&quot;width&quot;:878.7118103027344}"/>
</p:tagLst>
</file>

<file path=ppt/tags/tag2.xml><?xml version="1.0" encoding="utf-8"?>
<p:tagLst xmlns:p="http://schemas.openxmlformats.org/presentationml/2006/main">
  <p:tag name="TABLE_ENDDRAG_ORIGIN_RECT" val="866*391"/>
  <p:tag name="TABLE_ENDDRAG_RECT" val="52*69*866*391"/>
</p:tagLst>
</file>

<file path=ppt/tags/tag20.xml><?xml version="1.0" encoding="utf-8"?>
<p:tagLst xmlns:p="http://schemas.openxmlformats.org/presentationml/2006/main">
  <p:tag name="KSO_WM_DIAGRAM_VIRTUALLY_FRAME" val="{&quot;height&quot;:424.2,&quot;left&quot;:33.4,&quot;top&quot;:99.6,&quot;width&quot;:878.7118103027344}"/>
</p:tagLst>
</file>

<file path=ppt/tags/tag21.xml><?xml version="1.0" encoding="utf-8"?>
<p:tagLst xmlns:p="http://schemas.openxmlformats.org/presentationml/2006/main">
  <p:tag name="KSO_WM_DIAGRAM_VIRTUALLY_FRAME" val="{&quot;height&quot;:424.2,&quot;left&quot;:33.4,&quot;top&quot;:99.6,&quot;width&quot;:878.7118103027344}"/>
</p:tagLst>
</file>

<file path=ppt/tags/tag22.xml><?xml version="1.0" encoding="utf-8"?>
<p:tagLst xmlns:p="http://schemas.openxmlformats.org/presentationml/2006/main">
  <p:tag name="KSO_WM_DIAGRAM_VIRTUALLY_FRAME" val="{&quot;height&quot;:424.2,&quot;left&quot;:33.4,&quot;top&quot;:99.6,&quot;width&quot;:878.7118103027344}"/>
</p:tagLst>
</file>

<file path=ppt/tags/tag23.xml><?xml version="1.0" encoding="utf-8"?>
<p:tagLst xmlns:p="http://schemas.openxmlformats.org/presentationml/2006/main">
  <p:tag name="KSO_WM_DIAGRAM_VIRTUALLY_FRAME" val="{&quot;height&quot;:424.2,&quot;left&quot;:33.4,&quot;top&quot;:99.6,&quot;width&quot;:878.7118103027344}"/>
</p:tagLst>
</file>

<file path=ppt/tags/tag24.xml><?xml version="1.0" encoding="utf-8"?>
<p:tagLst xmlns:p="http://schemas.openxmlformats.org/presentationml/2006/main">
  <p:tag name="KSO_WM_DIAGRAM_VIRTUALLY_FRAME" val="{&quot;height&quot;:424.2,&quot;left&quot;:33.4,&quot;top&quot;:99.6,&quot;width&quot;:878.7118103027344}"/>
</p:tagLst>
</file>

<file path=ppt/tags/tag25.xml><?xml version="1.0" encoding="utf-8"?>
<p:tagLst xmlns:p="http://schemas.openxmlformats.org/presentationml/2006/main">
  <p:tag name="KSO_WM_DIAGRAM_VIRTUALLY_FRAME" val="{&quot;height&quot;:424.2,&quot;left&quot;:33.4,&quot;top&quot;:99.6,&quot;width&quot;:878.7118103027344}"/>
</p:tagLst>
</file>

<file path=ppt/tags/tag3.xml><?xml version="1.0" encoding="utf-8"?>
<p:tagLst xmlns:p="http://schemas.openxmlformats.org/presentationml/2006/main">
  <p:tag name="TABLE_ENDDRAG_ORIGIN_RECT" val="866*391"/>
  <p:tag name="TABLE_ENDDRAG_RECT" val="52*69*866*391"/>
</p:tagLst>
</file>

<file path=ppt/tags/tag4.xml><?xml version="1.0" encoding="utf-8"?>
<p:tagLst xmlns:p="http://schemas.openxmlformats.org/presentationml/2006/main">
  <p:tag name="TABLE_ENDDRAG_ORIGIN_RECT" val="866*391"/>
  <p:tag name="TABLE_ENDDRAG_RECT" val="52*69*866*391"/>
</p:tagLst>
</file>

<file path=ppt/tags/tag5.xml><?xml version="1.0" encoding="utf-8"?>
<p:tagLst xmlns:p="http://schemas.openxmlformats.org/presentationml/2006/main">
  <p:tag name="TABLE_ENDDRAG_ORIGIN_RECT" val="865*84"/>
  <p:tag name="TABLE_ENDDRAG_RECT" val="47*398*865*84"/>
</p:tagLst>
</file>

<file path=ppt/tags/tag6.xml><?xml version="1.0" encoding="utf-8"?>
<p:tagLst xmlns:p="http://schemas.openxmlformats.org/presentationml/2006/main">
  <p:tag name="TABLE_ENDDRAG_ORIGIN_RECT" val="521*426"/>
  <p:tag name="TABLE_ENDDRAG_RECT" val="413*69*521*426"/>
</p:tagLst>
</file>

<file path=ppt/tags/tag7.xml><?xml version="1.0" encoding="utf-8"?>
<p:tagLst xmlns:p="http://schemas.openxmlformats.org/presentationml/2006/main">
  <p:tag name="TABLE_ENDDRAG_ORIGIN_RECT" val="440*93"/>
  <p:tag name="TABLE_ENDDRAG_RECT" val="34*244*440*93"/>
</p:tagLst>
</file>

<file path=ppt/tags/tag8.xml><?xml version="1.0" encoding="utf-8"?>
<p:tagLst xmlns:p="http://schemas.openxmlformats.org/presentationml/2006/main">
  <p:tag name="TABLE_ENDDRAG_ORIGIN_RECT" val="875*353"/>
  <p:tag name="TABLE_ENDDRAG_RECT" val="30*136*875*353"/>
</p:tagLst>
</file>

<file path=ppt/tags/tag9.xml><?xml version="1.0" encoding="utf-8"?>
<p:tagLst xmlns:p="http://schemas.openxmlformats.org/presentationml/2006/main">
  <p:tag name="TABLE_ENDDRAG_ORIGIN_RECT" val="462*316"/>
  <p:tag name="TABLE_ENDDRAG_RECT" val="42*168*462*316"/>
</p:tagLst>
</file>

<file path=ppt/theme/theme1.xml><?xml version="1.0" encoding="utf-8"?>
<a:theme xmlns:a="http://schemas.openxmlformats.org/drawingml/2006/main" name="60d2ee57-93e0-4947-8b31-8118762942f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12000</Words>
  <Application>WPS 演示</Application>
  <PresentationFormat>On-screen Show (4:3)</PresentationFormat>
  <Paragraphs>517</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宋体</vt:lpstr>
      <vt:lpstr>Wingdings</vt:lpstr>
      <vt:lpstr>微软雅黑</vt:lpstr>
      <vt:lpstr>Arial</vt:lpstr>
      <vt:lpstr>Georgia</vt:lpstr>
      <vt:lpstr>Calibri</vt:lpstr>
      <vt:lpstr>Arial Unicode MS</vt:lpstr>
      <vt:lpstr>60d2ee57-93e0-4947-8b31-8118762942fb</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向阳光奔跑</cp:lastModifiedBy>
  <cp:revision>29</cp:revision>
  <dcterms:created xsi:type="dcterms:W3CDTF">2006-08-16T00:00:00Z</dcterms:created>
  <dcterms:modified xsi:type="dcterms:W3CDTF">2026-06-09T02:43:07Z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BBA1B829948748D4AFFB0E6DF80AAB18_12</vt:lpwstr>
  </property>
  <property fmtid="{D5CDD505-2E9C-101B-9397-08002B2CF9AE}" pid="3" name="KSOProductBuildVer">
    <vt:lpwstr>2052-12.1.0.26375</vt:lpwstr>
  </property>
</Properties>
</file>