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10.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slideLayouts/slideLayout19.xml" ContentType="application/vnd.openxmlformats-officedocument.presentationml.slideLayout+xml"/>
  <Override PartName="/ppt/theme/theme11.xml" ContentType="application/vnd.openxmlformats-officedocument.theme+xml"/>
  <Override PartName="/ppt/tags/tag1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tags/tag13.xml" ContentType="application/vnd.openxmlformats-officedocument.presentationml.tags+xml"/>
  <Override PartName="/ppt/slideLayouts/slideLayout26.xml" ContentType="application/vnd.openxmlformats-officedocument.presentationml.slideLayout+xml"/>
  <Override PartName="/ppt/theme/theme14.xml" ContentType="application/vnd.openxmlformats-officedocument.theme+xml"/>
  <Override PartName="/ppt/tags/tag14.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5.xml" ContentType="application/vnd.openxmlformats-officedocument.theme+xml"/>
  <Override PartName="/ppt/tags/tag15.xml" ContentType="application/vnd.openxmlformats-officedocument.presentationml.tags+xml"/>
  <Override PartName="/ppt/slideLayouts/slideLayout29.xml" ContentType="application/vnd.openxmlformats-officedocument.presentationml.slideLayout+xml"/>
  <Override PartName="/ppt/theme/theme16.xml" ContentType="application/vnd.openxmlformats-officedocument.theme+xml"/>
  <Override PartName="/ppt/slideLayouts/slideLayout30.xml" ContentType="application/vnd.openxmlformats-officedocument.presentationml.slideLayout+xml"/>
  <Override PartName="/ppt/theme/theme17.xml" ContentType="application/vnd.openxmlformats-officedocument.theme+xml"/>
  <Override PartName="/ppt/slideLayouts/slideLayout31.xml" ContentType="application/vnd.openxmlformats-officedocument.presentationml.slideLayout+xml"/>
  <Override PartName="/ppt/theme/theme1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9.xml" ContentType="application/vnd.openxmlformats-officedocument.theme+xml"/>
  <Override PartName="/ppt/tags/tag1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1.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6.xml" ContentType="application/vnd.openxmlformats-officedocument.theme+xml"/>
  <Override PartName="/ppt/tags/tag20.xml" ContentType="application/vnd.openxmlformats-officedocument.presentationml.tags+xml"/>
  <Override PartName="/ppt/slideLayouts/slideLayout59.xml" ContentType="application/vnd.openxmlformats-officedocument.presentationml.slideLayout+xml"/>
  <Override PartName="/ppt/theme/theme2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9.xml" ContentType="application/vnd.openxmlformats-officedocument.theme+xml"/>
  <Override PartName="/ppt/slideLayouts/slideLayout69.xml" ContentType="application/vnd.openxmlformats-officedocument.presentationml.slideLayout+xml"/>
  <Override PartName="/ppt/theme/theme3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1.xml" ContentType="application/vnd.openxmlformats-officedocument.theme+xml"/>
  <Override PartName="/ppt/tags/tag21.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3" r:id="rId3"/>
    <p:sldMasterId id="2147483655" r:id="rId4"/>
    <p:sldMasterId id="2147483657" r:id="rId5"/>
    <p:sldMasterId id="2147483662" r:id="rId6"/>
    <p:sldMasterId id="2147483664" r:id="rId7"/>
    <p:sldMasterId id="2147483666" r:id="rId8"/>
    <p:sldMasterId id="2147483668" r:id="rId9"/>
    <p:sldMasterId id="2147483672" r:id="rId10"/>
    <p:sldMasterId id="2147483676" r:id="rId11"/>
    <p:sldMasterId id="2147483678" r:id="rId12"/>
    <p:sldMasterId id="2147483684" r:id="rId13"/>
    <p:sldMasterId id="2147483686" r:id="rId14"/>
    <p:sldMasterId id="2147483688" r:id="rId15"/>
    <p:sldMasterId id="2147483691" r:id="rId16"/>
    <p:sldMasterId id="2147483693" r:id="rId17"/>
    <p:sldMasterId id="2147483695" r:id="rId18"/>
    <p:sldMasterId id="2147483697" r:id="rId19"/>
    <p:sldMasterId id="2147483701" r:id="rId20"/>
    <p:sldMasterId id="2147483705" r:id="rId21"/>
    <p:sldMasterId id="2147483708" r:id="rId22"/>
    <p:sldMasterId id="2147483712" r:id="rId23"/>
    <p:sldMasterId id="2147483717" r:id="rId24"/>
    <p:sldMasterId id="2147483722" r:id="rId25"/>
    <p:sldMasterId id="2147483729" r:id="rId26"/>
    <p:sldMasterId id="2147483732" r:id="rId27"/>
    <p:sldMasterId id="2147483734" r:id="rId28"/>
    <p:sldMasterId id="2147483740" r:id="rId29"/>
    <p:sldMasterId id="2147483745" r:id="rId30"/>
    <p:sldMasterId id="2147483747" r:id="rId31"/>
    <p:sldMasterId id="2147483751" r:id="rId32"/>
  </p:sldMasterIdLst>
  <p:notesMasterIdLst>
    <p:notesMasterId r:id="rId43"/>
  </p:notesMasterIdLst>
  <p:handoutMasterIdLst>
    <p:handoutMasterId r:id="rId44"/>
  </p:handoutMasterIdLst>
  <p:sldIdLst>
    <p:sldId id="1403" r:id="rId33"/>
    <p:sldId id="1565" r:id="rId34"/>
    <p:sldId id="1571" r:id="rId35"/>
    <p:sldId id="1446" r:id="rId36"/>
    <p:sldId id="1568" r:id="rId37"/>
    <p:sldId id="1569" r:id="rId38"/>
    <p:sldId id="1534" r:id="rId39"/>
    <p:sldId id="1541" r:id="rId40"/>
    <p:sldId id="1529" r:id="rId41"/>
    <p:sldId id="1570" r:id="rId42"/>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1665872-AE2B-43D4-8533-7781747B8071}">
          <p14:sldIdLst>
            <p14:sldId id="1403"/>
            <p14:sldId id="1565"/>
            <p14:sldId id="1571"/>
            <p14:sldId id="1446"/>
            <p14:sldId id="1568"/>
            <p14:sldId id="1569"/>
            <p14:sldId id="1534"/>
            <p14:sldId id="1541"/>
            <p14:sldId id="1529"/>
            <p14:sldId id="1570"/>
          </p14:sldIdLst>
        </p14:section>
      </p14:sectionLst>
    </p:ext>
    <p:ext uri="{EFAFB233-063F-42B5-8137-9DF3F51BA10A}">
      <p15:sldGuideLst xmlns:p15="http://schemas.microsoft.com/office/powerpoint/2012/main">
        <p15:guide id="1" pos="467" userDrawn="1">
          <p15:clr>
            <a:srgbClr val="A4A3A4"/>
          </p15:clr>
        </p15:guide>
        <p15:guide id="2" orient="horz" pos="588" userDrawn="1">
          <p15:clr>
            <a:srgbClr val="A4A3A4"/>
          </p15:clr>
        </p15:guide>
        <p15:guide id="3" pos="182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李 庆" initials="李" lastIdx="1" clrIdx="0"/>
  <p:cmAuthor id="2" name="Administrator" initials="A" lastIdx="8" clrIdx="1"/>
  <p:cmAuthor id="3" name="Microsoft 帐户" initials="M帐" lastIdx="3" clrIdx="2"/>
  <p:cmAuthor id="4" name="慧泽医药" initials="慧泽医药" lastIdx="9" clrIdx="3"/>
  <p:cmAuthor id="5" name="HZ-GX" initials="GX"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D6"/>
    <a:srgbClr val="E9EBF5"/>
    <a:srgbClr val="67BCD5"/>
    <a:srgbClr val="1996D4"/>
    <a:srgbClr val="4472C4"/>
    <a:srgbClr val="CFD5EA"/>
    <a:srgbClr val="3EB2E9"/>
    <a:srgbClr val="FF5050"/>
    <a:srgbClr val="5B9BD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87070" autoAdjust="0"/>
  </p:normalViewPr>
  <p:slideViewPr>
    <p:cSldViewPr snapToGrid="0" showGuides="1">
      <p:cViewPr varScale="1">
        <p:scale>
          <a:sx n="68" d="100"/>
          <a:sy n="68" d="100"/>
        </p:scale>
        <p:origin x="1158" y="60"/>
      </p:cViewPr>
      <p:guideLst>
        <p:guide pos="467"/>
        <p:guide orient="horz" pos="588"/>
        <p:guide pos="1821"/>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7.xml"/><Relationship Id="rId21" Type="http://schemas.openxmlformats.org/officeDocument/2006/relationships/slideMaster" Target="slideMasters/slideMaster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3.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commentAuthors" Target="commentAuthors.xml"/><Relationship Id="rId20" Type="http://schemas.openxmlformats.org/officeDocument/2006/relationships/slideMaster" Target="slideMasters/slideMaster20.xml"/><Relationship Id="rId41"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2026-6-8</a:t>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2026-6-8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solidFill>
                  <a:prstClr val="black"/>
                </a:solidFill>
              </a:rPr>
              <a:t>1</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849F42C-2DAE-424C-A4B8-3140182C3E9F}" type="slidenum">
              <a:rPr lang="zh-CN" altLang="en-US" smtClean="0">
                <a:solidFill>
                  <a:prstClr val="black"/>
                </a:solidFill>
                <a:latin typeface="Calibri" panose="020F0502020204030204"/>
                <a:ea typeface="宋体" panose="02010600030101010101" pitchFamily="2" charset="-122"/>
              </a:rPr>
              <a:t>2</a:t>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 name="灯片编号占位符 3"/>
          <p:cNvSpPr>
            <a:spLocks noGrp="1"/>
          </p:cNvSpPr>
          <p:nvPr>
            <p:ph type="sldNum" sz="quarter" idx="5"/>
          </p:nvPr>
        </p:nvSpPr>
        <p:spPr/>
        <p:txBody>
          <a:bodyPr/>
          <a:lstStyle/>
          <a:p>
            <a:fld id="{5849F42C-2DAE-424C-A4B8-3140182C3E9F}" type="slidenum">
              <a:rPr lang="zh-CN" altLang="en-US" smtClean="0"/>
              <a:t>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Master" Target="../slideMasters/slideMaster2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14375" y="365125"/>
            <a:ext cx="10772140" cy="574040"/>
          </a:xfrm>
        </p:spPr>
        <p:txBody>
          <a:bodyPr/>
          <a:lstStyle>
            <a:lvl1pPr>
              <a:defRPr sz="2800">
                <a:solidFill>
                  <a:srgbClr val="1996D4"/>
                </a:solidFill>
              </a:defRPr>
            </a:lvl1pPr>
          </a:lstStyle>
          <a:p>
            <a:r>
              <a:rPr lang="zh-CN" altLang="en-US"/>
              <a:t>单击此处添加标题</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2" y="6349833"/>
            <a:ext cx="2700000" cy="3168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2026-6-8</a:t>
            </a:fld>
            <a:endParaRPr lang="zh-CN" altLang="en-US"/>
          </a:p>
        </p:txBody>
      </p:sp>
      <p:sp>
        <p:nvSpPr>
          <p:cNvPr id="3" name="页脚占位符 2"/>
          <p:cNvSpPr>
            <a:spLocks noGrp="1"/>
          </p:cNvSpPr>
          <p:nvPr>
            <p:ph type="ftr" sz="quarter" idx="11"/>
            <p:custDataLst>
              <p:tags r:id="rId2"/>
            </p:custDataLst>
          </p:nvPr>
        </p:nvSpPr>
        <p:spPr>
          <a:xfrm>
            <a:off x="4116000" y="6349833"/>
            <a:ext cx="3960000" cy="3168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8610600" y="6349833"/>
            <a:ext cx="2700000" cy="3168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14375" y="365125"/>
            <a:ext cx="10772140" cy="574040"/>
          </a:xfrm>
        </p:spPr>
        <p:txBody>
          <a:bodyPr/>
          <a:lstStyle>
            <a:lvl1pPr>
              <a:defRPr sz="2800">
                <a:solidFill>
                  <a:schemeClr val="tx1"/>
                </a:solidFill>
              </a:defRPr>
            </a:lvl1pPr>
          </a:lstStyle>
          <a:p>
            <a:r>
              <a:rPr lang="zh-CN" altLang="en-US" dirty="0"/>
              <a:t>单击此处添加标题</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1801" y="842963"/>
            <a:ext cx="11233151"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277283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18701" y="44451"/>
            <a:ext cx="22733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10"/>
          </p:nvPr>
        </p:nvSpPr>
        <p:spPr/>
        <p:txBody>
          <a:bodyPr/>
          <a:lstStyle/>
          <a:p>
            <a:fld id="{A2DF41A2-379D-4FF3-9CD7-493EFF92303F}" type="datetimeFigureOut">
              <a:rPr lang="zh-CN" altLang="en-US" smtClean="0"/>
              <a:t>2026-6-8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BA843D-5476-4B1F-9F5B-45124A8846CF}" type="slidenum">
              <a:rPr lang="zh-CN" altLang="en-US" smtClean="0"/>
              <a:t>‹#›</a:t>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自定义版式">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39" y="1790701"/>
            <a:ext cx="990599" cy="304799"/>
          </a:xfrm>
        </p:spPr>
        <p:txBody>
          <a:bodyPr/>
          <a:lstStyle/>
          <a:p>
            <a:fld id="{BF5D7515-EF13-4DC9-8D74-58781A4E22D5}" type="datetimeFigureOut">
              <a:rPr lang="zh-CN" altLang="en-US" smtClean="0"/>
              <a:t>2026-6-8</a:t>
            </a:fld>
            <a:endParaRPr lang="zh-CN" altLang="en-US"/>
          </a:p>
        </p:txBody>
      </p:sp>
      <p:sp>
        <p:nvSpPr>
          <p:cNvPr id="5" name="Footer Placeholder 2"/>
          <p:cNvSpPr>
            <a:spLocks noGrp="1"/>
          </p:cNvSpPr>
          <p:nvPr>
            <p:ph type="ftr" sz="quarter" idx="11"/>
          </p:nvPr>
        </p:nvSpPr>
        <p:spPr>
          <a:xfrm rot="5400000">
            <a:off x="8951573" y="3225297"/>
            <a:ext cx="3859795" cy="304801"/>
          </a:xfrm>
        </p:spPr>
        <p:txBody>
          <a:bodyPr/>
          <a:lstStyle/>
          <a:p>
            <a:endParaRPr lang="zh-CN" altLang="en-US"/>
          </a:p>
        </p:txBody>
      </p:sp>
      <p:sp>
        <p:nvSpPr>
          <p:cNvPr id="6" name="Slide Number Placeholder 3"/>
          <p:cNvSpPr>
            <a:spLocks noGrp="1"/>
          </p:cNvSpPr>
          <p:nvPr>
            <p:ph type="sldNum" sz="quarter" idx="12"/>
          </p:nvPr>
        </p:nvSpPr>
        <p:spPr>
          <a:xfrm>
            <a:off x="10352540" y="295729"/>
            <a:ext cx="838199" cy="767687"/>
          </a:xfrm>
        </p:spPr>
        <p:txBody>
          <a:bodyPr/>
          <a:lstStyle/>
          <a:p>
            <a:fld id="{C21197C3-F509-4DD8-A884-60FCDE0D99B7}"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p:spPr>
        <p:txBody>
          <a:bodyPr/>
          <a:lstStyle/>
          <a:p>
            <a:r>
              <a:rPr lang="zh-CN" altLang="en-US"/>
              <a:t>单击此处编辑母版标题样式</a:t>
            </a:r>
            <a:endParaRPr lang="en-US" dirty="0"/>
          </a:p>
        </p:txBody>
      </p:sp>
      <p:sp>
        <p:nvSpPr>
          <p:cNvPr id="7" name="Date Placeholder 2"/>
          <p:cNvSpPr>
            <a:spLocks noGrp="1"/>
          </p:cNvSpPr>
          <p:nvPr>
            <p:ph type="dt" sz="half" idx="10"/>
          </p:nvPr>
        </p:nvSpPr>
        <p:spPr>
          <a:xfrm rot="5400000">
            <a:off x="10155639" y="1790701"/>
            <a:ext cx="990599" cy="304799"/>
          </a:xfrm>
        </p:spPr>
        <p:txBody>
          <a:bodyPr/>
          <a:lstStyle/>
          <a:p>
            <a:fld id="{BF5D7515-EF13-4DC9-8D74-58781A4E22D5}" type="datetimeFigureOut">
              <a:rPr lang="zh-CN" altLang="en-US" smtClean="0"/>
              <a:t>2026-6-8</a:t>
            </a:fld>
            <a:endParaRPr lang="zh-CN" altLang="en-US"/>
          </a:p>
        </p:txBody>
      </p:sp>
      <p:sp>
        <p:nvSpPr>
          <p:cNvPr id="5" name="Footer Placeholder 3"/>
          <p:cNvSpPr>
            <a:spLocks noGrp="1"/>
          </p:cNvSpPr>
          <p:nvPr>
            <p:ph type="ftr" sz="quarter" idx="11"/>
          </p:nvPr>
        </p:nvSpPr>
        <p:spPr>
          <a:xfrm rot="5400000">
            <a:off x="8951573" y="3225297"/>
            <a:ext cx="3859795" cy="304801"/>
          </a:xfrm>
        </p:spPr>
        <p:txBody>
          <a:bodyPr/>
          <a:lstStyle/>
          <a:p>
            <a:endParaRPr lang="zh-CN" altLang="en-US"/>
          </a:p>
        </p:txBody>
      </p:sp>
      <p:sp>
        <p:nvSpPr>
          <p:cNvPr id="6" name="Slide Number Placeholder 4"/>
          <p:cNvSpPr>
            <a:spLocks noGrp="1"/>
          </p:cNvSpPr>
          <p:nvPr>
            <p:ph type="sldNum" sz="quarter" idx="12"/>
          </p:nvPr>
        </p:nvSpPr>
        <p:spPr>
          <a:xfrm>
            <a:off x="10352540" y="295729"/>
            <a:ext cx="838199" cy="767687"/>
          </a:xfrm>
        </p:spPr>
        <p:txBody>
          <a:bodyPr/>
          <a:lstStyle/>
          <a:p>
            <a:fld id="{C21197C3-F509-4DD8-A884-60FCDE0D99B7}"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2" name="矩形 1"/>
          <p:cNvSpPr/>
          <p:nvPr userDrawn="1"/>
        </p:nvSpPr>
        <p:spPr>
          <a:xfrm>
            <a:off x="-3612" y="4685228"/>
            <a:ext cx="12192000" cy="217277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600" b="1" dirty="0"/>
          </a:p>
        </p:txBody>
      </p:sp>
      <p:sp>
        <p:nvSpPr>
          <p:cNvPr id="3" name="任意多边形: 形状 9"/>
          <p:cNvSpPr/>
          <p:nvPr userDrawn="1"/>
        </p:nvSpPr>
        <p:spPr>
          <a:xfrm>
            <a:off x="-72363" y="5513364"/>
            <a:ext cx="12268808" cy="1344636"/>
          </a:xfrm>
          <a:custGeom>
            <a:avLst/>
            <a:gdLst>
              <a:gd name="connsiteX0" fmla="*/ 0 w 12192000"/>
              <a:gd name="connsiteY0" fmla="*/ 0 h 1344636"/>
              <a:gd name="connsiteX1" fmla="*/ 33819 w 12192000"/>
              <a:gd name="connsiteY1" fmla="*/ 16709 h 1344636"/>
              <a:gd name="connsiteX2" fmla="*/ 6096000 w 12192000"/>
              <a:gd name="connsiteY2" fmla="*/ 875413 h 1344636"/>
              <a:gd name="connsiteX3" fmla="*/ 12158181 w 12192000"/>
              <a:gd name="connsiteY3" fmla="*/ 16709 h 1344636"/>
              <a:gd name="connsiteX4" fmla="*/ 12192000 w 12192000"/>
              <a:gd name="connsiteY4" fmla="*/ 0 h 1344636"/>
              <a:gd name="connsiteX5" fmla="*/ 12192000 w 12192000"/>
              <a:gd name="connsiteY5" fmla="*/ 1344636 h 1344636"/>
              <a:gd name="connsiteX6" fmla="*/ 0 w 12192000"/>
              <a:gd name="connsiteY6" fmla="*/ 1344636 h 134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44636">
                <a:moveTo>
                  <a:pt x="0" y="0"/>
                </a:moveTo>
                <a:lnTo>
                  <a:pt x="33819" y="16709"/>
                </a:lnTo>
                <a:cubicBezTo>
                  <a:pt x="1201292" y="528192"/>
                  <a:pt x="3478270" y="875413"/>
                  <a:pt x="6096000" y="875413"/>
                </a:cubicBezTo>
                <a:cubicBezTo>
                  <a:pt x="8713730" y="875413"/>
                  <a:pt x="10990708" y="528192"/>
                  <a:pt x="12158181" y="16709"/>
                </a:cubicBezTo>
                <a:lnTo>
                  <a:pt x="12192000" y="0"/>
                </a:lnTo>
                <a:lnTo>
                  <a:pt x="12192000" y="1344636"/>
                </a:lnTo>
                <a:lnTo>
                  <a:pt x="0" y="1344636"/>
                </a:lnTo>
                <a:close/>
              </a:path>
            </a:pathLst>
          </a:custGeom>
          <a:gradFill flip="none" rotWithShape="1">
            <a:gsLst>
              <a:gs pos="0">
                <a:schemeClr val="accent1">
                  <a:alpha val="15000"/>
                </a:schemeClr>
              </a:gs>
              <a:gs pos="100000">
                <a:srgbClr val="31C2D2">
                  <a:alpha val="1490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任意多边形: 形状 10"/>
          <p:cNvSpPr/>
          <p:nvPr userDrawn="1"/>
        </p:nvSpPr>
        <p:spPr>
          <a:xfrm>
            <a:off x="-72363" y="6054064"/>
            <a:ext cx="12268808" cy="803936"/>
          </a:xfrm>
          <a:custGeom>
            <a:avLst/>
            <a:gdLst>
              <a:gd name="connsiteX0" fmla="*/ 0 w 12192000"/>
              <a:gd name="connsiteY0" fmla="*/ 0 h 803936"/>
              <a:gd name="connsiteX1" fmla="*/ 374491 w 12192000"/>
              <a:gd name="connsiteY1" fmla="*/ 52753 h 803936"/>
              <a:gd name="connsiteX2" fmla="*/ 6096000 w 12192000"/>
              <a:gd name="connsiteY2" fmla="*/ 372604 h 803936"/>
              <a:gd name="connsiteX3" fmla="*/ 11817509 w 12192000"/>
              <a:gd name="connsiteY3" fmla="*/ 52753 h 803936"/>
              <a:gd name="connsiteX4" fmla="*/ 12192000 w 12192000"/>
              <a:gd name="connsiteY4" fmla="*/ 0 h 803936"/>
              <a:gd name="connsiteX5" fmla="*/ 12192000 w 12192000"/>
              <a:gd name="connsiteY5" fmla="*/ 803936 h 803936"/>
              <a:gd name="connsiteX6" fmla="*/ 0 w 12192000"/>
              <a:gd name="connsiteY6" fmla="*/ 803936 h 80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03936">
                <a:moveTo>
                  <a:pt x="0" y="0"/>
                </a:moveTo>
                <a:lnTo>
                  <a:pt x="374491" y="52753"/>
                </a:lnTo>
                <a:cubicBezTo>
                  <a:pt x="1879965" y="251345"/>
                  <a:pt x="3889238" y="372604"/>
                  <a:pt x="6096000" y="372604"/>
                </a:cubicBezTo>
                <a:cubicBezTo>
                  <a:pt x="8302762" y="372604"/>
                  <a:pt x="10312035" y="251345"/>
                  <a:pt x="11817509" y="52753"/>
                </a:cubicBezTo>
                <a:lnTo>
                  <a:pt x="12192000" y="0"/>
                </a:lnTo>
                <a:lnTo>
                  <a:pt x="12192000" y="803936"/>
                </a:lnTo>
                <a:lnTo>
                  <a:pt x="0" y="803936"/>
                </a:lnTo>
                <a:close/>
              </a:path>
            </a:pathLst>
          </a:custGeom>
          <a:gradFill>
            <a:gsLst>
              <a:gs pos="0">
                <a:srgbClr val="1996D4"/>
              </a:gs>
              <a:gs pos="100000">
                <a:srgbClr val="67BCD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标题 3"/>
          <p:cNvSpPr>
            <a:spLocks noGrp="1"/>
          </p:cNvSpPr>
          <p:nvPr>
            <p:ph type="title" hasCustomPrompt="1"/>
          </p:nvPr>
        </p:nvSpPr>
        <p:spPr>
          <a:xfrm>
            <a:off x="714375" y="288925"/>
            <a:ext cx="10772140" cy="574040"/>
          </a:xfrm>
        </p:spPr>
        <p:txBody>
          <a:bodyPr/>
          <a:lstStyle>
            <a:lvl1pPr>
              <a:defRPr sz="2800">
                <a:solidFill>
                  <a:srgbClr val="1996D4"/>
                </a:solidFill>
              </a:defRPr>
            </a:lvl1pPr>
          </a:lstStyle>
          <a:p>
            <a:r>
              <a:rPr lang="zh-CN" altLang="en-US" dirty="0"/>
              <a:t>单击此处添加标题</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标题 3"/>
          <p:cNvSpPr>
            <a:spLocks noGrp="1"/>
          </p:cNvSpPr>
          <p:nvPr>
            <p:ph type="title" hasCustomPrompt="1"/>
          </p:nvPr>
        </p:nvSpPr>
        <p:spPr>
          <a:xfrm>
            <a:off x="714375" y="288925"/>
            <a:ext cx="10772140" cy="574040"/>
          </a:xfrm>
        </p:spPr>
        <p:txBody>
          <a:bodyPr/>
          <a:lstStyle>
            <a:lvl1pPr>
              <a:defRPr sz="2800">
                <a:solidFill>
                  <a:srgbClr val="1996D4"/>
                </a:solidFill>
              </a:defRPr>
            </a:lvl1pPr>
          </a:lstStyle>
          <a:p>
            <a:r>
              <a:rPr lang="zh-CN" altLang="en-US" dirty="0"/>
              <a:t>单击此处添加标题</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14375" y="365125"/>
            <a:ext cx="10772140" cy="574040"/>
          </a:xfrm>
        </p:spPr>
        <p:txBody>
          <a:bodyPr/>
          <a:lstStyle>
            <a:lvl1pPr>
              <a:defRPr sz="2800">
                <a:solidFill>
                  <a:srgbClr val="1996D4"/>
                </a:solidFill>
              </a:defRPr>
            </a:lvl1pPr>
          </a:lstStyle>
          <a:p>
            <a:r>
              <a:rPr lang="zh-CN" altLang="en-US"/>
              <a:t>单击此处添加标题</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标题 3"/>
          <p:cNvSpPr>
            <a:spLocks noGrp="1"/>
          </p:cNvSpPr>
          <p:nvPr>
            <p:ph type="title" hasCustomPrompt="1"/>
          </p:nvPr>
        </p:nvSpPr>
        <p:spPr>
          <a:xfrm>
            <a:off x="714375" y="288925"/>
            <a:ext cx="10772140" cy="574040"/>
          </a:xfrm>
        </p:spPr>
        <p:txBody>
          <a:bodyPr/>
          <a:lstStyle>
            <a:lvl1pPr>
              <a:defRPr sz="2800">
                <a:solidFill>
                  <a:srgbClr val="1996D4"/>
                </a:solidFill>
              </a:defRPr>
            </a:lvl1pPr>
          </a:lstStyle>
          <a:p>
            <a:r>
              <a:rPr lang="zh-CN" altLang="en-US" dirty="0"/>
              <a:t>单击此处添加标题</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14375" y="365125"/>
            <a:ext cx="10772140" cy="574040"/>
          </a:xfrm>
        </p:spPr>
        <p:txBody>
          <a:bodyPr/>
          <a:lstStyle>
            <a:lvl1pPr>
              <a:defRPr sz="2800">
                <a:solidFill>
                  <a:srgbClr val="1996D4"/>
                </a:solidFill>
              </a:defRPr>
            </a:lvl1pPr>
          </a:lstStyle>
          <a:p>
            <a:r>
              <a:rPr lang="zh-CN" altLang="en-US"/>
              <a:t>单击此处添加标题</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chemeClr val="bg1"/>
        </a:solidFill>
        <a:effectLst/>
      </p:bgPr>
    </p:bg>
    <p:spTree>
      <p:nvGrpSpPr>
        <p:cNvPr id="1" name=""/>
        <p:cNvGrpSpPr/>
        <p:nvPr/>
      </p:nvGrpSpPr>
      <p:grpSpPr>
        <a:xfrm>
          <a:off x="0" y="0"/>
          <a:ext cx="0" cy="0"/>
          <a:chOff x="0" y="0"/>
          <a:chExt cx="0" cy="0"/>
        </a:xfrm>
      </p:grpSpPr>
      <p:pic>
        <p:nvPicPr>
          <p:cNvPr id="2051" name="图片 2" descr="卡通人物&#10;&#10;描述已自动生成"/>
          <p:cNvPicPr>
            <a:picLocks noChangeAspect="1"/>
          </p:cNvPicPr>
          <p:nvPr userDrawn="1"/>
        </p:nvPicPr>
        <p:blipFill>
          <a:blip r:embed="rId2"/>
          <a:stretch>
            <a:fillRect/>
          </a:stretch>
        </p:blipFill>
        <p:spPr>
          <a:xfrm>
            <a:off x="0" y="0"/>
            <a:ext cx="12188825" cy="6858000"/>
          </a:xfrm>
          <a:prstGeom prst="rect">
            <a:avLst/>
          </a:prstGeom>
          <a:noFill/>
          <a:ln w="9525">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075" name="图片 2" descr="手机屏幕截图&#10;&#10;描述已自动生成"/>
          <p:cNvPicPr>
            <a:picLocks noChangeAspect="1"/>
          </p:cNvPicPr>
          <p:nvPr userDrawn="1"/>
        </p:nvPicPr>
        <p:blipFill>
          <a:blip r:embed="rId2"/>
          <a:stretch>
            <a:fillRect/>
          </a:stretch>
        </p:blipFill>
        <p:spPr>
          <a:xfrm>
            <a:off x="0" y="0"/>
            <a:ext cx="12188825" cy="6858000"/>
          </a:xfrm>
          <a:prstGeom prst="rect">
            <a:avLst/>
          </a:prstGeom>
          <a:noFill/>
          <a:ln w="9525">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14375" y="365125"/>
            <a:ext cx="10772140" cy="574040"/>
          </a:xfrm>
        </p:spPr>
        <p:txBody>
          <a:bodyPr/>
          <a:lstStyle>
            <a:lvl1pPr>
              <a:defRPr sz="2800">
                <a:solidFill>
                  <a:srgbClr val="1996D4"/>
                </a:solidFill>
              </a:defRPr>
            </a:lvl1pPr>
          </a:lstStyle>
          <a:p>
            <a:r>
              <a:rPr lang="zh-CN" altLang="en-US"/>
              <a:t>单击此处添加标题</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2026-6-8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chemeClr val="bg1"/>
        </a:solidFill>
        <a:effectLst/>
      </p:bgPr>
    </p:bg>
    <p:spTree>
      <p:nvGrpSpPr>
        <p:cNvPr id="1" name=""/>
        <p:cNvGrpSpPr/>
        <p:nvPr/>
      </p:nvGrpSpPr>
      <p:grpSpPr>
        <a:xfrm>
          <a:off x="0" y="0"/>
          <a:ext cx="0" cy="0"/>
          <a:chOff x="0" y="0"/>
          <a:chExt cx="0" cy="0"/>
        </a:xfrm>
      </p:grpSpPr>
      <p:pic>
        <p:nvPicPr>
          <p:cNvPr id="2051" name="图片 2" descr="卡通人物&#10;&#10;描述已自动生成"/>
          <p:cNvPicPr>
            <a:picLocks noChangeAspect="1"/>
          </p:cNvPicPr>
          <p:nvPr userDrawn="1"/>
        </p:nvPicPr>
        <p:blipFill>
          <a:blip r:embed="rId2"/>
          <a:stretch>
            <a:fillRect/>
          </a:stretch>
        </p:blipFill>
        <p:spPr>
          <a:xfrm>
            <a:off x="0" y="0"/>
            <a:ext cx="12188825" cy="6858000"/>
          </a:xfrm>
          <a:prstGeom prst="rect">
            <a:avLst/>
          </a:prstGeom>
          <a:noFill/>
          <a:ln w="9525">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075" name="图片 2" descr="手机屏幕截图&#10;&#10;描述已自动生成"/>
          <p:cNvPicPr>
            <a:picLocks noChangeAspect="1"/>
          </p:cNvPicPr>
          <p:nvPr userDrawn="1"/>
        </p:nvPicPr>
        <p:blipFill>
          <a:blip r:embed="rId2"/>
          <a:stretch>
            <a:fillRect/>
          </a:stretch>
        </p:blipFill>
        <p:spPr>
          <a:xfrm>
            <a:off x="0" y="0"/>
            <a:ext cx="12188825" cy="6858000"/>
          </a:xfrm>
          <a:prstGeom prst="rect">
            <a:avLst/>
          </a:prstGeom>
          <a:noFill/>
          <a:ln w="9525">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14375" y="365125"/>
            <a:ext cx="10772140" cy="574040"/>
          </a:xfrm>
        </p:spPr>
        <p:txBody>
          <a:bodyPr/>
          <a:lstStyle>
            <a:lvl1pPr>
              <a:defRPr sz="2800">
                <a:solidFill>
                  <a:srgbClr val="1996D4"/>
                </a:solidFill>
              </a:defRPr>
            </a:lvl1pPr>
          </a:lstStyle>
          <a:p>
            <a:r>
              <a:rPr lang="zh-CN" altLang="en-US"/>
              <a:t>单击此处添加标题</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5AE57D3-EC97-453B-A024-584728AE556A}" type="datetimeFigureOut">
              <a:rPr lang="zh-CN" altLang="en-US" smtClean="0">
                <a:solidFill>
                  <a:prstClr val="black"/>
                </a:solidFill>
              </a:rPr>
              <a:t>2026-6-8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BE0C44-9560-4362-A75D-EE00C457780D}"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14375" y="365125"/>
            <a:ext cx="10772140" cy="574040"/>
          </a:xfrm>
        </p:spPr>
        <p:txBody>
          <a:bodyPr/>
          <a:lstStyle>
            <a:lvl1pPr>
              <a:defRPr sz="2800">
                <a:solidFill>
                  <a:srgbClr val="1996D4"/>
                </a:solidFill>
              </a:defRPr>
            </a:lvl1pPr>
          </a:lstStyle>
          <a:p>
            <a:r>
              <a:rPr lang="zh-CN" altLang="en-US"/>
              <a:t>单击此处添加标题</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标题 3"/>
          <p:cNvSpPr>
            <a:spLocks noGrp="1"/>
          </p:cNvSpPr>
          <p:nvPr>
            <p:ph type="title" hasCustomPrompt="1"/>
          </p:nvPr>
        </p:nvSpPr>
        <p:spPr>
          <a:xfrm>
            <a:off x="714375" y="288925"/>
            <a:ext cx="10772140" cy="574040"/>
          </a:xfrm>
        </p:spPr>
        <p:txBody>
          <a:bodyPr/>
          <a:lstStyle>
            <a:lvl1pPr>
              <a:defRPr sz="2800">
                <a:solidFill>
                  <a:srgbClr val="1996D4"/>
                </a:solidFill>
              </a:defRPr>
            </a:lvl1pPr>
          </a:lstStyle>
          <a:p>
            <a:r>
              <a:rPr lang="zh-CN" altLang="en-US" dirty="0"/>
              <a:t>单击此处添加标题</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5AE57D3-EC97-453B-A024-584728AE556A}" type="datetimeFigureOut">
              <a:rPr lang="zh-CN" altLang="en-US" smtClean="0">
                <a:solidFill>
                  <a:prstClr val="black"/>
                </a:solidFill>
              </a:rPr>
              <a:t>2026-6-8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BE0C44-9560-4362-A75D-EE00C457780D}"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1362253" y="7269440"/>
            <a:ext cx="2700000" cy="316800"/>
          </a:xfrm>
        </p:spPr>
        <p:txBody>
          <a:bodyPr/>
          <a:lstStyle/>
          <a:p>
            <a:fld id="{760FBDFE-C587-4B4C-A407-44438C67B59E}" type="datetimeFigureOut">
              <a:rPr lang="zh-CN" altLang="en-US" smtClean="0">
                <a:solidFill>
                  <a:prstClr val="black"/>
                </a:solidFill>
              </a:rPr>
              <a:t>2026-6-8</a:t>
            </a:fld>
            <a:endParaRPr lang="zh-CN" altLang="en-US">
              <a:solidFill>
                <a:prstClr val="black"/>
              </a:solidFill>
            </a:endParaRPr>
          </a:p>
        </p:txBody>
      </p:sp>
      <p:sp>
        <p:nvSpPr>
          <p:cNvPr id="3" name="页脚占位符 2"/>
          <p:cNvSpPr>
            <a:spLocks noGrp="1"/>
          </p:cNvSpPr>
          <p:nvPr>
            <p:ph type="ftr" sz="quarter" idx="11"/>
            <p:custDataLst>
              <p:tags r:id="rId2"/>
            </p:custDataLst>
          </p:nvPr>
        </p:nvSpPr>
        <p:spPr>
          <a:xfrm>
            <a:off x="4866253" y="7269440"/>
            <a:ext cx="3960000" cy="316800"/>
          </a:xfrm>
        </p:spPr>
        <p:txBody>
          <a:bodyPr/>
          <a:lstStyle/>
          <a:p>
            <a:endParaRPr lang="zh-CN" altLang="en-US">
              <a:solidFill>
                <a:prstClr val="black"/>
              </a:solidFill>
            </a:endParaRPr>
          </a:p>
        </p:txBody>
      </p:sp>
      <p:sp>
        <p:nvSpPr>
          <p:cNvPr id="4" name="灯片编号占位符 3"/>
          <p:cNvSpPr>
            <a:spLocks noGrp="1"/>
          </p:cNvSpPr>
          <p:nvPr>
            <p:ph type="sldNum" sz="quarter" idx="12"/>
            <p:custDataLst>
              <p:tags r:id="rId3"/>
            </p:custDataLst>
          </p:nvPr>
        </p:nvSpPr>
        <p:spPr>
          <a:xfrm>
            <a:off x="9627853" y="7269440"/>
            <a:ext cx="2700000" cy="316800"/>
          </a:xfrm>
        </p:spPr>
        <p:txBody>
          <a:bodyPr/>
          <a:lstStyle/>
          <a:p>
            <a:fld id="{49AE70B2-8BF9-45C0-BB95-33D1B9D3A854}"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4" name="标题 3"/>
          <p:cNvSpPr>
            <a:spLocks noGrp="1"/>
          </p:cNvSpPr>
          <p:nvPr>
            <p:ph type="title" hasCustomPrompt="1"/>
          </p:nvPr>
        </p:nvSpPr>
        <p:spPr>
          <a:xfrm>
            <a:off x="714375" y="288925"/>
            <a:ext cx="10772140" cy="574040"/>
          </a:xfrm>
        </p:spPr>
        <p:txBody>
          <a:bodyPr/>
          <a:lstStyle>
            <a:lvl1pPr>
              <a:defRPr sz="2800">
                <a:solidFill>
                  <a:srgbClr val="1996D4"/>
                </a:solidFill>
              </a:defRPr>
            </a:lvl1pPr>
          </a:lstStyle>
          <a:p>
            <a:r>
              <a:rPr lang="zh-CN" altLang="en-US" dirty="0"/>
              <a:t>单击此处添加标题</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153D37-C9D9-43EB-BCE8-0FC76445C8ED}" type="datetimeFigureOut">
              <a:rPr lang="zh-CN" altLang="en-US" smtClean="0">
                <a:solidFill>
                  <a:prstClr val="black"/>
                </a:solidFill>
              </a:rPr>
              <a:t>2026-6-8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F283A45-CCF0-4606-864E-063D68BB4482}"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14375" y="365125"/>
            <a:ext cx="10772140" cy="574040"/>
          </a:xfrm>
        </p:spPr>
        <p:txBody>
          <a:bodyPr/>
          <a:lstStyle>
            <a:lvl1pPr>
              <a:defRPr sz="2800">
                <a:solidFill>
                  <a:srgbClr val="1996D4"/>
                </a:solidFill>
              </a:defRPr>
            </a:lvl1pPr>
          </a:lstStyle>
          <a:p>
            <a:r>
              <a:rPr lang="zh-CN" altLang="en-US"/>
              <a:t>单击此处添加标题</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标题 3"/>
          <p:cNvSpPr>
            <a:spLocks noGrp="1"/>
          </p:cNvSpPr>
          <p:nvPr>
            <p:ph type="title" hasCustomPrompt="1"/>
          </p:nvPr>
        </p:nvSpPr>
        <p:spPr>
          <a:xfrm>
            <a:off x="714375" y="288925"/>
            <a:ext cx="10772140" cy="574040"/>
          </a:xfrm>
        </p:spPr>
        <p:txBody>
          <a:bodyPr/>
          <a:lstStyle>
            <a:lvl1pPr>
              <a:defRPr sz="2800">
                <a:solidFill>
                  <a:srgbClr val="1996D4"/>
                </a:solidFill>
              </a:defRPr>
            </a:lvl1pPr>
          </a:lstStyle>
          <a:p>
            <a:r>
              <a:rPr lang="zh-CN" altLang="en-US" dirty="0"/>
              <a:t>单击此处添加标题</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自定义版式">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自定义版式">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2" name="矩形 1"/>
          <p:cNvSpPr/>
          <p:nvPr userDrawn="1"/>
        </p:nvSpPr>
        <p:spPr>
          <a:xfrm>
            <a:off x="-3612" y="4685228"/>
            <a:ext cx="12192000" cy="217277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600" b="1" dirty="0"/>
          </a:p>
        </p:txBody>
      </p:sp>
      <p:sp>
        <p:nvSpPr>
          <p:cNvPr id="3" name="任意多边形: 形状 9"/>
          <p:cNvSpPr/>
          <p:nvPr userDrawn="1"/>
        </p:nvSpPr>
        <p:spPr>
          <a:xfrm>
            <a:off x="-72363" y="5513364"/>
            <a:ext cx="12268808" cy="1344636"/>
          </a:xfrm>
          <a:custGeom>
            <a:avLst/>
            <a:gdLst>
              <a:gd name="connsiteX0" fmla="*/ 0 w 12192000"/>
              <a:gd name="connsiteY0" fmla="*/ 0 h 1344636"/>
              <a:gd name="connsiteX1" fmla="*/ 33819 w 12192000"/>
              <a:gd name="connsiteY1" fmla="*/ 16709 h 1344636"/>
              <a:gd name="connsiteX2" fmla="*/ 6096000 w 12192000"/>
              <a:gd name="connsiteY2" fmla="*/ 875413 h 1344636"/>
              <a:gd name="connsiteX3" fmla="*/ 12158181 w 12192000"/>
              <a:gd name="connsiteY3" fmla="*/ 16709 h 1344636"/>
              <a:gd name="connsiteX4" fmla="*/ 12192000 w 12192000"/>
              <a:gd name="connsiteY4" fmla="*/ 0 h 1344636"/>
              <a:gd name="connsiteX5" fmla="*/ 12192000 w 12192000"/>
              <a:gd name="connsiteY5" fmla="*/ 1344636 h 1344636"/>
              <a:gd name="connsiteX6" fmla="*/ 0 w 12192000"/>
              <a:gd name="connsiteY6" fmla="*/ 1344636 h 134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44636">
                <a:moveTo>
                  <a:pt x="0" y="0"/>
                </a:moveTo>
                <a:lnTo>
                  <a:pt x="33819" y="16709"/>
                </a:lnTo>
                <a:cubicBezTo>
                  <a:pt x="1201292" y="528192"/>
                  <a:pt x="3478270" y="875413"/>
                  <a:pt x="6096000" y="875413"/>
                </a:cubicBezTo>
                <a:cubicBezTo>
                  <a:pt x="8713730" y="875413"/>
                  <a:pt x="10990708" y="528192"/>
                  <a:pt x="12158181" y="16709"/>
                </a:cubicBezTo>
                <a:lnTo>
                  <a:pt x="12192000" y="0"/>
                </a:lnTo>
                <a:lnTo>
                  <a:pt x="12192000" y="1344636"/>
                </a:lnTo>
                <a:lnTo>
                  <a:pt x="0" y="1344636"/>
                </a:lnTo>
                <a:close/>
              </a:path>
            </a:pathLst>
          </a:custGeom>
          <a:gradFill flip="none" rotWithShape="1">
            <a:gsLst>
              <a:gs pos="0">
                <a:schemeClr val="accent1">
                  <a:alpha val="15000"/>
                </a:schemeClr>
              </a:gs>
              <a:gs pos="100000">
                <a:srgbClr val="31C2D2">
                  <a:alpha val="14902"/>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任意多边形: 形状 10"/>
          <p:cNvSpPr/>
          <p:nvPr userDrawn="1"/>
        </p:nvSpPr>
        <p:spPr>
          <a:xfrm>
            <a:off x="-72363" y="6054064"/>
            <a:ext cx="12268808" cy="803936"/>
          </a:xfrm>
          <a:custGeom>
            <a:avLst/>
            <a:gdLst>
              <a:gd name="connsiteX0" fmla="*/ 0 w 12192000"/>
              <a:gd name="connsiteY0" fmla="*/ 0 h 803936"/>
              <a:gd name="connsiteX1" fmla="*/ 374491 w 12192000"/>
              <a:gd name="connsiteY1" fmla="*/ 52753 h 803936"/>
              <a:gd name="connsiteX2" fmla="*/ 6096000 w 12192000"/>
              <a:gd name="connsiteY2" fmla="*/ 372604 h 803936"/>
              <a:gd name="connsiteX3" fmla="*/ 11817509 w 12192000"/>
              <a:gd name="connsiteY3" fmla="*/ 52753 h 803936"/>
              <a:gd name="connsiteX4" fmla="*/ 12192000 w 12192000"/>
              <a:gd name="connsiteY4" fmla="*/ 0 h 803936"/>
              <a:gd name="connsiteX5" fmla="*/ 12192000 w 12192000"/>
              <a:gd name="connsiteY5" fmla="*/ 803936 h 803936"/>
              <a:gd name="connsiteX6" fmla="*/ 0 w 12192000"/>
              <a:gd name="connsiteY6" fmla="*/ 803936 h 80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03936">
                <a:moveTo>
                  <a:pt x="0" y="0"/>
                </a:moveTo>
                <a:lnTo>
                  <a:pt x="374491" y="52753"/>
                </a:lnTo>
                <a:cubicBezTo>
                  <a:pt x="1879965" y="251345"/>
                  <a:pt x="3889238" y="372604"/>
                  <a:pt x="6096000" y="372604"/>
                </a:cubicBezTo>
                <a:cubicBezTo>
                  <a:pt x="8302762" y="372604"/>
                  <a:pt x="10312035" y="251345"/>
                  <a:pt x="11817509" y="52753"/>
                </a:cubicBezTo>
                <a:lnTo>
                  <a:pt x="12192000" y="0"/>
                </a:lnTo>
                <a:lnTo>
                  <a:pt x="12192000" y="803936"/>
                </a:lnTo>
                <a:lnTo>
                  <a:pt x="0" y="803936"/>
                </a:lnTo>
                <a:close/>
              </a:path>
            </a:pathLst>
          </a:custGeom>
          <a:gradFill>
            <a:gsLst>
              <a:gs pos="0">
                <a:srgbClr val="1996D4"/>
              </a:gs>
              <a:gs pos="100000">
                <a:srgbClr val="67BCD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标题 3"/>
          <p:cNvSpPr>
            <a:spLocks noGrp="1"/>
          </p:cNvSpPr>
          <p:nvPr>
            <p:ph type="title" hasCustomPrompt="1"/>
          </p:nvPr>
        </p:nvSpPr>
        <p:spPr>
          <a:xfrm>
            <a:off x="714375" y="288925"/>
            <a:ext cx="10772140" cy="574040"/>
          </a:xfrm>
        </p:spPr>
        <p:txBody>
          <a:bodyPr/>
          <a:lstStyle>
            <a:lvl1pPr>
              <a:defRPr sz="2800">
                <a:solidFill>
                  <a:srgbClr val="1996D4"/>
                </a:solidFill>
              </a:defRPr>
            </a:lvl1pPr>
          </a:lstStyle>
          <a:p>
            <a:r>
              <a:rPr lang="zh-CN" altLang="en-US" dirty="0"/>
              <a:t>单击此处添加标题</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14375" y="365125"/>
            <a:ext cx="10772140" cy="574040"/>
          </a:xfrm>
        </p:spPr>
        <p:txBody>
          <a:bodyPr/>
          <a:lstStyle>
            <a:lvl1pPr>
              <a:defRPr sz="2800">
                <a:solidFill>
                  <a:schemeClr val="tx1"/>
                </a:solidFill>
              </a:defRPr>
            </a:lvl1pPr>
          </a:lstStyle>
          <a:p>
            <a:r>
              <a:rPr lang="zh-CN" altLang="en-US" dirty="0"/>
              <a:t>单击此处添加标题</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400530"/>
          </a:xfrm>
        </p:spPr>
        <p:txBody>
          <a:bodyPr/>
          <a:lstStyle/>
          <a:p>
            <a:r>
              <a:rPr lang="zh-CN" altLang="en-US"/>
              <a:t>单击此处编辑母版标题样式</a:t>
            </a:r>
            <a:endParaRPr lang="en-US" dirty="0"/>
          </a:p>
        </p:txBody>
      </p:sp>
      <p:sp>
        <p:nvSpPr>
          <p:cNvPr id="7" name="Date Placeholder 2"/>
          <p:cNvSpPr>
            <a:spLocks noGrp="1"/>
          </p:cNvSpPr>
          <p:nvPr>
            <p:ph type="dt" sz="half" idx="10"/>
          </p:nvPr>
        </p:nvSpPr>
        <p:spPr>
          <a:xfrm rot="5400000">
            <a:off x="10155639" y="1790701"/>
            <a:ext cx="990599" cy="304799"/>
          </a:xfrm>
        </p:spPr>
        <p:txBody>
          <a:bodyPr/>
          <a:lstStyle/>
          <a:p>
            <a:fld id="{BF5D7515-EF13-4DC9-8D74-58781A4E22D5}" type="datetimeFigureOut">
              <a:rPr lang="zh-CN" altLang="en-US" smtClean="0"/>
              <a:t>2026-6-8</a:t>
            </a:fld>
            <a:endParaRPr lang="zh-CN" altLang="en-US"/>
          </a:p>
        </p:txBody>
      </p:sp>
      <p:sp>
        <p:nvSpPr>
          <p:cNvPr id="5" name="Footer Placeholder 3"/>
          <p:cNvSpPr>
            <a:spLocks noGrp="1"/>
          </p:cNvSpPr>
          <p:nvPr>
            <p:ph type="ftr" sz="quarter" idx="11"/>
          </p:nvPr>
        </p:nvSpPr>
        <p:spPr>
          <a:xfrm rot="5400000">
            <a:off x="8951573" y="3225297"/>
            <a:ext cx="3859795" cy="304801"/>
          </a:xfrm>
        </p:spPr>
        <p:txBody>
          <a:bodyPr/>
          <a:lstStyle/>
          <a:p>
            <a:endParaRPr lang="zh-CN" altLang="en-US"/>
          </a:p>
        </p:txBody>
      </p:sp>
      <p:sp>
        <p:nvSpPr>
          <p:cNvPr id="6" name="Slide Number Placeholder 4"/>
          <p:cNvSpPr>
            <a:spLocks noGrp="1"/>
          </p:cNvSpPr>
          <p:nvPr>
            <p:ph type="sldNum" sz="quarter" idx="12"/>
          </p:nvPr>
        </p:nvSpPr>
        <p:spPr>
          <a:xfrm>
            <a:off x="10352540" y="295729"/>
            <a:ext cx="838199" cy="767687"/>
          </a:xfrm>
        </p:spPr>
        <p:txBody>
          <a:bodyPr/>
          <a:lstStyle/>
          <a:p>
            <a:fld id="{C21197C3-F509-4DD8-A884-60FCDE0D99B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39" y="1790701"/>
            <a:ext cx="990599" cy="304799"/>
          </a:xfrm>
        </p:spPr>
        <p:txBody>
          <a:bodyPr/>
          <a:lstStyle/>
          <a:p>
            <a:fld id="{BF5D7515-EF13-4DC9-8D74-58781A4E22D5}" type="datetimeFigureOut">
              <a:rPr lang="zh-CN" altLang="en-US" smtClean="0"/>
              <a:t>2026-6-8</a:t>
            </a:fld>
            <a:endParaRPr lang="zh-CN" altLang="en-US"/>
          </a:p>
        </p:txBody>
      </p:sp>
      <p:sp>
        <p:nvSpPr>
          <p:cNvPr id="5" name="Footer Placeholder 2"/>
          <p:cNvSpPr>
            <a:spLocks noGrp="1"/>
          </p:cNvSpPr>
          <p:nvPr>
            <p:ph type="ftr" sz="quarter" idx="11"/>
          </p:nvPr>
        </p:nvSpPr>
        <p:spPr>
          <a:xfrm rot="5400000">
            <a:off x="8951573" y="3225297"/>
            <a:ext cx="3859795" cy="304801"/>
          </a:xfrm>
        </p:spPr>
        <p:txBody>
          <a:bodyPr/>
          <a:lstStyle/>
          <a:p>
            <a:endParaRPr lang="zh-CN" altLang="en-US"/>
          </a:p>
        </p:txBody>
      </p:sp>
      <p:sp>
        <p:nvSpPr>
          <p:cNvPr id="6" name="Slide Number Placeholder 3"/>
          <p:cNvSpPr>
            <a:spLocks noGrp="1"/>
          </p:cNvSpPr>
          <p:nvPr>
            <p:ph type="sldNum" sz="quarter" idx="12"/>
          </p:nvPr>
        </p:nvSpPr>
        <p:spPr>
          <a:xfrm>
            <a:off x="10352540" y="295729"/>
            <a:ext cx="838199" cy="767687"/>
          </a:xfrm>
        </p:spPr>
        <p:txBody>
          <a:bodyPr/>
          <a:lstStyle/>
          <a:p>
            <a:fld id="{C21197C3-F509-4DD8-A884-60FCDE0D99B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9.jpeg"/><Relationship Id="rId5" Type="http://schemas.openxmlformats.org/officeDocument/2006/relationships/tags" Target="../tags/tag11.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heme" Target="../theme/theme11.xml"/><Relationship Id="rId1" Type="http://schemas.openxmlformats.org/officeDocument/2006/relationships/slideLayout" Target="../slideLayouts/slideLayout19.xml"/><Relationship Id="rId4" Type="http://schemas.openxmlformats.org/officeDocument/2006/relationships/image" Target="../media/image14.jpe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5.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1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1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heme" Target="../theme/theme13.xml"/><Relationship Id="rId1" Type="http://schemas.openxmlformats.org/officeDocument/2006/relationships/slideLayout" Target="../slideLayouts/slideLayout25.xml"/><Relationship Id="rId4" Type="http://schemas.openxmlformats.org/officeDocument/2006/relationships/image" Target="../media/image7.jpeg"/></Relationships>
</file>

<file path=ppt/slideMasters/_rels/slideMaster1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heme" Target="../theme/theme14.xml"/><Relationship Id="rId1" Type="http://schemas.openxmlformats.org/officeDocument/2006/relationships/slideLayout" Target="../slideLayouts/slideLayout26.xml"/><Relationship Id="rId4" Type="http://schemas.openxmlformats.org/officeDocument/2006/relationships/image" Target="../media/image5.jpe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5.jpeg"/><Relationship Id="rId4" Type="http://schemas.openxmlformats.org/officeDocument/2006/relationships/tags" Target="../tags/tag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6.xml"/><Relationship Id="rId1" Type="http://schemas.openxmlformats.org/officeDocument/2006/relationships/slideLayout" Target="../slideLayouts/slideLayout2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7.xml"/><Relationship Id="rId1" Type="http://schemas.openxmlformats.org/officeDocument/2006/relationships/slideLayout" Target="../slideLayouts/slideLayout3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18.xml"/><Relationship Id="rId1" Type="http://schemas.openxmlformats.org/officeDocument/2006/relationships/slideLayout" Target="../slideLayouts/slideLayout31.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5.jpeg"/><Relationship Id="rId5" Type="http://schemas.openxmlformats.org/officeDocument/2006/relationships/tags" Target="../tags/tag16.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tags" Target="../tags/tag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6.jpeg"/><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image" Target="../media/image22.jpeg"/></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6.jpeg"/><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6.jpeg"/><Relationship Id="rId5" Type="http://schemas.openxmlformats.org/officeDocument/2006/relationships/theme" Target="../theme/theme23.xml"/><Relationship Id="rId4" Type="http://schemas.openxmlformats.org/officeDocument/2006/relationships/slideLayout" Target="../slideLayouts/slideLayout46.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6.jpeg"/><Relationship Id="rId5" Type="http://schemas.openxmlformats.org/officeDocument/2006/relationships/theme" Target="../theme/theme24.xml"/><Relationship Id="rId4" Type="http://schemas.openxmlformats.org/officeDocument/2006/relationships/slideLayout" Target="../slideLayouts/slideLayout50.xml"/></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53.xml"/><Relationship Id="rId7" Type="http://schemas.openxmlformats.org/officeDocument/2006/relationships/theme" Target="../theme/theme2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24.jpeg"/><Relationship Id="rId4" Type="http://schemas.openxmlformats.org/officeDocument/2006/relationships/tags" Target="../tags/tag20.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27.xml"/><Relationship Id="rId1" Type="http://schemas.openxmlformats.org/officeDocument/2006/relationships/slideLayout" Target="../slideLayouts/slideLayout59.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22.jpe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28.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27.jpeg"/><Relationship Id="rId5" Type="http://schemas.openxmlformats.org/officeDocument/2006/relationships/theme" Target="../theme/theme29.xml"/><Relationship Id="rId4"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3.jpeg"/></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theme" Target="../theme/theme30.xml"/><Relationship Id="rId1" Type="http://schemas.openxmlformats.org/officeDocument/2006/relationships/slideLayout" Target="../slideLayouts/slideLayout69.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5.jpeg"/><Relationship Id="rId5" Type="http://schemas.openxmlformats.org/officeDocument/2006/relationships/tags" Target="../tags/tag21.xml"/><Relationship Id="rId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22.jpeg"/><Relationship Id="rId4" Type="http://schemas.openxmlformats.org/officeDocument/2006/relationships/theme" Target="../theme/theme32.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ags" Target="../tags/tag5.xml"/><Relationship Id="rId5" Type="http://schemas.openxmlformats.org/officeDocument/2006/relationships/theme" Target="../theme/theme5.xml"/><Relationship Id="rId4"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heme" Target="../theme/theme6.xml"/><Relationship Id="rId1" Type="http://schemas.openxmlformats.org/officeDocument/2006/relationships/slideLayout" Target="../slideLayouts/slideLayout10.xml"/><Relationship Id="rId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tags" Target="../tags/tag7.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userDrawn="1">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fontAlgn="auto" latinLnBrk="0" hangingPunct="1">
        <a:lnSpc>
          <a:spcPct val="100000"/>
        </a:lnSpc>
        <a:spcBef>
          <a:spcPct val="0"/>
        </a:spcBef>
        <a:buNone/>
        <a:defRPr sz="60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userDrawn="1">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fontAlgn="auto" latinLnBrk="0" hangingPunct="1">
        <a:lnSpc>
          <a:spcPct val="100000"/>
        </a:lnSpc>
        <a:spcBef>
          <a:spcPct val="0"/>
        </a:spcBef>
        <a:buNone/>
        <a:defRPr sz="60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 y="0"/>
            <a:ext cx="12192001" cy="6858000"/>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a:off x="0" y="888"/>
            <a:ext cx="12192000" cy="6856223"/>
          </a:xfrm>
          <a:prstGeom prst="rect">
            <a:avLst/>
          </a:prstGeom>
        </p:spPr>
      </p:pic>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6" r:id="rId1"/>
    <p:sldLayoutId id="214748370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a:off x="0" y="888"/>
            <a:ext cx="12192000" cy="6856223"/>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a:off x="0" y="888"/>
            <a:ext cx="12192000" cy="6856223"/>
          </a:xfrm>
          <a:prstGeom prst="rect">
            <a:avLst/>
          </a:prstGeom>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a:off x="0" y="888"/>
            <a:ext cx="12192000" cy="6856223"/>
          </a:xfrm>
          <a:prstGeom prst="rect">
            <a:avLst/>
          </a:prstGeom>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a:xfrm>
            <a:off x="0" y="888"/>
            <a:ext cx="12192000" cy="6856223"/>
          </a:xfrm>
          <a:prstGeom prst="rect">
            <a:avLst/>
          </a:prstGeom>
        </p:spPr>
      </p:pic>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2" y="0"/>
            <a:ext cx="12192001" cy="6858000"/>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userDrawn="1">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fontAlgn="auto" latinLnBrk="0" hangingPunct="1">
        <a:lnSpc>
          <a:spcPct val="100000"/>
        </a:lnSpc>
        <a:spcBef>
          <a:spcPct val="0"/>
        </a:spcBef>
        <a:buNone/>
        <a:defRPr sz="60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88388" cy="6857999"/>
          </a:xfrm>
          <a:prstGeom prst="rect">
            <a:avLst/>
          </a:prstGeom>
        </p:spPr>
      </p:pic>
    </p:spTree>
  </p:cSld>
  <p:clrMap bg1="lt1" tx1="dk1" bg2="lt2" tx2="dk2" accent1="accent1" accent2="accent2" accent3="accent3" accent4="accent4" accent5="accent5" accent6="accent6" hlink="hlink" folHlink="folHlink"/>
  <p:sldLayoutIdLst>
    <p:sldLayoutId id="214748374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6" r:id="rId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
        <p:nvSpPr>
          <p:cNvPr id="7" name="KSO_TEMPLATE" hidden="1"/>
          <p:cNvSpPr/>
          <p:nvPr userDrawn="1">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defTabSz="914400" rtl="0" eaLnBrk="1" fontAlgn="auto" latinLnBrk="0" hangingPunct="1">
        <a:lnSpc>
          <a:spcPct val="100000"/>
        </a:lnSpc>
        <a:spcBef>
          <a:spcPct val="0"/>
        </a:spcBef>
        <a:buNone/>
        <a:defRPr sz="60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0.jpe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38.xml"/><Relationship Id="rId7" Type="http://schemas.openxmlformats.org/officeDocument/2006/relationships/image" Target="../media/image37.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24.xml"/><Relationship Id="rId5" Type="http://schemas.openxmlformats.org/officeDocument/2006/relationships/tags" Target="../tags/tag40.xml"/><Relationship Id="rId10" Type="http://schemas.openxmlformats.org/officeDocument/2006/relationships/image" Target="../media/image40.png"/><Relationship Id="rId4" Type="http://schemas.openxmlformats.org/officeDocument/2006/relationships/tags" Target="../tags/tag39.xml"/><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25.xml"/><Relationship Id="rId7" Type="http://schemas.openxmlformats.org/officeDocument/2006/relationships/slideLayout" Target="../slideLayouts/slideLayout10.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0.xml"/><Relationship Id="rId1" Type="http://schemas.openxmlformats.org/officeDocument/2006/relationships/tags" Target="../tags/tag30.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3.png"/><Relationship Id="rId5" Type="http://schemas.openxmlformats.org/officeDocument/2006/relationships/image" Target="../media/image36.jpe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0.xml"/><Relationship Id="rId1" Type="http://schemas.openxmlformats.org/officeDocument/2006/relationships/tags" Target="../tags/tag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539710" y="1739215"/>
            <a:ext cx="7092281" cy="1200329"/>
          </a:xfrm>
          <a:prstGeom prst="rect">
            <a:avLst/>
          </a:prstGeom>
          <a:noFill/>
        </p:spPr>
        <p:txBody>
          <a:bodyPr wrap="square" rtlCol="0" anchor="t">
            <a:spAutoFit/>
          </a:bodyPr>
          <a:lstStyle/>
          <a:p>
            <a:pPr lvl="0" algn="ctr">
              <a:lnSpc>
                <a:spcPct val="150000"/>
              </a:lnSpc>
              <a:defRPr/>
            </a:pPr>
            <a:r>
              <a:rPr kumimoji="0" lang="en-US" altLang="zh-CN" sz="4800" b="1" i="0" u="none" strike="noStrike" kern="0" cap="none" spc="0" normalizeH="0" baseline="0" noProof="0" dirty="0">
                <a:ln>
                  <a:noFill/>
                </a:ln>
                <a:solidFill>
                  <a:prstClr val="white"/>
                </a:solidFill>
                <a:effectLst/>
                <a:uLnTx/>
                <a:uFillTx/>
              </a:rPr>
              <a:t>替米沙坦氨氯地平</a:t>
            </a:r>
            <a:r>
              <a:rPr kumimoji="0" lang="zh-CN" altLang="en-US" sz="4800" b="1" i="0" u="none" strike="noStrike" kern="0" cap="none" spc="0" normalizeH="0" baseline="0" noProof="0" dirty="0" smtClean="0">
                <a:ln>
                  <a:noFill/>
                </a:ln>
                <a:solidFill>
                  <a:prstClr val="white"/>
                </a:solidFill>
                <a:effectLst/>
                <a:uLnTx/>
                <a:uFillTx/>
              </a:rPr>
              <a:t>片（</a:t>
            </a:r>
            <a:r>
              <a:rPr lang="en-US" altLang="zh-CN" sz="4800" b="1" kern="0" dirty="0" smtClean="0">
                <a:solidFill>
                  <a:prstClr val="white"/>
                </a:solidFill>
              </a:rPr>
              <a:t>Ⅱ</a:t>
            </a:r>
            <a:r>
              <a:rPr kumimoji="0" lang="zh-CN" altLang="en-US" sz="4800" b="1" i="0" u="none" strike="noStrike" kern="0" cap="none" spc="0" normalizeH="0" baseline="0" noProof="0" dirty="0" smtClean="0">
                <a:ln>
                  <a:noFill/>
                </a:ln>
                <a:solidFill>
                  <a:prstClr val="white"/>
                </a:solidFill>
                <a:effectLst/>
                <a:uLnTx/>
                <a:uFillTx/>
              </a:rPr>
              <a:t>）</a:t>
            </a:r>
            <a:endParaRPr kumimoji="0" lang="zh-CN" altLang="en-US" sz="4800" b="1" i="0" u="none" strike="noStrike" kern="0" cap="none" spc="0" normalizeH="0" baseline="0" noProof="0" dirty="0">
              <a:ln>
                <a:noFill/>
              </a:ln>
              <a:solidFill>
                <a:prstClr val="white"/>
              </a:solidFill>
              <a:effectLst/>
              <a:uLnTx/>
              <a:uFillTx/>
            </a:endParaRPr>
          </a:p>
        </p:txBody>
      </p:sp>
      <p:sp>
        <p:nvSpPr>
          <p:cNvPr id="5" name="矩形 4"/>
          <p:cNvSpPr/>
          <p:nvPr/>
        </p:nvSpPr>
        <p:spPr>
          <a:xfrm>
            <a:off x="3856598" y="3817427"/>
            <a:ext cx="3775393" cy="499111"/>
          </a:xfrm>
          <a:prstGeom prst="rect">
            <a:avLst/>
          </a:prstGeom>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prstClr val="white"/>
                </a:solidFill>
                <a:effectLst/>
                <a:uLnTx/>
                <a:uFillTx/>
              </a:rPr>
              <a:t>湖南慧泽生物医药科技有限公司</a:t>
            </a:r>
            <a:endParaRPr kumimoji="0" lang="en-US" altLang="zh-CN" sz="2000" b="0" i="0" u="none" strike="noStrike" kern="0" cap="none" spc="0" normalizeH="0" baseline="0" noProof="0" dirty="0">
              <a:ln>
                <a:noFill/>
              </a:ln>
              <a:solidFill>
                <a:prstClr val="white"/>
              </a:solidFill>
              <a:effectLst/>
              <a:uLnTx/>
              <a:uFillTx/>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7"/>
          <a:stretch>
            <a:fillRect/>
          </a:stretch>
        </p:blipFill>
        <p:spPr>
          <a:xfrm>
            <a:off x="1152525" y="1057275"/>
            <a:ext cx="2286000" cy="1276350"/>
          </a:xfrm>
          <a:prstGeom prst="rect">
            <a:avLst/>
          </a:prstGeom>
        </p:spPr>
      </p:pic>
      <p:sp>
        <p:nvSpPr>
          <p:cNvPr id="9" name="文本框 8"/>
          <p:cNvSpPr txBox="1"/>
          <p:nvPr>
            <p:custDataLst>
              <p:tags r:id="rId2"/>
            </p:custDataLst>
          </p:nvPr>
        </p:nvSpPr>
        <p:spPr>
          <a:xfrm>
            <a:off x="825528" y="460910"/>
            <a:ext cx="8672802" cy="521970"/>
          </a:xfrm>
          <a:prstGeom prst="rect">
            <a:avLst/>
          </a:prstGeom>
        </p:spPr>
        <p:txBody>
          <a:bodyPr wrap="square">
            <a:spAutoFit/>
          </a:bodyPr>
          <a:lstStyle>
            <a:defPPr>
              <a:defRPr lang="zh-CN"/>
            </a:defPPr>
            <a:lvl1pPr marR="0" lvl="0" indent="0" fontAlgn="auto">
              <a:lnSpc>
                <a:spcPct val="100000"/>
              </a:lnSpc>
              <a:spcBef>
                <a:spcPts val="0"/>
              </a:spcBef>
              <a:spcAft>
                <a:spcPts val="0"/>
              </a:spcAft>
              <a:buClrTx/>
              <a:buSzTx/>
              <a:buFontTx/>
              <a:buNone/>
              <a:defRPr kumimoji="0" sz="2800" b="1" i="0" u="none" strike="noStrike" cap="none" spc="0" normalizeH="0" baseline="0">
                <a:ln>
                  <a:noFill/>
                </a:ln>
                <a:solidFill>
                  <a:srgbClr val="1996D4"/>
                </a:solidFill>
                <a:effectLst/>
                <a:uLnTx/>
                <a:uFillTx/>
                <a:latin typeface="Times New Roman" panose="02020603050405020304" pitchFamily="18" charset="0"/>
                <a:ea typeface="微软雅黑" panose="020B0503020204020204" charset="-122"/>
              </a:defRPr>
            </a:lvl1pPr>
          </a:lstStyle>
          <a:p>
            <a:r>
              <a:rPr lang="zh-CN" dirty="0">
                <a:latin typeface="微软雅黑" panose="020B0503020204020204" charset="-122"/>
              </a:rPr>
              <a:t>公平性</a:t>
            </a:r>
          </a:p>
        </p:txBody>
      </p:sp>
      <p:pic>
        <p:nvPicPr>
          <p:cNvPr id="3" name="图片 2"/>
          <p:cNvPicPr>
            <a:picLocks noChangeAspect="1"/>
          </p:cNvPicPr>
          <p:nvPr>
            <p:custDataLst>
              <p:tags r:id="rId3"/>
            </p:custDataLst>
          </p:nvPr>
        </p:nvPicPr>
        <p:blipFill>
          <a:blip r:embed="rId8"/>
          <a:stretch>
            <a:fillRect/>
          </a:stretch>
        </p:blipFill>
        <p:spPr>
          <a:xfrm>
            <a:off x="1152525" y="2263140"/>
            <a:ext cx="2286000" cy="1323975"/>
          </a:xfrm>
          <a:prstGeom prst="rect">
            <a:avLst/>
          </a:prstGeom>
        </p:spPr>
      </p:pic>
      <p:pic>
        <p:nvPicPr>
          <p:cNvPr id="100" name="图片 99"/>
          <p:cNvPicPr/>
          <p:nvPr>
            <p:custDataLst>
              <p:tags r:id="rId4"/>
            </p:custDataLst>
          </p:nvPr>
        </p:nvPicPr>
        <p:blipFill>
          <a:blip r:embed="rId9"/>
          <a:stretch>
            <a:fillRect/>
          </a:stretch>
        </p:blipFill>
        <p:spPr>
          <a:xfrm>
            <a:off x="1152525" y="3523933"/>
            <a:ext cx="2286000" cy="1285875"/>
          </a:xfrm>
          <a:prstGeom prst="rect">
            <a:avLst/>
          </a:prstGeom>
          <a:noFill/>
          <a:ln w="9525">
            <a:noFill/>
          </a:ln>
        </p:spPr>
      </p:pic>
      <p:pic>
        <p:nvPicPr>
          <p:cNvPr id="101" name="图片 100"/>
          <p:cNvPicPr/>
          <p:nvPr>
            <p:custDataLst>
              <p:tags r:id="rId5"/>
            </p:custDataLst>
          </p:nvPr>
        </p:nvPicPr>
        <p:blipFill>
          <a:blip r:embed="rId10"/>
          <a:stretch>
            <a:fillRect/>
          </a:stretch>
        </p:blipFill>
        <p:spPr>
          <a:xfrm>
            <a:off x="1152525" y="4787265"/>
            <a:ext cx="2286000" cy="1276350"/>
          </a:xfrm>
          <a:prstGeom prst="rect">
            <a:avLst/>
          </a:prstGeom>
          <a:noFill/>
          <a:ln w="9525">
            <a:noFill/>
          </a:ln>
        </p:spPr>
      </p:pic>
      <p:sp>
        <p:nvSpPr>
          <p:cNvPr id="5" name="文本框 4"/>
          <p:cNvSpPr txBox="1"/>
          <p:nvPr/>
        </p:nvSpPr>
        <p:spPr>
          <a:xfrm>
            <a:off x="3438525" y="2487923"/>
            <a:ext cx="7830185" cy="874407"/>
          </a:xfrm>
          <a:prstGeom prst="rect">
            <a:avLst/>
          </a:prstGeom>
          <a:noFill/>
        </p:spPr>
        <p:txBody>
          <a:bodyPr wrap="square" rtlCol="0" anchor="t">
            <a:spAutoFit/>
          </a:bodyPr>
          <a:lstStyle/>
          <a:p>
            <a:pPr>
              <a:lnSpc>
                <a:spcPct val="150000"/>
              </a:lnSpc>
            </a:pPr>
            <a:r>
              <a:rPr lang="zh-CN" altLang="en-US" b="1" dirty="0">
                <a:latin typeface="微软雅黑" panose="020B0503020204020204" charset="-122"/>
                <a:ea typeface="微软雅黑" panose="020B0503020204020204" charset="-122"/>
                <a:cs typeface="微软雅黑" panose="020B0503020204020204" charset="-122"/>
              </a:rPr>
              <a:t>本品</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剂量更优化</a:t>
            </a:r>
            <a:r>
              <a:rPr lang="zh-CN" altLang="en-US" b="1" dirty="0" smtClean="0">
                <a:latin typeface="微软雅黑" panose="020B0503020204020204" charset="-122"/>
                <a:ea typeface="微软雅黑" panose="020B0503020204020204" charset="-122"/>
                <a:cs typeface="微软雅黑" panose="020B0503020204020204" charset="-122"/>
              </a:rPr>
              <a:t>，有效</a:t>
            </a:r>
            <a:r>
              <a:rPr lang="zh-CN" altLang="en-US" b="1" dirty="0">
                <a:latin typeface="微软雅黑" panose="020B0503020204020204" charset="-122"/>
                <a:ea typeface="微软雅黑" panose="020B0503020204020204" charset="-122"/>
                <a:cs typeface="微软雅黑" panose="020B0503020204020204" charset="-122"/>
              </a:rPr>
              <a:t>填补了目录内更低剂量的复方组合，在维持高效降压的同时，</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显著降低单药或高剂量导致的副作用</a:t>
            </a:r>
            <a:r>
              <a:rPr lang="zh-CN" altLang="en-US" b="1" dirty="0">
                <a:latin typeface="微软雅黑" panose="020B0503020204020204" charset="-122"/>
                <a:ea typeface="微软雅黑" panose="020B0503020204020204" charset="-122"/>
                <a:cs typeface="微软雅黑" panose="020B0503020204020204" charset="-122"/>
              </a:rPr>
              <a:t>，提升长期血压达标率</a:t>
            </a:r>
            <a:endParaRPr lang="zh-CN" altLang="en-US"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3438525" y="3729990"/>
            <a:ext cx="8228965" cy="923330"/>
          </a:xfrm>
          <a:prstGeom prst="rect">
            <a:avLst/>
          </a:prstGeom>
          <a:noFill/>
        </p:spPr>
        <p:txBody>
          <a:bodyPr wrap="square" rtlCol="0" anchor="t">
            <a:spAutoFit/>
          </a:bodyPr>
          <a:lstStyle/>
          <a:p>
            <a:pPr>
              <a:lnSpc>
                <a:spcPct val="150000"/>
              </a:lnSpc>
            </a:pPr>
            <a:r>
              <a:rPr lang="zh-CN" altLang="en-US" b="1" dirty="0" smtClean="0">
                <a:latin typeface="微软雅黑" panose="020B0503020204020204" pitchFamily="34" charset="-122"/>
                <a:ea typeface="微软雅黑" panose="020B0503020204020204" pitchFamily="34" charset="-122"/>
              </a:rPr>
              <a:t>本</a:t>
            </a:r>
            <a:r>
              <a:rPr lang="zh-CN" altLang="en-US" b="1" dirty="0">
                <a:latin typeface="微软雅黑" panose="020B0503020204020204" pitchFamily="34" charset="-122"/>
                <a:ea typeface="微软雅黑" panose="020B0503020204020204" pitchFamily="34" charset="-122"/>
              </a:rPr>
              <a:t>品</a:t>
            </a:r>
            <a:r>
              <a:rPr lang="zh-CN" altLang="en-US" b="1" dirty="0">
                <a:solidFill>
                  <a:srgbClr val="FF0000"/>
                </a:solidFill>
                <a:latin typeface="微软雅黑" panose="020B0503020204020204" pitchFamily="34" charset="-122"/>
                <a:ea typeface="微软雅黑" panose="020B0503020204020204" pitchFamily="34" charset="-122"/>
              </a:rPr>
              <a:t>适应症明确</a:t>
            </a:r>
            <a:r>
              <a:rPr lang="zh-CN" altLang="en-US" b="1" dirty="0">
                <a:latin typeface="微软雅黑" panose="020B0503020204020204" pitchFamily="34" charset="-122"/>
                <a:ea typeface="微软雅黑" panose="020B0503020204020204" pitchFamily="34" charset="-122"/>
              </a:rPr>
              <a:t>，临床滥用风险低，便于医保经办机构审核执行</a:t>
            </a:r>
          </a:p>
          <a:p>
            <a:pPr>
              <a:lnSpc>
                <a:spcPct val="150000"/>
              </a:lnSpc>
            </a:pPr>
            <a:r>
              <a:rPr lang="zh-CN" altLang="en-US" b="1" dirty="0" smtClean="0">
                <a:latin typeface="微软雅黑" panose="020B0503020204020204" pitchFamily="34" charset="-122"/>
                <a:ea typeface="微软雅黑" panose="020B0503020204020204" pitchFamily="34" charset="-122"/>
              </a:rPr>
              <a:t>本</a:t>
            </a:r>
            <a:r>
              <a:rPr lang="zh-CN" altLang="en-US" b="1" dirty="0">
                <a:latin typeface="微软雅黑" panose="020B0503020204020204" pitchFamily="34" charset="-122"/>
                <a:ea typeface="微软雅黑" panose="020B0503020204020204" pitchFamily="34" charset="-122"/>
              </a:rPr>
              <a:t>品用法简单，</a:t>
            </a:r>
            <a:r>
              <a:rPr lang="zh-CN" altLang="en-US" b="1" dirty="0">
                <a:solidFill>
                  <a:srgbClr val="FF0000"/>
                </a:solidFill>
                <a:latin typeface="微软雅黑" panose="020B0503020204020204" pitchFamily="34" charset="-122"/>
                <a:ea typeface="微软雅黑" panose="020B0503020204020204" pitchFamily="34" charset="-122"/>
              </a:rPr>
              <a:t>每日口服</a:t>
            </a:r>
            <a:r>
              <a:rPr lang="en-US" altLang="zh-CN" b="1" dirty="0">
                <a:solidFill>
                  <a:srgbClr val="FF0000"/>
                </a:solidFill>
                <a:latin typeface="微软雅黑" panose="020B0503020204020204" pitchFamily="34" charset="-122"/>
                <a:ea typeface="微软雅黑" panose="020B0503020204020204" pitchFamily="34" charset="-122"/>
              </a:rPr>
              <a:t>1</a:t>
            </a:r>
            <a:r>
              <a:rPr lang="zh-CN" altLang="en-US" b="1" dirty="0">
                <a:solidFill>
                  <a:srgbClr val="FF0000"/>
                </a:solidFill>
                <a:latin typeface="微软雅黑" panose="020B0503020204020204" pitchFamily="34" charset="-122"/>
                <a:ea typeface="微软雅黑" panose="020B0503020204020204" pitchFamily="34" charset="-122"/>
              </a:rPr>
              <a:t>次</a:t>
            </a:r>
            <a:r>
              <a:rPr lang="zh-CN" altLang="en-US" b="1" dirty="0">
                <a:latin typeface="微软雅黑" panose="020B0503020204020204" pitchFamily="34" charset="-122"/>
                <a:ea typeface="微软雅黑" panose="020B0503020204020204" pitchFamily="34" charset="-122"/>
              </a:rPr>
              <a:t>，患者依从性强，易于临床管理。</a:t>
            </a:r>
          </a:p>
        </p:txBody>
      </p:sp>
      <p:sp>
        <p:nvSpPr>
          <p:cNvPr id="11" name="文本框 10"/>
          <p:cNvSpPr txBox="1"/>
          <p:nvPr/>
        </p:nvSpPr>
        <p:spPr>
          <a:xfrm>
            <a:off x="3438525" y="1228725"/>
            <a:ext cx="7954010" cy="881139"/>
          </a:xfrm>
          <a:prstGeom prst="rect">
            <a:avLst/>
          </a:prstGeom>
          <a:noFill/>
        </p:spPr>
        <p:txBody>
          <a:bodyPr wrap="square" rtlCol="0">
            <a:spAutoFit/>
          </a:bodyPr>
          <a:lstStyle/>
          <a:p>
            <a:pPr>
              <a:lnSpc>
                <a:spcPct val="150000"/>
              </a:lnSpc>
            </a:pPr>
            <a:r>
              <a:rPr lang="zh-CN" altLang="en-US" b="1" dirty="0" smtClean="0">
                <a:solidFill>
                  <a:srgbClr val="FF0000"/>
                </a:solidFill>
                <a:latin typeface="微软雅黑" panose="020B0503020204020204" pitchFamily="34" charset="-122"/>
                <a:ea typeface="微软雅黑" panose="020B0503020204020204" pitchFamily="34" charset="-122"/>
              </a:rPr>
              <a:t>优化复方组合</a:t>
            </a:r>
            <a:r>
              <a:rPr lang="zh-CN" altLang="en-US" b="1" dirty="0" smtClean="0">
                <a:latin typeface="微软雅黑" panose="020B0503020204020204" pitchFamily="34" charset="-122"/>
                <a:ea typeface="微软雅黑" panose="020B0503020204020204" pitchFamily="34" charset="-122"/>
              </a:rPr>
              <a:t>，减少治疗</a:t>
            </a:r>
            <a:r>
              <a:rPr lang="zh-CN" altLang="en-US" b="1" dirty="0">
                <a:latin typeface="微软雅黑" panose="020B0503020204020204" pitchFamily="34" charset="-122"/>
                <a:ea typeface="微软雅黑" panose="020B0503020204020204" pitchFamily="34" charset="-122"/>
              </a:rPr>
              <a:t>失败导致的多次就诊和换药成本，提升用药便捷性，降低漏服风险，</a:t>
            </a:r>
            <a:r>
              <a:rPr lang="zh-CN" altLang="en-US" b="1" dirty="0">
                <a:solidFill>
                  <a:srgbClr val="FF0000"/>
                </a:solidFill>
                <a:latin typeface="微软雅黑" panose="020B0503020204020204" pitchFamily="34" charset="-122"/>
                <a:ea typeface="微软雅黑" panose="020B0503020204020204" pitchFamily="34" charset="-122"/>
              </a:rPr>
              <a:t>减少并发症引发的额外医疗</a:t>
            </a:r>
            <a:r>
              <a:rPr lang="zh-CN" altLang="en-US" b="1" dirty="0" smtClean="0">
                <a:solidFill>
                  <a:srgbClr val="FF0000"/>
                </a:solidFill>
                <a:latin typeface="微软雅黑" panose="020B0503020204020204" pitchFamily="34" charset="-122"/>
                <a:ea typeface="微软雅黑" panose="020B0503020204020204" pitchFamily="34" charset="-122"/>
              </a:rPr>
              <a:t>支出</a:t>
            </a:r>
            <a:endParaRPr lang="en-US" altLang="zh-CN" b="1" dirty="0" smtClean="0">
              <a:solidFill>
                <a:srgbClr val="FF0000"/>
              </a:solidFill>
              <a:latin typeface="微软雅黑" panose="020B0503020204020204" pitchFamily="34" charset="-122"/>
              <a:ea typeface="微软雅黑" panose="020B0503020204020204" pitchFamily="34" charset="-122"/>
            </a:endParaRPr>
          </a:p>
        </p:txBody>
      </p:sp>
      <p:sp>
        <p:nvSpPr>
          <p:cNvPr id="4" name="矩形 3"/>
          <p:cNvSpPr/>
          <p:nvPr/>
        </p:nvSpPr>
        <p:spPr>
          <a:xfrm>
            <a:off x="3438524" y="4918199"/>
            <a:ext cx="8228965" cy="874407"/>
          </a:xfrm>
          <a:prstGeom prst="rect">
            <a:avLst/>
          </a:prstGeom>
        </p:spPr>
        <p:txBody>
          <a:bodyPr wrap="square">
            <a:spAutoFit/>
          </a:bodyPr>
          <a:lstStyle/>
          <a:p>
            <a:pPr>
              <a:lnSpc>
                <a:spcPct val="150000"/>
              </a:lnSpc>
            </a:pP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协同降压、减少副作用、保护靶器官​​</a:t>
            </a:r>
            <a:r>
              <a:rPr lang="zh-CN" altLang="en-US" b="1" dirty="0">
                <a:latin typeface="微软雅黑" panose="020B0503020204020204" charset="-122"/>
                <a:ea typeface="微软雅黑" panose="020B0503020204020204" charset="-122"/>
                <a:cs typeface="微软雅黑" panose="020B0503020204020204" charset="-122"/>
              </a:rPr>
              <a:t>等方面，适用于单药控制不佳的高血压患者，本品为复方制剂，固定组方，规范使用，</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减少自由联合</a:t>
            </a:r>
            <a:r>
              <a:rPr lang="zh-CN" altLang="en-US" b="1" dirty="0">
                <a:latin typeface="微软雅黑" panose="020B0503020204020204" charset="-122"/>
                <a:ea typeface="微软雅黑" panose="020B0503020204020204" charset="-122"/>
                <a:cs typeface="微软雅黑" panose="020B0503020204020204" charset="-122"/>
              </a:rPr>
              <a:t>用药安全隐患</a:t>
            </a:r>
          </a:p>
        </p:txBody>
      </p:sp>
      <p:cxnSp>
        <p:nvCxnSpPr>
          <p:cNvPr id="13" name="直接连接符 12"/>
          <p:cNvCxnSpPr/>
          <p:nvPr/>
        </p:nvCxnSpPr>
        <p:spPr>
          <a:xfrm>
            <a:off x="3438524" y="2333625"/>
            <a:ext cx="783018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直接连接符 13"/>
          <p:cNvCxnSpPr/>
          <p:nvPr/>
        </p:nvCxnSpPr>
        <p:spPr>
          <a:xfrm>
            <a:off x="3438524" y="3523933"/>
            <a:ext cx="783018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直接连接符 14"/>
          <p:cNvCxnSpPr/>
          <p:nvPr/>
        </p:nvCxnSpPr>
        <p:spPr>
          <a:xfrm>
            <a:off x="3438524" y="4787265"/>
            <a:ext cx="783018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直接连接符 15"/>
          <p:cNvCxnSpPr/>
          <p:nvPr/>
        </p:nvCxnSpPr>
        <p:spPr>
          <a:xfrm>
            <a:off x="3438524" y="6063615"/>
            <a:ext cx="7830185"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3267073" y="1440507"/>
            <a:ext cx="2590802" cy="4495801"/>
            <a:chOff x="2419348" y="1419225"/>
            <a:chExt cx="2277910" cy="3568670"/>
          </a:xfrm>
        </p:grpSpPr>
        <p:grpSp>
          <p:nvGrpSpPr>
            <p:cNvPr id="33" name="组合 32"/>
            <p:cNvGrpSpPr/>
            <p:nvPr/>
          </p:nvGrpSpPr>
          <p:grpSpPr>
            <a:xfrm>
              <a:off x="2425065" y="1419225"/>
              <a:ext cx="2272193" cy="454660"/>
              <a:chOff x="2963885" y="1963841"/>
              <a:chExt cx="2926807" cy="908371"/>
            </a:xfrm>
          </p:grpSpPr>
          <p:sp>
            <p:nvSpPr>
              <p:cNvPr id="54" name="iśḷïḍè"/>
              <p:cNvSpPr txBox="1"/>
              <p:nvPr/>
            </p:nvSpPr>
            <p:spPr bwMode="auto">
              <a:xfrm>
                <a:off x="4547238" y="2118000"/>
                <a:ext cx="1343454" cy="6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defRPr/>
                </a:pPr>
                <a:r>
                  <a:rPr lang="zh-CN" altLang="en-US" sz="2000" b="1" dirty="0">
                    <a:solidFill>
                      <a:prstClr val="black">
                        <a:lumMod val="75000"/>
                        <a:lumOff val="25000"/>
                      </a:prstClr>
                    </a:solidFill>
                    <a:latin typeface="微软雅黑" panose="020B0503020204020204" charset="-122"/>
                    <a:ea typeface="微软雅黑" panose="020B0503020204020204" charset="-122"/>
                    <a:sym typeface="Arial" panose="020B0604020202020204" pitchFamily="34" charset="0"/>
                  </a:rPr>
                  <a:t>基本信息</a:t>
                </a:r>
              </a:p>
            </p:txBody>
          </p:sp>
          <p:grpSp>
            <p:nvGrpSpPr>
              <p:cNvPr id="55" name="组合 54"/>
              <p:cNvGrpSpPr/>
              <p:nvPr/>
            </p:nvGrpSpPr>
            <p:grpSpPr>
              <a:xfrm>
                <a:off x="2963885" y="1963841"/>
                <a:ext cx="1433695" cy="908371"/>
                <a:chOff x="2963885" y="1963841"/>
                <a:chExt cx="1433695" cy="908371"/>
              </a:xfrm>
            </p:grpSpPr>
            <p:sp>
              <p:nvSpPr>
                <p:cNvPr id="56" name="object 2"/>
                <p:cNvSpPr/>
                <p:nvPr/>
              </p:nvSpPr>
              <p:spPr>
                <a:xfrm>
                  <a:off x="2963885" y="1963841"/>
                  <a:ext cx="1284036" cy="908371"/>
                </a:xfrm>
                <a:custGeom>
                  <a:avLst/>
                  <a:gdLst/>
                  <a:ahLst/>
                  <a:cxnLst/>
                  <a:rect l="l" t="t" r="r" b="b"/>
                  <a:pathLst>
                    <a:path w="1146175" h="1076325">
                      <a:moveTo>
                        <a:pt x="573024" y="1075944"/>
                      </a:moveTo>
                      <a:lnTo>
                        <a:pt x="525956" y="1074161"/>
                      </a:lnTo>
                      <a:lnTo>
                        <a:pt x="479950" y="1068904"/>
                      </a:lnTo>
                      <a:lnTo>
                        <a:pt x="435150" y="1060312"/>
                      </a:lnTo>
                      <a:lnTo>
                        <a:pt x="391704" y="1048524"/>
                      </a:lnTo>
                      <a:lnTo>
                        <a:pt x="349757" y="1033676"/>
                      </a:lnTo>
                      <a:lnTo>
                        <a:pt x="309457" y="1015909"/>
                      </a:lnTo>
                      <a:lnTo>
                        <a:pt x="270948" y="995359"/>
                      </a:lnTo>
                      <a:lnTo>
                        <a:pt x="234379" y="972165"/>
                      </a:lnTo>
                      <a:lnTo>
                        <a:pt x="199893" y="946466"/>
                      </a:lnTo>
                      <a:lnTo>
                        <a:pt x="167639" y="918400"/>
                      </a:lnTo>
                      <a:lnTo>
                        <a:pt x="137763" y="888105"/>
                      </a:lnTo>
                      <a:lnTo>
                        <a:pt x="110410" y="855719"/>
                      </a:lnTo>
                      <a:lnTo>
                        <a:pt x="85728" y="821382"/>
                      </a:lnTo>
                      <a:lnTo>
                        <a:pt x="63861" y="785230"/>
                      </a:lnTo>
                      <a:lnTo>
                        <a:pt x="44957" y="747402"/>
                      </a:lnTo>
                      <a:lnTo>
                        <a:pt x="29163" y="708038"/>
                      </a:lnTo>
                      <a:lnTo>
                        <a:pt x="16623" y="667274"/>
                      </a:lnTo>
                      <a:lnTo>
                        <a:pt x="7485" y="625249"/>
                      </a:lnTo>
                      <a:lnTo>
                        <a:pt x="1895" y="582103"/>
                      </a:lnTo>
                      <a:lnTo>
                        <a:pt x="0" y="537972"/>
                      </a:lnTo>
                      <a:lnTo>
                        <a:pt x="1895" y="493840"/>
                      </a:lnTo>
                      <a:lnTo>
                        <a:pt x="7485" y="450694"/>
                      </a:lnTo>
                      <a:lnTo>
                        <a:pt x="16623" y="408669"/>
                      </a:lnTo>
                      <a:lnTo>
                        <a:pt x="29163" y="367905"/>
                      </a:lnTo>
                      <a:lnTo>
                        <a:pt x="44957" y="328541"/>
                      </a:lnTo>
                      <a:lnTo>
                        <a:pt x="63861" y="290713"/>
                      </a:lnTo>
                      <a:lnTo>
                        <a:pt x="85728" y="254561"/>
                      </a:lnTo>
                      <a:lnTo>
                        <a:pt x="110410" y="220224"/>
                      </a:lnTo>
                      <a:lnTo>
                        <a:pt x="137763" y="187838"/>
                      </a:lnTo>
                      <a:lnTo>
                        <a:pt x="167639" y="157543"/>
                      </a:lnTo>
                      <a:lnTo>
                        <a:pt x="199893" y="129477"/>
                      </a:lnTo>
                      <a:lnTo>
                        <a:pt x="234379" y="103778"/>
                      </a:lnTo>
                      <a:lnTo>
                        <a:pt x="270948" y="80584"/>
                      </a:lnTo>
                      <a:lnTo>
                        <a:pt x="309457" y="60034"/>
                      </a:lnTo>
                      <a:lnTo>
                        <a:pt x="349757" y="42267"/>
                      </a:lnTo>
                      <a:lnTo>
                        <a:pt x="391704" y="27419"/>
                      </a:lnTo>
                      <a:lnTo>
                        <a:pt x="435150" y="15631"/>
                      </a:lnTo>
                      <a:lnTo>
                        <a:pt x="479950" y="7039"/>
                      </a:lnTo>
                      <a:lnTo>
                        <a:pt x="525956" y="1782"/>
                      </a:lnTo>
                      <a:lnTo>
                        <a:pt x="573024" y="0"/>
                      </a:lnTo>
                      <a:lnTo>
                        <a:pt x="619884" y="1782"/>
                      </a:lnTo>
                      <a:lnTo>
                        <a:pt x="665727" y="7039"/>
                      </a:lnTo>
                      <a:lnTo>
                        <a:pt x="710401" y="15631"/>
                      </a:lnTo>
                      <a:lnTo>
                        <a:pt x="753758" y="27419"/>
                      </a:lnTo>
                      <a:lnTo>
                        <a:pt x="795647" y="42267"/>
                      </a:lnTo>
                      <a:lnTo>
                        <a:pt x="835918" y="60034"/>
                      </a:lnTo>
                      <a:lnTo>
                        <a:pt x="874422" y="80584"/>
                      </a:lnTo>
                      <a:lnTo>
                        <a:pt x="911010" y="103778"/>
                      </a:lnTo>
                      <a:lnTo>
                        <a:pt x="945531" y="129477"/>
                      </a:lnTo>
                      <a:lnTo>
                        <a:pt x="977836" y="157543"/>
                      </a:lnTo>
                      <a:lnTo>
                        <a:pt x="1007775" y="187838"/>
                      </a:lnTo>
                      <a:lnTo>
                        <a:pt x="1035198" y="220224"/>
                      </a:lnTo>
                      <a:lnTo>
                        <a:pt x="1059955" y="254561"/>
                      </a:lnTo>
                      <a:lnTo>
                        <a:pt x="1081898" y="290713"/>
                      </a:lnTo>
                      <a:lnTo>
                        <a:pt x="1100875" y="328541"/>
                      </a:lnTo>
                      <a:lnTo>
                        <a:pt x="1116738" y="367905"/>
                      </a:lnTo>
                      <a:lnTo>
                        <a:pt x="1129336" y="408669"/>
                      </a:lnTo>
                      <a:lnTo>
                        <a:pt x="1138520" y="450694"/>
                      </a:lnTo>
                      <a:lnTo>
                        <a:pt x="1144141" y="493840"/>
                      </a:lnTo>
                      <a:lnTo>
                        <a:pt x="1146048" y="537972"/>
                      </a:lnTo>
                      <a:lnTo>
                        <a:pt x="1144141" y="582103"/>
                      </a:lnTo>
                      <a:lnTo>
                        <a:pt x="1138520" y="625249"/>
                      </a:lnTo>
                      <a:lnTo>
                        <a:pt x="1129336" y="667274"/>
                      </a:lnTo>
                      <a:lnTo>
                        <a:pt x="1116738" y="708038"/>
                      </a:lnTo>
                      <a:lnTo>
                        <a:pt x="1100875" y="747402"/>
                      </a:lnTo>
                      <a:lnTo>
                        <a:pt x="1081898" y="785230"/>
                      </a:lnTo>
                      <a:lnTo>
                        <a:pt x="1059955" y="821382"/>
                      </a:lnTo>
                      <a:lnTo>
                        <a:pt x="1035198" y="855719"/>
                      </a:lnTo>
                      <a:lnTo>
                        <a:pt x="1007775" y="888105"/>
                      </a:lnTo>
                      <a:lnTo>
                        <a:pt x="977836" y="918400"/>
                      </a:lnTo>
                      <a:lnTo>
                        <a:pt x="945531" y="946466"/>
                      </a:lnTo>
                      <a:lnTo>
                        <a:pt x="911010" y="972165"/>
                      </a:lnTo>
                      <a:lnTo>
                        <a:pt x="874422" y="995359"/>
                      </a:lnTo>
                      <a:lnTo>
                        <a:pt x="835918" y="1015909"/>
                      </a:lnTo>
                      <a:lnTo>
                        <a:pt x="795647" y="1033676"/>
                      </a:lnTo>
                      <a:lnTo>
                        <a:pt x="753758" y="1048524"/>
                      </a:lnTo>
                      <a:lnTo>
                        <a:pt x="710401" y="1060312"/>
                      </a:lnTo>
                      <a:lnTo>
                        <a:pt x="665727" y="1068904"/>
                      </a:lnTo>
                      <a:lnTo>
                        <a:pt x="619884" y="1074161"/>
                      </a:lnTo>
                      <a:lnTo>
                        <a:pt x="573024" y="1075944"/>
                      </a:lnTo>
                      <a:close/>
                    </a:path>
                  </a:pathLst>
                </a:custGeom>
                <a:solidFill>
                  <a:srgbClr val="6DBFD7"/>
                </a:solidFill>
              </p:spPr>
              <p:txBody>
                <a:bodyPr wrap="square" lIns="0" tIns="0" rIns="0" bIns="0" rtlCol="0"/>
                <a:lstStyle/>
                <a:p>
                  <a:pPr>
                    <a:defRPr/>
                  </a:pPr>
                  <a:endParaRPr dirty="0">
                    <a:solidFill>
                      <a:prstClr val="black"/>
                    </a:solidFill>
                    <a:latin typeface="微软雅黑" panose="020B0503020204020204" charset="-122"/>
                    <a:ea typeface="微软雅黑" panose="020B0503020204020204" charset="-122"/>
                    <a:sym typeface="Arial" panose="020B0604020202020204" pitchFamily="34" charset="0"/>
                  </a:endParaRPr>
                </a:p>
              </p:txBody>
            </p:sp>
            <p:sp>
              <p:nvSpPr>
                <p:cNvPr id="57" name="object 4"/>
                <p:cNvSpPr txBox="1"/>
                <p:nvPr/>
              </p:nvSpPr>
              <p:spPr>
                <a:xfrm>
                  <a:off x="3306684" y="2202984"/>
                  <a:ext cx="1090896" cy="484686"/>
                </a:xfrm>
                <a:prstGeom prst="rect">
                  <a:avLst/>
                </a:prstGeom>
              </p:spPr>
              <p:txBody>
                <a:bodyPr vert="horz" wrap="square" lIns="0" tIns="0" rIns="0" bIns="0" rtlCol="0">
                  <a:spAutoFit/>
                </a:bodyPr>
                <a:lstStyle/>
                <a:p>
                  <a:pPr marL="12700">
                    <a:defRPr/>
                  </a:pPr>
                  <a:r>
                    <a:rPr b="1" spc="-185"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P</a:t>
                  </a:r>
                  <a:r>
                    <a:rPr b="1" spc="254"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a</a:t>
                  </a:r>
                  <a:r>
                    <a:rPr b="1" spc="135"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r</a:t>
                  </a:r>
                  <a:r>
                    <a:rPr b="1" spc="100"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t</a:t>
                  </a:r>
                  <a:r>
                    <a:rPr lang="en-US" b="1" spc="100"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 1</a:t>
                  </a:r>
                </a:p>
              </p:txBody>
            </p:sp>
          </p:grpSp>
        </p:grpSp>
        <p:grpSp>
          <p:nvGrpSpPr>
            <p:cNvPr id="34" name="组合 33"/>
            <p:cNvGrpSpPr/>
            <p:nvPr/>
          </p:nvGrpSpPr>
          <p:grpSpPr>
            <a:xfrm>
              <a:off x="2419349" y="2171205"/>
              <a:ext cx="2277907" cy="478326"/>
              <a:chOff x="2906714" y="2893471"/>
              <a:chExt cx="2926698" cy="951762"/>
            </a:xfrm>
          </p:grpSpPr>
          <p:sp>
            <p:nvSpPr>
              <p:cNvPr id="50" name="iśḷïḍè"/>
              <p:cNvSpPr txBox="1"/>
              <p:nvPr/>
            </p:nvSpPr>
            <p:spPr bwMode="auto">
              <a:xfrm>
                <a:off x="4547234" y="2893471"/>
                <a:ext cx="1286178" cy="60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defRPr/>
                </a:pPr>
                <a:r>
                  <a:rPr lang="zh-CN" altLang="en-US" sz="2000" b="1" dirty="0">
                    <a:solidFill>
                      <a:prstClr val="black">
                        <a:lumMod val="75000"/>
                        <a:lumOff val="25000"/>
                      </a:prstClr>
                    </a:solidFill>
                    <a:latin typeface="微软雅黑" panose="020B0503020204020204" charset="-122"/>
                    <a:ea typeface="微软雅黑" panose="020B0503020204020204" charset="-122"/>
                    <a:sym typeface="Arial" panose="020B0604020202020204" pitchFamily="34" charset="0"/>
                  </a:rPr>
                  <a:t>安全性</a:t>
                </a:r>
              </a:p>
            </p:txBody>
          </p:sp>
          <p:grpSp>
            <p:nvGrpSpPr>
              <p:cNvPr id="51" name="组合 50"/>
              <p:cNvGrpSpPr/>
              <p:nvPr/>
            </p:nvGrpSpPr>
            <p:grpSpPr>
              <a:xfrm>
                <a:off x="2906714" y="2902655"/>
                <a:ext cx="1294668" cy="942578"/>
                <a:chOff x="2906714" y="2902655"/>
                <a:chExt cx="1294668" cy="942578"/>
              </a:xfrm>
            </p:grpSpPr>
            <p:sp>
              <p:nvSpPr>
                <p:cNvPr id="52" name="object 2"/>
                <p:cNvSpPr/>
                <p:nvPr/>
              </p:nvSpPr>
              <p:spPr>
                <a:xfrm>
                  <a:off x="2906714" y="2902655"/>
                  <a:ext cx="1284037" cy="942578"/>
                </a:xfrm>
                <a:custGeom>
                  <a:avLst/>
                  <a:gdLst/>
                  <a:ahLst/>
                  <a:cxnLst/>
                  <a:rect l="l" t="t" r="r" b="b"/>
                  <a:pathLst>
                    <a:path w="1146175" h="1076325">
                      <a:moveTo>
                        <a:pt x="573024" y="1075944"/>
                      </a:moveTo>
                      <a:lnTo>
                        <a:pt x="525956" y="1074161"/>
                      </a:lnTo>
                      <a:lnTo>
                        <a:pt x="479950" y="1068904"/>
                      </a:lnTo>
                      <a:lnTo>
                        <a:pt x="435150" y="1060312"/>
                      </a:lnTo>
                      <a:lnTo>
                        <a:pt x="391704" y="1048524"/>
                      </a:lnTo>
                      <a:lnTo>
                        <a:pt x="349757" y="1033676"/>
                      </a:lnTo>
                      <a:lnTo>
                        <a:pt x="309457" y="1015909"/>
                      </a:lnTo>
                      <a:lnTo>
                        <a:pt x="270948" y="995359"/>
                      </a:lnTo>
                      <a:lnTo>
                        <a:pt x="234379" y="972165"/>
                      </a:lnTo>
                      <a:lnTo>
                        <a:pt x="199893" y="946466"/>
                      </a:lnTo>
                      <a:lnTo>
                        <a:pt x="167639" y="918400"/>
                      </a:lnTo>
                      <a:lnTo>
                        <a:pt x="137763" y="888105"/>
                      </a:lnTo>
                      <a:lnTo>
                        <a:pt x="110410" y="855719"/>
                      </a:lnTo>
                      <a:lnTo>
                        <a:pt x="85728" y="821382"/>
                      </a:lnTo>
                      <a:lnTo>
                        <a:pt x="63861" y="785230"/>
                      </a:lnTo>
                      <a:lnTo>
                        <a:pt x="44957" y="747402"/>
                      </a:lnTo>
                      <a:lnTo>
                        <a:pt x="29163" y="708038"/>
                      </a:lnTo>
                      <a:lnTo>
                        <a:pt x="16623" y="667274"/>
                      </a:lnTo>
                      <a:lnTo>
                        <a:pt x="7485" y="625249"/>
                      </a:lnTo>
                      <a:lnTo>
                        <a:pt x="1895" y="582103"/>
                      </a:lnTo>
                      <a:lnTo>
                        <a:pt x="0" y="537972"/>
                      </a:lnTo>
                      <a:lnTo>
                        <a:pt x="1895" y="493840"/>
                      </a:lnTo>
                      <a:lnTo>
                        <a:pt x="7485" y="450694"/>
                      </a:lnTo>
                      <a:lnTo>
                        <a:pt x="16623" y="408669"/>
                      </a:lnTo>
                      <a:lnTo>
                        <a:pt x="29163" y="367905"/>
                      </a:lnTo>
                      <a:lnTo>
                        <a:pt x="44957" y="328541"/>
                      </a:lnTo>
                      <a:lnTo>
                        <a:pt x="63861" y="290713"/>
                      </a:lnTo>
                      <a:lnTo>
                        <a:pt x="85728" y="254561"/>
                      </a:lnTo>
                      <a:lnTo>
                        <a:pt x="110410" y="220224"/>
                      </a:lnTo>
                      <a:lnTo>
                        <a:pt x="137763" y="187838"/>
                      </a:lnTo>
                      <a:lnTo>
                        <a:pt x="167639" y="157543"/>
                      </a:lnTo>
                      <a:lnTo>
                        <a:pt x="199893" y="129477"/>
                      </a:lnTo>
                      <a:lnTo>
                        <a:pt x="234379" y="103778"/>
                      </a:lnTo>
                      <a:lnTo>
                        <a:pt x="270948" y="80584"/>
                      </a:lnTo>
                      <a:lnTo>
                        <a:pt x="309457" y="60034"/>
                      </a:lnTo>
                      <a:lnTo>
                        <a:pt x="349757" y="42267"/>
                      </a:lnTo>
                      <a:lnTo>
                        <a:pt x="391704" y="27419"/>
                      </a:lnTo>
                      <a:lnTo>
                        <a:pt x="435150" y="15631"/>
                      </a:lnTo>
                      <a:lnTo>
                        <a:pt x="479950" y="7039"/>
                      </a:lnTo>
                      <a:lnTo>
                        <a:pt x="525956" y="1782"/>
                      </a:lnTo>
                      <a:lnTo>
                        <a:pt x="573024" y="0"/>
                      </a:lnTo>
                      <a:lnTo>
                        <a:pt x="619884" y="1782"/>
                      </a:lnTo>
                      <a:lnTo>
                        <a:pt x="665727" y="7039"/>
                      </a:lnTo>
                      <a:lnTo>
                        <a:pt x="710401" y="15631"/>
                      </a:lnTo>
                      <a:lnTo>
                        <a:pt x="753758" y="27419"/>
                      </a:lnTo>
                      <a:lnTo>
                        <a:pt x="795647" y="42267"/>
                      </a:lnTo>
                      <a:lnTo>
                        <a:pt x="835918" y="60034"/>
                      </a:lnTo>
                      <a:lnTo>
                        <a:pt x="874422" y="80584"/>
                      </a:lnTo>
                      <a:lnTo>
                        <a:pt x="911010" y="103778"/>
                      </a:lnTo>
                      <a:lnTo>
                        <a:pt x="945531" y="129477"/>
                      </a:lnTo>
                      <a:lnTo>
                        <a:pt x="977836" y="157543"/>
                      </a:lnTo>
                      <a:lnTo>
                        <a:pt x="1007775" y="187838"/>
                      </a:lnTo>
                      <a:lnTo>
                        <a:pt x="1035198" y="220224"/>
                      </a:lnTo>
                      <a:lnTo>
                        <a:pt x="1059955" y="254561"/>
                      </a:lnTo>
                      <a:lnTo>
                        <a:pt x="1081898" y="290713"/>
                      </a:lnTo>
                      <a:lnTo>
                        <a:pt x="1100875" y="328541"/>
                      </a:lnTo>
                      <a:lnTo>
                        <a:pt x="1116738" y="367905"/>
                      </a:lnTo>
                      <a:lnTo>
                        <a:pt x="1129336" y="408669"/>
                      </a:lnTo>
                      <a:lnTo>
                        <a:pt x="1138520" y="450694"/>
                      </a:lnTo>
                      <a:lnTo>
                        <a:pt x="1144141" y="493840"/>
                      </a:lnTo>
                      <a:lnTo>
                        <a:pt x="1146048" y="537972"/>
                      </a:lnTo>
                      <a:lnTo>
                        <a:pt x="1144141" y="582103"/>
                      </a:lnTo>
                      <a:lnTo>
                        <a:pt x="1138520" y="625249"/>
                      </a:lnTo>
                      <a:lnTo>
                        <a:pt x="1129336" y="667274"/>
                      </a:lnTo>
                      <a:lnTo>
                        <a:pt x="1116738" y="708038"/>
                      </a:lnTo>
                      <a:lnTo>
                        <a:pt x="1100875" y="747402"/>
                      </a:lnTo>
                      <a:lnTo>
                        <a:pt x="1081898" y="785230"/>
                      </a:lnTo>
                      <a:lnTo>
                        <a:pt x="1059955" y="821382"/>
                      </a:lnTo>
                      <a:lnTo>
                        <a:pt x="1035198" y="855719"/>
                      </a:lnTo>
                      <a:lnTo>
                        <a:pt x="1007775" y="888105"/>
                      </a:lnTo>
                      <a:lnTo>
                        <a:pt x="977836" y="918400"/>
                      </a:lnTo>
                      <a:lnTo>
                        <a:pt x="945531" y="946466"/>
                      </a:lnTo>
                      <a:lnTo>
                        <a:pt x="911010" y="972165"/>
                      </a:lnTo>
                      <a:lnTo>
                        <a:pt x="874422" y="995359"/>
                      </a:lnTo>
                      <a:lnTo>
                        <a:pt x="835918" y="1015909"/>
                      </a:lnTo>
                      <a:lnTo>
                        <a:pt x="795647" y="1033676"/>
                      </a:lnTo>
                      <a:lnTo>
                        <a:pt x="753758" y="1048524"/>
                      </a:lnTo>
                      <a:lnTo>
                        <a:pt x="710401" y="1060312"/>
                      </a:lnTo>
                      <a:lnTo>
                        <a:pt x="665727" y="1068904"/>
                      </a:lnTo>
                      <a:lnTo>
                        <a:pt x="619884" y="1074161"/>
                      </a:lnTo>
                      <a:lnTo>
                        <a:pt x="573024" y="1075944"/>
                      </a:lnTo>
                      <a:close/>
                    </a:path>
                  </a:pathLst>
                </a:custGeom>
                <a:solidFill>
                  <a:srgbClr val="6DBFD7"/>
                </a:solidFill>
              </p:spPr>
              <p:txBody>
                <a:bodyPr wrap="square" lIns="0" tIns="0" rIns="0" bIns="0" rtlCol="0"/>
                <a:lstStyle/>
                <a:p>
                  <a:pPr>
                    <a:defRPr/>
                  </a:pPr>
                  <a:endParaRPr dirty="0">
                    <a:solidFill>
                      <a:prstClr val="black"/>
                    </a:solidFill>
                    <a:latin typeface="微软雅黑" panose="020B0503020204020204" charset="-122"/>
                    <a:ea typeface="微软雅黑" panose="020B0503020204020204" charset="-122"/>
                    <a:sym typeface="Arial" panose="020B0604020202020204" pitchFamily="34" charset="0"/>
                  </a:endParaRPr>
                </a:p>
              </p:txBody>
            </p:sp>
            <p:sp>
              <p:nvSpPr>
                <p:cNvPr id="53" name="object 4"/>
                <p:cNvSpPr txBox="1"/>
                <p:nvPr/>
              </p:nvSpPr>
              <p:spPr>
                <a:xfrm>
                  <a:off x="3144843" y="3159779"/>
                  <a:ext cx="1056539" cy="482712"/>
                </a:xfrm>
                <a:prstGeom prst="rect">
                  <a:avLst/>
                </a:prstGeom>
              </p:spPr>
              <p:txBody>
                <a:bodyPr vert="horz" wrap="square" lIns="0" tIns="0" rIns="0" bIns="0" rtlCol="0">
                  <a:spAutoFit/>
                </a:bodyPr>
                <a:lstStyle/>
                <a:p>
                  <a:pPr marL="12700">
                    <a:defRPr/>
                  </a:pPr>
                  <a:r>
                    <a:rPr b="1" spc="-185"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P</a:t>
                  </a:r>
                  <a:r>
                    <a:rPr b="1" spc="254"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a</a:t>
                  </a:r>
                  <a:r>
                    <a:rPr b="1" spc="135"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r</a:t>
                  </a:r>
                  <a:r>
                    <a:rPr b="1" spc="100"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t</a:t>
                  </a:r>
                  <a:r>
                    <a:rPr lang="en-US" b="1" spc="100"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 2</a:t>
                  </a:r>
                </a:p>
              </p:txBody>
            </p:sp>
          </p:grpSp>
        </p:grpSp>
        <p:grpSp>
          <p:nvGrpSpPr>
            <p:cNvPr id="35" name="组合 34"/>
            <p:cNvGrpSpPr/>
            <p:nvPr/>
          </p:nvGrpSpPr>
          <p:grpSpPr>
            <a:xfrm>
              <a:off x="2430145" y="2951465"/>
              <a:ext cx="2242367" cy="477520"/>
              <a:chOff x="2906715" y="4047189"/>
              <a:chExt cx="2888324" cy="949521"/>
            </a:xfrm>
          </p:grpSpPr>
          <p:sp>
            <p:nvSpPr>
              <p:cNvPr id="46" name="iśḷïḍè"/>
              <p:cNvSpPr txBox="1"/>
              <p:nvPr/>
            </p:nvSpPr>
            <p:spPr bwMode="auto">
              <a:xfrm>
                <a:off x="4515362" y="4047189"/>
                <a:ext cx="1279677" cy="64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defRPr/>
                </a:pPr>
                <a:r>
                  <a:rPr lang="zh-CN" altLang="en-US" sz="2000" b="1" dirty="0">
                    <a:solidFill>
                      <a:prstClr val="black">
                        <a:lumMod val="75000"/>
                        <a:lumOff val="25000"/>
                      </a:prstClr>
                    </a:solidFill>
                    <a:latin typeface="微软雅黑" panose="020B0503020204020204" charset="-122"/>
                    <a:ea typeface="微软雅黑" panose="020B0503020204020204" charset="-122"/>
                    <a:sym typeface="Arial" panose="020B0604020202020204" pitchFamily="34" charset="0"/>
                  </a:rPr>
                  <a:t>有效性</a:t>
                </a:r>
              </a:p>
            </p:txBody>
          </p:sp>
          <p:grpSp>
            <p:nvGrpSpPr>
              <p:cNvPr id="47" name="组合 46"/>
              <p:cNvGrpSpPr/>
              <p:nvPr/>
            </p:nvGrpSpPr>
            <p:grpSpPr>
              <a:xfrm>
                <a:off x="2906715" y="4047189"/>
                <a:ext cx="1289084" cy="949521"/>
                <a:chOff x="2906715" y="3738498"/>
                <a:chExt cx="1289084" cy="949521"/>
              </a:xfrm>
            </p:grpSpPr>
            <p:sp>
              <p:nvSpPr>
                <p:cNvPr id="48" name="object 2"/>
                <p:cNvSpPr/>
                <p:nvPr/>
              </p:nvSpPr>
              <p:spPr>
                <a:xfrm>
                  <a:off x="2906715" y="3738498"/>
                  <a:ext cx="1284037" cy="949521"/>
                </a:xfrm>
                <a:custGeom>
                  <a:avLst/>
                  <a:gdLst/>
                  <a:ahLst/>
                  <a:cxnLst/>
                  <a:rect l="l" t="t" r="r" b="b"/>
                  <a:pathLst>
                    <a:path w="1146175" h="1076325">
                      <a:moveTo>
                        <a:pt x="573024" y="1075944"/>
                      </a:moveTo>
                      <a:lnTo>
                        <a:pt x="525956" y="1074161"/>
                      </a:lnTo>
                      <a:lnTo>
                        <a:pt x="479950" y="1068904"/>
                      </a:lnTo>
                      <a:lnTo>
                        <a:pt x="435150" y="1060312"/>
                      </a:lnTo>
                      <a:lnTo>
                        <a:pt x="391704" y="1048524"/>
                      </a:lnTo>
                      <a:lnTo>
                        <a:pt x="349757" y="1033676"/>
                      </a:lnTo>
                      <a:lnTo>
                        <a:pt x="309457" y="1015909"/>
                      </a:lnTo>
                      <a:lnTo>
                        <a:pt x="270948" y="995359"/>
                      </a:lnTo>
                      <a:lnTo>
                        <a:pt x="234379" y="972165"/>
                      </a:lnTo>
                      <a:lnTo>
                        <a:pt x="199893" y="946466"/>
                      </a:lnTo>
                      <a:lnTo>
                        <a:pt x="167639" y="918400"/>
                      </a:lnTo>
                      <a:lnTo>
                        <a:pt x="137763" y="888105"/>
                      </a:lnTo>
                      <a:lnTo>
                        <a:pt x="110410" y="855719"/>
                      </a:lnTo>
                      <a:lnTo>
                        <a:pt x="85728" y="821382"/>
                      </a:lnTo>
                      <a:lnTo>
                        <a:pt x="63861" y="785230"/>
                      </a:lnTo>
                      <a:lnTo>
                        <a:pt x="44957" y="747402"/>
                      </a:lnTo>
                      <a:lnTo>
                        <a:pt x="29163" y="708038"/>
                      </a:lnTo>
                      <a:lnTo>
                        <a:pt x="16623" y="667274"/>
                      </a:lnTo>
                      <a:lnTo>
                        <a:pt x="7485" y="625249"/>
                      </a:lnTo>
                      <a:lnTo>
                        <a:pt x="1895" y="582103"/>
                      </a:lnTo>
                      <a:lnTo>
                        <a:pt x="0" y="537972"/>
                      </a:lnTo>
                      <a:lnTo>
                        <a:pt x="1895" y="493840"/>
                      </a:lnTo>
                      <a:lnTo>
                        <a:pt x="7485" y="450694"/>
                      </a:lnTo>
                      <a:lnTo>
                        <a:pt x="16623" y="408669"/>
                      </a:lnTo>
                      <a:lnTo>
                        <a:pt x="29163" y="367905"/>
                      </a:lnTo>
                      <a:lnTo>
                        <a:pt x="44957" y="328541"/>
                      </a:lnTo>
                      <a:lnTo>
                        <a:pt x="63861" y="290713"/>
                      </a:lnTo>
                      <a:lnTo>
                        <a:pt x="85728" y="254561"/>
                      </a:lnTo>
                      <a:lnTo>
                        <a:pt x="110410" y="220224"/>
                      </a:lnTo>
                      <a:lnTo>
                        <a:pt x="137763" y="187838"/>
                      </a:lnTo>
                      <a:lnTo>
                        <a:pt x="167639" y="157543"/>
                      </a:lnTo>
                      <a:lnTo>
                        <a:pt x="199893" y="129477"/>
                      </a:lnTo>
                      <a:lnTo>
                        <a:pt x="234379" y="103778"/>
                      </a:lnTo>
                      <a:lnTo>
                        <a:pt x="270948" y="80584"/>
                      </a:lnTo>
                      <a:lnTo>
                        <a:pt x="309457" y="60034"/>
                      </a:lnTo>
                      <a:lnTo>
                        <a:pt x="349757" y="42267"/>
                      </a:lnTo>
                      <a:lnTo>
                        <a:pt x="391704" y="27419"/>
                      </a:lnTo>
                      <a:lnTo>
                        <a:pt x="435150" y="15631"/>
                      </a:lnTo>
                      <a:lnTo>
                        <a:pt x="479950" y="7039"/>
                      </a:lnTo>
                      <a:lnTo>
                        <a:pt x="525956" y="1782"/>
                      </a:lnTo>
                      <a:lnTo>
                        <a:pt x="573024" y="0"/>
                      </a:lnTo>
                      <a:lnTo>
                        <a:pt x="619884" y="1782"/>
                      </a:lnTo>
                      <a:lnTo>
                        <a:pt x="665727" y="7039"/>
                      </a:lnTo>
                      <a:lnTo>
                        <a:pt x="710401" y="15631"/>
                      </a:lnTo>
                      <a:lnTo>
                        <a:pt x="753758" y="27419"/>
                      </a:lnTo>
                      <a:lnTo>
                        <a:pt x="795647" y="42267"/>
                      </a:lnTo>
                      <a:lnTo>
                        <a:pt x="835918" y="60034"/>
                      </a:lnTo>
                      <a:lnTo>
                        <a:pt x="874422" y="80584"/>
                      </a:lnTo>
                      <a:lnTo>
                        <a:pt x="911010" y="103778"/>
                      </a:lnTo>
                      <a:lnTo>
                        <a:pt x="945531" y="129477"/>
                      </a:lnTo>
                      <a:lnTo>
                        <a:pt x="977836" y="157543"/>
                      </a:lnTo>
                      <a:lnTo>
                        <a:pt x="1007775" y="187838"/>
                      </a:lnTo>
                      <a:lnTo>
                        <a:pt x="1035198" y="220224"/>
                      </a:lnTo>
                      <a:lnTo>
                        <a:pt x="1059955" y="254561"/>
                      </a:lnTo>
                      <a:lnTo>
                        <a:pt x="1081898" y="290713"/>
                      </a:lnTo>
                      <a:lnTo>
                        <a:pt x="1100875" y="328541"/>
                      </a:lnTo>
                      <a:lnTo>
                        <a:pt x="1116738" y="367905"/>
                      </a:lnTo>
                      <a:lnTo>
                        <a:pt x="1129336" y="408669"/>
                      </a:lnTo>
                      <a:lnTo>
                        <a:pt x="1138520" y="450694"/>
                      </a:lnTo>
                      <a:lnTo>
                        <a:pt x="1144141" y="493840"/>
                      </a:lnTo>
                      <a:lnTo>
                        <a:pt x="1146048" y="537972"/>
                      </a:lnTo>
                      <a:lnTo>
                        <a:pt x="1144141" y="582103"/>
                      </a:lnTo>
                      <a:lnTo>
                        <a:pt x="1138520" y="625249"/>
                      </a:lnTo>
                      <a:lnTo>
                        <a:pt x="1129336" y="667274"/>
                      </a:lnTo>
                      <a:lnTo>
                        <a:pt x="1116738" y="708038"/>
                      </a:lnTo>
                      <a:lnTo>
                        <a:pt x="1100875" y="747402"/>
                      </a:lnTo>
                      <a:lnTo>
                        <a:pt x="1081898" y="785230"/>
                      </a:lnTo>
                      <a:lnTo>
                        <a:pt x="1059955" y="821382"/>
                      </a:lnTo>
                      <a:lnTo>
                        <a:pt x="1035198" y="855719"/>
                      </a:lnTo>
                      <a:lnTo>
                        <a:pt x="1007775" y="888105"/>
                      </a:lnTo>
                      <a:lnTo>
                        <a:pt x="977836" y="918400"/>
                      </a:lnTo>
                      <a:lnTo>
                        <a:pt x="945531" y="946466"/>
                      </a:lnTo>
                      <a:lnTo>
                        <a:pt x="911010" y="972165"/>
                      </a:lnTo>
                      <a:lnTo>
                        <a:pt x="874422" y="995359"/>
                      </a:lnTo>
                      <a:lnTo>
                        <a:pt x="835918" y="1015909"/>
                      </a:lnTo>
                      <a:lnTo>
                        <a:pt x="795647" y="1033676"/>
                      </a:lnTo>
                      <a:lnTo>
                        <a:pt x="753758" y="1048524"/>
                      </a:lnTo>
                      <a:lnTo>
                        <a:pt x="710401" y="1060312"/>
                      </a:lnTo>
                      <a:lnTo>
                        <a:pt x="665727" y="1068904"/>
                      </a:lnTo>
                      <a:lnTo>
                        <a:pt x="619884" y="1074161"/>
                      </a:lnTo>
                      <a:lnTo>
                        <a:pt x="573024" y="1075944"/>
                      </a:lnTo>
                      <a:close/>
                    </a:path>
                  </a:pathLst>
                </a:custGeom>
                <a:solidFill>
                  <a:srgbClr val="6DBFD7"/>
                </a:solidFill>
              </p:spPr>
              <p:txBody>
                <a:bodyPr wrap="square" lIns="0" tIns="0" rIns="0" bIns="0" rtlCol="0"/>
                <a:lstStyle/>
                <a:p>
                  <a:pPr>
                    <a:defRPr/>
                  </a:pPr>
                  <a:endParaRPr dirty="0">
                    <a:solidFill>
                      <a:prstClr val="black"/>
                    </a:solidFill>
                    <a:latin typeface="微软雅黑" panose="020B0503020204020204" charset="-122"/>
                    <a:ea typeface="微软雅黑" panose="020B0503020204020204" charset="-122"/>
                    <a:sym typeface="Arial" panose="020B0604020202020204" pitchFamily="34" charset="0"/>
                  </a:endParaRPr>
                </a:p>
              </p:txBody>
            </p:sp>
            <p:sp>
              <p:nvSpPr>
                <p:cNvPr id="49" name="object 4"/>
                <p:cNvSpPr txBox="1"/>
                <p:nvPr/>
              </p:nvSpPr>
              <p:spPr>
                <a:xfrm>
                  <a:off x="3098548" y="4003588"/>
                  <a:ext cx="1097251" cy="482388"/>
                </a:xfrm>
                <a:prstGeom prst="rect">
                  <a:avLst/>
                </a:prstGeom>
              </p:spPr>
              <p:txBody>
                <a:bodyPr vert="horz" wrap="square" lIns="0" tIns="0" rIns="0" bIns="0" rtlCol="0">
                  <a:spAutoFit/>
                </a:bodyPr>
                <a:lstStyle/>
                <a:p>
                  <a:pPr marL="12700">
                    <a:defRPr/>
                  </a:pPr>
                  <a:r>
                    <a:rPr b="1" spc="-185"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P</a:t>
                  </a:r>
                  <a:r>
                    <a:rPr b="1" spc="254"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a</a:t>
                  </a:r>
                  <a:r>
                    <a:rPr b="1" spc="135"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r</a:t>
                  </a:r>
                  <a:r>
                    <a:rPr b="1" spc="100"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t</a:t>
                  </a:r>
                  <a:r>
                    <a:rPr lang="en-US" b="1" spc="100"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 3</a:t>
                  </a:r>
                </a:p>
              </p:txBody>
            </p:sp>
          </p:grpSp>
        </p:grpSp>
        <p:grpSp>
          <p:nvGrpSpPr>
            <p:cNvPr id="36" name="组合 35"/>
            <p:cNvGrpSpPr/>
            <p:nvPr/>
          </p:nvGrpSpPr>
          <p:grpSpPr>
            <a:xfrm>
              <a:off x="2419349" y="3727111"/>
              <a:ext cx="2249939" cy="481330"/>
              <a:chOff x="2892844" y="3833247"/>
              <a:chExt cx="2890765" cy="949521"/>
            </a:xfrm>
          </p:grpSpPr>
          <p:sp>
            <p:nvSpPr>
              <p:cNvPr id="42" name="iśḷïḍè"/>
              <p:cNvSpPr txBox="1"/>
              <p:nvPr>
                <p:custDataLst>
                  <p:tags r:id="rId4"/>
                </p:custDataLst>
              </p:nvPr>
            </p:nvSpPr>
            <p:spPr bwMode="auto">
              <a:xfrm>
                <a:off x="4511302" y="3983992"/>
                <a:ext cx="1272307" cy="64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defRPr/>
                </a:pPr>
                <a:r>
                  <a:rPr lang="zh-CN" altLang="en-US" sz="2000" b="1" dirty="0">
                    <a:solidFill>
                      <a:prstClr val="black">
                        <a:lumMod val="75000"/>
                        <a:lumOff val="25000"/>
                      </a:prstClr>
                    </a:solidFill>
                    <a:latin typeface="微软雅黑" panose="020B0503020204020204" charset="-122"/>
                    <a:ea typeface="微软雅黑" panose="020B0503020204020204" charset="-122"/>
                    <a:sym typeface="Arial" panose="020B0604020202020204" pitchFamily="34" charset="0"/>
                  </a:rPr>
                  <a:t>创新性</a:t>
                </a:r>
              </a:p>
            </p:txBody>
          </p:sp>
          <p:grpSp>
            <p:nvGrpSpPr>
              <p:cNvPr id="43" name="组合 42"/>
              <p:cNvGrpSpPr/>
              <p:nvPr/>
            </p:nvGrpSpPr>
            <p:grpSpPr>
              <a:xfrm>
                <a:off x="2892844" y="3833247"/>
                <a:ext cx="1302471" cy="949521"/>
                <a:chOff x="2892844" y="3524556"/>
                <a:chExt cx="1302471" cy="949521"/>
              </a:xfrm>
            </p:grpSpPr>
            <p:sp>
              <p:nvSpPr>
                <p:cNvPr id="44" name="object 2"/>
                <p:cNvSpPr/>
                <p:nvPr>
                  <p:custDataLst>
                    <p:tags r:id="rId5"/>
                  </p:custDataLst>
                </p:nvPr>
              </p:nvSpPr>
              <p:spPr>
                <a:xfrm>
                  <a:off x="2892844" y="3524556"/>
                  <a:ext cx="1284037" cy="949521"/>
                </a:xfrm>
                <a:custGeom>
                  <a:avLst/>
                  <a:gdLst/>
                  <a:ahLst/>
                  <a:cxnLst/>
                  <a:rect l="l" t="t" r="r" b="b"/>
                  <a:pathLst>
                    <a:path w="1146175" h="1076325">
                      <a:moveTo>
                        <a:pt x="573024" y="1075944"/>
                      </a:moveTo>
                      <a:lnTo>
                        <a:pt x="525956" y="1074161"/>
                      </a:lnTo>
                      <a:lnTo>
                        <a:pt x="479950" y="1068904"/>
                      </a:lnTo>
                      <a:lnTo>
                        <a:pt x="435150" y="1060312"/>
                      </a:lnTo>
                      <a:lnTo>
                        <a:pt x="391704" y="1048524"/>
                      </a:lnTo>
                      <a:lnTo>
                        <a:pt x="349757" y="1033676"/>
                      </a:lnTo>
                      <a:lnTo>
                        <a:pt x="309457" y="1015909"/>
                      </a:lnTo>
                      <a:lnTo>
                        <a:pt x="270948" y="995359"/>
                      </a:lnTo>
                      <a:lnTo>
                        <a:pt x="234379" y="972165"/>
                      </a:lnTo>
                      <a:lnTo>
                        <a:pt x="199893" y="946466"/>
                      </a:lnTo>
                      <a:lnTo>
                        <a:pt x="167639" y="918400"/>
                      </a:lnTo>
                      <a:lnTo>
                        <a:pt x="137763" y="888105"/>
                      </a:lnTo>
                      <a:lnTo>
                        <a:pt x="110410" y="855719"/>
                      </a:lnTo>
                      <a:lnTo>
                        <a:pt x="85728" y="821382"/>
                      </a:lnTo>
                      <a:lnTo>
                        <a:pt x="63861" y="785230"/>
                      </a:lnTo>
                      <a:lnTo>
                        <a:pt x="44957" y="747402"/>
                      </a:lnTo>
                      <a:lnTo>
                        <a:pt x="29163" y="708038"/>
                      </a:lnTo>
                      <a:lnTo>
                        <a:pt x="16623" y="667274"/>
                      </a:lnTo>
                      <a:lnTo>
                        <a:pt x="7485" y="625249"/>
                      </a:lnTo>
                      <a:lnTo>
                        <a:pt x="1895" y="582103"/>
                      </a:lnTo>
                      <a:lnTo>
                        <a:pt x="0" y="537972"/>
                      </a:lnTo>
                      <a:lnTo>
                        <a:pt x="1895" y="493840"/>
                      </a:lnTo>
                      <a:lnTo>
                        <a:pt x="7485" y="450694"/>
                      </a:lnTo>
                      <a:lnTo>
                        <a:pt x="16623" y="408669"/>
                      </a:lnTo>
                      <a:lnTo>
                        <a:pt x="29163" y="367905"/>
                      </a:lnTo>
                      <a:lnTo>
                        <a:pt x="44957" y="328541"/>
                      </a:lnTo>
                      <a:lnTo>
                        <a:pt x="63861" y="290713"/>
                      </a:lnTo>
                      <a:lnTo>
                        <a:pt x="85728" y="254561"/>
                      </a:lnTo>
                      <a:lnTo>
                        <a:pt x="110410" y="220224"/>
                      </a:lnTo>
                      <a:lnTo>
                        <a:pt x="137763" y="187838"/>
                      </a:lnTo>
                      <a:lnTo>
                        <a:pt x="167639" y="157543"/>
                      </a:lnTo>
                      <a:lnTo>
                        <a:pt x="199893" y="129477"/>
                      </a:lnTo>
                      <a:lnTo>
                        <a:pt x="234379" y="103778"/>
                      </a:lnTo>
                      <a:lnTo>
                        <a:pt x="270948" y="80584"/>
                      </a:lnTo>
                      <a:lnTo>
                        <a:pt x="309457" y="60034"/>
                      </a:lnTo>
                      <a:lnTo>
                        <a:pt x="349757" y="42267"/>
                      </a:lnTo>
                      <a:lnTo>
                        <a:pt x="391704" y="27419"/>
                      </a:lnTo>
                      <a:lnTo>
                        <a:pt x="435150" y="15631"/>
                      </a:lnTo>
                      <a:lnTo>
                        <a:pt x="479950" y="7039"/>
                      </a:lnTo>
                      <a:lnTo>
                        <a:pt x="525956" y="1782"/>
                      </a:lnTo>
                      <a:lnTo>
                        <a:pt x="573024" y="0"/>
                      </a:lnTo>
                      <a:lnTo>
                        <a:pt x="619884" y="1782"/>
                      </a:lnTo>
                      <a:lnTo>
                        <a:pt x="665727" y="7039"/>
                      </a:lnTo>
                      <a:lnTo>
                        <a:pt x="710401" y="15631"/>
                      </a:lnTo>
                      <a:lnTo>
                        <a:pt x="753758" y="27419"/>
                      </a:lnTo>
                      <a:lnTo>
                        <a:pt x="795647" y="42267"/>
                      </a:lnTo>
                      <a:lnTo>
                        <a:pt x="835918" y="60034"/>
                      </a:lnTo>
                      <a:lnTo>
                        <a:pt x="874422" y="80584"/>
                      </a:lnTo>
                      <a:lnTo>
                        <a:pt x="911010" y="103778"/>
                      </a:lnTo>
                      <a:lnTo>
                        <a:pt x="945531" y="129477"/>
                      </a:lnTo>
                      <a:lnTo>
                        <a:pt x="977836" y="157543"/>
                      </a:lnTo>
                      <a:lnTo>
                        <a:pt x="1007775" y="187838"/>
                      </a:lnTo>
                      <a:lnTo>
                        <a:pt x="1035198" y="220224"/>
                      </a:lnTo>
                      <a:lnTo>
                        <a:pt x="1059955" y="254561"/>
                      </a:lnTo>
                      <a:lnTo>
                        <a:pt x="1081898" y="290713"/>
                      </a:lnTo>
                      <a:lnTo>
                        <a:pt x="1100875" y="328541"/>
                      </a:lnTo>
                      <a:lnTo>
                        <a:pt x="1116738" y="367905"/>
                      </a:lnTo>
                      <a:lnTo>
                        <a:pt x="1129336" y="408669"/>
                      </a:lnTo>
                      <a:lnTo>
                        <a:pt x="1138520" y="450694"/>
                      </a:lnTo>
                      <a:lnTo>
                        <a:pt x="1144141" y="493840"/>
                      </a:lnTo>
                      <a:lnTo>
                        <a:pt x="1146048" y="537972"/>
                      </a:lnTo>
                      <a:lnTo>
                        <a:pt x="1144141" y="582103"/>
                      </a:lnTo>
                      <a:lnTo>
                        <a:pt x="1138520" y="625249"/>
                      </a:lnTo>
                      <a:lnTo>
                        <a:pt x="1129336" y="667274"/>
                      </a:lnTo>
                      <a:lnTo>
                        <a:pt x="1116738" y="708038"/>
                      </a:lnTo>
                      <a:lnTo>
                        <a:pt x="1100875" y="747402"/>
                      </a:lnTo>
                      <a:lnTo>
                        <a:pt x="1081898" y="785230"/>
                      </a:lnTo>
                      <a:lnTo>
                        <a:pt x="1059955" y="821382"/>
                      </a:lnTo>
                      <a:lnTo>
                        <a:pt x="1035198" y="855719"/>
                      </a:lnTo>
                      <a:lnTo>
                        <a:pt x="1007775" y="888105"/>
                      </a:lnTo>
                      <a:lnTo>
                        <a:pt x="977836" y="918400"/>
                      </a:lnTo>
                      <a:lnTo>
                        <a:pt x="945531" y="946466"/>
                      </a:lnTo>
                      <a:lnTo>
                        <a:pt x="911010" y="972165"/>
                      </a:lnTo>
                      <a:lnTo>
                        <a:pt x="874422" y="995359"/>
                      </a:lnTo>
                      <a:lnTo>
                        <a:pt x="835918" y="1015909"/>
                      </a:lnTo>
                      <a:lnTo>
                        <a:pt x="795647" y="1033676"/>
                      </a:lnTo>
                      <a:lnTo>
                        <a:pt x="753758" y="1048524"/>
                      </a:lnTo>
                      <a:lnTo>
                        <a:pt x="710401" y="1060312"/>
                      </a:lnTo>
                      <a:lnTo>
                        <a:pt x="665727" y="1068904"/>
                      </a:lnTo>
                      <a:lnTo>
                        <a:pt x="619884" y="1074161"/>
                      </a:lnTo>
                      <a:lnTo>
                        <a:pt x="573024" y="1075944"/>
                      </a:lnTo>
                      <a:close/>
                    </a:path>
                  </a:pathLst>
                </a:custGeom>
                <a:solidFill>
                  <a:srgbClr val="6DBFD7"/>
                </a:solidFill>
              </p:spPr>
              <p:txBody>
                <a:bodyPr wrap="square" lIns="0" tIns="0" rIns="0" bIns="0" rtlCol="0"/>
                <a:lstStyle/>
                <a:p>
                  <a:pPr>
                    <a:defRPr/>
                  </a:pPr>
                  <a:endParaRPr dirty="0">
                    <a:solidFill>
                      <a:prstClr val="black"/>
                    </a:solidFill>
                    <a:latin typeface="微软雅黑" panose="020B0503020204020204" charset="-122"/>
                    <a:ea typeface="微软雅黑" panose="020B0503020204020204" charset="-122"/>
                    <a:sym typeface="Arial" panose="020B0604020202020204" pitchFamily="34" charset="0"/>
                  </a:endParaRPr>
                </a:p>
              </p:txBody>
            </p:sp>
            <p:sp>
              <p:nvSpPr>
                <p:cNvPr id="45" name="object 4"/>
                <p:cNvSpPr txBox="1"/>
                <p:nvPr>
                  <p:custDataLst>
                    <p:tags r:id="rId6"/>
                  </p:custDataLst>
                </p:nvPr>
              </p:nvSpPr>
              <p:spPr>
                <a:xfrm>
                  <a:off x="3098063" y="3786990"/>
                  <a:ext cx="1097252" cy="478570"/>
                </a:xfrm>
                <a:prstGeom prst="rect">
                  <a:avLst/>
                </a:prstGeom>
              </p:spPr>
              <p:txBody>
                <a:bodyPr vert="horz" wrap="square" lIns="0" tIns="0" rIns="0" bIns="0" rtlCol="0">
                  <a:spAutoFit/>
                </a:bodyPr>
                <a:lstStyle/>
                <a:p>
                  <a:pPr marL="12700">
                    <a:defRPr/>
                  </a:pPr>
                  <a:r>
                    <a:rPr b="1" spc="-185"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P</a:t>
                  </a:r>
                  <a:r>
                    <a:rPr b="1" spc="254"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a</a:t>
                  </a:r>
                  <a:r>
                    <a:rPr b="1" spc="135"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r</a:t>
                  </a:r>
                  <a:r>
                    <a:rPr b="1" spc="100"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t</a:t>
                  </a:r>
                  <a:r>
                    <a:rPr lang="en-US" b="1" spc="100"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 4</a:t>
                  </a:r>
                </a:p>
              </p:txBody>
            </p:sp>
          </p:grpSp>
        </p:grpSp>
        <p:grpSp>
          <p:nvGrpSpPr>
            <p:cNvPr id="37" name="组合 36"/>
            <p:cNvGrpSpPr/>
            <p:nvPr/>
          </p:nvGrpSpPr>
          <p:grpSpPr>
            <a:xfrm>
              <a:off x="2419348" y="4506565"/>
              <a:ext cx="2232815" cy="481330"/>
              <a:chOff x="2902634" y="3470584"/>
              <a:chExt cx="2868764" cy="949521"/>
            </a:xfrm>
          </p:grpSpPr>
          <p:sp>
            <p:nvSpPr>
              <p:cNvPr id="38" name="iśḷïḍè"/>
              <p:cNvSpPr txBox="1"/>
              <p:nvPr>
                <p:custDataLst>
                  <p:tags r:id="rId1"/>
                </p:custDataLst>
              </p:nvPr>
            </p:nvSpPr>
            <p:spPr bwMode="auto">
              <a:xfrm>
                <a:off x="4489302" y="3578451"/>
                <a:ext cx="1282096" cy="64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spcBef>
                    <a:spcPct val="0"/>
                  </a:spcBef>
                  <a:defRPr/>
                </a:pPr>
                <a:r>
                  <a:rPr lang="zh-CN" altLang="en-US" sz="2000" b="1" dirty="0">
                    <a:solidFill>
                      <a:prstClr val="black">
                        <a:lumMod val="75000"/>
                        <a:lumOff val="25000"/>
                      </a:prstClr>
                    </a:solidFill>
                    <a:latin typeface="微软雅黑" panose="020B0503020204020204" charset="-122"/>
                    <a:ea typeface="微软雅黑" panose="020B0503020204020204" charset="-122"/>
                    <a:sym typeface="Arial" panose="020B0604020202020204" pitchFamily="34" charset="0"/>
                  </a:rPr>
                  <a:t>公平性</a:t>
                </a:r>
              </a:p>
            </p:txBody>
          </p:sp>
          <p:grpSp>
            <p:nvGrpSpPr>
              <p:cNvPr id="39" name="组合 38"/>
              <p:cNvGrpSpPr/>
              <p:nvPr/>
            </p:nvGrpSpPr>
            <p:grpSpPr>
              <a:xfrm>
                <a:off x="2902634" y="3470584"/>
                <a:ext cx="1302472" cy="949521"/>
                <a:chOff x="2902634" y="3161893"/>
                <a:chExt cx="1302472" cy="949521"/>
              </a:xfrm>
            </p:grpSpPr>
            <p:sp>
              <p:nvSpPr>
                <p:cNvPr id="40" name="object 2"/>
                <p:cNvSpPr/>
                <p:nvPr>
                  <p:custDataLst>
                    <p:tags r:id="rId2"/>
                  </p:custDataLst>
                </p:nvPr>
              </p:nvSpPr>
              <p:spPr>
                <a:xfrm>
                  <a:off x="2902634" y="3161893"/>
                  <a:ext cx="1284037" cy="949521"/>
                </a:xfrm>
                <a:custGeom>
                  <a:avLst/>
                  <a:gdLst/>
                  <a:ahLst/>
                  <a:cxnLst/>
                  <a:rect l="l" t="t" r="r" b="b"/>
                  <a:pathLst>
                    <a:path w="1146175" h="1076325">
                      <a:moveTo>
                        <a:pt x="573024" y="1075944"/>
                      </a:moveTo>
                      <a:lnTo>
                        <a:pt x="525956" y="1074161"/>
                      </a:lnTo>
                      <a:lnTo>
                        <a:pt x="479950" y="1068904"/>
                      </a:lnTo>
                      <a:lnTo>
                        <a:pt x="435150" y="1060312"/>
                      </a:lnTo>
                      <a:lnTo>
                        <a:pt x="391704" y="1048524"/>
                      </a:lnTo>
                      <a:lnTo>
                        <a:pt x="349757" y="1033676"/>
                      </a:lnTo>
                      <a:lnTo>
                        <a:pt x="309457" y="1015909"/>
                      </a:lnTo>
                      <a:lnTo>
                        <a:pt x="270948" y="995359"/>
                      </a:lnTo>
                      <a:lnTo>
                        <a:pt x="234379" y="972165"/>
                      </a:lnTo>
                      <a:lnTo>
                        <a:pt x="199893" y="946466"/>
                      </a:lnTo>
                      <a:lnTo>
                        <a:pt x="167639" y="918400"/>
                      </a:lnTo>
                      <a:lnTo>
                        <a:pt x="137763" y="888105"/>
                      </a:lnTo>
                      <a:lnTo>
                        <a:pt x="110410" y="855719"/>
                      </a:lnTo>
                      <a:lnTo>
                        <a:pt x="85728" y="821382"/>
                      </a:lnTo>
                      <a:lnTo>
                        <a:pt x="63861" y="785230"/>
                      </a:lnTo>
                      <a:lnTo>
                        <a:pt x="44957" y="747402"/>
                      </a:lnTo>
                      <a:lnTo>
                        <a:pt x="29163" y="708038"/>
                      </a:lnTo>
                      <a:lnTo>
                        <a:pt x="16623" y="667274"/>
                      </a:lnTo>
                      <a:lnTo>
                        <a:pt x="7485" y="625249"/>
                      </a:lnTo>
                      <a:lnTo>
                        <a:pt x="1895" y="582103"/>
                      </a:lnTo>
                      <a:lnTo>
                        <a:pt x="0" y="537972"/>
                      </a:lnTo>
                      <a:lnTo>
                        <a:pt x="1895" y="493840"/>
                      </a:lnTo>
                      <a:lnTo>
                        <a:pt x="7485" y="450694"/>
                      </a:lnTo>
                      <a:lnTo>
                        <a:pt x="16623" y="408669"/>
                      </a:lnTo>
                      <a:lnTo>
                        <a:pt x="29163" y="367905"/>
                      </a:lnTo>
                      <a:lnTo>
                        <a:pt x="44957" y="328541"/>
                      </a:lnTo>
                      <a:lnTo>
                        <a:pt x="63861" y="290713"/>
                      </a:lnTo>
                      <a:lnTo>
                        <a:pt x="85728" y="254561"/>
                      </a:lnTo>
                      <a:lnTo>
                        <a:pt x="110410" y="220224"/>
                      </a:lnTo>
                      <a:lnTo>
                        <a:pt x="137763" y="187838"/>
                      </a:lnTo>
                      <a:lnTo>
                        <a:pt x="167639" y="157543"/>
                      </a:lnTo>
                      <a:lnTo>
                        <a:pt x="199893" y="129477"/>
                      </a:lnTo>
                      <a:lnTo>
                        <a:pt x="234379" y="103778"/>
                      </a:lnTo>
                      <a:lnTo>
                        <a:pt x="270948" y="80584"/>
                      </a:lnTo>
                      <a:lnTo>
                        <a:pt x="309457" y="60034"/>
                      </a:lnTo>
                      <a:lnTo>
                        <a:pt x="349757" y="42267"/>
                      </a:lnTo>
                      <a:lnTo>
                        <a:pt x="391704" y="27419"/>
                      </a:lnTo>
                      <a:lnTo>
                        <a:pt x="435150" y="15631"/>
                      </a:lnTo>
                      <a:lnTo>
                        <a:pt x="479950" y="7039"/>
                      </a:lnTo>
                      <a:lnTo>
                        <a:pt x="525956" y="1782"/>
                      </a:lnTo>
                      <a:lnTo>
                        <a:pt x="573024" y="0"/>
                      </a:lnTo>
                      <a:lnTo>
                        <a:pt x="619884" y="1782"/>
                      </a:lnTo>
                      <a:lnTo>
                        <a:pt x="665727" y="7039"/>
                      </a:lnTo>
                      <a:lnTo>
                        <a:pt x="710401" y="15631"/>
                      </a:lnTo>
                      <a:lnTo>
                        <a:pt x="753758" y="27419"/>
                      </a:lnTo>
                      <a:lnTo>
                        <a:pt x="795647" y="42267"/>
                      </a:lnTo>
                      <a:lnTo>
                        <a:pt x="835918" y="60034"/>
                      </a:lnTo>
                      <a:lnTo>
                        <a:pt x="874422" y="80584"/>
                      </a:lnTo>
                      <a:lnTo>
                        <a:pt x="911010" y="103778"/>
                      </a:lnTo>
                      <a:lnTo>
                        <a:pt x="945531" y="129477"/>
                      </a:lnTo>
                      <a:lnTo>
                        <a:pt x="977836" y="157543"/>
                      </a:lnTo>
                      <a:lnTo>
                        <a:pt x="1007775" y="187838"/>
                      </a:lnTo>
                      <a:lnTo>
                        <a:pt x="1035198" y="220224"/>
                      </a:lnTo>
                      <a:lnTo>
                        <a:pt x="1059955" y="254561"/>
                      </a:lnTo>
                      <a:lnTo>
                        <a:pt x="1081898" y="290713"/>
                      </a:lnTo>
                      <a:lnTo>
                        <a:pt x="1100875" y="328541"/>
                      </a:lnTo>
                      <a:lnTo>
                        <a:pt x="1116738" y="367905"/>
                      </a:lnTo>
                      <a:lnTo>
                        <a:pt x="1129336" y="408669"/>
                      </a:lnTo>
                      <a:lnTo>
                        <a:pt x="1138520" y="450694"/>
                      </a:lnTo>
                      <a:lnTo>
                        <a:pt x="1144141" y="493840"/>
                      </a:lnTo>
                      <a:lnTo>
                        <a:pt x="1146048" y="537972"/>
                      </a:lnTo>
                      <a:lnTo>
                        <a:pt x="1144141" y="582103"/>
                      </a:lnTo>
                      <a:lnTo>
                        <a:pt x="1138520" y="625249"/>
                      </a:lnTo>
                      <a:lnTo>
                        <a:pt x="1129336" y="667274"/>
                      </a:lnTo>
                      <a:lnTo>
                        <a:pt x="1116738" y="708038"/>
                      </a:lnTo>
                      <a:lnTo>
                        <a:pt x="1100875" y="747402"/>
                      </a:lnTo>
                      <a:lnTo>
                        <a:pt x="1081898" y="785230"/>
                      </a:lnTo>
                      <a:lnTo>
                        <a:pt x="1059955" y="821382"/>
                      </a:lnTo>
                      <a:lnTo>
                        <a:pt x="1035198" y="855719"/>
                      </a:lnTo>
                      <a:lnTo>
                        <a:pt x="1007775" y="888105"/>
                      </a:lnTo>
                      <a:lnTo>
                        <a:pt x="977836" y="918400"/>
                      </a:lnTo>
                      <a:lnTo>
                        <a:pt x="945531" y="946466"/>
                      </a:lnTo>
                      <a:lnTo>
                        <a:pt x="911010" y="972165"/>
                      </a:lnTo>
                      <a:lnTo>
                        <a:pt x="874422" y="995359"/>
                      </a:lnTo>
                      <a:lnTo>
                        <a:pt x="835918" y="1015909"/>
                      </a:lnTo>
                      <a:lnTo>
                        <a:pt x="795647" y="1033676"/>
                      </a:lnTo>
                      <a:lnTo>
                        <a:pt x="753758" y="1048524"/>
                      </a:lnTo>
                      <a:lnTo>
                        <a:pt x="710401" y="1060312"/>
                      </a:lnTo>
                      <a:lnTo>
                        <a:pt x="665727" y="1068904"/>
                      </a:lnTo>
                      <a:lnTo>
                        <a:pt x="619884" y="1074161"/>
                      </a:lnTo>
                      <a:lnTo>
                        <a:pt x="573024" y="1075944"/>
                      </a:lnTo>
                      <a:close/>
                    </a:path>
                  </a:pathLst>
                </a:custGeom>
                <a:solidFill>
                  <a:srgbClr val="6DBFD7"/>
                </a:solidFill>
              </p:spPr>
              <p:txBody>
                <a:bodyPr wrap="square" lIns="0" tIns="0" rIns="0" bIns="0" rtlCol="0"/>
                <a:lstStyle/>
                <a:p>
                  <a:pPr>
                    <a:defRPr/>
                  </a:pPr>
                  <a:endParaRPr dirty="0">
                    <a:solidFill>
                      <a:prstClr val="black"/>
                    </a:solidFill>
                    <a:latin typeface="微软雅黑" panose="020B0503020204020204" charset="-122"/>
                    <a:ea typeface="微软雅黑" panose="020B0503020204020204" charset="-122"/>
                    <a:sym typeface="Arial" panose="020B0604020202020204" pitchFamily="34" charset="0"/>
                  </a:endParaRPr>
                </a:p>
              </p:txBody>
            </p:sp>
            <p:sp>
              <p:nvSpPr>
                <p:cNvPr id="41" name="object 4"/>
                <p:cNvSpPr txBox="1"/>
                <p:nvPr>
                  <p:custDataLst>
                    <p:tags r:id="rId3"/>
                  </p:custDataLst>
                </p:nvPr>
              </p:nvSpPr>
              <p:spPr>
                <a:xfrm>
                  <a:off x="3107855" y="3407663"/>
                  <a:ext cx="1097251" cy="478570"/>
                </a:xfrm>
                <a:prstGeom prst="rect">
                  <a:avLst/>
                </a:prstGeom>
              </p:spPr>
              <p:txBody>
                <a:bodyPr vert="horz" wrap="square" lIns="0" tIns="0" rIns="0" bIns="0" rtlCol="0">
                  <a:spAutoFit/>
                </a:bodyPr>
                <a:lstStyle/>
                <a:p>
                  <a:pPr marL="12700">
                    <a:defRPr/>
                  </a:pPr>
                  <a:r>
                    <a:rPr b="1" spc="-185"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P</a:t>
                  </a:r>
                  <a:r>
                    <a:rPr b="1" spc="254"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a</a:t>
                  </a:r>
                  <a:r>
                    <a:rPr b="1" spc="135"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r</a:t>
                  </a:r>
                  <a:r>
                    <a:rPr b="1" spc="100"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t</a:t>
                  </a:r>
                  <a:r>
                    <a:rPr lang="en-US" b="1" spc="100"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 </a:t>
                  </a:r>
                  <a:r>
                    <a:rPr lang="en-US" b="1" spc="100" dirty="0" smtClean="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rPr>
                    <a:t>5</a:t>
                  </a:r>
                  <a:endParaRPr lang="en-US" b="1" spc="100" dirty="0">
                    <a:solidFill>
                      <a:prstClr val="white"/>
                    </a:solidFill>
                    <a:latin typeface="微软雅黑" panose="020B0503020204020204" charset="-122"/>
                    <a:ea typeface="微软雅黑" panose="020B0503020204020204" charset="-122"/>
                    <a:cs typeface="Times New Roman" panose="02020603050405020304"/>
                    <a:sym typeface="Arial" panose="020B0604020202020204" pitchFamily="34" charset="0"/>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5"/>
          <p:cNvSpPr txBox="1"/>
          <p:nvPr/>
        </p:nvSpPr>
        <p:spPr>
          <a:xfrm>
            <a:off x="760758" y="497362"/>
            <a:ext cx="10772140" cy="574040"/>
          </a:xfrm>
        </p:spPr>
        <p:txBody>
          <a:bodyPr/>
          <a:lstStyle>
            <a:lvl1pPr algn="l" defTabSz="914400" rtl="0" eaLnBrk="1" fontAlgn="auto" latinLnBrk="0" hangingPunct="1">
              <a:lnSpc>
                <a:spcPct val="100000"/>
              </a:lnSpc>
              <a:spcBef>
                <a:spcPct val="0"/>
              </a:spcBef>
              <a:buNone/>
              <a:defRPr sz="2800" b="1" u="none" strike="noStrike" kern="1200" cap="none" spc="200" normalizeH="0">
                <a:solidFill>
                  <a:srgbClr val="1996D4"/>
                </a:solidFill>
                <a:uFillTx/>
                <a:latin typeface="+mj-lt"/>
                <a:ea typeface="+mj-ea"/>
                <a:cs typeface="+mj-cs"/>
              </a:defRPr>
            </a:lvl1pPr>
          </a:lstStyle>
          <a:p>
            <a:pPr>
              <a:defRPr/>
            </a:pPr>
            <a:r>
              <a:rPr lang="en-US" altLang="zh-CN" sz="2400" dirty="0">
                <a:latin typeface="微软雅黑" panose="020B0503020204020204" charset="-122"/>
                <a:ea typeface="微软雅黑" panose="020B0503020204020204" charset="-122"/>
                <a:cs typeface="Arial" panose="020B0604020202020204" pitchFamily="34" charset="0"/>
              </a:rPr>
              <a:t> </a:t>
            </a:r>
            <a:r>
              <a:rPr lang="zh-CN" altLang="en-US" sz="2400" dirty="0">
                <a:latin typeface="微软雅黑" panose="020B0503020204020204" charset="-122"/>
                <a:ea typeface="微软雅黑" panose="020B0503020204020204" charset="-122"/>
                <a:cs typeface="Arial" panose="020B0604020202020204" pitchFamily="34" charset="0"/>
              </a:rPr>
              <a:t>基本信息</a:t>
            </a:r>
            <a:endParaRPr lang="zh-CN" altLang="en-US" sz="2000" dirty="0">
              <a:latin typeface="微软雅黑" panose="020B0503020204020204" charset="-122"/>
              <a:ea typeface="微软雅黑" panose="020B0503020204020204" charset="-122"/>
              <a:cs typeface="Arial" panose="020B0604020202020204" pitchFamily="34" charset="0"/>
            </a:endParaRPr>
          </a:p>
        </p:txBody>
      </p:sp>
      <p:grpSp>
        <p:nvGrpSpPr>
          <p:cNvPr id="9" name="组合 8"/>
          <p:cNvGrpSpPr/>
          <p:nvPr/>
        </p:nvGrpSpPr>
        <p:grpSpPr>
          <a:xfrm>
            <a:off x="342900" y="1058702"/>
            <a:ext cx="11601449" cy="5201421"/>
            <a:chOff x="1578033" y="2398504"/>
            <a:chExt cx="5724858" cy="3338066"/>
          </a:xfrm>
        </p:grpSpPr>
        <p:sp>
          <p:nvSpPr>
            <p:cNvPr id="10" name="圆角矩形 9"/>
            <p:cNvSpPr/>
            <p:nvPr/>
          </p:nvSpPr>
          <p:spPr>
            <a:xfrm>
              <a:off x="2350463" y="2398504"/>
              <a:ext cx="4305019" cy="437751"/>
            </a:xfrm>
            <a:prstGeom prst="roundRect">
              <a:avLst/>
            </a:prstGeom>
            <a:solidFill>
              <a:srgbClr val="0850A3"/>
            </a:solidFill>
            <a:ln w="25400" cap="flat" cmpd="sng" algn="ctr">
              <a:solidFill>
                <a:srgbClr val="0850A3"/>
              </a:solidFill>
              <a:prstDash val="solid"/>
            </a:ln>
            <a:effectLst/>
          </p:spPr>
          <p:txBody>
            <a:bodyPr rtlCol="0" anchor="ctr"/>
            <a:lstStyle/>
            <a:p>
              <a:pPr algn="ctr"/>
              <a:r>
                <a:rPr lang="en-US" altLang="zh-CN" sz="2400" b="1" kern="0" dirty="0">
                  <a:solidFill>
                    <a:prstClr val="white"/>
                  </a:solidFill>
                </a:rPr>
                <a:t>替米沙坦氨氯地平</a:t>
              </a:r>
              <a:r>
                <a:rPr lang="zh-CN" altLang="en-US" sz="2400" b="1" kern="0" dirty="0">
                  <a:solidFill>
                    <a:prstClr val="white"/>
                  </a:solidFill>
                </a:rPr>
                <a:t>片（</a:t>
              </a:r>
              <a:r>
                <a:rPr lang="en-US" altLang="zh-CN" sz="2400" b="1" kern="0" dirty="0">
                  <a:solidFill>
                    <a:prstClr val="white"/>
                  </a:solidFill>
                </a:rPr>
                <a:t>Ⅱ</a:t>
              </a:r>
              <a:r>
                <a:rPr lang="zh-CN" altLang="en-US" sz="2400" b="1" kern="0" dirty="0" smtClean="0">
                  <a:solidFill>
                    <a:prstClr val="white"/>
                  </a:solidFill>
                </a:rPr>
                <a:t>）     </a:t>
              </a:r>
              <a:r>
                <a:rPr lang="zh-CN" altLang="en-US" sz="2400" dirty="0" smtClean="0">
                  <a:solidFill>
                    <a:schemeClr val="bg1"/>
                  </a:solidFill>
                </a:rPr>
                <a:t>国药</a:t>
              </a:r>
              <a:r>
                <a:rPr lang="zh-CN" altLang="en-US" sz="2400" dirty="0">
                  <a:solidFill>
                    <a:schemeClr val="bg1"/>
                  </a:solidFill>
                </a:rPr>
                <a:t>准字</a:t>
              </a:r>
              <a:r>
                <a:rPr lang="en-US" altLang="zh-CN" sz="2400" dirty="0" smtClean="0">
                  <a:solidFill>
                    <a:schemeClr val="bg1"/>
                  </a:solidFill>
                </a:rPr>
                <a:t>H20254874</a:t>
              </a:r>
              <a:endParaRPr lang="zh-CN" altLang="en-US" sz="3200" b="1" kern="0" dirty="0">
                <a:solidFill>
                  <a:schemeClr val="bg1"/>
                </a:solidFill>
              </a:endParaRPr>
            </a:p>
          </p:txBody>
        </p:sp>
        <p:sp>
          <p:nvSpPr>
            <p:cNvPr id="12" name="文本框 11"/>
            <p:cNvSpPr txBox="1"/>
            <p:nvPr/>
          </p:nvSpPr>
          <p:spPr>
            <a:xfrm>
              <a:off x="1578033" y="2836255"/>
              <a:ext cx="5724858" cy="2900315"/>
            </a:xfrm>
            <a:prstGeom prst="rect">
              <a:avLst/>
            </a:prstGeom>
            <a:noFill/>
            <a:ln w="28575">
              <a:solidFill>
                <a:schemeClr val="accent5"/>
              </a:solidFill>
              <a:prstDash val="dashDot"/>
            </a:ln>
          </p:spPr>
          <p:txBody>
            <a:bodyPr wrap="square" numCol="2" spcCol="360000" rtlCol="0">
              <a:normAutofit lnSpcReduction="10000"/>
            </a:bodyPr>
            <a:lstStyle/>
            <a:p>
              <a:pPr marL="171450" indent="-171450" algn="just">
                <a:lnSpc>
                  <a:spcPct val="150000"/>
                </a:lnSpc>
                <a:buFont typeface="Wingdings" panose="05000000000000000000" pitchFamily="2" charset="2"/>
                <a:buChar char="u"/>
                <a:defRPr/>
              </a:pPr>
              <a:r>
                <a:rPr lang="zh-CN" altLang="en-US" b="1" kern="100" dirty="0">
                  <a:latin typeface="微软雅黑" panose="020B0503020204020204" charset="-122"/>
                  <a:ea typeface="微软雅黑" panose="020B0503020204020204" charset="-122"/>
                  <a:cs typeface="Times New Roman" panose="02020603050405020304" pitchFamily="18" charset="0"/>
                </a:rPr>
                <a:t>申报目录类别</a:t>
              </a:r>
              <a:r>
                <a:rPr lang="zh-CN" altLang="en-US" kern="100" dirty="0" smtClean="0">
                  <a:latin typeface="微软雅黑" panose="020B0503020204020204" charset="-122"/>
                  <a:ea typeface="微软雅黑" panose="020B0503020204020204" charset="-122"/>
                  <a:cs typeface="Times New Roman" panose="02020603050405020304" pitchFamily="18" charset="0"/>
                </a:rPr>
                <a:t>：</a:t>
              </a:r>
              <a:r>
                <a:rPr lang="zh-CN" altLang="en-US" kern="100" dirty="0" smtClean="0">
                  <a:solidFill>
                    <a:schemeClr val="accent5"/>
                  </a:solidFill>
                  <a:latin typeface="微软雅黑" panose="020B0503020204020204" charset="-122"/>
                  <a:ea typeface="微软雅黑" panose="020B0503020204020204" charset="-122"/>
                  <a:cs typeface="Times New Roman" panose="02020603050405020304" pitchFamily="18" charset="0"/>
                </a:rPr>
                <a:t>基本医保目录</a:t>
              </a:r>
              <a:endParaRPr lang="en-US" altLang="zh-CN" kern="100" dirty="0" smtClean="0">
                <a:solidFill>
                  <a:schemeClr val="accent5"/>
                </a:solidFill>
                <a:latin typeface="微软雅黑" panose="020B0503020204020204" charset="-122"/>
                <a:ea typeface="微软雅黑" panose="020B0503020204020204" charset="-122"/>
                <a:cs typeface="Times New Roman" panose="02020603050405020304" pitchFamily="18" charset="0"/>
              </a:endParaRPr>
            </a:p>
            <a:p>
              <a:pPr marL="171450" indent="-171450" algn="just">
                <a:lnSpc>
                  <a:spcPct val="150000"/>
                </a:lnSpc>
                <a:buFont typeface="Wingdings" panose="05000000000000000000" pitchFamily="2" charset="2"/>
                <a:buChar char="u"/>
                <a:defRPr/>
              </a:pPr>
              <a:r>
                <a:rPr lang="zh-CN" altLang="en-US" kern="100" dirty="0" smtClean="0">
                  <a:latin typeface="微软雅黑" panose="020B0503020204020204" charset="-122"/>
                  <a:ea typeface="微软雅黑" panose="020B0503020204020204" charset="-122"/>
                  <a:cs typeface="Times New Roman" panose="02020603050405020304" pitchFamily="18" charset="0"/>
                </a:rPr>
                <a:t>通用名：</a:t>
              </a:r>
              <a:r>
                <a:rPr lang="zh-CN" altLang="en-US" kern="100" dirty="0">
                  <a:solidFill>
                    <a:schemeClr val="accent5"/>
                  </a:solidFill>
                  <a:latin typeface="微软雅黑" panose="020B0503020204020204" charset="-122"/>
                  <a:ea typeface="微软雅黑" panose="020B0503020204020204" charset="-122"/>
                  <a:cs typeface="Times New Roman" panose="02020603050405020304" pitchFamily="18" charset="0"/>
                </a:rPr>
                <a:t>替米沙坦氨氯地平片（</a:t>
              </a:r>
              <a:r>
                <a:rPr lang="en-US" altLang="zh-CN" kern="100" dirty="0">
                  <a:solidFill>
                    <a:schemeClr val="accent5"/>
                  </a:solidFill>
                  <a:latin typeface="微软雅黑" panose="020B0503020204020204" charset="-122"/>
                  <a:ea typeface="微软雅黑" panose="020B0503020204020204" charset="-122"/>
                  <a:cs typeface="Times New Roman" panose="02020603050405020304" pitchFamily="18" charset="0"/>
                </a:rPr>
                <a:t>Ⅱ</a:t>
              </a:r>
              <a:r>
                <a:rPr lang="zh-CN" altLang="en-US" kern="100" dirty="0">
                  <a:solidFill>
                    <a:schemeClr val="accent5"/>
                  </a:solidFill>
                  <a:latin typeface="微软雅黑" panose="020B0503020204020204" charset="-122"/>
                  <a:ea typeface="微软雅黑" panose="020B0503020204020204" charset="-122"/>
                  <a:cs typeface="Times New Roman" panose="02020603050405020304" pitchFamily="18" charset="0"/>
                </a:rPr>
                <a:t>）</a:t>
              </a:r>
            </a:p>
            <a:p>
              <a:pPr marL="171450" indent="-171450" algn="just">
                <a:lnSpc>
                  <a:spcPct val="150000"/>
                </a:lnSpc>
                <a:buFont typeface="Wingdings" panose="05000000000000000000" pitchFamily="2" charset="2"/>
                <a:buChar char="u"/>
                <a:defRPr/>
              </a:pPr>
              <a:r>
                <a:rPr lang="zh-CN" altLang="en-US" b="1" dirty="0" smtClean="0">
                  <a:latin typeface="微软雅黑" panose="020B0503020204020204" charset="-122"/>
                  <a:ea typeface="微软雅黑" panose="020B0503020204020204" charset="-122"/>
                </a:rPr>
                <a:t>注册规格</a:t>
              </a:r>
              <a:r>
                <a:rPr lang="zh-CN" altLang="en-US" b="1" kern="100" dirty="0" smtClean="0">
                  <a:latin typeface="微软雅黑" panose="020B0503020204020204" charset="-122"/>
                  <a:ea typeface="微软雅黑" panose="020B0503020204020204" charset="-122"/>
                  <a:cs typeface="Times New Roman" panose="02020603050405020304" pitchFamily="18" charset="0"/>
                </a:rPr>
                <a:t>：</a:t>
              </a:r>
              <a:endParaRPr lang="en-US" altLang="zh-CN" b="1" kern="100" dirty="0">
                <a:latin typeface="微软雅黑" panose="020B0503020204020204" charset="-122"/>
                <a:ea typeface="微软雅黑" panose="020B0503020204020204" charset="-122"/>
                <a:cs typeface="Times New Roman" panose="02020603050405020304" pitchFamily="18" charset="0"/>
              </a:endParaRPr>
            </a:p>
            <a:p>
              <a:pPr algn="just">
                <a:lnSpc>
                  <a:spcPct val="150000"/>
                </a:lnSpc>
                <a:defRPr/>
              </a:pPr>
              <a:r>
                <a:rPr lang="en-US" altLang="zh-CN" b="1" kern="100" dirty="0">
                  <a:latin typeface="微软雅黑" panose="020B0503020204020204" charset="-122"/>
                  <a:ea typeface="微软雅黑" panose="020B0503020204020204" charset="-122"/>
                  <a:cs typeface="Times New Roman" panose="02020603050405020304" pitchFamily="18" charset="0"/>
                </a:rPr>
                <a:t> </a:t>
              </a:r>
              <a:r>
                <a:rPr lang="en-US" altLang="zh-CN" b="1" kern="100" dirty="0" smtClean="0">
                  <a:latin typeface="微软雅黑" panose="020B0503020204020204" charset="-122"/>
                  <a:ea typeface="微软雅黑" panose="020B0503020204020204" charset="-122"/>
                  <a:cs typeface="Times New Roman" panose="02020603050405020304" pitchFamily="18" charset="0"/>
                </a:rPr>
                <a:t>  </a:t>
              </a:r>
              <a:r>
                <a:rPr lang="zh-CN" altLang="en-US" kern="100" dirty="0" smtClean="0">
                  <a:latin typeface="微软雅黑" panose="020B0503020204020204" charset="-122"/>
                  <a:ea typeface="微软雅黑" panose="020B0503020204020204" charset="-122"/>
                  <a:cs typeface="Times New Roman" panose="02020603050405020304" pitchFamily="18" charset="0"/>
                </a:rPr>
                <a:t>每片含替米沙坦</a:t>
              </a:r>
              <a:r>
                <a:rPr lang="en-US" altLang="zh-CN" kern="100" dirty="0" smtClean="0">
                  <a:latin typeface="微软雅黑" panose="020B0503020204020204" charset="-122"/>
                  <a:ea typeface="微软雅黑" panose="020B0503020204020204" charset="-122"/>
                  <a:cs typeface="Times New Roman" panose="02020603050405020304" pitchFamily="18" charset="0"/>
                </a:rPr>
                <a:t>40mg</a:t>
              </a:r>
              <a:r>
                <a:rPr lang="zh-CN" altLang="en-US" kern="100" dirty="0">
                  <a:latin typeface="微软雅黑" panose="020B0503020204020204" charset="-122"/>
                  <a:ea typeface="微软雅黑" panose="020B0503020204020204" charset="-122"/>
                  <a:cs typeface="Times New Roman" panose="02020603050405020304" pitchFamily="18" charset="0"/>
                </a:rPr>
                <a:t>与苯磺酸氨氯地平</a:t>
              </a:r>
              <a:r>
                <a:rPr lang="en-US" altLang="zh-CN" kern="100" dirty="0" smtClean="0">
                  <a:latin typeface="微软雅黑" panose="020B0503020204020204" charset="-122"/>
                  <a:ea typeface="微软雅黑" panose="020B0503020204020204" charset="-122"/>
                  <a:cs typeface="Times New Roman" panose="02020603050405020304" pitchFamily="18" charset="0"/>
                </a:rPr>
                <a:t>5mg</a:t>
              </a:r>
            </a:p>
            <a:p>
              <a:pPr marL="171450" indent="-171450" algn="just">
                <a:lnSpc>
                  <a:spcPct val="150000"/>
                </a:lnSpc>
                <a:buFont typeface="Wingdings" panose="05000000000000000000" pitchFamily="2" charset="2"/>
                <a:buChar char="u"/>
                <a:defRPr/>
              </a:pPr>
              <a:r>
                <a:rPr lang="zh-CN" altLang="en-US" b="1" dirty="0" smtClean="0">
                  <a:latin typeface="微软雅黑" panose="020B0503020204020204" charset="-122"/>
                  <a:ea typeface="微软雅黑" panose="020B0503020204020204" charset="-122"/>
                </a:rPr>
                <a:t>适应症</a:t>
              </a:r>
              <a:r>
                <a:rPr lang="zh-CN" altLang="en-US" b="1" kern="100" dirty="0" smtClean="0">
                  <a:latin typeface="微软雅黑" panose="020B0503020204020204" charset="-122"/>
                  <a:ea typeface="微软雅黑" panose="020B0503020204020204" charset="-122"/>
                  <a:cs typeface="Times New Roman" panose="02020603050405020304" pitchFamily="18" charset="0"/>
                </a:rPr>
                <a:t>：</a:t>
              </a:r>
              <a:r>
                <a:rPr lang="zh-CN" altLang="en-US" kern="100" dirty="0" smtClean="0">
                  <a:latin typeface="微软雅黑" panose="020B0503020204020204" charset="-122"/>
                  <a:ea typeface="微软雅黑" panose="020B0503020204020204" charset="-122"/>
                  <a:cs typeface="Times New Roman" panose="02020603050405020304" pitchFamily="18" charset="0"/>
                </a:rPr>
                <a:t>治疗</a:t>
              </a:r>
              <a:r>
                <a:rPr lang="zh-CN" altLang="en-US" kern="100" dirty="0">
                  <a:latin typeface="微软雅黑" panose="020B0503020204020204" charset="-122"/>
                  <a:ea typeface="微软雅黑" panose="020B0503020204020204" charset="-122"/>
                  <a:cs typeface="Times New Roman" panose="02020603050405020304" pitchFamily="18" charset="0"/>
                </a:rPr>
                <a:t>原发性高血压者</a:t>
              </a:r>
              <a:r>
                <a:rPr lang="zh-CN" altLang="en-US" kern="100" dirty="0" smtClean="0">
                  <a:latin typeface="微软雅黑" panose="020B0503020204020204" charset="-122"/>
                  <a:ea typeface="微软雅黑" panose="020B0503020204020204" charset="-122"/>
                  <a:cs typeface="Times New Roman" panose="02020603050405020304" pitchFamily="18" charset="0"/>
                </a:rPr>
                <a:t>。</a:t>
              </a:r>
              <a:endParaRPr lang="en-US" altLang="zh-CN" kern="100" dirty="0" smtClean="0">
                <a:latin typeface="微软雅黑" panose="020B0503020204020204" charset="-122"/>
                <a:ea typeface="微软雅黑" panose="020B0503020204020204" charset="-122"/>
                <a:cs typeface="Times New Roman" panose="02020603050405020304" pitchFamily="18" charset="0"/>
              </a:endParaRPr>
            </a:p>
            <a:p>
              <a:pPr marL="171450" indent="-171450" algn="just">
                <a:lnSpc>
                  <a:spcPct val="150000"/>
                </a:lnSpc>
                <a:buFont typeface="Wingdings" panose="05000000000000000000" pitchFamily="2" charset="2"/>
                <a:buChar char="u"/>
                <a:defRPr/>
              </a:pPr>
              <a:r>
                <a:rPr lang="zh-CN" altLang="en-US" kern="100" dirty="0" smtClean="0">
                  <a:latin typeface="微软雅黑" panose="020B0503020204020204" charset="-122"/>
                  <a:ea typeface="微软雅黑" panose="020B0503020204020204" charset="-122"/>
                  <a:cs typeface="Times New Roman" panose="02020603050405020304" pitchFamily="18" charset="0"/>
                </a:rPr>
                <a:t>替代</a:t>
              </a:r>
              <a:r>
                <a:rPr lang="zh-CN" altLang="en-US" kern="100" dirty="0">
                  <a:latin typeface="微软雅黑" panose="020B0503020204020204" charset="-122"/>
                  <a:ea typeface="微软雅黑" panose="020B0503020204020204" charset="-122"/>
                  <a:cs typeface="Times New Roman" panose="02020603050405020304" pitchFamily="18" charset="0"/>
                </a:rPr>
                <a:t>治疗，接受替米沙坦片和氨氯地平片联合治疗的患者可以改为接受相同成份剂量的本品治疗</a:t>
              </a:r>
              <a:r>
                <a:rPr lang="zh-CN" altLang="en-US" kern="100" dirty="0" smtClean="0">
                  <a:latin typeface="微软雅黑" panose="020B0503020204020204" charset="-122"/>
                  <a:ea typeface="微软雅黑" panose="020B0503020204020204" charset="-122"/>
                  <a:cs typeface="Times New Roman" panose="02020603050405020304" pitchFamily="18" charset="0"/>
                </a:rPr>
                <a:t>。</a:t>
              </a:r>
              <a:endParaRPr lang="en-US" altLang="zh-CN" kern="100" dirty="0" smtClean="0">
                <a:latin typeface="微软雅黑" panose="020B0503020204020204" charset="-122"/>
                <a:ea typeface="微软雅黑" panose="020B0503020204020204" charset="-122"/>
                <a:cs typeface="Times New Roman" panose="02020603050405020304" pitchFamily="18" charset="0"/>
              </a:endParaRPr>
            </a:p>
            <a:p>
              <a:pPr marL="171450" indent="-171450" algn="just">
                <a:lnSpc>
                  <a:spcPct val="150000"/>
                </a:lnSpc>
                <a:buFont typeface="Wingdings" panose="05000000000000000000" pitchFamily="2" charset="2"/>
                <a:buChar char="u"/>
                <a:defRPr/>
              </a:pPr>
              <a:r>
                <a:rPr lang="zh-CN" altLang="en-US" kern="100" dirty="0" smtClean="0">
                  <a:latin typeface="微软雅黑" panose="020B0503020204020204" charset="-122"/>
                  <a:ea typeface="微软雅黑" panose="020B0503020204020204" charset="-122"/>
                  <a:cs typeface="Times New Roman" panose="02020603050405020304" pitchFamily="18" charset="0"/>
                </a:rPr>
                <a:t>添加</a:t>
              </a:r>
              <a:r>
                <a:rPr lang="zh-CN" altLang="en-US" kern="100" dirty="0">
                  <a:latin typeface="微软雅黑" panose="020B0503020204020204" charset="-122"/>
                  <a:ea typeface="微软雅黑" panose="020B0503020204020204" charset="-122"/>
                  <a:cs typeface="Times New Roman" panose="02020603050405020304" pitchFamily="18" charset="0"/>
                </a:rPr>
                <a:t>治疗，本品适用于</a:t>
              </a:r>
              <a:r>
                <a:rPr lang="en-US" altLang="zh-CN" kern="100" dirty="0">
                  <a:latin typeface="微软雅黑" panose="020B0503020204020204" charset="-122"/>
                  <a:ea typeface="微软雅黑" panose="020B0503020204020204" charset="-122"/>
                  <a:cs typeface="Times New Roman" panose="02020603050405020304" pitchFamily="18" charset="0"/>
                </a:rPr>
                <a:t>5 mg</a:t>
              </a:r>
              <a:r>
                <a:rPr lang="zh-CN" altLang="en-US" kern="100" dirty="0">
                  <a:latin typeface="微软雅黑" panose="020B0503020204020204" charset="-122"/>
                  <a:ea typeface="微软雅黑" panose="020B0503020204020204" charset="-122"/>
                  <a:cs typeface="Times New Roman" panose="02020603050405020304" pitchFamily="18" charset="0"/>
                </a:rPr>
                <a:t>氨氯地平单药治疗无法有效控制血压的患者。</a:t>
              </a:r>
              <a:endParaRPr lang="en-US" altLang="zh-CN" sz="1600" kern="100" dirty="0" smtClean="0">
                <a:latin typeface="微软雅黑" panose="020B0503020204020204" charset="-122"/>
                <a:ea typeface="微软雅黑" panose="020B0503020204020204" charset="-122"/>
                <a:cs typeface="Times New Roman" panose="02020603050405020304" pitchFamily="18" charset="0"/>
              </a:endParaRPr>
            </a:p>
            <a:p>
              <a:pPr marL="171450" indent="-171450" algn="just">
                <a:lnSpc>
                  <a:spcPct val="150000"/>
                </a:lnSpc>
                <a:buFont typeface="Wingdings" panose="05000000000000000000" pitchFamily="2" charset="2"/>
                <a:buChar char="u"/>
                <a:defRPr/>
              </a:pPr>
              <a:r>
                <a:rPr lang="en-US" altLang="zh-CN" kern="100" dirty="0" smtClean="0">
                  <a:latin typeface="微软雅黑" panose="020B0503020204020204" charset="-122"/>
                  <a:ea typeface="微软雅黑" panose="020B0503020204020204" charset="-122"/>
                  <a:cs typeface="Times New Roman" panose="02020603050405020304" pitchFamily="18" charset="0"/>
                </a:rPr>
                <a:t> </a:t>
              </a:r>
              <a:r>
                <a:rPr lang="zh-CN" altLang="en-US" b="1" kern="100" dirty="0" smtClean="0">
                  <a:latin typeface="微软雅黑" panose="020B0503020204020204" charset="-122"/>
                  <a:ea typeface="微软雅黑" panose="020B0503020204020204" charset="-122"/>
                  <a:cs typeface="Times New Roman" panose="02020603050405020304" pitchFamily="18" charset="0"/>
                </a:rPr>
                <a:t>说明书用</a:t>
              </a:r>
              <a:r>
                <a:rPr lang="zh-CN" altLang="en-US" b="1" dirty="0" smtClean="0">
                  <a:latin typeface="微软雅黑" panose="020B0503020204020204" charset="-122"/>
                  <a:ea typeface="微软雅黑" panose="020B0503020204020204" charset="-122"/>
                </a:rPr>
                <a:t>法用量</a:t>
              </a:r>
              <a:r>
                <a:rPr lang="zh-CN" altLang="en-US" b="1" kern="100" dirty="0">
                  <a:latin typeface="微软雅黑" panose="020B0503020204020204" charset="-122"/>
                  <a:ea typeface="微软雅黑" panose="020B0503020204020204" charset="-122"/>
                  <a:cs typeface="Times New Roman" panose="02020603050405020304" pitchFamily="18" charset="0"/>
                </a:rPr>
                <a:t>：</a:t>
              </a:r>
              <a:r>
                <a:rPr lang="zh-CN" altLang="en-US" kern="100" dirty="0">
                  <a:latin typeface="微软雅黑" panose="020B0503020204020204" charset="-122"/>
                  <a:ea typeface="微软雅黑" panose="020B0503020204020204" charset="-122"/>
                  <a:cs typeface="Times New Roman" panose="02020603050405020304" pitchFamily="18" charset="0"/>
                </a:rPr>
                <a:t>成人的推荐剂量为</a:t>
              </a:r>
              <a:r>
                <a:rPr lang="zh-CN" altLang="en-US" kern="100" dirty="0">
                  <a:solidFill>
                    <a:schemeClr val="accent5"/>
                  </a:solidFill>
                  <a:latin typeface="微软雅黑" panose="020B0503020204020204" charset="-122"/>
                  <a:ea typeface="微软雅黑" panose="020B0503020204020204" charset="-122"/>
                  <a:cs typeface="Times New Roman" panose="02020603050405020304" pitchFamily="18" charset="0"/>
                </a:rPr>
                <a:t>每日一次，每次</a:t>
              </a:r>
              <a:r>
                <a:rPr lang="en-US" altLang="zh-CN" kern="100" dirty="0">
                  <a:solidFill>
                    <a:schemeClr val="accent5"/>
                  </a:solidFill>
                  <a:latin typeface="微软雅黑" panose="020B0503020204020204" charset="-122"/>
                  <a:ea typeface="微软雅黑" panose="020B0503020204020204" charset="-122"/>
                  <a:cs typeface="Times New Roman" panose="02020603050405020304" pitchFamily="18" charset="0"/>
                </a:rPr>
                <a:t>1</a:t>
              </a:r>
              <a:r>
                <a:rPr lang="zh-CN" altLang="en-US" kern="100" dirty="0">
                  <a:solidFill>
                    <a:schemeClr val="accent5"/>
                  </a:solidFill>
                  <a:latin typeface="微软雅黑" panose="020B0503020204020204" charset="-122"/>
                  <a:ea typeface="微软雅黑" panose="020B0503020204020204" charset="-122"/>
                  <a:cs typeface="Times New Roman" panose="02020603050405020304" pitchFamily="18" charset="0"/>
                </a:rPr>
                <a:t>片</a:t>
              </a:r>
              <a:r>
                <a:rPr lang="zh-CN" altLang="en-US" kern="100" dirty="0">
                  <a:latin typeface="微软雅黑" panose="020B0503020204020204" charset="-122"/>
                  <a:ea typeface="微软雅黑" panose="020B0503020204020204" charset="-122"/>
                  <a:cs typeface="Times New Roman" panose="02020603050405020304" pitchFamily="18" charset="0"/>
                </a:rPr>
                <a:t>。餐时或餐后服用均</a:t>
              </a:r>
              <a:r>
                <a:rPr lang="zh-CN" altLang="en-US" kern="100" dirty="0" smtClean="0">
                  <a:latin typeface="微软雅黑" panose="020B0503020204020204" charset="-122"/>
                  <a:ea typeface="微软雅黑" panose="020B0503020204020204" charset="-122"/>
                  <a:cs typeface="Times New Roman" panose="02020603050405020304" pitchFamily="18" charset="0"/>
                </a:rPr>
                <a:t>可。</a:t>
              </a:r>
              <a:endParaRPr lang="en-US" altLang="zh-CN" kern="100" dirty="0" smtClean="0">
                <a:solidFill>
                  <a:schemeClr val="accent5"/>
                </a:solidFill>
                <a:latin typeface="微软雅黑" panose="020B0503020204020204" charset="-122"/>
                <a:ea typeface="微软雅黑" panose="020B0503020204020204" charset="-122"/>
                <a:cs typeface="Times New Roman" panose="02020603050405020304" pitchFamily="18" charset="0"/>
              </a:endParaRPr>
            </a:p>
            <a:p>
              <a:pPr marL="171450" indent="-171450" algn="just">
                <a:lnSpc>
                  <a:spcPct val="150000"/>
                </a:lnSpc>
                <a:buFont typeface="Wingdings" panose="05000000000000000000" pitchFamily="2" charset="2"/>
                <a:buChar char="u"/>
                <a:defRPr/>
              </a:pPr>
              <a:r>
                <a:rPr lang="zh-CN" altLang="en-US" kern="100" dirty="0" smtClean="0">
                  <a:latin typeface="微软雅黑" panose="020B0503020204020204" charset="-122"/>
                  <a:ea typeface="微软雅黑" panose="020B0503020204020204" charset="-122"/>
                  <a:cs typeface="Times New Roman" panose="02020603050405020304" pitchFamily="18" charset="0"/>
                </a:rPr>
                <a:t>中国大陆首次上市时间：</a:t>
              </a:r>
              <a:r>
                <a:rPr lang="en-US" altLang="zh-CN" kern="100" dirty="0" smtClean="0">
                  <a:solidFill>
                    <a:schemeClr val="accent5"/>
                  </a:solidFill>
                  <a:latin typeface="微软雅黑" panose="020B0503020204020204" charset="-122"/>
                  <a:ea typeface="微软雅黑" panose="020B0503020204020204" charset="-122"/>
                  <a:cs typeface="Times New Roman" panose="02020603050405020304" pitchFamily="18" charset="0"/>
                </a:rPr>
                <a:t>2021</a:t>
              </a:r>
              <a:r>
                <a:rPr lang="zh-CN" altLang="en-US" kern="100" dirty="0" smtClean="0">
                  <a:solidFill>
                    <a:schemeClr val="accent5"/>
                  </a:solidFill>
                  <a:latin typeface="微软雅黑" panose="020B0503020204020204" charset="-122"/>
                  <a:ea typeface="微软雅黑" panose="020B0503020204020204" charset="-122"/>
                  <a:cs typeface="Times New Roman" panose="02020603050405020304" pitchFamily="18" charset="0"/>
                </a:rPr>
                <a:t>年</a:t>
              </a:r>
              <a:r>
                <a:rPr lang="en-US" altLang="zh-CN" kern="100" dirty="0" smtClean="0">
                  <a:solidFill>
                    <a:schemeClr val="accent5"/>
                  </a:solidFill>
                  <a:latin typeface="微软雅黑" panose="020B0503020204020204" charset="-122"/>
                  <a:ea typeface="微软雅黑" panose="020B0503020204020204" charset="-122"/>
                  <a:cs typeface="Times New Roman" panose="02020603050405020304" pitchFamily="18" charset="0"/>
                </a:rPr>
                <a:t>6</a:t>
              </a:r>
              <a:r>
                <a:rPr lang="zh-CN" altLang="en-US" kern="100" dirty="0" smtClean="0">
                  <a:solidFill>
                    <a:schemeClr val="accent5"/>
                  </a:solidFill>
                  <a:latin typeface="微软雅黑" panose="020B0503020204020204" charset="-122"/>
                  <a:ea typeface="微软雅黑" panose="020B0503020204020204" charset="-122"/>
                  <a:cs typeface="Times New Roman" panose="02020603050405020304" pitchFamily="18" charset="0"/>
                </a:rPr>
                <a:t>月</a:t>
              </a:r>
              <a:endParaRPr lang="en-US" altLang="zh-CN" kern="100" dirty="0" smtClean="0">
                <a:solidFill>
                  <a:schemeClr val="accent5"/>
                </a:solidFill>
                <a:latin typeface="微软雅黑" panose="020B0503020204020204" charset="-122"/>
                <a:ea typeface="微软雅黑" panose="020B0503020204020204" charset="-122"/>
                <a:cs typeface="Times New Roman" panose="02020603050405020304" pitchFamily="18" charset="0"/>
              </a:endParaRPr>
            </a:p>
            <a:p>
              <a:pPr marL="171450" indent="-171450" algn="just">
                <a:lnSpc>
                  <a:spcPct val="150000"/>
                </a:lnSpc>
                <a:buFont typeface="Wingdings" panose="05000000000000000000" pitchFamily="2" charset="2"/>
                <a:buChar char="u"/>
                <a:defRPr/>
              </a:pPr>
              <a:r>
                <a:rPr lang="zh-CN" altLang="en-US" b="1" dirty="0"/>
                <a:t>目前大陆地区同通用名药品的上市</a:t>
              </a:r>
              <a:r>
                <a:rPr lang="zh-CN" altLang="en-US" b="1" dirty="0" smtClean="0"/>
                <a:t>情况</a:t>
              </a:r>
              <a:r>
                <a:rPr lang="zh-CN" altLang="en-US" dirty="0" smtClean="0"/>
                <a:t>：</a:t>
              </a:r>
              <a:r>
                <a:rPr lang="zh-CN" altLang="en-US" dirty="0" smtClean="0">
                  <a:solidFill>
                    <a:schemeClr val="accent5"/>
                  </a:solidFill>
                </a:rPr>
                <a:t>非独家</a:t>
              </a:r>
              <a:r>
                <a:rPr lang="zh-CN" altLang="en-US" dirty="0" smtClean="0"/>
                <a:t>   </a:t>
              </a:r>
              <a:endParaRPr lang="en-US" altLang="zh-CN" dirty="0" smtClean="0"/>
            </a:p>
            <a:p>
              <a:pPr marL="171450" indent="-171450" algn="just">
                <a:lnSpc>
                  <a:spcPct val="150000"/>
                </a:lnSpc>
                <a:buFont typeface="Wingdings" panose="05000000000000000000" pitchFamily="2" charset="2"/>
                <a:buChar char="u"/>
                <a:defRPr/>
              </a:pPr>
              <a:r>
                <a:rPr lang="zh-CN" altLang="en-US" b="1" dirty="0" smtClean="0"/>
                <a:t>全球首个上市国家</a:t>
              </a:r>
              <a:r>
                <a:rPr lang="en-US" altLang="zh-CN" b="1" dirty="0" smtClean="0"/>
                <a:t>/</a:t>
              </a:r>
              <a:r>
                <a:rPr lang="zh-CN" altLang="en-US" b="1" dirty="0" smtClean="0"/>
                <a:t>地区及上市时间</a:t>
              </a:r>
              <a:r>
                <a:rPr lang="zh-CN" altLang="en-US" dirty="0" smtClean="0"/>
                <a:t>：</a:t>
              </a:r>
              <a:r>
                <a:rPr lang="zh-CN" altLang="en-US" dirty="0" smtClean="0">
                  <a:solidFill>
                    <a:schemeClr val="accent5"/>
                  </a:solidFill>
                </a:rPr>
                <a:t>美国</a:t>
              </a:r>
              <a:r>
                <a:rPr lang="en-US" altLang="zh-CN" dirty="0" smtClean="0">
                  <a:solidFill>
                    <a:schemeClr val="accent5"/>
                  </a:solidFill>
                </a:rPr>
                <a:t>/2009</a:t>
              </a:r>
              <a:r>
                <a:rPr lang="zh-CN" altLang="en-US" dirty="0" smtClean="0">
                  <a:solidFill>
                    <a:schemeClr val="accent5"/>
                  </a:solidFill>
                </a:rPr>
                <a:t>年</a:t>
              </a:r>
              <a:r>
                <a:rPr lang="en-US" altLang="zh-CN" dirty="0" smtClean="0">
                  <a:solidFill>
                    <a:schemeClr val="accent5"/>
                  </a:solidFill>
                </a:rPr>
                <a:t>10</a:t>
              </a:r>
              <a:r>
                <a:rPr lang="zh-CN" altLang="en-US" dirty="0" smtClean="0">
                  <a:solidFill>
                    <a:schemeClr val="accent5"/>
                  </a:solidFill>
                </a:rPr>
                <a:t>月</a:t>
              </a:r>
              <a:endParaRPr lang="en-US" altLang="zh-CN" dirty="0" smtClean="0">
                <a:solidFill>
                  <a:schemeClr val="accent5"/>
                </a:solidFill>
              </a:endParaRPr>
            </a:p>
            <a:p>
              <a:pPr marL="171450" indent="-171450" algn="just">
                <a:lnSpc>
                  <a:spcPct val="150000"/>
                </a:lnSpc>
                <a:buFont typeface="Wingdings" panose="05000000000000000000" pitchFamily="2" charset="2"/>
                <a:buChar char="u"/>
                <a:defRPr/>
              </a:pPr>
              <a:r>
                <a:rPr lang="zh-CN" altLang="en-US" kern="100" dirty="0" smtClean="0">
                  <a:latin typeface="微软雅黑" panose="020B0503020204020204" charset="-122"/>
                  <a:ea typeface="微软雅黑" panose="020B0503020204020204" charset="-122"/>
                  <a:cs typeface="Times New Roman" panose="02020603050405020304" pitchFamily="18" charset="0"/>
                </a:rPr>
                <a:t>是否为</a:t>
              </a:r>
              <a:r>
                <a:rPr lang="en-US" altLang="zh-CN" kern="100" dirty="0" smtClean="0">
                  <a:latin typeface="微软雅黑" panose="020B0503020204020204" charset="-122"/>
                  <a:ea typeface="微软雅黑" panose="020B0503020204020204" charset="-122"/>
                  <a:cs typeface="Times New Roman" panose="02020603050405020304" pitchFamily="18" charset="0"/>
                </a:rPr>
                <a:t>OTC</a:t>
              </a:r>
              <a:r>
                <a:rPr lang="zh-CN" altLang="en-US" kern="100" dirty="0" smtClean="0">
                  <a:latin typeface="微软雅黑" panose="020B0503020204020204" charset="-122"/>
                  <a:ea typeface="微软雅黑" panose="020B0503020204020204" charset="-122"/>
                  <a:cs typeface="Times New Roman" panose="02020603050405020304" pitchFamily="18" charset="0"/>
                </a:rPr>
                <a:t>药品：否</a:t>
              </a:r>
              <a:endParaRPr lang="en-US" altLang="zh-CN" kern="100" dirty="0" smtClean="0">
                <a:latin typeface="微软雅黑" panose="020B0503020204020204" charset="-122"/>
                <a:ea typeface="微软雅黑" panose="020B0503020204020204" charset="-122"/>
                <a:cs typeface="Times New Roman" panose="02020603050405020304" pitchFamily="18" charset="0"/>
              </a:endParaRPr>
            </a:p>
            <a:p>
              <a:pPr marL="171450" indent="-171450" algn="just">
                <a:lnSpc>
                  <a:spcPct val="150000"/>
                </a:lnSpc>
                <a:buFont typeface="Wingdings" panose="05000000000000000000" pitchFamily="2" charset="2"/>
                <a:buChar char="u"/>
                <a:defRPr/>
              </a:pPr>
              <a:r>
                <a:rPr lang="zh-CN" altLang="en-US" b="1" kern="100" dirty="0" smtClean="0">
                  <a:latin typeface="微软雅黑" panose="020B0503020204020204" charset="-122"/>
                  <a:ea typeface="微软雅黑" panose="020B0503020204020204" charset="-122"/>
                  <a:cs typeface="Times New Roman" panose="02020603050405020304" pitchFamily="18" charset="0"/>
                </a:rPr>
                <a:t>参照药品建议：</a:t>
              </a:r>
              <a:r>
                <a:rPr lang="zh-CN" altLang="en-US" kern="100" dirty="0" smtClean="0">
                  <a:latin typeface="微软雅黑" panose="020B0503020204020204" charset="-122"/>
                  <a:ea typeface="微软雅黑" panose="020B0503020204020204" charset="-122"/>
                  <a:cs typeface="Times New Roman" panose="02020603050405020304" pitchFamily="18" charset="0"/>
                </a:rPr>
                <a:t>替米沙坦氨氯地平片</a:t>
              </a:r>
              <a:endParaRPr lang="en-US" altLang="zh-CN" kern="100" dirty="0" smtClean="0">
                <a:latin typeface="微软雅黑" panose="020B0503020204020204" charset="-122"/>
                <a:ea typeface="微软雅黑" panose="020B0503020204020204" charset="-122"/>
                <a:cs typeface="Times New Roman" panose="02020603050405020304" pitchFamily="18" charset="0"/>
              </a:endParaRPr>
            </a:p>
            <a:p>
              <a:pPr marL="171450" indent="-171450" algn="just">
                <a:lnSpc>
                  <a:spcPct val="160000"/>
                </a:lnSpc>
                <a:buFont typeface="Wingdings" panose="05000000000000000000" pitchFamily="2" charset="2"/>
                <a:buChar char="u"/>
                <a:defRPr/>
              </a:pPr>
              <a:r>
                <a:rPr lang="zh-CN" altLang="en-US" b="1" kern="100" dirty="0" smtClean="0">
                  <a:latin typeface="微软雅黑" panose="020B0503020204020204" charset="-122"/>
                  <a:ea typeface="微软雅黑" panose="020B0503020204020204" charset="-122"/>
                  <a:cs typeface="Times New Roman" panose="02020603050405020304" pitchFamily="18" charset="0"/>
                </a:rPr>
                <a:t>参照药品选择理由：</a:t>
              </a:r>
              <a:endParaRPr lang="en-US" altLang="zh-CN" dirty="0" smtClean="0"/>
            </a:p>
            <a:p>
              <a:pPr>
                <a:lnSpc>
                  <a:spcPct val="170000"/>
                </a:lnSpc>
              </a:pPr>
              <a:r>
                <a:rPr lang="zh-CN" altLang="en-US" dirty="0"/>
                <a:t>替米沙坦氨氯地平片（</a:t>
              </a:r>
              <a:r>
                <a:rPr lang="en-US" altLang="zh-CN" dirty="0"/>
                <a:t>80mg/5mg</a:t>
              </a:r>
              <a:r>
                <a:rPr lang="zh-CN" altLang="en-US" dirty="0"/>
                <a:t>）为原研产品，属医保目录品种，同是替米沙坦和苯磺酸氨氯地平的复方制剂；本品与参照药品的适用人群、用药剂量均一致，临床应用场景最为相近</a:t>
              </a:r>
            </a:p>
          </p:txBody>
        </p:sp>
      </p:grpSp>
    </p:spTree>
    <p:custDataLst>
      <p:tags r:id="rId1"/>
    </p:custDataLst>
    <p:extLst>
      <p:ext uri="{BB962C8B-B14F-4D97-AF65-F5344CB8AC3E}">
        <p14:creationId xmlns:p14="http://schemas.microsoft.com/office/powerpoint/2010/main" val="3363642604"/>
      </p:ext>
    </p:extLst>
  </p:cSld>
  <p:clrMapOvr>
    <a:masterClrMapping/>
  </p:clrMapOvr>
  <mc:AlternateContent xmlns:mc="http://schemas.openxmlformats.org/markup-compatibility/2006" xmlns:p14="http://schemas.microsoft.com/office/powerpoint/2010/main">
    <mc:Choice Requires="p14">
      <p:transition spd="med" p14:dur="700" advTm="63531">
        <p:fade/>
      </p:transition>
    </mc:Choice>
    <mc:Fallback xmlns="">
      <p:transition spd="med" advTm="6353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标题 5"/>
          <p:cNvSpPr txBox="1"/>
          <p:nvPr/>
        </p:nvSpPr>
        <p:spPr>
          <a:xfrm>
            <a:off x="760758" y="530382"/>
            <a:ext cx="10772140" cy="574040"/>
          </a:xfrm>
        </p:spPr>
        <p:txBody>
          <a:bodyPr/>
          <a:lstStyle>
            <a:lvl1pPr algn="l" defTabSz="914400" rtl="0" eaLnBrk="1" fontAlgn="auto" latinLnBrk="0" hangingPunct="1">
              <a:lnSpc>
                <a:spcPct val="100000"/>
              </a:lnSpc>
              <a:spcBef>
                <a:spcPct val="0"/>
              </a:spcBef>
              <a:buNone/>
              <a:defRPr sz="2800" b="1" u="none" strike="noStrike" kern="1200" cap="none" spc="200" normalizeH="0">
                <a:solidFill>
                  <a:srgbClr val="1996D4"/>
                </a:solidFill>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400" b="1" i="0" u="none" strike="noStrike" kern="1200" cap="none" spc="200" normalizeH="0" baseline="0" noProof="0" dirty="0">
                <a:ln>
                  <a:noFill/>
                </a:ln>
                <a:solidFill>
                  <a:srgbClr val="1996D4"/>
                </a:solidFill>
                <a:effectLst/>
                <a:uLnTx/>
                <a:uFillTx/>
                <a:latin typeface="微软雅黑" panose="020B0503020204020204" charset="-122"/>
                <a:ea typeface="微软雅黑" panose="020B0503020204020204" charset="-122"/>
                <a:cs typeface="Arial" panose="020B0604020202020204" pitchFamily="34" charset="0"/>
              </a:rPr>
              <a:t> </a:t>
            </a:r>
            <a:r>
              <a:rPr kumimoji="0" lang="zh-CN" altLang="en-US" sz="2400" b="1" i="0" u="none" strike="noStrike" kern="1200" cap="none" spc="200" normalizeH="0" baseline="0" noProof="0" dirty="0">
                <a:ln>
                  <a:noFill/>
                </a:ln>
                <a:solidFill>
                  <a:srgbClr val="1996D4"/>
                </a:solidFill>
                <a:effectLst/>
                <a:uLnTx/>
                <a:uFillTx/>
                <a:latin typeface="微软雅黑" panose="020B0503020204020204" charset="-122"/>
                <a:ea typeface="微软雅黑" panose="020B0503020204020204" charset="-122"/>
                <a:cs typeface="Arial" panose="020B0604020202020204" pitchFamily="34" charset="0"/>
              </a:rPr>
              <a:t>基本信息</a:t>
            </a:r>
            <a:endParaRPr kumimoji="0" lang="zh-CN" altLang="en-US" sz="2000" b="1" i="0" u="none" strike="noStrike" kern="1200" cap="none" spc="200" normalizeH="0" baseline="0" noProof="0" dirty="0">
              <a:ln>
                <a:noFill/>
              </a:ln>
              <a:solidFill>
                <a:srgbClr val="1996D4"/>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4" name="文本框 3"/>
          <p:cNvSpPr txBox="1"/>
          <p:nvPr/>
        </p:nvSpPr>
        <p:spPr>
          <a:xfrm>
            <a:off x="760758" y="1147013"/>
            <a:ext cx="10670483" cy="2120902"/>
          </a:xfrm>
          <a:prstGeom prst="rect">
            <a:avLst/>
          </a:prstGeom>
          <a:noFill/>
          <a:ln>
            <a:solidFill>
              <a:srgbClr val="FF0000"/>
            </a:solidFill>
          </a:ln>
        </p:spPr>
        <p:txBody>
          <a:bodyPr wrap="square">
            <a:spAutoFit/>
          </a:bodyPr>
          <a:lstStyle/>
          <a:p>
            <a:pPr algn="just">
              <a:lnSpc>
                <a:spcPct val="150000"/>
              </a:lnSpc>
              <a:defRPr/>
            </a:pPr>
            <a:r>
              <a:rPr kumimoji="0" sz="1800"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2025年我国高血压患者人数预计将达到</a:t>
            </a:r>
            <a:r>
              <a:rPr kumimoji="0" sz="18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sz="1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3.65亿‌，</a:t>
            </a:r>
            <a:r>
              <a:rPr kumimoji="0" sz="1800"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这一数据基于行业预测模型，综合考虑了人口老龄化、疾病防控现状等因素。该预测指出，2015年至2025年期间，中国高血压患病人数以</a:t>
            </a:r>
            <a:r>
              <a:rPr kumimoji="0" sz="1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2.3%</a:t>
            </a:r>
            <a:r>
              <a:rPr kumimoji="0" sz="1800"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的年复合增长率持续上升</a:t>
            </a:r>
            <a:r>
              <a:rPr kumimoji="0" sz="1800" i="0" u="none" strike="noStrike" kern="1200" cap="none" spc="0" normalizeH="0" baseline="0" noProof="0" dirty="0" smtClean="0">
                <a:ln>
                  <a:noFill/>
                </a:ln>
                <a:effectLst/>
                <a:uLnTx/>
                <a:uFillTx/>
                <a:latin typeface="微软雅黑" panose="020B0503020204020204" charset="-122"/>
                <a:ea typeface="微软雅黑" panose="020B0503020204020204" charset="-122"/>
                <a:cs typeface="+mn-cs"/>
              </a:rPr>
              <a:t>。</a:t>
            </a:r>
            <a:r>
              <a:rPr lang="zh-CN" altLang="en-US" dirty="0" smtClean="0">
                <a:solidFill>
                  <a:prstClr val="black"/>
                </a:solidFill>
                <a:latin typeface="微软雅黑" panose="020B0503020204020204" charset="-122"/>
                <a:ea typeface="微软雅黑" panose="020B0503020204020204" charset="-122"/>
              </a:rPr>
              <a:t>近</a:t>
            </a:r>
            <a:r>
              <a:rPr lang="en-US" altLang="zh-CN" dirty="0">
                <a:solidFill>
                  <a:prstClr val="black"/>
                </a:solidFill>
                <a:latin typeface="微软雅黑" panose="020B0503020204020204" charset="-122"/>
                <a:ea typeface="微软雅黑" panose="020B0503020204020204" charset="-122"/>
              </a:rPr>
              <a:t>30</a:t>
            </a:r>
            <a:r>
              <a:rPr lang="zh-CN" altLang="en-US" dirty="0">
                <a:solidFill>
                  <a:prstClr val="black"/>
                </a:solidFill>
                <a:latin typeface="微软雅黑" panose="020B0503020204020204" charset="-122"/>
                <a:ea typeface="微软雅黑" panose="020B0503020204020204" charset="-122"/>
              </a:rPr>
              <a:t>多年来，我国糖尿病患病率显著增加。</a:t>
            </a:r>
            <a:r>
              <a:rPr lang="en-US" altLang="zh-CN" dirty="0">
                <a:solidFill>
                  <a:prstClr val="black"/>
                </a:solidFill>
                <a:latin typeface="微软雅黑" panose="020B0503020204020204" charset="-122"/>
                <a:ea typeface="微软雅黑" panose="020B0503020204020204" charset="-122"/>
              </a:rPr>
              <a:t>1980</a:t>
            </a:r>
            <a:r>
              <a:rPr lang="zh-CN" altLang="en-US" dirty="0">
                <a:solidFill>
                  <a:prstClr val="black"/>
                </a:solidFill>
                <a:latin typeface="微软雅黑" panose="020B0503020204020204" charset="-122"/>
                <a:ea typeface="微软雅黑" panose="020B0503020204020204" charset="-122"/>
              </a:rPr>
              <a:t>年全国</a:t>
            </a:r>
            <a:r>
              <a:rPr lang="en-US" altLang="zh-CN" dirty="0">
                <a:solidFill>
                  <a:prstClr val="black"/>
                </a:solidFill>
                <a:latin typeface="微软雅黑" panose="020B0503020204020204" charset="-122"/>
                <a:ea typeface="微软雅黑" panose="020B0503020204020204" charset="-122"/>
              </a:rPr>
              <a:t>14</a:t>
            </a:r>
            <a:r>
              <a:rPr lang="zh-CN" altLang="en-US" dirty="0">
                <a:solidFill>
                  <a:prstClr val="black"/>
                </a:solidFill>
                <a:latin typeface="微软雅黑" panose="020B0503020204020204" charset="-122"/>
                <a:ea typeface="微软雅黑" panose="020B0503020204020204" charset="-122"/>
              </a:rPr>
              <a:t>省市</a:t>
            </a:r>
            <a:r>
              <a:rPr lang="en-US" altLang="zh-CN" dirty="0">
                <a:solidFill>
                  <a:prstClr val="black"/>
                </a:solidFill>
                <a:latin typeface="微软雅黑" panose="020B0503020204020204" charset="-122"/>
                <a:ea typeface="微软雅黑" panose="020B0503020204020204" charset="-122"/>
              </a:rPr>
              <a:t>30</a:t>
            </a:r>
            <a:r>
              <a:rPr lang="zh-CN" altLang="en-US" dirty="0">
                <a:solidFill>
                  <a:prstClr val="black"/>
                </a:solidFill>
                <a:latin typeface="微软雅黑" panose="020B0503020204020204" charset="-122"/>
                <a:ea typeface="微软雅黑" panose="020B0503020204020204" charset="-122"/>
              </a:rPr>
              <a:t>万人的流行病学资料显示，糖尿病的患病率为</a:t>
            </a:r>
            <a:r>
              <a:rPr lang="en-US" altLang="zh-CN" b="1" dirty="0">
                <a:solidFill>
                  <a:srgbClr val="FF0000"/>
                </a:solidFill>
                <a:latin typeface="微软雅黑" panose="020B0503020204020204" charset="-122"/>
                <a:ea typeface="微软雅黑" panose="020B0503020204020204" charset="-122"/>
              </a:rPr>
              <a:t>0.67%</a:t>
            </a:r>
            <a:r>
              <a:rPr lang="zh-CN" altLang="en-US" dirty="0">
                <a:solidFill>
                  <a:prstClr val="black"/>
                </a:solidFill>
                <a:latin typeface="微软雅黑" panose="020B0503020204020204" charset="-122"/>
                <a:ea typeface="微软雅黑" panose="020B0503020204020204" charset="-122"/>
              </a:rPr>
              <a:t>。</a:t>
            </a:r>
            <a:r>
              <a:rPr lang="en-US" altLang="zh-CN" dirty="0">
                <a:solidFill>
                  <a:prstClr val="black"/>
                </a:solidFill>
                <a:latin typeface="微软雅黑" panose="020B0503020204020204" charset="-122"/>
                <a:ea typeface="微软雅黑" panose="020B0503020204020204" charset="-122"/>
              </a:rPr>
              <a:t>2015</a:t>
            </a:r>
            <a:r>
              <a:rPr lang="zh-CN" altLang="en-US" dirty="0">
                <a:solidFill>
                  <a:prstClr val="black"/>
                </a:solidFill>
                <a:latin typeface="微软雅黑" panose="020B0503020204020204" charset="-122"/>
                <a:ea typeface="微软雅黑" panose="020B0503020204020204" charset="-122"/>
              </a:rPr>
              <a:t>至</a:t>
            </a:r>
            <a:r>
              <a:rPr lang="en-US" altLang="zh-CN" dirty="0">
                <a:solidFill>
                  <a:prstClr val="black"/>
                </a:solidFill>
                <a:latin typeface="微软雅黑" panose="020B0503020204020204" charset="-122"/>
                <a:ea typeface="微软雅黑" panose="020B0503020204020204" charset="-122"/>
              </a:rPr>
              <a:t>2017</a:t>
            </a:r>
            <a:r>
              <a:rPr lang="zh-CN" altLang="en-US" dirty="0">
                <a:solidFill>
                  <a:prstClr val="black"/>
                </a:solidFill>
                <a:latin typeface="微软雅黑" panose="020B0503020204020204" charset="-122"/>
                <a:ea typeface="微软雅黑" panose="020B0503020204020204" charset="-122"/>
              </a:rPr>
              <a:t>年中华医学会内分泌学分会在全国</a:t>
            </a:r>
            <a:r>
              <a:rPr lang="en-US" altLang="zh-CN" dirty="0">
                <a:solidFill>
                  <a:prstClr val="black"/>
                </a:solidFill>
                <a:latin typeface="微软雅黑" panose="020B0503020204020204" charset="-122"/>
                <a:ea typeface="微软雅黑" panose="020B0503020204020204" charset="-122"/>
              </a:rPr>
              <a:t>31</a:t>
            </a:r>
            <a:r>
              <a:rPr lang="zh-CN" altLang="en-US" dirty="0">
                <a:solidFill>
                  <a:prstClr val="black"/>
                </a:solidFill>
                <a:latin typeface="微软雅黑" panose="020B0503020204020204" charset="-122"/>
                <a:ea typeface="微软雅黑" panose="020B0503020204020204" charset="-122"/>
              </a:rPr>
              <a:t>个省进行的流行病学调查显示，我国</a:t>
            </a:r>
            <a:r>
              <a:rPr lang="en-US" altLang="zh-CN" dirty="0">
                <a:solidFill>
                  <a:prstClr val="black"/>
                </a:solidFill>
                <a:latin typeface="微软雅黑" panose="020B0503020204020204" charset="-122"/>
                <a:ea typeface="微软雅黑" panose="020B0503020204020204" charset="-122"/>
              </a:rPr>
              <a:t>18</a:t>
            </a:r>
            <a:r>
              <a:rPr lang="zh-CN" altLang="en-US" dirty="0">
                <a:solidFill>
                  <a:prstClr val="black"/>
                </a:solidFill>
                <a:latin typeface="微软雅黑" panose="020B0503020204020204" charset="-122"/>
                <a:ea typeface="微软雅黑" panose="020B0503020204020204" charset="-122"/>
              </a:rPr>
              <a:t>岁及以上人群糖尿病患病率为</a:t>
            </a:r>
            <a:r>
              <a:rPr lang="en-US" altLang="zh-CN" b="1" dirty="0">
                <a:solidFill>
                  <a:srgbClr val="FF0000"/>
                </a:solidFill>
                <a:latin typeface="微软雅黑" panose="020B0503020204020204" charset="-122"/>
                <a:ea typeface="微软雅黑" panose="020B0503020204020204" charset="-122"/>
              </a:rPr>
              <a:t>11.2%</a:t>
            </a:r>
            <a:r>
              <a:rPr lang="zh-CN" altLang="en-US" dirty="0" smtClean="0">
                <a:solidFill>
                  <a:prstClr val="black"/>
                </a:solidFill>
                <a:latin typeface="微软雅黑" panose="020B0503020204020204" charset="-122"/>
                <a:ea typeface="微软雅黑" panose="020B0503020204020204" charset="-122"/>
              </a:rPr>
              <a:t>。</a:t>
            </a:r>
            <a:endParaRPr kumimoji="0" sz="1800"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p:txBody>
      </p:sp>
      <p:sp>
        <p:nvSpPr>
          <p:cNvPr id="12" name="文本框 11"/>
          <p:cNvSpPr txBox="1"/>
          <p:nvPr/>
        </p:nvSpPr>
        <p:spPr>
          <a:xfrm>
            <a:off x="641009" y="4354043"/>
            <a:ext cx="10722610" cy="1888490"/>
          </a:xfrm>
          <a:prstGeom prst="rect">
            <a:avLst/>
          </a:prstGeom>
          <a:noFill/>
        </p:spPr>
        <p:txBody>
          <a:bodyPr wrap="square" rtlCol="0" anchor="t">
            <a:noAutofit/>
          </a:bodyPr>
          <a:lstStyle/>
          <a:p>
            <a:r>
              <a:rPr lang="zh-CN" altLang="en-US" sz="2000" dirty="0">
                <a:latin typeface="微软雅黑" panose="020B0503020204020204" charset="-122"/>
                <a:ea typeface="微软雅黑" panose="020B0503020204020204" charset="-122"/>
                <a:cs typeface="微软雅黑" panose="020B0503020204020204" charset="-122"/>
              </a:rPr>
              <a:t>★ 推荐我国成人高血压的诊断标准为收缩压 ≥ 140 mmHg 和（或）舒张压 ≥ 90 mmHg（1B）。</a:t>
            </a:r>
          </a:p>
          <a:p>
            <a:endParaRPr lang="zh-CN" altLang="en-US" sz="2000" dirty="0">
              <a:latin typeface="微软雅黑" panose="020B0503020204020204" charset="-122"/>
              <a:ea typeface="微软雅黑" panose="020B0503020204020204" charset="-122"/>
              <a:cs typeface="微软雅黑" panose="020B0503020204020204" charset="-122"/>
            </a:endParaRPr>
          </a:p>
          <a:p>
            <a:r>
              <a:rPr lang="zh-CN" altLang="en-US" sz="2000" dirty="0">
                <a:latin typeface="微软雅黑" panose="020B0503020204020204" charset="-122"/>
                <a:ea typeface="微软雅黑" panose="020B0503020204020204" charset="-122"/>
                <a:cs typeface="微软雅黑" panose="020B0503020204020204" charset="-122"/>
              </a:rPr>
              <a:t>★ 推荐收缩压 130~139 mmHg 和（或）舒张压 80~89 mmHg 的血压水平为</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rPr>
              <a:t>高血压前期</a:t>
            </a:r>
            <a:r>
              <a:rPr lang="zh-CN" altLang="en-US" sz="2000" dirty="0">
                <a:latin typeface="微软雅黑" panose="020B0503020204020204" charset="-122"/>
                <a:ea typeface="微软雅黑" panose="020B0503020204020204" charset="-122"/>
                <a:cs typeface="微软雅黑" panose="020B0503020204020204" charset="-122"/>
              </a:rPr>
              <a:t>（1B）。</a:t>
            </a:r>
          </a:p>
        </p:txBody>
      </p:sp>
      <p:sp>
        <p:nvSpPr>
          <p:cNvPr id="13" name="矩形 12"/>
          <p:cNvSpPr/>
          <p:nvPr/>
        </p:nvSpPr>
        <p:spPr>
          <a:xfrm>
            <a:off x="760758" y="3407188"/>
            <a:ext cx="4093210" cy="626745"/>
          </a:xfrm>
          <a:prstGeom prst="rect">
            <a:avLst/>
          </a:prstGeom>
          <a:solidFill>
            <a:srgbClr val="008ED6"/>
          </a:solidFill>
          <a:ln>
            <a:solidFill>
              <a:srgbClr val="008ED6"/>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200" b="1" dirty="0"/>
              <a:t>高血压的诊断</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90905" y="539115"/>
            <a:ext cx="6096000" cy="460375"/>
          </a:xfrm>
          <a:prstGeom prst="rect">
            <a:avLst/>
          </a:prstGeom>
          <a:noFill/>
        </p:spPr>
        <p:txBody>
          <a:bodyPr wrap="square" rtlCol="0" anchor="t">
            <a:spAutoFit/>
          </a:bodyPr>
          <a:lstStyle/>
          <a:p>
            <a:r>
              <a:rPr lang="zh-CN" altLang="en-US" sz="2400" b="1">
                <a:solidFill>
                  <a:srgbClr val="008ED6"/>
                </a:solidFill>
                <a:latin typeface="微软雅黑" panose="020B0503020204020204" charset="-122"/>
                <a:ea typeface="微软雅黑" panose="020B0503020204020204" charset="-122"/>
              </a:rPr>
              <a:t>安全性</a:t>
            </a:r>
          </a:p>
        </p:txBody>
      </p:sp>
      <p:sp>
        <p:nvSpPr>
          <p:cNvPr id="3" name="文本框 2"/>
          <p:cNvSpPr txBox="1"/>
          <p:nvPr/>
        </p:nvSpPr>
        <p:spPr>
          <a:xfrm>
            <a:off x="938530" y="1558290"/>
            <a:ext cx="9723120" cy="645160"/>
          </a:xfrm>
          <a:prstGeom prst="rect">
            <a:avLst/>
          </a:prstGeom>
          <a:noFill/>
          <a:ln>
            <a:solidFill>
              <a:srgbClr val="FF0000"/>
            </a:solidFill>
          </a:ln>
        </p:spPr>
        <p:txBody>
          <a:bodyPr wrap="square" rtlCol="0" anchor="t">
            <a:spAutoFit/>
          </a:bodyPr>
          <a:lstStyle/>
          <a:p>
            <a:r>
              <a:rPr lang="zh-CN" altLang="en-US" b="1">
                <a:latin typeface="微软雅黑" panose="020B0503020204020204" charset="-122"/>
                <a:ea typeface="微软雅黑" panose="020B0503020204020204" charset="-122"/>
              </a:rPr>
              <a:t>降压治疗的目的：</a:t>
            </a:r>
            <a:r>
              <a:rPr lang="zh-CN" altLang="en-US">
                <a:latin typeface="微软雅黑" panose="020B0503020204020204" charset="-122"/>
                <a:ea typeface="微软雅黑" panose="020B0503020204020204" charset="-122"/>
              </a:rPr>
              <a:t>是为了达到血压目标并保持长期持续血压达标，最终降低心、脑、肾与血管并发症发生和死亡的总风险。基于以上目的，建议降压药物的基本原则如下</a:t>
            </a:r>
          </a:p>
        </p:txBody>
      </p:sp>
      <p:sp>
        <p:nvSpPr>
          <p:cNvPr id="4" name="文本框 3"/>
          <p:cNvSpPr txBox="1"/>
          <p:nvPr/>
        </p:nvSpPr>
        <p:spPr>
          <a:xfrm>
            <a:off x="936625" y="1108075"/>
            <a:ext cx="6096000" cy="398780"/>
          </a:xfrm>
          <a:prstGeom prst="rect">
            <a:avLst/>
          </a:prstGeom>
          <a:noFill/>
        </p:spPr>
        <p:txBody>
          <a:bodyPr wrap="square" rtlCol="0" anchor="t">
            <a:spAutoFit/>
          </a:bodyPr>
          <a:lstStyle/>
          <a:p>
            <a:r>
              <a:rPr lang="zh-CN" altLang="en-US" sz="2000" dirty="0">
                <a:solidFill>
                  <a:schemeClr val="bg1"/>
                </a:solidFill>
                <a:highlight>
                  <a:srgbClr val="0000FF"/>
                </a:highlight>
                <a:latin typeface="微软雅黑" panose="020B0503020204020204" charset="-122"/>
                <a:ea typeface="微软雅黑" panose="020B0503020204020204" charset="-122"/>
              </a:rPr>
              <a:t>降压药应用基本原则</a:t>
            </a:r>
            <a:r>
              <a:rPr lang="zh-CN" altLang="en-US" dirty="0">
                <a:solidFill>
                  <a:srgbClr val="FF0000"/>
                </a:solidFill>
                <a:highlight>
                  <a:srgbClr val="0000FF"/>
                </a:highlight>
              </a:rPr>
              <a:t> </a:t>
            </a:r>
          </a:p>
        </p:txBody>
      </p:sp>
      <p:pic>
        <p:nvPicPr>
          <p:cNvPr id="6" name="图片 5" descr="9009c34f941c389b51b17662b986162d"/>
          <p:cNvPicPr>
            <a:picLocks noChangeAspect="1"/>
          </p:cNvPicPr>
          <p:nvPr/>
        </p:nvPicPr>
        <p:blipFill>
          <a:blip r:embed="rId2"/>
          <a:stretch>
            <a:fillRect/>
          </a:stretch>
        </p:blipFill>
        <p:spPr>
          <a:xfrm>
            <a:off x="1012825" y="2235200"/>
            <a:ext cx="10125075" cy="4019550"/>
          </a:xfrm>
          <a:prstGeom prst="rect">
            <a:avLst/>
          </a:prstGeom>
        </p:spPr>
      </p:pic>
      <p:cxnSp>
        <p:nvCxnSpPr>
          <p:cNvPr id="8" name="直接连接符 7"/>
          <p:cNvCxnSpPr/>
          <p:nvPr/>
        </p:nvCxnSpPr>
        <p:spPr>
          <a:xfrm>
            <a:off x="3593465" y="4065270"/>
            <a:ext cx="6679565" cy="0"/>
          </a:xfrm>
          <a:prstGeom prst="line">
            <a:avLst/>
          </a:prstGeom>
          <a:ln w="31750">
            <a:solidFill>
              <a:srgbClr val="FF0000"/>
            </a:solidFill>
          </a:ln>
        </p:spPr>
        <p:style>
          <a:lnRef idx="0">
            <a:srgbClr val="FFFFFF"/>
          </a:lnRef>
          <a:fillRef idx="0">
            <a:srgbClr val="FFFFFF"/>
          </a:fillRef>
          <a:effectRef idx="0">
            <a:srgbClr val="FFFFFF"/>
          </a:effectRef>
          <a:fontRef idx="minor">
            <a:schemeClr val="tx1"/>
          </a:fontRef>
        </p:style>
      </p:cxnSp>
      <p:pic>
        <p:nvPicPr>
          <p:cNvPr id="5" name="图片 4"/>
          <p:cNvPicPr>
            <a:picLocks noChangeAspect="1"/>
          </p:cNvPicPr>
          <p:nvPr/>
        </p:nvPicPr>
        <p:blipFill>
          <a:blip r:embed="rId3"/>
          <a:stretch>
            <a:fillRect/>
          </a:stretch>
        </p:blipFill>
        <p:spPr>
          <a:xfrm>
            <a:off x="0" y="6342380"/>
            <a:ext cx="12191365" cy="5092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46125" y="570230"/>
            <a:ext cx="6096000" cy="398780"/>
          </a:xfrm>
          <a:prstGeom prst="rect">
            <a:avLst/>
          </a:prstGeom>
          <a:noFill/>
        </p:spPr>
        <p:txBody>
          <a:bodyPr wrap="square" rtlCol="0" anchor="t">
            <a:spAutoFit/>
          </a:bodyPr>
          <a:lstStyle/>
          <a:p>
            <a:r>
              <a:rPr lang="zh-CN" altLang="en-US" sz="2000" b="1">
                <a:solidFill>
                  <a:srgbClr val="00B0F0"/>
                </a:solidFill>
                <a:latin typeface="微软雅黑" panose="020B0503020204020204" charset="-122"/>
                <a:ea typeface="微软雅黑" panose="020B0503020204020204" charset="-122"/>
                <a:cs typeface="微软雅黑" panose="020B0503020204020204" charset="-122"/>
              </a:rPr>
              <a:t>有效性 </a:t>
            </a:r>
          </a:p>
        </p:txBody>
      </p:sp>
      <p:sp>
        <p:nvSpPr>
          <p:cNvPr id="3" name="文本框 2"/>
          <p:cNvSpPr txBox="1"/>
          <p:nvPr/>
        </p:nvSpPr>
        <p:spPr>
          <a:xfrm>
            <a:off x="765810" y="1050290"/>
            <a:ext cx="10867390" cy="1322070"/>
          </a:xfrm>
          <a:prstGeom prst="rect">
            <a:avLst/>
          </a:prstGeom>
          <a:noFill/>
          <a:ln>
            <a:solidFill>
              <a:srgbClr val="FF0000"/>
            </a:solidFill>
          </a:ln>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联合应用降压药疗效显著增强，是实现降压目标的有效治疗方法。</a:t>
            </a:r>
            <a:r>
              <a:rPr lang="zh-CN" altLang="en-US" sz="1600" u="sng">
                <a:solidFill>
                  <a:srgbClr val="FF0000"/>
                </a:solidFill>
                <a:latin typeface="微软雅黑" panose="020B0503020204020204" charset="-122"/>
                <a:ea typeface="微软雅黑" panose="020B0503020204020204" charset="-122"/>
                <a:cs typeface="微软雅黑" panose="020B0503020204020204" charset="-122"/>
              </a:rPr>
              <a:t>为了达到目标血压水平，大部分高血压患者都需要使用2种或2种以上降压药。</a:t>
            </a: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临床用药评价公众号：SPC是联合降压治疗有效的实现方式。通常由不同作用机制的两种或两种以上的降压药组成。</a:t>
            </a:r>
            <a:r>
              <a:rPr lang="zh-CN" altLang="en-US" sz="1600" u="sng">
                <a:solidFill>
                  <a:srgbClr val="FF0000"/>
                </a:solidFill>
                <a:latin typeface="微软雅黑" panose="020B0503020204020204" charset="-122"/>
                <a:ea typeface="微软雅黑" panose="020B0503020204020204" charset="-122"/>
                <a:cs typeface="微软雅黑" panose="020B0503020204020204" charset="-122"/>
              </a:rPr>
              <a:t>与随机组方的联合降压治疗相比，其优点是使用方便，可改善治疗依从性与降压疗效</a:t>
            </a:r>
            <a:r>
              <a:rPr lang="zh-CN" altLang="en-US" sz="1600">
                <a:latin typeface="微软雅黑" panose="020B0503020204020204" charset="-122"/>
                <a:ea typeface="微软雅黑" panose="020B0503020204020204" charset="-122"/>
                <a:cs typeface="微软雅黑" panose="020B0503020204020204" charset="-122"/>
              </a:rPr>
              <a:t>。选择单药或联合治疗的流程图如下：</a:t>
            </a:r>
          </a:p>
        </p:txBody>
      </p:sp>
      <p:pic>
        <p:nvPicPr>
          <p:cNvPr id="4" name="图片 3"/>
          <p:cNvPicPr>
            <a:picLocks noChangeAspect="1"/>
          </p:cNvPicPr>
          <p:nvPr/>
        </p:nvPicPr>
        <p:blipFill>
          <a:blip r:embed="rId3"/>
          <a:stretch>
            <a:fillRect/>
          </a:stretch>
        </p:blipFill>
        <p:spPr>
          <a:xfrm>
            <a:off x="884555" y="2372360"/>
            <a:ext cx="8352790" cy="3921125"/>
          </a:xfrm>
          <a:prstGeom prst="rect">
            <a:avLst/>
          </a:prstGeom>
        </p:spPr>
      </p:pic>
      <p:pic>
        <p:nvPicPr>
          <p:cNvPr id="5" name="图片 4"/>
          <p:cNvPicPr>
            <a:picLocks noChangeAspect="1"/>
          </p:cNvPicPr>
          <p:nvPr>
            <p:custDataLst>
              <p:tags r:id="rId1"/>
            </p:custDataLst>
          </p:nvPr>
        </p:nvPicPr>
        <p:blipFill>
          <a:blip r:embed="rId4"/>
          <a:stretch>
            <a:fillRect/>
          </a:stretch>
        </p:blipFill>
        <p:spPr>
          <a:xfrm>
            <a:off x="0" y="6342380"/>
            <a:ext cx="12191365" cy="5092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43845" y="4479484"/>
            <a:ext cx="6096000" cy="1753235"/>
          </a:xfrm>
          <a:prstGeom prst="rect">
            <a:avLst/>
          </a:prstGeom>
        </p:spPr>
        <p:txBody>
          <a:bodyPr>
            <a:spAutoFit/>
          </a:bodyPr>
          <a:lstStyle/>
          <a:p>
            <a:r>
              <a:rPr lang="zh-CN" altLang="en-US" sz="1200" b="1" dirty="0">
                <a:solidFill>
                  <a:schemeClr val="accent6"/>
                </a:solidFill>
                <a:latin typeface="黑体" panose="02010609060101010101" charset="-122"/>
                <a:ea typeface="黑体" panose="02010609060101010101" charset="-122"/>
              </a:rPr>
              <a:t>绿色实线：优选组合</a:t>
            </a:r>
            <a:endParaRPr lang="en-US" altLang="zh-CN" sz="1200" b="1" dirty="0">
              <a:solidFill>
                <a:schemeClr val="accent6"/>
              </a:solidFill>
              <a:latin typeface="黑体" panose="02010609060101010101" charset="-122"/>
              <a:ea typeface="黑体" panose="02010609060101010101" charset="-122"/>
            </a:endParaRPr>
          </a:p>
          <a:p>
            <a:r>
              <a:rPr lang="zh-CN" altLang="en-US" sz="1200" b="1" dirty="0">
                <a:solidFill>
                  <a:schemeClr val="accent6"/>
                </a:solidFill>
                <a:latin typeface="黑体" panose="02010609060101010101" charset="-122"/>
                <a:ea typeface="黑体" panose="02010609060101010101" charset="-122"/>
              </a:rPr>
              <a:t>绿色虚线：有用的组合（有一些限制）</a:t>
            </a:r>
            <a:endParaRPr lang="en-US" altLang="zh-CN" sz="1200" b="1" dirty="0">
              <a:solidFill>
                <a:schemeClr val="accent6"/>
              </a:solidFill>
              <a:latin typeface="黑体" panose="02010609060101010101" charset="-122"/>
              <a:ea typeface="黑体" panose="02010609060101010101" charset="-122"/>
            </a:endParaRPr>
          </a:p>
          <a:p>
            <a:endParaRPr lang="en-US" altLang="zh-CN" sz="1200" b="1" dirty="0">
              <a:solidFill>
                <a:schemeClr val="tx1">
                  <a:lumMod val="95000"/>
                </a:schemeClr>
              </a:solidFill>
            </a:endParaRPr>
          </a:p>
          <a:p>
            <a:r>
              <a:rPr lang="zh-CN" altLang="en-US" sz="1200" b="1" dirty="0">
                <a:solidFill>
                  <a:schemeClr val="bg1"/>
                </a:solidFill>
              </a:rPr>
              <a:t>黑色虚线：可能但未经很好证实的组合</a:t>
            </a:r>
            <a:endParaRPr lang="en-US" altLang="zh-CN" sz="1200" b="1" dirty="0">
              <a:solidFill>
                <a:schemeClr val="bg1"/>
              </a:solidFill>
            </a:endParaRPr>
          </a:p>
          <a:p>
            <a:r>
              <a:rPr lang="zh-CN" altLang="en-US" sz="1200" b="1" dirty="0">
                <a:solidFill>
                  <a:srgbClr val="008ED6"/>
                </a:solidFill>
              </a:rPr>
              <a:t>红色实线：不推荐组合</a:t>
            </a:r>
            <a:endParaRPr lang="en-US" altLang="zh-CN" sz="1200" b="1" dirty="0">
              <a:solidFill>
                <a:srgbClr val="008ED6"/>
              </a:solidFill>
            </a:endParaRPr>
          </a:p>
          <a:p>
            <a:endParaRPr lang="zh-CN" altLang="en-US" sz="1200" b="1" dirty="0">
              <a:solidFill>
                <a:schemeClr val="tx1">
                  <a:lumMod val="95000"/>
                </a:schemeClr>
              </a:solidFill>
            </a:endParaRPr>
          </a:p>
          <a:p>
            <a:r>
              <a:rPr lang="en-US" altLang="zh-CN" sz="1200" b="1" dirty="0">
                <a:solidFill>
                  <a:schemeClr val="tx1">
                    <a:lumMod val="95000"/>
                  </a:schemeClr>
                </a:solidFill>
              </a:rPr>
              <a:t>CCB</a:t>
            </a:r>
            <a:r>
              <a:rPr lang="zh-CN" altLang="en-US" sz="1200" b="1" dirty="0">
                <a:solidFill>
                  <a:schemeClr val="tx1">
                    <a:lumMod val="95000"/>
                  </a:schemeClr>
                </a:solidFill>
              </a:rPr>
              <a:t>： 钙离子拮抗剂</a:t>
            </a:r>
            <a:endParaRPr lang="en-US" altLang="zh-CN" sz="1200" b="1" dirty="0">
              <a:solidFill>
                <a:schemeClr val="tx1">
                  <a:lumMod val="95000"/>
                </a:schemeClr>
              </a:solidFill>
            </a:endParaRPr>
          </a:p>
          <a:p>
            <a:r>
              <a:rPr lang="en-US" altLang="zh-CN" sz="1200" b="1" dirty="0">
                <a:solidFill>
                  <a:schemeClr val="tx1">
                    <a:lumMod val="95000"/>
                  </a:schemeClr>
                </a:solidFill>
              </a:rPr>
              <a:t>ACEI</a:t>
            </a:r>
            <a:r>
              <a:rPr lang="zh-CN" altLang="en-US" sz="1200" b="1" dirty="0">
                <a:solidFill>
                  <a:schemeClr val="tx1">
                    <a:lumMod val="95000"/>
                  </a:schemeClr>
                </a:solidFill>
              </a:rPr>
              <a:t>：血管紧张素转换酶抑制剂</a:t>
            </a:r>
            <a:endParaRPr lang="en-US" altLang="zh-CN" sz="1200" b="1" dirty="0">
              <a:solidFill>
                <a:schemeClr val="tx1">
                  <a:lumMod val="95000"/>
                </a:schemeClr>
              </a:solidFill>
            </a:endParaRPr>
          </a:p>
          <a:p>
            <a:r>
              <a:rPr lang="en-US" altLang="zh-CN" sz="1200" b="1" dirty="0">
                <a:solidFill>
                  <a:schemeClr val="tx1">
                    <a:lumMod val="95000"/>
                  </a:schemeClr>
                </a:solidFill>
              </a:rPr>
              <a:t>ARB</a:t>
            </a:r>
            <a:r>
              <a:rPr lang="zh-CN" altLang="en-US" sz="1200" b="1" dirty="0">
                <a:solidFill>
                  <a:schemeClr val="tx1">
                    <a:lumMod val="95000"/>
                  </a:schemeClr>
                </a:solidFill>
              </a:rPr>
              <a:t>： 血管紧张素</a:t>
            </a:r>
            <a:r>
              <a:rPr lang="en-US" altLang="zh-CN" sz="1200" b="1" dirty="0">
                <a:solidFill>
                  <a:schemeClr val="tx1">
                    <a:lumMod val="95000"/>
                  </a:schemeClr>
                </a:solidFill>
              </a:rPr>
              <a:t>Ⅱ</a:t>
            </a:r>
            <a:r>
              <a:rPr lang="zh-CN" altLang="en-US" sz="1200" b="1" dirty="0">
                <a:solidFill>
                  <a:schemeClr val="tx1">
                    <a:lumMod val="95000"/>
                  </a:schemeClr>
                </a:solidFill>
              </a:rPr>
              <a:t>受体拮抗剂</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066" y="1127505"/>
            <a:ext cx="2841057" cy="3705726"/>
          </a:xfrm>
          <a:prstGeom prst="rect">
            <a:avLst/>
          </a:prstGeom>
        </p:spPr>
      </p:pic>
      <p:sp>
        <p:nvSpPr>
          <p:cNvPr id="7" name="TextBox 6"/>
          <p:cNvSpPr txBox="1"/>
          <p:nvPr/>
        </p:nvSpPr>
        <p:spPr>
          <a:xfrm>
            <a:off x="2157323" y="1127505"/>
            <a:ext cx="1582057" cy="369332"/>
          </a:xfrm>
          <a:prstGeom prst="rect">
            <a:avLst/>
          </a:prstGeom>
          <a:noFill/>
        </p:spPr>
        <p:txBody>
          <a:bodyPr wrap="square" rtlCol="0">
            <a:spAutoFit/>
          </a:bodyPr>
          <a:lstStyle/>
          <a:p>
            <a:r>
              <a:rPr lang="zh-CN" altLang="en-US" dirty="0"/>
              <a:t>噻嗪类利尿剂</a:t>
            </a:r>
          </a:p>
        </p:txBody>
      </p:sp>
      <p:sp>
        <p:nvSpPr>
          <p:cNvPr id="8" name="TextBox 7"/>
          <p:cNvSpPr txBox="1"/>
          <p:nvPr/>
        </p:nvSpPr>
        <p:spPr>
          <a:xfrm>
            <a:off x="288954" y="1919631"/>
            <a:ext cx="1593406" cy="369332"/>
          </a:xfrm>
          <a:prstGeom prst="rect">
            <a:avLst/>
          </a:prstGeom>
          <a:noFill/>
        </p:spPr>
        <p:txBody>
          <a:bodyPr wrap="square" rtlCol="0">
            <a:spAutoFit/>
          </a:bodyPr>
          <a:lstStyle/>
          <a:p>
            <a:r>
              <a:rPr lang="el-GR" altLang="zh-CN" dirty="0"/>
              <a:t>Β</a:t>
            </a:r>
            <a:r>
              <a:rPr lang="zh-CN" altLang="en-US" dirty="0"/>
              <a:t>受体阻滞剂</a:t>
            </a:r>
          </a:p>
        </p:txBody>
      </p:sp>
      <p:sp>
        <p:nvSpPr>
          <p:cNvPr id="9" name="TextBox 8"/>
          <p:cNvSpPr txBox="1"/>
          <p:nvPr/>
        </p:nvSpPr>
        <p:spPr>
          <a:xfrm>
            <a:off x="412592" y="3287588"/>
            <a:ext cx="2119086" cy="369332"/>
          </a:xfrm>
          <a:prstGeom prst="rect">
            <a:avLst/>
          </a:prstGeom>
          <a:noFill/>
        </p:spPr>
        <p:txBody>
          <a:bodyPr wrap="square" rtlCol="0">
            <a:spAutoFit/>
          </a:bodyPr>
          <a:lstStyle/>
          <a:p>
            <a:r>
              <a:rPr lang="zh-CN" altLang="en-US" dirty="0"/>
              <a:t>其他降压药</a:t>
            </a:r>
          </a:p>
        </p:txBody>
      </p:sp>
      <p:sp>
        <p:nvSpPr>
          <p:cNvPr id="10" name="TextBox 9"/>
          <p:cNvSpPr txBox="1"/>
          <p:nvPr/>
        </p:nvSpPr>
        <p:spPr>
          <a:xfrm>
            <a:off x="4326436" y="1987200"/>
            <a:ext cx="827314" cy="369332"/>
          </a:xfrm>
          <a:prstGeom prst="rect">
            <a:avLst/>
          </a:prstGeom>
          <a:noFill/>
        </p:spPr>
        <p:txBody>
          <a:bodyPr wrap="square" rtlCol="0">
            <a:spAutoFit/>
          </a:bodyPr>
          <a:lstStyle/>
          <a:p>
            <a:r>
              <a:rPr lang="en-US" altLang="zh-CN" dirty="0"/>
              <a:t>ARB</a:t>
            </a:r>
            <a:endParaRPr lang="zh-CN" altLang="en-US" dirty="0"/>
          </a:p>
        </p:txBody>
      </p:sp>
      <p:sp>
        <p:nvSpPr>
          <p:cNvPr id="11" name="TextBox 10"/>
          <p:cNvSpPr txBox="1"/>
          <p:nvPr/>
        </p:nvSpPr>
        <p:spPr>
          <a:xfrm>
            <a:off x="4326436" y="3197377"/>
            <a:ext cx="692818" cy="369332"/>
          </a:xfrm>
          <a:prstGeom prst="rect">
            <a:avLst/>
          </a:prstGeom>
          <a:noFill/>
        </p:spPr>
        <p:txBody>
          <a:bodyPr wrap="none" rtlCol="0">
            <a:spAutoFit/>
          </a:bodyPr>
          <a:lstStyle/>
          <a:p>
            <a:r>
              <a:rPr lang="en-US" altLang="zh-CN" dirty="0"/>
              <a:t>CCB</a:t>
            </a:r>
            <a:endParaRPr lang="zh-CN" altLang="en-US" dirty="0"/>
          </a:p>
        </p:txBody>
      </p:sp>
      <p:sp>
        <p:nvSpPr>
          <p:cNvPr id="12" name="TextBox 11"/>
          <p:cNvSpPr txBox="1"/>
          <p:nvPr/>
        </p:nvSpPr>
        <p:spPr>
          <a:xfrm>
            <a:off x="2588075" y="4038222"/>
            <a:ext cx="720551" cy="369332"/>
          </a:xfrm>
          <a:prstGeom prst="rect">
            <a:avLst/>
          </a:prstGeom>
          <a:noFill/>
        </p:spPr>
        <p:txBody>
          <a:bodyPr wrap="square" rtlCol="0">
            <a:spAutoFit/>
          </a:bodyPr>
          <a:lstStyle/>
          <a:p>
            <a:r>
              <a:rPr lang="en-US" altLang="zh-CN" dirty="0"/>
              <a:t>ACEI</a:t>
            </a:r>
            <a:endParaRPr lang="zh-CN" altLang="en-US" dirty="0"/>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780" y="1046480"/>
            <a:ext cx="6225540" cy="5266690"/>
          </a:xfrm>
          <a:prstGeom prst="rect">
            <a:avLst/>
          </a:prstGeom>
        </p:spPr>
      </p:pic>
      <p:sp>
        <p:nvSpPr>
          <p:cNvPr id="5" name="文本框 4"/>
          <p:cNvSpPr txBox="1"/>
          <p:nvPr>
            <p:custDataLst>
              <p:tags r:id="rId1"/>
            </p:custDataLst>
          </p:nvPr>
        </p:nvSpPr>
        <p:spPr>
          <a:xfrm>
            <a:off x="675640" y="535305"/>
            <a:ext cx="2795270" cy="398780"/>
          </a:xfrm>
          <a:prstGeom prst="rect">
            <a:avLst/>
          </a:prstGeom>
          <a:noFill/>
        </p:spPr>
        <p:txBody>
          <a:bodyPr wrap="square" rtlCol="0" anchor="t">
            <a:spAutoFit/>
          </a:bodyPr>
          <a:lstStyle/>
          <a:p>
            <a:pPr algn="l">
              <a:defRPr/>
            </a:pPr>
            <a:r>
              <a:rPr lang="zh-CN" sz="2000" b="1" kern="0" dirty="0">
                <a:solidFill>
                  <a:srgbClr val="008ED6"/>
                </a:solidFill>
                <a:latin typeface="微软雅黑" panose="020B0503020204020204" charset="-122"/>
                <a:ea typeface="微软雅黑" panose="020B0503020204020204" charset="-122"/>
                <a:sym typeface="+mn-ea"/>
              </a:rPr>
              <a:t>有效性</a:t>
            </a:r>
          </a:p>
        </p:txBody>
      </p:sp>
      <p:pic>
        <p:nvPicPr>
          <p:cNvPr id="2" name="图片 1"/>
          <p:cNvPicPr>
            <a:picLocks noChangeAspect="1"/>
          </p:cNvPicPr>
          <p:nvPr>
            <p:custDataLst>
              <p:tags r:id="rId2"/>
            </p:custDataLst>
          </p:nvPr>
        </p:nvPicPr>
        <p:blipFill>
          <a:blip r:embed="rId6"/>
          <a:stretch>
            <a:fillRect/>
          </a:stretch>
        </p:blipFill>
        <p:spPr>
          <a:xfrm>
            <a:off x="0" y="6342380"/>
            <a:ext cx="12191365" cy="50927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09424" y="1121689"/>
            <a:ext cx="7426542" cy="3839923"/>
            <a:chOff x="3185" y="2892"/>
            <a:chExt cx="12176" cy="6408"/>
          </a:xfrm>
        </p:grpSpPr>
        <p:grpSp>
          <p:nvGrpSpPr>
            <p:cNvPr id="5" name="Group 6"/>
            <p:cNvGrpSpPr/>
            <p:nvPr/>
          </p:nvGrpSpPr>
          <p:grpSpPr>
            <a:xfrm>
              <a:off x="3185" y="2892"/>
              <a:ext cx="12176" cy="6408"/>
              <a:chOff x="453" y="1047"/>
              <a:chExt cx="4870" cy="2563"/>
            </a:xfrm>
          </p:grpSpPr>
          <p:grpSp>
            <p:nvGrpSpPr>
              <p:cNvPr id="18" name="Group 8"/>
              <p:cNvGrpSpPr/>
              <p:nvPr/>
            </p:nvGrpSpPr>
            <p:grpSpPr>
              <a:xfrm>
                <a:off x="1208" y="1047"/>
                <a:ext cx="4025" cy="2261"/>
                <a:chOff x="1208" y="1047"/>
                <a:chExt cx="4025" cy="2261"/>
              </a:xfrm>
            </p:grpSpPr>
            <p:sp>
              <p:nvSpPr>
                <p:cNvPr id="35" name="Rectangle 9"/>
                <p:cNvSpPr/>
                <p:nvPr/>
              </p:nvSpPr>
              <p:spPr>
                <a:xfrm>
                  <a:off x="1243" y="2934"/>
                  <a:ext cx="3395" cy="5"/>
                </a:xfrm>
                <a:prstGeom prst="rect">
                  <a:avLst/>
                </a:prstGeom>
                <a:solidFill>
                  <a:srgbClr val="80C0E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36" name="Rectangle 10"/>
                <p:cNvSpPr/>
                <p:nvPr/>
              </p:nvSpPr>
              <p:spPr>
                <a:xfrm>
                  <a:off x="1243" y="2939"/>
                  <a:ext cx="3395" cy="6"/>
                </a:xfrm>
                <a:prstGeom prst="rect">
                  <a:avLst/>
                </a:prstGeom>
                <a:solidFill>
                  <a:srgbClr val="82C1E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37" name="Rectangle 11"/>
                <p:cNvSpPr/>
                <p:nvPr/>
              </p:nvSpPr>
              <p:spPr>
                <a:xfrm>
                  <a:off x="1243" y="2945"/>
                  <a:ext cx="3395" cy="6"/>
                </a:xfrm>
                <a:prstGeom prst="rect">
                  <a:avLst/>
                </a:prstGeom>
                <a:solidFill>
                  <a:srgbClr val="84C2E7"/>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38" name="Rectangle 12"/>
                <p:cNvSpPr/>
                <p:nvPr/>
              </p:nvSpPr>
              <p:spPr>
                <a:xfrm>
                  <a:off x="1243" y="2951"/>
                  <a:ext cx="3395" cy="6"/>
                </a:xfrm>
                <a:prstGeom prst="rect">
                  <a:avLst/>
                </a:prstGeom>
                <a:solidFill>
                  <a:srgbClr val="88C3E7"/>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39" name="Rectangle 13"/>
                <p:cNvSpPr/>
                <p:nvPr/>
              </p:nvSpPr>
              <p:spPr>
                <a:xfrm>
                  <a:off x="1243" y="2957"/>
                  <a:ext cx="3395" cy="5"/>
                </a:xfrm>
                <a:prstGeom prst="rect">
                  <a:avLst/>
                </a:prstGeom>
                <a:solidFill>
                  <a:srgbClr val="8CC5E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40" name="Rectangle 14"/>
                <p:cNvSpPr/>
                <p:nvPr/>
              </p:nvSpPr>
              <p:spPr>
                <a:xfrm>
                  <a:off x="1243" y="2962"/>
                  <a:ext cx="3395" cy="6"/>
                </a:xfrm>
                <a:prstGeom prst="rect">
                  <a:avLst/>
                </a:prstGeom>
                <a:solidFill>
                  <a:srgbClr val="91C7E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41" name="Rectangle 15"/>
                <p:cNvSpPr/>
                <p:nvPr/>
              </p:nvSpPr>
              <p:spPr>
                <a:xfrm>
                  <a:off x="1243" y="2968"/>
                  <a:ext cx="3395" cy="6"/>
                </a:xfrm>
                <a:prstGeom prst="rect">
                  <a:avLst/>
                </a:prstGeom>
                <a:solidFill>
                  <a:srgbClr val="97CAEA"/>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42" name="Rectangle 16"/>
                <p:cNvSpPr/>
                <p:nvPr/>
              </p:nvSpPr>
              <p:spPr>
                <a:xfrm>
                  <a:off x="1243" y="2974"/>
                  <a:ext cx="3395" cy="6"/>
                </a:xfrm>
                <a:prstGeom prst="rect">
                  <a:avLst/>
                </a:prstGeom>
                <a:solidFill>
                  <a:srgbClr val="9DCDEB"/>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43" name="Rectangle 17"/>
                <p:cNvSpPr/>
                <p:nvPr/>
              </p:nvSpPr>
              <p:spPr>
                <a:xfrm>
                  <a:off x="1243" y="2980"/>
                  <a:ext cx="3395" cy="5"/>
                </a:xfrm>
                <a:prstGeom prst="rect">
                  <a:avLst/>
                </a:prstGeom>
                <a:solidFill>
                  <a:srgbClr val="A4D0E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44" name="Rectangle 18"/>
                <p:cNvSpPr/>
                <p:nvPr/>
              </p:nvSpPr>
              <p:spPr>
                <a:xfrm>
                  <a:off x="1243" y="2985"/>
                  <a:ext cx="3395" cy="6"/>
                </a:xfrm>
                <a:prstGeom prst="rect">
                  <a:avLst/>
                </a:prstGeom>
                <a:solidFill>
                  <a:srgbClr val="ABD3ED"/>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45" name="Rectangle 19"/>
                <p:cNvSpPr/>
                <p:nvPr/>
              </p:nvSpPr>
              <p:spPr>
                <a:xfrm>
                  <a:off x="1243" y="2991"/>
                  <a:ext cx="3395" cy="6"/>
                </a:xfrm>
                <a:prstGeom prst="rect">
                  <a:avLst/>
                </a:prstGeom>
                <a:solidFill>
                  <a:srgbClr val="B1D7EF"/>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46" name="Rectangle 20"/>
                <p:cNvSpPr/>
                <p:nvPr/>
              </p:nvSpPr>
              <p:spPr>
                <a:xfrm>
                  <a:off x="1243" y="2997"/>
                  <a:ext cx="3395" cy="6"/>
                </a:xfrm>
                <a:prstGeom prst="rect">
                  <a:avLst/>
                </a:prstGeom>
                <a:solidFill>
                  <a:srgbClr val="B7DAF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47" name="Rectangle 21"/>
                <p:cNvSpPr/>
                <p:nvPr/>
              </p:nvSpPr>
              <p:spPr>
                <a:xfrm>
                  <a:off x="1243" y="3003"/>
                  <a:ext cx="3395" cy="6"/>
                </a:xfrm>
                <a:prstGeom prst="rect">
                  <a:avLst/>
                </a:prstGeom>
                <a:solidFill>
                  <a:srgbClr val="BEDDF1"/>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48" name="Rectangle 22"/>
                <p:cNvSpPr/>
                <p:nvPr/>
              </p:nvSpPr>
              <p:spPr>
                <a:xfrm>
                  <a:off x="1243" y="3009"/>
                  <a:ext cx="3395" cy="5"/>
                </a:xfrm>
                <a:prstGeom prst="rect">
                  <a:avLst/>
                </a:prstGeom>
                <a:solidFill>
                  <a:srgbClr val="C2E0F2"/>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49" name="Rectangle 23"/>
                <p:cNvSpPr/>
                <p:nvPr/>
              </p:nvSpPr>
              <p:spPr>
                <a:xfrm>
                  <a:off x="1243" y="3014"/>
                  <a:ext cx="3395" cy="6"/>
                </a:xfrm>
                <a:prstGeom prst="rect">
                  <a:avLst/>
                </a:prstGeom>
                <a:solidFill>
                  <a:srgbClr val="C7E2F4"/>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50" name="Rectangle 24"/>
                <p:cNvSpPr/>
                <p:nvPr/>
              </p:nvSpPr>
              <p:spPr>
                <a:xfrm>
                  <a:off x="1243" y="3020"/>
                  <a:ext cx="3395" cy="6"/>
                </a:xfrm>
                <a:prstGeom prst="rect">
                  <a:avLst/>
                </a:prstGeom>
                <a:solidFill>
                  <a:srgbClr val="CAE4F4"/>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51" name="Rectangle 25"/>
                <p:cNvSpPr/>
                <p:nvPr/>
              </p:nvSpPr>
              <p:spPr>
                <a:xfrm>
                  <a:off x="1243" y="3026"/>
                  <a:ext cx="3395" cy="6"/>
                </a:xfrm>
                <a:prstGeom prst="rect">
                  <a:avLst/>
                </a:prstGeom>
                <a:solidFill>
                  <a:srgbClr val="CCE5F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52" name="Rectangle 26"/>
                <p:cNvSpPr/>
                <p:nvPr/>
              </p:nvSpPr>
              <p:spPr>
                <a:xfrm>
                  <a:off x="1243" y="3032"/>
                  <a:ext cx="3395" cy="5"/>
                </a:xfrm>
                <a:prstGeom prst="rect">
                  <a:avLst/>
                </a:prstGeom>
                <a:solidFill>
                  <a:srgbClr val="CEE6F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53" name="Rectangle 27"/>
                <p:cNvSpPr/>
                <p:nvPr/>
              </p:nvSpPr>
              <p:spPr>
                <a:xfrm>
                  <a:off x="1243" y="3037"/>
                  <a:ext cx="3395" cy="6"/>
                </a:xfrm>
                <a:prstGeom prst="rect">
                  <a:avLst/>
                </a:prstGeom>
                <a:solidFill>
                  <a:srgbClr val="D0E7F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54" name="Rectangle 28"/>
                <p:cNvSpPr/>
                <p:nvPr/>
              </p:nvSpPr>
              <p:spPr>
                <a:xfrm>
                  <a:off x="1243" y="3043"/>
                  <a:ext cx="3395" cy="6"/>
                </a:xfrm>
                <a:prstGeom prst="rect">
                  <a:avLst/>
                </a:prstGeom>
                <a:solidFill>
                  <a:srgbClr val="D1E8F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55" name="Rectangle 29"/>
                <p:cNvSpPr/>
                <p:nvPr/>
              </p:nvSpPr>
              <p:spPr>
                <a:xfrm>
                  <a:off x="1243" y="3049"/>
                  <a:ext cx="3395" cy="6"/>
                </a:xfrm>
                <a:prstGeom prst="rect">
                  <a:avLst/>
                </a:prstGeom>
                <a:solidFill>
                  <a:srgbClr val="D0E7F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56" name="Rectangle 30"/>
                <p:cNvSpPr/>
                <p:nvPr/>
              </p:nvSpPr>
              <p:spPr>
                <a:xfrm>
                  <a:off x="1243" y="3055"/>
                  <a:ext cx="3395" cy="5"/>
                </a:xfrm>
                <a:prstGeom prst="rect">
                  <a:avLst/>
                </a:prstGeom>
                <a:solidFill>
                  <a:srgbClr val="CEE6F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57" name="Rectangle 31"/>
                <p:cNvSpPr/>
                <p:nvPr/>
              </p:nvSpPr>
              <p:spPr>
                <a:xfrm>
                  <a:off x="1243" y="3060"/>
                  <a:ext cx="3395" cy="6"/>
                </a:xfrm>
                <a:prstGeom prst="rect">
                  <a:avLst/>
                </a:prstGeom>
                <a:solidFill>
                  <a:srgbClr val="CCE5F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58" name="Rectangle 32"/>
                <p:cNvSpPr/>
                <p:nvPr/>
              </p:nvSpPr>
              <p:spPr>
                <a:xfrm>
                  <a:off x="1243" y="3066"/>
                  <a:ext cx="3395" cy="6"/>
                </a:xfrm>
                <a:prstGeom prst="rect">
                  <a:avLst/>
                </a:prstGeom>
                <a:solidFill>
                  <a:srgbClr val="CAE4F4"/>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59" name="Rectangle 33"/>
                <p:cNvSpPr/>
                <p:nvPr/>
              </p:nvSpPr>
              <p:spPr>
                <a:xfrm>
                  <a:off x="1243" y="3072"/>
                  <a:ext cx="3395" cy="6"/>
                </a:xfrm>
                <a:prstGeom prst="rect">
                  <a:avLst/>
                </a:prstGeom>
                <a:solidFill>
                  <a:srgbClr val="C7E2F4"/>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60" name="Rectangle 34"/>
                <p:cNvSpPr/>
                <p:nvPr/>
              </p:nvSpPr>
              <p:spPr>
                <a:xfrm>
                  <a:off x="1243" y="3078"/>
                  <a:ext cx="3395" cy="6"/>
                </a:xfrm>
                <a:prstGeom prst="rect">
                  <a:avLst/>
                </a:prstGeom>
                <a:solidFill>
                  <a:srgbClr val="C2E0F2"/>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61" name="Rectangle 35"/>
                <p:cNvSpPr/>
                <p:nvPr/>
              </p:nvSpPr>
              <p:spPr>
                <a:xfrm>
                  <a:off x="1243" y="3084"/>
                  <a:ext cx="3395" cy="5"/>
                </a:xfrm>
                <a:prstGeom prst="rect">
                  <a:avLst/>
                </a:prstGeom>
                <a:solidFill>
                  <a:srgbClr val="BEDDF1"/>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62" name="Rectangle 36"/>
                <p:cNvSpPr/>
                <p:nvPr/>
              </p:nvSpPr>
              <p:spPr>
                <a:xfrm>
                  <a:off x="1243" y="3089"/>
                  <a:ext cx="3395" cy="6"/>
                </a:xfrm>
                <a:prstGeom prst="rect">
                  <a:avLst/>
                </a:prstGeom>
                <a:solidFill>
                  <a:srgbClr val="B7DAF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63" name="Rectangle 37"/>
                <p:cNvSpPr/>
                <p:nvPr/>
              </p:nvSpPr>
              <p:spPr>
                <a:xfrm>
                  <a:off x="1243" y="3095"/>
                  <a:ext cx="3395" cy="6"/>
                </a:xfrm>
                <a:prstGeom prst="rect">
                  <a:avLst/>
                </a:prstGeom>
                <a:solidFill>
                  <a:srgbClr val="B1D7EF"/>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64" name="Rectangle 38"/>
                <p:cNvSpPr/>
                <p:nvPr/>
              </p:nvSpPr>
              <p:spPr>
                <a:xfrm>
                  <a:off x="1243" y="3101"/>
                  <a:ext cx="3395" cy="6"/>
                </a:xfrm>
                <a:prstGeom prst="rect">
                  <a:avLst/>
                </a:prstGeom>
                <a:solidFill>
                  <a:srgbClr val="ABD3ED"/>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65" name="Rectangle 39"/>
                <p:cNvSpPr/>
                <p:nvPr/>
              </p:nvSpPr>
              <p:spPr>
                <a:xfrm>
                  <a:off x="1243" y="3107"/>
                  <a:ext cx="3395" cy="5"/>
                </a:xfrm>
                <a:prstGeom prst="rect">
                  <a:avLst/>
                </a:prstGeom>
                <a:solidFill>
                  <a:srgbClr val="A4D0E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66" name="Rectangle 40"/>
                <p:cNvSpPr/>
                <p:nvPr/>
              </p:nvSpPr>
              <p:spPr>
                <a:xfrm>
                  <a:off x="1243" y="3112"/>
                  <a:ext cx="3395" cy="6"/>
                </a:xfrm>
                <a:prstGeom prst="rect">
                  <a:avLst/>
                </a:prstGeom>
                <a:solidFill>
                  <a:srgbClr val="9DCDEB"/>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67" name="Rectangle 41"/>
                <p:cNvSpPr/>
                <p:nvPr/>
              </p:nvSpPr>
              <p:spPr>
                <a:xfrm>
                  <a:off x="1243" y="3118"/>
                  <a:ext cx="3395" cy="6"/>
                </a:xfrm>
                <a:prstGeom prst="rect">
                  <a:avLst/>
                </a:prstGeom>
                <a:solidFill>
                  <a:srgbClr val="97CAEA"/>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68" name="Rectangle 42"/>
                <p:cNvSpPr/>
                <p:nvPr/>
              </p:nvSpPr>
              <p:spPr>
                <a:xfrm>
                  <a:off x="1243" y="3124"/>
                  <a:ext cx="3395" cy="6"/>
                </a:xfrm>
                <a:prstGeom prst="rect">
                  <a:avLst/>
                </a:prstGeom>
                <a:solidFill>
                  <a:srgbClr val="91C7E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69" name="Rectangle 43"/>
                <p:cNvSpPr/>
                <p:nvPr/>
              </p:nvSpPr>
              <p:spPr>
                <a:xfrm>
                  <a:off x="1243" y="3130"/>
                  <a:ext cx="3395" cy="5"/>
                </a:xfrm>
                <a:prstGeom prst="rect">
                  <a:avLst/>
                </a:prstGeom>
                <a:solidFill>
                  <a:srgbClr val="8CC5E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70" name="Rectangle 44"/>
                <p:cNvSpPr/>
                <p:nvPr/>
              </p:nvSpPr>
              <p:spPr>
                <a:xfrm>
                  <a:off x="1243" y="3135"/>
                  <a:ext cx="3395" cy="6"/>
                </a:xfrm>
                <a:prstGeom prst="rect">
                  <a:avLst/>
                </a:prstGeom>
                <a:solidFill>
                  <a:srgbClr val="88C3E7"/>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71" name="Rectangle 45"/>
                <p:cNvSpPr/>
                <p:nvPr/>
              </p:nvSpPr>
              <p:spPr>
                <a:xfrm>
                  <a:off x="1243" y="3141"/>
                  <a:ext cx="3395" cy="6"/>
                </a:xfrm>
                <a:prstGeom prst="rect">
                  <a:avLst/>
                </a:prstGeom>
                <a:solidFill>
                  <a:srgbClr val="84C2E7"/>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72" name="Rectangle 46"/>
                <p:cNvSpPr/>
                <p:nvPr/>
              </p:nvSpPr>
              <p:spPr>
                <a:xfrm>
                  <a:off x="1249" y="2939"/>
                  <a:ext cx="3395" cy="219"/>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a:ln w="9525" cap="flat" cmpd="sng">
                  <a:noFill/>
                  <a:prstDash val="solid"/>
                  <a:miter/>
                  <a:headEnd type="none" w="med" len="med"/>
                  <a:tailEnd type="none" w="med" len="med"/>
                </a:ln>
                <a:effectLst/>
              </p:spPr>
              <p:txBody>
                <a:bodyPr/>
                <a:lstStyle/>
                <a:p>
                  <a:endParaRPr lang="zh-CN" altLang="en-US" sz="1200" dirty="0">
                    <a:solidFill>
                      <a:srgbClr val="1868B3"/>
                    </a:solidFill>
                    <a:latin typeface="思源宋体 Light" panose="02020300000000000000" charset="-122"/>
                    <a:ea typeface="思源宋体 Light" panose="02020300000000000000" charset="-122"/>
                  </a:endParaRPr>
                </a:p>
              </p:txBody>
            </p:sp>
            <p:sp>
              <p:nvSpPr>
                <p:cNvPr id="73" name="Rectangle 47"/>
                <p:cNvSpPr/>
                <p:nvPr/>
              </p:nvSpPr>
              <p:spPr>
                <a:xfrm>
                  <a:off x="1243" y="2489"/>
                  <a:ext cx="2646" cy="6"/>
                </a:xfrm>
                <a:prstGeom prst="rect">
                  <a:avLst/>
                </a:prstGeom>
                <a:solidFill>
                  <a:srgbClr val="96969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74" name="Rectangle 48"/>
                <p:cNvSpPr/>
                <p:nvPr/>
              </p:nvSpPr>
              <p:spPr>
                <a:xfrm>
                  <a:off x="1243" y="2495"/>
                  <a:ext cx="2646" cy="6"/>
                </a:xfrm>
                <a:prstGeom prst="rect">
                  <a:avLst/>
                </a:prstGeom>
                <a:solidFill>
                  <a:srgbClr val="98989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75" name="Rectangle 49"/>
                <p:cNvSpPr/>
                <p:nvPr/>
              </p:nvSpPr>
              <p:spPr>
                <a:xfrm>
                  <a:off x="1243" y="2501"/>
                  <a:ext cx="2646" cy="6"/>
                </a:xfrm>
                <a:prstGeom prst="rect">
                  <a:avLst/>
                </a:prstGeom>
                <a:solidFill>
                  <a:srgbClr val="99999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76" name="Rectangle 50"/>
                <p:cNvSpPr/>
                <p:nvPr/>
              </p:nvSpPr>
              <p:spPr>
                <a:xfrm>
                  <a:off x="1243" y="2507"/>
                  <a:ext cx="2646" cy="6"/>
                </a:xfrm>
                <a:prstGeom prst="rect">
                  <a:avLst/>
                </a:prstGeom>
                <a:solidFill>
                  <a:srgbClr val="9C9C9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77" name="Rectangle 51"/>
                <p:cNvSpPr/>
                <p:nvPr/>
              </p:nvSpPr>
              <p:spPr>
                <a:xfrm>
                  <a:off x="1243" y="2513"/>
                  <a:ext cx="2646" cy="5"/>
                </a:xfrm>
                <a:prstGeom prst="rect">
                  <a:avLst/>
                </a:prstGeom>
                <a:solidFill>
                  <a:srgbClr val="9F9F9F"/>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78" name="Rectangle 52"/>
                <p:cNvSpPr/>
                <p:nvPr/>
              </p:nvSpPr>
              <p:spPr>
                <a:xfrm>
                  <a:off x="1243" y="2518"/>
                  <a:ext cx="2646" cy="6"/>
                </a:xfrm>
                <a:prstGeom prst="rect">
                  <a:avLst/>
                </a:prstGeom>
                <a:solidFill>
                  <a:srgbClr val="A3A3A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79" name="Rectangle 53"/>
                <p:cNvSpPr/>
                <p:nvPr/>
              </p:nvSpPr>
              <p:spPr>
                <a:xfrm>
                  <a:off x="1243" y="2524"/>
                  <a:ext cx="2646" cy="6"/>
                </a:xfrm>
                <a:prstGeom prst="rect">
                  <a:avLst/>
                </a:prstGeom>
                <a:solidFill>
                  <a:srgbClr val="A8A8A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80" name="Rectangle 54"/>
                <p:cNvSpPr/>
                <p:nvPr/>
              </p:nvSpPr>
              <p:spPr>
                <a:xfrm>
                  <a:off x="1243" y="2530"/>
                  <a:ext cx="2646" cy="6"/>
                </a:xfrm>
                <a:prstGeom prst="rect">
                  <a:avLst/>
                </a:prstGeom>
                <a:solidFill>
                  <a:srgbClr val="ACACA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81" name="Rectangle 55"/>
                <p:cNvSpPr/>
                <p:nvPr/>
              </p:nvSpPr>
              <p:spPr>
                <a:xfrm>
                  <a:off x="1243" y="2536"/>
                  <a:ext cx="2646" cy="5"/>
                </a:xfrm>
                <a:prstGeom prst="rect">
                  <a:avLst/>
                </a:prstGeom>
                <a:solidFill>
                  <a:srgbClr val="B2B2B2"/>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82" name="Rectangle 56"/>
                <p:cNvSpPr/>
                <p:nvPr/>
              </p:nvSpPr>
              <p:spPr>
                <a:xfrm>
                  <a:off x="1243" y="2541"/>
                  <a:ext cx="2646" cy="6"/>
                </a:xfrm>
                <a:prstGeom prst="rect">
                  <a:avLst/>
                </a:prstGeom>
                <a:solidFill>
                  <a:srgbClr val="B8B8B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83" name="Rectangle 57"/>
                <p:cNvSpPr/>
                <p:nvPr/>
              </p:nvSpPr>
              <p:spPr>
                <a:xfrm>
                  <a:off x="1243" y="2547"/>
                  <a:ext cx="2646" cy="6"/>
                </a:xfrm>
                <a:prstGeom prst="rect">
                  <a:avLst/>
                </a:prstGeom>
                <a:solidFill>
                  <a:srgbClr val="BEBEBE"/>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84" name="Rectangle 58"/>
                <p:cNvSpPr/>
                <p:nvPr/>
              </p:nvSpPr>
              <p:spPr>
                <a:xfrm>
                  <a:off x="1243" y="2553"/>
                  <a:ext cx="2646" cy="6"/>
                </a:xfrm>
                <a:prstGeom prst="rect">
                  <a:avLst/>
                </a:prstGeom>
                <a:solidFill>
                  <a:srgbClr val="C3C3C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85" name="Rectangle 59"/>
                <p:cNvSpPr/>
                <p:nvPr/>
              </p:nvSpPr>
              <p:spPr>
                <a:xfrm>
                  <a:off x="1243" y="2559"/>
                  <a:ext cx="2646" cy="5"/>
                </a:xfrm>
                <a:prstGeom prst="rect">
                  <a:avLst/>
                </a:prstGeom>
                <a:solidFill>
                  <a:srgbClr val="C8C8C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86" name="Rectangle 60"/>
                <p:cNvSpPr/>
                <p:nvPr/>
              </p:nvSpPr>
              <p:spPr>
                <a:xfrm>
                  <a:off x="1243" y="2564"/>
                  <a:ext cx="2646" cy="6"/>
                </a:xfrm>
                <a:prstGeom prst="rect">
                  <a:avLst/>
                </a:prstGeom>
                <a:solidFill>
                  <a:srgbClr val="CCCCC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87" name="Rectangle 61"/>
                <p:cNvSpPr/>
                <p:nvPr/>
              </p:nvSpPr>
              <p:spPr>
                <a:xfrm>
                  <a:off x="1243" y="2570"/>
                  <a:ext cx="2646" cy="6"/>
                </a:xfrm>
                <a:prstGeom prst="rect">
                  <a:avLst/>
                </a:prstGeom>
                <a:solidFill>
                  <a:srgbClr val="D0D0D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88" name="Rectangle 62"/>
                <p:cNvSpPr/>
                <p:nvPr/>
              </p:nvSpPr>
              <p:spPr>
                <a:xfrm>
                  <a:off x="1243" y="2576"/>
                  <a:ext cx="2646" cy="6"/>
                </a:xfrm>
                <a:prstGeom prst="rect">
                  <a:avLst/>
                </a:prstGeom>
                <a:solidFill>
                  <a:srgbClr val="D3D3D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89" name="Rectangle 63"/>
                <p:cNvSpPr/>
                <p:nvPr/>
              </p:nvSpPr>
              <p:spPr>
                <a:xfrm>
                  <a:off x="1243" y="2582"/>
                  <a:ext cx="2646" cy="6"/>
                </a:xfrm>
                <a:prstGeom prst="rect">
                  <a:avLst/>
                </a:prstGeom>
                <a:solidFill>
                  <a:srgbClr val="D5D5D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90" name="Rectangle 64"/>
                <p:cNvSpPr/>
                <p:nvPr/>
              </p:nvSpPr>
              <p:spPr>
                <a:xfrm>
                  <a:off x="1243" y="2588"/>
                  <a:ext cx="2646" cy="5"/>
                </a:xfrm>
                <a:prstGeom prst="rect">
                  <a:avLst/>
                </a:prstGeom>
                <a:solidFill>
                  <a:srgbClr val="D6D6D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91" name="Rectangle 65"/>
                <p:cNvSpPr/>
                <p:nvPr/>
              </p:nvSpPr>
              <p:spPr>
                <a:xfrm>
                  <a:off x="1243" y="2593"/>
                  <a:ext cx="2646" cy="6"/>
                </a:xfrm>
                <a:prstGeom prst="rect">
                  <a:avLst/>
                </a:prstGeom>
                <a:solidFill>
                  <a:srgbClr val="D8D8D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92" name="Rectangle 66"/>
                <p:cNvSpPr/>
                <p:nvPr/>
              </p:nvSpPr>
              <p:spPr>
                <a:xfrm>
                  <a:off x="1243" y="2599"/>
                  <a:ext cx="2646" cy="6"/>
                </a:xfrm>
                <a:prstGeom prst="rect">
                  <a:avLst/>
                </a:prstGeom>
                <a:solidFill>
                  <a:srgbClr val="D9D9D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93" name="Rectangle 67"/>
                <p:cNvSpPr/>
                <p:nvPr/>
              </p:nvSpPr>
              <p:spPr>
                <a:xfrm>
                  <a:off x="1243" y="2605"/>
                  <a:ext cx="2646" cy="6"/>
                </a:xfrm>
                <a:prstGeom prst="rect">
                  <a:avLst/>
                </a:prstGeom>
                <a:solidFill>
                  <a:srgbClr val="D8D8D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94" name="Rectangle 68"/>
                <p:cNvSpPr/>
                <p:nvPr/>
              </p:nvSpPr>
              <p:spPr>
                <a:xfrm>
                  <a:off x="1243" y="2611"/>
                  <a:ext cx="2646" cy="5"/>
                </a:xfrm>
                <a:prstGeom prst="rect">
                  <a:avLst/>
                </a:prstGeom>
                <a:solidFill>
                  <a:srgbClr val="D6D6D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95" name="Rectangle 69"/>
                <p:cNvSpPr/>
                <p:nvPr/>
              </p:nvSpPr>
              <p:spPr>
                <a:xfrm>
                  <a:off x="1243" y="2616"/>
                  <a:ext cx="2646" cy="6"/>
                </a:xfrm>
                <a:prstGeom prst="rect">
                  <a:avLst/>
                </a:prstGeom>
                <a:solidFill>
                  <a:srgbClr val="D5D5D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96" name="Rectangle 70"/>
                <p:cNvSpPr/>
                <p:nvPr/>
              </p:nvSpPr>
              <p:spPr>
                <a:xfrm>
                  <a:off x="1243" y="2622"/>
                  <a:ext cx="2646" cy="6"/>
                </a:xfrm>
                <a:prstGeom prst="rect">
                  <a:avLst/>
                </a:prstGeom>
                <a:solidFill>
                  <a:srgbClr val="D3D3D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97" name="Rectangle 71"/>
                <p:cNvSpPr/>
                <p:nvPr/>
              </p:nvSpPr>
              <p:spPr>
                <a:xfrm>
                  <a:off x="1243" y="2628"/>
                  <a:ext cx="2646" cy="6"/>
                </a:xfrm>
                <a:prstGeom prst="rect">
                  <a:avLst/>
                </a:prstGeom>
                <a:solidFill>
                  <a:srgbClr val="D0D0D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98" name="Rectangle 72"/>
                <p:cNvSpPr/>
                <p:nvPr/>
              </p:nvSpPr>
              <p:spPr>
                <a:xfrm>
                  <a:off x="1243" y="2634"/>
                  <a:ext cx="2646" cy="5"/>
                </a:xfrm>
                <a:prstGeom prst="rect">
                  <a:avLst/>
                </a:prstGeom>
                <a:solidFill>
                  <a:srgbClr val="CCCCC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99" name="Rectangle 73"/>
                <p:cNvSpPr/>
                <p:nvPr/>
              </p:nvSpPr>
              <p:spPr>
                <a:xfrm>
                  <a:off x="1243" y="2639"/>
                  <a:ext cx="2646" cy="6"/>
                </a:xfrm>
                <a:prstGeom prst="rect">
                  <a:avLst/>
                </a:prstGeom>
                <a:solidFill>
                  <a:srgbClr val="C8C8C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00" name="Rectangle 74"/>
                <p:cNvSpPr/>
                <p:nvPr/>
              </p:nvSpPr>
              <p:spPr>
                <a:xfrm>
                  <a:off x="1243" y="2645"/>
                  <a:ext cx="2646" cy="6"/>
                </a:xfrm>
                <a:prstGeom prst="rect">
                  <a:avLst/>
                </a:prstGeom>
                <a:solidFill>
                  <a:srgbClr val="C3C3C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01" name="Rectangle 75"/>
                <p:cNvSpPr/>
                <p:nvPr/>
              </p:nvSpPr>
              <p:spPr>
                <a:xfrm>
                  <a:off x="1243" y="2651"/>
                  <a:ext cx="2646" cy="6"/>
                </a:xfrm>
                <a:prstGeom prst="rect">
                  <a:avLst/>
                </a:prstGeom>
                <a:solidFill>
                  <a:srgbClr val="BEBEBE"/>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02" name="Rectangle 76"/>
                <p:cNvSpPr/>
                <p:nvPr/>
              </p:nvSpPr>
              <p:spPr>
                <a:xfrm>
                  <a:off x="1243" y="2657"/>
                  <a:ext cx="2646" cy="6"/>
                </a:xfrm>
                <a:prstGeom prst="rect">
                  <a:avLst/>
                </a:prstGeom>
                <a:solidFill>
                  <a:srgbClr val="B8B8B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03" name="Rectangle 77"/>
                <p:cNvSpPr/>
                <p:nvPr/>
              </p:nvSpPr>
              <p:spPr>
                <a:xfrm>
                  <a:off x="1243" y="2663"/>
                  <a:ext cx="2646" cy="5"/>
                </a:xfrm>
                <a:prstGeom prst="rect">
                  <a:avLst/>
                </a:prstGeom>
                <a:solidFill>
                  <a:srgbClr val="B2B2B2"/>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04" name="Rectangle 78"/>
                <p:cNvSpPr/>
                <p:nvPr/>
              </p:nvSpPr>
              <p:spPr>
                <a:xfrm>
                  <a:off x="1243" y="2668"/>
                  <a:ext cx="2646" cy="6"/>
                </a:xfrm>
                <a:prstGeom prst="rect">
                  <a:avLst/>
                </a:prstGeom>
                <a:solidFill>
                  <a:srgbClr val="ACACA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05" name="Rectangle 79"/>
                <p:cNvSpPr/>
                <p:nvPr/>
              </p:nvSpPr>
              <p:spPr>
                <a:xfrm>
                  <a:off x="1243" y="2674"/>
                  <a:ext cx="2646" cy="6"/>
                </a:xfrm>
                <a:prstGeom prst="rect">
                  <a:avLst/>
                </a:prstGeom>
                <a:solidFill>
                  <a:srgbClr val="A8A8A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06" name="Rectangle 80"/>
                <p:cNvSpPr/>
                <p:nvPr/>
              </p:nvSpPr>
              <p:spPr>
                <a:xfrm>
                  <a:off x="1243" y="2680"/>
                  <a:ext cx="2646" cy="6"/>
                </a:xfrm>
                <a:prstGeom prst="rect">
                  <a:avLst/>
                </a:prstGeom>
                <a:solidFill>
                  <a:srgbClr val="A3A3A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07" name="Rectangle 81"/>
                <p:cNvSpPr/>
                <p:nvPr/>
              </p:nvSpPr>
              <p:spPr>
                <a:xfrm>
                  <a:off x="1243" y="2686"/>
                  <a:ext cx="2646" cy="5"/>
                </a:xfrm>
                <a:prstGeom prst="rect">
                  <a:avLst/>
                </a:prstGeom>
                <a:solidFill>
                  <a:srgbClr val="A0A0A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08" name="Rectangle 82"/>
                <p:cNvSpPr/>
                <p:nvPr/>
              </p:nvSpPr>
              <p:spPr>
                <a:xfrm>
                  <a:off x="1243" y="2691"/>
                  <a:ext cx="2646" cy="6"/>
                </a:xfrm>
                <a:prstGeom prst="rect">
                  <a:avLst/>
                </a:prstGeom>
                <a:solidFill>
                  <a:srgbClr val="9C9C9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09" name="Rectangle 83"/>
                <p:cNvSpPr/>
                <p:nvPr/>
              </p:nvSpPr>
              <p:spPr>
                <a:xfrm>
                  <a:off x="1243" y="2697"/>
                  <a:ext cx="2646" cy="6"/>
                </a:xfrm>
                <a:prstGeom prst="rect">
                  <a:avLst/>
                </a:prstGeom>
                <a:solidFill>
                  <a:srgbClr val="99999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10" name="Rectangle 84"/>
                <p:cNvSpPr/>
                <p:nvPr/>
              </p:nvSpPr>
              <p:spPr>
                <a:xfrm>
                  <a:off x="1249" y="2495"/>
                  <a:ext cx="2646" cy="219"/>
                </a:xfrm>
                <a:prstGeom prst="rect">
                  <a:avLst/>
                </a:prstGeom>
                <a:solidFill>
                  <a:schemeClr val="bg1">
                    <a:lumMod val="85000"/>
                  </a:schemeClr>
                </a:solidFill>
                <a:ln w="9525" cap="flat" cmpd="sng">
                  <a:noFill/>
                  <a:prstDash val="solid"/>
                  <a:miter/>
                  <a:headEnd type="none" w="med" len="med"/>
                  <a:tailEnd type="none" w="med" len="med"/>
                </a:ln>
                <a:effectLst/>
              </p:spPr>
              <p:txBody>
                <a:bodyPr>
                  <a:noAutofit/>
                </a:bodyPr>
                <a:lstStyle/>
                <a:p>
                  <a:pPr lvl="0" algn="l">
                    <a:buClrTx/>
                    <a:buSzTx/>
                    <a:buFontTx/>
                  </a:pPr>
                  <a:endParaRPr lang="zh-CN" altLang="en-US" sz="1200" dirty="0">
                    <a:ln>
                      <a:noFill/>
                    </a:ln>
                    <a:latin typeface="思源宋体 Light" panose="02020300000000000000" charset="-122"/>
                    <a:ea typeface="思源宋体 Light" panose="02020300000000000000" charset="-122"/>
                    <a:sym typeface="+mn-ea"/>
                  </a:endParaRPr>
                </a:p>
              </p:txBody>
            </p:sp>
            <p:sp>
              <p:nvSpPr>
                <p:cNvPr id="111" name="Rectangle 85"/>
                <p:cNvSpPr/>
                <p:nvPr/>
              </p:nvSpPr>
              <p:spPr>
                <a:xfrm>
                  <a:off x="1243" y="2045"/>
                  <a:ext cx="2121" cy="6"/>
                </a:xfrm>
                <a:prstGeom prst="rect">
                  <a:avLst/>
                </a:prstGeom>
                <a:solidFill>
                  <a:srgbClr val="96969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12" name="Rectangle 86"/>
                <p:cNvSpPr/>
                <p:nvPr/>
              </p:nvSpPr>
              <p:spPr>
                <a:xfrm>
                  <a:off x="1243" y="2051"/>
                  <a:ext cx="2121" cy="6"/>
                </a:xfrm>
                <a:prstGeom prst="rect">
                  <a:avLst/>
                </a:prstGeom>
                <a:solidFill>
                  <a:srgbClr val="98989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13" name="Rectangle 87"/>
                <p:cNvSpPr/>
                <p:nvPr/>
              </p:nvSpPr>
              <p:spPr>
                <a:xfrm>
                  <a:off x="1243" y="2057"/>
                  <a:ext cx="2121" cy="6"/>
                </a:xfrm>
                <a:prstGeom prst="rect">
                  <a:avLst/>
                </a:prstGeom>
                <a:solidFill>
                  <a:srgbClr val="99999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14" name="Rectangle 88"/>
                <p:cNvSpPr/>
                <p:nvPr/>
              </p:nvSpPr>
              <p:spPr>
                <a:xfrm>
                  <a:off x="1243" y="2063"/>
                  <a:ext cx="2121" cy="5"/>
                </a:xfrm>
                <a:prstGeom prst="rect">
                  <a:avLst/>
                </a:prstGeom>
                <a:solidFill>
                  <a:srgbClr val="9C9C9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15" name="Rectangle 89"/>
                <p:cNvSpPr/>
                <p:nvPr/>
              </p:nvSpPr>
              <p:spPr>
                <a:xfrm>
                  <a:off x="1243" y="2068"/>
                  <a:ext cx="2121" cy="6"/>
                </a:xfrm>
                <a:prstGeom prst="rect">
                  <a:avLst/>
                </a:prstGeom>
                <a:solidFill>
                  <a:srgbClr val="9F9F9F"/>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16" name="Rectangle 90"/>
                <p:cNvSpPr/>
                <p:nvPr/>
              </p:nvSpPr>
              <p:spPr>
                <a:xfrm>
                  <a:off x="1243" y="2074"/>
                  <a:ext cx="2121" cy="6"/>
                </a:xfrm>
                <a:prstGeom prst="rect">
                  <a:avLst/>
                </a:prstGeom>
                <a:solidFill>
                  <a:srgbClr val="A3A3A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17" name="Rectangle 91"/>
                <p:cNvSpPr/>
                <p:nvPr/>
              </p:nvSpPr>
              <p:spPr>
                <a:xfrm>
                  <a:off x="1243" y="2080"/>
                  <a:ext cx="2121" cy="6"/>
                </a:xfrm>
                <a:prstGeom prst="rect">
                  <a:avLst/>
                </a:prstGeom>
                <a:solidFill>
                  <a:srgbClr val="A8A8A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18" name="Rectangle 92"/>
                <p:cNvSpPr/>
                <p:nvPr/>
              </p:nvSpPr>
              <p:spPr>
                <a:xfrm>
                  <a:off x="1243" y="2086"/>
                  <a:ext cx="2121" cy="6"/>
                </a:xfrm>
                <a:prstGeom prst="rect">
                  <a:avLst/>
                </a:prstGeom>
                <a:solidFill>
                  <a:srgbClr val="ACACA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19" name="Rectangle 93"/>
                <p:cNvSpPr/>
                <p:nvPr/>
              </p:nvSpPr>
              <p:spPr>
                <a:xfrm>
                  <a:off x="1243" y="2092"/>
                  <a:ext cx="2121" cy="5"/>
                </a:xfrm>
                <a:prstGeom prst="rect">
                  <a:avLst/>
                </a:prstGeom>
                <a:solidFill>
                  <a:srgbClr val="B2B2B2"/>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20" name="Rectangle 94"/>
                <p:cNvSpPr/>
                <p:nvPr/>
              </p:nvSpPr>
              <p:spPr>
                <a:xfrm>
                  <a:off x="1243" y="2097"/>
                  <a:ext cx="2121" cy="6"/>
                </a:xfrm>
                <a:prstGeom prst="rect">
                  <a:avLst/>
                </a:prstGeom>
                <a:solidFill>
                  <a:srgbClr val="B8B8B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21" name="Rectangle 95"/>
                <p:cNvSpPr/>
                <p:nvPr/>
              </p:nvSpPr>
              <p:spPr>
                <a:xfrm>
                  <a:off x="1243" y="2103"/>
                  <a:ext cx="2121" cy="6"/>
                </a:xfrm>
                <a:prstGeom prst="rect">
                  <a:avLst/>
                </a:prstGeom>
                <a:solidFill>
                  <a:srgbClr val="BEBEBE"/>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22" name="Rectangle 96"/>
                <p:cNvSpPr/>
                <p:nvPr/>
              </p:nvSpPr>
              <p:spPr>
                <a:xfrm>
                  <a:off x="1243" y="2109"/>
                  <a:ext cx="2121" cy="6"/>
                </a:xfrm>
                <a:prstGeom prst="rect">
                  <a:avLst/>
                </a:prstGeom>
                <a:solidFill>
                  <a:srgbClr val="C3C3C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23" name="Rectangle 97"/>
                <p:cNvSpPr/>
                <p:nvPr/>
              </p:nvSpPr>
              <p:spPr>
                <a:xfrm>
                  <a:off x="1243" y="2115"/>
                  <a:ext cx="2121" cy="5"/>
                </a:xfrm>
                <a:prstGeom prst="rect">
                  <a:avLst/>
                </a:prstGeom>
                <a:solidFill>
                  <a:srgbClr val="C8C8C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24" name="Rectangle 98"/>
                <p:cNvSpPr/>
                <p:nvPr/>
              </p:nvSpPr>
              <p:spPr>
                <a:xfrm>
                  <a:off x="1243" y="2120"/>
                  <a:ext cx="2121" cy="6"/>
                </a:xfrm>
                <a:prstGeom prst="rect">
                  <a:avLst/>
                </a:prstGeom>
                <a:solidFill>
                  <a:srgbClr val="CCCCC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25" name="Rectangle 99"/>
                <p:cNvSpPr/>
                <p:nvPr/>
              </p:nvSpPr>
              <p:spPr>
                <a:xfrm>
                  <a:off x="1243" y="2126"/>
                  <a:ext cx="2121" cy="6"/>
                </a:xfrm>
                <a:prstGeom prst="rect">
                  <a:avLst/>
                </a:prstGeom>
                <a:solidFill>
                  <a:srgbClr val="D0D0D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26" name="Rectangle 100"/>
                <p:cNvSpPr/>
                <p:nvPr/>
              </p:nvSpPr>
              <p:spPr>
                <a:xfrm>
                  <a:off x="1243" y="2132"/>
                  <a:ext cx="2121" cy="6"/>
                </a:xfrm>
                <a:prstGeom prst="rect">
                  <a:avLst/>
                </a:prstGeom>
                <a:solidFill>
                  <a:srgbClr val="D3D3D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27" name="Rectangle 101"/>
                <p:cNvSpPr/>
                <p:nvPr/>
              </p:nvSpPr>
              <p:spPr>
                <a:xfrm>
                  <a:off x="1243" y="2138"/>
                  <a:ext cx="2121" cy="5"/>
                </a:xfrm>
                <a:prstGeom prst="rect">
                  <a:avLst/>
                </a:prstGeom>
                <a:solidFill>
                  <a:srgbClr val="D5D5D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28" name="Rectangle 102"/>
                <p:cNvSpPr/>
                <p:nvPr/>
              </p:nvSpPr>
              <p:spPr>
                <a:xfrm>
                  <a:off x="1243" y="2143"/>
                  <a:ext cx="2121" cy="6"/>
                </a:xfrm>
                <a:prstGeom prst="rect">
                  <a:avLst/>
                </a:prstGeom>
                <a:solidFill>
                  <a:srgbClr val="D6D6D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29" name="Rectangle 103"/>
                <p:cNvSpPr/>
                <p:nvPr/>
              </p:nvSpPr>
              <p:spPr>
                <a:xfrm>
                  <a:off x="1243" y="2149"/>
                  <a:ext cx="2121" cy="6"/>
                </a:xfrm>
                <a:prstGeom prst="rect">
                  <a:avLst/>
                </a:prstGeom>
                <a:solidFill>
                  <a:srgbClr val="D8D8D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30" name="Rectangle 104"/>
                <p:cNvSpPr/>
                <p:nvPr/>
              </p:nvSpPr>
              <p:spPr>
                <a:xfrm>
                  <a:off x="1243" y="2155"/>
                  <a:ext cx="2121" cy="6"/>
                </a:xfrm>
                <a:prstGeom prst="rect">
                  <a:avLst/>
                </a:prstGeom>
                <a:solidFill>
                  <a:srgbClr val="D9D9D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31" name="Rectangle 105"/>
                <p:cNvSpPr/>
                <p:nvPr/>
              </p:nvSpPr>
              <p:spPr>
                <a:xfrm>
                  <a:off x="1243" y="2161"/>
                  <a:ext cx="2121" cy="6"/>
                </a:xfrm>
                <a:prstGeom prst="rect">
                  <a:avLst/>
                </a:prstGeom>
                <a:solidFill>
                  <a:srgbClr val="D8D8D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32" name="Rectangle 106"/>
                <p:cNvSpPr/>
                <p:nvPr/>
              </p:nvSpPr>
              <p:spPr>
                <a:xfrm>
                  <a:off x="1243" y="2167"/>
                  <a:ext cx="2121" cy="5"/>
                </a:xfrm>
                <a:prstGeom prst="rect">
                  <a:avLst/>
                </a:prstGeom>
                <a:solidFill>
                  <a:srgbClr val="D6D6D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33" name="Rectangle 107"/>
                <p:cNvSpPr/>
                <p:nvPr/>
              </p:nvSpPr>
              <p:spPr>
                <a:xfrm>
                  <a:off x="1243" y="2172"/>
                  <a:ext cx="2121" cy="6"/>
                </a:xfrm>
                <a:prstGeom prst="rect">
                  <a:avLst/>
                </a:prstGeom>
                <a:solidFill>
                  <a:srgbClr val="D5D5D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34" name="Rectangle 108"/>
                <p:cNvSpPr/>
                <p:nvPr/>
              </p:nvSpPr>
              <p:spPr>
                <a:xfrm>
                  <a:off x="1243" y="2178"/>
                  <a:ext cx="2121" cy="6"/>
                </a:xfrm>
                <a:prstGeom prst="rect">
                  <a:avLst/>
                </a:prstGeom>
                <a:solidFill>
                  <a:srgbClr val="D3D3D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35" name="Rectangle 109"/>
                <p:cNvSpPr/>
                <p:nvPr/>
              </p:nvSpPr>
              <p:spPr>
                <a:xfrm>
                  <a:off x="1243" y="2184"/>
                  <a:ext cx="2121" cy="6"/>
                </a:xfrm>
                <a:prstGeom prst="rect">
                  <a:avLst/>
                </a:prstGeom>
                <a:solidFill>
                  <a:srgbClr val="D0D0D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36" name="Rectangle 110"/>
                <p:cNvSpPr/>
                <p:nvPr/>
              </p:nvSpPr>
              <p:spPr>
                <a:xfrm>
                  <a:off x="1243" y="2190"/>
                  <a:ext cx="2121" cy="5"/>
                </a:xfrm>
                <a:prstGeom prst="rect">
                  <a:avLst/>
                </a:prstGeom>
                <a:solidFill>
                  <a:srgbClr val="CCCCC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37" name="Rectangle 111"/>
                <p:cNvSpPr/>
                <p:nvPr/>
              </p:nvSpPr>
              <p:spPr>
                <a:xfrm>
                  <a:off x="1243" y="2195"/>
                  <a:ext cx="2121" cy="6"/>
                </a:xfrm>
                <a:prstGeom prst="rect">
                  <a:avLst/>
                </a:prstGeom>
                <a:solidFill>
                  <a:srgbClr val="C8C8C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38" name="Rectangle 112"/>
                <p:cNvSpPr/>
                <p:nvPr/>
              </p:nvSpPr>
              <p:spPr>
                <a:xfrm>
                  <a:off x="1243" y="2201"/>
                  <a:ext cx="2121" cy="6"/>
                </a:xfrm>
                <a:prstGeom prst="rect">
                  <a:avLst/>
                </a:prstGeom>
                <a:solidFill>
                  <a:srgbClr val="C3C3C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39" name="Rectangle 113"/>
                <p:cNvSpPr/>
                <p:nvPr/>
              </p:nvSpPr>
              <p:spPr>
                <a:xfrm>
                  <a:off x="1243" y="2207"/>
                  <a:ext cx="2121" cy="6"/>
                </a:xfrm>
                <a:prstGeom prst="rect">
                  <a:avLst/>
                </a:prstGeom>
                <a:solidFill>
                  <a:srgbClr val="BEBEBE"/>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40" name="Rectangle 114"/>
                <p:cNvSpPr/>
                <p:nvPr/>
              </p:nvSpPr>
              <p:spPr>
                <a:xfrm>
                  <a:off x="1243" y="2213"/>
                  <a:ext cx="2121" cy="5"/>
                </a:xfrm>
                <a:prstGeom prst="rect">
                  <a:avLst/>
                </a:prstGeom>
                <a:solidFill>
                  <a:srgbClr val="B8B8B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41" name="Rectangle 115"/>
                <p:cNvSpPr/>
                <p:nvPr/>
              </p:nvSpPr>
              <p:spPr>
                <a:xfrm>
                  <a:off x="1243" y="2218"/>
                  <a:ext cx="2121" cy="6"/>
                </a:xfrm>
                <a:prstGeom prst="rect">
                  <a:avLst/>
                </a:prstGeom>
                <a:solidFill>
                  <a:srgbClr val="B2B2B2"/>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42" name="Rectangle 116"/>
                <p:cNvSpPr/>
                <p:nvPr/>
              </p:nvSpPr>
              <p:spPr>
                <a:xfrm>
                  <a:off x="1243" y="2224"/>
                  <a:ext cx="2121" cy="6"/>
                </a:xfrm>
                <a:prstGeom prst="rect">
                  <a:avLst/>
                </a:prstGeom>
                <a:solidFill>
                  <a:srgbClr val="ACACA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43" name="Rectangle 117"/>
                <p:cNvSpPr/>
                <p:nvPr/>
              </p:nvSpPr>
              <p:spPr>
                <a:xfrm>
                  <a:off x="1243" y="2230"/>
                  <a:ext cx="2121" cy="6"/>
                </a:xfrm>
                <a:prstGeom prst="rect">
                  <a:avLst/>
                </a:prstGeom>
                <a:solidFill>
                  <a:srgbClr val="A8A8A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44" name="Rectangle 118"/>
                <p:cNvSpPr/>
                <p:nvPr/>
              </p:nvSpPr>
              <p:spPr>
                <a:xfrm>
                  <a:off x="1243" y="2236"/>
                  <a:ext cx="2121" cy="6"/>
                </a:xfrm>
                <a:prstGeom prst="rect">
                  <a:avLst/>
                </a:prstGeom>
                <a:solidFill>
                  <a:srgbClr val="A3A3A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45" name="Rectangle 119"/>
                <p:cNvSpPr/>
                <p:nvPr/>
              </p:nvSpPr>
              <p:spPr>
                <a:xfrm>
                  <a:off x="1243" y="2242"/>
                  <a:ext cx="2121" cy="5"/>
                </a:xfrm>
                <a:prstGeom prst="rect">
                  <a:avLst/>
                </a:prstGeom>
                <a:solidFill>
                  <a:srgbClr val="A0A0A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46" name="Rectangle 120"/>
                <p:cNvSpPr/>
                <p:nvPr/>
              </p:nvSpPr>
              <p:spPr>
                <a:xfrm>
                  <a:off x="1243" y="2247"/>
                  <a:ext cx="2121" cy="6"/>
                </a:xfrm>
                <a:prstGeom prst="rect">
                  <a:avLst/>
                </a:prstGeom>
                <a:solidFill>
                  <a:srgbClr val="9C9C9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47" name="Rectangle 121"/>
                <p:cNvSpPr/>
                <p:nvPr/>
              </p:nvSpPr>
              <p:spPr>
                <a:xfrm>
                  <a:off x="1243" y="2253"/>
                  <a:ext cx="2121" cy="6"/>
                </a:xfrm>
                <a:prstGeom prst="rect">
                  <a:avLst/>
                </a:prstGeom>
                <a:solidFill>
                  <a:srgbClr val="99999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48" name="Rectangle 122"/>
                <p:cNvSpPr/>
                <p:nvPr/>
              </p:nvSpPr>
              <p:spPr>
                <a:xfrm>
                  <a:off x="1249" y="2051"/>
                  <a:ext cx="2121" cy="219"/>
                </a:xfrm>
                <a:prstGeom prst="rect">
                  <a:avLst/>
                </a:prstGeom>
                <a:solidFill>
                  <a:schemeClr val="bg1">
                    <a:lumMod val="85000"/>
                  </a:schemeClr>
                </a:solidFill>
                <a:ln w="9525" cap="flat" cmpd="sng">
                  <a:noFill/>
                  <a:prstDash val="solid"/>
                  <a:miter/>
                  <a:headEnd type="none" w="med" len="med"/>
                  <a:tailEnd type="none" w="med" len="med"/>
                </a:ln>
                <a:effectLst/>
              </p:spPr>
              <p:txBody>
                <a:bodyPr>
                  <a:noAutofit/>
                </a:bodyPr>
                <a:lstStyle/>
                <a:p>
                  <a:pPr lvl="0" algn="l">
                    <a:buClrTx/>
                    <a:buSzTx/>
                    <a:buFontTx/>
                  </a:pPr>
                  <a:endParaRPr lang="zh-CN" altLang="en-US" sz="1200" dirty="0">
                    <a:ln>
                      <a:noFill/>
                    </a:ln>
                    <a:latin typeface="思源宋体 Light" panose="02020300000000000000" charset="-122"/>
                    <a:ea typeface="思源宋体 Light" panose="02020300000000000000" charset="-122"/>
                    <a:sym typeface="+mn-ea"/>
                  </a:endParaRPr>
                </a:p>
              </p:txBody>
            </p:sp>
            <p:sp>
              <p:nvSpPr>
                <p:cNvPr id="149" name="Rectangle 123"/>
                <p:cNvSpPr/>
                <p:nvPr/>
              </p:nvSpPr>
              <p:spPr>
                <a:xfrm>
                  <a:off x="1243" y="1601"/>
                  <a:ext cx="1291" cy="6"/>
                </a:xfrm>
                <a:prstGeom prst="rect">
                  <a:avLst/>
                </a:prstGeom>
                <a:solidFill>
                  <a:srgbClr val="96969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50" name="Rectangle 124"/>
                <p:cNvSpPr/>
                <p:nvPr/>
              </p:nvSpPr>
              <p:spPr>
                <a:xfrm>
                  <a:off x="1243" y="1607"/>
                  <a:ext cx="1291" cy="6"/>
                </a:xfrm>
                <a:prstGeom prst="rect">
                  <a:avLst/>
                </a:prstGeom>
                <a:solidFill>
                  <a:srgbClr val="98989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51" name="Rectangle 125"/>
                <p:cNvSpPr/>
                <p:nvPr/>
              </p:nvSpPr>
              <p:spPr>
                <a:xfrm>
                  <a:off x="1243" y="1613"/>
                  <a:ext cx="1291" cy="6"/>
                </a:xfrm>
                <a:prstGeom prst="rect">
                  <a:avLst/>
                </a:prstGeom>
                <a:solidFill>
                  <a:srgbClr val="99999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52" name="Rectangle 126"/>
                <p:cNvSpPr/>
                <p:nvPr/>
              </p:nvSpPr>
              <p:spPr>
                <a:xfrm>
                  <a:off x="1243" y="1619"/>
                  <a:ext cx="1291" cy="5"/>
                </a:xfrm>
                <a:prstGeom prst="rect">
                  <a:avLst/>
                </a:prstGeom>
                <a:solidFill>
                  <a:srgbClr val="9C9C9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53" name="Rectangle 127"/>
                <p:cNvSpPr/>
                <p:nvPr/>
              </p:nvSpPr>
              <p:spPr>
                <a:xfrm>
                  <a:off x="1243" y="1624"/>
                  <a:ext cx="1291" cy="6"/>
                </a:xfrm>
                <a:prstGeom prst="rect">
                  <a:avLst/>
                </a:prstGeom>
                <a:solidFill>
                  <a:srgbClr val="9F9F9F"/>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54" name="Rectangle 128"/>
                <p:cNvSpPr/>
                <p:nvPr/>
              </p:nvSpPr>
              <p:spPr>
                <a:xfrm>
                  <a:off x="1243" y="1630"/>
                  <a:ext cx="1291" cy="6"/>
                </a:xfrm>
                <a:prstGeom prst="rect">
                  <a:avLst/>
                </a:prstGeom>
                <a:solidFill>
                  <a:srgbClr val="A3A3A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55" name="Rectangle 129"/>
                <p:cNvSpPr/>
                <p:nvPr/>
              </p:nvSpPr>
              <p:spPr>
                <a:xfrm>
                  <a:off x="1243" y="1636"/>
                  <a:ext cx="1291" cy="6"/>
                </a:xfrm>
                <a:prstGeom prst="rect">
                  <a:avLst/>
                </a:prstGeom>
                <a:solidFill>
                  <a:srgbClr val="A8A8A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56" name="Rectangle 130"/>
                <p:cNvSpPr/>
                <p:nvPr/>
              </p:nvSpPr>
              <p:spPr>
                <a:xfrm>
                  <a:off x="1243" y="1642"/>
                  <a:ext cx="1291" cy="5"/>
                </a:xfrm>
                <a:prstGeom prst="rect">
                  <a:avLst/>
                </a:prstGeom>
                <a:solidFill>
                  <a:srgbClr val="ACACA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57" name="Rectangle 131"/>
                <p:cNvSpPr/>
                <p:nvPr/>
              </p:nvSpPr>
              <p:spPr>
                <a:xfrm>
                  <a:off x="1243" y="1647"/>
                  <a:ext cx="1291" cy="6"/>
                </a:xfrm>
                <a:prstGeom prst="rect">
                  <a:avLst/>
                </a:prstGeom>
                <a:solidFill>
                  <a:srgbClr val="B2B2B2"/>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58" name="Rectangle 132"/>
                <p:cNvSpPr/>
                <p:nvPr/>
              </p:nvSpPr>
              <p:spPr>
                <a:xfrm>
                  <a:off x="1243" y="1653"/>
                  <a:ext cx="1291" cy="6"/>
                </a:xfrm>
                <a:prstGeom prst="rect">
                  <a:avLst/>
                </a:prstGeom>
                <a:solidFill>
                  <a:srgbClr val="B8B8B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59" name="Rectangle 133"/>
                <p:cNvSpPr/>
                <p:nvPr/>
              </p:nvSpPr>
              <p:spPr>
                <a:xfrm>
                  <a:off x="1243" y="1659"/>
                  <a:ext cx="1291" cy="6"/>
                </a:xfrm>
                <a:prstGeom prst="rect">
                  <a:avLst/>
                </a:prstGeom>
                <a:solidFill>
                  <a:srgbClr val="BEBEBE"/>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60" name="Rectangle 134"/>
                <p:cNvSpPr/>
                <p:nvPr/>
              </p:nvSpPr>
              <p:spPr>
                <a:xfrm>
                  <a:off x="1243" y="1665"/>
                  <a:ext cx="1291" cy="6"/>
                </a:xfrm>
                <a:prstGeom prst="rect">
                  <a:avLst/>
                </a:prstGeom>
                <a:solidFill>
                  <a:srgbClr val="C3C3C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61" name="Rectangle 135"/>
                <p:cNvSpPr/>
                <p:nvPr/>
              </p:nvSpPr>
              <p:spPr>
                <a:xfrm>
                  <a:off x="1243" y="1671"/>
                  <a:ext cx="1291" cy="5"/>
                </a:xfrm>
                <a:prstGeom prst="rect">
                  <a:avLst/>
                </a:prstGeom>
                <a:solidFill>
                  <a:srgbClr val="C8C8C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62" name="Rectangle 136"/>
                <p:cNvSpPr/>
                <p:nvPr/>
              </p:nvSpPr>
              <p:spPr>
                <a:xfrm>
                  <a:off x="1243" y="1676"/>
                  <a:ext cx="1291" cy="6"/>
                </a:xfrm>
                <a:prstGeom prst="rect">
                  <a:avLst/>
                </a:prstGeom>
                <a:solidFill>
                  <a:srgbClr val="CCCCC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63" name="Rectangle 137"/>
                <p:cNvSpPr/>
                <p:nvPr/>
              </p:nvSpPr>
              <p:spPr>
                <a:xfrm>
                  <a:off x="1243" y="1682"/>
                  <a:ext cx="1291" cy="6"/>
                </a:xfrm>
                <a:prstGeom prst="rect">
                  <a:avLst/>
                </a:prstGeom>
                <a:solidFill>
                  <a:srgbClr val="D0D0D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64" name="Rectangle 138"/>
                <p:cNvSpPr/>
                <p:nvPr/>
              </p:nvSpPr>
              <p:spPr>
                <a:xfrm>
                  <a:off x="1243" y="1688"/>
                  <a:ext cx="1291" cy="6"/>
                </a:xfrm>
                <a:prstGeom prst="rect">
                  <a:avLst/>
                </a:prstGeom>
                <a:solidFill>
                  <a:srgbClr val="D3D3D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65" name="Rectangle 139"/>
                <p:cNvSpPr/>
                <p:nvPr/>
              </p:nvSpPr>
              <p:spPr>
                <a:xfrm>
                  <a:off x="1243" y="1694"/>
                  <a:ext cx="1291" cy="5"/>
                </a:xfrm>
                <a:prstGeom prst="rect">
                  <a:avLst/>
                </a:prstGeom>
                <a:solidFill>
                  <a:srgbClr val="D5D5D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66" name="Rectangle 140"/>
                <p:cNvSpPr/>
                <p:nvPr/>
              </p:nvSpPr>
              <p:spPr>
                <a:xfrm>
                  <a:off x="1243" y="1699"/>
                  <a:ext cx="1291" cy="6"/>
                </a:xfrm>
                <a:prstGeom prst="rect">
                  <a:avLst/>
                </a:prstGeom>
                <a:solidFill>
                  <a:srgbClr val="D6D6D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67" name="Rectangle 141"/>
                <p:cNvSpPr/>
                <p:nvPr/>
              </p:nvSpPr>
              <p:spPr>
                <a:xfrm>
                  <a:off x="1243" y="1705"/>
                  <a:ext cx="1291" cy="6"/>
                </a:xfrm>
                <a:prstGeom prst="rect">
                  <a:avLst/>
                </a:prstGeom>
                <a:solidFill>
                  <a:srgbClr val="D8D8D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68" name="Rectangle 142"/>
                <p:cNvSpPr/>
                <p:nvPr/>
              </p:nvSpPr>
              <p:spPr>
                <a:xfrm>
                  <a:off x="1243" y="1711"/>
                  <a:ext cx="1291" cy="6"/>
                </a:xfrm>
                <a:prstGeom prst="rect">
                  <a:avLst/>
                </a:prstGeom>
                <a:solidFill>
                  <a:srgbClr val="D9D9D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69" name="Rectangle 143"/>
                <p:cNvSpPr/>
                <p:nvPr/>
              </p:nvSpPr>
              <p:spPr>
                <a:xfrm>
                  <a:off x="1243" y="1717"/>
                  <a:ext cx="1291" cy="5"/>
                </a:xfrm>
                <a:prstGeom prst="rect">
                  <a:avLst/>
                </a:prstGeom>
                <a:solidFill>
                  <a:srgbClr val="D8D8D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70" name="Rectangle 144"/>
                <p:cNvSpPr/>
                <p:nvPr/>
              </p:nvSpPr>
              <p:spPr>
                <a:xfrm>
                  <a:off x="1243" y="1722"/>
                  <a:ext cx="1291" cy="6"/>
                </a:xfrm>
                <a:prstGeom prst="rect">
                  <a:avLst/>
                </a:prstGeom>
                <a:solidFill>
                  <a:srgbClr val="D6D6D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71" name="Rectangle 145"/>
                <p:cNvSpPr/>
                <p:nvPr/>
              </p:nvSpPr>
              <p:spPr>
                <a:xfrm>
                  <a:off x="1243" y="1728"/>
                  <a:ext cx="1291" cy="6"/>
                </a:xfrm>
                <a:prstGeom prst="rect">
                  <a:avLst/>
                </a:prstGeom>
                <a:solidFill>
                  <a:srgbClr val="D5D5D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72" name="Rectangle 146"/>
                <p:cNvSpPr/>
                <p:nvPr/>
              </p:nvSpPr>
              <p:spPr>
                <a:xfrm>
                  <a:off x="1243" y="1734"/>
                  <a:ext cx="1291" cy="6"/>
                </a:xfrm>
                <a:prstGeom prst="rect">
                  <a:avLst/>
                </a:prstGeom>
                <a:solidFill>
                  <a:srgbClr val="D3D3D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73" name="Rectangle 147"/>
                <p:cNvSpPr/>
                <p:nvPr/>
              </p:nvSpPr>
              <p:spPr>
                <a:xfrm>
                  <a:off x="1243" y="1740"/>
                  <a:ext cx="1291" cy="6"/>
                </a:xfrm>
                <a:prstGeom prst="rect">
                  <a:avLst/>
                </a:prstGeom>
                <a:solidFill>
                  <a:srgbClr val="D0D0D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74" name="Rectangle 148"/>
                <p:cNvSpPr/>
                <p:nvPr/>
              </p:nvSpPr>
              <p:spPr>
                <a:xfrm>
                  <a:off x="1243" y="1746"/>
                  <a:ext cx="1291" cy="5"/>
                </a:xfrm>
                <a:prstGeom prst="rect">
                  <a:avLst/>
                </a:prstGeom>
                <a:solidFill>
                  <a:srgbClr val="CCCCC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75" name="Rectangle 149"/>
                <p:cNvSpPr/>
                <p:nvPr/>
              </p:nvSpPr>
              <p:spPr>
                <a:xfrm>
                  <a:off x="1243" y="1751"/>
                  <a:ext cx="1291" cy="6"/>
                </a:xfrm>
                <a:prstGeom prst="rect">
                  <a:avLst/>
                </a:prstGeom>
                <a:solidFill>
                  <a:srgbClr val="C8C8C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76" name="Rectangle 150"/>
                <p:cNvSpPr/>
                <p:nvPr/>
              </p:nvSpPr>
              <p:spPr>
                <a:xfrm>
                  <a:off x="1243" y="1757"/>
                  <a:ext cx="1291" cy="6"/>
                </a:xfrm>
                <a:prstGeom prst="rect">
                  <a:avLst/>
                </a:prstGeom>
                <a:solidFill>
                  <a:srgbClr val="C3C3C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77" name="Rectangle 151"/>
                <p:cNvSpPr/>
                <p:nvPr/>
              </p:nvSpPr>
              <p:spPr>
                <a:xfrm>
                  <a:off x="1243" y="1763"/>
                  <a:ext cx="1291" cy="6"/>
                </a:xfrm>
                <a:prstGeom prst="rect">
                  <a:avLst/>
                </a:prstGeom>
                <a:solidFill>
                  <a:srgbClr val="BEBEBE"/>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78" name="Rectangle 152"/>
                <p:cNvSpPr/>
                <p:nvPr/>
              </p:nvSpPr>
              <p:spPr>
                <a:xfrm>
                  <a:off x="1243" y="1769"/>
                  <a:ext cx="1291" cy="5"/>
                </a:xfrm>
                <a:prstGeom prst="rect">
                  <a:avLst/>
                </a:prstGeom>
                <a:solidFill>
                  <a:srgbClr val="B8B8B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79" name="Rectangle 153"/>
                <p:cNvSpPr/>
                <p:nvPr/>
              </p:nvSpPr>
              <p:spPr>
                <a:xfrm>
                  <a:off x="1243" y="1774"/>
                  <a:ext cx="1291" cy="6"/>
                </a:xfrm>
                <a:prstGeom prst="rect">
                  <a:avLst/>
                </a:prstGeom>
                <a:solidFill>
                  <a:srgbClr val="B2B2B2"/>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80" name="Rectangle 154"/>
                <p:cNvSpPr/>
                <p:nvPr/>
              </p:nvSpPr>
              <p:spPr>
                <a:xfrm>
                  <a:off x="1243" y="1780"/>
                  <a:ext cx="1291" cy="6"/>
                </a:xfrm>
                <a:prstGeom prst="rect">
                  <a:avLst/>
                </a:prstGeom>
                <a:solidFill>
                  <a:srgbClr val="ACACA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81" name="Rectangle 155"/>
                <p:cNvSpPr/>
                <p:nvPr/>
              </p:nvSpPr>
              <p:spPr>
                <a:xfrm>
                  <a:off x="1243" y="1786"/>
                  <a:ext cx="1291" cy="6"/>
                </a:xfrm>
                <a:prstGeom prst="rect">
                  <a:avLst/>
                </a:prstGeom>
                <a:solidFill>
                  <a:srgbClr val="A8A8A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82" name="Rectangle 156"/>
                <p:cNvSpPr/>
                <p:nvPr/>
              </p:nvSpPr>
              <p:spPr>
                <a:xfrm>
                  <a:off x="1243" y="1792"/>
                  <a:ext cx="1291" cy="5"/>
                </a:xfrm>
                <a:prstGeom prst="rect">
                  <a:avLst/>
                </a:prstGeom>
                <a:solidFill>
                  <a:srgbClr val="A3A3A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83" name="Rectangle 157"/>
                <p:cNvSpPr/>
                <p:nvPr/>
              </p:nvSpPr>
              <p:spPr>
                <a:xfrm>
                  <a:off x="1243" y="1797"/>
                  <a:ext cx="1291" cy="6"/>
                </a:xfrm>
                <a:prstGeom prst="rect">
                  <a:avLst/>
                </a:prstGeom>
                <a:solidFill>
                  <a:srgbClr val="A0A0A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84" name="Rectangle 158"/>
                <p:cNvSpPr/>
                <p:nvPr/>
              </p:nvSpPr>
              <p:spPr>
                <a:xfrm>
                  <a:off x="1243" y="1803"/>
                  <a:ext cx="1291" cy="6"/>
                </a:xfrm>
                <a:prstGeom prst="rect">
                  <a:avLst/>
                </a:prstGeom>
                <a:solidFill>
                  <a:srgbClr val="9C9C9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85" name="Rectangle 159"/>
                <p:cNvSpPr/>
                <p:nvPr/>
              </p:nvSpPr>
              <p:spPr>
                <a:xfrm>
                  <a:off x="1243" y="1809"/>
                  <a:ext cx="1291" cy="6"/>
                </a:xfrm>
                <a:prstGeom prst="rect">
                  <a:avLst/>
                </a:prstGeom>
                <a:solidFill>
                  <a:srgbClr val="99999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86" name="Rectangle 160"/>
                <p:cNvSpPr/>
                <p:nvPr/>
              </p:nvSpPr>
              <p:spPr>
                <a:xfrm>
                  <a:off x="1249" y="1607"/>
                  <a:ext cx="1291" cy="219"/>
                </a:xfrm>
                <a:prstGeom prst="rect">
                  <a:avLst/>
                </a:prstGeom>
                <a:solidFill>
                  <a:schemeClr val="bg1">
                    <a:lumMod val="85000"/>
                  </a:schemeClr>
                </a:solidFill>
                <a:ln w="9525" cap="flat" cmpd="sng">
                  <a:noFill/>
                  <a:prstDash val="solid"/>
                  <a:miter/>
                  <a:headEnd type="none" w="med" len="med"/>
                  <a:tailEnd type="none" w="med" len="med"/>
                </a:ln>
                <a:effectLst/>
              </p:spPr>
              <p:txBody>
                <a:bodyPr>
                  <a:noAutofit/>
                </a:bodyPr>
                <a:lstStyle/>
                <a:p>
                  <a:pPr lvl="0" algn="l">
                    <a:buClrTx/>
                    <a:buSzTx/>
                    <a:buFontTx/>
                  </a:pPr>
                  <a:endParaRPr lang="zh-CN" altLang="en-US" sz="1200" dirty="0">
                    <a:ln>
                      <a:noFill/>
                    </a:ln>
                    <a:latin typeface="思源宋体 Light" panose="02020300000000000000" charset="-122"/>
                    <a:ea typeface="思源宋体 Light" panose="02020300000000000000" charset="-122"/>
                    <a:sym typeface="+mn-ea"/>
                  </a:endParaRPr>
                </a:p>
              </p:txBody>
            </p:sp>
            <p:sp>
              <p:nvSpPr>
                <p:cNvPr id="187" name="Rectangle 161"/>
                <p:cNvSpPr/>
                <p:nvPr/>
              </p:nvSpPr>
              <p:spPr>
                <a:xfrm>
                  <a:off x="1243" y="1157"/>
                  <a:ext cx="1112" cy="6"/>
                </a:xfrm>
                <a:prstGeom prst="rect">
                  <a:avLst/>
                </a:prstGeom>
                <a:solidFill>
                  <a:srgbClr val="96969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88" name="Rectangle 162"/>
                <p:cNvSpPr/>
                <p:nvPr/>
              </p:nvSpPr>
              <p:spPr>
                <a:xfrm>
                  <a:off x="1243" y="1163"/>
                  <a:ext cx="1112" cy="6"/>
                </a:xfrm>
                <a:prstGeom prst="rect">
                  <a:avLst/>
                </a:prstGeom>
                <a:solidFill>
                  <a:srgbClr val="98989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89" name="Rectangle 163"/>
                <p:cNvSpPr/>
                <p:nvPr/>
              </p:nvSpPr>
              <p:spPr>
                <a:xfrm>
                  <a:off x="1243" y="1169"/>
                  <a:ext cx="1112" cy="6"/>
                </a:xfrm>
                <a:prstGeom prst="rect">
                  <a:avLst/>
                </a:prstGeom>
                <a:solidFill>
                  <a:srgbClr val="99999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90" name="Rectangle 164"/>
                <p:cNvSpPr/>
                <p:nvPr/>
              </p:nvSpPr>
              <p:spPr>
                <a:xfrm>
                  <a:off x="1243" y="1175"/>
                  <a:ext cx="1112" cy="5"/>
                </a:xfrm>
                <a:prstGeom prst="rect">
                  <a:avLst/>
                </a:prstGeom>
                <a:solidFill>
                  <a:srgbClr val="9C9C9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91" name="Rectangle 165"/>
                <p:cNvSpPr/>
                <p:nvPr/>
              </p:nvSpPr>
              <p:spPr>
                <a:xfrm>
                  <a:off x="1243" y="1180"/>
                  <a:ext cx="1112" cy="6"/>
                </a:xfrm>
                <a:prstGeom prst="rect">
                  <a:avLst/>
                </a:prstGeom>
                <a:solidFill>
                  <a:srgbClr val="9F9F9F"/>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92" name="Rectangle 166"/>
                <p:cNvSpPr/>
                <p:nvPr/>
              </p:nvSpPr>
              <p:spPr>
                <a:xfrm>
                  <a:off x="1243" y="1186"/>
                  <a:ext cx="1112" cy="6"/>
                </a:xfrm>
                <a:prstGeom prst="rect">
                  <a:avLst/>
                </a:prstGeom>
                <a:solidFill>
                  <a:srgbClr val="A3A3A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93" name="Rectangle 167"/>
                <p:cNvSpPr/>
                <p:nvPr/>
              </p:nvSpPr>
              <p:spPr>
                <a:xfrm>
                  <a:off x="1243" y="1192"/>
                  <a:ext cx="1112" cy="6"/>
                </a:xfrm>
                <a:prstGeom prst="rect">
                  <a:avLst/>
                </a:prstGeom>
                <a:solidFill>
                  <a:srgbClr val="A8A8A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94" name="Rectangle 168"/>
                <p:cNvSpPr/>
                <p:nvPr/>
              </p:nvSpPr>
              <p:spPr>
                <a:xfrm>
                  <a:off x="1243" y="1198"/>
                  <a:ext cx="1112" cy="5"/>
                </a:xfrm>
                <a:prstGeom prst="rect">
                  <a:avLst/>
                </a:prstGeom>
                <a:solidFill>
                  <a:srgbClr val="ACACA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95" name="Rectangle 169"/>
                <p:cNvSpPr/>
                <p:nvPr/>
              </p:nvSpPr>
              <p:spPr>
                <a:xfrm>
                  <a:off x="1243" y="1203"/>
                  <a:ext cx="1112" cy="6"/>
                </a:xfrm>
                <a:prstGeom prst="rect">
                  <a:avLst/>
                </a:prstGeom>
                <a:solidFill>
                  <a:srgbClr val="B2B2B2"/>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96" name="Rectangle 170"/>
                <p:cNvSpPr/>
                <p:nvPr/>
              </p:nvSpPr>
              <p:spPr>
                <a:xfrm>
                  <a:off x="1243" y="1209"/>
                  <a:ext cx="1112" cy="6"/>
                </a:xfrm>
                <a:prstGeom prst="rect">
                  <a:avLst/>
                </a:prstGeom>
                <a:solidFill>
                  <a:srgbClr val="B8B8B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97" name="Rectangle 171"/>
                <p:cNvSpPr/>
                <p:nvPr/>
              </p:nvSpPr>
              <p:spPr>
                <a:xfrm>
                  <a:off x="1243" y="1215"/>
                  <a:ext cx="1112" cy="6"/>
                </a:xfrm>
                <a:prstGeom prst="rect">
                  <a:avLst/>
                </a:prstGeom>
                <a:solidFill>
                  <a:srgbClr val="BEBEBE"/>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98" name="Rectangle 172"/>
                <p:cNvSpPr/>
                <p:nvPr/>
              </p:nvSpPr>
              <p:spPr>
                <a:xfrm>
                  <a:off x="1243" y="1221"/>
                  <a:ext cx="1112" cy="5"/>
                </a:xfrm>
                <a:prstGeom prst="rect">
                  <a:avLst/>
                </a:prstGeom>
                <a:solidFill>
                  <a:srgbClr val="C3C3C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199" name="Rectangle 173"/>
                <p:cNvSpPr/>
                <p:nvPr/>
              </p:nvSpPr>
              <p:spPr>
                <a:xfrm>
                  <a:off x="1243" y="1226"/>
                  <a:ext cx="1112" cy="6"/>
                </a:xfrm>
                <a:prstGeom prst="rect">
                  <a:avLst/>
                </a:prstGeom>
                <a:solidFill>
                  <a:srgbClr val="C8C8C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00" name="Rectangle 174"/>
                <p:cNvSpPr/>
                <p:nvPr/>
              </p:nvSpPr>
              <p:spPr>
                <a:xfrm>
                  <a:off x="1243" y="1232"/>
                  <a:ext cx="1112" cy="6"/>
                </a:xfrm>
                <a:prstGeom prst="rect">
                  <a:avLst/>
                </a:prstGeom>
                <a:solidFill>
                  <a:srgbClr val="CCCCC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01" name="Rectangle 175"/>
                <p:cNvSpPr/>
                <p:nvPr/>
              </p:nvSpPr>
              <p:spPr>
                <a:xfrm>
                  <a:off x="1243" y="1238"/>
                  <a:ext cx="1112" cy="6"/>
                </a:xfrm>
                <a:prstGeom prst="rect">
                  <a:avLst/>
                </a:prstGeom>
                <a:solidFill>
                  <a:srgbClr val="D0D0D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02" name="Rectangle 176"/>
                <p:cNvSpPr/>
                <p:nvPr/>
              </p:nvSpPr>
              <p:spPr>
                <a:xfrm>
                  <a:off x="1243" y="1244"/>
                  <a:ext cx="1112" cy="6"/>
                </a:xfrm>
                <a:prstGeom prst="rect">
                  <a:avLst/>
                </a:prstGeom>
                <a:solidFill>
                  <a:srgbClr val="D3D3D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03" name="Rectangle 177"/>
                <p:cNvSpPr/>
                <p:nvPr/>
              </p:nvSpPr>
              <p:spPr>
                <a:xfrm>
                  <a:off x="1243" y="1250"/>
                  <a:ext cx="1112" cy="5"/>
                </a:xfrm>
                <a:prstGeom prst="rect">
                  <a:avLst/>
                </a:prstGeom>
                <a:solidFill>
                  <a:srgbClr val="D5D5D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04" name="Rectangle 178"/>
                <p:cNvSpPr/>
                <p:nvPr/>
              </p:nvSpPr>
              <p:spPr>
                <a:xfrm>
                  <a:off x="1243" y="1255"/>
                  <a:ext cx="1112" cy="6"/>
                </a:xfrm>
                <a:prstGeom prst="rect">
                  <a:avLst/>
                </a:prstGeom>
                <a:solidFill>
                  <a:srgbClr val="D6D6D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05" name="Rectangle 179"/>
                <p:cNvSpPr/>
                <p:nvPr/>
              </p:nvSpPr>
              <p:spPr>
                <a:xfrm>
                  <a:off x="1243" y="1261"/>
                  <a:ext cx="1112" cy="6"/>
                </a:xfrm>
                <a:prstGeom prst="rect">
                  <a:avLst/>
                </a:prstGeom>
                <a:solidFill>
                  <a:srgbClr val="D8D8D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06" name="Rectangle 180"/>
                <p:cNvSpPr/>
                <p:nvPr/>
              </p:nvSpPr>
              <p:spPr>
                <a:xfrm>
                  <a:off x="1243" y="1267"/>
                  <a:ext cx="1112" cy="6"/>
                </a:xfrm>
                <a:prstGeom prst="rect">
                  <a:avLst/>
                </a:prstGeom>
                <a:solidFill>
                  <a:srgbClr val="D9D9D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07" name="Rectangle 181"/>
                <p:cNvSpPr/>
                <p:nvPr/>
              </p:nvSpPr>
              <p:spPr>
                <a:xfrm>
                  <a:off x="1243" y="1273"/>
                  <a:ext cx="1112" cy="5"/>
                </a:xfrm>
                <a:prstGeom prst="rect">
                  <a:avLst/>
                </a:prstGeom>
                <a:solidFill>
                  <a:srgbClr val="D8D8D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08" name="Rectangle 182"/>
                <p:cNvSpPr/>
                <p:nvPr/>
              </p:nvSpPr>
              <p:spPr>
                <a:xfrm>
                  <a:off x="1243" y="1278"/>
                  <a:ext cx="1112" cy="6"/>
                </a:xfrm>
                <a:prstGeom prst="rect">
                  <a:avLst/>
                </a:prstGeom>
                <a:solidFill>
                  <a:srgbClr val="D6D6D6"/>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09" name="Rectangle 183"/>
                <p:cNvSpPr/>
                <p:nvPr/>
              </p:nvSpPr>
              <p:spPr>
                <a:xfrm>
                  <a:off x="1243" y="1284"/>
                  <a:ext cx="1112" cy="6"/>
                </a:xfrm>
                <a:prstGeom prst="rect">
                  <a:avLst/>
                </a:prstGeom>
                <a:solidFill>
                  <a:srgbClr val="D5D5D5"/>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10" name="Rectangle 184"/>
                <p:cNvSpPr/>
                <p:nvPr/>
              </p:nvSpPr>
              <p:spPr>
                <a:xfrm>
                  <a:off x="1243" y="1290"/>
                  <a:ext cx="1112" cy="6"/>
                </a:xfrm>
                <a:prstGeom prst="rect">
                  <a:avLst/>
                </a:prstGeom>
                <a:solidFill>
                  <a:srgbClr val="D3D3D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11" name="Rectangle 185"/>
                <p:cNvSpPr/>
                <p:nvPr/>
              </p:nvSpPr>
              <p:spPr>
                <a:xfrm>
                  <a:off x="1243" y="1296"/>
                  <a:ext cx="1112" cy="5"/>
                </a:xfrm>
                <a:prstGeom prst="rect">
                  <a:avLst/>
                </a:prstGeom>
                <a:solidFill>
                  <a:srgbClr val="D0D0D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12" name="Rectangle 186"/>
                <p:cNvSpPr/>
                <p:nvPr/>
              </p:nvSpPr>
              <p:spPr>
                <a:xfrm>
                  <a:off x="1243" y="1301"/>
                  <a:ext cx="1112" cy="6"/>
                </a:xfrm>
                <a:prstGeom prst="rect">
                  <a:avLst/>
                </a:prstGeom>
                <a:solidFill>
                  <a:srgbClr val="CCCCC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13" name="Rectangle 187"/>
                <p:cNvSpPr/>
                <p:nvPr/>
              </p:nvSpPr>
              <p:spPr>
                <a:xfrm>
                  <a:off x="1243" y="1307"/>
                  <a:ext cx="1112" cy="6"/>
                </a:xfrm>
                <a:prstGeom prst="rect">
                  <a:avLst/>
                </a:prstGeom>
                <a:solidFill>
                  <a:srgbClr val="C8C8C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14" name="Rectangle 188"/>
                <p:cNvSpPr/>
                <p:nvPr/>
              </p:nvSpPr>
              <p:spPr>
                <a:xfrm>
                  <a:off x="1243" y="1313"/>
                  <a:ext cx="1112" cy="6"/>
                </a:xfrm>
                <a:prstGeom prst="rect">
                  <a:avLst/>
                </a:prstGeom>
                <a:solidFill>
                  <a:srgbClr val="C3C3C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15" name="Rectangle 189"/>
                <p:cNvSpPr/>
                <p:nvPr/>
              </p:nvSpPr>
              <p:spPr>
                <a:xfrm>
                  <a:off x="1243" y="1319"/>
                  <a:ext cx="1112" cy="6"/>
                </a:xfrm>
                <a:prstGeom prst="rect">
                  <a:avLst/>
                </a:prstGeom>
                <a:solidFill>
                  <a:srgbClr val="BEBEBE"/>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16" name="Rectangle 190"/>
                <p:cNvSpPr/>
                <p:nvPr/>
              </p:nvSpPr>
              <p:spPr>
                <a:xfrm>
                  <a:off x="1243" y="1325"/>
                  <a:ext cx="1112" cy="5"/>
                </a:xfrm>
                <a:prstGeom prst="rect">
                  <a:avLst/>
                </a:prstGeom>
                <a:solidFill>
                  <a:srgbClr val="B8B8B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17" name="Rectangle 191"/>
                <p:cNvSpPr/>
                <p:nvPr/>
              </p:nvSpPr>
              <p:spPr>
                <a:xfrm>
                  <a:off x="1243" y="1330"/>
                  <a:ext cx="1112" cy="6"/>
                </a:xfrm>
                <a:prstGeom prst="rect">
                  <a:avLst/>
                </a:prstGeom>
                <a:solidFill>
                  <a:srgbClr val="B2B2B2"/>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18" name="Rectangle 192"/>
                <p:cNvSpPr/>
                <p:nvPr/>
              </p:nvSpPr>
              <p:spPr>
                <a:xfrm>
                  <a:off x="1243" y="1336"/>
                  <a:ext cx="1112" cy="6"/>
                </a:xfrm>
                <a:prstGeom prst="rect">
                  <a:avLst/>
                </a:prstGeom>
                <a:solidFill>
                  <a:srgbClr val="ACACA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19" name="Rectangle 193"/>
                <p:cNvSpPr/>
                <p:nvPr/>
              </p:nvSpPr>
              <p:spPr>
                <a:xfrm>
                  <a:off x="1243" y="1342"/>
                  <a:ext cx="1112" cy="6"/>
                </a:xfrm>
                <a:prstGeom prst="rect">
                  <a:avLst/>
                </a:prstGeom>
                <a:solidFill>
                  <a:srgbClr val="A8A8A8"/>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20" name="Rectangle 194"/>
                <p:cNvSpPr/>
                <p:nvPr/>
              </p:nvSpPr>
              <p:spPr>
                <a:xfrm>
                  <a:off x="1243" y="1348"/>
                  <a:ext cx="1112" cy="5"/>
                </a:xfrm>
                <a:prstGeom prst="rect">
                  <a:avLst/>
                </a:prstGeom>
                <a:solidFill>
                  <a:srgbClr val="A3A3A3"/>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21" name="Rectangle 195"/>
                <p:cNvSpPr/>
                <p:nvPr/>
              </p:nvSpPr>
              <p:spPr>
                <a:xfrm>
                  <a:off x="1243" y="1353"/>
                  <a:ext cx="1112" cy="6"/>
                </a:xfrm>
                <a:prstGeom prst="rect">
                  <a:avLst/>
                </a:prstGeom>
                <a:solidFill>
                  <a:srgbClr val="A0A0A0"/>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22" name="Rectangle 196"/>
                <p:cNvSpPr/>
                <p:nvPr/>
              </p:nvSpPr>
              <p:spPr>
                <a:xfrm>
                  <a:off x="1243" y="1359"/>
                  <a:ext cx="1112" cy="6"/>
                </a:xfrm>
                <a:prstGeom prst="rect">
                  <a:avLst/>
                </a:prstGeom>
                <a:solidFill>
                  <a:srgbClr val="9C9C9C"/>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23" name="Rectangle 197"/>
                <p:cNvSpPr/>
                <p:nvPr/>
              </p:nvSpPr>
              <p:spPr>
                <a:xfrm>
                  <a:off x="1243" y="1365"/>
                  <a:ext cx="1112" cy="6"/>
                </a:xfrm>
                <a:prstGeom prst="rect">
                  <a:avLst/>
                </a:prstGeom>
                <a:solidFill>
                  <a:srgbClr val="999999"/>
                </a:solidFill>
                <a:ln w="9525">
                  <a:noFill/>
                </a:ln>
              </p:spPr>
              <p:txBody>
                <a:bodyPr/>
                <a:lstStyle/>
                <a:p>
                  <a:endParaRPr lang="zh-CN" altLang="en-US" sz="1200" dirty="0">
                    <a:solidFill>
                      <a:schemeClr val="tx1"/>
                    </a:solidFill>
                    <a:latin typeface="思源宋体 Light" panose="02020300000000000000" charset="-122"/>
                    <a:ea typeface="思源宋体 Light" panose="02020300000000000000" charset="-122"/>
                  </a:endParaRPr>
                </a:p>
              </p:txBody>
            </p:sp>
            <p:sp>
              <p:nvSpPr>
                <p:cNvPr id="224" name="Rectangle 198"/>
                <p:cNvSpPr/>
                <p:nvPr/>
              </p:nvSpPr>
              <p:spPr>
                <a:xfrm>
                  <a:off x="1249" y="1163"/>
                  <a:ext cx="1112" cy="219"/>
                </a:xfrm>
                <a:prstGeom prst="rect">
                  <a:avLst/>
                </a:prstGeom>
                <a:solidFill>
                  <a:schemeClr val="bg1">
                    <a:lumMod val="85000"/>
                  </a:schemeClr>
                </a:solidFill>
                <a:ln w="9525" cap="flat" cmpd="sng">
                  <a:noFill/>
                  <a:prstDash val="solid"/>
                  <a:miter/>
                  <a:headEnd type="none" w="med" len="med"/>
                  <a:tailEnd type="none" w="med" len="med"/>
                </a:ln>
                <a:effectLst/>
              </p:spPr>
              <p:txBody>
                <a:bodyPr/>
                <a:lstStyle/>
                <a:p>
                  <a:endParaRPr lang="zh-CN" altLang="en-US" sz="1200" dirty="0">
                    <a:ln>
                      <a:noFill/>
                    </a:ln>
                    <a:solidFill>
                      <a:schemeClr val="tx1"/>
                    </a:solidFill>
                    <a:latin typeface="思源宋体 Light" panose="02020300000000000000" charset="-122"/>
                    <a:ea typeface="思源宋体 Light" panose="02020300000000000000" charset="-122"/>
                  </a:endParaRPr>
                </a:p>
              </p:txBody>
            </p:sp>
            <p:sp>
              <p:nvSpPr>
                <p:cNvPr id="225" name="Line 199"/>
                <p:cNvSpPr/>
                <p:nvPr/>
              </p:nvSpPr>
              <p:spPr>
                <a:xfrm>
                  <a:off x="1249" y="3268"/>
                  <a:ext cx="3983" cy="1"/>
                </a:xfrm>
                <a:prstGeom prst="line">
                  <a:avLst/>
                </a:prstGeom>
                <a:ln w="9525" cap="flat" cmpd="sng">
                  <a:solidFill>
                    <a:srgbClr val="FFFFFF"/>
                  </a:solidFill>
                  <a:prstDash val="solid"/>
                  <a:headEnd type="none" w="med" len="med"/>
                  <a:tailEnd type="none" w="med" len="med"/>
                </a:ln>
              </p:spPr>
            </p:sp>
            <p:sp>
              <p:nvSpPr>
                <p:cNvPr id="226" name="Line 200"/>
                <p:cNvSpPr/>
                <p:nvPr/>
              </p:nvSpPr>
              <p:spPr>
                <a:xfrm flipV="1">
                  <a:off x="1249" y="3268"/>
                  <a:ext cx="1" cy="40"/>
                </a:xfrm>
                <a:prstGeom prst="line">
                  <a:avLst/>
                </a:prstGeom>
                <a:ln w="9525" cap="flat" cmpd="sng">
                  <a:solidFill>
                    <a:srgbClr val="FFFFFF"/>
                  </a:solidFill>
                  <a:prstDash val="solid"/>
                  <a:headEnd type="none" w="med" len="med"/>
                  <a:tailEnd type="none" w="med" len="med"/>
                </a:ln>
              </p:spPr>
            </p:sp>
            <p:sp>
              <p:nvSpPr>
                <p:cNvPr id="227" name="Line 201"/>
                <p:cNvSpPr/>
                <p:nvPr/>
              </p:nvSpPr>
              <p:spPr>
                <a:xfrm flipV="1">
                  <a:off x="2044" y="3268"/>
                  <a:ext cx="1" cy="40"/>
                </a:xfrm>
                <a:prstGeom prst="line">
                  <a:avLst/>
                </a:prstGeom>
                <a:ln w="9525" cap="flat" cmpd="sng">
                  <a:solidFill>
                    <a:srgbClr val="FFFFFF"/>
                  </a:solidFill>
                  <a:prstDash val="solid"/>
                  <a:headEnd type="none" w="med" len="med"/>
                  <a:tailEnd type="none" w="med" len="med"/>
                </a:ln>
              </p:spPr>
            </p:sp>
            <p:sp>
              <p:nvSpPr>
                <p:cNvPr id="228" name="Line 202"/>
                <p:cNvSpPr/>
                <p:nvPr/>
              </p:nvSpPr>
              <p:spPr>
                <a:xfrm flipV="1">
                  <a:off x="2840" y="3268"/>
                  <a:ext cx="1" cy="40"/>
                </a:xfrm>
                <a:prstGeom prst="line">
                  <a:avLst/>
                </a:prstGeom>
                <a:ln w="9525" cap="flat" cmpd="sng">
                  <a:solidFill>
                    <a:srgbClr val="FFFFFF"/>
                  </a:solidFill>
                  <a:prstDash val="solid"/>
                  <a:headEnd type="none" w="med" len="med"/>
                  <a:tailEnd type="none" w="med" len="med"/>
                </a:ln>
              </p:spPr>
            </p:sp>
            <p:sp>
              <p:nvSpPr>
                <p:cNvPr id="229" name="Line 203"/>
                <p:cNvSpPr/>
                <p:nvPr/>
              </p:nvSpPr>
              <p:spPr>
                <a:xfrm flipV="1">
                  <a:off x="3641" y="3268"/>
                  <a:ext cx="1" cy="40"/>
                </a:xfrm>
                <a:prstGeom prst="line">
                  <a:avLst/>
                </a:prstGeom>
                <a:ln w="9525" cap="flat" cmpd="sng">
                  <a:solidFill>
                    <a:srgbClr val="FFFFFF"/>
                  </a:solidFill>
                  <a:prstDash val="solid"/>
                  <a:headEnd type="none" w="med" len="med"/>
                  <a:tailEnd type="none" w="med" len="med"/>
                </a:ln>
              </p:spPr>
            </p:sp>
            <p:sp>
              <p:nvSpPr>
                <p:cNvPr id="230" name="Line 204"/>
                <p:cNvSpPr/>
                <p:nvPr/>
              </p:nvSpPr>
              <p:spPr>
                <a:xfrm flipV="1">
                  <a:off x="4437" y="3268"/>
                  <a:ext cx="1" cy="40"/>
                </a:xfrm>
                <a:prstGeom prst="line">
                  <a:avLst/>
                </a:prstGeom>
                <a:ln w="9525" cap="flat" cmpd="sng">
                  <a:solidFill>
                    <a:srgbClr val="FFFFFF"/>
                  </a:solidFill>
                  <a:prstDash val="solid"/>
                  <a:headEnd type="none" w="med" len="med"/>
                  <a:tailEnd type="none" w="med" len="med"/>
                </a:ln>
              </p:spPr>
            </p:sp>
            <p:sp>
              <p:nvSpPr>
                <p:cNvPr id="231" name="Line 205"/>
                <p:cNvSpPr/>
                <p:nvPr/>
              </p:nvSpPr>
              <p:spPr>
                <a:xfrm flipV="1">
                  <a:off x="5232" y="3268"/>
                  <a:ext cx="1" cy="40"/>
                </a:xfrm>
                <a:prstGeom prst="line">
                  <a:avLst/>
                </a:prstGeom>
                <a:ln w="9525" cap="flat" cmpd="sng">
                  <a:solidFill>
                    <a:srgbClr val="FFFFFF"/>
                  </a:solidFill>
                  <a:prstDash val="solid"/>
                  <a:headEnd type="none" w="med" len="med"/>
                  <a:tailEnd type="none" w="med" len="med"/>
                </a:ln>
              </p:spPr>
            </p:sp>
            <p:sp>
              <p:nvSpPr>
                <p:cNvPr id="232" name="Line 206"/>
                <p:cNvSpPr/>
                <p:nvPr/>
              </p:nvSpPr>
              <p:spPr>
                <a:xfrm>
                  <a:off x="1243" y="1047"/>
                  <a:ext cx="7" cy="2221"/>
                </a:xfrm>
                <a:prstGeom prst="line">
                  <a:avLst/>
                </a:prstGeom>
                <a:ln w="15875" cap="flat" cmpd="sng">
                  <a:solidFill>
                    <a:schemeClr val="tx1"/>
                  </a:solidFill>
                  <a:prstDash val="solid"/>
                  <a:headEnd type="none" w="med" len="med"/>
                  <a:tailEnd type="none" w="med" len="med"/>
                </a:ln>
              </p:spPr>
            </p:sp>
            <p:sp>
              <p:nvSpPr>
                <p:cNvPr id="233" name="Line 207"/>
                <p:cNvSpPr/>
                <p:nvPr/>
              </p:nvSpPr>
              <p:spPr>
                <a:xfrm>
                  <a:off x="1208" y="3268"/>
                  <a:ext cx="41" cy="1"/>
                </a:xfrm>
                <a:prstGeom prst="line">
                  <a:avLst/>
                </a:prstGeom>
                <a:ln w="9525" cap="flat" cmpd="sng">
                  <a:solidFill>
                    <a:srgbClr val="FFFFFF"/>
                  </a:solidFill>
                  <a:prstDash val="solid"/>
                  <a:headEnd type="none" w="med" len="med"/>
                  <a:tailEnd type="none" w="med" len="med"/>
                </a:ln>
              </p:spPr>
            </p:sp>
            <p:sp>
              <p:nvSpPr>
                <p:cNvPr id="234" name="Line 208"/>
                <p:cNvSpPr/>
                <p:nvPr/>
              </p:nvSpPr>
              <p:spPr>
                <a:xfrm>
                  <a:off x="1208" y="2824"/>
                  <a:ext cx="41" cy="1"/>
                </a:xfrm>
                <a:prstGeom prst="line">
                  <a:avLst/>
                </a:prstGeom>
                <a:ln w="9525" cap="flat" cmpd="sng">
                  <a:solidFill>
                    <a:srgbClr val="FFFFFF"/>
                  </a:solidFill>
                  <a:prstDash val="solid"/>
                  <a:headEnd type="none" w="med" len="med"/>
                  <a:tailEnd type="none" w="med" len="med"/>
                </a:ln>
              </p:spPr>
            </p:sp>
          </p:grpSp>
          <p:sp>
            <p:nvSpPr>
              <p:cNvPr id="19" name="Line 209"/>
              <p:cNvSpPr/>
              <p:nvPr/>
            </p:nvSpPr>
            <p:spPr>
              <a:xfrm>
                <a:off x="1208" y="2380"/>
                <a:ext cx="41" cy="1"/>
              </a:xfrm>
              <a:prstGeom prst="line">
                <a:avLst/>
              </a:prstGeom>
              <a:ln w="9525" cap="flat" cmpd="sng">
                <a:solidFill>
                  <a:srgbClr val="FFFFFF"/>
                </a:solidFill>
                <a:prstDash val="solid"/>
                <a:headEnd type="none" w="med" len="med"/>
                <a:tailEnd type="none" w="med" len="med"/>
              </a:ln>
            </p:spPr>
          </p:sp>
          <p:sp>
            <p:nvSpPr>
              <p:cNvPr id="20" name="Line 210"/>
              <p:cNvSpPr/>
              <p:nvPr/>
            </p:nvSpPr>
            <p:spPr>
              <a:xfrm>
                <a:off x="1208" y="1936"/>
                <a:ext cx="41" cy="1"/>
              </a:xfrm>
              <a:prstGeom prst="line">
                <a:avLst/>
              </a:prstGeom>
              <a:ln w="9525" cap="flat" cmpd="sng">
                <a:solidFill>
                  <a:srgbClr val="FFFFFF"/>
                </a:solidFill>
                <a:prstDash val="solid"/>
                <a:headEnd type="none" w="med" len="med"/>
                <a:tailEnd type="none" w="med" len="med"/>
              </a:ln>
            </p:spPr>
          </p:sp>
          <p:sp>
            <p:nvSpPr>
              <p:cNvPr id="21" name="Line 211"/>
              <p:cNvSpPr/>
              <p:nvPr/>
            </p:nvSpPr>
            <p:spPr>
              <a:xfrm>
                <a:off x="1208" y="1492"/>
                <a:ext cx="41" cy="1"/>
              </a:xfrm>
              <a:prstGeom prst="line">
                <a:avLst/>
              </a:prstGeom>
              <a:ln w="9525" cap="flat" cmpd="sng">
                <a:solidFill>
                  <a:srgbClr val="FFFFFF"/>
                </a:solidFill>
                <a:prstDash val="solid"/>
                <a:headEnd type="none" w="med" len="med"/>
                <a:tailEnd type="none" w="med" len="med"/>
              </a:ln>
            </p:spPr>
          </p:sp>
          <p:sp>
            <p:nvSpPr>
              <p:cNvPr id="22" name="Line 212"/>
              <p:cNvSpPr/>
              <p:nvPr/>
            </p:nvSpPr>
            <p:spPr>
              <a:xfrm>
                <a:off x="1208" y="1048"/>
                <a:ext cx="41" cy="1"/>
              </a:xfrm>
              <a:prstGeom prst="line">
                <a:avLst/>
              </a:prstGeom>
              <a:ln w="9525" cap="flat" cmpd="sng">
                <a:solidFill>
                  <a:srgbClr val="FFFFFF"/>
                </a:solidFill>
                <a:prstDash val="solid"/>
                <a:headEnd type="none" w="med" len="med"/>
                <a:tailEnd type="none" w="med" len="med"/>
              </a:ln>
            </p:spPr>
          </p:sp>
          <p:sp>
            <p:nvSpPr>
              <p:cNvPr id="23" name="Rectangle 213"/>
              <p:cNvSpPr/>
              <p:nvPr/>
            </p:nvSpPr>
            <p:spPr>
              <a:xfrm>
                <a:off x="1214" y="3372"/>
                <a:ext cx="67" cy="122"/>
              </a:xfrm>
              <a:prstGeom prst="rect">
                <a:avLst/>
              </a:prstGeom>
              <a:noFill/>
              <a:ln w="9525">
                <a:noFill/>
              </a:ln>
            </p:spPr>
            <p:txBody>
              <a:bodyPr wrap="square" lIns="0" tIns="0" rIns="0" bIns="0">
                <a:spAutoFit/>
              </a:bodyPr>
              <a:lstStyle/>
              <a:p>
                <a:pPr marL="192405" indent="-192405" algn="l" defTabSz="914400">
                  <a:tabLst>
                    <a:tab pos="4035425" algn="ctr"/>
                    <a:tab pos="6812280" algn="ctr"/>
                  </a:tabLst>
                </a:pPr>
                <a:r>
                  <a:rPr lang="en-US" altLang="zh-CN" sz="1000" dirty="0">
                    <a:solidFill>
                      <a:schemeClr val="tx1"/>
                    </a:solidFill>
                    <a:latin typeface="思源宋体 Light" panose="02020300000000000000" charset="-122"/>
                    <a:ea typeface="思源宋体 Light" panose="02020300000000000000" charset="-122"/>
                  </a:rPr>
                  <a:t>0</a:t>
                </a:r>
              </a:p>
            </p:txBody>
          </p:sp>
          <p:sp>
            <p:nvSpPr>
              <p:cNvPr id="24" name="Rectangle 214"/>
              <p:cNvSpPr/>
              <p:nvPr/>
            </p:nvSpPr>
            <p:spPr>
              <a:xfrm>
                <a:off x="1969" y="3372"/>
                <a:ext cx="134" cy="122"/>
              </a:xfrm>
              <a:prstGeom prst="rect">
                <a:avLst/>
              </a:prstGeom>
              <a:noFill/>
              <a:ln w="9525">
                <a:noFill/>
              </a:ln>
            </p:spPr>
            <p:txBody>
              <a:bodyPr wrap="square" lIns="0" tIns="0" rIns="0" bIns="0">
                <a:spAutoFit/>
              </a:bodyPr>
              <a:lstStyle/>
              <a:p>
                <a:pPr marL="192405" indent="-192405" algn="l" defTabSz="914400">
                  <a:tabLst>
                    <a:tab pos="4035425" algn="ctr"/>
                    <a:tab pos="6812280" algn="ctr"/>
                  </a:tabLst>
                </a:pPr>
                <a:r>
                  <a:rPr lang="en-US" altLang="zh-CN" sz="1000" dirty="0">
                    <a:solidFill>
                      <a:schemeClr val="tx1"/>
                    </a:solidFill>
                    <a:latin typeface="思源宋体 Light" panose="02020300000000000000" charset="-122"/>
                    <a:ea typeface="思源宋体 Light" panose="02020300000000000000" charset="-122"/>
                  </a:rPr>
                  <a:t>50</a:t>
                </a:r>
              </a:p>
            </p:txBody>
          </p:sp>
          <p:sp>
            <p:nvSpPr>
              <p:cNvPr id="25" name="Rectangle 215"/>
              <p:cNvSpPr/>
              <p:nvPr/>
            </p:nvSpPr>
            <p:spPr>
              <a:xfrm>
                <a:off x="2730" y="3372"/>
                <a:ext cx="200" cy="122"/>
              </a:xfrm>
              <a:prstGeom prst="rect">
                <a:avLst/>
              </a:prstGeom>
              <a:noFill/>
              <a:ln w="9525">
                <a:noFill/>
              </a:ln>
            </p:spPr>
            <p:txBody>
              <a:bodyPr wrap="square" lIns="0" tIns="0" rIns="0" bIns="0">
                <a:spAutoFit/>
              </a:bodyPr>
              <a:lstStyle/>
              <a:p>
                <a:pPr marL="192405" indent="-192405" algn="l" defTabSz="914400">
                  <a:tabLst>
                    <a:tab pos="4035425" algn="ctr"/>
                    <a:tab pos="6812280" algn="ctr"/>
                  </a:tabLst>
                </a:pPr>
                <a:r>
                  <a:rPr lang="en-US" altLang="zh-CN" sz="1000" dirty="0">
                    <a:solidFill>
                      <a:schemeClr val="tx1"/>
                    </a:solidFill>
                    <a:latin typeface="思源宋体 Light" panose="02020300000000000000" charset="-122"/>
                    <a:ea typeface="思源宋体 Light" panose="02020300000000000000" charset="-122"/>
                  </a:rPr>
                  <a:t>100</a:t>
                </a:r>
              </a:p>
            </p:txBody>
          </p:sp>
          <p:sp>
            <p:nvSpPr>
              <p:cNvPr id="26" name="Rectangle 216"/>
              <p:cNvSpPr/>
              <p:nvPr/>
            </p:nvSpPr>
            <p:spPr>
              <a:xfrm>
                <a:off x="3532" y="3372"/>
                <a:ext cx="200" cy="122"/>
              </a:xfrm>
              <a:prstGeom prst="rect">
                <a:avLst/>
              </a:prstGeom>
              <a:noFill/>
              <a:ln w="9525">
                <a:noFill/>
              </a:ln>
            </p:spPr>
            <p:txBody>
              <a:bodyPr wrap="square" lIns="0" tIns="0" rIns="0" bIns="0">
                <a:spAutoFit/>
              </a:bodyPr>
              <a:lstStyle/>
              <a:p>
                <a:pPr marL="192405" indent="-192405" algn="l" defTabSz="914400">
                  <a:tabLst>
                    <a:tab pos="4035425" algn="ctr"/>
                    <a:tab pos="6812280" algn="ctr"/>
                  </a:tabLst>
                </a:pPr>
                <a:r>
                  <a:rPr lang="en-US" altLang="zh-CN" sz="1000" dirty="0">
                    <a:solidFill>
                      <a:schemeClr val="tx1"/>
                    </a:solidFill>
                    <a:latin typeface="思源宋体 Light" panose="02020300000000000000" charset="-122"/>
                    <a:ea typeface="思源宋体 Light" panose="02020300000000000000" charset="-122"/>
                  </a:rPr>
                  <a:t>150</a:t>
                </a:r>
              </a:p>
            </p:txBody>
          </p:sp>
          <p:sp>
            <p:nvSpPr>
              <p:cNvPr id="27" name="Rectangle 217"/>
              <p:cNvSpPr/>
              <p:nvPr/>
            </p:nvSpPr>
            <p:spPr>
              <a:xfrm>
                <a:off x="4327" y="3372"/>
                <a:ext cx="200" cy="122"/>
              </a:xfrm>
              <a:prstGeom prst="rect">
                <a:avLst/>
              </a:prstGeom>
              <a:noFill/>
              <a:ln w="9525">
                <a:noFill/>
              </a:ln>
            </p:spPr>
            <p:txBody>
              <a:bodyPr wrap="square" lIns="0" tIns="0" rIns="0" bIns="0">
                <a:spAutoFit/>
              </a:bodyPr>
              <a:lstStyle/>
              <a:p>
                <a:pPr marL="192405" indent="-192405" algn="l" defTabSz="914400">
                  <a:tabLst>
                    <a:tab pos="4035425" algn="ctr"/>
                    <a:tab pos="6812280" algn="ctr"/>
                  </a:tabLst>
                </a:pPr>
                <a:r>
                  <a:rPr lang="en-US" altLang="zh-CN" sz="1000" dirty="0">
                    <a:solidFill>
                      <a:schemeClr val="tx1"/>
                    </a:solidFill>
                    <a:latin typeface="思源宋体 Light" panose="02020300000000000000" charset="-122"/>
                    <a:ea typeface="思源宋体 Light" panose="02020300000000000000" charset="-122"/>
                  </a:rPr>
                  <a:t>200</a:t>
                </a:r>
              </a:p>
            </p:txBody>
          </p:sp>
          <p:sp>
            <p:nvSpPr>
              <p:cNvPr id="28" name="Rectangle 218"/>
              <p:cNvSpPr/>
              <p:nvPr/>
            </p:nvSpPr>
            <p:spPr>
              <a:xfrm>
                <a:off x="5123" y="3372"/>
                <a:ext cx="200" cy="122"/>
              </a:xfrm>
              <a:prstGeom prst="rect">
                <a:avLst/>
              </a:prstGeom>
              <a:noFill/>
              <a:ln w="9525">
                <a:noFill/>
              </a:ln>
            </p:spPr>
            <p:txBody>
              <a:bodyPr wrap="square" lIns="0" tIns="0" rIns="0" bIns="0">
                <a:spAutoFit/>
              </a:bodyPr>
              <a:lstStyle/>
              <a:p>
                <a:pPr marL="192405" indent="-192405" algn="l" defTabSz="914400">
                  <a:tabLst>
                    <a:tab pos="4035425" algn="ctr"/>
                    <a:tab pos="6812280" algn="ctr"/>
                  </a:tabLst>
                </a:pPr>
                <a:r>
                  <a:rPr lang="en-US" altLang="zh-CN" sz="1000" dirty="0">
                    <a:solidFill>
                      <a:schemeClr val="tx1"/>
                    </a:solidFill>
                    <a:latin typeface="思源宋体 Light" panose="02020300000000000000" charset="-122"/>
                    <a:ea typeface="思源宋体 Light" panose="02020300000000000000" charset="-122"/>
                  </a:rPr>
                  <a:t>250</a:t>
                </a:r>
              </a:p>
            </p:txBody>
          </p:sp>
          <p:sp>
            <p:nvSpPr>
              <p:cNvPr id="29" name="Rectangle 219"/>
              <p:cNvSpPr/>
              <p:nvPr/>
            </p:nvSpPr>
            <p:spPr>
              <a:xfrm>
                <a:off x="453" y="2934"/>
                <a:ext cx="580" cy="164"/>
              </a:xfrm>
              <a:prstGeom prst="rect">
                <a:avLst/>
              </a:prstGeom>
              <a:noFill/>
              <a:ln w="9525">
                <a:noFill/>
              </a:ln>
            </p:spPr>
            <p:txBody>
              <a:bodyPr wrap="square" lIns="0" tIns="0" rIns="0" bIns="0">
                <a:spAutoFit/>
              </a:bodyPr>
              <a:lstStyle/>
              <a:p>
                <a:pPr marL="192405" indent="-192405" algn="r" defTabSz="914400">
                  <a:tabLst>
                    <a:tab pos="4035425" algn="ctr"/>
                    <a:tab pos="6812280" algn="ctr"/>
                  </a:tabLst>
                </a:pPr>
                <a:r>
                  <a:rPr lang="zh-CN" altLang="en-US" sz="1600" dirty="0">
                    <a:solidFill>
                      <a:schemeClr val="tx1"/>
                    </a:solidFill>
                    <a:latin typeface="思源宋体 Light" panose="02020300000000000000" charset="-122"/>
                    <a:ea typeface="思源宋体 Light" panose="02020300000000000000" charset="-122"/>
                  </a:rPr>
                  <a:t>替米沙坦</a:t>
                </a:r>
              </a:p>
            </p:txBody>
          </p:sp>
          <p:sp>
            <p:nvSpPr>
              <p:cNvPr id="30" name="Rectangle 220"/>
              <p:cNvSpPr/>
              <p:nvPr/>
            </p:nvSpPr>
            <p:spPr>
              <a:xfrm>
                <a:off x="498" y="2526"/>
                <a:ext cx="580" cy="164"/>
              </a:xfrm>
              <a:prstGeom prst="rect">
                <a:avLst/>
              </a:prstGeom>
              <a:noFill/>
              <a:ln w="9525">
                <a:noFill/>
              </a:ln>
            </p:spPr>
            <p:txBody>
              <a:bodyPr wrap="square" lIns="0" tIns="0" rIns="0" bIns="0">
                <a:spAutoFit/>
              </a:bodyPr>
              <a:lstStyle/>
              <a:p>
                <a:pPr marL="192405" indent="-192405" algn="l" defTabSz="914400">
                  <a:tabLst>
                    <a:tab pos="4035425" algn="ctr"/>
                    <a:tab pos="6812280" algn="ctr"/>
                  </a:tabLst>
                </a:pPr>
                <a:r>
                  <a:rPr lang="zh-CN" altLang="en-US" sz="1600" dirty="0">
                    <a:solidFill>
                      <a:schemeClr val="tx1"/>
                    </a:solidFill>
                    <a:latin typeface="思源宋体 Light" panose="02020300000000000000" charset="-122"/>
                    <a:ea typeface="思源宋体 Light" panose="02020300000000000000" charset="-122"/>
                  </a:rPr>
                  <a:t>奥美沙坦</a:t>
                </a:r>
              </a:p>
            </p:txBody>
          </p:sp>
          <p:sp>
            <p:nvSpPr>
              <p:cNvPr id="31" name="Rectangle 221"/>
              <p:cNvSpPr/>
              <p:nvPr/>
            </p:nvSpPr>
            <p:spPr>
              <a:xfrm>
                <a:off x="480" y="2073"/>
                <a:ext cx="580" cy="164"/>
              </a:xfrm>
              <a:prstGeom prst="rect">
                <a:avLst/>
              </a:prstGeom>
              <a:noFill/>
              <a:ln w="9525">
                <a:noFill/>
              </a:ln>
            </p:spPr>
            <p:txBody>
              <a:bodyPr wrap="square" lIns="0" tIns="0" rIns="0" bIns="0">
                <a:spAutoFit/>
              </a:bodyPr>
              <a:lstStyle/>
              <a:p>
                <a:pPr marL="192405" indent="-192405" algn="l" defTabSz="914400">
                  <a:tabLst>
                    <a:tab pos="4035425" algn="ctr"/>
                    <a:tab pos="6812280" algn="ctr"/>
                  </a:tabLst>
                </a:pPr>
                <a:r>
                  <a:rPr lang="zh-CN" altLang="en-US" sz="1600" dirty="0">
                    <a:solidFill>
                      <a:schemeClr val="tx1"/>
                    </a:solidFill>
                    <a:latin typeface="思源宋体 Light" panose="02020300000000000000" charset="-122"/>
                    <a:ea typeface="思源宋体 Light" panose="02020300000000000000" charset="-122"/>
                  </a:rPr>
                  <a:t>坎地沙坦</a:t>
                </a:r>
              </a:p>
            </p:txBody>
          </p:sp>
          <p:sp>
            <p:nvSpPr>
              <p:cNvPr id="32" name="Rectangle 222"/>
              <p:cNvSpPr/>
              <p:nvPr/>
            </p:nvSpPr>
            <p:spPr>
              <a:xfrm>
                <a:off x="526" y="1571"/>
                <a:ext cx="688" cy="329"/>
              </a:xfrm>
              <a:prstGeom prst="rect">
                <a:avLst/>
              </a:prstGeom>
              <a:noFill/>
              <a:ln w="9525">
                <a:noFill/>
              </a:ln>
            </p:spPr>
            <p:txBody>
              <a:bodyPr wrap="square" lIns="0" tIns="0" rIns="0" bIns="0">
                <a:spAutoFit/>
              </a:bodyPr>
              <a:lstStyle/>
              <a:p>
                <a:pPr marL="192405" indent="-192405" algn="l" defTabSz="914400">
                  <a:tabLst>
                    <a:tab pos="4035425" algn="ctr"/>
                    <a:tab pos="6812280" algn="ctr"/>
                  </a:tabLst>
                </a:pPr>
                <a:r>
                  <a:rPr lang="zh-CN" altLang="en-US" sz="1600" dirty="0">
                    <a:solidFill>
                      <a:schemeClr val="tx1"/>
                    </a:solidFill>
                    <a:latin typeface="思源宋体 Light" panose="02020300000000000000" charset="-122"/>
                    <a:ea typeface="思源宋体 Light" panose="02020300000000000000" charset="-122"/>
                    <a:cs typeface="思源宋体 Light" panose="02020300000000000000" charset="-122"/>
                  </a:rPr>
                  <a:t>氯沙坦</a:t>
                </a:r>
              </a:p>
              <a:p>
                <a:pPr marL="192405" indent="-192405" algn="l" defTabSz="914400">
                  <a:tabLst>
                    <a:tab pos="4035425" algn="ctr"/>
                    <a:tab pos="6812280" algn="ctr"/>
                  </a:tabLst>
                </a:pPr>
                <a:r>
                  <a:rPr lang="en-US" altLang="zh-CN" sz="1600" dirty="0">
                    <a:latin typeface="思源宋体 Light" panose="02020300000000000000" charset="-122"/>
                    <a:ea typeface="思源宋体 Light" panose="02020300000000000000" charset="-122"/>
                    <a:cs typeface="思源宋体 Light" panose="02020300000000000000" charset="-122"/>
                    <a:sym typeface="+mn-ea"/>
                  </a:rPr>
                  <a:t>EXP3174</a:t>
                </a:r>
                <a:endParaRPr lang="en-US" altLang="zh-CN" sz="1600" dirty="0">
                  <a:solidFill>
                    <a:schemeClr val="tx1"/>
                  </a:solidFill>
                  <a:latin typeface="思源宋体 Light" panose="02020300000000000000" charset="-122"/>
                  <a:ea typeface="思源宋体 Light" panose="02020300000000000000" charset="-122"/>
                  <a:cs typeface="思源宋体 Light" panose="02020300000000000000" charset="-122"/>
                  <a:sym typeface="+mn-ea"/>
                </a:endParaRPr>
              </a:p>
            </p:txBody>
          </p:sp>
          <p:sp>
            <p:nvSpPr>
              <p:cNvPr id="33" name="Rectangle 223"/>
              <p:cNvSpPr/>
              <p:nvPr/>
            </p:nvSpPr>
            <p:spPr>
              <a:xfrm>
                <a:off x="453" y="1220"/>
                <a:ext cx="625" cy="164"/>
              </a:xfrm>
              <a:prstGeom prst="rect">
                <a:avLst/>
              </a:prstGeom>
              <a:noFill/>
              <a:ln w="9525">
                <a:noFill/>
              </a:ln>
            </p:spPr>
            <p:txBody>
              <a:bodyPr wrap="square" lIns="0" tIns="0" rIns="0" bIns="0">
                <a:spAutoFit/>
              </a:bodyPr>
              <a:lstStyle/>
              <a:p>
                <a:pPr marL="192405" indent="-192405" algn="l" defTabSz="914400">
                  <a:tabLst>
                    <a:tab pos="4035425" algn="ctr"/>
                    <a:tab pos="6812280" algn="ctr"/>
                  </a:tabLst>
                </a:pPr>
                <a:r>
                  <a:rPr lang="zh-CN" altLang="en-US" sz="1600" dirty="0">
                    <a:solidFill>
                      <a:schemeClr val="tx1"/>
                    </a:solidFill>
                    <a:latin typeface="思源宋体 Light" panose="02020300000000000000" charset="-122"/>
                    <a:ea typeface="思源宋体 Light" panose="02020300000000000000" charset="-122"/>
                  </a:rPr>
                  <a:t>  缬沙坦</a:t>
                </a:r>
              </a:p>
            </p:txBody>
          </p:sp>
          <p:sp>
            <p:nvSpPr>
              <p:cNvPr id="34" name="Rectangle 224"/>
              <p:cNvSpPr/>
              <p:nvPr/>
            </p:nvSpPr>
            <p:spPr>
              <a:xfrm>
                <a:off x="2448" y="3488"/>
                <a:ext cx="1193" cy="122"/>
              </a:xfrm>
              <a:prstGeom prst="rect">
                <a:avLst/>
              </a:prstGeom>
              <a:noFill/>
              <a:ln w="9525">
                <a:noFill/>
              </a:ln>
            </p:spPr>
            <p:txBody>
              <a:bodyPr wrap="square" lIns="0" tIns="0" rIns="0" bIns="0">
                <a:spAutoFit/>
              </a:bodyPr>
              <a:lstStyle/>
              <a:p>
                <a:pPr marL="192405" indent="-192405" algn="l" defTabSz="914400">
                  <a:tabLst>
                    <a:tab pos="4035425" algn="ctr"/>
                    <a:tab pos="6812280" algn="ctr"/>
                  </a:tabLst>
                </a:pPr>
                <a:r>
                  <a:rPr lang="zh-CN" altLang="en-US" sz="1000" dirty="0">
                    <a:solidFill>
                      <a:schemeClr val="tx1"/>
                    </a:solidFill>
                    <a:latin typeface="思源宋体 Light" panose="02020300000000000000" charset="-122"/>
                    <a:ea typeface="思源宋体 Light" panose="02020300000000000000" charset="-122"/>
                    <a:cs typeface="思源宋体 Light" panose="02020300000000000000" charset="-122"/>
                  </a:rPr>
                  <a:t>受体解离半衰期 </a:t>
                </a:r>
                <a:r>
                  <a:rPr lang="en-US" altLang="zh-CN" sz="1000" dirty="0">
                    <a:solidFill>
                      <a:schemeClr val="tx1"/>
                    </a:solidFill>
                    <a:latin typeface="思源宋体 Light" panose="02020300000000000000" charset="-122"/>
                    <a:ea typeface="思源宋体 Light" panose="02020300000000000000" charset="-122"/>
                    <a:cs typeface="思源宋体 Light" panose="02020300000000000000" charset="-122"/>
                  </a:rPr>
                  <a:t>(</a:t>
                </a:r>
                <a:r>
                  <a:rPr lang="zh-CN" altLang="en-US" sz="1000" dirty="0">
                    <a:solidFill>
                      <a:schemeClr val="tx1"/>
                    </a:solidFill>
                    <a:latin typeface="思源宋体 Light" panose="02020300000000000000" charset="-122"/>
                    <a:ea typeface="思源宋体 Light" panose="02020300000000000000" charset="-122"/>
                    <a:cs typeface="思源宋体 Light" panose="02020300000000000000" charset="-122"/>
                  </a:rPr>
                  <a:t>分钟</a:t>
                </a:r>
                <a:r>
                  <a:rPr lang="en-US" altLang="zh-CN" sz="1000" dirty="0">
                    <a:solidFill>
                      <a:schemeClr val="tx1"/>
                    </a:solidFill>
                    <a:latin typeface="思源宋体 Light" panose="02020300000000000000" charset="-122"/>
                    <a:ea typeface="思源宋体 Light" panose="02020300000000000000" charset="-122"/>
                    <a:cs typeface="思源宋体 Light" panose="02020300000000000000" charset="-122"/>
                  </a:rPr>
                  <a:t>)</a:t>
                </a:r>
              </a:p>
            </p:txBody>
          </p:sp>
        </p:grpSp>
        <p:sp>
          <p:nvSpPr>
            <p:cNvPr id="6" name="Line 206"/>
            <p:cNvSpPr/>
            <p:nvPr/>
          </p:nvSpPr>
          <p:spPr>
            <a:xfrm rot="5400000" flipH="1">
              <a:off x="10073" y="3244"/>
              <a:ext cx="14" cy="10110"/>
            </a:xfrm>
            <a:prstGeom prst="line">
              <a:avLst/>
            </a:prstGeom>
            <a:ln w="15875" cap="flat" cmpd="sng">
              <a:solidFill>
                <a:schemeClr val="tx1"/>
              </a:solidFill>
              <a:prstDash val="solid"/>
              <a:headEnd type="none" w="med" len="med"/>
              <a:tailEnd type="none" w="med" len="med"/>
            </a:ln>
          </p:spPr>
        </p:sp>
        <p:cxnSp>
          <p:nvCxnSpPr>
            <p:cNvPr id="7" name="直接连接符 6"/>
            <p:cNvCxnSpPr>
              <a:stCxn id="6" idx="0"/>
              <a:endCxn id="6" idx="0"/>
            </p:cNvCxnSpPr>
            <p:nvPr/>
          </p:nvCxnSpPr>
          <p:spPr>
            <a:xfrm>
              <a:off x="15135" y="8306"/>
              <a:ext cx="0" cy="0"/>
            </a:xfrm>
            <a:prstGeom prst="line">
              <a:avLst/>
            </a:prstGeom>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15139" y="8311"/>
              <a:ext cx="0" cy="156"/>
            </a:xfrm>
            <a:prstGeom prst="line">
              <a:avLst/>
            </a:prstGeom>
            <a:ln w="15875">
              <a:solidFill>
                <a:schemeClr val="tx1"/>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13164" y="8316"/>
              <a:ext cx="0" cy="156"/>
            </a:xfrm>
            <a:prstGeom prst="line">
              <a:avLst/>
            </a:prstGeom>
            <a:ln w="15875">
              <a:solidFill>
                <a:schemeClr val="tx1"/>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11144" y="8306"/>
              <a:ext cx="0" cy="156"/>
            </a:xfrm>
            <a:prstGeom prst="line">
              <a:avLst/>
            </a:prstGeom>
            <a:ln w="15875">
              <a:solidFill>
                <a:schemeClr val="tx1"/>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9154" y="8311"/>
              <a:ext cx="0" cy="156"/>
            </a:xfrm>
            <a:prstGeom prst="line">
              <a:avLst/>
            </a:prstGeom>
            <a:ln w="15875">
              <a:solidFill>
                <a:schemeClr val="tx1"/>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7164" y="8301"/>
              <a:ext cx="0" cy="156"/>
            </a:xfrm>
            <a:prstGeom prst="line">
              <a:avLst/>
            </a:prstGeom>
            <a:ln w="15875">
              <a:solidFill>
                <a:schemeClr val="tx1"/>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5025" y="7327"/>
              <a:ext cx="164" cy="10"/>
            </a:xfrm>
            <a:prstGeom prst="line">
              <a:avLst/>
            </a:prstGeom>
            <a:ln w="15875">
              <a:solidFill>
                <a:schemeClr val="tx1"/>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a:off x="5015" y="6237"/>
              <a:ext cx="164" cy="10"/>
            </a:xfrm>
            <a:prstGeom prst="line">
              <a:avLst/>
            </a:prstGeom>
            <a:ln w="15875">
              <a:solidFill>
                <a:schemeClr val="tx1"/>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5020" y="5132"/>
              <a:ext cx="164" cy="10"/>
            </a:xfrm>
            <a:prstGeom prst="line">
              <a:avLst/>
            </a:prstGeom>
            <a:ln w="15875">
              <a:solidFill>
                <a:schemeClr val="tx1"/>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a:off x="5025" y="4012"/>
              <a:ext cx="164" cy="10"/>
            </a:xfrm>
            <a:prstGeom prst="line">
              <a:avLst/>
            </a:prstGeom>
            <a:ln w="15875">
              <a:solidFill>
                <a:schemeClr val="tx1"/>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5000" y="2892"/>
              <a:ext cx="164" cy="10"/>
            </a:xfrm>
            <a:prstGeom prst="line">
              <a:avLst/>
            </a:prstGeom>
            <a:ln w="15875">
              <a:solidFill>
                <a:schemeClr val="tx1"/>
              </a:solidFill>
            </a:ln>
          </p:spPr>
          <p:style>
            <a:lnRef idx="2">
              <a:schemeClr val="accent1"/>
            </a:lnRef>
            <a:fillRef idx="0">
              <a:srgbClr val="FFFFFF"/>
            </a:fillRef>
            <a:effectRef idx="0">
              <a:srgbClr val="FFFFFF"/>
            </a:effectRef>
            <a:fontRef idx="minor">
              <a:schemeClr val="tx1"/>
            </a:fontRef>
          </p:style>
        </p:cxnSp>
      </p:grpSp>
      <p:sp>
        <p:nvSpPr>
          <p:cNvPr id="236" name="文本框 235"/>
          <p:cNvSpPr txBox="1"/>
          <p:nvPr/>
        </p:nvSpPr>
        <p:spPr>
          <a:xfrm>
            <a:off x="175694" y="5598377"/>
            <a:ext cx="6097712" cy="781368"/>
          </a:xfrm>
          <a:prstGeom prst="rect">
            <a:avLst/>
          </a:prstGeom>
          <a:noFill/>
        </p:spPr>
        <p:txBody>
          <a:bodyPr wrap="square">
            <a:spAutoFit/>
          </a:bodyPr>
          <a:lstStyle/>
          <a:p>
            <a:pPr lvl="0" algn="l">
              <a:lnSpc>
                <a:spcPct val="40000"/>
              </a:lnSpc>
              <a:spcBef>
                <a:spcPct val="50000"/>
              </a:spcBef>
              <a:buClrTx/>
              <a:buSzTx/>
              <a:buFontTx/>
            </a:pPr>
            <a:r>
              <a:rPr lang="zh-CN" altLang="en-US" sz="1400" dirty="0">
                <a:latin typeface="思源宋体 Medium" panose="02020500000000000000" charset="-122"/>
                <a:ea typeface="思源宋体 Medium" panose="02020500000000000000" charset="-122"/>
                <a:cs typeface="思源宋体 Medium" panose="02020500000000000000" charset="-122"/>
                <a:sym typeface="+mn-ea"/>
              </a:rPr>
              <a:t>Neutel. Blood Press 2001;10(suppl 4):27–32</a:t>
            </a:r>
          </a:p>
          <a:p>
            <a:pPr lvl="0" algn="l">
              <a:lnSpc>
                <a:spcPct val="40000"/>
              </a:lnSpc>
              <a:spcBef>
                <a:spcPct val="50000"/>
              </a:spcBef>
              <a:buClrTx/>
              <a:buSzTx/>
              <a:buFontTx/>
            </a:pPr>
            <a:r>
              <a:rPr lang="zh-CN" altLang="en-US" sz="1400" dirty="0">
                <a:latin typeface="思源宋体 Medium" panose="02020500000000000000" charset="-122"/>
                <a:ea typeface="思源宋体 Medium" panose="02020500000000000000" charset="-122"/>
                <a:cs typeface="思源宋体 Medium" panose="02020500000000000000" charset="-122"/>
                <a:sym typeface="+mn-ea"/>
              </a:rPr>
              <a:t>Zannad F, et al. Am J. Hypertens 1996; 9: 633~643, </a:t>
            </a:r>
          </a:p>
          <a:p>
            <a:pPr lvl="0" algn="l">
              <a:lnSpc>
                <a:spcPct val="40000"/>
              </a:lnSpc>
              <a:spcBef>
                <a:spcPct val="50000"/>
              </a:spcBef>
              <a:buClrTx/>
              <a:buSzTx/>
              <a:buFontTx/>
            </a:pPr>
            <a:r>
              <a:rPr lang="zh-CN" altLang="en-US" sz="1400" dirty="0">
                <a:latin typeface="思源宋体 Medium" panose="02020500000000000000" charset="-122"/>
                <a:ea typeface="思源宋体 Medium" panose="02020500000000000000" charset="-122"/>
                <a:cs typeface="思源宋体 Medium" panose="02020500000000000000" charset="-122"/>
                <a:sym typeface="+mn-ea"/>
              </a:rPr>
              <a:t>Vaur L et al Cardiovasc Pharmacol 1995,26:127</a:t>
            </a:r>
          </a:p>
          <a:p>
            <a:pPr lvl="0" algn="l">
              <a:lnSpc>
                <a:spcPct val="40000"/>
              </a:lnSpc>
              <a:spcBef>
                <a:spcPct val="50000"/>
              </a:spcBef>
              <a:buClrTx/>
              <a:buSzTx/>
              <a:buFontTx/>
            </a:pPr>
            <a:r>
              <a:rPr lang="zh-CN" altLang="en-US" sz="1400" dirty="0">
                <a:latin typeface="思源宋体 Medium" panose="02020500000000000000" charset="-122"/>
                <a:ea typeface="思源宋体 Medium" panose="02020500000000000000" charset="-122"/>
                <a:cs typeface="思源宋体 Medium" panose="02020500000000000000" charset="-122"/>
                <a:sym typeface="+mn-ea"/>
              </a:rPr>
              <a:t>Fogari R et al Curr Ther Res. 1999 60:165, </a:t>
            </a:r>
          </a:p>
        </p:txBody>
      </p:sp>
      <p:sp>
        <p:nvSpPr>
          <p:cNvPr id="238" name="文本框 237"/>
          <p:cNvSpPr txBox="1"/>
          <p:nvPr/>
        </p:nvSpPr>
        <p:spPr>
          <a:xfrm>
            <a:off x="5302057" y="5142855"/>
            <a:ext cx="6097712" cy="1126142"/>
          </a:xfrm>
          <a:prstGeom prst="rect">
            <a:avLst/>
          </a:prstGeom>
          <a:noFill/>
        </p:spPr>
        <p:txBody>
          <a:bodyPr wrap="square">
            <a:spAutoFit/>
          </a:bodyPr>
          <a:lstStyle/>
          <a:p>
            <a:pPr algn="l">
              <a:lnSpc>
                <a:spcPct val="40000"/>
              </a:lnSpc>
              <a:spcBef>
                <a:spcPct val="50000"/>
              </a:spcBef>
            </a:pPr>
            <a:endParaRPr lang="en-US" altLang="zh-CN" sz="1800" dirty="0">
              <a:latin typeface="思源宋体 Medium" panose="02020500000000000000" charset="-122"/>
              <a:ea typeface="思源宋体 Medium" panose="02020500000000000000" charset="-122"/>
              <a:cs typeface="思源宋体 Medium" panose="02020500000000000000" charset="-122"/>
              <a:sym typeface="+mn-ea"/>
            </a:endParaRPr>
          </a:p>
          <a:p>
            <a:pPr algn="l">
              <a:lnSpc>
                <a:spcPct val="40000"/>
              </a:lnSpc>
              <a:spcBef>
                <a:spcPct val="50000"/>
              </a:spcBef>
            </a:pPr>
            <a:r>
              <a:rPr lang="en-US" altLang="zh-CN" sz="1200" dirty="0">
                <a:latin typeface="思源宋体 Medium" panose="02020500000000000000" charset="-122"/>
                <a:ea typeface="思源宋体 Medium" panose="02020500000000000000" charset="-122"/>
                <a:cs typeface="思源宋体 Medium" panose="02020500000000000000" charset="-122"/>
                <a:sym typeface="+mn-ea"/>
              </a:rPr>
              <a:t>Am J </a:t>
            </a:r>
            <a:r>
              <a:rPr lang="en-US" altLang="zh-CN" sz="1200" dirty="0" err="1">
                <a:latin typeface="思源宋体 Medium" panose="02020500000000000000" charset="-122"/>
                <a:ea typeface="思源宋体 Medium" panose="02020500000000000000" charset="-122"/>
                <a:cs typeface="思源宋体 Medium" panose="02020500000000000000" charset="-122"/>
                <a:sym typeface="+mn-ea"/>
              </a:rPr>
              <a:t>Cardiol</a:t>
            </a:r>
            <a:r>
              <a:rPr lang="en-US" altLang="zh-CN" sz="1200" dirty="0">
                <a:latin typeface="思源宋体 Medium" panose="02020500000000000000" charset="-122"/>
                <a:ea typeface="思源宋体 Medium" panose="02020500000000000000" charset="-122"/>
                <a:cs typeface="思源宋体 Medium" panose="02020500000000000000" charset="-122"/>
                <a:sym typeface="+mn-ea"/>
              </a:rPr>
              <a:t> 1999; 84: 7K-12K</a:t>
            </a:r>
            <a:r>
              <a:rPr lang="zh-CN" altLang="en-US" sz="1200" dirty="0">
                <a:latin typeface="思源宋体 Medium" panose="02020500000000000000" charset="-122"/>
                <a:ea typeface="思源宋体 Medium" panose="02020500000000000000" charset="-122"/>
                <a:cs typeface="思源宋体 Medium" panose="02020500000000000000" charset="-122"/>
                <a:sym typeface="+mn-ea"/>
              </a:rPr>
              <a:t>，</a:t>
            </a:r>
          </a:p>
          <a:p>
            <a:pPr algn="l">
              <a:lnSpc>
                <a:spcPct val="40000"/>
              </a:lnSpc>
              <a:spcBef>
                <a:spcPct val="50000"/>
              </a:spcBef>
            </a:pPr>
            <a:r>
              <a:rPr lang="en-US" altLang="zh-CN" sz="1200" dirty="0">
                <a:latin typeface="思源宋体 Medium" panose="02020500000000000000" charset="-122"/>
                <a:ea typeface="思源宋体 Medium" panose="02020500000000000000" charset="-122"/>
                <a:cs typeface="思源宋体 Medium" panose="02020500000000000000" charset="-122"/>
                <a:sym typeface="+mn-ea"/>
              </a:rPr>
              <a:t>K.U. </a:t>
            </a:r>
            <a:r>
              <a:rPr lang="en-US" altLang="zh-CN" sz="1200" dirty="0" err="1">
                <a:latin typeface="思源宋体 Medium" panose="02020500000000000000" charset="-122"/>
                <a:ea typeface="思源宋体 Medium" panose="02020500000000000000" charset="-122"/>
                <a:cs typeface="思源宋体 Medium" panose="02020500000000000000" charset="-122"/>
                <a:sym typeface="+mn-ea"/>
              </a:rPr>
              <a:t>Kirchgässler</a:t>
            </a:r>
            <a:r>
              <a:rPr lang="en-US" altLang="zh-CN" sz="1200" dirty="0">
                <a:latin typeface="思源宋体 Medium" panose="02020500000000000000" charset="-122"/>
                <a:ea typeface="思源宋体 Medium" panose="02020500000000000000" charset="-122"/>
                <a:cs typeface="思源宋体 Medium" panose="02020500000000000000" charset="-122"/>
                <a:sym typeface="+mn-ea"/>
              </a:rPr>
              <a:t> Clin Drug Invest 15(3):217-227, 19 98. </a:t>
            </a:r>
          </a:p>
          <a:p>
            <a:pPr algn="l">
              <a:lnSpc>
                <a:spcPct val="40000"/>
              </a:lnSpc>
              <a:spcBef>
                <a:spcPct val="50000"/>
              </a:spcBef>
            </a:pPr>
            <a:r>
              <a:rPr lang="en-US" altLang="zh-CN" sz="1200" dirty="0" err="1">
                <a:latin typeface="思源宋体 Medium" panose="02020500000000000000" charset="-122"/>
                <a:ea typeface="思源宋体 Medium" panose="02020500000000000000" charset="-122"/>
                <a:cs typeface="思源宋体 Medium" panose="02020500000000000000" charset="-122"/>
                <a:sym typeface="+mn-ea"/>
              </a:rPr>
              <a:t>H.G.Pouleur</a:t>
            </a:r>
            <a:r>
              <a:rPr lang="en-US" altLang="zh-CN" sz="1200" dirty="0">
                <a:latin typeface="思源宋体 Medium" panose="02020500000000000000" charset="-122"/>
                <a:ea typeface="思源宋体 Medium" panose="02020500000000000000" charset="-122"/>
                <a:cs typeface="思源宋体 Medium" panose="02020500000000000000" charset="-122"/>
                <a:sym typeface="+mn-ea"/>
              </a:rPr>
              <a:t> AJH 1997;10:318S-324S</a:t>
            </a:r>
          </a:p>
          <a:p>
            <a:pPr algn="l">
              <a:lnSpc>
                <a:spcPct val="40000"/>
              </a:lnSpc>
              <a:spcBef>
                <a:spcPct val="50000"/>
              </a:spcBef>
            </a:pPr>
            <a:r>
              <a:rPr lang="en-US" altLang="zh-CN" sz="1200" dirty="0" err="1">
                <a:latin typeface="思源宋体 Medium" panose="02020500000000000000" charset="-122"/>
                <a:ea typeface="思源宋体 Medium" panose="02020500000000000000" charset="-122"/>
                <a:cs typeface="思源宋体 Medium" panose="02020500000000000000" charset="-122"/>
                <a:sym typeface="+mn-ea"/>
              </a:rPr>
              <a:t>Parati</a:t>
            </a:r>
            <a:r>
              <a:rPr lang="en-US" altLang="zh-CN" sz="1200" dirty="0">
                <a:latin typeface="思源宋体 Medium" panose="02020500000000000000" charset="-122"/>
                <a:ea typeface="思源宋体 Medium" panose="02020500000000000000" charset="-122"/>
                <a:cs typeface="思源宋体 Medium" panose="02020500000000000000" charset="-122"/>
                <a:sym typeface="+mn-ea"/>
              </a:rPr>
              <a:t> G, Kempthorne-Rawson J, </a:t>
            </a:r>
            <a:r>
              <a:rPr lang="en-US" altLang="zh-CN" sz="1200" dirty="0" err="1">
                <a:latin typeface="思源宋体 Medium" panose="02020500000000000000" charset="-122"/>
                <a:ea typeface="思源宋体 Medium" panose="02020500000000000000" charset="-122"/>
                <a:cs typeface="思源宋体 Medium" panose="02020500000000000000" charset="-122"/>
                <a:sym typeface="+mn-ea"/>
              </a:rPr>
              <a:t>Zaniboni</a:t>
            </a:r>
            <a:r>
              <a:rPr lang="en-US" altLang="zh-CN" sz="1200" dirty="0">
                <a:latin typeface="思源宋体 Medium" panose="02020500000000000000" charset="-122"/>
                <a:ea typeface="思源宋体 Medium" panose="02020500000000000000" charset="-122"/>
                <a:cs typeface="思源宋体 Medium" panose="02020500000000000000" charset="-122"/>
                <a:sym typeface="+mn-ea"/>
              </a:rPr>
              <a:t> D, et al. J </a:t>
            </a:r>
            <a:r>
              <a:rPr lang="en-US" altLang="zh-CN" sz="1200" dirty="0" err="1">
                <a:latin typeface="思源宋体 Medium" panose="02020500000000000000" charset="-122"/>
                <a:ea typeface="思源宋体 Medium" panose="02020500000000000000" charset="-122"/>
                <a:cs typeface="思源宋体 Medium" panose="02020500000000000000" charset="-122"/>
                <a:sym typeface="+mn-ea"/>
              </a:rPr>
              <a:t>Hypertens</a:t>
            </a:r>
            <a:r>
              <a:rPr lang="en-US" altLang="zh-CN" sz="1200" dirty="0">
                <a:latin typeface="思源宋体 Medium" panose="02020500000000000000" charset="-122"/>
                <a:ea typeface="思源宋体 Medium" panose="02020500000000000000" charset="-122"/>
                <a:cs typeface="思源宋体 Medium" panose="02020500000000000000" charset="-122"/>
                <a:sym typeface="+mn-ea"/>
              </a:rPr>
              <a:t> 2001;19(Suppl 2):S174</a:t>
            </a:r>
          </a:p>
          <a:p>
            <a:pPr algn="l">
              <a:lnSpc>
                <a:spcPct val="40000"/>
              </a:lnSpc>
              <a:spcBef>
                <a:spcPct val="50000"/>
              </a:spcBef>
            </a:pPr>
            <a:r>
              <a:rPr lang="en-US" altLang="zh-CN" sz="1200" dirty="0">
                <a:solidFill>
                  <a:schemeClr val="tx1"/>
                </a:solidFill>
                <a:latin typeface="思源宋体 Medium" panose="02020500000000000000" charset="-122"/>
                <a:ea typeface="思源宋体 Medium" panose="02020500000000000000" charset="-122"/>
                <a:cs typeface="思源宋体 Medium" panose="02020500000000000000" charset="-122"/>
              </a:rPr>
              <a:t>Can J </a:t>
            </a:r>
            <a:r>
              <a:rPr lang="en-US" altLang="zh-CN" sz="1200" dirty="0" err="1">
                <a:solidFill>
                  <a:schemeClr val="tx1"/>
                </a:solidFill>
                <a:latin typeface="思源宋体 Medium" panose="02020500000000000000" charset="-122"/>
                <a:ea typeface="思源宋体 Medium" panose="02020500000000000000" charset="-122"/>
                <a:cs typeface="思源宋体 Medium" panose="02020500000000000000" charset="-122"/>
              </a:rPr>
              <a:t>Cardiol</a:t>
            </a:r>
            <a:r>
              <a:rPr lang="en-US" altLang="zh-CN" sz="1200" dirty="0">
                <a:solidFill>
                  <a:schemeClr val="tx1"/>
                </a:solidFill>
                <a:latin typeface="思源宋体 Medium" panose="02020500000000000000" charset="-122"/>
                <a:ea typeface="思源宋体 Medium" panose="02020500000000000000" charset="-122"/>
                <a:cs typeface="思源宋体 Medium" panose="02020500000000000000" charset="-122"/>
              </a:rPr>
              <a:t>. 2010 May;26(5):682-8.</a:t>
            </a:r>
          </a:p>
        </p:txBody>
      </p:sp>
      <p:sp>
        <p:nvSpPr>
          <p:cNvPr id="239" name="Text Box 3"/>
          <p:cNvSpPr txBox="1"/>
          <p:nvPr/>
        </p:nvSpPr>
        <p:spPr>
          <a:xfrm>
            <a:off x="217672" y="5228694"/>
            <a:ext cx="3740150" cy="369332"/>
          </a:xfrm>
          <a:prstGeom prst="rect">
            <a:avLst/>
          </a:prstGeom>
          <a:noFill/>
          <a:ln w="12700">
            <a:noFill/>
          </a:ln>
        </p:spPr>
        <p:txBody>
          <a:bodyPr wrap="square" lIns="0" tIns="0" rIns="0" bIns="0">
            <a:spAutoFit/>
          </a:bodyPr>
          <a:lstStyle/>
          <a:p>
            <a:pPr marL="457200" indent="-457200" algn="l"/>
            <a:r>
              <a:rPr lang="en-GB" altLang="zh-CN" sz="1200" dirty="0">
                <a:solidFill>
                  <a:schemeClr val="tx1"/>
                </a:solidFill>
                <a:latin typeface="思源宋体 Medium" panose="02020500000000000000" charset="-122"/>
                <a:ea typeface="思源宋体 Medium" panose="02020500000000000000" charset="-122"/>
              </a:rPr>
              <a:t>Kakuta et al. </a:t>
            </a:r>
            <a:r>
              <a:rPr lang="en-GB" altLang="zh-CN" sz="1200" i="1" dirty="0">
                <a:solidFill>
                  <a:schemeClr val="tx1"/>
                </a:solidFill>
                <a:latin typeface="思源宋体 Medium" panose="02020500000000000000" charset="-122"/>
                <a:ea typeface="思源宋体 Medium" panose="02020500000000000000" charset="-122"/>
              </a:rPr>
              <a:t>Int J Clin Pharmacol Res</a:t>
            </a:r>
            <a:r>
              <a:rPr lang="en-GB" altLang="zh-CN" sz="1200" dirty="0">
                <a:solidFill>
                  <a:schemeClr val="tx1"/>
                </a:solidFill>
                <a:latin typeface="思源宋体 Medium" panose="02020500000000000000" charset="-122"/>
                <a:ea typeface="思源宋体 Medium" panose="02020500000000000000" charset="-122"/>
              </a:rPr>
              <a:t> 2005;25:41–46</a:t>
            </a:r>
          </a:p>
        </p:txBody>
      </p:sp>
      <p:sp>
        <p:nvSpPr>
          <p:cNvPr id="241" name="文本框 240"/>
          <p:cNvSpPr txBox="1"/>
          <p:nvPr/>
        </p:nvSpPr>
        <p:spPr>
          <a:xfrm>
            <a:off x="5301422" y="1162940"/>
            <a:ext cx="6097712" cy="1497654"/>
          </a:xfrm>
          <a:prstGeom prst="rect">
            <a:avLst/>
          </a:prstGeom>
          <a:noFill/>
        </p:spPr>
        <p:txBody>
          <a:bodyPr wrap="square">
            <a:spAutoFit/>
          </a:bodyPr>
          <a:lstStyle/>
          <a:p>
            <a:pPr indent="0">
              <a:lnSpc>
                <a:spcPct val="130000"/>
              </a:lnSpc>
              <a:buClr>
                <a:srgbClr val="FF0000"/>
              </a:buClr>
              <a:buFont typeface="Wingdings" panose="05000000000000000000" charset="0"/>
              <a:buNone/>
            </a:pPr>
            <a:r>
              <a:rPr lang="zh-CN" altLang="en-GB" sz="1800" dirty="0">
                <a:latin typeface="思源宋体 Light" panose="02020300000000000000" charset="-122"/>
                <a:ea typeface="思源宋体 Light" panose="02020300000000000000" charset="-122"/>
                <a:cs typeface="思源宋体 Light" panose="02020300000000000000" charset="-122"/>
                <a:sym typeface="+mn-ea"/>
              </a:rPr>
              <a:t>一项人类血管紧张素</a:t>
            </a:r>
            <a:r>
              <a:rPr lang="en-GB" altLang="zh-CN" sz="1800" dirty="0">
                <a:latin typeface="思源宋体 Light" panose="02020300000000000000" charset="-122"/>
                <a:ea typeface="思源宋体 Light" panose="02020300000000000000" charset="-122"/>
                <a:cs typeface="思源宋体 Light" panose="02020300000000000000" charset="-122"/>
                <a:sym typeface="+mn-ea"/>
              </a:rPr>
              <a:t>II</a:t>
            </a:r>
            <a:r>
              <a:rPr lang="zh-CN" altLang="en-GB" sz="1800" dirty="0">
                <a:latin typeface="思源宋体 Light" panose="02020300000000000000" charset="-122"/>
                <a:ea typeface="思源宋体 Light" panose="02020300000000000000" charset="-122"/>
                <a:cs typeface="思源宋体 Light" panose="02020300000000000000" charset="-122"/>
                <a:sym typeface="+mn-ea"/>
              </a:rPr>
              <a:t>型</a:t>
            </a:r>
            <a:r>
              <a:rPr lang="en-US" altLang="zh-CN" sz="1800" dirty="0">
                <a:latin typeface="思源宋体 Light" panose="02020300000000000000" charset="-122"/>
                <a:ea typeface="思源宋体 Light" panose="02020300000000000000" charset="-122"/>
                <a:cs typeface="思源宋体 Light" panose="02020300000000000000" charset="-122"/>
                <a:sym typeface="+mn-ea"/>
              </a:rPr>
              <a:t>1</a:t>
            </a:r>
            <a:r>
              <a:rPr lang="zh-CN" altLang="en-GB" sz="1800" dirty="0">
                <a:latin typeface="思源宋体 Light" panose="02020300000000000000" charset="-122"/>
                <a:ea typeface="思源宋体 Light" panose="02020300000000000000" charset="-122"/>
                <a:cs typeface="思源宋体 Light" panose="02020300000000000000" charset="-122"/>
                <a:sym typeface="+mn-ea"/>
              </a:rPr>
              <a:t>受体（</a:t>
            </a:r>
            <a:r>
              <a:rPr lang="en-GB" altLang="zh-CN" sz="1800" dirty="0">
                <a:latin typeface="思源宋体 Light" panose="02020300000000000000" charset="-122"/>
                <a:ea typeface="思源宋体 Light" panose="02020300000000000000" charset="-122"/>
                <a:cs typeface="思源宋体 Light" panose="02020300000000000000" charset="-122"/>
                <a:sym typeface="+mn-ea"/>
              </a:rPr>
              <a:t>AT</a:t>
            </a:r>
            <a:r>
              <a:rPr lang="en-GB" altLang="zh-CN" sz="1800" baseline="-25000" dirty="0">
                <a:solidFill>
                  <a:schemeClr val="tx1"/>
                </a:solidFill>
                <a:uFillTx/>
                <a:latin typeface="思源宋体 Light" panose="02020300000000000000" charset="-122"/>
                <a:ea typeface="思源宋体 Light" panose="02020300000000000000" charset="-122"/>
                <a:cs typeface="思源宋体 Light" panose="02020300000000000000" charset="-122"/>
                <a:sym typeface="+mn-ea"/>
              </a:rPr>
              <a:t>1</a:t>
            </a:r>
            <a:r>
              <a:rPr lang="zh-CN" altLang="en-GB" sz="1800" dirty="0">
                <a:latin typeface="思源宋体 Light" panose="02020300000000000000" charset="-122"/>
                <a:ea typeface="思源宋体 Light" panose="02020300000000000000" charset="-122"/>
                <a:cs typeface="思源宋体 Light" panose="02020300000000000000" charset="-122"/>
                <a:sym typeface="+mn-ea"/>
              </a:rPr>
              <a:t>）膜上受体的体外试验中，</a:t>
            </a:r>
            <a:r>
              <a:rPr lang="en-GB" altLang="zh-CN" sz="1800" dirty="0">
                <a:latin typeface="思源宋体 Light" panose="02020300000000000000" charset="-122"/>
                <a:ea typeface="思源宋体 Light" panose="02020300000000000000" charset="-122"/>
                <a:cs typeface="思源宋体 Light" panose="02020300000000000000" charset="-122"/>
                <a:sym typeface="+mn-ea"/>
              </a:rPr>
              <a:t>AT</a:t>
            </a:r>
            <a:r>
              <a:rPr lang="en-GB" altLang="zh-CN" sz="1800" baseline="-25000" dirty="0">
                <a:uFillTx/>
                <a:latin typeface="思源宋体 Light" panose="02020300000000000000" charset="-122"/>
                <a:ea typeface="思源宋体 Light" panose="02020300000000000000" charset="-122"/>
                <a:cs typeface="思源宋体 Light" panose="02020300000000000000" charset="-122"/>
                <a:sym typeface="+mn-ea"/>
              </a:rPr>
              <a:t>1</a:t>
            </a:r>
            <a:r>
              <a:rPr lang="zh-CN" altLang="en-GB" sz="1800" dirty="0">
                <a:latin typeface="思源宋体 Light" panose="02020300000000000000" charset="-122"/>
                <a:ea typeface="思源宋体 Light" panose="02020300000000000000" charset="-122"/>
                <a:cs typeface="思源宋体 Light" panose="02020300000000000000" charset="-122"/>
                <a:sym typeface="+mn-ea"/>
              </a:rPr>
              <a:t>结合亲合力的大小顺序为：</a:t>
            </a:r>
          </a:p>
          <a:p>
            <a:pPr indent="0">
              <a:lnSpc>
                <a:spcPct val="130000"/>
              </a:lnSpc>
              <a:buClr>
                <a:srgbClr val="FF0000"/>
              </a:buClr>
              <a:buFont typeface="Wingdings" panose="05000000000000000000" charset="0"/>
              <a:buNone/>
            </a:pPr>
            <a:r>
              <a:rPr lang="zh-CN" altLang="en-GB" sz="1800" dirty="0">
                <a:latin typeface="思源宋体 Light" panose="02020300000000000000" charset="-122"/>
                <a:ea typeface="思源宋体 Light" panose="02020300000000000000" charset="-122"/>
                <a:cs typeface="思源宋体 Light" panose="02020300000000000000" charset="-122"/>
                <a:sym typeface="+mn-ea"/>
              </a:rPr>
              <a:t>替米沙坦&gt;奥美沙坦&gt;坎地沙坦&gt;氯沙坦(EXP3174)&gt;缬沙坦，</a:t>
            </a:r>
            <a:r>
              <a:rPr lang="zh-CN" altLang="en-US" sz="1800" b="1" dirty="0">
                <a:solidFill>
                  <a:schemeClr val="accent1"/>
                </a:solidFill>
                <a:latin typeface="思源宋体 Light" panose="02020300000000000000" charset="-122"/>
                <a:ea typeface="思源宋体 Light" panose="02020300000000000000" charset="-122"/>
                <a:cs typeface="思源宋体 Light" panose="02020300000000000000" charset="-122"/>
                <a:sym typeface="+mn-ea"/>
              </a:rPr>
              <a:t>替米沙坦是受体解离半衰期最长的ARB</a:t>
            </a:r>
            <a:endParaRPr lang="zh-CN" altLang="en-GB" sz="1800" b="1" dirty="0">
              <a:solidFill>
                <a:schemeClr val="accent1"/>
              </a:solidFill>
              <a:latin typeface="思源宋体 Light" panose="02020300000000000000" charset="-122"/>
              <a:ea typeface="思源宋体 Light" panose="02020300000000000000" charset="-122"/>
              <a:cs typeface="思源宋体 Light" panose="02020300000000000000" charset="-122"/>
            </a:endParaRPr>
          </a:p>
        </p:txBody>
      </p:sp>
      <p:sp>
        <p:nvSpPr>
          <p:cNvPr id="235" name="文本框 234"/>
          <p:cNvSpPr txBox="1"/>
          <p:nvPr>
            <p:custDataLst>
              <p:tags r:id="rId1"/>
            </p:custDataLst>
          </p:nvPr>
        </p:nvSpPr>
        <p:spPr>
          <a:xfrm>
            <a:off x="675640" y="535305"/>
            <a:ext cx="2795270" cy="398780"/>
          </a:xfrm>
          <a:prstGeom prst="rect">
            <a:avLst/>
          </a:prstGeom>
          <a:noFill/>
        </p:spPr>
        <p:txBody>
          <a:bodyPr wrap="square" rtlCol="0" anchor="t">
            <a:spAutoFit/>
          </a:bodyPr>
          <a:lstStyle/>
          <a:p>
            <a:pPr algn="l">
              <a:defRPr/>
            </a:pPr>
            <a:r>
              <a:rPr lang="zh-CN" sz="2000" b="1" kern="0" dirty="0">
                <a:solidFill>
                  <a:srgbClr val="008ED6"/>
                </a:solidFill>
                <a:latin typeface="微软雅黑" panose="020B0503020204020204" charset="-122"/>
                <a:ea typeface="微软雅黑" panose="020B0503020204020204" charset="-122"/>
                <a:sym typeface="+mn-ea"/>
              </a:rPr>
              <a:t>有效性</a:t>
            </a:r>
          </a:p>
        </p:txBody>
      </p:sp>
      <p:pic>
        <p:nvPicPr>
          <p:cNvPr id="2" name="图片 1"/>
          <p:cNvPicPr>
            <a:picLocks noChangeAspect="1"/>
          </p:cNvPicPr>
          <p:nvPr>
            <p:custDataLst>
              <p:tags r:id="rId2"/>
            </p:custDataLst>
          </p:nvPr>
        </p:nvPicPr>
        <p:blipFill>
          <a:blip r:embed="rId4"/>
          <a:stretch>
            <a:fillRect/>
          </a:stretch>
        </p:blipFill>
        <p:spPr>
          <a:xfrm>
            <a:off x="0" y="6342380"/>
            <a:ext cx="12191365" cy="5092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 y="3067050"/>
            <a:ext cx="7324725" cy="1060450"/>
          </a:xfrm>
          <a:prstGeom prst="rect">
            <a:avLst/>
          </a:prstGeom>
          <a:solidFill>
            <a:srgbClr val="008ED6"/>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746125" y="512445"/>
            <a:ext cx="8971280" cy="460375"/>
          </a:xfrm>
          <a:prstGeom prst="rect">
            <a:avLst/>
          </a:prstGeom>
          <a:noFill/>
        </p:spPr>
        <p:txBody>
          <a:bodyPr wrap="square" rtlCol="0" anchor="t">
            <a:spAutoFit/>
          </a:bodyPr>
          <a:lstStyle/>
          <a:p>
            <a:r>
              <a:rPr lang="zh-CN" sz="2400" b="1">
                <a:solidFill>
                  <a:srgbClr val="008ED6"/>
                </a:solidFill>
                <a:latin typeface="微软雅黑" panose="020B0503020204020204" charset="-122"/>
                <a:ea typeface="微软雅黑" panose="020B0503020204020204" charset="-122"/>
                <a:cs typeface="微软雅黑" panose="020B0503020204020204" charset="-122"/>
              </a:rPr>
              <a:t>创新性</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 </a:t>
            </a:r>
          </a:p>
        </p:txBody>
      </p:sp>
      <p:grpSp>
        <p:nvGrpSpPr>
          <p:cNvPr id="8" name="组合 7"/>
          <p:cNvGrpSpPr/>
          <p:nvPr/>
        </p:nvGrpSpPr>
        <p:grpSpPr>
          <a:xfrm>
            <a:off x="796290" y="1033780"/>
            <a:ext cx="11205210" cy="5167630"/>
            <a:chOff x="796290" y="1033780"/>
            <a:chExt cx="10357485" cy="5167630"/>
          </a:xfrm>
        </p:grpSpPr>
        <p:sp>
          <p:nvSpPr>
            <p:cNvPr id="3" name="文本框 2"/>
            <p:cNvSpPr txBox="1"/>
            <p:nvPr/>
          </p:nvSpPr>
          <p:spPr>
            <a:xfrm>
              <a:off x="796290" y="1033780"/>
              <a:ext cx="5499100" cy="398780"/>
            </a:xfrm>
            <a:prstGeom prst="rect">
              <a:avLst/>
            </a:prstGeom>
            <a:noFill/>
          </p:spPr>
          <p:txBody>
            <a:bodyPr wrap="square" rtlCol="0" anchor="t">
              <a:spAutoFit/>
            </a:bodyPr>
            <a:lstStyle/>
            <a:p>
              <a:r>
                <a:rPr lang="zh-CN" altLang="en-US" sz="2000" b="1" dirty="0">
                  <a:solidFill>
                    <a:srgbClr val="008ED6"/>
                  </a:solidFill>
                  <a:latin typeface="微软雅黑" panose="020B0503020204020204" charset="-122"/>
                  <a:ea typeface="微软雅黑" panose="020B0503020204020204" charset="-122"/>
                </a:rPr>
                <a:t>一、双重降压</a:t>
              </a:r>
              <a:r>
                <a:rPr lang="en-US" altLang="zh-CN" sz="2000" b="1" dirty="0">
                  <a:solidFill>
                    <a:srgbClr val="008ED6"/>
                  </a:solidFill>
                  <a:latin typeface="微软雅黑" panose="020B0503020204020204" charset="-122"/>
                  <a:ea typeface="微软雅黑" panose="020B0503020204020204" charset="-122"/>
                </a:rPr>
                <a:t>-</a:t>
              </a:r>
              <a:r>
                <a:rPr lang="zh-CN" altLang="en-US" sz="2000" b="1" dirty="0">
                  <a:solidFill>
                    <a:srgbClr val="008ED6"/>
                  </a:solidFill>
                  <a:latin typeface="微软雅黑" panose="020B0503020204020204" charset="-122"/>
                  <a:ea typeface="微软雅黑" panose="020B0503020204020204" charset="-122"/>
                </a:rPr>
                <a:t>机制互补：</a:t>
              </a:r>
            </a:p>
          </p:txBody>
        </p:sp>
        <p:sp>
          <p:nvSpPr>
            <p:cNvPr id="5" name="文本框 4"/>
            <p:cNvSpPr txBox="1"/>
            <p:nvPr/>
          </p:nvSpPr>
          <p:spPr>
            <a:xfrm>
              <a:off x="1230630" y="1443990"/>
              <a:ext cx="6903085" cy="1014730"/>
            </a:xfrm>
            <a:prstGeom prst="rect">
              <a:avLst/>
            </a:prstGeom>
            <a:noFill/>
          </p:spPr>
          <p:txBody>
            <a:bodyPr wrap="square" rtlCol="0" anchor="t">
              <a:spAutoFit/>
            </a:bodyPr>
            <a:lstStyle/>
            <a:p>
              <a:pPr marL="342900" indent="-342900">
                <a:buFont typeface="Wingdings" panose="05000000000000000000" charset="0"/>
                <a:buChar char="Ø"/>
              </a:pPr>
              <a:r>
                <a:rPr lang="zh-CN" altLang="en-US" sz="2000" dirty="0">
                  <a:latin typeface="微软雅黑" panose="020B0503020204020204" charset="-122"/>
                  <a:ea typeface="微软雅黑" panose="020B0503020204020204" charset="-122"/>
                </a:rPr>
                <a:t>内部调控：替米沙坦抑制血管收缩因子</a:t>
              </a:r>
            </a:p>
            <a:p>
              <a:pPr marL="342900" indent="-342900">
                <a:buFont typeface="Wingdings" panose="05000000000000000000" charset="0"/>
                <a:buChar char="Ø"/>
              </a:pPr>
              <a:endParaRPr lang="zh-CN" altLang="en-US" sz="2000" dirty="0">
                <a:latin typeface="微软雅黑" panose="020B0503020204020204" charset="-122"/>
                <a:ea typeface="微软雅黑" panose="020B0503020204020204" charset="-122"/>
              </a:endParaRPr>
            </a:p>
            <a:p>
              <a:pPr marL="342900" indent="-342900">
                <a:buFont typeface="Wingdings" panose="05000000000000000000" charset="0"/>
                <a:buChar char="Ø"/>
              </a:pPr>
              <a:r>
                <a:rPr lang="zh-CN" altLang="en-US" sz="2000" dirty="0">
                  <a:latin typeface="微软雅黑" panose="020B0503020204020204" charset="-122"/>
                  <a:ea typeface="微软雅黑" panose="020B0503020204020204" charset="-122"/>
                </a:rPr>
                <a:t>外部疏通：氨氯地平直接扩张血管</a:t>
              </a:r>
            </a:p>
          </p:txBody>
        </p:sp>
        <p:sp>
          <p:nvSpPr>
            <p:cNvPr id="6" name="文本框 5"/>
            <p:cNvSpPr txBox="1"/>
            <p:nvPr/>
          </p:nvSpPr>
          <p:spPr>
            <a:xfrm>
              <a:off x="796290" y="2583180"/>
              <a:ext cx="6096000" cy="398780"/>
            </a:xfrm>
            <a:prstGeom prst="rect">
              <a:avLst/>
            </a:prstGeom>
            <a:noFill/>
          </p:spPr>
          <p:txBody>
            <a:bodyPr wrap="square" rtlCol="0" anchor="t">
              <a:spAutoFit/>
            </a:bodyPr>
            <a:lstStyle/>
            <a:p>
              <a:r>
                <a:rPr lang="zh-CN" altLang="en-US" sz="2000" b="1">
                  <a:solidFill>
                    <a:srgbClr val="008ED6"/>
                  </a:solidFill>
                  <a:latin typeface="微软雅黑" panose="020B0503020204020204" charset="-122"/>
                  <a:ea typeface="微软雅黑" panose="020B0503020204020204" charset="-122"/>
                </a:rPr>
                <a:t>二、副作用抵消：</a:t>
              </a:r>
            </a:p>
          </p:txBody>
        </p:sp>
        <p:sp>
          <p:nvSpPr>
            <p:cNvPr id="7" name="文本框 6"/>
            <p:cNvSpPr txBox="1"/>
            <p:nvPr/>
          </p:nvSpPr>
          <p:spPr>
            <a:xfrm>
              <a:off x="1181100" y="3106420"/>
              <a:ext cx="7861383" cy="866140"/>
            </a:xfrm>
            <a:prstGeom prst="rect">
              <a:avLst/>
            </a:prstGeom>
            <a:noFill/>
          </p:spPr>
          <p:txBody>
            <a:bodyPr wrap="square" rtlCol="0" anchor="t">
              <a:noAutofit/>
            </a:bodyPr>
            <a:lstStyle/>
            <a:p>
              <a:pPr marL="342900" indent="-342900">
                <a:buFont typeface="Wingdings" panose="05000000000000000000" charset="0"/>
                <a:buChar char="Ø"/>
              </a:pPr>
              <a:r>
                <a:rPr lang="zh-CN" altLang="en-US" sz="2000" dirty="0">
                  <a:solidFill>
                    <a:schemeClr val="bg1"/>
                  </a:solidFill>
                  <a:latin typeface="微软雅黑" panose="020B0503020204020204" charset="-122"/>
                  <a:ea typeface="微软雅黑" panose="020B0503020204020204" charset="-122"/>
                  <a:cs typeface="微软雅黑" panose="020B0503020204020204" charset="-122"/>
                </a:rPr>
                <a:t>沙坦类药物可减轻CCB（地平类药物）引起的踝部水肿</a:t>
              </a:r>
            </a:p>
            <a:p>
              <a:pPr marL="342900" indent="-342900">
                <a:buFont typeface="Wingdings" panose="05000000000000000000" charset="0"/>
                <a:buChar char="Ø"/>
              </a:pPr>
              <a:endParaRPr lang="zh-CN" altLang="en-US" sz="2000" dirty="0">
                <a:solidFill>
                  <a:schemeClr val="bg1"/>
                </a:solidFill>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000" dirty="0">
                  <a:solidFill>
                    <a:schemeClr val="bg1"/>
                  </a:solidFill>
                  <a:latin typeface="微软雅黑" panose="020B0503020204020204" charset="-122"/>
                  <a:ea typeface="微软雅黑" panose="020B0503020204020204" charset="-122"/>
                  <a:cs typeface="微软雅黑" panose="020B0503020204020204" charset="-122"/>
                </a:rPr>
                <a:t>CCB（地平类药物）能够控制沙坦类药物可能引起的血钾升高</a:t>
              </a:r>
            </a:p>
          </p:txBody>
        </p:sp>
        <p:sp>
          <p:nvSpPr>
            <p:cNvPr id="10" name="文本框 9"/>
            <p:cNvSpPr txBox="1"/>
            <p:nvPr/>
          </p:nvSpPr>
          <p:spPr>
            <a:xfrm>
              <a:off x="796290" y="4192905"/>
              <a:ext cx="7564755" cy="398780"/>
            </a:xfrm>
            <a:prstGeom prst="rect">
              <a:avLst/>
            </a:prstGeom>
            <a:noFill/>
          </p:spPr>
          <p:txBody>
            <a:bodyPr wrap="square" rtlCol="0" anchor="t">
              <a:spAutoFit/>
            </a:bodyPr>
            <a:lstStyle/>
            <a:p>
              <a:r>
                <a:rPr lang="zh-CN" altLang="en-US" sz="2000" b="1">
                  <a:solidFill>
                    <a:srgbClr val="008ED6"/>
                  </a:solidFill>
                  <a:latin typeface="微软雅黑" panose="020B0503020204020204" charset="-122"/>
                  <a:ea typeface="微软雅黑" panose="020B0503020204020204" charset="-122"/>
                </a:rPr>
                <a:t>三、平稳降压、优化达标：</a:t>
              </a:r>
            </a:p>
          </p:txBody>
        </p:sp>
        <p:sp>
          <p:nvSpPr>
            <p:cNvPr id="11" name="文本框 10"/>
            <p:cNvSpPr txBox="1"/>
            <p:nvPr/>
          </p:nvSpPr>
          <p:spPr>
            <a:xfrm>
              <a:off x="1160780" y="4571365"/>
              <a:ext cx="9992995" cy="1630045"/>
            </a:xfrm>
            <a:prstGeom prst="rect">
              <a:avLst/>
            </a:prstGeom>
            <a:noFill/>
          </p:spPr>
          <p:txBody>
            <a:bodyPr wrap="square" rtlCol="0" anchor="t">
              <a:spAutoFit/>
            </a:bodyPr>
            <a:lstStyle/>
            <a:p>
              <a:pPr marL="342900" indent="-342900">
                <a:buFont typeface="Wingdings" panose="05000000000000000000" charset="0"/>
                <a:buChar char="Ø"/>
              </a:pPr>
              <a:r>
                <a:rPr lang="zh-CN" altLang="en-US" sz="2000" dirty="0">
                  <a:latin typeface="微软雅黑" panose="020B0503020204020204" charset="-122"/>
                  <a:ea typeface="微软雅黑" panose="020B0503020204020204" charset="-122"/>
                  <a:cs typeface="微软雅黑" panose="020B0503020204020204" charset="-122"/>
                </a:rPr>
                <a:t>相较单药能进一步降低血压，最高降幅可达</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rPr>
                <a:t>26.4/20.1mmHg</a:t>
              </a:r>
            </a:p>
            <a:p>
              <a:pPr marL="342900" indent="-342900">
                <a:buFont typeface="Wingdings" panose="05000000000000000000" charset="0"/>
                <a:buChar char="Ø"/>
              </a:pPr>
              <a:endParaRPr lang="zh-CN" altLang="en-US" sz="2000" dirty="0">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000" dirty="0">
                  <a:latin typeface="微软雅黑" panose="020B0503020204020204" charset="-122"/>
                  <a:ea typeface="微软雅黑" panose="020B0503020204020204" charset="-122"/>
                  <a:cs typeface="微软雅黑" panose="020B0503020204020204" charset="-122"/>
                </a:rPr>
                <a:t>平稳降压，24小时动态血压监测显示血压全天平稳</a:t>
              </a:r>
            </a:p>
            <a:p>
              <a:pPr marL="342900" indent="-342900">
                <a:buFont typeface="Wingdings" panose="05000000000000000000" charset="0"/>
                <a:buChar char="Ø"/>
              </a:pPr>
              <a:endParaRPr lang="zh-CN" altLang="en-US" sz="2000" dirty="0">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000" dirty="0">
                  <a:latin typeface="微软雅黑" panose="020B0503020204020204" charset="-122"/>
                  <a:ea typeface="微软雅黑" panose="020B0503020204020204" charset="-122"/>
                  <a:cs typeface="微软雅黑" panose="020B0503020204020204" charset="-122"/>
                </a:rPr>
                <a:t>对顽固性高血压效果显著，能高效提升各类合并症血压达标率</a:t>
              </a:r>
            </a:p>
          </p:txBody>
        </p:sp>
      </p:grpSp>
      <p:pic>
        <p:nvPicPr>
          <p:cNvPr id="4" name="图片 3"/>
          <p:cNvPicPr>
            <a:picLocks noChangeAspect="1"/>
          </p:cNvPicPr>
          <p:nvPr>
            <p:custDataLst>
              <p:tags r:id="rId1"/>
            </p:custDataLst>
          </p:nvPr>
        </p:nvPicPr>
        <p:blipFill>
          <a:blip r:embed="rId3"/>
          <a:stretch>
            <a:fillRect/>
          </a:stretch>
        </p:blipFill>
        <p:spPr>
          <a:xfrm>
            <a:off x="0" y="6342380"/>
            <a:ext cx="12191365" cy="50927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FmZWIzNDg2MmIzZjExOTIzMmViNTBmYTMwYTk0ZWY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TIMING" val="|39.5"/>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rgbClr val="FF0000"/>
          </a:solidFill>
        </a:ln>
      </a:spPr>
      <a:bodyPr rtlCol="0" anchor="ctr"/>
      <a:lstStyle>
        <a:defPPr>
          <a:defRPr sz="1600" b="1" dirty="0"/>
        </a:defPPr>
      </a:lstStyle>
      <a:style>
        <a:lnRef idx="1">
          <a:schemeClr val="accent1"/>
        </a:lnRef>
        <a:fillRef idx="2">
          <a:schemeClr val="accent1"/>
        </a:fillRef>
        <a:effectRef idx="1">
          <a:schemeClr val="accent1"/>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rgbClr val="FF0000"/>
          </a:solidFill>
        </a:ln>
      </a:spPr>
      <a:bodyPr rtlCol="0" anchor="ctr"/>
      <a:lstStyle>
        <a:defPPr>
          <a:defRPr sz="1600" b="1" dirty="0"/>
        </a:defPPr>
      </a:lstStyle>
      <a:style>
        <a:lnRef idx="1">
          <a:schemeClr val="accent1"/>
        </a:lnRef>
        <a:fillRef idx="2">
          <a:schemeClr val="accent1"/>
        </a:fillRef>
        <a:effectRef idx="1">
          <a:schemeClr val="accent1"/>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0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rgbClr val="FF0000"/>
          </a:solidFill>
        </a:ln>
      </a:spPr>
      <a:bodyPr rtlCol="0" anchor="ctr"/>
      <a:lstStyle>
        <a:defPPr>
          <a:defRPr sz="1600" b="1" dirty="0"/>
        </a:defPPr>
      </a:lstStyle>
      <a:style>
        <a:lnRef idx="1">
          <a:schemeClr val="accent1"/>
        </a:lnRef>
        <a:fillRef idx="2">
          <a:schemeClr val="accent1"/>
        </a:fillRef>
        <a:effectRef idx="1">
          <a:schemeClr val="accent1"/>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afkusw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30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rgbClr val="FF0000"/>
          </a:solidFill>
        </a:ln>
      </a:spPr>
      <a:bodyPr rtlCol="0" anchor="ctr"/>
      <a:lstStyle>
        <a:defPPr>
          <a:defRPr sz="1600" b="1" dirty="0"/>
        </a:defPPr>
      </a:lstStyle>
      <a:style>
        <a:lnRef idx="1">
          <a:schemeClr val="accent1"/>
        </a:lnRef>
        <a:fillRef idx="2">
          <a:schemeClr val="accent1"/>
        </a:fillRef>
        <a:effectRef idx="1">
          <a:schemeClr val="accent1"/>
        </a:effectRef>
        <a:fontRef idx="minor">
          <a:schemeClr val="dk1"/>
        </a:fontRef>
      </a:style>
    </a:sp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3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rgbClr val="FF0000"/>
          </a:solidFill>
        </a:ln>
      </a:spPr>
      <a:bodyPr rtlCol="0" anchor="ctr"/>
      <a:lstStyle>
        <a:defPPr>
          <a:defRPr sz="1600" b="1" dirty="0"/>
        </a:defPPr>
      </a:lstStyle>
      <a:style>
        <a:lnRef idx="1">
          <a:schemeClr val="accent1"/>
        </a:lnRef>
        <a:fillRef idx="2">
          <a:schemeClr val="accent1"/>
        </a:fillRef>
        <a:effectRef idx="1">
          <a:schemeClr val="accent1"/>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1118</Words>
  <Application>Microsoft Office PowerPoint</Application>
  <PresentationFormat>宽屏</PresentationFormat>
  <Paragraphs>109</Paragraphs>
  <Slides>10</Slides>
  <Notes>3</Notes>
  <HiddenSlides>0</HiddenSlides>
  <MMClips>0</MMClips>
  <ScaleCrop>false</ScaleCrop>
  <HeadingPairs>
    <vt:vector size="6" baseType="variant">
      <vt:variant>
        <vt:lpstr>已用的字体</vt:lpstr>
      </vt:variant>
      <vt:variant>
        <vt:i4>11</vt:i4>
      </vt:variant>
      <vt:variant>
        <vt:lpstr>主题</vt:lpstr>
      </vt:variant>
      <vt:variant>
        <vt:i4>32</vt:i4>
      </vt:variant>
      <vt:variant>
        <vt:lpstr>幻灯片标题</vt:lpstr>
      </vt:variant>
      <vt:variant>
        <vt:i4>10</vt:i4>
      </vt:variant>
    </vt:vector>
  </HeadingPairs>
  <TitlesOfParts>
    <vt:vector size="53" baseType="lpstr">
      <vt:lpstr>等线</vt:lpstr>
      <vt:lpstr>等线 Light</vt:lpstr>
      <vt:lpstr>黑体</vt:lpstr>
      <vt:lpstr>思源宋体 Light</vt:lpstr>
      <vt:lpstr>思源宋体 Medium</vt:lpstr>
      <vt:lpstr>宋体</vt:lpstr>
      <vt:lpstr>微软雅黑</vt:lpstr>
      <vt:lpstr>Arial</vt:lpstr>
      <vt:lpstr>Calibri</vt:lpstr>
      <vt:lpstr>Times New Roman</vt:lpstr>
      <vt:lpstr>Wingdings</vt:lpstr>
      <vt:lpstr>6_自定义设计方案</vt:lpstr>
      <vt:lpstr>4_自定义设计方案</vt:lpstr>
      <vt:lpstr>自定义设计方案</vt:lpstr>
      <vt:lpstr>1_自定义设计方案</vt:lpstr>
      <vt:lpstr>5_自定义设计方案</vt:lpstr>
      <vt:lpstr>2_自定义设计方案</vt:lpstr>
      <vt:lpstr>3_自定义设计方案</vt:lpstr>
      <vt:lpstr>7_自定义设计方案</vt:lpstr>
      <vt:lpstr>8_自定义设计方案</vt:lpstr>
      <vt:lpstr>9_自定义设计方案</vt:lpstr>
      <vt:lpstr>17_自定义设计方案</vt:lpstr>
      <vt:lpstr>15_自定义设计方案</vt:lpstr>
      <vt:lpstr>12_自定义设计方案</vt:lpstr>
      <vt:lpstr>13_自定义设计方案</vt:lpstr>
      <vt:lpstr>14_自定义设计方案</vt:lpstr>
      <vt:lpstr>16_自定义设计方案</vt:lpstr>
      <vt:lpstr>18_自定义设计方案</vt:lpstr>
      <vt:lpstr>19_自定义设计方案</vt:lpstr>
      <vt:lpstr>10_自定义设计方案</vt:lpstr>
      <vt:lpstr>20_自定义设计方案</vt:lpstr>
      <vt:lpstr>21_自定义设计方案</vt:lpstr>
      <vt:lpstr>22_自定义设计方案</vt:lpstr>
      <vt:lpstr>11_自定义设计方案</vt:lpstr>
      <vt:lpstr>23_自定义设计方案</vt:lpstr>
      <vt:lpstr>24_自定义设计方案</vt:lpstr>
      <vt:lpstr>25_自定义设计方案</vt:lpstr>
      <vt:lpstr>26_自定义设计方案</vt:lpstr>
      <vt:lpstr>27_自定义设计方案</vt:lpstr>
      <vt:lpstr>28_自定义设计方案</vt:lpstr>
      <vt:lpstr>29_自定义设计方案</vt:lpstr>
      <vt:lpstr>30_自定义设计方案</vt:lpstr>
      <vt:lpstr>31_自定义设计方案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慧芝 易</dc:creator>
  <cp:lastModifiedBy>招投标</cp:lastModifiedBy>
  <cp:revision>2121</cp:revision>
  <dcterms:created xsi:type="dcterms:W3CDTF">2019-08-26T10:33:00Z</dcterms:created>
  <dcterms:modified xsi:type="dcterms:W3CDTF">2026-06-08T07:04:01Z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2052-12.1.0.16120</vt:lpwstr>
  </property>
  <property fmtid="{D5CDD505-2E9C-101B-9397-08002B2CF9AE}" pid="3" name="ICV">
    <vt:lpwstr>E3A3F98E626243D8B128ADC1E6364D53_13</vt:lpwstr>
  </property>
</Properties>
</file>