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6774791" r:id="rId3"/>
    <p:sldId id="16774824" r:id="rId4"/>
    <p:sldId id="16774803" r:id="rId5"/>
    <p:sldId id="16774804" r:id="rId7"/>
    <p:sldId id="375" r:id="rId8"/>
    <p:sldId id="16774826" r:id="rId9"/>
    <p:sldId id="16774822" r:id="rId10"/>
    <p:sldId id="16774823" r:id="rId11"/>
    <p:sldId id="16774814" r:id="rId12"/>
    <p:sldId id="1677479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603F16-1FAE-F154-C51B-C3075D681FA2}" name="zhangcheng3@JeyouPharma.com" initials="z" userId="S-1-5-21-1199241465-608079638-1201796872-2700" providerId="AD"/>
  <p188:author id="{99B41B26-EC5E-7B46-8709-B7AE6F9AB478}" name="薛东" initials="薛东" userId="S-1-5-21-1199241465-608079638-1201796872-2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 autoAdjust="0"/>
    <p:restoredTop sz="95801" autoAdjust="0"/>
  </p:normalViewPr>
  <p:slideViewPr>
    <p:cSldViewPr snapToGrid="0">
      <p:cViewPr varScale="1">
        <p:scale>
          <a:sx n="115" d="100"/>
          <a:sy n="115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microsoft.com/office/2018/10/relationships/authors" Target="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305234359201"/>
          <c:y val="0.185719673355038"/>
          <c:w val="0.7695644968148"/>
          <c:h val="0.6640509670815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中位rwPFS</c:v>
                </c:pt>
              </c:strCache>
            </c:strRef>
          </c:tx>
          <c:spPr>
            <a:solidFill>
              <a:srgbClr val="11438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一线治疗</c:v>
                </c:pt>
                <c:pt idx="1">
                  <c:v>二线治疗</c:v>
                </c:pt>
                <c:pt idx="2">
                  <c:v>三线治疗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</c:v>
                </c:pt>
                <c:pt idx="1">
                  <c:v>4</c:v>
                </c:pt>
                <c:pt idx="2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6527856"/>
        <c:axId val="1266353808"/>
      </c:barChart>
      <c:catAx>
        <c:axId val="126652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66353808"/>
        <c:crosses val="autoZero"/>
        <c:auto val="1"/>
        <c:lblAlgn val="ctr"/>
        <c:lblOffset val="100"/>
        <c:noMultiLvlLbl val="0"/>
      </c:catAx>
      <c:valAx>
        <c:axId val="126635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6652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d945db0-aedc-4442-89b2-f5f8b3e8d535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1032802946883"/>
          <c:y val="0.0132058776342611"/>
          <c:w val="0.966413878841923"/>
          <c:h val="0.640845470135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索西美雷塞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.00244166487707371"/>
                  <c:y val="-0.01666687992398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男性</c:v>
                </c:pt>
                <c:pt idx="1">
                  <c:v>既往吸烟</c:v>
                </c:pt>
                <c:pt idx="2">
                  <c:v>ECOG评分1</c:v>
                </c:pt>
                <c:pt idx="3">
                  <c:v>既往＞2线</c:v>
                </c:pt>
                <c:pt idx="4">
                  <c:v>年龄≥65岁</c:v>
                </c:pt>
                <c:pt idx="5">
                  <c:v>既往接受过含铂化疗和PD-1治疗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0.557</c:v>
                </c:pt>
                <c:pt idx="1" c:formatCode="0.0%">
                  <c:v>0.587</c:v>
                </c:pt>
                <c:pt idx="2" c:formatCode="0.0%">
                  <c:v>0.524</c:v>
                </c:pt>
                <c:pt idx="3" c:formatCode="0.0%">
                  <c:v>0.615</c:v>
                </c:pt>
                <c:pt idx="4" c:formatCode="0.0%">
                  <c:v>0.531</c:v>
                </c:pt>
                <c:pt idx="5" c:formatCode="0.0%">
                  <c:v>0.557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氟泽雷塞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9533319016589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7091654139516"/>
                  <c:y val="-3.8194491933110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46499892624423"/>
                  <c:y val="0.004166719980997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976665950829475"/>
                  <c:y val="-3.8194491933110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4649989262442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14649989262442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男性</c:v>
                </c:pt>
                <c:pt idx="1">
                  <c:v>既往吸烟</c:v>
                </c:pt>
                <c:pt idx="2">
                  <c:v>ECOG评分1</c:v>
                </c:pt>
                <c:pt idx="3">
                  <c:v>既往＞2线</c:v>
                </c:pt>
                <c:pt idx="4">
                  <c:v>年龄≥65岁</c:v>
                </c:pt>
                <c:pt idx="5">
                  <c:v>既往接受过含铂化疗和PD-1治疗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0.471</c:v>
                </c:pt>
                <c:pt idx="1" c:formatCode="0.0%">
                  <c:v>0.481</c:v>
                </c:pt>
                <c:pt idx="2" c:formatCode="0.0%">
                  <c:v>0.481</c:v>
                </c:pt>
                <c:pt idx="3" c:formatCode="0.0%">
                  <c:v>0.438</c:v>
                </c:pt>
                <c:pt idx="4" c:formatCode="0.0%">
                  <c:v>0.423</c:v>
                </c:pt>
                <c:pt idx="5" c:formatCode="0.0%">
                  <c:v>0.49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9929664"/>
        <c:axId val="1249928224"/>
      </c:barChart>
      <c:catAx>
        <c:axId val="1249929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49928224"/>
        <c:crossesAt val="0"/>
        <c:auto val="1"/>
        <c:lblAlgn val="ctr"/>
        <c:lblOffset val="100"/>
        <c:noMultiLvlLbl val="0"/>
      </c:catAx>
      <c:valAx>
        <c:axId val="124992822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4992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531927844381"/>
          <c:y val="0.0478975944902182"/>
          <c:w val="0.320709530275412"/>
          <c:h val="0.102610532570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471ea91-8804-41d2-9e57-eeb58542e6b9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索西美雷塞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ORR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0.552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氟泽雷塞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3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ORR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0.491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格索雷塞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ORR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0.496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戈来雷塞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ORR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0.479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08566304"/>
        <c:axId val="1508569184"/>
      </c:barChart>
      <c:catAx>
        <c:axId val="15085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08569184"/>
        <c:crosses val="autoZero"/>
        <c:auto val="1"/>
        <c:lblAlgn val="ctr"/>
        <c:lblOffset val="100"/>
        <c:noMultiLvlLbl val="0"/>
      </c:catAx>
      <c:valAx>
        <c:axId val="15085691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0856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df34c3e2-c0ba-4022-adba-14ac58422ee0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索西美雷塞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12个月OS率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0.604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氟泽雷塞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12个月OS率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0.544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格索雷塞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12个月OS率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0.572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戈来雷塞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12个月OS率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0.546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0155711"/>
        <c:axId val="220150431"/>
      </c:barChart>
      <c:catAx>
        <c:axId val="22015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0150431"/>
        <c:crosses val="autoZero"/>
        <c:auto val="1"/>
        <c:lblAlgn val="ctr"/>
        <c:lblOffset val="100"/>
        <c:noMultiLvlLbl val="0"/>
      </c:catAx>
      <c:valAx>
        <c:axId val="22015043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015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4808db7-f14b-42fe-b065-987970afea72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2622B-893A-4B7A-BDEC-EB7936640A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505FB-67D3-48AB-B32D-13CA6A827D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8254" y="-5715"/>
            <a:ext cx="3241906" cy="6864350"/>
          </a:xfrm>
          <a:prstGeom prst="rect">
            <a:avLst/>
          </a:prstGeom>
          <a:solidFill>
            <a:srgbClr val="11438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810" y="-5715"/>
            <a:ext cx="12195810" cy="6882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1754712" y="0"/>
            <a:ext cx="179251" cy="6858000"/>
            <a:chOff x="11754712" y="0"/>
            <a:chExt cx="179251" cy="6858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1754712" y="2700746"/>
              <a:ext cx="179251" cy="1456507"/>
              <a:chOff x="11721374" y="2711252"/>
              <a:chExt cx="179251" cy="1456507"/>
            </a:xfrm>
          </p:grpSpPr>
          <p:pic>
            <p:nvPicPr>
              <p:cNvPr id="19" name="图形 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721374" y="2711252"/>
                <a:ext cx="179251" cy="179251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11736311" y="3167502"/>
                <a:ext cx="149376" cy="130703"/>
                <a:chOff x="6130757" y="1551740"/>
                <a:chExt cx="236060" cy="206552"/>
              </a:xfrm>
            </p:grpSpPr>
            <p:sp>
              <p:nvSpPr>
                <p:cNvPr id="32" name="任意多边形: 形状 31"/>
                <p:cNvSpPr/>
                <p:nvPr/>
              </p:nvSpPr>
              <p:spPr>
                <a:xfrm>
                  <a:off x="6130757" y="1551740"/>
                  <a:ext cx="236060" cy="153439"/>
                </a:xfrm>
                <a:custGeom>
                  <a:avLst/>
                  <a:gdLst>
                    <a:gd name="connsiteX0" fmla="*/ 47212 w 236060"/>
                    <a:gd name="connsiteY0" fmla="*/ 153439 h 153439"/>
                    <a:gd name="connsiteX1" fmla="*/ 0 w 236060"/>
                    <a:gd name="connsiteY1" fmla="*/ 153439 h 153439"/>
                    <a:gd name="connsiteX2" fmla="*/ 0 w 236060"/>
                    <a:gd name="connsiteY2" fmla="*/ 0 h 153439"/>
                    <a:gd name="connsiteX3" fmla="*/ 236060 w 236060"/>
                    <a:gd name="connsiteY3" fmla="*/ 0 h 153439"/>
                    <a:gd name="connsiteX4" fmla="*/ 236060 w 236060"/>
                    <a:gd name="connsiteY4" fmla="*/ 153439 h 153439"/>
                    <a:gd name="connsiteX5" fmla="*/ 188848 w 236060"/>
                    <a:gd name="connsiteY5" fmla="*/ 153439 h 15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060" h="153439">
                      <a:moveTo>
                        <a:pt x="47212" y="153439"/>
                      </a:moveTo>
                      <a:lnTo>
                        <a:pt x="0" y="153439"/>
                      </a:lnTo>
                      <a:lnTo>
                        <a:pt x="0" y="0"/>
                      </a:lnTo>
                      <a:lnTo>
                        <a:pt x="236060" y="0"/>
                      </a:lnTo>
                      <a:lnTo>
                        <a:pt x="236060" y="153439"/>
                      </a:lnTo>
                      <a:lnTo>
                        <a:pt x="188848" y="153439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6201575" y="1640263"/>
                  <a:ext cx="5901" cy="23606"/>
                </a:xfrm>
                <a:custGeom>
                  <a:avLst/>
                  <a:gdLst>
                    <a:gd name="connsiteX0" fmla="*/ 0 w 5901"/>
                    <a:gd name="connsiteY0" fmla="*/ 0 h 23606"/>
                    <a:gd name="connsiteX1" fmla="*/ 0 w 5901"/>
                    <a:gd name="connsiteY1" fmla="*/ 23606 h 2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23606">
                      <a:moveTo>
                        <a:pt x="0" y="0"/>
                      </a:moveTo>
                      <a:lnTo>
                        <a:pt x="0" y="23606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6248787" y="1705179"/>
                  <a:ext cx="5901" cy="35409"/>
                </a:xfrm>
                <a:custGeom>
                  <a:avLst/>
                  <a:gdLst>
                    <a:gd name="connsiteX0" fmla="*/ 0 w 5901"/>
                    <a:gd name="connsiteY0" fmla="*/ 0 h 35409"/>
                    <a:gd name="connsiteX1" fmla="*/ 0 w 5901"/>
                    <a:gd name="connsiteY1" fmla="*/ 35409 h 35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35409">
                      <a:moveTo>
                        <a:pt x="0" y="0"/>
                      </a:moveTo>
                      <a:lnTo>
                        <a:pt x="0" y="35409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6248787" y="1616657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6295999" y="1593051"/>
                  <a:ext cx="5901" cy="70818"/>
                </a:xfrm>
                <a:custGeom>
                  <a:avLst/>
                  <a:gdLst>
                    <a:gd name="connsiteX0" fmla="*/ 0 w 5901"/>
                    <a:gd name="connsiteY0" fmla="*/ 0 h 70818"/>
                    <a:gd name="connsiteX1" fmla="*/ 0 w 5901"/>
                    <a:gd name="connsiteY1" fmla="*/ 70818 h 7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70818">
                      <a:moveTo>
                        <a:pt x="0" y="0"/>
                      </a:moveTo>
                      <a:lnTo>
                        <a:pt x="0" y="70818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6177969" y="1752391"/>
                  <a:ext cx="141636" cy="5901"/>
                </a:xfrm>
                <a:custGeom>
                  <a:avLst/>
                  <a:gdLst>
                    <a:gd name="connsiteX0" fmla="*/ 0 w 141636"/>
                    <a:gd name="connsiteY0" fmla="*/ 0 h 5901"/>
                    <a:gd name="connsiteX1" fmla="*/ 141636 w 141636"/>
                    <a:gd name="connsiteY1" fmla="*/ 0 h 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636" h="5901">
                      <a:moveTo>
                        <a:pt x="0" y="0"/>
                      </a:moveTo>
                      <a:lnTo>
                        <a:pt x="141636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1735065" y="3600285"/>
                <a:ext cx="151869" cy="129089"/>
                <a:chOff x="6120000" y="1872328"/>
                <a:chExt cx="240000" cy="204000"/>
              </a:xfrm>
            </p:grpSpPr>
            <p:sp>
              <p:nvSpPr>
                <p:cNvPr id="28" name="任意多边形: 形状 27"/>
                <p:cNvSpPr/>
                <p:nvPr/>
              </p:nvSpPr>
              <p:spPr>
                <a:xfrm>
                  <a:off x="6120000" y="1872328"/>
                  <a:ext cx="240000" cy="6000"/>
                </a:xfrm>
                <a:custGeom>
                  <a:avLst/>
                  <a:gdLst>
                    <a:gd name="connsiteX0" fmla="*/ 0 w 240000"/>
                    <a:gd name="connsiteY0" fmla="*/ 0 h 6000"/>
                    <a:gd name="connsiteX1" fmla="*/ 240000 w 240000"/>
                    <a:gd name="connsiteY1" fmla="*/ 0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0000" h="6000">
                      <a:moveTo>
                        <a:pt x="0" y="0"/>
                      </a:moveTo>
                      <a:lnTo>
                        <a:pt x="240000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>
                  <a:off x="6144000" y="1872328"/>
                  <a:ext cx="192000" cy="156000"/>
                </a:xfrm>
                <a:custGeom>
                  <a:avLst/>
                  <a:gdLst>
                    <a:gd name="connsiteX0" fmla="*/ 0 w 192000"/>
                    <a:gd name="connsiteY0" fmla="*/ 0 h 156000"/>
                    <a:gd name="connsiteX1" fmla="*/ 192000 w 192000"/>
                    <a:gd name="connsiteY1" fmla="*/ 0 h 156000"/>
                    <a:gd name="connsiteX2" fmla="*/ 192000 w 192000"/>
                    <a:gd name="connsiteY2" fmla="*/ 156000 h 156000"/>
                    <a:gd name="connsiteX3" fmla="*/ 0 w 192000"/>
                    <a:gd name="connsiteY3" fmla="*/ 156000 h 156000"/>
                    <a:gd name="connsiteX4" fmla="*/ 0 w 192000"/>
                    <a:gd name="connsiteY4" fmla="*/ 0 h 15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00" h="156000">
                      <a:moveTo>
                        <a:pt x="0" y="0"/>
                      </a:moveTo>
                      <a:lnTo>
                        <a:pt x="192000" y="0"/>
                      </a:lnTo>
                      <a:lnTo>
                        <a:pt x="192000" y="156000"/>
                      </a:lnTo>
                      <a:lnTo>
                        <a:pt x="0" y="15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6228000" y="1920328"/>
                  <a:ext cx="30000" cy="60000"/>
                </a:xfrm>
                <a:custGeom>
                  <a:avLst/>
                  <a:gdLst>
                    <a:gd name="connsiteX0" fmla="*/ 0 w 30000"/>
                    <a:gd name="connsiteY0" fmla="*/ 0 h 60000"/>
                    <a:gd name="connsiteX1" fmla="*/ 30000 w 30000"/>
                    <a:gd name="connsiteY1" fmla="*/ 30000 h 60000"/>
                    <a:gd name="connsiteX2" fmla="*/ 0 w 30000"/>
                    <a:gd name="connsiteY2" fmla="*/ 60000 h 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000" h="60000">
                      <a:moveTo>
                        <a:pt x="0" y="0"/>
                      </a:moveTo>
                      <a:lnTo>
                        <a:pt x="30000" y="30000"/>
                      </a:lnTo>
                      <a:lnTo>
                        <a:pt x="0" y="6000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6192000" y="2028328"/>
                  <a:ext cx="96000" cy="48000"/>
                </a:xfrm>
                <a:custGeom>
                  <a:avLst/>
                  <a:gdLst>
                    <a:gd name="connsiteX0" fmla="*/ 0 w 96000"/>
                    <a:gd name="connsiteY0" fmla="*/ 48000 h 48000"/>
                    <a:gd name="connsiteX1" fmla="*/ 48000 w 96000"/>
                    <a:gd name="connsiteY1" fmla="*/ 0 h 48000"/>
                    <a:gd name="connsiteX2" fmla="*/ 96000 w 96000"/>
                    <a:gd name="connsiteY2" fmla="*/ 48000 h 4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000" h="48000">
                      <a:moveTo>
                        <a:pt x="0" y="48000"/>
                      </a:moveTo>
                      <a:lnTo>
                        <a:pt x="48000" y="0"/>
                      </a:lnTo>
                      <a:lnTo>
                        <a:pt x="96000" y="4800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740046" y="4025853"/>
                <a:ext cx="141906" cy="141906"/>
                <a:chOff x="6125507" y="2177982"/>
                <a:chExt cx="224257" cy="224257"/>
              </a:xfrm>
            </p:grpSpPr>
            <p:sp>
              <p:nvSpPr>
                <p:cNvPr id="23" name="任意多边形: 形状 22"/>
                <p:cNvSpPr/>
                <p:nvPr/>
              </p:nvSpPr>
              <p:spPr>
                <a:xfrm>
                  <a:off x="6125507" y="2260603"/>
                  <a:ext cx="224257" cy="141636"/>
                </a:xfrm>
                <a:custGeom>
                  <a:avLst/>
                  <a:gdLst>
                    <a:gd name="connsiteX0" fmla="*/ 0 w 224257"/>
                    <a:gd name="connsiteY0" fmla="*/ 0 h 141636"/>
                    <a:gd name="connsiteX1" fmla="*/ 224257 w 224257"/>
                    <a:gd name="connsiteY1" fmla="*/ 0 h 141636"/>
                    <a:gd name="connsiteX2" fmla="*/ 224257 w 224257"/>
                    <a:gd name="connsiteY2" fmla="*/ 129833 h 141636"/>
                    <a:gd name="connsiteX3" fmla="*/ 212454 w 224257"/>
                    <a:gd name="connsiteY3" fmla="*/ 141636 h 141636"/>
                    <a:gd name="connsiteX4" fmla="*/ 11803 w 224257"/>
                    <a:gd name="connsiteY4" fmla="*/ 141636 h 141636"/>
                    <a:gd name="connsiteX5" fmla="*/ 0 w 224257"/>
                    <a:gd name="connsiteY5" fmla="*/ 129833 h 141636"/>
                    <a:gd name="connsiteX6" fmla="*/ 0 w 224257"/>
                    <a:gd name="connsiteY6" fmla="*/ 0 h 141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257" h="141636">
                      <a:moveTo>
                        <a:pt x="0" y="0"/>
                      </a:moveTo>
                      <a:lnTo>
                        <a:pt x="224257" y="0"/>
                      </a:lnTo>
                      <a:lnTo>
                        <a:pt x="224257" y="129833"/>
                      </a:lnTo>
                      <a:cubicBezTo>
                        <a:pt x="224257" y="136352"/>
                        <a:pt x="218973" y="141636"/>
                        <a:pt x="212454" y="141636"/>
                      </a:cubicBezTo>
                      <a:lnTo>
                        <a:pt x="11803" y="141636"/>
                      </a:lnTo>
                      <a:cubicBezTo>
                        <a:pt x="5284" y="141636"/>
                        <a:pt x="0" y="136352"/>
                        <a:pt x="0" y="12983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6125507" y="2195687"/>
                  <a:ext cx="224257" cy="64916"/>
                </a:xfrm>
                <a:custGeom>
                  <a:avLst/>
                  <a:gdLst>
                    <a:gd name="connsiteX0" fmla="*/ 0 w 224257"/>
                    <a:gd name="connsiteY0" fmla="*/ 11803 h 64916"/>
                    <a:gd name="connsiteX1" fmla="*/ 11803 w 224257"/>
                    <a:gd name="connsiteY1" fmla="*/ 0 h 64916"/>
                    <a:gd name="connsiteX2" fmla="*/ 212454 w 224257"/>
                    <a:gd name="connsiteY2" fmla="*/ 0 h 64916"/>
                    <a:gd name="connsiteX3" fmla="*/ 224257 w 224257"/>
                    <a:gd name="connsiteY3" fmla="*/ 11803 h 64916"/>
                    <a:gd name="connsiteX4" fmla="*/ 224257 w 224257"/>
                    <a:gd name="connsiteY4" fmla="*/ 64917 h 64916"/>
                    <a:gd name="connsiteX5" fmla="*/ 0 w 224257"/>
                    <a:gd name="connsiteY5" fmla="*/ 64917 h 64916"/>
                    <a:gd name="connsiteX6" fmla="*/ 0 w 224257"/>
                    <a:gd name="connsiteY6" fmla="*/ 11803 h 6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257" h="64916">
                      <a:moveTo>
                        <a:pt x="0" y="11803"/>
                      </a:moveTo>
                      <a:cubicBezTo>
                        <a:pt x="0" y="5284"/>
                        <a:pt x="5284" y="0"/>
                        <a:pt x="11803" y="0"/>
                      </a:cubicBezTo>
                      <a:lnTo>
                        <a:pt x="212454" y="0"/>
                      </a:lnTo>
                      <a:cubicBezTo>
                        <a:pt x="218973" y="0"/>
                        <a:pt x="224257" y="5284"/>
                        <a:pt x="224257" y="11803"/>
                      </a:cubicBezTo>
                      <a:lnTo>
                        <a:pt x="224257" y="64917"/>
                      </a:lnTo>
                      <a:lnTo>
                        <a:pt x="0" y="64917"/>
                      </a:lnTo>
                      <a:lnTo>
                        <a:pt x="0" y="11803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6190424" y="2296012"/>
                  <a:ext cx="106227" cy="70818"/>
                </a:xfrm>
                <a:custGeom>
                  <a:avLst/>
                  <a:gdLst>
                    <a:gd name="connsiteX0" fmla="*/ 0 w 106227"/>
                    <a:gd name="connsiteY0" fmla="*/ 35409 h 70818"/>
                    <a:gd name="connsiteX1" fmla="*/ 35409 w 106227"/>
                    <a:gd name="connsiteY1" fmla="*/ 70818 h 70818"/>
                    <a:gd name="connsiteX2" fmla="*/ 106227 w 106227"/>
                    <a:gd name="connsiteY2" fmla="*/ 0 h 7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227" h="70818">
                      <a:moveTo>
                        <a:pt x="0" y="35409"/>
                      </a:moveTo>
                      <a:lnTo>
                        <a:pt x="35409" y="70818"/>
                      </a:lnTo>
                      <a:lnTo>
                        <a:pt x="106227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6190424" y="2177982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6284848" y="2177982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17" name="直接连接符 16"/>
            <p:cNvCxnSpPr/>
            <p:nvPr/>
          </p:nvCxnSpPr>
          <p:spPr>
            <a:xfrm>
              <a:off x="11844337" y="0"/>
              <a:ext cx="0" cy="368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844337" y="6345238"/>
              <a:ext cx="0" cy="512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占位符 38"/>
          <p:cNvSpPr>
            <a:spLocks noGrp="1"/>
          </p:cNvSpPr>
          <p:nvPr>
            <p:ph type="body" sz="quarter" idx="10" hasCustomPrompt="1"/>
          </p:nvPr>
        </p:nvSpPr>
        <p:spPr>
          <a:xfrm>
            <a:off x="5171539" y="627109"/>
            <a:ext cx="1906672" cy="48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800" spc="300" smtClean="0"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 defTabSz="457200"/>
            <a:r>
              <a:rPr lang="zh-CN" altLang="en-US" dirty="0"/>
              <a:t>未来规划</a:t>
            </a:r>
            <a:endParaRPr lang="zh-CN" altLang="en-US" dirty="0"/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131898" y="125480"/>
            <a:ext cx="384040" cy="6587077"/>
            <a:chOff x="131898" y="176280"/>
            <a:chExt cx="384040" cy="6587077"/>
          </a:xfrm>
        </p:grpSpPr>
        <p:grpSp>
          <p:nvGrpSpPr>
            <p:cNvPr id="40" name="组合 39"/>
            <p:cNvGrpSpPr/>
            <p:nvPr/>
          </p:nvGrpSpPr>
          <p:grpSpPr>
            <a:xfrm>
              <a:off x="294059" y="6369341"/>
              <a:ext cx="59718" cy="394016"/>
              <a:chOff x="236240" y="6290675"/>
              <a:chExt cx="73245" cy="48326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36240" y="6290675"/>
                <a:ext cx="73245" cy="73245"/>
              </a:xfrm>
              <a:prstGeom prst="ellipse">
                <a:avLst/>
              </a:prstGeom>
              <a:solidFill>
                <a:srgbClr val="1840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36240" y="6598190"/>
                <a:ext cx="73245" cy="7324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36240" y="6495685"/>
                <a:ext cx="73245" cy="73245"/>
              </a:xfrm>
              <a:prstGeom prst="ellipse">
                <a:avLst/>
              </a:prstGeom>
              <a:solidFill>
                <a:srgbClr val="5A5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36240" y="6700696"/>
                <a:ext cx="73245" cy="732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36240" y="6393180"/>
                <a:ext cx="73245" cy="73245"/>
              </a:xfrm>
              <a:prstGeom prst="ellipse">
                <a:avLst/>
              </a:prstGeom>
              <a:solidFill>
                <a:srgbClr val="00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131898" y="176280"/>
              <a:ext cx="384040" cy="384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1840D5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1840D5"/>
                  </a:solidFill>
                </a:rPr>
                <a:t>s</a:t>
              </a:r>
              <a:endParaRPr lang="zh-CN" altLang="en-US" sz="1600" dirty="0">
                <a:solidFill>
                  <a:srgbClr val="1840D5"/>
                </a:solidFill>
              </a:endParaRPr>
            </a:p>
          </p:txBody>
        </p:sp>
      </p:grpSp>
      <p:cxnSp>
        <p:nvCxnSpPr>
          <p:cNvPr id="50" name="直接连接符 49"/>
          <p:cNvCxnSpPr/>
          <p:nvPr userDrawn="1"/>
        </p:nvCxnSpPr>
        <p:spPr>
          <a:xfrm>
            <a:off x="5769769" y="1078083"/>
            <a:ext cx="652463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22A5-FC71-4DE0-BE5F-57E006AB14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lang="zh-CN" alt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lang="zh-CN" alt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5B630-C7FF-41C0-9923-C5E5E29EED81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3810" y="-5715"/>
            <a:ext cx="12195810" cy="6882130"/>
          </a:xfrm>
          <a:prstGeom prst="rect">
            <a:avLst/>
          </a:prstGeom>
          <a:solidFill>
            <a:srgbClr val="00428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715"/>
            <a:ext cx="12195810" cy="6887845"/>
          </a:xfrm>
          <a:prstGeom prst="rect">
            <a:avLst/>
          </a:prstGeom>
          <a:gradFill>
            <a:gsLst>
              <a:gs pos="0">
                <a:srgbClr val="28ABBC"/>
              </a:gs>
              <a:gs pos="100000">
                <a:srgbClr val="3AB3C2">
                  <a:alpha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lang="zh-CN" alt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lang="zh-CN" alt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100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65B630-C7FF-41C0-9923-C5E5E29EED81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Tittle here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Click here to edit the master text style</a:t>
            </a:r>
            <a:endParaRPr lang="zh-CN" altLang="en-US"/>
          </a:p>
          <a:p>
            <a:pPr lvl="1"/>
            <a:r>
              <a:rPr lang="en-US" altLang="zh-CN"/>
              <a:t>Second stage</a:t>
            </a:r>
            <a:endParaRPr lang="zh-CN" altLang="en-US"/>
          </a:p>
          <a:p>
            <a:pPr lvl="2"/>
            <a:r>
              <a:rPr lang="en-US" altLang="zh-CN"/>
              <a:t>Third stage</a:t>
            </a:r>
            <a:endParaRPr lang="zh-CN" altLang="en-US"/>
          </a:p>
          <a:p>
            <a:pPr lvl="3"/>
            <a:r>
              <a:rPr lang="en-US" altLang="zh-CN"/>
              <a:t>Fourth stage</a:t>
            </a:r>
            <a:endParaRPr lang="zh-CN" altLang="en-US"/>
          </a:p>
          <a:p>
            <a:pPr lvl="4"/>
            <a:r>
              <a:rPr lang="en-US" altLang="zh-CN"/>
              <a:t>Fifth stage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401732" y="62357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69924" y="62357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1754712" y="0"/>
            <a:ext cx="179251" cy="6858000"/>
            <a:chOff x="11754712" y="0"/>
            <a:chExt cx="179251" cy="6858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1754712" y="2700746"/>
              <a:ext cx="179251" cy="1456507"/>
              <a:chOff x="11721374" y="2711252"/>
              <a:chExt cx="179251" cy="1456507"/>
            </a:xfrm>
          </p:grpSpPr>
          <p:pic>
            <p:nvPicPr>
              <p:cNvPr id="19" name="图形 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721374" y="2711252"/>
                <a:ext cx="179251" cy="179251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11736311" y="3167502"/>
                <a:ext cx="149376" cy="130703"/>
                <a:chOff x="6130757" y="1551740"/>
                <a:chExt cx="236060" cy="206552"/>
              </a:xfrm>
            </p:grpSpPr>
            <p:sp>
              <p:nvSpPr>
                <p:cNvPr id="32" name="任意多边形: 形状 31"/>
                <p:cNvSpPr/>
                <p:nvPr/>
              </p:nvSpPr>
              <p:spPr>
                <a:xfrm>
                  <a:off x="6130757" y="1551740"/>
                  <a:ext cx="236060" cy="153439"/>
                </a:xfrm>
                <a:custGeom>
                  <a:avLst/>
                  <a:gdLst>
                    <a:gd name="connsiteX0" fmla="*/ 47212 w 236060"/>
                    <a:gd name="connsiteY0" fmla="*/ 153439 h 153439"/>
                    <a:gd name="connsiteX1" fmla="*/ 0 w 236060"/>
                    <a:gd name="connsiteY1" fmla="*/ 153439 h 153439"/>
                    <a:gd name="connsiteX2" fmla="*/ 0 w 236060"/>
                    <a:gd name="connsiteY2" fmla="*/ 0 h 153439"/>
                    <a:gd name="connsiteX3" fmla="*/ 236060 w 236060"/>
                    <a:gd name="connsiteY3" fmla="*/ 0 h 153439"/>
                    <a:gd name="connsiteX4" fmla="*/ 236060 w 236060"/>
                    <a:gd name="connsiteY4" fmla="*/ 153439 h 153439"/>
                    <a:gd name="connsiteX5" fmla="*/ 188848 w 236060"/>
                    <a:gd name="connsiteY5" fmla="*/ 153439 h 15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060" h="153439">
                      <a:moveTo>
                        <a:pt x="47212" y="153439"/>
                      </a:moveTo>
                      <a:lnTo>
                        <a:pt x="0" y="153439"/>
                      </a:lnTo>
                      <a:lnTo>
                        <a:pt x="0" y="0"/>
                      </a:lnTo>
                      <a:lnTo>
                        <a:pt x="236060" y="0"/>
                      </a:lnTo>
                      <a:lnTo>
                        <a:pt x="236060" y="153439"/>
                      </a:lnTo>
                      <a:lnTo>
                        <a:pt x="188848" y="153439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6201575" y="1640263"/>
                  <a:ext cx="5901" cy="23606"/>
                </a:xfrm>
                <a:custGeom>
                  <a:avLst/>
                  <a:gdLst>
                    <a:gd name="connsiteX0" fmla="*/ 0 w 5901"/>
                    <a:gd name="connsiteY0" fmla="*/ 0 h 23606"/>
                    <a:gd name="connsiteX1" fmla="*/ 0 w 5901"/>
                    <a:gd name="connsiteY1" fmla="*/ 23606 h 2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23606">
                      <a:moveTo>
                        <a:pt x="0" y="0"/>
                      </a:moveTo>
                      <a:lnTo>
                        <a:pt x="0" y="23606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6248787" y="1705179"/>
                  <a:ext cx="5901" cy="35409"/>
                </a:xfrm>
                <a:custGeom>
                  <a:avLst/>
                  <a:gdLst>
                    <a:gd name="connsiteX0" fmla="*/ 0 w 5901"/>
                    <a:gd name="connsiteY0" fmla="*/ 0 h 35409"/>
                    <a:gd name="connsiteX1" fmla="*/ 0 w 5901"/>
                    <a:gd name="connsiteY1" fmla="*/ 35409 h 35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35409">
                      <a:moveTo>
                        <a:pt x="0" y="0"/>
                      </a:moveTo>
                      <a:lnTo>
                        <a:pt x="0" y="35409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6248787" y="1616657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6295999" y="1593051"/>
                  <a:ext cx="5901" cy="70818"/>
                </a:xfrm>
                <a:custGeom>
                  <a:avLst/>
                  <a:gdLst>
                    <a:gd name="connsiteX0" fmla="*/ 0 w 5901"/>
                    <a:gd name="connsiteY0" fmla="*/ 0 h 70818"/>
                    <a:gd name="connsiteX1" fmla="*/ 0 w 5901"/>
                    <a:gd name="connsiteY1" fmla="*/ 70818 h 7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70818">
                      <a:moveTo>
                        <a:pt x="0" y="0"/>
                      </a:moveTo>
                      <a:lnTo>
                        <a:pt x="0" y="70818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6177969" y="1752391"/>
                  <a:ext cx="141636" cy="5901"/>
                </a:xfrm>
                <a:custGeom>
                  <a:avLst/>
                  <a:gdLst>
                    <a:gd name="connsiteX0" fmla="*/ 0 w 141636"/>
                    <a:gd name="connsiteY0" fmla="*/ 0 h 5901"/>
                    <a:gd name="connsiteX1" fmla="*/ 141636 w 141636"/>
                    <a:gd name="connsiteY1" fmla="*/ 0 h 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636" h="5901">
                      <a:moveTo>
                        <a:pt x="0" y="0"/>
                      </a:moveTo>
                      <a:lnTo>
                        <a:pt x="141636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1735065" y="3600285"/>
                <a:ext cx="151869" cy="129089"/>
                <a:chOff x="6120000" y="1872328"/>
                <a:chExt cx="240000" cy="204000"/>
              </a:xfrm>
            </p:grpSpPr>
            <p:sp>
              <p:nvSpPr>
                <p:cNvPr id="28" name="任意多边形: 形状 27"/>
                <p:cNvSpPr/>
                <p:nvPr/>
              </p:nvSpPr>
              <p:spPr>
                <a:xfrm>
                  <a:off x="6120000" y="1872328"/>
                  <a:ext cx="240000" cy="6000"/>
                </a:xfrm>
                <a:custGeom>
                  <a:avLst/>
                  <a:gdLst>
                    <a:gd name="connsiteX0" fmla="*/ 0 w 240000"/>
                    <a:gd name="connsiteY0" fmla="*/ 0 h 6000"/>
                    <a:gd name="connsiteX1" fmla="*/ 240000 w 240000"/>
                    <a:gd name="connsiteY1" fmla="*/ 0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0000" h="6000">
                      <a:moveTo>
                        <a:pt x="0" y="0"/>
                      </a:moveTo>
                      <a:lnTo>
                        <a:pt x="240000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>
                  <a:off x="6144000" y="1872328"/>
                  <a:ext cx="192000" cy="156000"/>
                </a:xfrm>
                <a:custGeom>
                  <a:avLst/>
                  <a:gdLst>
                    <a:gd name="connsiteX0" fmla="*/ 0 w 192000"/>
                    <a:gd name="connsiteY0" fmla="*/ 0 h 156000"/>
                    <a:gd name="connsiteX1" fmla="*/ 192000 w 192000"/>
                    <a:gd name="connsiteY1" fmla="*/ 0 h 156000"/>
                    <a:gd name="connsiteX2" fmla="*/ 192000 w 192000"/>
                    <a:gd name="connsiteY2" fmla="*/ 156000 h 156000"/>
                    <a:gd name="connsiteX3" fmla="*/ 0 w 192000"/>
                    <a:gd name="connsiteY3" fmla="*/ 156000 h 156000"/>
                    <a:gd name="connsiteX4" fmla="*/ 0 w 192000"/>
                    <a:gd name="connsiteY4" fmla="*/ 0 h 15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00" h="156000">
                      <a:moveTo>
                        <a:pt x="0" y="0"/>
                      </a:moveTo>
                      <a:lnTo>
                        <a:pt x="192000" y="0"/>
                      </a:lnTo>
                      <a:lnTo>
                        <a:pt x="192000" y="156000"/>
                      </a:lnTo>
                      <a:lnTo>
                        <a:pt x="0" y="15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6228000" y="1920328"/>
                  <a:ext cx="30000" cy="60000"/>
                </a:xfrm>
                <a:custGeom>
                  <a:avLst/>
                  <a:gdLst>
                    <a:gd name="connsiteX0" fmla="*/ 0 w 30000"/>
                    <a:gd name="connsiteY0" fmla="*/ 0 h 60000"/>
                    <a:gd name="connsiteX1" fmla="*/ 30000 w 30000"/>
                    <a:gd name="connsiteY1" fmla="*/ 30000 h 60000"/>
                    <a:gd name="connsiteX2" fmla="*/ 0 w 30000"/>
                    <a:gd name="connsiteY2" fmla="*/ 60000 h 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000" h="60000">
                      <a:moveTo>
                        <a:pt x="0" y="0"/>
                      </a:moveTo>
                      <a:lnTo>
                        <a:pt x="30000" y="30000"/>
                      </a:lnTo>
                      <a:lnTo>
                        <a:pt x="0" y="6000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6192000" y="2028328"/>
                  <a:ext cx="96000" cy="48000"/>
                </a:xfrm>
                <a:custGeom>
                  <a:avLst/>
                  <a:gdLst>
                    <a:gd name="connsiteX0" fmla="*/ 0 w 96000"/>
                    <a:gd name="connsiteY0" fmla="*/ 48000 h 48000"/>
                    <a:gd name="connsiteX1" fmla="*/ 48000 w 96000"/>
                    <a:gd name="connsiteY1" fmla="*/ 0 h 48000"/>
                    <a:gd name="connsiteX2" fmla="*/ 96000 w 96000"/>
                    <a:gd name="connsiteY2" fmla="*/ 48000 h 4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000" h="48000">
                      <a:moveTo>
                        <a:pt x="0" y="48000"/>
                      </a:moveTo>
                      <a:lnTo>
                        <a:pt x="48000" y="0"/>
                      </a:lnTo>
                      <a:lnTo>
                        <a:pt x="96000" y="4800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740046" y="4025853"/>
                <a:ext cx="141906" cy="141906"/>
                <a:chOff x="6125507" y="2177982"/>
                <a:chExt cx="224257" cy="224257"/>
              </a:xfrm>
            </p:grpSpPr>
            <p:sp>
              <p:nvSpPr>
                <p:cNvPr id="23" name="任意多边形: 形状 22"/>
                <p:cNvSpPr/>
                <p:nvPr/>
              </p:nvSpPr>
              <p:spPr>
                <a:xfrm>
                  <a:off x="6125507" y="2260603"/>
                  <a:ext cx="224257" cy="141636"/>
                </a:xfrm>
                <a:custGeom>
                  <a:avLst/>
                  <a:gdLst>
                    <a:gd name="connsiteX0" fmla="*/ 0 w 224257"/>
                    <a:gd name="connsiteY0" fmla="*/ 0 h 141636"/>
                    <a:gd name="connsiteX1" fmla="*/ 224257 w 224257"/>
                    <a:gd name="connsiteY1" fmla="*/ 0 h 141636"/>
                    <a:gd name="connsiteX2" fmla="*/ 224257 w 224257"/>
                    <a:gd name="connsiteY2" fmla="*/ 129833 h 141636"/>
                    <a:gd name="connsiteX3" fmla="*/ 212454 w 224257"/>
                    <a:gd name="connsiteY3" fmla="*/ 141636 h 141636"/>
                    <a:gd name="connsiteX4" fmla="*/ 11803 w 224257"/>
                    <a:gd name="connsiteY4" fmla="*/ 141636 h 141636"/>
                    <a:gd name="connsiteX5" fmla="*/ 0 w 224257"/>
                    <a:gd name="connsiteY5" fmla="*/ 129833 h 141636"/>
                    <a:gd name="connsiteX6" fmla="*/ 0 w 224257"/>
                    <a:gd name="connsiteY6" fmla="*/ 0 h 141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257" h="141636">
                      <a:moveTo>
                        <a:pt x="0" y="0"/>
                      </a:moveTo>
                      <a:lnTo>
                        <a:pt x="224257" y="0"/>
                      </a:lnTo>
                      <a:lnTo>
                        <a:pt x="224257" y="129833"/>
                      </a:lnTo>
                      <a:cubicBezTo>
                        <a:pt x="224257" y="136352"/>
                        <a:pt x="218973" y="141636"/>
                        <a:pt x="212454" y="141636"/>
                      </a:cubicBezTo>
                      <a:lnTo>
                        <a:pt x="11803" y="141636"/>
                      </a:lnTo>
                      <a:cubicBezTo>
                        <a:pt x="5284" y="141636"/>
                        <a:pt x="0" y="136352"/>
                        <a:pt x="0" y="12983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6125507" y="2195687"/>
                  <a:ext cx="224257" cy="64916"/>
                </a:xfrm>
                <a:custGeom>
                  <a:avLst/>
                  <a:gdLst>
                    <a:gd name="connsiteX0" fmla="*/ 0 w 224257"/>
                    <a:gd name="connsiteY0" fmla="*/ 11803 h 64916"/>
                    <a:gd name="connsiteX1" fmla="*/ 11803 w 224257"/>
                    <a:gd name="connsiteY1" fmla="*/ 0 h 64916"/>
                    <a:gd name="connsiteX2" fmla="*/ 212454 w 224257"/>
                    <a:gd name="connsiteY2" fmla="*/ 0 h 64916"/>
                    <a:gd name="connsiteX3" fmla="*/ 224257 w 224257"/>
                    <a:gd name="connsiteY3" fmla="*/ 11803 h 64916"/>
                    <a:gd name="connsiteX4" fmla="*/ 224257 w 224257"/>
                    <a:gd name="connsiteY4" fmla="*/ 64917 h 64916"/>
                    <a:gd name="connsiteX5" fmla="*/ 0 w 224257"/>
                    <a:gd name="connsiteY5" fmla="*/ 64917 h 64916"/>
                    <a:gd name="connsiteX6" fmla="*/ 0 w 224257"/>
                    <a:gd name="connsiteY6" fmla="*/ 11803 h 6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257" h="64916">
                      <a:moveTo>
                        <a:pt x="0" y="11803"/>
                      </a:moveTo>
                      <a:cubicBezTo>
                        <a:pt x="0" y="5284"/>
                        <a:pt x="5284" y="0"/>
                        <a:pt x="11803" y="0"/>
                      </a:cubicBezTo>
                      <a:lnTo>
                        <a:pt x="212454" y="0"/>
                      </a:lnTo>
                      <a:cubicBezTo>
                        <a:pt x="218973" y="0"/>
                        <a:pt x="224257" y="5284"/>
                        <a:pt x="224257" y="11803"/>
                      </a:cubicBezTo>
                      <a:lnTo>
                        <a:pt x="224257" y="64917"/>
                      </a:lnTo>
                      <a:lnTo>
                        <a:pt x="0" y="64917"/>
                      </a:lnTo>
                      <a:lnTo>
                        <a:pt x="0" y="11803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6190424" y="2296012"/>
                  <a:ext cx="106227" cy="70818"/>
                </a:xfrm>
                <a:custGeom>
                  <a:avLst/>
                  <a:gdLst>
                    <a:gd name="connsiteX0" fmla="*/ 0 w 106227"/>
                    <a:gd name="connsiteY0" fmla="*/ 35409 h 70818"/>
                    <a:gd name="connsiteX1" fmla="*/ 35409 w 106227"/>
                    <a:gd name="connsiteY1" fmla="*/ 70818 h 70818"/>
                    <a:gd name="connsiteX2" fmla="*/ 106227 w 106227"/>
                    <a:gd name="connsiteY2" fmla="*/ 0 h 7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227" h="70818">
                      <a:moveTo>
                        <a:pt x="0" y="35409"/>
                      </a:moveTo>
                      <a:lnTo>
                        <a:pt x="35409" y="70818"/>
                      </a:lnTo>
                      <a:lnTo>
                        <a:pt x="106227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6190424" y="2177982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6284848" y="2177982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17" name="直接连接符 16"/>
            <p:cNvCxnSpPr/>
            <p:nvPr/>
          </p:nvCxnSpPr>
          <p:spPr>
            <a:xfrm>
              <a:off x="11844337" y="0"/>
              <a:ext cx="0" cy="368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844337" y="6345238"/>
              <a:ext cx="0" cy="512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占位符 38"/>
          <p:cNvSpPr>
            <a:spLocks noGrp="1"/>
          </p:cNvSpPr>
          <p:nvPr>
            <p:ph type="body" sz="quarter" idx="10" hasCustomPrompt="1"/>
          </p:nvPr>
        </p:nvSpPr>
        <p:spPr>
          <a:xfrm>
            <a:off x="5171539" y="627109"/>
            <a:ext cx="1906672" cy="48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800" spc="300" smtClean="0"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 defTabSz="457200"/>
            <a:r>
              <a:rPr lang="zh-CN" altLang="en-US" dirty="0"/>
              <a:t>未来规划</a:t>
            </a:r>
            <a:endParaRPr lang="zh-CN" altLang="en-US" dirty="0"/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131898" y="125480"/>
            <a:ext cx="384040" cy="6587077"/>
            <a:chOff x="131898" y="176280"/>
            <a:chExt cx="384040" cy="6587077"/>
          </a:xfrm>
        </p:grpSpPr>
        <p:grpSp>
          <p:nvGrpSpPr>
            <p:cNvPr id="40" name="组合 39"/>
            <p:cNvGrpSpPr/>
            <p:nvPr/>
          </p:nvGrpSpPr>
          <p:grpSpPr>
            <a:xfrm>
              <a:off x="294059" y="6369341"/>
              <a:ext cx="59718" cy="394016"/>
              <a:chOff x="236240" y="6290675"/>
              <a:chExt cx="73245" cy="48326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36240" y="6290675"/>
                <a:ext cx="73245" cy="73245"/>
              </a:xfrm>
              <a:prstGeom prst="ellipse">
                <a:avLst/>
              </a:prstGeom>
              <a:solidFill>
                <a:srgbClr val="1840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36240" y="6598190"/>
                <a:ext cx="73245" cy="7324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36240" y="6495685"/>
                <a:ext cx="73245" cy="73245"/>
              </a:xfrm>
              <a:prstGeom prst="ellipse">
                <a:avLst/>
              </a:prstGeom>
              <a:solidFill>
                <a:srgbClr val="5A5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36240" y="6700696"/>
                <a:ext cx="73245" cy="732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36240" y="6393180"/>
                <a:ext cx="73245" cy="73245"/>
              </a:xfrm>
              <a:prstGeom prst="ellipse">
                <a:avLst/>
              </a:prstGeom>
              <a:solidFill>
                <a:srgbClr val="00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131898" y="176280"/>
              <a:ext cx="384040" cy="384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1840D5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1840D5"/>
                  </a:solidFill>
                </a:rPr>
                <a:t>s</a:t>
              </a:r>
              <a:endParaRPr lang="zh-CN" altLang="en-US" sz="1600" dirty="0">
                <a:solidFill>
                  <a:srgbClr val="1840D5"/>
                </a:solidFill>
              </a:endParaRPr>
            </a:p>
          </p:txBody>
        </p:sp>
      </p:grpSp>
      <p:cxnSp>
        <p:nvCxnSpPr>
          <p:cNvPr id="50" name="直接连接符 49"/>
          <p:cNvCxnSpPr/>
          <p:nvPr userDrawn="1"/>
        </p:nvCxnSpPr>
        <p:spPr>
          <a:xfrm>
            <a:off x="5769769" y="1078083"/>
            <a:ext cx="652463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23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POSans R"/>
              <a:ea typeface="阿里巴巴普惠体 R"/>
              <a:cs typeface="+mn-cs"/>
            </a:endParaRPr>
          </a:p>
        </p:txBody>
      </p:sp>
      <p:sp>
        <p:nvSpPr>
          <p:cNvPr id="22" name="椭圆 21"/>
          <p:cNvSpPr/>
          <p:nvPr userDrawn="1"/>
        </p:nvSpPr>
        <p:spPr>
          <a:xfrm>
            <a:off x="10408515" y="4795948"/>
            <a:ext cx="3157428" cy="3157428"/>
          </a:xfrm>
          <a:prstGeom prst="ellipse">
            <a:avLst/>
          </a:prstGeom>
          <a:gradFill>
            <a:gsLst>
              <a:gs pos="0">
                <a:schemeClr val="accent2">
                  <a:alpha val="38000"/>
                </a:schemeClr>
              </a:gs>
              <a:gs pos="100000">
                <a:schemeClr val="accent1">
                  <a:alpha val="30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softEdge rad="635000"/>
          </a:effectLst>
          <a:scene3d>
            <a:camera prst="orthographicFront"/>
            <a:lightRig rig="glow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0000">
                  <a:lumMod val="75000"/>
                  <a:lumOff val="25000"/>
                </a:srgbClr>
              </a:solidFill>
              <a:latin typeface="阿里巴巴普惠体 R"/>
              <a:ea typeface="阿里巴巴普惠体 R"/>
            </a:endParaRPr>
          </a:p>
        </p:txBody>
      </p:sp>
      <p:sp>
        <p:nvSpPr>
          <p:cNvPr id="23" name="椭圆 22"/>
          <p:cNvSpPr/>
          <p:nvPr userDrawn="1"/>
        </p:nvSpPr>
        <p:spPr>
          <a:xfrm rot="21276305">
            <a:off x="-1039806" y="3519653"/>
            <a:ext cx="2079611" cy="2081274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61000"/>
                </a:schemeClr>
              </a:gs>
              <a:gs pos="100000">
                <a:schemeClr val="accent3">
                  <a:alpha val="26000"/>
                </a:schemeClr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softEdge rad="635000"/>
          </a:effectLst>
          <a:scene3d>
            <a:camera prst="orthographicFront"/>
            <a:lightRig rig="glow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00000">
                  <a:lumMod val="75000"/>
                  <a:lumOff val="25000"/>
                </a:srgbClr>
              </a:solidFill>
              <a:latin typeface="阿里巴巴普惠体 R"/>
              <a:ea typeface="阿里巴巴普惠体 R"/>
            </a:endParaRPr>
          </a:p>
        </p:txBody>
      </p:sp>
      <p:grpSp>
        <p:nvGrpSpPr>
          <p:cNvPr id="28" name="组合 27"/>
          <p:cNvGrpSpPr/>
          <p:nvPr userDrawn="1"/>
        </p:nvGrpSpPr>
        <p:grpSpPr>
          <a:xfrm rot="10800000">
            <a:off x="10821812" y="1082996"/>
            <a:ext cx="2057159" cy="575610"/>
            <a:chOff x="-248963" y="4991062"/>
            <a:chExt cx="1711372" cy="478856"/>
          </a:xfrm>
          <a:gradFill flip="none" rotWithShape="1">
            <a:gsLst>
              <a:gs pos="0">
                <a:schemeClr val="accent1">
                  <a:alpha val="46000"/>
                </a:schemeClr>
              </a:gs>
              <a:gs pos="100000">
                <a:schemeClr val="accent2">
                  <a:alpha val="19000"/>
                </a:schemeClr>
              </a:gs>
            </a:gsLst>
            <a:lin ang="2700000" scaled="1"/>
            <a:tileRect/>
          </a:gradFill>
        </p:grpSpPr>
        <p:grpSp>
          <p:nvGrpSpPr>
            <p:cNvPr id="29" name="组合 28"/>
            <p:cNvGrpSpPr/>
            <p:nvPr/>
          </p:nvGrpSpPr>
          <p:grpSpPr>
            <a:xfrm>
              <a:off x="-248963" y="4991062"/>
              <a:ext cx="818862" cy="478856"/>
              <a:chOff x="279133" y="4991062"/>
              <a:chExt cx="818862" cy="478856"/>
            </a:xfrm>
            <a:grpFill/>
          </p:grpSpPr>
          <p:grpSp>
            <p:nvGrpSpPr>
              <p:cNvPr id="67" name="组合 66"/>
              <p:cNvGrpSpPr/>
              <p:nvPr/>
            </p:nvGrpSpPr>
            <p:grpSpPr>
              <a:xfrm>
                <a:off x="279133" y="4991062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68" name="组合 67"/>
              <p:cNvGrpSpPr/>
              <p:nvPr/>
            </p:nvGrpSpPr>
            <p:grpSpPr>
              <a:xfrm>
                <a:off x="279133" y="5135441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87" name="椭圆 86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279133" y="5279820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79" name="椭圆 78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0" name="椭圆 79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2" name="椭圆 81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70" name="组合 69"/>
              <p:cNvGrpSpPr/>
              <p:nvPr/>
            </p:nvGrpSpPr>
            <p:grpSpPr>
              <a:xfrm>
                <a:off x="279133" y="5424199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>
              <a:off x="643547" y="4991062"/>
              <a:ext cx="818862" cy="478856"/>
              <a:chOff x="279133" y="4991062"/>
              <a:chExt cx="818862" cy="478856"/>
            </a:xfrm>
            <a:grpFill/>
          </p:grpSpPr>
          <p:grpSp>
            <p:nvGrpSpPr>
              <p:cNvPr id="31" name="组合 30"/>
              <p:cNvGrpSpPr/>
              <p:nvPr/>
            </p:nvGrpSpPr>
            <p:grpSpPr>
              <a:xfrm>
                <a:off x="279133" y="4991062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59" name="椭圆 58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32" name="组合 31"/>
              <p:cNvGrpSpPr/>
              <p:nvPr/>
            </p:nvGrpSpPr>
            <p:grpSpPr>
              <a:xfrm>
                <a:off x="279133" y="5135441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279133" y="5279820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279133" y="5424199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</p:grpSp>
      </p:grpSp>
      <p:grpSp>
        <p:nvGrpSpPr>
          <p:cNvPr id="104" name="组合 103"/>
          <p:cNvGrpSpPr/>
          <p:nvPr userDrawn="1"/>
        </p:nvGrpSpPr>
        <p:grpSpPr>
          <a:xfrm rot="10800000">
            <a:off x="-1395063" y="5498083"/>
            <a:ext cx="2057159" cy="575610"/>
            <a:chOff x="-248963" y="4991062"/>
            <a:chExt cx="1711372" cy="478856"/>
          </a:xfrm>
          <a:gradFill flip="none" rotWithShape="1">
            <a:gsLst>
              <a:gs pos="0">
                <a:schemeClr val="accent1">
                  <a:alpha val="46000"/>
                </a:schemeClr>
              </a:gs>
              <a:gs pos="100000">
                <a:schemeClr val="accent2">
                  <a:alpha val="19000"/>
                </a:schemeClr>
              </a:gs>
            </a:gsLst>
            <a:lin ang="2700000" scaled="1"/>
            <a:tileRect/>
          </a:gradFill>
        </p:grpSpPr>
        <p:grpSp>
          <p:nvGrpSpPr>
            <p:cNvPr id="105" name="组合 104"/>
            <p:cNvGrpSpPr/>
            <p:nvPr/>
          </p:nvGrpSpPr>
          <p:grpSpPr>
            <a:xfrm>
              <a:off x="-248963" y="4991062"/>
              <a:ext cx="818862" cy="478856"/>
              <a:chOff x="279133" y="4991062"/>
              <a:chExt cx="818862" cy="478856"/>
            </a:xfrm>
            <a:grpFill/>
          </p:grpSpPr>
          <p:grpSp>
            <p:nvGrpSpPr>
              <p:cNvPr id="143" name="组合 142"/>
              <p:cNvGrpSpPr/>
              <p:nvPr/>
            </p:nvGrpSpPr>
            <p:grpSpPr>
              <a:xfrm>
                <a:off x="279133" y="4991062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71" name="椭圆 170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2" name="椭圆 171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3" name="椭圆 172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4" name="椭圆 173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5" name="椭圆 174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6" name="椭圆 175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7" name="椭圆 176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8" name="椭圆 177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144" name="组合 143"/>
              <p:cNvGrpSpPr/>
              <p:nvPr/>
            </p:nvGrpSpPr>
            <p:grpSpPr>
              <a:xfrm>
                <a:off x="279133" y="5135441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63" name="椭圆 162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4" name="椭圆 163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5" name="椭圆 164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6" name="椭圆 165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7" name="椭圆 166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9" name="椭圆 168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145" name="组合 144"/>
              <p:cNvGrpSpPr/>
              <p:nvPr/>
            </p:nvGrpSpPr>
            <p:grpSpPr>
              <a:xfrm>
                <a:off x="279133" y="5279820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55" name="椭圆 154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6" name="椭圆 155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7" name="椭圆 156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8" name="椭圆 157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9" name="椭圆 158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1" name="椭圆 160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62" name="椭圆 161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146" name="组合 145"/>
              <p:cNvGrpSpPr/>
              <p:nvPr/>
            </p:nvGrpSpPr>
            <p:grpSpPr>
              <a:xfrm>
                <a:off x="279133" y="5424199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47" name="椭圆 146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48" name="椭圆 147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0" name="椭圆 149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1" name="椭圆 150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3" name="椭圆 152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</p:grpSp>
        <p:grpSp>
          <p:nvGrpSpPr>
            <p:cNvPr id="106" name="组合 105"/>
            <p:cNvGrpSpPr/>
            <p:nvPr/>
          </p:nvGrpSpPr>
          <p:grpSpPr>
            <a:xfrm>
              <a:off x="643547" y="4991062"/>
              <a:ext cx="818862" cy="478856"/>
              <a:chOff x="279133" y="4991062"/>
              <a:chExt cx="818862" cy="478856"/>
            </a:xfrm>
            <a:grpFill/>
          </p:grpSpPr>
          <p:grpSp>
            <p:nvGrpSpPr>
              <p:cNvPr id="107" name="组合 106"/>
              <p:cNvGrpSpPr/>
              <p:nvPr/>
            </p:nvGrpSpPr>
            <p:grpSpPr>
              <a:xfrm>
                <a:off x="279133" y="4991062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35" name="椭圆 134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7" name="椭圆 136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41" name="椭圆 140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42" name="椭圆 141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108" name="组合 107"/>
              <p:cNvGrpSpPr/>
              <p:nvPr/>
            </p:nvGrpSpPr>
            <p:grpSpPr>
              <a:xfrm>
                <a:off x="279133" y="5135441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27" name="椭圆 126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8" name="椭圆 127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9" name="椭圆 128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1" name="椭圆 130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2" name="椭圆 131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3" name="椭圆 132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109" name="组合 108"/>
              <p:cNvGrpSpPr/>
              <p:nvPr/>
            </p:nvGrpSpPr>
            <p:grpSpPr>
              <a:xfrm>
                <a:off x="279133" y="5279820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19" name="椭圆 118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0" name="椭圆 119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1" name="椭圆 120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2" name="椭圆 121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  <p:grpSp>
            <p:nvGrpSpPr>
              <p:cNvPr id="110" name="组合 109"/>
              <p:cNvGrpSpPr/>
              <p:nvPr/>
            </p:nvGrpSpPr>
            <p:grpSpPr>
              <a:xfrm>
                <a:off x="279133" y="5424199"/>
                <a:ext cx="818862" cy="45719"/>
                <a:chOff x="279133" y="4991062"/>
                <a:chExt cx="818862" cy="45719"/>
              </a:xfrm>
              <a:grpFill/>
            </p:grpSpPr>
            <p:sp>
              <p:nvSpPr>
                <p:cNvPr id="111" name="椭圆 110"/>
                <p:cNvSpPr/>
                <p:nvPr/>
              </p:nvSpPr>
              <p:spPr>
                <a:xfrm>
                  <a:off x="279133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2" name="椭圆 111"/>
                <p:cNvSpPr/>
                <p:nvPr/>
              </p:nvSpPr>
              <p:spPr>
                <a:xfrm>
                  <a:off x="389582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3" name="椭圆 112"/>
                <p:cNvSpPr/>
                <p:nvPr/>
              </p:nvSpPr>
              <p:spPr>
                <a:xfrm>
                  <a:off x="500031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4" name="椭圆 113"/>
                <p:cNvSpPr/>
                <p:nvPr/>
              </p:nvSpPr>
              <p:spPr>
                <a:xfrm>
                  <a:off x="610480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720929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6" name="椭圆 115"/>
                <p:cNvSpPr/>
                <p:nvPr/>
              </p:nvSpPr>
              <p:spPr>
                <a:xfrm>
                  <a:off x="831378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941827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1052276" y="4991062"/>
                  <a:ext cx="45719" cy="4571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 Rounded Book"/>
                    <a:ea typeface="思源黑体 CN Regular"/>
                    <a:cs typeface="+mn-cs"/>
                  </a:endParaRPr>
                </a:p>
              </p:txBody>
            </p:sp>
          </p:grpSp>
        </p:grpSp>
      </p:grpSp>
      <p:pic>
        <p:nvPicPr>
          <p:cNvPr id="179" name="图片 17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" y="4972699"/>
            <a:ext cx="12192000" cy="1902474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5090107"/>
            <a:ext cx="12192000" cy="1785066"/>
          </a:xfrm>
          <a:prstGeom prst="rect">
            <a:avLst/>
          </a:prstGeom>
        </p:spPr>
      </p:pic>
      <p:pic>
        <p:nvPicPr>
          <p:cNvPr id="181" name="图片 18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5090107"/>
            <a:ext cx="12192000" cy="1785066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5090107"/>
            <a:ext cx="12192000" cy="1785066"/>
          </a:xfrm>
          <a:prstGeom prst="rect">
            <a:avLst/>
          </a:prstGeom>
        </p:spPr>
      </p:pic>
      <p:pic>
        <p:nvPicPr>
          <p:cNvPr id="183" name="图片 18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5090107"/>
            <a:ext cx="12192000" cy="1785066"/>
          </a:xfrm>
          <a:prstGeom prst="rect">
            <a:avLst/>
          </a:prstGeom>
        </p:spPr>
      </p:pic>
      <p:pic>
        <p:nvPicPr>
          <p:cNvPr id="184" name="图片 18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5090107"/>
            <a:ext cx="12192000" cy="1785066"/>
          </a:xfrm>
          <a:prstGeom prst="rect">
            <a:avLst/>
          </a:prstGeom>
        </p:spPr>
      </p:pic>
      <p:pic>
        <p:nvPicPr>
          <p:cNvPr id="185" name="图片 18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" y="5090107"/>
            <a:ext cx="12192000" cy="1785066"/>
          </a:xfrm>
          <a:prstGeom prst="rect">
            <a:avLst/>
          </a:prstGeom>
        </p:spPr>
      </p:pic>
      <p:pic>
        <p:nvPicPr>
          <p:cNvPr id="186" name="图片 18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79"/>
          <a:stretch>
            <a:fillRect/>
          </a:stretch>
        </p:blipFill>
        <p:spPr>
          <a:xfrm>
            <a:off x="4251374" y="5172449"/>
            <a:ext cx="6757865" cy="1714309"/>
          </a:xfrm>
          <a:prstGeom prst="rect">
            <a:avLst/>
          </a:prstGeom>
        </p:spPr>
      </p:pic>
      <p:pic>
        <p:nvPicPr>
          <p:cNvPr id="187" name="图片 18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85"/>
          <a:stretch>
            <a:fillRect/>
          </a:stretch>
        </p:blipFill>
        <p:spPr>
          <a:xfrm>
            <a:off x="5077147" y="5573899"/>
            <a:ext cx="6757865" cy="1284101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79"/>
          <a:stretch>
            <a:fillRect/>
          </a:stretch>
        </p:blipFill>
        <p:spPr>
          <a:xfrm>
            <a:off x="298499" y="5202094"/>
            <a:ext cx="6757865" cy="1681751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 userDrawn="1"/>
        </p:nvPicPr>
        <p:blipFill rotWithShape="1">
          <a:blip r:embed="rId4"/>
          <a:srcRect l="51191" t="51465"/>
          <a:stretch>
            <a:fillRect/>
          </a:stretch>
        </p:blipFill>
        <p:spPr>
          <a:xfrm>
            <a:off x="-81172" y="0"/>
            <a:ext cx="4881542" cy="33285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500245"/>
            <a:ext cx="10515600" cy="610673"/>
          </a:xfrm>
          <a:prstGeom prst="rect">
            <a:avLst/>
          </a:prstGeom>
        </p:spPr>
        <p:txBody>
          <a:bodyPr/>
          <a:lstStyle>
            <a:lvl1pPr>
              <a:defRPr kumimoji="0" lang="zh-CN" altLang="en-US" sz="3600" b="0" i="0" u="none" strike="noStrike" cap="none" spc="0" normalizeH="0" baseline="0" dirty="0">
                <a:ln>
                  <a:noFill/>
                </a:ln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effectLst>
                  <a:outerShdw blurRad="419100" dist="38100" dir="2700000" sx="102000" sy="102000" algn="tl" rotWithShape="0">
                    <a:schemeClr val="accent1">
                      <a:lumMod val="50000"/>
                      <a:alpha val="23000"/>
                    </a:schemeClr>
                  </a:outerShdw>
                </a:effectLst>
                <a:uLnTx/>
                <a:uFillTx/>
                <a:latin typeface="阿里巴巴普惠体 B"/>
                <a:ea typeface="阿里巴巴普惠体 B"/>
                <a:cs typeface="+mn-cs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27" name="圆: 空心 26"/>
          <p:cNvSpPr/>
          <p:nvPr userDrawn="1"/>
        </p:nvSpPr>
        <p:spPr>
          <a:xfrm>
            <a:off x="-826140" y="-741993"/>
            <a:ext cx="1652280" cy="1652280"/>
          </a:xfrm>
          <a:prstGeom prst="donut">
            <a:avLst/>
          </a:prstGeom>
          <a:gradFill>
            <a:gsLst>
              <a:gs pos="0">
                <a:schemeClr val="accent2">
                  <a:alpha val="46000"/>
                </a:schemeClr>
              </a:gs>
              <a:gs pos="100000">
                <a:schemeClr val="accent1">
                  <a:alpha val="53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perspectiveFront"/>
            <a:lightRig rig="glow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0000">
                  <a:lumMod val="75000"/>
                  <a:lumOff val="25000"/>
                </a:srgbClr>
              </a:solidFill>
              <a:latin typeface="阿里巴巴普惠体 R"/>
              <a:ea typeface="阿里巴巴普惠体 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1754712" y="0"/>
            <a:ext cx="179251" cy="6858000"/>
            <a:chOff x="11754712" y="0"/>
            <a:chExt cx="179251" cy="6858000"/>
          </a:xfrm>
        </p:grpSpPr>
        <p:grpSp>
          <p:nvGrpSpPr>
            <p:cNvPr id="16" name="组合 15"/>
            <p:cNvGrpSpPr/>
            <p:nvPr/>
          </p:nvGrpSpPr>
          <p:grpSpPr>
            <a:xfrm>
              <a:off x="11754712" y="2700746"/>
              <a:ext cx="179251" cy="1456507"/>
              <a:chOff x="11721374" y="2711252"/>
              <a:chExt cx="179251" cy="1456507"/>
            </a:xfrm>
          </p:grpSpPr>
          <p:pic>
            <p:nvPicPr>
              <p:cNvPr id="19" name="图形 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721374" y="2711252"/>
                <a:ext cx="179251" cy="179251"/>
              </a:xfrm>
              <a:prstGeom prst="rect">
                <a:avLst/>
              </a:prstGeom>
            </p:spPr>
          </p:pic>
          <p:grpSp>
            <p:nvGrpSpPr>
              <p:cNvPr id="20" name="组合 19"/>
              <p:cNvGrpSpPr/>
              <p:nvPr/>
            </p:nvGrpSpPr>
            <p:grpSpPr>
              <a:xfrm>
                <a:off x="11736311" y="3167502"/>
                <a:ext cx="149376" cy="130703"/>
                <a:chOff x="6130757" y="1551740"/>
                <a:chExt cx="236060" cy="206552"/>
              </a:xfrm>
            </p:grpSpPr>
            <p:sp>
              <p:nvSpPr>
                <p:cNvPr id="32" name="任意多边形: 形状 31"/>
                <p:cNvSpPr/>
                <p:nvPr/>
              </p:nvSpPr>
              <p:spPr>
                <a:xfrm>
                  <a:off x="6130757" y="1551740"/>
                  <a:ext cx="236060" cy="153439"/>
                </a:xfrm>
                <a:custGeom>
                  <a:avLst/>
                  <a:gdLst>
                    <a:gd name="connsiteX0" fmla="*/ 47212 w 236060"/>
                    <a:gd name="connsiteY0" fmla="*/ 153439 h 153439"/>
                    <a:gd name="connsiteX1" fmla="*/ 0 w 236060"/>
                    <a:gd name="connsiteY1" fmla="*/ 153439 h 153439"/>
                    <a:gd name="connsiteX2" fmla="*/ 0 w 236060"/>
                    <a:gd name="connsiteY2" fmla="*/ 0 h 153439"/>
                    <a:gd name="connsiteX3" fmla="*/ 236060 w 236060"/>
                    <a:gd name="connsiteY3" fmla="*/ 0 h 153439"/>
                    <a:gd name="connsiteX4" fmla="*/ 236060 w 236060"/>
                    <a:gd name="connsiteY4" fmla="*/ 153439 h 153439"/>
                    <a:gd name="connsiteX5" fmla="*/ 188848 w 236060"/>
                    <a:gd name="connsiteY5" fmla="*/ 153439 h 153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060" h="153439">
                      <a:moveTo>
                        <a:pt x="47212" y="153439"/>
                      </a:moveTo>
                      <a:lnTo>
                        <a:pt x="0" y="153439"/>
                      </a:lnTo>
                      <a:lnTo>
                        <a:pt x="0" y="0"/>
                      </a:lnTo>
                      <a:lnTo>
                        <a:pt x="236060" y="0"/>
                      </a:lnTo>
                      <a:lnTo>
                        <a:pt x="236060" y="153439"/>
                      </a:lnTo>
                      <a:lnTo>
                        <a:pt x="188848" y="153439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6201575" y="1640263"/>
                  <a:ext cx="5901" cy="23606"/>
                </a:xfrm>
                <a:custGeom>
                  <a:avLst/>
                  <a:gdLst>
                    <a:gd name="connsiteX0" fmla="*/ 0 w 5901"/>
                    <a:gd name="connsiteY0" fmla="*/ 0 h 23606"/>
                    <a:gd name="connsiteX1" fmla="*/ 0 w 5901"/>
                    <a:gd name="connsiteY1" fmla="*/ 23606 h 2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23606">
                      <a:moveTo>
                        <a:pt x="0" y="0"/>
                      </a:moveTo>
                      <a:lnTo>
                        <a:pt x="0" y="23606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6248787" y="1705179"/>
                  <a:ext cx="5901" cy="35409"/>
                </a:xfrm>
                <a:custGeom>
                  <a:avLst/>
                  <a:gdLst>
                    <a:gd name="connsiteX0" fmla="*/ 0 w 5901"/>
                    <a:gd name="connsiteY0" fmla="*/ 0 h 35409"/>
                    <a:gd name="connsiteX1" fmla="*/ 0 w 5901"/>
                    <a:gd name="connsiteY1" fmla="*/ 35409 h 35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35409">
                      <a:moveTo>
                        <a:pt x="0" y="0"/>
                      </a:moveTo>
                      <a:lnTo>
                        <a:pt x="0" y="35409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6248787" y="1616657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6295999" y="1593051"/>
                  <a:ext cx="5901" cy="70818"/>
                </a:xfrm>
                <a:custGeom>
                  <a:avLst/>
                  <a:gdLst>
                    <a:gd name="connsiteX0" fmla="*/ 0 w 5901"/>
                    <a:gd name="connsiteY0" fmla="*/ 0 h 70818"/>
                    <a:gd name="connsiteX1" fmla="*/ 0 w 5901"/>
                    <a:gd name="connsiteY1" fmla="*/ 70818 h 7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70818">
                      <a:moveTo>
                        <a:pt x="0" y="0"/>
                      </a:moveTo>
                      <a:lnTo>
                        <a:pt x="0" y="70818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6177969" y="1752391"/>
                  <a:ext cx="141636" cy="5901"/>
                </a:xfrm>
                <a:custGeom>
                  <a:avLst/>
                  <a:gdLst>
                    <a:gd name="connsiteX0" fmla="*/ 0 w 141636"/>
                    <a:gd name="connsiteY0" fmla="*/ 0 h 5901"/>
                    <a:gd name="connsiteX1" fmla="*/ 141636 w 141636"/>
                    <a:gd name="connsiteY1" fmla="*/ 0 h 5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1636" h="5901">
                      <a:moveTo>
                        <a:pt x="0" y="0"/>
                      </a:moveTo>
                      <a:lnTo>
                        <a:pt x="141636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11735065" y="3600285"/>
                <a:ext cx="151869" cy="129089"/>
                <a:chOff x="6120000" y="1872328"/>
                <a:chExt cx="240000" cy="204000"/>
              </a:xfrm>
            </p:grpSpPr>
            <p:sp>
              <p:nvSpPr>
                <p:cNvPr id="28" name="任意多边形: 形状 27"/>
                <p:cNvSpPr/>
                <p:nvPr/>
              </p:nvSpPr>
              <p:spPr>
                <a:xfrm>
                  <a:off x="6120000" y="1872328"/>
                  <a:ext cx="240000" cy="6000"/>
                </a:xfrm>
                <a:custGeom>
                  <a:avLst/>
                  <a:gdLst>
                    <a:gd name="connsiteX0" fmla="*/ 0 w 240000"/>
                    <a:gd name="connsiteY0" fmla="*/ 0 h 6000"/>
                    <a:gd name="connsiteX1" fmla="*/ 240000 w 240000"/>
                    <a:gd name="connsiteY1" fmla="*/ 0 h 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40000" h="6000">
                      <a:moveTo>
                        <a:pt x="0" y="0"/>
                      </a:moveTo>
                      <a:lnTo>
                        <a:pt x="240000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>
                  <a:off x="6144000" y="1872328"/>
                  <a:ext cx="192000" cy="156000"/>
                </a:xfrm>
                <a:custGeom>
                  <a:avLst/>
                  <a:gdLst>
                    <a:gd name="connsiteX0" fmla="*/ 0 w 192000"/>
                    <a:gd name="connsiteY0" fmla="*/ 0 h 156000"/>
                    <a:gd name="connsiteX1" fmla="*/ 192000 w 192000"/>
                    <a:gd name="connsiteY1" fmla="*/ 0 h 156000"/>
                    <a:gd name="connsiteX2" fmla="*/ 192000 w 192000"/>
                    <a:gd name="connsiteY2" fmla="*/ 156000 h 156000"/>
                    <a:gd name="connsiteX3" fmla="*/ 0 w 192000"/>
                    <a:gd name="connsiteY3" fmla="*/ 156000 h 156000"/>
                    <a:gd name="connsiteX4" fmla="*/ 0 w 192000"/>
                    <a:gd name="connsiteY4" fmla="*/ 0 h 15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00" h="156000">
                      <a:moveTo>
                        <a:pt x="0" y="0"/>
                      </a:moveTo>
                      <a:lnTo>
                        <a:pt x="192000" y="0"/>
                      </a:lnTo>
                      <a:lnTo>
                        <a:pt x="192000" y="156000"/>
                      </a:lnTo>
                      <a:lnTo>
                        <a:pt x="0" y="156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>
                <a:xfrm>
                  <a:off x="6228000" y="1920328"/>
                  <a:ext cx="30000" cy="60000"/>
                </a:xfrm>
                <a:custGeom>
                  <a:avLst/>
                  <a:gdLst>
                    <a:gd name="connsiteX0" fmla="*/ 0 w 30000"/>
                    <a:gd name="connsiteY0" fmla="*/ 0 h 60000"/>
                    <a:gd name="connsiteX1" fmla="*/ 30000 w 30000"/>
                    <a:gd name="connsiteY1" fmla="*/ 30000 h 60000"/>
                    <a:gd name="connsiteX2" fmla="*/ 0 w 30000"/>
                    <a:gd name="connsiteY2" fmla="*/ 60000 h 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000" h="60000">
                      <a:moveTo>
                        <a:pt x="0" y="0"/>
                      </a:moveTo>
                      <a:lnTo>
                        <a:pt x="30000" y="30000"/>
                      </a:lnTo>
                      <a:lnTo>
                        <a:pt x="0" y="6000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6192000" y="2028328"/>
                  <a:ext cx="96000" cy="48000"/>
                </a:xfrm>
                <a:custGeom>
                  <a:avLst/>
                  <a:gdLst>
                    <a:gd name="connsiteX0" fmla="*/ 0 w 96000"/>
                    <a:gd name="connsiteY0" fmla="*/ 48000 h 48000"/>
                    <a:gd name="connsiteX1" fmla="*/ 48000 w 96000"/>
                    <a:gd name="connsiteY1" fmla="*/ 0 h 48000"/>
                    <a:gd name="connsiteX2" fmla="*/ 96000 w 96000"/>
                    <a:gd name="connsiteY2" fmla="*/ 48000 h 4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000" h="48000">
                      <a:moveTo>
                        <a:pt x="0" y="48000"/>
                      </a:moveTo>
                      <a:lnTo>
                        <a:pt x="48000" y="0"/>
                      </a:lnTo>
                      <a:lnTo>
                        <a:pt x="96000" y="4800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740046" y="4025853"/>
                <a:ext cx="141906" cy="141906"/>
                <a:chOff x="6125507" y="2177982"/>
                <a:chExt cx="224257" cy="224257"/>
              </a:xfrm>
            </p:grpSpPr>
            <p:sp>
              <p:nvSpPr>
                <p:cNvPr id="23" name="任意多边形: 形状 22"/>
                <p:cNvSpPr/>
                <p:nvPr/>
              </p:nvSpPr>
              <p:spPr>
                <a:xfrm>
                  <a:off x="6125507" y="2260603"/>
                  <a:ext cx="224257" cy="141636"/>
                </a:xfrm>
                <a:custGeom>
                  <a:avLst/>
                  <a:gdLst>
                    <a:gd name="connsiteX0" fmla="*/ 0 w 224257"/>
                    <a:gd name="connsiteY0" fmla="*/ 0 h 141636"/>
                    <a:gd name="connsiteX1" fmla="*/ 224257 w 224257"/>
                    <a:gd name="connsiteY1" fmla="*/ 0 h 141636"/>
                    <a:gd name="connsiteX2" fmla="*/ 224257 w 224257"/>
                    <a:gd name="connsiteY2" fmla="*/ 129833 h 141636"/>
                    <a:gd name="connsiteX3" fmla="*/ 212454 w 224257"/>
                    <a:gd name="connsiteY3" fmla="*/ 141636 h 141636"/>
                    <a:gd name="connsiteX4" fmla="*/ 11803 w 224257"/>
                    <a:gd name="connsiteY4" fmla="*/ 141636 h 141636"/>
                    <a:gd name="connsiteX5" fmla="*/ 0 w 224257"/>
                    <a:gd name="connsiteY5" fmla="*/ 129833 h 141636"/>
                    <a:gd name="connsiteX6" fmla="*/ 0 w 224257"/>
                    <a:gd name="connsiteY6" fmla="*/ 0 h 141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257" h="141636">
                      <a:moveTo>
                        <a:pt x="0" y="0"/>
                      </a:moveTo>
                      <a:lnTo>
                        <a:pt x="224257" y="0"/>
                      </a:lnTo>
                      <a:lnTo>
                        <a:pt x="224257" y="129833"/>
                      </a:lnTo>
                      <a:cubicBezTo>
                        <a:pt x="224257" y="136352"/>
                        <a:pt x="218973" y="141636"/>
                        <a:pt x="212454" y="141636"/>
                      </a:cubicBezTo>
                      <a:lnTo>
                        <a:pt x="11803" y="141636"/>
                      </a:lnTo>
                      <a:cubicBezTo>
                        <a:pt x="5284" y="141636"/>
                        <a:pt x="0" y="136352"/>
                        <a:pt x="0" y="12983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6125507" y="2195687"/>
                  <a:ext cx="224257" cy="64916"/>
                </a:xfrm>
                <a:custGeom>
                  <a:avLst/>
                  <a:gdLst>
                    <a:gd name="connsiteX0" fmla="*/ 0 w 224257"/>
                    <a:gd name="connsiteY0" fmla="*/ 11803 h 64916"/>
                    <a:gd name="connsiteX1" fmla="*/ 11803 w 224257"/>
                    <a:gd name="connsiteY1" fmla="*/ 0 h 64916"/>
                    <a:gd name="connsiteX2" fmla="*/ 212454 w 224257"/>
                    <a:gd name="connsiteY2" fmla="*/ 0 h 64916"/>
                    <a:gd name="connsiteX3" fmla="*/ 224257 w 224257"/>
                    <a:gd name="connsiteY3" fmla="*/ 11803 h 64916"/>
                    <a:gd name="connsiteX4" fmla="*/ 224257 w 224257"/>
                    <a:gd name="connsiteY4" fmla="*/ 64917 h 64916"/>
                    <a:gd name="connsiteX5" fmla="*/ 0 w 224257"/>
                    <a:gd name="connsiteY5" fmla="*/ 64917 h 64916"/>
                    <a:gd name="connsiteX6" fmla="*/ 0 w 224257"/>
                    <a:gd name="connsiteY6" fmla="*/ 11803 h 6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4257" h="64916">
                      <a:moveTo>
                        <a:pt x="0" y="11803"/>
                      </a:moveTo>
                      <a:cubicBezTo>
                        <a:pt x="0" y="5284"/>
                        <a:pt x="5284" y="0"/>
                        <a:pt x="11803" y="0"/>
                      </a:cubicBezTo>
                      <a:lnTo>
                        <a:pt x="212454" y="0"/>
                      </a:lnTo>
                      <a:cubicBezTo>
                        <a:pt x="218973" y="0"/>
                        <a:pt x="224257" y="5284"/>
                        <a:pt x="224257" y="11803"/>
                      </a:cubicBezTo>
                      <a:lnTo>
                        <a:pt x="224257" y="64917"/>
                      </a:lnTo>
                      <a:lnTo>
                        <a:pt x="0" y="64917"/>
                      </a:lnTo>
                      <a:lnTo>
                        <a:pt x="0" y="11803"/>
                      </a:lnTo>
                      <a:close/>
                    </a:path>
                  </a:pathLst>
                </a:custGeom>
                <a:noFill/>
                <a:ln w="8382" cap="flat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6190424" y="2296012"/>
                  <a:ext cx="106227" cy="70818"/>
                </a:xfrm>
                <a:custGeom>
                  <a:avLst/>
                  <a:gdLst>
                    <a:gd name="connsiteX0" fmla="*/ 0 w 106227"/>
                    <a:gd name="connsiteY0" fmla="*/ 35409 h 70818"/>
                    <a:gd name="connsiteX1" fmla="*/ 35409 w 106227"/>
                    <a:gd name="connsiteY1" fmla="*/ 70818 h 70818"/>
                    <a:gd name="connsiteX2" fmla="*/ 106227 w 106227"/>
                    <a:gd name="connsiteY2" fmla="*/ 0 h 7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6227" h="70818">
                      <a:moveTo>
                        <a:pt x="0" y="35409"/>
                      </a:moveTo>
                      <a:lnTo>
                        <a:pt x="35409" y="70818"/>
                      </a:lnTo>
                      <a:lnTo>
                        <a:pt x="106227" y="0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6190424" y="2177982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6284848" y="2177982"/>
                  <a:ext cx="5901" cy="47212"/>
                </a:xfrm>
                <a:custGeom>
                  <a:avLst/>
                  <a:gdLst>
                    <a:gd name="connsiteX0" fmla="*/ 0 w 5901"/>
                    <a:gd name="connsiteY0" fmla="*/ 0 h 47212"/>
                    <a:gd name="connsiteX1" fmla="*/ 0 w 5901"/>
                    <a:gd name="connsiteY1" fmla="*/ 47212 h 4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1" h="47212">
                      <a:moveTo>
                        <a:pt x="0" y="0"/>
                      </a:moveTo>
                      <a:lnTo>
                        <a:pt x="0" y="47212"/>
                      </a:lnTo>
                    </a:path>
                  </a:pathLst>
                </a:custGeom>
                <a:noFill/>
                <a:ln w="8382" cap="rnd">
                  <a:solidFill>
                    <a:schemeClr val="bg1">
                      <a:lumMod val="65000"/>
                      <a:alpha val="78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17" name="直接连接符 16"/>
            <p:cNvCxnSpPr/>
            <p:nvPr/>
          </p:nvCxnSpPr>
          <p:spPr>
            <a:xfrm>
              <a:off x="11844337" y="0"/>
              <a:ext cx="0" cy="368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844337" y="6345238"/>
              <a:ext cx="0" cy="512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占位符 38"/>
          <p:cNvSpPr>
            <a:spLocks noGrp="1"/>
          </p:cNvSpPr>
          <p:nvPr>
            <p:ph type="body" sz="quarter" idx="10" hasCustomPrompt="1"/>
          </p:nvPr>
        </p:nvSpPr>
        <p:spPr>
          <a:xfrm>
            <a:off x="5171539" y="627109"/>
            <a:ext cx="1906672" cy="48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800" spc="300" smtClean="0"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 defTabSz="457200"/>
            <a:r>
              <a:rPr lang="zh-CN" altLang="en-US" dirty="0"/>
              <a:t>未来规划</a:t>
            </a:r>
            <a:endParaRPr lang="zh-CN" altLang="en-US" dirty="0"/>
          </a:p>
        </p:txBody>
      </p:sp>
      <p:grpSp>
        <p:nvGrpSpPr>
          <p:cNvPr id="38" name="组合 37"/>
          <p:cNvGrpSpPr/>
          <p:nvPr userDrawn="1"/>
        </p:nvGrpSpPr>
        <p:grpSpPr>
          <a:xfrm>
            <a:off x="131898" y="125480"/>
            <a:ext cx="384040" cy="6587077"/>
            <a:chOff x="131898" y="176280"/>
            <a:chExt cx="384040" cy="6587077"/>
          </a:xfrm>
        </p:grpSpPr>
        <p:grpSp>
          <p:nvGrpSpPr>
            <p:cNvPr id="40" name="组合 39"/>
            <p:cNvGrpSpPr/>
            <p:nvPr/>
          </p:nvGrpSpPr>
          <p:grpSpPr>
            <a:xfrm>
              <a:off x="294059" y="6369341"/>
              <a:ext cx="59718" cy="394016"/>
              <a:chOff x="236240" y="6290675"/>
              <a:chExt cx="73245" cy="48326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36240" y="6290675"/>
                <a:ext cx="73245" cy="73245"/>
              </a:xfrm>
              <a:prstGeom prst="ellipse">
                <a:avLst/>
              </a:prstGeom>
              <a:solidFill>
                <a:srgbClr val="1840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36240" y="6598190"/>
                <a:ext cx="73245" cy="7324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36240" y="6495685"/>
                <a:ext cx="73245" cy="73245"/>
              </a:xfrm>
              <a:prstGeom prst="ellipse">
                <a:avLst/>
              </a:prstGeom>
              <a:solidFill>
                <a:srgbClr val="5A5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36240" y="6700696"/>
                <a:ext cx="73245" cy="732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36240" y="6393180"/>
                <a:ext cx="73245" cy="73245"/>
              </a:xfrm>
              <a:prstGeom prst="ellipse">
                <a:avLst/>
              </a:prstGeom>
              <a:solidFill>
                <a:srgbClr val="000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131898" y="176280"/>
              <a:ext cx="384040" cy="384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2000" sy="102000" algn="ctr" rotWithShape="0">
                <a:srgbClr val="1840D5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rgbClr val="1840D5"/>
                  </a:solidFill>
                </a:rPr>
                <a:t>s</a:t>
              </a:r>
              <a:endParaRPr lang="zh-CN" altLang="en-US" sz="1600" dirty="0">
                <a:solidFill>
                  <a:srgbClr val="1840D5"/>
                </a:solidFill>
              </a:endParaRPr>
            </a:p>
          </p:txBody>
        </p:sp>
      </p:grpSp>
      <p:cxnSp>
        <p:nvCxnSpPr>
          <p:cNvPr id="50" name="直接连接符 49"/>
          <p:cNvCxnSpPr/>
          <p:nvPr userDrawn="1"/>
        </p:nvCxnSpPr>
        <p:spPr>
          <a:xfrm>
            <a:off x="5769769" y="1078083"/>
            <a:ext cx="652463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1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75075"/>
            <a:ext cx="10969200" cy="582225"/>
          </a:xfrm>
        </p:spPr>
        <p:txBody>
          <a:bodyPr vert="horz" lIns="90000" tIns="46800" rIns="90000" bIns="46800" rtlCol="0" anchor="t" anchorCtr="0">
            <a:noAutofit/>
          </a:bodyPr>
          <a:lstStyle>
            <a:lvl1pPr>
              <a:lnSpc>
                <a:spcPct val="100000"/>
              </a:lnSpc>
              <a:defRPr sz="2400" b="1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3"/>
            <p:custDataLst>
              <p:tags r:id="rId3"/>
            </p:custDataLst>
          </p:nvPr>
        </p:nvSpPr>
        <p:spPr>
          <a:xfrm>
            <a:off x="608400" y="6400800"/>
            <a:ext cx="10969200" cy="384809"/>
          </a:xfrm>
        </p:spPr>
        <p:txBody>
          <a:bodyPr vert="horz" lIns="90000" tIns="46800" rIns="90000" bIns="468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dirty="0" err="1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462844" y="279062"/>
            <a:ext cx="9842981" cy="638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296970" y="280988"/>
            <a:ext cx="12444917" cy="7008767"/>
            <a:chOff x="-296970" y="280988"/>
            <a:chExt cx="12444917" cy="7008767"/>
          </a:xfrm>
        </p:grpSpPr>
        <p:pic>
          <p:nvPicPr>
            <p:cNvPr id="10" name="图片 9" descr="文本&#10;&#10;描述已自动生成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820400" y="280988"/>
              <a:ext cx="1066800" cy="386715"/>
            </a:xfrm>
            <a:prstGeom prst="rect">
              <a:avLst/>
            </a:prstGeom>
          </p:spPr>
        </p:pic>
        <p:pic>
          <p:nvPicPr>
            <p:cNvPr id="11" name="图片 10" descr="图片包含 橙子, 黑暗, 关, 蛋糕&#10;&#10;描述已自动生成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96970" y="5086350"/>
              <a:ext cx="3318068" cy="2203405"/>
            </a:xfrm>
            <a:prstGeom prst="rect">
              <a:avLst/>
            </a:prstGeom>
          </p:spPr>
        </p:pic>
        <p:pic>
          <p:nvPicPr>
            <p:cNvPr id="12" name="图片 11" descr="文本&#10;&#10;描述已自动生成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559653" y="5893738"/>
              <a:ext cx="1588294" cy="100145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占位符 45"/>
          <p:cNvSpPr>
            <a:spLocks noGrp="1"/>
          </p:cNvSpPr>
          <p:nvPr>
            <p:ph type="body" sz="quarter" idx="16" hasCustomPrompt="1"/>
          </p:nvPr>
        </p:nvSpPr>
        <p:spPr>
          <a:xfrm>
            <a:off x="9761051" y="807101"/>
            <a:ext cx="1824236" cy="314046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buNone/>
              <a:defRPr lang="zh-CN" altLang="en-US" sz="1400" kern="1200" dirty="0">
                <a:solidFill>
                  <a:schemeClr val="accent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pPr lvl="0"/>
            <a:r>
              <a:rPr kumimoji="1" lang="en-GB" altLang="zh-CN" dirty="0"/>
              <a:t>CHAPTER ONE</a:t>
            </a:r>
            <a:endParaRPr kumimoji="1" lang="en-GB" altLang="zh-CN" dirty="0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13" hasCustomPrompt="1"/>
          </p:nvPr>
        </p:nvSpPr>
        <p:spPr>
          <a:xfrm>
            <a:off x="-361174" y="-395932"/>
            <a:ext cx="2381795" cy="1993777"/>
          </a:xfrm>
        </p:spPr>
        <p:txBody>
          <a:bodyPr>
            <a:noAutofit/>
          </a:bodyPr>
          <a:lstStyle>
            <a:lvl1pPr marL="0" indent="0" algn="l">
              <a:buNone/>
              <a:defRPr lang="zh-CN" altLang="en-US" sz="13900" kern="1200" dirty="0">
                <a:ln w="3175">
                  <a:gradFill>
                    <a:gsLst>
                      <a:gs pos="0">
                        <a:schemeClr val="accent1"/>
                      </a:gs>
                      <a:gs pos="7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4" hasCustomPrompt="1"/>
          </p:nvPr>
        </p:nvSpPr>
        <p:spPr>
          <a:xfrm>
            <a:off x="632113" y="779789"/>
            <a:ext cx="3063431" cy="46166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kern="1200" dirty="0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思源黑体 CN Heavy" panose="020B0A00000000000000" pitchFamily="34" charset="-122"/>
              </a:defRPr>
            </a:lvl1pPr>
          </a:lstStyle>
          <a:p>
            <a:pPr lvl="0"/>
            <a:r>
              <a:rPr kumimoji="1" lang="zh-CN" altLang="en-US" dirty="0"/>
              <a:t>单击添加标题</a:t>
            </a:r>
            <a:endParaRPr kumimoji="1" lang="zh-CN" altLang="en-US" dirty="0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5" hasCustomPrompt="1"/>
          </p:nvPr>
        </p:nvSpPr>
        <p:spPr>
          <a:xfrm>
            <a:off x="632114" y="1193846"/>
            <a:ext cx="2886010" cy="31404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zh-CN" altLang="en-US" sz="1400" kern="1200" dirty="0">
                <a:solidFill>
                  <a:schemeClr val="accent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defRPr>
            </a:lvl1pPr>
          </a:lstStyle>
          <a:p>
            <a:pPr lvl="0"/>
            <a:r>
              <a:rPr kumimoji="1" lang="zh-CN" altLang="en-US" dirty="0"/>
              <a:t>单击输入英文翻译</a:t>
            </a:r>
            <a:endParaRPr kumimoji="1" lang="zh-CN" altLang="en-US" dirty="0"/>
          </a:p>
        </p:txBody>
      </p:sp>
      <p:sp>
        <p:nvSpPr>
          <p:cNvPr id="41" name="矩形 40"/>
          <p:cNvSpPr/>
          <p:nvPr userDrawn="1"/>
        </p:nvSpPr>
        <p:spPr>
          <a:xfrm>
            <a:off x="9847306" y="1039485"/>
            <a:ext cx="1671594" cy="908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F912-1A88-4398-85BC-0F664B8FDA0C}" type="slidenum">
              <a:rPr lang="zh-CN" altLang="en-US" smtClean="0"/>
            </a:fld>
            <a:endParaRPr lang="zh-CN" altLang="en-US"/>
          </a:p>
        </p:txBody>
      </p:sp>
      <p:sp>
        <p:nvSpPr>
          <p:cNvPr id="6" name="平行四边形 5"/>
          <p:cNvSpPr/>
          <p:nvPr userDrawn="1"/>
        </p:nvSpPr>
        <p:spPr>
          <a:xfrm>
            <a:off x="515938" y="835629"/>
            <a:ext cx="2157593" cy="13973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alpha val="38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15938" y="498050"/>
            <a:ext cx="3065462" cy="4349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1" kern="1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3810" y="-5715"/>
            <a:ext cx="12195810" cy="6882130"/>
          </a:xfrm>
          <a:prstGeom prst="rect">
            <a:avLst/>
          </a:prstGeom>
          <a:solidFill>
            <a:srgbClr val="32B6A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4AA983-6466-46CE-8864-4FDD53A4E9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bg>
      <p:bgPr>
        <a:gradFill>
          <a:gsLst>
            <a:gs pos="100000">
              <a:schemeClr val="accent1">
                <a:lumMod val="20000"/>
                <a:lumOff val="80000"/>
                <a:alpha val="28000"/>
              </a:schemeClr>
            </a:gs>
            <a:gs pos="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AA983-6466-46CE-8864-4FDD53A4E91C}" type="slidenum">
              <a:rPr lang="zh-CN" altLang="en-US" smtClean="0"/>
            </a:fld>
            <a:endParaRPr lang="zh-CN" altLang="en-US"/>
          </a:p>
        </p:txBody>
      </p:sp>
      <p:grpSp>
        <p:nvGrpSpPr>
          <p:cNvPr id="63" name="组合 62"/>
          <p:cNvGrpSpPr/>
          <p:nvPr userDrawn="1"/>
        </p:nvGrpSpPr>
        <p:grpSpPr>
          <a:xfrm>
            <a:off x="515938" y="186347"/>
            <a:ext cx="943392" cy="1062381"/>
            <a:chOff x="466249" y="379387"/>
            <a:chExt cx="943392" cy="1062381"/>
          </a:xfrm>
        </p:grpSpPr>
        <p:sp>
          <p:nvSpPr>
            <p:cNvPr id="64" name="椭圆 63"/>
            <p:cNvSpPr/>
            <p:nvPr/>
          </p:nvSpPr>
          <p:spPr>
            <a:xfrm>
              <a:off x="515938" y="608330"/>
              <a:ext cx="407670" cy="407670"/>
            </a:xfrm>
            <a:prstGeom prst="ellipse">
              <a:avLst/>
            </a:prstGeom>
            <a:gradFill flip="none" rotWithShape="1">
              <a:gsLst>
                <a:gs pos="37000">
                  <a:schemeClr val="accent2"/>
                </a:gs>
                <a:gs pos="100000">
                  <a:schemeClr val="accent3"/>
                </a:gs>
                <a:gs pos="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896878" y="379387"/>
              <a:ext cx="152838" cy="152838"/>
            </a:xfrm>
            <a:prstGeom prst="ellipse">
              <a:avLst/>
            </a:prstGeom>
            <a:gradFill flip="none" rotWithShape="1">
              <a:gsLst>
                <a:gs pos="100000">
                  <a:schemeClr val="accent5">
                    <a:alpha val="19000"/>
                  </a:schemeClr>
                </a:gs>
                <a:gs pos="0">
                  <a:schemeClr val="accent5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" name="椭圆 65"/>
            <p:cNvSpPr/>
            <p:nvPr/>
          </p:nvSpPr>
          <p:spPr>
            <a:xfrm>
              <a:off x="1256803" y="553667"/>
              <a:ext cx="152838" cy="152838"/>
            </a:xfrm>
            <a:prstGeom prst="ellipse">
              <a:avLst/>
            </a:prstGeom>
            <a:gradFill flip="none" rotWithShape="1">
              <a:gsLst>
                <a:gs pos="48300">
                  <a:schemeClr val="accent2">
                    <a:alpha val="86000"/>
                  </a:schemeClr>
                </a:gs>
                <a:gs pos="100000">
                  <a:schemeClr val="accent3"/>
                </a:gs>
                <a:gs pos="0">
                  <a:schemeClr val="accent1">
                    <a:alpha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466249" y="934720"/>
              <a:ext cx="507048" cy="507048"/>
            </a:xfrm>
            <a:prstGeom prst="ellipse">
              <a:avLst/>
            </a:prstGeom>
            <a:gradFill flip="none" rotWithShape="1">
              <a:gsLst>
                <a:gs pos="48300">
                  <a:schemeClr val="accent2">
                    <a:alpha val="86000"/>
                  </a:schemeClr>
                </a:gs>
                <a:gs pos="100000">
                  <a:schemeClr val="accent3"/>
                </a:gs>
                <a:gs pos="0">
                  <a:schemeClr val="accent1">
                    <a:alpha val="8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标题 67"/>
          <p:cNvSpPr>
            <a:spLocks noGrp="1"/>
          </p:cNvSpPr>
          <p:nvPr>
            <p:ph type="title"/>
          </p:nvPr>
        </p:nvSpPr>
        <p:spPr>
          <a:xfrm>
            <a:off x="768154" y="480155"/>
            <a:ext cx="10040935" cy="600710"/>
          </a:xfrm>
          <a:prstGeom prst="rect">
            <a:avLst/>
          </a:prstGeom>
        </p:spPr>
        <p:txBody>
          <a:bodyPr/>
          <a:lstStyle>
            <a:lvl1pPr>
              <a:defRPr sz="3600" spc="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99276" y="6570369"/>
            <a:ext cx="392723" cy="287631"/>
          </a:xfrm>
          <a:prstGeom prst="rect">
            <a:avLst/>
          </a:prstGeom>
        </p:spPr>
        <p:txBody>
          <a:bodyPr/>
          <a:lstStyle>
            <a:lvl1pPr algn="r">
              <a:defRPr sz="105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5D4F04DD-0075-47BC-96DC-A308F93250B2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4"/>
          <p:cNvSpPr>
            <a:spLocks noGrp="1"/>
          </p:cNvSpPr>
          <p:nvPr>
            <p:ph type="title"/>
          </p:nvPr>
        </p:nvSpPr>
        <p:spPr>
          <a:xfrm>
            <a:off x="528319" y="514349"/>
            <a:ext cx="9029699" cy="585134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 baseline="0">
                <a:solidFill>
                  <a:srgbClr val="11438A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45642" y="6429858"/>
            <a:ext cx="11078668" cy="304426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28320" y="6343650"/>
            <a:ext cx="9029700" cy="0"/>
          </a:xfrm>
          <a:prstGeom prst="line">
            <a:avLst/>
          </a:prstGeom>
          <a:ln w="15875">
            <a:solidFill>
              <a:srgbClr val="11438A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5" name="图片 14" descr="资源 6@300x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759315" y="6147435"/>
            <a:ext cx="623570" cy="253365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0556875" y="6343650"/>
            <a:ext cx="1067435" cy="0"/>
          </a:xfrm>
          <a:prstGeom prst="line">
            <a:avLst/>
          </a:prstGeom>
          <a:ln w="15875">
            <a:solidFill>
              <a:srgbClr val="11438A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8953" y="254669"/>
            <a:ext cx="1830323" cy="259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/>
          <p:cNvSpPr>
            <a:spLocks noGrp="1"/>
          </p:cNvSpPr>
          <p:nvPr>
            <p:ph type="ctrTitle" hasCustomPrompt="1"/>
          </p:nvPr>
        </p:nvSpPr>
        <p:spPr>
          <a:xfrm>
            <a:off x="963507" y="340360"/>
            <a:ext cx="10704079" cy="631613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rgbClr val="005CAB"/>
                </a:solidFill>
              </a:defRPr>
            </a:lvl1pPr>
          </a:lstStyle>
          <a:p>
            <a:r>
              <a:rPr lang="zh-CN" altLang="en-US" dirty="0">
                <a:sym typeface="+mn-ea"/>
              </a:rPr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534247" y="6350001"/>
            <a:ext cx="11123507" cy="12700"/>
          </a:xfrm>
          <a:prstGeom prst="line">
            <a:avLst/>
          </a:prstGeom>
          <a:ln w="3175">
            <a:solidFill>
              <a:srgbClr val="005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9594" y="1461347"/>
            <a:ext cx="10669693" cy="4222327"/>
          </a:xfrm>
        </p:spPr>
        <p:txBody>
          <a:bodyPr/>
          <a:lstStyle>
            <a:lvl1pPr>
              <a:lnSpc>
                <a:spcPct val="100000"/>
              </a:lnSpc>
              <a:defRPr sz="2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sz="186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sz="133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4" name="图片 3" descr="ppt-2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776393" cy="1227667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409400" y="6416425"/>
            <a:ext cx="3458743" cy="3082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42609" tIns="71305" rIns="142609" bIns="71305">
            <a:spAutoFit/>
          </a:bodyPr>
          <a:lstStyle/>
          <a:p>
            <a:pPr defTabSz="1572895"/>
            <a:r>
              <a:rPr lang="en-US" altLang="zh-CN" sz="1065" dirty="0">
                <a:solidFill>
                  <a:srgbClr val="005BAC"/>
                </a:solidFill>
                <a:latin typeface="+mj-ea"/>
                <a:ea typeface="+mj-ea"/>
              </a:rPr>
              <a:t>Copyright 2020 By </a:t>
            </a:r>
            <a:r>
              <a:rPr lang="en-US" altLang="zh-CN" sz="1065" dirty="0" err="1">
                <a:solidFill>
                  <a:srgbClr val="005BAC"/>
                </a:solidFill>
                <a:latin typeface="+mj-ea"/>
                <a:ea typeface="+mj-ea"/>
              </a:rPr>
              <a:t>Jemincare</a:t>
            </a:r>
            <a:r>
              <a:rPr lang="en-US" altLang="zh-CN" sz="1065" dirty="0">
                <a:solidFill>
                  <a:srgbClr val="005BAC"/>
                </a:solidFill>
                <a:latin typeface="+mj-ea"/>
                <a:ea typeface="+mj-ea"/>
              </a:rPr>
              <a:t> All rights reserved.</a:t>
            </a:r>
            <a:endParaRPr lang="en-US" altLang="zh-CN" sz="1065" dirty="0">
              <a:solidFill>
                <a:srgbClr val="005BA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 userDrawn="1"/>
        </p:nvCxnSpPr>
        <p:spPr>
          <a:xfrm>
            <a:off x="528320" y="6343650"/>
            <a:ext cx="9029700" cy="0"/>
          </a:xfrm>
          <a:prstGeom prst="line">
            <a:avLst/>
          </a:prstGeom>
          <a:ln w="15875">
            <a:solidFill>
              <a:srgbClr val="11438A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5" name="图片 14" descr="资源 6@300x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9759315" y="6147435"/>
            <a:ext cx="623570" cy="253365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0556875" y="6343650"/>
            <a:ext cx="1067435" cy="0"/>
          </a:xfrm>
          <a:prstGeom prst="line">
            <a:avLst/>
          </a:prstGeom>
          <a:ln w="15875">
            <a:solidFill>
              <a:srgbClr val="11438A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标题 10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57555" y="528320"/>
            <a:ext cx="9799320" cy="644525"/>
          </a:xfrm>
        </p:spPr>
        <p:txBody>
          <a:bodyPr vert="horz" lIns="90000" tIns="46800" rIns="90000" bIns="46800" rtlCol="0" anchor="t" anchorCtr="0">
            <a:noAutofit/>
          </a:bodyPr>
          <a:lstStyle>
            <a:lvl1pPr algn="l">
              <a:defRPr sz="3200" u="none" strike="noStrike" kern="1200" cap="none" spc="0" normalizeH="0">
                <a:solidFill>
                  <a:srgbClr val="11438A"/>
                </a:solidFill>
                <a:uFillTx/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32464"/>
            <a:ext cx="12195810" cy="6990464"/>
          </a:xfrm>
          <a:prstGeom prst="rect">
            <a:avLst/>
          </a:prstGeom>
          <a:solidFill>
            <a:srgbClr val="004EA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6" Type="http://schemas.openxmlformats.org/officeDocument/2006/relationships/theme" Target="../theme/theme1.xml"/><Relationship Id="rId45" Type="http://schemas.openxmlformats.org/officeDocument/2006/relationships/tags" Target="../tags/tag10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>
            <a:off x="2582273" y="1470679"/>
            <a:ext cx="7027454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硫酸索西美雷塞片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（济乐美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®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）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42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42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0" name="图片 19" descr="C:/Users/预立医学/Desktop/300ppi/资源 4@300x.png资源 4@300x"/>
          <p:cNvPicPr>
            <a:picLocks noChangeAspect="1"/>
          </p:cNvPicPr>
          <p:nvPr/>
        </p:nvPicPr>
        <p:blipFill>
          <a:blip r:embed="rId1"/>
          <a:srcRect t="10"/>
          <a:stretch>
            <a:fillRect/>
          </a:stretch>
        </p:blipFill>
        <p:spPr>
          <a:xfrm>
            <a:off x="0" y="3275330"/>
            <a:ext cx="12192000" cy="3582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35940" y="2292026"/>
            <a:ext cx="9120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精准靶向治疗，直击晚期非小细胞肺癌（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NSCLC 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KRAS G12C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突变治疗格局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国家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类新药，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CDE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“突破性疗法”认定，优先审评审批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0234" y="524072"/>
            <a:ext cx="1130299" cy="644525"/>
          </a:xfrm>
        </p:spPr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020234" y="1195621"/>
            <a:ext cx="4681010" cy="644525"/>
          </a:xfrm>
          <a:prstGeom prst="rect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建议参照药物：氟泽雷塞片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4199" y="1195621"/>
            <a:ext cx="5341068" cy="644525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建议评级为“改进”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1020234" y="1975156"/>
            <a:ext cx="4681010" cy="4133207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gray">
          <a:xfrm>
            <a:off x="1092200" y="1921108"/>
            <a:ext cx="4518024" cy="3866104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选择原因：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适应症相似：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均适用于至少接受过一种系统性治疗的鼠类肉瘤病毒癌基因（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KRAS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G12C 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突变型的晚期非小细胞肺癌（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NSCLC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）成人患者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作用机制相同：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均为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KRAS G12C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抑制剂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lvl="0" indent="-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专利同源：</a:t>
            </a:r>
            <a:r>
              <a:rPr lang="zh-CN" altLang="en-US" sz="1400" dirty="0"/>
              <a:t>索西美雷塞具有原创性与时间优先性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指南推荐：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氟泽雷塞为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《CSCO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非小细胞肺癌诊疗指南（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2026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中国驱动基因阳性非小细胞肺癌脑转移临床诊疗指南（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2025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等多个权威指南推荐用药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临床应用广泛：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氟泽雷塞在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KRAS G12C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抑制剂中市场份额最大，占比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81.92%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04443" y="1975155"/>
            <a:ext cx="5330824" cy="4133208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 bwMode="gray">
          <a:xfrm>
            <a:off x="6062134" y="1975155"/>
            <a:ext cx="5109632" cy="4133208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有效性：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ORR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达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55.2%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OS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率为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60.4%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，兼具高效缩瘤和长期获益，同类最优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安全性：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TRAE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导致的药物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减量、暂停以及永久停药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比例更低； ≥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级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TRAE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中血液学等事件发生率更低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创新性：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742950" lvl="1" indent="-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国家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类新药，获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CDE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突破性疗法认定及优先审评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742950" lvl="1" indent="-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化学结构创新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，肿瘤富集率高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742950" lvl="1" indent="-285750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具有显著药代动力学优势，单次服用剂量最低，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患者依从性好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依从性：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单日剂量最低，日服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一次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，使用更便利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/>
          <p:nvPr/>
        </p:nvSpPr>
        <p:spPr>
          <a:xfrm>
            <a:off x="640012" y="137873"/>
            <a:ext cx="1613338" cy="83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  录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15282" y="1235414"/>
            <a:ext cx="10420350" cy="5186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7" name="矩形: 圆角 3"/>
          <p:cNvSpPr/>
          <p:nvPr/>
        </p:nvSpPr>
        <p:spPr>
          <a:xfrm>
            <a:off x="1636497" y="1509285"/>
            <a:ext cx="2789767" cy="524933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药品基本信息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378264" y="1509285"/>
            <a:ext cx="516466" cy="524933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9" name="矩形: 圆角 7"/>
          <p:cNvSpPr/>
          <p:nvPr/>
        </p:nvSpPr>
        <p:spPr>
          <a:xfrm>
            <a:off x="1636497" y="3557193"/>
            <a:ext cx="2789767" cy="524933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有效性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1378264" y="3557193"/>
            <a:ext cx="516466" cy="524933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3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378264" y="2543569"/>
            <a:ext cx="3048000" cy="524933"/>
            <a:chOff x="7097730" y="807413"/>
            <a:chExt cx="3048000" cy="524933"/>
          </a:xfrm>
          <a:solidFill>
            <a:srgbClr val="0070C0"/>
          </a:solidFill>
        </p:grpSpPr>
        <p:sp>
          <p:nvSpPr>
            <p:cNvPr id="67" name="矩形: 圆角 12"/>
            <p:cNvSpPr/>
            <p:nvPr/>
          </p:nvSpPr>
          <p:spPr>
            <a:xfrm>
              <a:off x="7355963" y="807413"/>
              <a:ext cx="2789767" cy="524933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创新性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7097730" y="807413"/>
              <a:ext cx="516466" cy="524933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62" name="矩形: 圆角 14"/>
          <p:cNvSpPr/>
          <p:nvPr/>
        </p:nvSpPr>
        <p:spPr>
          <a:xfrm>
            <a:off x="1636497" y="5550065"/>
            <a:ext cx="2789767" cy="524933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公平性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378264" y="5550065"/>
            <a:ext cx="516466" cy="524933"/>
          </a:xfrm>
          <a:prstGeom prst="ellipse">
            <a:avLst/>
          </a:prstGeom>
          <a:solidFill>
            <a:srgbClr val="0070C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5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378264" y="4561717"/>
            <a:ext cx="3048000" cy="524933"/>
            <a:chOff x="7120328" y="2743042"/>
            <a:chExt cx="3048000" cy="524933"/>
          </a:xfrm>
          <a:solidFill>
            <a:srgbClr val="0070C0"/>
          </a:solidFill>
        </p:grpSpPr>
        <p:sp>
          <p:nvSpPr>
            <p:cNvPr id="65" name="矩形: 圆角 10"/>
            <p:cNvSpPr/>
            <p:nvPr/>
          </p:nvSpPr>
          <p:spPr>
            <a:xfrm>
              <a:off x="7378561" y="2743042"/>
              <a:ext cx="2789767" cy="524933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安全性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7120328" y="2743042"/>
              <a:ext cx="516466" cy="524933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cs typeface="+mn-cs"/>
                </a:rPr>
                <a:t>4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4807264" y="4494466"/>
            <a:ext cx="5925346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CN" b="1" dirty="0">
                <a:solidFill>
                  <a:prstClr val="black"/>
                </a:solidFill>
              </a:rPr>
              <a:t>TRAE</a:t>
            </a:r>
            <a:r>
              <a:rPr lang="zh-CN" altLang="en-US" b="1" dirty="0">
                <a:solidFill>
                  <a:prstClr val="black"/>
                </a:solidFill>
              </a:rPr>
              <a:t>导致</a:t>
            </a:r>
            <a:r>
              <a:rPr lang="zh-CN" altLang="en-US" b="1" dirty="0">
                <a:solidFill>
                  <a:srgbClr val="FF0000"/>
                </a:solidFill>
              </a:rPr>
              <a:t>药物减量、暂停及永久停药</a:t>
            </a:r>
            <a:r>
              <a:rPr lang="zh-CN" altLang="en-US" b="1" dirty="0">
                <a:solidFill>
                  <a:prstClr val="black"/>
                </a:solidFill>
              </a:rPr>
              <a:t>发生率更低</a:t>
            </a:r>
            <a:endParaRPr lang="en-US" altLang="zh-CN" b="1" dirty="0">
              <a:solidFill>
                <a:prstClr val="black"/>
              </a:solidFill>
            </a:endParaRPr>
          </a:p>
          <a:p>
            <a:pPr lvl="0">
              <a:lnSpc>
                <a:spcPts val="25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血液学、肝功能异常等</a:t>
            </a:r>
            <a:r>
              <a:rPr lang="zh-CN" altLang="en-US" b="1" dirty="0">
                <a:solidFill>
                  <a:srgbClr val="FF0000"/>
                </a:solidFill>
              </a:rPr>
              <a:t>不良事件更少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807264" y="2298203"/>
            <a:ext cx="6028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结构创新，引入碱性基团，</a:t>
            </a:r>
            <a:r>
              <a:rPr lang="zh-CN" altLang="en-US" b="1" dirty="0">
                <a:solidFill>
                  <a:srgbClr val="FF0000"/>
                </a:solidFill>
              </a:rPr>
              <a:t>肿瘤富集性高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0">
              <a:lnSpc>
                <a:spcPts val="24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国家</a:t>
            </a:r>
            <a:r>
              <a:rPr lang="en-US" altLang="zh-CN" b="1" dirty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类新药</a:t>
            </a:r>
            <a:r>
              <a:rPr lang="zh-CN" altLang="en-US" b="1" dirty="0">
                <a:solidFill>
                  <a:prstClr val="black"/>
                </a:solidFill>
              </a:rPr>
              <a:t>，获</a:t>
            </a:r>
            <a:r>
              <a:rPr lang="en-US" altLang="zh-CN" b="1" dirty="0">
                <a:solidFill>
                  <a:prstClr val="black"/>
                </a:solidFill>
              </a:rPr>
              <a:t>CDE</a:t>
            </a:r>
            <a:r>
              <a:rPr lang="zh-CN" altLang="en-US" b="1" dirty="0">
                <a:solidFill>
                  <a:prstClr val="black"/>
                </a:solidFill>
              </a:rPr>
              <a:t>突破性治疗品种认定</a:t>
            </a:r>
            <a:endParaRPr lang="en-US" altLang="zh-CN" b="1" dirty="0">
              <a:solidFill>
                <a:prstClr val="black"/>
              </a:solidFill>
            </a:endParaRPr>
          </a:p>
          <a:p>
            <a:pPr lvl="0">
              <a:lnSpc>
                <a:spcPts val="24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一日一次口服给药，</a:t>
            </a:r>
            <a:r>
              <a:rPr lang="zh-CN" altLang="en-US" b="1" dirty="0">
                <a:solidFill>
                  <a:srgbClr val="FF0000"/>
                </a:solidFill>
              </a:rPr>
              <a:t>单日剂量最低，依从性更好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807264" y="3457607"/>
            <a:ext cx="6528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CN" b="1" dirty="0">
                <a:solidFill>
                  <a:prstClr val="black"/>
                </a:solidFill>
              </a:rPr>
              <a:t>ORR</a:t>
            </a:r>
            <a:r>
              <a:rPr lang="zh-CN" altLang="en-US" b="1" dirty="0">
                <a:solidFill>
                  <a:prstClr val="black"/>
                </a:solidFill>
              </a:rPr>
              <a:t>达</a:t>
            </a:r>
            <a:r>
              <a:rPr lang="en-US" altLang="zh-CN" b="1" dirty="0">
                <a:solidFill>
                  <a:srgbClr val="FF0000"/>
                </a:solidFill>
              </a:rPr>
              <a:t>55.2%</a:t>
            </a:r>
            <a:r>
              <a:rPr lang="zh-CN" altLang="en-US" b="1" dirty="0"/>
              <a:t>，</a:t>
            </a:r>
            <a:r>
              <a:rPr lang="en-US" altLang="zh-CN" b="1" dirty="0"/>
              <a:t>12</a:t>
            </a:r>
            <a:r>
              <a:rPr lang="zh-CN" altLang="en-US" b="1" dirty="0"/>
              <a:t>个月</a:t>
            </a:r>
            <a:r>
              <a:rPr lang="en-US" altLang="zh-CN" b="1" dirty="0"/>
              <a:t>OS</a:t>
            </a:r>
            <a:r>
              <a:rPr lang="zh-CN" altLang="en-US" b="1" dirty="0"/>
              <a:t>率为</a:t>
            </a:r>
            <a:r>
              <a:rPr lang="en-US" altLang="zh-CN" b="1" dirty="0">
                <a:solidFill>
                  <a:srgbClr val="FF0000"/>
                </a:solidFill>
              </a:rPr>
              <a:t>60.4%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高效缩瘤、长期获益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0">
              <a:lnSpc>
                <a:spcPts val="2500"/>
              </a:lnSpc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二线治疗后、年龄≥</a:t>
            </a:r>
            <a:r>
              <a:rPr lang="en-US" altLang="zh-CN" b="1" dirty="0">
                <a:solidFill>
                  <a:prstClr val="black"/>
                </a:solidFill>
              </a:rPr>
              <a:t>65</a:t>
            </a:r>
            <a:r>
              <a:rPr lang="zh-CN" altLang="en-US" b="1" dirty="0">
                <a:solidFill>
                  <a:prstClr val="black"/>
                </a:solidFill>
              </a:rPr>
              <a:t>岁以及既往吸烟等</a:t>
            </a:r>
            <a:r>
              <a:rPr lang="zh-CN" altLang="en-US" b="1" dirty="0">
                <a:solidFill>
                  <a:srgbClr val="FF0000"/>
                </a:solidFill>
              </a:rPr>
              <a:t>亚组人群获益明显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807264" y="5605624"/>
            <a:ext cx="6365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关注少见靶点人群，提供</a:t>
            </a:r>
            <a:r>
              <a:rPr lang="zh-CN" altLang="en-US" b="1" dirty="0">
                <a:solidFill>
                  <a:srgbClr val="FF0000"/>
                </a:solidFill>
              </a:rPr>
              <a:t>更多药物选择</a:t>
            </a:r>
            <a:endParaRPr lang="zh-CN" altLang="en-US" b="1" dirty="0">
              <a:solidFill>
                <a:prstClr val="black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807264" y="1603220"/>
            <a:ext cx="7187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b="1" dirty="0">
                <a:solidFill>
                  <a:prstClr val="black"/>
                </a:solidFill>
              </a:rPr>
              <a:t>兼具</a:t>
            </a:r>
            <a:r>
              <a:rPr lang="zh-CN" altLang="en-US" b="1" dirty="0">
                <a:solidFill>
                  <a:srgbClr val="FF0000"/>
                </a:solidFill>
              </a:rPr>
              <a:t>卓越疗效、安全性与可及性</a:t>
            </a:r>
            <a:r>
              <a:rPr lang="zh-CN" altLang="en-US" b="1" dirty="0">
                <a:solidFill>
                  <a:prstClr val="black"/>
                </a:solidFill>
              </a:rPr>
              <a:t>的</a:t>
            </a:r>
            <a:r>
              <a:rPr lang="en-US" altLang="zh-CN" b="1" dirty="0">
                <a:solidFill>
                  <a:prstClr val="black"/>
                </a:solidFill>
              </a:rPr>
              <a:t>KRAS G12C</a:t>
            </a:r>
            <a:r>
              <a:rPr lang="zh-CN" altLang="en-US" b="1" dirty="0">
                <a:solidFill>
                  <a:prstClr val="black"/>
                </a:solidFill>
              </a:rPr>
              <a:t>抑制剂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652995" y="1410672"/>
            <a:ext cx="10885256" cy="4711525"/>
          </a:xfrm>
          <a:prstGeom prst="roundRect">
            <a:avLst>
              <a:gd name="adj" fmla="val 163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effectLst>
            <a:outerShdw blurRad="635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2504" y="454578"/>
            <a:ext cx="10817629" cy="910226"/>
          </a:xfrm>
        </p:spPr>
        <p:txBody>
          <a:bodyPr/>
          <a:lstStyle/>
          <a:p>
            <a:r>
              <a:rPr lang="zh-CN" altLang="en-US" sz="2800" dirty="0"/>
              <a:t>基本信息（</a:t>
            </a:r>
            <a:r>
              <a:rPr lang="en-US" altLang="zh-CN" sz="2800" dirty="0"/>
              <a:t>1/3</a:t>
            </a:r>
            <a:r>
              <a:rPr lang="zh-CN" altLang="en-US" sz="2800" dirty="0"/>
              <a:t>）：本土创新，</a:t>
            </a:r>
            <a:r>
              <a:rPr lang="en-US" altLang="zh-CN" sz="2800" dirty="0"/>
              <a:t>NSCLC</a:t>
            </a:r>
            <a:r>
              <a:rPr lang="zh-CN" altLang="en-US" sz="2800" dirty="0"/>
              <a:t>靶向治疗新选择</a:t>
            </a:r>
            <a:br>
              <a:rPr lang="en-US" altLang="zh-CN" sz="2800" dirty="0"/>
            </a:br>
            <a:r>
              <a:rPr lang="zh-CN" altLang="en-US" sz="2800" dirty="0"/>
              <a:t>兼具高效缩瘤和长期获益，显著提升安全性</a:t>
            </a:r>
            <a:endParaRPr lang="zh-CN" altLang="en-US" sz="2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832504" y="1535661"/>
          <a:ext cx="10526992" cy="4464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26335"/>
                <a:gridCol w="8100657"/>
              </a:tblGrid>
              <a:tr h="405391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b="1" spc="300" dirty="0">
                          <a:solidFill>
                            <a:schemeClr val="bg1"/>
                          </a:solidFill>
                        </a:rPr>
                        <a:t>基本信息</a:t>
                      </a:r>
                      <a:endParaRPr lang="zh-CN" altLang="en-US" b="1" spc="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/>
                </a:tc>
              </a:tr>
              <a:tr h="4053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药品通用名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硫酸索西美雷塞片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注册分类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化学药品</a:t>
                      </a:r>
                      <a:r>
                        <a:rPr lang="en-US" altLang="zh-CN" sz="1600" dirty="0"/>
                        <a:t>1</a:t>
                      </a:r>
                      <a:r>
                        <a:rPr lang="zh-CN" altLang="en-US" sz="1600" dirty="0"/>
                        <a:t>类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申报目录类别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基本医保目录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规格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250mg/</a:t>
                      </a:r>
                      <a:r>
                        <a:rPr lang="zh-CN" altLang="en-US" sz="1600" dirty="0"/>
                        <a:t>片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3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用法用量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推荐剂量为</a:t>
                      </a:r>
                      <a:r>
                        <a:rPr lang="en-US" altLang="zh-CN" sz="1600" dirty="0"/>
                        <a:t>500mg</a:t>
                      </a:r>
                      <a:r>
                        <a:rPr lang="zh-CN" altLang="en-US" sz="1600" dirty="0"/>
                        <a:t>，每天一次口服，连续服药，直至疾病进展或出现不可耐受的毒性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9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上市信息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2026</a:t>
                      </a:r>
                      <a:r>
                        <a:rPr lang="zh-CN" altLang="en-US" sz="1600" dirty="0"/>
                        <a:t>年</a:t>
                      </a:r>
                      <a:r>
                        <a:rPr lang="en-US" altLang="zh-CN" sz="1600" dirty="0"/>
                        <a:t>2</a:t>
                      </a:r>
                      <a:r>
                        <a:rPr lang="zh-CN" altLang="en-US" sz="1600" dirty="0"/>
                        <a:t>月</a:t>
                      </a:r>
                      <a:r>
                        <a:rPr lang="en-US" altLang="zh-CN" sz="1600" dirty="0"/>
                        <a:t>28</a:t>
                      </a:r>
                      <a:r>
                        <a:rPr lang="zh-CN" altLang="en-US" sz="1600" dirty="0"/>
                        <a:t>日，中国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832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说明书适应症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本品适用于至少接受过一种系统性治疗的鼠类肉瘤病毒癌基因（</a:t>
                      </a:r>
                      <a:r>
                        <a:rPr lang="en-US" altLang="zh-CN" sz="1600" dirty="0"/>
                        <a:t>KRAS</a:t>
                      </a:r>
                      <a:r>
                        <a:rPr lang="zh-CN" altLang="en-US" sz="1600" dirty="0"/>
                        <a:t>）</a:t>
                      </a:r>
                      <a:r>
                        <a:rPr lang="en-US" altLang="zh-CN" sz="1600" dirty="0"/>
                        <a:t>G12C </a:t>
                      </a:r>
                      <a:r>
                        <a:rPr lang="zh-CN" altLang="en-US" sz="1600" dirty="0"/>
                        <a:t>突变型的晚期非小细胞肺癌（</a:t>
                      </a:r>
                      <a:r>
                        <a:rPr lang="en-US" altLang="zh-CN" sz="1600" dirty="0"/>
                        <a:t>NSCLC</a:t>
                      </a:r>
                      <a:r>
                        <a:rPr lang="zh-CN" altLang="en-US" sz="1600" dirty="0"/>
                        <a:t>）成人患者。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6394751" y="49611"/>
            <a:ext cx="5715000" cy="282433"/>
            <a:chOff x="6394751" y="49611"/>
            <a:chExt cx="5715000" cy="282433"/>
          </a:xfrm>
        </p:grpSpPr>
        <p:sp>
          <p:nvSpPr>
            <p:cNvPr id="14" name="平行四边形 13"/>
            <p:cNvSpPr/>
            <p:nvPr/>
          </p:nvSpPr>
          <p:spPr>
            <a:xfrm>
              <a:off x="8680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有效性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平行四边形 14"/>
            <p:cNvSpPr/>
            <p:nvPr/>
          </p:nvSpPr>
          <p:spPr>
            <a:xfrm>
              <a:off x="9823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安全性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7537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创新性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10966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公平性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6394751" y="49611"/>
              <a:ext cx="1143000" cy="282433"/>
            </a:xfrm>
            <a:prstGeom prst="parallelogram">
              <a:avLst/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基本信息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592947" y="1235919"/>
            <a:ext cx="11006105" cy="4979251"/>
          </a:xfrm>
          <a:prstGeom prst="roundRect">
            <a:avLst>
              <a:gd name="adj" fmla="val 163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effectLst>
            <a:outerShdw blurRad="635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57554" y="588086"/>
            <a:ext cx="10264231" cy="644525"/>
          </a:xfrm>
        </p:spPr>
        <p:txBody>
          <a:bodyPr/>
          <a:lstStyle/>
          <a:p>
            <a:r>
              <a:rPr lang="zh-CN" altLang="en-US" sz="2800" dirty="0"/>
              <a:t>基本信息（</a:t>
            </a:r>
            <a:r>
              <a:rPr lang="en-US" altLang="zh-CN" sz="2800" dirty="0"/>
              <a:t>2/3</a:t>
            </a:r>
            <a:r>
              <a:rPr lang="zh-CN" altLang="en-US" sz="2800" dirty="0"/>
              <a:t>）：建议以氟泽雷塞片为参照药物</a:t>
            </a:r>
            <a:endParaRPr lang="zh-CN" alt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7554" y="1348709"/>
          <a:ext cx="10526992" cy="45445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43629"/>
                <a:gridCol w="8683363"/>
              </a:tblGrid>
              <a:tr h="309077">
                <a:tc gridSpan="2">
                  <a:txBody>
                    <a:bodyPr/>
                    <a:lstStyle/>
                    <a:p>
                      <a:pPr indent="360045" algn="l"/>
                      <a:r>
                        <a:rPr lang="zh-CN" altLang="en-US" b="1" spc="300" dirty="0">
                          <a:solidFill>
                            <a:schemeClr val="bg1"/>
                          </a:solidFill>
                        </a:rPr>
                        <a:t>参照药物选择理由</a:t>
                      </a:r>
                      <a:endParaRPr lang="zh-CN" altLang="en-US" b="1" spc="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2117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相似性高</a:t>
                      </a:r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dirty="0">
                          <a:solidFill>
                            <a:schemeClr val="accent1"/>
                          </a:solidFill>
                        </a:rPr>
                        <a:t>适应症相似：</a:t>
                      </a:r>
                      <a:r>
                        <a:rPr lang="zh-CN" altLang="en-US" sz="1600" dirty="0"/>
                        <a:t>均适用于至少接受过一种系统性治疗的鼠类肉瘤病毒癌基因（</a:t>
                      </a:r>
                      <a:r>
                        <a:rPr lang="en-US" altLang="zh-CN" sz="1600" dirty="0"/>
                        <a:t>KRAS</a:t>
                      </a:r>
                      <a:r>
                        <a:rPr lang="zh-CN" altLang="en-US" sz="1600" dirty="0"/>
                        <a:t>）</a:t>
                      </a:r>
                      <a:r>
                        <a:rPr lang="en-US" altLang="zh-CN" sz="1600" dirty="0"/>
                        <a:t>G12C </a:t>
                      </a:r>
                      <a:r>
                        <a:rPr lang="zh-CN" altLang="en-US" sz="1600" dirty="0"/>
                        <a:t>突变型的晚期非小细胞肺癌（</a:t>
                      </a:r>
                      <a:r>
                        <a:rPr lang="en-US" altLang="zh-CN" sz="1600" dirty="0"/>
                        <a:t>NSCLC</a:t>
                      </a:r>
                      <a:r>
                        <a:rPr lang="zh-CN" altLang="en-US" sz="1600" dirty="0"/>
                        <a:t>）成人患者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583">
                <a:tc vMerge="1"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作用机制相同：</a:t>
                      </a:r>
                      <a:r>
                        <a:rPr lang="zh-CN" altLang="en-US" sz="1600" dirty="0"/>
                        <a:t>均为</a:t>
                      </a:r>
                      <a:r>
                        <a:rPr lang="en-US" altLang="zh-CN" sz="1600" dirty="0"/>
                        <a:t>KRAS G12C</a:t>
                      </a:r>
                      <a:r>
                        <a:rPr lang="zh-CN" altLang="en-US" sz="1600" dirty="0"/>
                        <a:t>抑制剂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424">
                <a:tc vMerge="1"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专利同源：</a:t>
                      </a:r>
                      <a:r>
                        <a:rPr lang="zh-CN" altLang="en-US" sz="1600" dirty="0"/>
                        <a:t>我方化合物专利的申请日期早于氟泽雷塞的相关申请，根据公开的专利实施许可合同备案，这一事实从法律层面确认了：索西美雷塞和氟泽雷塞的化合物结构类似，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索西美雷塞具有原创性与时间优先性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583">
                <a:tc vMerge="1"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剂型、给药途径相同：</a:t>
                      </a:r>
                      <a:r>
                        <a:rPr lang="zh-CN" altLang="en-US" sz="1600" dirty="0"/>
                        <a:t>均为片剂、口服给药</a:t>
                      </a:r>
                      <a:endParaRPr lang="zh-CN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995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治疗金标准</a:t>
                      </a:r>
                      <a:endParaRPr lang="zh-CN" altLang="en-US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指南推荐：</a:t>
                      </a:r>
                      <a:r>
                        <a:rPr lang="zh-CN" altLang="en-US" sz="1600" dirty="0"/>
                        <a:t>氟泽雷塞为</a:t>
                      </a:r>
                      <a:r>
                        <a:rPr lang="en-US" altLang="zh-CN" sz="1600" dirty="0"/>
                        <a:t>《CSCO</a:t>
                      </a:r>
                      <a:r>
                        <a:rPr lang="zh-CN" altLang="en-US" sz="1600" dirty="0"/>
                        <a:t>非小细胞肺癌诊疗指南（</a:t>
                      </a:r>
                      <a:r>
                        <a:rPr lang="en-US" altLang="zh-CN" sz="1600" dirty="0"/>
                        <a:t>2026</a:t>
                      </a:r>
                      <a:r>
                        <a:rPr lang="zh-CN" altLang="en-US" sz="1600" dirty="0"/>
                        <a:t>）</a:t>
                      </a:r>
                      <a:r>
                        <a:rPr lang="en-US" altLang="zh-CN" sz="1600" dirty="0"/>
                        <a:t>》</a:t>
                      </a:r>
                      <a:r>
                        <a:rPr lang="en-US" altLang="zh-CN" sz="1600" baseline="30000" dirty="0"/>
                        <a:t>1</a:t>
                      </a:r>
                      <a:r>
                        <a:rPr lang="zh-CN" altLang="en-US" sz="1600" dirty="0"/>
                        <a:t>、</a:t>
                      </a:r>
                      <a:r>
                        <a:rPr lang="en-US" altLang="zh-CN" sz="1600" dirty="0"/>
                        <a:t>《</a:t>
                      </a:r>
                      <a:r>
                        <a:rPr lang="zh-CN" altLang="en-US" sz="1600" dirty="0"/>
                        <a:t>中国驱动基因阳性非小细胞肺癌脑转移临床诊疗指南（</a:t>
                      </a:r>
                      <a:r>
                        <a:rPr lang="en-US" altLang="zh-CN" sz="1600" dirty="0"/>
                        <a:t>2025</a:t>
                      </a:r>
                      <a:r>
                        <a:rPr lang="zh-CN" altLang="en-US" sz="1600" dirty="0"/>
                        <a:t>）</a:t>
                      </a:r>
                      <a:r>
                        <a:rPr lang="en-US" altLang="zh-CN" sz="1600" dirty="0"/>
                        <a:t>》</a:t>
                      </a:r>
                      <a:r>
                        <a:rPr lang="en-US" altLang="zh-CN" sz="1600" baseline="30000" dirty="0"/>
                        <a:t>2</a:t>
                      </a:r>
                      <a:r>
                        <a:rPr lang="zh-CN" altLang="en-US" sz="1600" dirty="0"/>
                        <a:t>等多个权威指南推荐用药</a:t>
                      </a:r>
                      <a:endParaRPr lang="en-US" altLang="zh-CN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zh-CN" altLang="en-US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637">
                <a:tc vMerge="1"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临床应用广泛：</a:t>
                      </a:r>
                      <a:r>
                        <a:rPr lang="zh-CN" altLang="en-US" sz="1600" dirty="0"/>
                        <a:t>氟泽雷塞在</a:t>
                      </a:r>
                      <a:r>
                        <a:rPr lang="en-US" altLang="zh-CN" sz="1600" dirty="0"/>
                        <a:t>KRAS G12C</a:t>
                      </a:r>
                      <a:r>
                        <a:rPr lang="zh-CN" altLang="en-US" sz="1600" dirty="0"/>
                        <a:t>抑制剂中</a:t>
                      </a:r>
                      <a:r>
                        <a:rPr lang="zh-CN" altLang="en-US" sz="1600" dirty="0">
                          <a:solidFill>
                            <a:srgbClr val="FF0000"/>
                          </a:solidFill>
                        </a:rPr>
                        <a:t>市场份额最大，占比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</a:rPr>
                        <a:t>81.92%</a:t>
                      </a:r>
                      <a:r>
                        <a:rPr lang="en-US" altLang="zh-CN" sz="160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6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1876" y="4489036"/>
            <a:ext cx="1906187" cy="8826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160" y="4489036"/>
            <a:ext cx="2089256" cy="92327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53763" y="6435627"/>
            <a:ext cx="27671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、中国临床肿瘤学会（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CSCO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）非小细胞肺癌诊疗指南（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2026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）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、中国驱动基因阳性非小细胞肺癌脑转移临床诊疗指南（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2025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）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3</a:t>
            </a:r>
            <a:r>
              <a:rPr lang="zh-CN" altLang="en-US" sz="700" dirty="0">
                <a:solidFill>
                  <a:prstClr val="black"/>
                </a:solidFill>
                <a:latin typeface="Arial" panose="020B0604020202020204"/>
                <a:ea typeface="微软雅黑" panose="020B0503020204020204" charset="-122"/>
              </a:rPr>
              <a:t>、数据来源米内网重点城市公立医院化学药数据库</a:t>
            </a:r>
            <a:endParaRPr lang="zh-CN" altLang="en-US" sz="700" dirty="0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94751" y="49611"/>
            <a:ext cx="5715000" cy="282433"/>
            <a:chOff x="6394751" y="49611"/>
            <a:chExt cx="5715000" cy="282433"/>
          </a:xfrm>
        </p:grpSpPr>
        <p:sp>
          <p:nvSpPr>
            <p:cNvPr id="22" name="平行四边形 21"/>
            <p:cNvSpPr/>
            <p:nvPr/>
          </p:nvSpPr>
          <p:spPr>
            <a:xfrm>
              <a:off x="8680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有效性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平行四边形 22"/>
            <p:cNvSpPr/>
            <p:nvPr/>
          </p:nvSpPr>
          <p:spPr>
            <a:xfrm>
              <a:off x="9823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安全性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7537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创新性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10966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公平性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6394751" y="49611"/>
              <a:ext cx="1143000" cy="282433"/>
            </a:xfrm>
            <a:prstGeom prst="parallelogram">
              <a:avLst/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基本信息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接连接符 59"/>
          <p:cNvCxnSpPr/>
          <p:nvPr/>
        </p:nvCxnSpPr>
        <p:spPr>
          <a:xfrm>
            <a:off x="513080" y="3915410"/>
            <a:ext cx="5457825" cy="0"/>
          </a:xfrm>
          <a:prstGeom prst="line">
            <a:avLst/>
          </a:prstGeom>
          <a:ln w="9525">
            <a:gradFill>
              <a:gsLst>
                <a:gs pos="0">
                  <a:srgbClr val="79C7E8">
                    <a:alpha val="0"/>
                  </a:srgbClr>
                </a:gs>
                <a:gs pos="50000">
                  <a:srgbClr val="79C7E8"/>
                </a:gs>
                <a:gs pos="100000">
                  <a:srgbClr val="79C7E8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5"/>
          <p:cNvSpPr txBox="1"/>
          <p:nvPr/>
        </p:nvSpPr>
        <p:spPr>
          <a:xfrm>
            <a:off x="532917" y="6455960"/>
            <a:ext cx="10250653" cy="34028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700" b="0" i="0" u="none" strike="noStrike" cap="none" spc="0" normalizeH="0" baseline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1.Chen H, et al. Cancer Med. 2022 Oct;11(19):3581-3592; 2. Loong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HHF,et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al.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Transl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Lung Cancer Res 2020; 3.</a:t>
            </a:r>
            <a:r>
              <a:rPr kumimoji="0" lang="es-E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Sabari J K, et al. [J]. Clinical Cancer Research, 2022, 28(15): 3318-3328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 </a:t>
            </a:r>
            <a:r>
              <a:rPr kumimoji="0" lang="it-IT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Spira AI.et al.  Lung Cancer. 2021;159:1-9;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4. CSCO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非小细胞肺癌指南（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2024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176647" y="2215005"/>
            <a:ext cx="5457825" cy="0"/>
          </a:xfrm>
          <a:prstGeom prst="line">
            <a:avLst/>
          </a:prstGeom>
          <a:ln w="9525">
            <a:gradFill>
              <a:gsLst>
                <a:gs pos="0">
                  <a:srgbClr val="79C7E8">
                    <a:alpha val="0"/>
                  </a:srgbClr>
                </a:gs>
                <a:gs pos="50000">
                  <a:srgbClr val="79C7E8"/>
                </a:gs>
                <a:gs pos="100000">
                  <a:srgbClr val="79C7E8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等腰三角形 26"/>
          <p:cNvSpPr/>
          <p:nvPr/>
        </p:nvSpPr>
        <p:spPr>
          <a:xfrm rot="10800000">
            <a:off x="8927393" y="2162397"/>
            <a:ext cx="193040" cy="127000"/>
          </a:xfrm>
          <a:prstGeom prst="triangle">
            <a:avLst/>
          </a:prstGeom>
          <a:solidFill>
            <a:srgbClr val="004289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4800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12766" y="1826332"/>
            <a:ext cx="499427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传统治疗方案、疗效不佳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428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35647" y="576230"/>
            <a:ext cx="11027728" cy="644525"/>
          </a:xfrm>
        </p:spPr>
        <p:txBody>
          <a:bodyPr anchor="ctr"/>
          <a:lstStyle/>
          <a:p>
            <a:r>
              <a:rPr lang="zh-CN" altLang="en-US" sz="2800" dirty="0"/>
              <a:t>基本信息（</a:t>
            </a:r>
            <a:r>
              <a:rPr lang="en-US" altLang="zh-CN" sz="2800" dirty="0"/>
              <a:t>3/3</a:t>
            </a:r>
            <a:r>
              <a:rPr lang="zh-CN" altLang="en-US" sz="2800" dirty="0"/>
              <a:t>）： </a:t>
            </a:r>
            <a:r>
              <a:rPr lang="en-US" altLang="zh-CN" sz="2800" dirty="0"/>
              <a:t>NSCLC KRAS G12C</a:t>
            </a:r>
            <a:r>
              <a:rPr lang="zh-CN" altLang="en-US" sz="2800" dirty="0"/>
              <a:t>突变人群少，疾病预后较差</a:t>
            </a:r>
            <a:endParaRPr lang="zh-CN" altLang="en-US" sz="2800" dirty="0"/>
          </a:p>
        </p:txBody>
      </p:sp>
      <p:sp>
        <p:nvSpPr>
          <p:cNvPr id="110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8320" y="2210785"/>
            <a:ext cx="5457825" cy="0"/>
          </a:xfrm>
          <a:prstGeom prst="line">
            <a:avLst/>
          </a:prstGeom>
          <a:ln w="9525">
            <a:gradFill>
              <a:gsLst>
                <a:gs pos="0">
                  <a:srgbClr val="79C7E8">
                    <a:alpha val="0"/>
                  </a:srgbClr>
                </a:gs>
                <a:gs pos="50000">
                  <a:srgbClr val="79C7E8"/>
                </a:gs>
                <a:gs pos="100000">
                  <a:srgbClr val="79C7E8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等腰三角形 11"/>
          <p:cNvSpPr/>
          <p:nvPr/>
        </p:nvSpPr>
        <p:spPr>
          <a:xfrm rot="10800000">
            <a:off x="3123886" y="3845099"/>
            <a:ext cx="193040" cy="127000"/>
          </a:xfrm>
          <a:prstGeom prst="triangle">
            <a:avLst/>
          </a:prstGeom>
          <a:solidFill>
            <a:srgbClr val="004289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4800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8196" y="1867866"/>
            <a:ext cx="48844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罕见突变、人群小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42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3924300" y="4301853"/>
            <a:ext cx="0" cy="2603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5"/>
          <p:cNvSpPr/>
          <p:nvPr/>
        </p:nvSpPr>
        <p:spPr bwMode="auto">
          <a:xfrm>
            <a:off x="800100" y="2334743"/>
            <a:ext cx="4769482" cy="998200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KRAS G12C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NSCLC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的罕见突变靶点，在我国仅占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NSCLC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的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3%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1</a:t>
            </a:r>
            <a:r>
              <a:rPr kumimoji="0" lang="zh-CN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，</a:t>
            </a: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800100" y="4068435"/>
            <a:ext cx="4769482" cy="2036879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KRAS G12C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突变患者相比野生型患者，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中位总生存期（ 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mOS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）相差约为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个月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vs 27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, HR=1.66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P=0.007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约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27%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～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42%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KRAS G12C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突变患者在初诊时即存在脑转移，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脑转移</a:t>
            </a:r>
            <a:r>
              <a:rPr kumimoji="0" lang="en-US" altLang="zh-CN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mOS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为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3~6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个月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3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48" name="Freeform 5"/>
          <p:cNvSpPr/>
          <p:nvPr/>
        </p:nvSpPr>
        <p:spPr bwMode="auto">
          <a:xfrm>
            <a:off x="6358586" y="2294071"/>
            <a:ext cx="5024111" cy="2036879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592750" y="2822328"/>
            <a:ext cx="2566399" cy="3111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KRAS G12C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突变型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NSCLC</a:t>
            </a: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患者的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mPFS</a:t>
            </a:r>
            <a:r>
              <a:rPr kumimoji="0" lang="en-US" altLang="zh-CN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4</a:t>
            </a:r>
            <a:endParaRPr kumimoji="0" lang="zh-CN" altLang="en-US" sz="9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614864" y="3018421"/>
            <a:ext cx="4366078" cy="1270951"/>
            <a:chOff x="6722537" y="3632609"/>
            <a:chExt cx="5887803" cy="2201341"/>
          </a:xfrm>
        </p:grpSpPr>
        <p:graphicFrame>
          <p:nvGraphicFramePr>
            <p:cNvPr id="51" name="图表 50"/>
            <p:cNvGraphicFramePr/>
            <p:nvPr/>
          </p:nvGraphicFramePr>
          <p:xfrm>
            <a:off x="6722537" y="3632609"/>
            <a:ext cx="5133423" cy="20432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52" name="文本框 97"/>
            <p:cNvSpPr txBox="1"/>
            <p:nvPr/>
          </p:nvSpPr>
          <p:spPr>
            <a:xfrm>
              <a:off x="10627944" y="5587729"/>
              <a:ext cx="198239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Time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（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months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）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6" name="矩形: 圆角 55"/>
          <p:cNvSpPr/>
          <p:nvPr/>
        </p:nvSpPr>
        <p:spPr>
          <a:xfrm>
            <a:off x="6649343" y="3150289"/>
            <a:ext cx="2991227" cy="55166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489006" y="2318003"/>
            <a:ext cx="4691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NSCLC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患者接受传统后线治疗的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mPFS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获益有限，无进展生存期仅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3~4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9" name="Freeform 5"/>
          <p:cNvSpPr/>
          <p:nvPr/>
        </p:nvSpPr>
        <p:spPr bwMode="auto">
          <a:xfrm>
            <a:off x="6358586" y="4971736"/>
            <a:ext cx="4994276" cy="1133578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现有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KRAS G12C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抑制剂在高龄（≥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65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岁）、既往已接受≥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线治疗、以及既往吸烟史患者中疗效不佳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现有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KRAS G12C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抑制剂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级以上不良反应发生率高，不良反应导致药物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</a:rPr>
              <a:t>暂停、永久停药发生率高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61" name="等腰三角形 60"/>
          <p:cNvSpPr/>
          <p:nvPr/>
        </p:nvSpPr>
        <p:spPr>
          <a:xfrm rot="10800000">
            <a:off x="3145472" y="2170060"/>
            <a:ext cx="193040" cy="127000"/>
          </a:xfrm>
          <a:prstGeom prst="triangle">
            <a:avLst/>
          </a:prstGeom>
          <a:solidFill>
            <a:srgbClr val="004289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4800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2631" y="3546845"/>
            <a:ext cx="48844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疾病凶险、预后差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42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6230936" y="4460135"/>
            <a:ext cx="5457825" cy="454221"/>
            <a:chOff x="6146639" y="4664464"/>
            <a:chExt cx="5457825" cy="454221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6146639" y="5055185"/>
              <a:ext cx="5457825" cy="0"/>
            </a:xfrm>
            <a:prstGeom prst="line">
              <a:avLst/>
            </a:prstGeom>
            <a:ln w="9525">
              <a:gradFill>
                <a:gsLst>
                  <a:gs pos="0">
                    <a:srgbClr val="79C7E8">
                      <a:alpha val="0"/>
                    </a:srgbClr>
                  </a:gs>
                  <a:gs pos="50000">
                    <a:srgbClr val="79C7E8"/>
                  </a:gs>
                  <a:gs pos="100000">
                    <a:srgbClr val="79C7E8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等腰三角形 62"/>
            <p:cNvSpPr/>
            <p:nvPr/>
          </p:nvSpPr>
          <p:spPr>
            <a:xfrm rot="10800000">
              <a:off x="8738971" y="4991685"/>
              <a:ext cx="193040" cy="127000"/>
            </a:xfrm>
            <a:prstGeom prst="triangle">
              <a:avLst/>
            </a:prstGeom>
            <a:solidFill>
              <a:srgbClr val="004289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4800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274290" y="4664464"/>
              <a:ext cx="4994275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28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现有药物治疗部分患者缓解率、以及安全性待提高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8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67" name="矩形: 圆角 66"/>
          <p:cNvSpPr/>
          <p:nvPr/>
        </p:nvSpPr>
        <p:spPr>
          <a:xfrm>
            <a:off x="1608775" y="1382481"/>
            <a:ext cx="3223260" cy="3614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患者疾病负担重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8" name="矩形: 圆角 67"/>
          <p:cNvSpPr/>
          <p:nvPr/>
        </p:nvSpPr>
        <p:spPr>
          <a:xfrm>
            <a:off x="7198274" y="1388152"/>
            <a:ext cx="3223260" cy="361428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临床需求未满足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394751" y="49611"/>
            <a:ext cx="5715000" cy="282433"/>
            <a:chOff x="6394751" y="49611"/>
            <a:chExt cx="5715000" cy="282433"/>
          </a:xfrm>
        </p:grpSpPr>
        <p:sp>
          <p:nvSpPr>
            <p:cNvPr id="44" name="平行四边形 43"/>
            <p:cNvSpPr/>
            <p:nvPr/>
          </p:nvSpPr>
          <p:spPr>
            <a:xfrm>
              <a:off x="8680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有效性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平行四边形 44"/>
            <p:cNvSpPr/>
            <p:nvPr/>
          </p:nvSpPr>
          <p:spPr>
            <a:xfrm>
              <a:off x="9823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安全性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平行四边形 45"/>
            <p:cNvSpPr/>
            <p:nvPr/>
          </p:nvSpPr>
          <p:spPr>
            <a:xfrm>
              <a:off x="7537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创新性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10966751" y="49611"/>
              <a:ext cx="1143000" cy="282433"/>
            </a:xfrm>
            <a:prstGeom prst="parallelogram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公平性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3" name="平行四边形 52"/>
            <p:cNvSpPr/>
            <p:nvPr/>
          </p:nvSpPr>
          <p:spPr>
            <a:xfrm>
              <a:off x="6394751" y="49611"/>
              <a:ext cx="1143000" cy="282433"/>
            </a:xfrm>
            <a:prstGeom prst="parallelogram">
              <a:avLst/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基本信息</a:t>
              </a:r>
              <a:endPara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163" y="603822"/>
            <a:ext cx="11016339" cy="553909"/>
          </a:xfrm>
        </p:spPr>
        <p:txBody>
          <a:bodyPr/>
          <a:lstStyle/>
          <a:p>
            <a:r>
              <a:rPr lang="zh-CN" altLang="en-US" sz="2800" dirty="0"/>
              <a:t>创新性：结构创新带来疗效、安全性、依从性多重优化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8768635" y="6510307"/>
            <a:ext cx="26658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1.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硫酸索西美雷塞片说明书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. 2.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氟泽雷塞片说明书</a:t>
            </a:r>
            <a:endParaRPr kumimoji="0" lang="it-IT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82" charset="2"/>
              <a:ea typeface="微软雅黑" panose="020B0503020204020204" pitchFamily="82" charset="2"/>
              <a:cs typeface="+mn-cs"/>
              <a:sym typeface="微软雅黑" panose="020B0503020204020204" pitchFamily="82" charset="2"/>
            </a:endParaRPr>
          </a:p>
        </p:txBody>
      </p:sp>
      <p:sp>
        <p:nvSpPr>
          <p:cNvPr id="8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17922" y="5168384"/>
            <a:ext cx="2426379" cy="939855"/>
            <a:chOff x="546737" y="1538350"/>
            <a:chExt cx="2426379" cy="897754"/>
          </a:xfrm>
        </p:grpSpPr>
        <p:sp>
          <p:nvSpPr>
            <p:cNvPr id="3" name="TextBox 49"/>
            <p:cNvSpPr txBox="1"/>
            <p:nvPr/>
          </p:nvSpPr>
          <p:spPr>
            <a:xfrm>
              <a:off x="546737" y="1716788"/>
              <a:ext cx="2426379" cy="719316"/>
            </a:xfrm>
            <a:prstGeom prst="snip1Rect">
              <a:avLst/>
            </a:prstGeom>
            <a:solidFill>
              <a:srgbClr val="F8F8F8"/>
            </a:solidFill>
            <a:ln>
              <a:solidFill>
                <a:srgbClr val="D0D0D0">
                  <a:lumMod val="9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546737" y="1538350"/>
              <a:ext cx="1867891" cy="369332"/>
            </a:xfrm>
            <a:prstGeom prst="roundRect">
              <a:avLst>
                <a:gd name="adj" fmla="val 2442"/>
              </a:avLst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1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、肿瘤高效富集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6999" y="2015312"/>
              <a:ext cx="1931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ORR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更高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、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OS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更长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91171" y="5189974"/>
            <a:ext cx="3762245" cy="939855"/>
            <a:chOff x="4102241" y="1805952"/>
            <a:chExt cx="3779606" cy="865532"/>
          </a:xfrm>
        </p:grpSpPr>
        <p:sp>
          <p:nvSpPr>
            <p:cNvPr id="15" name="TextBox 49"/>
            <p:cNvSpPr txBox="1"/>
            <p:nvPr/>
          </p:nvSpPr>
          <p:spPr>
            <a:xfrm>
              <a:off x="4102241" y="1984390"/>
              <a:ext cx="3779606" cy="687094"/>
            </a:xfrm>
            <a:prstGeom prst="snip1Rect">
              <a:avLst/>
            </a:prstGeom>
            <a:solidFill>
              <a:srgbClr val="F8F8F8"/>
            </a:solidFill>
            <a:ln>
              <a:solidFill>
                <a:srgbClr val="D0D0D0">
                  <a:lumMod val="9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4102241" y="1805952"/>
              <a:ext cx="1876510" cy="369332"/>
            </a:xfrm>
            <a:prstGeom prst="roundRect">
              <a:avLst>
                <a:gd name="adj" fmla="val 2442"/>
              </a:avLst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、安全性高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211550" y="2276921"/>
              <a:ext cx="3071355" cy="323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药物相互作用风险低，</a:t>
              </a: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安全性高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24816" y="5185704"/>
            <a:ext cx="3989000" cy="922534"/>
            <a:chOff x="7821665" y="2087404"/>
            <a:chExt cx="3989000" cy="899985"/>
          </a:xfrm>
        </p:grpSpPr>
        <p:sp>
          <p:nvSpPr>
            <p:cNvPr id="17" name="TextBox 49"/>
            <p:cNvSpPr txBox="1"/>
            <p:nvPr/>
          </p:nvSpPr>
          <p:spPr>
            <a:xfrm>
              <a:off x="7823113" y="2268073"/>
              <a:ext cx="3987552" cy="719316"/>
            </a:xfrm>
            <a:prstGeom prst="snip1Rect">
              <a:avLst/>
            </a:prstGeom>
            <a:solidFill>
              <a:srgbClr val="F8F8F8"/>
            </a:solidFill>
            <a:ln>
              <a:solidFill>
                <a:srgbClr val="D0D0D0">
                  <a:lumMod val="9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7821665" y="2087404"/>
              <a:ext cx="2452941" cy="369332"/>
            </a:xfrm>
            <a:prstGeom prst="roundRect">
              <a:avLst>
                <a:gd name="adj" fmla="val 2442"/>
              </a:avLst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、用药管理难度低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015204" y="2550011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日服一次，单次剂量最低，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依从性好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0556875" y="4904877"/>
            <a:ext cx="12497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注：索西美雷塞药动学相关数据为理论极值</a:t>
            </a:r>
            <a:endParaRPr kumimoji="0" lang="zh-CN" altLang="en-US" sz="800" b="0" i="1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17921" y="1196956"/>
            <a:ext cx="5652249" cy="842868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化学结构创新</a:t>
            </a:r>
            <a:r>
              <a:rPr lang="zh-CN" altLang="en-US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微软雅黑" panose="020B0503020204020204" charset="-122"/>
                <a:sym typeface="+mn-lt"/>
              </a:rPr>
              <a:t>，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引入特殊结构碱基基团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(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二甲氨基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)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更易在肿瘤靶区高效富集，显著抑制肿瘤生长</a:t>
            </a:r>
            <a:endParaRPr kumimoji="0" lang="zh-CN" altLang="en-US" sz="16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785" y="2231825"/>
            <a:ext cx="2030179" cy="143631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121874" y="2852495"/>
            <a:ext cx="488008" cy="478836"/>
          </a:xfrm>
          <a:prstGeom prst="ellipse">
            <a:avLst/>
          </a:prstGeom>
          <a:noFill/>
          <a:ln w="19050" cap="flat">
            <a:solidFill>
              <a:srgbClr val="0070C0">
                <a:alpha val="79000"/>
              </a:srgbClr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7530" y="3940579"/>
            <a:ext cx="1587030" cy="326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索西美雷塞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648" y="2508944"/>
            <a:ext cx="921892" cy="125377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3930183" y="3944332"/>
            <a:ext cx="1587030" cy="326572"/>
          </a:xfrm>
          <a:prstGeom prst="rect">
            <a:avLst/>
          </a:prstGeom>
          <a:solidFill>
            <a:srgbClr val="D37FB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氟泽雷塞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950080" y="2230863"/>
            <a:ext cx="2186884" cy="221853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3739815" y="2222066"/>
            <a:ext cx="1967766" cy="221853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6408057" y="1196956"/>
            <a:ext cx="5179445" cy="842868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药代动力学优势显著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半衰期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EA4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长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、清除率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高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、表观分布容积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  <a:sym typeface="+mn-lt"/>
              </a:rPr>
              <a:t>大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6676394" y="2179797"/>
          <a:ext cx="4434672" cy="266185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92034"/>
                <a:gridCol w="1502230"/>
                <a:gridCol w="1440408"/>
              </a:tblGrid>
              <a:tr h="443642"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effectLst/>
                        </a:rPr>
                        <a:t>参数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zh-CN" alt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effectLst/>
                        </a:rPr>
                        <a:t>氟泽雷塞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  <a:effectLst/>
                        </a:rPr>
                        <a:t>​ </a:t>
                      </a:r>
                      <a:endParaRPr lang="zh-CN" altLang="en-US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kumimoji="0" lang="zh-CN" altLang="en-US" sz="16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sym typeface="微软雅黑" panose="020B0503020204020204" charset="-122"/>
                        </a:rPr>
                        <a:t>索西美雷塞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2"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effectLst/>
                        </a:rPr>
                        <a:t>半衰期（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h）​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</a:rPr>
                        <a:t>4.3</a:t>
                      </a:r>
                      <a:endParaRPr lang="en-US" altLang="zh-CN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</a:rPr>
                        <a:t>8.5-10.2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2"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effectLst/>
                        </a:rPr>
                        <a:t>清除率（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</a:rPr>
                        <a:t>L/h）​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</a:rPr>
                        <a:t>38.5</a:t>
                      </a:r>
                      <a:endParaRPr lang="zh-CN" alt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zh-CN" altLang="en-US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2"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effectLst/>
                        </a:rPr>
                        <a:t>表观分布容积（</a:t>
                      </a:r>
                      <a:r>
                        <a:rPr lang="en-US" altLang="zh-CN" sz="1100" b="1" dirty="0">
                          <a:solidFill>
                            <a:srgbClr val="000000"/>
                          </a:solidFill>
                          <a:effectLst/>
                        </a:rPr>
                        <a:t>L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effectLst/>
                        </a:rPr>
                        <a:t>）​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zh-CN" alt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zh-CN" alt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effectLst/>
                        </a:rPr>
                        <a:t>1305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2"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effectLst/>
                        </a:rPr>
                        <a:t>日剂量</a:t>
                      </a:r>
                      <a:endParaRPr lang="zh-CN" alt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</a:rPr>
                        <a:t>1200mg/4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</a:rPr>
                        <a:t>片</a:t>
                      </a:r>
                      <a:endParaRPr lang="zh-CN" alt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</a:rPr>
                        <a:t>500mg/2</a:t>
                      </a: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effectLst/>
                        </a:rPr>
                        <a:t>片</a:t>
                      </a:r>
                      <a:endParaRPr lang="en-US" altLang="zh-CN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42"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effectLst/>
                        </a:rPr>
                        <a:t>服用方式</a:t>
                      </a:r>
                      <a:endParaRPr lang="zh-CN" altLang="en-US" sz="11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</a:rPr>
                        <a:t>一日两次</a:t>
                      </a:r>
                      <a:endParaRPr lang="zh-CN" altLang="en-US" sz="1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buNone/>
                      </a:pPr>
                      <a:r>
                        <a:rPr lang="zh-CN" altLang="en-US" sz="1600" b="0" dirty="0">
                          <a:solidFill>
                            <a:srgbClr val="FF0000"/>
                          </a:solidFill>
                          <a:effectLst/>
                        </a:rPr>
                        <a:t>一日一次</a:t>
                      </a:r>
                      <a:endParaRPr lang="en-US" altLang="zh-CN" sz="16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R="127000" marT="63500" marB="63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矩形: 圆角 38"/>
          <p:cNvSpPr/>
          <p:nvPr/>
        </p:nvSpPr>
        <p:spPr>
          <a:xfrm>
            <a:off x="9735911" y="2103766"/>
            <a:ext cx="1339147" cy="2781292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8680751" y="38283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9823751" y="38283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7537751" y="38283"/>
            <a:ext cx="1143000" cy="282433"/>
          </a:xfrm>
          <a:prstGeom prst="parallelogram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10966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6394751" y="38283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基本信息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>
            <a:off x="6381005" y="1890337"/>
            <a:ext cx="5683013" cy="4393185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869" y="527084"/>
            <a:ext cx="10763292" cy="644525"/>
          </a:xfrm>
        </p:spPr>
        <p:txBody>
          <a:bodyPr/>
          <a:lstStyle/>
          <a:p>
            <a:r>
              <a:rPr lang="zh-CN" altLang="en-US" sz="2800" dirty="0"/>
              <a:t>有效性：高效且持久缓解，总体</a:t>
            </a:r>
            <a:r>
              <a:rPr lang="en-US" altLang="zh-CN" sz="2800" dirty="0"/>
              <a:t>ORR</a:t>
            </a:r>
            <a:r>
              <a:rPr lang="zh-CN" altLang="en-US" sz="2800" dirty="0"/>
              <a:t>和</a:t>
            </a:r>
            <a:r>
              <a:rPr lang="en-US" altLang="zh-CN" sz="2800" dirty="0"/>
              <a:t>12</a:t>
            </a:r>
            <a:r>
              <a:rPr lang="zh-CN" altLang="en-US" sz="2800" dirty="0"/>
              <a:t>个月</a:t>
            </a:r>
            <a:r>
              <a:rPr lang="en-US" altLang="zh-CN" sz="2800" dirty="0"/>
              <a:t>OS</a:t>
            </a:r>
            <a:r>
              <a:rPr lang="zh-CN" altLang="en-US" sz="2800" dirty="0"/>
              <a:t>率均为同类最优</a:t>
            </a:r>
            <a:endParaRPr lang="zh-CN" altLang="en-US" sz="2800" dirty="0"/>
          </a:p>
        </p:txBody>
      </p:sp>
      <p:sp>
        <p:nvSpPr>
          <p:cNvPr id="3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6869" y="6501049"/>
            <a:ext cx="63088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1.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浙江杭煜制药有限公司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.JMKX001899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片临床研究报告（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12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个月中位随访时间）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.; 2. Qing Zhou et al. J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Thorac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 Oncol 2024:S1556-0864(24)00762-7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；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82" charset="2"/>
              <a:ea typeface="微软雅黑" panose="020B0503020204020204" pitchFamily="82" charset="2"/>
              <a:cs typeface="+mn-cs"/>
              <a:sym typeface="微软雅黑" panose="020B0503020204020204" pitchFamily="8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a-DK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3.Z. Li, et al. WCLC 2024; OA14.03</a:t>
            </a:r>
            <a:r>
              <a:rPr kumimoji="0" lang="zh-CN" altLang="da-D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；</a:t>
            </a:r>
            <a:r>
              <a:rPr kumimoji="0" lang="da-DK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4. Ziming Li et al. Lancet Respir Med  2024;12(8):589-598;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5.</a:t>
            </a:r>
            <a:r>
              <a:rPr kumimoji="0" lang="da-DK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 Shi Y,  et al. Nat Med. 2025;31(3):894-900. 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82" charset="2"/>
              <a:ea typeface="微软雅黑" panose="020B0503020204020204" pitchFamily="82" charset="2"/>
              <a:cs typeface="+mn-cs"/>
              <a:sym typeface="微软雅黑" panose="020B0503020204020204" pitchFamily="82" charset="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1152764" y="1272362"/>
            <a:ext cx="4312149" cy="40011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更好的客观缓解率和生存获益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7740171" y="1272362"/>
            <a:ext cx="3166412" cy="400111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亚组患者获益大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6469399" y="1968458"/>
          <a:ext cx="5201369" cy="3047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206927" y="3990487"/>
            <a:ext cx="1210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/>
              <a:t>既往吸烟史</a:t>
            </a:r>
            <a:endParaRPr lang="zh-CN" altLang="en-US" sz="8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7893926" y="3990487"/>
            <a:ext cx="146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/>
              <a:t>ECOG</a:t>
            </a:r>
            <a:r>
              <a:rPr lang="zh-CN" altLang="en-US" sz="800" b="1" dirty="0"/>
              <a:t>评分</a:t>
            </a:r>
            <a:r>
              <a:rPr lang="en-US" altLang="zh-CN" sz="800" b="1" dirty="0"/>
              <a:t>1</a:t>
            </a:r>
            <a:r>
              <a:rPr lang="zh-CN" altLang="en-US" sz="800" b="1" dirty="0"/>
              <a:t>分</a:t>
            </a:r>
            <a:endParaRPr lang="zh-CN" altLang="en-US" sz="8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9647556" y="3971583"/>
            <a:ext cx="141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/>
              <a:t>既往治疗</a:t>
            </a:r>
            <a:endParaRPr lang="en-US" altLang="zh-CN" sz="800" b="1" dirty="0"/>
          </a:p>
          <a:p>
            <a:pPr algn="ctr"/>
            <a:r>
              <a:rPr lang="zh-CN" altLang="en-US" sz="800" dirty="0"/>
              <a:t>≥ </a:t>
            </a:r>
            <a:r>
              <a:rPr lang="en-US" altLang="zh-CN" sz="800" b="1" dirty="0"/>
              <a:t>2</a:t>
            </a:r>
            <a:r>
              <a:rPr lang="zh-CN" altLang="en-US" sz="800" b="1" dirty="0"/>
              <a:t>线人群</a:t>
            </a:r>
            <a:endParaRPr lang="zh-CN" altLang="en-US" sz="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940400" y="3990487"/>
            <a:ext cx="1102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/>
              <a:t>年龄≥</a:t>
            </a:r>
            <a:r>
              <a:rPr lang="en-US" altLang="zh-CN" sz="800" b="1" dirty="0"/>
              <a:t>65</a:t>
            </a:r>
            <a:r>
              <a:rPr lang="zh-CN" altLang="en-US" sz="800" b="1" dirty="0"/>
              <a:t>岁</a:t>
            </a:r>
            <a:endParaRPr lang="zh-CN" altLang="en-US" sz="8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10806506" y="3929489"/>
            <a:ext cx="102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/>
              <a:t>既往接受过含铂化疗和</a:t>
            </a:r>
            <a:r>
              <a:rPr lang="en-US" altLang="zh-CN" sz="800" b="1" dirty="0"/>
              <a:t>PD-1/PD-L1</a:t>
            </a:r>
            <a:r>
              <a:rPr lang="zh-CN" altLang="en-US" sz="800" b="1" dirty="0"/>
              <a:t>单抗抑制剂治疗</a:t>
            </a:r>
            <a:endParaRPr lang="zh-CN" altLang="en-US" sz="800" b="1" dirty="0"/>
          </a:p>
        </p:txBody>
      </p:sp>
      <p:sp>
        <p:nvSpPr>
          <p:cNvPr id="21" name="文本框 20"/>
          <p:cNvSpPr txBox="1"/>
          <p:nvPr/>
        </p:nvSpPr>
        <p:spPr>
          <a:xfrm>
            <a:off x="6360744" y="3976564"/>
            <a:ext cx="1210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/>
              <a:t>男性</a:t>
            </a:r>
            <a:endParaRPr lang="zh-CN" altLang="en-US" sz="800" b="1" dirty="0"/>
          </a:p>
        </p:txBody>
      </p:sp>
      <p:sp>
        <p:nvSpPr>
          <p:cNvPr id="38" name="平行四边形 37"/>
          <p:cNvSpPr/>
          <p:nvPr/>
        </p:nvSpPr>
        <p:spPr>
          <a:xfrm>
            <a:off x="8680751" y="49611"/>
            <a:ext cx="1143000" cy="282433"/>
          </a:xfrm>
          <a:prstGeom prst="parallelogram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9" name="平行四边形 38"/>
          <p:cNvSpPr/>
          <p:nvPr/>
        </p:nvSpPr>
        <p:spPr>
          <a:xfrm>
            <a:off x="9823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0" name="平行四边形 39"/>
          <p:cNvSpPr/>
          <p:nvPr/>
        </p:nvSpPr>
        <p:spPr>
          <a:xfrm>
            <a:off x="7537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1" name="平行四边形 40"/>
          <p:cNvSpPr/>
          <p:nvPr/>
        </p:nvSpPr>
        <p:spPr>
          <a:xfrm>
            <a:off x="10966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2" name="平行四边形 41"/>
          <p:cNvSpPr/>
          <p:nvPr/>
        </p:nvSpPr>
        <p:spPr>
          <a:xfrm>
            <a:off x="6394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基本信息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31923" y="2210052"/>
            <a:ext cx="1546977" cy="11026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382307" y="1977531"/>
            <a:ext cx="100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ORR</a:t>
            </a:r>
            <a:endParaRPr lang="zh-CN" altLang="en-US" b="1" dirty="0"/>
          </a:p>
        </p:txBody>
      </p:sp>
      <p:sp>
        <p:nvSpPr>
          <p:cNvPr id="27" name="Freeform 5"/>
          <p:cNvSpPr/>
          <p:nvPr/>
        </p:nvSpPr>
        <p:spPr bwMode="auto">
          <a:xfrm>
            <a:off x="426869" y="1902305"/>
            <a:ext cx="5866201" cy="2186971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</p:txBody>
      </p:sp>
      <p:graphicFrame>
        <p:nvGraphicFramePr>
          <p:cNvPr id="28" name="图表 27"/>
          <p:cNvGraphicFramePr/>
          <p:nvPr/>
        </p:nvGraphicFramePr>
        <p:xfrm>
          <a:off x="1836868" y="1963163"/>
          <a:ext cx="4489454" cy="212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493125" y="2348203"/>
            <a:ext cx="234987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客观缓解率：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ORR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55.2%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同类最优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426869" y="4149016"/>
            <a:ext cx="5866201" cy="2129210"/>
          </a:xfrm>
          <a:prstGeom prst="roundRect">
            <a:avLst>
              <a:gd name="adj" fmla="val 3480"/>
            </a:avLst>
          </a:prstGeom>
          <a:solidFill>
            <a:srgbClr val="79C7E8">
              <a:alpha val="1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charset="-122"/>
              <a:cs typeface="+mn-cs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3125" y="4680612"/>
            <a:ext cx="234987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中位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OS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未达到：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个月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OS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率达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60.4%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同类最优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2" name="图表 31"/>
          <p:cNvGraphicFramePr/>
          <p:nvPr/>
        </p:nvGraphicFramePr>
        <p:xfrm>
          <a:off x="1742877" y="4206708"/>
          <a:ext cx="4610934" cy="212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3099961" y="3751559"/>
            <a:ext cx="2519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19068" y="3751559"/>
            <a:ext cx="2519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01718" y="3751559"/>
            <a:ext cx="35298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3,4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92290" y="3751559"/>
            <a:ext cx="2519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088080" y="6005550"/>
            <a:ext cx="2519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980142" y="6015809"/>
            <a:ext cx="2519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869144" y="6015809"/>
            <a:ext cx="35298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3,4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92290" y="6015809"/>
            <a:ext cx="251992" cy="235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3000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5</a:t>
            </a:r>
            <a:endParaRPr kumimoji="0" lang="zh-CN" altLang="en-US" sz="1400" b="0" i="0" u="none" strike="noStrike" kern="1200" cap="none" spc="0" normalizeH="0" baseline="3000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74072" y="4324060"/>
            <a:ext cx="5547517" cy="1936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/>
              <a:t>通过对既往有吸烟史人群、患者体能较差（</a:t>
            </a:r>
            <a:r>
              <a:rPr lang="en-US" altLang="zh-CN" sz="1600" dirty="0"/>
              <a:t>ECOG</a:t>
            </a:r>
            <a:r>
              <a:rPr lang="zh-CN" altLang="en-US" sz="1600" dirty="0"/>
              <a:t>评分为</a:t>
            </a:r>
            <a:r>
              <a:rPr lang="en-US" altLang="zh-CN" sz="1600" dirty="0"/>
              <a:t>1</a:t>
            </a:r>
            <a:r>
              <a:rPr lang="zh-CN" altLang="en-US" sz="1600" dirty="0"/>
              <a:t>）人群、既往治疗经历≥</a:t>
            </a:r>
            <a:r>
              <a:rPr lang="en-US" altLang="zh-CN" sz="1600" dirty="0"/>
              <a:t>2</a:t>
            </a:r>
            <a:r>
              <a:rPr lang="zh-CN" altLang="en-US" sz="1600" dirty="0"/>
              <a:t>线治疗人群、高龄（年龄≥</a:t>
            </a:r>
            <a:r>
              <a:rPr lang="en-US" altLang="zh-CN" sz="1600" dirty="0"/>
              <a:t>65</a:t>
            </a:r>
            <a:r>
              <a:rPr lang="zh-CN" altLang="en-US" sz="1600" dirty="0"/>
              <a:t>岁）人群以及既往接受过含铂化疗和</a:t>
            </a:r>
            <a:r>
              <a:rPr lang="en-US" altLang="zh-CN" sz="1600" dirty="0"/>
              <a:t>PD-1/PD-L1</a:t>
            </a:r>
            <a:r>
              <a:rPr lang="zh-CN" altLang="en-US" sz="1600" dirty="0"/>
              <a:t>单抗抑制剂人群亚组分析：</a:t>
            </a:r>
            <a:endParaRPr lang="en-US" altLang="zh-CN" sz="1600" dirty="0"/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硫酸索西美雷塞片相对于氟泽雷塞片</a:t>
            </a:r>
            <a:r>
              <a:rPr lang="en-US" altLang="zh-CN" sz="1600" b="1" dirty="0">
                <a:solidFill>
                  <a:srgbClr val="FF0000"/>
                </a:solidFill>
              </a:rPr>
              <a:t>ORR</a:t>
            </a:r>
            <a:r>
              <a:rPr lang="zh-CN" altLang="en-US" sz="1600" b="1" dirty="0">
                <a:solidFill>
                  <a:srgbClr val="FF0000"/>
                </a:solidFill>
              </a:rPr>
              <a:t>的获益更大</a:t>
            </a:r>
            <a:endParaRPr lang="en-US" altLang="zh-CN" sz="1600" b="1" dirty="0">
              <a:solidFill>
                <a:srgbClr val="FF0000"/>
              </a:solidFill>
            </a:endParaRPr>
          </a:p>
          <a:p>
            <a:pPr marL="285750" indent="-285750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/>
              <a:t>其中，</a:t>
            </a:r>
            <a:r>
              <a:rPr lang="zh-CN" altLang="en-US" sz="1600" b="1" dirty="0">
                <a:solidFill>
                  <a:srgbClr val="FF0000"/>
                </a:solidFill>
              </a:rPr>
              <a:t>既往有吸烟史</a:t>
            </a:r>
            <a:r>
              <a:rPr lang="zh-CN" altLang="en-US" sz="1600" dirty="0"/>
              <a:t>和</a:t>
            </a:r>
            <a:r>
              <a:rPr lang="zh-CN" altLang="en-US" sz="1600" b="1" dirty="0">
                <a:solidFill>
                  <a:srgbClr val="FF0000"/>
                </a:solidFill>
              </a:rPr>
              <a:t>既往治疗经历≥</a:t>
            </a:r>
            <a:r>
              <a:rPr lang="en-US" altLang="zh-CN" sz="1600" b="1" dirty="0">
                <a:solidFill>
                  <a:srgbClr val="FF0000"/>
                </a:solidFill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</a:rPr>
              <a:t>线</a:t>
            </a:r>
            <a:r>
              <a:rPr lang="zh-CN" altLang="en-US" sz="1600" dirty="0"/>
              <a:t>的亚组人群</a:t>
            </a:r>
            <a:r>
              <a:rPr lang="en-US" altLang="zh-CN" sz="1600" b="1" dirty="0">
                <a:solidFill>
                  <a:srgbClr val="FF0000"/>
                </a:solidFill>
              </a:rPr>
              <a:t>ORR</a:t>
            </a:r>
            <a:r>
              <a:rPr lang="zh-CN" altLang="en-US" sz="1600" b="1" dirty="0">
                <a:solidFill>
                  <a:srgbClr val="FF0000"/>
                </a:solidFill>
              </a:rPr>
              <a:t>有显著性差异</a:t>
            </a:r>
            <a:r>
              <a:rPr lang="en-US" altLang="zh-CN" sz="1600" b="1" baseline="30000" dirty="0">
                <a:solidFill>
                  <a:srgbClr val="FF0000"/>
                </a:solidFill>
              </a:rPr>
              <a:t>6</a:t>
            </a:r>
            <a:endParaRPr lang="en-US" altLang="zh-CN" sz="1600" baseline="30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911" y="6462933"/>
            <a:ext cx="1008077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1.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浙江杭煜制药有限公司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.JMKX001899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片临床研究报告（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12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个月中位随访时间）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2.Qing Zhou​ et al. J 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Thorac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 Oncol 2024:S1556-0864(24)00762-7.</a:t>
            </a:r>
            <a:r>
              <a:rPr kumimoji="0" lang="da-DK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 .3.Shi Y, et al.. Nat Med. 2025 Jan 6</a:t>
            </a:r>
            <a:r>
              <a:rPr kumimoji="0" lang="zh-CN" altLang="da-DK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；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4</a:t>
            </a:r>
            <a:r>
              <a:rPr kumimoji="0" lang="da-DK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. Z. Li, et al. WCLC 2024; LBA-1246;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82" charset="2"/>
                <a:ea typeface="微软雅黑" panose="020B0503020204020204" pitchFamily="82" charset="2"/>
                <a:cs typeface="+mn-cs"/>
                <a:sym typeface="微软雅黑" panose="020B0503020204020204" pitchFamily="82" charset="2"/>
              </a:rPr>
              <a:t> 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82" charset="2"/>
              <a:ea typeface="微软雅黑" panose="020B0503020204020204" pitchFamily="82" charset="2"/>
              <a:cs typeface="+mn-cs"/>
              <a:sym typeface="微软雅黑" panose="020B0503020204020204" pitchFamily="82" charset="2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8680751" y="58605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6" name="平行四边形 25"/>
          <p:cNvSpPr/>
          <p:nvPr/>
        </p:nvSpPr>
        <p:spPr>
          <a:xfrm>
            <a:off x="9823751" y="58605"/>
            <a:ext cx="1143000" cy="282433"/>
          </a:xfrm>
          <a:prstGeom prst="parallelogram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平行四边形 26"/>
          <p:cNvSpPr/>
          <p:nvPr/>
        </p:nvSpPr>
        <p:spPr>
          <a:xfrm>
            <a:off x="7537751" y="58605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10966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6394751" y="58605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基本信息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370488" y="534583"/>
            <a:ext cx="11167763" cy="585705"/>
          </a:xfrm>
        </p:spPr>
        <p:txBody>
          <a:bodyPr vert="horz" lIns="90000" tIns="46800" rIns="90000" bIns="468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0" normalizeH="0" baseline="0">
                <a:solidFill>
                  <a:srgbClr val="11438A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/>
              <a:t>安全性：索西美雷塞安全性更优，</a:t>
            </a:r>
            <a:r>
              <a:rPr lang="en-US" altLang="zh-CN" sz="2800" dirty="0"/>
              <a:t>TRAE</a:t>
            </a:r>
            <a:r>
              <a:rPr lang="zh-CN" altLang="en-US" sz="2800" dirty="0"/>
              <a:t>导致剂量调整比例更少</a:t>
            </a:r>
            <a:endParaRPr lang="zh-CN" altLang="en-US" sz="28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430213" y="3012361"/>
          <a:ext cx="5883294" cy="28109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9809"/>
                <a:gridCol w="1256476"/>
                <a:gridCol w="1077686"/>
                <a:gridCol w="1034553"/>
                <a:gridCol w="1224770"/>
              </a:tblGrid>
              <a:tr h="71226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4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硫酸索西美雷塞片</a:t>
                      </a:r>
                      <a:b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effectLst/>
                        </a:rPr>
                        <a:t>500mg QD</a:t>
                      </a: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）</a:t>
                      </a:r>
                      <a:endParaRPr lang="zh-CN" alt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氟泽雷塞片</a:t>
                      </a:r>
                      <a:b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effectLst/>
                        </a:rPr>
                        <a:t>600mg BID）　</a:t>
                      </a:r>
                      <a:endParaRPr lang="en-US" altLang="zh-CN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格索雷塞片</a:t>
                      </a:r>
                      <a:b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effectLst/>
                        </a:rPr>
                        <a:t>600mg BID）　</a:t>
                      </a:r>
                      <a:endParaRPr lang="en-US" altLang="zh-CN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枸橼酸戈来雷塞片</a:t>
                      </a:r>
                      <a:b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zh-CN" altLang="en-US" sz="1200" b="1" kern="1200" dirty="0">
                          <a:solidFill>
                            <a:schemeClr val="bg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bg1"/>
                          </a:solidFill>
                          <a:effectLst/>
                        </a:rPr>
                        <a:t>800mg QD）　</a:t>
                      </a:r>
                      <a:endParaRPr lang="en-US" altLang="zh-CN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4"/>
                    </a:solidFill>
                  </a:tcPr>
                </a:tc>
              </a:tr>
              <a:tr h="70712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TRAE</a:t>
                      </a: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导致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药物减量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10.3%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20.7%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18.5%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1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TRAE</a:t>
                      </a: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导致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药物暂停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29%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37.9%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41.5%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37.8%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44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TRAE</a:t>
                      </a: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导致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永久停药</a:t>
                      </a:r>
                      <a:endParaRPr lang="en-US" altLang="zh-CN" sz="13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1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1.4%</a:t>
                      </a:r>
                      <a:endParaRPr lang="zh-CN" altLang="en-US" sz="1400" b="1" kern="12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7.8%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矩形: 圆角 22"/>
          <p:cNvSpPr/>
          <p:nvPr/>
        </p:nvSpPr>
        <p:spPr>
          <a:xfrm>
            <a:off x="430213" y="1234513"/>
            <a:ext cx="11167762" cy="818469"/>
          </a:xfrm>
          <a:prstGeom prst="roundRect">
            <a:avLst>
              <a:gd name="adj" fmla="val 163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effectLst>
            <a:outerShdw blurRad="635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</a:rPr>
              <a:t>无黑框警告，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charset="-122"/>
              </a:rPr>
              <a:t>TRAE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charset="-122"/>
              </a:rPr>
              <a:t>导致治疗调整更少，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</a:rPr>
              <a:t>保证治疗安全和疗效最大化。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说明书中记载的最常见的不良反应为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AST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升高、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ALT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升高、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GGT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升高、贫血，基本为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1-2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级非严重不良事件，无需特别处理。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级及以上不良事件发生率低。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0213" y="3412925"/>
            <a:ext cx="681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指标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44630" y="3070567"/>
            <a:ext cx="68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药品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日剂量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0213" y="2243147"/>
            <a:ext cx="533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TRAE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导致药物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减量、暂停或永久停药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的发生率低，优于同类药物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6714619" y="3012361"/>
          <a:ext cx="4840055" cy="27986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7448"/>
                <a:gridCol w="1642533"/>
                <a:gridCol w="1420074"/>
              </a:tblGrid>
              <a:tr h="7037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CN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004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  <a:t>硫酸索西美雷塞片</a:t>
                      </a:r>
                      <a:b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</a:b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effectLst/>
                        </a:rPr>
                        <a:t>500mg QD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  <a:t>）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  <a:t>氟泽雷塞片</a:t>
                      </a:r>
                      <a:b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</a:b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effectLst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effectLst/>
                        </a:rPr>
                        <a:t>600mg BID）　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4"/>
                    </a:solidFill>
                  </a:tcPr>
                </a:tc>
              </a:tr>
              <a:tr h="349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贫血</a:t>
                      </a:r>
                      <a:endParaRPr lang="zh-CN" sz="13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8.1%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9.0%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中性粒细胞计数降低</a:t>
                      </a:r>
                      <a:endParaRPr lang="zh-CN" sz="13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0.7%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2.7%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白细胞计数降低</a:t>
                      </a:r>
                      <a:endParaRPr lang="zh-CN" sz="13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0.3%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1.7%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淋巴细胞计数降低</a:t>
                      </a:r>
                      <a:endParaRPr lang="zh-CN" sz="13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2.0%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3.7%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0" kern="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肝功能异常</a:t>
                      </a:r>
                      <a:endParaRPr lang="zh-CN" sz="1300" b="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kern="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2.9%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4.0%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300" b="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水肿</a:t>
                      </a:r>
                      <a:endParaRPr lang="zh-CN" sz="1300" b="0" kern="100" baseline="30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0.7%</a:t>
                      </a:r>
                      <a:endParaRPr lang="zh-CN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6656429" y="2243147"/>
            <a:ext cx="495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≥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级的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血液学、肝功能异常以及外周水肿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等不良事件发生率，均低于氟泽雷塞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50125" y="3378131"/>
            <a:ext cx="681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指标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55557" y="3036319"/>
            <a:ext cx="1177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药品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/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日剂量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620" y="493021"/>
            <a:ext cx="11336780" cy="864306"/>
          </a:xfrm>
        </p:spPr>
        <p:txBody>
          <a:bodyPr/>
          <a:lstStyle/>
          <a:p>
            <a:r>
              <a:rPr lang="zh-CN" altLang="en-US" sz="2800" dirty="0"/>
              <a:t>公平性：弥补目录短板，提高</a:t>
            </a:r>
            <a:r>
              <a:rPr lang="en-US" altLang="zh-CN" sz="2800" dirty="0"/>
              <a:t>KRAS G12C</a:t>
            </a:r>
            <a:r>
              <a:rPr lang="zh-CN" altLang="en-US" sz="2800" dirty="0"/>
              <a:t>突变</a:t>
            </a:r>
            <a:r>
              <a:rPr lang="en-US" altLang="zh-CN" sz="2800" dirty="0"/>
              <a:t>NSCLC</a:t>
            </a:r>
            <a:r>
              <a:rPr lang="zh-CN" altLang="en-US" sz="2800" dirty="0"/>
              <a:t>患者用药可及性</a:t>
            </a:r>
            <a:br>
              <a:rPr lang="en-US" altLang="zh-CN" sz="2800" dirty="0"/>
            </a:br>
            <a:r>
              <a:rPr lang="zh-CN" altLang="en-US" sz="2800" dirty="0"/>
              <a:t>基金影响可控、临床管理难度小</a:t>
            </a:r>
            <a:endParaRPr lang="zh-CN" altLang="en-US" sz="2800" dirty="0"/>
          </a:p>
        </p:txBody>
      </p:sp>
      <p:sp>
        <p:nvSpPr>
          <p:cNvPr id="8" name="灯片编号占位符 1"/>
          <p:cNvSpPr txBox="1"/>
          <p:nvPr/>
        </p:nvSpPr>
        <p:spPr>
          <a:xfrm>
            <a:off x="11763375" y="6527800"/>
            <a:ext cx="42862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r" defTabSz="914400" rtl="0" eaLnBrk="1" latinLnBrk="0" hangingPunct="1"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4F04DD-0075-47BC-96DC-A308F93250B2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矩形: 圆角 6"/>
          <p:cNvSpPr/>
          <p:nvPr/>
        </p:nvSpPr>
        <p:spPr>
          <a:xfrm>
            <a:off x="6210010" y="1691042"/>
            <a:ext cx="5399284" cy="1939664"/>
          </a:xfrm>
          <a:prstGeom prst="roundRect">
            <a:avLst>
              <a:gd name="adj" fmla="val 1190"/>
            </a:avLst>
          </a:prstGeom>
          <a:solidFill>
            <a:schemeClr val="bg1"/>
          </a:solidFill>
          <a:ln w="6350">
            <a:noFill/>
            <a:prstDash val="sysDot"/>
          </a:ln>
          <a:effectLst>
            <a:outerShdw blurRad="635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矩形: 圆角 11"/>
          <p:cNvSpPr/>
          <p:nvPr/>
        </p:nvSpPr>
        <p:spPr>
          <a:xfrm>
            <a:off x="691515" y="1683952"/>
            <a:ext cx="5166759" cy="1946694"/>
          </a:xfrm>
          <a:prstGeom prst="roundRect">
            <a:avLst>
              <a:gd name="adj" fmla="val 1190"/>
            </a:avLst>
          </a:prstGeom>
          <a:solidFill>
            <a:schemeClr val="bg1"/>
          </a:solidFill>
          <a:ln w="6350">
            <a:noFill/>
            <a:prstDash val="sysDot"/>
          </a:ln>
          <a:effectLst>
            <a:outerShdw blurRad="635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91516" y="3822067"/>
            <a:ext cx="5166334" cy="2251881"/>
            <a:chOff x="808058" y="3785416"/>
            <a:chExt cx="5166334" cy="2209329"/>
          </a:xfrm>
        </p:grpSpPr>
        <p:sp>
          <p:nvSpPr>
            <p:cNvPr id="18" name="矩形: 圆角 16"/>
            <p:cNvSpPr/>
            <p:nvPr/>
          </p:nvSpPr>
          <p:spPr>
            <a:xfrm>
              <a:off x="808058" y="3943352"/>
              <a:ext cx="5166334" cy="2051393"/>
            </a:xfrm>
            <a:prstGeom prst="roundRect">
              <a:avLst>
                <a:gd name="adj" fmla="val 1190"/>
              </a:avLst>
            </a:prstGeom>
            <a:solidFill>
              <a:schemeClr val="bg1"/>
            </a:solidFill>
            <a:ln w="6350">
              <a:noFill/>
              <a:prstDash val="sysDot"/>
            </a:ln>
            <a:effectLst>
              <a:outerShdw blurRad="63500" algn="ctr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矩形: 圆角 8"/>
            <p:cNvSpPr/>
            <p:nvPr/>
          </p:nvSpPr>
          <p:spPr>
            <a:xfrm>
              <a:off x="1917234" y="3785416"/>
              <a:ext cx="2904074" cy="438295"/>
            </a:xfrm>
            <a:prstGeom prst="roundRect">
              <a:avLst>
                <a:gd name="adj" fmla="val 2442"/>
              </a:avLst>
            </a:prstGeom>
            <a:gradFill>
              <a:gsLst>
                <a:gs pos="0">
                  <a:schemeClr val="accent1"/>
                </a:gs>
                <a:gs pos="100000">
                  <a:srgbClr val="007AB7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提升公共健康水平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48408" y="4296203"/>
              <a:ext cx="5104029" cy="1698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【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减轻社会负担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】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我国肺癌发病率、死亡率均居各项癌症首位，疾病负担严重，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sym typeface="+mn-ea"/>
                </a:rPr>
                <a:t>索西美雷塞兼具更好的安全有效性，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charset="-122"/>
                </a:rPr>
                <a:t>可切实减轻肺癌带来的社会负担</a:t>
              </a:r>
              <a:endParaRPr lang="en-US" altLang="zh-CN" sz="1600" dirty="0">
                <a:solidFill>
                  <a:prstClr val="black"/>
                </a:solidFill>
                <a:latin typeface="微软雅黑" panose="020B0503020204020204" charset="-122"/>
                <a:sym typeface="+mn-ea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【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提高药物可及性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】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纳入目录可与其他同类产品共同提高药物可及性，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助力提升全民健康水平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710339" y="2033463"/>
            <a:ext cx="5104029" cy="1403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【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弥补疗效局限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】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索西美雷塞通过化学结构创新，实现肿瘤组织高效富集，实现高效缩瘤、长期获益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【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弥补安全性局限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】TRAE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导致剂量调整比例少，保证疗效最大化，有效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弥补目录安全性短板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82014" y="2033463"/>
            <a:ext cx="5275566" cy="1403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【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满足合理用药需求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】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临床价值突出，最大程度满足罕见突变患者精准医疗需求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【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基金影响可控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】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KRAS G12C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突变亚型发病率仅约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3%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左右，发生率较低，进入医保后，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可大大减少医保基金支出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35724" y="3822067"/>
            <a:ext cx="5373570" cy="2251881"/>
            <a:chOff x="6352266" y="3777242"/>
            <a:chExt cx="5210240" cy="2251881"/>
          </a:xfrm>
        </p:grpSpPr>
        <p:grpSp>
          <p:nvGrpSpPr>
            <p:cNvPr id="16" name="组合 15"/>
            <p:cNvGrpSpPr/>
            <p:nvPr/>
          </p:nvGrpSpPr>
          <p:grpSpPr>
            <a:xfrm>
              <a:off x="6352266" y="3777242"/>
              <a:ext cx="5210240" cy="2251881"/>
              <a:chOff x="6448030" y="3762966"/>
              <a:chExt cx="5210240" cy="2251881"/>
            </a:xfrm>
          </p:grpSpPr>
          <p:sp>
            <p:nvSpPr>
              <p:cNvPr id="42" name="矩形: 圆角 11"/>
              <p:cNvSpPr/>
              <p:nvPr/>
            </p:nvSpPr>
            <p:spPr>
              <a:xfrm>
                <a:off x="6448030" y="3933190"/>
                <a:ext cx="5210240" cy="2081657"/>
              </a:xfrm>
              <a:prstGeom prst="roundRect">
                <a:avLst>
                  <a:gd name="adj" fmla="val 1190"/>
                </a:avLst>
              </a:prstGeom>
              <a:solidFill>
                <a:schemeClr val="bg1"/>
              </a:solidFill>
              <a:ln w="6350">
                <a:noFill/>
                <a:prstDash val="sysDot"/>
              </a:ln>
              <a:effectLst>
                <a:outerShdw blurRad="635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: 圆角 11"/>
              <p:cNvSpPr/>
              <p:nvPr/>
            </p:nvSpPr>
            <p:spPr>
              <a:xfrm>
                <a:off x="7601114" y="3762966"/>
                <a:ext cx="2904074" cy="438295"/>
              </a:xfrm>
              <a:prstGeom prst="roundRect">
                <a:avLst>
                  <a:gd name="adj" fmla="val 244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rgbClr val="007AB7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  <a:sym typeface="+mn-ea"/>
                  </a:rPr>
                  <a:t>临床管理难度低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6477550" y="4301820"/>
              <a:ext cx="4729035" cy="1698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【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便于管理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】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具有明确的突变靶点，基因检测技术成熟，便于经办审核；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本品日服一次，使用更便利，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用药管理难度低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【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无滥用风险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】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单一适应症范围明确，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不存在临床滥用或超说明书用药的可能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388808" y="1532318"/>
            <a:ext cx="2904074" cy="438295"/>
          </a:xfrm>
          <a:prstGeom prst="roundRect">
            <a:avLst>
              <a:gd name="adj" fmla="val 2442"/>
            </a:avLst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符合“保基本”原则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800692" y="1531155"/>
            <a:ext cx="2904074" cy="438295"/>
          </a:xfrm>
          <a:prstGeom prst="roundRect">
            <a:avLst>
              <a:gd name="adj" fmla="val 2442"/>
            </a:avLst>
          </a:prstGeom>
          <a:gradFill>
            <a:gsLst>
              <a:gs pos="0">
                <a:schemeClr val="accent1"/>
              </a:gs>
              <a:gs pos="100000">
                <a:srgbClr val="007AB7"/>
              </a:gs>
            </a:gsLst>
            <a:lin ang="5400000" scaled="1"/>
          </a:gra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弥补目录短板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8680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7" name="平行四边形 26"/>
          <p:cNvSpPr/>
          <p:nvPr/>
        </p:nvSpPr>
        <p:spPr>
          <a:xfrm>
            <a:off x="9823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安全性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8" name="平行四边形 27"/>
          <p:cNvSpPr/>
          <p:nvPr/>
        </p:nvSpPr>
        <p:spPr>
          <a:xfrm>
            <a:off x="7537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10966751" y="49611"/>
            <a:ext cx="1143000" cy="282433"/>
          </a:xfrm>
          <a:prstGeom prst="parallelogram">
            <a:avLst/>
          </a:pr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0" name="平行四边形 29"/>
          <p:cNvSpPr/>
          <p:nvPr/>
        </p:nvSpPr>
        <p:spPr>
          <a:xfrm>
            <a:off x="6394751" y="49611"/>
            <a:ext cx="1143000" cy="282433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基本信息</a:t>
            </a:r>
            <a:endParaRPr kumimoji="0" lang="zh-CN" altLang="en-US" sz="1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/>
            </a:gs>
            <a:gs pos="100000">
              <a:srgbClr val="007AB7"/>
            </a:gs>
          </a:gsLst>
          <a:lin ang="5400000" scaled="1"/>
        </a:gradFill>
        <a:ln w="9525" cap="flat">
          <a:noFill/>
          <a:prstDash val="solid"/>
          <a:miter/>
        </a:ln>
      </a:spPr>
      <a:bodyPr rot="0" spcFirstLastPara="0" vert="horz" wrap="square" lIns="91440" tIns="45720" rIns="91440" bIns="45720" numCol="1" spcCol="0" rtlCol="0" fromWordArt="0" anchor="ctr" anchorCtr="0" forceAA="0" compatLnSpc="1">
        <a:noAutofit/>
      </a:bodyPr>
      <a:lstStyle>
        <a:defPPr algn="l">
          <a:defRPr sz="2000">
            <a:solidFill>
              <a:schemeClr val="tx1"/>
            </a:solidFill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4235</Words>
  <Application>WPS 演示</Application>
  <PresentationFormat>宽屏</PresentationFormat>
  <Paragraphs>499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OPPOSans R</vt:lpstr>
      <vt:lpstr>阿里巴巴普惠体 R</vt:lpstr>
      <vt:lpstr>Gotham Rounded Book</vt:lpstr>
      <vt:lpstr>思源黑体 CN Regular</vt:lpstr>
      <vt:lpstr>阿里巴巴普惠体 B</vt:lpstr>
      <vt:lpstr>Segoe Print</vt:lpstr>
      <vt:lpstr>微软雅黑</vt:lpstr>
      <vt:lpstr>思源黑体 CN Light</vt:lpstr>
      <vt:lpstr>黑体</vt:lpstr>
      <vt:lpstr>思源黑体 CN Heavy</vt:lpstr>
      <vt:lpstr>Arial</vt:lpstr>
      <vt:lpstr>Calibri</vt:lpstr>
      <vt:lpstr>Times New Roman</vt:lpstr>
      <vt:lpstr>微软雅黑</vt:lpstr>
      <vt:lpstr>Arial Unicode MS</vt:lpstr>
      <vt:lpstr>等线</vt:lpstr>
      <vt:lpstr>1_Office 主题​​</vt:lpstr>
      <vt:lpstr>PowerPoint 演示文稿</vt:lpstr>
      <vt:lpstr>PowerPoint 演示文稿</vt:lpstr>
      <vt:lpstr>基本信息（1/3）：本土创新，NSCLC靶向治疗新选择 兼具高效缩瘤和长期获益，显著提升安全性</vt:lpstr>
      <vt:lpstr>基本信息（2/3）：建议以氟泽雷塞片为参照药物</vt:lpstr>
      <vt:lpstr>基本信息（3/3）： NSCLC KRAS G12C突变人群少，疾病预后较差</vt:lpstr>
      <vt:lpstr>创新性：结构创新带来疗效、安全性、依从性多重优化</vt:lpstr>
      <vt:lpstr>有效性：高效且持久缓解，总体ORR和12个月OS率均为同类最优</vt:lpstr>
      <vt:lpstr>PowerPoint 演示文稿</vt:lpstr>
      <vt:lpstr>公平性：弥补目录短板，提高KRAS G12C突变NSCLC患者用药可及性 基金影响可控、临床管理难度小</vt:lpstr>
      <vt:lpstr>总结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Yinnan</dc:creator>
  <cp:lastModifiedBy>Z</cp:lastModifiedBy>
  <cp:revision>44</cp:revision>
  <dcterms:created xsi:type="dcterms:W3CDTF">2026-05-26T09:42:00Z</dcterms:created>
  <dcterms:modified xsi:type="dcterms:W3CDTF">2026-06-09T03:03:43Z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7B79878F6FA94584AB2410EC018F2A91_13</vt:lpwstr>
  </property>
  <property fmtid="{D5CDD505-2E9C-101B-9397-08002B2CF9AE}" pid="3" name="KSOProductBuildVer">
    <vt:lpwstr>2052-12.1.0.26375</vt:lpwstr>
  </property>
</Properties>
</file>