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69" r:id="rId6"/>
    <p:sldId id="257" r:id="rId7"/>
    <p:sldId id="258" r:id="rId8"/>
    <p:sldId id="270" r:id="rId9"/>
    <p:sldId id="274" r:id="rId10"/>
    <p:sldId id="282" r:id="rId11"/>
    <p:sldId id="281" r:id="rId12"/>
    <p:sldId id="264" r:id="rId13"/>
    <p:sldId id="280" r:id="rId14"/>
    <p:sldId id="267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AD10EE-E749-0D1F-0D0B-B407A89C92D8}" name="Wan, Lihua" initials="LW" userId="S::lihua.wan@zambongroup.com::6dc7f015-cb74-493c-abf7-d07b0fabb9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C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50167-FE3C-40D6-91A0-7FB954EFF6C7}" v="2" dt="2026-06-08T08:08:52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ng, Dongdong" userId="5197e766-00f7-4e5c-b754-c1daa8d74edb" providerId="ADAL" clId="{A779BEAD-187E-4231-82A3-30007E4D2EAD}"/>
    <pc:docChg chg="addSld delSld modSld delMainMaster">
      <pc:chgData name="Zhang, Dongdong" userId="5197e766-00f7-4e5c-b754-c1daa8d74edb" providerId="ADAL" clId="{A779BEAD-187E-4231-82A3-30007E4D2EAD}" dt="2026-06-08T08:08:52.952" v="97"/>
      <pc:docMkLst>
        <pc:docMk/>
      </pc:docMkLst>
      <pc:sldChg chg="modSp mod">
        <pc:chgData name="Zhang, Dongdong" userId="5197e766-00f7-4e5c-b754-c1daa8d74edb" providerId="ADAL" clId="{A779BEAD-187E-4231-82A3-30007E4D2EAD}" dt="2026-06-08T08:08:52.952" v="97"/>
        <pc:sldMkLst>
          <pc:docMk/>
          <pc:sldMk cId="3941789825" sldId="257"/>
        </pc:sldMkLst>
        <pc:graphicFrameChg chg="mod modGraphic">
          <ac:chgData name="Zhang, Dongdong" userId="5197e766-00f7-4e5c-b754-c1daa8d74edb" providerId="ADAL" clId="{A779BEAD-187E-4231-82A3-30007E4D2EAD}" dt="2026-06-08T08:08:52.952" v="97"/>
          <ac:graphicFrameMkLst>
            <pc:docMk/>
            <pc:sldMk cId="3941789825" sldId="257"/>
            <ac:graphicFrameMk id="38" creationId="{80F7A16A-1896-F50D-8F16-9237D607893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0E6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6A-4EBD-A452-047F10B255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6A-4EBD-A452-047F10B25519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81198714848901"/>
                      <c:h val="0.183285695421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F6A-4EBD-A452-047F10B25519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50379393021798"/>
                      <c:h val="0.183285695421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6A-4EBD-A452-047F10B255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沙非胺</c:v>
                </c:pt>
                <c:pt idx="1">
                  <c:v>安慰剂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-1.91</c:v>
                </c:pt>
                <c:pt idx="1">
                  <c:v>-0.81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6A-4EBD-A452-047F10B255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736613120"/>
        <c:axId val="736622840"/>
      </c:barChart>
      <c:catAx>
        <c:axId val="736613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736622840"/>
        <c:crosses val="autoZero"/>
        <c:auto val="1"/>
        <c:lblAlgn val="ctr"/>
        <c:lblOffset val="100"/>
        <c:noMultiLvlLbl val="0"/>
      </c:catAx>
      <c:valAx>
        <c:axId val="736622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B28CBC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3661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94964a4a-fd1d-4298-8481-1dd5db1d53a5}"/>
      </c:ext>
    </c:extLst>
  </c:chart>
  <c:spPr>
    <a:noFill/>
    <a:ln>
      <a:noFill/>
    </a:ln>
    <a:effectLst/>
  </c:spPr>
  <c:txPr>
    <a:bodyPr/>
    <a:lstStyle/>
    <a:p>
      <a:pPr>
        <a:defRPr lang="zh-CN" sz="1200">
          <a:solidFill>
            <a:schemeClr val="tx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0E6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FC-4D70-85AF-14DFC98EB49F}"/>
              </c:ext>
            </c:extLst>
          </c:dPt>
          <c:dPt>
            <c:idx val="1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FC-4D70-85AF-14DFC98EB49F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81198714848901"/>
                      <c:h val="0.183285695421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FC-4D70-85AF-14DFC98EB49F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50379393021798"/>
                      <c:h val="0.183285695421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8FC-4D70-85AF-14DFC98EB4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沙非胺</c:v>
                </c:pt>
                <c:pt idx="1">
                  <c:v>安慰剂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-8.11</c:v>
                </c:pt>
                <c:pt idx="1">
                  <c:v>-4.3099999999999996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FC-4D70-85AF-14DFC98EB4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736613120"/>
        <c:axId val="736622840"/>
      </c:barChart>
      <c:catAx>
        <c:axId val="736613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736622840"/>
        <c:crosses val="autoZero"/>
        <c:auto val="1"/>
        <c:lblAlgn val="ctr"/>
        <c:lblOffset val="100"/>
        <c:noMultiLvlLbl val="0"/>
      </c:catAx>
      <c:valAx>
        <c:axId val="736622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B28CBC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3661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7ccf3aa-5a4d-4845-9e29-041026f7b6ad}"/>
      </c:ext>
    </c:extLst>
  </c:chart>
  <c:spPr>
    <a:noFill/>
    <a:ln>
      <a:noFill/>
    </a:ln>
    <a:effectLst/>
  </c:spPr>
  <c:txPr>
    <a:bodyPr/>
    <a:lstStyle/>
    <a:p>
      <a:pPr>
        <a:defRPr lang="zh-CN" sz="1200">
          <a:solidFill>
            <a:schemeClr val="tx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圆角矩形 34">
            <a:extLst>
              <a:ext uri="{FF2B5EF4-FFF2-40B4-BE49-F238E27FC236}">
                <a16:creationId xmlns:a16="http://schemas.microsoft.com/office/drawing/2014/main" id="{2EDB82AE-B2DE-0EA2-0E2F-E2E01904CAE9}"/>
              </a:ext>
            </a:extLst>
          </p:cNvPr>
          <p:cNvSpPr/>
          <p:nvPr/>
        </p:nvSpPr>
        <p:spPr>
          <a:xfrm>
            <a:off x="489963" y="1190500"/>
            <a:ext cx="11212074" cy="4000356"/>
          </a:xfrm>
          <a:prstGeom prst="roundRect">
            <a:avLst>
              <a:gd name="adj" fmla="val 2845"/>
            </a:avLst>
          </a:prstGeom>
          <a:noFill/>
          <a:ln w="38100" cap="flat" cmpd="sng" algn="ctr">
            <a:gradFill>
              <a:gsLst>
                <a:gs pos="0">
                  <a:srgbClr val="7030A0"/>
                </a:gs>
                <a:gs pos="100000">
                  <a:srgbClr val="DD9D49"/>
                </a:gs>
              </a:gsLst>
              <a:lin ang="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CA39E0BA-2837-81D6-0C26-C2BBE9ECFFDA}"/>
              </a:ext>
            </a:extLst>
          </p:cNvPr>
          <p:cNvSpPr txBox="1"/>
          <p:nvPr/>
        </p:nvSpPr>
        <p:spPr>
          <a:xfrm>
            <a:off x="1813946" y="1509180"/>
            <a:ext cx="86277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defTabSz="457200">
              <a:defRPr/>
            </a:pPr>
            <a:r>
              <a:rPr kumimoji="1" lang="zh-CN" altLang="en-US" sz="4800" b="1" dirty="0">
                <a:solidFill>
                  <a:srgbClr val="000000"/>
                </a:solidFill>
                <a:cs typeface="+mn-ea"/>
                <a:sym typeface="+mn-lt"/>
              </a:rPr>
              <a:t>甲磺酸沙非胺片（悉达可</a:t>
            </a:r>
            <a:r>
              <a:rPr kumimoji="1" lang="en-US" altLang="zh-CN" sz="4800" b="1" baseline="30000" dirty="0">
                <a:solidFill>
                  <a:srgbClr val="000000"/>
                </a:solidFill>
                <a:cs typeface="+mn-ea"/>
                <a:sym typeface="+mn-lt"/>
              </a:rPr>
              <a:t>®</a:t>
            </a:r>
            <a:r>
              <a:rPr kumimoji="1" lang="zh-CN" altLang="en-US" sz="4800" b="1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F8CF8BEE-6586-D356-DDFD-9DEBFA6A4694}"/>
              </a:ext>
            </a:extLst>
          </p:cNvPr>
          <p:cNvSpPr txBox="1"/>
          <p:nvPr/>
        </p:nvSpPr>
        <p:spPr>
          <a:xfrm>
            <a:off x="102363" y="6612757"/>
            <a:ext cx="4193456" cy="2154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此资料仅用于“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2026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年国家医保目录调整”申报工作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E03F0B51-9522-94C9-FC06-9ED55E107377}"/>
              </a:ext>
            </a:extLst>
          </p:cNvPr>
          <p:cNvSpPr/>
          <p:nvPr/>
        </p:nvSpPr>
        <p:spPr>
          <a:xfrm>
            <a:off x="1813946" y="3071185"/>
            <a:ext cx="8337417" cy="574766"/>
          </a:xfrm>
          <a:prstGeom prst="rect">
            <a:avLst/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921C4286-F828-EBA3-B926-60399037E02F}"/>
              </a:ext>
            </a:extLst>
          </p:cNvPr>
          <p:cNvSpPr txBox="1"/>
          <p:nvPr/>
        </p:nvSpPr>
        <p:spPr>
          <a:xfrm>
            <a:off x="2163919" y="3188871"/>
            <a:ext cx="79874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>
              <a:defRPr/>
            </a:pPr>
            <a:r>
              <a: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第三代单胺氧化酶</a:t>
            </a:r>
            <a:r>
              <a:rPr kumimoji="1"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r>
              <a: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抑制剂</a:t>
            </a:r>
            <a:r>
              <a:rPr kumimoji="1" lang="zh-CN" altLang="it-IT" sz="2400" b="1" dirty="0">
                <a:solidFill>
                  <a:srgbClr val="FFFFFF"/>
                </a:solidFill>
                <a:cs typeface="+mn-ea"/>
                <a:sym typeface="+mn-lt"/>
              </a:rPr>
              <a:t>：</a:t>
            </a:r>
            <a:r>
              <a: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全球唯一双重机制抗帕药物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B1AF06E1-348B-A784-4572-65B09C235D8B}"/>
              </a:ext>
            </a:extLst>
          </p:cNvPr>
          <p:cNvSpPr txBox="1"/>
          <p:nvPr/>
        </p:nvSpPr>
        <p:spPr>
          <a:xfrm>
            <a:off x="10368588" y="445631"/>
            <a:ext cx="10323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defRPr/>
            </a:pPr>
            <a:r>
              <a:rPr kumimoji="1" lang="en-US" altLang="zh-CN">
                <a:solidFill>
                  <a:srgbClr val="FFFFFF"/>
                </a:solidFill>
                <a:cs typeface="+mn-ea"/>
                <a:sym typeface="+mn-lt"/>
              </a:rPr>
              <a:t>10/23</a:t>
            </a:r>
            <a:r>
              <a:rPr kumimoji="1" lang="zh-CN" altLang="en-US">
                <a:solidFill>
                  <a:srgbClr val="FFFFFF"/>
                </a:solidFill>
                <a:cs typeface="+mn-ea"/>
                <a:sym typeface="+mn-lt"/>
              </a:rPr>
              <a:t>     </a:t>
            </a:r>
            <a:r>
              <a:rPr kumimoji="1" lang="en-US" altLang="zh-CN">
                <a:solidFill>
                  <a:srgbClr val="FFFFFF"/>
                </a:solidFill>
                <a:cs typeface="+mn-ea"/>
                <a:sym typeface="+mn-lt"/>
              </a:rPr>
              <a:t>&gt;</a:t>
            </a:r>
            <a:endParaRPr kumimoji="1"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08" name="图片 107">
            <a:extLst>
              <a:ext uri="{FF2B5EF4-FFF2-40B4-BE49-F238E27FC236}">
                <a16:creationId xmlns:a16="http://schemas.microsoft.com/office/drawing/2014/main" id="{63EA2551-E71A-C692-EA67-29702232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150" y="16685"/>
            <a:ext cx="1085850" cy="628650"/>
          </a:xfrm>
          <a:prstGeom prst="rect">
            <a:avLst/>
          </a:prstGeom>
        </p:spPr>
      </p:pic>
      <p:sp>
        <p:nvSpPr>
          <p:cNvPr id="109" name="文本框 108">
            <a:extLst>
              <a:ext uri="{FF2B5EF4-FFF2-40B4-BE49-F238E27FC236}">
                <a16:creationId xmlns:a16="http://schemas.microsoft.com/office/drawing/2014/main" id="{98131118-FD43-64B4-BD3A-6E49D531A5A4}"/>
              </a:ext>
            </a:extLst>
          </p:cNvPr>
          <p:cNvSpPr txBox="1"/>
          <p:nvPr/>
        </p:nvSpPr>
        <p:spPr>
          <a:xfrm>
            <a:off x="94228" y="171772"/>
            <a:ext cx="15583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cs typeface="+mn-ea"/>
                <a:sym typeface="+mn-lt"/>
              </a:rPr>
              <a:t>5.1</a:t>
            </a:r>
            <a:r>
              <a:rPr kumimoji="1"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类创新药</a:t>
            </a: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1F087692-B5D7-5792-0AE9-F63C8BBBFBC8}"/>
              </a:ext>
            </a:extLst>
          </p:cNvPr>
          <p:cNvSpPr/>
          <p:nvPr/>
        </p:nvSpPr>
        <p:spPr>
          <a:xfrm>
            <a:off x="1924175" y="3178469"/>
            <a:ext cx="181994" cy="36831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1C44EF5B-6556-992A-A53E-5199B1D654E6}"/>
              </a:ext>
            </a:extLst>
          </p:cNvPr>
          <p:cNvSpPr/>
          <p:nvPr/>
        </p:nvSpPr>
        <p:spPr>
          <a:xfrm>
            <a:off x="2154294" y="3173907"/>
            <a:ext cx="102630" cy="36831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D69AF8F0-F378-FB17-35CE-557986C75C79}"/>
              </a:ext>
            </a:extLst>
          </p:cNvPr>
          <p:cNvGrpSpPr/>
          <p:nvPr/>
        </p:nvGrpSpPr>
        <p:grpSpPr>
          <a:xfrm>
            <a:off x="8246771" y="3990777"/>
            <a:ext cx="3210339" cy="1046313"/>
            <a:chOff x="8132832" y="3965605"/>
            <a:chExt cx="3210339" cy="1046313"/>
          </a:xfrm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40AF3151-2F40-8D18-BFCF-C83A276DB444}"/>
                </a:ext>
              </a:extLst>
            </p:cNvPr>
            <p:cNvSpPr/>
            <p:nvPr/>
          </p:nvSpPr>
          <p:spPr>
            <a:xfrm>
              <a:off x="8892252" y="3965605"/>
              <a:ext cx="115454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800" b="1">
                  <a:ln w="0"/>
                  <a:solidFill>
                    <a:srgbClr val="610779"/>
                  </a:solidFill>
                  <a:effectLst>
                    <a:reflection blurRad="6350" stA="53000" endA="300" endPos="35500" dir="5400000" sy="-90000" algn="bl" rotWithShape="0"/>
                  </a:effectLst>
                  <a:cs typeface="+mn-ea"/>
                  <a:sym typeface="+mn-lt"/>
                </a:rPr>
                <a:t>4</a:t>
              </a:r>
              <a:endParaRPr lang="zh-CN" altLang="en-US" sz="2800" b="1">
                <a:ln w="0"/>
                <a:solidFill>
                  <a:srgbClr val="610779"/>
                </a:solidFill>
                <a:effectLst>
                  <a:reflection blurRad="6350" stA="53000" endA="300" endPos="35500" dir="5400000" sy="-9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F54E7F82-B764-1D33-B6A8-F37106A22202}"/>
                </a:ext>
              </a:extLst>
            </p:cNvPr>
            <p:cNvSpPr txBox="1"/>
            <p:nvPr/>
          </p:nvSpPr>
          <p:spPr>
            <a:xfrm>
              <a:off x="9695470" y="4084459"/>
              <a:ext cx="779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400" kern="0">
                  <a:solidFill>
                    <a:srgbClr val="000000"/>
                  </a:solidFill>
                  <a:cs typeface="+mn-ea"/>
                  <a:sym typeface="+mn-lt"/>
                </a:rPr>
                <a:t>重获益</a:t>
              </a:r>
              <a:endParaRPr lang="en-US" altLang="zh-CN"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TextBox 363">
              <a:extLst>
                <a:ext uri="{FF2B5EF4-FFF2-40B4-BE49-F238E27FC236}">
                  <a16:creationId xmlns:a16="http://schemas.microsoft.com/office/drawing/2014/main" id="{E5683C0F-D6A6-D2FF-2972-6342C3DBA1B8}"/>
                </a:ext>
              </a:extLst>
            </p:cNvPr>
            <p:cNvSpPr txBox="1"/>
            <p:nvPr/>
          </p:nvSpPr>
          <p:spPr>
            <a:xfrm>
              <a:off x="8132832" y="4453880"/>
              <a:ext cx="3210339" cy="558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  <a:defRPr/>
              </a:pPr>
              <a:r>
                <a:rPr lang="zh-CN" altLang="en-US" sz="1100" kern="0" dirty="0">
                  <a:solidFill>
                    <a:srgbClr val="000000"/>
                  </a:solidFill>
                  <a:cs typeface="+mn-ea"/>
                  <a:sym typeface="+mn-lt"/>
                </a:rPr>
                <a:t>“症状波动”“运动症状”</a:t>
              </a:r>
              <a:endParaRPr lang="en-US" altLang="zh-CN" sz="1100" kern="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  <a:defRPr/>
              </a:pPr>
              <a:r>
                <a:rPr lang="zh-CN" altLang="en-US" sz="1100" kern="0" dirty="0">
                  <a:solidFill>
                    <a:srgbClr val="000000"/>
                  </a:solidFill>
                  <a:cs typeface="+mn-ea"/>
                  <a:sym typeface="+mn-lt"/>
                </a:rPr>
                <a:t>“非运动症状” “长期有效”</a:t>
              </a:r>
              <a:endParaRPr lang="en-US" sz="11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9F6D38D0-3D0D-6903-4692-13004DD64DA5}"/>
              </a:ext>
            </a:extLst>
          </p:cNvPr>
          <p:cNvGrpSpPr/>
          <p:nvPr/>
        </p:nvGrpSpPr>
        <p:grpSpPr>
          <a:xfrm>
            <a:off x="821975" y="3997920"/>
            <a:ext cx="2629881" cy="1274840"/>
            <a:chOff x="708036" y="3991998"/>
            <a:chExt cx="2629881" cy="1274840"/>
          </a:xfrm>
        </p:grpSpPr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753B214B-E74D-46A0-E42C-FC96B91497F3}"/>
                </a:ext>
              </a:extLst>
            </p:cNvPr>
            <p:cNvSpPr/>
            <p:nvPr/>
          </p:nvSpPr>
          <p:spPr>
            <a:xfrm>
              <a:off x="1069360" y="3991998"/>
              <a:ext cx="1017021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800" b="1">
                  <a:ln w="0"/>
                  <a:solidFill>
                    <a:srgbClr val="610779"/>
                  </a:solidFill>
                  <a:effectLst>
                    <a:reflection blurRad="6350" stA="53000" endA="300" endPos="35500" dir="5400000" sy="-90000" algn="bl" rotWithShape="0"/>
                  </a:effectLst>
                  <a:cs typeface="+mn-ea"/>
                  <a:sym typeface="+mn-lt"/>
                </a:rPr>
                <a:t>1</a:t>
              </a:r>
              <a:endParaRPr lang="zh-CN" altLang="en-US" sz="2800" b="1">
                <a:ln w="0"/>
                <a:solidFill>
                  <a:srgbClr val="610779"/>
                </a:solidFill>
                <a:effectLst>
                  <a:reflection blurRad="6350" stA="53000" endA="300" endPos="35500" dir="5400000" sy="-9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2D337A40-8E45-1D34-671A-95B1CBC29FB4}"/>
                </a:ext>
              </a:extLst>
            </p:cNvPr>
            <p:cNvSpPr txBox="1"/>
            <p:nvPr/>
          </p:nvSpPr>
          <p:spPr>
            <a:xfrm>
              <a:off x="1778160" y="4094870"/>
              <a:ext cx="779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400" kern="0">
                  <a:solidFill>
                    <a:srgbClr val="000000"/>
                  </a:solidFill>
                  <a:cs typeface="+mn-ea"/>
                  <a:sym typeface="+mn-lt"/>
                </a:rPr>
                <a:t>个药物</a:t>
              </a:r>
              <a:endParaRPr lang="en-US" altLang="zh-CN"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TextBox 363">
              <a:extLst>
                <a:ext uri="{FF2B5EF4-FFF2-40B4-BE49-F238E27FC236}">
                  <a16:creationId xmlns:a16="http://schemas.microsoft.com/office/drawing/2014/main" id="{9638062A-EFCC-D2F0-677D-B1ABD3C97FA9}"/>
                </a:ext>
              </a:extLst>
            </p:cNvPr>
            <p:cNvSpPr txBox="1"/>
            <p:nvPr/>
          </p:nvSpPr>
          <p:spPr>
            <a:xfrm>
              <a:off x="708036" y="4428403"/>
              <a:ext cx="2629881" cy="838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  <a:defRPr/>
              </a:pPr>
              <a:r>
                <a:rPr lang="zh-CN" altLang="en-US" sz="1100" kern="0" dirty="0">
                  <a:solidFill>
                    <a:srgbClr val="000000"/>
                  </a:solidFill>
                  <a:cs typeface="+mn-ea"/>
                  <a:sym typeface="+mn-lt"/>
                </a:rPr>
                <a:t>全新一代单胺氧化酶</a:t>
              </a:r>
              <a:r>
                <a:rPr lang="en-US" altLang="zh-CN" sz="1100" kern="0" dirty="0">
                  <a:solidFill>
                    <a:srgbClr val="000000"/>
                  </a:solidFill>
                  <a:cs typeface="+mn-ea"/>
                  <a:sym typeface="+mn-lt"/>
                </a:rPr>
                <a:t>B</a:t>
              </a:r>
              <a:r>
                <a:rPr lang="zh-CN" altLang="en-US" sz="1100" kern="0" dirty="0">
                  <a:solidFill>
                    <a:srgbClr val="000000"/>
                  </a:solidFill>
                  <a:cs typeface="+mn-ea"/>
                  <a:sym typeface="+mn-lt"/>
                </a:rPr>
                <a:t>抑制剂（</a:t>
              </a:r>
              <a:r>
                <a:rPr lang="en-US" altLang="zh-CN" sz="1100" kern="0" dirty="0">
                  <a:solidFill>
                    <a:srgbClr val="000000"/>
                  </a:solidFill>
                  <a:cs typeface="+mn-ea"/>
                  <a:sym typeface="+mn-lt"/>
                </a:rPr>
                <a:t>MAO-BI</a:t>
              </a:r>
              <a:r>
                <a:rPr lang="zh-CN" altLang="en-US" sz="1100" kern="0" dirty="0">
                  <a:solidFill>
                    <a:srgbClr val="000000"/>
                  </a:solidFill>
                  <a:cs typeface="+mn-ea"/>
                  <a:sym typeface="+mn-lt"/>
                </a:rPr>
                <a:t>）</a:t>
              </a:r>
              <a:endParaRPr lang="en-US" altLang="zh-CN" sz="1100" kern="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  <a:defRPr/>
              </a:pPr>
              <a:r>
                <a:rPr lang="zh-CN" altLang="en-US" sz="1100" kern="0" dirty="0">
                  <a:solidFill>
                    <a:srgbClr val="000000"/>
                  </a:solidFill>
                  <a:cs typeface="+mn-ea"/>
                  <a:sym typeface="+mn-lt"/>
                </a:rPr>
                <a:t>可用于青年型帕金森病（罕见病）</a:t>
              </a:r>
              <a:endParaRPr lang="en-US" altLang="zh-CN" sz="1100" kern="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  <a:defRPr/>
              </a:pPr>
              <a:endParaRPr lang="en-US" sz="1100" kern="0" dirty="0">
                <a:solidFill>
                  <a:srgbClr val="000000"/>
                </a:solidFill>
                <a:highlight>
                  <a:srgbClr val="00FF00"/>
                </a:highlight>
                <a:cs typeface="+mn-ea"/>
                <a:sym typeface="+mn-lt"/>
              </a:endParaRPr>
            </a:p>
          </p:txBody>
        </p:sp>
      </p:grpSp>
      <p:sp>
        <p:nvSpPr>
          <p:cNvPr id="120" name="标题">
            <a:extLst>
              <a:ext uri="{FF2B5EF4-FFF2-40B4-BE49-F238E27FC236}">
                <a16:creationId xmlns:a16="http://schemas.microsoft.com/office/drawing/2014/main" id="{3E7FA99F-047A-FEE1-280C-B8A85131F44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9962" y="5268151"/>
            <a:ext cx="11212075" cy="5167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50000"/>
              </a:lnSpc>
              <a:buSzPct val="100000"/>
              <a:defRPr/>
            </a:pPr>
            <a:r>
              <a:rPr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意大利赞邦集团海南海邦药业有限公司</a:t>
            </a:r>
          </a:p>
        </p:txBody>
      </p: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D3B59D83-8B5C-2395-8E8E-7A59E7A143C3}"/>
              </a:ext>
            </a:extLst>
          </p:cNvPr>
          <p:cNvGrpSpPr/>
          <p:nvPr/>
        </p:nvGrpSpPr>
        <p:grpSpPr>
          <a:xfrm>
            <a:off x="4686166" y="3991191"/>
            <a:ext cx="2507634" cy="989079"/>
            <a:chOff x="4572227" y="3966019"/>
            <a:chExt cx="2507634" cy="989079"/>
          </a:xfrm>
        </p:grpSpPr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695F965B-55B2-3253-6897-AC829C4869CC}"/>
                </a:ext>
              </a:extLst>
            </p:cNvPr>
            <p:cNvSpPr/>
            <p:nvPr/>
          </p:nvSpPr>
          <p:spPr>
            <a:xfrm>
              <a:off x="5030189" y="3966019"/>
              <a:ext cx="1017021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800" b="1">
                  <a:ln w="0"/>
                  <a:solidFill>
                    <a:srgbClr val="610779"/>
                  </a:solidFill>
                  <a:effectLst>
                    <a:reflection blurRad="6350" stA="53000" endA="300" endPos="35500" dir="5400000" sy="-90000" algn="bl" rotWithShape="0"/>
                  </a:effectLst>
                  <a:cs typeface="+mn-ea"/>
                  <a:sym typeface="+mn-lt"/>
                </a:rPr>
                <a:t>2</a:t>
              </a:r>
              <a:endParaRPr lang="zh-CN" altLang="en-US" sz="2800" b="1">
                <a:ln w="0"/>
                <a:solidFill>
                  <a:srgbClr val="610779"/>
                </a:solidFill>
                <a:effectLst>
                  <a:reflection blurRad="6350" stA="53000" endA="300" endPos="35500" dir="5400000" sy="-9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7272BA27-377E-8054-5079-B679AE7A24AB}"/>
                </a:ext>
              </a:extLst>
            </p:cNvPr>
            <p:cNvSpPr txBox="1"/>
            <p:nvPr/>
          </p:nvSpPr>
          <p:spPr>
            <a:xfrm>
              <a:off x="5727445" y="4086638"/>
              <a:ext cx="779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400" kern="0">
                  <a:solidFill>
                    <a:srgbClr val="000000"/>
                  </a:solidFill>
                  <a:cs typeface="+mn-ea"/>
                  <a:sym typeface="+mn-lt"/>
                </a:rPr>
                <a:t>个机制</a:t>
              </a:r>
              <a:endParaRPr lang="en-US" altLang="zh-CN" sz="1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TextBox 363">
              <a:extLst>
                <a:ext uri="{FF2B5EF4-FFF2-40B4-BE49-F238E27FC236}">
                  <a16:creationId xmlns:a16="http://schemas.microsoft.com/office/drawing/2014/main" id="{009CF092-A9B0-37C2-2561-26C4E499E8CA}"/>
                </a:ext>
              </a:extLst>
            </p:cNvPr>
            <p:cNvSpPr txBox="1"/>
            <p:nvPr/>
          </p:nvSpPr>
          <p:spPr>
            <a:xfrm>
              <a:off x="4572227" y="4470202"/>
              <a:ext cx="2495293" cy="278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</a:pP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单胺氧化酶</a:t>
              </a:r>
              <a:r>
                <a:rPr lang="en-US" altLang="zh-CN" sz="1100" dirty="0">
                  <a:solidFill>
                    <a:srgbClr val="000000"/>
                  </a:solidFill>
                  <a:cs typeface="+mn-ea"/>
                  <a:sym typeface="+mn-lt"/>
                </a:rPr>
                <a:t>B</a:t>
              </a: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抑制剂</a:t>
              </a:r>
              <a:r>
                <a:rPr lang="en-US" altLang="zh-CN" sz="1100" dirty="0">
                  <a:solidFill>
                    <a:srgbClr val="000000"/>
                  </a:solidFill>
                  <a:cs typeface="+mn-ea"/>
                  <a:sym typeface="+mn-lt"/>
                </a:rPr>
                <a:t>+</a:t>
              </a: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离子通道阻滞剂</a:t>
              </a:r>
              <a:endParaRPr lang="en-US" sz="11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TextBox 363">
              <a:extLst>
                <a:ext uri="{FF2B5EF4-FFF2-40B4-BE49-F238E27FC236}">
                  <a16:creationId xmlns:a16="http://schemas.microsoft.com/office/drawing/2014/main" id="{7FFCEA20-DE3B-DA5E-E3E8-E114CED406AE}"/>
                </a:ext>
              </a:extLst>
            </p:cNvPr>
            <p:cNvSpPr txBox="1"/>
            <p:nvPr/>
          </p:nvSpPr>
          <p:spPr>
            <a:xfrm>
              <a:off x="4787627" y="4676817"/>
              <a:ext cx="2292234" cy="278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rgbClr val="544F40"/>
                </a:buClr>
              </a:pP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（多巴胺能）</a:t>
              </a:r>
              <a:r>
                <a:rPr lang="en-US" altLang="zh-CN" sz="1100" dirty="0">
                  <a:solidFill>
                    <a:srgbClr val="000000"/>
                  </a:solidFill>
                  <a:cs typeface="+mn-ea"/>
                  <a:sym typeface="+mn-lt"/>
                </a:rPr>
                <a:t>+</a:t>
              </a:r>
              <a:r>
                <a:rPr lang="zh-CN" altLang="en-US" sz="1100" dirty="0">
                  <a:solidFill>
                    <a:srgbClr val="000000"/>
                  </a:solidFill>
                  <a:cs typeface="+mn-ea"/>
                  <a:sym typeface="+mn-lt"/>
                </a:rPr>
                <a:t>（谷氨酸能）</a:t>
              </a:r>
              <a:endParaRPr lang="en-US" sz="11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86DA1F2-9000-A912-7095-756653E5849D}"/>
              </a:ext>
            </a:extLst>
          </p:cNvPr>
          <p:cNvGrpSpPr/>
          <p:nvPr/>
        </p:nvGrpSpPr>
        <p:grpSpPr>
          <a:xfrm>
            <a:off x="3419197" y="2489431"/>
            <a:ext cx="486000" cy="324000"/>
            <a:chOff x="494026" y="372644"/>
            <a:chExt cx="486000" cy="324000"/>
          </a:xfrm>
        </p:grpSpPr>
        <p:sp>
          <p:nvSpPr>
            <p:cNvPr id="3" name="任意形状 33">
              <a:extLst>
                <a:ext uri="{FF2B5EF4-FFF2-40B4-BE49-F238E27FC236}">
                  <a16:creationId xmlns:a16="http://schemas.microsoft.com/office/drawing/2014/main" id="{DE2E9E36-9BFC-A577-A97A-15F4FCE22BD3}"/>
                </a:ext>
              </a:extLst>
            </p:cNvPr>
            <p:cNvSpPr/>
            <p:nvPr/>
          </p:nvSpPr>
          <p:spPr>
            <a:xfrm>
              <a:off x="494026" y="372644"/>
              <a:ext cx="162000" cy="324000"/>
            </a:xfrm>
            <a:custGeom>
              <a:avLst/>
              <a:gdLst>
                <a:gd name="connsiteX0" fmla="*/ 0 w 200865"/>
                <a:gd name="connsiteY0" fmla="*/ 0 h 401730"/>
                <a:gd name="connsiteX1" fmla="*/ 0 w 200865"/>
                <a:gd name="connsiteY1" fmla="*/ 401730 h 401730"/>
                <a:gd name="connsiteX2" fmla="*/ 200865 w 200865"/>
                <a:gd name="connsiteY2" fmla="*/ 200865 h 401730"/>
                <a:gd name="connsiteX3" fmla="*/ 0 w 200865"/>
                <a:gd name="connsiteY3" fmla="*/ 0 h 4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65" h="401730">
                  <a:moveTo>
                    <a:pt x="0" y="0"/>
                  </a:moveTo>
                  <a:lnTo>
                    <a:pt x="0" y="401730"/>
                  </a:lnTo>
                  <a:cubicBezTo>
                    <a:pt x="26378" y="303764"/>
                    <a:pt x="102899" y="227243"/>
                    <a:pt x="200865" y="200865"/>
                  </a:cubicBezTo>
                  <a:cubicBezTo>
                    <a:pt x="102899" y="174487"/>
                    <a:pt x="26378" y="97966"/>
                    <a:pt x="0" y="0"/>
                  </a:cubicBezTo>
                </a:path>
              </a:pathLst>
            </a:custGeom>
            <a:gradFill flip="none" rotWithShape="1">
              <a:gsLst>
                <a:gs pos="30000">
                  <a:srgbClr val="ED8300"/>
                </a:gs>
                <a:gs pos="100000">
                  <a:srgbClr val="ED8300">
                    <a:lumMod val="80000"/>
                    <a:lumOff val="20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任意形状 34">
              <a:extLst>
                <a:ext uri="{FF2B5EF4-FFF2-40B4-BE49-F238E27FC236}">
                  <a16:creationId xmlns:a16="http://schemas.microsoft.com/office/drawing/2014/main" id="{4DB09D51-3F89-8C49-AE01-E91AD5E9F35C}"/>
                </a:ext>
              </a:extLst>
            </p:cNvPr>
            <p:cNvSpPr/>
            <p:nvPr/>
          </p:nvSpPr>
          <p:spPr>
            <a:xfrm>
              <a:off x="656026" y="372644"/>
              <a:ext cx="162000" cy="324000"/>
            </a:xfrm>
            <a:custGeom>
              <a:avLst/>
              <a:gdLst>
                <a:gd name="connsiteX0" fmla="*/ 0 w 200865"/>
                <a:gd name="connsiteY0" fmla="*/ 0 h 401730"/>
                <a:gd name="connsiteX1" fmla="*/ 0 w 200865"/>
                <a:gd name="connsiteY1" fmla="*/ 401730 h 401730"/>
                <a:gd name="connsiteX2" fmla="*/ 200865 w 200865"/>
                <a:gd name="connsiteY2" fmla="*/ 200865 h 401730"/>
                <a:gd name="connsiteX3" fmla="*/ 0 w 200865"/>
                <a:gd name="connsiteY3" fmla="*/ 0 h 4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65" h="401730">
                  <a:moveTo>
                    <a:pt x="0" y="0"/>
                  </a:moveTo>
                  <a:lnTo>
                    <a:pt x="0" y="401730"/>
                  </a:lnTo>
                  <a:cubicBezTo>
                    <a:pt x="26378" y="303764"/>
                    <a:pt x="102899" y="227243"/>
                    <a:pt x="200865" y="200865"/>
                  </a:cubicBezTo>
                  <a:cubicBezTo>
                    <a:pt x="102899" y="174487"/>
                    <a:pt x="26378" y="97966"/>
                    <a:pt x="0" y="0"/>
                  </a:cubicBezTo>
                </a:path>
              </a:pathLst>
            </a:custGeom>
            <a:gradFill flip="none" rotWithShape="1">
              <a:gsLst>
                <a:gs pos="30000">
                  <a:srgbClr val="ED8300"/>
                </a:gs>
                <a:gs pos="100000">
                  <a:srgbClr val="ED8300">
                    <a:lumMod val="80000"/>
                    <a:lumOff val="20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任意形状 35">
              <a:extLst>
                <a:ext uri="{FF2B5EF4-FFF2-40B4-BE49-F238E27FC236}">
                  <a16:creationId xmlns:a16="http://schemas.microsoft.com/office/drawing/2014/main" id="{F4974F7D-8C2C-40AC-88C7-4C0B67B2FC2F}"/>
                </a:ext>
              </a:extLst>
            </p:cNvPr>
            <p:cNvSpPr/>
            <p:nvPr/>
          </p:nvSpPr>
          <p:spPr>
            <a:xfrm>
              <a:off x="818026" y="372644"/>
              <a:ext cx="162000" cy="324000"/>
            </a:xfrm>
            <a:custGeom>
              <a:avLst/>
              <a:gdLst>
                <a:gd name="connsiteX0" fmla="*/ 0 w 200865"/>
                <a:gd name="connsiteY0" fmla="*/ 0 h 401730"/>
                <a:gd name="connsiteX1" fmla="*/ 0 w 200865"/>
                <a:gd name="connsiteY1" fmla="*/ 401730 h 401730"/>
                <a:gd name="connsiteX2" fmla="*/ 200865 w 200865"/>
                <a:gd name="connsiteY2" fmla="*/ 200865 h 401730"/>
                <a:gd name="connsiteX3" fmla="*/ 0 w 200865"/>
                <a:gd name="connsiteY3" fmla="*/ 0 h 4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65" h="401730">
                  <a:moveTo>
                    <a:pt x="0" y="0"/>
                  </a:moveTo>
                  <a:lnTo>
                    <a:pt x="0" y="401730"/>
                  </a:lnTo>
                  <a:cubicBezTo>
                    <a:pt x="26378" y="303764"/>
                    <a:pt x="102899" y="227243"/>
                    <a:pt x="200865" y="200865"/>
                  </a:cubicBezTo>
                  <a:cubicBezTo>
                    <a:pt x="102899" y="174487"/>
                    <a:pt x="26378" y="97966"/>
                    <a:pt x="0" y="0"/>
                  </a:cubicBezTo>
                </a:path>
              </a:pathLst>
            </a:custGeom>
            <a:gradFill flip="none" rotWithShape="1">
              <a:gsLst>
                <a:gs pos="30000">
                  <a:srgbClr val="ED8300"/>
                </a:gs>
                <a:gs pos="100000">
                  <a:srgbClr val="ED8300">
                    <a:lumMod val="80000"/>
                    <a:lumOff val="20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5D0DB04A-3DD5-8618-937F-5F4EC8AC103C}"/>
              </a:ext>
            </a:extLst>
          </p:cNvPr>
          <p:cNvSpPr txBox="1"/>
          <p:nvPr/>
        </p:nvSpPr>
        <p:spPr>
          <a:xfrm>
            <a:off x="4066878" y="2462693"/>
            <a:ext cx="47407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填补医保谈判目录帕金森用药空白</a:t>
            </a:r>
          </a:p>
        </p:txBody>
      </p:sp>
    </p:spTree>
    <p:extLst>
      <p:ext uri="{BB962C8B-B14F-4D97-AF65-F5344CB8AC3E}">
        <p14:creationId xmlns:p14="http://schemas.microsoft.com/office/powerpoint/2010/main" val="242481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7F53EB9-5341-C071-1634-64B43DD5E47D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4" name="直线连接符 13">
              <a:extLst>
                <a:ext uri="{FF2B5EF4-FFF2-40B4-BE49-F238E27FC236}">
                  <a16:creationId xmlns:a16="http://schemas.microsoft.com/office/drawing/2014/main" id="{70D55515-4E79-E806-8900-8FE343AB4C8F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5" name="圆角矩形 14">
              <a:extLst>
                <a:ext uri="{FF2B5EF4-FFF2-40B4-BE49-F238E27FC236}">
                  <a16:creationId xmlns:a16="http://schemas.microsoft.com/office/drawing/2014/main" id="{21466A3C-C11D-FA56-1CC5-8B298DB29DE6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5F0837E-688D-6948-916E-C4C4F591BB84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安全性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77EB841C-5643-0AA1-7CA4-2CF37B84DC1C}"/>
              </a:ext>
            </a:extLst>
          </p:cNvPr>
          <p:cNvSpPr txBox="1"/>
          <p:nvPr/>
        </p:nvSpPr>
        <p:spPr>
          <a:xfrm>
            <a:off x="2157425" y="164680"/>
            <a:ext cx="100345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沙非胺长期安全性明确，药物相互作用风险低，更多特殊人群可用</a:t>
            </a:r>
            <a:endParaRPr kumimoji="1" lang="en-US" altLang="zh-CN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D5EEF9A-4A9C-7DCF-6A47-9CD7477E3E3A}"/>
              </a:ext>
            </a:extLst>
          </p:cNvPr>
          <p:cNvSpPr txBox="1"/>
          <p:nvPr/>
        </p:nvSpPr>
        <p:spPr>
          <a:xfrm>
            <a:off x="61620" y="6546569"/>
            <a:ext cx="1182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甲磺酸沙非胺片说明书（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2024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年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12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01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日）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甲磺酸雷沙吉兰片说明书（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2022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年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03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18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日）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3. 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盐酸司来吉兰说明书（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2022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年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03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11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日）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4.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Borgohain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R, et al. Mov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Disord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2014;29(2):229-237.  5. Wei Q, et al. CNS Drugs. 2022 Nov;36(11):1217-1227. 6.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Abbruzzese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G,et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al. J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Parkinsons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Dis. 2021;11(1):187-198.  7.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Planas-Ballvé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A, et al. Brain Sci. 2024;14(12):1238. 8.Asano H, et al. Sci Rep. 2023 Nov 6;13(1):19272.</a:t>
            </a:r>
            <a:endParaRPr lang="zh-CN" altLang="en-US" sz="6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8" name="圆角矩形 35">
            <a:extLst>
              <a:ext uri="{FF2B5EF4-FFF2-40B4-BE49-F238E27FC236}">
                <a16:creationId xmlns:a16="http://schemas.microsoft.com/office/drawing/2014/main" id="{00F7C0D7-4DE8-1A28-3C72-CD0D86D3F408}"/>
              </a:ext>
            </a:extLst>
          </p:cNvPr>
          <p:cNvSpPr/>
          <p:nvPr/>
        </p:nvSpPr>
        <p:spPr>
          <a:xfrm>
            <a:off x="175076" y="1171865"/>
            <a:ext cx="5888291" cy="2798746"/>
          </a:xfrm>
          <a:prstGeom prst="roundRect">
            <a:avLst>
              <a:gd name="adj" fmla="val 2671"/>
            </a:avLst>
          </a:prstGeom>
          <a:solidFill>
            <a:srgbClr val="FFFFFF"/>
          </a:solidFill>
          <a:ln w="12700" cap="flat" cmpd="sng" algn="ctr">
            <a:solidFill>
              <a:srgbClr val="652B9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ED8300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49" name="表格 48">
            <a:extLst>
              <a:ext uri="{FF2B5EF4-FFF2-40B4-BE49-F238E27FC236}">
                <a16:creationId xmlns:a16="http://schemas.microsoft.com/office/drawing/2014/main" id="{004FC068-D38B-BC5D-46AB-5DA8036B2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14714"/>
              </p:ext>
            </p:extLst>
          </p:nvPr>
        </p:nvGraphicFramePr>
        <p:xfrm>
          <a:off x="244634" y="1934782"/>
          <a:ext cx="5616845" cy="1135175"/>
        </p:xfrm>
        <a:graphic>
          <a:graphicData uri="http://schemas.openxmlformats.org/drawingml/2006/table">
            <a:tbl>
              <a:tblPr firstRow="1" bandRow="1"/>
              <a:tblGrid>
                <a:gridCol w="97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81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概述</a:t>
                      </a:r>
                      <a:endParaRPr kumimoji="1" lang="en-US" altLang="zh-CN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联用时，最常报告的不良反应均为异动症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1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领域内常关注的不良反应发生率</a:t>
                      </a:r>
                      <a:endParaRPr kumimoji="1"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异动症</a:t>
                      </a:r>
                      <a:endParaRPr kumimoji="1" lang="en-US" altLang="zh-CN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常见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十分常见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常见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幻觉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偶见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常见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常见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文本框 49">
            <a:extLst>
              <a:ext uri="{FF2B5EF4-FFF2-40B4-BE49-F238E27FC236}">
                <a16:creationId xmlns:a16="http://schemas.microsoft.com/office/drawing/2014/main" id="{34552ACB-75C0-6D69-9AA7-1689B78FFF44}"/>
              </a:ext>
            </a:extLst>
          </p:cNvPr>
          <p:cNvSpPr txBox="1"/>
          <p:nvPr/>
        </p:nvSpPr>
        <p:spPr>
          <a:xfrm>
            <a:off x="276413" y="3095936"/>
            <a:ext cx="57622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十分常见（≥ 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10%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）、常见（≥ 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1%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至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&lt; 10%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）、偶见（≥ 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0.1%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至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&lt; 1%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）</a:t>
            </a:r>
          </a:p>
        </p:txBody>
      </p:sp>
      <p:sp>
        <p:nvSpPr>
          <p:cNvPr id="51" name="同侧圆角矩形 8">
            <a:extLst>
              <a:ext uri="{FF2B5EF4-FFF2-40B4-BE49-F238E27FC236}">
                <a16:creationId xmlns:a16="http://schemas.microsoft.com/office/drawing/2014/main" id="{F5A3EEB6-D7B5-1DC6-7303-1B770225F8DD}"/>
              </a:ext>
            </a:extLst>
          </p:cNvPr>
          <p:cNvSpPr/>
          <p:nvPr/>
        </p:nvSpPr>
        <p:spPr>
          <a:xfrm>
            <a:off x="175076" y="953247"/>
            <a:ext cx="5920924" cy="446954"/>
          </a:xfrm>
          <a:prstGeom prst="round2SameRect">
            <a:avLst>
              <a:gd name="adj1" fmla="val 15129"/>
              <a:gd name="adj2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7733AB">
                <a:alpha val="40000"/>
              </a:srgbClr>
            </a:outerShdw>
          </a:effectLst>
        </p:spPr>
        <p:txBody>
          <a:bodyPr rtlCol="0" anchor="ctr"/>
          <a:lstStyle/>
          <a:p>
            <a:pPr algn="ctr"/>
            <a:endParaRPr kumimoji="1" lang="zh-CN" altLang="en-US" sz="14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4BB1475-F24C-A235-C3BE-C8FD68A65A7C}"/>
              </a:ext>
            </a:extLst>
          </p:cNvPr>
          <p:cNvSpPr txBox="1"/>
          <p:nvPr/>
        </p:nvSpPr>
        <p:spPr>
          <a:xfrm>
            <a:off x="673249" y="1060512"/>
            <a:ext cx="53854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600" b="1">
                <a:solidFill>
                  <a:srgbClr val="FFFFFF"/>
                </a:solidFill>
                <a:cs typeface="+mn-ea"/>
                <a:sym typeface="+mn-lt"/>
              </a:rPr>
              <a:t>说明书收载的安全性信息：沙非胺异动症、幻觉发生率更低</a:t>
            </a:r>
          </a:p>
        </p:txBody>
      </p:sp>
      <p:pic>
        <p:nvPicPr>
          <p:cNvPr id="53" name="图形 52" descr="打开的书 纯色填充">
            <a:extLst>
              <a:ext uri="{FF2B5EF4-FFF2-40B4-BE49-F238E27FC236}">
                <a16:creationId xmlns:a16="http://schemas.microsoft.com/office/drawing/2014/main" id="{F8F821D1-0ED6-7B5D-428B-6052A136A8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857" y="993166"/>
            <a:ext cx="412111" cy="363047"/>
          </a:xfrm>
          <a:prstGeom prst="rect">
            <a:avLst/>
          </a:prstGeom>
        </p:spPr>
      </p:pic>
      <p:sp>
        <p:nvSpPr>
          <p:cNvPr id="54" name="圆角矩形 38">
            <a:extLst>
              <a:ext uri="{FF2B5EF4-FFF2-40B4-BE49-F238E27FC236}">
                <a16:creationId xmlns:a16="http://schemas.microsoft.com/office/drawing/2014/main" id="{491C2CD7-ADD1-3266-6F4F-D54AF89ED642}"/>
              </a:ext>
            </a:extLst>
          </p:cNvPr>
          <p:cNvSpPr/>
          <p:nvPr/>
        </p:nvSpPr>
        <p:spPr>
          <a:xfrm>
            <a:off x="3196892" y="1553727"/>
            <a:ext cx="1230751" cy="275639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</a:t>
            </a:r>
            <a:r>
              <a:rPr kumimoji="1" lang="en-US" altLang="zh-CN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1" lang="zh-CN" altLang="en-US" sz="12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圆角矩形 38">
            <a:extLst>
              <a:ext uri="{FF2B5EF4-FFF2-40B4-BE49-F238E27FC236}">
                <a16:creationId xmlns:a16="http://schemas.microsoft.com/office/drawing/2014/main" id="{70812A03-705F-0E2B-F804-1834B785329B}"/>
              </a:ext>
            </a:extLst>
          </p:cNvPr>
          <p:cNvSpPr/>
          <p:nvPr/>
        </p:nvSpPr>
        <p:spPr>
          <a:xfrm>
            <a:off x="1831080" y="1553727"/>
            <a:ext cx="1230751" cy="286361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</a:t>
            </a:r>
            <a:r>
              <a:rPr kumimoji="1" lang="en-US" altLang="zh-CN" sz="12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1" lang="zh-CN" altLang="en-US" sz="120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C322F89-B6BD-0A8F-6CD3-A494A0A71B81}"/>
              </a:ext>
            </a:extLst>
          </p:cNvPr>
          <p:cNvSpPr txBox="1"/>
          <p:nvPr/>
        </p:nvSpPr>
        <p:spPr>
          <a:xfrm>
            <a:off x="209861" y="3265544"/>
            <a:ext cx="5660066" cy="613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沙非胺给药不会导致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QTc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间期延长</a:t>
            </a:r>
            <a:r>
              <a:rPr lang="en-US" altLang="zh-CN" sz="1200" baseline="3000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全球上市后不良反应监测：未发布任何安全警告 、 黑框警告 、 撤市信息</a:t>
            </a:r>
          </a:p>
        </p:txBody>
      </p:sp>
      <p:sp>
        <p:nvSpPr>
          <p:cNvPr id="57" name="圆角矩形 38">
            <a:extLst>
              <a:ext uri="{FF2B5EF4-FFF2-40B4-BE49-F238E27FC236}">
                <a16:creationId xmlns:a16="http://schemas.microsoft.com/office/drawing/2014/main" id="{83436220-0604-43D9-585A-3918DEB347B3}"/>
              </a:ext>
            </a:extLst>
          </p:cNvPr>
          <p:cNvSpPr/>
          <p:nvPr/>
        </p:nvSpPr>
        <p:spPr>
          <a:xfrm>
            <a:off x="4630728" y="1559088"/>
            <a:ext cx="1230751" cy="275639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司来吉兰</a:t>
            </a:r>
            <a:r>
              <a:rPr kumimoji="1" lang="en-US" altLang="zh-CN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1" lang="zh-CN" altLang="en-US" sz="12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角矩形 35">
            <a:extLst>
              <a:ext uri="{FF2B5EF4-FFF2-40B4-BE49-F238E27FC236}">
                <a16:creationId xmlns:a16="http://schemas.microsoft.com/office/drawing/2014/main" id="{B8430715-4E21-6408-4476-40D86DA1784D}"/>
              </a:ext>
            </a:extLst>
          </p:cNvPr>
          <p:cNvSpPr/>
          <p:nvPr/>
        </p:nvSpPr>
        <p:spPr>
          <a:xfrm>
            <a:off x="175076" y="4241415"/>
            <a:ext cx="5920924" cy="2151989"/>
          </a:xfrm>
          <a:prstGeom prst="roundRect">
            <a:avLst>
              <a:gd name="adj" fmla="val 2671"/>
            </a:avLst>
          </a:prstGeom>
          <a:solidFill>
            <a:srgbClr val="FFFFFF"/>
          </a:solidFill>
          <a:ln w="12700" cap="flat" cmpd="sng" algn="ctr">
            <a:solidFill>
              <a:srgbClr val="652B9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ED8300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700E41-D6F8-DB5E-D356-B9015B378366}"/>
              </a:ext>
            </a:extLst>
          </p:cNvPr>
          <p:cNvSpPr txBox="1"/>
          <p:nvPr/>
        </p:nvSpPr>
        <p:spPr>
          <a:xfrm>
            <a:off x="320264" y="4233382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400">
                <a:solidFill>
                  <a:srgbClr val="FFFFFF"/>
                </a:solidFill>
                <a:cs typeface="+mn-ea"/>
                <a:sym typeface="+mn-lt"/>
              </a:rPr>
              <a:t>蓝领群体特征</a:t>
            </a:r>
          </a:p>
        </p:txBody>
      </p:sp>
      <p:sp>
        <p:nvSpPr>
          <p:cNvPr id="10" name="同侧圆角矩形 8">
            <a:extLst>
              <a:ext uri="{FF2B5EF4-FFF2-40B4-BE49-F238E27FC236}">
                <a16:creationId xmlns:a16="http://schemas.microsoft.com/office/drawing/2014/main" id="{15687C04-70E4-CA81-7DEB-83062FBA5137}"/>
              </a:ext>
            </a:extLst>
          </p:cNvPr>
          <p:cNvSpPr/>
          <p:nvPr/>
        </p:nvSpPr>
        <p:spPr>
          <a:xfrm>
            <a:off x="170445" y="4073326"/>
            <a:ext cx="5920924" cy="446954"/>
          </a:xfrm>
          <a:prstGeom prst="round2SameRect">
            <a:avLst>
              <a:gd name="adj1" fmla="val 15129"/>
              <a:gd name="adj2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7733AB">
                <a:alpha val="40000"/>
              </a:srgbClr>
            </a:outerShdw>
          </a:effectLst>
        </p:spPr>
        <p:txBody>
          <a:bodyPr rtlCol="0" anchor="ctr"/>
          <a:lstStyle/>
          <a:p>
            <a:pPr algn="ctr"/>
            <a:endParaRPr kumimoji="1" lang="zh-CN" altLang="en-US" sz="14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E3D104-9A68-746F-433D-3D35E30B894C}"/>
              </a:ext>
            </a:extLst>
          </p:cNvPr>
          <p:cNvSpPr txBox="1"/>
          <p:nvPr/>
        </p:nvSpPr>
        <p:spPr>
          <a:xfrm>
            <a:off x="621399" y="4179009"/>
            <a:ext cx="32977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1600" b="1">
                <a:solidFill>
                  <a:srgbClr val="FFFFFF"/>
                </a:solidFill>
                <a:cs typeface="+mn-ea"/>
                <a:sym typeface="+mn-lt"/>
              </a:rPr>
              <a:t>坚实循证证实沙非胺的安全性</a:t>
            </a:r>
          </a:p>
        </p:txBody>
      </p:sp>
      <p:pic>
        <p:nvPicPr>
          <p:cNvPr id="12" name="图形 11" descr="报纸 纯色填充">
            <a:extLst>
              <a:ext uri="{FF2B5EF4-FFF2-40B4-BE49-F238E27FC236}">
                <a16:creationId xmlns:a16="http://schemas.microsoft.com/office/drawing/2014/main" id="{93095B8F-8AD6-4449-0EDE-1AECF7FA35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075" y="4087477"/>
            <a:ext cx="383541" cy="383541"/>
          </a:xfrm>
          <a:prstGeom prst="rect">
            <a:avLst/>
          </a:prstGeom>
        </p:spPr>
      </p:pic>
      <p:sp>
        <p:nvSpPr>
          <p:cNvPr id="13" name="圆角矩形 38">
            <a:extLst>
              <a:ext uri="{FF2B5EF4-FFF2-40B4-BE49-F238E27FC236}">
                <a16:creationId xmlns:a16="http://schemas.microsoft.com/office/drawing/2014/main" id="{A5C390B1-0434-F8C1-D538-03F9FA4D7A00}"/>
              </a:ext>
            </a:extLst>
          </p:cNvPr>
          <p:cNvSpPr/>
          <p:nvPr/>
        </p:nvSpPr>
        <p:spPr>
          <a:xfrm>
            <a:off x="298970" y="4740429"/>
            <a:ext cx="5559792" cy="361080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全球和中国三期临床中不良事件率与安慰剂组无显著差异</a:t>
            </a:r>
            <a:r>
              <a:rPr kumimoji="1" lang="en-US" altLang="zh-CN" sz="1400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4,5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p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＞</a:t>
            </a:r>
            <a:r>
              <a:rPr lang="zh-CN" altLang="zh-CN" sz="1200" dirty="0">
                <a:solidFill>
                  <a:srgbClr val="000000"/>
                </a:solidFill>
                <a:cs typeface="+mn-ea"/>
                <a:sym typeface="+mn-lt"/>
              </a:rPr>
              <a:t>0.0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5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endParaRPr kumimoji="1" lang="zh-CN" altLang="en-US" sz="1400" b="1" kern="0" baseline="30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圆角矩形 38">
            <a:extLst>
              <a:ext uri="{FF2B5EF4-FFF2-40B4-BE49-F238E27FC236}">
                <a16:creationId xmlns:a16="http://schemas.microsoft.com/office/drawing/2014/main" id="{FD1E6746-34CB-0892-1E2B-91C482E33DB5}"/>
              </a:ext>
            </a:extLst>
          </p:cNvPr>
          <p:cNvSpPr/>
          <p:nvPr/>
        </p:nvSpPr>
        <p:spPr>
          <a:xfrm>
            <a:off x="298970" y="5309906"/>
            <a:ext cx="1460866" cy="316835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长期安全性佳</a:t>
            </a:r>
            <a:r>
              <a:rPr kumimoji="1" lang="en-US" altLang="zh-CN" sz="1400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6,7</a:t>
            </a:r>
            <a:endParaRPr kumimoji="1" lang="zh-CN" altLang="en-US" sz="1400" i="0" u="none" strike="noStrike" kern="0" cap="none" spc="0" normalizeH="0" baseline="3000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4122A70-DF37-6097-12C4-1692B963CBA6}"/>
              </a:ext>
            </a:extLst>
          </p:cNvPr>
          <p:cNvSpPr txBox="1"/>
          <p:nvPr/>
        </p:nvSpPr>
        <p:spPr>
          <a:xfrm>
            <a:off x="418902" y="5652720"/>
            <a:ext cx="5595483" cy="66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610779"/>
              </a:buClr>
              <a:buFont typeface="Arial" panose="020B0604020202020204" pitchFamily="34" charset="0"/>
              <a:buChar char="•"/>
            </a:pP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随访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12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个月，无说明书外安全性问题；仅</a:t>
            </a:r>
            <a:r>
              <a:rPr kumimoji="1"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2%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不良事件考虑与沙非胺相关</a:t>
            </a:r>
            <a:endParaRPr lang="en-US" altLang="zh-CN" sz="12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610779"/>
              </a:buClr>
              <a:buFont typeface="Arial" panose="020B0604020202020204" pitchFamily="34" charset="0"/>
              <a:buChar char="•"/>
            </a:pP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40</a:t>
            </a: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个月随访，</a:t>
            </a:r>
            <a:r>
              <a:rPr lang="zh-CN" altLang="en-US" sz="1200" b="1" kern="0" dirty="0">
                <a:solidFill>
                  <a:srgbClr val="000000"/>
                </a:solidFill>
                <a:cs typeface="+mn-ea"/>
                <a:sym typeface="+mn-lt"/>
              </a:rPr>
              <a:t>沙非胺因不良事件停药率仅为</a:t>
            </a:r>
            <a:r>
              <a:rPr kumimoji="1"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4</a:t>
            </a:r>
            <a:r>
              <a:rPr lang="en-US" altLang="zh-CN" sz="1200" b="1" kern="0" dirty="0">
                <a:solidFill>
                  <a:srgbClr val="000000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" name="iconfont-1016-795504">
            <a:extLst>
              <a:ext uri="{FF2B5EF4-FFF2-40B4-BE49-F238E27FC236}">
                <a16:creationId xmlns:a16="http://schemas.microsoft.com/office/drawing/2014/main" id="{2E1045EF-3175-D2E9-757A-47257597B553}"/>
              </a:ext>
            </a:extLst>
          </p:cNvPr>
          <p:cNvSpPr/>
          <p:nvPr/>
        </p:nvSpPr>
        <p:spPr>
          <a:xfrm>
            <a:off x="1924197" y="2268301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iconfont-1016-795504">
            <a:extLst>
              <a:ext uri="{FF2B5EF4-FFF2-40B4-BE49-F238E27FC236}">
                <a16:creationId xmlns:a16="http://schemas.microsoft.com/office/drawing/2014/main" id="{B93CEF2F-2503-A246-AEE2-93FD1F56FBF8}"/>
              </a:ext>
            </a:extLst>
          </p:cNvPr>
          <p:cNvSpPr/>
          <p:nvPr/>
        </p:nvSpPr>
        <p:spPr>
          <a:xfrm>
            <a:off x="1924197" y="2652762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DE1D54CA-948D-2AE8-8247-3F32F498CC45}"/>
              </a:ext>
            </a:extLst>
          </p:cNvPr>
          <p:cNvSpPr/>
          <p:nvPr/>
        </p:nvSpPr>
        <p:spPr>
          <a:xfrm>
            <a:off x="6294795" y="1079212"/>
            <a:ext cx="5598235" cy="5322088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85000"/>
              </a:srgbClr>
            </a:solidFill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同侧圆角矩形 30">
            <a:extLst>
              <a:ext uri="{FF2B5EF4-FFF2-40B4-BE49-F238E27FC236}">
                <a16:creationId xmlns:a16="http://schemas.microsoft.com/office/drawing/2014/main" id="{3D864FDF-475E-DBA9-E100-847AD009E230}"/>
              </a:ext>
            </a:extLst>
          </p:cNvPr>
          <p:cNvSpPr/>
          <p:nvPr/>
        </p:nvSpPr>
        <p:spPr>
          <a:xfrm>
            <a:off x="6305496" y="946770"/>
            <a:ext cx="5582905" cy="446953"/>
          </a:xfrm>
          <a:prstGeom prst="round2SameRect">
            <a:avLst>
              <a:gd name="adj1" fmla="val 15129"/>
              <a:gd name="adj2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7733AB">
                <a:alpha val="40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kumimoji="1" lang="zh-CN" altLang="en-US" sz="1400" b="1" kern="0">
                <a:solidFill>
                  <a:srgbClr val="FFFFFF"/>
                </a:solidFill>
                <a:cs typeface="+mn-ea"/>
                <a:sym typeface="+mn-lt"/>
              </a:rPr>
              <a:t>沙非胺药物相互作用风险低</a:t>
            </a:r>
            <a:r>
              <a:rPr kumimoji="1" lang="en-US" altLang="zh-CN" sz="1400" b="1" kern="0">
                <a:solidFill>
                  <a:srgbClr val="FFFFFF"/>
                </a:solidFill>
                <a:cs typeface="+mn-ea"/>
                <a:sym typeface="+mn-lt"/>
              </a:rPr>
              <a:t>,</a:t>
            </a:r>
            <a:r>
              <a:rPr kumimoji="1" lang="zh-CN" altLang="en-US" sz="1400" b="1" kern="0">
                <a:solidFill>
                  <a:srgbClr val="FFFFFF"/>
                </a:solidFill>
                <a:cs typeface="+mn-ea"/>
                <a:sym typeface="+mn-lt"/>
              </a:rPr>
              <a:t>更多特殊人群可用</a:t>
            </a:r>
          </a:p>
        </p:txBody>
      </p:sp>
      <p:sp>
        <p:nvSpPr>
          <p:cNvPr id="22" name="圆角矩形 38">
            <a:extLst>
              <a:ext uri="{FF2B5EF4-FFF2-40B4-BE49-F238E27FC236}">
                <a16:creationId xmlns:a16="http://schemas.microsoft.com/office/drawing/2014/main" id="{5797CF05-F952-B603-3125-F8D49AC0C83B}"/>
              </a:ext>
            </a:extLst>
          </p:cNvPr>
          <p:cNvSpPr/>
          <p:nvPr/>
        </p:nvSpPr>
        <p:spPr>
          <a:xfrm>
            <a:off x="6618270" y="1752844"/>
            <a:ext cx="2991209" cy="424545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沙非胺药物相互作用风险更低</a:t>
            </a:r>
            <a:r>
              <a:rPr kumimoji="1" lang="en-US" altLang="zh-CN" sz="1400" b="1" kern="0" baseline="30000" dirty="0">
                <a:solidFill>
                  <a:srgbClr val="ED8300"/>
                </a:solidFill>
                <a:cs typeface="+mn-ea"/>
                <a:sym typeface="+mn-lt"/>
              </a:rPr>
              <a:t>1,2</a:t>
            </a:r>
            <a:r>
              <a:rPr kumimoji="1" lang="en-US" altLang="zh-CN" sz="1400" b="1" i="0" u="none" strike="noStrike" kern="0" cap="none" spc="0" normalizeH="0" baseline="3000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,3</a:t>
            </a:r>
            <a:endParaRPr kumimoji="1" lang="zh-CN" altLang="en-US" sz="1400" b="1" i="0" u="none" strike="noStrike" kern="0" cap="none" spc="0" normalizeH="0" baseline="30000" noProof="0" dirty="0">
              <a:ln>
                <a:noFill/>
              </a:ln>
              <a:solidFill>
                <a:srgbClr val="ED83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圆角矩形 38">
            <a:extLst>
              <a:ext uri="{FF2B5EF4-FFF2-40B4-BE49-F238E27FC236}">
                <a16:creationId xmlns:a16="http://schemas.microsoft.com/office/drawing/2014/main" id="{FD57A88F-E2F6-2849-88AD-B4C903C2CA3D}"/>
              </a:ext>
            </a:extLst>
          </p:cNvPr>
          <p:cNvSpPr/>
          <p:nvPr/>
        </p:nvSpPr>
        <p:spPr>
          <a:xfrm>
            <a:off x="9870853" y="1512762"/>
            <a:ext cx="901627" cy="226782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</a:t>
            </a:r>
            <a:endParaRPr kumimoji="1" lang="zh-CN" altLang="en-US" sz="120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圆角矩形 38">
            <a:extLst>
              <a:ext uri="{FF2B5EF4-FFF2-40B4-BE49-F238E27FC236}">
                <a16:creationId xmlns:a16="http://schemas.microsoft.com/office/drawing/2014/main" id="{94F9244C-CF8A-1C01-BBCB-983C5FB38D1B}"/>
              </a:ext>
            </a:extLst>
          </p:cNvPr>
          <p:cNvSpPr/>
          <p:nvPr/>
        </p:nvSpPr>
        <p:spPr>
          <a:xfrm>
            <a:off x="8580438" y="1508169"/>
            <a:ext cx="1042711" cy="238389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</a:t>
            </a:r>
          </a:p>
        </p:txBody>
      </p:sp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F9757305-F7D8-AD51-0359-08FD14B6C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65216"/>
              </p:ext>
            </p:extLst>
          </p:nvPr>
        </p:nvGraphicFramePr>
        <p:xfrm>
          <a:off x="6369209" y="2118471"/>
          <a:ext cx="5475461" cy="891540"/>
        </p:xfrm>
        <a:graphic>
          <a:graphicData uri="http://schemas.openxmlformats.org/drawingml/2006/table">
            <a:tbl>
              <a:tblPr firstRow="1" bandRow="1"/>
              <a:tblGrid>
                <a:gridCol w="177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是否可与</a:t>
                      </a:r>
                      <a:r>
                        <a:rPr kumimoji="1"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5-</a:t>
                      </a: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羟色胺再摄取抑制剂联用？</a:t>
                      </a:r>
                      <a:endParaRPr kumimoji="1"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应避免与氟西汀或氟伏沙明合用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否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是否依赖</a:t>
                      </a:r>
                      <a:r>
                        <a:rPr kumimoji="1"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P450</a:t>
                      </a: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酶代谢？</a:t>
                      </a:r>
                      <a:endParaRPr kumimoji="1"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否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</a:t>
                      </a:r>
                      <a:r>
                        <a:rPr kumimoji="1" lang="zh-CN" altLang="en-U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zh-CN" altLang="en-US" sz="105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环丙沙星等可能影响其清除）</a:t>
                      </a:r>
                      <a:endParaRPr kumimoji="1"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圆角矩形 38">
            <a:extLst>
              <a:ext uri="{FF2B5EF4-FFF2-40B4-BE49-F238E27FC236}">
                <a16:creationId xmlns:a16="http://schemas.microsoft.com/office/drawing/2014/main" id="{F838DC4A-9FA9-2E2A-BF74-29E733FAD1BC}"/>
              </a:ext>
            </a:extLst>
          </p:cNvPr>
          <p:cNvSpPr/>
          <p:nvPr/>
        </p:nvSpPr>
        <p:spPr>
          <a:xfrm>
            <a:off x="6642631" y="3067167"/>
            <a:ext cx="3770198" cy="424545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沙非胺无特异性</a:t>
            </a:r>
            <a:r>
              <a:rPr kumimoji="1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SOC</a:t>
            </a: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，酪胺反应风险更低</a:t>
            </a:r>
            <a:r>
              <a:rPr kumimoji="1" lang="en-US" altLang="zh-CN" sz="1400" b="1" i="0" u="none" strike="noStrike" kern="0" cap="none" spc="0" normalizeH="0" baseline="3000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1" lang="zh-CN" altLang="en-US" sz="1400" b="1" i="0" u="none" strike="noStrike" kern="0" cap="none" spc="0" normalizeH="0" baseline="30000" noProof="0" dirty="0">
              <a:ln>
                <a:noFill/>
              </a:ln>
              <a:solidFill>
                <a:srgbClr val="ED83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4116A34D-9C3A-9B87-A83E-3A90C1228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65171"/>
              </p:ext>
            </p:extLst>
          </p:nvPr>
        </p:nvGraphicFramePr>
        <p:xfrm>
          <a:off x="6344832" y="3585778"/>
          <a:ext cx="5474906" cy="762000"/>
        </p:xfrm>
        <a:graphic>
          <a:graphicData uri="http://schemas.openxmlformats.org/drawingml/2006/table">
            <a:tbl>
              <a:tblPr firstRow="1" bandRow="1"/>
              <a:tblGrid>
                <a:gridCol w="214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特异性</a:t>
                      </a:r>
                      <a:r>
                        <a:rPr kumimoji="1" lang="en-US" altLang="zh-CN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SOC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en-US" altLang="zh-CN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MAO-BI</a:t>
                      </a:r>
                      <a:r>
                        <a:rPr kumimoji="1" lang="zh-CN" altLang="en-US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中只有该药物有相关不良事件信号）</a:t>
                      </a:r>
                      <a:endParaRPr kumimoji="1" lang="en-US" altLang="zh-CN" sz="7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无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“良性、恶性即未明确的肿瘤”“心血管疾病”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肝胆功能紊乱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关于酪胺反应的事件</a:t>
                      </a:r>
                      <a:endParaRPr kumimoji="1" lang="en-US" altLang="zh-CN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无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有</a:t>
                      </a:r>
                      <a:r>
                        <a:rPr kumimoji="1" lang="zh-CN" alt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OR=626</a:t>
                      </a:r>
                      <a:r>
                        <a:rPr kumimoji="1" lang="zh-CN" alt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无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圆角矩形 38">
            <a:extLst>
              <a:ext uri="{FF2B5EF4-FFF2-40B4-BE49-F238E27FC236}">
                <a16:creationId xmlns:a16="http://schemas.microsoft.com/office/drawing/2014/main" id="{E7A123B1-B0B9-9ACB-EFC5-6F255A43A50B}"/>
              </a:ext>
            </a:extLst>
          </p:cNvPr>
          <p:cNvSpPr/>
          <p:nvPr/>
        </p:nvSpPr>
        <p:spPr>
          <a:xfrm>
            <a:off x="6605832" y="5305371"/>
            <a:ext cx="2582816" cy="424545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更多特殊人群可用</a:t>
            </a:r>
          </a:p>
        </p:txBody>
      </p:sp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EB0D3160-BCEB-3B51-5AC0-720519A8D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39455"/>
              </p:ext>
            </p:extLst>
          </p:nvPr>
        </p:nvGraphicFramePr>
        <p:xfrm>
          <a:off x="6369209" y="4932600"/>
          <a:ext cx="5465171" cy="1402080"/>
        </p:xfrm>
        <a:graphic>
          <a:graphicData uri="http://schemas.openxmlformats.org/drawingml/2006/table">
            <a:tbl>
              <a:tblPr firstRow="1" bandRow="1"/>
              <a:tblGrid>
                <a:gridCol w="190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轻度肝功能受损</a:t>
                      </a:r>
                      <a:endParaRPr kumimoji="1" lang="en-US" altLang="zh-CN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谨慎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中度肝功能受损</a:t>
                      </a:r>
                      <a:endParaRPr kumimoji="1"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谨慎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不可用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重度肝功能受损</a:t>
                      </a:r>
                      <a:endParaRPr kumimoji="1" lang="en-US" altLang="zh-CN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不可用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不可用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谨慎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肾功能受损</a:t>
                      </a:r>
                      <a:endParaRPr kumimoji="1" lang="en-US" altLang="zh-CN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重度需谨慎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老年人</a:t>
                      </a:r>
                      <a:endParaRPr kumimoji="1" lang="en-US" altLang="zh-CN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可用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文本框 31">
            <a:extLst>
              <a:ext uri="{FF2B5EF4-FFF2-40B4-BE49-F238E27FC236}">
                <a16:creationId xmlns:a16="http://schemas.microsoft.com/office/drawing/2014/main" id="{7ED0B540-4300-FAAF-7D78-57D4C624125B}"/>
              </a:ext>
            </a:extLst>
          </p:cNvPr>
          <p:cNvSpPr txBox="1"/>
          <p:nvPr/>
        </p:nvSpPr>
        <p:spPr>
          <a:xfrm>
            <a:off x="6642631" y="3358336"/>
            <a:ext cx="38444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90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（</a:t>
            </a:r>
            <a:r>
              <a:rPr lang="en-US" altLang="zh-CN" dirty="0">
                <a:latin typeface="+mn-lt"/>
                <a:cs typeface="+mn-ea"/>
                <a:sym typeface="+mn-lt"/>
              </a:rPr>
              <a:t>FDA</a:t>
            </a:r>
            <a:r>
              <a:rPr lang="zh-CN" altLang="en-US" dirty="0">
                <a:latin typeface="+mn-lt"/>
                <a:cs typeface="+mn-ea"/>
                <a:sym typeface="+mn-lt"/>
              </a:rPr>
              <a:t>的不良事件报告系统中（</a:t>
            </a:r>
            <a:r>
              <a:rPr lang="en-US" altLang="zh-CN" dirty="0">
                <a:latin typeface="+mn-lt"/>
                <a:cs typeface="+mn-ea"/>
                <a:sym typeface="+mn-lt"/>
              </a:rPr>
              <a:t>2004-2022Q2</a:t>
            </a:r>
            <a:r>
              <a:rPr lang="zh-CN" altLang="en-US" dirty="0">
                <a:latin typeface="+mn-lt"/>
                <a:cs typeface="+mn-ea"/>
                <a:sym typeface="+mn-lt"/>
              </a:rPr>
              <a:t>）的不良事件）</a:t>
            </a:r>
          </a:p>
        </p:txBody>
      </p:sp>
      <p:sp>
        <p:nvSpPr>
          <p:cNvPr id="33" name="圆角矩形 38">
            <a:extLst>
              <a:ext uri="{FF2B5EF4-FFF2-40B4-BE49-F238E27FC236}">
                <a16:creationId xmlns:a16="http://schemas.microsoft.com/office/drawing/2014/main" id="{6D921E75-54F1-2537-A6C5-4D3CFE22FBA3}"/>
              </a:ext>
            </a:extLst>
          </p:cNvPr>
          <p:cNvSpPr/>
          <p:nvPr/>
        </p:nvSpPr>
        <p:spPr>
          <a:xfrm>
            <a:off x="6642631" y="4528156"/>
            <a:ext cx="2582816" cy="424545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更多特殊人群可用</a:t>
            </a:r>
            <a:r>
              <a:rPr kumimoji="1" lang="en-US" altLang="zh-CN" sz="1400" b="1" kern="0" baseline="30000" dirty="0">
                <a:solidFill>
                  <a:srgbClr val="ED8300"/>
                </a:solidFill>
                <a:cs typeface="+mn-ea"/>
                <a:sym typeface="+mn-lt"/>
              </a:rPr>
              <a:t>1</a:t>
            </a:r>
            <a:r>
              <a:rPr kumimoji="1" lang="en-US" altLang="zh-CN" sz="1400" b="1" i="0" u="none" strike="noStrike" kern="0" cap="none" spc="0" normalizeH="0" baseline="30000" noProof="0" dirty="0">
                <a:ln>
                  <a:noFill/>
                </a:ln>
                <a:solidFill>
                  <a:srgbClr val="ED8300"/>
                </a:solidFill>
                <a:effectLst/>
                <a:uLnTx/>
                <a:uFillTx/>
                <a:cs typeface="+mn-ea"/>
                <a:sym typeface="+mn-lt"/>
              </a:rPr>
              <a:t>,2,3</a:t>
            </a:r>
            <a:endParaRPr kumimoji="1" lang="zh-CN" altLang="en-US" sz="1400" b="1" i="0" u="none" strike="noStrike" kern="0" cap="none" spc="0" normalizeH="0" baseline="30000" noProof="0" dirty="0">
              <a:ln>
                <a:noFill/>
              </a:ln>
              <a:solidFill>
                <a:srgbClr val="ED83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D342DE3-C4B7-319C-57A2-E2A22AAC034C}"/>
              </a:ext>
            </a:extLst>
          </p:cNvPr>
          <p:cNvSpPr txBox="1"/>
          <p:nvPr/>
        </p:nvSpPr>
        <p:spPr>
          <a:xfrm>
            <a:off x="6419161" y="4328514"/>
            <a:ext cx="13986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SOC</a:t>
            </a:r>
            <a:r>
              <a:rPr lang="zh-CN" altLang="en-US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：系统器官分类</a:t>
            </a:r>
          </a:p>
        </p:txBody>
      </p:sp>
      <p:sp>
        <p:nvSpPr>
          <p:cNvPr id="36" name="圆角矩形 38">
            <a:extLst>
              <a:ext uri="{FF2B5EF4-FFF2-40B4-BE49-F238E27FC236}">
                <a16:creationId xmlns:a16="http://schemas.microsoft.com/office/drawing/2014/main" id="{9C07635F-D76E-7F06-2243-76114DDA8CB8}"/>
              </a:ext>
            </a:extLst>
          </p:cNvPr>
          <p:cNvSpPr/>
          <p:nvPr/>
        </p:nvSpPr>
        <p:spPr>
          <a:xfrm>
            <a:off x="10929202" y="1510977"/>
            <a:ext cx="901627" cy="226782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司来吉兰</a:t>
            </a:r>
            <a:endParaRPr kumimoji="1" lang="zh-CN" altLang="en-US" sz="120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iconfont-1016-795504">
            <a:extLst>
              <a:ext uri="{FF2B5EF4-FFF2-40B4-BE49-F238E27FC236}">
                <a16:creationId xmlns:a16="http://schemas.microsoft.com/office/drawing/2014/main" id="{AB04BF9C-F87B-2824-BD02-1577986D4654}"/>
              </a:ext>
            </a:extLst>
          </p:cNvPr>
          <p:cNvSpPr/>
          <p:nvPr/>
        </p:nvSpPr>
        <p:spPr>
          <a:xfrm>
            <a:off x="6346224" y="1786961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iconfont-1016-795504">
            <a:extLst>
              <a:ext uri="{FF2B5EF4-FFF2-40B4-BE49-F238E27FC236}">
                <a16:creationId xmlns:a16="http://schemas.microsoft.com/office/drawing/2014/main" id="{B25617F9-6E19-B5ED-800A-9908DDB713FD}"/>
              </a:ext>
            </a:extLst>
          </p:cNvPr>
          <p:cNvSpPr/>
          <p:nvPr/>
        </p:nvSpPr>
        <p:spPr>
          <a:xfrm>
            <a:off x="6346224" y="3077452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9" name="iconfont-1016-795504">
            <a:extLst>
              <a:ext uri="{FF2B5EF4-FFF2-40B4-BE49-F238E27FC236}">
                <a16:creationId xmlns:a16="http://schemas.microsoft.com/office/drawing/2014/main" id="{DE01BEBC-3D21-615D-3A30-F5E979D3A818}"/>
              </a:ext>
            </a:extLst>
          </p:cNvPr>
          <p:cNvSpPr/>
          <p:nvPr/>
        </p:nvSpPr>
        <p:spPr>
          <a:xfrm>
            <a:off x="6377666" y="4550037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4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30">
            <a:extLst>
              <a:ext uri="{FF2B5EF4-FFF2-40B4-BE49-F238E27FC236}">
                <a16:creationId xmlns:a16="http://schemas.microsoft.com/office/drawing/2014/main" id="{91201325-AC0B-C7D1-1319-2332332E8BB5}"/>
              </a:ext>
            </a:extLst>
          </p:cNvPr>
          <p:cNvSpPr/>
          <p:nvPr/>
        </p:nvSpPr>
        <p:spPr>
          <a:xfrm>
            <a:off x="6094604" y="1116376"/>
            <a:ext cx="5858570" cy="3129274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线连接符 13">
            <a:extLst>
              <a:ext uri="{FF2B5EF4-FFF2-40B4-BE49-F238E27FC236}">
                <a16:creationId xmlns:a16="http://schemas.microsoft.com/office/drawing/2014/main" id="{18DFFF9B-F48D-A8BE-460F-143B5E5B007A}"/>
              </a:ext>
            </a:extLst>
          </p:cNvPr>
          <p:cNvCxnSpPr/>
          <p:nvPr/>
        </p:nvCxnSpPr>
        <p:spPr>
          <a:xfrm>
            <a:off x="238829" y="988887"/>
            <a:ext cx="11592000" cy="0"/>
          </a:xfrm>
          <a:prstGeom prst="line">
            <a:avLst/>
          </a:prstGeom>
          <a:noFill/>
          <a:ln w="6350" cap="flat" cmpd="sng" algn="ctr">
            <a:solidFill>
              <a:srgbClr val="652B91"/>
            </a:solidFill>
            <a:prstDash val="solid"/>
            <a:miter lim="800000"/>
          </a:ln>
          <a:effectLst/>
        </p:spPr>
      </p:cxnSp>
      <p:sp>
        <p:nvSpPr>
          <p:cNvPr id="4" name="圆角矩形 14">
            <a:extLst>
              <a:ext uri="{FF2B5EF4-FFF2-40B4-BE49-F238E27FC236}">
                <a16:creationId xmlns:a16="http://schemas.microsoft.com/office/drawing/2014/main" id="{93F7821C-619B-40DC-1670-12EDCD9C6214}"/>
              </a:ext>
            </a:extLst>
          </p:cNvPr>
          <p:cNvSpPr/>
          <p:nvPr/>
        </p:nvSpPr>
        <p:spPr>
          <a:xfrm>
            <a:off x="238829" y="270868"/>
            <a:ext cx="1764212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90000"/>
                  <a:lumOff val="1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17500" dist="152400" dir="5400000" sx="90000" sy="90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97D240-7BC4-4C30-7A9F-9ACB591B308F}"/>
              </a:ext>
            </a:extLst>
          </p:cNvPr>
          <p:cNvSpPr txBox="1"/>
          <p:nvPr/>
        </p:nvSpPr>
        <p:spPr>
          <a:xfrm>
            <a:off x="328944" y="330369"/>
            <a:ext cx="15747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公平性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4A2200-C189-4C62-A7FC-9595F2337CE3}"/>
              </a:ext>
            </a:extLst>
          </p:cNvPr>
          <p:cNvSpPr txBox="1"/>
          <p:nvPr/>
        </p:nvSpPr>
        <p:spPr>
          <a:xfrm>
            <a:off x="2172596" y="129276"/>
            <a:ext cx="100345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沙非胺填补帕金森病双机制治疗空白，对医保基金的影响有限、可控，</a:t>
            </a:r>
            <a:r>
              <a:rPr lang="zh-CN" altLang="en-US" sz="2400" b="1" dirty="0">
                <a:cs typeface="+mn-ea"/>
                <a:sym typeface="+mn-lt"/>
              </a:rPr>
              <a:t>有助于缓解老龄社会疾病负担，优化罕见病管理</a:t>
            </a:r>
            <a:endParaRPr kumimoji="1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圆角矩形 30">
            <a:extLst>
              <a:ext uri="{FF2B5EF4-FFF2-40B4-BE49-F238E27FC236}">
                <a16:creationId xmlns:a16="http://schemas.microsoft.com/office/drawing/2014/main" id="{A265E2AF-B362-854A-5BF5-ACC921153D5D}"/>
              </a:ext>
            </a:extLst>
          </p:cNvPr>
          <p:cNvSpPr/>
          <p:nvPr/>
        </p:nvSpPr>
        <p:spPr>
          <a:xfrm>
            <a:off x="238829" y="1116377"/>
            <a:ext cx="5674291" cy="3129274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 33">
            <a:extLst>
              <a:ext uri="{FF2B5EF4-FFF2-40B4-BE49-F238E27FC236}">
                <a16:creationId xmlns:a16="http://schemas.microsoft.com/office/drawing/2014/main" id="{14087253-80CA-B4C0-CC5F-8CD90681A84A}"/>
              </a:ext>
            </a:extLst>
          </p:cNvPr>
          <p:cNvSpPr/>
          <p:nvPr/>
        </p:nvSpPr>
        <p:spPr>
          <a:xfrm>
            <a:off x="7071360" y="1239000"/>
            <a:ext cx="3708400" cy="360233"/>
          </a:xfrm>
          <a:prstGeom prst="roundRect">
            <a:avLst>
              <a:gd name="adj" fmla="val 50000"/>
            </a:avLst>
          </a:prstGeom>
          <a:solidFill>
            <a:srgbClr val="ED8300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5400000" sx="90000" sy="90000" algn="ctr" rotWithShape="0">
              <a:srgbClr val="ED83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46127E-14E5-4690-C81A-5250E2E29770}"/>
              </a:ext>
            </a:extLst>
          </p:cNvPr>
          <p:cNvSpPr txBox="1"/>
          <p:nvPr/>
        </p:nvSpPr>
        <p:spPr>
          <a:xfrm>
            <a:off x="7071360" y="1286822"/>
            <a:ext cx="3708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全球唯一双机制，填补空白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98D197D-AD03-39F1-F037-6A5C36FD2509}"/>
              </a:ext>
            </a:extLst>
          </p:cNvPr>
          <p:cNvGrpSpPr/>
          <p:nvPr/>
        </p:nvGrpSpPr>
        <p:grpSpPr>
          <a:xfrm>
            <a:off x="420312" y="1814939"/>
            <a:ext cx="5311323" cy="2033634"/>
            <a:chOff x="837140" y="1947557"/>
            <a:chExt cx="5311323" cy="2033634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4BC8978-4DCE-FA3B-176D-F22AB9A4A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140" y="2664046"/>
              <a:ext cx="108000" cy="108000"/>
            </a:xfrm>
            <a:prstGeom prst="ellipse">
              <a:avLst/>
            </a:prstGeom>
            <a:solidFill>
              <a:srgbClr val="652B9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D586F728-15B4-B320-89E2-109BD7A21A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140" y="2053521"/>
              <a:ext cx="108000" cy="108000"/>
            </a:xfrm>
            <a:prstGeom prst="ellipse">
              <a:avLst/>
            </a:prstGeom>
            <a:solidFill>
              <a:srgbClr val="ED83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90C1C96-B4BD-9F67-15FC-69E9E181B1DA}"/>
                </a:ext>
              </a:extLst>
            </p:cNvPr>
            <p:cNvSpPr txBox="1"/>
            <p:nvPr/>
          </p:nvSpPr>
          <p:spPr>
            <a:xfrm>
              <a:off x="975620" y="1947557"/>
              <a:ext cx="5172843" cy="2033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随着我国人口</a:t>
              </a:r>
              <a:r>
                <a:rPr lang="zh-CN" altLang="en-US" sz="1400" b="1" dirty="0">
                  <a:cs typeface="+mn-ea"/>
                  <a:sym typeface="+mn-lt"/>
                </a:rPr>
                <a:t>老龄化趋势加剧</a:t>
              </a:r>
              <a:r>
                <a:rPr lang="zh-CN" altLang="en-US" sz="1400" dirty="0">
                  <a:cs typeface="+mn-ea"/>
                  <a:sym typeface="+mn-lt"/>
                </a:rPr>
                <a:t>，帕金森病患者数量持续攀升，超一半患者伴症状波动，治疗负担沉重。</a:t>
              </a:r>
            </a:p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1400" b="1" dirty="0">
                  <a:cs typeface="+mn-ea"/>
                  <a:sym typeface="+mn-lt"/>
                </a:rPr>
                <a:t>青年型</a:t>
              </a:r>
              <a:r>
                <a:rPr lang="en-US" altLang="zh-CN" sz="1400" b="1" dirty="0">
                  <a:cs typeface="+mn-ea"/>
                  <a:sym typeface="+mn-lt"/>
                </a:rPr>
                <a:t>/</a:t>
              </a:r>
              <a:r>
                <a:rPr lang="zh-CN" altLang="en-US" sz="1400" b="1" dirty="0">
                  <a:cs typeface="+mn-ea"/>
                  <a:sym typeface="+mn-lt"/>
                </a:rPr>
                <a:t>早发型帕金森病已纳入我国首批罕见病目录</a:t>
              </a:r>
              <a:r>
                <a:rPr lang="zh-CN" altLang="en-US" sz="1400" dirty="0">
                  <a:cs typeface="+mn-ea"/>
                  <a:sym typeface="+mn-lt"/>
                </a:rPr>
                <a:t>，治疗需求迫切。</a:t>
              </a:r>
            </a:p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沙非胺作为新型</a:t>
              </a:r>
              <a:r>
                <a:rPr lang="en-US" altLang="zh-CN" sz="1400" dirty="0">
                  <a:cs typeface="+mn-ea"/>
                  <a:sym typeface="+mn-lt"/>
                </a:rPr>
                <a:t>MAO-B</a:t>
              </a:r>
              <a:r>
                <a:rPr lang="zh-CN" altLang="en-US" sz="1400" dirty="0">
                  <a:cs typeface="+mn-ea"/>
                  <a:sym typeface="+mn-lt"/>
                </a:rPr>
                <a:t>抑制剂，显著改善波动、运动与非运动症状，提升生活质量，</a:t>
              </a:r>
              <a:r>
                <a:rPr lang="zh-CN" altLang="en-US" sz="1400" b="1" dirty="0">
                  <a:cs typeface="+mn-ea"/>
                  <a:sym typeface="+mn-lt"/>
                </a:rPr>
                <a:t>有助于缓解老龄社会疾病负担，优化罕见病管理，提升公共健康水平。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DD51E81-FB80-A399-FA88-C387E5F44E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140" y="3242167"/>
              <a:ext cx="108000" cy="108000"/>
            </a:xfrm>
            <a:prstGeom prst="ellipse">
              <a:avLst/>
            </a:prstGeom>
            <a:solidFill>
              <a:srgbClr val="ED83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B016F46-0E34-11B1-E7A5-A1659098121C}"/>
              </a:ext>
            </a:extLst>
          </p:cNvPr>
          <p:cNvGrpSpPr/>
          <p:nvPr/>
        </p:nvGrpSpPr>
        <p:grpSpPr>
          <a:xfrm>
            <a:off x="6205258" y="1808847"/>
            <a:ext cx="5747913" cy="2369110"/>
            <a:chOff x="6276378" y="1676122"/>
            <a:chExt cx="5747913" cy="236911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9BE882F-3542-B7E4-EB57-405B3DEE267D}"/>
                </a:ext>
              </a:extLst>
            </p:cNvPr>
            <p:cNvSpPr txBox="1"/>
            <p:nvPr/>
          </p:nvSpPr>
          <p:spPr>
            <a:xfrm>
              <a:off x="6421120" y="1676122"/>
              <a:ext cx="5603171" cy="2369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帕金森病领域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11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年来无新化合物上市，医保谈判目录内无一款帕金森病药物。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现有常规目录内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MAO-B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抑制剂选择性低且不可逆抑制，具有潜在安全性风险，与抗抑郁药物联用受限，且无法改善帕金森病非运动症状。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沙非胺作为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全球唯一双机制、可逆且高选择性的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MAO-B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抑制剂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，全面改善波动、运动与非运动症状，安全性明确，药物相互作用风险低。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沙非胺纳入医保将填补目录空白，回应患者急需，体现国家对老龄化与罕见病群体的制度关怀，具有重要政治与公共健康意义。</a:t>
              </a: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DF11981B-980D-5561-419D-4C5F7D8A9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2800" y="1786849"/>
              <a:ext cx="108000" cy="108000"/>
            </a:xfrm>
            <a:prstGeom prst="ellipse">
              <a:avLst/>
            </a:prstGeom>
            <a:solidFill>
              <a:srgbClr val="652B9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F8AB7EC-34EA-CF2E-8EE3-AB316DAFA6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6378" y="2366894"/>
              <a:ext cx="108000" cy="108000"/>
            </a:xfrm>
            <a:prstGeom prst="ellipse">
              <a:avLst/>
            </a:prstGeom>
            <a:solidFill>
              <a:srgbClr val="ED83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C74E83C8-319F-2493-0A97-5B2A5431C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2792" y="3547655"/>
              <a:ext cx="108000" cy="108000"/>
            </a:xfrm>
            <a:prstGeom prst="ellipse">
              <a:avLst/>
            </a:prstGeom>
            <a:solidFill>
              <a:srgbClr val="ED83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8B85F4C-E80D-9A23-7D2D-7D64DD8AD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6378" y="2977419"/>
              <a:ext cx="108000" cy="108000"/>
            </a:xfrm>
            <a:prstGeom prst="ellipse">
              <a:avLst/>
            </a:prstGeom>
            <a:solidFill>
              <a:srgbClr val="652B9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圆角矩形 30">
            <a:extLst>
              <a:ext uri="{FF2B5EF4-FFF2-40B4-BE49-F238E27FC236}">
                <a16:creationId xmlns:a16="http://schemas.microsoft.com/office/drawing/2014/main" id="{41558C68-3A7F-589D-D77C-1CBBAF2A4528}"/>
              </a:ext>
            </a:extLst>
          </p:cNvPr>
          <p:cNvSpPr/>
          <p:nvPr/>
        </p:nvSpPr>
        <p:spPr>
          <a:xfrm>
            <a:off x="238829" y="4326889"/>
            <a:ext cx="5674291" cy="2302000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7554A737-260C-8247-448F-68A0FD907A40}"/>
              </a:ext>
            </a:extLst>
          </p:cNvPr>
          <p:cNvGrpSpPr/>
          <p:nvPr/>
        </p:nvGrpSpPr>
        <p:grpSpPr>
          <a:xfrm>
            <a:off x="402100" y="5044109"/>
            <a:ext cx="5311323" cy="1439625"/>
            <a:chOff x="6276378" y="1676122"/>
            <a:chExt cx="5311323" cy="1439625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E518B949-B0D2-3A0F-5274-8BA12B733967}"/>
                </a:ext>
              </a:extLst>
            </p:cNvPr>
            <p:cNvSpPr txBox="1"/>
            <p:nvPr/>
          </p:nvSpPr>
          <p:spPr>
            <a:xfrm>
              <a:off x="6421120" y="1676122"/>
              <a:ext cx="5166581" cy="1439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沙非胺适用于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“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75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岁以上”“肾功能受损”及“轻中度肝功能受损”等特殊人群，满足老龄化背景下多样化临床需求。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作为唯一双机制</a:t>
              </a: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MAO-B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抑制剂，沙非胺可替代目录内一代司来吉兰和二代雷沙吉兰，在提升治疗水平的同时，对医保基金影响有限且可控。</a:t>
              </a: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EBF644E0-68AD-98AB-02DA-5986218533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2800" y="1786849"/>
              <a:ext cx="108000" cy="108000"/>
            </a:xfrm>
            <a:prstGeom prst="ellipse">
              <a:avLst/>
            </a:prstGeom>
            <a:solidFill>
              <a:srgbClr val="652B9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4E70AF7-BBAE-ACCE-9C08-8DCFA7E8B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6378" y="2366894"/>
              <a:ext cx="108000" cy="108000"/>
            </a:xfrm>
            <a:prstGeom prst="ellipse">
              <a:avLst/>
            </a:prstGeom>
            <a:solidFill>
              <a:srgbClr val="ED83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ED83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6" name="圆角矩形 30">
            <a:extLst>
              <a:ext uri="{FF2B5EF4-FFF2-40B4-BE49-F238E27FC236}">
                <a16:creationId xmlns:a16="http://schemas.microsoft.com/office/drawing/2014/main" id="{89055F0A-2DB5-BA1B-210A-9DC2EFFF78E1}"/>
              </a:ext>
            </a:extLst>
          </p:cNvPr>
          <p:cNvSpPr/>
          <p:nvPr/>
        </p:nvSpPr>
        <p:spPr>
          <a:xfrm>
            <a:off x="6076391" y="4326889"/>
            <a:ext cx="5876780" cy="2302000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E4FBE32-A2AE-C08B-F909-35CB2E8775DB}"/>
              </a:ext>
            </a:extLst>
          </p:cNvPr>
          <p:cNvGrpSpPr/>
          <p:nvPr/>
        </p:nvGrpSpPr>
        <p:grpSpPr>
          <a:xfrm>
            <a:off x="6221133" y="5095294"/>
            <a:ext cx="5592037" cy="1181093"/>
            <a:chOff x="6238792" y="5024669"/>
            <a:chExt cx="5592037" cy="1181093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596CE767-45CA-DAEE-7EBF-5338E1DD5B72}"/>
                </a:ext>
              </a:extLst>
            </p:cNvPr>
            <p:cNvGrpSpPr/>
            <p:nvPr/>
          </p:nvGrpSpPr>
          <p:grpSpPr>
            <a:xfrm>
              <a:off x="6242000" y="5024669"/>
              <a:ext cx="5588829" cy="1181093"/>
              <a:chOff x="6297245" y="1676122"/>
              <a:chExt cx="5588829" cy="1181093"/>
            </a:xfrm>
          </p:grpSpPr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4D4D160E-0F87-C79D-D72F-50E9EBED8ECC}"/>
                  </a:ext>
                </a:extLst>
              </p:cNvPr>
              <p:cNvSpPr txBox="1"/>
              <p:nvPr/>
            </p:nvSpPr>
            <p:spPr>
              <a:xfrm>
                <a:off x="6421120" y="1676122"/>
                <a:ext cx="5464954" cy="1181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沙非胺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适应症明确，属二线用药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（与左旋多巴合用，或与左旋多巴及其他帕金森病药物合用），临床治疗不会引起滥用。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每日使用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1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次，不良事件风险低，且长期有效，患者依从性好，易于临床管理。</a:t>
                </a: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80A15BD9-ECE7-0640-026B-D9FF5F1632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97245" y="1809591"/>
                <a:ext cx="108000" cy="108000"/>
              </a:xfrm>
              <a:prstGeom prst="ellipse">
                <a:avLst/>
              </a:prstGeom>
              <a:solidFill>
                <a:srgbClr val="ED83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32406" dist="76200" dir="5400000" sx="90000" sy="90000" algn="ctr" rotWithShape="0">
                  <a:srgbClr val="ED8300">
                    <a:alpha val="3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D4D17365-37CA-C9F0-4160-D3EFAC5D8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38792" y="5733922"/>
              <a:ext cx="108000" cy="108000"/>
            </a:xfrm>
            <a:prstGeom prst="ellipse">
              <a:avLst/>
            </a:prstGeom>
            <a:solidFill>
              <a:srgbClr val="652B9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2406" dist="762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4" name="圆角矩形 33">
            <a:extLst>
              <a:ext uri="{FF2B5EF4-FFF2-40B4-BE49-F238E27FC236}">
                <a16:creationId xmlns:a16="http://schemas.microsoft.com/office/drawing/2014/main" id="{6B7D939C-2BB0-B2FE-17E1-330CB41F0293}"/>
              </a:ext>
            </a:extLst>
          </p:cNvPr>
          <p:cNvSpPr/>
          <p:nvPr/>
        </p:nvSpPr>
        <p:spPr>
          <a:xfrm>
            <a:off x="1137920" y="1246928"/>
            <a:ext cx="3860800" cy="37623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5400000" sx="90000" sy="90000" algn="ctr" rotWithShape="0">
              <a:srgbClr val="7030A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A7CB797-E228-83C5-EF67-454227FCCC28}"/>
              </a:ext>
            </a:extLst>
          </p:cNvPr>
          <p:cNvSpPr txBox="1"/>
          <p:nvPr/>
        </p:nvSpPr>
        <p:spPr>
          <a:xfrm>
            <a:off x="1212790" y="1304910"/>
            <a:ext cx="3708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全面改善帕金森症状，优化公共健康管理</a:t>
            </a:r>
          </a:p>
        </p:txBody>
      </p:sp>
      <p:sp>
        <p:nvSpPr>
          <p:cNvPr id="76" name="圆角矩形 33">
            <a:extLst>
              <a:ext uri="{FF2B5EF4-FFF2-40B4-BE49-F238E27FC236}">
                <a16:creationId xmlns:a16="http://schemas.microsoft.com/office/drawing/2014/main" id="{365C8EC5-2944-8E76-DC51-6FC9627791CB}"/>
              </a:ext>
            </a:extLst>
          </p:cNvPr>
          <p:cNvSpPr/>
          <p:nvPr/>
        </p:nvSpPr>
        <p:spPr>
          <a:xfrm>
            <a:off x="1137920" y="4535402"/>
            <a:ext cx="3708400" cy="360233"/>
          </a:xfrm>
          <a:prstGeom prst="roundRect">
            <a:avLst>
              <a:gd name="adj" fmla="val 50000"/>
            </a:avLst>
          </a:prstGeom>
          <a:solidFill>
            <a:srgbClr val="ED8300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5400000" sx="90000" sy="90000" algn="ctr" rotWithShape="0">
              <a:srgbClr val="ED83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D6593CFB-C447-C9CC-02E0-334E392DD043}"/>
              </a:ext>
            </a:extLst>
          </p:cNvPr>
          <p:cNvSpPr txBox="1"/>
          <p:nvPr/>
        </p:nvSpPr>
        <p:spPr>
          <a:xfrm>
            <a:off x="1137920" y="4583224"/>
            <a:ext cx="3708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特殊人群覆盖，符合“保基本”</a:t>
            </a:r>
          </a:p>
        </p:txBody>
      </p:sp>
      <p:sp>
        <p:nvSpPr>
          <p:cNvPr id="80" name="圆角矩形 33">
            <a:extLst>
              <a:ext uri="{FF2B5EF4-FFF2-40B4-BE49-F238E27FC236}">
                <a16:creationId xmlns:a16="http://schemas.microsoft.com/office/drawing/2014/main" id="{2ED92EBC-E20A-F051-7B9F-7D57019EF0A2}"/>
              </a:ext>
            </a:extLst>
          </p:cNvPr>
          <p:cNvSpPr/>
          <p:nvPr/>
        </p:nvSpPr>
        <p:spPr>
          <a:xfrm>
            <a:off x="7071360" y="4525242"/>
            <a:ext cx="3860800" cy="37623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5400000" sx="90000" sy="90000" algn="ctr" rotWithShape="0">
              <a:srgbClr val="7030A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6021636C-79F7-A53F-3783-F5A28D3C0B47}"/>
              </a:ext>
            </a:extLst>
          </p:cNvPr>
          <p:cNvSpPr txBox="1"/>
          <p:nvPr/>
        </p:nvSpPr>
        <p:spPr>
          <a:xfrm>
            <a:off x="7146230" y="4583224"/>
            <a:ext cx="3708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适应症明确，无临床滥用风险</a:t>
            </a:r>
          </a:p>
        </p:txBody>
      </p:sp>
    </p:spTree>
    <p:extLst>
      <p:ext uri="{BB962C8B-B14F-4D97-AF65-F5344CB8AC3E}">
        <p14:creationId xmlns:p14="http://schemas.microsoft.com/office/powerpoint/2010/main" val="8039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61F8F939-6D7A-DA25-7C8B-BA9F1AEE7860}"/>
              </a:ext>
            </a:extLst>
          </p:cNvPr>
          <p:cNvGrpSpPr/>
          <p:nvPr/>
        </p:nvGrpSpPr>
        <p:grpSpPr>
          <a:xfrm>
            <a:off x="6587415" y="4426471"/>
            <a:ext cx="5158376" cy="1666951"/>
            <a:chOff x="4343100" y="5232698"/>
            <a:chExt cx="3539785" cy="830191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C021528-F35B-F704-0322-58D873529A28}"/>
                </a:ext>
              </a:extLst>
            </p:cNvPr>
            <p:cNvSpPr/>
            <p:nvPr/>
          </p:nvSpPr>
          <p:spPr>
            <a:xfrm>
              <a:off x="4350646" y="5338989"/>
              <a:ext cx="3532239" cy="723900"/>
            </a:xfrm>
            <a:prstGeom prst="ellipse">
              <a:avLst/>
            </a:prstGeom>
            <a:gradFill flip="none" rotWithShape="1">
              <a:gsLst>
                <a:gs pos="16000">
                  <a:srgbClr val="652B91">
                    <a:lumMod val="50000"/>
                  </a:srgbClr>
                </a:gs>
                <a:gs pos="90000">
                  <a:srgbClr val="652B91">
                    <a:lumMod val="75000"/>
                  </a:srgbClr>
                </a:gs>
                <a:gs pos="55000">
                  <a:srgbClr val="652B91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F5258FFF-B42E-17AB-EF97-788F4A29A8CD}"/>
                </a:ext>
              </a:extLst>
            </p:cNvPr>
            <p:cNvSpPr/>
            <p:nvPr/>
          </p:nvSpPr>
          <p:spPr>
            <a:xfrm>
              <a:off x="4343100" y="5232698"/>
              <a:ext cx="3532239" cy="723900"/>
            </a:xfrm>
            <a:prstGeom prst="ellipse">
              <a:avLst/>
            </a:prstGeom>
            <a:gradFill>
              <a:gsLst>
                <a:gs pos="18000">
                  <a:srgbClr val="652B91">
                    <a:lumMod val="82000"/>
                    <a:lumOff val="18000"/>
                  </a:srgbClr>
                </a:gs>
                <a:gs pos="99000">
                  <a:srgbClr val="652B91"/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圆角矩形 11">
            <a:extLst>
              <a:ext uri="{FF2B5EF4-FFF2-40B4-BE49-F238E27FC236}">
                <a16:creationId xmlns:a16="http://schemas.microsoft.com/office/drawing/2014/main" id="{51BF608F-ABAE-2E71-D082-E67058147B3F}"/>
              </a:ext>
            </a:extLst>
          </p:cNvPr>
          <p:cNvSpPr/>
          <p:nvPr/>
        </p:nvSpPr>
        <p:spPr>
          <a:xfrm>
            <a:off x="295907" y="2694713"/>
            <a:ext cx="5876018" cy="1434288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70000"/>
            </a:srgbClr>
          </a:solidFill>
          <a:ln w="635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57" name="圆角矩形 11">
            <a:extLst>
              <a:ext uri="{FF2B5EF4-FFF2-40B4-BE49-F238E27FC236}">
                <a16:creationId xmlns:a16="http://schemas.microsoft.com/office/drawing/2014/main" id="{6CFBAF71-6D76-5C6A-1223-CBD3DA403349}"/>
              </a:ext>
            </a:extLst>
          </p:cNvPr>
          <p:cNvSpPr/>
          <p:nvPr/>
        </p:nvSpPr>
        <p:spPr>
          <a:xfrm>
            <a:off x="6300339" y="2692008"/>
            <a:ext cx="5741887" cy="1434288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70000"/>
            </a:srgbClr>
          </a:solidFill>
          <a:ln w="635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58" name="圆角矩形 11">
            <a:extLst>
              <a:ext uri="{FF2B5EF4-FFF2-40B4-BE49-F238E27FC236}">
                <a16:creationId xmlns:a16="http://schemas.microsoft.com/office/drawing/2014/main" id="{961527C6-7CCC-C4DD-F61D-73196232A594}"/>
              </a:ext>
            </a:extLst>
          </p:cNvPr>
          <p:cNvSpPr/>
          <p:nvPr/>
        </p:nvSpPr>
        <p:spPr>
          <a:xfrm>
            <a:off x="281096" y="4426851"/>
            <a:ext cx="5897684" cy="1434288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70000"/>
            </a:srgbClr>
          </a:solidFill>
          <a:ln w="635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59" name="圆角矩形 11">
            <a:extLst>
              <a:ext uri="{FF2B5EF4-FFF2-40B4-BE49-F238E27FC236}">
                <a16:creationId xmlns:a16="http://schemas.microsoft.com/office/drawing/2014/main" id="{25590E96-D58D-0B09-1F97-DF2E0929C2B5}"/>
              </a:ext>
            </a:extLst>
          </p:cNvPr>
          <p:cNvSpPr/>
          <p:nvPr/>
        </p:nvSpPr>
        <p:spPr>
          <a:xfrm>
            <a:off x="6309379" y="981821"/>
            <a:ext cx="5741887" cy="1474809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70000"/>
            </a:srgbClr>
          </a:solidFill>
          <a:ln w="635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60" name="圆角矩形 11">
            <a:extLst>
              <a:ext uri="{FF2B5EF4-FFF2-40B4-BE49-F238E27FC236}">
                <a16:creationId xmlns:a16="http://schemas.microsoft.com/office/drawing/2014/main" id="{D38A4599-BC4F-E978-E615-BD2E57D331A8}"/>
              </a:ext>
            </a:extLst>
          </p:cNvPr>
          <p:cNvSpPr/>
          <p:nvPr/>
        </p:nvSpPr>
        <p:spPr>
          <a:xfrm>
            <a:off x="303317" y="985728"/>
            <a:ext cx="5876018" cy="1474809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70000"/>
            </a:srgbClr>
          </a:solidFill>
          <a:ln w="635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61" name="标题">
            <a:extLst>
              <a:ext uri="{FF2B5EF4-FFF2-40B4-BE49-F238E27FC236}">
                <a16:creationId xmlns:a16="http://schemas.microsoft.com/office/drawing/2014/main" id="{6471A261-72E8-6CDD-63AB-1875E751F5C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-7570"/>
            <a:ext cx="972686" cy="4996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buSzPct val="100000"/>
              <a:defRPr/>
            </a:pPr>
            <a:r>
              <a:rPr lang="zh-CN" altLang="en-US" sz="2800" b="1">
                <a:solidFill>
                  <a:srgbClr val="692D97"/>
                </a:solidFill>
                <a:cs typeface="+mn-ea"/>
                <a:sym typeface="+mn-lt"/>
              </a:rPr>
              <a:t>目录</a:t>
            </a:r>
            <a:endParaRPr lang="en-US" altLang="zh-CN" sz="2800" b="1">
              <a:solidFill>
                <a:srgbClr val="692D97"/>
              </a:solidFill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D6174366-2172-9BC7-C9AE-33B5D70FE792}"/>
              </a:ext>
            </a:extLst>
          </p:cNvPr>
          <p:cNvGrpSpPr/>
          <p:nvPr/>
        </p:nvGrpSpPr>
        <p:grpSpPr>
          <a:xfrm>
            <a:off x="470405" y="1284588"/>
            <a:ext cx="4326816" cy="799780"/>
            <a:chOff x="398406" y="801110"/>
            <a:chExt cx="4326816" cy="799780"/>
          </a:xfrm>
        </p:grpSpPr>
        <p:cxnSp>
          <p:nvCxnSpPr>
            <p:cNvPr id="63" name="直线连接符 7">
              <a:extLst>
                <a:ext uri="{FF2B5EF4-FFF2-40B4-BE49-F238E27FC236}">
                  <a16:creationId xmlns:a16="http://schemas.microsoft.com/office/drawing/2014/main" id="{A3E6CC53-4345-4976-6F3D-846432F4C31A}"/>
                </a:ext>
              </a:extLst>
            </p:cNvPr>
            <p:cNvCxnSpPr/>
            <p:nvPr/>
          </p:nvCxnSpPr>
          <p:spPr>
            <a:xfrm>
              <a:off x="398406" y="801110"/>
              <a:ext cx="2581569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6A6B1F2C-A5F8-4292-25BE-695466C5FF05}"/>
                </a:ext>
              </a:extLst>
            </p:cNvPr>
            <p:cNvGrpSpPr/>
            <p:nvPr/>
          </p:nvGrpSpPr>
          <p:grpSpPr>
            <a:xfrm>
              <a:off x="567650" y="943587"/>
              <a:ext cx="691468" cy="657303"/>
              <a:chOff x="567650" y="943587"/>
              <a:chExt cx="691468" cy="657303"/>
            </a:xfrm>
          </p:grpSpPr>
          <p:sp>
            <p:nvSpPr>
              <p:cNvPr id="67" name="剪去对角的矩形 9">
                <a:extLst>
                  <a:ext uri="{FF2B5EF4-FFF2-40B4-BE49-F238E27FC236}">
                    <a16:creationId xmlns:a16="http://schemas.microsoft.com/office/drawing/2014/main" id="{1537DE52-EA2F-76AB-5CDE-53A159203911}"/>
                  </a:ext>
                </a:extLst>
              </p:cNvPr>
              <p:cNvSpPr/>
              <p:nvPr/>
            </p:nvSpPr>
            <p:spPr>
              <a:xfrm rot="5400000">
                <a:off x="654928" y="1056584"/>
                <a:ext cx="457028" cy="631583"/>
              </a:xfrm>
              <a:prstGeom prst="snip2DiagRect">
                <a:avLst>
                  <a:gd name="adj1" fmla="val 0"/>
                  <a:gd name="adj2" fmla="val 25786"/>
                </a:avLst>
              </a:prstGeom>
              <a:solidFill>
                <a:srgbClr val="652B9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C3447767-6C0A-609B-D66F-D09F0097E0CC}"/>
                  </a:ext>
                </a:extLst>
              </p:cNvPr>
              <p:cNvSpPr txBox="1"/>
              <p:nvPr/>
            </p:nvSpPr>
            <p:spPr>
              <a:xfrm>
                <a:off x="688449" y="943587"/>
                <a:ext cx="570669" cy="61555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4000" b="1" i="0" u="none" strike="noStrike" kern="0" cap="none" spc="0" normalizeH="0" baseline="0" noProof="0">
                    <a:ln w="31750">
                      <a:solidFill>
                        <a:srgbClr val="652B91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1" lang="zh-CN" altLang="en-US" sz="4000" b="1" i="0" u="none" strike="noStrike" kern="0" cap="none" spc="0" normalizeH="0" baseline="0" noProof="0">
                  <a:ln w="31750">
                    <a:solidFill>
                      <a:srgbClr val="652B91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3D020CA7-0EFF-5817-BBD5-79B4AB84CB8F}"/>
                </a:ext>
              </a:extLst>
            </p:cNvPr>
            <p:cNvSpPr txBox="1"/>
            <p:nvPr/>
          </p:nvSpPr>
          <p:spPr>
            <a:xfrm>
              <a:off x="1441092" y="1141271"/>
              <a:ext cx="153888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药品基本信息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97FC13A3-10C9-5EE5-7817-A529C9FBC95D}"/>
                </a:ext>
              </a:extLst>
            </p:cNvPr>
            <p:cNvSpPr txBox="1"/>
            <p:nvPr/>
          </p:nvSpPr>
          <p:spPr>
            <a:xfrm>
              <a:off x="3068278" y="1098304"/>
              <a:ext cx="1656944" cy="2889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5.1</a:t>
              </a:r>
              <a:r>
                <a:rPr kumimoji="1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类创新药</a:t>
              </a: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D790D5AF-7DB2-D1FC-8F29-A73801CF822F}"/>
              </a:ext>
            </a:extLst>
          </p:cNvPr>
          <p:cNvGrpSpPr/>
          <p:nvPr/>
        </p:nvGrpSpPr>
        <p:grpSpPr>
          <a:xfrm>
            <a:off x="389037" y="3026232"/>
            <a:ext cx="2520000" cy="568426"/>
            <a:chOff x="449450" y="851344"/>
            <a:chExt cx="2520000" cy="568426"/>
          </a:xfrm>
        </p:grpSpPr>
        <p:cxnSp>
          <p:nvCxnSpPr>
            <p:cNvPr id="70" name="直线连接符 7">
              <a:extLst>
                <a:ext uri="{FF2B5EF4-FFF2-40B4-BE49-F238E27FC236}">
                  <a16:creationId xmlns:a16="http://schemas.microsoft.com/office/drawing/2014/main" id="{FA410CF0-1C95-E04C-C167-7AC362E927A9}"/>
                </a:ext>
              </a:extLst>
            </p:cNvPr>
            <p:cNvCxnSpPr/>
            <p:nvPr/>
          </p:nvCxnSpPr>
          <p:spPr>
            <a:xfrm>
              <a:off x="449450" y="851344"/>
              <a:ext cx="2520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DD8AEA7F-84C6-094B-20ED-A08726FCF818}"/>
                </a:ext>
              </a:extLst>
            </p:cNvPr>
            <p:cNvSpPr txBox="1"/>
            <p:nvPr/>
          </p:nvSpPr>
          <p:spPr>
            <a:xfrm>
              <a:off x="1518044" y="1111993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kumimoji="1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cs typeface="OPPOSans M" pitchFamily="18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有效性优势</a:t>
              </a: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A9C8DE54-8B31-872D-8C19-58F58D0489F4}"/>
              </a:ext>
            </a:extLst>
          </p:cNvPr>
          <p:cNvGrpSpPr/>
          <p:nvPr/>
        </p:nvGrpSpPr>
        <p:grpSpPr>
          <a:xfrm>
            <a:off x="607292" y="3119511"/>
            <a:ext cx="691468" cy="657303"/>
            <a:chOff x="567650" y="943587"/>
            <a:chExt cx="691468" cy="657303"/>
          </a:xfrm>
        </p:grpSpPr>
        <p:sp>
          <p:nvSpPr>
            <p:cNvPr id="73" name="剪去对角的矩形 9">
              <a:extLst>
                <a:ext uri="{FF2B5EF4-FFF2-40B4-BE49-F238E27FC236}">
                  <a16:creationId xmlns:a16="http://schemas.microsoft.com/office/drawing/2014/main" id="{F5D3178C-AB13-573F-87AF-59D586DEA57D}"/>
                </a:ext>
              </a:extLst>
            </p:cNvPr>
            <p:cNvSpPr/>
            <p:nvPr/>
          </p:nvSpPr>
          <p:spPr>
            <a:xfrm rot="5400000">
              <a:off x="654928" y="1056584"/>
              <a:ext cx="457028" cy="631583"/>
            </a:xfrm>
            <a:prstGeom prst="snip2DiagRect">
              <a:avLst>
                <a:gd name="adj1" fmla="val 0"/>
                <a:gd name="adj2" fmla="val 25786"/>
              </a:avLst>
            </a:prstGeom>
            <a:solidFill>
              <a:srgbClr val="652B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34E6013A-BC4D-9C16-42BE-61D53DB53684}"/>
                </a:ext>
              </a:extLst>
            </p:cNvPr>
            <p:cNvSpPr txBox="1"/>
            <p:nvPr/>
          </p:nvSpPr>
          <p:spPr>
            <a:xfrm>
              <a:off x="688449" y="943587"/>
              <a:ext cx="570669" cy="615553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4000" b="1" i="0" u="none" strike="noStrike" kern="0" cap="none" spc="0" normalizeH="0" baseline="0" noProof="0">
                  <a:ln w="31750">
                    <a:solidFill>
                      <a:srgbClr val="652B91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1" lang="zh-CN" altLang="en-US" sz="4000" b="1" i="0" u="none" strike="noStrike" kern="0" cap="none" spc="0" normalizeH="0" baseline="0" noProof="0">
                <a:ln w="31750">
                  <a:solidFill>
                    <a:srgbClr val="652B91"/>
                  </a:solidFill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6F330F1-C693-3010-FF8E-B15F73FB18A0}"/>
              </a:ext>
            </a:extLst>
          </p:cNvPr>
          <p:cNvGrpSpPr/>
          <p:nvPr/>
        </p:nvGrpSpPr>
        <p:grpSpPr>
          <a:xfrm>
            <a:off x="6417319" y="1241621"/>
            <a:ext cx="5328472" cy="842747"/>
            <a:chOff x="398406" y="801110"/>
            <a:chExt cx="5328472" cy="842747"/>
          </a:xfrm>
        </p:grpSpPr>
        <p:cxnSp>
          <p:nvCxnSpPr>
            <p:cNvPr id="76" name="直线连接符 7">
              <a:extLst>
                <a:ext uri="{FF2B5EF4-FFF2-40B4-BE49-F238E27FC236}">
                  <a16:creationId xmlns:a16="http://schemas.microsoft.com/office/drawing/2014/main" id="{72BE5C12-4452-AF4E-21D2-F52F843EA2E2}"/>
                </a:ext>
              </a:extLst>
            </p:cNvPr>
            <p:cNvCxnSpPr/>
            <p:nvPr/>
          </p:nvCxnSpPr>
          <p:spPr>
            <a:xfrm>
              <a:off x="398406" y="801110"/>
              <a:ext cx="2520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A37DA03B-B067-72D8-3545-B89579609FF0}"/>
                </a:ext>
              </a:extLst>
            </p:cNvPr>
            <p:cNvGrpSpPr/>
            <p:nvPr/>
          </p:nvGrpSpPr>
          <p:grpSpPr>
            <a:xfrm>
              <a:off x="567650" y="943587"/>
              <a:ext cx="691468" cy="657303"/>
              <a:chOff x="567650" y="943587"/>
              <a:chExt cx="691468" cy="657303"/>
            </a:xfrm>
          </p:grpSpPr>
          <p:sp>
            <p:nvSpPr>
              <p:cNvPr id="80" name="剪去对角的矩形 9">
                <a:extLst>
                  <a:ext uri="{FF2B5EF4-FFF2-40B4-BE49-F238E27FC236}">
                    <a16:creationId xmlns:a16="http://schemas.microsoft.com/office/drawing/2014/main" id="{001444FD-E86B-C5FA-8B3A-5D7E992136B2}"/>
                  </a:ext>
                </a:extLst>
              </p:cNvPr>
              <p:cNvSpPr/>
              <p:nvPr/>
            </p:nvSpPr>
            <p:spPr>
              <a:xfrm rot="5400000">
                <a:off x="654928" y="1056584"/>
                <a:ext cx="457028" cy="631583"/>
              </a:xfrm>
              <a:prstGeom prst="snip2DiagRect">
                <a:avLst>
                  <a:gd name="adj1" fmla="val 0"/>
                  <a:gd name="adj2" fmla="val 25786"/>
                </a:avLst>
              </a:prstGeom>
              <a:solidFill>
                <a:srgbClr val="652B9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87309E16-FB9E-EB1E-2BA3-D8600EA91605}"/>
                  </a:ext>
                </a:extLst>
              </p:cNvPr>
              <p:cNvSpPr txBox="1"/>
              <p:nvPr/>
            </p:nvSpPr>
            <p:spPr>
              <a:xfrm>
                <a:off x="688449" y="943587"/>
                <a:ext cx="570669" cy="61555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4000" b="1" i="0" u="none" strike="noStrike" kern="0" cap="none" spc="0" normalizeH="0" baseline="0" noProof="0">
                    <a:ln w="31750">
                      <a:solidFill>
                        <a:srgbClr val="652B91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1" lang="zh-CN" altLang="en-US" sz="4000" b="1" i="0" u="none" strike="noStrike" kern="0" cap="none" spc="0" normalizeH="0" baseline="0" noProof="0">
                  <a:ln w="31750">
                    <a:solidFill>
                      <a:srgbClr val="652B91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E87E1B2A-C208-435E-29EC-1007C624EA59}"/>
                </a:ext>
              </a:extLst>
            </p:cNvPr>
            <p:cNvSpPr txBox="1"/>
            <p:nvPr/>
          </p:nvSpPr>
          <p:spPr>
            <a:xfrm>
              <a:off x="1441092" y="1141271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创新性优势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D8B9501D-9FF8-53E1-6FC4-7E19566E5BD1}"/>
                </a:ext>
              </a:extLst>
            </p:cNvPr>
            <p:cNvSpPr txBox="1"/>
            <p:nvPr/>
          </p:nvSpPr>
          <p:spPr>
            <a:xfrm>
              <a:off x="3221064" y="1034844"/>
              <a:ext cx="2505814" cy="609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2025MDS*</a:t>
              </a:r>
              <a:r>
                <a:rPr kumimoji="1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唯一列为双重机制药物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5E658B1D-1952-4804-D47F-E9B270A673A4}"/>
              </a:ext>
            </a:extLst>
          </p:cNvPr>
          <p:cNvGrpSpPr/>
          <p:nvPr/>
        </p:nvGrpSpPr>
        <p:grpSpPr>
          <a:xfrm>
            <a:off x="6418171" y="3026232"/>
            <a:ext cx="5524301" cy="799780"/>
            <a:chOff x="398406" y="801110"/>
            <a:chExt cx="5524301" cy="799780"/>
          </a:xfrm>
        </p:grpSpPr>
        <p:cxnSp>
          <p:nvCxnSpPr>
            <p:cNvPr id="83" name="直线连接符 7">
              <a:extLst>
                <a:ext uri="{FF2B5EF4-FFF2-40B4-BE49-F238E27FC236}">
                  <a16:creationId xmlns:a16="http://schemas.microsoft.com/office/drawing/2014/main" id="{4695C5B7-8077-187C-4A29-A32A2A7B0F51}"/>
                </a:ext>
              </a:extLst>
            </p:cNvPr>
            <p:cNvCxnSpPr/>
            <p:nvPr/>
          </p:nvCxnSpPr>
          <p:spPr>
            <a:xfrm>
              <a:off x="398406" y="801110"/>
              <a:ext cx="2581569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194B0914-BEF1-5B6C-3783-9006D2D42FB5}"/>
                </a:ext>
              </a:extLst>
            </p:cNvPr>
            <p:cNvGrpSpPr/>
            <p:nvPr/>
          </p:nvGrpSpPr>
          <p:grpSpPr>
            <a:xfrm>
              <a:off x="567650" y="943587"/>
              <a:ext cx="691468" cy="657303"/>
              <a:chOff x="567650" y="943587"/>
              <a:chExt cx="691468" cy="657303"/>
            </a:xfrm>
          </p:grpSpPr>
          <p:sp>
            <p:nvSpPr>
              <p:cNvPr id="87" name="剪去对角的矩形 9">
                <a:extLst>
                  <a:ext uri="{FF2B5EF4-FFF2-40B4-BE49-F238E27FC236}">
                    <a16:creationId xmlns:a16="http://schemas.microsoft.com/office/drawing/2014/main" id="{AD123A08-02A9-FDD5-89DD-3ED3D509F78D}"/>
                  </a:ext>
                </a:extLst>
              </p:cNvPr>
              <p:cNvSpPr/>
              <p:nvPr/>
            </p:nvSpPr>
            <p:spPr>
              <a:xfrm rot="5400000">
                <a:off x="654928" y="1056584"/>
                <a:ext cx="457028" cy="631583"/>
              </a:xfrm>
              <a:prstGeom prst="snip2DiagRect">
                <a:avLst>
                  <a:gd name="adj1" fmla="val 0"/>
                  <a:gd name="adj2" fmla="val 25786"/>
                </a:avLst>
              </a:prstGeom>
              <a:solidFill>
                <a:srgbClr val="652B9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2CD493D8-35F0-F42D-2A03-90D27329191D}"/>
                  </a:ext>
                </a:extLst>
              </p:cNvPr>
              <p:cNvSpPr txBox="1"/>
              <p:nvPr/>
            </p:nvSpPr>
            <p:spPr>
              <a:xfrm>
                <a:off x="688449" y="943587"/>
                <a:ext cx="570669" cy="61555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4000" b="1" i="0" u="none" strike="noStrike" kern="0" cap="none" spc="0" normalizeH="0" baseline="0" noProof="0">
                    <a:ln w="31750">
                      <a:solidFill>
                        <a:srgbClr val="652B91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1" lang="zh-CN" altLang="en-US" sz="4000" b="1" i="0" u="none" strike="noStrike" kern="0" cap="none" spc="0" normalizeH="0" baseline="0" noProof="0">
                  <a:ln w="31750">
                    <a:solidFill>
                      <a:srgbClr val="652B91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179EC0FE-724D-B729-8D57-CCD6FB0A98B4}"/>
                </a:ext>
              </a:extLst>
            </p:cNvPr>
            <p:cNvSpPr txBox="1"/>
            <p:nvPr/>
          </p:nvSpPr>
          <p:spPr>
            <a:xfrm>
              <a:off x="1441092" y="1141271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安全性优势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CE652963-1368-6C7F-007D-7B334B7B3CF5}"/>
                </a:ext>
              </a:extLst>
            </p:cNvPr>
            <p:cNvSpPr txBox="1"/>
            <p:nvPr/>
          </p:nvSpPr>
          <p:spPr>
            <a:xfrm>
              <a:off x="3199558" y="1109095"/>
              <a:ext cx="2723149" cy="2889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药物相互作用风险低</a:t>
              </a:r>
              <a:endParaRPr kumimoji="1" lang="en-US" altLang="zh-CN" sz="1600" b="1" i="0" u="none" strike="noStrike" kern="0" cap="none" spc="0" normalizeH="0" baseline="0" noProof="0">
                <a:ln>
                  <a:noFill/>
                </a:ln>
                <a:solidFill>
                  <a:srgbClr val="692D9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8EEA1513-6A70-1784-C92D-30512D59B890}"/>
              </a:ext>
            </a:extLst>
          </p:cNvPr>
          <p:cNvGrpSpPr/>
          <p:nvPr/>
        </p:nvGrpSpPr>
        <p:grpSpPr>
          <a:xfrm>
            <a:off x="389037" y="4718225"/>
            <a:ext cx="5782888" cy="976658"/>
            <a:chOff x="398406" y="801110"/>
            <a:chExt cx="5652291" cy="976658"/>
          </a:xfrm>
        </p:grpSpPr>
        <p:cxnSp>
          <p:nvCxnSpPr>
            <p:cNvPr id="90" name="直线连接符 7">
              <a:extLst>
                <a:ext uri="{FF2B5EF4-FFF2-40B4-BE49-F238E27FC236}">
                  <a16:creationId xmlns:a16="http://schemas.microsoft.com/office/drawing/2014/main" id="{0FB15FF1-8954-E072-1121-80E561DF6E03}"/>
                </a:ext>
              </a:extLst>
            </p:cNvPr>
            <p:cNvCxnSpPr/>
            <p:nvPr/>
          </p:nvCxnSpPr>
          <p:spPr>
            <a:xfrm>
              <a:off x="398406" y="801110"/>
              <a:ext cx="2520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CA8FCD1B-4B29-9B9F-5CCF-075045D3E82A}"/>
                </a:ext>
              </a:extLst>
            </p:cNvPr>
            <p:cNvGrpSpPr/>
            <p:nvPr/>
          </p:nvGrpSpPr>
          <p:grpSpPr>
            <a:xfrm>
              <a:off x="567650" y="943587"/>
              <a:ext cx="685024" cy="657303"/>
              <a:chOff x="567650" y="943587"/>
              <a:chExt cx="685024" cy="657303"/>
            </a:xfrm>
          </p:grpSpPr>
          <p:sp>
            <p:nvSpPr>
              <p:cNvPr id="94" name="剪去对角的矩形 9">
                <a:extLst>
                  <a:ext uri="{FF2B5EF4-FFF2-40B4-BE49-F238E27FC236}">
                    <a16:creationId xmlns:a16="http://schemas.microsoft.com/office/drawing/2014/main" id="{AB13C765-3003-3BE5-269B-0E6AA0AF1978}"/>
                  </a:ext>
                </a:extLst>
              </p:cNvPr>
              <p:cNvSpPr/>
              <p:nvPr/>
            </p:nvSpPr>
            <p:spPr>
              <a:xfrm rot="5400000">
                <a:off x="654928" y="1056584"/>
                <a:ext cx="457028" cy="631583"/>
              </a:xfrm>
              <a:prstGeom prst="snip2DiagRect">
                <a:avLst>
                  <a:gd name="adj1" fmla="val 0"/>
                  <a:gd name="adj2" fmla="val 25786"/>
                </a:avLst>
              </a:prstGeom>
              <a:solidFill>
                <a:srgbClr val="652B9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90A51EF7-FE0B-26C9-0CD9-548376515C99}"/>
                  </a:ext>
                </a:extLst>
              </p:cNvPr>
              <p:cNvSpPr txBox="1"/>
              <p:nvPr/>
            </p:nvSpPr>
            <p:spPr>
              <a:xfrm>
                <a:off x="694892" y="943587"/>
                <a:ext cx="557782" cy="61555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4000" b="1" i="0" u="none" strike="noStrike" kern="0" cap="none" spc="0" normalizeH="0" baseline="0" noProof="0">
                    <a:ln w="31750">
                      <a:solidFill>
                        <a:srgbClr val="652B91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05</a:t>
                </a:r>
                <a:endParaRPr kumimoji="1" lang="zh-CN" altLang="en-US" sz="4000" b="1" i="0" u="none" strike="noStrike" kern="0" cap="none" spc="0" normalizeH="0" baseline="0" noProof="0">
                  <a:ln w="31750">
                    <a:solidFill>
                      <a:srgbClr val="652B91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B74925E7-4B3B-75EE-3007-65B8C55F2455}"/>
                </a:ext>
              </a:extLst>
            </p:cNvPr>
            <p:cNvSpPr txBox="1"/>
            <p:nvPr/>
          </p:nvSpPr>
          <p:spPr>
            <a:xfrm>
              <a:off x="1441092" y="1141271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公平性优势</a:t>
              </a: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D44A6604-7BF5-2989-41B3-79968D6131BF}"/>
                </a:ext>
              </a:extLst>
            </p:cNvPr>
            <p:cNvSpPr txBox="1"/>
            <p:nvPr/>
          </p:nvSpPr>
          <p:spPr>
            <a:xfrm>
              <a:off x="3087514" y="848668"/>
              <a:ext cx="2963183" cy="9291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填补谈判目录帕金森药物空白</a:t>
              </a:r>
              <a:endParaRPr kumimoji="1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692D97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285750" marR="0" lvl="0" indent="-28575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zh-CN" altLang="en-US" sz="1600" b="1" kern="0" dirty="0">
                  <a:solidFill>
                    <a:srgbClr val="692D97"/>
                  </a:solidFill>
                  <a:cs typeface="+mn-ea"/>
                  <a:sym typeface="+mn-lt"/>
                </a:rPr>
                <a:t>填</a:t>
              </a:r>
              <a:r>
                <a:rPr kumimoji="1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92D97"/>
                  </a:solidFill>
                  <a:effectLst/>
                  <a:uLnTx/>
                  <a:uFillTx/>
                  <a:cs typeface="+mn-ea"/>
                  <a:sym typeface="+mn-lt"/>
                </a:rPr>
                <a:t>补帕金森病领域双机制药物空白</a:t>
              </a:r>
            </a:p>
          </p:txBody>
        </p:sp>
      </p:grpSp>
      <p:sp>
        <p:nvSpPr>
          <p:cNvPr id="96" name="文本框 21">
            <a:extLst>
              <a:ext uri="{FF2B5EF4-FFF2-40B4-BE49-F238E27FC236}">
                <a16:creationId xmlns:a16="http://schemas.microsoft.com/office/drawing/2014/main" id="{28C19CAE-3579-FA61-5935-539A4178FCBF}"/>
              </a:ext>
            </a:extLst>
          </p:cNvPr>
          <p:cNvSpPr txBox="1"/>
          <p:nvPr/>
        </p:nvSpPr>
        <p:spPr>
          <a:xfrm>
            <a:off x="6309379" y="2439240"/>
            <a:ext cx="3291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dirty="0">
                <a:solidFill>
                  <a:srgbClr val="000000"/>
                </a:solidFill>
                <a:cs typeface="+mn-ea"/>
                <a:sym typeface="+mn-lt"/>
              </a:rPr>
              <a:t>*2025</a:t>
            </a:r>
            <a:r>
              <a:rPr lang="zh-CN" altLang="en-US" sz="900" dirty="0">
                <a:solidFill>
                  <a:srgbClr val="000000"/>
                </a:solidFill>
                <a:cs typeface="+mn-ea"/>
                <a:sym typeface="+mn-lt"/>
              </a:rPr>
              <a:t>年全球帕金森病与运动障碍协会症状波动治疗循证建议</a:t>
            </a:r>
            <a:endParaRPr lang="en-US" altLang="zh-CN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FF0A5C44-DF3B-92ED-A293-E216E998BDED}"/>
              </a:ext>
            </a:extLst>
          </p:cNvPr>
          <p:cNvSpPr txBox="1"/>
          <p:nvPr/>
        </p:nvSpPr>
        <p:spPr>
          <a:xfrm>
            <a:off x="3140277" y="3096537"/>
            <a:ext cx="2976299" cy="92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>
                <a:solidFill>
                  <a:srgbClr val="692D97"/>
                </a:solidFill>
                <a:cs typeface="+mn-ea"/>
                <a:sym typeface="+mn-lt"/>
              </a:rPr>
              <a:t>更优改善症状波动及运动症状</a:t>
            </a:r>
            <a:endParaRPr kumimoji="1" lang="en-US" altLang="zh-CN" sz="1600" b="1">
              <a:solidFill>
                <a:srgbClr val="692D97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>
                <a:solidFill>
                  <a:srgbClr val="692D97"/>
                </a:solidFill>
                <a:cs typeface="+mn-ea"/>
                <a:sym typeface="+mn-lt"/>
              </a:rPr>
              <a:t>更多非运动症状同步改善</a:t>
            </a:r>
            <a:endParaRPr kumimoji="1" lang="en-US" altLang="zh-CN" sz="1600" b="1">
              <a:solidFill>
                <a:srgbClr val="692D97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>
                <a:solidFill>
                  <a:srgbClr val="692D97"/>
                </a:solidFill>
                <a:cs typeface="+mn-ea"/>
                <a:sym typeface="+mn-lt"/>
              </a:rPr>
              <a:t>长期有效</a:t>
            </a: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0D0DB1E2-1F51-C57B-1FED-1A475CD40DE7}"/>
              </a:ext>
            </a:extLst>
          </p:cNvPr>
          <p:cNvGrpSpPr/>
          <p:nvPr/>
        </p:nvGrpSpPr>
        <p:grpSpPr>
          <a:xfrm>
            <a:off x="6598411" y="4148232"/>
            <a:ext cx="5312492" cy="1812621"/>
            <a:chOff x="2503762" y="4244000"/>
            <a:chExt cx="9177954" cy="1557718"/>
          </a:xfrm>
        </p:grpSpPr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BECD484D-AF8C-03C7-9826-7D23B4F0BC42}"/>
                </a:ext>
              </a:extLst>
            </p:cNvPr>
            <p:cNvSpPr/>
            <p:nvPr/>
          </p:nvSpPr>
          <p:spPr>
            <a:xfrm>
              <a:off x="3028861" y="4244000"/>
              <a:ext cx="8652855" cy="15577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7E4077EC-85EC-BB67-F615-53B380768758}"/>
                </a:ext>
              </a:extLst>
            </p:cNvPr>
            <p:cNvSpPr txBox="1"/>
            <p:nvPr/>
          </p:nvSpPr>
          <p:spPr>
            <a:xfrm>
              <a:off x="2503762" y="4727422"/>
              <a:ext cx="8873707" cy="729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defTabSz="457200">
                <a:lnSpc>
                  <a:spcPct val="120000"/>
                </a:lnSpc>
                <a:defRPr/>
              </a:pPr>
              <a:r>
                <a:rPr kumimoji="1" lang="zh-CN" altLang="en-US" sz="2400" b="1" kern="0" dirty="0">
                  <a:solidFill>
                    <a:srgbClr val="FFFFFF"/>
                  </a:solidFill>
                  <a:cs typeface="+mn-ea"/>
                  <a:sym typeface="+mn-lt"/>
                </a:rPr>
                <a:t>全新一代单胺氧化酶</a:t>
              </a:r>
              <a:r>
                <a:rPr kumimoji="1" lang="en-US" altLang="zh-CN" sz="2400" b="1" kern="0" dirty="0">
                  <a:solidFill>
                    <a:srgbClr val="FFFFFF"/>
                  </a:solidFill>
                  <a:cs typeface="+mn-ea"/>
                  <a:sym typeface="+mn-lt"/>
                </a:rPr>
                <a:t>B</a:t>
              </a:r>
              <a:r>
                <a:rPr kumimoji="1" lang="zh-CN" altLang="en-US" sz="2400" b="1" kern="0" dirty="0">
                  <a:solidFill>
                    <a:srgbClr val="FFFFFF"/>
                  </a:solidFill>
                  <a:cs typeface="+mn-ea"/>
                  <a:sym typeface="+mn-lt"/>
                </a:rPr>
                <a:t>抑制剂</a:t>
              </a:r>
              <a:endParaRPr kumimoji="1" lang="en-US" altLang="zh-CN" sz="2400" b="1" kern="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pPr marL="0" marR="0" lvl="0" indent="0" algn="ctr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全球唯一双重机制抗帕药物</a:t>
              </a: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B855237F-A90D-F5A0-6E49-EC2718C80F77}"/>
                </a:ext>
              </a:extLst>
            </p:cNvPr>
            <p:cNvSpPr/>
            <p:nvPr/>
          </p:nvSpPr>
          <p:spPr>
            <a:xfrm>
              <a:off x="3161667" y="4357927"/>
              <a:ext cx="181994" cy="368319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13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0">
            <a:extLst>
              <a:ext uri="{FF2B5EF4-FFF2-40B4-BE49-F238E27FC236}">
                <a16:creationId xmlns:a16="http://schemas.microsoft.com/office/drawing/2014/main" id="{610CBBDD-1F8F-19D0-32F3-1C029FCE437A}"/>
              </a:ext>
            </a:extLst>
          </p:cNvPr>
          <p:cNvSpPr/>
          <p:nvPr/>
        </p:nvSpPr>
        <p:spPr>
          <a:xfrm>
            <a:off x="228196" y="1075236"/>
            <a:ext cx="5940804" cy="5228160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B2D7747-D7B0-EF4A-2EB8-C642D5979377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35" name="直线连接符 13">
              <a:extLst>
                <a:ext uri="{FF2B5EF4-FFF2-40B4-BE49-F238E27FC236}">
                  <a16:creationId xmlns:a16="http://schemas.microsoft.com/office/drawing/2014/main" id="{BD387A7D-1EDC-CD29-5879-490209DFF4F1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36" name="圆角矩形 14">
              <a:extLst>
                <a:ext uri="{FF2B5EF4-FFF2-40B4-BE49-F238E27FC236}">
                  <a16:creationId xmlns:a16="http://schemas.microsoft.com/office/drawing/2014/main" id="{F4A9B0E9-3362-8149-9E81-379E01E8A52E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7B1F269-AE9C-4B5D-BA10-C3E696A89C8B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药品基本信息</a:t>
              </a:r>
            </a:p>
          </p:txBody>
        </p:sp>
      </p:grpSp>
      <p:graphicFrame>
        <p:nvGraphicFramePr>
          <p:cNvPr id="38" name="表格 37">
            <a:extLst>
              <a:ext uri="{FF2B5EF4-FFF2-40B4-BE49-F238E27FC236}">
                <a16:creationId xmlns:a16="http://schemas.microsoft.com/office/drawing/2014/main" id="{80F7A16A-1896-F50D-8F16-9237D6078934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5332707"/>
              </p:ext>
            </p:extLst>
          </p:nvPr>
        </p:nvGraphicFramePr>
        <p:xfrm>
          <a:off x="354874" y="1234354"/>
          <a:ext cx="5685982" cy="4855276"/>
        </p:xfrm>
        <a:graphic>
          <a:graphicData uri="http://schemas.openxmlformats.org/drawingml/2006/table">
            <a:tbl>
              <a:tblPr firstRow="1" bandRow="1"/>
              <a:tblGrid>
                <a:gridCol w="94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90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7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120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通用名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400" b="1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甲磺酸沙非胺片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83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注册规格</a:t>
                      </a:r>
                      <a:r>
                        <a:rPr lang="en-US" altLang="zh-CN" sz="1200" b="1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按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  <a:r>
                        <a:rPr lang="it-IT" altLang="zh-CN" sz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H</a:t>
                      </a:r>
                      <a:r>
                        <a:rPr lang="it-IT" altLang="zh-CN" sz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19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FN</a:t>
                      </a:r>
                      <a:r>
                        <a:rPr lang="it-IT" altLang="zh-CN" sz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O</a:t>
                      </a:r>
                      <a:r>
                        <a:rPr lang="it-IT" altLang="zh-CN" sz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计 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50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mg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                         </a:t>
                      </a:r>
                      <a:r>
                        <a:rPr lang="zh-CN" altLang="it-IT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it-IT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r>
                        <a:rPr lang="it-IT" altLang="zh-CN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100mg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9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注册类别</a:t>
                      </a:r>
                      <a:endParaRPr lang="en-US" altLang="zh-CN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rgbClr val="692D97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5.1</a:t>
                      </a:r>
                      <a:r>
                        <a:rPr lang="zh-CN" altLang="en-US" sz="1400" b="1" kern="1200" dirty="0">
                          <a:solidFill>
                            <a:srgbClr val="692D97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类</a:t>
                      </a:r>
                      <a:endParaRPr lang="en-US" altLang="zh-CN" sz="1400" b="1" kern="1200" dirty="0">
                        <a:solidFill>
                          <a:srgbClr val="692D97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5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indent="0" algn="ctr" fontAlgn="auto">
                        <a:lnSpc>
                          <a:spcPct val="12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4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适应症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本品适用于原发性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帕金森病伴症状波动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（包括剂末恶化和开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关现象）成人患者的联合治疗（与左旋多巴合用，或与左旋多巴及其他帕金森病药物合用）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39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indent="0" algn="ctr" fontAlgn="auto">
                        <a:lnSpc>
                          <a:spcPct val="12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用法用量</a:t>
                      </a:r>
                      <a:r>
                        <a:rPr lang="en-US" altLang="zh-CN" sz="1200" b="1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本品治疗起始剂量为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50mg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，每日一次。服用两周后，可基于个体的临床需求和耐受性，将剂量增加至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100mg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，每日一次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41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indent="0" algn="ctr" fontAlgn="auto">
                        <a:lnSpc>
                          <a:spcPct val="12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中国大陆首次上市时间</a:t>
                      </a:r>
                      <a:endParaRPr lang="en-US" altLang="zh-CN" sz="1200" b="1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微软雅黑" panose="020B0503020204020204" charset="-122"/>
                        </a:defRPr>
                      </a:lvl9pPr>
                    </a:lstStyle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2024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indent="0" algn="ctr" defTabSz="914400" rtl="0" eaLnBrk="1" fontAlgn="auto" latinLnBrk="0" hangingPunct="1">
                        <a:lnSpc>
                          <a:spcPct val="12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全球首个上市国及上市时间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indent="0" algn="ctr" defTabSz="914400" rtl="0" eaLnBrk="1" fontAlgn="auto" latinLnBrk="0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2015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24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indent="0" algn="ctr" defTabSz="914400" rtl="0" eaLnBrk="1" fontAlgn="auto" latinLnBrk="0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欧盟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7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779"/>
                        </a:buClr>
                        <a:buSzTx/>
                        <a:buFont typeface="Wingdings" panose="05000000000000000000" charset="0"/>
                        <a:buNone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目前大陆地区同通用名药品</a:t>
                      </a:r>
                      <a:endParaRPr lang="en-US" altLang="zh-CN" sz="1200" b="1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779"/>
                        </a:buClr>
                        <a:buSzTx/>
                        <a:buFont typeface="Wingdings" panose="05000000000000000000" charset="0"/>
                        <a:buNone/>
                        <a:defRPr/>
                      </a:pPr>
                      <a:r>
                        <a:rPr lang="zh-CN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是否为</a:t>
                      </a:r>
                      <a:r>
                        <a:rPr lang="it-IT" altLang="zh-CN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OTC</a:t>
                      </a:r>
                      <a:r>
                        <a:rPr lang="zh-CN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药品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779"/>
                        </a:buClr>
                        <a:buSzTx/>
                        <a:buFont typeface="Wingdings" panose="05000000000000000000" charset="0"/>
                        <a:buNone/>
                        <a:defRPr/>
                      </a:pPr>
                      <a:r>
                        <a:rPr lang="zh-CN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是否</a:t>
                      </a:r>
                      <a:endParaRPr lang="en-US" altLang="zh-CN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779"/>
                        </a:buClr>
                        <a:buSzTx/>
                        <a:buFont typeface="Wingdings" panose="05000000000000000000" charset="0"/>
                        <a:buNone/>
                        <a:defRPr/>
                      </a:pPr>
                      <a:r>
                        <a:rPr lang="zh-CN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独家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Clr>
                          <a:srgbClr val="610779"/>
                        </a:buClr>
                        <a:buFont typeface="Wingdings" panose="05000000000000000000" charset="0"/>
                        <a:buNone/>
                      </a:pPr>
                      <a:r>
                        <a:rPr lang="zh-CN" altLang="en-US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否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" name="文本框 21">
            <a:extLst>
              <a:ext uri="{FF2B5EF4-FFF2-40B4-BE49-F238E27FC236}">
                <a16:creationId xmlns:a16="http://schemas.microsoft.com/office/drawing/2014/main" id="{B1522F1A-7C49-5CD5-5D8F-98FA0F4EFB10}"/>
              </a:ext>
            </a:extLst>
          </p:cNvPr>
          <p:cNvSpPr txBox="1"/>
          <p:nvPr/>
        </p:nvSpPr>
        <p:spPr>
          <a:xfrm>
            <a:off x="96078" y="6617617"/>
            <a:ext cx="120959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甲磺酸沙非胺片说明书（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2024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年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12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01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日）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甲磺酸雷沙吉兰片说明书（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2022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年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03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18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日）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3.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Stocchi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F,et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al. NPJ Parkinsons Dis. 2022;8(1):17.  4. de Bie RMA, et al. Mov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Disord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2025;40(5):776-794.</a:t>
            </a:r>
            <a:endParaRPr lang="it-IT" altLang="zh-CN" sz="6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FF2AEA39-89A4-CEA2-AA90-8E412667EDB8}"/>
              </a:ext>
            </a:extLst>
          </p:cNvPr>
          <p:cNvSpPr>
            <a:spLocks noChangeAspect="1"/>
          </p:cNvSpPr>
          <p:nvPr/>
        </p:nvSpPr>
        <p:spPr>
          <a:xfrm>
            <a:off x="354874" y="1187554"/>
            <a:ext cx="93600" cy="93600"/>
          </a:xfrm>
          <a:prstGeom prst="ellipse">
            <a:avLst/>
          </a:prstGeom>
          <a:solidFill>
            <a:srgbClr val="652B91"/>
          </a:solidFill>
          <a:ln w="31750" cap="flat" cmpd="sng" algn="ctr">
            <a:solidFill>
              <a:srgbClr val="652B9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82AF440-CDF3-5105-67CF-F36BA4BFBDA3}"/>
              </a:ext>
            </a:extLst>
          </p:cNvPr>
          <p:cNvGrpSpPr/>
          <p:nvPr/>
        </p:nvGrpSpPr>
        <p:grpSpPr>
          <a:xfrm>
            <a:off x="6404179" y="1088062"/>
            <a:ext cx="5502657" cy="1485021"/>
            <a:chOff x="6320033" y="917938"/>
            <a:chExt cx="5502657" cy="1485021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6189390A-7B45-8A8B-0D68-57C138D9151F}"/>
                </a:ext>
              </a:extLst>
            </p:cNvPr>
            <p:cNvGrpSpPr/>
            <p:nvPr/>
          </p:nvGrpSpPr>
          <p:grpSpPr>
            <a:xfrm>
              <a:off x="6320033" y="917938"/>
              <a:ext cx="5502657" cy="1485021"/>
              <a:chOff x="6320033" y="917938"/>
              <a:chExt cx="5502657" cy="1485021"/>
            </a:xfrm>
          </p:grpSpPr>
          <p:sp>
            <p:nvSpPr>
              <p:cNvPr id="45" name="圆角矩形 10">
                <a:extLst>
                  <a:ext uri="{FF2B5EF4-FFF2-40B4-BE49-F238E27FC236}">
                    <a16:creationId xmlns:a16="http://schemas.microsoft.com/office/drawing/2014/main" id="{DC44A402-AD21-9955-8DC5-8E2962B22FF5}"/>
                  </a:ext>
                </a:extLst>
              </p:cNvPr>
              <p:cNvSpPr/>
              <p:nvPr/>
            </p:nvSpPr>
            <p:spPr>
              <a:xfrm>
                <a:off x="6320033" y="1225723"/>
                <a:ext cx="5502656" cy="1177236"/>
              </a:xfrm>
              <a:prstGeom prst="roundRect">
                <a:avLst>
                  <a:gd name="adj" fmla="val 2410"/>
                </a:avLst>
              </a:prstGeom>
              <a:solidFill>
                <a:srgbClr val="FFFFFF"/>
              </a:solidFill>
              <a:ln w="6350" cap="flat" cmpd="sng" algn="ctr">
                <a:solidFill>
                  <a:srgbClr val="7833AC"/>
                </a:solidFill>
                <a:prstDash val="dash"/>
                <a:miter lim="800000"/>
              </a:ln>
              <a:effectLst>
                <a:outerShdw blurRad="584200" dist="152400" dir="5400000" sx="94000" sy="94000" algn="ctr" rotWithShape="0">
                  <a:srgbClr val="000000">
                    <a:lumMod val="50000"/>
                    <a:lumOff val="50000"/>
                    <a:alpha val="2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同侧圆角矩形 109">
                <a:extLst>
                  <a:ext uri="{FF2B5EF4-FFF2-40B4-BE49-F238E27FC236}">
                    <a16:creationId xmlns:a16="http://schemas.microsoft.com/office/drawing/2014/main" id="{83A138BF-6C24-5F4E-FEF1-4FEBEFC52FCC}"/>
                  </a:ext>
                </a:extLst>
              </p:cNvPr>
              <p:cNvSpPr/>
              <p:nvPr/>
            </p:nvSpPr>
            <p:spPr>
              <a:xfrm>
                <a:off x="6320034" y="917938"/>
                <a:ext cx="5502656" cy="345783"/>
              </a:xfrm>
              <a:prstGeom prst="round2SameRect">
                <a:avLst>
                  <a:gd name="adj1" fmla="val 15129"/>
                  <a:gd name="adj2" fmla="val 0"/>
                </a:avLst>
              </a:prstGeom>
              <a:gradFill flip="none" rotWithShape="1">
                <a:gsLst>
                  <a:gs pos="30000">
                    <a:srgbClr val="652B91"/>
                  </a:gs>
                  <a:gs pos="100000">
                    <a:srgbClr val="652B91">
                      <a:lumMod val="80000"/>
                      <a:lumOff val="20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7733AB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参照品的建议及理由</a:t>
                </a:r>
              </a:p>
            </p:txBody>
          </p:sp>
        </p:grpSp>
        <p:sp>
          <p:nvSpPr>
            <p:cNvPr id="43" name="Rectangle: Rounded Corners 4">
              <a:extLst>
                <a:ext uri="{FF2B5EF4-FFF2-40B4-BE49-F238E27FC236}">
                  <a16:creationId xmlns:a16="http://schemas.microsoft.com/office/drawing/2014/main" id="{335597BA-F376-3CE8-0DDA-FF2E0525E297}"/>
                </a:ext>
              </a:extLst>
            </p:cNvPr>
            <p:cNvSpPr/>
            <p:nvPr/>
          </p:nvSpPr>
          <p:spPr>
            <a:xfrm>
              <a:off x="6393399" y="1448770"/>
              <a:ext cx="1589495" cy="707056"/>
            </a:xfrm>
            <a:prstGeom prst="roundRect">
              <a:avLst/>
            </a:prstGeom>
            <a:solidFill>
              <a:srgbClr val="652B91">
                <a:lumMod val="20000"/>
                <a:lumOff val="8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甲磺酸雷沙吉兰片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（第二代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MAO-BI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094A293-641C-D33F-AB2F-89B73E2FBA57}"/>
                </a:ext>
              </a:extLst>
            </p:cNvPr>
            <p:cNvSpPr/>
            <p:nvPr/>
          </p:nvSpPr>
          <p:spPr>
            <a:xfrm>
              <a:off x="7982894" y="1339867"/>
              <a:ext cx="3839796" cy="1000919"/>
            </a:xfrm>
            <a:prstGeom prst="roundRect">
              <a:avLst>
                <a:gd name="adj" fmla="val 10164"/>
              </a:avLst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<a:noAutofit/>
            </a:bodyPr>
            <a:lstStyle/>
            <a:p>
              <a:pPr marL="179705" marR="0" lvl="0" indent="-17970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都具有单胺氧化酶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MAO-B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）抑制作用</a:t>
              </a:r>
              <a:r>
                <a:rPr kumimoji="0" lang="en-US" altLang="zh-CN" sz="1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1,2</a:t>
              </a:r>
            </a:p>
            <a:p>
              <a:pPr marL="179705" marR="0" lvl="0" indent="-17970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均可与左旋多巴联用治疗帕金森病症状波动</a:t>
              </a:r>
              <a:r>
                <a:rPr kumimoji="0" lang="en-US" altLang="zh-CN" sz="1400" b="0" i="0" u="none" strike="noStrike" kern="0" cap="none" spc="-5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1,2</a:t>
              </a:r>
              <a:endParaRPr kumimoji="0" lang="zh-CN" alt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3B1FF21-27A7-192A-2C6F-6A9C34873471}"/>
              </a:ext>
            </a:extLst>
          </p:cNvPr>
          <p:cNvGrpSpPr/>
          <p:nvPr/>
        </p:nvGrpSpPr>
        <p:grpSpPr>
          <a:xfrm>
            <a:off x="6428382" y="2807414"/>
            <a:ext cx="5502657" cy="3495983"/>
            <a:chOff x="6320033" y="917938"/>
            <a:chExt cx="5502657" cy="3495983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16440C6B-1990-4575-4751-6C8EEC6E3C04}"/>
                </a:ext>
              </a:extLst>
            </p:cNvPr>
            <p:cNvGrpSpPr/>
            <p:nvPr/>
          </p:nvGrpSpPr>
          <p:grpSpPr>
            <a:xfrm>
              <a:off x="6320033" y="917938"/>
              <a:ext cx="5502657" cy="3495983"/>
              <a:chOff x="6320033" y="917938"/>
              <a:chExt cx="5502657" cy="3495983"/>
            </a:xfrm>
          </p:grpSpPr>
          <p:sp>
            <p:nvSpPr>
              <p:cNvPr id="50" name="圆角矩形 10">
                <a:extLst>
                  <a:ext uri="{FF2B5EF4-FFF2-40B4-BE49-F238E27FC236}">
                    <a16:creationId xmlns:a16="http://schemas.microsoft.com/office/drawing/2014/main" id="{00767209-55D7-EA48-3E63-14C1EFD1A5F1}"/>
                  </a:ext>
                </a:extLst>
              </p:cNvPr>
              <p:cNvSpPr/>
              <p:nvPr/>
            </p:nvSpPr>
            <p:spPr>
              <a:xfrm>
                <a:off x="6320033" y="1225722"/>
                <a:ext cx="5502656" cy="3188199"/>
              </a:xfrm>
              <a:prstGeom prst="roundRect">
                <a:avLst>
                  <a:gd name="adj" fmla="val 2410"/>
                </a:avLst>
              </a:prstGeom>
              <a:solidFill>
                <a:srgbClr val="FFFFFF"/>
              </a:solidFill>
              <a:ln w="3175" cap="flat" cmpd="sng" algn="ctr">
                <a:noFill/>
                <a:prstDash val="dash"/>
                <a:miter lim="800000"/>
              </a:ln>
              <a:effectLst>
                <a:outerShdw blurRad="584200" dist="152400" dir="5400000" sx="94000" sy="94000" algn="ctr" rotWithShape="0">
                  <a:srgbClr val="000000">
                    <a:lumMod val="50000"/>
                    <a:lumOff val="50000"/>
                    <a:alpha val="2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同侧圆角矩形 109">
                <a:extLst>
                  <a:ext uri="{FF2B5EF4-FFF2-40B4-BE49-F238E27FC236}">
                    <a16:creationId xmlns:a16="http://schemas.microsoft.com/office/drawing/2014/main" id="{701427A0-ACAF-6AFF-571F-D72309FA3FDC}"/>
                  </a:ext>
                </a:extLst>
              </p:cNvPr>
              <p:cNvSpPr/>
              <p:nvPr/>
            </p:nvSpPr>
            <p:spPr>
              <a:xfrm>
                <a:off x="6320034" y="917938"/>
                <a:ext cx="5502656" cy="345783"/>
              </a:xfrm>
              <a:prstGeom prst="round2SameRect">
                <a:avLst>
                  <a:gd name="adj1" fmla="val 15129"/>
                  <a:gd name="adj2" fmla="val 0"/>
                </a:avLst>
              </a:prstGeom>
              <a:gradFill flip="none" rotWithShape="1">
                <a:gsLst>
                  <a:gs pos="30000">
                    <a:srgbClr val="652B91"/>
                  </a:gs>
                  <a:gs pos="100000">
                    <a:srgbClr val="652B91">
                      <a:lumMod val="80000"/>
                      <a:lumOff val="20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7733AB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建议的价值分级及理由</a:t>
                </a:r>
              </a:p>
            </p:txBody>
          </p:sp>
        </p:grp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853A42FA-0FEF-E15E-C70F-D99A7DC9469F}"/>
                </a:ext>
              </a:extLst>
            </p:cNvPr>
            <p:cNvSpPr/>
            <p:nvPr/>
          </p:nvSpPr>
          <p:spPr>
            <a:xfrm>
              <a:off x="6461027" y="2565305"/>
              <a:ext cx="818898" cy="515687"/>
            </a:xfrm>
            <a:prstGeom prst="roundRect">
              <a:avLst/>
            </a:prstGeom>
            <a:solidFill>
              <a:srgbClr val="652B91">
                <a:lumMod val="20000"/>
                <a:lumOff val="8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733AB"/>
                  </a:solidFill>
                  <a:effectLst/>
                  <a:uLnTx/>
                  <a:uFillTx/>
                  <a:cs typeface="+mn-ea"/>
                  <a:sym typeface="+mn-lt"/>
                </a:rPr>
                <a:t>改进</a:t>
              </a:r>
            </a:p>
          </p:txBody>
        </p:sp>
      </p:grpSp>
      <p:sp>
        <p:nvSpPr>
          <p:cNvPr id="52" name="矩形: 圆角 573">
            <a:extLst>
              <a:ext uri="{FF2B5EF4-FFF2-40B4-BE49-F238E27FC236}">
                <a16:creationId xmlns:a16="http://schemas.microsoft.com/office/drawing/2014/main" id="{10CB6D0D-2115-17B7-8C38-EEA09BFA7377}"/>
              </a:ext>
            </a:extLst>
          </p:cNvPr>
          <p:cNvSpPr/>
          <p:nvPr/>
        </p:nvSpPr>
        <p:spPr>
          <a:xfrm>
            <a:off x="7639050" y="3429000"/>
            <a:ext cx="4061460" cy="894916"/>
          </a:xfrm>
          <a:prstGeom prst="roundRect">
            <a:avLst>
              <a:gd name="adj" fmla="val 6479"/>
            </a:avLst>
          </a:prstGeom>
          <a:gradFill flip="none" rotWithShape="1">
            <a:gsLst>
              <a:gs pos="24000">
                <a:sysClr val="window" lastClr="FFFFFF"/>
              </a:gs>
              <a:gs pos="100000">
                <a:sysClr val="window" lastClr="FFFFFF">
                  <a:alpha val="62000"/>
                </a:sysClr>
              </a:gs>
            </a:gsLst>
            <a:lin ang="5400000" scaled="1"/>
            <a:tileRect/>
          </a:gradFill>
          <a:ln w="12700" cap="flat" cmpd="sng" algn="ctr">
            <a:gradFill flip="none" rotWithShape="1">
              <a:gsLst>
                <a:gs pos="0">
                  <a:srgbClr val="7030A0">
                    <a:alpha val="0"/>
                  </a:srgbClr>
                </a:gs>
                <a:gs pos="100000">
                  <a:srgbClr val="7030A0">
                    <a:alpha val="24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33400" dist="50800" dir="5400000" algn="ctr" rotWithShape="0">
              <a:srgbClr val="7030A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06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DEA316F0-0EBA-1D32-66BF-95FECD81FC7A}"/>
              </a:ext>
            </a:extLst>
          </p:cNvPr>
          <p:cNvGrpSpPr/>
          <p:nvPr/>
        </p:nvGrpSpPr>
        <p:grpSpPr>
          <a:xfrm>
            <a:off x="7720738" y="3384019"/>
            <a:ext cx="3962759" cy="1000919"/>
            <a:chOff x="7613144" y="3279577"/>
            <a:chExt cx="3962759" cy="1000919"/>
          </a:xfrm>
        </p:grpSpPr>
        <p:sp>
          <p:nvSpPr>
            <p:cNvPr id="103" name="燕尾形 93">
              <a:extLst>
                <a:ext uri="{FF2B5EF4-FFF2-40B4-BE49-F238E27FC236}">
                  <a16:creationId xmlns:a16="http://schemas.microsoft.com/office/drawing/2014/main" id="{194ED10A-8887-C4FB-756C-41FA02607820}"/>
                </a:ext>
              </a:extLst>
            </p:cNvPr>
            <p:cNvSpPr/>
            <p:nvPr/>
          </p:nvSpPr>
          <p:spPr>
            <a:xfrm>
              <a:off x="7613144" y="3461567"/>
              <a:ext cx="130544" cy="130544"/>
            </a:xfrm>
            <a:prstGeom prst="chevron">
              <a:avLst/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80000"/>
                    <a:lumOff val="20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Rectangle: Rounded Corners 4">
              <a:extLst>
                <a:ext uri="{FF2B5EF4-FFF2-40B4-BE49-F238E27FC236}">
                  <a16:creationId xmlns:a16="http://schemas.microsoft.com/office/drawing/2014/main" id="{95F95808-BF0E-4116-A6C5-DEDB9220EF39}"/>
                </a:ext>
              </a:extLst>
            </p:cNvPr>
            <p:cNvSpPr/>
            <p:nvPr/>
          </p:nvSpPr>
          <p:spPr>
            <a:xfrm>
              <a:off x="7738256" y="3279577"/>
              <a:ext cx="3837647" cy="1000919"/>
            </a:xfrm>
            <a:prstGeom prst="roundRect">
              <a:avLst>
                <a:gd name="adj" fmla="val 10164"/>
              </a:avLst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cs typeface="+mn-ea"/>
                  <a:sym typeface="+mn-lt"/>
                </a:rPr>
                <a:t>参照品只有</a:t>
              </a:r>
              <a:r>
                <a:rPr lang="en-US" altLang="zh-CN" sz="1400" kern="0" dirty="0">
                  <a:solidFill>
                    <a:srgbClr val="000000"/>
                  </a:solidFill>
                  <a:cs typeface="+mn-ea"/>
                  <a:sym typeface="+mn-lt"/>
                </a:rPr>
                <a:t>MAO-B</a:t>
              </a:r>
              <a:r>
                <a:rPr lang="zh-CN" altLang="en-US" sz="1400" kern="0" dirty="0">
                  <a:solidFill>
                    <a:srgbClr val="000000"/>
                  </a:solidFill>
                  <a:cs typeface="+mn-ea"/>
                  <a:sym typeface="+mn-lt"/>
                </a:rPr>
                <a:t>抑制单机制，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cs typeface="+mn-ea"/>
                  <a:sym typeface="+mn-lt"/>
                </a:rPr>
                <a:t>本品双机制</a:t>
              </a:r>
              <a:r>
                <a: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协同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实现症状波动、运动症状及非运动症状的</a:t>
              </a:r>
              <a:r>
                <a:rPr lang="zh-CN" altLang="en-US" sz="1400" b="1" kern="0" dirty="0">
                  <a:solidFill>
                    <a:srgbClr val="7733AB"/>
                  </a:solidFill>
                  <a:cs typeface="+mn-ea"/>
                  <a:sym typeface="+mn-lt"/>
                </a:rPr>
                <a:t>全面改善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，显著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733AB"/>
                  </a:solidFill>
                  <a:effectLst/>
                  <a:uLnTx/>
                  <a:uFillTx/>
                  <a:cs typeface="+mn-ea"/>
                  <a:sym typeface="+mn-lt"/>
                </a:rPr>
                <a:t>提升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患者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733AB"/>
                  </a:solidFill>
                  <a:effectLst/>
                  <a:uLnTx/>
                  <a:uFillTx/>
                  <a:cs typeface="+mn-ea"/>
                  <a:sym typeface="+mn-lt"/>
                </a:rPr>
                <a:t>生活质量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F4BE4E9-5104-81DD-5CA9-8979ED4683E3}"/>
              </a:ext>
            </a:extLst>
          </p:cNvPr>
          <p:cNvGrpSpPr/>
          <p:nvPr/>
        </p:nvGrpSpPr>
        <p:grpSpPr>
          <a:xfrm>
            <a:off x="7639050" y="4470559"/>
            <a:ext cx="4061460" cy="683259"/>
            <a:chOff x="7639050" y="4429919"/>
            <a:chExt cx="4061460" cy="683259"/>
          </a:xfrm>
        </p:grpSpPr>
        <p:sp>
          <p:nvSpPr>
            <p:cNvPr id="105" name="矩形: 圆角 573">
              <a:extLst>
                <a:ext uri="{FF2B5EF4-FFF2-40B4-BE49-F238E27FC236}">
                  <a16:creationId xmlns:a16="http://schemas.microsoft.com/office/drawing/2014/main" id="{4C3D1D87-E117-535D-E4D5-7F5BBB327A47}"/>
                </a:ext>
              </a:extLst>
            </p:cNvPr>
            <p:cNvSpPr/>
            <p:nvPr/>
          </p:nvSpPr>
          <p:spPr>
            <a:xfrm>
              <a:off x="7639050" y="4429919"/>
              <a:ext cx="4061460" cy="683259"/>
            </a:xfrm>
            <a:prstGeom prst="roundRect">
              <a:avLst>
                <a:gd name="adj" fmla="val 6479"/>
              </a:avLst>
            </a:prstGeom>
            <a:gradFill flip="none" rotWithShape="1">
              <a:gsLst>
                <a:gs pos="24000">
                  <a:sysClr val="window" lastClr="FFFFFF"/>
                </a:gs>
                <a:gs pos="100000">
                  <a:sysClr val="window" lastClr="FFFFFF">
                    <a:alpha val="62000"/>
                  </a:sysClr>
                </a:gs>
              </a:gsLst>
              <a:lin ang="54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7030A0">
                      <a:alpha val="0"/>
                    </a:srgbClr>
                  </a:gs>
                  <a:gs pos="100000">
                    <a:srgbClr val="7030A0">
                      <a:alpha val="2400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>
              <a:outerShdw blurRad="533400" dist="50800" dir="5400000" algn="ctr" rotWithShape="0">
                <a:srgbClr val="7030A0">
                  <a:alpha val="15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06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885263E2-357F-41A0-B733-86185B54BF14}"/>
                </a:ext>
              </a:extLst>
            </p:cNvPr>
            <p:cNvGrpSpPr/>
            <p:nvPr/>
          </p:nvGrpSpPr>
          <p:grpSpPr>
            <a:xfrm>
              <a:off x="7726674" y="4594271"/>
              <a:ext cx="3968191" cy="341316"/>
              <a:chOff x="7607711" y="3598433"/>
              <a:chExt cx="3968191" cy="341316"/>
            </a:xfrm>
          </p:grpSpPr>
          <p:sp>
            <p:nvSpPr>
              <p:cNvPr id="107" name="燕尾形 93">
                <a:extLst>
                  <a:ext uri="{FF2B5EF4-FFF2-40B4-BE49-F238E27FC236}">
                    <a16:creationId xmlns:a16="http://schemas.microsoft.com/office/drawing/2014/main" id="{184F08DD-851A-6BAE-B499-C48D9671D0F4}"/>
                  </a:ext>
                </a:extLst>
              </p:cNvPr>
              <p:cNvSpPr/>
              <p:nvPr/>
            </p:nvSpPr>
            <p:spPr>
              <a:xfrm>
                <a:off x="7607711" y="3598433"/>
                <a:ext cx="130544" cy="130544"/>
              </a:xfrm>
              <a:prstGeom prst="chevron">
                <a:avLst/>
              </a:prstGeom>
              <a:gradFill flip="none" rotWithShape="1">
                <a:gsLst>
                  <a:gs pos="30000">
                    <a:srgbClr val="652B91"/>
                  </a:gs>
                  <a:gs pos="100000">
                    <a:srgbClr val="652B91">
                      <a:lumMod val="80000"/>
                      <a:lumOff val="20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190500" dir="5400000" sx="90000" sy="90000" algn="ctr" rotWithShape="0">
                  <a:srgbClr val="652B91">
                    <a:alpha val="3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Rectangle: Rounded Corners 4">
                <a:extLst>
                  <a:ext uri="{FF2B5EF4-FFF2-40B4-BE49-F238E27FC236}">
                    <a16:creationId xmlns:a16="http://schemas.microsoft.com/office/drawing/2014/main" id="{1FC44EB7-0885-EFB4-387A-637FE752C78E}"/>
                  </a:ext>
                </a:extLst>
              </p:cNvPr>
              <p:cNvSpPr/>
              <p:nvPr/>
            </p:nvSpPr>
            <p:spPr>
              <a:xfrm>
                <a:off x="7738255" y="3607099"/>
                <a:ext cx="3837647" cy="332650"/>
              </a:xfrm>
              <a:prstGeom prst="roundRect">
                <a:avLst>
                  <a:gd name="adj" fmla="val 10164"/>
                </a:avLst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4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参照品为不可逆、相对选择性抑制剂，</a:t>
                </a: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本品为可逆、高选择性</a:t>
                </a: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抑制剂，</a:t>
                </a: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733A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提高</a:t>
                </a: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药物</a:t>
                </a: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733A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安全性</a:t>
                </a:r>
                <a:r>
                  <a:rPr kumimoji="0" lang="en-US" altLang="zh-CN" sz="14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</a:t>
                </a:r>
                <a:endParaRPr kumimoji="0" lang="zh-CN" altLang="en-US" sz="1400" b="0" i="0" u="none" strike="noStrike" kern="0" cap="none" spc="0" normalizeH="0" baseline="30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9" name="矩形: 圆角 573">
            <a:extLst>
              <a:ext uri="{FF2B5EF4-FFF2-40B4-BE49-F238E27FC236}">
                <a16:creationId xmlns:a16="http://schemas.microsoft.com/office/drawing/2014/main" id="{519A057F-F8C8-DF26-544D-78AC1F83C1B4}"/>
              </a:ext>
            </a:extLst>
          </p:cNvPr>
          <p:cNvSpPr/>
          <p:nvPr/>
        </p:nvSpPr>
        <p:spPr>
          <a:xfrm>
            <a:off x="7639050" y="5329555"/>
            <a:ext cx="4061460" cy="683260"/>
          </a:xfrm>
          <a:prstGeom prst="roundRect">
            <a:avLst>
              <a:gd name="adj" fmla="val 6479"/>
            </a:avLst>
          </a:prstGeom>
          <a:gradFill flip="none" rotWithShape="1">
            <a:gsLst>
              <a:gs pos="24000">
                <a:sysClr val="window" lastClr="FFFFFF"/>
              </a:gs>
              <a:gs pos="100000">
                <a:sysClr val="window" lastClr="FFFFFF">
                  <a:alpha val="62000"/>
                </a:sysClr>
              </a:gs>
            </a:gsLst>
            <a:lin ang="5400000" scaled="1"/>
            <a:tileRect/>
          </a:gradFill>
          <a:ln w="12700" cap="flat" cmpd="sng" algn="ctr">
            <a:gradFill flip="none" rotWithShape="1">
              <a:gsLst>
                <a:gs pos="0">
                  <a:srgbClr val="7030A0">
                    <a:alpha val="0"/>
                  </a:srgbClr>
                </a:gs>
                <a:gs pos="100000">
                  <a:srgbClr val="7030A0">
                    <a:alpha val="24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33400" dist="50800" dir="5400000" algn="ctr" rotWithShape="0">
              <a:srgbClr val="7030A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06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FF10592B-A244-6305-536C-3D73038A24A2}"/>
              </a:ext>
            </a:extLst>
          </p:cNvPr>
          <p:cNvGrpSpPr/>
          <p:nvPr/>
        </p:nvGrpSpPr>
        <p:grpSpPr>
          <a:xfrm>
            <a:off x="7708897" y="5136314"/>
            <a:ext cx="3962759" cy="1000919"/>
            <a:chOff x="7613144" y="3279577"/>
            <a:chExt cx="3962759" cy="1000919"/>
          </a:xfrm>
        </p:grpSpPr>
        <p:sp>
          <p:nvSpPr>
            <p:cNvPr id="111" name="燕尾形 93">
              <a:extLst>
                <a:ext uri="{FF2B5EF4-FFF2-40B4-BE49-F238E27FC236}">
                  <a16:creationId xmlns:a16="http://schemas.microsoft.com/office/drawing/2014/main" id="{787E8629-E5EF-4FC8-3299-60D1C2DD0AD2}"/>
                </a:ext>
              </a:extLst>
            </p:cNvPr>
            <p:cNvSpPr/>
            <p:nvPr/>
          </p:nvSpPr>
          <p:spPr>
            <a:xfrm>
              <a:off x="7613144" y="3592978"/>
              <a:ext cx="130544" cy="130544"/>
            </a:xfrm>
            <a:prstGeom prst="chevron">
              <a:avLst/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80000"/>
                    <a:lumOff val="20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sx="90000" sy="90000" algn="ctr" rotWithShape="0">
                <a:srgbClr val="652B91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Rectangle: Rounded Corners 4">
              <a:extLst>
                <a:ext uri="{FF2B5EF4-FFF2-40B4-BE49-F238E27FC236}">
                  <a16:creationId xmlns:a16="http://schemas.microsoft.com/office/drawing/2014/main" id="{6DFB7272-86A8-7850-C7E3-84D472A4B3EC}"/>
                </a:ext>
              </a:extLst>
            </p:cNvPr>
            <p:cNvSpPr/>
            <p:nvPr/>
          </p:nvSpPr>
          <p:spPr>
            <a:xfrm>
              <a:off x="7738256" y="3279577"/>
              <a:ext cx="3837647" cy="1000919"/>
            </a:xfrm>
            <a:prstGeom prst="roundRect">
              <a:avLst>
                <a:gd name="adj" fmla="val 10164"/>
              </a:avLst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2025 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国际帕金森病与运动障碍协会循证建议</a:t>
              </a:r>
              <a:r>
                <a:rPr kumimoji="0" lang="en-US" altLang="zh-CN" sz="1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沙非胺治疗症状波动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733AB"/>
                  </a:solidFill>
                  <a:effectLst/>
                  <a:uLnTx/>
                  <a:uFillTx/>
                  <a:cs typeface="+mn-ea"/>
                  <a:sym typeface="+mn-lt"/>
                </a:rPr>
                <a:t>循证地位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cs typeface="+mn-ea"/>
                  <a:sym typeface="+mn-lt"/>
                </a:rPr>
                <a:t>优于</a:t>
              </a:r>
              <a:r>
                <a: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雷沙吉兰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B984F00-6036-2AA5-E4E8-D6B37E3DD740}"/>
              </a:ext>
            </a:extLst>
          </p:cNvPr>
          <p:cNvSpPr txBox="1"/>
          <p:nvPr/>
        </p:nvSpPr>
        <p:spPr>
          <a:xfrm>
            <a:off x="6428382" y="6375976"/>
            <a:ext cx="4786806" cy="24320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MAO-BI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B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抑制剂</a:t>
            </a:r>
          </a:p>
        </p:txBody>
      </p:sp>
    </p:spTree>
    <p:extLst>
      <p:ext uri="{BB962C8B-B14F-4D97-AF65-F5344CB8AC3E}">
        <p14:creationId xmlns:p14="http://schemas.microsoft.com/office/powerpoint/2010/main" val="394178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3">
            <a:extLst>
              <a:ext uri="{FF2B5EF4-FFF2-40B4-BE49-F238E27FC236}">
                <a16:creationId xmlns:a16="http://schemas.microsoft.com/office/drawing/2014/main" id="{FB0D35F6-C13E-31B3-43B5-896A98725341}"/>
              </a:ext>
            </a:extLst>
          </p:cNvPr>
          <p:cNvCxnSpPr/>
          <p:nvPr/>
        </p:nvCxnSpPr>
        <p:spPr>
          <a:xfrm>
            <a:off x="195633" y="906159"/>
            <a:ext cx="11592000" cy="0"/>
          </a:xfrm>
          <a:prstGeom prst="line">
            <a:avLst/>
          </a:prstGeom>
          <a:noFill/>
          <a:ln w="6350" cap="flat" cmpd="sng" algn="ctr">
            <a:solidFill>
              <a:srgbClr val="652B91"/>
            </a:solidFill>
            <a:prstDash val="solid"/>
            <a:miter lim="800000"/>
          </a:ln>
          <a:effectLst/>
        </p:spPr>
      </p:cxnSp>
      <p:sp>
        <p:nvSpPr>
          <p:cNvPr id="4" name="圆角矩形 14">
            <a:extLst>
              <a:ext uri="{FF2B5EF4-FFF2-40B4-BE49-F238E27FC236}">
                <a16:creationId xmlns:a16="http://schemas.microsoft.com/office/drawing/2014/main" id="{4C169549-4FA2-EB01-9967-88E63E54D770}"/>
              </a:ext>
            </a:extLst>
          </p:cNvPr>
          <p:cNvSpPr/>
          <p:nvPr/>
        </p:nvSpPr>
        <p:spPr>
          <a:xfrm>
            <a:off x="243492" y="213155"/>
            <a:ext cx="1764212" cy="396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90000"/>
                  <a:lumOff val="1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17500" dist="152400" dir="5400000" sx="90000" sy="90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2C24BD-28C7-9FF7-43EB-742941507E76}"/>
              </a:ext>
            </a:extLst>
          </p:cNvPr>
          <p:cNvSpPr txBox="1"/>
          <p:nvPr/>
        </p:nvSpPr>
        <p:spPr>
          <a:xfrm>
            <a:off x="333607" y="272656"/>
            <a:ext cx="15747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药品基本信息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FDCD3DF-D44F-2621-4957-50B194E7B2ED}"/>
              </a:ext>
            </a:extLst>
          </p:cNvPr>
          <p:cNvSpPr txBox="1"/>
          <p:nvPr/>
        </p:nvSpPr>
        <p:spPr>
          <a:xfrm>
            <a:off x="2258134" y="70041"/>
            <a:ext cx="93640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>
                <a:solidFill>
                  <a:schemeClr val="accent1"/>
                </a:solidFill>
                <a:latin typeface="OPPOSans B" pitchFamily="18" charset="-122"/>
                <a:ea typeface="OPPOSans B" pitchFamily="18" charset="-122"/>
                <a:cs typeface="OPPOSans B" pitchFamily="18" charset="-122"/>
              </a:defRPr>
            </a:lvl1pPr>
          </a:lstStyle>
          <a:p>
            <a:r>
              <a:rPr lang="zh-CN" altLang="en-US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症状波动是帕金森病治疗的重难点，非运动症状缺乏有效治疗手段，沙非胺可以</a:t>
            </a: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全面改善波动、运动和非运动症状，</a:t>
            </a:r>
            <a:r>
              <a:rPr lang="zh-CN" altLang="en-US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且安全性佳</a:t>
            </a:r>
          </a:p>
        </p:txBody>
      </p:sp>
      <p:sp>
        <p:nvSpPr>
          <p:cNvPr id="7" name="圆角矩形 30">
            <a:extLst>
              <a:ext uri="{FF2B5EF4-FFF2-40B4-BE49-F238E27FC236}">
                <a16:creationId xmlns:a16="http://schemas.microsoft.com/office/drawing/2014/main" id="{4A6707DF-85D6-B6FA-43FD-743F5C578CB6}"/>
              </a:ext>
            </a:extLst>
          </p:cNvPr>
          <p:cNvSpPr/>
          <p:nvPr/>
        </p:nvSpPr>
        <p:spPr>
          <a:xfrm>
            <a:off x="159617" y="1076345"/>
            <a:ext cx="8160892" cy="2030484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F012BC0-C3FF-5736-D917-693DE59D3416}"/>
              </a:ext>
            </a:extLst>
          </p:cNvPr>
          <p:cNvSpPr>
            <a:spLocks noChangeAspect="1"/>
          </p:cNvSpPr>
          <p:nvPr/>
        </p:nvSpPr>
        <p:spPr>
          <a:xfrm>
            <a:off x="402341" y="1236951"/>
            <a:ext cx="93600" cy="93600"/>
          </a:xfrm>
          <a:prstGeom prst="ellipse">
            <a:avLst/>
          </a:prstGeom>
          <a:solidFill>
            <a:srgbClr val="652B91"/>
          </a:solidFill>
          <a:ln w="31750" cap="flat" cmpd="sng" algn="ctr">
            <a:solidFill>
              <a:srgbClr val="652B9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88A8CF4E-DA5A-5DAA-96AF-5C201C211CAD}"/>
              </a:ext>
            </a:extLst>
          </p:cNvPr>
          <p:cNvSpPr/>
          <p:nvPr/>
        </p:nvSpPr>
        <p:spPr>
          <a:xfrm>
            <a:off x="495941" y="1170708"/>
            <a:ext cx="4374467" cy="226085"/>
          </a:xfrm>
          <a:prstGeom prst="roundRect">
            <a:avLst>
              <a:gd name="adj" fmla="val 10164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400" b="1" kern="0" dirty="0">
                <a:solidFill>
                  <a:srgbClr val="000000"/>
                </a:solidFill>
                <a:cs typeface="+mn-ea"/>
                <a:sym typeface="+mn-lt"/>
              </a:rPr>
              <a:t>帕金森病疾病症状</a:t>
            </a:r>
            <a:r>
              <a:rPr lang="en-US" altLang="zh-CN" sz="1400" kern="0" baseline="30000" dirty="0">
                <a:solidFill>
                  <a:srgbClr val="000000"/>
                </a:solidFill>
                <a:cs typeface="+mn-ea"/>
                <a:sym typeface="+mn-lt"/>
              </a:rPr>
              <a:t>1,2</a:t>
            </a:r>
            <a:endParaRPr lang="zh-CN" altLang="en-US" sz="1400" kern="0" baseline="30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C67B394-FEC5-7DBC-1578-511FDBC1B207}"/>
              </a:ext>
            </a:extLst>
          </p:cNvPr>
          <p:cNvGrpSpPr/>
          <p:nvPr/>
        </p:nvGrpSpPr>
        <p:grpSpPr>
          <a:xfrm>
            <a:off x="292593" y="1597921"/>
            <a:ext cx="870328" cy="1285501"/>
            <a:chOff x="5135526" y="3348517"/>
            <a:chExt cx="1520455" cy="2701409"/>
          </a:xfrm>
        </p:grpSpPr>
        <p:pic>
          <p:nvPicPr>
            <p:cNvPr id="11" name="图片 10" descr="卡通人物&#10;&#10;AI 生成的内容可能不正确。">
              <a:extLst>
                <a:ext uri="{FF2B5EF4-FFF2-40B4-BE49-F238E27FC236}">
                  <a16:creationId xmlns:a16="http://schemas.microsoft.com/office/drawing/2014/main" id="{AB6810AA-44C5-DD50-5A36-C494A6F30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938" t="17756" r="28919" b="5692"/>
            <a:stretch>
              <a:fillRect/>
            </a:stretch>
          </p:blipFill>
          <p:spPr>
            <a:xfrm>
              <a:off x="5135526" y="3348517"/>
              <a:ext cx="1488558" cy="2701409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F86BBCC-855B-1D33-E4A4-71DA1D306254}"/>
                </a:ext>
              </a:extLst>
            </p:cNvPr>
            <p:cNvSpPr/>
            <p:nvPr/>
          </p:nvSpPr>
          <p:spPr>
            <a:xfrm>
              <a:off x="6096000" y="3348517"/>
              <a:ext cx="559981" cy="35161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圆角矩形 38">
            <a:extLst>
              <a:ext uri="{FF2B5EF4-FFF2-40B4-BE49-F238E27FC236}">
                <a16:creationId xmlns:a16="http://schemas.microsoft.com/office/drawing/2014/main" id="{2FBC5B89-44C2-C776-A6F3-7C2AD1070A6B}"/>
              </a:ext>
            </a:extLst>
          </p:cNvPr>
          <p:cNvSpPr/>
          <p:nvPr/>
        </p:nvSpPr>
        <p:spPr>
          <a:xfrm>
            <a:off x="1121582" y="1504320"/>
            <a:ext cx="944182" cy="221448"/>
          </a:xfrm>
          <a:prstGeom prst="roundRect">
            <a:avLst>
              <a:gd name="adj" fmla="val 0"/>
            </a:avLst>
          </a:prstGeom>
          <a:solidFill>
            <a:srgbClr val="652B91">
              <a:lumMod val="20000"/>
              <a:lumOff val="80000"/>
              <a:alpha val="50049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C35B2"/>
                </a:solidFill>
                <a:effectLst/>
                <a:uLnTx/>
                <a:uFillTx/>
                <a:cs typeface="+mn-ea"/>
                <a:sym typeface="+mn-lt"/>
              </a:rPr>
              <a:t>运动症状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5DFFDE6-807D-279D-ACA8-E5645A31EBE8}"/>
              </a:ext>
            </a:extLst>
          </p:cNvPr>
          <p:cNvSpPr txBox="1"/>
          <p:nvPr/>
        </p:nvSpPr>
        <p:spPr>
          <a:xfrm>
            <a:off x="1144905" y="1813655"/>
            <a:ext cx="1885315" cy="441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慢”“抖”“僵”</a:t>
            </a:r>
          </a:p>
          <a:p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“步态障碍”</a:t>
            </a:r>
          </a:p>
        </p:txBody>
      </p:sp>
      <p:sp>
        <p:nvSpPr>
          <p:cNvPr id="15" name="圆角矩形 38">
            <a:extLst>
              <a:ext uri="{FF2B5EF4-FFF2-40B4-BE49-F238E27FC236}">
                <a16:creationId xmlns:a16="http://schemas.microsoft.com/office/drawing/2014/main" id="{B2B7E781-A82B-04BF-6116-03CAA040B42E}"/>
              </a:ext>
            </a:extLst>
          </p:cNvPr>
          <p:cNvSpPr/>
          <p:nvPr/>
        </p:nvSpPr>
        <p:spPr>
          <a:xfrm>
            <a:off x="1121582" y="2274540"/>
            <a:ext cx="1136552" cy="221448"/>
          </a:xfrm>
          <a:prstGeom prst="roundRect">
            <a:avLst>
              <a:gd name="adj" fmla="val 0"/>
            </a:avLst>
          </a:prstGeom>
          <a:solidFill>
            <a:srgbClr val="652B91">
              <a:lumMod val="20000"/>
              <a:lumOff val="80000"/>
              <a:alpha val="50049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C35B2"/>
                </a:solidFill>
                <a:effectLst/>
                <a:uLnTx/>
                <a:uFillTx/>
                <a:cs typeface="+mn-ea"/>
                <a:sym typeface="+mn-lt"/>
              </a:rPr>
              <a:t>非运动症状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8A3D0E-3106-F5D3-9639-AD4A441CC7BC}"/>
              </a:ext>
            </a:extLst>
          </p:cNvPr>
          <p:cNvSpPr txBox="1"/>
          <p:nvPr/>
        </p:nvSpPr>
        <p:spPr>
          <a:xfrm>
            <a:off x="1276193" y="2557881"/>
            <a:ext cx="10207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抑郁、疼痛、睡眠障碍等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D1B503A-72EC-BEBD-46A0-727CE4E8496B}"/>
              </a:ext>
            </a:extLst>
          </p:cNvPr>
          <p:cNvSpPr txBox="1"/>
          <p:nvPr/>
        </p:nvSpPr>
        <p:spPr>
          <a:xfrm>
            <a:off x="2785040" y="1738489"/>
            <a:ext cx="1237228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复方左旋多巴为标准疗法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4B06720-EE8F-DD06-889C-307986AE508A}"/>
              </a:ext>
            </a:extLst>
          </p:cNvPr>
          <p:cNvSpPr txBox="1"/>
          <p:nvPr/>
        </p:nvSpPr>
        <p:spPr>
          <a:xfrm>
            <a:off x="2785040" y="2530830"/>
            <a:ext cx="1529377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联用止痛药、抗抑郁药等对症药物</a:t>
            </a:r>
          </a:p>
        </p:txBody>
      </p:sp>
      <p:sp>
        <p:nvSpPr>
          <p:cNvPr id="19" name="任意形状 186">
            <a:extLst>
              <a:ext uri="{FF2B5EF4-FFF2-40B4-BE49-F238E27FC236}">
                <a16:creationId xmlns:a16="http://schemas.microsoft.com/office/drawing/2014/main" id="{96EFE284-C47C-5B8F-2316-1700B399418A}"/>
              </a:ext>
            </a:extLst>
          </p:cNvPr>
          <p:cNvSpPr/>
          <p:nvPr/>
        </p:nvSpPr>
        <p:spPr>
          <a:xfrm>
            <a:off x="1233096" y="2939869"/>
            <a:ext cx="1482460" cy="45719"/>
          </a:xfrm>
          <a:custGeom>
            <a:avLst/>
            <a:gdLst>
              <a:gd name="connsiteX0" fmla="*/ 0 w 1585609"/>
              <a:gd name="connsiteY0" fmla="*/ 68094 h 68094"/>
              <a:gd name="connsiteX1" fmla="*/ 1585609 w 1585609"/>
              <a:gd name="connsiteY1" fmla="*/ 68094 h 68094"/>
              <a:gd name="connsiteX2" fmla="*/ 1488332 w 1585609"/>
              <a:gd name="connsiteY2" fmla="*/ 0 h 68094"/>
              <a:gd name="connsiteX0-1" fmla="*/ 0 w 1646176"/>
              <a:gd name="connsiteY0-2" fmla="*/ 146705 h 146705"/>
              <a:gd name="connsiteX1-3" fmla="*/ 1585609 w 1646176"/>
              <a:gd name="connsiteY1-4" fmla="*/ 146705 h 146705"/>
              <a:gd name="connsiteX2-5" fmla="*/ 1646176 w 1646176"/>
              <a:gd name="connsiteY2-6" fmla="*/ 0 h 146705"/>
              <a:gd name="connsiteX0-7" fmla="*/ 0 w 1585609"/>
              <a:gd name="connsiteY0-8" fmla="*/ 96679 h 96679"/>
              <a:gd name="connsiteX1-9" fmla="*/ 1585609 w 1585609"/>
              <a:gd name="connsiteY1-10" fmla="*/ 96679 h 96679"/>
              <a:gd name="connsiteX2-11" fmla="*/ 1539249 w 1585609"/>
              <a:gd name="connsiteY2-12" fmla="*/ 0 h 96679"/>
              <a:gd name="connsiteX0-13" fmla="*/ 0 w 1585609"/>
              <a:gd name="connsiteY0-14" fmla="*/ 63479 h 63479"/>
              <a:gd name="connsiteX1-15" fmla="*/ 1585609 w 1585609"/>
              <a:gd name="connsiteY1-16" fmla="*/ 63479 h 63479"/>
              <a:gd name="connsiteX2-17" fmla="*/ 1536883 w 1585609"/>
              <a:gd name="connsiteY2-18" fmla="*/ 0 h 634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85609" h="63479">
                <a:moveTo>
                  <a:pt x="0" y="63479"/>
                </a:moveTo>
                <a:lnTo>
                  <a:pt x="1585609" y="63479"/>
                </a:lnTo>
                <a:lnTo>
                  <a:pt x="1536883" y="0"/>
                </a:lnTo>
              </a:path>
            </a:pathLst>
          </a:custGeom>
          <a:noFill/>
          <a:ln w="19050" cap="rnd" cmpd="sng" algn="ctr">
            <a:gradFill flip="none" rotWithShape="1">
              <a:gsLst>
                <a:gs pos="0">
                  <a:srgbClr val="652B91"/>
                </a:gs>
                <a:gs pos="100000">
                  <a:srgbClr val="652B91">
                    <a:alpha val="0"/>
                  </a:srgbClr>
                </a:gs>
              </a:gsLst>
              <a:lin ang="10800000" scaled="1"/>
              <a:tileRect/>
            </a:gra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28EF8CD7-3047-338C-4183-A4CF837777DA}"/>
              </a:ext>
            </a:extLst>
          </p:cNvPr>
          <p:cNvSpPr/>
          <p:nvPr/>
        </p:nvSpPr>
        <p:spPr bwMode="gray">
          <a:xfrm rot="5400000">
            <a:off x="4124765" y="2090259"/>
            <a:ext cx="769356" cy="214160"/>
          </a:xfrm>
          <a:prstGeom prst="triangle">
            <a:avLst/>
          </a:prstGeom>
          <a:solidFill>
            <a:srgbClr val="8342B4"/>
          </a:solidFill>
          <a:ln w="571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ED8300"/>
              </a:buClr>
              <a:buSzPct val="90000"/>
              <a:buFontTx/>
              <a:buNone/>
              <a:tabLst/>
              <a:defRPr/>
            </a:pP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652B9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圆角矩形 2">
            <a:extLst>
              <a:ext uri="{FF2B5EF4-FFF2-40B4-BE49-F238E27FC236}">
                <a16:creationId xmlns:a16="http://schemas.microsoft.com/office/drawing/2014/main" id="{C004A2DF-78EB-ABBD-8AE6-0D18E7077852}"/>
              </a:ext>
            </a:extLst>
          </p:cNvPr>
          <p:cNvSpPr/>
          <p:nvPr/>
        </p:nvSpPr>
        <p:spPr>
          <a:xfrm>
            <a:off x="4548621" y="1197127"/>
            <a:ext cx="2675598" cy="379453"/>
          </a:xfrm>
          <a:prstGeom prst="roundRect">
            <a:avLst>
              <a:gd name="adj" fmla="val 1324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随着疾病进展及左旋多巴长期使用，出现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7733AB"/>
                </a:solidFill>
                <a:effectLst/>
                <a:uLnTx/>
                <a:uFillTx/>
                <a:cs typeface="+mn-ea"/>
                <a:sym typeface="+mn-lt"/>
              </a:rPr>
              <a:t>症状波动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（包括运动、非运动）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 descr="躺在地上&#10;&#10;中度可信度描述已自动生成">
            <a:extLst>
              <a:ext uri="{FF2B5EF4-FFF2-40B4-BE49-F238E27FC236}">
                <a16:creationId xmlns:a16="http://schemas.microsoft.com/office/drawing/2014/main" id="{A0F02DCA-E1A4-319E-67D8-2F671D089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85"/>
          <a:stretch>
            <a:fillRect/>
          </a:stretch>
        </p:blipFill>
        <p:spPr>
          <a:xfrm>
            <a:off x="4722854" y="1753971"/>
            <a:ext cx="852070" cy="94244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0667DFC4-DDAA-67AB-FC36-C9EA85EBC4C5}"/>
              </a:ext>
            </a:extLst>
          </p:cNvPr>
          <p:cNvSpPr/>
          <p:nvPr/>
        </p:nvSpPr>
        <p:spPr>
          <a:xfrm>
            <a:off x="4122335" y="2711916"/>
            <a:ext cx="192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srgbClr val="333333"/>
                </a:solidFill>
                <a:cs typeface="+mn-ea"/>
                <a:sym typeface="+mn-lt"/>
              </a:rPr>
              <a:t>“关”期：活动困难</a:t>
            </a:r>
            <a:endParaRPr lang="zh-CN" altLang="en-US" sz="1200" baseline="30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4" name="图片 23" descr="地上穿着球鞋的脚&#10;&#10;中度可信度描述已自动生成">
            <a:extLst>
              <a:ext uri="{FF2B5EF4-FFF2-40B4-BE49-F238E27FC236}">
                <a16:creationId xmlns:a16="http://schemas.microsoft.com/office/drawing/2014/main" id="{D73AC460-F458-D7D0-FC91-A5848C5A9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4" b="55538"/>
          <a:stretch>
            <a:fillRect/>
          </a:stretch>
        </p:blipFill>
        <p:spPr>
          <a:xfrm>
            <a:off x="5991633" y="1760519"/>
            <a:ext cx="904558" cy="921417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586210BD-9B7D-C0A5-C4C3-32D98ACDCF64}"/>
              </a:ext>
            </a:extLst>
          </p:cNvPr>
          <p:cNvSpPr/>
          <p:nvPr/>
        </p:nvSpPr>
        <p:spPr>
          <a:xfrm>
            <a:off x="5543025" y="2707758"/>
            <a:ext cx="1806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srgbClr val="333333"/>
                </a:solidFill>
                <a:cs typeface="+mn-ea"/>
                <a:sym typeface="+mn-lt"/>
              </a:rPr>
              <a:t>“开”期：可活动</a:t>
            </a:r>
            <a:endParaRPr lang="zh-CN" altLang="en-US" sz="1200" baseline="30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Rectangle: Rounded Corners 4">
            <a:extLst>
              <a:ext uri="{FF2B5EF4-FFF2-40B4-BE49-F238E27FC236}">
                <a16:creationId xmlns:a16="http://schemas.microsoft.com/office/drawing/2014/main" id="{575B7427-6375-4B18-5B58-F27E5D53F0D5}"/>
              </a:ext>
            </a:extLst>
          </p:cNvPr>
          <p:cNvSpPr/>
          <p:nvPr/>
        </p:nvSpPr>
        <p:spPr>
          <a:xfrm>
            <a:off x="7022248" y="1681581"/>
            <a:ext cx="1164916" cy="1035138"/>
          </a:xfrm>
          <a:prstGeom prst="roundRect">
            <a:avLst/>
          </a:prstGeom>
          <a:solidFill>
            <a:srgbClr val="F0E6F7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Aft>
                <a:spcPts val="300"/>
              </a:spcAft>
              <a:defRPr/>
            </a:pP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患者每天在“关”和 “开”之间多次切换</a:t>
            </a:r>
          </a:p>
        </p:txBody>
      </p:sp>
      <p:sp>
        <p:nvSpPr>
          <p:cNvPr id="27" name="文本框 21">
            <a:extLst>
              <a:ext uri="{FF2B5EF4-FFF2-40B4-BE49-F238E27FC236}">
                <a16:creationId xmlns:a16="http://schemas.microsoft.com/office/drawing/2014/main" id="{5629D9B6-AD49-8371-39D3-CB759ADA875B}"/>
              </a:ext>
            </a:extLst>
          </p:cNvPr>
          <p:cNvSpPr txBox="1"/>
          <p:nvPr/>
        </p:nvSpPr>
        <p:spPr>
          <a:xfrm>
            <a:off x="-20733" y="6532591"/>
            <a:ext cx="12212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 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王坚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,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中国临床神经科学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.2024; 032(Supple):001-041.</a:t>
            </a:r>
            <a:r>
              <a:rPr lang="it-IT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中华医学会神经病学分会帕金森病及运动障碍学组等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中华神经科杂志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,2020,53(12):973-986.  3. </a:t>
            </a:r>
            <a:r>
              <a:rPr lang="it-IT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Xu T,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et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al, Lancet Reg Health West Pac. 2024;46:101078. 4.Wan Y, et al. Front Neurol. 2020;11:116. 5. Nabizadeh F, et al. J Clin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Neurosci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2024;125:59-67. 6. Schrag A, Schott JM. Lancet Neurol. 2006;5(4):355-363.</a:t>
            </a:r>
            <a:endParaRPr lang="zh-CN" altLang="en-US" sz="6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8" name="圆角矩形 10">
            <a:extLst>
              <a:ext uri="{FF2B5EF4-FFF2-40B4-BE49-F238E27FC236}">
                <a16:creationId xmlns:a16="http://schemas.microsoft.com/office/drawing/2014/main" id="{E073A779-C3C7-86C6-DAFA-0E40B1476D34}"/>
              </a:ext>
            </a:extLst>
          </p:cNvPr>
          <p:cNvSpPr/>
          <p:nvPr/>
        </p:nvSpPr>
        <p:spPr>
          <a:xfrm>
            <a:off x="227562" y="3553016"/>
            <a:ext cx="6039003" cy="1115519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/>
          <a:p>
            <a:pPr algn="ctr" defTabSz="457200"/>
            <a:endParaRPr kumimoji="1"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同侧圆角矩形 109">
            <a:extLst>
              <a:ext uri="{FF2B5EF4-FFF2-40B4-BE49-F238E27FC236}">
                <a16:creationId xmlns:a16="http://schemas.microsoft.com/office/drawing/2014/main" id="{11F60550-56FA-0C1D-7DD1-3B304DC9E7C7}"/>
              </a:ext>
            </a:extLst>
          </p:cNvPr>
          <p:cNvSpPr/>
          <p:nvPr/>
        </p:nvSpPr>
        <p:spPr>
          <a:xfrm>
            <a:off x="226473" y="3339299"/>
            <a:ext cx="6039003" cy="354090"/>
          </a:xfrm>
          <a:prstGeom prst="round2SameRect">
            <a:avLst>
              <a:gd name="adj1" fmla="val 15129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未满足需求</a:t>
            </a:r>
            <a:r>
              <a:rPr kumimoji="1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疗效</a:t>
            </a:r>
          </a:p>
        </p:txBody>
      </p:sp>
      <p:sp>
        <p:nvSpPr>
          <p:cNvPr id="30" name="圆角矩形 2">
            <a:extLst>
              <a:ext uri="{FF2B5EF4-FFF2-40B4-BE49-F238E27FC236}">
                <a16:creationId xmlns:a16="http://schemas.microsoft.com/office/drawing/2014/main" id="{BAACEE10-0407-B324-024C-F81983709FC6}"/>
              </a:ext>
            </a:extLst>
          </p:cNvPr>
          <p:cNvSpPr/>
          <p:nvPr/>
        </p:nvSpPr>
        <p:spPr>
          <a:xfrm>
            <a:off x="234551" y="4083559"/>
            <a:ext cx="6030925" cy="484121"/>
          </a:xfrm>
          <a:prstGeom prst="roundRect">
            <a:avLst>
              <a:gd name="adj" fmla="val 1324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症状波动患者左旋多巴药效缩短，但加量会进一步增加波动和异动风险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非运动症状是生活质量的关键影响因素，现有抗帕药物缺乏相应疗效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圆角矩形 10">
            <a:extLst>
              <a:ext uri="{FF2B5EF4-FFF2-40B4-BE49-F238E27FC236}">
                <a16:creationId xmlns:a16="http://schemas.microsoft.com/office/drawing/2014/main" id="{C7AF65E4-8F81-D83B-D30E-793809A574D0}"/>
              </a:ext>
            </a:extLst>
          </p:cNvPr>
          <p:cNvSpPr/>
          <p:nvPr/>
        </p:nvSpPr>
        <p:spPr>
          <a:xfrm>
            <a:off x="226473" y="5120082"/>
            <a:ext cx="6039003" cy="1163458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/>
          <a:p>
            <a:pPr algn="ctr" defTabSz="457200"/>
            <a:endParaRPr kumimoji="1"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3" name="同侧圆角矩形 109">
            <a:extLst>
              <a:ext uri="{FF2B5EF4-FFF2-40B4-BE49-F238E27FC236}">
                <a16:creationId xmlns:a16="http://schemas.microsoft.com/office/drawing/2014/main" id="{CE010C48-CEE0-C36A-8DFC-C77B79ACC1F9}"/>
              </a:ext>
            </a:extLst>
          </p:cNvPr>
          <p:cNvSpPr/>
          <p:nvPr/>
        </p:nvSpPr>
        <p:spPr>
          <a:xfrm>
            <a:off x="226474" y="4812297"/>
            <a:ext cx="6039003" cy="367852"/>
          </a:xfrm>
          <a:prstGeom prst="round2SameRect">
            <a:avLst>
              <a:gd name="adj1" fmla="val 15129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kumimoji="1" lang="zh-CN" altLang="en-US" sz="1400" b="1" kern="0" dirty="0">
                <a:solidFill>
                  <a:srgbClr val="FFFFFF"/>
                </a:solidFill>
                <a:cs typeface="+mn-ea"/>
                <a:sym typeface="+mn-lt"/>
              </a:rPr>
              <a:t>未</a:t>
            </a:r>
            <a:r>
              <a:rPr kumimoji="1" lang="zh-CN" altLang="en-US" sz="1400" b="1" kern="0">
                <a:solidFill>
                  <a:srgbClr val="FFFFFF"/>
                </a:solidFill>
                <a:cs typeface="+mn-ea"/>
                <a:sym typeface="+mn-lt"/>
              </a:rPr>
              <a:t>满足需求</a:t>
            </a:r>
            <a:r>
              <a:rPr kumimoji="1" lang="en-US" altLang="zh-CN" sz="1400" b="1" kern="0" dirty="0">
                <a:solidFill>
                  <a:srgbClr val="FFFFFF"/>
                </a:solidFill>
                <a:cs typeface="+mn-ea"/>
                <a:sym typeface="+mn-lt"/>
              </a:rPr>
              <a:t>-</a:t>
            </a:r>
            <a:r>
              <a:rPr kumimoji="1" lang="zh-CN" altLang="en-US" sz="1400" b="1" kern="0" dirty="0">
                <a:solidFill>
                  <a:srgbClr val="FFFFFF"/>
                </a:solidFill>
                <a:cs typeface="+mn-ea"/>
                <a:sym typeface="+mn-lt"/>
              </a:rPr>
              <a:t>安全性</a:t>
            </a:r>
          </a:p>
        </p:txBody>
      </p:sp>
      <p:sp>
        <p:nvSpPr>
          <p:cNvPr id="55" name="圆角矩形 2">
            <a:extLst>
              <a:ext uri="{FF2B5EF4-FFF2-40B4-BE49-F238E27FC236}">
                <a16:creationId xmlns:a16="http://schemas.microsoft.com/office/drawing/2014/main" id="{089AFB4C-7E52-E998-A557-0B977AEAFBE5}"/>
              </a:ext>
            </a:extLst>
          </p:cNvPr>
          <p:cNvSpPr/>
          <p:nvPr/>
        </p:nvSpPr>
        <p:spPr>
          <a:xfrm>
            <a:off x="231134" y="5711949"/>
            <a:ext cx="6034342" cy="484121"/>
          </a:xfrm>
          <a:prstGeom prst="roundRect">
            <a:avLst>
              <a:gd name="adj" fmla="val 1324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既往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MAO-BI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（一代司来吉兰、二代雷沙吉兰）由于选择性不足、不可逆及依赖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P450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酶代谢，药物相互作用风险高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现有其他联合药物不良反应风险高，常会出现治疗不耐受：如幻觉等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圆角矩形 43">
            <a:extLst>
              <a:ext uri="{FF2B5EF4-FFF2-40B4-BE49-F238E27FC236}">
                <a16:creationId xmlns:a16="http://schemas.microsoft.com/office/drawing/2014/main" id="{01A5B32F-043E-1E21-D631-9021CF5F039C}"/>
              </a:ext>
            </a:extLst>
          </p:cNvPr>
          <p:cNvSpPr/>
          <p:nvPr/>
        </p:nvSpPr>
        <p:spPr>
          <a:xfrm>
            <a:off x="6797040" y="3550920"/>
            <a:ext cx="5213985" cy="11144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ap="flat" cmpd="sng" algn="ctr">
            <a:solidFill>
              <a:srgbClr val="ED83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任意多边形: 形状 10">
            <a:extLst>
              <a:ext uri="{FF2B5EF4-FFF2-40B4-BE49-F238E27FC236}">
                <a16:creationId xmlns:a16="http://schemas.microsoft.com/office/drawing/2014/main" id="{FF9C6A08-389A-C7A9-5185-3489DB88AC1E}"/>
              </a:ext>
            </a:extLst>
          </p:cNvPr>
          <p:cNvSpPr/>
          <p:nvPr/>
        </p:nvSpPr>
        <p:spPr>
          <a:xfrm rot="16200000">
            <a:off x="6134809" y="3825211"/>
            <a:ext cx="730637" cy="363302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ED8300">
                  <a:alpha val="0"/>
                </a:srgbClr>
              </a:gs>
              <a:gs pos="100000">
                <a:srgbClr val="ED830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圆角矩形 36">
            <a:extLst>
              <a:ext uri="{FF2B5EF4-FFF2-40B4-BE49-F238E27FC236}">
                <a16:creationId xmlns:a16="http://schemas.microsoft.com/office/drawing/2014/main" id="{FE225252-3E05-89D2-8384-2044C81DC5A0}"/>
              </a:ext>
            </a:extLst>
          </p:cNvPr>
          <p:cNvSpPr/>
          <p:nvPr/>
        </p:nvSpPr>
        <p:spPr>
          <a:xfrm>
            <a:off x="6797040" y="3311400"/>
            <a:ext cx="5213985" cy="380991"/>
          </a:xfrm>
          <a:prstGeom prst="roundRect">
            <a:avLst>
              <a:gd name="adj" fmla="val 6475"/>
            </a:avLst>
          </a:prstGeom>
          <a:gradFill flip="none" rotWithShape="1">
            <a:gsLst>
              <a:gs pos="30000">
                <a:srgbClr val="ED8300"/>
              </a:gs>
              <a:gs pos="100000">
                <a:srgbClr val="ED8300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沙非胺双机制协同弥补疗效需求</a:t>
            </a:r>
          </a:p>
        </p:txBody>
      </p:sp>
      <p:sp>
        <p:nvSpPr>
          <p:cNvPr id="59" name="圆角矩形 2">
            <a:extLst>
              <a:ext uri="{FF2B5EF4-FFF2-40B4-BE49-F238E27FC236}">
                <a16:creationId xmlns:a16="http://schemas.microsoft.com/office/drawing/2014/main" id="{5FF6EB97-7031-2986-C3CD-4C4B78109576}"/>
              </a:ext>
            </a:extLst>
          </p:cNvPr>
          <p:cNvSpPr/>
          <p:nvPr/>
        </p:nvSpPr>
        <p:spPr>
          <a:xfrm>
            <a:off x="6797040" y="4141013"/>
            <a:ext cx="5213985" cy="474345"/>
          </a:xfrm>
          <a:prstGeom prst="roundRect">
            <a:avLst>
              <a:gd name="adj" fmla="val 1324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srgbClr val="000000"/>
                </a:solidFill>
                <a:cs typeface="+mn-ea"/>
                <a:sym typeface="+mn-lt"/>
              </a:rPr>
              <a:t>改善波动同时不明显增加异动风险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srgbClr val="000000"/>
                </a:solidFill>
                <a:cs typeface="+mn-ea"/>
                <a:sym typeface="+mn-lt"/>
              </a:rPr>
              <a:t>改善“症状波动”“运动症状”同时改善多种“非运动症状”，显著提升生活质量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" name="圆角矩形 43">
            <a:extLst>
              <a:ext uri="{FF2B5EF4-FFF2-40B4-BE49-F238E27FC236}">
                <a16:creationId xmlns:a16="http://schemas.microsoft.com/office/drawing/2014/main" id="{18E20B44-D137-0908-5AFA-94504437B060}"/>
              </a:ext>
            </a:extLst>
          </p:cNvPr>
          <p:cNvSpPr/>
          <p:nvPr/>
        </p:nvSpPr>
        <p:spPr>
          <a:xfrm>
            <a:off x="6797040" y="5163819"/>
            <a:ext cx="5213985" cy="11144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ap="flat" cmpd="sng" algn="ctr">
            <a:solidFill>
              <a:srgbClr val="ED83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圆角矩形 36">
            <a:extLst>
              <a:ext uri="{FF2B5EF4-FFF2-40B4-BE49-F238E27FC236}">
                <a16:creationId xmlns:a16="http://schemas.microsoft.com/office/drawing/2014/main" id="{0D4C4241-2687-472A-B613-BA3ADBA886BB}"/>
              </a:ext>
            </a:extLst>
          </p:cNvPr>
          <p:cNvSpPr/>
          <p:nvPr/>
        </p:nvSpPr>
        <p:spPr>
          <a:xfrm>
            <a:off x="6797040" y="4806955"/>
            <a:ext cx="5213985" cy="389559"/>
          </a:xfrm>
          <a:prstGeom prst="roundRect">
            <a:avLst>
              <a:gd name="adj" fmla="val 6475"/>
            </a:avLst>
          </a:prstGeom>
          <a:gradFill flip="none" rotWithShape="1">
            <a:gsLst>
              <a:gs pos="30000">
                <a:srgbClr val="ED8300"/>
              </a:gs>
              <a:gs pos="100000">
                <a:srgbClr val="ED8300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沙非胺可逆高选择抑制</a:t>
            </a:r>
            <a:r>
              <a:rPr kumimoji="1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MAO-B</a:t>
            </a: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弥补安全性需求</a:t>
            </a:r>
          </a:p>
        </p:txBody>
      </p:sp>
      <p:sp>
        <p:nvSpPr>
          <p:cNvPr id="96" name="圆角矩形 2">
            <a:extLst>
              <a:ext uri="{FF2B5EF4-FFF2-40B4-BE49-F238E27FC236}">
                <a16:creationId xmlns:a16="http://schemas.microsoft.com/office/drawing/2014/main" id="{36BFF1F5-CB4F-D83C-9D89-CA1327DAFB48}"/>
              </a:ext>
            </a:extLst>
          </p:cNvPr>
          <p:cNvSpPr/>
          <p:nvPr/>
        </p:nvSpPr>
        <p:spPr>
          <a:xfrm>
            <a:off x="6797041" y="5434048"/>
            <a:ext cx="5213984" cy="483870"/>
          </a:xfrm>
          <a:prstGeom prst="roundRect">
            <a:avLst>
              <a:gd name="adj" fmla="val 13249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srgbClr val="000000"/>
                </a:solidFill>
                <a:cs typeface="+mn-ea"/>
                <a:sym typeface="+mn-lt"/>
              </a:rPr>
              <a:t>可与选择性</a:t>
            </a:r>
            <a:r>
              <a:rPr lang="en-US" altLang="zh-CN" sz="1400" kern="0" dirty="0">
                <a:solidFill>
                  <a:srgbClr val="000000"/>
                </a:solidFill>
                <a:cs typeface="+mn-ea"/>
                <a:sym typeface="+mn-lt"/>
              </a:rPr>
              <a:t>5-</a:t>
            </a:r>
            <a:r>
              <a:rPr lang="zh-CN" altLang="en-US" sz="1400" kern="0" dirty="0">
                <a:solidFill>
                  <a:srgbClr val="000000"/>
                </a:solidFill>
                <a:cs typeface="+mn-ea"/>
                <a:sym typeface="+mn-lt"/>
              </a:rPr>
              <a:t>羟色胺类抗抑郁药及经P450酶代谢的药物联用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srgbClr val="000000"/>
                </a:solidFill>
                <a:cs typeface="+mn-ea"/>
                <a:sym typeface="+mn-lt"/>
              </a:rPr>
              <a:t>幻觉、高血压危象、血清素综合征风险低</a:t>
            </a:r>
          </a:p>
        </p:txBody>
      </p:sp>
      <p:sp>
        <p:nvSpPr>
          <p:cNvPr id="97" name="任意形状 186">
            <a:extLst>
              <a:ext uri="{FF2B5EF4-FFF2-40B4-BE49-F238E27FC236}">
                <a16:creationId xmlns:a16="http://schemas.microsoft.com/office/drawing/2014/main" id="{3654B09D-A687-9259-6F38-76E8F54A6467}"/>
              </a:ext>
            </a:extLst>
          </p:cNvPr>
          <p:cNvSpPr/>
          <p:nvPr/>
        </p:nvSpPr>
        <p:spPr>
          <a:xfrm>
            <a:off x="1228024" y="2157474"/>
            <a:ext cx="1482460" cy="45719"/>
          </a:xfrm>
          <a:custGeom>
            <a:avLst/>
            <a:gdLst>
              <a:gd name="connsiteX0" fmla="*/ 0 w 1585609"/>
              <a:gd name="connsiteY0" fmla="*/ 68094 h 68094"/>
              <a:gd name="connsiteX1" fmla="*/ 1585609 w 1585609"/>
              <a:gd name="connsiteY1" fmla="*/ 68094 h 68094"/>
              <a:gd name="connsiteX2" fmla="*/ 1488332 w 1585609"/>
              <a:gd name="connsiteY2" fmla="*/ 0 h 68094"/>
              <a:gd name="connsiteX0-1" fmla="*/ 0 w 1646176"/>
              <a:gd name="connsiteY0-2" fmla="*/ 146705 h 146705"/>
              <a:gd name="connsiteX1-3" fmla="*/ 1585609 w 1646176"/>
              <a:gd name="connsiteY1-4" fmla="*/ 146705 h 146705"/>
              <a:gd name="connsiteX2-5" fmla="*/ 1646176 w 1646176"/>
              <a:gd name="connsiteY2-6" fmla="*/ 0 h 146705"/>
              <a:gd name="connsiteX0-7" fmla="*/ 0 w 1585609"/>
              <a:gd name="connsiteY0-8" fmla="*/ 96679 h 96679"/>
              <a:gd name="connsiteX1-9" fmla="*/ 1585609 w 1585609"/>
              <a:gd name="connsiteY1-10" fmla="*/ 96679 h 96679"/>
              <a:gd name="connsiteX2-11" fmla="*/ 1539249 w 1585609"/>
              <a:gd name="connsiteY2-12" fmla="*/ 0 h 96679"/>
              <a:gd name="connsiteX0-13" fmla="*/ 0 w 1585609"/>
              <a:gd name="connsiteY0-14" fmla="*/ 63479 h 63479"/>
              <a:gd name="connsiteX1-15" fmla="*/ 1585609 w 1585609"/>
              <a:gd name="connsiteY1-16" fmla="*/ 63479 h 63479"/>
              <a:gd name="connsiteX2-17" fmla="*/ 1536883 w 1585609"/>
              <a:gd name="connsiteY2-18" fmla="*/ 0 h 634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85609" h="63479">
                <a:moveTo>
                  <a:pt x="0" y="63479"/>
                </a:moveTo>
                <a:lnTo>
                  <a:pt x="1585609" y="63479"/>
                </a:lnTo>
                <a:lnTo>
                  <a:pt x="1536883" y="0"/>
                </a:lnTo>
              </a:path>
            </a:pathLst>
          </a:custGeom>
          <a:noFill/>
          <a:ln w="19050" cap="rnd" cmpd="sng" algn="ctr">
            <a:gradFill flip="none" rotWithShape="1">
              <a:gsLst>
                <a:gs pos="0">
                  <a:srgbClr val="652B91"/>
                </a:gs>
                <a:gs pos="100000">
                  <a:srgbClr val="652B91">
                    <a:alpha val="0"/>
                  </a:srgbClr>
                </a:gs>
              </a:gsLst>
              <a:lin ang="10800000" scaled="1"/>
              <a:tileRect/>
            </a:gra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8" name="圆角矩形 30">
            <a:extLst>
              <a:ext uri="{FF2B5EF4-FFF2-40B4-BE49-F238E27FC236}">
                <a16:creationId xmlns:a16="http://schemas.microsoft.com/office/drawing/2014/main" id="{61373430-40FB-9AA8-91C0-F37BDEA2AE59}"/>
              </a:ext>
            </a:extLst>
          </p:cNvPr>
          <p:cNvSpPr/>
          <p:nvPr/>
        </p:nvSpPr>
        <p:spPr>
          <a:xfrm>
            <a:off x="8453334" y="1076345"/>
            <a:ext cx="3557691" cy="2030484"/>
          </a:xfrm>
          <a:prstGeom prst="roundRect">
            <a:avLst>
              <a:gd name="adj" fmla="val 5078"/>
            </a:avLst>
          </a:prstGeom>
          <a:solidFill>
            <a:srgbClr val="FFFFFF"/>
          </a:solidFill>
          <a:ln w="6350" cap="flat" cmpd="sng" algn="ctr">
            <a:solidFill>
              <a:srgbClr val="4B4761">
                <a:lumMod val="75000"/>
                <a:alpha val="30000"/>
              </a:srgbClr>
            </a:solidFill>
            <a:prstDash val="dash"/>
            <a:miter lim="800000"/>
          </a:ln>
          <a:effectLst>
            <a:outerShdw blurRad="381000" dist="190500" dir="5400000" sx="90000" sy="90000" algn="ctr" rotWithShape="0">
              <a:srgbClr val="4B4761">
                <a:lumMod val="75000"/>
                <a:alpha val="9735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D5C731F8-09C3-5E5D-232A-12E5CC4FDC2B}"/>
              </a:ext>
            </a:extLst>
          </p:cNvPr>
          <p:cNvSpPr>
            <a:spLocks noChangeAspect="1"/>
          </p:cNvSpPr>
          <p:nvPr/>
        </p:nvSpPr>
        <p:spPr>
          <a:xfrm>
            <a:off x="8696058" y="1236951"/>
            <a:ext cx="93600" cy="93600"/>
          </a:xfrm>
          <a:prstGeom prst="ellipse">
            <a:avLst/>
          </a:prstGeom>
          <a:solidFill>
            <a:srgbClr val="652B91"/>
          </a:solidFill>
          <a:ln w="31750" cap="flat" cmpd="sng" algn="ctr">
            <a:solidFill>
              <a:srgbClr val="652B9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0" name="Rectangle: Rounded Corners 4">
            <a:extLst>
              <a:ext uri="{FF2B5EF4-FFF2-40B4-BE49-F238E27FC236}">
                <a16:creationId xmlns:a16="http://schemas.microsoft.com/office/drawing/2014/main" id="{589D8646-7115-DF92-D2C1-51FDFF0EC0CC}"/>
              </a:ext>
            </a:extLst>
          </p:cNvPr>
          <p:cNvSpPr/>
          <p:nvPr/>
        </p:nvSpPr>
        <p:spPr>
          <a:xfrm>
            <a:off x="8789658" y="1170708"/>
            <a:ext cx="3127767" cy="258649"/>
          </a:xfrm>
          <a:prstGeom prst="roundRect">
            <a:avLst>
              <a:gd name="adj" fmla="val 10164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400" b="1" kern="0" dirty="0">
                <a:solidFill>
                  <a:srgbClr val="000000"/>
                </a:solidFill>
                <a:cs typeface="+mn-ea"/>
                <a:sym typeface="+mn-lt"/>
              </a:rPr>
              <a:t>帕金森病疾病负担</a:t>
            </a:r>
            <a:endParaRPr lang="zh-CN" altLang="en-US" sz="1400" kern="0" baseline="30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DE45F6DB-5A72-3749-50CD-BAF47234341C}"/>
              </a:ext>
            </a:extLst>
          </p:cNvPr>
          <p:cNvSpPr txBox="1"/>
          <p:nvPr/>
        </p:nvSpPr>
        <p:spPr>
          <a:xfrm>
            <a:off x="8542251" y="1638419"/>
            <a:ext cx="3310274" cy="1327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帕金森病全球患病率为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138.6/10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万，中国为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245.7/10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  <a:r>
              <a:rPr lang="en-US" altLang="zh-CN" sz="1200" baseline="30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，症状波动患病率为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55.1%</a:t>
            </a:r>
            <a:r>
              <a:rPr lang="en-US" altLang="zh-CN" sz="1200" baseline="30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青年型（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≤40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岁）帕金森病（第一批罕见病目录，</a:t>
            </a:r>
            <a:r>
              <a:rPr lang="it-IT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NO.87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）患病率为</a:t>
            </a:r>
            <a:r>
              <a:rPr lang="en-US" altLang="zh-CN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10.2/10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  <a:r>
              <a:rPr lang="en-US" altLang="zh-CN" sz="1200" b="1" baseline="30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2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，会更早出现症状波动等并发症</a:t>
            </a:r>
            <a:r>
              <a:rPr lang="en-US" altLang="zh-CN" sz="1200" b="1" baseline="30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2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任意多边形: 形状 112">
            <a:extLst>
              <a:ext uri="{FF2B5EF4-FFF2-40B4-BE49-F238E27FC236}">
                <a16:creationId xmlns:a16="http://schemas.microsoft.com/office/drawing/2014/main" id="{8E2AD406-A846-404F-4D8E-D42E6DC7F6EF}"/>
              </a:ext>
            </a:extLst>
          </p:cNvPr>
          <p:cNvSpPr/>
          <p:nvPr/>
        </p:nvSpPr>
        <p:spPr>
          <a:xfrm rot="16200000">
            <a:off x="6150617" y="5290190"/>
            <a:ext cx="730637" cy="363302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ED8300">
                  <a:alpha val="0"/>
                </a:srgbClr>
              </a:gs>
              <a:gs pos="100000">
                <a:srgbClr val="ED830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7B1EAFA1-8253-373B-0006-226D4BA0CCD5}"/>
              </a:ext>
            </a:extLst>
          </p:cNvPr>
          <p:cNvSpPr txBox="1"/>
          <p:nvPr/>
        </p:nvSpPr>
        <p:spPr>
          <a:xfrm>
            <a:off x="6797040" y="6305752"/>
            <a:ext cx="4786806" cy="24320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MAO-B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B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；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MAO-BI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B</a:t>
            </a:r>
            <a:r>
              <a:rPr lang="zh-CN" alt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抑制剂</a:t>
            </a:r>
          </a:p>
        </p:txBody>
      </p:sp>
    </p:spTree>
    <p:extLst>
      <p:ext uri="{BB962C8B-B14F-4D97-AF65-F5344CB8AC3E}">
        <p14:creationId xmlns:p14="http://schemas.microsoft.com/office/powerpoint/2010/main" val="59890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圆角矩形 10">
            <a:extLst>
              <a:ext uri="{FF2B5EF4-FFF2-40B4-BE49-F238E27FC236}">
                <a16:creationId xmlns:a16="http://schemas.microsoft.com/office/drawing/2014/main" id="{CC6F4B54-A17A-A095-49F2-C313F7E1E926}"/>
              </a:ext>
            </a:extLst>
          </p:cNvPr>
          <p:cNvSpPr/>
          <p:nvPr/>
        </p:nvSpPr>
        <p:spPr>
          <a:xfrm>
            <a:off x="361108" y="1138819"/>
            <a:ext cx="8443425" cy="5485172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7833AC"/>
            </a:solidFill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5D42608-9DB6-715B-BC4A-8419CCA79CBB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3" name="直线连接符 13">
              <a:extLst>
                <a:ext uri="{FF2B5EF4-FFF2-40B4-BE49-F238E27FC236}">
                  <a16:creationId xmlns:a16="http://schemas.microsoft.com/office/drawing/2014/main" id="{D5EC6CB8-C1D1-5134-2E4E-7BCC39A6FA73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4" name="圆角矩形 14">
              <a:extLst>
                <a:ext uri="{FF2B5EF4-FFF2-40B4-BE49-F238E27FC236}">
                  <a16:creationId xmlns:a16="http://schemas.microsoft.com/office/drawing/2014/main" id="{ABD94A67-3109-E4CA-79AA-A96E383204F9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B375209-0F50-215E-4CF6-9E8A06516721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创新性</a:t>
              </a:r>
              <a:r>
                <a:rPr kumimoji="1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5DC1F245-0059-2AB2-E072-1A1214D5613A}"/>
              </a:ext>
            </a:extLst>
          </p:cNvPr>
          <p:cNvSpPr txBox="1"/>
          <p:nvPr/>
        </p:nvSpPr>
        <p:spPr>
          <a:xfrm>
            <a:off x="2157425" y="164680"/>
            <a:ext cx="100345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全球唯一双重机制抗帕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药物</a:t>
            </a: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，优化治疗成本，更多特殊人群获益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5EE0E1-74C9-08E0-AB4D-95EF5211ACCD}"/>
              </a:ext>
            </a:extLst>
          </p:cNvPr>
          <p:cNvSpPr txBox="1"/>
          <p:nvPr/>
        </p:nvSpPr>
        <p:spPr>
          <a:xfrm>
            <a:off x="27102" y="6672672"/>
            <a:ext cx="11649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1..Müller T, et al. Clin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Pharmacokinet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2017;56(3):251-261. 2. Wang J, et al. Front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Neurosci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2020;14:585584.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CE15C0C-70A6-5C94-2218-70E2EBDE8249}"/>
              </a:ext>
            </a:extLst>
          </p:cNvPr>
          <p:cNvSpPr/>
          <p:nvPr/>
        </p:nvSpPr>
        <p:spPr>
          <a:xfrm>
            <a:off x="3574082" y="914795"/>
            <a:ext cx="212637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 w="0"/>
              <a:solidFill>
                <a:prstClr val="black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842346-926B-29A4-BB63-A4880FCD7A3D}"/>
              </a:ext>
            </a:extLst>
          </p:cNvPr>
          <p:cNvSpPr txBox="1"/>
          <p:nvPr/>
        </p:nvSpPr>
        <p:spPr>
          <a:xfrm>
            <a:off x="361110" y="940304"/>
            <a:ext cx="8459321" cy="354925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833AC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单胺氧化酶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B/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离子通道双靶点协同，精准调控多巴胺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谷氨酸双通路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1-2</a:t>
            </a:r>
            <a:endParaRPr kumimoji="0" lang="zh-CN" altLang="en-US" sz="16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平行四边形 62">
            <a:extLst>
              <a:ext uri="{FF2B5EF4-FFF2-40B4-BE49-F238E27FC236}">
                <a16:creationId xmlns:a16="http://schemas.microsoft.com/office/drawing/2014/main" id="{37933720-7E55-F71D-AB95-1AFADE6894CB}"/>
              </a:ext>
            </a:extLst>
          </p:cNvPr>
          <p:cNvSpPr/>
          <p:nvPr/>
        </p:nvSpPr>
        <p:spPr>
          <a:xfrm>
            <a:off x="9047883" y="966349"/>
            <a:ext cx="140124" cy="515335"/>
          </a:xfrm>
          <a:prstGeom prst="parallelogram">
            <a:avLst/>
          </a:prstGeom>
          <a:gradFill flip="none" rotWithShape="1">
            <a:gsLst>
              <a:gs pos="8000">
                <a:sysClr val="window" lastClr="FFFFFF">
                  <a:alpha val="36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平行四边形 63">
            <a:extLst>
              <a:ext uri="{FF2B5EF4-FFF2-40B4-BE49-F238E27FC236}">
                <a16:creationId xmlns:a16="http://schemas.microsoft.com/office/drawing/2014/main" id="{D5D6A039-7EFA-4ED6-FC96-10664597AB2E}"/>
              </a:ext>
            </a:extLst>
          </p:cNvPr>
          <p:cNvSpPr/>
          <p:nvPr/>
        </p:nvSpPr>
        <p:spPr>
          <a:xfrm flipH="1" flipV="1">
            <a:off x="9061838" y="946257"/>
            <a:ext cx="140124" cy="515335"/>
          </a:xfrm>
          <a:prstGeom prst="parallelogram">
            <a:avLst/>
          </a:prstGeom>
          <a:gradFill flip="none" rotWithShape="1">
            <a:gsLst>
              <a:gs pos="8000">
                <a:sysClr val="window" lastClr="FFFFFF">
                  <a:alpha val="36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平行四边形 62">
            <a:extLst>
              <a:ext uri="{FF2B5EF4-FFF2-40B4-BE49-F238E27FC236}">
                <a16:creationId xmlns:a16="http://schemas.microsoft.com/office/drawing/2014/main" id="{C46978D8-23F1-16F2-9F14-DCCF72E09DDC}"/>
              </a:ext>
            </a:extLst>
          </p:cNvPr>
          <p:cNvSpPr/>
          <p:nvPr/>
        </p:nvSpPr>
        <p:spPr>
          <a:xfrm>
            <a:off x="382018" y="933871"/>
            <a:ext cx="196057" cy="515335"/>
          </a:xfrm>
          <a:prstGeom prst="parallelogram">
            <a:avLst/>
          </a:prstGeom>
          <a:gradFill flip="none" rotWithShape="1">
            <a:gsLst>
              <a:gs pos="8000">
                <a:sysClr val="window" lastClr="FFFFFF">
                  <a:alpha val="36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平行四边形 63">
            <a:extLst>
              <a:ext uri="{FF2B5EF4-FFF2-40B4-BE49-F238E27FC236}">
                <a16:creationId xmlns:a16="http://schemas.microsoft.com/office/drawing/2014/main" id="{EB538414-38DB-ED82-455E-D17618998AAC}"/>
              </a:ext>
            </a:extLst>
          </p:cNvPr>
          <p:cNvSpPr/>
          <p:nvPr/>
        </p:nvSpPr>
        <p:spPr>
          <a:xfrm flipH="1" flipV="1">
            <a:off x="470709" y="933870"/>
            <a:ext cx="196057" cy="515335"/>
          </a:xfrm>
          <a:prstGeom prst="parallelogram">
            <a:avLst/>
          </a:prstGeom>
          <a:gradFill flip="none" rotWithShape="1">
            <a:gsLst>
              <a:gs pos="8000">
                <a:sysClr val="window" lastClr="FFFFFF">
                  <a:alpha val="36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圆角矩形 11">
            <a:extLst>
              <a:ext uri="{FF2B5EF4-FFF2-40B4-BE49-F238E27FC236}">
                <a16:creationId xmlns:a16="http://schemas.microsoft.com/office/drawing/2014/main" id="{33DF1A2B-1236-9F6F-3C8E-811211AC4187}"/>
              </a:ext>
            </a:extLst>
          </p:cNvPr>
          <p:cNvSpPr/>
          <p:nvPr/>
        </p:nvSpPr>
        <p:spPr>
          <a:xfrm>
            <a:off x="9309580" y="1247914"/>
            <a:ext cx="2397395" cy="5308849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70000"/>
            </a:srgbClr>
          </a:solidFill>
          <a:ln w="635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16" name="同侧圆角矩形 109">
            <a:extLst>
              <a:ext uri="{FF2B5EF4-FFF2-40B4-BE49-F238E27FC236}">
                <a16:creationId xmlns:a16="http://schemas.microsoft.com/office/drawing/2014/main" id="{E22FE070-F9ED-BDCC-F062-326B6C326544}"/>
              </a:ext>
            </a:extLst>
          </p:cNvPr>
          <p:cNvSpPr/>
          <p:nvPr/>
        </p:nvSpPr>
        <p:spPr>
          <a:xfrm>
            <a:off x="9310302" y="958140"/>
            <a:ext cx="2396674" cy="361358"/>
          </a:xfrm>
          <a:prstGeom prst="round2SameRect">
            <a:avLst>
              <a:gd name="adj1" fmla="val 15129"/>
              <a:gd name="adj2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应用创新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31B6DEF-BE2C-4B23-4E99-5598E39BCC38}"/>
              </a:ext>
            </a:extLst>
          </p:cNvPr>
          <p:cNvSpPr txBox="1"/>
          <p:nvPr/>
        </p:nvSpPr>
        <p:spPr>
          <a:xfrm>
            <a:off x="9307691" y="2021375"/>
            <a:ext cx="238883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减少合并用药，优化治疗成本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ABC67E7-ABE6-857D-3C76-3D2BCC5A8EA7}"/>
              </a:ext>
            </a:extLst>
          </p:cNvPr>
          <p:cNvSpPr txBox="1"/>
          <p:nvPr/>
        </p:nvSpPr>
        <p:spPr>
          <a:xfrm>
            <a:off x="9344070" y="2272857"/>
            <a:ext cx="2333971" cy="308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重获益可减少止痛药等合并用药</a:t>
            </a:r>
          </a:p>
        </p:txBody>
      </p:sp>
      <p:cxnSp>
        <p:nvCxnSpPr>
          <p:cNvPr id="19" name="直线连接符 148">
            <a:extLst>
              <a:ext uri="{FF2B5EF4-FFF2-40B4-BE49-F238E27FC236}">
                <a16:creationId xmlns:a16="http://schemas.microsoft.com/office/drawing/2014/main" id="{F64492E5-C4FC-C475-3159-54FF36D3B164}"/>
              </a:ext>
            </a:extLst>
          </p:cNvPr>
          <p:cNvCxnSpPr/>
          <p:nvPr/>
        </p:nvCxnSpPr>
        <p:spPr>
          <a:xfrm flipV="1">
            <a:off x="9353437" y="2589503"/>
            <a:ext cx="2288786" cy="7283"/>
          </a:xfrm>
          <a:prstGeom prst="line">
            <a:avLst/>
          </a:prstGeom>
          <a:noFill/>
          <a:ln w="6350" cap="flat" cmpd="sng" algn="ctr">
            <a:solidFill>
              <a:srgbClr val="7833AC">
                <a:alpha val="50000"/>
              </a:srgbClr>
            </a:solidFill>
            <a:prstDash val="solid"/>
            <a:miter lim="800000"/>
            <a:headEnd type="oval" w="sm" len="sm"/>
            <a:tailEnd type="oval" w="sm" len="sm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3073B7B-6C4B-888E-3584-7E5DF4B5F0A6}"/>
              </a:ext>
            </a:extLst>
          </p:cNvPr>
          <p:cNvSpPr txBox="1"/>
          <p:nvPr/>
        </p:nvSpPr>
        <p:spPr>
          <a:xfrm>
            <a:off x="9307691" y="3315873"/>
            <a:ext cx="238883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安全性好，降低医疗负担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D34BF50-E200-3D8E-24F5-3C5383E3E11C}"/>
              </a:ext>
            </a:extLst>
          </p:cNvPr>
          <p:cNvSpPr txBox="1"/>
          <p:nvPr/>
        </p:nvSpPr>
        <p:spPr>
          <a:xfrm>
            <a:off x="9353437" y="3567355"/>
            <a:ext cx="2333971" cy="5490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长期治疗不良事件及停药率低，药物相互作用风险低</a:t>
            </a:r>
          </a:p>
        </p:txBody>
      </p:sp>
      <p:cxnSp>
        <p:nvCxnSpPr>
          <p:cNvPr id="22" name="直线连接符 148">
            <a:extLst>
              <a:ext uri="{FF2B5EF4-FFF2-40B4-BE49-F238E27FC236}">
                <a16:creationId xmlns:a16="http://schemas.microsoft.com/office/drawing/2014/main" id="{665173DC-2008-0514-2C31-77910C84D1C4}"/>
              </a:ext>
            </a:extLst>
          </p:cNvPr>
          <p:cNvCxnSpPr/>
          <p:nvPr/>
        </p:nvCxnSpPr>
        <p:spPr>
          <a:xfrm flipV="1">
            <a:off x="9353436" y="4102763"/>
            <a:ext cx="2288786" cy="7283"/>
          </a:xfrm>
          <a:prstGeom prst="line">
            <a:avLst/>
          </a:prstGeom>
          <a:noFill/>
          <a:ln w="6350" cap="flat" cmpd="sng" algn="ctr">
            <a:solidFill>
              <a:srgbClr val="7833AC">
                <a:alpha val="50000"/>
              </a:srgbClr>
            </a:solidFill>
            <a:prstDash val="solid"/>
            <a:miter lim="800000"/>
            <a:headEnd type="oval" w="sm" len="sm"/>
            <a:tailEnd type="oval" w="sm" len="sm"/>
          </a:ln>
          <a:effectLst/>
        </p:spPr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6299C150-130E-B5A0-FA77-0E6BD42F2626}"/>
              </a:ext>
            </a:extLst>
          </p:cNvPr>
          <p:cNvSpPr txBox="1"/>
          <p:nvPr/>
        </p:nvSpPr>
        <p:spPr>
          <a:xfrm>
            <a:off x="9289204" y="4813190"/>
            <a:ext cx="238883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特殊人群可用，更多人群获益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DEF101B-D153-2236-F1BD-38835C62CC6D}"/>
              </a:ext>
            </a:extLst>
          </p:cNvPr>
          <p:cNvSpPr txBox="1"/>
          <p:nvPr/>
        </p:nvSpPr>
        <p:spPr>
          <a:xfrm>
            <a:off x="9334950" y="5064672"/>
            <a:ext cx="2333971" cy="5490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75</a:t>
            </a: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岁以上” 、“肾功能受损”、“轻中度肝功能受损”患者可用</a:t>
            </a:r>
          </a:p>
        </p:txBody>
      </p:sp>
      <p:cxnSp>
        <p:nvCxnSpPr>
          <p:cNvPr id="25" name="直线连接符 148">
            <a:extLst>
              <a:ext uri="{FF2B5EF4-FFF2-40B4-BE49-F238E27FC236}">
                <a16:creationId xmlns:a16="http://schemas.microsoft.com/office/drawing/2014/main" id="{D244A57F-BA2E-51BE-8952-D9038DFF4A5B}"/>
              </a:ext>
            </a:extLst>
          </p:cNvPr>
          <p:cNvCxnSpPr/>
          <p:nvPr/>
        </p:nvCxnSpPr>
        <p:spPr>
          <a:xfrm flipV="1">
            <a:off x="9334949" y="5600080"/>
            <a:ext cx="2288786" cy="7283"/>
          </a:xfrm>
          <a:prstGeom prst="line">
            <a:avLst/>
          </a:prstGeom>
          <a:noFill/>
          <a:ln w="6350" cap="flat" cmpd="sng" algn="ctr">
            <a:solidFill>
              <a:srgbClr val="7833AC">
                <a:alpha val="50000"/>
              </a:srgbClr>
            </a:solidFill>
            <a:prstDash val="solid"/>
            <a:miter lim="800000"/>
            <a:headEnd type="oval" w="sm" len="sm"/>
            <a:tailEnd type="oval" w="sm" len="sm"/>
          </a:ln>
          <a:effectLst/>
        </p:spPr>
      </p:cxnSp>
      <p:sp>
        <p:nvSpPr>
          <p:cNvPr id="50" name="平行四边形 62">
            <a:extLst>
              <a:ext uri="{FF2B5EF4-FFF2-40B4-BE49-F238E27FC236}">
                <a16:creationId xmlns:a16="http://schemas.microsoft.com/office/drawing/2014/main" id="{4A9E95BE-3601-A92A-1B85-835F610EADB5}"/>
              </a:ext>
            </a:extLst>
          </p:cNvPr>
          <p:cNvSpPr/>
          <p:nvPr/>
        </p:nvSpPr>
        <p:spPr>
          <a:xfrm>
            <a:off x="8610613" y="963631"/>
            <a:ext cx="109363" cy="470279"/>
          </a:xfrm>
          <a:prstGeom prst="parallelogram">
            <a:avLst/>
          </a:prstGeom>
          <a:gradFill flip="none" rotWithShape="1">
            <a:gsLst>
              <a:gs pos="8000">
                <a:sysClr val="window" lastClr="FFFFFF">
                  <a:alpha val="36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平行四边形 63">
            <a:extLst>
              <a:ext uri="{FF2B5EF4-FFF2-40B4-BE49-F238E27FC236}">
                <a16:creationId xmlns:a16="http://schemas.microsoft.com/office/drawing/2014/main" id="{822E34DB-3C99-7F74-ECB2-60B9501110AC}"/>
              </a:ext>
            </a:extLst>
          </p:cNvPr>
          <p:cNvSpPr/>
          <p:nvPr/>
        </p:nvSpPr>
        <p:spPr>
          <a:xfrm flipH="1" flipV="1">
            <a:off x="8695170" y="918575"/>
            <a:ext cx="109363" cy="470279"/>
          </a:xfrm>
          <a:prstGeom prst="parallelogram">
            <a:avLst/>
          </a:prstGeom>
          <a:gradFill flip="none" rotWithShape="1">
            <a:gsLst>
              <a:gs pos="8000">
                <a:sysClr val="window" lastClr="FFFFFF">
                  <a:alpha val="36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id="{594673C3-4A11-8E22-1125-0178CBAD6059}"/>
              </a:ext>
            </a:extLst>
          </p:cNvPr>
          <p:cNvSpPr txBox="1"/>
          <p:nvPr/>
        </p:nvSpPr>
        <p:spPr>
          <a:xfrm>
            <a:off x="408685" y="4215749"/>
            <a:ext cx="840370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298450" indent="-285750" algn="ctr">
              <a:spcBef>
                <a:spcPts val="95"/>
              </a:spcBef>
              <a:buFont typeface="Arial" panose="020B0604020202020204"/>
              <a:buChar char="►"/>
              <a:tabLst>
                <a:tab pos="298450" algn="l"/>
              </a:tabLst>
              <a:defRPr sz="1600" b="1" u="dash" kern="0" spc="-30">
                <a:solidFill>
                  <a:srgbClr val="7833AC"/>
                </a:solidFill>
                <a:uFill>
                  <a:solidFill>
                    <a:srgbClr val="8E006B"/>
                  </a:solidFill>
                </a:u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984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>
                <a:tab pos="298450" algn="l"/>
              </a:tabLst>
              <a:defRPr/>
            </a:pPr>
            <a:r>
              <a:rPr kumimoji="0" lang="zh-CN" altLang="en-US" sz="1600" b="1" i="0" u="dash" strike="noStrike" kern="0" cap="none" spc="-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8E006B"/>
                  </a:solidFill>
                </a:uFill>
                <a:latin typeface="+mn-lt"/>
                <a:cs typeface="+mn-ea"/>
                <a:sym typeface="+mn-lt"/>
              </a:rPr>
              <a:t>双靶点协同破局，直击帕金森病谷氨酸毒性恶性循环</a:t>
            </a:r>
            <a:endParaRPr kumimoji="0" sz="1600" b="1" i="0" u="dash" strike="noStrike" kern="0" cap="none" spc="-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8E006B"/>
                </a:solidFill>
              </a:uFill>
              <a:latin typeface="+mn-lt"/>
              <a:cs typeface="+mn-ea"/>
              <a:sym typeface="+mn-lt"/>
            </a:endParaRPr>
          </a:p>
        </p:txBody>
      </p:sp>
      <p:sp>
        <p:nvSpPr>
          <p:cNvPr id="63" name="圆角矩形 90">
            <a:extLst>
              <a:ext uri="{FF2B5EF4-FFF2-40B4-BE49-F238E27FC236}">
                <a16:creationId xmlns:a16="http://schemas.microsoft.com/office/drawing/2014/main" id="{4193E271-FCF3-21F2-C345-EB7ADF089C97}"/>
              </a:ext>
            </a:extLst>
          </p:cNvPr>
          <p:cNvSpPr/>
          <p:nvPr/>
        </p:nvSpPr>
        <p:spPr>
          <a:xfrm>
            <a:off x="1837245" y="4724569"/>
            <a:ext cx="1579351" cy="278459"/>
          </a:xfrm>
          <a:prstGeom prst="roundRect">
            <a:avLst>
              <a:gd name="adj" fmla="val 50000"/>
            </a:avLst>
          </a:prstGeom>
          <a:solidFill>
            <a:srgbClr val="D9D9D9">
              <a:alpha val="54902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FFFFFF">
                <a:lumMod val="65000"/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多巴胺神经元凋亡</a:t>
            </a:r>
          </a:p>
        </p:txBody>
      </p:sp>
      <p:sp>
        <p:nvSpPr>
          <p:cNvPr id="64" name="圆角矩形 90">
            <a:extLst>
              <a:ext uri="{FF2B5EF4-FFF2-40B4-BE49-F238E27FC236}">
                <a16:creationId xmlns:a16="http://schemas.microsoft.com/office/drawing/2014/main" id="{796643EC-49E5-0F02-F609-CC9F0A1BA4D8}"/>
              </a:ext>
            </a:extLst>
          </p:cNvPr>
          <p:cNvSpPr/>
          <p:nvPr/>
        </p:nvSpPr>
        <p:spPr>
          <a:xfrm>
            <a:off x="730440" y="5670553"/>
            <a:ext cx="1453909" cy="278459"/>
          </a:xfrm>
          <a:prstGeom prst="roundRect">
            <a:avLst>
              <a:gd name="adj" fmla="val 50000"/>
            </a:avLst>
          </a:prstGeom>
          <a:solidFill>
            <a:srgbClr val="D9D9D9">
              <a:alpha val="54902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FFFFFF">
                <a:lumMod val="65000"/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谷氨酸过度释放</a:t>
            </a:r>
          </a:p>
        </p:txBody>
      </p:sp>
      <p:sp>
        <p:nvSpPr>
          <p:cNvPr id="65" name="圆角矩形 90">
            <a:extLst>
              <a:ext uri="{FF2B5EF4-FFF2-40B4-BE49-F238E27FC236}">
                <a16:creationId xmlns:a16="http://schemas.microsoft.com/office/drawing/2014/main" id="{A772C7CB-399D-50E2-17FA-B0EE4864800F}"/>
              </a:ext>
            </a:extLst>
          </p:cNvPr>
          <p:cNvSpPr/>
          <p:nvPr/>
        </p:nvSpPr>
        <p:spPr>
          <a:xfrm>
            <a:off x="3265172" y="5662276"/>
            <a:ext cx="1094388" cy="275601"/>
          </a:xfrm>
          <a:prstGeom prst="roundRect">
            <a:avLst>
              <a:gd name="adj" fmla="val 50000"/>
            </a:avLst>
          </a:prstGeom>
          <a:solidFill>
            <a:srgbClr val="D9D9D9">
              <a:alpha val="54902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FFFFFF">
                <a:lumMod val="65000"/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多巴胺减少</a:t>
            </a:r>
          </a:p>
        </p:txBody>
      </p:sp>
      <p:sp>
        <p:nvSpPr>
          <p:cNvPr id="66" name="箭头: 左 65">
            <a:extLst>
              <a:ext uri="{FF2B5EF4-FFF2-40B4-BE49-F238E27FC236}">
                <a16:creationId xmlns:a16="http://schemas.microsoft.com/office/drawing/2014/main" id="{58DA6912-15DE-3DDF-B2F7-64DF3C0B710C}"/>
              </a:ext>
            </a:extLst>
          </p:cNvPr>
          <p:cNvSpPr/>
          <p:nvPr/>
        </p:nvSpPr>
        <p:spPr>
          <a:xfrm>
            <a:off x="2251812" y="5741898"/>
            <a:ext cx="847095" cy="173572"/>
          </a:xfrm>
          <a:prstGeom prst="leftArrow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箭头: 左 66">
            <a:extLst>
              <a:ext uri="{FF2B5EF4-FFF2-40B4-BE49-F238E27FC236}">
                <a16:creationId xmlns:a16="http://schemas.microsoft.com/office/drawing/2014/main" id="{65A1B2E3-2BE4-B6CF-C389-1DDF177B14DB}"/>
              </a:ext>
            </a:extLst>
          </p:cNvPr>
          <p:cNvSpPr/>
          <p:nvPr/>
        </p:nvSpPr>
        <p:spPr>
          <a:xfrm rot="14402976">
            <a:off x="3070169" y="5257721"/>
            <a:ext cx="623509" cy="159416"/>
          </a:xfrm>
          <a:prstGeom prst="leftArrow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箭头: 左 67">
            <a:extLst>
              <a:ext uri="{FF2B5EF4-FFF2-40B4-BE49-F238E27FC236}">
                <a16:creationId xmlns:a16="http://schemas.microsoft.com/office/drawing/2014/main" id="{1B19BC4A-9F43-169F-90F0-48D8D0C4FAD7}"/>
              </a:ext>
            </a:extLst>
          </p:cNvPr>
          <p:cNvSpPr/>
          <p:nvPr/>
        </p:nvSpPr>
        <p:spPr>
          <a:xfrm rot="7492042">
            <a:off x="1489239" y="5268645"/>
            <a:ext cx="664550" cy="147051"/>
          </a:xfrm>
          <a:prstGeom prst="leftArrow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2471C8B3-396C-5EF5-A992-B00EA8A57337}"/>
              </a:ext>
            </a:extLst>
          </p:cNvPr>
          <p:cNvSpPr txBox="1"/>
          <p:nvPr/>
        </p:nvSpPr>
        <p:spPr>
          <a:xfrm>
            <a:off x="1999842" y="5262490"/>
            <a:ext cx="11774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kumimoji="1" sz="1600">
                <a:solidFill>
                  <a:schemeClr val="bg1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36453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谷氨酸毒性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80DE2896-49B0-1EF8-EAA5-A7A878F99724}"/>
              </a:ext>
            </a:extLst>
          </p:cNvPr>
          <p:cNvGrpSpPr/>
          <p:nvPr/>
        </p:nvGrpSpPr>
        <p:grpSpPr>
          <a:xfrm>
            <a:off x="5458562" y="4793007"/>
            <a:ext cx="2249440" cy="362792"/>
            <a:chOff x="5822806" y="5175780"/>
            <a:chExt cx="2249440" cy="362792"/>
          </a:xfrm>
        </p:grpSpPr>
        <p:pic>
          <p:nvPicPr>
            <p:cNvPr id="71" name="图片 21" descr="对勾">
              <a:extLst>
                <a:ext uri="{FF2B5EF4-FFF2-40B4-BE49-F238E27FC236}">
                  <a16:creationId xmlns:a16="http://schemas.microsoft.com/office/drawing/2014/main" id="{AA506CCB-1ECF-CC86-CF92-F34BE44C366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822806" y="5230299"/>
              <a:ext cx="279382" cy="269608"/>
            </a:xfrm>
            <a:prstGeom prst="rect">
              <a:avLst/>
            </a:prstGeom>
          </p:spPr>
        </p:pic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30B2513C-9716-24D3-3F4C-CA2C5B7C5943}"/>
                </a:ext>
              </a:extLst>
            </p:cNvPr>
            <p:cNvSpPr txBox="1"/>
            <p:nvPr/>
          </p:nvSpPr>
          <p:spPr>
            <a:xfrm>
              <a:off x="6215554" y="5175780"/>
              <a:ext cx="1856692" cy="362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 w="0"/>
                  <a:solidFill>
                    <a:srgbClr val="7331A6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cs typeface="+mn-ea"/>
                  <a:sym typeface="+mn-lt"/>
                </a:rPr>
                <a:t>更优改善症状波动</a:t>
              </a:r>
              <a:endPara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3258E11-D7B1-297C-D21B-2E4B9881D02E}"/>
              </a:ext>
            </a:extLst>
          </p:cNvPr>
          <p:cNvGrpSpPr/>
          <p:nvPr/>
        </p:nvGrpSpPr>
        <p:grpSpPr>
          <a:xfrm>
            <a:off x="5467738" y="5147495"/>
            <a:ext cx="2249440" cy="362792"/>
            <a:chOff x="5826216" y="5528021"/>
            <a:chExt cx="2249440" cy="362792"/>
          </a:xfrm>
        </p:grpSpPr>
        <p:pic>
          <p:nvPicPr>
            <p:cNvPr id="74" name="图片 21" descr="对勾">
              <a:extLst>
                <a:ext uri="{FF2B5EF4-FFF2-40B4-BE49-F238E27FC236}">
                  <a16:creationId xmlns:a16="http://schemas.microsoft.com/office/drawing/2014/main" id="{461930CC-AB5A-285F-945C-0F43E141CB8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826216" y="5582540"/>
              <a:ext cx="279382" cy="269608"/>
            </a:xfrm>
            <a:prstGeom prst="rect">
              <a:avLst/>
            </a:prstGeom>
          </p:spPr>
        </p:pic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245CBF73-AF33-C7F5-B719-E27B63D12ABC}"/>
                </a:ext>
              </a:extLst>
            </p:cNvPr>
            <p:cNvSpPr txBox="1"/>
            <p:nvPr/>
          </p:nvSpPr>
          <p:spPr>
            <a:xfrm>
              <a:off x="6218964" y="5528021"/>
              <a:ext cx="1856692" cy="362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 w="0"/>
                  <a:solidFill>
                    <a:srgbClr val="7331A6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cs typeface="+mn-ea"/>
                  <a:sym typeface="+mn-lt"/>
                </a:rPr>
                <a:t>更优改善运动症状</a:t>
              </a:r>
              <a:endPara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76" name="图片 21" descr="对勾">
            <a:extLst>
              <a:ext uri="{FF2B5EF4-FFF2-40B4-BE49-F238E27FC236}">
                <a16:creationId xmlns:a16="http://schemas.microsoft.com/office/drawing/2014/main" id="{B2A04EF3-A2AF-801D-85F9-13BA82F6B4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71540" y="5558355"/>
            <a:ext cx="279382" cy="269608"/>
          </a:xfrm>
          <a:prstGeom prst="rect">
            <a:avLst/>
          </a:pr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713DFC78-4A05-BE8A-DBC8-E05FD4B4F7DF}"/>
              </a:ext>
            </a:extLst>
          </p:cNvPr>
          <p:cNvSpPr txBox="1"/>
          <p:nvPr/>
        </p:nvSpPr>
        <p:spPr>
          <a:xfrm>
            <a:off x="5864288" y="5503836"/>
            <a:ext cx="2476206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cs typeface="+mn-ea"/>
                <a:sym typeface="+mn-lt"/>
              </a:rPr>
              <a:t>改善多种非运动症状</a:t>
            </a: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8" name="图片 21" descr="对勾">
            <a:extLst>
              <a:ext uri="{FF2B5EF4-FFF2-40B4-BE49-F238E27FC236}">
                <a16:creationId xmlns:a16="http://schemas.microsoft.com/office/drawing/2014/main" id="{0108D952-3268-6BF6-1E75-EB16A4C333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79752" y="5889698"/>
            <a:ext cx="279382" cy="269608"/>
          </a:xfrm>
          <a:prstGeom prst="rect">
            <a:avLst/>
          </a:prstGeom>
        </p:spPr>
      </p:pic>
      <p:sp>
        <p:nvSpPr>
          <p:cNvPr id="79" name="文本框 78">
            <a:extLst>
              <a:ext uri="{FF2B5EF4-FFF2-40B4-BE49-F238E27FC236}">
                <a16:creationId xmlns:a16="http://schemas.microsoft.com/office/drawing/2014/main" id="{54A225EA-CE14-B939-F73B-B5F3264E6C0D}"/>
              </a:ext>
            </a:extLst>
          </p:cNvPr>
          <p:cNvSpPr txBox="1"/>
          <p:nvPr/>
        </p:nvSpPr>
        <p:spPr>
          <a:xfrm>
            <a:off x="5871288" y="5821969"/>
            <a:ext cx="2476206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cs typeface="+mn-ea"/>
                <a:sym typeface="+mn-lt"/>
              </a:rPr>
              <a:t>长期有效，改善生活质量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0118579A-017B-8CC7-4180-EB9890A6D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23"/>
          <a:stretch/>
        </p:blipFill>
        <p:spPr>
          <a:xfrm>
            <a:off x="4677323" y="1457603"/>
            <a:ext cx="3811085" cy="2499222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4FE68DE9-4407-3B6F-08CC-8EF919007224}"/>
              </a:ext>
            </a:extLst>
          </p:cNvPr>
          <p:cNvSpPr txBox="1"/>
          <p:nvPr/>
        </p:nvSpPr>
        <p:spPr>
          <a:xfrm>
            <a:off x="361109" y="1945310"/>
            <a:ext cx="4390885" cy="660567"/>
          </a:xfrm>
          <a:prstGeom prst="rect">
            <a:avLst/>
          </a:prstGeom>
          <a:solidFill>
            <a:sysClr val="window" lastClr="FFFFFF">
              <a:lumMod val="95000"/>
              <a:alpha val="5000"/>
            </a:sys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机制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（多巴胺能）：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抑制单胺氧化酶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，提高脑内多巴胺浓度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1477019F-F4BC-F852-C4FD-54C9D213855F}"/>
              </a:ext>
            </a:extLst>
          </p:cNvPr>
          <p:cNvSpPr txBox="1"/>
          <p:nvPr/>
        </p:nvSpPr>
        <p:spPr>
          <a:xfrm>
            <a:off x="400830" y="2825438"/>
            <a:ext cx="4351163" cy="667458"/>
          </a:xfrm>
          <a:prstGeom prst="rect">
            <a:avLst/>
          </a:prstGeom>
          <a:solidFill>
            <a:sysClr val="window" lastClr="FFFFFF">
              <a:lumMod val="95000"/>
              <a:alpha val="5000"/>
            </a:sys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机制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（谷氨酸能）：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状态依赖性离子通道阻滞，调节脑内谷氨酸过度释放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3E9B5DD1-F895-C54B-78C6-EE2825A07E8E}"/>
              </a:ext>
            </a:extLst>
          </p:cNvPr>
          <p:cNvSpPr txBox="1"/>
          <p:nvPr/>
        </p:nvSpPr>
        <p:spPr>
          <a:xfrm>
            <a:off x="358904" y="6430287"/>
            <a:ext cx="72079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MAO-BI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抑制剂；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MAO-A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56891C-C9FC-17A7-5C81-9ED54F1A60FF}"/>
              </a:ext>
            </a:extLst>
          </p:cNvPr>
          <p:cNvSpPr txBox="1"/>
          <p:nvPr/>
        </p:nvSpPr>
        <p:spPr>
          <a:xfrm>
            <a:off x="550639" y="6147527"/>
            <a:ext cx="46765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谷氨酸毒性会促进帕金森病运动症状、非运动症状及波动的发生发展</a:t>
            </a:r>
          </a:p>
        </p:txBody>
      </p:sp>
    </p:spTree>
    <p:extLst>
      <p:ext uri="{BB962C8B-B14F-4D97-AF65-F5344CB8AC3E}">
        <p14:creationId xmlns:p14="http://schemas.microsoft.com/office/powerpoint/2010/main" val="205895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圆角矩形 10">
            <a:extLst>
              <a:ext uri="{FF2B5EF4-FFF2-40B4-BE49-F238E27FC236}">
                <a16:creationId xmlns:a16="http://schemas.microsoft.com/office/drawing/2014/main" id="{740AB685-37B8-E20E-CC87-527159946F16}"/>
              </a:ext>
            </a:extLst>
          </p:cNvPr>
          <p:cNvSpPr/>
          <p:nvPr/>
        </p:nvSpPr>
        <p:spPr>
          <a:xfrm>
            <a:off x="110355" y="1167598"/>
            <a:ext cx="7130121" cy="5285329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7833AC"/>
            </a:solidFill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圆角矩形 102">
            <a:extLst>
              <a:ext uri="{FF2B5EF4-FFF2-40B4-BE49-F238E27FC236}">
                <a16:creationId xmlns:a16="http://schemas.microsoft.com/office/drawing/2014/main" id="{FB8913D2-026C-C50A-8293-A8938870BE01}"/>
              </a:ext>
            </a:extLst>
          </p:cNvPr>
          <p:cNvSpPr/>
          <p:nvPr/>
        </p:nvSpPr>
        <p:spPr>
          <a:xfrm>
            <a:off x="7583978" y="1007179"/>
            <a:ext cx="4339327" cy="5445749"/>
          </a:xfrm>
          <a:prstGeom prst="roundRect">
            <a:avLst>
              <a:gd name="adj" fmla="val 235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85000"/>
              </a:srgbClr>
            </a:solidFill>
            <a:prstDash val="dash"/>
            <a:miter lim="800000"/>
          </a:ln>
          <a:effectLst>
            <a:outerShdw blurRad="381000" dist="101600" dir="5400000" sx="94000" sy="94000" algn="ctr" rotWithShape="0">
              <a:srgbClr val="FFFFFF">
                <a:lumMod val="50000"/>
                <a:alpha val="14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kumimoji="1" lang="zh-CN" altLang="en-US" kern="0">
                <a:solidFill>
                  <a:srgbClr val="FFFFFF"/>
                </a:solidFill>
                <a:cs typeface="+mn-ea"/>
                <a:sym typeface="+mn-lt"/>
              </a:rPr>
              <a:t>◊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EF18FCB-819E-EFA1-9518-98DC98DBAC01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5" name="直线连接符 13">
              <a:extLst>
                <a:ext uri="{FF2B5EF4-FFF2-40B4-BE49-F238E27FC236}">
                  <a16:creationId xmlns:a16="http://schemas.microsoft.com/office/drawing/2014/main" id="{00E4A873-BC8B-8F02-347D-5E470E9D2C59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6" name="圆角矩形 14">
              <a:extLst>
                <a:ext uri="{FF2B5EF4-FFF2-40B4-BE49-F238E27FC236}">
                  <a16:creationId xmlns:a16="http://schemas.microsoft.com/office/drawing/2014/main" id="{201CF37C-F267-583F-6762-5C17097A4A45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3D1F653-DB0D-6D0C-AAB7-DBF7A580276F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创新性</a:t>
              </a:r>
              <a:r>
                <a:rPr kumimoji="1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1DA1CF15-B756-F787-6C40-7B65EAE3ACCD}"/>
              </a:ext>
            </a:extLst>
          </p:cNvPr>
          <p:cNvSpPr txBox="1"/>
          <p:nvPr/>
        </p:nvSpPr>
        <p:spPr>
          <a:xfrm>
            <a:off x="2157425" y="164680"/>
            <a:ext cx="100345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全新结构实现强效、可逆、高选择性</a:t>
            </a: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MAO-B</a:t>
            </a: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抑制，提高药物安全性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9E66EE-E51C-FCB3-9E5A-72ABA82A0658}"/>
              </a:ext>
            </a:extLst>
          </p:cNvPr>
          <p:cNvSpPr txBox="1"/>
          <p:nvPr/>
        </p:nvSpPr>
        <p:spPr>
          <a:xfrm>
            <a:off x="57017" y="6661802"/>
            <a:ext cx="121648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</a:t>
            </a:r>
            <a:r>
              <a:rPr lang="da-DK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Binda C, et al. J Med Chem. 2007;50(23):5848-5852.  2.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Stocchi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F,et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al. NPJ Parkinsons Dis. 2022;8(1):17.  3. Müller T, et al. Clin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Pharmacokinet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2017;56(3):251-261. 4.Fan Y, et al. Acta Pharm Sin B. 2024 Apr;14(4):1772-1786.  5.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甲磺酸沙非胺片说明书（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2024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年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12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01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日）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DE4144E-96BB-615C-B5DF-32391D7A6960}"/>
              </a:ext>
            </a:extLst>
          </p:cNvPr>
          <p:cNvGrpSpPr/>
          <p:nvPr/>
        </p:nvGrpSpPr>
        <p:grpSpPr>
          <a:xfrm>
            <a:off x="110356" y="983850"/>
            <a:ext cx="7137926" cy="515335"/>
            <a:chOff x="266725" y="951270"/>
            <a:chExt cx="9145631" cy="56470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30DEDB9-247A-F7EC-829E-A06053165487}"/>
                </a:ext>
              </a:extLst>
            </p:cNvPr>
            <p:cNvSpPr txBox="1"/>
            <p:nvPr/>
          </p:nvSpPr>
          <p:spPr>
            <a:xfrm>
              <a:off x="266725" y="969586"/>
              <a:ext cx="9145631" cy="38892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7833AC"/>
            </a:solidFill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CN" altLang="en-US" sz="1600" b="1">
                  <a:solidFill>
                    <a:prstClr val="white"/>
                  </a:solidFill>
                  <a:cs typeface="+mn-ea"/>
                  <a:sym typeface="+mn-lt"/>
                </a:rPr>
                <a:t>全新结构，独特“双腔融合”抑制模式</a:t>
              </a:r>
              <a:r>
                <a:rPr lang="en-US" altLang="zh-CN" sz="1600" b="1" baseline="30000">
                  <a:solidFill>
                    <a:prstClr val="white"/>
                  </a:solidFill>
                  <a:cs typeface="+mn-ea"/>
                  <a:sym typeface="+mn-lt"/>
                </a:rPr>
                <a:t>1-3</a:t>
              </a:r>
              <a:endParaRPr lang="zh-CN" altLang="en-US" sz="1600" b="1" baseline="30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平行四边形 62">
              <a:extLst>
                <a:ext uri="{FF2B5EF4-FFF2-40B4-BE49-F238E27FC236}">
                  <a16:creationId xmlns:a16="http://schemas.microsoft.com/office/drawing/2014/main" id="{3AAF28D8-4BFD-DE72-9A68-5CA86FABC20F}"/>
                </a:ext>
              </a:extLst>
            </p:cNvPr>
            <p:cNvSpPr/>
            <p:nvPr/>
          </p:nvSpPr>
          <p:spPr>
            <a:xfrm>
              <a:off x="287633" y="963152"/>
              <a:ext cx="196057" cy="515335"/>
            </a:xfrm>
            <a:prstGeom prst="parallelogram">
              <a:avLst/>
            </a:prstGeom>
            <a:gradFill flip="none" rotWithShape="1">
              <a:gsLst>
                <a:gs pos="8000">
                  <a:sysClr val="window" lastClr="FFFFFF">
                    <a:alpha val="36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平行四边形 63">
              <a:extLst>
                <a:ext uri="{FF2B5EF4-FFF2-40B4-BE49-F238E27FC236}">
                  <a16:creationId xmlns:a16="http://schemas.microsoft.com/office/drawing/2014/main" id="{F117BE68-CCF2-F6D1-941D-9F16EE48E061}"/>
                </a:ext>
              </a:extLst>
            </p:cNvPr>
            <p:cNvSpPr/>
            <p:nvPr/>
          </p:nvSpPr>
          <p:spPr>
            <a:xfrm flipH="1" flipV="1">
              <a:off x="376324" y="963151"/>
              <a:ext cx="196057" cy="515335"/>
            </a:xfrm>
            <a:prstGeom prst="parallelogram">
              <a:avLst/>
            </a:prstGeom>
            <a:gradFill flip="none" rotWithShape="1">
              <a:gsLst>
                <a:gs pos="8000">
                  <a:sysClr val="window" lastClr="FFFFFF">
                    <a:alpha val="36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平行四边形 62">
              <a:extLst>
                <a:ext uri="{FF2B5EF4-FFF2-40B4-BE49-F238E27FC236}">
                  <a16:creationId xmlns:a16="http://schemas.microsoft.com/office/drawing/2014/main" id="{000EBCB3-0547-BD7B-EC4E-6ADBD221D1E9}"/>
                </a:ext>
              </a:extLst>
            </p:cNvPr>
            <p:cNvSpPr/>
            <p:nvPr/>
          </p:nvSpPr>
          <p:spPr>
            <a:xfrm>
              <a:off x="9125614" y="1000643"/>
              <a:ext cx="140124" cy="515335"/>
            </a:xfrm>
            <a:prstGeom prst="parallelogram">
              <a:avLst/>
            </a:prstGeom>
            <a:gradFill flip="none" rotWithShape="1">
              <a:gsLst>
                <a:gs pos="8000">
                  <a:sysClr val="window" lastClr="FFFFFF">
                    <a:alpha val="36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平行四边形 63">
              <a:extLst>
                <a:ext uri="{FF2B5EF4-FFF2-40B4-BE49-F238E27FC236}">
                  <a16:creationId xmlns:a16="http://schemas.microsoft.com/office/drawing/2014/main" id="{5134B3B3-4D2A-4953-6343-1505657E05D9}"/>
                </a:ext>
              </a:extLst>
            </p:cNvPr>
            <p:cNvSpPr/>
            <p:nvPr/>
          </p:nvSpPr>
          <p:spPr>
            <a:xfrm flipH="1" flipV="1">
              <a:off x="9233954" y="951270"/>
              <a:ext cx="140124" cy="515335"/>
            </a:xfrm>
            <a:prstGeom prst="parallelogram">
              <a:avLst/>
            </a:prstGeom>
            <a:gradFill flip="none" rotWithShape="1">
              <a:gsLst>
                <a:gs pos="8000">
                  <a:sysClr val="window" lastClr="FFFFFF">
                    <a:alpha val="36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253386EA-F281-9A63-8978-6E135011D7C2}"/>
              </a:ext>
            </a:extLst>
          </p:cNvPr>
          <p:cNvSpPr/>
          <p:nvPr/>
        </p:nvSpPr>
        <p:spPr>
          <a:xfrm>
            <a:off x="315717" y="1514655"/>
            <a:ext cx="2082265" cy="345721"/>
          </a:xfrm>
          <a:prstGeom prst="parallelogram">
            <a:avLst>
              <a:gd name="adj" fmla="val 59339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0" dist="203200" dir="5400000" sx="86000" sy="86000" algn="ctr" rotWithShape="0">
              <a:srgbClr val="000000">
                <a:lumMod val="50000"/>
                <a:lumOff val="50000"/>
                <a:alpha val="26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6E7F6F7-B28A-BA9C-FF46-5BB0CA527F83}"/>
              </a:ext>
            </a:extLst>
          </p:cNvPr>
          <p:cNvSpPr txBox="1"/>
          <p:nvPr/>
        </p:nvSpPr>
        <p:spPr>
          <a:xfrm>
            <a:off x="535198" y="1571099"/>
            <a:ext cx="17534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r>
              <a:rPr lang="zh-CN" altLang="en-US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第一代：司来吉兰</a:t>
            </a: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8A239939-245E-0983-FD36-191CE24D9C58}"/>
              </a:ext>
            </a:extLst>
          </p:cNvPr>
          <p:cNvSpPr/>
          <p:nvPr/>
        </p:nvSpPr>
        <p:spPr>
          <a:xfrm>
            <a:off x="2397982" y="1514227"/>
            <a:ext cx="2082265" cy="345721"/>
          </a:xfrm>
          <a:prstGeom prst="parallelogram">
            <a:avLst>
              <a:gd name="adj" fmla="val 59339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0" dist="203200" dir="5400000" sx="86000" sy="86000" algn="ctr" rotWithShape="0">
              <a:srgbClr val="000000">
                <a:lumMod val="50000"/>
                <a:lumOff val="50000"/>
                <a:alpha val="26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863D673-858B-50A2-7AB5-FF528EC5D790}"/>
              </a:ext>
            </a:extLst>
          </p:cNvPr>
          <p:cNvSpPr txBox="1"/>
          <p:nvPr/>
        </p:nvSpPr>
        <p:spPr>
          <a:xfrm>
            <a:off x="2617463" y="1570671"/>
            <a:ext cx="17534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1600">
                <a:latin typeface="微软雅黑" panose="020B0503020204020204" charset="-122"/>
                <a:ea typeface="微软雅黑" panose="020B0503020204020204" charset="-122"/>
                <a:cs typeface="OPPOSans M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第二代：雷沙吉兰</a:t>
            </a: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506C9152-86C7-1E2A-9975-436573B44A40}"/>
              </a:ext>
            </a:extLst>
          </p:cNvPr>
          <p:cNvSpPr/>
          <p:nvPr/>
        </p:nvSpPr>
        <p:spPr>
          <a:xfrm>
            <a:off x="4699728" y="1514227"/>
            <a:ext cx="2082265" cy="345721"/>
          </a:xfrm>
          <a:prstGeom prst="parallelogram">
            <a:avLst>
              <a:gd name="adj" fmla="val 59339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0" dist="203200" dir="5400000" sx="86000" sy="86000" algn="ctr" rotWithShape="0">
              <a:srgbClr val="000000">
                <a:lumMod val="50000"/>
                <a:lumOff val="50000"/>
                <a:alpha val="26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8DA3E6A-D255-D9EB-8041-13B8DDE7CA66}"/>
              </a:ext>
            </a:extLst>
          </p:cNvPr>
          <p:cNvSpPr txBox="1"/>
          <p:nvPr/>
        </p:nvSpPr>
        <p:spPr>
          <a:xfrm>
            <a:off x="4919209" y="1570671"/>
            <a:ext cx="17534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1600">
                <a:latin typeface="微软雅黑" panose="020B0503020204020204" charset="-122"/>
                <a:ea typeface="微软雅黑" panose="020B0503020204020204" charset="-122"/>
                <a:cs typeface="OPPOSans M" pitchFamily="18" charset="-122"/>
              </a:defRPr>
            </a:lvl1pPr>
          </a:lstStyle>
          <a:p>
            <a:pPr lvl="0" algn="ctr">
              <a:defRPr/>
            </a:pPr>
            <a:r>
              <a:rPr lang="zh-CN" altLang="en-US" b="1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第三代</a:t>
            </a: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：沙非胺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EEB0155-422A-6556-3AEC-C97CD2025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59" y="2336831"/>
            <a:ext cx="1919368" cy="79422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927C4EF-0743-8E0E-2799-3417C8113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467" y="2361081"/>
            <a:ext cx="1702307" cy="735670"/>
          </a:xfrm>
          <a:prstGeom prst="rect">
            <a:avLst/>
          </a:prstGeom>
        </p:spPr>
      </p:pic>
      <p:pic>
        <p:nvPicPr>
          <p:cNvPr id="24" name="Picture 4" descr="http://upload.wikimedia.org/wikipedia/commons/thumb/4/4c/Safinamide.svg/512px-Safinamide.svg.png">
            <a:extLst>
              <a:ext uri="{FF2B5EF4-FFF2-40B4-BE49-F238E27FC236}">
                <a16:creationId xmlns:a16="http://schemas.microsoft.com/office/drawing/2014/main" id="{F0E6C833-378F-802E-2C53-E88F0F907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7192" y="2064330"/>
            <a:ext cx="2241058" cy="814135"/>
          </a:xfrm>
          <a:prstGeom prst="rect">
            <a:avLst/>
          </a:prstGeom>
          <a:noFill/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DFF2715F-AB32-5CC4-2F51-6940DB4F08C0}"/>
              </a:ext>
            </a:extLst>
          </p:cNvPr>
          <p:cNvSpPr/>
          <p:nvPr/>
        </p:nvSpPr>
        <p:spPr>
          <a:xfrm>
            <a:off x="1264617" y="2385000"/>
            <a:ext cx="708036" cy="363451"/>
          </a:xfrm>
          <a:prstGeom prst="ellipse">
            <a:avLst/>
          </a:prstGeom>
          <a:solidFill>
            <a:schemeClr val="tx1">
              <a:lumMod val="65000"/>
              <a:lumOff val="35000"/>
              <a:alpha val="902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263CEF0-3AD2-10F8-6163-DC14F53D69A9}"/>
              </a:ext>
            </a:extLst>
          </p:cNvPr>
          <p:cNvSpPr txBox="1"/>
          <p:nvPr/>
        </p:nvSpPr>
        <p:spPr>
          <a:xfrm>
            <a:off x="7462442" y="994691"/>
            <a:ext cx="4533663" cy="354925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833AC"/>
          </a:solidFill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沙非胺具有最小化毒性副作用的理想抑制特性</a:t>
            </a:r>
            <a:r>
              <a:rPr lang="en-US" altLang="zh-CN" sz="1600" b="1" baseline="30000" dirty="0">
                <a:solidFill>
                  <a:prstClr val="white"/>
                </a:solidFill>
                <a:cs typeface="+mn-ea"/>
                <a:sym typeface="+mn-lt"/>
              </a:rPr>
              <a:t>1-5</a:t>
            </a:r>
            <a:endParaRPr lang="zh-CN" altLang="en-US" sz="1600" b="1" baseline="30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45DE709-799D-B277-9398-0D6F143156CC}"/>
              </a:ext>
            </a:extLst>
          </p:cNvPr>
          <p:cNvGrpSpPr/>
          <p:nvPr/>
        </p:nvGrpSpPr>
        <p:grpSpPr>
          <a:xfrm>
            <a:off x="7248282" y="3068096"/>
            <a:ext cx="329659" cy="769356"/>
            <a:chOff x="9085078" y="3305369"/>
            <a:chExt cx="329659" cy="769356"/>
          </a:xfrm>
          <a:solidFill>
            <a:srgbClr val="8342B4"/>
          </a:solidFill>
        </p:grpSpPr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9BF35DBF-1A55-A524-DE20-284BFF866762}"/>
                </a:ext>
              </a:extLst>
            </p:cNvPr>
            <p:cNvSpPr/>
            <p:nvPr/>
          </p:nvSpPr>
          <p:spPr bwMode="gray">
            <a:xfrm rot="5400000">
              <a:off x="8922979" y="3582967"/>
              <a:ext cx="769356" cy="214160"/>
            </a:xfrm>
            <a:prstGeom prst="triangle">
              <a:avLst/>
            </a:prstGeom>
            <a:grpFill/>
            <a:ln w="571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D8300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652B9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22749FAD-E503-51A8-1CB6-11A1C5A93EA6}"/>
                </a:ext>
              </a:extLst>
            </p:cNvPr>
            <p:cNvSpPr/>
            <p:nvPr/>
          </p:nvSpPr>
          <p:spPr bwMode="gray">
            <a:xfrm rot="5400000">
              <a:off x="8807480" y="3582967"/>
              <a:ext cx="769356" cy="214160"/>
            </a:xfrm>
            <a:prstGeom prst="triangle">
              <a:avLst/>
            </a:prstGeom>
            <a:grpFill/>
            <a:ln w="571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D8300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652B9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BB813C2-8CC0-91DD-3641-13709489772C}"/>
              </a:ext>
            </a:extLst>
          </p:cNvPr>
          <p:cNvSpPr txBox="1"/>
          <p:nvPr/>
        </p:nvSpPr>
        <p:spPr>
          <a:xfrm>
            <a:off x="9645430" y="2766468"/>
            <a:ext cx="119634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选择性</a:t>
            </a:r>
            <a:endParaRPr lang="en-US" altLang="zh-CN" sz="1400" baseline="300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it-IT" altLang="zh-CN" sz="800" dirty="0">
                <a:solidFill>
                  <a:srgbClr val="000000"/>
                </a:solidFill>
                <a:cs typeface="+mn-ea"/>
                <a:sym typeface="+mn-lt"/>
              </a:rPr>
              <a:t>MAO-B</a:t>
            </a:r>
            <a:r>
              <a:rPr lang="zh-CN" altLang="it-IT" sz="800" dirty="0">
                <a:solidFill>
                  <a:srgbClr val="000000"/>
                </a:solidFill>
                <a:cs typeface="+mn-ea"/>
                <a:sym typeface="+mn-lt"/>
              </a:rPr>
              <a:t>＞</a:t>
            </a:r>
            <a:r>
              <a:rPr lang="it-IT" altLang="zh-CN" sz="800" dirty="0">
                <a:solidFill>
                  <a:srgbClr val="000000"/>
                </a:solidFill>
                <a:cs typeface="+mn-ea"/>
                <a:sym typeface="+mn-lt"/>
              </a:rPr>
              <a:t>MAO-A</a:t>
            </a:r>
            <a:r>
              <a:rPr lang="zh-CN" altLang="it-IT" sz="800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2C29697-2AAF-3F03-BECA-D7CE7A9936AB}"/>
              </a:ext>
            </a:extLst>
          </p:cNvPr>
          <p:cNvSpPr txBox="1"/>
          <p:nvPr/>
        </p:nvSpPr>
        <p:spPr>
          <a:xfrm>
            <a:off x="10640703" y="2785952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可逆性</a:t>
            </a:r>
            <a:endParaRPr lang="en-US" altLang="zh-CN" sz="1400" baseline="30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" name="圆角矩形 46">
            <a:extLst>
              <a:ext uri="{FF2B5EF4-FFF2-40B4-BE49-F238E27FC236}">
                <a16:creationId xmlns:a16="http://schemas.microsoft.com/office/drawing/2014/main" id="{1646F8AE-9BA5-8D38-3D20-DE2FF23DC428}"/>
              </a:ext>
            </a:extLst>
          </p:cNvPr>
          <p:cNvSpPr/>
          <p:nvPr/>
        </p:nvSpPr>
        <p:spPr>
          <a:xfrm>
            <a:off x="7862305" y="3233073"/>
            <a:ext cx="1039555" cy="348797"/>
          </a:xfrm>
          <a:prstGeom prst="roundRect">
            <a:avLst/>
          </a:prstGeom>
          <a:noFill/>
          <a:ln w="6350" cap="flat" cmpd="sng" algn="ctr">
            <a:noFill/>
            <a:prstDash val="dash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司来吉兰</a:t>
            </a:r>
            <a:endParaRPr kumimoji="1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327E13AE-14AA-B90A-083D-8E2F9183E1F8}"/>
              </a:ext>
            </a:extLst>
          </p:cNvPr>
          <p:cNvSpPr/>
          <p:nvPr/>
        </p:nvSpPr>
        <p:spPr>
          <a:xfrm>
            <a:off x="7875466" y="3695334"/>
            <a:ext cx="1039555" cy="348797"/>
          </a:xfrm>
          <a:prstGeom prst="roundRect">
            <a:avLst/>
          </a:prstGeom>
          <a:noFill/>
          <a:ln w="6350" cap="flat" cmpd="sng" algn="ctr">
            <a:noFill/>
            <a:prstDash val="dash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</a:t>
            </a: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C7708B0-B674-19A7-B503-395EDD62A257}"/>
              </a:ext>
            </a:extLst>
          </p:cNvPr>
          <p:cNvCxnSpPr/>
          <p:nvPr/>
        </p:nvCxnSpPr>
        <p:spPr>
          <a:xfrm flipV="1">
            <a:off x="7950085" y="3602408"/>
            <a:ext cx="3726637" cy="13930"/>
          </a:xfrm>
          <a:prstGeom prst="line">
            <a:avLst/>
          </a:prstGeom>
          <a:noFill/>
          <a:ln w="6350" cap="flat" cmpd="sng" algn="ctr">
            <a:solidFill>
              <a:srgbClr val="7331A6"/>
            </a:solidFill>
            <a:prstDash val="solid"/>
            <a:miter lim="800000"/>
          </a:ln>
          <a:effectLst/>
        </p:spPr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88D12811-2328-422A-24D1-39EA256E81D2}"/>
              </a:ext>
            </a:extLst>
          </p:cNvPr>
          <p:cNvSpPr txBox="1"/>
          <p:nvPr/>
        </p:nvSpPr>
        <p:spPr>
          <a:xfrm>
            <a:off x="9645430" y="3257151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127</a:t>
            </a:r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倍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EEDE80B-9996-37B2-10AD-CE00D8DBCCF8}"/>
              </a:ext>
            </a:extLst>
          </p:cNvPr>
          <p:cNvSpPr txBox="1"/>
          <p:nvPr/>
        </p:nvSpPr>
        <p:spPr>
          <a:xfrm>
            <a:off x="9634710" y="3737601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103</a:t>
            </a:r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倍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045657C-E033-5B71-A262-80458A846B57}"/>
              </a:ext>
            </a:extLst>
          </p:cNvPr>
          <p:cNvSpPr txBox="1"/>
          <p:nvPr/>
        </p:nvSpPr>
        <p:spPr>
          <a:xfrm>
            <a:off x="10640703" y="3241821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不可逆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2A53496-8B4C-C860-6805-69A07B3526DE}"/>
              </a:ext>
            </a:extLst>
          </p:cNvPr>
          <p:cNvSpPr txBox="1"/>
          <p:nvPr/>
        </p:nvSpPr>
        <p:spPr>
          <a:xfrm>
            <a:off x="10640703" y="3741290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不可逆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" name="圆角矩形 46">
            <a:extLst>
              <a:ext uri="{FF2B5EF4-FFF2-40B4-BE49-F238E27FC236}">
                <a16:creationId xmlns:a16="http://schemas.microsoft.com/office/drawing/2014/main" id="{92359803-0699-4E53-8724-7363BBEE24F8}"/>
              </a:ext>
            </a:extLst>
          </p:cNvPr>
          <p:cNvSpPr/>
          <p:nvPr/>
        </p:nvSpPr>
        <p:spPr>
          <a:xfrm>
            <a:off x="7846977" y="4203668"/>
            <a:ext cx="1039555" cy="348797"/>
          </a:xfrm>
          <a:prstGeom prst="roundRect">
            <a:avLst/>
          </a:prstGeom>
          <a:noFill/>
          <a:ln w="6350" cap="flat" cmpd="sng" algn="ctr">
            <a:noFill/>
            <a:prstDash val="dash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</a:t>
            </a:r>
            <a:endParaRPr kumimoji="1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E3653223-1FCC-17DC-2FCE-9A39DCF825EF}"/>
              </a:ext>
            </a:extLst>
          </p:cNvPr>
          <p:cNvCxnSpPr/>
          <p:nvPr/>
        </p:nvCxnSpPr>
        <p:spPr>
          <a:xfrm>
            <a:off x="7977202" y="4134675"/>
            <a:ext cx="3699520" cy="0"/>
          </a:xfrm>
          <a:prstGeom prst="line">
            <a:avLst/>
          </a:prstGeom>
          <a:noFill/>
          <a:ln w="6350" cap="flat" cmpd="sng" algn="ctr">
            <a:solidFill>
              <a:srgbClr val="7331A6"/>
            </a:solidFill>
            <a:prstDash val="solid"/>
            <a:miter lim="800000"/>
          </a:ln>
          <a:effectLst/>
        </p:spPr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EA6C820D-6CF1-26EE-EBE3-4C7D470A43BA}"/>
              </a:ext>
            </a:extLst>
          </p:cNvPr>
          <p:cNvSpPr txBox="1"/>
          <p:nvPr/>
        </p:nvSpPr>
        <p:spPr>
          <a:xfrm>
            <a:off x="9671514" y="4246441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8342B4"/>
                </a:solidFill>
                <a:cs typeface="+mn-ea"/>
                <a:sym typeface="+mn-lt"/>
              </a:rPr>
              <a:t>1000</a:t>
            </a:r>
            <a:r>
              <a:rPr lang="zh-CN" altLang="en-US" sz="1400" b="1" dirty="0">
                <a:solidFill>
                  <a:srgbClr val="8342B4"/>
                </a:solidFill>
                <a:cs typeface="+mn-ea"/>
                <a:sym typeface="+mn-lt"/>
              </a:rPr>
              <a:t>倍</a:t>
            </a:r>
            <a:endParaRPr lang="zh-CN" altLang="en-US" sz="800" dirty="0">
              <a:solidFill>
                <a:srgbClr val="8342B4"/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332BD42-E0F7-8C39-7A40-9F9129286CE7}"/>
              </a:ext>
            </a:extLst>
          </p:cNvPr>
          <p:cNvSpPr txBox="1"/>
          <p:nvPr/>
        </p:nvSpPr>
        <p:spPr>
          <a:xfrm>
            <a:off x="10657187" y="4219177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8342B4"/>
                </a:solidFill>
                <a:cs typeface="+mn-ea"/>
                <a:sym typeface="+mn-lt"/>
              </a:rPr>
              <a:t>可逆</a:t>
            </a:r>
            <a:endParaRPr lang="zh-CN" altLang="en-US" sz="800" dirty="0">
              <a:solidFill>
                <a:srgbClr val="8342B4"/>
              </a:soli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898C2CE-5F47-1E4C-8986-8417E73760D0}"/>
              </a:ext>
            </a:extLst>
          </p:cNvPr>
          <p:cNvSpPr txBox="1"/>
          <p:nvPr/>
        </p:nvSpPr>
        <p:spPr>
          <a:xfrm>
            <a:off x="7651063" y="1449353"/>
            <a:ext cx="4331444" cy="130260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传统</a:t>
            </a:r>
            <a:r>
              <a:rPr kumimoji="1"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MAO-BI</a:t>
            </a:r>
            <a:r>
              <a:rPr kumimoji="1"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核心局限</a:t>
            </a:r>
            <a:endParaRPr kumimoji="1"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zh-CN" altLang="en-US" sz="1200" b="1" dirty="0">
                <a:solidFill>
                  <a:srgbClr val="333333"/>
                </a:solidFill>
                <a:cs typeface="+mn-ea"/>
                <a:sym typeface="+mn-lt"/>
              </a:rPr>
              <a:t>选择性不足</a:t>
            </a:r>
            <a:r>
              <a:rPr lang="zh-CN" altLang="en-US" sz="1200" dirty="0">
                <a:solidFill>
                  <a:srgbClr val="333333"/>
                </a:solidFill>
                <a:cs typeface="+mn-ea"/>
                <a:sym typeface="+mn-lt"/>
              </a:rPr>
              <a:t>‌：剂量依赖性抑制</a:t>
            </a:r>
            <a:r>
              <a:rPr lang="en-US" altLang="zh-CN" sz="1200" dirty="0">
                <a:solidFill>
                  <a:srgbClr val="333333"/>
                </a:solidFill>
                <a:cs typeface="+mn-ea"/>
                <a:sym typeface="+mn-lt"/>
              </a:rPr>
              <a:t>MAO-A</a:t>
            </a:r>
            <a:r>
              <a:rPr lang="zh-CN" altLang="en-US" sz="1200" dirty="0">
                <a:solidFill>
                  <a:srgbClr val="333333"/>
                </a:solidFill>
                <a:cs typeface="+mn-ea"/>
                <a:sym typeface="+mn-lt"/>
              </a:rPr>
              <a:t>，增加酪胺反应及血清素综合征风险（抗抑郁药等联用受限）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zh-CN" altLang="en-US" sz="1200" b="1" dirty="0">
                <a:solidFill>
                  <a:srgbClr val="333333"/>
                </a:solidFill>
                <a:cs typeface="+mn-ea"/>
                <a:sym typeface="+mn-lt"/>
              </a:rPr>
              <a:t>不可逆抑制</a:t>
            </a:r>
            <a:r>
              <a:rPr lang="zh-CN" altLang="en-US" sz="1200" dirty="0">
                <a:solidFill>
                  <a:srgbClr val="333333"/>
                </a:solidFill>
                <a:cs typeface="+mn-ea"/>
                <a:sym typeface="+mn-lt"/>
              </a:rPr>
              <a:t>‌：免疫原性风险且酶活性恢复延迟</a:t>
            </a:r>
          </a:p>
          <a:p>
            <a:pPr algn="ctr">
              <a:lnSpc>
                <a:spcPct val="130000"/>
              </a:lnSpc>
            </a:pPr>
            <a:endParaRPr kumimoji="1"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58" name="图片 21" descr="对勾">
            <a:extLst>
              <a:ext uri="{FF2B5EF4-FFF2-40B4-BE49-F238E27FC236}">
                <a16:creationId xmlns:a16="http://schemas.microsoft.com/office/drawing/2014/main" id="{C5BF787A-5BFF-8457-68CC-73D0B9B794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3037" y="4811145"/>
            <a:ext cx="279382" cy="269608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B06FD076-FFE4-8425-0A85-AAA9EA15F7EA}"/>
              </a:ext>
            </a:extLst>
          </p:cNvPr>
          <p:cNvSpPr txBox="1"/>
          <p:nvPr/>
        </p:nvSpPr>
        <p:spPr>
          <a:xfrm>
            <a:off x="8075784" y="4756626"/>
            <a:ext cx="3386505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CN" altLang="en-US" sz="1600" b="1" dirty="0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cs typeface="+mn-ea"/>
                <a:sym typeface="+mn-lt"/>
              </a:rPr>
              <a:t>酪胺反应风险低</a:t>
            </a:r>
            <a:r>
              <a:rPr kumimoji="1"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：高酪胺饮食相对安全</a:t>
            </a:r>
            <a:endParaRPr kumimoji="1"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60" name="图片 21" descr="对勾">
            <a:extLst>
              <a:ext uri="{FF2B5EF4-FFF2-40B4-BE49-F238E27FC236}">
                <a16:creationId xmlns:a16="http://schemas.microsoft.com/office/drawing/2014/main" id="{55730E6D-AD99-028E-1E0F-B25A7D11C0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3037" y="5180250"/>
            <a:ext cx="279382" cy="269608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6AB7A85A-20E5-D36F-BA3A-4E4E16BE2C9F}"/>
              </a:ext>
            </a:extLst>
          </p:cNvPr>
          <p:cNvSpPr txBox="1"/>
          <p:nvPr/>
        </p:nvSpPr>
        <p:spPr>
          <a:xfrm>
            <a:off x="8075783" y="5125731"/>
            <a:ext cx="3979778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ts val="1800"/>
              </a:spcBef>
              <a:defRPr sz="1600" b="1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血清素综合征风险低</a:t>
            </a:r>
            <a:r>
              <a:rPr kumimoji="0" lang="zh-CN" altLang="en-US" sz="1200" b="0" i="0" u="none" strike="noStrike" kern="0" cap="none" spc="0" normalizeH="0" baseline="0" noProof="0">
                <a:ln w="0"/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：抗抑郁药联用相对安全</a:t>
            </a:r>
            <a:endParaRPr kumimoji="0" lang="en-US" altLang="zh-CN" sz="1200" b="0" i="0" u="none" strike="noStrike" kern="0" cap="none" spc="0" normalizeH="0" baseline="0" noProof="0">
              <a:ln w="0"/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2" name="图片 21" descr="对勾">
            <a:extLst>
              <a:ext uri="{FF2B5EF4-FFF2-40B4-BE49-F238E27FC236}">
                <a16:creationId xmlns:a16="http://schemas.microsoft.com/office/drawing/2014/main" id="{851B5EEB-6F5C-9B3A-B7A5-6C4413948A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2317" y="5549355"/>
            <a:ext cx="279382" cy="269608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F8576D91-D043-BF3B-E17E-A31F7733CBF5}"/>
              </a:ext>
            </a:extLst>
          </p:cNvPr>
          <p:cNvSpPr txBox="1"/>
          <p:nvPr/>
        </p:nvSpPr>
        <p:spPr>
          <a:xfrm>
            <a:off x="8065063" y="5494836"/>
            <a:ext cx="3979777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ts val="1800"/>
              </a:spcBef>
              <a:defRPr sz="1600" b="1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可逆长效抑制</a:t>
            </a:r>
            <a:r>
              <a:rPr kumimoji="0" lang="zh-CN" altLang="en-US" sz="1200" b="0" i="0" u="none" strike="noStrike" kern="0" cap="none" spc="0" normalizeH="0" baseline="0" noProof="0">
                <a:ln w="0"/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：长半衰期实现单次给药，全天覆盖</a:t>
            </a:r>
            <a:endParaRPr kumimoji="0" lang="en-US" altLang="zh-CN" sz="1200" b="0" i="0" u="none" strike="noStrike" kern="0" cap="none" spc="0" normalizeH="0" baseline="0" noProof="0">
              <a:ln w="0"/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4" name="图片 21" descr="对勾">
            <a:extLst>
              <a:ext uri="{FF2B5EF4-FFF2-40B4-BE49-F238E27FC236}">
                <a16:creationId xmlns:a16="http://schemas.microsoft.com/office/drawing/2014/main" id="{56FBC432-7AD9-8B2F-F448-2A91E69A3B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2317" y="5943193"/>
            <a:ext cx="279382" cy="269608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B23DAAA5-E3E8-B1F5-B975-A1DC16022F5F}"/>
              </a:ext>
            </a:extLst>
          </p:cNvPr>
          <p:cNvSpPr txBox="1"/>
          <p:nvPr/>
        </p:nvSpPr>
        <p:spPr>
          <a:xfrm>
            <a:off x="8065063" y="5888674"/>
            <a:ext cx="3979777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ts val="1800"/>
              </a:spcBef>
              <a:defRPr sz="1600" b="1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 w="0"/>
                <a:solidFill>
                  <a:srgbClr val="7331A6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酶活性可快速恢复</a:t>
            </a:r>
            <a:r>
              <a:rPr kumimoji="0" lang="zh-CN" altLang="en-US" sz="1200" b="0" i="0" u="none" strike="noStrike" kern="0" cap="none" spc="0" normalizeH="0" baseline="0" noProof="0" dirty="0">
                <a:ln w="0"/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：停药</a:t>
            </a:r>
            <a:r>
              <a:rPr kumimoji="0" lang="en-US" altLang="zh-CN" sz="1200" b="0" i="0" u="none" strike="noStrike" kern="0" cap="none" spc="0" normalizeH="0" baseline="0" noProof="0" dirty="0">
                <a:ln w="0"/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1200" b="0" i="0" u="none" strike="noStrike" kern="0" cap="none" spc="0" normalizeH="0" baseline="0" noProof="0">
                <a:ln w="0"/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天可完全恢复</a:t>
            </a:r>
            <a:endParaRPr kumimoji="0" lang="en-US" altLang="zh-CN" sz="1200" b="0" i="0" u="none" strike="noStrike" kern="0" cap="none" spc="0" normalizeH="0" baseline="0" noProof="0" dirty="0">
              <a:ln w="0"/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A409EDF1-E53B-36D6-2ECF-360C9A679270}"/>
              </a:ext>
            </a:extLst>
          </p:cNvPr>
          <p:cNvSpPr txBox="1"/>
          <p:nvPr/>
        </p:nvSpPr>
        <p:spPr>
          <a:xfrm>
            <a:off x="134749" y="6155700"/>
            <a:ext cx="72079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MAO-B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MAO-BI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抑制剂；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MAO-A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：单胺氧化酶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119EF07E-C2DA-E26D-7E55-3188EAD4EFCD}"/>
              </a:ext>
            </a:extLst>
          </p:cNvPr>
          <p:cNvSpPr txBox="1"/>
          <p:nvPr/>
        </p:nvSpPr>
        <p:spPr>
          <a:xfrm>
            <a:off x="194568" y="2112057"/>
            <a:ext cx="14174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r>
              <a:rPr lang="zh-CN" altLang="en-US" sz="100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结构：</a:t>
            </a:r>
            <a:endParaRPr lang="en-US" altLang="zh-CN" sz="1000">
              <a:solidFill>
                <a:srgbClr val="FFFFFF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716D27C-35AE-7125-7D84-1073CFEB67A4}"/>
              </a:ext>
            </a:extLst>
          </p:cNvPr>
          <p:cNvSpPr txBox="1"/>
          <p:nvPr/>
        </p:nvSpPr>
        <p:spPr>
          <a:xfrm>
            <a:off x="8690294" y="2759428"/>
            <a:ext cx="119634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抑制性</a:t>
            </a:r>
            <a:endParaRPr lang="en-US" altLang="zh-CN" sz="1400" baseline="300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800" dirty="0">
                <a:solidFill>
                  <a:srgbClr val="000000"/>
                </a:solidFill>
                <a:cs typeface="+mn-ea"/>
                <a:sym typeface="+mn-lt"/>
              </a:rPr>
              <a:t>IC</a:t>
            </a:r>
            <a:r>
              <a:rPr lang="en-US" altLang="zh-CN" sz="800" baseline="-25000" dirty="0">
                <a:solidFill>
                  <a:srgbClr val="000000"/>
                </a:solidFill>
                <a:cs typeface="+mn-ea"/>
                <a:sym typeface="+mn-lt"/>
              </a:rPr>
              <a:t>50</a:t>
            </a:r>
            <a:r>
              <a:rPr lang="zh-CN" altLang="en-US" sz="800" dirty="0">
                <a:solidFill>
                  <a:srgbClr val="000000"/>
                </a:solidFill>
                <a:cs typeface="+mn-ea"/>
                <a:sym typeface="+mn-lt"/>
              </a:rPr>
              <a:t>，</a:t>
            </a:r>
            <a:r>
              <a:rPr lang="el-GR" altLang="zh-CN" sz="800" dirty="0">
                <a:solidFill>
                  <a:srgbClr val="000000"/>
                </a:solidFill>
                <a:cs typeface="+mn-ea"/>
                <a:sym typeface="+mn-lt"/>
              </a:rPr>
              <a:t>μ</a:t>
            </a:r>
            <a:r>
              <a:rPr lang="it-IT" altLang="zh-CN" sz="800" dirty="0">
                <a:solidFill>
                  <a:srgbClr val="000000"/>
                </a:solidFill>
                <a:cs typeface="+mn-ea"/>
                <a:sym typeface="+mn-lt"/>
              </a:rPr>
              <a:t>mol/L</a:t>
            </a:r>
            <a:r>
              <a:rPr lang="zh-CN" altLang="it-IT" sz="800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121E3F77-52F9-C997-1B5D-CB0D544531B8}"/>
              </a:ext>
            </a:extLst>
          </p:cNvPr>
          <p:cNvSpPr txBox="1"/>
          <p:nvPr/>
        </p:nvSpPr>
        <p:spPr>
          <a:xfrm>
            <a:off x="8707630" y="3272481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-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97BE1E2-6754-4B7E-82B3-415F616D59DF}"/>
              </a:ext>
            </a:extLst>
          </p:cNvPr>
          <p:cNvSpPr txBox="1"/>
          <p:nvPr/>
        </p:nvSpPr>
        <p:spPr>
          <a:xfrm>
            <a:off x="8707630" y="3738300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zh-CN" sz="1400" b="1" dirty="0">
                <a:solidFill>
                  <a:srgbClr val="000000"/>
                </a:solidFill>
                <a:cs typeface="+mn-ea"/>
                <a:sym typeface="+mn-lt"/>
              </a:rPr>
              <a:t>0.114</a:t>
            </a:r>
            <a:endParaRPr lang="en-US" altLang="zh-CN" sz="14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EEF74BD-774F-F9A7-4AE5-4F6E9792421D}"/>
              </a:ext>
            </a:extLst>
          </p:cNvPr>
          <p:cNvSpPr txBox="1"/>
          <p:nvPr/>
        </p:nvSpPr>
        <p:spPr>
          <a:xfrm>
            <a:off x="8717324" y="4230439"/>
            <a:ext cx="1196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zh-CN" sz="1400" b="1" dirty="0">
                <a:solidFill>
                  <a:srgbClr val="8342B4"/>
                </a:solidFill>
                <a:cs typeface="+mn-ea"/>
                <a:sym typeface="+mn-lt"/>
              </a:rPr>
              <a:t>0.006</a:t>
            </a:r>
            <a:endParaRPr lang="en-US" altLang="zh-CN" sz="1400" b="1" dirty="0">
              <a:solidFill>
                <a:srgbClr val="8342B4"/>
              </a:solidFill>
              <a:cs typeface="+mn-ea"/>
              <a:sym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A79B64DC-F009-7C00-7A16-5FA84E645A4B}"/>
              </a:ext>
            </a:extLst>
          </p:cNvPr>
          <p:cNvSpPr txBox="1"/>
          <p:nvPr/>
        </p:nvSpPr>
        <p:spPr>
          <a:xfrm>
            <a:off x="291190" y="3131977"/>
            <a:ext cx="19852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r"/>
            <a:r>
              <a:rPr lang="pt-BR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(R)-N-a-</a:t>
            </a:r>
            <a:r>
              <a:rPr lang="zh-CN" alt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二甲基</a:t>
            </a:r>
            <a:r>
              <a:rPr lang="pt-BR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-N-(2-</a:t>
            </a:r>
            <a:r>
              <a:rPr lang="zh-CN" alt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丙炔基</a:t>
            </a:r>
            <a:r>
              <a:rPr lang="pt-BR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苯乙胺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4256CC8C-CAF0-6F64-B503-6536463BB542}"/>
              </a:ext>
            </a:extLst>
          </p:cNvPr>
          <p:cNvSpPr/>
          <p:nvPr/>
        </p:nvSpPr>
        <p:spPr>
          <a:xfrm>
            <a:off x="3081857" y="2355190"/>
            <a:ext cx="708036" cy="363451"/>
          </a:xfrm>
          <a:prstGeom prst="ellipse">
            <a:avLst/>
          </a:prstGeom>
          <a:solidFill>
            <a:schemeClr val="tx1">
              <a:lumMod val="65000"/>
              <a:lumOff val="35000"/>
              <a:alpha val="902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8246806D-0461-62C9-639A-29EF36046769}"/>
              </a:ext>
            </a:extLst>
          </p:cNvPr>
          <p:cNvSpPr txBox="1"/>
          <p:nvPr/>
        </p:nvSpPr>
        <p:spPr>
          <a:xfrm>
            <a:off x="2362845" y="3121583"/>
            <a:ext cx="19852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/>
            <a:r>
              <a:rPr lang="pt-BR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(R)-N-2-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丙炔基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-1-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茚胺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766C369C-FF79-3AEB-9096-0F9C5FC0B4CB}"/>
              </a:ext>
            </a:extLst>
          </p:cNvPr>
          <p:cNvSpPr txBox="1"/>
          <p:nvPr/>
        </p:nvSpPr>
        <p:spPr>
          <a:xfrm>
            <a:off x="4055070" y="3053719"/>
            <a:ext cx="29688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(2S)-2-[[4-[(3-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氟苯基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甲氧基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]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苯基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]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甲氨基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]</a:t>
            </a:r>
            <a:r>
              <a: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丙酰胺</a:t>
            </a:r>
          </a:p>
        </p:txBody>
      </p:sp>
      <p:sp>
        <p:nvSpPr>
          <p:cNvPr id="27" name="任意形状 63">
            <a:extLst>
              <a:ext uri="{FF2B5EF4-FFF2-40B4-BE49-F238E27FC236}">
                <a16:creationId xmlns:a16="http://schemas.microsoft.com/office/drawing/2014/main" id="{D586F9C0-07A8-D0A7-D12C-34789C9EFEC9}"/>
              </a:ext>
            </a:extLst>
          </p:cNvPr>
          <p:cNvSpPr/>
          <p:nvPr/>
        </p:nvSpPr>
        <p:spPr>
          <a:xfrm>
            <a:off x="396859" y="3381046"/>
            <a:ext cx="6638513" cy="363451"/>
          </a:xfrm>
          <a:custGeom>
            <a:avLst/>
            <a:gdLst>
              <a:gd name="connsiteX0" fmla="*/ 0 w 10893814"/>
              <a:gd name="connsiteY0" fmla="*/ 1491176 h 1491176"/>
              <a:gd name="connsiteX1" fmla="*/ 10241280 w 10893814"/>
              <a:gd name="connsiteY1" fmla="*/ 928468 h 1491176"/>
              <a:gd name="connsiteX2" fmla="*/ 9762979 w 10893814"/>
              <a:gd name="connsiteY2" fmla="*/ 0 h 1491176"/>
              <a:gd name="connsiteX0-1" fmla="*/ 0 w 10241280"/>
              <a:gd name="connsiteY0-2" fmla="*/ 562708 h 562708"/>
              <a:gd name="connsiteX1-3" fmla="*/ 10241280 w 10241280"/>
              <a:gd name="connsiteY1-4" fmla="*/ 0 h 562708"/>
              <a:gd name="connsiteX0-5" fmla="*/ 0 w 10241280"/>
              <a:gd name="connsiteY0-6" fmla="*/ 562708 h 562708"/>
              <a:gd name="connsiteX1-7" fmla="*/ 10241280 w 10241280"/>
              <a:gd name="connsiteY1-8" fmla="*/ 0 h 562708"/>
              <a:gd name="connsiteX0-9" fmla="*/ 0 w 10241280"/>
              <a:gd name="connsiteY0-10" fmla="*/ 562708 h 573617"/>
              <a:gd name="connsiteX1-11" fmla="*/ 10241280 w 10241280"/>
              <a:gd name="connsiteY1-12" fmla="*/ 0 h 573617"/>
              <a:gd name="connsiteX0-13" fmla="*/ 0 w 10227213"/>
              <a:gd name="connsiteY0-14" fmla="*/ 633047 h 640220"/>
              <a:gd name="connsiteX1-15" fmla="*/ 10227213 w 10227213"/>
              <a:gd name="connsiteY1-16" fmla="*/ 0 h 640220"/>
              <a:gd name="connsiteX0-17" fmla="*/ 0 w 10227213"/>
              <a:gd name="connsiteY0-18" fmla="*/ 633047 h 633047"/>
              <a:gd name="connsiteX1-19" fmla="*/ 10227213 w 10227213"/>
              <a:gd name="connsiteY1-20" fmla="*/ 0 h 633047"/>
              <a:gd name="connsiteX0-21" fmla="*/ 0 w 10227213"/>
              <a:gd name="connsiteY0-22" fmla="*/ 633047 h 633047"/>
              <a:gd name="connsiteX1-23" fmla="*/ 10227213 w 10227213"/>
              <a:gd name="connsiteY1-24" fmla="*/ 0 h 633047"/>
              <a:gd name="connsiteX0-25" fmla="*/ 0 w 10213145"/>
              <a:gd name="connsiteY0-26" fmla="*/ 886265 h 886265"/>
              <a:gd name="connsiteX1-27" fmla="*/ 10213145 w 10213145"/>
              <a:gd name="connsiteY1-28" fmla="*/ 0 h 886265"/>
              <a:gd name="connsiteX0-29" fmla="*/ 0 w 10213145"/>
              <a:gd name="connsiteY0-30" fmla="*/ 886265 h 886265"/>
              <a:gd name="connsiteX1-31" fmla="*/ 10213145 w 10213145"/>
              <a:gd name="connsiteY1-32" fmla="*/ 0 h 886265"/>
              <a:gd name="connsiteX0-33" fmla="*/ 0 w 10213145"/>
              <a:gd name="connsiteY0-34" fmla="*/ 886265 h 886265"/>
              <a:gd name="connsiteX1-35" fmla="*/ 10213145 w 10213145"/>
              <a:gd name="connsiteY1-36" fmla="*/ 0 h 886265"/>
              <a:gd name="connsiteX0-37" fmla="*/ 0 w 10367890"/>
              <a:gd name="connsiteY0-38" fmla="*/ 787791 h 787791"/>
              <a:gd name="connsiteX1-39" fmla="*/ 10367890 w 10367890"/>
              <a:gd name="connsiteY1-40" fmla="*/ 0 h 787791"/>
              <a:gd name="connsiteX0-41" fmla="*/ 0 w 10367890"/>
              <a:gd name="connsiteY0-42" fmla="*/ 956603 h 956603"/>
              <a:gd name="connsiteX1-43" fmla="*/ 10367890 w 10367890"/>
              <a:gd name="connsiteY1-44" fmla="*/ 0 h 9566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367890" h="956603">
                <a:moveTo>
                  <a:pt x="0" y="956603"/>
                </a:moveTo>
                <a:cubicBezTo>
                  <a:pt x="4405532" y="926123"/>
                  <a:pt x="7376161" y="656493"/>
                  <a:pt x="10367890" y="0"/>
                </a:cubicBezTo>
              </a:path>
            </a:pathLst>
          </a:custGeom>
          <a:noFill/>
          <a:ln w="88900" cap="rnd" cmpd="sng" algn="ctr">
            <a:gradFill flip="none" rotWithShape="1">
              <a:gsLst>
                <a:gs pos="5000">
                  <a:srgbClr val="652B91">
                    <a:lumMod val="5000"/>
                    <a:lumOff val="95000"/>
                  </a:srgbClr>
                </a:gs>
                <a:gs pos="65000">
                  <a:srgbClr val="652B91"/>
                </a:gs>
              </a:gsLst>
              <a:lin ang="0" scaled="1"/>
              <a:tileRect/>
            </a:gradFill>
            <a:prstDash val="solid"/>
            <a:round/>
            <a:headEnd type="none" w="lg" len="lg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8480B268-9D52-C909-B629-F22E62CC705D}"/>
              </a:ext>
            </a:extLst>
          </p:cNvPr>
          <p:cNvSpPr/>
          <p:nvPr/>
        </p:nvSpPr>
        <p:spPr>
          <a:xfrm>
            <a:off x="4159858" y="1970518"/>
            <a:ext cx="2622135" cy="1040145"/>
          </a:xfrm>
          <a:prstGeom prst="ellipse">
            <a:avLst/>
          </a:prstGeom>
          <a:solidFill>
            <a:srgbClr val="7030A0">
              <a:alpha val="5098"/>
            </a:srgbClr>
          </a:solidFill>
          <a:ln w="28575" cap="flat" cmpd="sng" algn="ctr">
            <a:solidFill>
              <a:srgbClr val="EFE4F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A5AF86D4-0EFC-1846-7B41-75A0AABDA9F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830" b="2485"/>
          <a:stretch>
            <a:fillRect/>
          </a:stretch>
        </p:blipFill>
        <p:spPr>
          <a:xfrm>
            <a:off x="603451" y="4148850"/>
            <a:ext cx="1196347" cy="1165974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EA555407-BEAE-75C6-A5A0-EBFDF37A99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041"/>
          <a:stretch>
            <a:fillRect/>
          </a:stretch>
        </p:blipFill>
        <p:spPr>
          <a:xfrm>
            <a:off x="2627300" y="4087307"/>
            <a:ext cx="1272911" cy="1165974"/>
          </a:xfrm>
          <a:prstGeom prst="rect">
            <a:avLst/>
          </a:prstGeom>
        </p:spPr>
      </p:pic>
      <p:grpSp>
        <p:nvGrpSpPr>
          <p:cNvPr id="85" name="组合 84">
            <a:extLst>
              <a:ext uri="{FF2B5EF4-FFF2-40B4-BE49-F238E27FC236}">
                <a16:creationId xmlns:a16="http://schemas.microsoft.com/office/drawing/2014/main" id="{8ED0D081-5481-852E-CC34-5F007F6CB602}"/>
              </a:ext>
            </a:extLst>
          </p:cNvPr>
          <p:cNvGrpSpPr/>
          <p:nvPr/>
        </p:nvGrpSpPr>
        <p:grpSpPr>
          <a:xfrm>
            <a:off x="4588612" y="3943161"/>
            <a:ext cx="1979941" cy="1598594"/>
            <a:chOff x="9850888" y="1259040"/>
            <a:chExt cx="1979941" cy="1598594"/>
          </a:xfrm>
        </p:grpSpPr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60FEB8D4-807D-54A3-1517-B3750063A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3579"/>
            <a:stretch>
              <a:fillRect/>
            </a:stretch>
          </p:blipFill>
          <p:spPr>
            <a:xfrm>
              <a:off x="9850888" y="1259040"/>
              <a:ext cx="1979941" cy="1598594"/>
            </a:xfrm>
            <a:prstGeom prst="rect">
              <a:avLst/>
            </a:prstGeom>
          </p:spPr>
        </p:pic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1625DCCE-698B-C174-94E3-7A543A987D32}"/>
                </a:ext>
              </a:extLst>
            </p:cNvPr>
            <p:cNvSpPr/>
            <p:nvPr/>
          </p:nvSpPr>
          <p:spPr>
            <a:xfrm>
              <a:off x="9886290" y="2663687"/>
              <a:ext cx="1325525" cy="19303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BCE3496A-9DE9-401B-C9F5-FCD00A96D584}"/>
              </a:ext>
            </a:extLst>
          </p:cNvPr>
          <p:cNvSpPr txBox="1"/>
          <p:nvPr/>
        </p:nvSpPr>
        <p:spPr>
          <a:xfrm>
            <a:off x="603451" y="5503015"/>
            <a:ext cx="3215073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通过丙炔基与</a:t>
            </a:r>
            <a:r>
              <a:rPr kumimoji="0" lang="zh-CN" altLang="en-US" sz="14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黄素腺嘌呤二核苷酸（</a:t>
            </a:r>
            <a:r>
              <a:rPr kumimoji="0" lang="en-US" altLang="zh-CN" sz="14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FAD</a:t>
            </a:r>
            <a:r>
              <a:rPr kumimoji="0" lang="zh-CN" altLang="en-US" sz="14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）形成共价化合物</a:t>
            </a:r>
            <a:endParaRPr lang="en-US" altLang="zh-CN" sz="1400" b="1">
              <a:solidFill>
                <a:srgbClr val="7331A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248C33E2-4A7A-F260-BA6F-3C1264093DE9}"/>
              </a:ext>
            </a:extLst>
          </p:cNvPr>
          <p:cNvSpPr txBox="1"/>
          <p:nvPr/>
        </p:nvSpPr>
        <p:spPr>
          <a:xfrm>
            <a:off x="4332668" y="5534259"/>
            <a:ext cx="2773922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长链结构</a:t>
            </a: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占据</a:t>
            </a:r>
            <a:r>
              <a:rPr lang="zh-CN" altLang="en-US" sz="1400" b="1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两个空腔</a:t>
            </a: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MAO-B</a:t>
            </a:r>
            <a:r>
              <a:rPr lang="zh-CN" altLang="en-US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结合，未形成共价键</a:t>
            </a:r>
            <a:endParaRPr lang="zh-CN" altLang="en-US" sz="1400" b="1" dirty="0">
              <a:solidFill>
                <a:srgbClr val="7331A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9D8F1D99-B47F-7FD0-B5A1-00264B8D71D5}"/>
              </a:ext>
            </a:extLst>
          </p:cNvPr>
          <p:cNvSpPr txBox="1"/>
          <p:nvPr/>
        </p:nvSpPr>
        <p:spPr>
          <a:xfrm>
            <a:off x="218599" y="3971410"/>
            <a:ext cx="14174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r>
              <a:rPr lang="zh-CN" altLang="en-US" sz="100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 sz="100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MAO-B</a:t>
            </a:r>
            <a:r>
              <a:rPr lang="zh-CN" altLang="en-US" sz="100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结合模式：</a:t>
            </a:r>
            <a:endParaRPr lang="en-US" altLang="zh-CN" sz="1000">
              <a:solidFill>
                <a:srgbClr val="FFFFFF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74BDBE27-E35F-3EE0-0F11-B1AF418F9575}"/>
              </a:ext>
            </a:extLst>
          </p:cNvPr>
          <p:cNvSpPr/>
          <p:nvPr/>
        </p:nvSpPr>
        <p:spPr>
          <a:xfrm>
            <a:off x="1412240" y="4889569"/>
            <a:ext cx="387558" cy="363711"/>
          </a:xfrm>
          <a:prstGeom prst="ellipse">
            <a:avLst/>
          </a:prstGeom>
          <a:solidFill>
            <a:schemeClr val="tx1">
              <a:lumMod val="65000"/>
              <a:lumOff val="35000"/>
              <a:alpha val="902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B8157E32-58EC-6D82-CC9D-B38AFA85C389}"/>
              </a:ext>
            </a:extLst>
          </p:cNvPr>
          <p:cNvSpPr/>
          <p:nvPr/>
        </p:nvSpPr>
        <p:spPr>
          <a:xfrm>
            <a:off x="3494190" y="4816411"/>
            <a:ext cx="387558" cy="363711"/>
          </a:xfrm>
          <a:prstGeom prst="ellipse">
            <a:avLst/>
          </a:prstGeom>
          <a:solidFill>
            <a:schemeClr val="tx1">
              <a:lumMod val="65000"/>
              <a:lumOff val="35000"/>
              <a:alpha val="902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D3750D42-E460-F153-7DA4-595833948BD4}"/>
              </a:ext>
            </a:extLst>
          </p:cNvPr>
          <p:cNvSpPr/>
          <p:nvPr/>
        </p:nvSpPr>
        <p:spPr>
          <a:xfrm rot="18786018">
            <a:off x="5589852" y="4007120"/>
            <a:ext cx="434391" cy="1390377"/>
          </a:xfrm>
          <a:prstGeom prst="ellipse">
            <a:avLst/>
          </a:prstGeom>
          <a:solidFill>
            <a:srgbClr val="7030A0">
              <a:alpha val="9020"/>
            </a:srgb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741114BA-0AC8-14DB-760C-1FB429543485}"/>
              </a:ext>
            </a:extLst>
          </p:cNvPr>
          <p:cNvSpPr txBox="1"/>
          <p:nvPr/>
        </p:nvSpPr>
        <p:spPr>
          <a:xfrm>
            <a:off x="2624906" y="6199011"/>
            <a:ext cx="451638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 sz="1600">
                <a:solidFill>
                  <a:schemeClr val="bg1"/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MAO-A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只有一个空腔，人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MAO-B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有两个空腔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iconfont-1016-795504">
            <a:extLst>
              <a:ext uri="{FF2B5EF4-FFF2-40B4-BE49-F238E27FC236}">
                <a16:creationId xmlns:a16="http://schemas.microsoft.com/office/drawing/2014/main" id="{94C108DA-02C4-1E82-2DD0-1741DB594B46}"/>
              </a:ext>
            </a:extLst>
          </p:cNvPr>
          <p:cNvSpPr/>
          <p:nvPr/>
        </p:nvSpPr>
        <p:spPr>
          <a:xfrm>
            <a:off x="8724482" y="4211076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iconfont-1016-795504">
            <a:extLst>
              <a:ext uri="{FF2B5EF4-FFF2-40B4-BE49-F238E27FC236}">
                <a16:creationId xmlns:a16="http://schemas.microsoft.com/office/drawing/2014/main" id="{ECE73B14-180E-B9D0-9A85-959F2E06C47C}"/>
              </a:ext>
            </a:extLst>
          </p:cNvPr>
          <p:cNvSpPr/>
          <p:nvPr/>
        </p:nvSpPr>
        <p:spPr>
          <a:xfrm>
            <a:off x="9680656" y="4220265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iconfont-1016-795504">
            <a:extLst>
              <a:ext uri="{FF2B5EF4-FFF2-40B4-BE49-F238E27FC236}">
                <a16:creationId xmlns:a16="http://schemas.microsoft.com/office/drawing/2014/main" id="{E952D345-FEE8-D8A0-5B94-297B4C5ED66E}"/>
              </a:ext>
            </a:extLst>
          </p:cNvPr>
          <p:cNvSpPr/>
          <p:nvPr/>
        </p:nvSpPr>
        <p:spPr>
          <a:xfrm>
            <a:off x="10768514" y="4199979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866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圆角矩形 10">
            <a:extLst>
              <a:ext uri="{FF2B5EF4-FFF2-40B4-BE49-F238E27FC236}">
                <a16:creationId xmlns:a16="http://schemas.microsoft.com/office/drawing/2014/main" id="{086BD6E7-DD27-F1A5-82E0-B8F200663714}"/>
              </a:ext>
            </a:extLst>
          </p:cNvPr>
          <p:cNvSpPr/>
          <p:nvPr/>
        </p:nvSpPr>
        <p:spPr>
          <a:xfrm>
            <a:off x="516791" y="5144311"/>
            <a:ext cx="4137250" cy="1359362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圆角矩形 10">
            <a:extLst>
              <a:ext uri="{FF2B5EF4-FFF2-40B4-BE49-F238E27FC236}">
                <a16:creationId xmlns:a16="http://schemas.microsoft.com/office/drawing/2014/main" id="{8DF70FBB-E78F-66FB-F4F9-29955650AEAE}"/>
              </a:ext>
            </a:extLst>
          </p:cNvPr>
          <p:cNvSpPr/>
          <p:nvPr/>
        </p:nvSpPr>
        <p:spPr>
          <a:xfrm>
            <a:off x="5121370" y="1248807"/>
            <a:ext cx="6633749" cy="3144221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圆角矩形 10">
            <a:extLst>
              <a:ext uri="{FF2B5EF4-FFF2-40B4-BE49-F238E27FC236}">
                <a16:creationId xmlns:a16="http://schemas.microsoft.com/office/drawing/2014/main" id="{645D8C29-E51A-B079-C909-0FB842C542D2}"/>
              </a:ext>
            </a:extLst>
          </p:cNvPr>
          <p:cNvSpPr/>
          <p:nvPr/>
        </p:nvSpPr>
        <p:spPr>
          <a:xfrm>
            <a:off x="525182" y="1248807"/>
            <a:ext cx="4128858" cy="3106165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D7C9E77-89DF-93FE-75EC-9F6F91E7844E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3" name="直线连接符 13">
              <a:extLst>
                <a:ext uri="{FF2B5EF4-FFF2-40B4-BE49-F238E27FC236}">
                  <a16:creationId xmlns:a16="http://schemas.microsoft.com/office/drawing/2014/main" id="{9E277108-FAE1-990A-7E6F-2B50217AADC0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4" name="圆角矩形 14">
              <a:extLst>
                <a:ext uri="{FF2B5EF4-FFF2-40B4-BE49-F238E27FC236}">
                  <a16:creationId xmlns:a16="http://schemas.microsoft.com/office/drawing/2014/main" id="{51EB2FC2-1410-8FD1-35D9-DF256C79A334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AD0A41B-AD5F-53C2-A708-9A6FC5F128E4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有效性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A7239FDE-5DB3-3D1B-0CA0-F978CF92C505}"/>
              </a:ext>
            </a:extLst>
          </p:cNvPr>
          <p:cNvSpPr txBox="1"/>
          <p:nvPr/>
        </p:nvSpPr>
        <p:spPr>
          <a:xfrm>
            <a:off x="2157425" y="164680"/>
            <a:ext cx="100345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沙非胺改善症状波动和运动症状优于雷沙吉兰，长期疗效明确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2BB824-4058-F219-2BA0-8FABFB01A35B}"/>
              </a:ext>
            </a:extLst>
          </p:cNvPr>
          <p:cNvSpPr txBox="1"/>
          <p:nvPr/>
        </p:nvSpPr>
        <p:spPr>
          <a:xfrm>
            <a:off x="0" y="6577035"/>
            <a:ext cx="1210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 Wei Q, et al. CNS Drugs. 2022 Nov;36(11):1217-1227. 2. Tan Y, et al. Sci Rep. 2025;15(1):10502.  3.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Sako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W, et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al.NPJ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Parkinsons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Dis. 2023;9(1):143.  4. Khalid MB, al. J Neurol. 2025;272(7):486. 5.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Borgohain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R,et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al.Mov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Disord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2014;29(10):1273-1280.  6. Cattaneo C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et al. J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Parkinsons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Dis. 2020;10(1):89-97.  7.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lanas-Ballvé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A, et al. Brain Sci. 2024;14(12):1238.  8.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Jost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ST, et al. Mov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Disord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2023;38(7):1236-1252.  9. Avila A, et al. Acta Neurol Scand. 2019;140(1):23-31.  10.</a:t>
            </a:r>
            <a:r>
              <a:rPr lang="it-IT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Pellecchia et al. Frontiers in Neurolgoy, vol. 21, 2021. 11. Pellecchia et al. Scientific Reports 2023; 13: 20632.</a:t>
            </a:r>
            <a:endParaRPr lang="en-US" altLang="zh-CN" sz="6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7" name="圆角矩形 38">
            <a:extLst>
              <a:ext uri="{FF2B5EF4-FFF2-40B4-BE49-F238E27FC236}">
                <a16:creationId xmlns:a16="http://schemas.microsoft.com/office/drawing/2014/main" id="{B77F5195-C35C-267A-2886-777140107821}"/>
              </a:ext>
            </a:extLst>
          </p:cNvPr>
          <p:cNvSpPr/>
          <p:nvPr/>
        </p:nvSpPr>
        <p:spPr>
          <a:xfrm>
            <a:off x="573856" y="1358793"/>
            <a:ext cx="1191556" cy="286363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kumimoji="1"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与安慰剂相比</a:t>
            </a:r>
          </a:p>
        </p:txBody>
      </p:sp>
      <p:graphicFrame>
        <p:nvGraphicFramePr>
          <p:cNvPr id="77" name="图表 76">
            <a:extLst>
              <a:ext uri="{FF2B5EF4-FFF2-40B4-BE49-F238E27FC236}">
                <a16:creationId xmlns:a16="http://schemas.microsoft.com/office/drawing/2014/main" id="{F41CCAEA-CE8B-06A0-B751-39F050B5D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735219"/>
              </p:ext>
            </p:extLst>
          </p:nvPr>
        </p:nvGraphicFramePr>
        <p:xfrm>
          <a:off x="653234" y="2126963"/>
          <a:ext cx="1457622" cy="226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8" name="文本框 77">
            <a:extLst>
              <a:ext uri="{FF2B5EF4-FFF2-40B4-BE49-F238E27FC236}">
                <a16:creationId xmlns:a16="http://schemas.microsoft.com/office/drawing/2014/main" id="{577C173E-7A7F-834B-4296-FD9B6E50EE2F}"/>
              </a:ext>
            </a:extLst>
          </p:cNvPr>
          <p:cNvSpPr txBox="1"/>
          <p:nvPr/>
        </p:nvSpPr>
        <p:spPr>
          <a:xfrm>
            <a:off x="922495" y="2260219"/>
            <a:ext cx="658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沙非胺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A8649981-7BF2-E399-06BC-7D60CD7CD35D}"/>
              </a:ext>
            </a:extLst>
          </p:cNvPr>
          <p:cNvSpPr txBox="1"/>
          <p:nvPr/>
        </p:nvSpPr>
        <p:spPr>
          <a:xfrm>
            <a:off x="1383848" y="2264073"/>
            <a:ext cx="658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安慰剂</a:t>
            </a:r>
          </a:p>
        </p:txBody>
      </p:sp>
      <p:sp>
        <p:nvSpPr>
          <p:cNvPr id="80" name="object 25">
            <a:extLst>
              <a:ext uri="{FF2B5EF4-FFF2-40B4-BE49-F238E27FC236}">
                <a16:creationId xmlns:a16="http://schemas.microsoft.com/office/drawing/2014/main" id="{04CF27B8-0D8F-F384-1A0C-69908199FA1C}"/>
              </a:ext>
            </a:extLst>
          </p:cNvPr>
          <p:cNvSpPr txBox="1"/>
          <p:nvPr/>
        </p:nvSpPr>
        <p:spPr>
          <a:xfrm>
            <a:off x="608774" y="1823351"/>
            <a:ext cx="1945467" cy="371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200" b="1" spc="-3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波动：</a:t>
            </a:r>
            <a:endParaRPr lang="en-US" altLang="zh-CN" sz="1200" b="1" spc="-30" dirty="0"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000" spc="-3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每日“关”期变化（小时）</a:t>
            </a:r>
            <a:endParaRPr sz="1000" spc="-3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27B16D9E-5BC3-382F-A2BD-9C84BF0741E4}"/>
              </a:ext>
            </a:extLst>
          </p:cNvPr>
          <p:cNvSpPr txBox="1"/>
          <p:nvPr/>
        </p:nvSpPr>
        <p:spPr>
          <a:xfrm>
            <a:off x="1885373" y="3321154"/>
            <a:ext cx="11422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000000"/>
                </a:solidFill>
                <a:cs typeface="+mn-ea"/>
                <a:sym typeface="+mn-lt"/>
              </a:rPr>
              <a:t>减少</a:t>
            </a:r>
            <a:endParaRPr lang="zh-CN" altLang="zh-CN" sz="1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B6623137-DE00-6087-D696-CA1694F6B100}"/>
              </a:ext>
            </a:extLst>
          </p:cNvPr>
          <p:cNvSpPr txBox="1"/>
          <p:nvPr/>
        </p:nvSpPr>
        <p:spPr>
          <a:xfrm>
            <a:off x="1267972" y="2938127"/>
            <a:ext cx="11422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＜</a:t>
            </a:r>
            <a:r>
              <a:rPr lang="zh-CN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0.000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6200D895-FA2D-92BC-33E0-B2B40F211C37}"/>
              </a:ext>
            </a:extLst>
          </p:cNvPr>
          <p:cNvSpPr txBox="1"/>
          <p:nvPr/>
        </p:nvSpPr>
        <p:spPr>
          <a:xfrm>
            <a:off x="1264125" y="3713771"/>
            <a:ext cx="11182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/>
            <a:r>
              <a:rPr lang="en-US" altLang="zh-CN" sz="1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1.1</a:t>
            </a:r>
            <a:r>
              <a:rPr lang="zh-CN" altLang="en-US" sz="1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小时</a:t>
            </a:r>
            <a:endParaRPr lang="en-US" altLang="zh-CN" sz="14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（临床有效）</a:t>
            </a:r>
          </a:p>
        </p:txBody>
      </p:sp>
      <p:sp>
        <p:nvSpPr>
          <p:cNvPr id="84" name="任意多边形: 形状 10">
            <a:extLst>
              <a:ext uri="{FF2B5EF4-FFF2-40B4-BE49-F238E27FC236}">
                <a16:creationId xmlns:a16="http://schemas.microsoft.com/office/drawing/2014/main" id="{55D2642A-6126-9420-D24D-2F2A23DD06D9}"/>
              </a:ext>
            </a:extLst>
          </p:cNvPr>
          <p:cNvSpPr/>
          <p:nvPr/>
        </p:nvSpPr>
        <p:spPr>
          <a:xfrm rot="10800000">
            <a:off x="1616674" y="3268191"/>
            <a:ext cx="268699" cy="392617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652B91">
                  <a:alpha val="0"/>
                </a:srgbClr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85" name="图表 84">
            <a:extLst>
              <a:ext uri="{FF2B5EF4-FFF2-40B4-BE49-F238E27FC236}">
                <a16:creationId xmlns:a16="http://schemas.microsoft.com/office/drawing/2014/main" id="{EA2AC903-9CFB-6FE8-7199-4168429F9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285044"/>
              </p:ext>
            </p:extLst>
          </p:nvPr>
        </p:nvGraphicFramePr>
        <p:xfrm>
          <a:off x="2754228" y="2126963"/>
          <a:ext cx="1476615" cy="209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6" name="文本框 85">
            <a:extLst>
              <a:ext uri="{FF2B5EF4-FFF2-40B4-BE49-F238E27FC236}">
                <a16:creationId xmlns:a16="http://schemas.microsoft.com/office/drawing/2014/main" id="{E20CF32C-A036-AC7E-5433-1C2A70D94956}"/>
              </a:ext>
            </a:extLst>
          </p:cNvPr>
          <p:cNvSpPr txBox="1"/>
          <p:nvPr/>
        </p:nvSpPr>
        <p:spPr>
          <a:xfrm>
            <a:off x="2925546" y="2257505"/>
            <a:ext cx="69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沙非胺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AFA5E28D-AB4E-82DD-357C-D343EB64E871}"/>
              </a:ext>
            </a:extLst>
          </p:cNvPr>
          <p:cNvSpPr txBox="1"/>
          <p:nvPr/>
        </p:nvSpPr>
        <p:spPr>
          <a:xfrm>
            <a:off x="3442310" y="2250312"/>
            <a:ext cx="69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安慰剂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237C7A2A-85F8-8D48-B2DA-411843323D5F}"/>
              </a:ext>
            </a:extLst>
          </p:cNvPr>
          <p:cNvSpPr txBox="1"/>
          <p:nvPr/>
        </p:nvSpPr>
        <p:spPr>
          <a:xfrm>
            <a:off x="3442310" y="3092736"/>
            <a:ext cx="8815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p=</a:t>
            </a:r>
            <a:r>
              <a:rPr lang="zh-CN" altLang="zh-CN" dirty="0">
                <a:latin typeface="+mn-lt"/>
                <a:cs typeface="+mn-ea"/>
                <a:sym typeface="+mn-lt"/>
              </a:rPr>
              <a:t>0.0002</a:t>
            </a:r>
          </a:p>
        </p:txBody>
      </p:sp>
      <p:sp>
        <p:nvSpPr>
          <p:cNvPr id="89" name="object 25">
            <a:extLst>
              <a:ext uri="{FF2B5EF4-FFF2-40B4-BE49-F238E27FC236}">
                <a16:creationId xmlns:a16="http://schemas.microsoft.com/office/drawing/2014/main" id="{C4EC69F0-D0E8-8FFE-8160-BD2FDEC4417B}"/>
              </a:ext>
            </a:extLst>
          </p:cNvPr>
          <p:cNvSpPr txBox="1"/>
          <p:nvPr/>
        </p:nvSpPr>
        <p:spPr>
          <a:xfrm>
            <a:off x="2440152" y="1823080"/>
            <a:ext cx="2160553" cy="3635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zh-CN"/>
            </a:defPPr>
            <a:lvl1pPr marL="12700" algn="ctr">
              <a:spcBef>
                <a:spcPts val="95"/>
              </a:spcBef>
              <a:tabLst>
                <a:tab pos="298450" algn="l"/>
              </a:tabLst>
              <a:defRPr sz="1100" spc="-3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E006B"/>
                  </a:solidFill>
                </a:uFill>
                <a:latin typeface="微软雅黑" panose="020B0503020204020204" charset="-122"/>
              </a:defRPr>
            </a:lvl1pPr>
          </a:lstStyle>
          <a:p>
            <a:r>
              <a:rPr lang="zh-CN" altLang="en-US" sz="1200" b="1" dirty="0">
                <a:latin typeface="+mn-lt"/>
                <a:cs typeface="+mn-ea"/>
                <a:sym typeface="+mn-lt"/>
              </a:rPr>
              <a:t>运动症状</a:t>
            </a:r>
            <a:endParaRPr lang="en-US" altLang="zh-CN" sz="1200" b="1" dirty="0">
              <a:latin typeface="+mn-lt"/>
              <a:cs typeface="+mn-ea"/>
              <a:sym typeface="+mn-lt"/>
            </a:endParaRPr>
          </a:p>
          <a:p>
            <a:r>
              <a:rPr lang="zh-CN" altLang="en-US" sz="1000" dirty="0">
                <a:latin typeface="+mn-lt"/>
                <a:cs typeface="+mn-ea"/>
                <a:sym typeface="+mn-lt"/>
              </a:rPr>
              <a:t>“开”期</a:t>
            </a:r>
            <a:r>
              <a:rPr lang="en-US" altLang="zh-CN" sz="1000" dirty="0">
                <a:latin typeface="+mn-lt"/>
                <a:cs typeface="+mn-ea"/>
                <a:sym typeface="+mn-lt"/>
              </a:rPr>
              <a:t>UPDRS III</a:t>
            </a:r>
            <a:r>
              <a:rPr lang="zh-CN" altLang="en-US" sz="1000" dirty="0">
                <a:latin typeface="+mn-lt"/>
                <a:cs typeface="+mn-ea"/>
                <a:sym typeface="+mn-lt"/>
              </a:rPr>
              <a:t>评分变化（分）</a:t>
            </a:r>
            <a:endParaRPr sz="1000" dirty="0">
              <a:latin typeface="+mn-lt"/>
              <a:cs typeface="+mn-ea"/>
              <a:sym typeface="+mn-lt"/>
            </a:endParaRPr>
          </a:p>
        </p:txBody>
      </p:sp>
      <p:sp>
        <p:nvSpPr>
          <p:cNvPr id="90" name="任意多边形: 形状 10">
            <a:extLst>
              <a:ext uri="{FF2B5EF4-FFF2-40B4-BE49-F238E27FC236}">
                <a16:creationId xmlns:a16="http://schemas.microsoft.com/office/drawing/2014/main" id="{3772A293-155E-FEB8-4F82-94E65D236C2C}"/>
              </a:ext>
            </a:extLst>
          </p:cNvPr>
          <p:cNvSpPr/>
          <p:nvPr/>
        </p:nvSpPr>
        <p:spPr>
          <a:xfrm rot="10800000">
            <a:off x="3716830" y="3311207"/>
            <a:ext cx="268699" cy="392617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652B91">
                  <a:alpha val="0"/>
                </a:srgbClr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F2F1C046-9C67-F3F6-C263-7E910F0F0442}"/>
              </a:ext>
            </a:extLst>
          </p:cNvPr>
          <p:cNvSpPr txBox="1"/>
          <p:nvPr/>
        </p:nvSpPr>
        <p:spPr>
          <a:xfrm>
            <a:off x="525182" y="842937"/>
            <a:ext cx="11229938" cy="405870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沙非胺助力症状波动和运动症状达到临床改善</a:t>
            </a:r>
            <a:r>
              <a:rPr kumimoji="1" lang="en-US" altLang="zh-CN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1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优于雷沙吉兰</a:t>
            </a:r>
            <a:endParaRPr kumimoji="0" lang="en-US" altLang="zh-CN" sz="1600" b="0" i="0" u="none" strike="noStrike" kern="0" cap="none" spc="0" normalizeH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9D48821E-346B-B95D-C7BC-6FE3546E97E6}"/>
              </a:ext>
            </a:extLst>
          </p:cNvPr>
          <p:cNvSpPr txBox="1"/>
          <p:nvPr/>
        </p:nvSpPr>
        <p:spPr>
          <a:xfrm>
            <a:off x="3929343" y="3363917"/>
            <a:ext cx="49391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000000"/>
                </a:solidFill>
                <a:cs typeface="+mn-ea"/>
                <a:sym typeface="+mn-lt"/>
              </a:rPr>
              <a:t>减少</a:t>
            </a:r>
            <a:endParaRPr lang="zh-CN" altLang="zh-CN" sz="1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6ACD63F0-08E3-ADC5-53EE-A252ECC65F5C}"/>
              </a:ext>
            </a:extLst>
          </p:cNvPr>
          <p:cNvSpPr txBox="1"/>
          <p:nvPr/>
        </p:nvSpPr>
        <p:spPr>
          <a:xfrm>
            <a:off x="2994142" y="3756788"/>
            <a:ext cx="17044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 b="1"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3.8</a:t>
            </a: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</a:t>
            </a:r>
            <a:endParaRPr kumimoji="1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（临床有效）</a:t>
            </a:r>
          </a:p>
        </p:txBody>
      </p:sp>
      <p:sp>
        <p:nvSpPr>
          <p:cNvPr id="94" name="TextBox 158">
            <a:extLst>
              <a:ext uri="{FF2B5EF4-FFF2-40B4-BE49-F238E27FC236}">
                <a16:creationId xmlns:a16="http://schemas.microsoft.com/office/drawing/2014/main" id="{C8CD3CBE-E70D-BE20-817F-52FB8F861415}"/>
              </a:ext>
            </a:extLst>
          </p:cNvPr>
          <p:cNvSpPr txBox="1"/>
          <p:nvPr/>
        </p:nvSpPr>
        <p:spPr>
          <a:xfrm>
            <a:off x="1858463" y="1332650"/>
            <a:ext cx="2626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u="sng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XINDI</a:t>
            </a:r>
            <a:r>
              <a:rPr lang="zh-CN" altLang="en-US" sz="1000" u="sng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研究：中国三期随机、双盲、安慰剂对照的临床研究</a:t>
            </a:r>
            <a:r>
              <a:rPr lang="en-US" altLang="zh-CN" sz="1000" u="sng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en-US" sz="1000" u="sng" baseline="30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7" name="圆角矩形 38">
            <a:extLst>
              <a:ext uri="{FF2B5EF4-FFF2-40B4-BE49-F238E27FC236}">
                <a16:creationId xmlns:a16="http://schemas.microsoft.com/office/drawing/2014/main" id="{31276083-6336-C29A-985E-0298B23702C2}"/>
              </a:ext>
            </a:extLst>
          </p:cNvPr>
          <p:cNvSpPr/>
          <p:nvPr/>
        </p:nvSpPr>
        <p:spPr>
          <a:xfrm>
            <a:off x="5467133" y="1336711"/>
            <a:ext cx="1277331" cy="294309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与雷沙吉兰相比</a:t>
            </a:r>
          </a:p>
        </p:txBody>
      </p:sp>
      <p:sp>
        <p:nvSpPr>
          <p:cNvPr id="99" name="TextBox 158">
            <a:extLst>
              <a:ext uri="{FF2B5EF4-FFF2-40B4-BE49-F238E27FC236}">
                <a16:creationId xmlns:a16="http://schemas.microsoft.com/office/drawing/2014/main" id="{20E532F5-6041-8A8A-8E7E-5DB9C45C0AA3}"/>
              </a:ext>
            </a:extLst>
          </p:cNvPr>
          <p:cNvSpPr txBox="1"/>
          <p:nvPr/>
        </p:nvSpPr>
        <p:spPr>
          <a:xfrm>
            <a:off x="6859983" y="1361777"/>
            <a:ext cx="41525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u="sng" dirty="0">
                <a:solidFill>
                  <a:srgbClr val="000000"/>
                </a:solidFill>
                <a:cs typeface="+mn-ea"/>
                <a:sym typeface="+mn-lt"/>
              </a:rPr>
              <a:t>基于沙非胺和雷沙吉兰中国三期临床的锚定匹配调整间接比较研究</a:t>
            </a:r>
            <a:r>
              <a:rPr lang="en-US" altLang="zh-CN" sz="1000" u="sng" baseline="30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endParaRPr lang="en-US" sz="1000" u="sng" baseline="30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aphicFrame>
        <p:nvGraphicFramePr>
          <p:cNvPr id="101" name="表格 100">
            <a:extLst>
              <a:ext uri="{FF2B5EF4-FFF2-40B4-BE49-F238E27FC236}">
                <a16:creationId xmlns:a16="http://schemas.microsoft.com/office/drawing/2014/main" id="{3A8B6CE2-8962-A644-AE31-4E73DCF18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57357"/>
              </p:ext>
            </p:extLst>
          </p:nvPr>
        </p:nvGraphicFramePr>
        <p:xfrm>
          <a:off x="5244077" y="1710860"/>
          <a:ext cx="6422741" cy="1831016"/>
        </p:xfrm>
        <a:graphic>
          <a:graphicData uri="http://schemas.openxmlformats.org/drawingml/2006/table">
            <a:tbl>
              <a:tblPr firstRow="1" bandRow="1"/>
              <a:tblGrid>
                <a:gridCol w="132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 </a:t>
                      </a:r>
                      <a:r>
                        <a:rPr kumimoji="1" lang="en-US" altLang="zh-C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vs </a:t>
                      </a:r>
                      <a:r>
                        <a:rPr kumimoji="1" lang="zh-CN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安慰剂</a:t>
                      </a:r>
                      <a:endParaRPr kumimoji="1" lang="en-US" altLang="zh-CN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雷沙吉兰 </a:t>
                      </a:r>
                      <a:r>
                        <a:rPr kumimoji="1" lang="en-US" altLang="zh-CN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vs </a:t>
                      </a:r>
                      <a:r>
                        <a:rPr kumimoji="1" lang="zh-CN" altLang="en-US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安慰剂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 </a:t>
                      </a:r>
                      <a:r>
                        <a:rPr kumimoji="1"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vs </a:t>
                      </a: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雷沙吉兰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波动</a:t>
                      </a:r>
                      <a:endParaRPr kumimoji="1"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每日“关”期变化（小时）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-1.2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it-IT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it-IT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kumimoji="1" lang="zh-CN" altLang="it-IT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kumimoji="1" lang="it-IT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0.01</a:t>
                      </a:r>
                      <a:r>
                        <a:rPr kumimoji="1" lang="zh-CN" altLang="it-IT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kumimoji="1"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it-IT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it-IT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it-IT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kumimoji="1" lang="zh-CN" altLang="it-IT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kumimoji="1" lang="it-IT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0.05</a:t>
                      </a:r>
                      <a:r>
                        <a:rPr kumimoji="1" lang="zh-CN" altLang="it-IT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kumimoji="1" lang="en-US" altLang="zh-CN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it-IT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altLang="zh-CN" sz="16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-0.7</a:t>
                      </a:r>
                    </a:p>
                    <a:p>
                      <a:pPr marL="0" algn="ctr" defTabSz="457200" rtl="0" eaLnBrk="1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0.05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3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运动症状</a:t>
                      </a:r>
                      <a:endParaRPr kumimoji="1"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</a:pP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UPDRS III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评分变化（分）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-4.5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it-IT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it-IT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kumimoji="1" lang="zh-CN" altLang="it-IT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kumimoji="1" lang="it-IT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0.01</a:t>
                      </a:r>
                      <a:r>
                        <a:rPr kumimoji="1" lang="zh-CN" altLang="it-IT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kumimoji="1" lang="en-US" altLang="zh-CN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it-IT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-1.6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it-IT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it-IT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kumimoji="1" lang="zh-CN" altLang="it-IT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kumimoji="1" lang="it-IT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0.05</a:t>
                      </a:r>
                      <a:r>
                        <a:rPr kumimoji="1" lang="zh-CN" altLang="it-IT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kumimoji="1" lang="en-US" altLang="zh-CN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it-IT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altLang="zh-CN" sz="1600" b="1" i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</a:t>
                      </a:r>
                      <a:r>
                        <a:rPr kumimoji="1" lang="en-US" altLang="zh-CN" sz="16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2.9</a:t>
                      </a:r>
                    </a:p>
                    <a:p>
                      <a:pPr marL="0" algn="ctr" defTabSz="457200" rtl="0" eaLnBrk="1" latinLnBrk="0" hangingPunct="1"/>
                      <a:r>
                        <a:rPr kumimoji="1" lang="zh-CN" altLang="it-IT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it-IT" altLang="zh-CN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kumimoji="1" lang="zh-CN" altLang="it-IT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kumimoji="1" lang="it-IT" altLang="zh-CN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0.05</a:t>
                      </a:r>
                      <a:r>
                        <a:rPr kumimoji="1" lang="zh-CN" altLang="it-IT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" name="圆角矩形 38">
            <a:extLst>
              <a:ext uri="{FF2B5EF4-FFF2-40B4-BE49-F238E27FC236}">
                <a16:creationId xmlns:a16="http://schemas.microsoft.com/office/drawing/2014/main" id="{B236DDDC-508E-D23D-8067-705630ED3685}"/>
              </a:ext>
            </a:extLst>
          </p:cNvPr>
          <p:cNvSpPr/>
          <p:nvPr/>
        </p:nvSpPr>
        <p:spPr>
          <a:xfrm>
            <a:off x="6734021" y="2494479"/>
            <a:ext cx="1460480" cy="218322"/>
          </a:xfrm>
          <a:prstGeom prst="roundRect">
            <a:avLst>
              <a:gd name="adj" fmla="val 0"/>
            </a:avLst>
          </a:prstGeom>
          <a:solidFill>
            <a:srgbClr val="FCEDDB">
              <a:alpha val="50196"/>
            </a:srgbClr>
          </a:solidFill>
          <a:ln w="6350" cap="flat" cmpd="sng" algn="ctr">
            <a:solidFill>
              <a:srgbClr val="F18908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达到临床重要差异</a:t>
            </a:r>
          </a:p>
        </p:txBody>
      </p:sp>
      <p:sp>
        <p:nvSpPr>
          <p:cNvPr id="103" name="圆角矩形 38">
            <a:extLst>
              <a:ext uri="{FF2B5EF4-FFF2-40B4-BE49-F238E27FC236}">
                <a16:creationId xmlns:a16="http://schemas.microsoft.com/office/drawing/2014/main" id="{45201ED1-2626-3EA5-00D8-AEFE443D14B8}"/>
              </a:ext>
            </a:extLst>
          </p:cNvPr>
          <p:cNvSpPr/>
          <p:nvPr/>
        </p:nvSpPr>
        <p:spPr>
          <a:xfrm>
            <a:off x="6709377" y="3244597"/>
            <a:ext cx="1460480" cy="218322"/>
          </a:xfrm>
          <a:prstGeom prst="roundRect">
            <a:avLst>
              <a:gd name="adj" fmla="val 0"/>
            </a:avLst>
          </a:prstGeom>
          <a:solidFill>
            <a:srgbClr val="FCEDDB">
              <a:alpha val="50196"/>
            </a:srgbClr>
          </a:solidFill>
          <a:ln w="6350" cap="flat" cmpd="sng" algn="ctr">
            <a:solidFill>
              <a:srgbClr val="F18908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达到临床重要差异</a:t>
            </a:r>
          </a:p>
        </p:txBody>
      </p:sp>
      <p:sp>
        <p:nvSpPr>
          <p:cNvPr id="104" name="圆角矩形 38">
            <a:extLst>
              <a:ext uri="{FF2B5EF4-FFF2-40B4-BE49-F238E27FC236}">
                <a16:creationId xmlns:a16="http://schemas.microsoft.com/office/drawing/2014/main" id="{E4D8D0D2-6D0C-EB1D-9DC3-D7030530C3CC}"/>
              </a:ext>
            </a:extLst>
          </p:cNvPr>
          <p:cNvSpPr/>
          <p:nvPr/>
        </p:nvSpPr>
        <p:spPr>
          <a:xfrm>
            <a:off x="8317208" y="2484976"/>
            <a:ext cx="1579327" cy="232971"/>
          </a:xfrm>
          <a:prstGeom prst="roundRect">
            <a:avLst>
              <a:gd name="adj" fmla="val 0"/>
            </a:avLst>
          </a:prstGeom>
          <a:solidFill>
            <a:srgbClr val="FCEDDB">
              <a:alpha val="50196"/>
            </a:srgbClr>
          </a:solidFill>
          <a:ln w="6350" cap="flat" cmpd="sng" algn="ctr">
            <a:solidFill>
              <a:srgbClr val="F18908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未达到临床重要差异</a:t>
            </a:r>
          </a:p>
        </p:txBody>
      </p:sp>
      <p:sp>
        <p:nvSpPr>
          <p:cNvPr id="105" name="圆角矩形 38">
            <a:extLst>
              <a:ext uri="{FF2B5EF4-FFF2-40B4-BE49-F238E27FC236}">
                <a16:creationId xmlns:a16="http://schemas.microsoft.com/office/drawing/2014/main" id="{A1191728-D094-3E0C-67F6-649BDC5A83A6}"/>
              </a:ext>
            </a:extLst>
          </p:cNvPr>
          <p:cNvSpPr/>
          <p:nvPr/>
        </p:nvSpPr>
        <p:spPr>
          <a:xfrm>
            <a:off x="8292564" y="3252548"/>
            <a:ext cx="1579327" cy="210371"/>
          </a:xfrm>
          <a:prstGeom prst="roundRect">
            <a:avLst>
              <a:gd name="adj" fmla="val 0"/>
            </a:avLst>
          </a:prstGeom>
          <a:solidFill>
            <a:srgbClr val="FCEDDB">
              <a:alpha val="50196"/>
            </a:srgbClr>
          </a:solidFill>
          <a:ln w="6350" cap="flat" cmpd="sng" algn="ctr">
            <a:solidFill>
              <a:srgbClr val="F18908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未达到临床重要差异</a:t>
            </a:r>
          </a:p>
        </p:txBody>
      </p:sp>
      <p:sp>
        <p:nvSpPr>
          <p:cNvPr id="106" name="圆角矩形 38">
            <a:extLst>
              <a:ext uri="{FF2B5EF4-FFF2-40B4-BE49-F238E27FC236}">
                <a16:creationId xmlns:a16="http://schemas.microsoft.com/office/drawing/2014/main" id="{80A1F3DC-C860-9302-70CC-CBE95CAAF041}"/>
              </a:ext>
            </a:extLst>
          </p:cNvPr>
          <p:cNvSpPr/>
          <p:nvPr/>
        </p:nvSpPr>
        <p:spPr>
          <a:xfrm>
            <a:off x="5467133" y="3945191"/>
            <a:ext cx="1277331" cy="294309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与司来吉兰相比</a:t>
            </a:r>
          </a:p>
        </p:txBody>
      </p:sp>
      <p:sp>
        <p:nvSpPr>
          <p:cNvPr id="107" name="object 25">
            <a:extLst>
              <a:ext uri="{FF2B5EF4-FFF2-40B4-BE49-F238E27FC236}">
                <a16:creationId xmlns:a16="http://schemas.microsoft.com/office/drawing/2014/main" id="{D68D6A3D-FFAF-D3E7-BAAB-539F2FE82704}"/>
              </a:ext>
            </a:extLst>
          </p:cNvPr>
          <p:cNvSpPr txBox="1"/>
          <p:nvPr/>
        </p:nvSpPr>
        <p:spPr>
          <a:xfrm>
            <a:off x="6930480" y="4011514"/>
            <a:ext cx="47448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>
                <a:solidFill>
                  <a:srgbClr val="7833AC"/>
                </a:solidFill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司来吉兰治疗症状波动证据不足</a:t>
            </a:r>
            <a:endParaRPr kumimoji="1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E89A3988-594B-E555-9B5F-AF1C0A0BA0A7}"/>
              </a:ext>
            </a:extLst>
          </p:cNvPr>
          <p:cNvSpPr txBox="1"/>
          <p:nvPr/>
        </p:nvSpPr>
        <p:spPr>
          <a:xfrm>
            <a:off x="525183" y="4685321"/>
            <a:ext cx="4128858" cy="451228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沙非胺长期疗效明确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04E6BB3B-29DE-408B-CBDF-A5FC8A94ABA6}"/>
              </a:ext>
            </a:extLst>
          </p:cNvPr>
          <p:cNvSpPr txBox="1"/>
          <p:nvPr/>
        </p:nvSpPr>
        <p:spPr>
          <a:xfrm>
            <a:off x="525182" y="5150136"/>
            <a:ext cx="4128859" cy="1336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全球三期显示，沙非胺持续治疗</a:t>
            </a:r>
            <a:r>
              <a:rPr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24</a:t>
            </a:r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个月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，持续改善症状波动、运动症状，提高生活质量</a:t>
            </a:r>
            <a:r>
              <a:rPr lang="en-US" altLang="zh-CN" sz="1200" baseline="30000" dirty="0">
                <a:solidFill>
                  <a:srgbClr val="000000"/>
                </a:solidFill>
                <a:cs typeface="+mn-ea"/>
                <a:sym typeface="+mn-lt"/>
              </a:rPr>
              <a:t>5,6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真实世界数据显示，中位随访时间</a:t>
            </a:r>
            <a:r>
              <a:rPr lang="en-US" altLang="zh-CN" sz="1400" b="1" dirty="0">
                <a:solidFill>
                  <a:srgbClr val="000000"/>
                </a:solidFill>
                <a:cs typeface="+mn-ea"/>
                <a:sym typeface="+mn-lt"/>
              </a:rPr>
              <a:t>40</a:t>
            </a:r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个月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，在持续使用沙非胺的患者中，运动症状评分保持稳定</a:t>
            </a:r>
            <a:r>
              <a:rPr lang="en-US" altLang="zh-CN" sz="1200" baseline="30000" dirty="0">
                <a:solidFill>
                  <a:srgbClr val="000000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BD480BDE-0A43-89AB-1C53-7B12E03576F5}"/>
              </a:ext>
            </a:extLst>
          </p:cNvPr>
          <p:cNvSpPr txBox="1"/>
          <p:nvPr/>
        </p:nvSpPr>
        <p:spPr>
          <a:xfrm>
            <a:off x="5448425" y="3555314"/>
            <a:ext cx="6336191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Meta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分析：沙非胺改善“关”期及运动症状优于雷沙吉兰</a:t>
            </a:r>
            <a:r>
              <a:rPr lang="en-US" altLang="zh-CN" sz="1200" baseline="30000" dirty="0">
                <a:solidFill>
                  <a:srgbClr val="000000"/>
                </a:solidFill>
                <a:cs typeface="+mn-ea"/>
                <a:sym typeface="+mn-lt"/>
              </a:rPr>
              <a:t>3,4</a:t>
            </a: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CF850363-E11C-75E6-A1FF-9CB213C4F9E3}"/>
              </a:ext>
            </a:extLst>
          </p:cNvPr>
          <p:cNvSpPr txBox="1"/>
          <p:nvPr/>
        </p:nvSpPr>
        <p:spPr>
          <a:xfrm>
            <a:off x="458261" y="4376208"/>
            <a:ext cx="23168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UPDRS III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：统一帕金森病评定量表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运动症状</a:t>
            </a:r>
          </a:p>
        </p:txBody>
      </p:sp>
      <p:sp>
        <p:nvSpPr>
          <p:cNvPr id="8" name="iconfont-1016-795504">
            <a:extLst>
              <a:ext uri="{FF2B5EF4-FFF2-40B4-BE49-F238E27FC236}">
                <a16:creationId xmlns:a16="http://schemas.microsoft.com/office/drawing/2014/main" id="{6A0E0F06-CD1D-36C0-8FB2-6DEC8FD30837}"/>
              </a:ext>
            </a:extLst>
          </p:cNvPr>
          <p:cNvSpPr/>
          <p:nvPr/>
        </p:nvSpPr>
        <p:spPr>
          <a:xfrm>
            <a:off x="10243577" y="2165214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iconfont-1016-795504">
            <a:extLst>
              <a:ext uri="{FF2B5EF4-FFF2-40B4-BE49-F238E27FC236}">
                <a16:creationId xmlns:a16="http://schemas.microsoft.com/office/drawing/2014/main" id="{C8044DB6-AA7D-BCD9-8E19-95F4D09C4529}"/>
              </a:ext>
            </a:extLst>
          </p:cNvPr>
          <p:cNvSpPr/>
          <p:nvPr/>
        </p:nvSpPr>
        <p:spPr>
          <a:xfrm>
            <a:off x="10243576" y="2886351"/>
            <a:ext cx="269415" cy="289767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080C80A9-D51E-90BB-9FFC-6BE120F3A405}"/>
              </a:ext>
            </a:extLst>
          </p:cNvPr>
          <p:cNvSpPr/>
          <p:nvPr/>
        </p:nvSpPr>
        <p:spPr>
          <a:xfrm>
            <a:off x="5121370" y="4622192"/>
            <a:ext cx="6633748" cy="1078618"/>
          </a:xfrm>
          <a:prstGeom prst="roundRect">
            <a:avLst>
              <a:gd name="adj" fmla="val 10164"/>
            </a:avLst>
          </a:prstGeom>
          <a:noFill/>
          <a:ln w="19050" cap="flat" cmpd="sng" algn="ctr">
            <a:solidFill>
              <a:srgbClr val="652B9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沙非胺的临床研究中明确纳入了年龄≤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岁的青年型帕金森病患者（属于罕见病目录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NO.87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），这类患者因较早出现症状波动（如“关”期延长）而被重点关注</a:t>
            </a:r>
          </a:p>
        </p:txBody>
      </p:sp>
      <p:sp>
        <p:nvSpPr>
          <p:cNvPr id="13" name="Rectangle: Rounded Corners 253">
            <a:extLst>
              <a:ext uri="{FF2B5EF4-FFF2-40B4-BE49-F238E27FC236}">
                <a16:creationId xmlns:a16="http://schemas.microsoft.com/office/drawing/2014/main" id="{600EE5E2-4DCC-7C5C-3DA1-AC6962F62287}"/>
              </a:ext>
            </a:extLst>
          </p:cNvPr>
          <p:cNvSpPr/>
          <p:nvPr/>
        </p:nvSpPr>
        <p:spPr>
          <a:xfrm>
            <a:off x="5092360" y="5785253"/>
            <a:ext cx="6709459" cy="728653"/>
          </a:xfrm>
          <a:prstGeom prst="roundRect">
            <a:avLst>
              <a:gd name="adj" fmla="val 7705"/>
            </a:avLst>
          </a:prstGeom>
          <a:solidFill>
            <a:srgbClr val="FFFFFF">
              <a:lumMod val="9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沙非胺具有更高的等效当量（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150mg vs 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</a:t>
            </a: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100mg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12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，能减少现有多巴胺能药物的使用</a:t>
            </a:r>
            <a:r>
              <a:rPr kumimoji="0" lang="en-US" altLang="zh-CN" sz="12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沙非胺</a:t>
            </a:r>
            <a:r>
              <a:rPr kumimoji="0" lang="zh-CN" altLang="en-US" sz="12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是唯一经验证两性疗效相似的抗帕药物</a:t>
            </a:r>
            <a:r>
              <a:rPr kumimoji="0" lang="en-US" altLang="zh-CN" sz="12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10,11</a:t>
            </a:r>
          </a:p>
        </p:txBody>
      </p:sp>
    </p:spTree>
    <p:extLst>
      <p:ext uri="{BB962C8B-B14F-4D97-AF65-F5344CB8AC3E}">
        <p14:creationId xmlns:p14="http://schemas.microsoft.com/office/powerpoint/2010/main" val="250089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D7C9E77-89DF-93FE-75EC-9F6F91E7844E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3" name="直线连接符 13">
              <a:extLst>
                <a:ext uri="{FF2B5EF4-FFF2-40B4-BE49-F238E27FC236}">
                  <a16:creationId xmlns:a16="http://schemas.microsoft.com/office/drawing/2014/main" id="{9E277108-FAE1-990A-7E6F-2B50217AADC0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4" name="圆角矩形 14">
              <a:extLst>
                <a:ext uri="{FF2B5EF4-FFF2-40B4-BE49-F238E27FC236}">
                  <a16:creationId xmlns:a16="http://schemas.microsoft.com/office/drawing/2014/main" id="{51EB2FC2-1410-8FD1-35D9-DF256C79A334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AD0A41B-AD5F-53C2-A708-9A6FC5F128E4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有效性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A7239FDE-5DB3-3D1B-0CA0-F978CF92C505}"/>
              </a:ext>
            </a:extLst>
          </p:cNvPr>
          <p:cNvSpPr txBox="1"/>
          <p:nvPr/>
        </p:nvSpPr>
        <p:spPr>
          <a:xfrm>
            <a:off x="2157425" y="164680"/>
            <a:ext cx="100345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沙非胺是唯一可同步改善多种非运动症状的创新疗法，全面提升生活质量</a:t>
            </a:r>
          </a:p>
        </p:txBody>
      </p:sp>
      <p:sp>
        <p:nvSpPr>
          <p:cNvPr id="8" name="圆角矩形 10">
            <a:extLst>
              <a:ext uri="{FF2B5EF4-FFF2-40B4-BE49-F238E27FC236}">
                <a16:creationId xmlns:a16="http://schemas.microsoft.com/office/drawing/2014/main" id="{486D2A36-E176-A3C9-833F-5669293E6994}"/>
              </a:ext>
            </a:extLst>
          </p:cNvPr>
          <p:cNvSpPr/>
          <p:nvPr/>
        </p:nvSpPr>
        <p:spPr>
          <a:xfrm>
            <a:off x="525182" y="1330962"/>
            <a:ext cx="4971378" cy="2098038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F2F1C046-9C67-F3F6-C263-7E910F0F0442}"/>
              </a:ext>
            </a:extLst>
          </p:cNvPr>
          <p:cNvSpPr txBox="1"/>
          <p:nvPr/>
        </p:nvSpPr>
        <p:spPr>
          <a:xfrm>
            <a:off x="525182" y="878438"/>
            <a:ext cx="4971378" cy="452524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沙非胺可使疼痛合并用药需求降低约</a:t>
            </a:r>
            <a:r>
              <a:rPr lang="en-US" altLang="zh-CN" sz="1600" b="1" kern="0" dirty="0">
                <a:solidFill>
                  <a:schemeClr val="accent2"/>
                </a:solidFill>
                <a:cs typeface="+mn-ea"/>
                <a:sym typeface="+mn-lt"/>
              </a:rPr>
              <a:t>24%</a:t>
            </a:r>
            <a:endParaRPr lang="en-US" altLang="zh-CN" sz="1400" b="1" kern="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6971F93F-14DD-745A-9C4B-85781F93B828}"/>
              </a:ext>
            </a:extLst>
          </p:cNvPr>
          <p:cNvSpPr txBox="1"/>
          <p:nvPr/>
        </p:nvSpPr>
        <p:spPr>
          <a:xfrm>
            <a:off x="525181" y="1891452"/>
            <a:ext cx="2360257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 algn="ctr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zh-CN" altLang="en-US" sz="1000" spc="-3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治疗</a:t>
            </a:r>
            <a:r>
              <a:rPr lang="en-US" altLang="zh-CN" sz="1000" spc="-3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24</a:t>
            </a:r>
            <a:r>
              <a:rPr lang="zh-CN" altLang="en-US" sz="1000" spc="-3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周，与安慰剂相比</a:t>
            </a:r>
            <a:r>
              <a:rPr lang="en-US" altLang="zh-CN" sz="1000" spc="-30" baseline="30000" dirty="0"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1</a:t>
            </a:r>
            <a:endParaRPr sz="1000" baseline="30000" dirty="0">
              <a:cs typeface="+mn-ea"/>
              <a:sym typeface="+mn-lt"/>
            </a:endParaRPr>
          </a:p>
        </p:txBody>
      </p:sp>
      <p:sp>
        <p:nvSpPr>
          <p:cNvPr id="18" name="object 25">
            <a:extLst>
              <a:ext uri="{FF2B5EF4-FFF2-40B4-BE49-F238E27FC236}">
                <a16:creationId xmlns:a16="http://schemas.microsoft.com/office/drawing/2014/main" id="{BCB856E0-A6C7-F1F8-D8B2-22C970A53FC7}"/>
              </a:ext>
            </a:extLst>
          </p:cNvPr>
          <p:cNvSpPr txBox="1"/>
          <p:nvPr/>
        </p:nvSpPr>
        <p:spPr>
          <a:xfrm>
            <a:off x="979942" y="2139842"/>
            <a:ext cx="161981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4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疼痛伴随治疗次数</a:t>
            </a:r>
            <a:endParaRPr sz="1400" u="dash" spc="-30" dirty="0">
              <a:solidFill>
                <a:srgbClr val="000000"/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1A57C07-2FE2-C7FD-28D8-03D786F4A733}"/>
              </a:ext>
            </a:extLst>
          </p:cNvPr>
          <p:cNvSpPr txBox="1"/>
          <p:nvPr/>
        </p:nvSpPr>
        <p:spPr>
          <a:xfrm>
            <a:off x="1119309" y="3043353"/>
            <a:ext cx="11422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p=</a:t>
            </a:r>
            <a:r>
              <a:rPr lang="zh-CN" altLang="zh-CN" dirty="0">
                <a:latin typeface="+mn-lt"/>
                <a:cs typeface="+mn-ea"/>
                <a:sym typeface="+mn-lt"/>
              </a:rPr>
              <a:t>0.0</a:t>
            </a:r>
            <a:r>
              <a:rPr lang="en-US" altLang="zh-CN" dirty="0">
                <a:latin typeface="+mn-lt"/>
                <a:cs typeface="+mn-ea"/>
                <a:sym typeface="+mn-lt"/>
              </a:rPr>
              <a:t>421</a:t>
            </a:r>
            <a:endParaRPr lang="zh-CN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20" name="任意多边形: 形状 10">
            <a:extLst>
              <a:ext uri="{FF2B5EF4-FFF2-40B4-BE49-F238E27FC236}">
                <a16:creationId xmlns:a16="http://schemas.microsoft.com/office/drawing/2014/main" id="{C1910B32-7019-B40A-4740-8DCD34B10DED}"/>
              </a:ext>
            </a:extLst>
          </p:cNvPr>
          <p:cNvSpPr/>
          <p:nvPr/>
        </p:nvSpPr>
        <p:spPr>
          <a:xfrm rot="10800000">
            <a:off x="1575304" y="2413530"/>
            <a:ext cx="268699" cy="392617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652B91">
                  <a:alpha val="0"/>
                </a:srgbClr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60088D1-EEA4-1F63-7AC0-0B7BC080FFE6}"/>
              </a:ext>
            </a:extLst>
          </p:cNvPr>
          <p:cNvSpPr txBox="1"/>
          <p:nvPr/>
        </p:nvSpPr>
        <p:spPr>
          <a:xfrm>
            <a:off x="1158468" y="2838343"/>
            <a:ext cx="1118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/>
            <a:r>
              <a:rPr lang="en-US" altLang="zh-CN" sz="1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23.6%</a:t>
            </a:r>
            <a:endParaRPr lang="zh-CN" altLang="en-US" sz="1600" b="1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81F7527-9124-57FF-3954-8BB6D755555C}"/>
              </a:ext>
            </a:extLst>
          </p:cNvPr>
          <p:cNvSpPr txBox="1"/>
          <p:nvPr/>
        </p:nvSpPr>
        <p:spPr>
          <a:xfrm>
            <a:off x="1789849" y="2479795"/>
            <a:ext cx="6559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>
                <a:solidFill>
                  <a:srgbClr val="000000"/>
                </a:solidFill>
                <a:cs typeface="+mn-ea"/>
                <a:sym typeface="+mn-lt"/>
              </a:rPr>
              <a:t>减少</a:t>
            </a:r>
            <a:endParaRPr lang="zh-CN" altLang="zh-CN" sz="10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圆角矩形 38">
            <a:extLst>
              <a:ext uri="{FF2B5EF4-FFF2-40B4-BE49-F238E27FC236}">
                <a16:creationId xmlns:a16="http://schemas.microsoft.com/office/drawing/2014/main" id="{E364DC39-F8F2-633B-FCB8-2E662D7A36C8}"/>
              </a:ext>
            </a:extLst>
          </p:cNvPr>
          <p:cNvSpPr/>
          <p:nvPr/>
        </p:nvSpPr>
        <p:spPr>
          <a:xfrm>
            <a:off x="875444" y="1426591"/>
            <a:ext cx="1724311" cy="320287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</a:t>
            </a:r>
          </a:p>
        </p:txBody>
      </p:sp>
      <p:sp>
        <p:nvSpPr>
          <p:cNvPr id="25" name="圆角矩形 38">
            <a:extLst>
              <a:ext uri="{FF2B5EF4-FFF2-40B4-BE49-F238E27FC236}">
                <a16:creationId xmlns:a16="http://schemas.microsoft.com/office/drawing/2014/main" id="{54C6D6C7-2ED3-8A4C-3215-7BF677B6E59A}"/>
              </a:ext>
            </a:extLst>
          </p:cNvPr>
          <p:cNvSpPr/>
          <p:nvPr/>
        </p:nvSpPr>
        <p:spPr>
          <a:xfrm>
            <a:off x="3550939" y="1427369"/>
            <a:ext cx="1607369" cy="319509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雷沙吉兰与司来吉兰</a:t>
            </a: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5DFDF90C-8427-7781-EEFF-81465A7DB410}"/>
              </a:ext>
            </a:extLst>
          </p:cNvPr>
          <p:cNvSpPr txBox="1"/>
          <p:nvPr/>
        </p:nvSpPr>
        <p:spPr>
          <a:xfrm>
            <a:off x="3828278" y="2209387"/>
            <a:ext cx="11182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>
                <a:solidFill>
                  <a:srgbClr val="7833AC"/>
                </a:solidFill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无相关证据</a:t>
            </a:r>
            <a:endParaRPr kumimoji="1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圆角矩形 10">
            <a:extLst>
              <a:ext uri="{FF2B5EF4-FFF2-40B4-BE49-F238E27FC236}">
                <a16:creationId xmlns:a16="http://schemas.microsoft.com/office/drawing/2014/main" id="{CAE03FF4-671D-3903-FA8D-C48A0F3BE3F4}"/>
              </a:ext>
            </a:extLst>
          </p:cNvPr>
          <p:cNvSpPr/>
          <p:nvPr/>
        </p:nvSpPr>
        <p:spPr>
          <a:xfrm>
            <a:off x="5711106" y="1330962"/>
            <a:ext cx="6119722" cy="2098038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5A6A55B-3283-7737-7883-2D8405A449D2}"/>
              </a:ext>
            </a:extLst>
          </p:cNvPr>
          <p:cNvSpPr txBox="1"/>
          <p:nvPr/>
        </p:nvSpPr>
        <p:spPr>
          <a:xfrm>
            <a:off x="5711106" y="878438"/>
            <a:ext cx="6119722" cy="452524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沙非胺可改善抑郁</a:t>
            </a:r>
          </a:p>
        </p:txBody>
      </p:sp>
      <p:sp>
        <p:nvSpPr>
          <p:cNvPr id="39" name="object 25">
            <a:extLst>
              <a:ext uri="{FF2B5EF4-FFF2-40B4-BE49-F238E27FC236}">
                <a16:creationId xmlns:a16="http://schemas.microsoft.com/office/drawing/2014/main" id="{2586B1FD-FA52-8B9D-E555-E751FA14A75F}"/>
              </a:ext>
            </a:extLst>
          </p:cNvPr>
          <p:cNvSpPr txBox="1"/>
          <p:nvPr/>
        </p:nvSpPr>
        <p:spPr>
          <a:xfrm>
            <a:off x="5933272" y="1843980"/>
            <a:ext cx="210277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 algn="ctr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zh-CN" altLang="en-US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治疗</a:t>
            </a:r>
            <a:r>
              <a:rPr lang="en-US" altLang="zh-CN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24</a:t>
            </a:r>
            <a:r>
              <a:rPr lang="zh-CN" altLang="en-US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周，与安慰剂相比</a:t>
            </a:r>
            <a:r>
              <a:rPr lang="en-US" altLang="zh-CN" sz="1000" spc="-30" baseline="3000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2</a:t>
            </a:r>
            <a:endParaRPr sz="1000" baseline="30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A6CC1E5F-0202-9C06-36F9-BDBC8B62F7B0}"/>
              </a:ext>
            </a:extLst>
          </p:cNvPr>
          <p:cNvSpPr txBox="1"/>
          <p:nvPr/>
        </p:nvSpPr>
        <p:spPr>
          <a:xfrm>
            <a:off x="6259996" y="2151629"/>
            <a:ext cx="1619813" cy="394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4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抑郁量表评分</a:t>
            </a: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（</a:t>
            </a:r>
            <a:r>
              <a:rPr lang="it-IT" altLang="zh-CN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GRID-HAMD</a:t>
            </a:r>
            <a:r>
              <a:rPr lang="zh-CN" altLang="it-IT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）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3B2D9E0-4E9D-95ED-5652-79AD04FDAC10}"/>
              </a:ext>
            </a:extLst>
          </p:cNvPr>
          <p:cNvSpPr txBox="1"/>
          <p:nvPr/>
        </p:nvSpPr>
        <p:spPr>
          <a:xfrm>
            <a:off x="6482965" y="3197667"/>
            <a:ext cx="11422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p=</a:t>
            </a:r>
            <a:r>
              <a:rPr lang="zh-CN" altLang="zh-CN" dirty="0">
                <a:latin typeface="+mn-lt"/>
                <a:cs typeface="+mn-ea"/>
                <a:sym typeface="+mn-lt"/>
              </a:rPr>
              <a:t>0.0</a:t>
            </a:r>
            <a:r>
              <a:rPr lang="en-US" altLang="zh-CN" dirty="0">
                <a:latin typeface="+mn-lt"/>
                <a:cs typeface="+mn-ea"/>
                <a:sym typeface="+mn-lt"/>
              </a:rPr>
              <a:t>408</a:t>
            </a:r>
            <a:endParaRPr lang="zh-CN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42" name="任意多边形: 形状 10">
            <a:extLst>
              <a:ext uri="{FF2B5EF4-FFF2-40B4-BE49-F238E27FC236}">
                <a16:creationId xmlns:a16="http://schemas.microsoft.com/office/drawing/2014/main" id="{412E074A-4135-0109-6EB3-DF82BC76A564}"/>
              </a:ext>
            </a:extLst>
          </p:cNvPr>
          <p:cNvSpPr/>
          <p:nvPr/>
        </p:nvSpPr>
        <p:spPr>
          <a:xfrm rot="10800000">
            <a:off x="6919765" y="2595747"/>
            <a:ext cx="268699" cy="392617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652B91">
                  <a:alpha val="0"/>
                </a:srgbClr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F81C4E2-6B4B-F660-3AC9-088688881DD3}"/>
              </a:ext>
            </a:extLst>
          </p:cNvPr>
          <p:cNvSpPr txBox="1"/>
          <p:nvPr/>
        </p:nvSpPr>
        <p:spPr>
          <a:xfrm>
            <a:off x="6502929" y="3020560"/>
            <a:ext cx="1118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600" b="1"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0.57</a:t>
            </a:r>
            <a:r>
              <a:rPr kumimoji="1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A50136B-19A6-892D-4B0D-81899518FD61}"/>
              </a:ext>
            </a:extLst>
          </p:cNvPr>
          <p:cNvSpPr txBox="1"/>
          <p:nvPr/>
        </p:nvSpPr>
        <p:spPr>
          <a:xfrm>
            <a:off x="7134310" y="2662012"/>
            <a:ext cx="6559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>
                <a:solidFill>
                  <a:srgbClr val="000000"/>
                </a:solidFill>
                <a:cs typeface="+mn-ea"/>
                <a:sym typeface="+mn-lt"/>
              </a:rPr>
              <a:t>减少</a:t>
            </a:r>
            <a:endParaRPr lang="zh-CN" altLang="zh-CN" sz="10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" name="圆角矩形 38">
            <a:extLst>
              <a:ext uri="{FF2B5EF4-FFF2-40B4-BE49-F238E27FC236}">
                <a16:creationId xmlns:a16="http://schemas.microsoft.com/office/drawing/2014/main" id="{AA67DE49-82B3-CD7A-D743-32E46DEFE9CD}"/>
              </a:ext>
            </a:extLst>
          </p:cNvPr>
          <p:cNvSpPr/>
          <p:nvPr/>
        </p:nvSpPr>
        <p:spPr>
          <a:xfrm>
            <a:off x="8915519" y="1435928"/>
            <a:ext cx="1191556" cy="286363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</a:t>
            </a:r>
          </a:p>
        </p:txBody>
      </p:sp>
      <p:sp>
        <p:nvSpPr>
          <p:cNvPr id="46" name="object 25">
            <a:extLst>
              <a:ext uri="{FF2B5EF4-FFF2-40B4-BE49-F238E27FC236}">
                <a16:creationId xmlns:a16="http://schemas.microsoft.com/office/drawing/2014/main" id="{AF5A8CB1-871D-976F-E264-D07AA889725C}"/>
              </a:ext>
            </a:extLst>
          </p:cNvPr>
          <p:cNvSpPr txBox="1"/>
          <p:nvPr/>
        </p:nvSpPr>
        <p:spPr>
          <a:xfrm>
            <a:off x="8669411" y="2151629"/>
            <a:ext cx="1768740" cy="4156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20000"/>
              </a:lnSpc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2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抑郁量表评分变化</a:t>
            </a:r>
            <a:endParaRPr lang="en-US" altLang="zh-CN" sz="1200" u="dash" spc="-30" dirty="0">
              <a:solidFill>
                <a:srgbClr val="000000"/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  <a:p>
            <a:pPr marL="12700" algn="ctr">
              <a:lnSpc>
                <a:spcPct val="120000"/>
              </a:lnSpc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（</a:t>
            </a:r>
            <a:r>
              <a:rPr lang="en-US" altLang="zh-CN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BDI-IA</a:t>
            </a:r>
            <a:r>
              <a:rPr lang="zh-CN" altLang="en-US" sz="1000" u="dash" spc="-3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）</a:t>
            </a:r>
            <a:endParaRPr sz="1000" u="dash" spc="-30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</p:txBody>
      </p:sp>
      <p:sp>
        <p:nvSpPr>
          <p:cNvPr id="48" name="object 25">
            <a:extLst>
              <a:ext uri="{FF2B5EF4-FFF2-40B4-BE49-F238E27FC236}">
                <a16:creationId xmlns:a16="http://schemas.microsoft.com/office/drawing/2014/main" id="{AE6742D3-B711-DC9D-361C-90A4BF9B8FE7}"/>
              </a:ext>
            </a:extLst>
          </p:cNvPr>
          <p:cNvSpPr txBox="1"/>
          <p:nvPr/>
        </p:nvSpPr>
        <p:spPr>
          <a:xfrm>
            <a:off x="8541305" y="1845881"/>
            <a:ext cx="210277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 algn="ctr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zh-CN" altLang="en-US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治疗</a:t>
            </a:r>
            <a:r>
              <a:rPr lang="en-US" altLang="zh-CN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12</a:t>
            </a:r>
            <a:r>
              <a:rPr lang="zh-CN" altLang="en-US" sz="1000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周，与安慰剂相比</a:t>
            </a:r>
            <a:r>
              <a:rPr lang="en-US" altLang="zh-CN" sz="1000" spc="-30" baseline="3000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3</a:t>
            </a:r>
            <a:endParaRPr sz="1000" spc="-30" baseline="30000" dirty="0">
              <a:solidFill>
                <a:srgbClr val="000000"/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69D9D8C-1213-06DE-2A9E-EE32AE14E1BA}"/>
              </a:ext>
            </a:extLst>
          </p:cNvPr>
          <p:cNvSpPr txBox="1"/>
          <p:nvPr/>
        </p:nvSpPr>
        <p:spPr>
          <a:xfrm>
            <a:off x="9066657" y="3001547"/>
            <a:ext cx="11182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>
                <a:solidFill>
                  <a:srgbClr val="7833AC"/>
                </a:solidFill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无统计学差异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EE7A35A-0183-0A02-DD2C-8275E340C95B}"/>
              </a:ext>
            </a:extLst>
          </p:cNvPr>
          <p:cNvSpPr txBox="1"/>
          <p:nvPr/>
        </p:nvSpPr>
        <p:spPr>
          <a:xfrm>
            <a:off x="2633605" y="2178609"/>
            <a:ext cx="1118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/>
            <a:r>
              <a:rPr lang="en-US" altLang="zh-CN" sz="1600" b="1" dirty="0">
                <a:solidFill>
                  <a:srgbClr val="ED8300"/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  <a:endParaRPr lang="zh-CN" altLang="en-US" sz="1600" b="1" dirty="0">
              <a:solidFill>
                <a:srgbClr val="ED83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657DEEF-F317-8FE0-9012-F4C859F7C4F9}"/>
              </a:ext>
            </a:extLst>
          </p:cNvPr>
          <p:cNvSpPr txBox="1"/>
          <p:nvPr/>
        </p:nvSpPr>
        <p:spPr>
          <a:xfrm>
            <a:off x="7823682" y="2157995"/>
            <a:ext cx="1118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/>
            <a:r>
              <a:rPr lang="en-US" altLang="zh-CN" sz="1600" b="1" dirty="0">
                <a:solidFill>
                  <a:srgbClr val="ED8300"/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  <a:endParaRPr lang="zh-CN" altLang="en-US" sz="1600" b="1" dirty="0">
              <a:solidFill>
                <a:srgbClr val="ED83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830AB84-5685-B30A-E61E-52840C458D96}"/>
              </a:ext>
            </a:extLst>
          </p:cNvPr>
          <p:cNvSpPr txBox="1"/>
          <p:nvPr/>
        </p:nvSpPr>
        <p:spPr>
          <a:xfrm>
            <a:off x="10545424" y="2247714"/>
            <a:ext cx="10480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>
                <a:solidFill>
                  <a:srgbClr val="7833AC"/>
                </a:solidFill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无相关证据</a:t>
            </a:r>
            <a:r>
              <a:rPr kumimoji="1" lang="en-US" altLang="zh-CN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*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圆角矩形 10">
            <a:extLst>
              <a:ext uri="{FF2B5EF4-FFF2-40B4-BE49-F238E27FC236}">
                <a16:creationId xmlns:a16="http://schemas.microsoft.com/office/drawing/2014/main" id="{57DF9CF9-C522-7928-55AB-8A47676942BB}"/>
              </a:ext>
            </a:extLst>
          </p:cNvPr>
          <p:cNvSpPr/>
          <p:nvPr/>
        </p:nvSpPr>
        <p:spPr>
          <a:xfrm>
            <a:off x="524664" y="3996390"/>
            <a:ext cx="4971378" cy="2529718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92029C16-3B37-ED77-3168-2E52C1129ADD}"/>
              </a:ext>
            </a:extLst>
          </p:cNvPr>
          <p:cNvSpPr txBox="1"/>
          <p:nvPr/>
        </p:nvSpPr>
        <p:spPr>
          <a:xfrm>
            <a:off x="524664" y="3543867"/>
            <a:ext cx="4971378" cy="452524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沙非胺改善日间嗜睡和夜间睡眠结构均优于雷沙吉兰</a:t>
            </a:r>
            <a:r>
              <a:rPr kumimoji="0" lang="en-US" altLang="zh-CN" sz="1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lang="en-US" altLang="zh-CN" sz="1400" b="1" kern="0" baseline="30000" dirty="0">
              <a:solidFill>
                <a:srgbClr val="ED8300"/>
              </a:solidFill>
              <a:cs typeface="+mn-ea"/>
              <a:sym typeface="+mn-lt"/>
            </a:endParaRPr>
          </a:p>
        </p:txBody>
      </p:sp>
      <p:graphicFrame>
        <p:nvGraphicFramePr>
          <p:cNvPr id="66" name="表格 65">
            <a:extLst>
              <a:ext uri="{FF2B5EF4-FFF2-40B4-BE49-F238E27FC236}">
                <a16:creationId xmlns:a16="http://schemas.microsoft.com/office/drawing/2014/main" id="{6187BBBA-67E0-8605-6FEE-7BD3BD544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31573"/>
              </p:ext>
            </p:extLst>
          </p:nvPr>
        </p:nvGraphicFramePr>
        <p:xfrm>
          <a:off x="632912" y="4114001"/>
          <a:ext cx="4754881" cy="2011680"/>
        </p:xfrm>
        <a:graphic>
          <a:graphicData uri="http://schemas.openxmlformats.org/drawingml/2006/table">
            <a:tbl>
              <a:tblPr firstRow="1" bandRow="1"/>
              <a:tblGrid>
                <a:gridCol w="86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12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 </a:t>
                      </a:r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vs 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基线</a:t>
                      </a:r>
                      <a:endParaRPr kumimoji="1"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雷沙吉兰 </a:t>
                      </a:r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vs 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基线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 </a:t>
                      </a:r>
                      <a:r>
                        <a:rPr kumimoji="1" lang="en-US" altLang="zh-CN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vs </a:t>
                      </a:r>
                      <a:r>
                        <a:rPr kumimoji="1" lang="zh-CN" alt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雷沙吉兰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zh-CN" altLang="en-US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日间嗜睡</a:t>
                      </a:r>
                      <a:endParaRPr kumimoji="1" lang="en-US" altLang="zh-CN" sz="105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algn="ctr" defTabSz="457200" rtl="0" eaLnBrk="1" latinLnBrk="0" hangingPunct="1"/>
                      <a:r>
                        <a:rPr kumimoji="1" lang="zh-CN" altLang="en-US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en-US" altLang="zh-CN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ESS</a:t>
                      </a:r>
                      <a:r>
                        <a:rPr kumimoji="1" lang="zh-CN" altLang="en-US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评分）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-1.67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-1.47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p=0.022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zh-CN" altLang="en-US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睡眠效率</a:t>
                      </a:r>
                      <a:r>
                        <a:rPr kumimoji="1" lang="en-US" altLang="zh-CN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%</a:t>
                      </a:r>
                      <a:endParaRPr kumimoji="1" lang="zh-CN" altLang="en-US" sz="105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3.06</a:t>
                      </a:r>
                      <a:endParaRPr kumimoji="1" lang="zh-CN" altLang="it-IT" sz="12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-0.91</a:t>
                      </a:r>
                      <a:endParaRPr kumimoji="1" lang="zh-CN" altLang="it-IT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+3.97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p=0.022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zh-CN" altLang="en-US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浅睡眠期</a:t>
                      </a:r>
                      <a:r>
                        <a:rPr kumimoji="1" lang="en-US" altLang="zh-CN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-3.1</a:t>
                      </a:r>
                      <a:endParaRPr kumimoji="1" lang="zh-CN" altLang="it-IT" sz="12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3.29</a:t>
                      </a:r>
                      <a:endParaRPr kumimoji="1" lang="zh-CN" altLang="it-IT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-6.39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0.001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深睡眠期</a:t>
                      </a:r>
                      <a:r>
                        <a:rPr kumimoji="1" lang="en-US" altLang="zh-CN" sz="105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%</a:t>
                      </a:r>
                      <a:endParaRPr kumimoji="1" lang="zh-CN" altLang="en-US" sz="105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3.39</a:t>
                      </a:r>
                      <a:endParaRPr kumimoji="1" lang="zh-CN" altLang="it-IT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-0.05</a:t>
                      </a:r>
                      <a:endParaRPr kumimoji="1" lang="zh-CN" altLang="it-IT" sz="1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+3.44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＜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0.001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kumimoji="1" lang="zh-CN" altLang="en-U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周期性肢体运动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-5.91</a:t>
                      </a:r>
                      <a:endParaRPr kumimoji="1" lang="zh-CN" altLang="it-IT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-0.6</a:t>
                      </a:r>
                      <a:endParaRPr kumimoji="1" lang="zh-CN" altLang="it-IT" sz="10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-5.31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p=0.022</a:t>
                      </a:r>
                      <a:r>
                        <a:rPr lang="zh-CN" alt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8" name="object 25">
            <a:extLst>
              <a:ext uri="{FF2B5EF4-FFF2-40B4-BE49-F238E27FC236}">
                <a16:creationId xmlns:a16="http://schemas.microsoft.com/office/drawing/2014/main" id="{60BEA6B3-CE46-E39C-3FEA-99612CD31673}"/>
              </a:ext>
            </a:extLst>
          </p:cNvPr>
          <p:cNvSpPr txBox="1"/>
          <p:nvPr/>
        </p:nvSpPr>
        <p:spPr>
          <a:xfrm>
            <a:off x="1600032" y="6261808"/>
            <a:ext cx="28512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>
                <a:solidFill>
                  <a:srgbClr val="7833AC"/>
                </a:solidFill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代谢产物甲基苯丙胺会影响睡眠</a:t>
            </a:r>
            <a:endParaRPr kumimoji="1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圆角矩形 10">
            <a:extLst>
              <a:ext uri="{FF2B5EF4-FFF2-40B4-BE49-F238E27FC236}">
                <a16:creationId xmlns:a16="http://schemas.microsoft.com/office/drawing/2014/main" id="{F0C99B97-AEC0-5628-4DF2-5403D7868327}"/>
              </a:ext>
            </a:extLst>
          </p:cNvPr>
          <p:cNvSpPr/>
          <p:nvPr/>
        </p:nvSpPr>
        <p:spPr>
          <a:xfrm>
            <a:off x="5711106" y="4006741"/>
            <a:ext cx="6119722" cy="2483109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noFill/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9A353DF-1D6A-A1D9-291F-F69C1D753690}"/>
              </a:ext>
            </a:extLst>
          </p:cNvPr>
          <p:cNvSpPr txBox="1"/>
          <p:nvPr/>
        </p:nvSpPr>
        <p:spPr>
          <a:xfrm>
            <a:off x="5711106" y="3546559"/>
            <a:ext cx="6119722" cy="437741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gradFill>
              <a:gsLst>
                <a:gs pos="0">
                  <a:srgbClr val="156082">
                    <a:lumMod val="0"/>
                    <a:lumOff val="100000"/>
                    <a:alpha val="0"/>
                  </a:srgbClr>
                </a:gs>
                <a:gs pos="100000">
                  <a:sysClr val="window" lastClr="FFFFFF"/>
                </a:gs>
                <a:gs pos="81000">
                  <a:srgbClr val="7030A0">
                    <a:alpha val="74000"/>
                  </a:srgbClr>
                </a:gs>
                <a:gs pos="19000">
                  <a:srgbClr val="7030A0">
                    <a:alpha val="72000"/>
                  </a:srgbClr>
                </a:gs>
              </a:gsLst>
              <a:lin ang="0" scaled="1"/>
            </a:gra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沙非胺可改善患者生活质量 </a:t>
            </a:r>
            <a:r>
              <a:rPr kumimoji="0" lang="en-US" altLang="zh-CN" sz="1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(PDQ-39) </a:t>
            </a:r>
            <a:r>
              <a:rPr kumimoji="0" lang="en-US" altLang="zh-CN" sz="1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1600" b="1" i="0" u="none" strike="noStrike" kern="0" cap="none" spc="0" normalizeH="0" baseline="3000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0" name="圆角矩形 38">
            <a:extLst>
              <a:ext uri="{FF2B5EF4-FFF2-40B4-BE49-F238E27FC236}">
                <a16:creationId xmlns:a16="http://schemas.microsoft.com/office/drawing/2014/main" id="{6C15F212-BD21-47CC-3774-43F09B00060C}"/>
              </a:ext>
            </a:extLst>
          </p:cNvPr>
          <p:cNvSpPr/>
          <p:nvPr/>
        </p:nvSpPr>
        <p:spPr>
          <a:xfrm>
            <a:off x="8915519" y="4111723"/>
            <a:ext cx="1191556" cy="290125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雷沙吉兰</a:t>
            </a:r>
          </a:p>
        </p:txBody>
      </p:sp>
      <p:sp>
        <p:nvSpPr>
          <p:cNvPr id="114" name="圆角矩形 38">
            <a:extLst>
              <a:ext uri="{FF2B5EF4-FFF2-40B4-BE49-F238E27FC236}">
                <a16:creationId xmlns:a16="http://schemas.microsoft.com/office/drawing/2014/main" id="{D50DB0EC-EF24-39B3-0DE4-B0B6B571285C}"/>
              </a:ext>
            </a:extLst>
          </p:cNvPr>
          <p:cNvSpPr/>
          <p:nvPr/>
        </p:nvSpPr>
        <p:spPr>
          <a:xfrm>
            <a:off x="10475262" y="4107736"/>
            <a:ext cx="1191556" cy="286363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司来吉兰</a:t>
            </a:r>
          </a:p>
        </p:txBody>
      </p:sp>
      <p:sp>
        <p:nvSpPr>
          <p:cNvPr id="121" name="object 25">
            <a:extLst>
              <a:ext uri="{FF2B5EF4-FFF2-40B4-BE49-F238E27FC236}">
                <a16:creationId xmlns:a16="http://schemas.microsoft.com/office/drawing/2014/main" id="{5CB8C0A5-943F-B327-5B2D-856461B3FAAE}"/>
              </a:ext>
            </a:extLst>
          </p:cNvPr>
          <p:cNvSpPr txBox="1"/>
          <p:nvPr/>
        </p:nvSpPr>
        <p:spPr>
          <a:xfrm>
            <a:off x="6002894" y="4522629"/>
            <a:ext cx="2033153" cy="850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4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全剂量组 </a:t>
            </a:r>
            <a:r>
              <a:rPr lang="en-US" altLang="zh-CN" sz="14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vs </a:t>
            </a:r>
            <a:r>
              <a:rPr lang="zh-CN" altLang="en-US" sz="14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安慰剂组</a:t>
            </a:r>
            <a:endParaRPr lang="en-US" altLang="zh-CN" sz="1400" u="dash" spc="-30" dirty="0">
              <a:solidFill>
                <a:srgbClr val="000000"/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en-US" altLang="zh-CN" sz="1200" dirty="0"/>
              <a:t>SMD</a:t>
            </a:r>
            <a:r>
              <a:rPr lang="zh-CN" altLang="en-US" sz="1200" dirty="0"/>
              <a:t>：</a:t>
            </a:r>
            <a:r>
              <a:rPr lang="en-US" altLang="zh-CN" sz="1400" b="1" dirty="0"/>
              <a:t>-0.44</a:t>
            </a: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en-US" altLang="zh-CN" sz="1200" dirty="0"/>
              <a:t>95%CI</a:t>
            </a:r>
            <a:r>
              <a:rPr lang="zh-CN" altLang="en-US" sz="1200" dirty="0"/>
              <a:t>：</a:t>
            </a:r>
            <a:r>
              <a:rPr lang="en-US" altLang="zh-CN" sz="1200" dirty="0"/>
              <a:t>[-0.80, -0.07]</a:t>
            </a: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en-US" altLang="zh-CN" sz="1200" dirty="0"/>
              <a:t>P=0.02</a:t>
            </a:r>
            <a:endParaRPr lang="zh-CN" altLang="it-IT" sz="1200" u="dash" spc="-30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</p:txBody>
      </p:sp>
      <p:sp>
        <p:nvSpPr>
          <p:cNvPr id="124" name="任意多边形: 形状 10">
            <a:extLst>
              <a:ext uri="{FF2B5EF4-FFF2-40B4-BE49-F238E27FC236}">
                <a16:creationId xmlns:a16="http://schemas.microsoft.com/office/drawing/2014/main" id="{FE49FD32-48EC-FCBD-D85D-133D72B94E57}"/>
              </a:ext>
            </a:extLst>
          </p:cNvPr>
          <p:cNvSpPr/>
          <p:nvPr/>
        </p:nvSpPr>
        <p:spPr>
          <a:xfrm rot="10800000">
            <a:off x="7879809" y="4757392"/>
            <a:ext cx="268699" cy="392617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652B91">
                  <a:alpha val="0"/>
                </a:srgbClr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28DBC589-E5D7-8C28-FE90-71F43A5108B2}"/>
              </a:ext>
            </a:extLst>
          </p:cNvPr>
          <p:cNvSpPr txBox="1"/>
          <p:nvPr/>
        </p:nvSpPr>
        <p:spPr>
          <a:xfrm>
            <a:off x="7915369" y="5225156"/>
            <a:ext cx="1118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kumimoji="1">
                <a:latin typeface="OPPOSans R" pitchFamily="18" charset="-122"/>
                <a:ea typeface="OPPOSans R" pitchFamily="18" charset="-122"/>
                <a:cs typeface="OPPOSans R" pitchFamily="18" charset="-122"/>
              </a:defRPr>
            </a:lvl1pPr>
          </a:lstStyle>
          <a:p>
            <a:pPr algn="ctr"/>
            <a:r>
              <a:rPr lang="en-US" altLang="zh-CN" sz="1600" b="1" dirty="0">
                <a:solidFill>
                  <a:srgbClr val="ED8300"/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  <a:endParaRPr lang="zh-CN" altLang="en-US" sz="1600" b="1" dirty="0">
              <a:solidFill>
                <a:srgbClr val="ED83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472F7113-6E95-5D84-8FF5-00415CE3BA5C}"/>
              </a:ext>
            </a:extLst>
          </p:cNvPr>
          <p:cNvSpPr txBox="1"/>
          <p:nvPr/>
        </p:nvSpPr>
        <p:spPr>
          <a:xfrm>
            <a:off x="10585011" y="5215706"/>
            <a:ext cx="10480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kumimoji="1" sz="1400">
                <a:solidFill>
                  <a:srgbClr val="7833AC"/>
                </a:solidFill>
                <a:latin typeface="+mj-ea"/>
                <a:ea typeface="+mj-ea"/>
                <a:cs typeface="OPPOSans H" pitchFamily="18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无相关证据</a:t>
            </a:r>
            <a:r>
              <a:rPr kumimoji="1" lang="en-US" altLang="zh-CN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*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45B09F5B-A23F-8810-E149-9D3F60831CF6}"/>
              </a:ext>
            </a:extLst>
          </p:cNvPr>
          <p:cNvSpPr txBox="1"/>
          <p:nvPr/>
        </p:nvSpPr>
        <p:spPr>
          <a:xfrm>
            <a:off x="25912" y="6612916"/>
            <a:ext cx="120769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 </a:t>
            </a:r>
            <a:r>
              <a:rPr lang="fr-FR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Cattaneo C, et al. J Parkinsons Dis. 2017;7(1):95-101.  2.Cattaneo C, et al. J Parkinsons Dis. 2017;7(4):629-634.  3. Barone P, et al. Eur J Neurol. 2015;22(8):1184-1191.  4.Bovenzi R,et al. Parkinsonism Relat Disord. 2024 Aug 13:127:107103. 5.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Liu X, et al.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Behav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Brain Res. 2025;480:115410.</a:t>
            </a:r>
            <a:endParaRPr lang="fr-FR" altLang="zh-CN" sz="6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01A7F37A-12B5-89BC-A9F0-81610B5EFAA1}"/>
              </a:ext>
            </a:extLst>
          </p:cNvPr>
          <p:cNvSpPr txBox="1"/>
          <p:nvPr/>
        </p:nvSpPr>
        <p:spPr>
          <a:xfrm>
            <a:off x="9625765" y="6294133"/>
            <a:ext cx="22050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*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缺乏帕金森病波动人群中证据</a:t>
            </a:r>
          </a:p>
        </p:txBody>
      </p:sp>
      <p:sp>
        <p:nvSpPr>
          <p:cNvPr id="7" name="圆角矩形 38">
            <a:extLst>
              <a:ext uri="{FF2B5EF4-FFF2-40B4-BE49-F238E27FC236}">
                <a16:creationId xmlns:a16="http://schemas.microsoft.com/office/drawing/2014/main" id="{A79A6260-C5E4-76FF-5C85-8E8EB6B42529}"/>
              </a:ext>
            </a:extLst>
          </p:cNvPr>
          <p:cNvSpPr/>
          <p:nvPr/>
        </p:nvSpPr>
        <p:spPr>
          <a:xfrm>
            <a:off x="10513260" y="1445863"/>
            <a:ext cx="1191556" cy="286363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kern="0" dirty="0">
                <a:solidFill>
                  <a:srgbClr val="000000"/>
                </a:solidFill>
                <a:cs typeface="+mn-ea"/>
                <a:sym typeface="+mn-lt"/>
              </a:rPr>
              <a:t>司来</a:t>
            </a: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吉兰</a:t>
            </a:r>
          </a:p>
        </p:txBody>
      </p:sp>
      <p:sp>
        <p:nvSpPr>
          <p:cNvPr id="9" name="圆角矩形 38">
            <a:extLst>
              <a:ext uri="{FF2B5EF4-FFF2-40B4-BE49-F238E27FC236}">
                <a16:creationId xmlns:a16="http://schemas.microsoft.com/office/drawing/2014/main" id="{71135EF0-1536-6252-50AC-E14DFDB5EAFC}"/>
              </a:ext>
            </a:extLst>
          </p:cNvPr>
          <p:cNvSpPr/>
          <p:nvPr/>
        </p:nvSpPr>
        <p:spPr>
          <a:xfrm>
            <a:off x="6174758" y="1406134"/>
            <a:ext cx="1724311" cy="320287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</a:t>
            </a:r>
          </a:p>
        </p:txBody>
      </p:sp>
      <p:sp>
        <p:nvSpPr>
          <p:cNvPr id="10" name="圆角矩形 38">
            <a:extLst>
              <a:ext uri="{FF2B5EF4-FFF2-40B4-BE49-F238E27FC236}">
                <a16:creationId xmlns:a16="http://schemas.microsoft.com/office/drawing/2014/main" id="{61405F17-AA1A-E41C-2EE1-3F7FBE4E294D}"/>
              </a:ext>
            </a:extLst>
          </p:cNvPr>
          <p:cNvSpPr/>
          <p:nvPr/>
        </p:nvSpPr>
        <p:spPr>
          <a:xfrm>
            <a:off x="6167202" y="4080699"/>
            <a:ext cx="1724311" cy="320287"/>
          </a:xfrm>
          <a:prstGeom prst="roundRect">
            <a:avLst>
              <a:gd name="adj" fmla="val 0"/>
            </a:avLst>
          </a:prstGeom>
          <a:solidFill>
            <a:srgbClr val="EFE4F6">
              <a:alpha val="20000"/>
            </a:srgbClr>
          </a:solidFill>
          <a:ln w="6350" cap="flat" cmpd="sng" algn="ctr">
            <a:solidFill>
              <a:srgbClr val="652B91"/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沙非胺</a:t>
            </a:r>
          </a:p>
        </p:txBody>
      </p:sp>
      <p:sp>
        <p:nvSpPr>
          <p:cNvPr id="11" name="圆角矩形 38">
            <a:extLst>
              <a:ext uri="{FF2B5EF4-FFF2-40B4-BE49-F238E27FC236}">
                <a16:creationId xmlns:a16="http://schemas.microsoft.com/office/drawing/2014/main" id="{96CB970E-0341-750C-EC42-96A0E5CBA7EC}"/>
              </a:ext>
            </a:extLst>
          </p:cNvPr>
          <p:cNvSpPr/>
          <p:nvPr/>
        </p:nvSpPr>
        <p:spPr>
          <a:xfrm>
            <a:off x="598788" y="6210960"/>
            <a:ext cx="1191556" cy="286363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  <a:alpha val="50049"/>
            </a:srgbClr>
          </a:solidFill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司来吉兰</a:t>
            </a:r>
          </a:p>
        </p:txBody>
      </p:sp>
      <p:sp>
        <p:nvSpPr>
          <p:cNvPr id="12" name="任意多边形: 形状 10">
            <a:extLst>
              <a:ext uri="{FF2B5EF4-FFF2-40B4-BE49-F238E27FC236}">
                <a16:creationId xmlns:a16="http://schemas.microsoft.com/office/drawing/2014/main" id="{ABDAF9DD-C2FD-503C-D401-0A3F2713BDC8}"/>
              </a:ext>
            </a:extLst>
          </p:cNvPr>
          <p:cNvSpPr/>
          <p:nvPr/>
        </p:nvSpPr>
        <p:spPr>
          <a:xfrm rot="10800000">
            <a:off x="7901697" y="5719979"/>
            <a:ext cx="268699" cy="392617"/>
          </a:xfrm>
          <a:custGeom>
            <a:avLst/>
            <a:gdLst>
              <a:gd name="connsiteX0" fmla="*/ 202633 w 416172"/>
              <a:gd name="connsiteY0" fmla="*/ 0 h 485927"/>
              <a:gd name="connsiteX1" fmla="*/ 374083 w 416172"/>
              <a:gd name="connsiteY1" fmla="*/ 157551 h 485927"/>
              <a:gd name="connsiteX2" fmla="*/ 294275 w 416172"/>
              <a:gd name="connsiteY2" fmla="*/ 157551 h 485927"/>
              <a:gd name="connsiteX3" fmla="*/ 306015 w 416172"/>
              <a:gd name="connsiteY3" fmla="*/ 222549 h 485927"/>
              <a:gd name="connsiteX4" fmla="*/ 416172 w 416172"/>
              <a:gd name="connsiteY4" fmla="*/ 485927 h 485927"/>
              <a:gd name="connsiteX5" fmla="*/ 0 w 416172"/>
              <a:gd name="connsiteY5" fmla="*/ 485927 h 485927"/>
              <a:gd name="connsiteX6" fmla="*/ 112166 w 416172"/>
              <a:gd name="connsiteY6" fmla="*/ 219870 h 485927"/>
              <a:gd name="connsiteX7" fmla="*/ 122329 w 416172"/>
              <a:gd name="connsiteY7" fmla="*/ 157551 h 485927"/>
              <a:gd name="connsiteX8" fmla="*/ 31183 w 416172"/>
              <a:gd name="connsiteY8" fmla="*/ 157551 h 485927"/>
              <a:gd name="connsiteX9" fmla="*/ 202633 w 416172"/>
              <a:gd name="connsiteY9" fmla="*/ 0 h 48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172" h="485927">
                <a:moveTo>
                  <a:pt x="202633" y="0"/>
                </a:moveTo>
                <a:cubicBezTo>
                  <a:pt x="238352" y="59661"/>
                  <a:pt x="269308" y="105034"/>
                  <a:pt x="374083" y="157551"/>
                </a:cubicBezTo>
                <a:lnTo>
                  <a:pt x="294275" y="157551"/>
                </a:lnTo>
                <a:lnTo>
                  <a:pt x="306015" y="222549"/>
                </a:lnTo>
                <a:cubicBezTo>
                  <a:pt x="326661" y="313020"/>
                  <a:pt x="361370" y="404832"/>
                  <a:pt x="416172" y="485927"/>
                </a:cubicBezTo>
                <a:lnTo>
                  <a:pt x="0" y="485927"/>
                </a:lnTo>
                <a:cubicBezTo>
                  <a:pt x="54801" y="401260"/>
                  <a:pt x="92191" y="308555"/>
                  <a:pt x="112166" y="219870"/>
                </a:cubicBezTo>
                <a:lnTo>
                  <a:pt x="122329" y="157551"/>
                </a:lnTo>
                <a:lnTo>
                  <a:pt x="31183" y="157551"/>
                </a:lnTo>
                <a:cubicBezTo>
                  <a:pt x="131195" y="107415"/>
                  <a:pt x="181202" y="45373"/>
                  <a:pt x="202633" y="0"/>
                </a:cubicBezTo>
                <a:close/>
              </a:path>
            </a:pathLst>
          </a:custGeom>
          <a:gradFill>
            <a:gsLst>
              <a:gs pos="0">
                <a:srgbClr val="652B91">
                  <a:alpha val="0"/>
                </a:srgbClr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190500" dir="5400000" sx="90000" sy="90000" algn="ctr" rotWithShape="0">
              <a:srgbClr val="652B9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bject 25">
            <a:extLst>
              <a:ext uri="{FF2B5EF4-FFF2-40B4-BE49-F238E27FC236}">
                <a16:creationId xmlns:a16="http://schemas.microsoft.com/office/drawing/2014/main" id="{1DAFB38A-D7E7-82D0-23BF-161C2F441DFE}"/>
              </a:ext>
            </a:extLst>
          </p:cNvPr>
          <p:cNvSpPr txBox="1"/>
          <p:nvPr/>
        </p:nvSpPr>
        <p:spPr>
          <a:xfrm>
            <a:off x="5991806" y="5468995"/>
            <a:ext cx="2033153" cy="850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en-US" altLang="zh-CN" sz="14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100mg</a:t>
            </a:r>
            <a:r>
              <a:rPr lang="zh-CN" altLang="en-US" sz="14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组 </a:t>
            </a:r>
            <a:r>
              <a:rPr lang="en-US" altLang="zh-CN" sz="14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vs </a:t>
            </a:r>
            <a:r>
              <a:rPr lang="zh-CN" altLang="en-US" sz="14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安慰剂组</a:t>
            </a:r>
            <a:endParaRPr lang="en-US" altLang="zh-CN" sz="1400" u="dash" spc="-30" dirty="0">
              <a:solidFill>
                <a:srgbClr val="000000"/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it-IT" altLang="zh-CN" sz="1200" dirty="0"/>
              <a:t>SMD: </a:t>
            </a:r>
            <a:r>
              <a:rPr lang="it-IT" altLang="zh-CN" sz="1400" b="1" dirty="0"/>
              <a:t>-0.52</a:t>
            </a: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it-IT" altLang="zh-CN" sz="1200" dirty="0"/>
              <a:t>95 %CI:[ -1.04, -0.01]</a:t>
            </a: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it-IT" altLang="zh-CN" sz="1200" dirty="0"/>
              <a:t>P = 0.05</a:t>
            </a:r>
            <a:endParaRPr lang="zh-CN" altLang="it-IT" sz="1200" u="dash" spc="-30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</p:txBody>
      </p:sp>
      <p:sp>
        <p:nvSpPr>
          <p:cNvPr id="15" name="object 25">
            <a:extLst>
              <a:ext uri="{FF2B5EF4-FFF2-40B4-BE49-F238E27FC236}">
                <a16:creationId xmlns:a16="http://schemas.microsoft.com/office/drawing/2014/main" id="{3175E91A-1F66-38C5-F734-C96C2843847E}"/>
              </a:ext>
            </a:extLst>
          </p:cNvPr>
          <p:cNvSpPr txBox="1"/>
          <p:nvPr/>
        </p:nvSpPr>
        <p:spPr>
          <a:xfrm>
            <a:off x="8523992" y="4558665"/>
            <a:ext cx="2033153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2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全剂量组 </a:t>
            </a:r>
            <a:r>
              <a:rPr lang="en-US" altLang="zh-CN" sz="12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vs </a:t>
            </a:r>
            <a:r>
              <a:rPr lang="zh-CN" altLang="en-US" sz="12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安慰剂组</a:t>
            </a:r>
            <a:endParaRPr lang="en-US" altLang="zh-CN" sz="1200" u="dash" spc="-30" dirty="0">
              <a:solidFill>
                <a:srgbClr val="000000"/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en-US" altLang="zh-CN" sz="1100" dirty="0"/>
              <a:t>SMD</a:t>
            </a:r>
            <a:r>
              <a:rPr lang="zh-CN" altLang="en-US" sz="1100" dirty="0"/>
              <a:t>：</a:t>
            </a:r>
            <a:r>
              <a:rPr lang="en-US" altLang="zh-CN" sz="1100" dirty="0"/>
              <a:t>-0.11</a:t>
            </a: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en-US" altLang="zh-CN" sz="1100" dirty="0"/>
              <a:t>95%CI</a:t>
            </a:r>
            <a:r>
              <a:rPr lang="zh-CN" altLang="en-US" sz="1100" dirty="0"/>
              <a:t>：</a:t>
            </a:r>
            <a:r>
              <a:rPr lang="en-US" altLang="zh-CN" sz="1100" dirty="0"/>
              <a:t>[-0.34, 0.12]</a:t>
            </a:r>
            <a:endParaRPr lang="en-US" altLang="zh-CN" sz="1100" dirty="0">
              <a:sym typeface="+mn-lt"/>
            </a:endParaRP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100" dirty="0"/>
              <a:t>无统计学差异</a:t>
            </a:r>
          </a:p>
        </p:txBody>
      </p:sp>
      <p:sp>
        <p:nvSpPr>
          <p:cNvPr id="16" name="object 25">
            <a:extLst>
              <a:ext uri="{FF2B5EF4-FFF2-40B4-BE49-F238E27FC236}">
                <a16:creationId xmlns:a16="http://schemas.microsoft.com/office/drawing/2014/main" id="{3965BD2D-2236-5043-8CAA-0ED209CC0004}"/>
              </a:ext>
            </a:extLst>
          </p:cNvPr>
          <p:cNvSpPr txBox="1"/>
          <p:nvPr/>
        </p:nvSpPr>
        <p:spPr>
          <a:xfrm>
            <a:off x="8541305" y="5454661"/>
            <a:ext cx="2033153" cy="9406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en-US" altLang="zh-CN" sz="12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1mg</a:t>
            </a:r>
            <a:r>
              <a:rPr lang="zh-CN" altLang="en-US" sz="12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组 </a:t>
            </a:r>
            <a:r>
              <a:rPr lang="en-US" altLang="zh-CN" sz="12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vs </a:t>
            </a:r>
            <a:r>
              <a:rPr lang="zh-CN" altLang="en-US" sz="1200" u="dash" spc="-30" dirty="0">
                <a:solidFill>
                  <a:srgbClr val="000000"/>
                </a:solidFill>
                <a:uFill>
                  <a:solidFill>
                    <a:srgbClr val="8E006B"/>
                  </a:solidFill>
                </a:uFill>
                <a:cs typeface="+mn-ea"/>
                <a:sym typeface="+mn-lt"/>
              </a:rPr>
              <a:t>安慰剂组</a:t>
            </a:r>
            <a:endParaRPr lang="en-US" altLang="zh-CN" sz="1200" u="dash" spc="-30" dirty="0">
              <a:solidFill>
                <a:srgbClr val="000000"/>
              </a:solidFill>
              <a:uFill>
                <a:solidFill>
                  <a:srgbClr val="8E006B"/>
                </a:solidFill>
              </a:uFill>
              <a:cs typeface="+mn-ea"/>
              <a:sym typeface="+mn-lt"/>
            </a:endParaRP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en-US" altLang="zh-CN" sz="1100" dirty="0"/>
              <a:t>SMD</a:t>
            </a:r>
            <a:r>
              <a:rPr lang="zh-CN" altLang="en-US" sz="1100" dirty="0"/>
              <a:t>：</a:t>
            </a:r>
            <a:r>
              <a:rPr lang="en-US" altLang="zh-CN" sz="1100" dirty="0"/>
              <a:t>-0.09</a:t>
            </a: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en-US" altLang="zh-CN" sz="1100" dirty="0"/>
              <a:t>95%CI</a:t>
            </a:r>
            <a:r>
              <a:rPr lang="zh-CN" altLang="en-US" sz="1100" dirty="0"/>
              <a:t>：</a:t>
            </a:r>
            <a:r>
              <a:rPr lang="en-US" altLang="zh-CN" sz="1100" dirty="0"/>
              <a:t>[-0.35, 0.18]</a:t>
            </a:r>
            <a:endParaRPr lang="en-US" altLang="zh-CN" sz="1100" dirty="0">
              <a:sym typeface="+mn-lt"/>
            </a:endParaRPr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r>
              <a:rPr lang="zh-CN" altLang="en-US" sz="1100" dirty="0"/>
              <a:t>无统计学差异</a:t>
            </a:r>
            <a:endParaRPr lang="en-US" altLang="zh-CN" sz="1100" dirty="0"/>
          </a:p>
          <a:p>
            <a:pPr marL="12700" algn="ctr">
              <a:spcBef>
                <a:spcPts val="95"/>
              </a:spcBef>
              <a:tabLst>
                <a:tab pos="298450" algn="l"/>
              </a:tabLst>
            </a:pPr>
            <a:endParaRPr lang="zh-CN" altLang="en-US" sz="12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BF350A4-7883-3ACA-6D45-94C4ED840044}"/>
              </a:ext>
            </a:extLst>
          </p:cNvPr>
          <p:cNvSpPr txBox="1"/>
          <p:nvPr/>
        </p:nvSpPr>
        <p:spPr>
          <a:xfrm>
            <a:off x="5733394" y="6294133"/>
            <a:ext cx="303757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SMD</a:t>
            </a:r>
            <a:r>
              <a:rPr lang="zh-CN" altLang="en-US" sz="800" dirty="0"/>
              <a:t>：</a:t>
            </a:r>
            <a:r>
              <a:rPr lang="en-US" sz="800" dirty="0"/>
              <a:t>standardized mean difference </a:t>
            </a:r>
            <a:r>
              <a:rPr lang="zh-CN" altLang="en-US" sz="800" dirty="0"/>
              <a:t>标准化均差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7974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0">
            <a:extLst>
              <a:ext uri="{FF2B5EF4-FFF2-40B4-BE49-F238E27FC236}">
                <a16:creationId xmlns:a16="http://schemas.microsoft.com/office/drawing/2014/main" id="{80DC0D69-92E4-3E2B-2865-5D3D4D05C1AD}"/>
              </a:ext>
            </a:extLst>
          </p:cNvPr>
          <p:cNvSpPr/>
          <p:nvPr/>
        </p:nvSpPr>
        <p:spPr>
          <a:xfrm>
            <a:off x="563447" y="3211767"/>
            <a:ext cx="11055213" cy="3349634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7833AC"/>
            </a:solidFill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圆角矩形 10">
            <a:extLst>
              <a:ext uri="{FF2B5EF4-FFF2-40B4-BE49-F238E27FC236}">
                <a16:creationId xmlns:a16="http://schemas.microsoft.com/office/drawing/2014/main" id="{0675CF10-7BA7-90F8-D472-3F3F4B1F61D3}"/>
              </a:ext>
            </a:extLst>
          </p:cNvPr>
          <p:cNvSpPr/>
          <p:nvPr/>
        </p:nvSpPr>
        <p:spPr>
          <a:xfrm>
            <a:off x="572207" y="984990"/>
            <a:ext cx="11055213" cy="1850854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6350" cap="flat" cmpd="sng" algn="ctr">
            <a:solidFill>
              <a:srgbClr val="7833AC"/>
            </a:solidFill>
            <a:prstDash val="dash"/>
            <a:miter lim="800000"/>
          </a:ln>
          <a:effectLst>
            <a:outerShdw blurRad="584200" dist="152400" dir="5400000" sx="94000" sy="94000" algn="ctr" rotWithShape="0">
              <a:srgbClr val="000000">
                <a:lumMod val="50000"/>
                <a:lumOff val="50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A4AC1C6-3F5C-9C17-69DD-85FB07D14D74}"/>
              </a:ext>
            </a:extLst>
          </p:cNvPr>
          <p:cNvGrpSpPr/>
          <p:nvPr/>
        </p:nvGrpSpPr>
        <p:grpSpPr>
          <a:xfrm>
            <a:off x="238829" y="169610"/>
            <a:ext cx="11592000" cy="555117"/>
            <a:chOff x="336000" y="169610"/>
            <a:chExt cx="11592000" cy="555117"/>
          </a:xfrm>
        </p:grpSpPr>
        <p:cxnSp>
          <p:nvCxnSpPr>
            <p:cNvPr id="6" name="直线连接符 13">
              <a:extLst>
                <a:ext uri="{FF2B5EF4-FFF2-40B4-BE49-F238E27FC236}">
                  <a16:creationId xmlns:a16="http://schemas.microsoft.com/office/drawing/2014/main" id="{67A8C21F-12BD-2A79-7D11-659B7B7BF27A}"/>
                </a:ext>
              </a:extLst>
            </p:cNvPr>
            <p:cNvCxnSpPr/>
            <p:nvPr/>
          </p:nvCxnSpPr>
          <p:spPr>
            <a:xfrm>
              <a:off x="336000" y="724727"/>
              <a:ext cx="11592000" cy="0"/>
            </a:xfrm>
            <a:prstGeom prst="line">
              <a:avLst/>
            </a:prstGeom>
            <a:noFill/>
            <a:ln w="6350" cap="flat" cmpd="sng" algn="ctr">
              <a:solidFill>
                <a:srgbClr val="652B91"/>
              </a:solidFill>
              <a:prstDash val="solid"/>
              <a:miter lim="800000"/>
            </a:ln>
            <a:effectLst/>
          </p:spPr>
        </p:cxnSp>
        <p:sp>
          <p:nvSpPr>
            <p:cNvPr id="7" name="圆角矩形 14">
              <a:extLst>
                <a:ext uri="{FF2B5EF4-FFF2-40B4-BE49-F238E27FC236}">
                  <a16:creationId xmlns:a16="http://schemas.microsoft.com/office/drawing/2014/main" id="{8DA3E841-FF33-4566-157A-4823EC854EAB}"/>
                </a:ext>
              </a:extLst>
            </p:cNvPr>
            <p:cNvSpPr/>
            <p:nvPr/>
          </p:nvSpPr>
          <p:spPr>
            <a:xfrm>
              <a:off x="340663" y="169610"/>
              <a:ext cx="1764212" cy="39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0000">
                  <a:srgbClr val="652B91"/>
                </a:gs>
                <a:gs pos="100000">
                  <a:srgbClr val="652B9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52400" dir="5400000" sx="90000" sy="90000" algn="ctr" rotWithShape="0">
                <a:srgbClr val="000000">
                  <a:lumMod val="50000"/>
                  <a:lumOff val="50000"/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E57CFAB-64AC-6A9A-97E3-921C405CED22}"/>
                </a:ext>
              </a:extLst>
            </p:cNvPr>
            <p:cNvSpPr txBox="1"/>
            <p:nvPr/>
          </p:nvSpPr>
          <p:spPr>
            <a:xfrm>
              <a:off x="430778" y="229111"/>
              <a:ext cx="15747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有效性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F011FD9-305B-671C-E158-83A55852006B}"/>
              </a:ext>
            </a:extLst>
          </p:cNvPr>
          <p:cNvSpPr txBox="1"/>
          <p:nvPr/>
        </p:nvSpPr>
        <p:spPr>
          <a:xfrm>
            <a:off x="2157425" y="164680"/>
            <a:ext cx="100345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kumimoji="1" sz="2400" b="1">
                <a:latin typeface="+mj-ea"/>
                <a:ea typeface="+mj-ea"/>
                <a:cs typeface="OPPOSans B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沙非胺获权威指南及循证建议推荐，推荐级别高于前两代</a:t>
            </a:r>
            <a:endParaRPr kumimoji="1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C48A0286-5979-0B5F-F1DA-63CD1EADC4B0}"/>
              </a:ext>
            </a:extLst>
          </p:cNvPr>
          <p:cNvSpPr txBox="1"/>
          <p:nvPr/>
        </p:nvSpPr>
        <p:spPr>
          <a:xfrm>
            <a:off x="1396418" y="961072"/>
            <a:ext cx="9398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CN" altLang="en-US" sz="1600" b="1" kern="0" spc="-5">
                <a:solidFill>
                  <a:srgbClr val="FFFFFF"/>
                </a:solidFill>
                <a:cs typeface="+mn-ea"/>
                <a:sym typeface="+mn-lt"/>
              </a:rPr>
              <a:t>国内权威指南</a:t>
            </a:r>
            <a:endParaRPr sz="1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0760B71-8B57-5D1D-6DF9-7A0864909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9" r="71447" b="10358"/>
          <a:stretch>
            <a:fillRect/>
          </a:stretch>
        </p:blipFill>
        <p:spPr>
          <a:xfrm>
            <a:off x="708588" y="1526803"/>
            <a:ext cx="1102637" cy="1000812"/>
          </a:xfrm>
          <a:prstGeom prst="rect">
            <a:avLst/>
          </a:prstGeom>
          <a:solidFill>
            <a:srgbClr val="EFE6F4"/>
          </a:solidFill>
        </p:spPr>
      </p:pic>
      <p:graphicFrame>
        <p:nvGraphicFramePr>
          <p:cNvPr id="13" name="object 29">
            <a:extLst>
              <a:ext uri="{FF2B5EF4-FFF2-40B4-BE49-F238E27FC236}">
                <a16:creationId xmlns:a16="http://schemas.microsoft.com/office/drawing/2014/main" id="{2794A8A3-B3B8-1E49-DB21-8B3956F6D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50920"/>
              </p:ext>
            </p:extLst>
          </p:nvPr>
        </p:nvGraphicFramePr>
        <p:xfrm>
          <a:off x="1889655" y="1307863"/>
          <a:ext cx="9708824" cy="1318892"/>
        </p:xfrm>
        <a:graphic>
          <a:graphicData uri="http://schemas.openxmlformats.org/drawingml/2006/table">
            <a:tbl>
              <a:tblPr firstRow="1" bandRow="1"/>
              <a:tblGrid>
                <a:gridCol w="368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lang="zh-CN" altLang="en-US" sz="1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中国帕金森病治疗指南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（第四版）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(2</a:t>
                      </a:r>
                      <a:r>
                        <a:rPr lang="en-US" altLang="zh-CN" sz="1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020</a:t>
                      </a:r>
                      <a:r>
                        <a:rPr lang="zh-CN" altLang="en-US" sz="1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4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r>
                        <a:rPr lang="en-US" altLang="zh-CN" sz="1400" b="1" baseline="30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0" marR="0" marT="154940" marB="0" anchor="ctr">
                    <a:lnL>
                      <a:noFill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10985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lang="zh-CN" altLang="en-US" sz="1400" b="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沙非胺对症状波动的治疗被评估为</a:t>
                      </a: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有效，临床有用</a:t>
                      </a:r>
                      <a:endParaRPr kumimoji="1" lang="zh-CN" altLang="en-US" sz="1400" b="1" kern="1200" dirty="0">
                        <a:solidFill>
                          <a:srgbClr val="7C35B2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54940" marB="0" anchor="ctr">
                    <a:lnL>
                      <a:noFill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90805" marR="210820" algn="just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zh-CN" altLang="en-US" sz="1400" b="1" spc="-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中国中晚期帕金森病运动症状治疗的循证医学指南（</a:t>
                      </a:r>
                      <a:r>
                        <a:rPr lang="en-US" altLang="zh-CN" sz="1400" b="1" spc="-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</a:t>
                      </a:r>
                      <a:r>
                        <a:rPr lang="zh-CN" altLang="en-US" sz="1400" b="1" spc="-5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年）</a:t>
                      </a:r>
                      <a:r>
                        <a:rPr lang="en-US" altLang="zh-CN" sz="1400" b="1" spc="-5" baseline="30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0" marR="0" marT="641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109855" marR="1638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zh-CN" altLang="en-US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沙非胺为双重机制药物，推荐用于中晚期帕金森病剂末恶化治疗</a:t>
                      </a:r>
                      <a:endParaRPr lang="en-US" altLang="zh-CN" sz="14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109855" marR="1638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kumimoji="1" lang="en-US" altLang="zh-CN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级证据，</a:t>
                      </a:r>
                      <a:r>
                        <a:rPr kumimoji="1" lang="en-US" altLang="zh-CN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级推荐，安全）</a:t>
                      </a:r>
                    </a:p>
                  </a:txBody>
                  <a:tcPr marL="0" marR="0" marT="641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object 29">
            <a:extLst>
              <a:ext uri="{FF2B5EF4-FFF2-40B4-BE49-F238E27FC236}">
                <a16:creationId xmlns:a16="http://schemas.microsoft.com/office/drawing/2014/main" id="{D6A098E6-ECAD-9551-C6B9-E8A5E19EC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35798"/>
              </p:ext>
            </p:extLst>
          </p:nvPr>
        </p:nvGraphicFramePr>
        <p:xfrm>
          <a:off x="652524" y="3424174"/>
          <a:ext cx="10886951" cy="2966905"/>
        </p:xfrm>
        <a:graphic>
          <a:graphicData uri="http://schemas.openxmlformats.org/drawingml/2006/table">
            <a:tbl>
              <a:tblPr firstRow="1" bandRow="1"/>
              <a:tblGrid>
                <a:gridCol w="4255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37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国际帕金森病和运动障碍协会</a:t>
                      </a:r>
                      <a:r>
                        <a:rPr lang="en-US" altLang="zh-CN" sz="1400" b="1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(MDS)</a:t>
                      </a:r>
                      <a:r>
                        <a:rPr lang="zh-CN" altLang="en-US" sz="1400" b="1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循证建议：</a:t>
                      </a:r>
                      <a:endParaRPr lang="en-US" altLang="zh-CN" sz="1400" b="1" baseline="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帕金森病症状波动的治疗（</a:t>
                      </a:r>
                      <a:r>
                        <a:rPr lang="en-US" altLang="zh-CN" sz="1400" b="1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2025</a:t>
                      </a:r>
                      <a:r>
                        <a:rPr lang="zh-CN" altLang="en-US" sz="1400" b="1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年）</a:t>
                      </a:r>
                      <a:r>
                        <a:rPr lang="en-US" altLang="zh-CN" sz="1400" b="1" baseline="30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0" marR="0" marT="1549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395605" lvl="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将沙非胺列为</a:t>
                      </a: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唯一</a:t>
                      </a:r>
                      <a:r>
                        <a:rPr lang="zh-CN" altLang="en-US" sz="14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“</a:t>
                      </a:r>
                      <a:r>
                        <a:rPr lang="zh-CN" altLang="en-US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单胺氧化酶B抑制剂</a:t>
                      </a:r>
                      <a:r>
                        <a:rPr lang="en-US" altLang="zh-CN" sz="14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+</a:t>
                      </a:r>
                      <a:r>
                        <a:rPr lang="zh-CN" altLang="en-US" sz="14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离子通道阻滞剂”双重机制药物</a:t>
                      </a:r>
                      <a:endParaRPr lang="en-US" altLang="zh-CN" sz="1400" b="0" kern="1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95605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唯一</a:t>
                      </a:r>
                      <a:r>
                        <a:rPr lang="zh-CN" altLang="en-US" sz="14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对症状波动的治疗被评估为</a:t>
                      </a:r>
                      <a:r>
                        <a:rPr kumimoji="1" lang="zh-CN" altLang="en-US" sz="1600" b="1" kern="1200" dirty="0">
                          <a:solidFill>
                            <a:srgbClr val="7C35B2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有效</a:t>
                      </a:r>
                      <a:r>
                        <a:rPr lang="zh-CN" altLang="en-US" sz="14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的双重机制药物</a:t>
                      </a:r>
                      <a:r>
                        <a:rPr lang="zh-CN" alt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（证据级别高）</a:t>
                      </a:r>
                      <a:endParaRPr lang="en-US" altLang="zh-CN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95605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雷沙吉兰为单胺氧化酶</a:t>
                      </a:r>
                      <a:r>
                        <a:rPr lang="en-US" altLang="zh-CN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B</a:t>
                      </a:r>
                      <a:r>
                        <a:rPr lang="zh-CN" altLang="en-US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抑制剂，治疗症状波动</a:t>
                      </a:r>
                      <a:r>
                        <a:rPr lang="zh-CN" alt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可能有效（证据级别中等）</a:t>
                      </a:r>
                      <a:endParaRPr lang="en-US" altLang="zh-CN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95605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司来吉兰为单胺氧化酶</a:t>
                      </a:r>
                      <a:r>
                        <a:rPr lang="en-US" altLang="zh-CN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B</a:t>
                      </a:r>
                      <a:r>
                        <a:rPr lang="zh-CN" altLang="en-US" sz="14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抑制剂，治疗症状波动</a:t>
                      </a:r>
                      <a:r>
                        <a:rPr lang="zh-CN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证据不足（证据级别低或极低）</a:t>
                      </a:r>
                      <a:endParaRPr lang="en-US" altLang="zh-CN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549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90805" marR="210820" algn="just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zh-CN" altLang="en-US" sz="1400" b="1" spc="-5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德国帕金森病指南（</a:t>
                      </a:r>
                      <a:r>
                        <a:rPr lang="en-US" altLang="zh-CN" sz="1400" b="1" spc="-5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2023</a:t>
                      </a:r>
                      <a:r>
                        <a:rPr lang="zh-CN" altLang="en-US" sz="1400" b="1" spc="-5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年）</a:t>
                      </a:r>
                      <a:r>
                        <a:rPr lang="en-US" altLang="zh-CN" sz="1400" b="1" spc="-5" baseline="30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0" marR="0" marT="641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AE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395605" marR="163830" indent="-285750">
                        <a:lnSpc>
                          <a:spcPct val="100000"/>
                        </a:lnSpc>
                        <a:spcBef>
                          <a:spcPts val="50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沙非胺为双重机制药物，可用于症状波动治疗（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100%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共识）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95605" marR="163830" indent="-285750">
                        <a:lnSpc>
                          <a:spcPct val="100000"/>
                        </a:lnSpc>
                        <a:spcBef>
                          <a:spcPts val="50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可以使用沙非胺治疗中重度异动（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85.7%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共识）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95605" marR="163830" indent="-285750">
                        <a:lnSpc>
                          <a:spcPct val="100000"/>
                        </a:lnSpc>
                        <a:spcBef>
                          <a:spcPts val="50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对于多巴胺依赖性疼痛，可考虑使用沙非胺（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100%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共识）</a:t>
                      </a:r>
                    </a:p>
                  </a:txBody>
                  <a:tcPr marL="0" marR="0" marT="641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AE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1602A473-6C10-12E0-08DA-FBE94FC3D616}"/>
              </a:ext>
            </a:extLst>
          </p:cNvPr>
          <p:cNvSpPr txBox="1"/>
          <p:nvPr/>
        </p:nvSpPr>
        <p:spPr>
          <a:xfrm>
            <a:off x="22563" y="6581001"/>
            <a:ext cx="11956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1.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中华医学会神经病学分会帕金森病及运动障碍学组等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中华神经科杂志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,2020,53(12):973-986. 2.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中华医学会神经病学分会帕金森病及运动障碍学组等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中国神经免疫学和神经病学杂志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,2021,28(5):347-360.</a:t>
            </a:r>
            <a:r>
              <a:rPr lang="fr-FR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3. </a:t>
            </a:r>
            <a:r>
              <a:rPr lang="nb-NO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de Bie RMA, et al. Mov Disord. 2025;40(5):776-794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4.  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Leitlinienreport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 Parkinson-</a:t>
            </a:r>
            <a:r>
              <a:rPr lang="en-US" altLang="zh-CN" sz="600" dirty="0" err="1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Krankheit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 From: https://dgn.org/leitlinie/parkinson-krankheit.(Access on 18th Feb</a:t>
            </a:r>
            <a:r>
              <a:rPr lang="zh-CN" altLang="en-US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）</a:t>
            </a:r>
            <a:r>
              <a:rPr lang="en-US" altLang="zh-CN" sz="6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D74639CB-93B0-6B32-FB7E-388DEB6A7FF3}"/>
              </a:ext>
            </a:extLst>
          </p:cNvPr>
          <p:cNvSpPr txBox="1"/>
          <p:nvPr/>
        </p:nvSpPr>
        <p:spPr>
          <a:xfrm>
            <a:off x="1394895" y="3182899"/>
            <a:ext cx="9398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CN" altLang="en-US" sz="1600" b="1" kern="0" spc="-5">
                <a:solidFill>
                  <a:srgbClr val="FFFFFF"/>
                </a:solidFill>
                <a:cs typeface="+mn-ea"/>
                <a:sym typeface="+mn-lt"/>
              </a:rPr>
              <a:t>国外权威循证建议及指南</a:t>
            </a:r>
          </a:p>
        </p:txBody>
      </p:sp>
      <p:sp>
        <p:nvSpPr>
          <p:cNvPr id="17" name="同侧圆角矩形 109">
            <a:extLst>
              <a:ext uri="{FF2B5EF4-FFF2-40B4-BE49-F238E27FC236}">
                <a16:creationId xmlns:a16="http://schemas.microsoft.com/office/drawing/2014/main" id="{B540BA61-AA1A-1A83-D41C-7B006C9CF7F1}"/>
              </a:ext>
            </a:extLst>
          </p:cNvPr>
          <p:cNvSpPr/>
          <p:nvPr/>
        </p:nvSpPr>
        <p:spPr>
          <a:xfrm>
            <a:off x="572207" y="817064"/>
            <a:ext cx="11055212" cy="422653"/>
          </a:xfrm>
          <a:prstGeom prst="round2SameRect">
            <a:avLst>
              <a:gd name="adj1" fmla="val 15129"/>
              <a:gd name="adj2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7733AB">
                <a:alpha val="40000"/>
              </a:srgbClr>
            </a:outerShdw>
          </a:effectLst>
        </p:spPr>
        <p:txBody>
          <a:bodyPr rtlCol="0" anchor="ctr"/>
          <a:lstStyle/>
          <a:p>
            <a:pPr marL="12700" algn="ctr">
              <a:spcBef>
                <a:spcPts val="100"/>
              </a:spcBef>
            </a:pPr>
            <a:r>
              <a:rPr lang="zh-CN" altLang="en-US" sz="1600" b="1" kern="0" spc="-5" dirty="0">
                <a:solidFill>
                  <a:srgbClr val="FFFFFF"/>
                </a:solidFill>
                <a:cs typeface="+mn-ea"/>
                <a:sym typeface="+mn-lt"/>
              </a:rPr>
              <a:t>国内权威指南</a:t>
            </a:r>
            <a:endParaRPr lang="zh-CN" altLang="en-US" sz="16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同侧圆角矩形 109">
            <a:extLst>
              <a:ext uri="{FF2B5EF4-FFF2-40B4-BE49-F238E27FC236}">
                <a16:creationId xmlns:a16="http://schemas.microsoft.com/office/drawing/2014/main" id="{921415C8-D4E4-9234-98AC-215AA4AE3E0E}"/>
              </a:ext>
            </a:extLst>
          </p:cNvPr>
          <p:cNvSpPr/>
          <p:nvPr/>
        </p:nvSpPr>
        <p:spPr>
          <a:xfrm>
            <a:off x="572207" y="2968713"/>
            <a:ext cx="11055212" cy="422653"/>
          </a:xfrm>
          <a:prstGeom prst="round2SameRect">
            <a:avLst>
              <a:gd name="adj1" fmla="val 15129"/>
              <a:gd name="adj2" fmla="val 0"/>
            </a:avLst>
          </a:prstGeom>
          <a:gradFill flip="none" rotWithShape="1">
            <a:gsLst>
              <a:gs pos="30000">
                <a:srgbClr val="652B91"/>
              </a:gs>
              <a:gs pos="100000">
                <a:srgbClr val="652B91">
                  <a:lumMod val="80000"/>
                  <a:lumOff val="20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7733AB">
                <a:alpha val="40000"/>
              </a:srgbClr>
            </a:outerShdw>
          </a:effectLst>
        </p:spPr>
        <p:txBody>
          <a:bodyPr rtlCol="0" anchor="ctr"/>
          <a:lstStyle/>
          <a:p>
            <a:pPr marL="12700" algn="ctr">
              <a:spcBef>
                <a:spcPts val="100"/>
              </a:spcBef>
            </a:pPr>
            <a:r>
              <a:rPr lang="zh-CN" altLang="en-US" sz="1600" b="1" kern="0" spc="-5" dirty="0">
                <a:solidFill>
                  <a:srgbClr val="FFFFFF"/>
                </a:solidFill>
                <a:cs typeface="+mn-ea"/>
                <a:sym typeface="+mn-lt"/>
              </a:rPr>
              <a:t>国外权威循证建议及指南</a:t>
            </a:r>
          </a:p>
        </p:txBody>
      </p:sp>
    </p:spTree>
    <p:extLst>
      <p:ext uri="{BB962C8B-B14F-4D97-AF65-F5344CB8AC3E}">
        <p14:creationId xmlns:p14="http://schemas.microsoft.com/office/powerpoint/2010/main" val="657355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cd3ee0cf-a0ea-4034-9bee-1675137dcbc0&quot;,&quot;Name&quot;:&quot;自定义&quot;,&quot;Kind&quot;:1,&quot;OldGuidesSetting&quot;:{&quot;HeaderHeight&quot;:0.0,&quot;FooterHeight&quot;:0.0,&quot;SideMargin&quot;:0.0,&quot;TopMargin&quot;:0.0,&quot;BottomMargin&quot;:0.0,&quot;IntervalMargin&quot;:0.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914"/>
  <p:tag name="KSO_WM_UNIT_LAYERLEVEL" val="1_1_1"/>
  <p:tag name="KSO_WM_TAG_VERSION" val="3.0"/>
  <p:tag name="KSO_WM_DIAGRAM_GROUP_CODE" val="l1-1"/>
  <p:tag name="KSO_WM_UNIT_TYPE" val="l_h_a"/>
  <p:tag name="KSO_WM_UNIT_ID" val="custom20230914_2*l_h_a*1_1_1"/>
  <p:tag name="KSO_WM_DIAGRAM_VERSION" val="3"/>
  <p:tag name="KSO_WM_DIAGRAM_MAX_ITEMCNT" val="6"/>
  <p:tag name="KSO_WM_DIAGRAM_MIN_ITEMCNT" val="2"/>
  <p:tag name="KSO_WM_DIAGRAM_VIRTUALLY_FRAME" val="{&quot;height&quot;:439.72337709317105,&quot;left&quot;:54.08208507593645,&quot;top&quot;:51.588311453414505,&quot;width&quot;:864.3179149240635}"/>
  <p:tag name="KSO_WM_DIAGRAM_COLOR_TRICK" val="1"/>
  <p:tag name="KSO_WM_DIAGRAM_COLOR_TEXT_CAN_REMOVE" val="n"/>
  <p:tag name="KSO_WM_UNIT_PRESET_TEXT" val="添加目录标题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914"/>
  <p:tag name="KSO_WM_UNIT_LAYERLEVEL" val="1_1_1"/>
  <p:tag name="KSO_WM_TAG_VERSION" val="3.0"/>
  <p:tag name="KSO_WM_DIAGRAM_GROUP_CODE" val="l1-1"/>
  <p:tag name="KSO_WM_UNIT_TYPE" val="l_h_a"/>
  <p:tag name="KSO_WM_UNIT_ID" val="custom20230914_2*l_h_a*1_1_1"/>
  <p:tag name="KSO_WM_DIAGRAM_VERSION" val="3"/>
  <p:tag name="KSO_WM_DIAGRAM_MAX_ITEMCNT" val="6"/>
  <p:tag name="KSO_WM_DIAGRAM_MIN_ITEMCNT" val="2"/>
  <p:tag name="KSO_WM_DIAGRAM_VIRTUALLY_FRAME" val="{&quot;height&quot;:439.72337709317105,&quot;left&quot;:54.08208507593645,&quot;top&quot;:51.588311453414505,&quot;width&quot;:864.3179149240635}"/>
  <p:tag name="KSO_WM_DIAGRAM_COLOR_TRICK" val="1"/>
  <p:tag name="KSO_WM_DIAGRAM_COLOR_TEXT_CAN_REMOVE" val="n"/>
  <p:tag name="KSO_WM_UNIT_PRESET_TEXT" val="添加目录标题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50*301"/>
  <p:tag name="TABLE_ENDDRAG_RECT" val="55*128*850*30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f4363a5d-c9a2-4a60-b9b4-2d73490e3db6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6">
    <a:dk1>
      <a:srgbClr val="000000"/>
    </a:dk1>
    <a:lt1>
      <a:srgbClr val="FFFFFF"/>
    </a:lt1>
    <a:dk2>
      <a:srgbClr val="4B4761"/>
    </a:dk2>
    <a:lt2>
      <a:srgbClr val="E7E6E6"/>
    </a:lt2>
    <a:accent1>
      <a:srgbClr val="652B91"/>
    </a:accent1>
    <a:accent2>
      <a:srgbClr val="ED8300"/>
    </a:accent2>
    <a:accent3>
      <a:srgbClr val="F0C25E"/>
    </a:accent3>
    <a:accent4>
      <a:srgbClr val="7579A7"/>
    </a:accent4>
    <a:accent5>
      <a:srgbClr val="E4CC91"/>
    </a:accent5>
    <a:accent6>
      <a:srgbClr val="D19F8A"/>
    </a:accent6>
    <a:hlink>
      <a:srgbClr val="EE2D2C"/>
    </a:hlink>
    <a:folHlink>
      <a:srgbClr val="EDEDED"/>
    </a:folHlink>
  </a:clrScheme>
  <a:fontScheme name="自定义 2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6">
    <a:dk1>
      <a:srgbClr val="000000"/>
    </a:dk1>
    <a:lt1>
      <a:srgbClr val="FFFFFF"/>
    </a:lt1>
    <a:dk2>
      <a:srgbClr val="4B4761"/>
    </a:dk2>
    <a:lt2>
      <a:srgbClr val="E7E6E6"/>
    </a:lt2>
    <a:accent1>
      <a:srgbClr val="652B91"/>
    </a:accent1>
    <a:accent2>
      <a:srgbClr val="ED8300"/>
    </a:accent2>
    <a:accent3>
      <a:srgbClr val="F0C25E"/>
    </a:accent3>
    <a:accent4>
      <a:srgbClr val="7579A7"/>
    </a:accent4>
    <a:accent5>
      <a:srgbClr val="E4CC91"/>
    </a:accent5>
    <a:accent6>
      <a:srgbClr val="D19F8A"/>
    </a:accent6>
    <a:hlink>
      <a:srgbClr val="EE2D2C"/>
    </a:hlink>
    <a:folHlink>
      <a:srgbClr val="EDEDED"/>
    </a:folHlink>
  </a:clrScheme>
  <a:fontScheme name="自定义 2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1be82b-7c49-4fed-ad78-f03d989d4162" xsi:nil="true"/>
    <lcf76f155ced4ddcb4097134ff3c332f xmlns="75c9b35e-8667-4f0b-b942-6f1c3490e14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89D0576B37D4F74AB6AF9D410F62D5DE" ma:contentTypeVersion="18" ma:contentTypeDescription="新建文档。" ma:contentTypeScope="" ma:versionID="d3afbaf0d3a29e6376de13ae14728ea7">
  <xsd:schema xmlns:xsd="http://www.w3.org/2001/XMLSchema" xmlns:xs="http://www.w3.org/2001/XMLSchema" xmlns:p="http://schemas.microsoft.com/office/2006/metadata/properties" xmlns:ns2="75c9b35e-8667-4f0b-b942-6f1c3490e149" xmlns:ns3="65df947c-d524-4db0-b389-e60ac263ecff" xmlns:ns4="cd1be82b-7c49-4fed-ad78-f03d989d4162" targetNamespace="http://schemas.microsoft.com/office/2006/metadata/properties" ma:root="true" ma:fieldsID="10cff7f4d95b9d841c3625809efea842" ns2:_="" ns3:_="" ns4:_="">
    <xsd:import namespace="75c9b35e-8667-4f0b-b942-6f1c3490e149"/>
    <xsd:import namespace="65df947c-d524-4db0-b389-e60ac263ecff"/>
    <xsd:import namespace="cd1be82b-7c49-4fed-ad78-f03d989d41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9b35e-8667-4f0b-b942-6f1c3490e1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图像标记" ma:readOnly="false" ma:fieldId="{5cf76f15-5ced-4ddc-b409-7134ff3c332f}" ma:taxonomyMulti="true" ma:sspId="94ec61f2-3409-443d-b8c2-6844cdf522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f947c-d524-4db0-b389-e60ac263ec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be82b-7c49-4fed-ad78-f03d989d416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993383a-dfaa-4493-8e0b-d8e2f1ad5033}" ma:internalName="TaxCatchAll" ma:showField="CatchAllData" ma:web="cd1be82b-7c49-4fed-ad78-f03d989d41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B32DEC-62B6-4A57-A265-A4EA3D1A6EA2}">
  <ds:schemaRefs>
    <ds:schemaRef ds:uri="http://schemas.microsoft.com/office/2006/metadata/properties"/>
    <ds:schemaRef ds:uri="http://schemas.microsoft.com/office/infopath/2007/PartnerControls"/>
    <ds:schemaRef ds:uri="cd1be82b-7c49-4fed-ad78-f03d989d4162"/>
    <ds:schemaRef ds:uri="75c9b35e-8667-4f0b-b942-6f1c3490e149"/>
  </ds:schemaRefs>
</ds:datastoreItem>
</file>

<file path=customXml/itemProps2.xml><?xml version="1.0" encoding="utf-8"?>
<ds:datastoreItem xmlns:ds="http://schemas.openxmlformats.org/officeDocument/2006/customXml" ds:itemID="{6813CAE1-33FD-47B1-ADCE-F80A82243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9b35e-8667-4f0b-b942-6f1c3490e149"/>
    <ds:schemaRef ds:uri="65df947c-d524-4db0-b389-e60ac263ecff"/>
    <ds:schemaRef ds:uri="cd1be82b-7c49-4fed-ad78-f03d989d4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596BC5-2534-4DC6-8EF5-09278856A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3807</Words>
  <Application>Microsoft Office PowerPoint</Application>
  <PresentationFormat>宽屏</PresentationFormat>
  <Paragraphs>432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Wan, Lihua</dc:creator>
  <cp:lastModifiedBy>Zhang, Dongdong</cp:lastModifiedBy>
  <cp:revision>9</cp:revision>
  <dcterms:created xsi:type="dcterms:W3CDTF">2023-08-09T12:44:55Z</dcterms:created>
  <dcterms:modified xsi:type="dcterms:W3CDTF">2026-06-08T08:08:54Z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2052-12.1.0.15259</vt:lpwstr>
  </property>
  <property fmtid="{D5CDD505-2E9C-101B-9397-08002B2CF9AE}" pid="3" name="MSIP_Label_b5951535-ba60-477a-b438-eeb7abdb8a02_Enabled">
    <vt:lpwstr>true</vt:lpwstr>
  </property>
  <property fmtid="{D5CDD505-2E9C-101B-9397-08002B2CF9AE}" pid="4" name="MSIP_Label_b5951535-ba60-477a-b438-eeb7abdb8a02_SetDate">
    <vt:lpwstr>2025-07-08T03:11:57Z</vt:lpwstr>
  </property>
  <property fmtid="{D5CDD505-2E9C-101B-9397-08002B2CF9AE}" pid="5" name="MSIP_Label_b5951535-ba60-477a-b438-eeb7abdb8a02_Method">
    <vt:lpwstr>Standard</vt:lpwstr>
  </property>
  <property fmtid="{D5CDD505-2E9C-101B-9397-08002B2CF9AE}" pid="6" name="MSIP_Label_b5951535-ba60-477a-b438-eeb7abdb8a02_Name">
    <vt:lpwstr>Normal</vt:lpwstr>
  </property>
  <property fmtid="{D5CDD505-2E9C-101B-9397-08002B2CF9AE}" pid="7" name="MSIP_Label_b5951535-ba60-477a-b438-eeb7abdb8a02_SiteId">
    <vt:lpwstr>e4755151-e9e1-4f5b-9047-2032abf82fe5</vt:lpwstr>
  </property>
  <property fmtid="{D5CDD505-2E9C-101B-9397-08002B2CF9AE}" pid="8" name="MSIP_Label_b5951535-ba60-477a-b438-eeb7abdb8a02_ActionId">
    <vt:lpwstr>655c0c55-9546-4333-b6d4-0494f1defa0c</vt:lpwstr>
  </property>
  <property fmtid="{D5CDD505-2E9C-101B-9397-08002B2CF9AE}" pid="9" name="MSIP_Label_b5951535-ba60-477a-b438-eeb7abdb8a02_ContentBits">
    <vt:lpwstr>0</vt:lpwstr>
  </property>
  <property fmtid="{D5CDD505-2E9C-101B-9397-08002B2CF9AE}" pid="10" name="ContentTypeId">
    <vt:lpwstr>0x01010089D0576B37D4F74AB6AF9D410F62D5DE</vt:lpwstr>
  </property>
</Properties>
</file>